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4" r:id="rId4"/>
    <p:sldMasterId id="2147483693" r:id="rId5"/>
  </p:sldMasterIdLst>
  <p:notesMasterIdLst>
    <p:notesMasterId r:id="rId47"/>
  </p:notesMasterIdLst>
  <p:sldIdLst>
    <p:sldId id="498" r:id="rId6"/>
    <p:sldId id="1028" r:id="rId7"/>
    <p:sldId id="1281" r:id="rId8"/>
    <p:sldId id="1203" r:id="rId9"/>
    <p:sldId id="1246" r:id="rId10"/>
    <p:sldId id="1247" r:id="rId11"/>
    <p:sldId id="1248" r:id="rId12"/>
    <p:sldId id="1249" r:id="rId13"/>
    <p:sldId id="1250" r:id="rId14"/>
    <p:sldId id="1251" r:id="rId15"/>
    <p:sldId id="1252" r:id="rId16"/>
    <p:sldId id="1253" r:id="rId17"/>
    <p:sldId id="1254" r:id="rId18"/>
    <p:sldId id="1256" r:id="rId19"/>
    <p:sldId id="1255" r:id="rId20"/>
    <p:sldId id="1257" r:id="rId21"/>
    <p:sldId id="1258" r:id="rId22"/>
    <p:sldId id="1259" r:id="rId23"/>
    <p:sldId id="1260" r:id="rId24"/>
    <p:sldId id="1245" r:id="rId25"/>
    <p:sldId id="1261" r:id="rId26"/>
    <p:sldId id="1262" r:id="rId27"/>
    <p:sldId id="1263" r:id="rId28"/>
    <p:sldId id="1264" r:id="rId29"/>
    <p:sldId id="1265" r:id="rId30"/>
    <p:sldId id="1266" r:id="rId31"/>
    <p:sldId id="1267" r:id="rId32"/>
    <p:sldId id="1268" r:id="rId33"/>
    <p:sldId id="1269" r:id="rId34"/>
    <p:sldId id="1276" r:id="rId35"/>
    <p:sldId id="1273" r:id="rId36"/>
    <p:sldId id="1274" r:id="rId37"/>
    <p:sldId id="1270" r:id="rId38"/>
    <p:sldId id="1271" r:id="rId39"/>
    <p:sldId id="1277" r:id="rId40"/>
    <p:sldId id="1278" r:id="rId41"/>
    <p:sldId id="1279" r:id="rId42"/>
    <p:sldId id="1272" r:id="rId43"/>
    <p:sldId id="1275" r:id="rId44"/>
    <p:sldId id="1280" r:id="rId45"/>
    <p:sldId id="483" r:id="rId4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0" roundtripDataSignature="AMtx7mgx5kY1Q5fVOU4SuxbmhJ4f9Vuo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E9F7"/>
    <a:srgbClr val="E57716"/>
    <a:srgbClr val="FEF8E1"/>
    <a:srgbClr val="B65EDF"/>
    <a:srgbClr val="17B0E3"/>
    <a:srgbClr val="ED553B"/>
    <a:srgbClr val="BF9000"/>
    <a:srgbClr val="A9D18E"/>
    <a:srgbClr val="F6D55C"/>
    <a:srgbClr val="3CAE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>
      <p:cViewPr varScale="1">
        <p:scale>
          <a:sx n="69" d="100"/>
          <a:sy n="69" d="100"/>
        </p:scale>
        <p:origin x="368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9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90" Type="http://customschemas.google.com/relationships/presentationmetadata" Target="meta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8" Type="http://schemas.openxmlformats.org/officeDocument/2006/relationships/slide" Target="slides/slide3.xml"/><Relationship Id="rId93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9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>
              <a:defRPr>
                <a:latin typeface="Alexandria" pitchFamily="2" charset="-78"/>
                <a:cs typeface="Alexandria" pitchFamily="2" charset="-78"/>
              </a:defRPr>
            </a:lvl1pPr>
          </a:lstStyle>
          <a:p>
            <a:pPr algn="r"/>
            <a:fld id="{00000000-1234-1234-1234-123412341234}" type="slidenum">
              <a:rPr lang="en-US" sz="1200" smtClean="0">
                <a:solidFill>
                  <a:schemeClr val="dk1"/>
                </a:solidFill>
                <a:ea typeface="Calibri"/>
                <a:sym typeface="Calibri"/>
              </a:rPr>
              <a:pPr algn="r"/>
              <a:t>‹#›</a:t>
            </a:fld>
            <a:endParaRPr lang="en-US" sz="1200" dirty="0">
              <a:solidFill>
                <a:schemeClr val="dk1"/>
              </a:solidFill>
              <a:ea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82369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lexandria" pitchFamily="2" charset="-78"/>
        <a:ea typeface="Alexandria" pitchFamily="2" charset="-78"/>
        <a:cs typeface="Alexandria" pitchFamily="2" charset="-78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lexandria" pitchFamily="2" charset="-7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6617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73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560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857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11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32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27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993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37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1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96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11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9121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309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697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574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240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136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5504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956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0123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556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082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4657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2243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8275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3542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287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514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281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206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38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411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71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fld id="{7AD86B2E-B702-4422-B277-3A08C7449694}" type="datetimeFigureOut">
              <a:rPr lang="en-US" smtClean="0"/>
              <a:pPr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25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  <p:sldLayoutId id="214748371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pitchFamily="2" charset="-78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7.sv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12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5.svg"/><Relationship Id="rId5" Type="http://schemas.openxmlformats.org/officeDocument/2006/relationships/image" Target="../media/image9.sv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3.sv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32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openxmlformats.org/officeDocument/2006/relationships/image" Target="../media/image3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svg"/><Relationship Id="rId5" Type="http://schemas.openxmlformats.org/officeDocument/2006/relationships/image" Target="../media/image32.png"/><Relationship Id="rId4" Type="http://schemas.openxmlformats.org/officeDocument/2006/relationships/image" Target="../media/image4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65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49.png"/><Relationship Id="rId4" Type="http://schemas.openxmlformats.org/officeDocument/2006/relationships/image" Target="../media/image46.png"/><Relationship Id="rId9" Type="http://schemas.openxmlformats.org/officeDocument/2006/relationships/image" Target="../media/image6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svg"/><Relationship Id="rId3" Type="http://schemas.openxmlformats.org/officeDocument/2006/relationships/image" Target="../media/image62.png"/><Relationship Id="rId7" Type="http://schemas.openxmlformats.org/officeDocument/2006/relationships/image" Target="../media/image6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svg"/><Relationship Id="rId5" Type="http://schemas.openxmlformats.org/officeDocument/2006/relationships/image" Target="../media/image63.png"/><Relationship Id="rId4" Type="http://schemas.openxmlformats.org/officeDocument/2006/relationships/image" Target="../media/image83.sv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72.png"/><Relationship Id="rId4" Type="http://schemas.openxmlformats.org/officeDocument/2006/relationships/image" Target="../media/image9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63985" y="0"/>
            <a:ext cx="6143241" cy="66421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58949" y="583577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Lecture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8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50249" y="109252"/>
            <a:ext cx="6470051" cy="6255691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4774" y="5127"/>
            <a:ext cx="2954655" cy="13796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09AEA3-4AF4-F4CA-3015-45040503F65F}"/>
              </a:ext>
            </a:extLst>
          </p:cNvPr>
          <p:cNvSpPr txBox="1"/>
          <p:nvPr/>
        </p:nvSpPr>
        <p:spPr>
          <a:xfrm>
            <a:off x="814180" y="1650388"/>
            <a:ext cx="4006146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ar-EG" sz="2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  <a:sym typeface="Arial"/>
              </a:rPr>
              <a:t>ريادة الأعمال والابتكار</a:t>
            </a:r>
            <a:endParaRPr kumimoji="0" lang="en-GB" sz="2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 pitchFamily="2" charset="-78"/>
              <a:cs typeface="Alexandria" pitchFamily="2" charset="-78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C5C910-DA96-83C7-4C3B-1C4680729B87}"/>
              </a:ext>
            </a:extLst>
          </p:cNvPr>
          <p:cNvSpPr txBox="1"/>
          <p:nvPr/>
        </p:nvSpPr>
        <p:spPr>
          <a:xfrm>
            <a:off x="489800" y="4445407"/>
            <a:ext cx="511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Prepared by Dr. Rehab Elshafie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D2D576-1AAA-13B4-F619-E586EBEEBA2D}"/>
              </a:ext>
            </a:extLst>
          </p:cNvPr>
          <p:cNvSpPr txBox="1"/>
          <p:nvPr/>
        </p:nvSpPr>
        <p:spPr>
          <a:xfrm>
            <a:off x="101241" y="2464361"/>
            <a:ext cx="6334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  <a:sym typeface="Arial"/>
              </a:rPr>
              <a:t>Entrepreneurship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  <a:sym typeface="Arial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  <a:sym typeface="Arial"/>
              </a:rPr>
              <a:t>and Innovation</a:t>
            </a:r>
          </a:p>
        </p:txBody>
      </p:sp>
    </p:spTree>
    <p:extLst>
      <p:ext uri="{BB962C8B-B14F-4D97-AF65-F5344CB8AC3E}">
        <p14:creationId xmlns:p14="http://schemas.microsoft.com/office/powerpoint/2010/main" val="1660728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71864-1196-9DEC-70E5-F73EA17F34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0089D0B5-43ED-12EF-ECFF-24AB1EFD15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ln w="38100">
            <a:solidFill>
              <a:srgbClr val="002060"/>
            </a:solidFill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79A52EB-D88F-9E0E-1FD2-941B3922A2E7}"/>
              </a:ext>
            </a:extLst>
          </p:cNvPr>
          <p:cNvSpPr/>
          <p:nvPr/>
        </p:nvSpPr>
        <p:spPr>
          <a:xfrm flipV="1">
            <a:off x="3145344" y="377546"/>
            <a:ext cx="859113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963B9064-C77F-A69A-0F75-41AF3F50B8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347" y="-193498"/>
            <a:ext cx="3250440" cy="151773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10DCF41-A03F-C6C3-ECFB-F26AF575763D}"/>
              </a:ext>
            </a:extLst>
          </p:cNvPr>
          <p:cNvSpPr/>
          <p:nvPr/>
        </p:nvSpPr>
        <p:spPr>
          <a:xfrm>
            <a:off x="6096000" y="1312421"/>
            <a:ext cx="4747323" cy="731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المحاضرة </a:t>
            </a:r>
            <a:r>
              <a:rPr lang="ar-SA" sz="24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الثامنة</a:t>
            </a:r>
            <a:endParaRPr lang="en-US" sz="2400" b="1" dirty="0">
              <a:solidFill>
                <a:srgbClr val="0070C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0AFC193-9BDF-AC14-AD89-8B6F74CEE303}"/>
              </a:ext>
            </a:extLst>
          </p:cNvPr>
          <p:cNvSpPr/>
          <p:nvPr/>
        </p:nvSpPr>
        <p:spPr>
          <a:xfrm>
            <a:off x="556685" y="4906708"/>
            <a:ext cx="5686425" cy="16546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8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الكفاءة الإبداعية وحاضنات الأعمال</a:t>
            </a:r>
            <a:endParaRPr lang="en-US" sz="2800" b="1" dirty="0">
              <a:solidFill>
                <a:srgbClr val="00206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E9582A0-D548-B0FE-2D0E-4EDEA423A8C0}"/>
              </a:ext>
            </a:extLst>
          </p:cNvPr>
          <p:cNvGrpSpPr/>
          <p:nvPr/>
        </p:nvGrpSpPr>
        <p:grpSpPr>
          <a:xfrm>
            <a:off x="10505843" y="1429189"/>
            <a:ext cx="1116793" cy="962568"/>
            <a:chOff x="9878387" y="959393"/>
            <a:chExt cx="1116793" cy="962568"/>
          </a:xfrm>
          <a:solidFill>
            <a:srgbClr val="A4D6F1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B838B32-5CF0-8E77-E537-95056592F9C4}"/>
                </a:ext>
              </a:extLst>
            </p:cNvPr>
            <p:cNvSpPr/>
            <p:nvPr/>
          </p:nvSpPr>
          <p:spPr>
            <a:xfrm>
              <a:off x="9878387" y="959393"/>
              <a:ext cx="1116793" cy="962568"/>
            </a:xfrm>
            <a:prstGeom prst="rect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 dirty="0">
                <a:solidFill>
                  <a:srgbClr val="00B0F0"/>
                </a:solidFill>
                <a:ea typeface="Roboto Light" panose="02000000000000000000" pitchFamily="2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2FF312D-9A01-973E-B4CC-7A04DADC7BA7}"/>
                </a:ext>
              </a:extLst>
            </p:cNvPr>
            <p:cNvSpPr txBox="1"/>
            <p:nvPr/>
          </p:nvSpPr>
          <p:spPr>
            <a:xfrm>
              <a:off x="9965475" y="1025179"/>
              <a:ext cx="942618" cy="8309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ar-SA" sz="4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947212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3"/>
        <p14:stopEvt time="9049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06C6081-1EBC-484C-8576-FE8597A3C129}"/>
              </a:ext>
            </a:extLst>
          </p:cNvPr>
          <p:cNvSpPr/>
          <p:nvPr/>
        </p:nvSpPr>
        <p:spPr>
          <a:xfrm>
            <a:off x="5842560" y="1013002"/>
            <a:ext cx="4173327" cy="5556738"/>
          </a:xfrm>
          <a:prstGeom prst="roundRect">
            <a:avLst>
              <a:gd name="adj" fmla="val 1835"/>
            </a:avLst>
          </a:prstGeom>
          <a:solidFill>
            <a:srgbClr val="00B0F0"/>
          </a:solidFill>
          <a:ln>
            <a:noFill/>
          </a:ln>
          <a:scene3d>
            <a:camera prst="perspectiveLeft"/>
            <a:lightRig rig="flat" dir="t"/>
          </a:scene3d>
          <a:sp3d extrusionH="146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4D19A6A-E772-41FF-81FB-A3FCFC7567CC}"/>
              </a:ext>
            </a:extLst>
          </p:cNvPr>
          <p:cNvSpPr/>
          <p:nvPr/>
        </p:nvSpPr>
        <p:spPr>
          <a:xfrm>
            <a:off x="1720454" y="1012862"/>
            <a:ext cx="4577095" cy="5556738"/>
          </a:xfrm>
          <a:prstGeom prst="roundRect">
            <a:avLst>
              <a:gd name="adj" fmla="val 1835"/>
            </a:avLst>
          </a:prstGeom>
          <a:solidFill>
            <a:srgbClr val="00B0F0"/>
          </a:solidFill>
          <a:ln>
            <a:noFill/>
          </a:ln>
          <a:scene3d>
            <a:camera prst="perspectiveRight"/>
            <a:lightRig rig="twoPt" dir="t"/>
          </a:scene3d>
          <a:sp3d extrusionH="146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A9ECD-146F-4291-9A13-56E2C49ABF89}"/>
              </a:ext>
            </a:extLst>
          </p:cNvPr>
          <p:cNvSpPr/>
          <p:nvPr/>
        </p:nvSpPr>
        <p:spPr>
          <a:xfrm>
            <a:off x="2179384" y="1149760"/>
            <a:ext cx="4047163" cy="5324061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perspectiveRight"/>
            <a:lightRig rig="twoPt" dir="t"/>
          </a:scene3d>
          <a:sp3d extrusionH="1549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58BF59-9748-4AB6-B6CC-FCFCC8BF482B}"/>
              </a:ext>
            </a:extLst>
          </p:cNvPr>
          <p:cNvSpPr/>
          <p:nvPr/>
        </p:nvSpPr>
        <p:spPr>
          <a:xfrm>
            <a:off x="5944682" y="1118510"/>
            <a:ext cx="3667335" cy="5324061"/>
          </a:xfrm>
          <a:prstGeom prst="rect">
            <a:avLst/>
          </a:prstGeom>
          <a:pattFill prst="dotGrid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  <a:scene3d>
            <a:camera prst="perspectiveLeft"/>
            <a:lightRig rig="balanced" dir="t"/>
          </a:scene3d>
          <a:sp3d extrusionH="1549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34368D1-0CFE-4462-928C-169EC708B55E}"/>
              </a:ext>
            </a:extLst>
          </p:cNvPr>
          <p:cNvGrpSpPr/>
          <p:nvPr/>
        </p:nvGrpSpPr>
        <p:grpSpPr>
          <a:xfrm>
            <a:off x="9612789" y="1434892"/>
            <a:ext cx="1964922" cy="675249"/>
            <a:chOff x="9612789" y="1083212"/>
            <a:chExt cx="1964922" cy="67524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DBFF814-6F99-4954-BFC7-27F098580E42}"/>
                </a:ext>
              </a:extLst>
            </p:cNvPr>
            <p:cNvSpPr/>
            <p:nvPr/>
          </p:nvSpPr>
          <p:spPr>
            <a:xfrm>
              <a:off x="9612789" y="1083212"/>
              <a:ext cx="1964922" cy="675249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79D627C-2C6C-4173-B432-F58DCC8FCE68}"/>
                </a:ext>
              </a:extLst>
            </p:cNvPr>
            <p:cNvSpPr txBox="1"/>
            <p:nvPr/>
          </p:nvSpPr>
          <p:spPr>
            <a:xfrm>
              <a:off x="9841445" y="1185133"/>
              <a:ext cx="1238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SA" sz="1400" b="1" dirty="0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rPr>
                <a:t>الكفاءة الإبداعية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1B8D044-6446-42D3-B208-FEF6AD4B0525}"/>
                </a:ext>
              </a:extLst>
            </p:cNvPr>
            <p:cNvSpPr txBox="1"/>
            <p:nvPr/>
          </p:nvSpPr>
          <p:spPr>
            <a:xfrm>
              <a:off x="10630137" y="1258788"/>
              <a:ext cx="7805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rPr>
                <a:t>01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315A847-EDCD-4EC7-A688-29A23F4DB996}"/>
              </a:ext>
            </a:extLst>
          </p:cNvPr>
          <p:cNvGrpSpPr/>
          <p:nvPr/>
        </p:nvGrpSpPr>
        <p:grpSpPr>
          <a:xfrm>
            <a:off x="9609172" y="2285717"/>
            <a:ext cx="1964922" cy="675249"/>
            <a:chOff x="9609172" y="1934037"/>
            <a:chExt cx="1964922" cy="67524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5D4ACFE-FBBE-4F64-92FE-243AFFC3D97B}"/>
                </a:ext>
              </a:extLst>
            </p:cNvPr>
            <p:cNvSpPr/>
            <p:nvPr/>
          </p:nvSpPr>
          <p:spPr>
            <a:xfrm>
              <a:off x="9609172" y="1934037"/>
              <a:ext cx="1964922" cy="675249"/>
            </a:xfrm>
            <a:prstGeom prst="rect">
              <a:avLst/>
            </a:prstGeom>
            <a:solidFill>
              <a:srgbClr val="00CC99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0B125F4-13E6-46F3-9D99-21BB19295831}"/>
                </a:ext>
              </a:extLst>
            </p:cNvPr>
            <p:cNvSpPr txBox="1"/>
            <p:nvPr/>
          </p:nvSpPr>
          <p:spPr>
            <a:xfrm>
              <a:off x="9875251" y="2099244"/>
              <a:ext cx="12382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ar-SA" dirty="0"/>
                <a:t>علاقات</a:t>
              </a:r>
              <a:endParaRPr lang="en-US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BA7ADF8-22F1-41B9-B4B8-AAD901E80DCB}"/>
                </a:ext>
              </a:extLst>
            </p:cNvPr>
            <p:cNvSpPr txBox="1"/>
            <p:nvPr/>
          </p:nvSpPr>
          <p:spPr>
            <a:xfrm>
              <a:off x="10674255" y="2060092"/>
              <a:ext cx="7805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en-US" dirty="0"/>
                <a:t>02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F29288F-7DE5-4952-9919-FDCBC9F78014}"/>
              </a:ext>
            </a:extLst>
          </p:cNvPr>
          <p:cNvGrpSpPr/>
          <p:nvPr/>
        </p:nvGrpSpPr>
        <p:grpSpPr>
          <a:xfrm>
            <a:off x="9605555" y="3136542"/>
            <a:ext cx="1972156" cy="675249"/>
            <a:chOff x="9605555" y="2784862"/>
            <a:chExt cx="1972156" cy="67524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B4593E3-CF44-49D7-9610-6D3365CDA13C}"/>
                </a:ext>
              </a:extLst>
            </p:cNvPr>
            <p:cNvSpPr/>
            <p:nvPr/>
          </p:nvSpPr>
          <p:spPr>
            <a:xfrm>
              <a:off x="9605555" y="2784862"/>
              <a:ext cx="1972156" cy="675249"/>
            </a:xfrm>
            <a:prstGeom prst="rect">
              <a:avLst/>
            </a:prstGeom>
            <a:solidFill>
              <a:srgbClr val="CC00CC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7C33EED-94FD-4FDE-B1B9-FCD3C465AC3B}"/>
                </a:ext>
              </a:extLst>
            </p:cNvPr>
            <p:cNvSpPr txBox="1"/>
            <p:nvPr/>
          </p:nvSpPr>
          <p:spPr>
            <a:xfrm>
              <a:off x="9936345" y="2889105"/>
              <a:ext cx="1238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ar-SA" dirty="0"/>
                <a:t>حاضنات الأعمال</a:t>
              </a:r>
              <a:endParaRPr lang="en-US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2507D44-E774-487A-B9F5-A8E130E8752E}"/>
                </a:ext>
              </a:extLst>
            </p:cNvPr>
            <p:cNvSpPr txBox="1"/>
            <p:nvPr/>
          </p:nvSpPr>
          <p:spPr>
            <a:xfrm>
              <a:off x="10674255" y="3000383"/>
              <a:ext cx="7805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en-US" dirty="0"/>
                <a:t>03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0444B30-30B5-487D-83EF-D753B7D8CB32}"/>
              </a:ext>
            </a:extLst>
          </p:cNvPr>
          <p:cNvGrpSpPr/>
          <p:nvPr/>
        </p:nvGrpSpPr>
        <p:grpSpPr>
          <a:xfrm>
            <a:off x="9601938" y="3987367"/>
            <a:ext cx="1964922" cy="675249"/>
            <a:chOff x="9601938" y="3635687"/>
            <a:chExt cx="1964922" cy="675249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B71E001-60B0-4BB3-BA7D-0B0943B2A278}"/>
                </a:ext>
              </a:extLst>
            </p:cNvPr>
            <p:cNvSpPr/>
            <p:nvPr/>
          </p:nvSpPr>
          <p:spPr>
            <a:xfrm>
              <a:off x="9601938" y="3635687"/>
              <a:ext cx="1964922" cy="675249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9507DCF-BB9B-45E7-B282-E5EFCA6ECEDA}"/>
                </a:ext>
              </a:extLst>
            </p:cNvPr>
            <p:cNvSpPr txBox="1"/>
            <p:nvPr/>
          </p:nvSpPr>
          <p:spPr>
            <a:xfrm>
              <a:off x="9771599" y="3768695"/>
              <a:ext cx="14029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ar-SA" dirty="0"/>
                <a:t>تأثير الحاضنات</a:t>
              </a:r>
              <a:endParaRPr lang="en-US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D27B1EE-F37D-42F9-89A5-C206F0EB7BC5}"/>
                </a:ext>
              </a:extLst>
            </p:cNvPr>
            <p:cNvSpPr txBox="1"/>
            <p:nvPr/>
          </p:nvSpPr>
          <p:spPr>
            <a:xfrm>
              <a:off x="10723200" y="3841110"/>
              <a:ext cx="7805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en-US" dirty="0"/>
                <a:t>04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8CAE4D4-2571-4C11-A1DE-8BF18C82427E}"/>
              </a:ext>
            </a:extLst>
          </p:cNvPr>
          <p:cNvGrpSpPr/>
          <p:nvPr/>
        </p:nvGrpSpPr>
        <p:grpSpPr>
          <a:xfrm>
            <a:off x="9598321" y="4838192"/>
            <a:ext cx="1964922" cy="675249"/>
            <a:chOff x="9598321" y="4486512"/>
            <a:chExt cx="1964922" cy="675249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80B808F9-D80E-4B12-B6DA-8593D783F4EE}"/>
                </a:ext>
              </a:extLst>
            </p:cNvPr>
            <p:cNvSpPr/>
            <p:nvPr/>
          </p:nvSpPr>
          <p:spPr>
            <a:xfrm>
              <a:off x="9598321" y="4486512"/>
              <a:ext cx="1964922" cy="675249"/>
            </a:xfrm>
            <a:prstGeom prst="rect">
              <a:avLst/>
            </a:prstGeom>
            <a:solidFill>
              <a:srgbClr val="99CC00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253A79C-C1B8-4B8B-BEFE-8C0A5783C926}"/>
                </a:ext>
              </a:extLst>
            </p:cNvPr>
            <p:cNvSpPr txBox="1"/>
            <p:nvPr/>
          </p:nvSpPr>
          <p:spPr>
            <a:xfrm>
              <a:off x="9682925" y="4575050"/>
              <a:ext cx="1577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ar-SA" dirty="0"/>
                <a:t>سلبيات وتحديات</a:t>
              </a:r>
              <a:endParaRPr lang="en-US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D601C18-F066-4F7C-ADFC-2522FA8F7220}"/>
                </a:ext>
              </a:extLst>
            </p:cNvPr>
            <p:cNvSpPr txBox="1"/>
            <p:nvPr/>
          </p:nvSpPr>
          <p:spPr>
            <a:xfrm>
              <a:off x="10743701" y="4683576"/>
              <a:ext cx="7805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en-US" dirty="0"/>
                <a:t>05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709C86E-2659-4BCB-9D2F-B2F984066EDE}"/>
              </a:ext>
            </a:extLst>
          </p:cNvPr>
          <p:cNvGrpSpPr/>
          <p:nvPr/>
        </p:nvGrpSpPr>
        <p:grpSpPr>
          <a:xfrm>
            <a:off x="9594704" y="5689017"/>
            <a:ext cx="1964922" cy="675249"/>
            <a:chOff x="9594704" y="5337337"/>
            <a:chExt cx="1964922" cy="67524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063EF9D-B88C-4DA4-8D65-D76BFED253DE}"/>
                </a:ext>
              </a:extLst>
            </p:cNvPr>
            <p:cNvSpPr/>
            <p:nvPr/>
          </p:nvSpPr>
          <p:spPr>
            <a:xfrm>
              <a:off x="9594704" y="5337337"/>
              <a:ext cx="1964922" cy="675249"/>
            </a:xfrm>
            <a:prstGeom prst="rect">
              <a:avLst/>
            </a:prstGeom>
            <a:solidFill>
              <a:srgbClr val="FF3399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  <a:scene3d>
              <a:camera prst="perspective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1B44E73-79B2-4326-8FED-953AAE57E7B5}"/>
                </a:ext>
              </a:extLst>
            </p:cNvPr>
            <p:cNvSpPr txBox="1"/>
            <p:nvPr/>
          </p:nvSpPr>
          <p:spPr>
            <a:xfrm>
              <a:off x="9738456" y="5366439"/>
              <a:ext cx="14266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solidFill>
                    <a:prstClr val="white"/>
                  </a:solidFill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ar-SA" dirty="0"/>
                <a:t>مسرعات الأعمال</a:t>
              </a:r>
              <a:endParaRPr lang="en-US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FAD801F-52D9-474B-AC0C-FEB249179B1B}"/>
                </a:ext>
              </a:extLst>
            </p:cNvPr>
            <p:cNvSpPr txBox="1"/>
            <p:nvPr/>
          </p:nvSpPr>
          <p:spPr>
            <a:xfrm>
              <a:off x="10743701" y="5570029"/>
              <a:ext cx="7805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pitchFamily="2" charset="-78"/>
                  <a:cs typeface="Alexandria" pitchFamily="2" charset="-78"/>
                </a:defRPr>
              </a:lvl1pPr>
            </a:lstStyle>
            <a:p>
              <a:r>
                <a:rPr lang="en-US" dirty="0"/>
                <a:t>06</a:t>
              </a: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CCD4EA40-943E-46C8-B186-BE60BB9C2C76}"/>
              </a:ext>
            </a:extLst>
          </p:cNvPr>
          <p:cNvSpPr txBox="1"/>
          <p:nvPr/>
        </p:nvSpPr>
        <p:spPr>
          <a:xfrm>
            <a:off x="2709227" y="1310851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A7829F5-CA17-4384-BE47-B5B41731F855}"/>
              </a:ext>
            </a:extLst>
          </p:cNvPr>
          <p:cNvSpPr txBox="1"/>
          <p:nvPr/>
        </p:nvSpPr>
        <p:spPr>
          <a:xfrm>
            <a:off x="2540514" y="5394954"/>
            <a:ext cx="3217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حاضنات الإعمال، وفوائدها، دور حاضنات</a:t>
            </a:r>
            <a:r>
              <a:rPr kumimoji="0" lang="ar-SA" sz="1600" b="0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الأعمال في الابتكار التكنولوجي التعليمي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5" name="Graphic 44" descr="Puzzle pieces">
            <a:extLst>
              <a:ext uri="{FF2B5EF4-FFF2-40B4-BE49-F238E27FC236}">
                <a16:creationId xmlns:a16="http://schemas.microsoft.com/office/drawing/2014/main" id="{218C4552-7FAE-4F7A-80A3-38BD6E316DD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768858" y="1118510"/>
            <a:ext cx="720969" cy="72096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2357D15-43C6-4861-ADC0-D7B72B30A892}"/>
              </a:ext>
            </a:extLst>
          </p:cNvPr>
          <p:cNvSpPr txBox="1"/>
          <p:nvPr/>
        </p:nvSpPr>
        <p:spPr>
          <a:xfrm>
            <a:off x="2754943" y="3111090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CC9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02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A0AEA6D-45FC-4C41-BE20-ACAE3A9D1A78}"/>
              </a:ext>
            </a:extLst>
          </p:cNvPr>
          <p:cNvSpPr txBox="1"/>
          <p:nvPr/>
        </p:nvSpPr>
        <p:spPr>
          <a:xfrm>
            <a:off x="6096000" y="1971080"/>
            <a:ext cx="3217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defRPr>
            </a:lvl1pPr>
          </a:lstStyle>
          <a:p>
            <a:r>
              <a:rPr lang="ar-SA" dirty="0"/>
              <a:t>حاضنات الأعمال والنمو الاقتصادي، تأثير الحاضنات في تعزيز الكفاءة الإبداعية</a:t>
            </a:r>
            <a:endParaRPr lang="en-US" dirty="0"/>
          </a:p>
        </p:txBody>
      </p:sp>
      <p:pic>
        <p:nvPicPr>
          <p:cNvPr id="50" name="Graphic 49" descr="Bullseye">
            <a:extLst>
              <a:ext uri="{FF2B5EF4-FFF2-40B4-BE49-F238E27FC236}">
                <a16:creationId xmlns:a16="http://schemas.microsoft.com/office/drawing/2014/main" id="{3D5A086D-9348-423E-AF2B-6042BB56797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793728" y="2969524"/>
            <a:ext cx="593988" cy="59398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F2E5144-C527-4C12-9BC9-68496FA2D868}"/>
              </a:ext>
            </a:extLst>
          </p:cNvPr>
          <p:cNvSpPr txBox="1"/>
          <p:nvPr/>
        </p:nvSpPr>
        <p:spPr>
          <a:xfrm>
            <a:off x="2754943" y="4847746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03</a:t>
            </a:r>
          </a:p>
        </p:txBody>
      </p:sp>
      <p:pic>
        <p:nvPicPr>
          <p:cNvPr id="55" name="Graphic 54" descr="Chat">
            <a:extLst>
              <a:ext uri="{FF2B5EF4-FFF2-40B4-BE49-F238E27FC236}">
                <a16:creationId xmlns:a16="http://schemas.microsoft.com/office/drawing/2014/main" id="{04AE88BE-E4B7-43D1-9652-23805E91669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793728" y="4721241"/>
            <a:ext cx="673713" cy="673713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A74D35C0-C4B8-401D-A8A4-1006F49C349C}"/>
              </a:ext>
            </a:extLst>
          </p:cNvPr>
          <p:cNvSpPr txBox="1"/>
          <p:nvPr/>
        </p:nvSpPr>
        <p:spPr>
          <a:xfrm>
            <a:off x="6096000" y="1444446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4F05575-813E-48C3-AECA-D7F8B83BED69}"/>
              </a:ext>
            </a:extLst>
          </p:cNvPr>
          <p:cNvSpPr txBox="1"/>
          <p:nvPr/>
        </p:nvSpPr>
        <p:spPr>
          <a:xfrm>
            <a:off x="6150570" y="3559598"/>
            <a:ext cx="3217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defRPr>
            </a:lvl1pPr>
          </a:lstStyle>
          <a:p>
            <a:r>
              <a:rPr lang="ar-SA" dirty="0"/>
              <a:t>تأثير الحاضنات في تعزيز الكفاءة الإبداعية للمعلمين، سلبيات وتحديات حاضنات الأعمال</a:t>
            </a:r>
            <a:endParaRPr lang="en-US" dirty="0"/>
          </a:p>
        </p:txBody>
      </p:sp>
      <p:pic>
        <p:nvPicPr>
          <p:cNvPr id="59" name="Graphic 58" descr="Trophy">
            <a:extLst>
              <a:ext uri="{FF2B5EF4-FFF2-40B4-BE49-F238E27FC236}">
                <a16:creationId xmlns:a16="http://schemas.microsoft.com/office/drawing/2014/main" id="{59D6418E-1ABA-4780-BDB9-A07C9388471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446710" y="4744954"/>
            <a:ext cx="504841" cy="504841"/>
          </a:xfrm>
          <a:prstGeom prst="rect">
            <a:avLst/>
          </a:prstGeom>
        </p:spPr>
      </p:pic>
      <p:pic>
        <p:nvPicPr>
          <p:cNvPr id="61" name="Graphic 60" descr="Clipboard">
            <a:extLst>
              <a:ext uri="{FF2B5EF4-FFF2-40B4-BE49-F238E27FC236}">
                <a16:creationId xmlns:a16="http://schemas.microsoft.com/office/drawing/2014/main" id="{07DF0843-5E78-4441-9868-664B0F906B5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501735" y="1414863"/>
            <a:ext cx="544519" cy="544519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CBA003D8-AD0C-42A6-9A94-DD17FBCD1314}"/>
              </a:ext>
            </a:extLst>
          </p:cNvPr>
          <p:cNvSpPr txBox="1"/>
          <p:nvPr/>
        </p:nvSpPr>
        <p:spPr>
          <a:xfrm>
            <a:off x="6327132" y="2951953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2DDACAB-3E5B-499B-96B5-0176D189188C}"/>
              </a:ext>
            </a:extLst>
          </p:cNvPr>
          <p:cNvSpPr txBox="1"/>
          <p:nvPr/>
        </p:nvSpPr>
        <p:spPr>
          <a:xfrm>
            <a:off x="6125558" y="5370425"/>
            <a:ext cx="32178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defRPr>
            </a:lvl1pPr>
          </a:lstStyle>
          <a:p>
            <a:r>
              <a:rPr lang="ar-SA" dirty="0"/>
              <a:t>مسرعات الأعمال في التعليم، فوائد مسرعات الأعمال في التعليم، والفرق بينها وبين حاضنات الأعمال</a:t>
            </a:r>
            <a:endParaRPr lang="en-US" dirty="0"/>
          </a:p>
        </p:txBody>
      </p:sp>
      <p:pic>
        <p:nvPicPr>
          <p:cNvPr id="65" name="Graphic 64" descr="Ribbon">
            <a:extLst>
              <a:ext uri="{FF2B5EF4-FFF2-40B4-BE49-F238E27FC236}">
                <a16:creationId xmlns:a16="http://schemas.microsoft.com/office/drawing/2014/main" id="{C70158A2-0D1C-4B6B-93C9-81371E64985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477089" y="2822463"/>
            <a:ext cx="653131" cy="653131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4E706144-243E-4277-B87B-31FC4B265A92}"/>
              </a:ext>
            </a:extLst>
          </p:cNvPr>
          <p:cNvSpPr txBox="1"/>
          <p:nvPr/>
        </p:nvSpPr>
        <p:spPr>
          <a:xfrm>
            <a:off x="6212941" y="4869234"/>
            <a:ext cx="1274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2D1AD6-F27F-9780-418B-DF713BF5EBD7}"/>
              </a:ext>
            </a:extLst>
          </p:cNvPr>
          <p:cNvSpPr/>
          <p:nvPr/>
        </p:nvSpPr>
        <p:spPr>
          <a:xfrm>
            <a:off x="2666991" y="655527"/>
            <a:ext cx="908241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16ADF9E-C2AD-843A-3D3E-EC0B9B05E8F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7593" y="-74105"/>
            <a:ext cx="2441174" cy="113986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9838E5-5A58-6AE2-0A7E-062613AF46B7}"/>
              </a:ext>
            </a:extLst>
          </p:cNvPr>
          <p:cNvSpPr/>
          <p:nvPr/>
        </p:nvSpPr>
        <p:spPr>
          <a:xfrm>
            <a:off x="2557103" y="162944"/>
            <a:ext cx="8853588" cy="669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المحاضرة </a:t>
            </a:r>
            <a:r>
              <a:rPr lang="ar-SA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الثامنة </a:t>
            </a:r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8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الكفاءة الإبداعية وحاضنات الأعمال 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6A4AAD0-0FC6-A7BD-0949-0882C62CCA44}"/>
              </a:ext>
            </a:extLst>
          </p:cNvPr>
          <p:cNvCxnSpPr>
            <a:cxnSpLocks/>
          </p:cNvCxnSpPr>
          <p:nvPr/>
        </p:nvCxnSpPr>
        <p:spPr>
          <a:xfrm>
            <a:off x="6055808" y="1215851"/>
            <a:ext cx="0" cy="514489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BC3509B5-118F-0B4A-E425-DACDAB766208}"/>
              </a:ext>
            </a:extLst>
          </p:cNvPr>
          <p:cNvSpPr txBox="1"/>
          <p:nvPr/>
        </p:nvSpPr>
        <p:spPr>
          <a:xfrm>
            <a:off x="2456358" y="1916201"/>
            <a:ext cx="3217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600" kern="12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الكفاءة الإبداعية، وأهميتها، وأهدافها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0BE5A0-D785-40EF-8CC5-063C10171A37}"/>
              </a:ext>
            </a:extLst>
          </p:cNvPr>
          <p:cNvSpPr txBox="1"/>
          <p:nvPr/>
        </p:nvSpPr>
        <p:spPr>
          <a:xfrm>
            <a:off x="2515802" y="3633727"/>
            <a:ext cx="32178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defRPr>
            </a:lvl1pPr>
          </a:lstStyle>
          <a:p>
            <a:r>
              <a:rPr lang="ar-SA" dirty="0"/>
              <a:t>الكفاءة الإبداعية في التعليم،  وعلاقتها ببعض العوامل مثل الابتكار، وطرق التدريس،، والتحديات التي تواجهها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58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"/>
                            </p:stCondLst>
                            <p:childTnLst>
                              <p:par>
                                <p:cTn id="6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1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500"/>
                            </p:stCondLst>
                            <p:childTnLst>
                              <p:par>
                                <p:cTn id="1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6" grpId="0"/>
      <p:bldP spid="47" grpId="0"/>
      <p:bldP spid="51" grpId="0"/>
      <p:bldP spid="56" grpId="0"/>
      <p:bldP spid="57" grpId="0"/>
      <p:bldP spid="62" grpId="0"/>
      <p:bldP spid="63" grpId="0"/>
      <p:bldP spid="66" grpId="0"/>
      <p:bldP spid="7" grpId="0"/>
      <p:bldP spid="11" grpId="0"/>
    </p:bldLst>
  </p:timing>
  <p:extLst>
    <p:ext uri="{E180D4A7-C9FB-4DFB-919C-405C955672EB}">
      <p14:showEvtLst xmlns:p14="http://schemas.microsoft.com/office/powerpoint/2010/main">
        <p14:playEvt time="4520" objId="15"/>
        <p14:stopEvt time="74052" objId="1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Image 0" descr="preencoded.png">
            <a:extLst>
              <a:ext uri="{FF2B5EF4-FFF2-40B4-BE49-F238E27FC236}">
                <a16:creationId xmlns:a16="http://schemas.microsoft.com/office/drawing/2014/main" id="{4C6231FD-265C-5086-8083-DEC6C50527E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248" y="1196752"/>
            <a:ext cx="3358006" cy="5180099"/>
          </a:xfrm>
          <a:prstGeom prst="rect">
            <a:avLst/>
          </a:prstGeom>
        </p:spPr>
      </p:pic>
      <p:sp>
        <p:nvSpPr>
          <p:cNvPr id="12" name="Text 0">
            <a:extLst>
              <a:ext uri="{FF2B5EF4-FFF2-40B4-BE49-F238E27FC236}">
                <a16:creationId xmlns:a16="http://schemas.microsoft.com/office/drawing/2014/main" id="{29F7F679-1C7E-05E8-647E-23D0D8F01614}"/>
              </a:ext>
            </a:extLst>
          </p:cNvPr>
          <p:cNvSpPr/>
          <p:nvPr/>
        </p:nvSpPr>
        <p:spPr>
          <a:xfrm>
            <a:off x="695400" y="2795315"/>
            <a:ext cx="6297018" cy="815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6416"/>
              </a:lnSpc>
            </a:pPr>
            <a:r>
              <a:rPr lang="en-US" sz="5125" dirty="0">
                <a:solidFill>
                  <a:srgbClr val="00B0F0"/>
                </a:solidFill>
                <a:latin typeface="Instrument Sans Semi Bold" pitchFamily="34" charset="0"/>
                <a:ea typeface="Instrument Sans Semi Bold" pitchFamily="34" charset="-122"/>
                <a:cs typeface="Alexandria" pitchFamily="2" charset="-78"/>
              </a:rPr>
              <a:t>الكفاءة الإبداعية</a:t>
            </a:r>
            <a:endParaRPr lang="en-US" sz="5125" dirty="0">
              <a:solidFill>
                <a:srgbClr val="00B0F0"/>
              </a:solidFill>
            </a:endParaRPr>
          </a:p>
        </p:txBody>
      </p:sp>
      <p:sp>
        <p:nvSpPr>
          <p:cNvPr id="13" name="Text 1">
            <a:extLst>
              <a:ext uri="{FF2B5EF4-FFF2-40B4-BE49-F238E27FC236}">
                <a16:creationId xmlns:a16="http://schemas.microsoft.com/office/drawing/2014/main" id="{518F3728-30AD-1B39-87CA-BA0C5380E723}"/>
              </a:ext>
            </a:extLst>
          </p:cNvPr>
          <p:cNvSpPr/>
          <p:nvPr/>
        </p:nvSpPr>
        <p:spPr>
          <a:xfrm>
            <a:off x="1123811" y="4047705"/>
            <a:ext cx="629701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Instrument Sans Medium" pitchFamily="34" charset="0"/>
                <a:ea typeface="Instrument Sans Medium" pitchFamily="34" charset="-122"/>
                <a:cs typeface="Alexandria" pitchFamily="2" charset="-78"/>
              </a:rPr>
              <a:t>الابتكار في التعليم من خلال حاضنات الأعمال ومسرعاتها</a:t>
            </a:r>
            <a:endParaRPr lang="en-US" sz="1458" dirty="0"/>
          </a:p>
        </p:txBody>
      </p:sp>
    </p:spTree>
    <p:extLst>
      <p:ext uri="{BB962C8B-B14F-4D97-AF65-F5344CB8AC3E}">
        <p14:creationId xmlns:p14="http://schemas.microsoft.com/office/powerpoint/2010/main" val="2455842187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id="{5632A6AE-5069-CEA9-F96B-DBC22AF724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510" y="1219720"/>
            <a:ext cx="3575720" cy="5108171"/>
          </a:xfrm>
          <a:prstGeom prst="rect">
            <a:avLst/>
          </a:prstGeom>
        </p:spPr>
      </p:pic>
      <p:sp>
        <p:nvSpPr>
          <p:cNvPr id="20" name="Text 0">
            <a:extLst>
              <a:ext uri="{FF2B5EF4-FFF2-40B4-BE49-F238E27FC236}">
                <a16:creationId xmlns:a16="http://schemas.microsoft.com/office/drawing/2014/main" id="{FA979C11-54F1-52DB-F9C2-161B21B5203F}"/>
              </a:ext>
            </a:extLst>
          </p:cNvPr>
          <p:cNvSpPr/>
          <p:nvPr/>
        </p:nvSpPr>
        <p:spPr>
          <a:xfrm>
            <a:off x="9503805" y="1124979"/>
            <a:ext cx="1906117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625"/>
              </a:lnSpc>
            </a:pP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المقدمة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F52F39D9-F316-F266-7A29-05CB511E622F}"/>
              </a:ext>
            </a:extLst>
          </p:cNvPr>
          <p:cNvSpPr/>
          <p:nvPr/>
        </p:nvSpPr>
        <p:spPr>
          <a:xfrm>
            <a:off x="4937263" y="1885056"/>
            <a:ext cx="6297018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في عالمنا المعاصر، أصبحت </a:t>
            </a:r>
            <a:r>
              <a:rPr lang="en-US" sz="1458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الكفاءة الإبداعية</a:t>
            </a: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حجر الزاوية للابتكار في كافة المجالات، بما في ذلك التعليم. يواجه المعلمون والطلاب تحديات مستمرة تتطلب التفكير النقدي والإبداعي لإيجاد حلول مبتكرة.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Shape 2">
            <a:extLst>
              <a:ext uri="{FF2B5EF4-FFF2-40B4-BE49-F238E27FC236}">
                <a16:creationId xmlns:a16="http://schemas.microsoft.com/office/drawing/2014/main" id="{34681EC1-E3BA-FD51-C4F9-3B0C2DAE6ACB}"/>
              </a:ext>
            </a:extLst>
          </p:cNvPr>
          <p:cNvSpPr/>
          <p:nvPr/>
        </p:nvSpPr>
        <p:spPr>
          <a:xfrm>
            <a:off x="8476556" y="3091160"/>
            <a:ext cx="3053953" cy="1391543"/>
          </a:xfrm>
          <a:prstGeom prst="roundRect">
            <a:avLst>
              <a:gd name="adj" fmla="val 12225"/>
            </a:avLst>
          </a:prstGeom>
          <a:solidFill>
            <a:srgbClr val="CEE6FD"/>
          </a:solidFill>
          <a:ln/>
        </p:spPr>
      </p:sp>
      <p:sp>
        <p:nvSpPr>
          <p:cNvPr id="24" name="Text 3">
            <a:extLst>
              <a:ext uri="{FF2B5EF4-FFF2-40B4-BE49-F238E27FC236}">
                <a16:creationId xmlns:a16="http://schemas.microsoft.com/office/drawing/2014/main" id="{FBAFDE56-ED99-5504-3F49-21F803E47BD2}"/>
              </a:ext>
            </a:extLst>
          </p:cNvPr>
          <p:cNvSpPr/>
          <p:nvPr/>
        </p:nvSpPr>
        <p:spPr>
          <a:xfrm>
            <a:off x="8978801" y="3280172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 الأعمال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Text 4">
            <a:extLst>
              <a:ext uri="{FF2B5EF4-FFF2-40B4-BE49-F238E27FC236}">
                <a16:creationId xmlns:a16="http://schemas.microsoft.com/office/drawing/2014/main" id="{C6A2F228-8636-7174-B926-2FA7849F38D9}"/>
              </a:ext>
            </a:extLst>
          </p:cNvPr>
          <p:cNvSpPr/>
          <p:nvPr/>
        </p:nvSpPr>
        <p:spPr>
          <a:xfrm>
            <a:off x="8665568" y="3688854"/>
            <a:ext cx="267593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حاضنة تعزز الابتكار وتدعم المشاريع التعليمية المبدعة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7" name="Shape 5">
            <a:extLst>
              <a:ext uri="{FF2B5EF4-FFF2-40B4-BE49-F238E27FC236}">
                <a16:creationId xmlns:a16="http://schemas.microsoft.com/office/drawing/2014/main" id="{7D89D9E1-21B8-6160-78E9-E113BAFB0699}"/>
              </a:ext>
            </a:extLst>
          </p:cNvPr>
          <p:cNvSpPr/>
          <p:nvPr/>
        </p:nvSpPr>
        <p:spPr>
          <a:xfrm>
            <a:off x="5233492" y="3091160"/>
            <a:ext cx="3054053" cy="1391543"/>
          </a:xfrm>
          <a:prstGeom prst="roundRect">
            <a:avLst>
              <a:gd name="adj" fmla="val 12225"/>
            </a:avLst>
          </a:prstGeom>
          <a:solidFill>
            <a:srgbClr val="CEE6FD"/>
          </a:solidFill>
          <a:ln/>
        </p:spPr>
      </p:sp>
      <p:sp>
        <p:nvSpPr>
          <p:cNvPr id="28" name="Text 6">
            <a:extLst>
              <a:ext uri="{FF2B5EF4-FFF2-40B4-BE49-F238E27FC236}">
                <a16:creationId xmlns:a16="http://schemas.microsoft.com/office/drawing/2014/main" id="{4AB330C9-BAC9-2224-9F73-FD5EBB909EE5}"/>
              </a:ext>
            </a:extLst>
          </p:cNvPr>
          <p:cNvSpPr/>
          <p:nvPr/>
        </p:nvSpPr>
        <p:spPr>
          <a:xfrm>
            <a:off x="5735836" y="3280172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مسرعات الأعمال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Text 7">
            <a:extLst>
              <a:ext uri="{FF2B5EF4-FFF2-40B4-BE49-F238E27FC236}">
                <a16:creationId xmlns:a16="http://schemas.microsoft.com/office/drawing/2014/main" id="{3ABEB3E3-9C73-8F4A-F1AB-7EF13DD1FBFB}"/>
              </a:ext>
            </a:extLst>
          </p:cNvPr>
          <p:cNvSpPr/>
          <p:nvPr/>
        </p:nvSpPr>
        <p:spPr>
          <a:xfrm>
            <a:off x="5422504" y="3688854"/>
            <a:ext cx="267602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تسريع نمو الأفكار التعليمية المبتكرة وتحقيق تأثير سريع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0" name="Shape 8">
            <a:extLst>
              <a:ext uri="{FF2B5EF4-FFF2-40B4-BE49-F238E27FC236}">
                <a16:creationId xmlns:a16="http://schemas.microsoft.com/office/drawing/2014/main" id="{4C36B7C3-AAB1-65BF-C116-5495086BFF2B}"/>
              </a:ext>
            </a:extLst>
          </p:cNvPr>
          <p:cNvSpPr/>
          <p:nvPr/>
        </p:nvSpPr>
        <p:spPr>
          <a:xfrm>
            <a:off x="5233492" y="4671716"/>
            <a:ext cx="6297018" cy="1089124"/>
          </a:xfrm>
          <a:prstGeom prst="roundRect">
            <a:avLst>
              <a:gd name="adj" fmla="val 15620"/>
            </a:avLst>
          </a:prstGeom>
          <a:solidFill>
            <a:srgbClr val="CEE6FD"/>
          </a:solidFill>
          <a:ln/>
        </p:spPr>
      </p:sp>
      <p:sp>
        <p:nvSpPr>
          <p:cNvPr id="31" name="Text 9">
            <a:extLst>
              <a:ext uri="{FF2B5EF4-FFF2-40B4-BE49-F238E27FC236}">
                <a16:creationId xmlns:a16="http://schemas.microsoft.com/office/drawing/2014/main" id="{BDA02BA7-B63B-609E-D313-F58E928DD8AE}"/>
              </a:ext>
            </a:extLst>
          </p:cNvPr>
          <p:cNvSpPr/>
          <p:nvPr/>
        </p:nvSpPr>
        <p:spPr>
          <a:xfrm>
            <a:off x="8978801" y="486072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التطوير المهني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Text 10">
            <a:extLst>
              <a:ext uri="{FF2B5EF4-FFF2-40B4-BE49-F238E27FC236}">
                <a16:creationId xmlns:a16="http://schemas.microsoft.com/office/drawing/2014/main" id="{149292B6-5633-1D3B-3104-8291FCEA8FB5}"/>
              </a:ext>
            </a:extLst>
          </p:cNvPr>
          <p:cNvSpPr/>
          <p:nvPr/>
        </p:nvSpPr>
        <p:spPr>
          <a:xfrm>
            <a:off x="5422504" y="5269409"/>
            <a:ext cx="591899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تدريب المعلمين على الأدوات التكنولوجية لمواكبة العصر الرقمي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82517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DFB31EDB-09CD-49BC-A1B9-BBECF1914C99}"/>
              </a:ext>
            </a:extLst>
          </p:cNvPr>
          <p:cNvSpPr/>
          <p:nvPr/>
        </p:nvSpPr>
        <p:spPr>
          <a:xfrm>
            <a:off x="7134304" y="1086659"/>
            <a:ext cx="4249560" cy="57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ما هي الكفاءة الإبداعية؟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23545E7C-3232-90C4-CE20-2CB40062F6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459" y="1876611"/>
            <a:ext cx="4641486" cy="2630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611E007F-3FCF-510A-A715-894BA4244914}"/>
              </a:ext>
            </a:extLst>
          </p:cNvPr>
          <p:cNvSpPr/>
          <p:nvPr/>
        </p:nvSpPr>
        <p:spPr>
          <a:xfrm>
            <a:off x="6204584" y="2120644"/>
            <a:ext cx="5429298" cy="9124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الكفاءة الإبداعية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هي القدرة على توليد أفكار جديدة ومبتكرة بطريقة فعّالة، وتحويلها إلى نتائج عملية قابلة للتطبيق. </a:t>
            </a:r>
            <a:endParaRPr lang="ar-SA" sz="1600" dirty="0">
              <a:solidFill>
                <a:srgbClr val="1E3063"/>
              </a:solidFill>
              <a:latin typeface="Alexandria" pitchFamily="2" charset="-78"/>
              <a:ea typeface="Instrument Sans Medium" pitchFamily="34" charset="-122"/>
              <a:cs typeface="Alexandria" pitchFamily="2" charset="-78"/>
            </a:endParaRPr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7815FFED-8BF4-5539-6B8F-B1E75F9960D6}"/>
              </a:ext>
            </a:extLst>
          </p:cNvPr>
          <p:cNvSpPr/>
          <p:nvPr/>
        </p:nvSpPr>
        <p:spPr>
          <a:xfrm>
            <a:off x="7941470" y="5330627"/>
            <a:ext cx="3442394" cy="1102519"/>
          </a:xfrm>
          <a:prstGeom prst="roundRect">
            <a:avLst>
              <a:gd name="adj" fmla="val 8294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E3DC7844-124D-8356-7431-1E8348C7DCC8}"/>
              </a:ext>
            </a:extLst>
          </p:cNvPr>
          <p:cNvSpPr/>
          <p:nvPr/>
        </p:nvSpPr>
        <p:spPr>
          <a:xfrm>
            <a:off x="11326713" y="5330627"/>
            <a:ext cx="76200" cy="1102519"/>
          </a:xfrm>
          <a:prstGeom prst="roundRect">
            <a:avLst>
              <a:gd name="adj" fmla="val 18103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917FDFAA-5456-D752-D0AF-B0399B69C389}"/>
              </a:ext>
            </a:extLst>
          </p:cNvPr>
          <p:cNvSpPr/>
          <p:nvPr/>
        </p:nvSpPr>
        <p:spPr>
          <a:xfrm>
            <a:off x="9902268" y="5349270"/>
            <a:ext cx="1319272" cy="3072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التفكير النقدي</a:t>
            </a:r>
            <a:endParaRPr lang="en-US" sz="15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E4DE89D9-6149-87A2-6A8D-99BB268A32B6}"/>
              </a:ext>
            </a:extLst>
          </p:cNvPr>
          <p:cNvSpPr/>
          <p:nvPr/>
        </p:nvSpPr>
        <p:spPr>
          <a:xfrm>
            <a:off x="8126984" y="5740006"/>
            <a:ext cx="3042245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تقييم الأفكار والنتائج بشكل عقلاني لتحسينها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032203E9-9904-7B7A-40AC-ABE6556263E8}"/>
              </a:ext>
            </a:extLst>
          </p:cNvPr>
          <p:cNvSpPr/>
          <p:nvPr/>
        </p:nvSpPr>
        <p:spPr>
          <a:xfrm>
            <a:off x="4374754" y="5330627"/>
            <a:ext cx="3442494" cy="1102519"/>
          </a:xfrm>
          <a:prstGeom prst="roundRect">
            <a:avLst>
              <a:gd name="adj" fmla="val 8294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E7329CC3-2828-B1FD-DA55-E010144A32A7}"/>
              </a:ext>
            </a:extLst>
          </p:cNvPr>
          <p:cNvSpPr/>
          <p:nvPr/>
        </p:nvSpPr>
        <p:spPr>
          <a:xfrm>
            <a:off x="7760097" y="5330627"/>
            <a:ext cx="76200" cy="1102519"/>
          </a:xfrm>
          <a:prstGeom prst="roundRect">
            <a:avLst>
              <a:gd name="adj" fmla="val 18103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1DA310C9-15D4-ACB4-A0E6-3EE5E2A0C479}"/>
              </a:ext>
            </a:extLst>
          </p:cNvPr>
          <p:cNvSpPr/>
          <p:nvPr/>
        </p:nvSpPr>
        <p:spPr>
          <a:xfrm>
            <a:off x="6172325" y="5355230"/>
            <a:ext cx="1437894" cy="3072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المرونة العقلية</a:t>
            </a:r>
            <a:endParaRPr lang="en-US" sz="15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40CDC6FF-DF7F-514A-1ACC-58C546621EC4}"/>
              </a:ext>
            </a:extLst>
          </p:cNvPr>
          <p:cNvSpPr/>
          <p:nvPr/>
        </p:nvSpPr>
        <p:spPr>
          <a:xfrm>
            <a:off x="4555936" y="5744584"/>
            <a:ext cx="3040857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التفكير خارج الأطر التقليدية ومراجعة الأساليب المتبعة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8088ADF9-1B71-E822-3EC0-C40352191761}"/>
              </a:ext>
            </a:extLst>
          </p:cNvPr>
          <p:cNvSpPr/>
          <p:nvPr/>
        </p:nvSpPr>
        <p:spPr>
          <a:xfrm>
            <a:off x="808038" y="5330627"/>
            <a:ext cx="3442494" cy="1102519"/>
          </a:xfrm>
          <a:prstGeom prst="roundRect">
            <a:avLst>
              <a:gd name="adj" fmla="val 8294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E167D16F-8AE6-5075-42FA-8E0ADA3A83E9}"/>
              </a:ext>
            </a:extLst>
          </p:cNvPr>
          <p:cNvSpPr/>
          <p:nvPr/>
        </p:nvSpPr>
        <p:spPr>
          <a:xfrm>
            <a:off x="4193382" y="5330627"/>
            <a:ext cx="76200" cy="1102519"/>
          </a:xfrm>
          <a:prstGeom prst="roundRect">
            <a:avLst>
              <a:gd name="adj" fmla="val 18103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9F2E2A2B-BBF9-C9CF-A5A7-C399F64D84C7}"/>
              </a:ext>
            </a:extLst>
          </p:cNvPr>
          <p:cNvSpPr/>
          <p:nvPr/>
        </p:nvSpPr>
        <p:spPr>
          <a:xfrm>
            <a:off x="2512909" y="5386728"/>
            <a:ext cx="1558120" cy="3072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الابتكار المستدام</a:t>
            </a:r>
            <a:endParaRPr lang="en-US" sz="15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3">
            <a:extLst>
              <a:ext uri="{FF2B5EF4-FFF2-40B4-BE49-F238E27FC236}">
                <a16:creationId xmlns:a16="http://schemas.microsoft.com/office/drawing/2014/main" id="{E07FD91C-540E-ADA6-0566-B6231EF4D374}"/>
              </a:ext>
            </a:extLst>
          </p:cNvPr>
          <p:cNvSpPr/>
          <p:nvPr/>
        </p:nvSpPr>
        <p:spPr>
          <a:xfrm>
            <a:off x="1008856" y="5774377"/>
            <a:ext cx="3040857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الاستمرار في الابتكار وتحقيق نتائج على المدى الطويل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71EB8E-FA89-55B5-4A57-32B35832C6C3}"/>
              </a:ext>
            </a:extLst>
          </p:cNvPr>
          <p:cNvSpPr txBox="1"/>
          <p:nvPr/>
        </p:nvSpPr>
        <p:spPr>
          <a:xfrm>
            <a:off x="6284826" y="3796480"/>
            <a:ext cx="5268813" cy="890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ar-SA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كما أنها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استخدام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المعرفة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والمهارات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بطرق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غير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تقليدية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للوصول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إلى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حلول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مبتكرة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E3063"/>
                </a:solidFill>
                <a:effectLst/>
                <a:uLnTx/>
                <a:uFillTx/>
                <a:latin typeface="Alexandria" pitchFamily="2" charset="-78"/>
                <a:ea typeface="Instrument Sans Medium" pitchFamily="34" charset="-122"/>
                <a:cs typeface="Alexandria" pitchFamily="2" charset="-78"/>
                <a:sym typeface="Arial"/>
              </a:rPr>
              <a:t>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0718969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64B3B32E-243A-4014-70FE-76A7C92C7E3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34" y="1213845"/>
            <a:ext cx="3575720" cy="5108171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E7DE22C9-87C7-C676-A57E-698939DF6FE4}"/>
              </a:ext>
            </a:extLst>
          </p:cNvPr>
          <p:cNvSpPr/>
          <p:nvPr/>
        </p:nvSpPr>
        <p:spPr>
          <a:xfrm>
            <a:off x="7729789" y="1093590"/>
            <a:ext cx="3800720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أهمية </a:t>
            </a:r>
            <a:r>
              <a:rPr lang="en-US" sz="2800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</a:t>
            </a:r>
            <a:r>
              <a:rPr lang="en-US" sz="2800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ar-SA" sz="2800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D26E5967-E791-6BDA-63E6-EC586B6F1E54}"/>
              </a:ext>
            </a:extLst>
          </p:cNvPr>
          <p:cNvSpPr/>
          <p:nvPr/>
        </p:nvSpPr>
        <p:spPr>
          <a:xfrm>
            <a:off x="8622470" y="1967707"/>
            <a:ext cx="219932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تعزيز الابتكار والتميز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0E47AAA3-CE8D-B8C2-F9D5-D9B17D92649C}"/>
              </a:ext>
            </a:extLst>
          </p:cNvPr>
          <p:cNvSpPr/>
          <p:nvPr/>
        </p:nvSpPr>
        <p:spPr>
          <a:xfrm>
            <a:off x="5233492" y="2376389"/>
            <a:ext cx="558829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just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تساعد الأفراد والفرق على إيجاد حلول جديدة تشمل أساليب العمل والنماذج التجارية، مما يحقق التفوق التنافسي للمؤسسة.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BCCFDC4B-D09C-83A2-2657-CBE582E03938}"/>
              </a:ext>
            </a:extLst>
          </p:cNvPr>
          <p:cNvSpPr/>
          <p:nvPr/>
        </p:nvSpPr>
        <p:spPr>
          <a:xfrm>
            <a:off x="8523084" y="3359249"/>
            <a:ext cx="229870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النمو والتوسع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042F319E-054F-E525-11B5-7A8DD3518331}"/>
              </a:ext>
            </a:extLst>
          </p:cNvPr>
          <p:cNvSpPr/>
          <p:nvPr/>
        </p:nvSpPr>
        <p:spPr>
          <a:xfrm>
            <a:off x="5233492" y="3767931"/>
            <a:ext cx="558829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just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تفتح أسواقًا جديدة وتطور المنتجات الحالية، مع القدرة على التكيف السريع مع التغيرات التكنولوجية في السوق.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5">
            <a:extLst>
              <a:ext uri="{FF2B5EF4-FFF2-40B4-BE49-F238E27FC236}">
                <a16:creationId xmlns:a16="http://schemas.microsoft.com/office/drawing/2014/main" id="{66A3020D-8A1C-48C4-96A1-DE6CD263A403}"/>
              </a:ext>
            </a:extLst>
          </p:cNvPr>
          <p:cNvSpPr/>
          <p:nvPr/>
        </p:nvSpPr>
        <p:spPr>
          <a:xfrm>
            <a:off x="8168820" y="4750793"/>
            <a:ext cx="265297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حل المشكلات المعقدة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C42991FB-B9A6-8E04-E137-658E275A9EA3}"/>
              </a:ext>
            </a:extLst>
          </p:cNvPr>
          <p:cNvSpPr/>
          <p:nvPr/>
        </p:nvSpPr>
        <p:spPr>
          <a:xfrm>
            <a:off x="5233492" y="5159474"/>
            <a:ext cx="558829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just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تطوير حلول مبتكرة للتحديات التي تبدو غير قابلة للحل، مما يسهم في اتخاذ قرارات استراتيجية مرنة وفعّالة.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4683252"/>
      </p:ext>
    </p:extLst>
  </p:cSld>
  <p:clrMapOvr>
    <a:masterClrMapping/>
  </p:clrMapOvr>
  <p:extLst mod="1"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068B4641-677A-60FA-3454-75941142B0AE}"/>
              </a:ext>
            </a:extLst>
          </p:cNvPr>
          <p:cNvSpPr/>
          <p:nvPr/>
        </p:nvSpPr>
        <p:spPr>
          <a:xfrm>
            <a:off x="7341862" y="1124744"/>
            <a:ext cx="4188647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أهداف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E48DCADA-EE80-9EF4-EEE0-66DAF5988185}"/>
              </a:ext>
            </a:extLst>
          </p:cNvPr>
          <p:cNvSpPr/>
          <p:nvPr/>
        </p:nvSpPr>
        <p:spPr>
          <a:xfrm>
            <a:off x="6190556" y="2376884"/>
            <a:ext cx="5339953" cy="1700411"/>
          </a:xfrm>
          <a:prstGeom prst="roundRect">
            <a:avLst>
              <a:gd name="adj" fmla="val 7170"/>
            </a:avLst>
          </a:prstGeom>
          <a:solidFill>
            <a:srgbClr val="FFFFFF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AAB2958F-76F4-F3A6-B2F0-ADF06B3FF0A1}"/>
              </a:ext>
            </a:extLst>
          </p:cNvPr>
          <p:cNvSpPr/>
          <p:nvPr/>
        </p:nvSpPr>
        <p:spPr>
          <a:xfrm>
            <a:off x="6190556" y="2351483"/>
            <a:ext cx="5339953" cy="101600"/>
          </a:xfrm>
          <a:prstGeom prst="roundRect">
            <a:avLst>
              <a:gd name="adj" fmla="val 16744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713C08F4-5EDA-C715-82E7-C478D95F7119}"/>
              </a:ext>
            </a:extLst>
          </p:cNvPr>
          <p:cNvSpPr/>
          <p:nvPr/>
        </p:nvSpPr>
        <p:spPr>
          <a:xfrm>
            <a:off x="8577014" y="2093416"/>
            <a:ext cx="567035" cy="567035"/>
          </a:xfrm>
          <a:prstGeom prst="roundRect">
            <a:avLst>
              <a:gd name="adj" fmla="val 13438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B28339A7-2096-D8B0-BA48-99BAA457434F}"/>
              </a:ext>
            </a:extLst>
          </p:cNvPr>
          <p:cNvSpPr/>
          <p:nvPr/>
        </p:nvSpPr>
        <p:spPr>
          <a:xfrm>
            <a:off x="8889031" y="2235199"/>
            <a:ext cx="84959" cy="3247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33"/>
              </a:lnSpc>
            </a:pPr>
            <a:r>
              <a:rPr lang="en-US" sz="1750" dirty="0"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1</a:t>
            </a:r>
            <a:endParaRPr lang="en-US" sz="175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97A833C8-2E2B-808D-7D78-4261C73E2ABB}"/>
              </a:ext>
            </a:extLst>
          </p:cNvPr>
          <p:cNvSpPr/>
          <p:nvPr/>
        </p:nvSpPr>
        <p:spPr>
          <a:xfrm>
            <a:off x="9028611" y="2849363"/>
            <a:ext cx="228748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التفكير النقدي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C303B8E4-0F29-5CF0-15F5-09F200960F71}"/>
              </a:ext>
            </a:extLst>
          </p:cNvPr>
          <p:cNvSpPr/>
          <p:nvPr/>
        </p:nvSpPr>
        <p:spPr>
          <a:xfrm>
            <a:off x="6404968" y="3258045"/>
            <a:ext cx="4911130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تعزيز القدرة التحليلية لمواجهة المشكلات المعقدة والتوصل إلى حلول غير تقليدية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7">
            <a:extLst>
              <a:ext uri="{FF2B5EF4-FFF2-40B4-BE49-F238E27FC236}">
                <a16:creationId xmlns:a16="http://schemas.microsoft.com/office/drawing/2014/main" id="{2A807CF0-EDD6-BE69-E3F5-0F666A445587}"/>
              </a:ext>
            </a:extLst>
          </p:cNvPr>
          <p:cNvSpPr/>
          <p:nvPr/>
        </p:nvSpPr>
        <p:spPr>
          <a:xfrm>
            <a:off x="661492" y="2376884"/>
            <a:ext cx="5340053" cy="1700411"/>
          </a:xfrm>
          <a:prstGeom prst="roundRect">
            <a:avLst>
              <a:gd name="adj" fmla="val 7170"/>
            </a:avLst>
          </a:prstGeom>
          <a:solidFill>
            <a:srgbClr val="FFFFFF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hape 8">
            <a:extLst>
              <a:ext uri="{FF2B5EF4-FFF2-40B4-BE49-F238E27FC236}">
                <a16:creationId xmlns:a16="http://schemas.microsoft.com/office/drawing/2014/main" id="{0A663E9E-024A-B8C3-5912-1ECA38CAD75A}"/>
              </a:ext>
            </a:extLst>
          </p:cNvPr>
          <p:cNvSpPr/>
          <p:nvPr/>
        </p:nvSpPr>
        <p:spPr>
          <a:xfrm>
            <a:off x="661492" y="2351483"/>
            <a:ext cx="5340053" cy="101600"/>
          </a:xfrm>
          <a:prstGeom prst="roundRect">
            <a:avLst>
              <a:gd name="adj" fmla="val 16744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Shape 9">
            <a:extLst>
              <a:ext uri="{FF2B5EF4-FFF2-40B4-BE49-F238E27FC236}">
                <a16:creationId xmlns:a16="http://schemas.microsoft.com/office/drawing/2014/main" id="{E319FE18-1EBE-5192-0E5F-E89FB8746B7C}"/>
              </a:ext>
            </a:extLst>
          </p:cNvPr>
          <p:cNvSpPr/>
          <p:nvPr/>
        </p:nvSpPr>
        <p:spPr>
          <a:xfrm>
            <a:off x="3047950" y="2093416"/>
            <a:ext cx="567035" cy="567035"/>
          </a:xfrm>
          <a:prstGeom prst="roundRect">
            <a:avLst>
              <a:gd name="adj" fmla="val 13438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5AA51F2F-76F8-3D3E-CA3F-082806ADC861}"/>
              </a:ext>
            </a:extLst>
          </p:cNvPr>
          <p:cNvSpPr/>
          <p:nvPr/>
        </p:nvSpPr>
        <p:spPr>
          <a:xfrm>
            <a:off x="3313479" y="2235199"/>
            <a:ext cx="131446" cy="3247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33"/>
              </a:lnSpc>
            </a:pPr>
            <a:r>
              <a:rPr lang="en-US" sz="1750" dirty="0"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2</a:t>
            </a:r>
            <a:endParaRPr lang="en-US" sz="175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11">
            <a:extLst>
              <a:ext uri="{FF2B5EF4-FFF2-40B4-BE49-F238E27FC236}">
                <a16:creationId xmlns:a16="http://schemas.microsoft.com/office/drawing/2014/main" id="{A9F125EF-76CC-065B-C86C-8AC50484FC93}"/>
              </a:ext>
            </a:extLst>
          </p:cNvPr>
          <p:cNvSpPr/>
          <p:nvPr/>
        </p:nvSpPr>
        <p:spPr>
          <a:xfrm>
            <a:off x="3866733" y="2849363"/>
            <a:ext cx="192039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التفوق التنافسي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Text 12">
            <a:extLst>
              <a:ext uri="{FF2B5EF4-FFF2-40B4-BE49-F238E27FC236}">
                <a16:creationId xmlns:a16="http://schemas.microsoft.com/office/drawing/2014/main" id="{6D7ED721-948A-76B8-2004-5BDF0FAC5C3F}"/>
              </a:ext>
            </a:extLst>
          </p:cNvPr>
          <p:cNvSpPr/>
          <p:nvPr/>
        </p:nvSpPr>
        <p:spPr>
          <a:xfrm>
            <a:off x="875904" y="3258045"/>
            <a:ext cx="4911229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تمييز المؤسسات عن المنافسين عبر حلول مبتكرة تضمن الاستدامة والنمو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Shape 13">
            <a:extLst>
              <a:ext uri="{FF2B5EF4-FFF2-40B4-BE49-F238E27FC236}">
                <a16:creationId xmlns:a16="http://schemas.microsoft.com/office/drawing/2014/main" id="{D83ED7DA-912A-8916-D8EB-399FC6D5A852}"/>
              </a:ext>
            </a:extLst>
          </p:cNvPr>
          <p:cNvSpPr/>
          <p:nvPr/>
        </p:nvSpPr>
        <p:spPr>
          <a:xfrm>
            <a:off x="6190556" y="4549774"/>
            <a:ext cx="5339953" cy="1700411"/>
          </a:xfrm>
          <a:prstGeom prst="roundRect">
            <a:avLst>
              <a:gd name="adj" fmla="val 7170"/>
            </a:avLst>
          </a:prstGeom>
          <a:solidFill>
            <a:srgbClr val="FFFFFF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1" name="Shape 14">
            <a:extLst>
              <a:ext uri="{FF2B5EF4-FFF2-40B4-BE49-F238E27FC236}">
                <a16:creationId xmlns:a16="http://schemas.microsoft.com/office/drawing/2014/main" id="{989C4800-E257-17CA-E753-635FC1420918}"/>
              </a:ext>
            </a:extLst>
          </p:cNvPr>
          <p:cNvSpPr/>
          <p:nvPr/>
        </p:nvSpPr>
        <p:spPr>
          <a:xfrm>
            <a:off x="6190556" y="4524374"/>
            <a:ext cx="5339953" cy="101600"/>
          </a:xfrm>
          <a:prstGeom prst="roundRect">
            <a:avLst>
              <a:gd name="adj" fmla="val 16744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2" name="Shape 15">
            <a:extLst>
              <a:ext uri="{FF2B5EF4-FFF2-40B4-BE49-F238E27FC236}">
                <a16:creationId xmlns:a16="http://schemas.microsoft.com/office/drawing/2014/main" id="{37BC5175-E9E2-D860-E103-03114B50D9E9}"/>
              </a:ext>
            </a:extLst>
          </p:cNvPr>
          <p:cNvSpPr/>
          <p:nvPr/>
        </p:nvSpPr>
        <p:spPr>
          <a:xfrm>
            <a:off x="8577014" y="4266307"/>
            <a:ext cx="567035" cy="567035"/>
          </a:xfrm>
          <a:prstGeom prst="roundRect">
            <a:avLst>
              <a:gd name="adj" fmla="val 13438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4" name="Text 16">
            <a:extLst>
              <a:ext uri="{FF2B5EF4-FFF2-40B4-BE49-F238E27FC236}">
                <a16:creationId xmlns:a16="http://schemas.microsoft.com/office/drawing/2014/main" id="{B1F77AB4-96CD-EF21-C90A-F197F69B7EF1}"/>
              </a:ext>
            </a:extLst>
          </p:cNvPr>
          <p:cNvSpPr/>
          <p:nvPr/>
        </p:nvSpPr>
        <p:spPr>
          <a:xfrm>
            <a:off x="8842544" y="4408090"/>
            <a:ext cx="131446" cy="3247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33"/>
              </a:lnSpc>
            </a:pPr>
            <a:r>
              <a:rPr lang="en-US" sz="1750" dirty="0"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3</a:t>
            </a:r>
            <a:endParaRPr lang="en-US" sz="175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Text 17">
            <a:extLst>
              <a:ext uri="{FF2B5EF4-FFF2-40B4-BE49-F238E27FC236}">
                <a16:creationId xmlns:a16="http://schemas.microsoft.com/office/drawing/2014/main" id="{B07DCFC8-ABA8-586B-5060-42978C5F104E}"/>
              </a:ext>
            </a:extLst>
          </p:cNvPr>
          <p:cNvSpPr/>
          <p:nvPr/>
        </p:nvSpPr>
        <p:spPr>
          <a:xfrm>
            <a:off x="9849349" y="5022254"/>
            <a:ext cx="146674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ثقافة الابتكار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7" name="Text 18">
            <a:extLst>
              <a:ext uri="{FF2B5EF4-FFF2-40B4-BE49-F238E27FC236}">
                <a16:creationId xmlns:a16="http://schemas.microsoft.com/office/drawing/2014/main" id="{28E00AE2-0D78-5284-12DF-C4CE91F01719}"/>
              </a:ext>
            </a:extLst>
          </p:cNvPr>
          <p:cNvSpPr/>
          <p:nvPr/>
        </p:nvSpPr>
        <p:spPr>
          <a:xfrm>
            <a:off x="6404968" y="5430936"/>
            <a:ext cx="4911130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تحفيز بيئة عمل تشجع على التفكير الإبداعي والتعاون بين الفرق المختلفة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8" name="Shape 19">
            <a:extLst>
              <a:ext uri="{FF2B5EF4-FFF2-40B4-BE49-F238E27FC236}">
                <a16:creationId xmlns:a16="http://schemas.microsoft.com/office/drawing/2014/main" id="{4FED7C11-1E93-91D1-C665-F2D6209A1FEF}"/>
              </a:ext>
            </a:extLst>
          </p:cNvPr>
          <p:cNvSpPr/>
          <p:nvPr/>
        </p:nvSpPr>
        <p:spPr>
          <a:xfrm>
            <a:off x="661492" y="4549774"/>
            <a:ext cx="5340053" cy="1700411"/>
          </a:xfrm>
          <a:prstGeom prst="roundRect">
            <a:avLst>
              <a:gd name="adj" fmla="val 7170"/>
            </a:avLst>
          </a:prstGeom>
          <a:solidFill>
            <a:srgbClr val="FFFFFF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9" name="Shape 20">
            <a:extLst>
              <a:ext uri="{FF2B5EF4-FFF2-40B4-BE49-F238E27FC236}">
                <a16:creationId xmlns:a16="http://schemas.microsoft.com/office/drawing/2014/main" id="{9BB0E447-7F18-92A2-DFB2-F721119AA9A5}"/>
              </a:ext>
            </a:extLst>
          </p:cNvPr>
          <p:cNvSpPr/>
          <p:nvPr/>
        </p:nvSpPr>
        <p:spPr>
          <a:xfrm>
            <a:off x="661492" y="4524374"/>
            <a:ext cx="5340053" cy="101600"/>
          </a:xfrm>
          <a:prstGeom prst="roundRect">
            <a:avLst>
              <a:gd name="adj" fmla="val 167442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0" name="Shape 21">
            <a:extLst>
              <a:ext uri="{FF2B5EF4-FFF2-40B4-BE49-F238E27FC236}">
                <a16:creationId xmlns:a16="http://schemas.microsoft.com/office/drawing/2014/main" id="{9356DDAF-93F0-9BC5-1FB9-E6FD4B6162CF}"/>
              </a:ext>
            </a:extLst>
          </p:cNvPr>
          <p:cNvSpPr/>
          <p:nvPr/>
        </p:nvSpPr>
        <p:spPr>
          <a:xfrm>
            <a:off x="3047950" y="4266307"/>
            <a:ext cx="567035" cy="567035"/>
          </a:xfrm>
          <a:prstGeom prst="roundRect">
            <a:avLst>
              <a:gd name="adj" fmla="val 13438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1" name="Text 22">
            <a:extLst>
              <a:ext uri="{FF2B5EF4-FFF2-40B4-BE49-F238E27FC236}">
                <a16:creationId xmlns:a16="http://schemas.microsoft.com/office/drawing/2014/main" id="{6F5F0B0D-E576-56D9-75A4-58DDAB27908E}"/>
              </a:ext>
            </a:extLst>
          </p:cNvPr>
          <p:cNvSpPr/>
          <p:nvPr/>
        </p:nvSpPr>
        <p:spPr>
          <a:xfrm>
            <a:off x="3310273" y="4408090"/>
            <a:ext cx="134652" cy="32476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833"/>
              </a:lnSpc>
            </a:pPr>
            <a:r>
              <a:rPr lang="en-US" sz="1750" dirty="0"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4</a:t>
            </a:r>
            <a:endParaRPr lang="en-US" sz="175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Text 23">
            <a:extLst>
              <a:ext uri="{FF2B5EF4-FFF2-40B4-BE49-F238E27FC236}">
                <a16:creationId xmlns:a16="http://schemas.microsoft.com/office/drawing/2014/main" id="{8ACF65D9-5CFE-B20E-74AF-B2785849B512}"/>
              </a:ext>
            </a:extLst>
          </p:cNvPr>
          <p:cNvSpPr/>
          <p:nvPr/>
        </p:nvSpPr>
        <p:spPr>
          <a:xfrm>
            <a:off x="4278706" y="5022254"/>
            <a:ext cx="150842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تطوير القيادة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3" name="Text 24">
            <a:extLst>
              <a:ext uri="{FF2B5EF4-FFF2-40B4-BE49-F238E27FC236}">
                <a16:creationId xmlns:a16="http://schemas.microsoft.com/office/drawing/2014/main" id="{3395A6DF-6FD8-93F1-1493-82F8EB89FD76}"/>
              </a:ext>
            </a:extLst>
          </p:cNvPr>
          <p:cNvSpPr/>
          <p:nvPr/>
        </p:nvSpPr>
        <p:spPr>
          <a:xfrm>
            <a:off x="875904" y="5430936"/>
            <a:ext cx="4911229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بناء مهارات قيادية تمكّن من اتخاذ قرارات استراتيجية وتحفيز الفريق نحو النجاح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982371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8039" y="1012889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1A235AFB-74FE-1ACB-E20D-CA6ECF3ADADF}"/>
              </a:ext>
            </a:extLst>
          </p:cNvPr>
          <p:cNvSpPr/>
          <p:nvPr/>
        </p:nvSpPr>
        <p:spPr>
          <a:xfrm>
            <a:off x="5307951" y="1118407"/>
            <a:ext cx="5761194" cy="5119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37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تأثير الكفاءة الإبداعية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على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الابتكار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7AFA0CD9-90BA-1260-72BD-536A8A98DA0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2074437"/>
            <a:ext cx="4751933" cy="2692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 1">
            <a:extLst>
              <a:ext uri="{FF2B5EF4-FFF2-40B4-BE49-F238E27FC236}">
                <a16:creationId xmlns:a16="http://schemas.microsoft.com/office/drawing/2014/main" id="{A9934402-16B2-4065-6CFE-13790EE3EFFE}"/>
              </a:ext>
            </a:extLst>
          </p:cNvPr>
          <p:cNvSpPr/>
          <p:nvPr/>
        </p:nvSpPr>
        <p:spPr>
          <a:xfrm>
            <a:off x="8633702" y="1875010"/>
            <a:ext cx="2361224" cy="2670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167"/>
              </a:lnSpc>
            </a:pPr>
            <a:r>
              <a:rPr lang="en-US" sz="175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الابتكار المستمر</a:t>
            </a:r>
            <a:endParaRPr lang="en-US" sz="175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63FE9DB3-9E24-D05E-FFEC-B7DADF0E1121}"/>
              </a:ext>
            </a:extLst>
          </p:cNvPr>
          <p:cNvSpPr/>
          <p:nvPr/>
        </p:nvSpPr>
        <p:spPr>
          <a:xfrm>
            <a:off x="6384629" y="2321594"/>
            <a:ext cx="4610298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تطوير وتحسين العمليات القائمة بطرق جديدة وغير تقليدية، مما يعزز فرص الابتكار داخل المؤسسة.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F95306F8-9C43-415B-388B-38375020844E}"/>
              </a:ext>
            </a:extLst>
          </p:cNvPr>
          <p:cNvSpPr/>
          <p:nvPr/>
        </p:nvSpPr>
        <p:spPr>
          <a:xfrm>
            <a:off x="7559691" y="3489199"/>
            <a:ext cx="3435236" cy="2670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167"/>
              </a:lnSpc>
            </a:pPr>
            <a:r>
              <a:rPr lang="en-US" sz="175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تحويل الأفكار إلى نتائج ملموسة</a:t>
            </a:r>
            <a:endParaRPr lang="en-US" sz="175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8A5E13D5-441F-4305-8DC4-5A041F726695}"/>
              </a:ext>
            </a:extLst>
          </p:cNvPr>
          <p:cNvSpPr/>
          <p:nvPr/>
        </p:nvSpPr>
        <p:spPr>
          <a:xfrm>
            <a:off x="6384629" y="3935784"/>
            <a:ext cx="4610298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لا تقتصر على توليد الأفكار، بل تشمل تنفيذها وتحويلها إلى حلول عملية تحسّن الأداء المؤسسي.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5">
            <a:extLst>
              <a:ext uri="{FF2B5EF4-FFF2-40B4-BE49-F238E27FC236}">
                <a16:creationId xmlns:a16="http://schemas.microsoft.com/office/drawing/2014/main" id="{563A9198-331A-E2A7-BF97-E51148B34BFC}"/>
              </a:ext>
            </a:extLst>
          </p:cNvPr>
          <p:cNvSpPr/>
          <p:nvPr/>
        </p:nvSpPr>
        <p:spPr>
          <a:xfrm>
            <a:off x="8276232" y="5103389"/>
            <a:ext cx="2718694" cy="2670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167"/>
              </a:lnSpc>
            </a:pPr>
            <a:r>
              <a:rPr lang="en-US" sz="175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الاستجابة للتحديات بإبداع</a:t>
            </a:r>
            <a:endParaRPr lang="en-US" sz="175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2CCB47E8-6622-C897-EC29-2E147B0AD228}"/>
              </a:ext>
            </a:extLst>
          </p:cNvPr>
          <p:cNvSpPr/>
          <p:nvPr/>
        </p:nvSpPr>
        <p:spPr>
          <a:xfrm>
            <a:off x="6312024" y="5549974"/>
            <a:ext cx="4682903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تُمكّن الأفراد والمنظمات من التكيف السريع مع التغيرات والمشاكل غير المتوقعة بأساليب مبتكرة.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2632368"/>
      </p:ext>
    </p:extLst>
  </p:cSld>
  <p:clrMapOvr>
    <a:masterClrMapping/>
  </p:clrMapOvr>
  <p:extLst mod="1"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E53F30D5-1B85-08FD-CF59-A312F971D9B8}"/>
              </a:ext>
            </a:extLst>
          </p:cNvPr>
          <p:cNvSpPr/>
          <p:nvPr/>
        </p:nvSpPr>
        <p:spPr>
          <a:xfrm>
            <a:off x="4968119" y="419894"/>
            <a:ext cx="6367128" cy="444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708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مراحل تحويل الأفكار إلى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حلول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عملية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06B5E6C6-062F-B349-12C3-32375CD682B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4142" y="1763255"/>
            <a:ext cx="10097144" cy="4935541"/>
          </a:xfrm>
          <a:prstGeom prst="rect">
            <a:avLst/>
          </a:prstGeom>
        </p:spPr>
      </p:pic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86214048-F620-D93A-2B1C-4797EB5D52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430316" y="2918239"/>
            <a:ext cx="366745" cy="366745"/>
          </a:xfrm>
          <a:prstGeom prst="rect">
            <a:avLst/>
          </a:prstGeom>
        </p:spPr>
      </p:pic>
      <p:sp>
        <p:nvSpPr>
          <p:cNvPr id="9" name="Text 1">
            <a:extLst>
              <a:ext uri="{FF2B5EF4-FFF2-40B4-BE49-F238E27FC236}">
                <a16:creationId xmlns:a16="http://schemas.microsoft.com/office/drawing/2014/main" id="{9135B8FE-C7BF-EF9F-88F8-15C53112E5EB}"/>
              </a:ext>
            </a:extLst>
          </p:cNvPr>
          <p:cNvSpPr/>
          <p:nvPr/>
        </p:nvSpPr>
        <p:spPr>
          <a:xfrm>
            <a:off x="8627090" y="2382859"/>
            <a:ext cx="156773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ar-SA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1. </a:t>
            </a:r>
            <a:r>
              <a:rPr lang="en-US" sz="1833" b="1" dirty="0" err="1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توليد</a:t>
            </a: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الأفكار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7C35035A-FFA6-9B62-3CA5-EAA5C13F0AF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817614" y="3672326"/>
            <a:ext cx="366745" cy="366745"/>
          </a:xfrm>
          <a:prstGeom prst="rect">
            <a:avLst/>
          </a:prstGeom>
        </p:spPr>
      </p:pic>
      <p:sp>
        <p:nvSpPr>
          <p:cNvPr id="11" name="Text 2">
            <a:extLst>
              <a:ext uri="{FF2B5EF4-FFF2-40B4-BE49-F238E27FC236}">
                <a16:creationId xmlns:a16="http://schemas.microsoft.com/office/drawing/2014/main" id="{6680827F-B213-0886-A816-96DAB9B8AAB3}"/>
              </a:ext>
            </a:extLst>
          </p:cNvPr>
          <p:cNvSpPr/>
          <p:nvPr/>
        </p:nvSpPr>
        <p:spPr>
          <a:xfrm>
            <a:off x="2927648" y="2136153"/>
            <a:ext cx="168636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ar-SA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2. </a:t>
            </a:r>
            <a:r>
              <a:rPr lang="en-US" sz="1833" b="1" dirty="0" err="1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تقييم</a:t>
            </a: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الأفكار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Image 3" descr="preencoded.png">
            <a:extLst>
              <a:ext uri="{FF2B5EF4-FFF2-40B4-BE49-F238E27FC236}">
                <a16:creationId xmlns:a16="http://schemas.microsoft.com/office/drawing/2014/main" id="{5DF8F368-09EE-1CA6-2967-E7FB824FCEB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545883" y="5212264"/>
            <a:ext cx="366745" cy="366745"/>
          </a:xfrm>
          <a:prstGeom prst="rect">
            <a:avLst/>
          </a:prstGeom>
        </p:spPr>
      </p:pic>
      <p:sp>
        <p:nvSpPr>
          <p:cNvPr id="13" name="Text 3">
            <a:extLst>
              <a:ext uri="{FF2B5EF4-FFF2-40B4-BE49-F238E27FC236}">
                <a16:creationId xmlns:a16="http://schemas.microsoft.com/office/drawing/2014/main" id="{1BC66C62-CE64-4503-3031-8AACE2067EB9}"/>
              </a:ext>
            </a:extLst>
          </p:cNvPr>
          <p:cNvSpPr/>
          <p:nvPr/>
        </p:nvSpPr>
        <p:spPr>
          <a:xfrm>
            <a:off x="2269020" y="4757075"/>
            <a:ext cx="1041952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ar-SA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3. ا</a:t>
            </a:r>
            <a:r>
              <a:rPr lang="en-US" sz="1833" b="1" dirty="0" err="1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لتنفيذ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4" name="Image 4" descr="preencoded.png">
            <a:extLst>
              <a:ext uri="{FF2B5EF4-FFF2-40B4-BE49-F238E27FC236}">
                <a16:creationId xmlns:a16="http://schemas.microsoft.com/office/drawing/2014/main" id="{7D054296-2E85-88DC-80F2-A19D5C12DF6E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128588" y="4529984"/>
            <a:ext cx="366745" cy="366745"/>
          </a:xfrm>
          <a:prstGeom prst="rect">
            <a:avLst/>
          </a:prstGeom>
        </p:spPr>
      </p:pic>
      <p:sp>
        <p:nvSpPr>
          <p:cNvPr id="15" name="Text 4">
            <a:extLst>
              <a:ext uri="{FF2B5EF4-FFF2-40B4-BE49-F238E27FC236}">
                <a16:creationId xmlns:a16="http://schemas.microsoft.com/office/drawing/2014/main" id="{6FE2AE9C-6B4B-A6C2-ACC4-1CAB16DD050B}"/>
              </a:ext>
            </a:extLst>
          </p:cNvPr>
          <p:cNvSpPr/>
          <p:nvPr/>
        </p:nvSpPr>
        <p:spPr>
          <a:xfrm>
            <a:off x="8627090" y="5055183"/>
            <a:ext cx="229710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ar-SA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4. </a:t>
            </a:r>
            <a:r>
              <a:rPr lang="en-US" sz="1833" b="1" dirty="0" err="1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التحسين</a:t>
            </a: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المستمر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41E5D2AC-62EF-EF80-7CD9-AD455BFDB385}"/>
              </a:ext>
            </a:extLst>
          </p:cNvPr>
          <p:cNvSpPr/>
          <p:nvPr/>
        </p:nvSpPr>
        <p:spPr>
          <a:xfrm>
            <a:off x="546794" y="1139186"/>
            <a:ext cx="10502583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تمر الكفاءة الإبداعية بأربع مراحل متكاملة: من توليد الأفكار الجديدة، إلى تقييمها نقديًا، ثم تنفيذها بتخطيط دقيق، وصولًا إلى التحسين المستمر لضمان نتائج مستدامة وفعّالة.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6B6100-F5DF-1EBD-9840-8B69C88DD01E}"/>
              </a:ext>
            </a:extLst>
          </p:cNvPr>
          <p:cNvSpPr txBox="1"/>
          <p:nvPr/>
        </p:nvSpPr>
        <p:spPr>
          <a:xfrm>
            <a:off x="7318453" y="2862197"/>
            <a:ext cx="446018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تبدأ الكفاءة الإبداعية في هذه المرحلة من خلال </a:t>
            </a:r>
            <a:r>
              <a:rPr lang="ar-SA" b="1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توليد أفكار جديدة</a:t>
            </a: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 وغير تقليدية. يمكن أن تكون هذه الأفكار نتيجة لتفكير خارج الصندوق أو تجارب حياتية فريدة.</a:t>
            </a:r>
          </a:p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40F3AC9-779B-0116-0E16-D2CE05890A86}"/>
              </a:ext>
            </a:extLst>
          </p:cNvPr>
          <p:cNvSpPr txBox="1"/>
          <p:nvPr/>
        </p:nvSpPr>
        <p:spPr>
          <a:xfrm>
            <a:off x="180431" y="2420868"/>
            <a:ext cx="4238485" cy="1671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بمجرد توليد الأفكار، يأتي دور الكفاءة الإبداعية في تقييم الأفكار بناءً على مدى فعاليتها، وجدواها، ومدى توافقها مع الأهداف.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كما تتطلب هذه المرحلة التفكير النقدي لضمان أن الفكرة قابلة للتنفيذ وتحقيق نتائج عملية.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8812B4-D3E3-2963-8828-F1232D173C38}"/>
              </a:ext>
            </a:extLst>
          </p:cNvPr>
          <p:cNvSpPr txBox="1"/>
          <p:nvPr/>
        </p:nvSpPr>
        <p:spPr>
          <a:xfrm>
            <a:off x="437044" y="5050222"/>
            <a:ext cx="4620656" cy="1348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الكفاءة الإبداعية تساهم بشكل كبير في تحويل الفكرة إلى تطبيق عملي. يتطلب ذلك مهارات عملية مثل التخطيط الجيد، تخصيص الموارد، والقدرة على التكيف مع المتغيرات.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9E1DFF6-52C9-7989-6746-3523BF4262BD}"/>
              </a:ext>
            </a:extLst>
          </p:cNvPr>
          <p:cNvSpPr txBox="1"/>
          <p:nvPr/>
        </p:nvSpPr>
        <p:spPr>
          <a:xfrm>
            <a:off x="7218452" y="5406498"/>
            <a:ext cx="4536504" cy="1024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الكفاءة الإبداعية تدفع نحو التقييم المستمر والتحسين. حيث يتم مراقبة تطبيق الفكرة وتقييم النتائج للتأكد من أن الحلول تفي بالغرض بشكل مستدام.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63424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ar-SA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3942DFFA-3DB0-3E85-E877-7AD077523DFD}"/>
              </a:ext>
            </a:extLst>
          </p:cNvPr>
          <p:cNvSpPr/>
          <p:nvPr/>
        </p:nvSpPr>
        <p:spPr>
          <a:xfrm>
            <a:off x="4357070" y="1121271"/>
            <a:ext cx="7173439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 الإبداعية في تطوير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طرق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التدريس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90904BF0-6F73-AF3F-63C2-045C7A6A49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4996" y="2089944"/>
            <a:ext cx="3465513" cy="2141835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E51BD9F9-D431-CABB-50BB-FDA46C68731E}"/>
              </a:ext>
            </a:extLst>
          </p:cNvPr>
          <p:cNvSpPr/>
          <p:nvPr/>
        </p:nvSpPr>
        <p:spPr>
          <a:xfrm>
            <a:off x="8220306" y="4420791"/>
            <a:ext cx="3310202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إعادة تصور التدريس التقليدي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36E37CC3-3580-AABA-8577-67DFE342C65C}"/>
              </a:ext>
            </a:extLst>
          </p:cNvPr>
          <p:cNvSpPr/>
          <p:nvPr/>
        </p:nvSpPr>
        <p:spPr>
          <a:xfrm>
            <a:off x="8355456" y="4846609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التعلم القائم على المشاريع والتعلم المدمج يجمعان بين الفصل الدراسي والفضاء الرقمي لتحفيز التفكير النقدي.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20C7585F-2CC9-B44C-EF92-748DFF02D91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500" y="2089944"/>
            <a:ext cx="3465513" cy="2141835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5003ECAC-E125-C264-B9BF-472F98A8C1E3}"/>
              </a:ext>
            </a:extLst>
          </p:cNvPr>
          <p:cNvSpPr/>
          <p:nvPr/>
        </p:nvSpPr>
        <p:spPr>
          <a:xfrm>
            <a:off x="4138642" y="4420791"/>
            <a:ext cx="369011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الواقع المعزز والذكاء الاصطناعي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EF9ED4DF-0706-619E-8B6A-138007B4855B}"/>
              </a:ext>
            </a:extLst>
          </p:cNvPr>
          <p:cNvSpPr/>
          <p:nvPr/>
        </p:nvSpPr>
        <p:spPr>
          <a:xfrm>
            <a:off x="4102334" y="4839466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بيئات تفاعلية للاستكشاف الافتراضي وأدوات ذكية تقيّم أداء الطلاب وتقدّم تعليمًا مخصصًا لكل فرد.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5F4999E6-C7EC-8110-CCFA-4DF592AFF65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92" y="2089944"/>
            <a:ext cx="3465513" cy="2141835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DC8778F6-F771-2173-832F-04DC6D1CA3D4}"/>
              </a:ext>
            </a:extLst>
          </p:cNvPr>
          <p:cNvSpPr/>
          <p:nvPr/>
        </p:nvSpPr>
        <p:spPr>
          <a:xfrm>
            <a:off x="855336" y="4420791"/>
            <a:ext cx="251831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أدوات التعلم التفاعلية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243E3B9B-ECF1-6A45-1A24-8324357DF763}"/>
              </a:ext>
            </a:extLst>
          </p:cNvPr>
          <p:cNvSpPr/>
          <p:nvPr/>
        </p:nvSpPr>
        <p:spPr>
          <a:xfrm>
            <a:off x="190971" y="4815358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الألعاب التعليمية والمنصات الإلكترونية توفر تجارب ممتعة تعزز الفهم العميق وتشجع على المشاركة الفعّالة.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3933042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1D802567-3D76-CE4A-F3EA-6EE74E559A22}"/>
              </a:ext>
            </a:extLst>
          </p:cNvPr>
          <p:cNvSpPr/>
          <p:nvPr/>
        </p:nvSpPr>
        <p:spPr>
          <a:xfrm>
            <a:off x="4297837" y="1120795"/>
            <a:ext cx="7070846" cy="444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708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 التقليدي مقابل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 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BFC0CBF8-2813-DF16-E449-018EA1D9ADB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497" y="1604105"/>
            <a:ext cx="4709485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 1">
            <a:extLst>
              <a:ext uri="{FF2B5EF4-FFF2-40B4-BE49-F238E27FC236}">
                <a16:creationId xmlns:a16="http://schemas.microsoft.com/office/drawing/2014/main" id="{79905552-8C8B-91FD-787F-86A58BEBCCEF}"/>
              </a:ext>
            </a:extLst>
          </p:cNvPr>
          <p:cNvSpPr/>
          <p:nvPr/>
        </p:nvSpPr>
        <p:spPr>
          <a:xfrm>
            <a:off x="9090678" y="1801447"/>
            <a:ext cx="2295501" cy="2308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833"/>
              </a:lnSpc>
            </a:pPr>
            <a:r>
              <a:rPr lang="en-US" sz="16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أهم الفروقات الجوهرية</a:t>
            </a:r>
            <a:endParaRPr lang="en-US" sz="1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F669EF0-A990-3342-E18C-99F4018DE2C4}"/>
              </a:ext>
            </a:extLst>
          </p:cNvPr>
          <p:cNvGrpSpPr/>
          <p:nvPr/>
        </p:nvGrpSpPr>
        <p:grpSpPr>
          <a:xfrm>
            <a:off x="6917020" y="2314115"/>
            <a:ext cx="4711933" cy="1635256"/>
            <a:chOff x="8895259" y="2888060"/>
            <a:chExt cx="2473424" cy="1635256"/>
          </a:xfrm>
        </p:grpSpPr>
        <p:sp>
          <p:nvSpPr>
            <p:cNvPr id="10" name="Shape 2">
              <a:extLst>
                <a:ext uri="{FF2B5EF4-FFF2-40B4-BE49-F238E27FC236}">
                  <a16:creationId xmlns:a16="http://schemas.microsoft.com/office/drawing/2014/main" id="{2CBC324E-BB86-3A72-8800-A45D5CF12B73}"/>
                </a:ext>
              </a:extLst>
            </p:cNvPr>
            <p:cNvSpPr/>
            <p:nvPr/>
          </p:nvSpPr>
          <p:spPr>
            <a:xfrm>
              <a:off x="11330583" y="2888060"/>
              <a:ext cx="38100" cy="1056779"/>
            </a:xfrm>
            <a:prstGeom prst="rect">
              <a:avLst/>
            </a:prstGeom>
            <a:solidFill>
              <a:srgbClr val="84C1FA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1" name="Text 3">
              <a:extLst>
                <a:ext uri="{FF2B5EF4-FFF2-40B4-BE49-F238E27FC236}">
                  <a16:creationId xmlns:a16="http://schemas.microsoft.com/office/drawing/2014/main" id="{40AB6D70-C98D-20A2-9000-3A23CE9B1C07}"/>
                </a:ext>
              </a:extLst>
            </p:cNvPr>
            <p:cNvSpPr/>
            <p:nvPr/>
          </p:nvSpPr>
          <p:spPr>
            <a:xfrm>
              <a:off x="10579244" y="2907110"/>
              <a:ext cx="580287" cy="230832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833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التركيز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2" name="Text 4">
              <a:extLst>
                <a:ext uri="{FF2B5EF4-FFF2-40B4-BE49-F238E27FC236}">
                  <a16:creationId xmlns:a16="http://schemas.microsoft.com/office/drawing/2014/main" id="{AA42E841-5BE5-A6FD-A41E-DE8670EDAEE5}"/>
                </a:ext>
              </a:extLst>
            </p:cNvPr>
            <p:cNvSpPr/>
            <p:nvPr/>
          </p:nvSpPr>
          <p:spPr>
            <a:xfrm>
              <a:off x="8895259" y="3267075"/>
              <a:ext cx="2264271" cy="125624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الإبداع التقليدي يهتم بالفكرة ذاتها، بينما الكفاءة الإبداعية تركز على </a:t>
              </a:r>
              <a:r>
                <a:rPr lang="en-US" b="1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تحويل الأفكار إلى نتائج ملموسة</a:t>
              </a: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.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892FE1B-45D1-B639-484E-8BD135230CCC}"/>
              </a:ext>
            </a:extLst>
          </p:cNvPr>
          <p:cNvGrpSpPr/>
          <p:nvPr/>
        </p:nvGrpSpPr>
        <p:grpSpPr>
          <a:xfrm>
            <a:off x="5663953" y="3609836"/>
            <a:ext cx="4162149" cy="1616206"/>
            <a:chOff x="6287889" y="2907110"/>
            <a:chExt cx="2438261" cy="1616206"/>
          </a:xfrm>
        </p:grpSpPr>
        <p:sp>
          <p:nvSpPr>
            <p:cNvPr id="13" name="Shape 5">
              <a:extLst>
                <a:ext uri="{FF2B5EF4-FFF2-40B4-BE49-F238E27FC236}">
                  <a16:creationId xmlns:a16="http://schemas.microsoft.com/office/drawing/2014/main" id="{85A50AB9-151E-DCBE-E537-44B7D67B98D8}"/>
                </a:ext>
              </a:extLst>
            </p:cNvPr>
            <p:cNvSpPr/>
            <p:nvPr/>
          </p:nvSpPr>
          <p:spPr>
            <a:xfrm>
              <a:off x="8688050" y="2968389"/>
              <a:ext cx="38100" cy="1056779"/>
            </a:xfrm>
            <a:prstGeom prst="rect">
              <a:avLst/>
            </a:prstGeom>
            <a:solidFill>
              <a:srgbClr val="84C1FA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4" name="Text 6">
              <a:extLst>
                <a:ext uri="{FF2B5EF4-FFF2-40B4-BE49-F238E27FC236}">
                  <a16:creationId xmlns:a16="http://schemas.microsoft.com/office/drawing/2014/main" id="{27D27E74-DB2D-038C-25BD-BCA6E1422E16}"/>
                </a:ext>
              </a:extLst>
            </p:cNvPr>
            <p:cNvSpPr/>
            <p:nvPr/>
          </p:nvSpPr>
          <p:spPr>
            <a:xfrm>
              <a:off x="7709081" y="2907110"/>
              <a:ext cx="843180" cy="219291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833"/>
                </a:lnSpc>
              </a:pPr>
              <a:r>
                <a:rPr lang="en-US" sz="1458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المنهجية</a:t>
              </a:r>
              <a:endParaRPr lang="en-US" sz="1458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5" name="Text 7">
              <a:extLst>
                <a:ext uri="{FF2B5EF4-FFF2-40B4-BE49-F238E27FC236}">
                  <a16:creationId xmlns:a16="http://schemas.microsoft.com/office/drawing/2014/main" id="{7975EE22-BFFC-FC66-E874-3095DBEC9B18}"/>
                </a:ext>
              </a:extLst>
            </p:cNvPr>
            <p:cNvSpPr/>
            <p:nvPr/>
          </p:nvSpPr>
          <p:spPr>
            <a:xfrm>
              <a:off x="6287889" y="3267075"/>
              <a:ext cx="2264370" cy="125624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الكفاءة الإبداعية تعتمد على </a:t>
              </a:r>
              <a:r>
                <a:rPr lang="en-US" b="1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أسلوب منهجي وتخطيط دقيق</a:t>
              </a: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 بدلًا من العفوية والعاطفة.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8A2E37E-370F-D376-2965-87CE637193DE}"/>
              </a:ext>
            </a:extLst>
          </p:cNvPr>
          <p:cNvGrpSpPr/>
          <p:nvPr/>
        </p:nvGrpSpPr>
        <p:grpSpPr>
          <a:xfrm>
            <a:off x="6202009" y="5356471"/>
            <a:ext cx="5080793" cy="988927"/>
            <a:chOff x="6287890" y="4151412"/>
            <a:chExt cx="5080793" cy="988927"/>
          </a:xfrm>
        </p:grpSpPr>
        <p:sp>
          <p:nvSpPr>
            <p:cNvPr id="16" name="Shape 8">
              <a:extLst>
                <a:ext uri="{FF2B5EF4-FFF2-40B4-BE49-F238E27FC236}">
                  <a16:creationId xmlns:a16="http://schemas.microsoft.com/office/drawing/2014/main" id="{9E9DC680-198C-D86E-BEC4-FAB99D39DF2F}"/>
                </a:ext>
              </a:extLst>
            </p:cNvPr>
            <p:cNvSpPr/>
            <p:nvPr/>
          </p:nvSpPr>
          <p:spPr>
            <a:xfrm>
              <a:off x="11330583" y="4151412"/>
              <a:ext cx="38100" cy="837208"/>
            </a:xfrm>
            <a:prstGeom prst="rect">
              <a:avLst/>
            </a:prstGeom>
            <a:solidFill>
              <a:srgbClr val="84C1FA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7" name="Text 9">
              <a:extLst>
                <a:ext uri="{FF2B5EF4-FFF2-40B4-BE49-F238E27FC236}">
                  <a16:creationId xmlns:a16="http://schemas.microsoft.com/office/drawing/2014/main" id="{8528D507-64D4-9CEC-0DDA-0902C188C1BF}"/>
                </a:ext>
              </a:extLst>
            </p:cNvPr>
            <p:cNvSpPr/>
            <p:nvPr/>
          </p:nvSpPr>
          <p:spPr>
            <a:xfrm>
              <a:off x="9704004" y="4170462"/>
              <a:ext cx="1455527" cy="219291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833"/>
                </a:lnSpc>
              </a:pPr>
              <a:r>
                <a:rPr lang="en-US" sz="1458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التطبيق العملي</a:t>
              </a:r>
              <a:endParaRPr lang="en-US" sz="1458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9" name="Text 10">
              <a:extLst>
                <a:ext uri="{FF2B5EF4-FFF2-40B4-BE49-F238E27FC236}">
                  <a16:creationId xmlns:a16="http://schemas.microsoft.com/office/drawing/2014/main" id="{8BD79D55-7521-ABEF-2ADA-F6BB5ADE1550}"/>
                </a:ext>
              </a:extLst>
            </p:cNvPr>
            <p:cNvSpPr/>
            <p:nvPr/>
          </p:nvSpPr>
          <p:spPr>
            <a:xfrm>
              <a:off x="6287890" y="4530428"/>
              <a:ext cx="4871641" cy="60991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الكفاءة الإبداعية لا تتوقف عند الفكرة، بل تضمن </a:t>
              </a:r>
              <a:r>
                <a:rPr lang="en-US" b="1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تحقيق نتائج قابلة للتطبيق</a:t>
              </a: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 في الواقع.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341154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79170E12-E553-CA92-94CA-83D31D9175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34" y="1265088"/>
            <a:ext cx="3575720" cy="5108171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CBC17DE7-1A93-3CC5-D92A-710739A5D99B}"/>
              </a:ext>
            </a:extLst>
          </p:cNvPr>
          <p:cNvSpPr/>
          <p:nvPr/>
        </p:nvSpPr>
        <p:spPr>
          <a:xfrm>
            <a:off x="5015880" y="1210569"/>
            <a:ext cx="6514630" cy="5311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العوامل المؤثرة في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44B135F8-E829-D980-5A1B-43758D1514AF}"/>
              </a:ext>
            </a:extLst>
          </p:cNvPr>
          <p:cNvSpPr/>
          <p:nvPr/>
        </p:nvSpPr>
        <p:spPr>
          <a:xfrm>
            <a:off x="5233492" y="2675334"/>
            <a:ext cx="6297018" cy="1391543"/>
          </a:xfrm>
          <a:prstGeom prst="roundRect">
            <a:avLst>
              <a:gd name="adj" fmla="val 1222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256FF329-4B38-9966-C440-3FB4638DA9C7}"/>
              </a:ext>
            </a:extLst>
          </p:cNvPr>
          <p:cNvSpPr/>
          <p:nvPr/>
        </p:nvSpPr>
        <p:spPr>
          <a:xfrm>
            <a:off x="8361514" y="2864346"/>
            <a:ext cx="2979983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البيئة التنظيمية والثقافية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E7CA482D-55DE-4C60-D5DB-FB482A987997}"/>
              </a:ext>
            </a:extLst>
          </p:cNvPr>
          <p:cNvSpPr/>
          <p:nvPr/>
        </p:nvSpPr>
        <p:spPr>
          <a:xfrm>
            <a:off x="5422504" y="3273029"/>
            <a:ext cx="591899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مرنة تشجع على التجريب، والتنوع الثقافي الذي يعزز الابتكار بحلول متعددة، ودعم الإدارة العليا.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A8095C26-F285-1B18-648B-A1774AD43C43}"/>
              </a:ext>
            </a:extLst>
          </p:cNvPr>
          <p:cNvSpPr/>
          <p:nvPr/>
        </p:nvSpPr>
        <p:spPr>
          <a:xfrm>
            <a:off x="5233492" y="4255889"/>
            <a:ext cx="6297018" cy="1391543"/>
          </a:xfrm>
          <a:prstGeom prst="roundRect">
            <a:avLst>
              <a:gd name="adj" fmla="val 1222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1F841D60-E6FC-4228-9088-06C674729147}"/>
              </a:ext>
            </a:extLst>
          </p:cNvPr>
          <p:cNvSpPr/>
          <p:nvPr/>
        </p:nvSpPr>
        <p:spPr>
          <a:xfrm>
            <a:off x="9445144" y="4444901"/>
            <a:ext cx="1896353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القيادة التحفيزية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559E0AD1-B31E-6FE5-127E-A9A4699E1281}"/>
              </a:ext>
            </a:extLst>
          </p:cNvPr>
          <p:cNvSpPr/>
          <p:nvPr/>
        </p:nvSpPr>
        <p:spPr>
          <a:xfrm>
            <a:off x="5422504" y="4853583"/>
            <a:ext cx="591899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القائد الملهم يحدد رؤية واضحة، ويُمكّن الأفراد من اتخاذ القرارات، ويُقدّر المبادرات الإبداعية باستمرار.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64796131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CBC17DE7-1A93-3CC5-D92A-710739A5D99B}"/>
              </a:ext>
            </a:extLst>
          </p:cNvPr>
          <p:cNvSpPr/>
          <p:nvPr/>
        </p:nvSpPr>
        <p:spPr>
          <a:xfrm>
            <a:off x="4079776" y="1148178"/>
            <a:ext cx="7285012" cy="5311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تابع: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العوامل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المؤثرة في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E459D84D-C77F-6F08-B8D9-7B363BC049A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411" y="1993939"/>
            <a:ext cx="3744994" cy="21221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 0">
            <a:extLst>
              <a:ext uri="{FF2B5EF4-FFF2-40B4-BE49-F238E27FC236}">
                <a16:creationId xmlns:a16="http://schemas.microsoft.com/office/drawing/2014/main" id="{D66B5842-B0B2-39F0-7B90-A66B1D52E7E3}"/>
              </a:ext>
            </a:extLst>
          </p:cNvPr>
          <p:cNvSpPr/>
          <p:nvPr/>
        </p:nvSpPr>
        <p:spPr>
          <a:xfrm>
            <a:off x="7151824" y="1852567"/>
            <a:ext cx="4323299" cy="4417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958"/>
              </a:lnSpc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التواصل الداخلي ودوره في تعزيز الابتكار</a:t>
            </a:r>
            <a:endParaRPr lang="en-US" sz="18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5877F51F-8582-D0FB-443C-B60851744E1C}"/>
              </a:ext>
            </a:extLst>
          </p:cNvPr>
          <p:cNvSpPr/>
          <p:nvPr/>
        </p:nvSpPr>
        <p:spPr>
          <a:xfrm>
            <a:off x="5105916" y="2375414"/>
            <a:ext cx="6387575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التواصل الفعّال بين الفرق هو الوقود الذي يُشعل الكفاءة الإبداعية داخل المؤسسات.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02B5F2-66C5-8E1D-3B03-294FB744B669}"/>
              </a:ext>
            </a:extLst>
          </p:cNvPr>
          <p:cNvGrpSpPr/>
          <p:nvPr/>
        </p:nvGrpSpPr>
        <p:grpSpPr>
          <a:xfrm>
            <a:off x="7784998" y="3127672"/>
            <a:ext cx="3814466" cy="1226641"/>
            <a:chOff x="7913590" y="2802381"/>
            <a:chExt cx="3616920" cy="987921"/>
          </a:xfrm>
        </p:grpSpPr>
        <p:sp>
          <p:nvSpPr>
            <p:cNvPr id="19" name="Shape 2">
              <a:extLst>
                <a:ext uri="{FF2B5EF4-FFF2-40B4-BE49-F238E27FC236}">
                  <a16:creationId xmlns:a16="http://schemas.microsoft.com/office/drawing/2014/main" id="{7F194163-4214-5406-98F3-9B895E1A5831}"/>
                </a:ext>
              </a:extLst>
            </p:cNvPr>
            <p:cNvSpPr/>
            <p:nvPr/>
          </p:nvSpPr>
          <p:spPr>
            <a:xfrm>
              <a:off x="7913590" y="2802381"/>
              <a:ext cx="3616920" cy="987921"/>
            </a:xfrm>
            <a:prstGeom prst="roundRect">
              <a:avLst>
                <a:gd name="adj" fmla="val 14679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0" name="Text 3">
              <a:extLst>
                <a:ext uri="{FF2B5EF4-FFF2-40B4-BE49-F238E27FC236}">
                  <a16:creationId xmlns:a16="http://schemas.microsoft.com/office/drawing/2014/main" id="{EE5633C5-413F-1403-0FF1-26FBC29F501D}"/>
                </a:ext>
              </a:extLst>
            </p:cNvPr>
            <p:cNvSpPr/>
            <p:nvPr/>
          </p:nvSpPr>
          <p:spPr>
            <a:xfrm>
              <a:off x="8889573" y="2982463"/>
              <a:ext cx="2460857" cy="195308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958"/>
                </a:lnSpc>
              </a:pPr>
              <a:r>
                <a:rPr lang="en-US" sz="1583" b="1" dirty="0">
                  <a:solidFill>
                    <a:schemeClr val="accent6"/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التعاون متعدد التخصصات</a:t>
              </a:r>
              <a:endParaRPr lang="en-US" sz="1583" b="1" dirty="0">
                <a:solidFill>
                  <a:schemeClr val="accent6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1" name="Text 4">
              <a:extLst>
                <a:ext uri="{FF2B5EF4-FFF2-40B4-BE49-F238E27FC236}">
                  <a16:creationId xmlns:a16="http://schemas.microsoft.com/office/drawing/2014/main" id="{C17852CD-4949-F59F-31F7-74D0A7B69C05}"/>
                </a:ext>
              </a:extLst>
            </p:cNvPr>
            <p:cNvSpPr/>
            <p:nvPr/>
          </p:nvSpPr>
          <p:spPr>
            <a:xfrm>
              <a:off x="8030262" y="3238429"/>
              <a:ext cx="3436839" cy="491215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الجمع بين خلفيات مختلفة يولّد أفكارًا أكثر ثراءً وإبداعًا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B45A8B3-F1F8-4D78-A1C1-D60BE91FF4A8}"/>
              </a:ext>
            </a:extLst>
          </p:cNvPr>
          <p:cNvGrpSpPr/>
          <p:nvPr/>
        </p:nvGrpSpPr>
        <p:grpSpPr>
          <a:xfrm>
            <a:off x="5142935" y="4504857"/>
            <a:ext cx="3675686" cy="1226642"/>
            <a:chOff x="8017470" y="3470870"/>
            <a:chExt cx="3616920" cy="987921"/>
          </a:xfrm>
        </p:grpSpPr>
        <p:sp>
          <p:nvSpPr>
            <p:cNvPr id="22" name="Shape 5">
              <a:extLst>
                <a:ext uri="{FF2B5EF4-FFF2-40B4-BE49-F238E27FC236}">
                  <a16:creationId xmlns:a16="http://schemas.microsoft.com/office/drawing/2014/main" id="{BAF2F7AF-6552-BB37-8402-2080FEAAD36F}"/>
                </a:ext>
              </a:extLst>
            </p:cNvPr>
            <p:cNvSpPr/>
            <p:nvPr/>
          </p:nvSpPr>
          <p:spPr>
            <a:xfrm>
              <a:off x="8017470" y="3470870"/>
              <a:ext cx="3616920" cy="987921"/>
            </a:xfrm>
            <a:prstGeom prst="roundRect">
              <a:avLst>
                <a:gd name="adj" fmla="val 14679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4" name="Text 6">
              <a:extLst>
                <a:ext uri="{FF2B5EF4-FFF2-40B4-BE49-F238E27FC236}">
                  <a16:creationId xmlns:a16="http://schemas.microsoft.com/office/drawing/2014/main" id="{FD2BF88B-A410-C3DA-8496-FD31BAF38BC9}"/>
                </a:ext>
              </a:extLst>
            </p:cNvPr>
            <p:cNvSpPr/>
            <p:nvPr/>
          </p:nvSpPr>
          <p:spPr>
            <a:xfrm>
              <a:off x="9466817" y="3650953"/>
              <a:ext cx="1987492" cy="195308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958"/>
                </a:lnSpc>
              </a:pPr>
              <a:r>
                <a:rPr lang="en-US" sz="1583" b="1" dirty="0">
                  <a:solidFill>
                    <a:schemeClr val="accent6"/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الشفافية والمشاركة</a:t>
              </a:r>
              <a:endParaRPr lang="en-US" sz="1583" b="1" dirty="0">
                <a:solidFill>
                  <a:schemeClr val="accent6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6" name="Text 7">
              <a:extLst>
                <a:ext uri="{FF2B5EF4-FFF2-40B4-BE49-F238E27FC236}">
                  <a16:creationId xmlns:a16="http://schemas.microsoft.com/office/drawing/2014/main" id="{604955EB-E26A-CDDF-3EB0-795D7872A304}"/>
                </a:ext>
              </a:extLst>
            </p:cNvPr>
            <p:cNvSpPr/>
            <p:nvPr/>
          </p:nvSpPr>
          <p:spPr>
            <a:xfrm>
              <a:off x="8275758" y="3964830"/>
              <a:ext cx="3262620" cy="47077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1875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تفتح المجال لتبادل الأفكار المبتكرة بحرية وبلا قيود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D503F1A-33C6-55D0-9094-8C06C14A64F3}"/>
              </a:ext>
            </a:extLst>
          </p:cNvPr>
          <p:cNvGrpSpPr/>
          <p:nvPr/>
        </p:nvGrpSpPr>
        <p:grpSpPr>
          <a:xfrm>
            <a:off x="823746" y="4819848"/>
            <a:ext cx="3821711" cy="1419970"/>
            <a:chOff x="8017470" y="4596110"/>
            <a:chExt cx="3616920" cy="1226642"/>
          </a:xfrm>
        </p:grpSpPr>
        <p:sp>
          <p:nvSpPr>
            <p:cNvPr id="27" name="Shape 8">
              <a:extLst>
                <a:ext uri="{FF2B5EF4-FFF2-40B4-BE49-F238E27FC236}">
                  <a16:creationId xmlns:a16="http://schemas.microsoft.com/office/drawing/2014/main" id="{AB0B0DC6-FCB9-B432-2993-6E372254BE70}"/>
                </a:ext>
              </a:extLst>
            </p:cNvPr>
            <p:cNvSpPr/>
            <p:nvPr/>
          </p:nvSpPr>
          <p:spPr>
            <a:xfrm>
              <a:off x="8017470" y="4596110"/>
              <a:ext cx="3616920" cy="1226642"/>
            </a:xfrm>
            <a:prstGeom prst="roundRect">
              <a:avLst>
                <a:gd name="adj" fmla="val 11822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8" name="Text 9">
              <a:extLst>
                <a:ext uri="{FF2B5EF4-FFF2-40B4-BE49-F238E27FC236}">
                  <a16:creationId xmlns:a16="http://schemas.microsoft.com/office/drawing/2014/main" id="{CBEA672D-3B06-E216-7C66-308ED17A7AF0}"/>
                </a:ext>
              </a:extLst>
            </p:cNvPr>
            <p:cNvSpPr/>
            <p:nvPr/>
          </p:nvSpPr>
          <p:spPr>
            <a:xfrm>
              <a:off x="9439595" y="4776193"/>
              <a:ext cx="2014714" cy="20948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958"/>
                </a:lnSpc>
              </a:pPr>
              <a:r>
                <a:rPr lang="en-US" sz="1583" b="1" dirty="0">
                  <a:solidFill>
                    <a:schemeClr val="accent6"/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الاجتماعات المنتظمة</a:t>
              </a:r>
              <a:endParaRPr lang="en-US" sz="1583" b="1" dirty="0">
                <a:solidFill>
                  <a:schemeClr val="accent6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9" name="Text 10">
              <a:extLst>
                <a:ext uri="{FF2B5EF4-FFF2-40B4-BE49-F238E27FC236}">
                  <a16:creationId xmlns:a16="http://schemas.microsoft.com/office/drawing/2014/main" id="{760F5073-65B4-2D39-582D-081194D2079E}"/>
                </a:ext>
              </a:extLst>
            </p:cNvPr>
            <p:cNvSpPr/>
            <p:nvPr/>
          </p:nvSpPr>
          <p:spPr>
            <a:xfrm>
              <a:off x="8197553" y="5165230"/>
              <a:ext cx="3256756" cy="47744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1875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مراجعة التقدم وتبادل الحلول الإبداعية في فضاء مشترك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6073495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172AE841-4C6F-78B2-68DC-80BDED4EC2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9831" y="1155869"/>
            <a:ext cx="3937474" cy="5225459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BA685BF5-8B1F-53C8-EAE7-C92FB3A887E1}"/>
              </a:ext>
            </a:extLst>
          </p:cNvPr>
          <p:cNvSpPr/>
          <p:nvPr/>
        </p:nvSpPr>
        <p:spPr>
          <a:xfrm>
            <a:off x="805148" y="1205729"/>
            <a:ext cx="6766428" cy="5311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الكفاءة الإبداعية في المجال التعليمي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41D06FD4-4143-F224-6BF6-2058DC907008}"/>
              </a:ext>
            </a:extLst>
          </p:cNvPr>
          <p:cNvSpPr/>
          <p:nvPr/>
        </p:nvSpPr>
        <p:spPr>
          <a:xfrm>
            <a:off x="936598" y="1919316"/>
            <a:ext cx="6297018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تعني قدرة المعلمين والطلاب على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توليد أفكار جديدة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وتنفيذها بطرق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فعّالة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لتحسين جودة التعليم، عبر استخدام أساليب مبتكرة وتكنولوجيا التعليم.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D737228B-512B-927F-C3E8-F718A742C908}"/>
              </a:ext>
            </a:extLst>
          </p:cNvPr>
          <p:cNvSpPr/>
          <p:nvPr/>
        </p:nvSpPr>
        <p:spPr>
          <a:xfrm>
            <a:off x="661491" y="3205382"/>
            <a:ext cx="6297018" cy="2480668"/>
          </a:xfrm>
          <a:prstGeom prst="roundRect">
            <a:avLst>
              <a:gd name="adj" fmla="val 6858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75BF0D89-43AE-174D-92CC-FE0BD095E7AB}"/>
              </a:ext>
            </a:extLst>
          </p:cNvPr>
          <p:cNvSpPr/>
          <p:nvPr/>
        </p:nvSpPr>
        <p:spPr>
          <a:xfrm>
            <a:off x="4294459" y="3518793"/>
            <a:ext cx="247503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أساليب تدريس مبتكرة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EA8075D4-AEDB-E41D-FCF5-01B300F5EA4A}"/>
              </a:ext>
            </a:extLst>
          </p:cNvPr>
          <p:cNvSpPr/>
          <p:nvPr/>
        </p:nvSpPr>
        <p:spPr>
          <a:xfrm>
            <a:off x="3999012" y="3927475"/>
            <a:ext cx="277048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التعلم القائم على المشاريع، التعلم المدمج، والتعليم التجريبي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231D4BA0-38F2-4C98-E117-3100E63FFEDB}"/>
              </a:ext>
            </a:extLst>
          </p:cNvPr>
          <p:cNvSpPr/>
          <p:nvPr/>
        </p:nvSpPr>
        <p:spPr>
          <a:xfrm>
            <a:off x="661492" y="3329782"/>
            <a:ext cx="3148508" cy="1391543"/>
          </a:xfrm>
          <a:prstGeom prst="rect">
            <a:avLst/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7727DE9D-3B5E-7A0C-3A29-90A46541DAB3}"/>
              </a:ext>
            </a:extLst>
          </p:cNvPr>
          <p:cNvSpPr/>
          <p:nvPr/>
        </p:nvSpPr>
        <p:spPr>
          <a:xfrm>
            <a:off x="661492" y="3329782"/>
            <a:ext cx="25400" cy="1391543"/>
          </a:xfrm>
          <a:prstGeom prst="roundRect">
            <a:avLst>
              <a:gd name="adj" fmla="val 669768"/>
            </a:avLst>
          </a:prstGeom>
          <a:solidFill>
            <a:srgbClr val="B4CCE3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ED3B7D0F-9F48-A160-C123-34B387D060DC}"/>
              </a:ext>
            </a:extLst>
          </p:cNvPr>
          <p:cNvSpPr/>
          <p:nvPr/>
        </p:nvSpPr>
        <p:spPr>
          <a:xfrm>
            <a:off x="1078625" y="3518793"/>
            <a:ext cx="254236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التكنولوجيا في التعليم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C4D14D9F-AB39-84D6-C15B-ACBFA8B79603}"/>
              </a:ext>
            </a:extLst>
          </p:cNvPr>
          <p:cNvSpPr/>
          <p:nvPr/>
        </p:nvSpPr>
        <p:spPr>
          <a:xfrm>
            <a:off x="850503" y="3927475"/>
            <a:ext cx="277048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المنصات الرقمية والتطبيقات التفاعلية والتعلم عن بُعد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9F0F1BCB-8A46-D005-0016-BAA5A9A8705A}"/>
              </a:ext>
            </a:extLst>
          </p:cNvPr>
          <p:cNvSpPr/>
          <p:nvPr/>
        </p:nvSpPr>
        <p:spPr>
          <a:xfrm>
            <a:off x="661492" y="4721325"/>
            <a:ext cx="6297018" cy="1089124"/>
          </a:xfrm>
          <a:prstGeom prst="rect">
            <a:avLst/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8F22A89F-29AC-CBBD-C7D0-F81FB3E0CAAE}"/>
              </a:ext>
            </a:extLst>
          </p:cNvPr>
          <p:cNvSpPr/>
          <p:nvPr/>
        </p:nvSpPr>
        <p:spPr>
          <a:xfrm>
            <a:off x="661492" y="4721324"/>
            <a:ext cx="6297018" cy="25400"/>
          </a:xfrm>
          <a:prstGeom prst="roundRect">
            <a:avLst>
              <a:gd name="adj" fmla="val 669768"/>
            </a:avLst>
          </a:prstGeom>
          <a:solidFill>
            <a:srgbClr val="B4CCE3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FEF86A69-D401-27F4-FA10-B7D6466D1AE0}"/>
              </a:ext>
            </a:extLst>
          </p:cNvPr>
          <p:cNvSpPr/>
          <p:nvPr/>
        </p:nvSpPr>
        <p:spPr>
          <a:xfrm>
            <a:off x="4876350" y="4910336"/>
            <a:ext cx="1893147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التفاعل الإنساني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3">
            <a:extLst>
              <a:ext uri="{FF2B5EF4-FFF2-40B4-BE49-F238E27FC236}">
                <a16:creationId xmlns:a16="http://schemas.microsoft.com/office/drawing/2014/main" id="{76BBD2EC-03D7-D7DD-B357-9613F3773D0E}"/>
              </a:ext>
            </a:extLst>
          </p:cNvPr>
          <p:cNvSpPr/>
          <p:nvPr/>
        </p:nvSpPr>
        <p:spPr>
          <a:xfrm>
            <a:off x="1484398" y="5319019"/>
            <a:ext cx="5285100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علاقة تحفيزية بين المعلمين والطلاب تشجع الاستكشاف والتجربة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276349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05E07A21-DAAA-E013-BD69-9B8B4795FA40}"/>
              </a:ext>
            </a:extLst>
          </p:cNvPr>
          <p:cNvSpPr/>
          <p:nvPr/>
        </p:nvSpPr>
        <p:spPr>
          <a:xfrm>
            <a:off x="3924198" y="1319618"/>
            <a:ext cx="7612661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أهداف وأهمية الكفاءة الإبداعية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في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B57F7F5E-CE7B-02A1-981C-822B83CE668F}"/>
              </a:ext>
            </a:extLst>
          </p:cNvPr>
          <p:cNvSpPr/>
          <p:nvPr/>
        </p:nvSpPr>
        <p:spPr>
          <a:xfrm>
            <a:off x="2941524" y="2316149"/>
            <a:ext cx="921727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الأهداف</a:t>
            </a:r>
            <a:endParaRPr lang="en-US" sz="1833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02AFB3BD-08BF-7ADB-8061-BC84C829B474}"/>
              </a:ext>
            </a:extLst>
          </p:cNvPr>
          <p:cNvSpPr/>
          <p:nvPr/>
        </p:nvSpPr>
        <p:spPr>
          <a:xfrm>
            <a:off x="5440164" y="3379986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0E637FFD-8C64-54EF-D4CF-1B38002C905C}"/>
              </a:ext>
            </a:extLst>
          </p:cNvPr>
          <p:cNvSpPr/>
          <p:nvPr/>
        </p:nvSpPr>
        <p:spPr>
          <a:xfrm>
            <a:off x="5580529" y="3514351"/>
            <a:ext cx="105798" cy="2821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08"/>
              </a:lnSpc>
            </a:pPr>
            <a:r>
              <a:rPr lang="en-US" sz="2208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1</a:t>
            </a:r>
            <a:endParaRPr lang="en-US" sz="220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5F1B7D47-BCE7-8077-93A7-00B21A9A102E}"/>
              </a:ext>
            </a:extLst>
          </p:cNvPr>
          <p:cNvSpPr/>
          <p:nvPr/>
        </p:nvSpPr>
        <p:spPr>
          <a:xfrm>
            <a:off x="3204273" y="3444875"/>
            <a:ext cx="2046879" cy="5742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تعزيز التفكير النقدي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E7385C31-688B-961F-190F-031F39E6201B}"/>
              </a:ext>
            </a:extLst>
          </p:cNvPr>
          <p:cNvSpPr/>
          <p:nvPr/>
        </p:nvSpPr>
        <p:spPr>
          <a:xfrm>
            <a:off x="3402387" y="4173520"/>
            <a:ext cx="186957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تطوير أساليب تدريس مبتكرة تحفّز العقول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6">
            <a:extLst>
              <a:ext uri="{FF2B5EF4-FFF2-40B4-BE49-F238E27FC236}">
                <a16:creationId xmlns:a16="http://schemas.microsoft.com/office/drawing/2014/main" id="{76AA837D-3AC6-FB8B-7995-57DFC5AA2160}"/>
              </a:ext>
            </a:extLst>
          </p:cNvPr>
          <p:cNvSpPr/>
          <p:nvPr/>
        </p:nvSpPr>
        <p:spPr>
          <a:xfrm>
            <a:off x="2720082" y="3379986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7B1522DD-C612-5BD2-3232-D63E9CE97B53}"/>
              </a:ext>
            </a:extLst>
          </p:cNvPr>
          <p:cNvSpPr/>
          <p:nvPr/>
        </p:nvSpPr>
        <p:spPr>
          <a:xfrm>
            <a:off x="2827860" y="3463680"/>
            <a:ext cx="165110" cy="2821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08"/>
              </a:lnSpc>
            </a:pPr>
            <a:r>
              <a:rPr lang="en-US" sz="2208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2</a:t>
            </a:r>
            <a:endParaRPr lang="en-US" sz="220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B8ACD13A-0310-3B19-6C9D-EFCEC8C564A8}"/>
              </a:ext>
            </a:extLst>
          </p:cNvPr>
          <p:cNvSpPr/>
          <p:nvPr/>
        </p:nvSpPr>
        <p:spPr>
          <a:xfrm>
            <a:off x="661492" y="3444875"/>
            <a:ext cx="1869579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إعداد الطلاب للمستقبل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CBD80B9E-C8A8-4FE8-8178-A0DE2CB3268D}"/>
              </a:ext>
            </a:extLst>
          </p:cNvPr>
          <p:cNvSpPr/>
          <p:nvPr/>
        </p:nvSpPr>
        <p:spPr>
          <a:xfrm>
            <a:off x="661492" y="4224437"/>
            <a:ext cx="1869579" cy="892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مواجهة تحديات الغد عبر حل المشكلات والإبداع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6C0FA54B-99C5-96EF-9A37-CF4676D82127}"/>
              </a:ext>
            </a:extLst>
          </p:cNvPr>
          <p:cNvSpPr/>
          <p:nvPr/>
        </p:nvSpPr>
        <p:spPr>
          <a:xfrm>
            <a:off x="8950290" y="2413212"/>
            <a:ext cx="997068" cy="2949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20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الأهمية</a:t>
            </a:r>
            <a:endParaRPr lang="en-US" sz="20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1">
            <a:extLst>
              <a:ext uri="{FF2B5EF4-FFF2-40B4-BE49-F238E27FC236}">
                <a16:creationId xmlns:a16="http://schemas.microsoft.com/office/drawing/2014/main" id="{7EF6736F-EFCE-D841-EDA9-45119BA16222}"/>
              </a:ext>
            </a:extLst>
          </p:cNvPr>
          <p:cNvSpPr/>
          <p:nvPr/>
        </p:nvSpPr>
        <p:spPr>
          <a:xfrm>
            <a:off x="11111607" y="3379986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Text 12">
            <a:extLst>
              <a:ext uri="{FF2B5EF4-FFF2-40B4-BE49-F238E27FC236}">
                <a16:creationId xmlns:a16="http://schemas.microsoft.com/office/drawing/2014/main" id="{4F97901B-0D4F-0763-EF81-0C8F1F668740}"/>
              </a:ext>
            </a:extLst>
          </p:cNvPr>
          <p:cNvSpPr/>
          <p:nvPr/>
        </p:nvSpPr>
        <p:spPr>
          <a:xfrm>
            <a:off x="9441421" y="3444875"/>
            <a:ext cx="1481175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جودة التعليم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Text 13">
            <a:extLst>
              <a:ext uri="{FF2B5EF4-FFF2-40B4-BE49-F238E27FC236}">
                <a16:creationId xmlns:a16="http://schemas.microsoft.com/office/drawing/2014/main" id="{905E7058-669D-BD3E-8A85-0165FAC50247}"/>
              </a:ext>
            </a:extLst>
          </p:cNvPr>
          <p:cNvSpPr/>
          <p:nvPr/>
        </p:nvSpPr>
        <p:spPr>
          <a:xfrm>
            <a:off x="9053017" y="3929162"/>
            <a:ext cx="2659607" cy="584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تحسين مخرجات التعلم وتنمية مهارات الطلاب بشكل شامل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Shape 14">
            <a:extLst>
              <a:ext uri="{FF2B5EF4-FFF2-40B4-BE49-F238E27FC236}">
                <a16:creationId xmlns:a16="http://schemas.microsoft.com/office/drawing/2014/main" id="{8285B3C3-62B4-F24A-7A06-87A56D43EBD3}"/>
              </a:ext>
            </a:extLst>
          </p:cNvPr>
          <p:cNvSpPr/>
          <p:nvPr/>
        </p:nvSpPr>
        <p:spPr>
          <a:xfrm>
            <a:off x="8391525" y="3379986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2" name="Text 15">
            <a:extLst>
              <a:ext uri="{FF2B5EF4-FFF2-40B4-BE49-F238E27FC236}">
                <a16:creationId xmlns:a16="http://schemas.microsoft.com/office/drawing/2014/main" id="{5516E4F8-2327-6DBA-BE85-5454D3B1254E}"/>
              </a:ext>
            </a:extLst>
          </p:cNvPr>
          <p:cNvSpPr/>
          <p:nvPr/>
        </p:nvSpPr>
        <p:spPr>
          <a:xfrm>
            <a:off x="6735766" y="3444875"/>
            <a:ext cx="146674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زيادة التفاعل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4" name="Text 16">
            <a:extLst>
              <a:ext uri="{FF2B5EF4-FFF2-40B4-BE49-F238E27FC236}">
                <a16:creationId xmlns:a16="http://schemas.microsoft.com/office/drawing/2014/main" id="{68F62EAC-EBFF-6EF7-E88C-FC1F6646D16F}"/>
              </a:ext>
            </a:extLst>
          </p:cNvPr>
          <p:cNvSpPr/>
          <p:nvPr/>
        </p:nvSpPr>
        <p:spPr>
          <a:xfrm>
            <a:off x="6332935" y="3929162"/>
            <a:ext cx="2139329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تعزيز الحوار بين الطلاب والمعلمين لتحقيق نتائج تعليمية أفضل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888210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669D6699-FAB8-044B-EC7C-31EC341CCED8}"/>
              </a:ext>
            </a:extLst>
          </p:cNvPr>
          <p:cNvSpPr/>
          <p:nvPr/>
        </p:nvSpPr>
        <p:spPr>
          <a:xfrm>
            <a:off x="3524658" y="1320383"/>
            <a:ext cx="8034252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استراتيجيات تعزيز الكفاءة الإبداعية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في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F53D59D5-3F54-258F-5020-D9824C21E78D}"/>
              </a:ext>
            </a:extLst>
          </p:cNvPr>
          <p:cNvSpPr/>
          <p:nvPr/>
        </p:nvSpPr>
        <p:spPr>
          <a:xfrm>
            <a:off x="8033644" y="3406577"/>
            <a:ext cx="3213398" cy="189012"/>
          </a:xfrm>
          <a:prstGeom prst="roundRect">
            <a:avLst>
              <a:gd name="adj" fmla="val 90006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5E46A67E-0927-6646-0B74-EBD7339EA687}"/>
              </a:ext>
            </a:extLst>
          </p:cNvPr>
          <p:cNvSpPr/>
          <p:nvPr/>
        </p:nvSpPr>
        <p:spPr>
          <a:xfrm>
            <a:off x="10963473" y="3217515"/>
            <a:ext cx="567035" cy="567035"/>
          </a:xfrm>
          <a:prstGeom prst="roundRect">
            <a:avLst>
              <a:gd name="adj" fmla="val 67192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" name="Image 0" descr="preencoded.png">
            <a:extLst>
              <a:ext uri="{FF2B5EF4-FFF2-40B4-BE49-F238E27FC236}">
                <a16:creationId xmlns:a16="http://schemas.microsoft.com/office/drawing/2014/main" id="{0394357F-6CA4-23AB-D955-846BBC1D0D2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105257" y="3359299"/>
            <a:ext cx="283468" cy="283468"/>
          </a:xfrm>
          <a:prstGeom prst="rect">
            <a:avLst/>
          </a:prstGeom>
        </p:spPr>
      </p:pic>
      <p:sp>
        <p:nvSpPr>
          <p:cNvPr id="10" name="Text 3">
            <a:extLst>
              <a:ext uri="{FF2B5EF4-FFF2-40B4-BE49-F238E27FC236}">
                <a16:creationId xmlns:a16="http://schemas.microsoft.com/office/drawing/2014/main" id="{15841C27-F940-536B-6B75-F7A7480BFEB6}"/>
              </a:ext>
            </a:extLst>
          </p:cNvPr>
          <p:cNvSpPr/>
          <p:nvPr/>
        </p:nvSpPr>
        <p:spPr>
          <a:xfrm>
            <a:off x="9076453" y="3973612"/>
            <a:ext cx="226504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بيئة تعليمية محفزة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4DE4A9C7-BC90-3FA6-95C8-7136D2BE2A70}"/>
              </a:ext>
            </a:extLst>
          </p:cNvPr>
          <p:cNvSpPr/>
          <p:nvPr/>
        </p:nvSpPr>
        <p:spPr>
          <a:xfrm>
            <a:off x="8222556" y="4382294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تدعم التفكير النقدي وتشجّع التجريب والتعلم من الفشل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E857049E-5F1D-91A2-E78D-70C426E5A873}"/>
              </a:ext>
            </a:extLst>
          </p:cNvPr>
          <p:cNvSpPr/>
          <p:nvPr/>
        </p:nvSpPr>
        <p:spPr>
          <a:xfrm>
            <a:off x="4347667" y="3123009"/>
            <a:ext cx="3213398" cy="189012"/>
          </a:xfrm>
          <a:prstGeom prst="roundRect">
            <a:avLst>
              <a:gd name="adj" fmla="val 90006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6E7FB2C8-0203-4AE7-8815-9B6E09B52BDB}"/>
              </a:ext>
            </a:extLst>
          </p:cNvPr>
          <p:cNvSpPr/>
          <p:nvPr/>
        </p:nvSpPr>
        <p:spPr>
          <a:xfrm>
            <a:off x="7277497" y="2933948"/>
            <a:ext cx="567035" cy="567035"/>
          </a:xfrm>
          <a:prstGeom prst="roundRect">
            <a:avLst>
              <a:gd name="adj" fmla="val 67192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14" name="Image 1" descr="preencoded.png">
            <a:extLst>
              <a:ext uri="{FF2B5EF4-FFF2-40B4-BE49-F238E27FC236}">
                <a16:creationId xmlns:a16="http://schemas.microsoft.com/office/drawing/2014/main" id="{8EE29E84-75F2-9C25-9E2A-630A38F3C2B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19281" y="3075732"/>
            <a:ext cx="283468" cy="283468"/>
          </a:xfrm>
          <a:prstGeom prst="rect">
            <a:avLst/>
          </a:prstGeom>
        </p:spPr>
      </p:pic>
      <p:sp>
        <p:nvSpPr>
          <p:cNvPr id="15" name="Text 7">
            <a:extLst>
              <a:ext uri="{FF2B5EF4-FFF2-40B4-BE49-F238E27FC236}">
                <a16:creationId xmlns:a16="http://schemas.microsoft.com/office/drawing/2014/main" id="{E6A8BF6D-2263-8CAF-084B-B42BDD567CE0}"/>
              </a:ext>
            </a:extLst>
          </p:cNvPr>
          <p:cNvSpPr/>
          <p:nvPr/>
        </p:nvSpPr>
        <p:spPr>
          <a:xfrm>
            <a:off x="4694774" y="3690044"/>
            <a:ext cx="2960747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التقييم المستمر والإيجابي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F9C162B9-17FE-FBF3-8247-5577673DB22F}"/>
              </a:ext>
            </a:extLst>
          </p:cNvPr>
          <p:cNvSpPr/>
          <p:nvPr/>
        </p:nvSpPr>
        <p:spPr>
          <a:xfrm>
            <a:off x="4536579" y="4098727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تزويد الطلاب بتعليقات بنّاءة تحفّزهم على التحسين المستمر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9">
            <a:extLst>
              <a:ext uri="{FF2B5EF4-FFF2-40B4-BE49-F238E27FC236}">
                <a16:creationId xmlns:a16="http://schemas.microsoft.com/office/drawing/2014/main" id="{ECFAA2A8-E0DE-9CD5-3D09-DD7082C5898E}"/>
              </a:ext>
            </a:extLst>
          </p:cNvPr>
          <p:cNvSpPr/>
          <p:nvPr/>
        </p:nvSpPr>
        <p:spPr>
          <a:xfrm>
            <a:off x="661690" y="2839542"/>
            <a:ext cx="3213398" cy="189012"/>
          </a:xfrm>
          <a:prstGeom prst="roundRect">
            <a:avLst>
              <a:gd name="adj" fmla="val 90006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D3BF61A2-54B1-8123-81E0-457E4D8C8E2B}"/>
              </a:ext>
            </a:extLst>
          </p:cNvPr>
          <p:cNvSpPr/>
          <p:nvPr/>
        </p:nvSpPr>
        <p:spPr>
          <a:xfrm>
            <a:off x="3591520" y="2650480"/>
            <a:ext cx="567035" cy="567035"/>
          </a:xfrm>
          <a:prstGeom prst="roundRect">
            <a:avLst>
              <a:gd name="adj" fmla="val 67192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8E76F1C9-06BF-D2C7-CBD5-7EF18723BD5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733304" y="2792264"/>
            <a:ext cx="283468" cy="283468"/>
          </a:xfrm>
          <a:prstGeom prst="rect">
            <a:avLst/>
          </a:prstGeom>
        </p:spPr>
      </p:pic>
      <p:sp>
        <p:nvSpPr>
          <p:cNvPr id="21" name="Text 11">
            <a:extLst>
              <a:ext uri="{FF2B5EF4-FFF2-40B4-BE49-F238E27FC236}">
                <a16:creationId xmlns:a16="http://schemas.microsoft.com/office/drawing/2014/main" id="{D5CF54FE-2BCC-DBBA-A2A0-491104CAE4BA}"/>
              </a:ext>
            </a:extLst>
          </p:cNvPr>
          <p:cNvSpPr/>
          <p:nvPr/>
        </p:nvSpPr>
        <p:spPr>
          <a:xfrm>
            <a:off x="475727" y="3248097"/>
            <a:ext cx="3418160" cy="5742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العصف الذهني والتحليل النقدي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906C0242-7995-0001-57DB-394CF06F7843}"/>
              </a:ext>
            </a:extLst>
          </p:cNvPr>
          <p:cNvSpPr/>
          <p:nvPr/>
        </p:nvSpPr>
        <p:spPr>
          <a:xfrm>
            <a:off x="472578" y="3969351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تدريب الطلاب على التفكير الخلاق الجماعي وتقنيات التفكير التصميمي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34754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F69AC0EA-C504-D4A8-13B3-CCC0063106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148" y="1225371"/>
            <a:ext cx="3647728" cy="5083949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D24A2846-7C0A-6E69-9B7E-24AA80729ECA}"/>
              </a:ext>
            </a:extLst>
          </p:cNvPr>
          <p:cNvSpPr/>
          <p:nvPr/>
        </p:nvSpPr>
        <p:spPr>
          <a:xfrm>
            <a:off x="3310152" y="397420"/>
            <a:ext cx="6801542" cy="4926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4167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التحديات الداخلية أمام الكفاءة الإبداعية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13526318-EBB5-351A-DA11-3F443A3699EE}"/>
              </a:ext>
            </a:extLst>
          </p:cNvPr>
          <p:cNvSpPr/>
          <p:nvPr/>
        </p:nvSpPr>
        <p:spPr>
          <a:xfrm>
            <a:off x="5166420" y="1594843"/>
            <a:ext cx="6431161" cy="992485"/>
          </a:xfrm>
          <a:prstGeom prst="roundRect">
            <a:avLst>
              <a:gd name="adj" fmla="val 9213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E422DB69-2DD7-D86E-6CC3-1F6CE0DC234C}"/>
              </a:ext>
            </a:extLst>
          </p:cNvPr>
          <p:cNvSpPr/>
          <p:nvPr/>
        </p:nvSpPr>
        <p:spPr>
          <a:xfrm>
            <a:off x="11540431" y="1594843"/>
            <a:ext cx="76200" cy="992485"/>
          </a:xfrm>
          <a:prstGeom prst="roundRect">
            <a:avLst>
              <a:gd name="adj" fmla="val 200596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9B48ADB1-3EF8-4A96-D8F9-9C9C7BBFFEAB}"/>
              </a:ext>
            </a:extLst>
          </p:cNvPr>
          <p:cNvSpPr/>
          <p:nvPr/>
        </p:nvSpPr>
        <p:spPr>
          <a:xfrm>
            <a:off x="8844519" y="1783656"/>
            <a:ext cx="2507098" cy="2548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083"/>
              </a:lnSpc>
            </a:pPr>
            <a:r>
              <a:rPr lang="en-US" sz="1667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الهيكل التنظيمي الصارم</a:t>
            </a:r>
            <a:endParaRPr lang="en-US" sz="1667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DE8D1439-1A63-40C8-8C36-7F1BD2DA6D33}"/>
              </a:ext>
            </a:extLst>
          </p:cNvPr>
          <p:cNvSpPr/>
          <p:nvPr/>
        </p:nvSpPr>
        <p:spPr>
          <a:xfrm>
            <a:off x="5539074" y="2213425"/>
            <a:ext cx="5685852" cy="2430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الأدوار الثابتة تُعيق التدفق الحر للأفكار وتحدّ من التفكير الإبداعي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6840060A-BBDE-881D-3D21-9CD7B395CBB3}"/>
              </a:ext>
            </a:extLst>
          </p:cNvPr>
          <p:cNvSpPr/>
          <p:nvPr/>
        </p:nvSpPr>
        <p:spPr>
          <a:xfrm>
            <a:off x="5166420" y="2739926"/>
            <a:ext cx="6431161" cy="992485"/>
          </a:xfrm>
          <a:prstGeom prst="roundRect">
            <a:avLst>
              <a:gd name="adj" fmla="val 9213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6C7B8EE6-AE67-D498-F0A6-E11025966309}"/>
              </a:ext>
            </a:extLst>
          </p:cNvPr>
          <p:cNvSpPr/>
          <p:nvPr/>
        </p:nvSpPr>
        <p:spPr>
          <a:xfrm>
            <a:off x="11540431" y="2739926"/>
            <a:ext cx="76200" cy="992485"/>
          </a:xfrm>
          <a:prstGeom prst="roundRect">
            <a:avLst>
              <a:gd name="adj" fmla="val 200596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72A4F59C-16D1-0CBA-814E-8CBF2C6E39B0}"/>
              </a:ext>
            </a:extLst>
          </p:cNvPr>
          <p:cNvSpPr/>
          <p:nvPr/>
        </p:nvSpPr>
        <p:spPr>
          <a:xfrm>
            <a:off x="9099397" y="2928739"/>
            <a:ext cx="2252220" cy="2548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083"/>
              </a:lnSpc>
            </a:pPr>
            <a:r>
              <a:rPr lang="en-US" sz="1667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ثقافة العمل المغلقة</a:t>
            </a:r>
            <a:endParaRPr lang="en-US" sz="1667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28512604-F0B8-9BD1-5515-19F3DE3C8909}"/>
              </a:ext>
            </a:extLst>
          </p:cNvPr>
          <p:cNvSpPr/>
          <p:nvPr/>
        </p:nvSpPr>
        <p:spPr>
          <a:xfrm>
            <a:off x="5646475" y="3355814"/>
            <a:ext cx="5578451" cy="2430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لا تشجع تبادل الأفكار تُقمع الكفاءة الإبداعية بشكل مباشر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Shape 9">
            <a:extLst>
              <a:ext uri="{FF2B5EF4-FFF2-40B4-BE49-F238E27FC236}">
                <a16:creationId xmlns:a16="http://schemas.microsoft.com/office/drawing/2014/main" id="{8EF6F980-7CF0-67CB-F6D2-8C52C99D660F}"/>
              </a:ext>
            </a:extLst>
          </p:cNvPr>
          <p:cNvSpPr/>
          <p:nvPr/>
        </p:nvSpPr>
        <p:spPr>
          <a:xfrm>
            <a:off x="5166420" y="3885009"/>
            <a:ext cx="6431161" cy="992485"/>
          </a:xfrm>
          <a:prstGeom prst="roundRect">
            <a:avLst>
              <a:gd name="adj" fmla="val 9213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1B5A2D7B-9EC0-B7B3-5635-6DDF49C1AB79}"/>
              </a:ext>
            </a:extLst>
          </p:cNvPr>
          <p:cNvSpPr/>
          <p:nvPr/>
        </p:nvSpPr>
        <p:spPr>
          <a:xfrm>
            <a:off x="11540431" y="3885009"/>
            <a:ext cx="76200" cy="992485"/>
          </a:xfrm>
          <a:prstGeom prst="roundRect">
            <a:avLst>
              <a:gd name="adj" fmla="val 200596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Text 11">
            <a:extLst>
              <a:ext uri="{FF2B5EF4-FFF2-40B4-BE49-F238E27FC236}">
                <a16:creationId xmlns:a16="http://schemas.microsoft.com/office/drawing/2014/main" id="{E75770B3-6A00-94CD-BFBE-19CDCB323AC2}"/>
              </a:ext>
            </a:extLst>
          </p:cNvPr>
          <p:cNvSpPr/>
          <p:nvPr/>
        </p:nvSpPr>
        <p:spPr>
          <a:xfrm>
            <a:off x="9629991" y="4073823"/>
            <a:ext cx="1721626" cy="2548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083"/>
              </a:lnSpc>
            </a:pPr>
            <a:r>
              <a:rPr lang="en-US" sz="1667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المقاومة للتغيير</a:t>
            </a:r>
            <a:endParaRPr lang="en-US" sz="1667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BCAE5FE9-AE98-F022-5E22-7E2D0C587D9C}"/>
              </a:ext>
            </a:extLst>
          </p:cNvPr>
          <p:cNvSpPr/>
          <p:nvPr/>
        </p:nvSpPr>
        <p:spPr>
          <a:xfrm>
            <a:off x="5494982" y="4491253"/>
            <a:ext cx="5923096" cy="2430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التمسك بالأساليب التقليدية يُعيق تطوير الأفكار الإبداعية وتنفيذها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Shape 13">
            <a:extLst>
              <a:ext uri="{FF2B5EF4-FFF2-40B4-BE49-F238E27FC236}">
                <a16:creationId xmlns:a16="http://schemas.microsoft.com/office/drawing/2014/main" id="{0F40772B-2DB5-A8CD-6C67-B8E187053F2F}"/>
              </a:ext>
            </a:extLst>
          </p:cNvPr>
          <p:cNvSpPr/>
          <p:nvPr/>
        </p:nvSpPr>
        <p:spPr>
          <a:xfrm>
            <a:off x="5166420" y="5030093"/>
            <a:ext cx="6431161" cy="992485"/>
          </a:xfrm>
          <a:prstGeom prst="roundRect">
            <a:avLst>
              <a:gd name="adj" fmla="val 9213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2" name="Shape 14">
            <a:extLst>
              <a:ext uri="{FF2B5EF4-FFF2-40B4-BE49-F238E27FC236}">
                <a16:creationId xmlns:a16="http://schemas.microsoft.com/office/drawing/2014/main" id="{F70339F1-1DF8-06B4-C04C-8ED354AA9875}"/>
              </a:ext>
            </a:extLst>
          </p:cNvPr>
          <p:cNvSpPr/>
          <p:nvPr/>
        </p:nvSpPr>
        <p:spPr>
          <a:xfrm>
            <a:off x="11540431" y="5030093"/>
            <a:ext cx="76200" cy="992485"/>
          </a:xfrm>
          <a:prstGeom prst="roundRect">
            <a:avLst>
              <a:gd name="adj" fmla="val 200596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4" name="Text 15">
            <a:extLst>
              <a:ext uri="{FF2B5EF4-FFF2-40B4-BE49-F238E27FC236}">
                <a16:creationId xmlns:a16="http://schemas.microsoft.com/office/drawing/2014/main" id="{AF541527-E889-3429-D88E-849609872C73}"/>
              </a:ext>
            </a:extLst>
          </p:cNvPr>
          <p:cNvSpPr/>
          <p:nvPr/>
        </p:nvSpPr>
        <p:spPr>
          <a:xfrm>
            <a:off x="9332634" y="5218907"/>
            <a:ext cx="2115965" cy="2548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083"/>
              </a:lnSpc>
            </a:pPr>
            <a:r>
              <a:rPr lang="en-US" sz="1667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نقص التحفيز والدعم</a:t>
            </a:r>
            <a:endParaRPr lang="en-US" sz="1667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Text 16">
            <a:extLst>
              <a:ext uri="{FF2B5EF4-FFF2-40B4-BE49-F238E27FC236}">
                <a16:creationId xmlns:a16="http://schemas.microsoft.com/office/drawing/2014/main" id="{17907782-F869-5700-9465-CFD8772AA4CD}"/>
              </a:ext>
            </a:extLst>
          </p:cNvPr>
          <p:cNvSpPr/>
          <p:nvPr/>
        </p:nvSpPr>
        <p:spPr>
          <a:xfrm>
            <a:off x="5360938" y="5585970"/>
            <a:ext cx="5852564" cy="2430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غياب الدعم القيادي يُضعف من قدرة الأفراد على التفكير الإبداعي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19326041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E19F96F2-829B-2CCE-E841-3E1AD8F9D2D6}"/>
              </a:ext>
            </a:extLst>
          </p:cNvPr>
          <p:cNvSpPr/>
          <p:nvPr/>
        </p:nvSpPr>
        <p:spPr>
          <a:xfrm>
            <a:off x="6004958" y="1410196"/>
            <a:ext cx="5525552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التحديات الخارجية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وقيود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الموارد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C0312EB1-78F7-6014-35B0-A20D55DEAB82}"/>
              </a:ext>
            </a:extLst>
          </p:cNvPr>
          <p:cNvSpPr/>
          <p:nvPr/>
        </p:nvSpPr>
        <p:spPr>
          <a:xfrm>
            <a:off x="2616767" y="2298497"/>
            <a:ext cx="1849865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العوائق الخارجية</a:t>
            </a:r>
            <a:endParaRPr lang="en-US" sz="1833" b="1" dirty="0">
              <a:solidFill>
                <a:schemeClr val="accent6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9E6BF559-40D9-48DB-E85D-18DB2EE29B18}"/>
              </a:ext>
            </a:extLst>
          </p:cNvPr>
          <p:cNvSpPr/>
          <p:nvPr/>
        </p:nvSpPr>
        <p:spPr>
          <a:xfrm>
            <a:off x="5840016" y="2955826"/>
            <a:ext cx="50800" cy="113992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577F2CC4-CFA8-0CF3-77F0-B22C8CD3C464}"/>
              </a:ext>
            </a:extLst>
          </p:cNvPr>
          <p:cNvSpPr/>
          <p:nvPr/>
        </p:nvSpPr>
        <p:spPr>
          <a:xfrm>
            <a:off x="3429491" y="2981226"/>
            <a:ext cx="219611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الظروف الاقتصادية</a:t>
            </a:r>
            <a:endParaRPr lang="en-US" sz="1833" b="1" dirty="0">
              <a:solidFill>
                <a:schemeClr val="accent6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C16D725D-32C1-49EE-6CDD-7C895B2FFC3B}"/>
              </a:ext>
            </a:extLst>
          </p:cNvPr>
          <p:cNvSpPr/>
          <p:nvPr/>
        </p:nvSpPr>
        <p:spPr>
          <a:xfrm>
            <a:off x="3381574" y="3465513"/>
            <a:ext cx="224403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الأزمات تقلّص الاستثمار في البحث والتطوير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5AA8D365-8BE3-56DD-C2C4-9CDD0DC14A9A}"/>
              </a:ext>
            </a:extLst>
          </p:cNvPr>
          <p:cNvSpPr/>
          <p:nvPr/>
        </p:nvSpPr>
        <p:spPr>
          <a:xfrm>
            <a:off x="3119933" y="2955826"/>
            <a:ext cx="50800" cy="113992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848474A6-B19F-C4E0-D5DF-F9346BFB0289}"/>
              </a:ext>
            </a:extLst>
          </p:cNvPr>
          <p:cNvSpPr/>
          <p:nvPr/>
        </p:nvSpPr>
        <p:spPr>
          <a:xfrm>
            <a:off x="805589" y="2981226"/>
            <a:ext cx="209993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المنافسة الشديدة</a:t>
            </a:r>
            <a:endParaRPr lang="en-US" sz="1833" b="1" dirty="0">
              <a:solidFill>
                <a:schemeClr val="accent6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F6EF5181-21B8-45A6-24A4-55A5FAC4F741}"/>
              </a:ext>
            </a:extLst>
          </p:cNvPr>
          <p:cNvSpPr/>
          <p:nvPr/>
        </p:nvSpPr>
        <p:spPr>
          <a:xfrm>
            <a:off x="661492" y="3465513"/>
            <a:ext cx="2244031" cy="892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الضغط على تقليص التكاليف يصرف الانتباه عن الابتكار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Shape 8">
            <a:extLst>
              <a:ext uri="{FF2B5EF4-FFF2-40B4-BE49-F238E27FC236}">
                <a16:creationId xmlns:a16="http://schemas.microsoft.com/office/drawing/2014/main" id="{C9669C17-66AC-E0C1-FABB-4C53607D563D}"/>
              </a:ext>
            </a:extLst>
          </p:cNvPr>
          <p:cNvSpPr/>
          <p:nvPr/>
        </p:nvSpPr>
        <p:spPr>
          <a:xfrm>
            <a:off x="5840016" y="4422974"/>
            <a:ext cx="50800" cy="837506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42841D4A-38C1-D538-AB79-8CFD44C32BCB}"/>
              </a:ext>
            </a:extLst>
          </p:cNvPr>
          <p:cNvSpPr/>
          <p:nvPr/>
        </p:nvSpPr>
        <p:spPr>
          <a:xfrm>
            <a:off x="3323692" y="4448373"/>
            <a:ext cx="2301912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التغيرات التكنولوجية</a:t>
            </a:r>
            <a:endParaRPr lang="en-US" sz="1833" b="1" dirty="0">
              <a:solidFill>
                <a:schemeClr val="accent6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B63969B2-9FFE-F653-2949-A773236B286C}"/>
              </a:ext>
            </a:extLst>
          </p:cNvPr>
          <p:cNvSpPr/>
          <p:nvPr/>
        </p:nvSpPr>
        <p:spPr>
          <a:xfrm>
            <a:off x="898349" y="4932661"/>
            <a:ext cx="4727256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التكيّف المستمر يُعيق تخصيص وقت للاستثمار في الإبداع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11">
            <a:extLst>
              <a:ext uri="{FF2B5EF4-FFF2-40B4-BE49-F238E27FC236}">
                <a16:creationId xmlns:a16="http://schemas.microsoft.com/office/drawing/2014/main" id="{6C088380-9C04-3A02-AAC5-06D66ED679B5}"/>
              </a:ext>
            </a:extLst>
          </p:cNvPr>
          <p:cNvSpPr/>
          <p:nvPr/>
        </p:nvSpPr>
        <p:spPr>
          <a:xfrm>
            <a:off x="8346894" y="2354991"/>
            <a:ext cx="141224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قيود الموارد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Shape 12">
            <a:extLst>
              <a:ext uri="{FF2B5EF4-FFF2-40B4-BE49-F238E27FC236}">
                <a16:creationId xmlns:a16="http://schemas.microsoft.com/office/drawing/2014/main" id="{62B82FA0-1C06-C906-0F04-EAB1875C0AD4}"/>
              </a:ext>
            </a:extLst>
          </p:cNvPr>
          <p:cNvSpPr/>
          <p:nvPr/>
        </p:nvSpPr>
        <p:spPr>
          <a:xfrm>
            <a:off x="11511458" y="2955826"/>
            <a:ext cx="50800" cy="113992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3">
            <a:extLst>
              <a:ext uri="{FF2B5EF4-FFF2-40B4-BE49-F238E27FC236}">
                <a16:creationId xmlns:a16="http://schemas.microsoft.com/office/drawing/2014/main" id="{897AE4BB-8790-5F36-6B5F-586CEFD9465A}"/>
              </a:ext>
            </a:extLst>
          </p:cNvPr>
          <p:cNvSpPr/>
          <p:nvPr/>
        </p:nvSpPr>
        <p:spPr>
          <a:xfrm>
            <a:off x="9690839" y="2981226"/>
            <a:ext cx="160620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نقص التمويل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4">
            <a:extLst>
              <a:ext uri="{FF2B5EF4-FFF2-40B4-BE49-F238E27FC236}">
                <a16:creationId xmlns:a16="http://schemas.microsoft.com/office/drawing/2014/main" id="{32B8F0DF-4F6B-5F3C-67FF-E45294E73797}"/>
              </a:ext>
            </a:extLst>
          </p:cNvPr>
          <p:cNvSpPr/>
          <p:nvPr/>
        </p:nvSpPr>
        <p:spPr>
          <a:xfrm>
            <a:off x="9053017" y="3465513"/>
            <a:ext cx="224403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ميزانيات محدودة تُقيّد استكشاف الأفكار الجديدة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Shape 15">
            <a:extLst>
              <a:ext uri="{FF2B5EF4-FFF2-40B4-BE49-F238E27FC236}">
                <a16:creationId xmlns:a16="http://schemas.microsoft.com/office/drawing/2014/main" id="{21AE9A66-C980-8FD2-09F7-80FAE0C64EC6}"/>
              </a:ext>
            </a:extLst>
          </p:cNvPr>
          <p:cNvSpPr/>
          <p:nvPr/>
        </p:nvSpPr>
        <p:spPr>
          <a:xfrm>
            <a:off x="8791377" y="2955826"/>
            <a:ext cx="50800" cy="113992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4" name="Text 16">
            <a:extLst>
              <a:ext uri="{FF2B5EF4-FFF2-40B4-BE49-F238E27FC236}">
                <a16:creationId xmlns:a16="http://schemas.microsoft.com/office/drawing/2014/main" id="{EF0F43C8-8E9A-E5E5-128B-B849CCCEFA25}"/>
              </a:ext>
            </a:extLst>
          </p:cNvPr>
          <p:cNvSpPr/>
          <p:nvPr/>
        </p:nvSpPr>
        <p:spPr>
          <a:xfrm>
            <a:off x="6135592" y="2981226"/>
            <a:ext cx="244137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قصور الموارد البشرية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Text 17">
            <a:extLst>
              <a:ext uri="{FF2B5EF4-FFF2-40B4-BE49-F238E27FC236}">
                <a16:creationId xmlns:a16="http://schemas.microsoft.com/office/drawing/2014/main" id="{DBF2C201-16AA-9EBB-2CA5-DD0E10B5E188}"/>
              </a:ext>
            </a:extLst>
          </p:cNvPr>
          <p:cNvSpPr/>
          <p:nvPr/>
        </p:nvSpPr>
        <p:spPr>
          <a:xfrm>
            <a:off x="6332935" y="3465513"/>
            <a:ext cx="224403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غياب الفرق ذات المهارات الإبداعية يحدّ من الابتكار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7" name="Shape 18">
            <a:extLst>
              <a:ext uri="{FF2B5EF4-FFF2-40B4-BE49-F238E27FC236}">
                <a16:creationId xmlns:a16="http://schemas.microsoft.com/office/drawing/2014/main" id="{2EF76492-1EBC-4A73-2E96-52F873785172}"/>
              </a:ext>
            </a:extLst>
          </p:cNvPr>
          <p:cNvSpPr/>
          <p:nvPr/>
        </p:nvSpPr>
        <p:spPr>
          <a:xfrm>
            <a:off x="11511458" y="4422974"/>
            <a:ext cx="50800" cy="837506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8" name="Text 19">
            <a:extLst>
              <a:ext uri="{FF2B5EF4-FFF2-40B4-BE49-F238E27FC236}">
                <a16:creationId xmlns:a16="http://schemas.microsoft.com/office/drawing/2014/main" id="{12E59309-5BEB-C50E-A2FD-9A37CCDF7AF1}"/>
              </a:ext>
            </a:extLst>
          </p:cNvPr>
          <p:cNvSpPr/>
          <p:nvPr/>
        </p:nvSpPr>
        <p:spPr>
          <a:xfrm>
            <a:off x="9578628" y="4448373"/>
            <a:ext cx="171841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الوقت المحدود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Text 20">
            <a:extLst>
              <a:ext uri="{FF2B5EF4-FFF2-40B4-BE49-F238E27FC236}">
                <a16:creationId xmlns:a16="http://schemas.microsoft.com/office/drawing/2014/main" id="{93C1B909-0B26-FD28-821A-3EC4419F25AC}"/>
              </a:ext>
            </a:extLst>
          </p:cNvPr>
          <p:cNvSpPr/>
          <p:nvPr/>
        </p:nvSpPr>
        <p:spPr>
          <a:xfrm>
            <a:off x="6871155" y="4932661"/>
            <a:ext cx="4425892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ضغط العمل يُقلّص الوقت المخصص للتفكير الإبداعي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3353587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3787708A-ED78-E5F5-C6E5-18AB199F78B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97" y="1213642"/>
            <a:ext cx="3791744" cy="5120327"/>
          </a:xfrm>
          <a:prstGeom prst="rect">
            <a:avLst/>
          </a:prstGeom>
        </p:spPr>
      </p:pic>
      <p:sp>
        <p:nvSpPr>
          <p:cNvPr id="9" name="Text 2">
            <a:extLst>
              <a:ext uri="{FF2B5EF4-FFF2-40B4-BE49-F238E27FC236}">
                <a16:creationId xmlns:a16="http://schemas.microsoft.com/office/drawing/2014/main" id="{14D903C3-2C38-9CC1-AB62-3A948A0A72E8}"/>
              </a:ext>
            </a:extLst>
          </p:cNvPr>
          <p:cNvSpPr/>
          <p:nvPr/>
        </p:nvSpPr>
        <p:spPr>
          <a:xfrm>
            <a:off x="6600056" y="2613818"/>
            <a:ext cx="4581433" cy="815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rtl="1">
              <a:lnSpc>
                <a:spcPts val="6416"/>
              </a:lnSpc>
            </a:pPr>
            <a:r>
              <a:rPr lang="en-US" sz="5125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 الأعمال</a:t>
            </a:r>
            <a:endParaRPr lang="en-US" sz="5125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789720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9795" y="931041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4084428A-E0A7-8428-0ABA-12F365A7FB2E}"/>
              </a:ext>
            </a:extLst>
          </p:cNvPr>
          <p:cNvSpPr/>
          <p:nvPr/>
        </p:nvSpPr>
        <p:spPr>
          <a:xfrm>
            <a:off x="7277717" y="1246793"/>
            <a:ext cx="4297651" cy="4542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75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مفهوم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الأعمال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139C2C5D-817F-DAD1-C63C-C0E5046CE6B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12" y="1811185"/>
            <a:ext cx="4653632" cy="2637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9655089F-BEF4-6499-7B36-ED9166E1E6B0}"/>
              </a:ext>
            </a:extLst>
          </p:cNvPr>
          <p:cNvSpPr/>
          <p:nvPr/>
        </p:nvSpPr>
        <p:spPr>
          <a:xfrm>
            <a:off x="6112288" y="2349456"/>
            <a:ext cx="5330638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حاضنات الأعمال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مؤسسات أو برامج تدعم الشركات الناشئة بتوفير بيئة مناسبة لتطوير الأفكار وتحويلها إلى مشاريع ناجحة.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13E61D1-A63A-B2D0-6586-6639B87AFAC4}"/>
              </a:ext>
            </a:extLst>
          </p:cNvPr>
          <p:cNvGrpSpPr/>
          <p:nvPr/>
        </p:nvGrpSpPr>
        <p:grpSpPr>
          <a:xfrm>
            <a:off x="8720535" y="3642023"/>
            <a:ext cx="2854833" cy="1227137"/>
            <a:chOff x="8845848" y="5358905"/>
            <a:chExt cx="2561729" cy="1070471"/>
          </a:xfrm>
        </p:grpSpPr>
        <p:sp>
          <p:nvSpPr>
            <p:cNvPr id="9" name="Shape 2">
              <a:extLst>
                <a:ext uri="{FF2B5EF4-FFF2-40B4-BE49-F238E27FC236}">
                  <a16:creationId xmlns:a16="http://schemas.microsoft.com/office/drawing/2014/main" id="{B0638D27-B919-D49B-2710-0562842094EC}"/>
                </a:ext>
              </a:extLst>
            </p:cNvPr>
            <p:cNvSpPr/>
            <p:nvPr/>
          </p:nvSpPr>
          <p:spPr>
            <a:xfrm>
              <a:off x="8845848" y="5358905"/>
              <a:ext cx="2561729" cy="1070471"/>
            </a:xfrm>
            <a:prstGeom prst="roundRect">
              <a:avLst>
                <a:gd name="adj" fmla="val 12944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0" name="Text 3">
              <a:extLst>
                <a:ext uri="{FF2B5EF4-FFF2-40B4-BE49-F238E27FC236}">
                  <a16:creationId xmlns:a16="http://schemas.microsoft.com/office/drawing/2014/main" id="{A139530E-197F-E0E9-4DF9-8F4BE5EE936B}"/>
                </a:ext>
              </a:extLst>
            </p:cNvPr>
            <p:cNvSpPr/>
            <p:nvPr/>
          </p:nvSpPr>
          <p:spPr>
            <a:xfrm>
              <a:off x="9306040" y="5512793"/>
              <a:ext cx="1947649" cy="23025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875"/>
                </a:lnSpc>
              </a:pPr>
              <a:r>
                <a:rPr lang="en-US" sz="15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دعم الشركات الناشئة</a:t>
              </a:r>
              <a:endPara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1" name="Text 4">
              <a:extLst>
                <a:ext uri="{FF2B5EF4-FFF2-40B4-BE49-F238E27FC236}">
                  <a16:creationId xmlns:a16="http://schemas.microsoft.com/office/drawing/2014/main" id="{A6F73698-3CE0-0B1B-98BB-859328FC4A08}"/>
                </a:ext>
              </a:extLst>
            </p:cNvPr>
            <p:cNvSpPr/>
            <p:nvPr/>
          </p:nvSpPr>
          <p:spPr>
            <a:xfrm>
              <a:off x="8952545" y="5828606"/>
              <a:ext cx="2301144" cy="39109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1750"/>
                </a:lnSpc>
              </a:pPr>
              <a:r>
                <a:rPr lang="en-US" dirty="0" err="1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دعم</a:t>
              </a: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 </a:t>
              </a:r>
              <a:r>
                <a:rPr lang="ar-SA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تقني</a:t>
              </a: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 ومالي لإطلاق المشاريع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01AD09F-6B22-8D3A-B916-B4E96DDD82DE}"/>
              </a:ext>
            </a:extLst>
          </p:cNvPr>
          <p:cNvGrpSpPr/>
          <p:nvPr/>
        </p:nvGrpSpPr>
        <p:grpSpPr>
          <a:xfrm>
            <a:off x="6640390" y="5146783"/>
            <a:ext cx="2561828" cy="1070471"/>
            <a:chOff x="6640390" y="5146783"/>
            <a:chExt cx="2561828" cy="1070471"/>
          </a:xfrm>
        </p:grpSpPr>
        <p:sp>
          <p:nvSpPr>
            <p:cNvPr id="12" name="Shape 5">
              <a:extLst>
                <a:ext uri="{FF2B5EF4-FFF2-40B4-BE49-F238E27FC236}">
                  <a16:creationId xmlns:a16="http://schemas.microsoft.com/office/drawing/2014/main" id="{3F1547A7-3892-F3ED-5A33-2C9AAAFD909F}"/>
                </a:ext>
              </a:extLst>
            </p:cNvPr>
            <p:cNvSpPr/>
            <p:nvPr/>
          </p:nvSpPr>
          <p:spPr>
            <a:xfrm>
              <a:off x="6640390" y="5146783"/>
              <a:ext cx="2561828" cy="1070471"/>
            </a:xfrm>
            <a:prstGeom prst="roundRect">
              <a:avLst>
                <a:gd name="adj" fmla="val 12944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3" name="Text 6">
              <a:extLst>
                <a:ext uri="{FF2B5EF4-FFF2-40B4-BE49-F238E27FC236}">
                  <a16:creationId xmlns:a16="http://schemas.microsoft.com/office/drawing/2014/main" id="{C8297577-D5C1-BB27-6D08-7E5EA4086858}"/>
                </a:ext>
              </a:extLst>
            </p:cNvPr>
            <p:cNvSpPr/>
            <p:nvPr/>
          </p:nvSpPr>
          <p:spPr>
            <a:xfrm>
              <a:off x="7994355" y="5300671"/>
              <a:ext cx="1109278" cy="23025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ctr" rtl="1">
                <a:lnSpc>
                  <a:spcPts val="1875"/>
                </a:lnSpc>
              </a:pPr>
              <a:r>
                <a:rPr lang="en-US" sz="15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تعزيز الابتكار</a:t>
              </a:r>
              <a:endPara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4" name="Text 7">
              <a:extLst>
                <a:ext uri="{FF2B5EF4-FFF2-40B4-BE49-F238E27FC236}">
                  <a16:creationId xmlns:a16="http://schemas.microsoft.com/office/drawing/2014/main" id="{35F6EA58-A1E8-3549-26C8-BCB329C44423}"/>
                </a:ext>
              </a:extLst>
            </p:cNvPr>
            <p:cNvSpPr/>
            <p:nvPr/>
          </p:nvSpPr>
          <p:spPr>
            <a:xfrm>
              <a:off x="6794277" y="5616484"/>
              <a:ext cx="2254052" cy="446882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175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بيئة مبدعة تشجع التفكير خارج الصندوق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45F0256B-6F8B-4D2F-3E58-13C378B2E5B4}"/>
              </a:ext>
            </a:extLst>
          </p:cNvPr>
          <p:cNvGrpSpPr/>
          <p:nvPr/>
        </p:nvGrpSpPr>
        <p:grpSpPr>
          <a:xfrm>
            <a:off x="3764714" y="4671207"/>
            <a:ext cx="2561828" cy="1070471"/>
            <a:chOff x="3764714" y="4671207"/>
            <a:chExt cx="2561828" cy="1070471"/>
          </a:xfrm>
        </p:grpSpPr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40017867-5D01-9774-5852-751187803AFD}"/>
                </a:ext>
              </a:extLst>
            </p:cNvPr>
            <p:cNvSpPr/>
            <p:nvPr/>
          </p:nvSpPr>
          <p:spPr>
            <a:xfrm>
              <a:off x="3764714" y="4671207"/>
              <a:ext cx="2561828" cy="1070471"/>
            </a:xfrm>
            <a:prstGeom prst="roundRect">
              <a:avLst>
                <a:gd name="adj" fmla="val 12944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6" name="Text 9">
              <a:extLst>
                <a:ext uri="{FF2B5EF4-FFF2-40B4-BE49-F238E27FC236}">
                  <a16:creationId xmlns:a16="http://schemas.microsoft.com/office/drawing/2014/main" id="{4802D570-AA92-C3C4-40D5-74FE92AFF04B}"/>
                </a:ext>
              </a:extLst>
            </p:cNvPr>
            <p:cNvSpPr/>
            <p:nvPr/>
          </p:nvSpPr>
          <p:spPr>
            <a:xfrm>
              <a:off x="4837351" y="4825095"/>
              <a:ext cx="1335302" cy="23025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875"/>
                </a:lnSpc>
              </a:pPr>
              <a:r>
                <a:rPr lang="en-US" sz="15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تقليل المخاطر</a:t>
              </a:r>
              <a:endPara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7" name="Text 10">
              <a:extLst>
                <a:ext uri="{FF2B5EF4-FFF2-40B4-BE49-F238E27FC236}">
                  <a16:creationId xmlns:a16="http://schemas.microsoft.com/office/drawing/2014/main" id="{2E99707F-079D-F993-29A8-759481074AEF}"/>
                </a:ext>
              </a:extLst>
            </p:cNvPr>
            <p:cNvSpPr/>
            <p:nvPr/>
          </p:nvSpPr>
          <p:spPr>
            <a:xfrm>
              <a:off x="3918602" y="5140908"/>
              <a:ext cx="2254052" cy="446882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175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توجيه واستشارات متخصصة تجنّب الفشل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sp>
        <p:nvSpPr>
          <p:cNvPr id="19" name="Shape 11">
            <a:extLst>
              <a:ext uri="{FF2B5EF4-FFF2-40B4-BE49-F238E27FC236}">
                <a16:creationId xmlns:a16="http://schemas.microsoft.com/office/drawing/2014/main" id="{CFA80FEC-3380-1374-B7AF-861E7B0285DC}"/>
              </a:ext>
            </a:extLst>
          </p:cNvPr>
          <p:cNvSpPr/>
          <p:nvPr/>
        </p:nvSpPr>
        <p:spPr>
          <a:xfrm>
            <a:off x="784424" y="5358905"/>
            <a:ext cx="2561828" cy="1070471"/>
          </a:xfrm>
          <a:prstGeom prst="roundRect">
            <a:avLst>
              <a:gd name="adj" fmla="val 12944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3B31057C-2D15-01C4-313D-CAADAFED1D60}"/>
              </a:ext>
            </a:extLst>
          </p:cNvPr>
          <p:cNvSpPr/>
          <p:nvPr/>
        </p:nvSpPr>
        <p:spPr>
          <a:xfrm>
            <a:off x="2076673" y="5512793"/>
            <a:ext cx="1115691" cy="2302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875"/>
              </a:lnSpc>
            </a:pPr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تسريع النمو</a:t>
            </a:r>
            <a:endParaRPr lang="en-US" sz="15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3">
            <a:extLst>
              <a:ext uri="{FF2B5EF4-FFF2-40B4-BE49-F238E27FC236}">
                <a16:creationId xmlns:a16="http://schemas.microsoft.com/office/drawing/2014/main" id="{B4DD5A36-D2BF-190C-5147-5DC4A15C8F93}"/>
              </a:ext>
            </a:extLst>
          </p:cNvPr>
          <p:cNvSpPr/>
          <p:nvPr/>
        </p:nvSpPr>
        <p:spPr>
          <a:xfrm>
            <a:off x="938312" y="5828606"/>
            <a:ext cx="2254052" cy="446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750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تسهيلات واستراتيجيات تسويقية فعّالة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8458681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>
                <a:latin typeface="Alexandria" pitchFamily="2" charset="-78"/>
                <a:cs typeface="Alexandria" pitchFamily="2" charset="-78"/>
              </a:rPr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DECF31D2-2853-9276-334C-553EFAB176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34" y="1241821"/>
            <a:ext cx="3575720" cy="5108171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B6449CEE-F7B1-EB78-C1F0-2D2CD28046FC}"/>
              </a:ext>
            </a:extLst>
          </p:cNvPr>
          <p:cNvSpPr/>
          <p:nvPr/>
        </p:nvSpPr>
        <p:spPr>
          <a:xfrm>
            <a:off x="5094428" y="1212304"/>
            <a:ext cx="6329164" cy="5544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45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 الأعمال في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المجال</a:t>
            </a: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التعليمي</a:t>
            </a:r>
            <a:r>
              <a:rPr lang="ar-SA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3F0C7159-59AA-9155-D3A7-D7C4EEA11A04}"/>
              </a:ext>
            </a:extLst>
          </p:cNvPr>
          <p:cNvSpPr/>
          <p:nvPr/>
        </p:nvSpPr>
        <p:spPr>
          <a:xfrm>
            <a:off x="4109254" y="1813958"/>
            <a:ext cx="7194838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حاضنات الأعمال التعليمية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برامج تهدف إلى دعم المشاريع التعليمية الجديدة من خلال توفير بيئة محفزة للإبداع والتطوير، وتسريع الابتكار في التعليم عبر تطوير أدوات وأساليب جديدة.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Image 1" descr="preencoded.png">
            <a:extLst>
              <a:ext uri="{FF2B5EF4-FFF2-40B4-BE49-F238E27FC236}">
                <a16:creationId xmlns:a16="http://schemas.microsoft.com/office/drawing/2014/main" id="{721F6420-3EC9-C44C-77B7-5BE127755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4543" y="2873177"/>
            <a:ext cx="922040" cy="1106388"/>
          </a:xfrm>
          <a:prstGeom prst="rect">
            <a:avLst/>
          </a:prstGeom>
        </p:spPr>
      </p:pic>
      <p:sp>
        <p:nvSpPr>
          <p:cNvPr id="10" name="Text 2">
            <a:extLst>
              <a:ext uri="{FF2B5EF4-FFF2-40B4-BE49-F238E27FC236}">
                <a16:creationId xmlns:a16="http://schemas.microsoft.com/office/drawing/2014/main" id="{01C6127D-C2D7-1D85-5A15-B3C008B1819C}"/>
              </a:ext>
            </a:extLst>
          </p:cNvPr>
          <p:cNvSpPr/>
          <p:nvPr/>
        </p:nvSpPr>
        <p:spPr>
          <a:xfrm>
            <a:off x="8139510" y="3057525"/>
            <a:ext cx="2305149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79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دعم الابتكار التكنولوجي</a:t>
            </a:r>
            <a:endParaRPr lang="en-US" sz="179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B99E2D9C-16AD-B9E8-F373-7CF575A92F3E}"/>
              </a:ext>
            </a:extLst>
          </p:cNvPr>
          <p:cNvSpPr/>
          <p:nvPr/>
        </p:nvSpPr>
        <p:spPr>
          <a:xfrm>
            <a:off x="5217419" y="3453408"/>
            <a:ext cx="5227241" cy="2915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تطوير منصات تعليمية مبتكرة وأدوات تكنولوجية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CA32253D-8735-7A60-BC67-828A2FBB4B3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4543" y="3979565"/>
            <a:ext cx="922040" cy="1106388"/>
          </a:xfrm>
          <a:prstGeom prst="rect">
            <a:avLst/>
          </a:prstGeom>
        </p:spPr>
      </p:pic>
      <p:sp>
        <p:nvSpPr>
          <p:cNvPr id="13" name="Text 4">
            <a:extLst>
              <a:ext uri="{FF2B5EF4-FFF2-40B4-BE49-F238E27FC236}">
                <a16:creationId xmlns:a16="http://schemas.microsoft.com/office/drawing/2014/main" id="{69D9F040-9604-77FD-6418-DD3FE65B0D5D}"/>
              </a:ext>
            </a:extLst>
          </p:cNvPr>
          <p:cNvSpPr/>
          <p:nvPr/>
        </p:nvSpPr>
        <p:spPr>
          <a:xfrm>
            <a:off x="8139510" y="4163913"/>
            <a:ext cx="2305149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79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حلول تعليمية جديدة</a:t>
            </a:r>
            <a:endParaRPr lang="en-US" sz="179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DEEEDF18-111C-BEC7-27A2-5C40646275EF}"/>
              </a:ext>
            </a:extLst>
          </p:cNvPr>
          <p:cNvSpPr/>
          <p:nvPr/>
        </p:nvSpPr>
        <p:spPr>
          <a:xfrm>
            <a:off x="5217419" y="4559796"/>
            <a:ext cx="5227241" cy="2915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منصات إلكترونية وتطبيقات تعليم عن بُعد وأدوات تفاعلية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5" name="Image 3" descr="preencoded.png">
            <a:extLst>
              <a:ext uri="{FF2B5EF4-FFF2-40B4-BE49-F238E27FC236}">
                <a16:creationId xmlns:a16="http://schemas.microsoft.com/office/drawing/2014/main" id="{870655E3-C6A6-17F0-954B-5CE708D6C05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4543" y="5085954"/>
            <a:ext cx="922040" cy="1106388"/>
          </a:xfrm>
          <a:prstGeom prst="rect">
            <a:avLst/>
          </a:prstGeom>
        </p:spPr>
      </p:pic>
      <p:sp>
        <p:nvSpPr>
          <p:cNvPr id="16" name="Text 6">
            <a:extLst>
              <a:ext uri="{FF2B5EF4-FFF2-40B4-BE49-F238E27FC236}">
                <a16:creationId xmlns:a16="http://schemas.microsoft.com/office/drawing/2014/main" id="{FCCAC701-AC0C-26F0-4C30-38C350A8E6DF}"/>
              </a:ext>
            </a:extLst>
          </p:cNvPr>
          <p:cNvSpPr/>
          <p:nvPr/>
        </p:nvSpPr>
        <p:spPr>
          <a:xfrm>
            <a:off x="8139510" y="5270302"/>
            <a:ext cx="2305149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79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تنمية المهارات</a:t>
            </a:r>
            <a:endParaRPr lang="en-US" sz="179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7">
            <a:extLst>
              <a:ext uri="{FF2B5EF4-FFF2-40B4-BE49-F238E27FC236}">
                <a16:creationId xmlns:a16="http://schemas.microsoft.com/office/drawing/2014/main" id="{D5E913A1-7CBE-4952-9CDF-3B69738ECB1A}"/>
              </a:ext>
            </a:extLst>
          </p:cNvPr>
          <p:cNvSpPr/>
          <p:nvPr/>
        </p:nvSpPr>
        <p:spPr>
          <a:xfrm>
            <a:off x="5217419" y="5666184"/>
            <a:ext cx="5227241" cy="2915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تزويد المعلمين والطلاب بأحدث الأدوات والتقنيات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801150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>
                <a:latin typeface="Alexandria" pitchFamily="2" charset="-78"/>
                <a:cs typeface="Alexandria" pitchFamily="2" charset="-78"/>
              </a:rPr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52F1E3AA-B8D0-E033-AB52-A6CE36A46D48}"/>
              </a:ext>
            </a:extLst>
          </p:cNvPr>
          <p:cNvSpPr/>
          <p:nvPr/>
        </p:nvSpPr>
        <p:spPr>
          <a:xfrm>
            <a:off x="2639616" y="367555"/>
            <a:ext cx="5862182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فوائد حاضنات الأعمال في التعليم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CE76AB30-7010-0B69-98AF-A9C8D43673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596" y="1956259"/>
            <a:ext cx="2711524" cy="2711524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4824D41E-A2DB-3DBD-7137-941F2BC66B49}"/>
              </a:ext>
            </a:extLst>
          </p:cNvPr>
          <p:cNvSpPr/>
          <p:nvPr/>
        </p:nvSpPr>
        <p:spPr>
          <a:xfrm>
            <a:off x="8966978" y="4758973"/>
            <a:ext cx="249106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الإبداع التعليمي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3E278B5D-83CB-B84F-92E5-A05E0700144E}"/>
              </a:ext>
            </a:extLst>
          </p:cNvPr>
          <p:cNvSpPr/>
          <p:nvPr/>
        </p:nvSpPr>
        <p:spPr>
          <a:xfrm>
            <a:off x="8750234" y="5384041"/>
            <a:ext cx="2924557" cy="892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دعم المبادرات التعليمية المبدعة بتوفير الموارد اللازمة للتنفيذ الفعلي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8A7C637E-4CE6-018D-3293-25EE7F2E1B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3872" y="1956259"/>
            <a:ext cx="2425642" cy="2425642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A1CF6748-F7F5-89B0-9E36-767BB92AD24D}"/>
              </a:ext>
            </a:extLst>
          </p:cNvPr>
          <p:cNvSpPr/>
          <p:nvPr/>
        </p:nvSpPr>
        <p:spPr>
          <a:xfrm>
            <a:off x="4483468" y="4817032"/>
            <a:ext cx="295112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تسريع المشاريع التعليمية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4B86E8B9-E82B-526F-1A88-2508256F0E4D}"/>
              </a:ext>
            </a:extLst>
          </p:cNvPr>
          <p:cNvSpPr/>
          <p:nvPr/>
        </p:nvSpPr>
        <p:spPr>
          <a:xfrm>
            <a:off x="4705322" y="5373442"/>
            <a:ext cx="3139034" cy="897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مشجعة للابتكار تيسّر تطبيق الذكاء الاصطناعي والواقع الافتراضي في التعليم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CFAE0D60-8D7D-6073-3450-8A7BE198DD9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039" y="1913269"/>
            <a:ext cx="2554188" cy="2554188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B3F909BC-FACC-C4E4-A7CE-B55229893D4C}"/>
              </a:ext>
            </a:extLst>
          </p:cNvPr>
          <p:cNvSpPr/>
          <p:nvPr/>
        </p:nvSpPr>
        <p:spPr>
          <a:xfrm>
            <a:off x="717104" y="4847501"/>
            <a:ext cx="252312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دعم التطوير المستدام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F5E6D516-1C16-6E2C-6D2F-4DB65421FBD4}"/>
              </a:ext>
            </a:extLst>
          </p:cNvPr>
          <p:cNvSpPr/>
          <p:nvPr/>
        </p:nvSpPr>
        <p:spPr>
          <a:xfrm>
            <a:off x="482945" y="5440667"/>
            <a:ext cx="2904872" cy="892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حلول تسهم في تطوير الأنظمة التعليمية المحلية والدولية وتحقيق التنمية المستدامة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18767294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>
                <a:latin typeface="Alexandria" pitchFamily="2" charset="-78"/>
                <a:cs typeface="Alexandria" pitchFamily="2" charset="-78"/>
              </a:rPr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94B3A389-6E68-D6E3-EA33-94143736F930}"/>
              </a:ext>
            </a:extLst>
          </p:cNvPr>
          <p:cNvSpPr/>
          <p:nvPr/>
        </p:nvSpPr>
        <p:spPr>
          <a:xfrm>
            <a:off x="2405468" y="1196004"/>
            <a:ext cx="9068188" cy="444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708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دور حاضنات الأعمال في الابتكار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التكنولوجي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التعليمي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BDEB78BE-E399-0483-8868-97A6A4DE1DC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81" y="1710838"/>
            <a:ext cx="4743226" cy="4743226"/>
          </a:xfrm>
          <a:prstGeom prst="rect">
            <a:avLst/>
          </a:prstGeom>
        </p:spPr>
      </p:pic>
      <p:sp>
        <p:nvSpPr>
          <p:cNvPr id="9" name="Text 1">
            <a:extLst>
              <a:ext uri="{FF2B5EF4-FFF2-40B4-BE49-F238E27FC236}">
                <a16:creationId xmlns:a16="http://schemas.microsoft.com/office/drawing/2014/main" id="{07A4F944-0513-3405-71E6-7603C60FD7E7}"/>
              </a:ext>
            </a:extLst>
          </p:cNvPr>
          <p:cNvSpPr/>
          <p:nvPr/>
        </p:nvSpPr>
        <p:spPr>
          <a:xfrm>
            <a:off x="9545566" y="2330465"/>
            <a:ext cx="1901131" cy="2376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33"/>
              </a:lnSpc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كيف تعمل معًا؟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D6E006-9834-D357-92A8-3B0DD8469FD9}"/>
              </a:ext>
            </a:extLst>
          </p:cNvPr>
          <p:cNvGrpSpPr/>
          <p:nvPr/>
        </p:nvGrpSpPr>
        <p:grpSpPr>
          <a:xfrm>
            <a:off x="5951985" y="2791973"/>
            <a:ext cx="5112568" cy="1664591"/>
            <a:chOff x="8879980" y="3257947"/>
            <a:chExt cx="2469654" cy="1360785"/>
          </a:xfrm>
        </p:grpSpPr>
        <p:sp>
          <p:nvSpPr>
            <p:cNvPr id="10" name="Shape 2">
              <a:extLst>
                <a:ext uri="{FF2B5EF4-FFF2-40B4-BE49-F238E27FC236}">
                  <a16:creationId xmlns:a16="http://schemas.microsoft.com/office/drawing/2014/main" id="{B1C85871-C4E2-BA17-1470-731AB6DE3C9B}"/>
                </a:ext>
              </a:extLst>
            </p:cNvPr>
            <p:cNvSpPr/>
            <p:nvPr/>
          </p:nvSpPr>
          <p:spPr>
            <a:xfrm>
              <a:off x="8879980" y="3257947"/>
              <a:ext cx="2469654" cy="1360785"/>
            </a:xfrm>
            <a:prstGeom prst="roundRect">
              <a:avLst>
                <a:gd name="adj" fmla="val 10059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3">
              <a:extLst>
                <a:ext uri="{FF2B5EF4-FFF2-40B4-BE49-F238E27FC236}">
                  <a16:creationId xmlns:a16="http://schemas.microsoft.com/office/drawing/2014/main" id="{70E97997-2B9A-B4C6-8613-673028E1728D}"/>
                </a:ext>
              </a:extLst>
            </p:cNvPr>
            <p:cNvSpPr/>
            <p:nvPr/>
          </p:nvSpPr>
          <p:spPr>
            <a:xfrm>
              <a:off x="9277450" y="3429001"/>
              <a:ext cx="1901131" cy="23762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r" rtl="1">
                <a:lnSpc>
                  <a:spcPts val="1833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حاضنات الأعمال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2" name="Text 4">
              <a:extLst>
                <a:ext uri="{FF2B5EF4-FFF2-40B4-BE49-F238E27FC236}">
                  <a16:creationId xmlns:a16="http://schemas.microsoft.com/office/drawing/2014/main" id="{66369A10-79F5-C4C7-1872-A6B4B06A094C}"/>
                </a:ext>
              </a:extLst>
            </p:cNvPr>
            <p:cNvSpPr/>
            <p:nvPr/>
          </p:nvSpPr>
          <p:spPr>
            <a:xfrm>
              <a:off x="9065044" y="3638875"/>
              <a:ext cx="2127548" cy="65871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 rtl="1">
                <a:lnSpc>
                  <a:spcPct val="150000"/>
                </a:lnSpc>
              </a:pPr>
              <a:r>
                <a:rPr lang="en-US" sz="1600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توفر بيئة خصبة لتطوير الحلول التكنولوجية التعليمية ودعم رواد الأعمال في إنشاء منصات مبتكرة</a:t>
              </a:r>
              <a:endParaRPr lang="en-US" sz="1600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C55B209-60B2-83C0-D617-8F43D6138054}"/>
              </a:ext>
            </a:extLst>
          </p:cNvPr>
          <p:cNvGrpSpPr/>
          <p:nvPr/>
        </p:nvGrpSpPr>
        <p:grpSpPr>
          <a:xfrm>
            <a:off x="5973394" y="4679657"/>
            <a:ext cx="5112568" cy="1664591"/>
            <a:chOff x="6287889" y="3257947"/>
            <a:chExt cx="2469753" cy="1360785"/>
          </a:xfrm>
        </p:grpSpPr>
        <p:sp>
          <p:nvSpPr>
            <p:cNvPr id="13" name="Shape 5">
              <a:extLst>
                <a:ext uri="{FF2B5EF4-FFF2-40B4-BE49-F238E27FC236}">
                  <a16:creationId xmlns:a16="http://schemas.microsoft.com/office/drawing/2014/main" id="{31BD1B5A-19FE-2EA7-9FBC-9F04DA97A49B}"/>
                </a:ext>
              </a:extLst>
            </p:cNvPr>
            <p:cNvSpPr/>
            <p:nvPr/>
          </p:nvSpPr>
          <p:spPr>
            <a:xfrm>
              <a:off x="6287889" y="3257947"/>
              <a:ext cx="2469753" cy="1360785"/>
            </a:xfrm>
            <a:prstGeom prst="roundRect">
              <a:avLst>
                <a:gd name="adj" fmla="val 10059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 6">
              <a:extLst>
                <a:ext uri="{FF2B5EF4-FFF2-40B4-BE49-F238E27FC236}">
                  <a16:creationId xmlns:a16="http://schemas.microsoft.com/office/drawing/2014/main" id="{C034FC02-8BD5-D855-6E56-266D5AEA69ED}"/>
                </a:ext>
              </a:extLst>
            </p:cNvPr>
            <p:cNvSpPr/>
            <p:nvPr/>
          </p:nvSpPr>
          <p:spPr>
            <a:xfrm>
              <a:off x="6685459" y="3429001"/>
              <a:ext cx="1901131" cy="23762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r" rtl="1">
                <a:lnSpc>
                  <a:spcPts val="1833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مسرعات الأعمال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5" name="Text 7">
              <a:extLst>
                <a:ext uri="{FF2B5EF4-FFF2-40B4-BE49-F238E27FC236}">
                  <a16:creationId xmlns:a16="http://schemas.microsoft.com/office/drawing/2014/main" id="{07D4F4C3-7E34-39B3-6984-44FB0CFE3629}"/>
                </a:ext>
              </a:extLst>
            </p:cNvPr>
            <p:cNvSpPr/>
            <p:nvPr/>
          </p:nvSpPr>
          <p:spPr>
            <a:xfrm>
              <a:off x="6458942" y="3788966"/>
              <a:ext cx="2127647" cy="65871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 rtl="1">
                <a:lnSpc>
                  <a:spcPct val="150000"/>
                </a:lnSpc>
              </a:pPr>
              <a:r>
                <a:rPr lang="en-US" sz="1600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تُسرّع مراحل التطوير التكنولوجي وتُتيح الوصول إلى السوق بشكل أسرع مع شراكات مؤسسية</a:t>
              </a:r>
              <a:endParaRPr lang="en-US" sz="1600" dirty="0">
                <a:latin typeface="Alexandria" pitchFamily="2" charset="-78"/>
                <a:cs typeface="Alexandri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9622912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9349AF28-6C1E-58EB-A66D-F7F859D3BF4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3117" y="1518993"/>
            <a:ext cx="3188482" cy="4554974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F048CCF2-F195-FF1B-FAAF-C74AD351C475}"/>
              </a:ext>
            </a:extLst>
          </p:cNvPr>
          <p:cNvSpPr/>
          <p:nvPr/>
        </p:nvSpPr>
        <p:spPr>
          <a:xfrm>
            <a:off x="2437230" y="541436"/>
            <a:ext cx="5873403" cy="3847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042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خدمات حاضنات الأعمال الأساسية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D9F45994-A259-BA14-355F-1352D9E8C7D7}"/>
              </a:ext>
            </a:extLst>
          </p:cNvPr>
          <p:cNvSpPr/>
          <p:nvPr/>
        </p:nvSpPr>
        <p:spPr>
          <a:xfrm>
            <a:off x="434082" y="1345009"/>
            <a:ext cx="6751836" cy="1108373"/>
          </a:xfrm>
          <a:prstGeom prst="roundRect">
            <a:avLst>
              <a:gd name="adj" fmla="val 10071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D3E32870-43C1-8041-5A2E-E911B492FCAB}"/>
              </a:ext>
            </a:extLst>
          </p:cNvPr>
          <p:cNvSpPr/>
          <p:nvPr/>
        </p:nvSpPr>
        <p:spPr>
          <a:xfrm>
            <a:off x="6689824" y="1469033"/>
            <a:ext cx="372070" cy="372070"/>
          </a:xfrm>
          <a:prstGeom prst="roundRect">
            <a:avLst>
              <a:gd name="adj" fmla="val 20477969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0BE1756F-E747-A8F7-1844-38EAC3E26F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792218" y="1571327"/>
            <a:ext cx="167382" cy="167382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9405EA35-1EB3-91DE-68D5-6A7F92F8F51B}"/>
              </a:ext>
            </a:extLst>
          </p:cNvPr>
          <p:cNvSpPr/>
          <p:nvPr/>
        </p:nvSpPr>
        <p:spPr>
          <a:xfrm>
            <a:off x="4623486" y="1566705"/>
            <a:ext cx="1598194" cy="1949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500"/>
              </a:lnSpc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التوجيه والإرشاد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0A043AF4-627E-A134-99C4-EF4ECC4FDDC5}"/>
              </a:ext>
            </a:extLst>
          </p:cNvPr>
          <p:cNvSpPr/>
          <p:nvPr/>
        </p:nvSpPr>
        <p:spPr>
          <a:xfrm>
            <a:off x="1285704" y="2130839"/>
            <a:ext cx="4616649" cy="1756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خبرة استشارية لتطوير أفكار المشاريع وتحقيق النجاح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5">
            <a:extLst>
              <a:ext uri="{FF2B5EF4-FFF2-40B4-BE49-F238E27FC236}">
                <a16:creationId xmlns:a16="http://schemas.microsoft.com/office/drawing/2014/main" id="{0510D1A7-758B-DA56-12EA-30847F43C286}"/>
              </a:ext>
            </a:extLst>
          </p:cNvPr>
          <p:cNvSpPr/>
          <p:nvPr/>
        </p:nvSpPr>
        <p:spPr>
          <a:xfrm>
            <a:off x="434082" y="2534742"/>
            <a:ext cx="6751836" cy="1108373"/>
          </a:xfrm>
          <a:prstGeom prst="roundRect">
            <a:avLst>
              <a:gd name="adj" fmla="val 10071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hape 6">
            <a:extLst>
              <a:ext uri="{FF2B5EF4-FFF2-40B4-BE49-F238E27FC236}">
                <a16:creationId xmlns:a16="http://schemas.microsoft.com/office/drawing/2014/main" id="{880E370F-9F8A-9FAD-4621-B646A62EEEDA}"/>
              </a:ext>
            </a:extLst>
          </p:cNvPr>
          <p:cNvSpPr/>
          <p:nvPr/>
        </p:nvSpPr>
        <p:spPr>
          <a:xfrm>
            <a:off x="6689824" y="2658765"/>
            <a:ext cx="372070" cy="372070"/>
          </a:xfrm>
          <a:prstGeom prst="roundRect">
            <a:avLst>
              <a:gd name="adj" fmla="val 20477969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15" name="Image 2" descr="preencoded.png">
            <a:extLst>
              <a:ext uri="{FF2B5EF4-FFF2-40B4-BE49-F238E27FC236}">
                <a16:creationId xmlns:a16="http://schemas.microsoft.com/office/drawing/2014/main" id="{AE38BE36-49ED-BDAA-4AFC-AB9FBFA325F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792218" y="2761059"/>
            <a:ext cx="167382" cy="167382"/>
          </a:xfrm>
          <a:prstGeom prst="rect">
            <a:avLst/>
          </a:prstGeom>
        </p:spPr>
      </p:pic>
      <p:sp>
        <p:nvSpPr>
          <p:cNvPr id="16" name="Text 7">
            <a:extLst>
              <a:ext uri="{FF2B5EF4-FFF2-40B4-BE49-F238E27FC236}">
                <a16:creationId xmlns:a16="http://schemas.microsoft.com/office/drawing/2014/main" id="{4351F93C-A6BC-3A2B-058A-D4812EB5EDCA}"/>
              </a:ext>
            </a:extLst>
          </p:cNvPr>
          <p:cNvSpPr/>
          <p:nvPr/>
        </p:nvSpPr>
        <p:spPr>
          <a:xfrm>
            <a:off x="4807152" y="2777331"/>
            <a:ext cx="1619034" cy="1949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500"/>
              </a:lnSpc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التدريب والتطوير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8">
            <a:extLst>
              <a:ext uri="{FF2B5EF4-FFF2-40B4-BE49-F238E27FC236}">
                <a16:creationId xmlns:a16="http://schemas.microsoft.com/office/drawing/2014/main" id="{C3252E17-376B-3B93-376B-19AC2DED2684}"/>
              </a:ext>
            </a:extLst>
          </p:cNvPr>
          <p:cNvSpPr/>
          <p:nvPr/>
        </p:nvSpPr>
        <p:spPr>
          <a:xfrm>
            <a:off x="1097121" y="3227734"/>
            <a:ext cx="5195333" cy="1756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تعلّم المهارات اللازمة لإدارة الأعمال وابتكار الحلول الجديدة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Shape 9">
            <a:extLst>
              <a:ext uri="{FF2B5EF4-FFF2-40B4-BE49-F238E27FC236}">
                <a16:creationId xmlns:a16="http://schemas.microsoft.com/office/drawing/2014/main" id="{EFD308ED-41BF-D356-689A-EF62D9C13092}"/>
              </a:ext>
            </a:extLst>
          </p:cNvPr>
          <p:cNvSpPr/>
          <p:nvPr/>
        </p:nvSpPr>
        <p:spPr>
          <a:xfrm>
            <a:off x="434082" y="3724474"/>
            <a:ext cx="6751836" cy="1108373"/>
          </a:xfrm>
          <a:prstGeom prst="roundRect">
            <a:avLst>
              <a:gd name="adj" fmla="val 10071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Shape 10">
            <a:extLst>
              <a:ext uri="{FF2B5EF4-FFF2-40B4-BE49-F238E27FC236}">
                <a16:creationId xmlns:a16="http://schemas.microsoft.com/office/drawing/2014/main" id="{CB6FDCA7-6740-940E-CE43-23B4D9E5AC23}"/>
              </a:ext>
            </a:extLst>
          </p:cNvPr>
          <p:cNvSpPr/>
          <p:nvPr/>
        </p:nvSpPr>
        <p:spPr>
          <a:xfrm>
            <a:off x="6689824" y="3848497"/>
            <a:ext cx="372070" cy="372070"/>
          </a:xfrm>
          <a:prstGeom prst="roundRect">
            <a:avLst>
              <a:gd name="adj" fmla="val 20477969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1" name="Image 3" descr="preencoded.png">
            <a:extLst>
              <a:ext uri="{FF2B5EF4-FFF2-40B4-BE49-F238E27FC236}">
                <a16:creationId xmlns:a16="http://schemas.microsoft.com/office/drawing/2014/main" id="{D53F3DCA-586A-7E65-E318-0B4F95541B1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792218" y="3950792"/>
            <a:ext cx="167382" cy="167382"/>
          </a:xfrm>
          <a:prstGeom prst="rect">
            <a:avLst/>
          </a:prstGeom>
        </p:spPr>
      </p:pic>
      <p:sp>
        <p:nvSpPr>
          <p:cNvPr id="22" name="Text 11">
            <a:extLst>
              <a:ext uri="{FF2B5EF4-FFF2-40B4-BE49-F238E27FC236}">
                <a16:creationId xmlns:a16="http://schemas.microsoft.com/office/drawing/2014/main" id="{6B2E549F-F3FA-E74E-1DE1-5DE0CE5C7BBD}"/>
              </a:ext>
            </a:extLst>
          </p:cNvPr>
          <p:cNvSpPr/>
          <p:nvPr/>
        </p:nvSpPr>
        <p:spPr>
          <a:xfrm>
            <a:off x="3910814" y="4005140"/>
            <a:ext cx="2473434" cy="1949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500"/>
              </a:lnSpc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التواصل مع المستثمرين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6D62BA18-4EFB-005A-6450-8F93F5FC89D9}"/>
              </a:ext>
            </a:extLst>
          </p:cNvPr>
          <p:cNvSpPr/>
          <p:nvPr/>
        </p:nvSpPr>
        <p:spPr>
          <a:xfrm>
            <a:off x="1029447" y="4428611"/>
            <a:ext cx="5445401" cy="1756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ربط الشركات الناشئة بأصحاب رأس المال لتسريع نمو المشاريع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FAC781E1-C010-9251-7895-B0B5653969E4}"/>
              </a:ext>
            </a:extLst>
          </p:cNvPr>
          <p:cNvSpPr/>
          <p:nvPr/>
        </p:nvSpPr>
        <p:spPr>
          <a:xfrm>
            <a:off x="434082" y="4914206"/>
            <a:ext cx="6751836" cy="1108373"/>
          </a:xfrm>
          <a:prstGeom prst="roundRect">
            <a:avLst>
              <a:gd name="adj" fmla="val 10071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7" name="Shape 14">
            <a:extLst>
              <a:ext uri="{FF2B5EF4-FFF2-40B4-BE49-F238E27FC236}">
                <a16:creationId xmlns:a16="http://schemas.microsoft.com/office/drawing/2014/main" id="{A43166FD-8ABF-4F95-2855-FE6E01F9DC97}"/>
              </a:ext>
            </a:extLst>
          </p:cNvPr>
          <p:cNvSpPr/>
          <p:nvPr/>
        </p:nvSpPr>
        <p:spPr>
          <a:xfrm>
            <a:off x="6689824" y="5038229"/>
            <a:ext cx="372070" cy="372070"/>
          </a:xfrm>
          <a:prstGeom prst="roundRect">
            <a:avLst>
              <a:gd name="adj" fmla="val 20477969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8" name="Image 4" descr="preencoded.png">
            <a:extLst>
              <a:ext uri="{FF2B5EF4-FFF2-40B4-BE49-F238E27FC236}">
                <a16:creationId xmlns:a16="http://schemas.microsoft.com/office/drawing/2014/main" id="{18420989-0B53-296E-2532-FE261650401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792218" y="5140523"/>
            <a:ext cx="167382" cy="167382"/>
          </a:xfrm>
          <a:prstGeom prst="rect">
            <a:avLst/>
          </a:prstGeom>
        </p:spPr>
      </p:pic>
      <p:sp>
        <p:nvSpPr>
          <p:cNvPr id="29" name="Text 15">
            <a:extLst>
              <a:ext uri="{FF2B5EF4-FFF2-40B4-BE49-F238E27FC236}">
                <a16:creationId xmlns:a16="http://schemas.microsoft.com/office/drawing/2014/main" id="{80735B0B-866F-C830-9E1F-2EB5DF3A4D28}"/>
              </a:ext>
            </a:extLst>
          </p:cNvPr>
          <p:cNvSpPr/>
          <p:nvPr/>
        </p:nvSpPr>
        <p:spPr>
          <a:xfrm>
            <a:off x="5276155" y="5173275"/>
            <a:ext cx="1098058" cy="1949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500"/>
              </a:lnSpc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دعم الإبداع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0" name="Text 16">
            <a:extLst>
              <a:ext uri="{FF2B5EF4-FFF2-40B4-BE49-F238E27FC236}">
                <a16:creationId xmlns:a16="http://schemas.microsoft.com/office/drawing/2014/main" id="{E86992A4-9C27-BC3B-183D-5523D62996FB}"/>
              </a:ext>
            </a:extLst>
          </p:cNvPr>
          <p:cNvSpPr/>
          <p:nvPr/>
        </p:nvSpPr>
        <p:spPr>
          <a:xfrm>
            <a:off x="717892" y="5607545"/>
            <a:ext cx="5708294" cy="1756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292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بيئة محفزة تتيح للرواد تطوير مهاراتهم الإبداعية وتنمية أفكارهم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566954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20B47ECD-5C42-C46A-752C-9D43099C0325}"/>
              </a:ext>
            </a:extLst>
          </p:cNvPr>
          <p:cNvSpPr/>
          <p:nvPr/>
        </p:nvSpPr>
        <p:spPr>
          <a:xfrm>
            <a:off x="5464509" y="1293522"/>
            <a:ext cx="5881418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التعاون داخل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الحاضنات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التعليمية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22099BB8-6201-10C4-2FE9-13D22253212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1703" y="2705142"/>
            <a:ext cx="1732757" cy="1732757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4FCD3B3B-23D4-F11C-AD65-B41165601E30}"/>
              </a:ext>
            </a:extLst>
          </p:cNvPr>
          <p:cNvSpPr/>
          <p:nvPr/>
        </p:nvSpPr>
        <p:spPr>
          <a:xfrm>
            <a:off x="8653673" y="2246406"/>
            <a:ext cx="2983963" cy="2793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مشاريع جماعية تعاونية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9C7BC327-0747-5EE7-B51F-7936CFDE8A90}"/>
              </a:ext>
            </a:extLst>
          </p:cNvPr>
          <p:cNvSpPr/>
          <p:nvPr/>
        </p:nvSpPr>
        <p:spPr>
          <a:xfrm>
            <a:off x="8865631" y="4604935"/>
            <a:ext cx="2806620" cy="14356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فرق متعددة التخصصات تطبّق المفاهيم النظرية في مواقف عملية، مما يعمّق الفهم ويعزز مهارات التعاون.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86FB6547-E5E5-6A2C-E5B1-99610325F48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5117" y="2705142"/>
            <a:ext cx="1732757" cy="1732757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E27BB674-386C-6725-7878-EF1FB3A5A998}"/>
              </a:ext>
            </a:extLst>
          </p:cNvPr>
          <p:cNvSpPr/>
          <p:nvPr/>
        </p:nvSpPr>
        <p:spPr>
          <a:xfrm>
            <a:off x="4623875" y="2247226"/>
            <a:ext cx="2602206" cy="2793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التعلم من خلال التجربة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66191ADE-328B-A85C-4572-2DA1320E6936}"/>
              </a:ext>
            </a:extLst>
          </p:cNvPr>
          <p:cNvSpPr/>
          <p:nvPr/>
        </p:nvSpPr>
        <p:spPr>
          <a:xfrm>
            <a:off x="4499385" y="4789600"/>
            <a:ext cx="3103426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حل المشكلات الواقعية يُنمّي مهارات القيادة وإدارة المشاريع والتواصل الفعّال لدى الطلاب.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BD1ED0E3-6469-4B1B-5D76-29A1C4E462E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479" y="2687131"/>
            <a:ext cx="1732757" cy="1732757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9A4F2B2A-038C-BC18-2EF8-EB450966F8E3}"/>
              </a:ext>
            </a:extLst>
          </p:cNvPr>
          <p:cNvSpPr/>
          <p:nvPr/>
        </p:nvSpPr>
        <p:spPr>
          <a:xfrm>
            <a:off x="752454" y="2246406"/>
            <a:ext cx="2305141" cy="2793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شراكات مع الصناعة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DA457B27-5352-577C-3724-BB4E4114AF02}"/>
              </a:ext>
            </a:extLst>
          </p:cNvPr>
          <p:cNvSpPr/>
          <p:nvPr/>
        </p:nvSpPr>
        <p:spPr>
          <a:xfrm>
            <a:off x="335360" y="4820524"/>
            <a:ext cx="3199986" cy="14356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العمل جنبًا إلى جنب مع الشركات المحلية يمنح الطلاب فرصة تطبيق المفاهيم الأكاديمية في العالم الحقيقي.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803399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70CEBA9F-39B8-E202-8CD8-DD324C4CFB5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0140" y="1378454"/>
            <a:ext cx="3601144" cy="4836051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B64E6CDF-CC91-64D8-1CD8-4D89750CC1C5}"/>
              </a:ext>
            </a:extLst>
          </p:cNvPr>
          <p:cNvSpPr/>
          <p:nvPr/>
        </p:nvSpPr>
        <p:spPr>
          <a:xfrm>
            <a:off x="1919536" y="1206521"/>
            <a:ext cx="6297018" cy="543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 الأعمال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والنمو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الاقتصادي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1BDECBF9-7622-AB2A-BC67-64F6A4C27DC4}"/>
              </a:ext>
            </a:extLst>
          </p:cNvPr>
          <p:cNvSpPr/>
          <p:nvPr/>
        </p:nvSpPr>
        <p:spPr>
          <a:xfrm>
            <a:off x="682448" y="2388416"/>
            <a:ext cx="2917924" cy="150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حاضنات الأعمال تلعب دورًا محوريًا في تنمية الشركات الناشئة من خلال توفير بيئة مشجعة على الابتكار والإبداع، مما ينعكس إيجابًا على الاقتصاد الوطني.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77D18E38-3187-CA34-6756-DD3079933223}"/>
              </a:ext>
            </a:extLst>
          </p:cNvPr>
          <p:cNvSpPr/>
          <p:nvPr/>
        </p:nvSpPr>
        <p:spPr>
          <a:xfrm>
            <a:off x="3910807" y="2008486"/>
            <a:ext cx="4119333" cy="2053034"/>
          </a:xfrm>
          <a:prstGeom prst="roundRect">
            <a:avLst>
              <a:gd name="adj" fmla="val 13258"/>
            </a:avLst>
          </a:prstGeom>
          <a:solidFill>
            <a:srgbClr val="D4E9F7"/>
          </a:solidFill>
          <a:ln/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B5BFF0C9-4A34-D012-77CA-ABA8DC770601}"/>
              </a:ext>
            </a:extLst>
          </p:cNvPr>
          <p:cNvSpPr/>
          <p:nvPr/>
        </p:nvSpPr>
        <p:spPr>
          <a:xfrm>
            <a:off x="5962417" y="2248763"/>
            <a:ext cx="1809791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الأثر الاستراتيجي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5FF940C8-6E1E-A977-26F5-AB49C8B3311C}"/>
              </a:ext>
            </a:extLst>
          </p:cNvPr>
          <p:cNvSpPr/>
          <p:nvPr/>
        </p:nvSpPr>
        <p:spPr>
          <a:xfrm>
            <a:off x="4099818" y="2794099"/>
            <a:ext cx="3807969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تُعزز </a:t>
            </a:r>
            <a:r>
              <a:rPr lang="en-US" sz="1458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الكفاءة الإبداعية</a:t>
            </a: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لرواد الأعمال وتساعدهم في تحويل أفكارهم الإبداعية إلى مشاريع قابلة للتنفيذ ذات أثر اقتصادي حقيقي.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93F4A11D-5A59-AC3D-5200-F3C4FC0F9175}"/>
              </a:ext>
            </a:extLst>
          </p:cNvPr>
          <p:cNvSpPr/>
          <p:nvPr/>
        </p:nvSpPr>
        <p:spPr>
          <a:xfrm>
            <a:off x="5591944" y="4327549"/>
            <a:ext cx="2377019" cy="2040037"/>
          </a:xfrm>
          <a:prstGeom prst="roundRect">
            <a:avLst>
              <a:gd name="adj" fmla="val 8623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BF0F2533-BD54-5145-0E56-B73868B8A95F}"/>
              </a:ext>
            </a:extLst>
          </p:cNvPr>
          <p:cNvSpPr/>
          <p:nvPr/>
        </p:nvSpPr>
        <p:spPr>
          <a:xfrm>
            <a:off x="5721170" y="4541961"/>
            <a:ext cx="2033382" cy="2793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خلق فرص العمل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33C4262E-0F16-C566-3D51-72173EDCB00D}"/>
              </a:ext>
            </a:extLst>
          </p:cNvPr>
          <p:cNvSpPr/>
          <p:nvPr/>
        </p:nvSpPr>
        <p:spPr>
          <a:xfrm>
            <a:off x="5721170" y="5245918"/>
            <a:ext cx="2033382" cy="892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دعم المشاريع التي تولّد قيمة اقتصادية وتوظيفًا محليًا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1501848-A2B2-0DA6-D8BC-DDA332D9065A}"/>
              </a:ext>
            </a:extLst>
          </p:cNvPr>
          <p:cNvGrpSpPr/>
          <p:nvPr/>
        </p:nvGrpSpPr>
        <p:grpSpPr>
          <a:xfrm>
            <a:off x="3000515" y="4327548"/>
            <a:ext cx="2377018" cy="2040037"/>
            <a:chOff x="2823568" y="4274145"/>
            <a:chExt cx="1972965" cy="2040037"/>
          </a:xfrm>
        </p:grpSpPr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BF439555-A151-6007-9557-C2245FEC7C24}"/>
                </a:ext>
              </a:extLst>
            </p:cNvPr>
            <p:cNvSpPr/>
            <p:nvPr/>
          </p:nvSpPr>
          <p:spPr>
            <a:xfrm>
              <a:off x="2823568" y="4274145"/>
              <a:ext cx="1972965" cy="2040037"/>
            </a:xfrm>
            <a:prstGeom prst="roundRect">
              <a:avLst>
                <a:gd name="adj" fmla="val 8623"/>
              </a:avLst>
            </a:prstGeom>
            <a:solidFill>
              <a:srgbClr val="FFFFFF"/>
            </a:solidFill>
            <a:ln w="3048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6" name="Text 9">
              <a:extLst>
                <a:ext uri="{FF2B5EF4-FFF2-40B4-BE49-F238E27FC236}">
                  <a16:creationId xmlns:a16="http://schemas.microsoft.com/office/drawing/2014/main" id="{069D26EB-D2A7-878B-3F91-202AB6A809F9}"/>
                </a:ext>
              </a:extLst>
            </p:cNvPr>
            <p:cNvSpPr/>
            <p:nvPr/>
          </p:nvSpPr>
          <p:spPr>
            <a:xfrm>
              <a:off x="3037978" y="4488557"/>
              <a:ext cx="1666495" cy="5742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2292"/>
                </a:lnSpc>
              </a:pPr>
              <a:r>
                <a:rPr lang="en-US" sz="1833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دعم القطاعات الحيوية</a:t>
              </a:r>
              <a:endPara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7" name="Text 10">
              <a:extLst>
                <a:ext uri="{FF2B5EF4-FFF2-40B4-BE49-F238E27FC236}">
                  <a16:creationId xmlns:a16="http://schemas.microsoft.com/office/drawing/2014/main" id="{00B51F75-F9AC-C6DB-A60C-7DC49C51EC1D}"/>
                </a:ext>
              </a:extLst>
            </p:cNvPr>
            <p:cNvSpPr/>
            <p:nvPr/>
          </p:nvSpPr>
          <p:spPr>
            <a:xfrm>
              <a:off x="3001534" y="5192514"/>
              <a:ext cx="1580587" cy="907257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2375"/>
                </a:lnSpc>
              </a:pPr>
              <a:r>
                <a:rPr lang="en-US" sz="1458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الابتكار في التعليم والصحة والطاقة والتكنولوجيا</a:t>
              </a:r>
              <a:endParaRPr lang="en-US" sz="1458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65A383A-6CA0-7114-28A7-5A05633007B3}"/>
              </a:ext>
            </a:extLst>
          </p:cNvPr>
          <p:cNvGrpSpPr/>
          <p:nvPr/>
        </p:nvGrpSpPr>
        <p:grpSpPr>
          <a:xfrm>
            <a:off x="494902" y="4288217"/>
            <a:ext cx="2324368" cy="2040037"/>
            <a:chOff x="661591" y="4274145"/>
            <a:chExt cx="1972965" cy="2040037"/>
          </a:xfrm>
        </p:grpSpPr>
        <p:sp>
          <p:nvSpPr>
            <p:cNvPr id="19" name="Shape 11">
              <a:extLst>
                <a:ext uri="{FF2B5EF4-FFF2-40B4-BE49-F238E27FC236}">
                  <a16:creationId xmlns:a16="http://schemas.microsoft.com/office/drawing/2014/main" id="{6925ABD3-4D5B-A24D-3DD2-3D29C18540D7}"/>
                </a:ext>
              </a:extLst>
            </p:cNvPr>
            <p:cNvSpPr/>
            <p:nvPr/>
          </p:nvSpPr>
          <p:spPr>
            <a:xfrm>
              <a:off x="661591" y="4274145"/>
              <a:ext cx="1972965" cy="2040037"/>
            </a:xfrm>
            <a:prstGeom prst="roundRect">
              <a:avLst>
                <a:gd name="adj" fmla="val 8623"/>
              </a:avLst>
            </a:prstGeom>
            <a:solidFill>
              <a:srgbClr val="FFFFFF"/>
            </a:solidFill>
            <a:ln w="3048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0" name="Text 12">
              <a:extLst>
                <a:ext uri="{FF2B5EF4-FFF2-40B4-BE49-F238E27FC236}">
                  <a16:creationId xmlns:a16="http://schemas.microsoft.com/office/drawing/2014/main" id="{C2A796B8-B644-ED18-76E2-0B343C418156}"/>
                </a:ext>
              </a:extLst>
            </p:cNvPr>
            <p:cNvSpPr/>
            <p:nvPr/>
          </p:nvSpPr>
          <p:spPr>
            <a:xfrm>
              <a:off x="876002" y="4488557"/>
              <a:ext cx="1544142" cy="5742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2292"/>
                </a:lnSpc>
              </a:pPr>
              <a:r>
                <a:rPr lang="en-US" sz="1833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تحسين مستوى المعيشة</a:t>
              </a:r>
              <a:endPara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1" name="Text 13">
              <a:extLst>
                <a:ext uri="{FF2B5EF4-FFF2-40B4-BE49-F238E27FC236}">
                  <a16:creationId xmlns:a16="http://schemas.microsoft.com/office/drawing/2014/main" id="{13836BBA-7299-CD81-71E3-1189ABEB81A9}"/>
                </a:ext>
              </a:extLst>
            </p:cNvPr>
            <p:cNvSpPr/>
            <p:nvPr/>
          </p:nvSpPr>
          <p:spPr>
            <a:xfrm>
              <a:off x="844813" y="5277229"/>
              <a:ext cx="1544142" cy="892552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ts val="2375"/>
                </a:lnSpc>
              </a:pPr>
              <a:r>
                <a:rPr lang="en-US" sz="1458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زيادة النشاط الاقتصادي وتعزيز الاستدامة المجتمعية</a:t>
              </a:r>
              <a:endParaRPr lang="en-US" sz="1458" dirty="0">
                <a:latin typeface="Alexandria" pitchFamily="2" charset="-78"/>
                <a:cs typeface="Alexandri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461529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30957CEF-2659-187C-2473-F3422A97507E}"/>
              </a:ext>
            </a:extLst>
          </p:cNvPr>
          <p:cNvSpPr/>
          <p:nvPr/>
        </p:nvSpPr>
        <p:spPr>
          <a:xfrm>
            <a:off x="2911490" y="1128972"/>
            <a:ext cx="8691483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تأثير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الحاضنات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على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المهارات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القيادية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لرواد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الأعمال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F4899371-6E51-E13A-E011-9347E8F6B9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69" y="2352050"/>
            <a:ext cx="4985372" cy="2825006"/>
          </a:xfrm>
          <a:prstGeom prst="rect">
            <a:avLst/>
          </a:prstGeom>
        </p:spPr>
      </p:pic>
      <p:sp>
        <p:nvSpPr>
          <p:cNvPr id="8" name="Shape 1">
            <a:extLst>
              <a:ext uri="{FF2B5EF4-FFF2-40B4-BE49-F238E27FC236}">
                <a16:creationId xmlns:a16="http://schemas.microsoft.com/office/drawing/2014/main" id="{DC90E5AD-DA59-8D89-A28B-56C4CBE8B28E}"/>
              </a:ext>
            </a:extLst>
          </p:cNvPr>
          <p:cNvSpPr/>
          <p:nvPr/>
        </p:nvSpPr>
        <p:spPr>
          <a:xfrm>
            <a:off x="11111507" y="2220516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2548DC2F-85AC-8994-C10B-26CAE91AB51B}"/>
              </a:ext>
            </a:extLst>
          </p:cNvPr>
          <p:cNvSpPr/>
          <p:nvPr/>
        </p:nvSpPr>
        <p:spPr>
          <a:xfrm>
            <a:off x="11271235" y="2255937"/>
            <a:ext cx="105798" cy="2821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08"/>
              </a:lnSpc>
            </a:pPr>
            <a:r>
              <a:rPr lang="en-US" sz="2208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1</a:t>
            </a:r>
            <a:endParaRPr lang="en-US" sz="220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EAC87218-01C1-2680-2019-283A5EDC7C4C}"/>
              </a:ext>
            </a:extLst>
          </p:cNvPr>
          <p:cNvSpPr/>
          <p:nvPr/>
        </p:nvSpPr>
        <p:spPr>
          <a:xfrm>
            <a:off x="8537227" y="2285405"/>
            <a:ext cx="238526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تطوير مهارات القيادة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59A7930B-5CA8-A42C-5C62-C759988B9E14}"/>
              </a:ext>
            </a:extLst>
          </p:cNvPr>
          <p:cNvSpPr/>
          <p:nvPr/>
        </p:nvSpPr>
        <p:spPr>
          <a:xfrm>
            <a:off x="6528048" y="2769692"/>
            <a:ext cx="4394449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التوجيه من خبراء متخصصين يبني مهارات اتخاذ القرارات الاستراتيجية وإدارة الفرق بفعالية.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20984DD6-061B-7CBD-21D9-F9C656F65244}"/>
              </a:ext>
            </a:extLst>
          </p:cNvPr>
          <p:cNvSpPr/>
          <p:nvPr/>
        </p:nvSpPr>
        <p:spPr>
          <a:xfrm>
            <a:off x="11111507" y="4054971"/>
            <a:ext cx="425252" cy="425252"/>
          </a:xfrm>
          <a:prstGeom prst="roundRect">
            <a:avLst>
              <a:gd name="adj" fmla="val 4000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B6254EB5-1AE9-4C72-958B-8EFE0577441B}"/>
              </a:ext>
            </a:extLst>
          </p:cNvPr>
          <p:cNvSpPr/>
          <p:nvPr/>
        </p:nvSpPr>
        <p:spPr>
          <a:xfrm>
            <a:off x="11241579" y="4090393"/>
            <a:ext cx="165110" cy="2821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08"/>
              </a:lnSpc>
            </a:pPr>
            <a:r>
              <a:rPr lang="en-US" sz="2208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2</a:t>
            </a:r>
            <a:endParaRPr lang="en-US" sz="220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FE6D7639-E47A-B953-A604-2B0105101623}"/>
              </a:ext>
            </a:extLst>
          </p:cNvPr>
          <p:cNvSpPr/>
          <p:nvPr/>
        </p:nvSpPr>
        <p:spPr>
          <a:xfrm>
            <a:off x="8958817" y="4119860"/>
            <a:ext cx="196367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تعزيز روح المبادرة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B0938888-A7E1-D6EA-F653-65EB861F1ABB}"/>
              </a:ext>
            </a:extLst>
          </p:cNvPr>
          <p:cNvSpPr/>
          <p:nvPr/>
        </p:nvSpPr>
        <p:spPr>
          <a:xfrm>
            <a:off x="6330561" y="4604147"/>
            <a:ext cx="4591936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منح رواد الأعمال صلاحية اتخاذ القرارات وتحمّل المسؤولية يُنمّي التفكير المستقل والمخاطرة المدروسة.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53508300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5BB0A23B-589F-258B-E719-9DD6BF70874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07" y="1210527"/>
            <a:ext cx="3441333" cy="5093478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6D9CD668-9941-BD90-D160-935B4AD223B9}"/>
              </a:ext>
            </a:extLst>
          </p:cNvPr>
          <p:cNvSpPr/>
          <p:nvPr/>
        </p:nvSpPr>
        <p:spPr>
          <a:xfrm>
            <a:off x="3575719" y="1107394"/>
            <a:ext cx="795479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ts val="4625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رواد الأعمال على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الاستراتيجيات</a:t>
            </a: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المبتكرة</a:t>
            </a:r>
            <a:r>
              <a:rPr lang="ar-SA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DE288552-5D59-DDA8-5D17-65BC5EE79425}"/>
              </a:ext>
            </a:extLst>
          </p:cNvPr>
          <p:cNvSpPr/>
          <p:nvPr/>
        </p:nvSpPr>
        <p:spPr>
          <a:xfrm>
            <a:off x="8476556" y="2225279"/>
            <a:ext cx="3053953" cy="2291656"/>
          </a:xfrm>
          <a:prstGeom prst="roundRect">
            <a:avLst>
              <a:gd name="adj" fmla="val 19796"/>
            </a:avLst>
          </a:prstGeom>
          <a:solidFill>
            <a:srgbClr val="CEE6FD"/>
          </a:solidFill>
          <a:ln/>
        </p:spPr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1EDE4D93-15FA-53DE-4063-96B5149DB206}"/>
              </a:ext>
            </a:extLst>
          </p:cNvPr>
          <p:cNvSpPr/>
          <p:nvPr/>
        </p:nvSpPr>
        <p:spPr>
          <a:xfrm>
            <a:off x="8978801" y="2414290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البيئة المبدعة والداعمة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18FBC73C-DA27-3432-F671-2FB69D6E67F4}"/>
              </a:ext>
            </a:extLst>
          </p:cNvPr>
          <p:cNvSpPr/>
          <p:nvPr/>
        </p:nvSpPr>
        <p:spPr>
          <a:xfrm>
            <a:off x="8502315" y="2944008"/>
            <a:ext cx="2991940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تحفّز الابتكار والتفكير خارج الصندوق من خلال التكنولوجيا المتقدمة والشبكات الاستشارية، مما يُحوّل الأفكار إلى استراتيجيات قابلة للتنفيذ.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851FF789-56DE-5242-A3C8-CE5ADEF23FA7}"/>
              </a:ext>
            </a:extLst>
          </p:cNvPr>
          <p:cNvSpPr/>
          <p:nvPr/>
        </p:nvSpPr>
        <p:spPr>
          <a:xfrm>
            <a:off x="5233492" y="2225279"/>
            <a:ext cx="3054053" cy="2291656"/>
          </a:xfrm>
          <a:prstGeom prst="roundRect">
            <a:avLst>
              <a:gd name="adj" fmla="val 19796"/>
            </a:avLst>
          </a:prstGeom>
          <a:solidFill>
            <a:srgbClr val="CEE6FD"/>
          </a:solidFill>
          <a:ln/>
        </p:spPr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6814EF9B-4AA8-A9A1-0985-159B0F3564A3}"/>
              </a:ext>
            </a:extLst>
          </p:cNvPr>
          <p:cNvSpPr/>
          <p:nvPr/>
        </p:nvSpPr>
        <p:spPr>
          <a:xfrm>
            <a:off x="5422504" y="2414290"/>
            <a:ext cx="2676029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استراتيجيات التسويق المبتكرة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FF6C4787-2DCA-3377-7B4F-2ABD0DB47EB6}"/>
              </a:ext>
            </a:extLst>
          </p:cNvPr>
          <p:cNvSpPr/>
          <p:nvPr/>
        </p:nvSpPr>
        <p:spPr>
          <a:xfrm>
            <a:off x="5233492" y="3118247"/>
            <a:ext cx="3037801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الدعم المستمر يُمكّن رواد الأعمال من تطوير مقاربات تسويقية تُساعدهم على التوسع في السوق وتحقيق التميز التنافسي.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8D1595C0-A15B-616D-E2C2-5B77662C34B3}"/>
              </a:ext>
            </a:extLst>
          </p:cNvPr>
          <p:cNvSpPr/>
          <p:nvPr/>
        </p:nvSpPr>
        <p:spPr>
          <a:xfrm>
            <a:off x="5233492" y="4705945"/>
            <a:ext cx="6297018" cy="1391543"/>
          </a:xfrm>
          <a:prstGeom prst="roundRect">
            <a:avLst>
              <a:gd name="adj" fmla="val 32601"/>
            </a:avLst>
          </a:prstGeom>
          <a:solidFill>
            <a:srgbClr val="CEE6FD"/>
          </a:solidFill>
          <a:ln/>
        </p:spPr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3F3989A7-23DA-3B81-E13D-E7B3C5725B24}"/>
              </a:ext>
            </a:extLst>
          </p:cNvPr>
          <p:cNvSpPr/>
          <p:nvPr/>
        </p:nvSpPr>
        <p:spPr>
          <a:xfrm>
            <a:off x="8978801" y="489495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إدارة الأعمال بكفاءة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74D4CCCC-2B82-EFAD-0215-47F345FE4D99}"/>
              </a:ext>
            </a:extLst>
          </p:cNvPr>
          <p:cNvSpPr/>
          <p:nvPr/>
        </p:nvSpPr>
        <p:spPr>
          <a:xfrm>
            <a:off x="5422504" y="5303639"/>
            <a:ext cx="591899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استراتيجيات مبتكرة في إدارة الوقت والموارد وتحسين العمليات الداخلية تعزّز القدرة التنافسية للمشاريع.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7559587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04897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80F8B126-4BC6-3CBB-EE1F-918FB382C88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284" y="1270635"/>
            <a:ext cx="4223792" cy="5085293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C9FF32EA-83D5-1B90-249C-D776750AC779}"/>
              </a:ext>
            </a:extLst>
          </p:cNvPr>
          <p:cNvSpPr/>
          <p:nvPr/>
        </p:nvSpPr>
        <p:spPr>
          <a:xfrm>
            <a:off x="3847324" y="1111392"/>
            <a:ext cx="7810774" cy="5184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تأثير الحاضنات في تعزيز الكفاءة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الإبداعية</a:t>
            </a: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للمعلمين</a:t>
            </a:r>
            <a:r>
              <a:rPr lang="ar-SA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F6D3B6DB-60FD-6D78-52E0-60407FBFF4E1}"/>
              </a:ext>
            </a:extLst>
          </p:cNvPr>
          <p:cNvSpPr/>
          <p:nvPr/>
        </p:nvSpPr>
        <p:spPr>
          <a:xfrm>
            <a:off x="11534291" y="1779162"/>
            <a:ext cx="201978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Light" pitchFamily="34" charset="-122"/>
                <a:cs typeface="Alexandria" pitchFamily="2" charset="-78"/>
              </a:rPr>
              <a:t>01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8C967931-0899-4486-9E03-1EF6B95E74E1}"/>
              </a:ext>
            </a:extLst>
          </p:cNvPr>
          <p:cNvSpPr/>
          <p:nvPr/>
        </p:nvSpPr>
        <p:spPr>
          <a:xfrm>
            <a:off x="8669350" y="2075032"/>
            <a:ext cx="3053953" cy="25400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E4671F98-8A80-F111-F390-5763A3EC8B1E}"/>
              </a:ext>
            </a:extLst>
          </p:cNvPr>
          <p:cNvSpPr/>
          <p:nvPr/>
        </p:nvSpPr>
        <p:spPr>
          <a:xfrm>
            <a:off x="8809073" y="2072964"/>
            <a:ext cx="3395289" cy="7986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التدريب على الأدوات التكنولوجية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231309DD-344C-8777-D6E9-DD7069FCA838}"/>
              </a:ext>
            </a:extLst>
          </p:cNvPr>
          <p:cNvSpPr/>
          <p:nvPr/>
        </p:nvSpPr>
        <p:spPr>
          <a:xfrm>
            <a:off x="8809073" y="3037155"/>
            <a:ext cx="3008489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الذكاء الاصطناعي والواقع المعزز وبرامج إدارة التعلم الرقمية تُمكّن المعلمين من تحسين جودة التعليم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0217FA9D-09EF-48D9-8DF3-6705CDEB322C}"/>
              </a:ext>
            </a:extLst>
          </p:cNvPr>
          <p:cNvSpPr/>
          <p:nvPr/>
        </p:nvSpPr>
        <p:spPr>
          <a:xfrm>
            <a:off x="7885296" y="1796218"/>
            <a:ext cx="240450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Light" pitchFamily="34" charset="-122"/>
                <a:cs typeface="Alexandria" pitchFamily="2" charset="-78"/>
              </a:rPr>
              <a:t>02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59035CE1-287F-1451-F954-B498EA5C3D6C}"/>
              </a:ext>
            </a:extLst>
          </p:cNvPr>
          <p:cNvSpPr/>
          <p:nvPr/>
        </p:nvSpPr>
        <p:spPr>
          <a:xfrm>
            <a:off x="5020256" y="2092088"/>
            <a:ext cx="3054053" cy="25400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0E48B534-D454-D4F2-14C7-000CD883B96F}"/>
              </a:ext>
            </a:extLst>
          </p:cNvPr>
          <p:cNvSpPr/>
          <p:nvPr/>
        </p:nvSpPr>
        <p:spPr>
          <a:xfrm>
            <a:off x="5031808" y="2237344"/>
            <a:ext cx="304250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تبني أساليب تدريس مبتكرة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E7E13B1F-5279-52F9-1551-40D0A7BDDF6B}"/>
              </a:ext>
            </a:extLst>
          </p:cNvPr>
          <p:cNvSpPr/>
          <p:nvPr/>
        </p:nvSpPr>
        <p:spPr>
          <a:xfrm>
            <a:off x="4954005" y="3124128"/>
            <a:ext cx="3054053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التعلم المدمج والتعليم القائم على المشاريع والتعلم التعاوني ترفع الأداء التعليمي في الصفوف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AD008681-97A6-5A67-D94E-4B646227E8D5}"/>
              </a:ext>
            </a:extLst>
          </p:cNvPr>
          <p:cNvSpPr/>
          <p:nvPr/>
        </p:nvSpPr>
        <p:spPr>
          <a:xfrm>
            <a:off x="11341497" y="4407098"/>
            <a:ext cx="242054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Light" pitchFamily="34" charset="-122"/>
                <a:cs typeface="Alexandria" pitchFamily="2" charset="-78"/>
              </a:rPr>
              <a:t>03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9B8B0E8D-6224-E260-0EE0-900BCFC228C1}"/>
              </a:ext>
            </a:extLst>
          </p:cNvPr>
          <p:cNvSpPr/>
          <p:nvPr/>
        </p:nvSpPr>
        <p:spPr>
          <a:xfrm>
            <a:off x="5233492" y="4702969"/>
            <a:ext cx="6297018" cy="25400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Text 11">
            <a:extLst>
              <a:ext uri="{FF2B5EF4-FFF2-40B4-BE49-F238E27FC236}">
                <a16:creationId xmlns:a16="http://schemas.microsoft.com/office/drawing/2014/main" id="{99107473-9EE1-84F4-793B-9F1C7350E9D2}"/>
              </a:ext>
            </a:extLst>
          </p:cNvPr>
          <p:cNvSpPr/>
          <p:nvPr/>
        </p:nvSpPr>
        <p:spPr>
          <a:xfrm>
            <a:off x="8928033" y="4848225"/>
            <a:ext cx="272510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خلق شبكات دعم للابتكار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CEF8EA97-780D-D5FE-01BB-0E3825E9B2ED}"/>
              </a:ext>
            </a:extLst>
          </p:cNvPr>
          <p:cNvSpPr/>
          <p:nvPr/>
        </p:nvSpPr>
        <p:spPr>
          <a:xfrm>
            <a:off x="5233492" y="5256907"/>
            <a:ext cx="6297018" cy="6351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تبادل الأفكار مع الموجهين والمستشارين يُحسّن الأساليب التعليمية ويُطبّق تقنيات التعليم الحديثة بفعالية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0B1C17B-E55D-B3D6-2287-2C0E15C13AAA}"/>
              </a:ext>
            </a:extLst>
          </p:cNvPr>
          <p:cNvCxnSpPr/>
          <p:nvPr/>
        </p:nvCxnSpPr>
        <p:spPr>
          <a:xfrm>
            <a:off x="8382001" y="2237344"/>
            <a:ext cx="0" cy="2169754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61412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C7B86E8F-4F22-A77F-E46D-F504FDD4CB66}"/>
              </a:ext>
            </a:extLst>
          </p:cNvPr>
          <p:cNvSpPr/>
          <p:nvPr/>
        </p:nvSpPr>
        <p:spPr>
          <a:xfrm>
            <a:off x="2476824" y="1256738"/>
            <a:ext cx="7200690" cy="39754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083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مدخلات حاضنات الأعمال ونموذج SMART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1B00F1B4-8FCC-5FA1-F4F4-8474B42E42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113" y="1968650"/>
            <a:ext cx="4910312" cy="2782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2EE6C715-29E0-01B9-2E0A-08A084E63DBD}"/>
              </a:ext>
            </a:extLst>
          </p:cNvPr>
          <p:cNvSpPr/>
          <p:nvPr/>
        </p:nvSpPr>
        <p:spPr>
          <a:xfrm>
            <a:off x="5391363" y="1703867"/>
            <a:ext cx="6048672" cy="6969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تستخدم الحاضنات نموذج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SMART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</a:t>
            </a:r>
            <a:r>
              <a:rPr lang="en-US" sz="1600" dirty="0" err="1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لتحديد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أهداف واضحة ودقيقة تُوجّه طاقات رواد الأعمال بشكل منظم وفعّال.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F1F39E2-08FD-496E-8104-CA5956A5345D}"/>
              </a:ext>
            </a:extLst>
          </p:cNvPr>
          <p:cNvGrpSpPr/>
          <p:nvPr/>
        </p:nvGrpSpPr>
        <p:grpSpPr>
          <a:xfrm>
            <a:off x="8760297" y="2555259"/>
            <a:ext cx="2994864" cy="1070584"/>
            <a:chOff x="7792566" y="2187375"/>
            <a:chExt cx="2839938" cy="699790"/>
          </a:xfrm>
        </p:grpSpPr>
        <p:sp>
          <p:nvSpPr>
            <p:cNvPr id="9" name="Shape 2">
              <a:extLst>
                <a:ext uri="{FF2B5EF4-FFF2-40B4-BE49-F238E27FC236}">
                  <a16:creationId xmlns:a16="http://schemas.microsoft.com/office/drawing/2014/main" id="{A6980F3B-E776-76D6-0919-B863C04CE2C2}"/>
                </a:ext>
              </a:extLst>
            </p:cNvPr>
            <p:cNvSpPr/>
            <p:nvPr/>
          </p:nvSpPr>
          <p:spPr>
            <a:xfrm>
              <a:off x="7792566" y="2187375"/>
              <a:ext cx="2839938" cy="699790"/>
            </a:xfrm>
            <a:prstGeom prst="roundRect">
              <a:avLst>
                <a:gd name="adj" fmla="val 16187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0" name="Text 3">
              <a:extLst>
                <a:ext uri="{FF2B5EF4-FFF2-40B4-BE49-F238E27FC236}">
                  <a16:creationId xmlns:a16="http://schemas.microsoft.com/office/drawing/2014/main" id="{E5D71E05-22B4-164C-E98C-F16DE7973649}"/>
                </a:ext>
              </a:extLst>
            </p:cNvPr>
            <p:cNvSpPr/>
            <p:nvPr/>
          </p:nvSpPr>
          <p:spPr>
            <a:xfrm>
              <a:off x="9363926" y="2329247"/>
              <a:ext cx="1025412" cy="146718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>
                <a:lnSpc>
                  <a:spcPts val="1542"/>
                </a:lnSpc>
              </a:pPr>
              <a:r>
                <a:rPr lang="en-US" sz="18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S — محدد</a:t>
              </a:r>
              <a:endParaRPr lang="en-US" sz="18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1" name="Text 4">
              <a:extLst>
                <a:ext uri="{FF2B5EF4-FFF2-40B4-BE49-F238E27FC236}">
                  <a16:creationId xmlns:a16="http://schemas.microsoft.com/office/drawing/2014/main" id="{08B978E7-8D77-C372-B672-8E07E931CAC9}"/>
                </a:ext>
              </a:extLst>
            </p:cNvPr>
            <p:cNvSpPr/>
            <p:nvPr/>
          </p:nvSpPr>
          <p:spPr>
            <a:xfrm>
              <a:off x="7926915" y="2426084"/>
              <a:ext cx="2578919" cy="44445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أهداف واضحة ودقيقة لا لبس فيها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EEEC89C-9447-8C63-9CFE-40A53A71401E}"/>
              </a:ext>
            </a:extLst>
          </p:cNvPr>
          <p:cNvGrpSpPr/>
          <p:nvPr/>
        </p:nvGrpSpPr>
        <p:grpSpPr>
          <a:xfrm>
            <a:off x="5842889" y="3663719"/>
            <a:ext cx="3159072" cy="1273254"/>
            <a:chOff x="7779081" y="2970906"/>
            <a:chExt cx="2853423" cy="736561"/>
          </a:xfrm>
        </p:grpSpPr>
        <p:sp>
          <p:nvSpPr>
            <p:cNvPr id="12" name="Shape 5">
              <a:extLst>
                <a:ext uri="{FF2B5EF4-FFF2-40B4-BE49-F238E27FC236}">
                  <a16:creationId xmlns:a16="http://schemas.microsoft.com/office/drawing/2014/main" id="{347568A8-BFCC-FC99-D009-F38B78AABFBC}"/>
                </a:ext>
              </a:extLst>
            </p:cNvPr>
            <p:cNvSpPr/>
            <p:nvPr/>
          </p:nvSpPr>
          <p:spPr>
            <a:xfrm>
              <a:off x="7792566" y="2970906"/>
              <a:ext cx="2839938" cy="699790"/>
            </a:xfrm>
            <a:prstGeom prst="roundRect">
              <a:avLst>
                <a:gd name="adj" fmla="val 16187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3" name="Text 6">
              <a:extLst>
                <a:ext uri="{FF2B5EF4-FFF2-40B4-BE49-F238E27FC236}">
                  <a16:creationId xmlns:a16="http://schemas.microsoft.com/office/drawing/2014/main" id="{0CA3177E-8A19-E4B8-DC34-1C0B2186D42A}"/>
                </a:ext>
              </a:extLst>
            </p:cNvPr>
            <p:cNvSpPr/>
            <p:nvPr/>
          </p:nvSpPr>
          <p:spPr>
            <a:xfrm>
              <a:off x="8943933" y="3133854"/>
              <a:ext cx="1615151" cy="12912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>
                <a:lnSpc>
                  <a:spcPts val="1542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M — قابل للقياس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4" name="Text 7">
              <a:extLst>
                <a:ext uri="{FF2B5EF4-FFF2-40B4-BE49-F238E27FC236}">
                  <a16:creationId xmlns:a16="http://schemas.microsoft.com/office/drawing/2014/main" id="{924B8AE5-5FF8-233E-DD54-04E098DC93E4}"/>
                </a:ext>
              </a:extLst>
            </p:cNvPr>
            <p:cNvSpPr/>
            <p:nvPr/>
          </p:nvSpPr>
          <p:spPr>
            <a:xfrm>
              <a:off x="7779081" y="3303457"/>
              <a:ext cx="2853423" cy="40401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إمكانية قياس تقدم الأهداف بمؤشرات واضحة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CAFF608-D760-A49A-67A7-93FD08028121}"/>
              </a:ext>
            </a:extLst>
          </p:cNvPr>
          <p:cNvGrpSpPr/>
          <p:nvPr/>
        </p:nvGrpSpPr>
        <p:grpSpPr>
          <a:xfrm>
            <a:off x="8507764" y="5277047"/>
            <a:ext cx="2916825" cy="1056434"/>
            <a:chOff x="7792566" y="3754436"/>
            <a:chExt cx="2839938" cy="699790"/>
          </a:xfrm>
        </p:grpSpPr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013D9BB5-0F78-AE3E-DEEC-577113A71EFC}"/>
                </a:ext>
              </a:extLst>
            </p:cNvPr>
            <p:cNvSpPr/>
            <p:nvPr/>
          </p:nvSpPr>
          <p:spPr>
            <a:xfrm>
              <a:off x="7792566" y="3754436"/>
              <a:ext cx="2839938" cy="699790"/>
            </a:xfrm>
            <a:prstGeom prst="roundRect">
              <a:avLst>
                <a:gd name="adj" fmla="val 16187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6" name="Text 9">
              <a:extLst>
                <a:ext uri="{FF2B5EF4-FFF2-40B4-BE49-F238E27FC236}">
                  <a16:creationId xmlns:a16="http://schemas.microsoft.com/office/drawing/2014/main" id="{55B48227-9725-3E86-6576-EC4536043D80}"/>
                </a:ext>
              </a:extLst>
            </p:cNvPr>
            <p:cNvSpPr/>
            <p:nvPr/>
          </p:nvSpPr>
          <p:spPr>
            <a:xfrm>
              <a:off x="8810938" y="3886301"/>
              <a:ext cx="1713701" cy="12912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>
                <a:lnSpc>
                  <a:spcPts val="1542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A — قابل للتحقيق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7" name="Text 10">
              <a:extLst>
                <a:ext uri="{FF2B5EF4-FFF2-40B4-BE49-F238E27FC236}">
                  <a16:creationId xmlns:a16="http://schemas.microsoft.com/office/drawing/2014/main" id="{3F22250C-BA82-2ED9-9142-39D0E6A2442A}"/>
                </a:ext>
              </a:extLst>
            </p:cNvPr>
            <p:cNvSpPr/>
            <p:nvPr/>
          </p:nvSpPr>
          <p:spPr>
            <a:xfrm>
              <a:off x="7943517" y="4037442"/>
              <a:ext cx="2572856" cy="40401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أهداف واقعية ضمن الإمكانيات المتاحة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F79908E-BA6D-7302-2A9C-1AE52A334BCC}"/>
              </a:ext>
            </a:extLst>
          </p:cNvPr>
          <p:cNvGrpSpPr/>
          <p:nvPr/>
        </p:nvGrpSpPr>
        <p:grpSpPr>
          <a:xfrm>
            <a:off x="4955940" y="5237757"/>
            <a:ext cx="2931165" cy="1143571"/>
            <a:chOff x="7792566" y="4537967"/>
            <a:chExt cx="2839938" cy="699790"/>
          </a:xfrm>
        </p:grpSpPr>
        <p:sp>
          <p:nvSpPr>
            <p:cNvPr id="19" name="Shape 11">
              <a:extLst>
                <a:ext uri="{FF2B5EF4-FFF2-40B4-BE49-F238E27FC236}">
                  <a16:creationId xmlns:a16="http://schemas.microsoft.com/office/drawing/2014/main" id="{7B8541B3-C3B2-2B52-D111-075B0E6CF4E4}"/>
                </a:ext>
              </a:extLst>
            </p:cNvPr>
            <p:cNvSpPr/>
            <p:nvPr/>
          </p:nvSpPr>
          <p:spPr>
            <a:xfrm>
              <a:off x="7792566" y="4537967"/>
              <a:ext cx="2839938" cy="699790"/>
            </a:xfrm>
            <a:prstGeom prst="roundRect">
              <a:avLst>
                <a:gd name="adj" fmla="val 16187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0" name="Text 12">
              <a:extLst>
                <a:ext uri="{FF2B5EF4-FFF2-40B4-BE49-F238E27FC236}">
                  <a16:creationId xmlns:a16="http://schemas.microsoft.com/office/drawing/2014/main" id="{F31BCDA1-FB8B-AB38-BD9B-C3D396DAAD69}"/>
                </a:ext>
              </a:extLst>
            </p:cNvPr>
            <p:cNvSpPr/>
            <p:nvPr/>
          </p:nvSpPr>
          <p:spPr>
            <a:xfrm>
              <a:off x="9342001" y="4665392"/>
              <a:ext cx="1144813" cy="13614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>
                <a:lnSpc>
                  <a:spcPts val="1542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R — ذو صلة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1" name="Text 13">
              <a:extLst>
                <a:ext uri="{FF2B5EF4-FFF2-40B4-BE49-F238E27FC236}">
                  <a16:creationId xmlns:a16="http://schemas.microsoft.com/office/drawing/2014/main" id="{07459F8D-AC2F-D0F1-CD50-A64F4564EFA3}"/>
                </a:ext>
              </a:extLst>
            </p:cNvPr>
            <p:cNvSpPr/>
            <p:nvPr/>
          </p:nvSpPr>
          <p:spPr>
            <a:xfrm>
              <a:off x="7959017" y="4797066"/>
              <a:ext cx="2571081" cy="425997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أهداف تتماشى مع المهمة والرؤية الأساسية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0DFAF5D-88C0-80A0-6C26-BA5B82DB2E51}"/>
              </a:ext>
            </a:extLst>
          </p:cNvPr>
          <p:cNvGrpSpPr/>
          <p:nvPr/>
        </p:nvGrpSpPr>
        <p:grpSpPr>
          <a:xfrm>
            <a:off x="767408" y="5237757"/>
            <a:ext cx="3541446" cy="1143571"/>
            <a:chOff x="7698233" y="5321498"/>
            <a:chExt cx="2934271" cy="699790"/>
          </a:xfrm>
        </p:grpSpPr>
        <p:sp>
          <p:nvSpPr>
            <p:cNvPr id="22" name="Shape 14">
              <a:extLst>
                <a:ext uri="{FF2B5EF4-FFF2-40B4-BE49-F238E27FC236}">
                  <a16:creationId xmlns:a16="http://schemas.microsoft.com/office/drawing/2014/main" id="{FC9CB47D-BA6B-2394-3F13-050ED112CA19}"/>
                </a:ext>
              </a:extLst>
            </p:cNvPr>
            <p:cNvSpPr/>
            <p:nvPr/>
          </p:nvSpPr>
          <p:spPr>
            <a:xfrm>
              <a:off x="7792566" y="5321498"/>
              <a:ext cx="2839938" cy="699790"/>
            </a:xfrm>
            <a:prstGeom prst="roundRect">
              <a:avLst>
                <a:gd name="adj" fmla="val 16187"/>
              </a:avLst>
            </a:prstGeom>
            <a:solidFill>
              <a:srgbClr val="CEE6FD"/>
            </a:solidFill>
            <a:ln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4" name="Text 15">
              <a:extLst>
                <a:ext uri="{FF2B5EF4-FFF2-40B4-BE49-F238E27FC236}">
                  <a16:creationId xmlns:a16="http://schemas.microsoft.com/office/drawing/2014/main" id="{E3EF7D75-EA9A-E3C6-3B4C-BC842D10BC86}"/>
                </a:ext>
              </a:extLst>
            </p:cNvPr>
            <p:cNvSpPr/>
            <p:nvPr/>
          </p:nvSpPr>
          <p:spPr>
            <a:xfrm>
              <a:off x="9052770" y="5460766"/>
              <a:ext cx="1453924" cy="194925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>
                <a:lnSpc>
                  <a:spcPts val="1542"/>
                </a:lnSpc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T — محدد زمنيًا</a:t>
              </a:r>
              <a:endParaRPr 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26" name="Text 16">
              <a:extLst>
                <a:ext uri="{FF2B5EF4-FFF2-40B4-BE49-F238E27FC236}">
                  <a16:creationId xmlns:a16="http://schemas.microsoft.com/office/drawing/2014/main" id="{FB90070D-A0E0-6B8B-7488-82AC5F14C460}"/>
                </a:ext>
              </a:extLst>
            </p:cNvPr>
            <p:cNvSpPr/>
            <p:nvPr/>
          </p:nvSpPr>
          <p:spPr>
            <a:xfrm>
              <a:off x="7698233" y="5727699"/>
              <a:ext cx="2808461" cy="169405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ctr" rtl="1">
                <a:lnSpc>
                  <a:spcPts val="1292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جدول زمني واضح لتحقيق كل هدف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4551013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43856" y="1064158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2DBAA366-7410-03AE-72A6-2C9B3FF6BF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10" y="1148336"/>
            <a:ext cx="3355695" cy="5160983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3D574D39-73B7-BFFE-1058-16C41B43F2F1}"/>
              </a:ext>
            </a:extLst>
          </p:cNvPr>
          <p:cNvSpPr/>
          <p:nvPr/>
        </p:nvSpPr>
        <p:spPr>
          <a:xfrm>
            <a:off x="2348293" y="1081431"/>
            <a:ext cx="5842946" cy="57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سلبيات وتحديات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حاضنات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الأعمال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1728B20E-0900-63ED-2618-1E6E374B87A5}"/>
              </a:ext>
            </a:extLst>
          </p:cNvPr>
          <p:cNvSpPr/>
          <p:nvPr/>
        </p:nvSpPr>
        <p:spPr>
          <a:xfrm>
            <a:off x="642541" y="2009081"/>
            <a:ext cx="2943523" cy="1751310"/>
          </a:xfrm>
          <a:prstGeom prst="roundRect">
            <a:avLst>
              <a:gd name="adj" fmla="val 6962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4B32C733-8D44-F0B0-59DD-65251D5E330B}"/>
              </a:ext>
            </a:extLst>
          </p:cNvPr>
          <p:cNvSpPr/>
          <p:nvPr/>
        </p:nvSpPr>
        <p:spPr>
          <a:xfrm>
            <a:off x="3509863" y="2009081"/>
            <a:ext cx="101600" cy="1751310"/>
          </a:xfrm>
          <a:prstGeom prst="roundRect">
            <a:avLst>
              <a:gd name="adj" fmla="val 16262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FBE4E5B4-9DF6-83DA-A6DD-98F5AB799B21}"/>
              </a:ext>
            </a:extLst>
          </p:cNvPr>
          <p:cNvSpPr/>
          <p:nvPr/>
        </p:nvSpPr>
        <p:spPr>
          <a:xfrm>
            <a:off x="1628961" y="2137789"/>
            <a:ext cx="1716817" cy="3670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79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التكاليف العالية</a:t>
            </a:r>
            <a:endParaRPr lang="en-US" sz="179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110796F1-F271-B0A3-466B-563E85FC8388}"/>
              </a:ext>
            </a:extLst>
          </p:cNvPr>
          <p:cNvSpPr/>
          <p:nvPr/>
        </p:nvSpPr>
        <p:spPr>
          <a:xfrm>
            <a:off x="617142" y="2706692"/>
            <a:ext cx="2780720" cy="944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17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قد تُثقل الشركات الناشئة بتكاليف باهظة مقابل الخدمات المقدمة، مما يحدّ من الاستفادة الكاملة</a:t>
            </a:r>
            <a:endParaRPr lang="en-US" sz="1417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5277488F-055F-E066-8E80-DE091417623D}"/>
              </a:ext>
            </a:extLst>
          </p:cNvPr>
          <p:cNvSpPr/>
          <p:nvPr/>
        </p:nvSpPr>
        <p:spPr>
          <a:xfrm>
            <a:off x="642541" y="3938687"/>
            <a:ext cx="2943523" cy="1751310"/>
          </a:xfrm>
          <a:prstGeom prst="roundRect">
            <a:avLst>
              <a:gd name="adj" fmla="val 6962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B5224013-EE40-8C91-2B4F-85701031569B}"/>
              </a:ext>
            </a:extLst>
          </p:cNvPr>
          <p:cNvSpPr/>
          <p:nvPr/>
        </p:nvSpPr>
        <p:spPr>
          <a:xfrm>
            <a:off x="3509863" y="3938687"/>
            <a:ext cx="101600" cy="1751310"/>
          </a:xfrm>
          <a:prstGeom prst="roundRect">
            <a:avLst>
              <a:gd name="adj" fmla="val 162623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B297B415-ACF0-80D3-3ED8-EB31F842E7DA}"/>
              </a:ext>
            </a:extLst>
          </p:cNvPr>
          <p:cNvSpPr/>
          <p:nvPr/>
        </p:nvSpPr>
        <p:spPr>
          <a:xfrm>
            <a:off x="1269655" y="4114551"/>
            <a:ext cx="2056653" cy="3670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79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المنافسة الشديدة</a:t>
            </a:r>
            <a:endParaRPr lang="en-US" sz="179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68FE3F0D-85EE-D264-DB7C-C8B338D9CFEE}"/>
              </a:ext>
            </a:extLst>
          </p:cNvPr>
          <p:cNvSpPr/>
          <p:nvPr/>
        </p:nvSpPr>
        <p:spPr>
          <a:xfrm>
            <a:off x="851495" y="4612779"/>
            <a:ext cx="2449413" cy="944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17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عدد كبير من المشاريع المتنافسة على نفس الموارد والفرص داخل بيئة الحاضنة</a:t>
            </a:r>
            <a:endParaRPr lang="en-US" sz="1417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Shape 9">
            <a:extLst>
              <a:ext uri="{FF2B5EF4-FFF2-40B4-BE49-F238E27FC236}">
                <a16:creationId xmlns:a16="http://schemas.microsoft.com/office/drawing/2014/main" id="{2C2E8E16-C2FA-8AE0-2571-A9DD95B5CA28}"/>
              </a:ext>
            </a:extLst>
          </p:cNvPr>
          <p:cNvSpPr/>
          <p:nvPr/>
        </p:nvSpPr>
        <p:spPr>
          <a:xfrm>
            <a:off x="4051678" y="2120939"/>
            <a:ext cx="3956716" cy="2212876"/>
          </a:xfrm>
          <a:prstGeom prst="roundRect">
            <a:avLst>
              <a:gd name="adj" fmla="val 7467"/>
            </a:avLst>
          </a:prstGeom>
          <a:solidFill>
            <a:srgbClr val="B5DAFC"/>
          </a:solidFill>
          <a:ln/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19" name="Text 10">
            <a:extLst>
              <a:ext uri="{FF2B5EF4-FFF2-40B4-BE49-F238E27FC236}">
                <a16:creationId xmlns:a16="http://schemas.microsoft.com/office/drawing/2014/main" id="{0DF08150-52C8-CC9A-4231-88D37DAEB6A3}"/>
              </a:ext>
            </a:extLst>
          </p:cNvPr>
          <p:cNvSpPr/>
          <p:nvPr/>
        </p:nvSpPr>
        <p:spPr>
          <a:xfrm>
            <a:off x="4338539" y="2470944"/>
            <a:ext cx="3500571" cy="1680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en-US" sz="1417" dirty="0"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على الرغم من هذه التحديات، تُوفّر الحاضنات بيئة داعمة تُعزّز فرص الابتكار وتبادل الخبرات، وتُقدّم التدريب المستمر والمشورة العملية للتميّز وسط المنافسة.</a:t>
            </a:r>
            <a:endParaRPr lang="en-US" sz="1417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7652309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6C40CED4-9D60-C133-F053-E6FC0EF480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82" y="1250398"/>
            <a:ext cx="3532771" cy="5046815"/>
          </a:xfrm>
          <a:prstGeom prst="rect">
            <a:avLst/>
          </a:prstGeom>
        </p:spPr>
      </p:pic>
      <p:sp>
        <p:nvSpPr>
          <p:cNvPr id="9" name="Text 2">
            <a:extLst>
              <a:ext uri="{FF2B5EF4-FFF2-40B4-BE49-F238E27FC236}">
                <a16:creationId xmlns:a16="http://schemas.microsoft.com/office/drawing/2014/main" id="{214087C8-AEB4-4CAD-E63D-802BD5F773AF}"/>
              </a:ext>
            </a:extLst>
          </p:cNvPr>
          <p:cNvSpPr/>
          <p:nvPr/>
        </p:nvSpPr>
        <p:spPr>
          <a:xfrm>
            <a:off x="5015880" y="2852936"/>
            <a:ext cx="6297018" cy="815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rtl="1">
              <a:lnSpc>
                <a:spcPts val="6416"/>
              </a:lnSpc>
            </a:pPr>
            <a:r>
              <a:rPr lang="en-US" sz="4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مسرعات الأعمال</a:t>
            </a:r>
            <a:endParaRPr lang="en-US" sz="4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244605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D42CA2DE-2E7A-7586-2C5A-7BDE11996B35}"/>
              </a:ext>
            </a:extLst>
          </p:cNvPr>
          <p:cNvSpPr/>
          <p:nvPr/>
        </p:nvSpPr>
        <p:spPr>
          <a:xfrm>
            <a:off x="6282333" y="1138056"/>
            <a:ext cx="5283498" cy="49923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375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مسرعات الأعمال ودورها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في</a:t>
            </a:r>
            <a:r>
              <a:rPr lang="en-US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الابتكار</a:t>
            </a:r>
            <a:r>
              <a:rPr lang="ar-SA" sz="24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B385A38D-52C4-4E2E-FD9E-DA3438EBFA4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952" y="1837846"/>
            <a:ext cx="5830048" cy="3303677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69925410-FABA-3720-5F23-4E9C13E478B9}"/>
              </a:ext>
            </a:extLst>
          </p:cNvPr>
          <p:cNvSpPr/>
          <p:nvPr/>
        </p:nvSpPr>
        <p:spPr>
          <a:xfrm>
            <a:off x="6590007" y="2292611"/>
            <a:ext cx="4746132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مسرعات الأعمال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برامج تدريبية مكثفة تهدف إلى تسريع نمو الشركات الناشئة في فترة زمنية قصيرة (3-6 أشهر)، عبر الإرشاد والتوجيه المركّز.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50C13020-F190-DE41-8BEB-1B7A96DF70C4}"/>
              </a:ext>
            </a:extLst>
          </p:cNvPr>
          <p:cNvSpPr/>
          <p:nvPr/>
        </p:nvSpPr>
        <p:spPr>
          <a:xfrm>
            <a:off x="8648204" y="3821113"/>
            <a:ext cx="2923878" cy="2670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167"/>
              </a:lnSpc>
            </a:pPr>
            <a:r>
              <a:rPr lang="en-US" sz="175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كيف تعزز الكفاءة الإبداعية؟</a:t>
            </a:r>
            <a:endParaRPr lang="en-US" sz="1750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0845C85D-7346-978D-B651-722EDD4CACA9}"/>
              </a:ext>
            </a:extLst>
          </p:cNvPr>
          <p:cNvSpPr/>
          <p:nvPr/>
        </p:nvSpPr>
        <p:spPr>
          <a:xfrm>
            <a:off x="11540431" y="4478970"/>
            <a:ext cx="50800" cy="60781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4902D13C-4720-FE79-4F56-1679C320CD62}"/>
              </a:ext>
            </a:extLst>
          </p:cNvPr>
          <p:cNvSpPr/>
          <p:nvPr/>
        </p:nvSpPr>
        <p:spPr>
          <a:xfrm>
            <a:off x="8060432" y="4504370"/>
            <a:ext cx="3275707" cy="5570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167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برامج مكثفة تُسرّع الأفكار والابتكارات في بيئة ديناميكية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921ADA68-5003-7050-9703-E65E81CA35A9}"/>
              </a:ext>
            </a:extLst>
          </p:cNvPr>
          <p:cNvSpPr/>
          <p:nvPr/>
        </p:nvSpPr>
        <p:spPr>
          <a:xfrm>
            <a:off x="9770169" y="5622726"/>
            <a:ext cx="50800" cy="60781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34987AD1-5A46-F266-3D02-42D6042AF198}"/>
              </a:ext>
            </a:extLst>
          </p:cNvPr>
          <p:cNvSpPr/>
          <p:nvPr/>
        </p:nvSpPr>
        <p:spPr>
          <a:xfrm>
            <a:off x="6290072" y="5648126"/>
            <a:ext cx="3275807" cy="5570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167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تحفيز التفكير خارج الصندوق والعمل على حلول مبتكرة بسرعة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1EBD3BE9-0631-4B1B-593A-AA14184BCCF5}"/>
              </a:ext>
            </a:extLst>
          </p:cNvPr>
          <p:cNvSpPr/>
          <p:nvPr/>
        </p:nvSpPr>
        <p:spPr>
          <a:xfrm>
            <a:off x="4751463" y="5648126"/>
            <a:ext cx="50800" cy="607814"/>
          </a:xfrm>
          <a:prstGeom prst="rect">
            <a:avLst/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30D5CF23-290B-1519-9A5B-D80D1BD54337}"/>
              </a:ext>
            </a:extLst>
          </p:cNvPr>
          <p:cNvSpPr/>
          <p:nvPr/>
        </p:nvSpPr>
        <p:spPr>
          <a:xfrm>
            <a:off x="1271464" y="5673526"/>
            <a:ext cx="3275707" cy="5570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167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توجيه من مستشارين ذوي خبرة يُطبّقون الأفكار الإبداعية عمليًا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9475034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6B16DC33-73D8-C495-EB81-E16B10B581C3}"/>
              </a:ext>
            </a:extLst>
          </p:cNvPr>
          <p:cNvSpPr/>
          <p:nvPr/>
        </p:nvSpPr>
        <p:spPr>
          <a:xfrm>
            <a:off x="2639616" y="427286"/>
            <a:ext cx="6307817" cy="46384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387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مفهوم مسرعات الأعمال في التعليم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D82F7ADF-4F10-6445-04A7-A7B7C10012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307" y="1811185"/>
            <a:ext cx="4543900" cy="2574851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1081339F-1CC8-5E82-11E5-A98A73374892}"/>
              </a:ext>
            </a:extLst>
          </p:cNvPr>
          <p:cNvSpPr/>
          <p:nvPr/>
        </p:nvSpPr>
        <p:spPr>
          <a:xfrm>
            <a:off x="5347207" y="1867409"/>
            <a:ext cx="5978371" cy="11996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8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مسرعات الأعمال التعليمية</a:t>
            </a:r>
            <a:r>
              <a:rPr lang="en-US" sz="18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تدعم الشركات الناشئة والابتكارات عبر موارد وتوجيه وفرص تواصل في فترة زمنية قصيرة، مستهدفةً تطوير أدوات وتقنيات تعليمية مبتكرة.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E2E76E6-2E55-BD40-2610-1A51275C0D24}"/>
              </a:ext>
            </a:extLst>
          </p:cNvPr>
          <p:cNvGrpSpPr/>
          <p:nvPr/>
        </p:nvGrpSpPr>
        <p:grpSpPr>
          <a:xfrm>
            <a:off x="8176700" y="3703821"/>
            <a:ext cx="3541316" cy="910630"/>
            <a:chOff x="7998321" y="5508030"/>
            <a:chExt cx="3541316" cy="910630"/>
          </a:xfrm>
        </p:grpSpPr>
        <p:sp>
          <p:nvSpPr>
            <p:cNvPr id="9" name="Shape 2">
              <a:extLst>
                <a:ext uri="{FF2B5EF4-FFF2-40B4-BE49-F238E27FC236}">
                  <a16:creationId xmlns:a16="http://schemas.microsoft.com/office/drawing/2014/main" id="{4EAD0F56-35EA-D841-E300-F6AE1DB22BDA}"/>
                </a:ext>
              </a:extLst>
            </p:cNvPr>
            <p:cNvSpPr/>
            <p:nvPr/>
          </p:nvSpPr>
          <p:spPr>
            <a:xfrm>
              <a:off x="7998321" y="5508030"/>
              <a:ext cx="3541316" cy="910630"/>
            </a:xfrm>
            <a:prstGeom prst="roundRect">
              <a:avLst>
                <a:gd name="adj" fmla="val 15595"/>
              </a:avLst>
            </a:prstGeom>
            <a:solidFill>
              <a:srgbClr val="FFFFFF"/>
            </a:solidFill>
            <a:ln w="22860">
              <a:solidFill>
                <a:srgbClr val="B4CCE3"/>
              </a:solidFill>
              <a:prstDash val="soli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0" name="Text 3">
              <a:extLst>
                <a:ext uri="{FF2B5EF4-FFF2-40B4-BE49-F238E27FC236}">
                  <a16:creationId xmlns:a16="http://schemas.microsoft.com/office/drawing/2014/main" id="{1B371CFA-5023-8ECD-059A-A0DB056D5CFD}"/>
                </a:ext>
              </a:extLst>
            </p:cNvPr>
            <p:cNvSpPr/>
            <p:nvPr/>
          </p:nvSpPr>
          <p:spPr>
            <a:xfrm>
              <a:off x="9918522" y="5684838"/>
              <a:ext cx="1444306" cy="231602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r" rtl="1">
                <a:lnSpc>
                  <a:spcPts val="1917"/>
                </a:lnSpc>
              </a:pPr>
              <a:r>
                <a:rPr lang="en-US" sz="1542" b="1" dirty="0">
                  <a:solidFill>
                    <a:schemeClr val="accent2">
                      <a:lumMod val="75000"/>
                    </a:schemeClr>
                  </a:solidFill>
                  <a:latin typeface="Alexandria" pitchFamily="2" charset="-78"/>
                  <a:ea typeface="Instrument Sans Semi Bold" pitchFamily="34" charset="-122"/>
                  <a:cs typeface="Alexandria" pitchFamily="2" charset="-78"/>
                </a:rPr>
                <a:t>التعليم عن بُعد</a:t>
              </a:r>
              <a:endParaRPr lang="en-US" sz="154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11" name="Text 4">
              <a:extLst>
                <a:ext uri="{FF2B5EF4-FFF2-40B4-BE49-F238E27FC236}">
                  <a16:creationId xmlns:a16="http://schemas.microsoft.com/office/drawing/2014/main" id="{5A97D443-47D2-F514-2C15-BD3CE6F138BD}"/>
                </a:ext>
              </a:extLst>
            </p:cNvPr>
            <p:cNvSpPr/>
            <p:nvPr/>
          </p:nvSpPr>
          <p:spPr>
            <a:xfrm>
              <a:off x="8764361" y="6010374"/>
              <a:ext cx="2598468" cy="217495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>
              <a:spAutoFit/>
            </a:bodyPr>
            <a:lstStyle/>
            <a:p>
              <a:pPr algn="ctr" rtl="1">
                <a:lnSpc>
                  <a:spcPts val="1792"/>
                </a:lnSpc>
              </a:pPr>
              <a:r>
                <a:rPr lang="en-US" dirty="0">
                  <a:solidFill>
                    <a:srgbClr val="1E3063"/>
                  </a:solidFill>
                  <a:latin typeface="Alexandria" pitchFamily="2" charset="-78"/>
                  <a:ea typeface="Instrument Sans Medium" pitchFamily="34" charset="-122"/>
                  <a:cs typeface="Alexandria" pitchFamily="2" charset="-78"/>
                </a:rPr>
                <a:t>حلول تعليمية تصل إلى كل مكان</a:t>
              </a:r>
              <a:endParaRPr lang="en-US" dirty="0">
                <a:latin typeface="Alexandria" pitchFamily="2" charset="-78"/>
                <a:cs typeface="Alexandria" pitchFamily="2" charset="-78"/>
              </a:endParaRPr>
            </a:p>
          </p:txBody>
        </p:sp>
      </p:grpSp>
      <p:sp>
        <p:nvSpPr>
          <p:cNvPr id="12" name="Shape 5">
            <a:extLst>
              <a:ext uri="{FF2B5EF4-FFF2-40B4-BE49-F238E27FC236}">
                <a16:creationId xmlns:a16="http://schemas.microsoft.com/office/drawing/2014/main" id="{F310FD15-73BA-83C5-C3E7-B828089CE7EB}"/>
              </a:ext>
            </a:extLst>
          </p:cNvPr>
          <p:cNvSpPr/>
          <p:nvPr/>
        </p:nvSpPr>
        <p:spPr>
          <a:xfrm>
            <a:off x="5401424" y="5005810"/>
            <a:ext cx="3541316" cy="910630"/>
          </a:xfrm>
          <a:prstGeom prst="roundRect">
            <a:avLst>
              <a:gd name="adj" fmla="val 15595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13F1BF53-73C2-B97D-FC5E-7DC49388F5E3}"/>
              </a:ext>
            </a:extLst>
          </p:cNvPr>
          <p:cNvSpPr/>
          <p:nvPr/>
        </p:nvSpPr>
        <p:spPr>
          <a:xfrm>
            <a:off x="6244407" y="5182618"/>
            <a:ext cx="2521524" cy="2316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917"/>
              </a:lnSpc>
            </a:pPr>
            <a:r>
              <a:rPr lang="en-US" sz="154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التقنيات التعليمية الحديثة</a:t>
            </a:r>
            <a:endParaRPr lang="en-US" sz="154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67D7F7CC-43B3-5CA9-0254-2389B5D70D9E}"/>
              </a:ext>
            </a:extLst>
          </p:cNvPr>
          <p:cNvSpPr/>
          <p:nvPr/>
        </p:nvSpPr>
        <p:spPr>
          <a:xfrm>
            <a:off x="5729843" y="5508154"/>
            <a:ext cx="3036088" cy="21749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792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أدوات وبرامج متطورة لتجربة تعلّم أثرى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Shape 8">
            <a:extLst>
              <a:ext uri="{FF2B5EF4-FFF2-40B4-BE49-F238E27FC236}">
                <a16:creationId xmlns:a16="http://schemas.microsoft.com/office/drawing/2014/main" id="{2FABA041-1817-2E62-9664-3EDDA5E20F2C}"/>
              </a:ext>
            </a:extLst>
          </p:cNvPr>
          <p:cNvSpPr/>
          <p:nvPr/>
        </p:nvSpPr>
        <p:spPr>
          <a:xfrm>
            <a:off x="1435121" y="5414220"/>
            <a:ext cx="3541316" cy="910630"/>
          </a:xfrm>
          <a:prstGeom prst="roundRect">
            <a:avLst>
              <a:gd name="adj" fmla="val 15595"/>
            </a:avLst>
          </a:prstGeom>
          <a:solidFill>
            <a:srgbClr val="FFFFFF"/>
          </a:solidFill>
          <a:ln w="2286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1DD22DE3-76C8-EC1C-F314-9B72471220AA}"/>
              </a:ext>
            </a:extLst>
          </p:cNvPr>
          <p:cNvSpPr/>
          <p:nvPr/>
        </p:nvSpPr>
        <p:spPr>
          <a:xfrm>
            <a:off x="2779842" y="5514935"/>
            <a:ext cx="2019785" cy="2316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1917"/>
              </a:lnSpc>
            </a:pPr>
            <a:r>
              <a:rPr lang="en-US" sz="1542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حلول التعلم التفاعلي</a:t>
            </a:r>
            <a:endParaRPr lang="en-US" sz="1542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 10">
            <a:extLst>
              <a:ext uri="{FF2B5EF4-FFF2-40B4-BE49-F238E27FC236}">
                <a16:creationId xmlns:a16="http://schemas.microsoft.com/office/drawing/2014/main" id="{36D16174-61ED-E361-1B5B-01911FC23E23}"/>
              </a:ext>
            </a:extLst>
          </p:cNvPr>
          <p:cNvSpPr/>
          <p:nvPr/>
        </p:nvSpPr>
        <p:spPr>
          <a:xfrm>
            <a:off x="1523525" y="5847252"/>
            <a:ext cx="3364507" cy="4483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792"/>
              </a:lnSpc>
            </a:pPr>
            <a:r>
              <a:rPr lang="en-US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منصات تُشرك الطلاب وتحفّز مشاركتهم الفعّالة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2683489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F2AE4469-8F79-7D4F-44B3-26221F402E05}"/>
              </a:ext>
            </a:extLst>
          </p:cNvPr>
          <p:cNvSpPr/>
          <p:nvPr/>
        </p:nvSpPr>
        <p:spPr>
          <a:xfrm>
            <a:off x="5875116" y="1719660"/>
            <a:ext cx="5655394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دور مسرعات الأعمال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في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03ED365F-D017-6900-5264-3F55B3F606E5}"/>
              </a:ext>
            </a:extLst>
          </p:cNvPr>
          <p:cNvSpPr/>
          <p:nvPr/>
        </p:nvSpPr>
        <p:spPr>
          <a:xfrm>
            <a:off x="8033543" y="2688332"/>
            <a:ext cx="3496965" cy="2450008"/>
          </a:xfrm>
          <a:prstGeom prst="roundRect">
            <a:avLst>
              <a:gd name="adj" fmla="val 6944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35AECE5E-7C47-A5E0-B798-B4CFAC930AA4}"/>
              </a:ext>
            </a:extLst>
          </p:cNvPr>
          <p:cNvSpPr/>
          <p:nvPr/>
        </p:nvSpPr>
        <p:spPr>
          <a:xfrm>
            <a:off x="10774462" y="2877344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" name="Image 0" descr="preencoded.png">
            <a:extLst>
              <a:ext uri="{FF2B5EF4-FFF2-40B4-BE49-F238E27FC236}">
                <a16:creationId xmlns:a16="http://schemas.microsoft.com/office/drawing/2014/main" id="{2376D5AE-8782-AADC-4B1C-A2A5BB3A05C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930433" y="3033217"/>
            <a:ext cx="255092" cy="255092"/>
          </a:xfrm>
          <a:prstGeom prst="rect">
            <a:avLst/>
          </a:prstGeom>
        </p:spPr>
      </p:pic>
      <p:sp>
        <p:nvSpPr>
          <p:cNvPr id="10" name="Text 3">
            <a:extLst>
              <a:ext uri="{FF2B5EF4-FFF2-40B4-BE49-F238E27FC236}">
                <a16:creationId xmlns:a16="http://schemas.microsoft.com/office/drawing/2014/main" id="{27A91D42-F6E9-8B51-ABFE-6340DDB6CC68}"/>
              </a:ext>
            </a:extLst>
          </p:cNvPr>
          <p:cNvSpPr/>
          <p:nvPr/>
        </p:nvSpPr>
        <p:spPr>
          <a:xfrm>
            <a:off x="8879793" y="3136507"/>
            <a:ext cx="150842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تسريع الابتكار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F25BD73C-BEDC-27B9-1E61-51271BD3BC55}"/>
              </a:ext>
            </a:extLst>
          </p:cNvPr>
          <p:cNvSpPr/>
          <p:nvPr/>
        </p:nvSpPr>
        <p:spPr>
          <a:xfrm>
            <a:off x="8104081" y="3775648"/>
            <a:ext cx="3118942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تمويل وتوجيه يُسرّعان تطوير منصات التعلم عن بُعد والتطبيقات الذكية وأدوات التقييم التفاعلي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09DDCC7D-07E9-B728-CF80-F469E1F98249}"/>
              </a:ext>
            </a:extLst>
          </p:cNvPr>
          <p:cNvSpPr/>
          <p:nvPr/>
        </p:nvSpPr>
        <p:spPr>
          <a:xfrm>
            <a:off x="4347568" y="2688332"/>
            <a:ext cx="3496965" cy="2450008"/>
          </a:xfrm>
          <a:prstGeom prst="roundRect">
            <a:avLst>
              <a:gd name="adj" fmla="val 6944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134C03B5-E426-192E-EBD0-3DF24FC7DFD8}"/>
              </a:ext>
            </a:extLst>
          </p:cNvPr>
          <p:cNvSpPr/>
          <p:nvPr/>
        </p:nvSpPr>
        <p:spPr>
          <a:xfrm>
            <a:off x="7088485" y="2877344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14" name="Image 1" descr="preencoded.png">
            <a:extLst>
              <a:ext uri="{FF2B5EF4-FFF2-40B4-BE49-F238E27FC236}">
                <a16:creationId xmlns:a16="http://schemas.microsoft.com/office/drawing/2014/main" id="{BD8FE952-CBA5-1BBC-5D26-A0AEED28529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244457" y="3033217"/>
            <a:ext cx="255092" cy="255092"/>
          </a:xfrm>
          <a:prstGeom prst="rect">
            <a:avLst/>
          </a:prstGeom>
        </p:spPr>
      </p:pic>
      <p:sp>
        <p:nvSpPr>
          <p:cNvPr id="15" name="Text 7">
            <a:extLst>
              <a:ext uri="{FF2B5EF4-FFF2-40B4-BE49-F238E27FC236}">
                <a16:creationId xmlns:a16="http://schemas.microsoft.com/office/drawing/2014/main" id="{3E0B8EE8-9783-76D6-9978-C4C371B3F41E}"/>
              </a:ext>
            </a:extLst>
          </p:cNvPr>
          <p:cNvSpPr/>
          <p:nvPr/>
        </p:nvSpPr>
        <p:spPr>
          <a:xfrm>
            <a:off x="4367495" y="3040539"/>
            <a:ext cx="248144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توفير الموارد والتوجيه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9589FA1A-5D71-8994-D234-B7DE538C5E2B}"/>
              </a:ext>
            </a:extLst>
          </p:cNvPr>
          <p:cNvSpPr/>
          <p:nvPr/>
        </p:nvSpPr>
        <p:spPr>
          <a:xfrm>
            <a:off x="4514874" y="3900656"/>
            <a:ext cx="3118942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استشارات تربوية وتقنية متخصصة تُساعد المشاريع التعليمية على التوسع وتحقيق تأثير شامل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9">
            <a:extLst>
              <a:ext uri="{FF2B5EF4-FFF2-40B4-BE49-F238E27FC236}">
                <a16:creationId xmlns:a16="http://schemas.microsoft.com/office/drawing/2014/main" id="{BEB112E6-7D87-2481-25E5-1BF4D98F4EF1}"/>
              </a:ext>
            </a:extLst>
          </p:cNvPr>
          <p:cNvSpPr/>
          <p:nvPr/>
        </p:nvSpPr>
        <p:spPr>
          <a:xfrm>
            <a:off x="661591" y="2688332"/>
            <a:ext cx="3496965" cy="2450008"/>
          </a:xfrm>
          <a:prstGeom prst="roundRect">
            <a:avLst>
              <a:gd name="adj" fmla="val 6944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BCE1426F-BDFA-2185-5D8B-25F9E23F973C}"/>
              </a:ext>
            </a:extLst>
          </p:cNvPr>
          <p:cNvSpPr/>
          <p:nvPr/>
        </p:nvSpPr>
        <p:spPr>
          <a:xfrm>
            <a:off x="3402508" y="2877344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84C1FA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B9701DB6-3ADE-9381-FDF6-A9D6E0435E5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558481" y="3033217"/>
            <a:ext cx="255092" cy="255092"/>
          </a:xfrm>
          <a:prstGeom prst="rect">
            <a:avLst/>
          </a:prstGeom>
        </p:spPr>
      </p:pic>
      <p:sp>
        <p:nvSpPr>
          <p:cNvPr id="21" name="Text 11">
            <a:extLst>
              <a:ext uri="{FF2B5EF4-FFF2-40B4-BE49-F238E27FC236}">
                <a16:creationId xmlns:a16="http://schemas.microsoft.com/office/drawing/2014/main" id="{3D75BE1E-615D-A38E-9541-27C9F3A9C486}"/>
              </a:ext>
            </a:extLst>
          </p:cNvPr>
          <p:cNvSpPr/>
          <p:nvPr/>
        </p:nvSpPr>
        <p:spPr>
          <a:xfrm>
            <a:off x="798268" y="3040539"/>
            <a:ext cx="2521068" cy="5742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تحفيز التعاون المؤسسي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C50C966F-6DFE-B366-9DCE-A179D6BD4CD6}"/>
              </a:ext>
            </a:extLst>
          </p:cNvPr>
          <p:cNvSpPr/>
          <p:nvPr/>
        </p:nvSpPr>
        <p:spPr>
          <a:xfrm>
            <a:off x="821932" y="3933401"/>
            <a:ext cx="3118942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شراكات بين الجامعات والمدارس والشركات الناشئة تُطوّر نماذج تعليمية مبتكرة وفعّالة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218309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E8491E1A-F394-9DBF-37B9-A1BE5C7AC0FD}"/>
              </a:ext>
            </a:extLst>
          </p:cNvPr>
          <p:cNvSpPr/>
          <p:nvPr/>
        </p:nvSpPr>
        <p:spPr>
          <a:xfrm>
            <a:off x="5496553" y="1084979"/>
            <a:ext cx="6046528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فوائد مسرعات الأعمال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في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2C73CED5-090A-2196-8A84-F16916F709F7}"/>
              </a:ext>
            </a:extLst>
          </p:cNvPr>
          <p:cNvSpPr/>
          <p:nvPr/>
        </p:nvSpPr>
        <p:spPr>
          <a:xfrm>
            <a:off x="8403898" y="1928393"/>
            <a:ext cx="995465" cy="628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4875"/>
              </a:lnSpc>
            </a:pPr>
            <a:r>
              <a:rPr lang="en-US" sz="4875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3-6</a:t>
            </a:r>
            <a:endParaRPr lang="en-US" sz="4875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0758F4F5-2ABF-AB9D-7283-49993305E997}"/>
              </a:ext>
            </a:extLst>
          </p:cNvPr>
          <p:cNvSpPr/>
          <p:nvPr/>
        </p:nvSpPr>
        <p:spPr>
          <a:xfrm>
            <a:off x="8587855" y="2621458"/>
            <a:ext cx="569067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أشهر</a:t>
            </a:r>
            <a:endParaRPr lang="en-US" sz="1833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152AE802-51C9-43F0-0C5A-7810C9E5D672}"/>
              </a:ext>
            </a:extLst>
          </p:cNvPr>
          <p:cNvSpPr/>
          <p:nvPr/>
        </p:nvSpPr>
        <p:spPr>
          <a:xfrm>
            <a:off x="6706412" y="2957724"/>
            <a:ext cx="4836669" cy="6351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المدة الزمنية المكثفة لبرامج المسرعات لتحقيق نمو سريع وملموس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C231C1F4-BBEA-3AE6-DDFE-8869183C7609}"/>
              </a:ext>
            </a:extLst>
          </p:cNvPr>
          <p:cNvSpPr/>
          <p:nvPr/>
        </p:nvSpPr>
        <p:spPr>
          <a:xfrm>
            <a:off x="3131358" y="1761630"/>
            <a:ext cx="376706" cy="628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4875"/>
              </a:lnSpc>
            </a:pPr>
            <a:r>
              <a:rPr lang="en-US" sz="4875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3</a:t>
            </a:r>
            <a:endParaRPr lang="en-US" sz="4875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BD99F2DC-1731-0A1D-9C03-C0D4C502BD2B}"/>
              </a:ext>
            </a:extLst>
          </p:cNvPr>
          <p:cNvSpPr/>
          <p:nvPr/>
        </p:nvSpPr>
        <p:spPr>
          <a:xfrm>
            <a:off x="2485572" y="2516675"/>
            <a:ext cx="1524456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292"/>
              </a:lnSpc>
            </a:pPr>
            <a:r>
              <a:rPr lang="en-US" sz="1833" b="1" dirty="0">
                <a:solidFill>
                  <a:srgbClr val="1E3063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فوائد محورية</a:t>
            </a:r>
            <a:endParaRPr lang="en-US" sz="1833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5E9D168F-0ACD-269B-755A-82092DC8BF0D}"/>
              </a:ext>
            </a:extLst>
          </p:cNvPr>
          <p:cNvSpPr/>
          <p:nvPr/>
        </p:nvSpPr>
        <p:spPr>
          <a:xfrm>
            <a:off x="473139" y="2945461"/>
            <a:ext cx="5316438" cy="6351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تسريع الحلول التعليمية • توفير التمويل • الوصول إلى شبكة واسعة من الشركاء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7">
            <a:extLst>
              <a:ext uri="{FF2B5EF4-FFF2-40B4-BE49-F238E27FC236}">
                <a16:creationId xmlns:a16="http://schemas.microsoft.com/office/drawing/2014/main" id="{BC6E55D2-98E8-4D40-0BD3-4988E2B20BFA}"/>
              </a:ext>
            </a:extLst>
          </p:cNvPr>
          <p:cNvSpPr/>
          <p:nvPr/>
        </p:nvSpPr>
        <p:spPr>
          <a:xfrm>
            <a:off x="8033543" y="3847604"/>
            <a:ext cx="3496965" cy="2311797"/>
          </a:xfrm>
          <a:prstGeom prst="roundRect">
            <a:avLst>
              <a:gd name="adj" fmla="val 7359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hape 8">
            <a:extLst>
              <a:ext uri="{FF2B5EF4-FFF2-40B4-BE49-F238E27FC236}">
                <a16:creationId xmlns:a16="http://schemas.microsoft.com/office/drawing/2014/main" id="{173C243B-8DF0-6593-F7CE-172CD9D6B368}"/>
              </a:ext>
            </a:extLst>
          </p:cNvPr>
          <p:cNvSpPr/>
          <p:nvPr/>
        </p:nvSpPr>
        <p:spPr>
          <a:xfrm>
            <a:off x="8058944" y="3873004"/>
            <a:ext cx="3446165" cy="567035"/>
          </a:xfrm>
          <a:prstGeom prst="roundRect">
            <a:avLst>
              <a:gd name="adj" fmla="val 24627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67842CFD-2B7E-5C2E-9CF9-165CE10E0256}"/>
              </a:ext>
            </a:extLst>
          </p:cNvPr>
          <p:cNvSpPr/>
          <p:nvPr/>
        </p:nvSpPr>
        <p:spPr>
          <a:xfrm>
            <a:off x="8634273" y="4629051"/>
            <a:ext cx="2681824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تسريع الحلول التعليمية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85E90CB4-D87B-C5CB-F5AB-D6190661D28A}"/>
              </a:ext>
            </a:extLst>
          </p:cNvPr>
          <p:cNvSpPr/>
          <p:nvPr/>
        </p:nvSpPr>
        <p:spPr>
          <a:xfrm>
            <a:off x="8247956" y="5037732"/>
            <a:ext cx="3068142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تطوير منتجات تعليمية جديدة بسرعة تُتيح للطلاب والمعلمين استخدام التقنيات الحديثة في الوقت المناسب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1">
            <a:extLst>
              <a:ext uri="{FF2B5EF4-FFF2-40B4-BE49-F238E27FC236}">
                <a16:creationId xmlns:a16="http://schemas.microsoft.com/office/drawing/2014/main" id="{55A948D1-6B04-215D-1D95-3F9B1BEDFDD0}"/>
              </a:ext>
            </a:extLst>
          </p:cNvPr>
          <p:cNvSpPr/>
          <p:nvPr/>
        </p:nvSpPr>
        <p:spPr>
          <a:xfrm>
            <a:off x="4347568" y="3847604"/>
            <a:ext cx="3496965" cy="2311797"/>
          </a:xfrm>
          <a:prstGeom prst="roundRect">
            <a:avLst>
              <a:gd name="adj" fmla="val 7359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9" name="Shape 12">
            <a:extLst>
              <a:ext uri="{FF2B5EF4-FFF2-40B4-BE49-F238E27FC236}">
                <a16:creationId xmlns:a16="http://schemas.microsoft.com/office/drawing/2014/main" id="{D0158605-AC8F-DEA8-545D-F45F400EF138}"/>
              </a:ext>
            </a:extLst>
          </p:cNvPr>
          <p:cNvSpPr/>
          <p:nvPr/>
        </p:nvSpPr>
        <p:spPr>
          <a:xfrm>
            <a:off x="4372968" y="3873004"/>
            <a:ext cx="3446165" cy="567035"/>
          </a:xfrm>
          <a:prstGeom prst="roundRect">
            <a:avLst>
              <a:gd name="adj" fmla="val 24627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3">
            <a:extLst>
              <a:ext uri="{FF2B5EF4-FFF2-40B4-BE49-F238E27FC236}">
                <a16:creationId xmlns:a16="http://schemas.microsoft.com/office/drawing/2014/main" id="{BBAAE986-440D-0ED4-E454-E0CE745657CD}"/>
              </a:ext>
            </a:extLst>
          </p:cNvPr>
          <p:cNvSpPr/>
          <p:nvPr/>
        </p:nvSpPr>
        <p:spPr>
          <a:xfrm>
            <a:off x="5403549" y="4629051"/>
            <a:ext cx="2226572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توفير فرص التمويل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4">
            <a:extLst>
              <a:ext uri="{FF2B5EF4-FFF2-40B4-BE49-F238E27FC236}">
                <a16:creationId xmlns:a16="http://schemas.microsoft.com/office/drawing/2014/main" id="{080A45E2-4F0B-78C2-4109-2949C830CC73}"/>
              </a:ext>
            </a:extLst>
          </p:cNvPr>
          <p:cNvSpPr/>
          <p:nvPr/>
        </p:nvSpPr>
        <p:spPr>
          <a:xfrm>
            <a:off x="4561979" y="5037732"/>
            <a:ext cx="3068142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تمويل مشاريع تعليمية مبتكرة يُعزز قدرة المشاريع الناشئة على تقديم حلول فعّالة ومستدامة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Shape 15">
            <a:extLst>
              <a:ext uri="{FF2B5EF4-FFF2-40B4-BE49-F238E27FC236}">
                <a16:creationId xmlns:a16="http://schemas.microsoft.com/office/drawing/2014/main" id="{D4CA5401-3B20-67B2-9F67-4E5D9740C187}"/>
              </a:ext>
            </a:extLst>
          </p:cNvPr>
          <p:cNvSpPr/>
          <p:nvPr/>
        </p:nvSpPr>
        <p:spPr>
          <a:xfrm>
            <a:off x="661591" y="3847604"/>
            <a:ext cx="3496965" cy="2311797"/>
          </a:xfrm>
          <a:prstGeom prst="roundRect">
            <a:avLst>
              <a:gd name="adj" fmla="val 7359"/>
            </a:avLst>
          </a:prstGeom>
          <a:solidFill>
            <a:srgbClr val="FFFFFF"/>
          </a:solidFill>
          <a:ln w="30480">
            <a:solidFill>
              <a:srgbClr val="B4CCE3"/>
            </a:solidFill>
            <a:prstDash val="soli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4" name="Shape 16">
            <a:extLst>
              <a:ext uri="{FF2B5EF4-FFF2-40B4-BE49-F238E27FC236}">
                <a16:creationId xmlns:a16="http://schemas.microsoft.com/office/drawing/2014/main" id="{6A415D69-C14D-2DD3-C6D5-85D38B82EDE6}"/>
              </a:ext>
            </a:extLst>
          </p:cNvPr>
          <p:cNvSpPr/>
          <p:nvPr/>
        </p:nvSpPr>
        <p:spPr>
          <a:xfrm>
            <a:off x="686991" y="3873004"/>
            <a:ext cx="3446165" cy="567035"/>
          </a:xfrm>
          <a:prstGeom prst="roundRect">
            <a:avLst>
              <a:gd name="adj" fmla="val 24627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6" name="Text 17">
            <a:extLst>
              <a:ext uri="{FF2B5EF4-FFF2-40B4-BE49-F238E27FC236}">
                <a16:creationId xmlns:a16="http://schemas.microsoft.com/office/drawing/2014/main" id="{B73B1629-F466-AEC6-EEE5-4FC19F7EFEF0}"/>
              </a:ext>
            </a:extLst>
          </p:cNvPr>
          <p:cNvSpPr/>
          <p:nvPr/>
        </p:nvSpPr>
        <p:spPr>
          <a:xfrm>
            <a:off x="1052326" y="4629051"/>
            <a:ext cx="2891818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الوصول إلى شبكة واسعة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7" name="Text 18">
            <a:extLst>
              <a:ext uri="{FF2B5EF4-FFF2-40B4-BE49-F238E27FC236}">
                <a16:creationId xmlns:a16="http://schemas.microsoft.com/office/drawing/2014/main" id="{63D56B6F-CBFA-553D-52A0-EA38AE4CBA14}"/>
              </a:ext>
            </a:extLst>
          </p:cNvPr>
          <p:cNvSpPr/>
          <p:nvPr/>
        </p:nvSpPr>
        <p:spPr>
          <a:xfrm>
            <a:off x="876002" y="5037732"/>
            <a:ext cx="3068142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الوصول إلى مستثمرين ومؤسسات تعليمية وشركاء استراتيجيين يُسهم في التوسع السريع للمشروعات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6541869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6E8C573D-60F9-E264-7D1C-9C3F6DD0E95E}"/>
              </a:ext>
            </a:extLst>
          </p:cNvPr>
          <p:cNvSpPr/>
          <p:nvPr/>
        </p:nvSpPr>
        <p:spPr>
          <a:xfrm>
            <a:off x="2794072" y="1094367"/>
            <a:ext cx="6636432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4583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الفرق بين حاضنات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الأعمال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ومسرعاتها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8C393651-4C49-226F-2914-F7AF13AC05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356" y="1667169"/>
            <a:ext cx="9017288" cy="466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57382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E93D382B-DD73-3510-45F0-716A2E2032C2}"/>
              </a:ext>
            </a:extLst>
          </p:cNvPr>
          <p:cNvSpPr/>
          <p:nvPr/>
        </p:nvSpPr>
        <p:spPr>
          <a:xfrm>
            <a:off x="4919725" y="1121271"/>
            <a:ext cx="6610784" cy="57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مستقبل حاضنات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الأعمال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والمسرعات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: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50D79D41-15E3-E677-1527-C7AAD06F3DA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4996" y="2089944"/>
            <a:ext cx="3465513" cy="2141835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7431573C-507F-83C5-ACF5-5EC35B77C8C1}"/>
              </a:ext>
            </a:extLst>
          </p:cNvPr>
          <p:cNvSpPr/>
          <p:nvPr/>
        </p:nvSpPr>
        <p:spPr>
          <a:xfrm>
            <a:off x="8526482" y="4420791"/>
            <a:ext cx="3146695" cy="3754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التوسع في التقنيات الحديثة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7E17E6B2-26E6-3FE2-AC68-A876BFFAA89A}"/>
              </a:ext>
            </a:extLst>
          </p:cNvPr>
          <p:cNvSpPr/>
          <p:nvPr/>
        </p:nvSpPr>
        <p:spPr>
          <a:xfrm>
            <a:off x="8367072" y="5005813"/>
            <a:ext cx="3465513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الذكاء الاصطناعي والبلوكشين والبيانات الضخمة ستدعم الابتكار في التعليم والصحة والطاقة المتجددة.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30717E0B-981E-63F5-E997-D09BDF69667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3244" y="2089944"/>
            <a:ext cx="3465513" cy="2141835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5AE42948-D1BF-280E-0C98-79AB4F771740}"/>
              </a:ext>
            </a:extLst>
          </p:cNvPr>
          <p:cNvSpPr/>
          <p:nvPr/>
        </p:nvSpPr>
        <p:spPr>
          <a:xfrm>
            <a:off x="4719733" y="4420791"/>
            <a:ext cx="3238066" cy="3754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الدمج مع الأنظمة التعليمية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DF93DED0-7EA0-47A7-2463-3733B46DD0D9}"/>
              </a:ext>
            </a:extLst>
          </p:cNvPr>
          <p:cNvSpPr/>
          <p:nvPr/>
        </p:nvSpPr>
        <p:spPr>
          <a:xfrm>
            <a:off x="4379531" y="5005813"/>
            <a:ext cx="3465513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تعاون الجامعات مع الحاضنات لبرامج ريادة أعمال تجمع التعليم العملي والنظري منذ المراحل الأكاديمية الأولى.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90F5E03B-EBEA-CD58-4138-09BE27BCBFD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92" y="2089944"/>
            <a:ext cx="3465513" cy="2141835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2BAE2B09-E48B-FB80-11C5-731B9A49D885}"/>
              </a:ext>
            </a:extLst>
          </p:cNvPr>
          <p:cNvSpPr/>
          <p:nvPr/>
        </p:nvSpPr>
        <p:spPr>
          <a:xfrm>
            <a:off x="538942" y="4420791"/>
            <a:ext cx="3148299" cy="3754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التوسع في الأسواق الناشئة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79D1B8B6-E19F-2E6B-0AC7-28A677FBE845}"/>
              </a:ext>
            </a:extLst>
          </p:cNvPr>
          <p:cNvSpPr/>
          <p:nvPr/>
        </p:nvSpPr>
        <p:spPr>
          <a:xfrm>
            <a:off x="357806" y="5005813"/>
            <a:ext cx="3465513" cy="971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دعم الشركات الناشئة في الدول النامية لتعزيز الاستدامة الاقتصادية ودعم الشركات الصغيرة والمتوسطة.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078080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2E91F-638F-EDE1-BEAB-B9EC5627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AC73F-D5CC-ECC6-B97C-535E1001746D}"/>
              </a:ext>
            </a:extLst>
          </p:cNvPr>
          <p:cNvSpPr/>
          <p:nvPr/>
        </p:nvSpPr>
        <p:spPr>
          <a:xfrm flipV="1">
            <a:off x="2512321" y="351701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8206F-EEA5-0AA4-9EE7-110A4710F282}"/>
              </a:ext>
            </a:extLst>
          </p:cNvPr>
          <p:cNvSpPr/>
          <p:nvPr/>
        </p:nvSpPr>
        <p:spPr>
          <a:xfrm>
            <a:off x="7883147" y="908720"/>
            <a:ext cx="4128422" cy="57755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440DE-3032-7F54-F042-27AB8302DEC8}"/>
              </a:ext>
            </a:extLst>
          </p:cNvPr>
          <p:cNvSpPr/>
          <p:nvPr/>
        </p:nvSpPr>
        <p:spPr>
          <a:xfrm>
            <a:off x="335360" y="1052736"/>
            <a:ext cx="11553856" cy="544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SA" sz="2000" dirty="0"/>
              <a:t>يعتمد التفكير المنطقي الرشيد على مجموعة من المعايير التي تضمن سلامة التحليل وجودة الحكم، من أهمها: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357575-1AB2-4120-41C1-15B659F01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261B0B14-729E-EECC-3923-BB15D61F44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593" y="1155869"/>
            <a:ext cx="3966467" cy="5158508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C806CD34-14C9-2001-06D2-4A6CF34009B3}"/>
              </a:ext>
            </a:extLst>
          </p:cNvPr>
          <p:cNvSpPr/>
          <p:nvPr/>
        </p:nvSpPr>
        <p:spPr>
          <a:xfrm>
            <a:off x="1902134" y="1297515"/>
            <a:ext cx="5796459" cy="531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4625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الختام: </a:t>
            </a:r>
            <a:r>
              <a:rPr lang="ar-SA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نحو</a:t>
            </a:r>
            <a:r>
              <a:rPr lang="en-US" sz="2800" b="1" dirty="0">
                <a:solidFill>
                  <a:srgbClr val="00B0F0"/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 تعليم مبتكر ومستدام</a:t>
            </a:r>
            <a:endParaRPr lang="en-US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B9C1775E-FBAB-1C8D-917F-21C78263F7EA}"/>
              </a:ext>
            </a:extLst>
          </p:cNvPr>
          <p:cNvSpPr/>
          <p:nvPr/>
        </p:nvSpPr>
        <p:spPr>
          <a:xfrm>
            <a:off x="789801" y="2002520"/>
            <a:ext cx="6732585" cy="10663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تلعب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الكفاءة الإبداعية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دورًا رئيسيًا في تطوير طرق التعليم وتحسين التجربة التعليمية. من خلال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حاضنات الأعمال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 و </a:t>
            </a:r>
            <a:r>
              <a:rPr lang="en-US" sz="1600" b="1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مسرعاتها</a:t>
            </a:r>
            <a:r>
              <a:rPr lang="en-US" sz="1600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، يُمكن تزويد المعلمين بأدوات مبتكرة تُواكب التطورات التكنولوجية وتُلبّي احتياجات الأجيال الجديدة.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511A6256-9DD0-15F5-09FB-D92C8C906780}"/>
              </a:ext>
            </a:extLst>
          </p:cNvPr>
          <p:cNvSpPr/>
          <p:nvPr/>
        </p:nvSpPr>
        <p:spPr>
          <a:xfrm>
            <a:off x="3955602" y="3828653"/>
            <a:ext cx="3148508" cy="1391543"/>
          </a:xfrm>
          <a:prstGeom prst="roundRect">
            <a:avLst>
              <a:gd name="adj" fmla="val 12225"/>
            </a:avLst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870FCE26-F7B8-6BAD-54C9-DE8E9A50FD3E}"/>
              </a:ext>
            </a:extLst>
          </p:cNvPr>
          <p:cNvSpPr/>
          <p:nvPr/>
        </p:nvSpPr>
        <p:spPr>
          <a:xfrm>
            <a:off x="4177169" y="4017664"/>
            <a:ext cx="273793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التفكير النقدي والإبداعي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BED36908-3B82-155E-7E8F-81DBCCA88A8A}"/>
              </a:ext>
            </a:extLst>
          </p:cNvPr>
          <p:cNvSpPr/>
          <p:nvPr/>
        </p:nvSpPr>
        <p:spPr>
          <a:xfrm>
            <a:off x="4144614" y="4426346"/>
            <a:ext cx="277048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تعزيز التعاون بين المعلمين والطلاب في بيئة مبدعة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41A8CEA7-2296-B3CD-915B-220AB2EC3318}"/>
              </a:ext>
            </a:extLst>
          </p:cNvPr>
          <p:cNvSpPr/>
          <p:nvPr/>
        </p:nvSpPr>
        <p:spPr>
          <a:xfrm>
            <a:off x="807094" y="3828653"/>
            <a:ext cx="3148508" cy="1391543"/>
          </a:xfrm>
          <a:prstGeom prst="rect">
            <a:avLst/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1803691C-1055-B81A-0C0D-AB675FD08991}"/>
              </a:ext>
            </a:extLst>
          </p:cNvPr>
          <p:cNvSpPr/>
          <p:nvPr/>
        </p:nvSpPr>
        <p:spPr>
          <a:xfrm>
            <a:off x="1578491" y="4017664"/>
            <a:ext cx="2188100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تحسين نتائج التعلم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0A315158-B620-EB1A-DB6B-450A0155C76E}"/>
              </a:ext>
            </a:extLst>
          </p:cNvPr>
          <p:cNvSpPr/>
          <p:nvPr/>
        </p:nvSpPr>
        <p:spPr>
          <a:xfrm>
            <a:off x="996105" y="4426346"/>
            <a:ext cx="277048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أدوات وأساليب تدريسية مبتكرة تحقق نتائج أفضل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645E0DC8-1AA4-24BB-3673-5E3A9FCBDB62}"/>
              </a:ext>
            </a:extLst>
          </p:cNvPr>
          <p:cNvSpPr/>
          <p:nvPr/>
        </p:nvSpPr>
        <p:spPr>
          <a:xfrm>
            <a:off x="807094" y="5220196"/>
            <a:ext cx="6297018" cy="1089124"/>
          </a:xfrm>
          <a:prstGeom prst="rect">
            <a:avLst/>
          </a:prstGeom>
          <a:solidFill>
            <a:srgbClr val="CEE6FD"/>
          </a:solidFill>
          <a:ln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7A83CFCF-7621-F2B6-6C9F-61DD19FC6B15}"/>
              </a:ext>
            </a:extLst>
          </p:cNvPr>
          <p:cNvSpPr/>
          <p:nvPr/>
        </p:nvSpPr>
        <p:spPr>
          <a:xfrm>
            <a:off x="3867790" y="5409207"/>
            <a:ext cx="3047309" cy="2793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 rtl="1">
              <a:lnSpc>
                <a:spcPts val="2292"/>
              </a:lnSpc>
            </a:pPr>
            <a:r>
              <a:rPr lang="en-US" sz="1833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ea typeface="Instrument Sans Semi Bold" pitchFamily="34" charset="-122"/>
                <a:cs typeface="Alexandria" pitchFamily="2" charset="-78"/>
              </a:rPr>
              <a:t>التعليم الشامل والمستدام</a:t>
            </a:r>
            <a:endParaRPr lang="en-US" sz="1833" b="1" dirty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 13">
            <a:extLst>
              <a:ext uri="{FF2B5EF4-FFF2-40B4-BE49-F238E27FC236}">
                <a16:creationId xmlns:a16="http://schemas.microsoft.com/office/drawing/2014/main" id="{BD92BAB6-FDCE-C01C-866A-3C3CFA337C60}"/>
              </a:ext>
            </a:extLst>
          </p:cNvPr>
          <p:cNvSpPr/>
          <p:nvPr/>
        </p:nvSpPr>
        <p:spPr>
          <a:xfrm>
            <a:off x="2421883" y="5817890"/>
            <a:ext cx="4493217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rtl="1">
              <a:lnSpc>
                <a:spcPts val="2375"/>
              </a:lnSpc>
            </a:pPr>
            <a:r>
              <a:rPr lang="en-US" sz="1458" dirty="0">
                <a:solidFill>
                  <a:srgbClr val="1E3063"/>
                </a:solidFill>
                <a:latin typeface="Alexandria" pitchFamily="2" charset="-78"/>
                <a:ea typeface="Instrument Sans Medium" pitchFamily="34" charset="-122"/>
                <a:cs typeface="Alexandria" pitchFamily="2" charset="-78"/>
              </a:rPr>
              <a:t>مستقبل تعليمي يصل للجميع ويواكب متطلبات العصر</a:t>
            </a:r>
            <a:endParaRPr lang="en-US" sz="1458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49339398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1" objId="8"/>
        <p14:stopEvt time="49673" objId="8"/>
      </p14:showEvt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198" y="27843"/>
            <a:ext cx="12350198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  <a:sym typeface="Arial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  <a:sym typeface="Arial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0F922B-9017-4012-364A-3E05CD1C1D19}"/>
              </a:ext>
            </a:extLst>
          </p:cNvPr>
          <p:cNvSpPr txBox="1"/>
          <p:nvPr/>
        </p:nvSpPr>
        <p:spPr>
          <a:xfrm>
            <a:off x="623392" y="54187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6387605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50ABA5A-DC78-4AF7-8E1B-743888095B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C37342-DEDF-4FD2-91AC-B8FFE0B6E3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5A0AB4-5E19-4D83-8409-59CEDDE018F8}">
  <ds:schemaRefs>
    <ds:schemaRef ds:uri="d13aca44-ef33-4cf4-9980-7f0b00e6eeb9"/>
    <ds:schemaRef ds:uri="49100919-8a76-4266-be0c-7dc583902cb4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47018</TotalTime>
  <Words>2863</Words>
  <Application>Microsoft Office PowerPoint</Application>
  <PresentationFormat>Widescreen</PresentationFormat>
  <Paragraphs>359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Century Gothic</vt:lpstr>
      <vt:lpstr>Instrument Sans Light</vt:lpstr>
      <vt:lpstr>Instrument Sans Medium</vt:lpstr>
      <vt:lpstr>Instrument Sans Semi Bold</vt:lpstr>
      <vt:lpstr>Roboto Light</vt:lpstr>
      <vt:lpstr>Times New Roman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Dr.Rehab El-shafie</dc:creator>
  <cp:lastModifiedBy>Dr. Nour Affour</cp:lastModifiedBy>
  <cp:revision>479</cp:revision>
  <dcterms:created xsi:type="dcterms:W3CDTF">2023-04-29T09:08:23Z</dcterms:created>
  <dcterms:modified xsi:type="dcterms:W3CDTF">2026-03-30T17:13:19Z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