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65"/>
  </p:notesMasterIdLst>
  <p:sldIdLst>
    <p:sldId id="256" r:id="rId2"/>
    <p:sldId id="375" r:id="rId3"/>
    <p:sldId id="377" r:id="rId4"/>
    <p:sldId id="364" r:id="rId5"/>
    <p:sldId id="363" r:id="rId6"/>
    <p:sldId id="376" r:id="rId7"/>
    <p:sldId id="378" r:id="rId8"/>
    <p:sldId id="379" r:id="rId9"/>
    <p:sldId id="422" r:id="rId10"/>
    <p:sldId id="266" r:id="rId11"/>
    <p:sldId id="383" r:id="rId12"/>
    <p:sldId id="381" r:id="rId13"/>
    <p:sldId id="380" r:id="rId14"/>
    <p:sldId id="365" r:id="rId15"/>
    <p:sldId id="382" r:id="rId16"/>
    <p:sldId id="421" r:id="rId17"/>
    <p:sldId id="384" r:id="rId18"/>
    <p:sldId id="385" r:id="rId19"/>
    <p:sldId id="386" r:id="rId20"/>
    <p:sldId id="412" r:id="rId21"/>
    <p:sldId id="366" r:id="rId22"/>
    <p:sldId id="420" r:id="rId23"/>
    <p:sldId id="387" r:id="rId24"/>
    <p:sldId id="388" r:id="rId25"/>
    <p:sldId id="367" r:id="rId26"/>
    <p:sldId id="413" r:id="rId27"/>
    <p:sldId id="423" r:id="rId28"/>
    <p:sldId id="389" r:id="rId29"/>
    <p:sldId id="368" r:id="rId30"/>
    <p:sldId id="390" r:id="rId31"/>
    <p:sldId id="414" r:id="rId32"/>
    <p:sldId id="424" r:id="rId33"/>
    <p:sldId id="391" r:id="rId34"/>
    <p:sldId id="392" r:id="rId35"/>
    <p:sldId id="369" r:id="rId36"/>
    <p:sldId id="394" r:id="rId37"/>
    <p:sldId id="425" r:id="rId38"/>
    <p:sldId id="393" r:id="rId39"/>
    <p:sldId id="401" r:id="rId40"/>
    <p:sldId id="264" r:id="rId41"/>
    <p:sldId id="415" r:id="rId42"/>
    <p:sldId id="426" r:id="rId43"/>
    <p:sldId id="395" r:id="rId44"/>
    <p:sldId id="402" r:id="rId45"/>
    <p:sldId id="417" r:id="rId46"/>
    <p:sldId id="416" r:id="rId47"/>
    <p:sldId id="265" r:id="rId48"/>
    <p:sldId id="427" r:id="rId49"/>
    <p:sldId id="407" r:id="rId50"/>
    <p:sldId id="408" r:id="rId51"/>
    <p:sldId id="419" r:id="rId52"/>
    <p:sldId id="418" r:id="rId53"/>
    <p:sldId id="428" r:id="rId54"/>
    <p:sldId id="400" r:id="rId55"/>
    <p:sldId id="372" r:id="rId56"/>
    <p:sldId id="399" r:id="rId57"/>
    <p:sldId id="371" r:id="rId58"/>
    <p:sldId id="410" r:id="rId59"/>
    <p:sldId id="276" r:id="rId60"/>
    <p:sldId id="260" r:id="rId61"/>
    <p:sldId id="261" r:id="rId62"/>
    <p:sldId id="259" r:id="rId63"/>
    <p:sldId id="262" r:id="rId6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AA4"/>
    <a:srgbClr val="D0D611"/>
    <a:srgbClr val="CB13BA"/>
    <a:srgbClr val="73DDFF"/>
    <a:srgbClr val="86166D"/>
    <a:srgbClr val="FF4600"/>
    <a:srgbClr val="01DFFE"/>
    <a:srgbClr val="B3FF00"/>
    <a:srgbClr val="FF9652"/>
    <a:srgbClr val="B78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66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92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FFDA6-937A-3C42-A9BF-ED41CBC71A80}" type="datetimeFigureOut">
              <a:rPr lang="en-SA" smtClean="0"/>
              <a:t>17/09/2021 R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A40E4-2014-3741-8434-333B6C605336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2710674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2, pages 25-77 of the Project Team Leadership and Communication book.  ISBN: 9781732378902 (Softcover), 9781732378919 (Hardcover).  These slides may only be posted or used in conjunction with the book in a training or classroom environment. Key terms (pages 74-75)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What is a Project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Phases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Functions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Projects can Vary in Size and Scale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Structures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Functional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Project-Focused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Matrix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Values and Needs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Process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Plan-focused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Cyclical model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Change-focused model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Product and Process Quality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Quality as a Balancing Act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Project Triangle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Outcomes (The Layered Approach)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Goals, Scope Statements, Requirements/Specifications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Kickoff Meeting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Plan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Summary and Conclusion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</a:t>
            </a:r>
          </a:p>
          <a:p>
            <a:r>
              <a:rPr lang="en-US" dirty="0">
                <a:effectLst/>
              </a:rPr>
              <a:t>2.1 What is a Project?</a:t>
            </a:r>
          </a:p>
          <a:p>
            <a:pPr lvl="1"/>
            <a:r>
              <a:rPr lang="en-US" dirty="0">
                <a:effectLst/>
              </a:rPr>
              <a:t>Define 'project,' identifying 2 defining features</a:t>
            </a:r>
          </a:p>
          <a:p>
            <a:pPr lvl="1"/>
            <a:r>
              <a:rPr lang="en-US" dirty="0">
                <a:effectLst/>
              </a:rPr>
              <a:t>List 4 project phases and 1 additional element</a:t>
            </a:r>
          </a:p>
          <a:p>
            <a:pPr lvl="1"/>
            <a:r>
              <a:rPr lang="en-US" dirty="0">
                <a:effectLst/>
              </a:rPr>
              <a:t>Recognize the interactions between projects/phases and the product lifecycle</a:t>
            </a:r>
          </a:p>
          <a:p>
            <a:r>
              <a:rPr lang="en-US" dirty="0">
                <a:effectLst/>
              </a:rPr>
              <a:t>2.2 The Project Environment</a:t>
            </a:r>
          </a:p>
          <a:p>
            <a:pPr lvl="1"/>
            <a:r>
              <a:rPr lang="en-US" dirty="0">
                <a:effectLst/>
              </a:rPr>
              <a:t>Identify 3 types of organizations in the context of how projects are organized</a:t>
            </a:r>
          </a:p>
          <a:p>
            <a:pPr lvl="1"/>
            <a:r>
              <a:rPr lang="en-US" dirty="0">
                <a:effectLst/>
              </a:rPr>
              <a:t>Recognize strengths and weaknesses of each of the 3 organizational types</a:t>
            </a:r>
          </a:p>
          <a:p>
            <a:r>
              <a:rPr lang="en-US" dirty="0">
                <a:effectLst/>
              </a:rPr>
              <a:t>2.3 Values, Needs, and Process</a:t>
            </a:r>
          </a:p>
          <a:p>
            <a:pPr lvl="1"/>
            <a:r>
              <a:rPr lang="en-US" dirty="0">
                <a:effectLst/>
              </a:rPr>
              <a:t>Recall factors influencing the values and needs of a project, team, or organization</a:t>
            </a:r>
          </a:p>
          <a:p>
            <a:pPr lvl="1"/>
            <a:r>
              <a:rPr lang="en-US" dirty="0">
                <a:effectLst/>
              </a:rPr>
              <a:t>List 3 fundamental process models and summarize the strengths and weaknesses of each</a:t>
            </a:r>
          </a:p>
          <a:p>
            <a:pPr lvl="1"/>
            <a:r>
              <a:rPr lang="en-US" dirty="0">
                <a:effectLst/>
              </a:rPr>
              <a:t>Recognize varying levels of detail/abstraction in documented processes</a:t>
            </a:r>
          </a:p>
          <a:p>
            <a:r>
              <a:rPr lang="en-US" dirty="0">
                <a:effectLst/>
              </a:rPr>
              <a:t>2.4 Quality and The Project Triangle</a:t>
            </a:r>
          </a:p>
          <a:p>
            <a:pPr lvl="1"/>
            <a:r>
              <a:rPr lang="en-US" dirty="0">
                <a:effectLst/>
              </a:rPr>
              <a:t>Define 'quality,' identifying 4 main aspects/concerns</a:t>
            </a:r>
          </a:p>
          <a:p>
            <a:pPr lvl="1"/>
            <a:r>
              <a:rPr lang="en-US" dirty="0">
                <a:effectLst/>
              </a:rPr>
              <a:t>Give examples of elements that are 'cost of quality' and 'cost of poor quality' in a project</a:t>
            </a:r>
          </a:p>
          <a:p>
            <a:pPr lvl="1"/>
            <a:r>
              <a:rPr lang="en-US" dirty="0">
                <a:effectLst/>
              </a:rPr>
              <a:t>Label the project triangle's 4 components</a:t>
            </a:r>
          </a:p>
          <a:p>
            <a:pPr lvl="1"/>
            <a:r>
              <a:rPr lang="en-US" dirty="0">
                <a:effectLst/>
              </a:rPr>
              <a:t>Relate examples of each project triangle component and the relationships between them</a:t>
            </a:r>
          </a:p>
          <a:p>
            <a:r>
              <a:rPr lang="en-US" dirty="0">
                <a:effectLst/>
              </a:rPr>
              <a:t>2.5 Defining Project Outcomes: A Layered Approach</a:t>
            </a:r>
          </a:p>
          <a:p>
            <a:pPr lvl="1"/>
            <a:r>
              <a:rPr lang="en-US" dirty="0">
                <a:effectLst/>
              </a:rPr>
              <a:t>Relate the concept of project goals,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scope statements, including examples of such</a:t>
            </a:r>
          </a:p>
          <a:p>
            <a:pPr lvl="1"/>
            <a:r>
              <a:rPr lang="en-US" dirty="0">
                <a:effectLst/>
              </a:rPr>
              <a:t>Relate the concept of project requirements/specifications, including examples of such</a:t>
            </a:r>
          </a:p>
          <a:p>
            <a:pPr lvl="1"/>
            <a:r>
              <a:rPr lang="en-US" dirty="0">
                <a:effectLst/>
              </a:rPr>
              <a:t>Describe ‘the layered approach’ to project outcome definition</a:t>
            </a:r>
          </a:p>
          <a:p>
            <a:r>
              <a:rPr lang="en-US" dirty="0">
                <a:effectLst/>
              </a:rPr>
              <a:t>2.6 The Project’s Early Stages</a:t>
            </a:r>
          </a:p>
          <a:p>
            <a:pPr lvl="1"/>
            <a:r>
              <a:rPr lang="en-US" dirty="0">
                <a:effectLst/>
              </a:rPr>
              <a:t>Identify the primary objectives of a project kickoff meeting</a:t>
            </a:r>
          </a:p>
          <a:p>
            <a:pPr lvl="1"/>
            <a:r>
              <a:rPr lang="en-US" dirty="0">
                <a:effectLst/>
              </a:rPr>
              <a:t>List the essential elements of a basic project plan</a:t>
            </a:r>
          </a:p>
          <a:p>
            <a:r>
              <a:rPr lang="en-US" dirty="0">
                <a:effectLst/>
              </a:rPr>
              <a:t>2.7 Chapter Tool: Planning Project Quality</a:t>
            </a:r>
          </a:p>
          <a:p>
            <a:pPr lvl="1"/>
            <a:r>
              <a:rPr lang="en-US" dirty="0">
                <a:effectLst/>
              </a:rPr>
              <a:t>Relate basic steps for determining a project’s quality objectives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One Product, Multiple Projects (10 minutes, section 2.1)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Propose multiple projects within a single product’s life cycle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Organizational Culture and Structure (10 minutes, sections 1.5 and 2.2)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the cultural norms and organizational structures of multiple industries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‘Rolling Your Own’ Process (10-15 minutes, section 2.3)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a scenario and construct a basic process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Understanding Quality (10-15 minutes, section 2.4)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Develop scenario-specific quality-related elements of consideration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Layering Project Outcomes (10-15 minutes, section 2.5)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Construct scenario-specific goals, scope statements, and specifications/requirements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Outlining the Project Plan (10-15 minutes, section 2.6)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Design a project plan outline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1.1, page 2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word leadership evokes: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Responsibility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Burden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Honor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Duty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Calling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Ability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book includes a 2-minute exercise on page 2 entitled: What’s in a Name?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527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chapter 1, pages 1-23 of the Project Team Leadership and Communication book.  ISBN: 9781732378902 (Softcover), 9781732378919 (Hardcover).  These slides may only be posted or used in conjunction with the book in a training or classroom environment.  Key terms (page 21) are often italicized on the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Outline: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Job Titles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Leadership Styles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Affiliative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Authoritarian / Commanding / Autocratic 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Coaching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Democratic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Laissez-faire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Pacesetting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Transformational / Visionary</a:t>
            </a:r>
            <a:endParaRPr lang="en-US" i="0" baseline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Influence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Types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Motivators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Extrinsic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Intrinsic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Organizational Culture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Stakeholders (“Who we lead”)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Project Management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The Discipline</a:t>
            </a:r>
          </a:p>
          <a:p>
            <a:pPr marL="628650" marR="0" lvl="1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Ethics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/>
              <a:t>Summary and Conclusions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Learning Objectives:</a:t>
            </a:r>
          </a:p>
          <a:p>
            <a:r>
              <a:rPr lang="en-US" dirty="0">
                <a:effectLst/>
              </a:rPr>
              <a:t>1.1 The Leader’s Title</a:t>
            </a:r>
          </a:p>
          <a:p>
            <a:pPr lvl="1"/>
            <a:r>
              <a:rPr lang="en-US" dirty="0">
                <a:effectLst/>
              </a:rPr>
              <a:t>Understand that title isn't synonymous with the need or authority to engage in leadership</a:t>
            </a:r>
          </a:p>
          <a:p>
            <a:r>
              <a:rPr lang="en-US" dirty="0">
                <a:effectLst/>
              </a:rPr>
              <a:t>1.2 Leadership Styles</a:t>
            </a:r>
          </a:p>
          <a:p>
            <a:pPr lvl="1"/>
            <a:r>
              <a:rPr lang="en-US" dirty="0">
                <a:effectLst/>
              </a:rPr>
              <a:t>Describe 7 basic leadership styles</a:t>
            </a:r>
          </a:p>
          <a:p>
            <a:pPr lvl="1"/>
            <a:r>
              <a:rPr lang="en-US" dirty="0">
                <a:effectLst/>
              </a:rPr>
              <a:t>Recognize the importance of choosing an appropriate style</a:t>
            </a:r>
          </a:p>
          <a:p>
            <a:pPr lvl="1"/>
            <a:r>
              <a:rPr lang="en-US" dirty="0">
                <a:effectLst/>
              </a:rPr>
              <a:t>Identify common pitfalls related to appropriate leadership styles</a:t>
            </a:r>
          </a:p>
          <a:p>
            <a:r>
              <a:rPr lang="en-US" dirty="0">
                <a:effectLst/>
              </a:rPr>
              <a:t>1.3 Influence</a:t>
            </a:r>
          </a:p>
          <a:p>
            <a:pPr lvl="1"/>
            <a:r>
              <a:rPr lang="en-US" dirty="0">
                <a:effectLst/>
              </a:rPr>
              <a:t>Describe 5 types of influence</a:t>
            </a:r>
          </a:p>
          <a:p>
            <a:pPr lvl="1"/>
            <a:r>
              <a:rPr lang="en-US" dirty="0">
                <a:effectLst/>
              </a:rPr>
              <a:t>Recognize personal preferences and their relationship to influence</a:t>
            </a:r>
          </a:p>
          <a:p>
            <a:r>
              <a:rPr lang="en-US" dirty="0">
                <a:effectLst/>
              </a:rPr>
              <a:t>1.4 Motivators</a:t>
            </a:r>
          </a:p>
          <a:p>
            <a:pPr lvl="1"/>
            <a:r>
              <a:rPr lang="en-US" dirty="0">
                <a:effectLst/>
              </a:rPr>
              <a:t>Describe 6 types of motivators and give examples of each</a:t>
            </a:r>
          </a:p>
          <a:p>
            <a:pPr lvl="1"/>
            <a:r>
              <a:rPr lang="en-US" dirty="0">
                <a:effectLst/>
              </a:rPr>
              <a:t>Classify the 6 motivators as extrinsic or intrinsic</a:t>
            </a:r>
          </a:p>
          <a:p>
            <a:pPr lvl="1"/>
            <a:r>
              <a:rPr lang="en-US" dirty="0">
                <a:effectLst/>
              </a:rPr>
              <a:t>Relate biases individuals may have towards or against individual motivators</a:t>
            </a:r>
          </a:p>
          <a:p>
            <a:r>
              <a:rPr lang="en-US" dirty="0">
                <a:effectLst/>
              </a:rPr>
              <a:t>1.5 Matching Leadership with Culture</a:t>
            </a:r>
          </a:p>
          <a:p>
            <a:pPr lvl="1"/>
            <a:r>
              <a:rPr lang="en-US" dirty="0">
                <a:effectLst/>
              </a:rPr>
              <a:t>Define ‘culture’ in the context of a project, team, and organization</a:t>
            </a:r>
          </a:p>
          <a:p>
            <a:pPr lvl="1"/>
            <a:r>
              <a:rPr lang="en-US" dirty="0">
                <a:effectLst/>
              </a:rPr>
              <a:t>Recognize contexts that affect and are affected by culture</a:t>
            </a:r>
          </a:p>
          <a:p>
            <a:r>
              <a:rPr lang="en-US" dirty="0">
                <a:effectLst/>
              </a:rPr>
              <a:t>1.6 Who We Lead</a:t>
            </a:r>
          </a:p>
          <a:p>
            <a:pPr lvl="1"/>
            <a:r>
              <a:rPr lang="en-US" dirty="0">
                <a:effectLst/>
              </a:rPr>
              <a:t>Define 'stakeholder' in the context of a project effort</a:t>
            </a:r>
          </a:p>
          <a:p>
            <a:pPr lvl="1"/>
            <a:r>
              <a:rPr lang="en-US" dirty="0">
                <a:effectLst/>
              </a:rPr>
              <a:t>Identify 3 common groups of project stakeholders</a:t>
            </a:r>
          </a:p>
          <a:p>
            <a:r>
              <a:rPr lang="en-US" dirty="0">
                <a:effectLst/>
              </a:rPr>
              <a:t>1.7 The Discipline of Project Management</a:t>
            </a:r>
          </a:p>
          <a:p>
            <a:pPr lvl="1"/>
            <a:r>
              <a:rPr lang="en-US" dirty="0">
                <a:effectLst/>
              </a:rPr>
              <a:t>Relate the various leadership titles and the field of project management</a:t>
            </a:r>
          </a:p>
          <a:p>
            <a:pPr lvl="1"/>
            <a:r>
              <a:rPr lang="en-US" dirty="0">
                <a:effectLst/>
              </a:rPr>
              <a:t>Describe several aspects of professional discipline and ethics</a:t>
            </a:r>
          </a:p>
          <a:p>
            <a:r>
              <a:rPr lang="en-US" dirty="0">
                <a:effectLst/>
              </a:rPr>
              <a:t>1.8 Chapter Tool: Who We Are as Leaders</a:t>
            </a:r>
          </a:p>
          <a:p>
            <a:pPr lvl="1"/>
            <a:r>
              <a:rPr lang="en-US" dirty="0">
                <a:effectLst/>
              </a:rPr>
              <a:t>Examine individual preferences relating to motivators, influence, and previous project experience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b="1" i="0" baseline="0" dirty="0"/>
              <a:t>Associated Class Activities: </a:t>
            </a:r>
            <a:r>
              <a:rPr lang="en-US" b="0" i="0" baseline="0" dirty="0"/>
              <a:t>(Separate Slides)</a:t>
            </a:r>
            <a:endParaRPr lang="en-US" dirty="0">
              <a:effectLst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Applying Leadership Styles (5 minutes, section 1.2)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Recommend basic leadership styles for basic team scenarios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Professionalism and Ethics (10-15 minutes, sections 1.1 and 1.7)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Compare leadership titles and relate ethical challenges each might face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Matching Influence to Leadership (5-10 minutes, sections 1.2 and 1.3)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Decide which type of influence is appropriate / inappropriate for multiple leadership styles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Your Motivators (5-10 minutes, section 1.4)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Contrast types of motivators and relate individual preferences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Who We Are As Leaders (15 minutes, section 1.9)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Analyze individual and group preferences relating to motivators, influence, and stakeholder experiences</a:t>
            </a:r>
            <a:endParaRPr lang="en-US" sz="11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i="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8175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section 1.1, page 2 of the Project Team Leadership and Communication book.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0" baseline="0" dirty="0"/>
              <a:t>The word leadership evokes: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Responsibility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Burden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Honor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Duty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Calling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i="0" baseline="0" dirty="0"/>
              <a:t>Ability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The book includes a 2-minute exercise on page 2 entitled: What’s in a Name?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4743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Corresponds to </a:t>
            </a:r>
            <a:r>
              <a:rPr lang="en-US" i="1" baseline="0" dirty="0"/>
              <a:t>section 1.2, pages 2-5 of the Project Team Leadership and Communication book.</a:t>
            </a:r>
            <a:endParaRPr lang="en-US" i="1" dirty="0"/>
          </a:p>
          <a:p>
            <a:endParaRPr lang="en-US" dirty="0"/>
          </a:p>
          <a:p>
            <a:r>
              <a:rPr lang="en-US" dirty="0"/>
              <a:t>The next 7 slides are the styles: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Affiliative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Authoritarian / Commanding / Autocratic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Coaching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Democratic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Laissez-faire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Pacesetting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Transformational / Visionary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0741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054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227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2610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Affiliative Leadership Style emphasizes harmony and focuses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4138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91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240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71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Authoritarian / Commanding / Autocratic Leadership Style focuses heavily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5783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Coaching Leadership Style emphasizes productivity and focuses on the individuals.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2676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Coaching Leadership Style emphasizes productivity and focuses on the individuals.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380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Democratic Leadership Style focuses heavily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937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Democratic Leadership Style focuses heavily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509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Democratic Leadership Style focuses heavily on the team.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9020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Laissez-faire Leadership Style focuses heavily on the individual.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2873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Laissez-faire Leadership Style focuses heavily on the individual.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7307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Laissez-faire Leadership Style focuses heavily on the individual.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33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Pacesetting Leadership Style emphasizes productivity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6037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Pacesetting Leadership Style emphasizes productivity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72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4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Pacesetting Leadership Style emphasizes productivity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76680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Transformational / Visionary Leadership Style emphasizes harmony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2944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</a:t>
            </a:r>
            <a:r>
              <a:rPr lang="en-US" i="1" baseline="0" dirty="0"/>
              <a:t> page 3 of the Project Team Leadership and Communication book.</a:t>
            </a:r>
          </a:p>
          <a:p>
            <a:endParaRPr lang="en-US" dirty="0"/>
          </a:p>
          <a:p>
            <a:r>
              <a:rPr lang="en-US" dirty="0"/>
              <a:t>Emphasis is either on harmony</a:t>
            </a:r>
            <a:r>
              <a:rPr lang="en-US" baseline="0" dirty="0"/>
              <a:t> or productivity, focus is on the leader, team, or individual.</a:t>
            </a:r>
          </a:p>
          <a:p>
            <a:endParaRPr lang="en-US" baseline="0" dirty="0"/>
          </a:p>
          <a:p>
            <a:r>
              <a:rPr lang="en-US" dirty="0"/>
              <a:t>The Transformational / Visionary Leadership Style emphasizes harmony and focuses on the leader.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5400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1.6, pages 12-13 of the Project Team Leadership and Communication book.</a:t>
            </a:r>
            <a:endParaRPr lang="en-US" i="1" dirty="0"/>
          </a:p>
          <a:p>
            <a:endParaRPr lang="en-US" dirty="0"/>
          </a:p>
          <a:p>
            <a:r>
              <a:rPr lang="en-US" dirty="0"/>
              <a:t>The Venn diagram</a:t>
            </a:r>
            <a:r>
              <a:rPr lang="en-US" baseline="0" dirty="0"/>
              <a:t> illustrates how there are major stakeholder groups, but they can overlap.  Each requires specific considerations and strategies.</a:t>
            </a:r>
          </a:p>
          <a:p>
            <a:endParaRPr lang="en-US" baseline="0" dirty="0"/>
          </a:p>
          <a:p>
            <a:r>
              <a:rPr lang="en-US" i="1" baseline="0" dirty="0"/>
              <a:t>Stakeholders are covered further in other chapters/slides, especially section 3.8 (pages 102-105) and 5.7 (pages 171-172).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9768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1.5, pages 10-12 of the Project Team Leadership and Communication book.</a:t>
            </a:r>
            <a:endParaRPr lang="en-US" i="1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2221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Corresponds to </a:t>
            </a:r>
            <a:r>
              <a:rPr lang="en-US" i="1" baseline="0" dirty="0"/>
              <a:t>section 1.9, page 20 of the Project Team Leadership and Communication book.  Summarizes chapter 1 and these slides.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4432E4-4C49-4E27-8846-7ED75FA30D5D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718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7713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508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7385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8476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618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8380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03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5206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26737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105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3030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D6827-F213-428B-B64D-882A557603DE}" type="datetimeFigureOut">
              <a:rPr lang="en-US" smtClean="0"/>
              <a:t>9/17/21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624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44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3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55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m/s/ref=dp_byline_sr_ebooks_1?ie=UTF8&amp;field-author=Samuel+Malachowsky&amp;text=Samuel+Malachowsky&amp;sort=relevancerank&amp;search-alias=digital-text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>
                <a:lumMod val="65000"/>
                <a:lumOff val="35000"/>
              </a:schemeClr>
            </a:gs>
            <a:gs pos="0">
              <a:schemeClr val="tx1">
                <a:lumMod val="50000"/>
              </a:schemeClr>
            </a:gs>
            <a:gs pos="0">
              <a:schemeClr val="bg2">
                <a:lumMod val="72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263" y="878540"/>
            <a:ext cx="8567738" cy="3442447"/>
          </a:xfrm>
          <a:gradFill flip="none" rotWithShape="1">
            <a:gsLst>
              <a:gs pos="0">
                <a:srgbClr val="86166D">
                  <a:tint val="66000"/>
                  <a:satMod val="160000"/>
                </a:srgbClr>
              </a:gs>
              <a:gs pos="50000">
                <a:srgbClr val="86166D">
                  <a:tint val="44500"/>
                  <a:satMod val="160000"/>
                </a:srgbClr>
              </a:gs>
              <a:gs pos="100000">
                <a:srgbClr val="86166D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txBody>
          <a:bodyPr lIns="274320" tIns="91440" rIns="182880" bIns="91440">
            <a:normAutofit/>
          </a:bodyPr>
          <a:lstStyle/>
          <a:p>
            <a:r>
              <a:rPr lang="en-US" sz="5400" b="1" dirty="0">
                <a:solidFill>
                  <a:schemeClr val="accent1">
                    <a:lumMod val="75000"/>
                  </a:schemeClr>
                </a:solidFill>
              </a:rPr>
              <a:t>Understanding Leadership</a:t>
            </a:r>
            <a:br>
              <a:rPr lang="en-US" sz="5400" b="1" dirty="0">
                <a:solidFill>
                  <a:schemeClr val="bg1">
                    <a:lumMod val="95000"/>
                  </a:schemeClr>
                </a:solidFill>
              </a:rPr>
            </a:br>
            <a:br>
              <a:rPr lang="en-US" sz="5400" dirty="0">
                <a:solidFill>
                  <a:schemeClr val="bg1"/>
                </a:solidFill>
              </a:rPr>
            </a:br>
            <a:r>
              <a:rPr lang="en-US" sz="5400" dirty="0">
                <a:solidFill>
                  <a:schemeClr val="bg1"/>
                </a:solidFill>
              </a:rPr>
              <a:t> </a:t>
            </a:r>
            <a:r>
              <a:rPr lang="en-US" sz="2800" b="1" dirty="0">
                <a:solidFill>
                  <a:srgbClr val="00B050"/>
                </a:solidFill>
                <a:highlight>
                  <a:srgbClr val="73DDFF"/>
                </a:highlight>
                <a:latin typeface="+mn-lt"/>
              </a:rPr>
              <a:t>Chapter 3</a:t>
            </a:r>
            <a:endParaRPr lang="en-US" b="1" dirty="0">
              <a:solidFill>
                <a:srgbClr val="00B050"/>
              </a:solidFill>
              <a:highlight>
                <a:srgbClr val="73DDFF"/>
              </a:highlight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24263" y="4418013"/>
            <a:ext cx="8567738" cy="1561446"/>
          </a:xfrm>
          <a:gradFill flip="none" rotWithShape="1">
            <a:gsLst>
              <a:gs pos="0">
                <a:srgbClr val="73DDFF">
                  <a:shade val="30000"/>
                  <a:satMod val="115000"/>
                </a:srgbClr>
              </a:gs>
              <a:gs pos="50000">
                <a:srgbClr val="73DDFF">
                  <a:shade val="67500"/>
                  <a:satMod val="115000"/>
                </a:srgbClr>
              </a:gs>
              <a:gs pos="100000">
                <a:srgbClr val="73DDFF">
                  <a:shade val="100000"/>
                  <a:satMod val="115000"/>
                </a:srgbClr>
              </a:gs>
            </a:gsLst>
            <a:lin ang="8100000" scaled="1"/>
            <a:tileRect/>
          </a:gradFill>
        </p:spPr>
        <p:txBody>
          <a:bodyPr lIns="274320" tIns="91440" rIns="182880" bIns="91440">
            <a:normAutofit/>
          </a:bodyPr>
          <a:lstStyle/>
          <a:p>
            <a:pPr algn="l"/>
            <a:r>
              <a:rPr lang="en-US" b="1" dirty="0">
                <a:solidFill>
                  <a:schemeClr val="bg1">
                    <a:lumMod val="95000"/>
                  </a:schemeClr>
                </a:solidFill>
              </a:rPr>
              <a:t>PMG511</a:t>
            </a:r>
          </a:p>
          <a:p>
            <a:r>
              <a:rPr lang="en-US" dirty="0">
                <a:solidFill>
                  <a:schemeClr val="bg1"/>
                </a:solidFill>
              </a:rPr>
              <a:t>Project Leadership</a:t>
            </a:r>
            <a:endParaRPr lang="en-US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0" y="878540"/>
            <a:ext cx="3514951" cy="510091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b="1" dirty="0"/>
          </a:p>
          <a:p>
            <a:endParaRPr lang="en-US" sz="3200" b="1" dirty="0"/>
          </a:p>
          <a:p>
            <a:r>
              <a:rPr lang="en-US" sz="3000" b="1" dirty="0">
                <a:solidFill>
                  <a:srgbClr val="53728A"/>
                </a:solidFill>
              </a:rPr>
              <a:t>Everyone’s Smart</a:t>
            </a:r>
            <a:br>
              <a:rPr lang="en-US" sz="3000" b="1" dirty="0">
                <a:solidFill>
                  <a:srgbClr val="53728A"/>
                </a:solidFill>
              </a:rPr>
            </a:br>
            <a:r>
              <a:rPr lang="en-US" sz="3000" b="1" dirty="0">
                <a:solidFill>
                  <a:srgbClr val="53728A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7" y="1748118"/>
            <a:ext cx="2694542" cy="1479172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4DC5B3D-2EDC-8443-AEDA-5ABF8F5B1C96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02754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8548" y="397854"/>
            <a:ext cx="9144000" cy="954332"/>
          </a:xfrm>
        </p:spPr>
        <p:txBody>
          <a:bodyPr>
            <a:normAutofit/>
          </a:bodyPr>
          <a:lstStyle/>
          <a:p>
            <a:pPr algn="l"/>
            <a:r>
              <a:rPr lang="en-US" altLang="en-US" sz="4400" b="1" u="sng" dirty="0">
                <a:solidFill>
                  <a:srgbClr val="00B0F0"/>
                </a:solidFill>
              </a:rPr>
              <a:t>Learning Outcomes:</a:t>
            </a:r>
            <a:endParaRPr lang="en-US" sz="4400" b="1" u="sng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2337" y="913729"/>
            <a:ext cx="7123675" cy="1071095"/>
          </a:xfrm>
        </p:spPr>
        <p:txBody>
          <a:bodyPr>
            <a:normAutofit fontScale="25000" lnSpcReduction="20000"/>
          </a:bodyPr>
          <a:lstStyle/>
          <a:p>
            <a:pPr marL="171450" lvl="0" indent="-171450">
              <a:lnSpc>
                <a:spcPct val="10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n-US" sz="12800" dirty="0"/>
          </a:p>
          <a:p>
            <a:r>
              <a:rPr lang="en-US" sz="7200" b="1" dirty="0">
                <a:solidFill>
                  <a:srgbClr val="86166D"/>
                </a:solidFill>
              </a:rPr>
              <a:t>3.1 The Leader’s Title.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3.2 Leadership Styles:</a:t>
            </a:r>
          </a:p>
          <a:p>
            <a:pPr lvl="1" algn="l"/>
            <a:r>
              <a:rPr lang="en-US" sz="7200" b="1" dirty="0">
                <a:solidFill>
                  <a:srgbClr val="CB13BA"/>
                </a:solidFill>
              </a:rPr>
              <a:t>Describe 7 basic leadership styles.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3.3 Who We Lead:</a:t>
            </a:r>
          </a:p>
          <a:p>
            <a:pPr lvl="1" algn="l"/>
            <a:r>
              <a:rPr lang="en-US" sz="7200" b="1" dirty="0">
                <a:solidFill>
                  <a:srgbClr val="CB13BA"/>
                </a:solidFill>
              </a:rPr>
              <a:t>Define 'stakeholder' in the context of a project effort.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3.4 Matching Leadership with Culture:</a:t>
            </a:r>
          </a:p>
          <a:p>
            <a:pPr lvl="1" algn="l"/>
            <a:r>
              <a:rPr lang="en-US" sz="7200" b="1" dirty="0">
                <a:solidFill>
                  <a:srgbClr val="CB13BA"/>
                </a:solidFill>
              </a:rPr>
              <a:t>Define ‘culture’ in the context of a project, team, and organization.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3.5 Summary and Conclusions.</a:t>
            </a:r>
          </a:p>
          <a:p>
            <a:r>
              <a:rPr lang="en-US" sz="7200" b="1" dirty="0">
                <a:solidFill>
                  <a:srgbClr val="86166D"/>
                </a:solidFill>
              </a:rPr>
              <a:t>3.6 Self assessment.</a:t>
            </a:r>
          </a:p>
          <a:p>
            <a:endParaRPr lang="en-US" sz="6400" dirty="0"/>
          </a:p>
          <a:p>
            <a:endParaRPr lang="en-US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177D165D-CE36-E64B-9998-F9F7299C90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729281DB-1580-5849-BFB4-B1BCC5E6B2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Learning outcomes - Osmoregulation and Excretion">
            <a:extLst>
              <a:ext uri="{FF2B5EF4-FFF2-40B4-BE49-F238E27FC236}">
                <a16:creationId xmlns:a16="http://schemas.microsoft.com/office/drawing/2014/main" id="{D57C322E-D44D-D845-B4CB-76F5C1EE8A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907">
            <a:off x="7259548" y="1596058"/>
            <a:ext cx="3835400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491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rgbClr val="86166D"/>
                </a:solidFill>
              </a:rPr>
              <a:t>1.3-The Leader’s Title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52602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375" y="2002559"/>
            <a:ext cx="7439749" cy="3294576"/>
          </a:xfrm>
        </p:spPr>
        <p:txBody>
          <a:bodyPr>
            <a:normAutofit/>
          </a:bodyPr>
          <a:lstStyle/>
          <a:p>
            <a:r>
              <a:rPr lang="en-US" sz="1800" dirty="0"/>
              <a:t>Leader can have many titles, he can be a manager, supervisor, boss, CEO, Expert, Foreman, Monitor.</a:t>
            </a:r>
          </a:p>
          <a:p>
            <a:r>
              <a:rPr lang="en-US" sz="1800" dirty="0"/>
              <a:t>Understand that title </a:t>
            </a:r>
            <a:r>
              <a:rPr lang="en-US" sz="1800" dirty="0">
                <a:highlight>
                  <a:srgbClr val="B3FF00"/>
                </a:highlight>
              </a:rPr>
              <a:t>isn't synonymous</a:t>
            </a:r>
            <a:r>
              <a:rPr lang="en-US" sz="1800" dirty="0"/>
              <a:t> with the need or authority to engage in leadership.</a:t>
            </a:r>
          </a:p>
          <a:p>
            <a:r>
              <a:rPr lang="en-US" sz="1800" dirty="0"/>
              <a:t>It is </a:t>
            </a:r>
            <a:r>
              <a:rPr lang="en-US" sz="1800" b="1" dirty="0">
                <a:solidFill>
                  <a:srgbClr val="CB13BA"/>
                </a:solidFill>
                <a:highlight>
                  <a:srgbClr val="C0C0C0"/>
                </a:highlight>
              </a:rPr>
              <a:t>a sit of words that supposed all  correlated to actual duties of jobs.</a:t>
            </a:r>
          </a:p>
          <a:p>
            <a:r>
              <a:rPr lang="en-US" sz="1800" dirty="0"/>
              <a:t>The actual title can affect perceptions.</a:t>
            </a:r>
          </a:p>
          <a:p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u="sng" dirty="0">
                <a:solidFill>
                  <a:srgbClr val="86166D"/>
                </a:solidFill>
              </a:rPr>
              <a:t>1.3 The Leader’s Title</a:t>
            </a:r>
            <a:endParaRPr lang="en-US" sz="1400" b="1" u="sng" dirty="0">
              <a:solidFill>
                <a:srgbClr val="86166D"/>
              </a:solidFill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1353598A-0B45-5F47-AE50-837F0CC6F1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7F28112-A7B4-8A47-AB1D-D1F0CF207CB8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92E511-6ABE-C546-9E40-C60BA6B4C1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8159" y="4855442"/>
            <a:ext cx="9215306" cy="1193430"/>
          </a:xfrm>
          <a:prstGeom prst="rect">
            <a:avLst/>
          </a:prstGeom>
          <a:ln>
            <a:solidFill>
              <a:schemeClr val="tx1"/>
            </a:solidFill>
            <a:prstDash val="sysDot"/>
          </a:ln>
        </p:spPr>
      </p:pic>
      <p:pic>
        <p:nvPicPr>
          <p:cNvPr id="2050" name="Picture 2" descr="Leader concept word art Royalty Free Vector Image">
            <a:extLst>
              <a:ext uri="{FF2B5EF4-FFF2-40B4-BE49-F238E27FC236}">
                <a16:creationId xmlns:a16="http://schemas.microsoft.com/office/drawing/2014/main" id="{1305E323-955F-6549-A690-567922CD0B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0" b="26885"/>
          <a:stretch/>
        </p:blipFill>
        <p:spPr bwMode="auto">
          <a:xfrm>
            <a:off x="8504894" y="1963363"/>
            <a:ext cx="3225800" cy="207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875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7073" y="2170585"/>
            <a:ext cx="8637072" cy="251683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86166D"/>
                </a:solidFill>
                <a:latin typeface="Bradley Hand" pitchFamily="2" charset="77"/>
              </a:rPr>
              <a:t>“Leadership is not about titles, positions or flowcharts. It is about one life influencing another.” </a:t>
            </a:r>
            <a:r>
              <a:rPr lang="en-US" sz="3600" b="1" dirty="0">
                <a:solidFill>
                  <a:srgbClr val="00B0F0"/>
                </a:solidFill>
                <a:latin typeface="Bradley Hand" pitchFamily="2" charset="77"/>
              </a:rPr>
              <a:t>- John C. Maxwell</a:t>
            </a:r>
          </a:p>
          <a:p>
            <a:endParaRPr lang="en-US" sz="3200" b="1" dirty="0">
              <a:solidFill>
                <a:srgbClr val="86166D"/>
              </a:solidFill>
              <a:latin typeface="Bradley Hand" pitchFamily="2" charset="77"/>
            </a:endParaRP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ABC2AB6-0F9A-344D-B699-8F4349940D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D8E9E9C-37D3-D946-901D-39BFC14E32D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3074" name="Picture 2" descr="Going Further — How John C Maxwell Wrote Over 70 Books… | by Lachlan  Nicolson | Nicolson and Company | Medium">
            <a:extLst>
              <a:ext uri="{FF2B5EF4-FFF2-40B4-BE49-F238E27FC236}">
                <a16:creationId xmlns:a16="http://schemas.microsoft.com/office/drawing/2014/main" id="{E8D2A3EB-D1EC-6F4C-9738-7AF1FDBE14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68"/>
          <a:stretch/>
        </p:blipFill>
        <p:spPr bwMode="auto">
          <a:xfrm>
            <a:off x="9101469" y="1888018"/>
            <a:ext cx="2368155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680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0270" y="2171769"/>
            <a:ext cx="9603275" cy="2683673"/>
          </a:xfrm>
        </p:spPr>
        <p:txBody>
          <a:bodyPr>
            <a:normAutofit fontScale="70000" lnSpcReduction="20000"/>
          </a:bodyPr>
          <a:lstStyle/>
          <a:p>
            <a:r>
              <a:rPr lang="en-US" sz="2400" dirty="0">
                <a:solidFill>
                  <a:srgbClr val="86166D"/>
                </a:solidFill>
              </a:rPr>
              <a:t>Leadership styles.</a:t>
            </a:r>
            <a:endParaRPr lang="ar-SA" sz="2400" dirty="0">
              <a:solidFill>
                <a:srgbClr val="86166D"/>
              </a:solidFill>
            </a:endParaRPr>
          </a:p>
          <a:p>
            <a:r>
              <a:rPr lang="en-US" sz="2400" dirty="0">
                <a:solidFill>
                  <a:srgbClr val="86166D"/>
                </a:solidFill>
              </a:rPr>
              <a:t>Leadership theories.</a:t>
            </a:r>
          </a:p>
          <a:p>
            <a:r>
              <a:rPr lang="en-US" sz="2400" dirty="0">
                <a:solidFill>
                  <a:srgbClr val="86166D"/>
                </a:solidFill>
              </a:rPr>
              <a:t>Influences.</a:t>
            </a:r>
          </a:p>
          <a:p>
            <a:r>
              <a:rPr lang="en-US" sz="2400" dirty="0">
                <a:solidFill>
                  <a:srgbClr val="86166D"/>
                </a:solidFill>
              </a:rPr>
              <a:t>Motivators.</a:t>
            </a:r>
          </a:p>
          <a:p>
            <a:r>
              <a:rPr lang="en-US" sz="2400" dirty="0">
                <a:solidFill>
                  <a:srgbClr val="86166D"/>
                </a:solidFill>
              </a:rPr>
              <a:t>Influences on organizational team performance. </a:t>
            </a:r>
          </a:p>
          <a:p>
            <a:r>
              <a:rPr lang="en-US" sz="2400" dirty="0">
                <a:solidFill>
                  <a:srgbClr val="86166D"/>
                </a:solidFill>
              </a:rPr>
              <a:t>Culture.</a:t>
            </a:r>
          </a:p>
          <a:p>
            <a:r>
              <a:rPr lang="en-US" sz="2400" dirty="0">
                <a:solidFill>
                  <a:srgbClr val="86166D"/>
                </a:solidFill>
              </a:rPr>
              <a:t>Understanding of who is being led.</a:t>
            </a:r>
            <a:endParaRPr lang="en-US" sz="1800" dirty="0">
              <a:solidFill>
                <a:srgbClr val="86166D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The idea of team leadership is broken down into its digestible components:</a:t>
            </a:r>
            <a:br>
              <a:rPr lang="en-US" b="1" dirty="0">
                <a:solidFill>
                  <a:srgbClr val="00B0F0"/>
                </a:solidFill>
              </a:rPr>
            </a:br>
            <a:endParaRPr lang="en-US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F2A0AA07-70FC-1840-9970-3AF8E7B789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849F596-1F4A-2A46-8D9F-F42020668D6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4098" name="Picture 2" descr="Leader pointing hand forward to overcome the coronavirus crisis-Business  leadership concept - Download Free Vectors, Clipart Graphics &amp; Vector Art">
            <a:extLst>
              <a:ext uri="{FF2B5EF4-FFF2-40B4-BE49-F238E27FC236}">
                <a16:creationId xmlns:a16="http://schemas.microsoft.com/office/drawing/2014/main" id="{288B726C-6BB4-0B4F-A9B4-CE93B4532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545" y="2121063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638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lvl="0"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6600" b="1" dirty="0">
                <a:solidFill>
                  <a:srgbClr val="86166D"/>
                </a:solidFill>
              </a:rPr>
              <a:t>2.3</a:t>
            </a:r>
            <a:r>
              <a:rPr lang="en-US" sz="6600" b="1" dirty="0">
                <a:solidFill>
                  <a:srgbClr val="C00000"/>
                </a:solidFill>
              </a:rPr>
              <a:t> </a:t>
            </a:r>
            <a:r>
              <a:rPr lang="en-US" sz="6600" b="1" dirty="0">
                <a:solidFill>
                  <a:srgbClr val="86166D"/>
                </a:solidFill>
              </a:rPr>
              <a:t>Leadership</a:t>
            </a:r>
            <a:r>
              <a:rPr lang="en-US" sz="6600" dirty="0">
                <a:solidFill>
                  <a:srgbClr val="86166D"/>
                </a:solidFill>
              </a:rPr>
              <a:t> </a:t>
            </a:r>
            <a:r>
              <a:rPr lang="en-US" sz="6600" b="1" dirty="0">
                <a:solidFill>
                  <a:srgbClr val="86166D"/>
                </a:solidFill>
              </a:rPr>
              <a:t>Styles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706533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6922A-5FFF-2F4B-9649-BD99A56C2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099" y="1666564"/>
            <a:ext cx="7444910" cy="4114159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dirty="0">
                <a:ea typeface="ＭＳ Ｐゴシック" panose="020B0600070205080204" pitchFamily="34" charset="-128"/>
              </a:rPr>
              <a:t>Researchers began studying leadership in the early part of the twentieth century and focused on the:</a:t>
            </a:r>
          </a:p>
          <a:p>
            <a:pPr>
              <a:lnSpc>
                <a:spcPct val="80000"/>
              </a:lnSpc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lvl="1">
              <a:lnSpc>
                <a:spcPct val="80000"/>
              </a:lnSpc>
              <a:buFontTx/>
              <a:buChar char="•"/>
            </a:pPr>
            <a:r>
              <a:rPr lang="en-US" altLang="en-US" sz="2400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The person </a:t>
            </a:r>
            <a:r>
              <a:rPr lang="en-US" altLang="en-US" sz="2000" dirty="0">
                <a:ea typeface="ＭＳ Ｐゴシック" panose="020B0600070205080204" pitchFamily="34" charset="-128"/>
              </a:rPr>
              <a:t>(</a:t>
            </a:r>
            <a:r>
              <a:rPr lang="en-US" altLang="en-US" sz="2000" dirty="0">
                <a:highlight>
                  <a:srgbClr val="73DDFF"/>
                </a:highlight>
                <a:ea typeface="ＭＳ Ｐゴシック" panose="020B0600070205080204" pitchFamily="34" charset="-128"/>
              </a:rPr>
              <a:t>leader trait theories</a:t>
            </a:r>
            <a:r>
              <a:rPr lang="en-US" altLang="en-US" sz="2000" dirty="0">
                <a:ea typeface="ＭＳ Ｐゴシック" panose="020B0600070205080204" pitchFamily="34" charset="-128"/>
              </a:rPr>
              <a:t>).</a:t>
            </a:r>
          </a:p>
          <a:p>
            <a:pPr lvl="1">
              <a:lnSpc>
                <a:spcPct val="80000"/>
              </a:lnSpc>
              <a:buFontTx/>
              <a:buChar char="•"/>
            </a:pPr>
            <a:r>
              <a:rPr lang="en-US" altLang="en-US" sz="2000" dirty="0">
                <a:ea typeface="ＭＳ Ｐゴシック" panose="020B0600070205080204" pitchFamily="34" charset="-128"/>
              </a:rPr>
              <a:t> </a:t>
            </a:r>
            <a:r>
              <a:rPr lang="en-US" altLang="en-US" sz="2000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The behaviors</a:t>
            </a:r>
            <a:r>
              <a:rPr lang="en-US" altLang="en-US" sz="2000" dirty="0">
                <a:ea typeface="ＭＳ Ｐゴシック" panose="020B0600070205080204" pitchFamily="34" charset="-128"/>
              </a:rPr>
              <a:t>–how the leader interacted with his or her group members (</a:t>
            </a:r>
            <a:r>
              <a:rPr lang="en-US" altLang="en-US" sz="2000" dirty="0">
                <a:highlight>
                  <a:srgbClr val="73DDFF"/>
                </a:highlight>
                <a:ea typeface="ＭＳ Ｐゴシック" panose="020B0600070205080204" pitchFamily="34" charset="-128"/>
              </a:rPr>
              <a:t>behavior theories</a:t>
            </a:r>
            <a:r>
              <a:rPr lang="en-US" altLang="en-US" sz="2000" dirty="0">
                <a:ea typeface="ＭＳ Ｐゴシック" panose="020B0600070205080204" pitchFamily="34" charset="-128"/>
              </a:rPr>
              <a:t>).</a:t>
            </a:r>
          </a:p>
          <a:p>
            <a:pPr lvl="1">
              <a:lnSpc>
                <a:spcPct val="80000"/>
              </a:lnSpc>
              <a:buFontTx/>
              <a:buChar char="•"/>
            </a:pPr>
            <a:endParaRPr lang="en-US" altLang="en-US" sz="2000" dirty="0">
              <a:ea typeface="ＭＳ Ｐゴシック" panose="020B0600070205080204" pitchFamily="34" charset="-128"/>
            </a:endParaRPr>
          </a:p>
          <a:p>
            <a:r>
              <a:rPr lang="en-US" dirty="0"/>
              <a:t>Early leadership theories focused on </a:t>
            </a:r>
            <a:r>
              <a:rPr lang="en-US" dirty="0">
                <a:solidFill>
                  <a:srgbClr val="C00000"/>
                </a:solidFill>
              </a:rPr>
              <a:t>what qualities distinguished between leaders and followers</a:t>
            </a:r>
            <a:r>
              <a:rPr lang="en-US" dirty="0"/>
              <a:t>, while subsequent theories looked at other variables such as </a:t>
            </a:r>
            <a:r>
              <a:rPr lang="en-US" dirty="0">
                <a:solidFill>
                  <a:srgbClr val="C00000"/>
                </a:solidFill>
              </a:rPr>
              <a:t>situational factors and skill level. </a:t>
            </a:r>
          </a:p>
          <a:p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DE9509B-B2D6-3C4B-8C87-6DBEF49E8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CF576FA-4E3D-244A-9B3F-C781A74C5BAC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827E204-A0CC-7543-9665-D53416E4D4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F0"/>
                </a:solidFill>
              </a:rPr>
              <a:t>The early studies of leadership:</a:t>
            </a:r>
            <a:br>
              <a:rPr lang="en-US" b="1" dirty="0">
                <a:solidFill>
                  <a:srgbClr val="00B0F0"/>
                </a:solidFill>
              </a:rPr>
            </a:br>
            <a:endParaRPr lang="en-US" b="1" dirty="0"/>
          </a:p>
        </p:txBody>
      </p:sp>
      <p:pic>
        <p:nvPicPr>
          <p:cNvPr id="9" name="Picture 2" descr="How to keep your remote team motivated | by Varun Deo | Team Engazify">
            <a:extLst>
              <a:ext uri="{FF2B5EF4-FFF2-40B4-BE49-F238E27FC236}">
                <a16:creationId xmlns:a16="http://schemas.microsoft.com/office/drawing/2014/main" id="{D691E250-8942-3743-ABD8-7EFFB2B396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6" r="20096" b="6262"/>
          <a:stretch/>
        </p:blipFill>
        <p:spPr bwMode="auto">
          <a:xfrm>
            <a:off x="8102009" y="2206218"/>
            <a:ext cx="3890290" cy="2649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448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4E9AB1-33C4-8D4D-B85B-A2FF3C83E6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100" y="1524000"/>
            <a:ext cx="80518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15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2317" y="1781711"/>
            <a:ext cx="8928130" cy="3751183"/>
          </a:xfrm>
        </p:spPr>
        <p:txBody>
          <a:bodyPr>
            <a:noAutofit/>
          </a:bodyPr>
          <a:lstStyle/>
          <a:p>
            <a:r>
              <a:rPr lang="en-US" dirty="0"/>
              <a:t>People as a leader </a:t>
            </a:r>
            <a:r>
              <a:rPr lang="en-US" b="1" dirty="0">
                <a:solidFill>
                  <a:srgbClr val="00B0F0"/>
                </a:solidFill>
              </a:rPr>
              <a:t>adopt different styles.</a:t>
            </a:r>
            <a:endParaRPr lang="en-US" dirty="0"/>
          </a:p>
          <a:p>
            <a:r>
              <a:rPr lang="en-US" dirty="0"/>
              <a:t>Leadership style </a:t>
            </a:r>
            <a:r>
              <a:rPr lang="en-US" u="sng" dirty="0"/>
              <a:t>should be chosen based on </a:t>
            </a:r>
            <a:r>
              <a:rPr lang="en-US" dirty="0"/>
              <a:t>the team’s features, what they are trying to achieve.</a:t>
            </a:r>
          </a:p>
          <a:p>
            <a:r>
              <a:rPr lang="en-US" b="1" u="sng" dirty="0">
                <a:solidFill>
                  <a:srgbClr val="00B050"/>
                </a:solidFill>
              </a:rPr>
              <a:t>Leaders have a ‘default’ style they prefer:</a:t>
            </a:r>
          </a:p>
          <a:p>
            <a:pPr lvl="1"/>
            <a:r>
              <a:rPr lang="en-US" sz="2000" dirty="0"/>
              <a:t>This may not be appropriate for their team.</a:t>
            </a:r>
          </a:p>
          <a:p>
            <a:pPr lvl="1"/>
            <a:r>
              <a:rPr lang="en-US" sz="2000" dirty="0"/>
              <a:t>Stress or circumstances can cause leaders to choose or revert to the wrong style.</a:t>
            </a:r>
          </a:p>
          <a:p>
            <a:r>
              <a:rPr lang="en-US" dirty="0"/>
              <a:t>There are (7 main styles covered here).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u="sng" dirty="0">
                <a:solidFill>
                  <a:srgbClr val="86166D"/>
                </a:solidFill>
              </a:rPr>
              <a:t>Leadership Styles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41C2D343-1D57-6644-A44D-7DCEF8E146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48E28BE-C292-7B45-8DBF-00E586F1A91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6146" name="Picture 2" descr="The 7 Main Leadership Styles - Explained | Angel Santiago">
            <a:extLst>
              <a:ext uri="{FF2B5EF4-FFF2-40B4-BE49-F238E27FC236}">
                <a16:creationId xmlns:a16="http://schemas.microsoft.com/office/drawing/2014/main" id="{CF934E34-F442-E44A-84EC-DB163A016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236" y="2024790"/>
            <a:ext cx="2435447" cy="229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35365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6600" b="1" dirty="0">
                <a:solidFill>
                  <a:schemeClr val="accent1">
                    <a:lumMod val="75000"/>
                  </a:schemeClr>
                </a:solidFill>
              </a:rPr>
              <a:t>1.Affiliative Leadership Style</a:t>
            </a:r>
            <a:br>
              <a:rPr lang="en-US" sz="66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4400" b="1" dirty="0">
                <a:solidFill>
                  <a:srgbClr val="CB13BA"/>
                </a:solidFill>
              </a:rPr>
              <a:t>(people come first)</a:t>
            </a:r>
            <a:endParaRPr lang="en-US" sz="6600" b="1" dirty="0">
              <a:solidFill>
                <a:srgbClr val="CB13BA"/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67720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86166D"/>
                </a:solidFill>
              </a:rPr>
              <a:t>1- Affiliative Leadership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2375" y="1868486"/>
            <a:ext cx="6526277" cy="3882621"/>
          </a:xfrm>
        </p:spPr>
        <p:txBody>
          <a:bodyPr>
            <a:normAutofit fontScale="77500" lnSpcReduction="20000"/>
          </a:bodyPr>
          <a:lstStyle/>
          <a:p>
            <a:r>
              <a:rPr lang="en-US" sz="2600" dirty="0"/>
              <a:t>Is one of 7 styles of </a:t>
            </a:r>
            <a:r>
              <a:rPr lang="en-US" sz="2600" dirty="0">
                <a:highlight>
                  <a:srgbClr val="73DDFF"/>
                </a:highlight>
              </a:rPr>
              <a:t>Emotional leadership </a:t>
            </a:r>
            <a:r>
              <a:rPr lang="en-US" sz="2600" dirty="0"/>
              <a:t>and promotes positivity, a harmonious workplace and team-building.  </a:t>
            </a:r>
          </a:p>
          <a:p>
            <a:endParaRPr lang="en-US" sz="2600" dirty="0"/>
          </a:p>
          <a:p>
            <a:r>
              <a:rPr lang="en-US" sz="2600" dirty="0"/>
              <a:t>This leadership style focuses </a:t>
            </a:r>
            <a:r>
              <a:rPr lang="en-US" sz="2600" b="1" dirty="0">
                <a:solidFill>
                  <a:srgbClr val="00B050"/>
                </a:solidFill>
              </a:rPr>
              <a:t>on conflict resolution and creating personal connections between employees and their managers to build a sense of community and trust.</a:t>
            </a:r>
          </a:p>
          <a:p>
            <a:pPr marL="0" indent="0">
              <a:buNone/>
            </a:pPr>
            <a:br>
              <a:rPr lang="en-US" sz="2600" dirty="0"/>
            </a:br>
            <a:endParaRPr lang="en-US" sz="2600" dirty="0"/>
          </a:p>
          <a:p>
            <a:endParaRPr lang="en-US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7BF96CB5-E410-DA48-94CD-405186A08C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103D74D-563B-EC42-9E97-199B382A24E0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8194" name="Picture 2" descr="Breeze blog: project management &amp; collaboration tool">
            <a:extLst>
              <a:ext uri="{FF2B5EF4-FFF2-40B4-BE49-F238E27FC236}">
                <a16:creationId xmlns:a16="http://schemas.microsoft.com/office/drawing/2014/main" id="{86BBC041-7E09-BE41-9E56-5B14821166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88"/>
          <a:stretch/>
        </p:blipFill>
        <p:spPr bwMode="auto">
          <a:xfrm>
            <a:off x="8004344" y="2163787"/>
            <a:ext cx="2866508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86980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4200" y="1587386"/>
            <a:ext cx="6419950" cy="4311157"/>
          </a:xfrm>
        </p:spPr>
        <p:txBody>
          <a:bodyPr>
            <a:normAutofit/>
          </a:bodyPr>
          <a:lstStyle/>
          <a:p>
            <a:r>
              <a:rPr lang="en-US" dirty="0"/>
              <a:t>The type of leadership a manager chooses to affect the </a:t>
            </a:r>
            <a:r>
              <a:rPr lang="en-US" dirty="0">
                <a:highlight>
                  <a:srgbClr val="73DDFF"/>
                </a:highlight>
              </a:rPr>
              <a:t>emotional, mental and physical health</a:t>
            </a:r>
            <a:r>
              <a:rPr lang="en-US" dirty="0"/>
              <a:t> of his team. Whether this effect is positive or negative.</a:t>
            </a:r>
          </a:p>
          <a:p>
            <a:endParaRPr lang="en-US" dirty="0"/>
          </a:p>
          <a:p>
            <a:r>
              <a:rPr lang="en-US" dirty="0"/>
              <a:t>Affiliative leadership is one of many styles of leadership that </a:t>
            </a:r>
            <a:r>
              <a:rPr lang="en-US" b="1" dirty="0">
                <a:solidFill>
                  <a:srgbClr val="00B050"/>
                </a:solidFill>
              </a:rPr>
              <a:t>positively impacts employees. </a:t>
            </a:r>
          </a:p>
          <a:p>
            <a:endParaRPr lang="en-US" b="1" dirty="0">
              <a:solidFill>
                <a:srgbClr val="00B050"/>
              </a:solidFill>
            </a:endParaRPr>
          </a:p>
          <a:p>
            <a:r>
              <a:rPr lang="en-US" dirty="0"/>
              <a:t>It is Good for teams in need of a morale boost (team need to repair).</a:t>
            </a:r>
          </a:p>
          <a:p>
            <a:endParaRPr lang="en-US" b="1" dirty="0">
              <a:solidFill>
                <a:srgbClr val="00B050"/>
              </a:solidFill>
            </a:endParaRPr>
          </a:p>
          <a:p>
            <a:endParaRPr lang="en-US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81E8FA9-3883-8C47-BB51-285134F9C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CE5A5C3-3DEA-E540-AD8F-11A48C57162F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B10FA6-EF22-EE4C-93D2-2DB643BCE2EF}"/>
              </a:ext>
            </a:extLst>
          </p:cNvPr>
          <p:cNvSpPr/>
          <p:nvPr/>
        </p:nvSpPr>
        <p:spPr>
          <a:xfrm>
            <a:off x="834200" y="860318"/>
            <a:ext cx="51315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Affiliative Leadership Style (cont.)</a:t>
            </a:r>
            <a:endParaRPr lang="en-SA" sz="2400" dirty="0"/>
          </a:p>
        </p:txBody>
      </p:sp>
      <p:pic>
        <p:nvPicPr>
          <p:cNvPr id="12" name="Content Placeholder 4">
            <a:extLst>
              <a:ext uri="{FF2B5EF4-FFF2-40B4-BE49-F238E27FC236}">
                <a16:creationId xmlns:a16="http://schemas.microsoft.com/office/drawing/2014/main" id="{BCA6C527-BC40-7D48-9EE6-20D7248549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9610" y="1727147"/>
            <a:ext cx="3993708" cy="2926080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83B24F3-0A83-1243-8F49-F0C6A75A63C8}"/>
              </a:ext>
            </a:extLst>
          </p:cNvPr>
          <p:cNvSpPr txBox="1"/>
          <p:nvPr/>
        </p:nvSpPr>
        <p:spPr>
          <a:xfrm>
            <a:off x="4316818" y="6163947"/>
            <a:ext cx="7798981" cy="622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</p:spTree>
    <p:extLst>
      <p:ext uri="{BB962C8B-B14F-4D97-AF65-F5344CB8AC3E}">
        <p14:creationId xmlns:p14="http://schemas.microsoft.com/office/powerpoint/2010/main" val="142895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82" y="1287209"/>
            <a:ext cx="6930313" cy="292608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br>
              <a:rPr lang="en-US" dirty="0"/>
            </a:br>
            <a:endParaRPr lang="en-US" dirty="0"/>
          </a:p>
          <a:p>
            <a:pPr marL="0" indent="0">
              <a:buNone/>
            </a:pPr>
            <a:r>
              <a:rPr lang="en-US" sz="9600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sz="8000" dirty="0"/>
              <a:t>This style Emphasizes </a:t>
            </a:r>
            <a:r>
              <a:rPr lang="en-US" sz="8000" b="1" dirty="0">
                <a:solidFill>
                  <a:srgbClr val="00B050"/>
                </a:solidFill>
              </a:rPr>
              <a:t>connection, harmony, and conflict resolution.</a:t>
            </a:r>
          </a:p>
          <a:p>
            <a:r>
              <a:rPr lang="en-US" sz="8000" dirty="0"/>
              <a:t>It is Good for teams in need of a morale boost (team need to repair).</a:t>
            </a:r>
          </a:p>
          <a:p>
            <a:r>
              <a:rPr lang="en-US" sz="8000" dirty="0"/>
              <a:t>Creates effective teams.</a:t>
            </a:r>
          </a:p>
          <a:p>
            <a:r>
              <a:rPr lang="en-US" sz="8000" dirty="0"/>
              <a:t>It Increase employee morale.</a:t>
            </a:r>
          </a:p>
          <a:p>
            <a:r>
              <a:rPr lang="en-US" sz="8000" dirty="0"/>
              <a:t>It Builds employee trust.</a:t>
            </a:r>
          </a:p>
          <a:p>
            <a:r>
              <a:rPr lang="en-US" sz="8000" dirty="0"/>
              <a:t>It Provides guidance during crises.</a:t>
            </a:r>
          </a:p>
          <a:p>
            <a:r>
              <a:rPr lang="en-US" sz="8000" dirty="0"/>
              <a:t>It Resolves conflicts more efficiently.</a:t>
            </a:r>
          </a:p>
          <a:p>
            <a:r>
              <a:rPr lang="en-US" sz="8000" dirty="0"/>
              <a:t>It Reduces workplace stress.</a:t>
            </a:r>
          </a:p>
          <a:p>
            <a:endParaRPr lang="en-US" sz="9600" dirty="0"/>
          </a:p>
          <a:p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0F2CCA44-D680-234D-9B22-83AD6CCF79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37267079-B54E-6647-8A71-75BF4F3136B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C733470-122B-3543-9478-C3B9F89DABC2}"/>
              </a:ext>
            </a:extLst>
          </p:cNvPr>
          <p:cNvSpPr/>
          <p:nvPr/>
        </p:nvSpPr>
        <p:spPr>
          <a:xfrm>
            <a:off x="834200" y="860318"/>
            <a:ext cx="51315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Affiliative Leadership Style (cont.)</a:t>
            </a:r>
            <a:endParaRPr lang="en-SA" sz="2400" dirty="0"/>
          </a:p>
        </p:txBody>
      </p:sp>
      <p:pic>
        <p:nvPicPr>
          <p:cNvPr id="10242" name="Picture 2" descr="Affiliative Leadership Style - Coach You: Executive, Leadership and Team  coaching">
            <a:extLst>
              <a:ext uri="{FF2B5EF4-FFF2-40B4-BE49-F238E27FC236}">
                <a16:creationId xmlns:a16="http://schemas.microsoft.com/office/drawing/2014/main" id="{D96E6A32-6D17-3B41-8E26-72233B52F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858" y="2317750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323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087D32BD-978E-6445-AF97-594FFBE28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0852" y="273746"/>
            <a:ext cx="1202613" cy="1078440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313B229-138F-2642-B6A1-5DDF9F5BD885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75A5EF-F86E-2B4F-AEA0-22EFDDEE9F2B}"/>
              </a:ext>
            </a:extLst>
          </p:cNvPr>
          <p:cNvSpPr/>
          <p:nvPr/>
        </p:nvSpPr>
        <p:spPr>
          <a:xfrm>
            <a:off x="351966" y="1767006"/>
            <a:ext cx="6096000" cy="373948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u="sng" dirty="0">
                <a:solidFill>
                  <a:srgbClr val="7030A0"/>
                </a:solidFill>
              </a:rPr>
              <a:t>Cons: </a:t>
            </a:r>
          </a:p>
          <a:p>
            <a:endParaRPr lang="en-US" b="1" u="sng" dirty="0">
              <a:solidFill>
                <a:srgbClr val="7030A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Can be abused. (</a:t>
            </a:r>
            <a:r>
              <a:rPr lang="en-US" dirty="0"/>
              <a:t>too much Affiliative Style can become the </a:t>
            </a:r>
            <a:r>
              <a:rPr lang="en-US" dirty="0">
                <a:highlight>
                  <a:srgbClr val="D0D611"/>
                </a:highlight>
              </a:rPr>
              <a:t>disease-to-please</a:t>
            </a:r>
            <a:r>
              <a:rPr lang="en-US" dirty="0"/>
              <a:t>).</a:t>
            </a:r>
            <a:endParaRPr lang="en-US" sz="20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Stuff may not receive enough advice.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Allow under-performers to go unchecked.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Ineffective when faced with complex challenge.</a:t>
            </a:r>
          </a:p>
          <a:p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08A0B50-FAED-1347-AE0C-429AFF290A73}"/>
              </a:ext>
            </a:extLst>
          </p:cNvPr>
          <p:cNvSpPr/>
          <p:nvPr/>
        </p:nvSpPr>
        <p:spPr>
          <a:xfrm>
            <a:off x="834200" y="860318"/>
            <a:ext cx="51315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Affiliative Leadership Style (cont.)</a:t>
            </a:r>
            <a:endParaRPr lang="en-SA" sz="24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E39B229-390D-CB43-889B-036632050595}"/>
              </a:ext>
            </a:extLst>
          </p:cNvPr>
          <p:cNvSpPr/>
          <p:nvPr/>
        </p:nvSpPr>
        <p:spPr>
          <a:xfrm>
            <a:off x="2241508" y="5018127"/>
            <a:ext cx="81571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B0F0"/>
                </a:solidFill>
                <a:highlight>
                  <a:srgbClr val="F5FAA4"/>
                </a:highlight>
                <a:latin typeface="Bradley Hand" pitchFamily="2" charset="77"/>
              </a:rPr>
              <a:t>“Affiliative is really about letting people get to know you, and you making an effort to get to know them.”</a:t>
            </a:r>
            <a:endParaRPr lang="en-SA" sz="2400" dirty="0">
              <a:solidFill>
                <a:srgbClr val="00B0F0"/>
              </a:solidFill>
              <a:highlight>
                <a:srgbClr val="F5FAA4"/>
              </a:highlight>
              <a:latin typeface="Bradley Hand" pitchFamily="2" charset="77"/>
            </a:endParaRPr>
          </a:p>
        </p:txBody>
      </p:sp>
      <p:pic>
        <p:nvPicPr>
          <p:cNvPr id="17" name="Picture 4" descr="Standing,human Behavior,joint - Two Men Talking Clipart, HD Png Download -  kindpng">
            <a:extLst>
              <a:ext uri="{FF2B5EF4-FFF2-40B4-BE49-F238E27FC236}">
                <a16:creationId xmlns:a16="http://schemas.microsoft.com/office/drawing/2014/main" id="{0FA6FD1B-F1EF-3F41-84A3-BC6BDFAA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0191" y="1352186"/>
            <a:ext cx="1737810" cy="322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869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5122" name="Picture 2" descr="10 Lessons From Dalai Lama That Will Change Your Life">
            <a:extLst>
              <a:ext uri="{FF2B5EF4-FFF2-40B4-BE49-F238E27FC236}">
                <a16:creationId xmlns:a16="http://schemas.microsoft.com/office/drawing/2014/main" id="{FCE37B08-A5F5-5849-B890-0291EFE526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487" y="1236156"/>
            <a:ext cx="2635102" cy="263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01E5F97-EE68-1445-99D1-3B36D9946BF6}"/>
              </a:ext>
            </a:extLst>
          </p:cNvPr>
          <p:cNvSpPr/>
          <p:nvPr/>
        </p:nvSpPr>
        <p:spPr>
          <a:xfrm>
            <a:off x="2383275" y="4095660"/>
            <a:ext cx="1656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CB13BA"/>
                </a:solidFill>
                <a:latin typeface="Montserrat"/>
              </a:rPr>
              <a:t>Dalai Lama </a:t>
            </a:r>
            <a:endParaRPr lang="en-US" sz="2400" b="1" i="0" u="none" strike="noStrike" dirty="0">
              <a:solidFill>
                <a:srgbClr val="CB13BA"/>
              </a:solidFill>
              <a:effectLst/>
              <a:latin typeface="Montserrat"/>
            </a:endParaRPr>
          </a:p>
        </p:txBody>
      </p:sp>
      <p:pic>
        <p:nvPicPr>
          <p:cNvPr id="5124" name="Picture 4" descr="Image result for berkshire hathaway products">
            <a:extLst>
              <a:ext uri="{FF2B5EF4-FFF2-40B4-BE49-F238E27FC236}">
                <a16:creationId xmlns:a16="http://schemas.microsoft.com/office/drawing/2014/main" id="{BB875C5A-4E74-CE4A-8C1C-FB20FE3AF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576" y="1514307"/>
            <a:ext cx="3175000" cy="23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402A6EE-F782-F646-81C4-9999DBDD289C}"/>
              </a:ext>
            </a:extLst>
          </p:cNvPr>
          <p:cNvSpPr/>
          <p:nvPr/>
        </p:nvSpPr>
        <p:spPr>
          <a:xfrm>
            <a:off x="6985538" y="4187993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7846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2. Authoritarian / Commanding / The Boss/Autocratic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5958552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2-Authoritarian / Commanding / Autocratic Leadership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7951040" cy="3293852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Is centered on 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</a:rPr>
              <a:t>the boss</a:t>
            </a:r>
            <a:r>
              <a:rPr lang="en-US" dirty="0"/>
              <a:t>. </a:t>
            </a:r>
            <a:r>
              <a:rPr lang="en-US" i="1" dirty="0"/>
              <a:t>the leader holds all authority and responsibility. </a:t>
            </a:r>
          </a:p>
          <a:p>
            <a:r>
              <a:rPr lang="en-US" altLang="en-US" dirty="0">
                <a:ea typeface="ＭＳ Ｐゴシック" panose="020B0600070205080204" pitchFamily="34" charset="-128"/>
              </a:rPr>
              <a:t>The leader centralizing decision making, and limiting participation.</a:t>
            </a:r>
            <a:endParaRPr lang="en-US" dirty="0"/>
          </a:p>
          <a:p>
            <a:r>
              <a:rPr lang="en-US" i="1" dirty="0"/>
              <a:t>leaders make decisions on their own without consulting subordinates. </a:t>
            </a:r>
            <a:r>
              <a:rPr lang="en-US" dirty="0"/>
              <a:t>They reach decisions, communicate them to subordinates and expect prompt implementation. </a:t>
            </a:r>
          </a:p>
          <a:p>
            <a:r>
              <a:rPr lang="en-US" dirty="0"/>
              <a:t>One of the </a:t>
            </a:r>
            <a:r>
              <a:rPr lang="en-US" dirty="0">
                <a:solidFill>
                  <a:srgbClr val="00B0F0"/>
                </a:solidFill>
              </a:rPr>
              <a:t>famous examples </a:t>
            </a:r>
            <a:r>
              <a:rPr lang="en-US" dirty="0"/>
              <a:t>for an authoritarian is of </a:t>
            </a:r>
            <a:r>
              <a:rPr lang="en-US" dirty="0">
                <a:highlight>
                  <a:srgbClr val="F5FAA4"/>
                </a:highlight>
              </a:rPr>
              <a:t>Napoleon Bonaparte and Hitler.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268EA01-E7EE-444D-88D3-7505E75C867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E7E163D7-593A-ED4A-8B48-A52DB0F849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6687" y="0"/>
            <a:ext cx="1354191" cy="1214366"/>
          </a:xfrm>
          <a:prstGeom prst="rect">
            <a:avLst/>
          </a:prstGeom>
        </p:spPr>
      </p:pic>
      <p:pic>
        <p:nvPicPr>
          <p:cNvPr id="12290" name="Picture 2" descr="9 Ways To Win Over Your Boss">
            <a:extLst>
              <a:ext uri="{FF2B5EF4-FFF2-40B4-BE49-F238E27FC236}">
                <a16:creationId xmlns:a16="http://schemas.microsoft.com/office/drawing/2014/main" id="{0F7A58BF-1DF0-D446-B7E4-17A972D45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905" y="1983159"/>
            <a:ext cx="2269864" cy="2269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6430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2-Authoritarian / Commanding / Autocratic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3064" y="2017342"/>
            <a:ext cx="5840507" cy="3293852"/>
          </a:xfrm>
        </p:spPr>
        <p:txBody>
          <a:bodyPr>
            <a:normAutofit/>
          </a:bodyPr>
          <a:lstStyle/>
          <a:p>
            <a:r>
              <a:rPr lang="en-US" dirty="0"/>
              <a:t>Leaders like this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can achieve results and productivity quickly.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r>
              <a:rPr lang="en-US" dirty="0"/>
              <a:t>Best applied to situations where there is </a:t>
            </a:r>
            <a:r>
              <a:rPr lang="en-US" b="1" dirty="0">
                <a:solidFill>
                  <a:srgbClr val="C00000"/>
                </a:solidFill>
              </a:rPr>
              <a:t>little time for group decision-making or where the leader is the most knowledgeable member in the group.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268EA01-E7EE-444D-88D3-7505E75C867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A70B77EE-222E-A14F-B3FC-82019242EF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C4D55155-407F-B24D-B236-27AC845FAD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0821" y="1785143"/>
            <a:ext cx="4490948" cy="328771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C9E09E8-D192-BE47-AAF7-CAF6D87C6EF2}"/>
              </a:ext>
            </a:extLst>
          </p:cNvPr>
          <p:cNvSpPr txBox="1"/>
          <p:nvPr/>
        </p:nvSpPr>
        <p:spPr>
          <a:xfrm>
            <a:off x="4377080" y="6239703"/>
            <a:ext cx="737367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</p:spTree>
    <p:extLst>
      <p:ext uri="{BB962C8B-B14F-4D97-AF65-F5344CB8AC3E}">
        <p14:creationId xmlns:p14="http://schemas.microsoft.com/office/powerpoint/2010/main" val="38116573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2-Authoritarian / Commanding / Autocratic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3065" y="2017342"/>
            <a:ext cx="4645152" cy="3293852"/>
          </a:xfrm>
        </p:spPr>
        <p:txBody>
          <a:bodyPr>
            <a:normAutofit fontScale="85000" lnSpcReduction="10000"/>
          </a:bodyPr>
          <a:lstStyle/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Leaders like this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can achieve results quickly. 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Quick decision making.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Focused target.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Close supervision.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Maintain order and disciple.</a:t>
            </a:r>
          </a:p>
          <a:p>
            <a:r>
              <a:rPr lang="en-US" b="1" dirty="0">
                <a:solidFill>
                  <a:srgbClr val="C00000"/>
                </a:solidFill>
              </a:rPr>
              <a:t>Good for emergencies/crisis situations.</a:t>
            </a:r>
          </a:p>
          <a:p>
            <a:endParaRPr lang="en-US" b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268EA01-E7EE-444D-88D3-7505E75C867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A70B77EE-222E-A14F-B3FC-82019242EF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1" name="Picture 2" descr="Autocratic Leadership &gt; Leadership Techniques | @allison | MrOwl">
            <a:extLst>
              <a:ext uri="{FF2B5EF4-FFF2-40B4-BE49-F238E27FC236}">
                <a16:creationId xmlns:a16="http://schemas.microsoft.com/office/drawing/2014/main" id="{B25341C0-FF24-F846-A990-F07434C7E5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645" y="1793406"/>
            <a:ext cx="2806700" cy="280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517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2-Authoritarian / Commanding / Autocratic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017342"/>
            <a:ext cx="6737321" cy="3617914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n-US" sz="6200" b="1" u="sng" dirty="0">
                <a:solidFill>
                  <a:srgbClr val="7030A0"/>
                </a:solidFill>
              </a:rPr>
              <a:t>Cons: </a:t>
            </a:r>
            <a:endParaRPr lang="en-US" sz="6200" dirty="0"/>
          </a:p>
          <a:p>
            <a:r>
              <a:rPr lang="en-US" sz="6200" b="1" dirty="0">
                <a:solidFill>
                  <a:srgbClr val="C00000"/>
                </a:solidFill>
              </a:rPr>
              <a:t>Classic’ </a:t>
            </a:r>
            <a:r>
              <a:rPr lang="en-US" sz="6200" dirty="0"/>
              <a:t>leadership structure.</a:t>
            </a:r>
          </a:p>
          <a:p>
            <a:r>
              <a:rPr lang="en-US" sz="6200" dirty="0"/>
              <a:t>Strong, dominating leader(s).</a:t>
            </a:r>
          </a:p>
          <a:p>
            <a:r>
              <a:rPr lang="en-US" sz="6200" dirty="0"/>
              <a:t>Can cause </a:t>
            </a:r>
            <a:r>
              <a:rPr lang="en-US" sz="6200" b="1" dirty="0">
                <a:solidFill>
                  <a:srgbClr val="CB13BA"/>
                </a:solidFill>
              </a:rPr>
              <a:t>poor morale </a:t>
            </a:r>
            <a:r>
              <a:rPr lang="en-US" sz="6200" dirty="0"/>
              <a:t>if teams aren’t used to it.</a:t>
            </a:r>
          </a:p>
          <a:p>
            <a:r>
              <a:rPr lang="en-US" sz="6200" b="1" dirty="0">
                <a:solidFill>
                  <a:srgbClr val="CB13BA"/>
                </a:solidFill>
              </a:rPr>
              <a:t>High stress</a:t>
            </a:r>
            <a:r>
              <a:rPr lang="en-US" sz="6200" dirty="0"/>
              <a:t>, members feel stressed due to high expectation.</a:t>
            </a:r>
          </a:p>
          <a:p>
            <a:r>
              <a:rPr lang="en-US" sz="6200" dirty="0"/>
              <a:t>Group </a:t>
            </a:r>
            <a:r>
              <a:rPr lang="en-US" sz="6200" dirty="0">
                <a:highlight>
                  <a:srgbClr val="F5FAA4"/>
                </a:highlight>
              </a:rPr>
              <a:t>doesn't pick up from innovativeness and information of individuals, so benefits of collaboration are lost.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16BD681-BFFA-9B45-AA29-F609E7327F0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21D46608-111F-2E47-81A1-DEE6427A7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pic>
        <p:nvPicPr>
          <p:cNvPr id="14338" name="Picture 2" descr="Autocratic Leadership – What Is It and Will It Work?">
            <a:extLst>
              <a:ext uri="{FF2B5EF4-FFF2-40B4-BE49-F238E27FC236}">
                <a16:creationId xmlns:a16="http://schemas.microsoft.com/office/drawing/2014/main" id="{B4F8E706-54BA-8D4F-9A65-CC150452A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748" y="2017342"/>
            <a:ext cx="28702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2485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4098" name="Picture 2" descr="Image result for what type of leadership style was john kennedy">
            <a:extLst>
              <a:ext uri="{FF2B5EF4-FFF2-40B4-BE49-F238E27FC236}">
                <a16:creationId xmlns:a16="http://schemas.microsoft.com/office/drawing/2014/main" id="{D67265F7-6E9F-CC4B-98D2-44077C1BAE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75" y="2324100"/>
            <a:ext cx="18542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4102" name="Picture 6" descr="Image result for hitler">
            <a:extLst>
              <a:ext uri="{FF2B5EF4-FFF2-40B4-BE49-F238E27FC236}">
                <a16:creationId xmlns:a16="http://schemas.microsoft.com/office/drawing/2014/main" id="{5B4E2EB5-D38F-3C49-ACE4-AD67889F35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923" y="1145739"/>
            <a:ext cx="2222500" cy="292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Image result for steve jobs">
            <a:extLst>
              <a:ext uri="{FF2B5EF4-FFF2-40B4-BE49-F238E27FC236}">
                <a16:creationId xmlns:a16="http://schemas.microsoft.com/office/drawing/2014/main" id="{91717A7D-82F7-0646-8EAC-3B4CA74E6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907" y="1193586"/>
            <a:ext cx="2451100" cy="24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Image result for elon mask">
            <a:extLst>
              <a:ext uri="{FF2B5EF4-FFF2-40B4-BE49-F238E27FC236}">
                <a16:creationId xmlns:a16="http://schemas.microsoft.com/office/drawing/2014/main" id="{2430E83E-8EFB-F840-A42F-4C779E9EE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0405" y="1496580"/>
            <a:ext cx="2850444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Image result for donald trump">
            <a:extLst>
              <a:ext uri="{FF2B5EF4-FFF2-40B4-BE49-F238E27FC236}">
                <a16:creationId xmlns:a16="http://schemas.microsoft.com/office/drawing/2014/main" id="{EBD0041B-DE1A-6047-9D92-6D75A1EC45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511" y="3884948"/>
            <a:ext cx="3321800" cy="2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2967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3-Coaching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3842102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DE30A-6B94-8E41-AF41-92C8C01173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2357" y="1472609"/>
            <a:ext cx="8440135" cy="3912781"/>
          </a:xfrm>
        </p:spPr>
        <p:txBody>
          <a:bodyPr>
            <a:normAutofit fontScale="85000" lnSpcReduction="20000"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>
                <a:solidFill>
                  <a:srgbClr val="CB13BA"/>
                </a:solidFill>
              </a:rPr>
              <a:t>Coaching </a:t>
            </a:r>
            <a:r>
              <a:rPr lang="en-US" b="1" i="1" dirty="0">
                <a:solidFill>
                  <a:srgbClr val="CB13BA"/>
                </a:solidFill>
              </a:rPr>
              <a:t>leadership </a:t>
            </a:r>
            <a:r>
              <a:rPr lang="en-US" i="1" dirty="0"/>
              <a:t>involves teaching and supervising followers.</a:t>
            </a:r>
          </a:p>
          <a:p>
            <a:r>
              <a:rPr lang="en-US" b="1" i="1" dirty="0">
                <a:solidFill>
                  <a:schemeClr val="accent4"/>
                </a:solidFill>
              </a:rPr>
              <a:t> A coaching leader </a:t>
            </a:r>
            <a:r>
              <a:rPr lang="en-US" i="1" dirty="0"/>
              <a:t>is highly operational in setting where results/ performance require improvement. </a:t>
            </a:r>
            <a:endParaRPr lang="en-US" dirty="0"/>
          </a:p>
          <a:p>
            <a:r>
              <a:rPr lang="en-US" dirty="0"/>
              <a:t>Basically, in this kind of leadership, </a:t>
            </a:r>
            <a:r>
              <a:rPr lang="en-US" dirty="0">
                <a:highlight>
                  <a:srgbClr val="F5FAA4"/>
                </a:highlight>
              </a:rPr>
              <a:t>followers are helped to improve their skills. </a:t>
            </a:r>
          </a:p>
          <a:p>
            <a:r>
              <a:rPr lang="en-US" dirty="0"/>
              <a:t>coaching </a:t>
            </a:r>
            <a:r>
              <a:rPr lang="en-US" i="1" dirty="0"/>
              <a:t>leadership does the following: </a:t>
            </a:r>
            <a:r>
              <a:rPr lang="en-US" i="1" dirty="0">
                <a:highlight>
                  <a:srgbClr val="D0D611"/>
                </a:highlight>
              </a:rPr>
              <a:t>motivates followers, inspires followers and encourages followers.</a:t>
            </a:r>
          </a:p>
          <a:p>
            <a:r>
              <a:rPr lang="en-US" i="1" dirty="0"/>
              <a:t> </a:t>
            </a:r>
            <a:r>
              <a:rPr lang="en-US" b="1" i="1" dirty="0">
                <a:solidFill>
                  <a:schemeClr val="accent4"/>
                </a:solidFill>
              </a:rPr>
              <a:t>A coaching leader is A great mentor </a:t>
            </a:r>
            <a:r>
              <a:rPr lang="en-US" dirty="0"/>
              <a:t>is a pioneer who also has a remarkable ability to instruct and train. </a:t>
            </a:r>
          </a:p>
          <a:p>
            <a:r>
              <a:rPr lang="en-US" dirty="0"/>
              <a:t>They prep individuals to enhance both information and skills</a:t>
            </a:r>
            <a:r>
              <a:rPr lang="en-US" dirty="0">
                <a:highlight>
                  <a:srgbClr val="F5FAA4"/>
                </a:highlight>
              </a:rPr>
              <a:t>. </a:t>
            </a:r>
            <a:r>
              <a:rPr lang="en-US" b="1" dirty="0">
                <a:solidFill>
                  <a:srgbClr val="01DFFE"/>
                </a:solidFill>
                <a:highlight>
                  <a:srgbClr val="F5FAA4"/>
                </a:highlight>
              </a:rPr>
              <a:t>(build the skills of  others).</a:t>
            </a:r>
          </a:p>
          <a:p>
            <a:endParaRPr lang="en-US" dirty="0"/>
          </a:p>
          <a:p>
            <a:endParaRPr lang="en-SA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EAFCDE7-6958-A14A-8D22-1D09736E5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3-Coaching Leadership Style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13C6CC5-F3F3-6244-94C9-0E73E45C51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809" y="0"/>
            <a:ext cx="1354191" cy="1214366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A5CB40D-E04D-7744-98D1-4FE3E6F1E10D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5362" name="Picture 2" descr="Leader as Coach — Casey Executive Coaching &amp; Team Development">
            <a:extLst>
              <a:ext uri="{FF2B5EF4-FFF2-40B4-BE49-F238E27FC236}">
                <a16:creationId xmlns:a16="http://schemas.microsoft.com/office/drawing/2014/main" id="{5276697D-782D-E44E-9A62-0E9DEB3BEE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0" r="8958"/>
          <a:stretch/>
        </p:blipFill>
        <p:spPr bwMode="auto">
          <a:xfrm>
            <a:off x="9106753" y="1851214"/>
            <a:ext cx="2742890" cy="226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6867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Coaching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1316" y="1723113"/>
            <a:ext cx="3993705" cy="2926080"/>
          </a:xfrm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592718" y="1609576"/>
            <a:ext cx="615026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About connecting the goals and </a:t>
            </a:r>
            <a:r>
              <a:rPr lang="en-US" b="1" dirty="0">
                <a:solidFill>
                  <a:srgbClr val="FF0000"/>
                </a:solidFill>
              </a:rPr>
              <a:t>productivity</a:t>
            </a:r>
            <a:r>
              <a:rPr lang="en-US" dirty="0"/>
              <a:t> of the team/project with </a:t>
            </a:r>
            <a:r>
              <a:rPr lang="en-US" b="1" dirty="0">
                <a:solidFill>
                  <a:srgbClr val="FF0000"/>
                </a:solidFill>
              </a:rPr>
              <a:t>individuals.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r>
              <a:rPr lang="en-US" dirty="0"/>
              <a:t>Best for teams </a:t>
            </a:r>
            <a:r>
              <a:rPr lang="en-US" b="1" dirty="0">
                <a:solidFill>
                  <a:srgbClr val="00B0F0"/>
                </a:solidFill>
              </a:rPr>
              <a:t>who have the desire to succeed and are motivated.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 rot="10800000" flipV="1">
            <a:off x="4376219" y="6175960"/>
            <a:ext cx="78034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4BA016D-00A2-C940-94DA-5E569DF73B8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8C1024C9-57E5-2845-A32B-82C6B2D662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8860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Coaching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4BA016D-00A2-C940-94DA-5E569DF73B8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" name="عنصر نائب للمحتوى 6">
            <a:extLst>
              <a:ext uri="{FF2B5EF4-FFF2-40B4-BE49-F238E27FC236}">
                <a16:creationId xmlns:a16="http://schemas.microsoft.com/office/drawing/2014/main" id="{8C1024C9-57E5-2845-A32B-82C6B2D66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6C6DEA1-4FD2-6146-A769-5A07B1630883}"/>
              </a:ext>
            </a:extLst>
          </p:cNvPr>
          <p:cNvSpPr txBox="1">
            <a:spLocks/>
          </p:cNvSpPr>
          <p:nvPr/>
        </p:nvSpPr>
        <p:spPr>
          <a:xfrm>
            <a:off x="943065" y="2017342"/>
            <a:ext cx="5861772" cy="32938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Leaders like this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create very positive workplace.</a:t>
            </a: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100" dirty="0"/>
              <a:t>Results take time to achieve.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Work well if the leader has stuff already self motivated.</a:t>
            </a:r>
            <a:endParaRPr lang="en-US" dirty="0"/>
          </a:p>
        </p:txBody>
      </p:sp>
      <p:pic>
        <p:nvPicPr>
          <p:cNvPr id="17410" name="Picture 2" descr="Leader as Coach — Brief Academy">
            <a:extLst>
              <a:ext uri="{FF2B5EF4-FFF2-40B4-BE49-F238E27FC236}">
                <a16:creationId xmlns:a16="http://schemas.microsoft.com/office/drawing/2014/main" id="{D57F617F-B08B-A645-9E6A-78223B876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935" y="2031812"/>
            <a:ext cx="3429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49181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8194" name="Picture 2" descr="Image result for martin luther king">
            <a:extLst>
              <a:ext uri="{FF2B5EF4-FFF2-40B4-BE49-F238E27FC236}">
                <a16:creationId xmlns:a16="http://schemas.microsoft.com/office/drawing/2014/main" id="{4F9931D5-A2A4-8C41-BF84-B7681B3D4E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866752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Image result for gandhi">
            <a:extLst>
              <a:ext uri="{FF2B5EF4-FFF2-40B4-BE49-F238E27FC236}">
                <a16:creationId xmlns:a16="http://schemas.microsoft.com/office/drawing/2014/main" id="{B4E66473-82D7-4842-8FAF-D71A988BF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697" y="1631802"/>
            <a:ext cx="2095500" cy="261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D0592AD-3331-1A48-98F7-D8FE8EA43B42}"/>
              </a:ext>
            </a:extLst>
          </p:cNvPr>
          <p:cNvSpPr/>
          <p:nvPr/>
        </p:nvSpPr>
        <p:spPr>
          <a:xfrm>
            <a:off x="6319100" y="4066005"/>
            <a:ext cx="21723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rgbClr val="CB13BA"/>
                </a:solidFill>
                <a:latin typeface="+mj-lt"/>
              </a:rPr>
              <a:t>Martin Luther King Jr</a:t>
            </a:r>
            <a:endParaRPr lang="en-US" sz="1600" b="1" i="0" u="none" strike="noStrike" dirty="0">
              <a:solidFill>
                <a:srgbClr val="CB13BA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092162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4-Democratic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3174332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4-Democratic Leadership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463" y="1828800"/>
            <a:ext cx="8369523" cy="3715734"/>
          </a:xfrm>
        </p:spPr>
        <p:txBody>
          <a:bodyPr>
            <a:normAutofit/>
          </a:bodyPr>
          <a:lstStyle/>
          <a:p>
            <a:r>
              <a:rPr lang="en-US" i="1" dirty="0"/>
              <a:t>In this leadership style, </a:t>
            </a:r>
            <a:r>
              <a:rPr lang="en-US" b="1" i="1" dirty="0">
                <a:solidFill>
                  <a:srgbClr val="FF0000"/>
                </a:solidFill>
              </a:rPr>
              <a:t>subordinates are involved in making decisions. </a:t>
            </a:r>
            <a:r>
              <a:rPr lang="en-US" dirty="0"/>
              <a:t>Unlike autocratic.</a:t>
            </a:r>
          </a:p>
          <a:p>
            <a:r>
              <a:rPr lang="en-US" dirty="0"/>
              <a:t>This leadership is </a:t>
            </a:r>
            <a:r>
              <a:rPr lang="en-US" dirty="0">
                <a:highlight>
                  <a:srgbClr val="D0D611"/>
                </a:highlight>
              </a:rPr>
              <a:t>centered on subordinates’ contributions. </a:t>
            </a:r>
          </a:p>
          <a:p>
            <a:r>
              <a:rPr lang="en-US" dirty="0"/>
              <a:t>The democratic leader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holds final responsibility</a:t>
            </a:r>
            <a:r>
              <a:rPr lang="en-US" dirty="0"/>
              <a:t>, but he or she is known to </a:t>
            </a:r>
            <a:r>
              <a:rPr lang="en-US" b="1" dirty="0">
                <a:solidFill>
                  <a:srgbClr val="00B0F0"/>
                </a:solidFill>
              </a:rPr>
              <a:t>delegate authority to other people, who determine work projects.</a:t>
            </a:r>
          </a:p>
          <a:p>
            <a:r>
              <a:rPr lang="en-US" dirty="0"/>
              <a:t>His style of authority </a:t>
            </a:r>
            <a:r>
              <a:rPr lang="en-US" u="sng" dirty="0"/>
              <a:t>depends on the group </a:t>
            </a:r>
            <a:r>
              <a:rPr lang="en-US" dirty="0"/>
              <a:t>been counseled and their feelings being esteemed. </a:t>
            </a:r>
          </a:p>
          <a:p>
            <a:endParaRPr lang="en-US" dirty="0"/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3606819-DD66-ED4F-B5F4-1085D5EA9A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346E75A-129D-3845-A866-F1CE185D88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8434" name="Picture 2" descr="What is Democratic Leadership, Really? | The Upshot Blog">
            <a:extLst>
              <a:ext uri="{FF2B5EF4-FFF2-40B4-BE49-F238E27FC236}">
                <a16:creationId xmlns:a16="http://schemas.microsoft.com/office/drawing/2014/main" id="{577276D3-4E3C-5E44-90FF-8FF284A957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6" r="15417"/>
          <a:stretch/>
        </p:blipFill>
        <p:spPr bwMode="auto">
          <a:xfrm>
            <a:off x="8959390" y="2140982"/>
            <a:ext cx="2977116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9312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Democratic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165621"/>
            <a:ext cx="5930853" cy="3293852"/>
          </a:xfrm>
        </p:spPr>
        <p:txBody>
          <a:bodyPr/>
          <a:lstStyle/>
          <a:p>
            <a:r>
              <a:rPr lang="en-US" dirty="0"/>
              <a:t>Relies on </a:t>
            </a:r>
            <a:r>
              <a:rPr lang="en-US" b="1" dirty="0">
                <a:solidFill>
                  <a:srgbClr val="00B0F0"/>
                </a:solidFill>
              </a:rPr>
              <a:t>the skills and knowledge of team members.</a:t>
            </a:r>
          </a:p>
          <a:p>
            <a:r>
              <a:rPr lang="en-US" dirty="0"/>
              <a:t>Group makes decisions collectively.</a:t>
            </a:r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4593" y="1518428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>
            <a:off x="4237186" y="6224584"/>
            <a:ext cx="77777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3.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3606819-DD66-ED4F-B5F4-1085D5EA9A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346E75A-129D-3845-A866-F1CE185D88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6528283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Democratic Leadership Style (Cont.)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E3606819-DD66-ED4F-B5F4-1085D5EA9A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346E75A-129D-3845-A866-F1CE185D888A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F1FC04E-C602-4645-895B-BC9B9BBB2208}"/>
              </a:ext>
            </a:extLst>
          </p:cNvPr>
          <p:cNvSpPr txBox="1">
            <a:spLocks/>
          </p:cNvSpPr>
          <p:nvPr/>
        </p:nvSpPr>
        <p:spPr>
          <a:xfrm>
            <a:off x="722376" y="1658678"/>
            <a:ext cx="7832918" cy="424128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Higher quality work.</a:t>
            </a:r>
          </a:p>
          <a:p>
            <a:r>
              <a:rPr lang="en-US" dirty="0"/>
              <a:t>Allow follower to say any decision.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Create a well collaborative work place.</a:t>
            </a: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dirty="0"/>
              <a:t>The leader depend on the followers </a:t>
            </a:r>
            <a:r>
              <a:rPr lang="en-US" sz="2400" b="1" dirty="0">
                <a:solidFill>
                  <a:srgbClr val="00B0F0"/>
                </a:solidFill>
              </a:rPr>
              <a:t>level of knowledge</a:t>
            </a:r>
            <a:r>
              <a:rPr lang="en-US" sz="2400" dirty="0"/>
              <a:t>.</a:t>
            </a:r>
          </a:p>
          <a:p>
            <a:r>
              <a:rPr lang="en-US" sz="2400" dirty="0"/>
              <a:t>Leader spend too much time listening.</a:t>
            </a:r>
          </a:p>
          <a:p>
            <a:r>
              <a:rPr lang="en-US" sz="2400" dirty="0"/>
              <a:t> Can be </a:t>
            </a:r>
            <a:r>
              <a:rPr lang="en-US" sz="2400" dirty="0">
                <a:highlight>
                  <a:srgbClr val="D0D611"/>
                </a:highlight>
              </a:rPr>
              <a:t>time</a:t>
            </a:r>
            <a:r>
              <a:rPr lang="en-US" sz="2400" dirty="0"/>
              <a:t> consuming </a:t>
            </a:r>
            <a:r>
              <a:rPr lang="en-US" sz="2400" dirty="0">
                <a:solidFill>
                  <a:schemeClr val="accent3"/>
                </a:solidFill>
              </a:rPr>
              <a:t>(</a:t>
            </a:r>
            <a:r>
              <a:rPr lang="en-US" sz="2400" b="1" dirty="0">
                <a:solidFill>
                  <a:schemeClr val="accent3"/>
                </a:solidFill>
              </a:rPr>
              <a:t>C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ollaboration may take time.)</a:t>
            </a:r>
            <a:endParaRPr lang="en-US" sz="2400" dirty="0"/>
          </a:p>
          <a:p>
            <a:r>
              <a:rPr lang="en-US" sz="2400" dirty="0"/>
              <a:t> difficult for indecisive teams.</a:t>
            </a:r>
          </a:p>
          <a:p>
            <a:endParaRPr lang="en-US" dirty="0"/>
          </a:p>
        </p:txBody>
      </p:sp>
      <p:pic>
        <p:nvPicPr>
          <p:cNvPr id="19458" name="Picture 2" descr="The Pros and Cons of Democratic Leadership | SB">
            <a:extLst>
              <a:ext uri="{FF2B5EF4-FFF2-40B4-BE49-F238E27FC236}">
                <a16:creationId xmlns:a16="http://schemas.microsoft.com/office/drawing/2014/main" id="{80D6011E-054D-2D4E-983D-036DC8E8F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698" y="1979058"/>
            <a:ext cx="3217808" cy="215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2356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9220" name="Picture 4" descr="Image result for John F. Kennedy">
            <a:extLst>
              <a:ext uri="{FF2B5EF4-FFF2-40B4-BE49-F238E27FC236}">
                <a16:creationId xmlns:a16="http://schemas.microsoft.com/office/drawing/2014/main" id="{C4A5EE3E-693B-B944-871B-DA9B7C032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75" y="1282700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Image result for Jeff Bezos">
            <a:extLst>
              <a:ext uri="{FF2B5EF4-FFF2-40B4-BE49-F238E27FC236}">
                <a16:creationId xmlns:a16="http://schemas.microsoft.com/office/drawing/2014/main" id="{3B1E5AA4-EF15-E548-967E-8D730EF50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" y="3797893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Image result for Steve Jobs">
            <a:extLst>
              <a:ext uri="{FF2B5EF4-FFF2-40B4-BE49-F238E27FC236}">
                <a16:creationId xmlns:a16="http://schemas.microsoft.com/office/drawing/2014/main" id="{03E95DE8-F5AB-4444-A35E-3F9EAED39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234" y="1632926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Image result for barack obama">
            <a:extLst>
              <a:ext uri="{FF2B5EF4-FFF2-40B4-BE49-F238E27FC236}">
                <a16:creationId xmlns:a16="http://schemas.microsoft.com/office/drawing/2014/main" id="{A9A3C415-9A97-8E41-80C7-54C1F771F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7931" y="1295993"/>
            <a:ext cx="200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5273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5-Laissez-faire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92061463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5-Laissez-faire Leadership Style (delegate leadership)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165621"/>
            <a:ext cx="6823988" cy="3575960"/>
          </a:xfrm>
        </p:spPr>
        <p:txBody>
          <a:bodyPr>
            <a:normAutofit/>
          </a:bodyPr>
          <a:lstStyle/>
          <a:p>
            <a:r>
              <a:rPr lang="en-US" dirty="0"/>
              <a:t>Laissez-faire </a:t>
            </a:r>
            <a:r>
              <a:rPr lang="en-US" i="1" dirty="0"/>
              <a:t>leadership gives </a:t>
            </a:r>
            <a:r>
              <a:rPr lang="en-US" b="1" i="1" dirty="0">
                <a:solidFill>
                  <a:schemeClr val="accent3"/>
                </a:solidFill>
              </a:rPr>
              <a:t>authority to employees.  (LEAVE IT BE)</a:t>
            </a:r>
            <a:endParaRPr lang="en-US" b="1" dirty="0">
              <a:solidFill>
                <a:schemeClr val="accent3"/>
              </a:solidFill>
            </a:endParaRPr>
          </a:p>
          <a:p>
            <a:r>
              <a:rPr lang="en-US" dirty="0"/>
              <a:t>Subordinates are allowed to work as they choose, with </a:t>
            </a:r>
            <a:r>
              <a:rPr lang="en-US" b="1" dirty="0">
                <a:solidFill>
                  <a:srgbClr val="F5FAA4"/>
                </a:solidFill>
                <a:highlight>
                  <a:srgbClr val="C0C0C0"/>
                </a:highlight>
              </a:rPr>
              <a:t>complete freedom </a:t>
            </a:r>
            <a:r>
              <a:rPr lang="en-US" dirty="0"/>
              <a:t>to make decision. with minimal or no interference. </a:t>
            </a:r>
          </a:p>
          <a:p>
            <a:r>
              <a:rPr lang="en-US" i="1" dirty="0"/>
              <a:t>This kind of leadership has been always found to </a:t>
            </a:r>
            <a:r>
              <a:rPr lang="en-US" b="1" i="1" dirty="0">
                <a:solidFill>
                  <a:srgbClr val="C00000"/>
                </a:solidFill>
              </a:rPr>
              <a:t>be the least satisfying and least effective management style</a:t>
            </a:r>
            <a:r>
              <a:rPr lang="en-US" b="1" dirty="0">
                <a:solidFill>
                  <a:srgbClr val="C00000"/>
                </a:solidFill>
              </a:rPr>
              <a:t>. </a:t>
            </a:r>
          </a:p>
          <a:p>
            <a:pPr marL="0" indent="0">
              <a:buNone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endParaRPr lang="en-US" altLang="en-US" dirty="0">
              <a:ea typeface="ＭＳ Ｐゴシック" panose="020B0600070205080204" pitchFamily="34" charset="-128"/>
            </a:endParaRPr>
          </a:p>
          <a:p>
            <a:endParaRPr lang="en-US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EC0ACD8A-2BC6-9345-90C9-AFBFA857B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058DFE7-63E7-3540-8B12-C030F6139636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0482" name="Picture 2" descr="Laissez faire leadership: Benefits and pitfalls | Perkbox">
            <a:extLst>
              <a:ext uri="{FF2B5EF4-FFF2-40B4-BE49-F238E27FC236}">
                <a16:creationId xmlns:a16="http://schemas.microsoft.com/office/drawing/2014/main" id="{E41AADA2-AA22-644D-9F2C-492811881F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753" y="2017341"/>
            <a:ext cx="3575878" cy="227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4826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00" y="916240"/>
            <a:ext cx="9605635" cy="1059305"/>
          </a:xfrm>
        </p:spPr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Laissez-faire Leadership Style (Cont.)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3961" y="1956375"/>
            <a:ext cx="7108486" cy="340243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The ‘hands-off’</a:t>
            </a:r>
            <a:r>
              <a:rPr lang="en-US" dirty="0"/>
              <a:t> approach.</a:t>
            </a:r>
          </a:p>
          <a:p>
            <a:r>
              <a:rPr lang="en-US" dirty="0"/>
              <a:t>Management 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trusts the team </a:t>
            </a:r>
            <a:r>
              <a:rPr lang="en-US" dirty="0"/>
              <a:t>members to make decisions and meaningful progress.</a:t>
            </a:r>
          </a:p>
          <a:p>
            <a:r>
              <a:rPr lang="en-US" dirty="0"/>
              <a:t>Leaders </a:t>
            </a:r>
            <a:r>
              <a:rPr lang="en-US" dirty="0">
                <a:highlight>
                  <a:srgbClr val="C0C0C0"/>
                </a:highlight>
              </a:rPr>
              <a:t>support rather than control.</a:t>
            </a:r>
          </a:p>
          <a:p>
            <a:r>
              <a:rPr lang="en-US" sz="2100" dirty="0"/>
              <a:t>style is frequently connected when the group is extremely fit, very much inspired and composed. </a:t>
            </a:r>
          </a:p>
          <a:p>
            <a:endParaRPr lang="en-US" dirty="0">
              <a:highlight>
                <a:srgbClr val="C0C0C0"/>
              </a:highlight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1130" y="1885896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 rot="10800000" flipV="1">
            <a:off x="4044174" y="6244684"/>
            <a:ext cx="807162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F21993E6-F569-3C4B-8037-1BA1130979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63E0723-01FC-8140-AC83-A75B12E1818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321831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5" y="907663"/>
            <a:ext cx="9605635" cy="559967"/>
          </a:xfrm>
        </p:spPr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Laissez-faire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165621"/>
            <a:ext cx="10496777" cy="3293852"/>
          </a:xfrm>
        </p:spPr>
        <p:txBody>
          <a:bodyPr>
            <a:normAutofit/>
          </a:bodyPr>
          <a:lstStyle/>
          <a:p>
            <a:endParaRPr lang="en-US" altLang="en-US" dirty="0">
              <a:ea typeface="ＭＳ Ｐゴシック" panose="020B0600070205080204" pitchFamily="34" charset="-128"/>
            </a:endParaRPr>
          </a:p>
          <a:p>
            <a:endParaRPr lang="en-US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D0A5236E-F1F7-0142-8D02-1EC8E5929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D44BD5C-2486-A54E-8E05-55B4FA625A06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59DCBF1-DC4F-3340-9365-D5A24ACABF35}"/>
              </a:ext>
            </a:extLst>
          </p:cNvPr>
          <p:cNvSpPr txBox="1">
            <a:spLocks/>
          </p:cNvSpPr>
          <p:nvPr/>
        </p:nvSpPr>
        <p:spPr>
          <a:xfrm>
            <a:off x="892497" y="1735514"/>
            <a:ext cx="7832918" cy="424128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Can promote creativity.</a:t>
            </a:r>
          </a:p>
          <a:p>
            <a:r>
              <a:rPr lang="en-US" dirty="0"/>
              <a:t>Easy management style to administer.</a:t>
            </a:r>
          </a:p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Complete empowerment for the followers.</a:t>
            </a: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b="1" dirty="0">
                <a:solidFill>
                  <a:srgbClr val="FF0000"/>
                </a:solidFill>
                <a:highlight>
                  <a:srgbClr val="B3FF00"/>
                </a:highlight>
              </a:rPr>
              <a:t>The leader plays the least role. </a:t>
            </a:r>
          </a:p>
          <a:p>
            <a:r>
              <a:rPr lang="en-US" sz="2400" dirty="0"/>
              <a:t>Requires self-motivated, hard-working, honest team members</a:t>
            </a:r>
          </a:p>
          <a:p>
            <a:r>
              <a:rPr lang="en-US" sz="2400" dirty="0"/>
              <a:t> Poor decision making may result.</a:t>
            </a:r>
            <a:endParaRPr lang="en-US" dirty="0"/>
          </a:p>
        </p:txBody>
      </p:sp>
      <p:pic>
        <p:nvPicPr>
          <p:cNvPr id="21506" name="Picture 2" descr="Laissez-Faire Leadership: Why Doing Nothing is as Bad as Doing Something  Wrong | Lead Read Today">
            <a:extLst>
              <a:ext uri="{FF2B5EF4-FFF2-40B4-BE49-F238E27FC236}">
                <a16:creationId xmlns:a16="http://schemas.microsoft.com/office/drawing/2014/main" id="{674C2F45-44FF-B54F-A3BC-0318F78818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284" y="1583593"/>
            <a:ext cx="40386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3507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10242" name="Picture 2" descr="Image result for Queen Victoria">
            <a:extLst>
              <a:ext uri="{FF2B5EF4-FFF2-40B4-BE49-F238E27FC236}">
                <a16:creationId xmlns:a16="http://schemas.microsoft.com/office/drawing/2014/main" id="{CE05A05A-F706-DE4E-ABFF-FC51FB262D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00" y="1955800"/>
            <a:ext cx="2082800" cy="294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Image result for Andrew Mellon">
            <a:extLst>
              <a:ext uri="{FF2B5EF4-FFF2-40B4-BE49-F238E27FC236}">
                <a16:creationId xmlns:a16="http://schemas.microsoft.com/office/drawing/2014/main" id="{F74CBBEC-DE54-CA43-B1E1-0D7711EC1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219200"/>
            <a:ext cx="31369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9FABD01-8331-1445-930B-134CE90BF328}"/>
              </a:ext>
            </a:extLst>
          </p:cNvPr>
          <p:cNvSpPr/>
          <p:nvPr/>
        </p:nvSpPr>
        <p:spPr>
          <a:xfrm>
            <a:off x="1028700" y="3640015"/>
            <a:ext cx="1879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A" b="1" dirty="0">
                <a:solidFill>
                  <a:srgbClr val="CB13BA"/>
                </a:solidFill>
              </a:rPr>
              <a:t>Andrew Mellon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94DB66-190F-1640-B5BC-38E8AA0A6970}"/>
              </a:ext>
            </a:extLst>
          </p:cNvPr>
          <p:cNvSpPr/>
          <p:nvPr/>
        </p:nvSpPr>
        <p:spPr>
          <a:xfrm>
            <a:off x="4997667" y="5102387"/>
            <a:ext cx="189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A" b="1" dirty="0">
                <a:solidFill>
                  <a:srgbClr val="CB13BA"/>
                </a:solidFill>
              </a:rPr>
              <a:t>Queen Victoria</a:t>
            </a:r>
          </a:p>
        </p:txBody>
      </p:sp>
      <p:pic>
        <p:nvPicPr>
          <p:cNvPr id="13" name="Picture 4" descr="Image result for berkshire hathaway products">
            <a:extLst>
              <a:ext uri="{FF2B5EF4-FFF2-40B4-BE49-F238E27FC236}">
                <a16:creationId xmlns:a16="http://schemas.microsoft.com/office/drawing/2014/main" id="{6E54AD53-E2C3-F84E-B16E-C18910DE3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968" y="1513281"/>
            <a:ext cx="2903515" cy="191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63520B4-B2F5-4947-9B4B-2C035AA6160E}"/>
              </a:ext>
            </a:extLst>
          </p:cNvPr>
          <p:cNvSpPr/>
          <p:nvPr/>
        </p:nvSpPr>
        <p:spPr>
          <a:xfrm>
            <a:off x="8141186" y="3455349"/>
            <a:ext cx="17790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Arial" panose="020B0604020202020204" pitchFamily="34" charset="0"/>
              </a:rPr>
              <a:t>Warren Buffett</a:t>
            </a:r>
            <a:endParaRPr lang="en-SA" b="1" dirty="0">
              <a:solidFill>
                <a:srgbClr val="CB13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6596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6-Pacesetting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18320615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00" y="1044776"/>
            <a:ext cx="9605635" cy="1059305"/>
          </a:xfrm>
        </p:spPr>
        <p:txBody>
          <a:bodyPr>
            <a:normAutofit/>
          </a:bodyPr>
          <a:lstStyle/>
          <a:p>
            <a:r>
              <a:rPr lang="en-US" b="1" u="sng" dirty="0">
                <a:solidFill>
                  <a:srgbClr val="86166D"/>
                </a:solidFill>
              </a:rPr>
              <a:t>6-Pacesetting Leadership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6456" y="1772852"/>
            <a:ext cx="6776299" cy="4040372"/>
          </a:xfrm>
        </p:spPr>
        <p:txBody>
          <a:bodyPr>
            <a:normAutofit lnSpcReduction="10000"/>
          </a:bodyPr>
          <a:lstStyle/>
          <a:p>
            <a:r>
              <a:rPr lang="en-US" sz="2700" dirty="0"/>
              <a:t>Pacesetting leadership is when the leader sets an example of </a:t>
            </a:r>
            <a:r>
              <a:rPr lang="en-US" sz="2700" b="1" dirty="0">
                <a:solidFill>
                  <a:srgbClr val="FF0000"/>
                </a:solidFill>
              </a:rPr>
              <a:t>high performance, high pace and high quality. </a:t>
            </a:r>
          </a:p>
          <a:p>
            <a:r>
              <a:rPr lang="en-US" sz="2700" dirty="0"/>
              <a:t>Team members are expected to follow suit, and the pacesetting leader </a:t>
            </a:r>
            <a:r>
              <a:rPr lang="en-US" sz="2700" b="1" dirty="0">
                <a:solidFill>
                  <a:srgbClr val="00B0F0"/>
                </a:solidFill>
              </a:rPr>
              <a:t>values results more than anything. </a:t>
            </a:r>
          </a:p>
          <a:p>
            <a:endParaRPr lang="en-US" sz="2700" dirty="0"/>
          </a:p>
          <a:p>
            <a:endParaRPr lang="en-US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03F27F4C-AC9E-644E-88BF-C0906556C2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709B6EBC-3DF2-2F42-B801-5A81A15EDE3B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3554" name="Picture 2" descr="pacesetting-leadership-style - SlideModel">
            <a:extLst>
              <a:ext uri="{FF2B5EF4-FFF2-40B4-BE49-F238E27FC236}">
                <a16:creationId xmlns:a16="http://schemas.microsoft.com/office/drawing/2014/main" id="{58C7D94D-BD81-0143-A235-E963A2ECD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469" y="2104081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230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Pacesetting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5" y="2128282"/>
            <a:ext cx="5973383" cy="3331191"/>
          </a:xfrm>
        </p:spPr>
        <p:txBody>
          <a:bodyPr>
            <a:normAutofit/>
          </a:bodyPr>
          <a:lstStyle/>
          <a:p>
            <a:r>
              <a:rPr lang="en-US" dirty="0"/>
              <a:t>This is ‘lead by example’ </a:t>
            </a:r>
            <a:r>
              <a:rPr lang="en-US" b="1" dirty="0">
                <a:solidFill>
                  <a:srgbClr val="7030A0"/>
                </a:solidFill>
              </a:rPr>
              <a:t>(do as I do, now).</a:t>
            </a:r>
          </a:p>
          <a:p>
            <a:r>
              <a:rPr lang="en-US" dirty="0"/>
              <a:t>Leader is highly </a:t>
            </a:r>
            <a:r>
              <a:rPr lang="en-US" dirty="0">
                <a:highlight>
                  <a:srgbClr val="B3FF00"/>
                </a:highlight>
              </a:rPr>
              <a:t>focused on performance and expects the same of the team.</a:t>
            </a:r>
          </a:p>
          <a:p>
            <a:r>
              <a:rPr lang="en-US" dirty="0"/>
              <a:t>Works best with </a:t>
            </a:r>
            <a:r>
              <a:rPr lang="en-US" b="1" dirty="0">
                <a:solidFill>
                  <a:srgbClr val="01DFFE"/>
                </a:solidFill>
                <a:highlight>
                  <a:srgbClr val="F5FAA4"/>
                </a:highlight>
              </a:rPr>
              <a:t>teams that already perform at a high level.</a:t>
            </a:r>
          </a:p>
          <a:p>
            <a:r>
              <a:rPr lang="en-US" dirty="0"/>
              <a:t>Role model, high standards.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3446" y="1911033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>
            <a:off x="4115856" y="6204486"/>
            <a:ext cx="76713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E924038E-C9F2-234D-A0FB-AD5C644410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C551AEAA-1702-424D-8581-765FC497881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53942319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5" y="972464"/>
            <a:ext cx="9605635" cy="1059305"/>
          </a:xfrm>
        </p:spPr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86166D"/>
                </a:solidFill>
              </a:rPr>
              <a:t>Pacesetting Leadership Style (Cont.)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E924038E-C9F2-234D-A0FB-AD5C64441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C551AEAA-1702-424D-8581-765FC497881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1809CBF-A997-D74E-B1E1-7C3F1A1BE367}"/>
              </a:ext>
            </a:extLst>
          </p:cNvPr>
          <p:cNvSpPr txBox="1">
            <a:spLocks/>
          </p:cNvSpPr>
          <p:nvPr/>
        </p:nvSpPr>
        <p:spPr>
          <a:xfrm>
            <a:off x="519185" y="1689355"/>
            <a:ext cx="7859272" cy="451566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This leadership style can be good to reach </a:t>
            </a:r>
            <a:r>
              <a:rPr lang="en-US" dirty="0">
                <a:highlight>
                  <a:srgbClr val="F5FAA4"/>
                </a:highlight>
              </a:rPr>
              <a:t>short term results.</a:t>
            </a:r>
            <a:endParaRPr lang="en-US" dirty="0"/>
          </a:p>
          <a:p>
            <a:r>
              <a:rPr lang="en-US" b="1" dirty="0">
                <a:solidFill>
                  <a:srgbClr val="CB13BA"/>
                </a:solidFill>
              </a:rPr>
              <a:t>Ability to achieve results quickly.</a:t>
            </a:r>
          </a:p>
          <a:p>
            <a:r>
              <a:rPr lang="en-US" b="1" dirty="0">
                <a:solidFill>
                  <a:srgbClr val="CB13BA"/>
                </a:solidFill>
              </a:rPr>
              <a:t>Outstanding performance of the team.</a:t>
            </a: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dirty="0"/>
              <a:t>can be </a:t>
            </a:r>
            <a:r>
              <a:rPr lang="en-US" sz="2400" b="1" dirty="0">
                <a:solidFill>
                  <a:srgbClr val="00B050"/>
                </a:solidFill>
              </a:rPr>
              <a:t>detrimental for employee engagement a</a:t>
            </a:r>
            <a:r>
              <a:rPr lang="en-US" sz="2400" dirty="0"/>
              <a:t>nd motivation in the long run.</a:t>
            </a:r>
          </a:p>
          <a:p>
            <a:r>
              <a:rPr lang="en-US" sz="2400" dirty="0"/>
              <a:t>Team can be </a:t>
            </a:r>
            <a:r>
              <a:rPr lang="en-US" sz="2400" b="1" dirty="0">
                <a:solidFill>
                  <a:srgbClr val="00B050"/>
                </a:solidFill>
              </a:rPr>
              <a:t>overwhelmed </a:t>
            </a:r>
            <a:r>
              <a:rPr lang="en-US" sz="2400" dirty="0"/>
              <a:t>by the demand on them.</a:t>
            </a:r>
          </a:p>
          <a:p>
            <a:r>
              <a:rPr lang="en-US" sz="2400" dirty="0"/>
              <a:t>Team members can feel as they’ll never ‘measure up,’ lowering morale.</a:t>
            </a:r>
          </a:p>
          <a:p>
            <a:endParaRPr lang="en-US" sz="2400" dirty="0">
              <a:highlight>
                <a:srgbClr val="B3FF00"/>
              </a:highlight>
            </a:endParaRPr>
          </a:p>
        </p:txBody>
      </p:sp>
      <p:pic>
        <p:nvPicPr>
          <p:cNvPr id="22530" name="Picture 2" descr="Use the Pacesetting Leadership Style Sparingly">
            <a:extLst>
              <a:ext uri="{FF2B5EF4-FFF2-40B4-BE49-F238E27FC236}">
                <a16:creationId xmlns:a16="http://schemas.microsoft.com/office/drawing/2014/main" id="{500E4225-CF4C-D043-BBB0-B258565B05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457" y="2031769"/>
            <a:ext cx="3479800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266749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11266" name="Picture 2" descr="lee-kuan-yew-leadership-style">
            <a:extLst>
              <a:ext uri="{FF2B5EF4-FFF2-40B4-BE49-F238E27FC236}">
                <a16:creationId xmlns:a16="http://schemas.microsoft.com/office/drawing/2014/main" id="{4432C851-416A-6249-AB15-AB04BB1C7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15071"/>
            <a:ext cx="2471956" cy="259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A252401-5511-4F4E-B490-7CCD08016319}"/>
              </a:ext>
            </a:extLst>
          </p:cNvPr>
          <p:cNvSpPr/>
          <p:nvPr/>
        </p:nvSpPr>
        <p:spPr>
          <a:xfrm>
            <a:off x="8720356" y="3581400"/>
            <a:ext cx="14914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proxima-nova"/>
              </a:rPr>
              <a:t>Lee </a:t>
            </a:r>
            <a:r>
              <a:rPr lang="en-US" b="1" dirty="0" err="1">
                <a:solidFill>
                  <a:srgbClr val="CB13BA"/>
                </a:solidFill>
                <a:latin typeface="proxima-nova"/>
              </a:rPr>
              <a:t>Kuan</a:t>
            </a:r>
            <a:r>
              <a:rPr lang="en-US" b="1" dirty="0">
                <a:solidFill>
                  <a:srgbClr val="CB13BA"/>
                </a:solidFill>
                <a:latin typeface="proxima-nova"/>
              </a:rPr>
              <a:t> Yew</a:t>
            </a:r>
            <a:endParaRPr lang="en-US" b="1" i="0" u="none" strike="noStrike" dirty="0">
              <a:solidFill>
                <a:srgbClr val="CB13BA"/>
              </a:solidFill>
              <a:effectLst/>
              <a:latin typeface="proxima-nova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4075D1C-194E-594D-BEB7-092F9A16E1B0}"/>
              </a:ext>
            </a:extLst>
          </p:cNvPr>
          <p:cNvSpPr/>
          <p:nvPr/>
        </p:nvSpPr>
        <p:spPr>
          <a:xfrm>
            <a:off x="2738515" y="4133620"/>
            <a:ext cx="1228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CB13BA"/>
                </a:solidFill>
                <a:latin typeface="proxima-nova"/>
              </a:rPr>
              <a:t>Jack Welch</a:t>
            </a:r>
            <a:endParaRPr lang="en-US" b="1" i="0" u="none" strike="noStrike" dirty="0">
              <a:solidFill>
                <a:srgbClr val="CB13BA"/>
              </a:solidFill>
              <a:effectLst/>
              <a:latin typeface="proxima-nova"/>
            </a:endParaRPr>
          </a:p>
        </p:txBody>
      </p:sp>
      <p:pic>
        <p:nvPicPr>
          <p:cNvPr id="11268" name="Picture 4" descr="Image result for Jack Welch">
            <a:extLst>
              <a:ext uri="{FF2B5EF4-FFF2-40B4-BE49-F238E27FC236}">
                <a16:creationId xmlns:a16="http://schemas.microsoft.com/office/drawing/2014/main" id="{AF930C84-A0FA-D84F-A586-1AA94D2D8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879" y="1779208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3161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7-Transformational / Visionary Leadership 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731860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00DDD-592D-6D4C-AB41-8D3BAF060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86166D"/>
                </a:solidFill>
              </a:rPr>
              <a:t>7-Transformational / Visionary Leadership Style</a:t>
            </a:r>
            <a:endParaRPr lang="en-SA" b="1" u="sng" dirty="0">
              <a:solidFill>
                <a:srgbClr val="86166D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8BC5E-20D5-1546-9C28-AA71F6EE1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662552"/>
            <a:ext cx="6279806" cy="4242124"/>
          </a:xfrm>
        </p:spPr>
        <p:txBody>
          <a:bodyPr>
            <a:normAutofit/>
          </a:bodyPr>
          <a:lstStyle/>
          <a:p>
            <a:r>
              <a:rPr lang="en-US" dirty="0"/>
              <a:t>The transformational leadership style is </a:t>
            </a:r>
            <a:r>
              <a:rPr lang="en-US" b="1" dirty="0">
                <a:solidFill>
                  <a:srgbClr val="CB13BA"/>
                </a:solidFill>
              </a:rPr>
              <a:t>one of the most implemented styles.</a:t>
            </a:r>
            <a:r>
              <a:rPr lang="en-US" dirty="0"/>
              <a:t> It has </a:t>
            </a:r>
            <a:r>
              <a:rPr lang="en-US" dirty="0">
                <a:highlight>
                  <a:srgbClr val="F5FAA4"/>
                </a:highlight>
              </a:rPr>
              <a:t>integrity, defines clear goals, encourages clear steps to communication and expressive.</a:t>
            </a:r>
            <a:endParaRPr lang="ar-SA" dirty="0">
              <a:highlight>
                <a:srgbClr val="F5FAA4"/>
              </a:highlight>
            </a:endParaRPr>
          </a:p>
          <a:p>
            <a:r>
              <a:rPr lang="en-US" dirty="0"/>
              <a:t>This type of leader inspires their team to work together towards a common target.</a:t>
            </a:r>
            <a:endParaRPr lang="ar-SA" dirty="0"/>
          </a:p>
          <a:p>
            <a:r>
              <a:rPr lang="en-US" dirty="0"/>
              <a:t> </a:t>
            </a:r>
            <a:r>
              <a:rPr lang="en-US" b="1" dirty="0">
                <a:solidFill>
                  <a:srgbClr val="CB13BA"/>
                </a:solidFill>
              </a:rPr>
              <a:t>Transformational leaders combine the best practices and are leaders who are trusted and can motivate others. </a:t>
            </a:r>
          </a:p>
          <a:p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AD7EAF6-06A3-1243-8B08-B3A530B13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C871D7-9D5C-EB48-83A6-C167D6E7C6E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Child Cartoon clipart - Leadership, Cartoon, Play, transparent clip art">
            <a:extLst>
              <a:ext uri="{FF2B5EF4-FFF2-40B4-BE49-F238E27FC236}">
                <a16:creationId xmlns:a16="http://schemas.microsoft.com/office/drawing/2014/main" id="{57FCD1FD-A5E2-E94E-B8FE-C6733F56E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573" y="2002558"/>
            <a:ext cx="3796196" cy="285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8605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00DDD-592D-6D4C-AB41-8D3BAF060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1828" y="892343"/>
            <a:ext cx="9603275" cy="1049235"/>
          </a:xfrm>
        </p:spPr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Transformational / Visionary Leadership Style (Cont.)</a:t>
            </a:r>
            <a:endParaRPr lang="en-SA" sz="2400" b="1" u="sng" dirty="0">
              <a:solidFill>
                <a:srgbClr val="86166D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08BC5E-20D5-1546-9C28-AA71F6EE1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70" y="1477941"/>
            <a:ext cx="6279806" cy="4242124"/>
          </a:xfrm>
        </p:spPr>
        <p:txBody>
          <a:bodyPr>
            <a:normAutofit/>
          </a:bodyPr>
          <a:lstStyle/>
          <a:p>
            <a:r>
              <a:rPr lang="en-US" sz="2800" dirty="0"/>
              <a:t>The transformational style requires a number of different skills. And its primary focus is to </a:t>
            </a:r>
            <a:r>
              <a:rPr lang="en-US" sz="2800" b="1" dirty="0">
                <a:solidFill>
                  <a:srgbClr val="CB13BA"/>
                </a:solidFill>
              </a:rPr>
              <a:t>make change happen in our self, others, groups, and organizations. </a:t>
            </a:r>
          </a:p>
          <a:p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CAD7EAF6-06A3-1243-8B08-B3A530B13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07C871D7-9D5C-EB48-83A6-C167D6E7C6E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2050" name="Picture 2" descr="Team Leader Stock Photos And Images - 123RF">
            <a:extLst>
              <a:ext uri="{FF2B5EF4-FFF2-40B4-BE49-F238E27FC236}">
                <a16:creationId xmlns:a16="http://schemas.microsoft.com/office/drawing/2014/main" id="{74F1B464-859D-1947-AB12-F2C58B0DD0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269" y="200025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33795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Transformational / Visionary Leadership Style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3065" y="1807765"/>
            <a:ext cx="5805034" cy="3293852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The leader focuses on setting </a:t>
            </a:r>
            <a:r>
              <a:rPr lang="en-US" sz="2400" b="1" dirty="0">
                <a:solidFill>
                  <a:srgbClr val="CB13BA"/>
                </a:solidFill>
              </a:rPr>
              <a:t>a positive vision for the future</a:t>
            </a:r>
            <a:r>
              <a:rPr lang="ar-SA" sz="2400" b="1" dirty="0">
                <a:solidFill>
                  <a:srgbClr val="CB13BA"/>
                </a:solidFill>
              </a:rPr>
              <a:t>.</a:t>
            </a:r>
            <a:endParaRPr lang="en-US" sz="2400" b="1" dirty="0">
              <a:solidFill>
                <a:srgbClr val="CB13BA"/>
              </a:solidFill>
            </a:endParaRPr>
          </a:p>
          <a:p>
            <a:r>
              <a:rPr lang="en-US" sz="2400" dirty="0"/>
              <a:t>Team members </a:t>
            </a:r>
            <a:r>
              <a:rPr lang="en-US" sz="2400" b="1" dirty="0">
                <a:solidFill>
                  <a:srgbClr val="00B050"/>
                </a:solidFill>
              </a:rPr>
              <a:t>are infused with a sense of purpose and excitement.</a:t>
            </a:r>
          </a:p>
          <a:p>
            <a:r>
              <a:rPr lang="en-US" altLang="en-US" sz="2400" dirty="0">
                <a:ea typeface="ＭＳ Ｐゴシック" panose="020B0600070205080204" pitchFamily="34" charset="-128"/>
              </a:rPr>
              <a:t>leaders who stimulate and inspire (transform) followers to achieve </a:t>
            </a:r>
            <a:r>
              <a:rPr lang="en-US" altLang="en-US" sz="24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extraordinary outcomes</a:t>
            </a:r>
            <a:r>
              <a:rPr lang="en-US" altLang="en-US" sz="2400" dirty="0">
                <a:ea typeface="ＭＳ Ｐゴシック" panose="020B0600070205080204" pitchFamily="34" charset="-128"/>
              </a:rPr>
              <a:t>.</a:t>
            </a:r>
          </a:p>
          <a:p>
            <a:endParaRPr lang="en-US" sz="2400" b="1" dirty="0">
              <a:solidFill>
                <a:srgbClr val="00B050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8064" y="1965960"/>
            <a:ext cx="3993705" cy="2926080"/>
          </a:xfrm>
        </p:spPr>
      </p:pic>
      <p:sp>
        <p:nvSpPr>
          <p:cNvPr id="7" name="TextBox 6"/>
          <p:cNvSpPr txBox="1"/>
          <p:nvPr/>
        </p:nvSpPr>
        <p:spPr>
          <a:xfrm>
            <a:off x="4261295" y="6190166"/>
            <a:ext cx="77216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4.</a:t>
            </a:r>
          </a:p>
          <a:p>
            <a:pPr algn="r"/>
            <a:r>
              <a:rPr lang="en-US" sz="1100" dirty="0"/>
              <a:t>Goleman, Daniel. Primal Leadership: Realizing the Power of Emotional Intelligence. Boston,  Mass. :Harvard Business School Press, 2002.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722C2CAA-C9F9-3D41-A636-75FF55896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0820055-A5E4-484C-A673-44566F27ABB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31784288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Transformational / Visionary Leadership Style (Cont.)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722C2CAA-C9F9-3D41-A636-75FF55896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968237E9-6CF0-4541-BD69-4D68734EFB3E}"/>
              </a:ext>
            </a:extLst>
          </p:cNvPr>
          <p:cNvSpPr txBox="1">
            <a:spLocks/>
          </p:cNvSpPr>
          <p:nvPr/>
        </p:nvSpPr>
        <p:spPr>
          <a:xfrm>
            <a:off x="591374" y="1487689"/>
            <a:ext cx="7859272" cy="451566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 This style of leadership </a:t>
            </a:r>
            <a:r>
              <a:rPr lang="en-US" b="1" dirty="0">
                <a:solidFill>
                  <a:srgbClr val="00B050"/>
                </a:solidFill>
              </a:rPr>
              <a:t>encourages, motivates and supports </a:t>
            </a:r>
            <a:r>
              <a:rPr lang="en-US" dirty="0"/>
              <a:t>employers, often involves </a:t>
            </a:r>
            <a:r>
              <a:rPr lang="en-US" b="1" dirty="0">
                <a:solidFill>
                  <a:srgbClr val="FF0000"/>
                </a:solidFill>
              </a:rPr>
              <a:t>recognizing and rewarding</a:t>
            </a:r>
            <a:r>
              <a:rPr lang="en-US" dirty="0"/>
              <a:t> people for their good work. </a:t>
            </a:r>
          </a:p>
          <a:p>
            <a:r>
              <a:rPr lang="en-US" dirty="0"/>
              <a:t>Enhance innovation.</a:t>
            </a:r>
            <a:endParaRPr lang="ar-SA" dirty="0"/>
          </a:p>
          <a:p>
            <a:r>
              <a:rPr lang="en-US" dirty="0"/>
              <a:t>Good for teams that have recently experienced failure</a:t>
            </a:r>
          </a:p>
          <a:p>
            <a:endParaRPr lang="en-US" b="1" u="sng" dirty="0">
              <a:solidFill>
                <a:srgbClr val="7030A0"/>
              </a:solidFill>
            </a:endParaRP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dirty="0"/>
              <a:t>Can become </a:t>
            </a:r>
            <a:r>
              <a:rPr lang="en-US" sz="2400" b="1" dirty="0">
                <a:solidFill>
                  <a:srgbClr val="00B0F0"/>
                </a:solidFill>
              </a:rPr>
              <a:t>unrealistic and overly optimistic.</a:t>
            </a:r>
          </a:p>
          <a:p>
            <a:r>
              <a:rPr lang="en-US" sz="2400" dirty="0"/>
              <a:t>Conflicts if other strong individual in the organization with competing vision</a:t>
            </a:r>
          </a:p>
          <a:p>
            <a:endParaRPr lang="en-US" sz="2400" dirty="0">
              <a:highlight>
                <a:srgbClr val="B3FF00"/>
              </a:highlight>
            </a:endParaRPr>
          </a:p>
        </p:txBody>
      </p:sp>
      <p:pic>
        <p:nvPicPr>
          <p:cNvPr id="3074" name="Picture 2" descr="Visionary Leadership Concept Vector Illustration With Business.. Royalty  Free Cliparts, Vectors, And Stock Illustration. Image 75578237.">
            <a:extLst>
              <a:ext uri="{FF2B5EF4-FFF2-40B4-BE49-F238E27FC236}">
                <a16:creationId xmlns:a16="http://schemas.microsoft.com/office/drawing/2014/main" id="{2A30CBF6-8BCC-9443-9F6E-BF96B4CFA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0524" y="1923070"/>
            <a:ext cx="3011859" cy="301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E9744267-1912-FA4D-A708-48ED5CCFF18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5649305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BD84A74-BC40-3C41-80EA-1553D01B88A3}"/>
              </a:ext>
            </a:extLst>
          </p:cNvPr>
          <p:cNvSpPr/>
          <p:nvPr/>
        </p:nvSpPr>
        <p:spPr>
          <a:xfrm>
            <a:off x="9127260" y="3807317"/>
            <a:ext cx="1991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SA" dirty="0"/>
              <a:t>Richard Branson</a:t>
            </a:r>
          </a:p>
        </p:txBody>
      </p:sp>
      <p:pic>
        <p:nvPicPr>
          <p:cNvPr id="12290" name="Picture 2" descr="Image result for Richard Branson, Virgin Group type of leader">
            <a:extLst>
              <a:ext uri="{FF2B5EF4-FFF2-40B4-BE49-F238E27FC236}">
                <a16:creationId xmlns:a16="http://schemas.microsoft.com/office/drawing/2014/main" id="{2ADF59D3-6812-E449-90D3-8CE042CD5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7476" y="1333528"/>
            <a:ext cx="2590821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Image result for Blake Mycoskie, TOMS Shoes leadership style">
            <a:extLst>
              <a:ext uri="{FF2B5EF4-FFF2-40B4-BE49-F238E27FC236}">
                <a16:creationId xmlns:a16="http://schemas.microsoft.com/office/drawing/2014/main" id="{E5B05057-AF4B-BE46-A270-8347F2ACE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288" y="1282700"/>
            <a:ext cx="37973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Image result for Jeff Bezos">
            <a:extLst>
              <a:ext uri="{FF2B5EF4-FFF2-40B4-BE49-F238E27FC236}">
                <a16:creationId xmlns:a16="http://schemas.microsoft.com/office/drawing/2014/main" id="{5CB94EEB-910B-6D49-9717-A390506F7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78" y="1661017"/>
            <a:ext cx="3810000" cy="214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Image result for Steve Jobs">
            <a:extLst>
              <a:ext uri="{FF2B5EF4-FFF2-40B4-BE49-F238E27FC236}">
                <a16:creationId xmlns:a16="http://schemas.microsoft.com/office/drawing/2014/main" id="{75966FC7-7AC4-AF4C-8876-10ACB9BE7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60" y="3742783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Image result for jack ma">
            <a:extLst>
              <a:ext uri="{FF2B5EF4-FFF2-40B4-BE49-F238E27FC236}">
                <a16:creationId xmlns:a16="http://schemas.microsoft.com/office/drawing/2014/main" id="{D4374BB6-3D03-7844-8231-5C7CE7655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848" y="3569514"/>
            <a:ext cx="1930400" cy="248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40571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C00000"/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Charismatic Leadership</a:t>
            </a:r>
            <a:b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4400" b="1" dirty="0">
                <a:solidFill>
                  <a:schemeClr val="accent1">
                    <a:lumMod val="75000"/>
                  </a:schemeClr>
                </a:solidFill>
              </a:rPr>
              <a:t>Style</a:t>
            </a:r>
            <a:endParaRPr lang="en-US" sz="6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88646262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F39FE-3171-AE40-A688-EDF202951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>
                <a:solidFill>
                  <a:srgbClr val="86166D"/>
                </a:solidFill>
              </a:rPr>
              <a:t>Charismatic Leadership</a:t>
            </a:r>
            <a:br>
              <a:rPr lang="en-US" dirty="0"/>
            </a:br>
            <a:endParaRPr lang="en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4BC0F-5A15-4846-86B7-1FD12F490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375" y="1781712"/>
            <a:ext cx="6896130" cy="329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• In this leadership, </a:t>
            </a:r>
            <a:r>
              <a:rPr lang="en-US" i="1" dirty="0"/>
              <a:t>the charismatic leader 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</a:rPr>
              <a:t>shows his or her revolutionary power. </a:t>
            </a:r>
          </a:p>
          <a:p>
            <a:pPr marL="0" indent="0">
              <a:buNone/>
            </a:pP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i="1" dirty="0"/>
              <a:t>Charisma does not mean sheer behavioral change. </a:t>
            </a:r>
            <a:r>
              <a:rPr lang="en-US" dirty="0"/>
              <a:t>It actually involves a transformation of followers’ values and beliefs. </a:t>
            </a:r>
          </a:p>
          <a:p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29D77C4C-ED61-9349-B7E9-CF5D9CD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1954" y="0"/>
            <a:ext cx="1170046" cy="1049235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F4AFDAD-62FE-3C41-B9D3-CBAC18BB2E5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026" name="Picture 2" descr="CHARISMATIC LEADERSHIP – Victor Borchers">
            <a:extLst>
              <a:ext uri="{FF2B5EF4-FFF2-40B4-BE49-F238E27FC236}">
                <a16:creationId xmlns:a16="http://schemas.microsoft.com/office/drawing/2014/main" id="{24A3E160-4C16-0942-AE3D-D80089026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7400" y="2002558"/>
            <a:ext cx="3657600" cy="3073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0143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F39FE-3171-AE40-A688-EDF202951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Charismatic Leadership (Cont.)</a:t>
            </a:r>
            <a:br>
              <a:rPr lang="en-US" dirty="0"/>
            </a:br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29D77C4C-ED61-9349-B7E9-CF5D9CD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F4AFDAD-62FE-3C41-B9D3-CBAC18BB2E5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3055126-C415-7349-90D8-CF30F6DC39AF}"/>
              </a:ext>
            </a:extLst>
          </p:cNvPr>
          <p:cNvSpPr/>
          <p:nvPr/>
        </p:nvSpPr>
        <p:spPr>
          <a:xfrm>
            <a:off x="439742" y="2002559"/>
            <a:ext cx="8421625" cy="295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dirty="0">
                <a:ea typeface="ＭＳ Ｐゴシック" panose="020B0600070205080204" pitchFamily="34" charset="-128"/>
              </a:rPr>
              <a:t>A </a:t>
            </a:r>
            <a:r>
              <a:rPr lang="en-US" altLang="en-US" sz="2000" b="1" dirty="0">
                <a:ea typeface="ＭＳ Ｐゴシック" panose="020B0600070205080204" pitchFamily="34" charset="-128"/>
              </a:rPr>
              <a:t>charismatic leader </a:t>
            </a:r>
            <a:r>
              <a:rPr lang="en-US" altLang="en-US" sz="2000" dirty="0">
                <a:ea typeface="ＭＳ Ｐゴシック" panose="020B0600070205080204" pitchFamily="34" charset="-128"/>
              </a:rPr>
              <a:t>is an </a:t>
            </a:r>
            <a:r>
              <a:rPr lang="en-US" altLang="en-US" sz="2000" b="1" dirty="0">
                <a:solidFill>
                  <a:srgbClr val="CB13BA"/>
                </a:solidFill>
                <a:ea typeface="ＭＳ Ｐゴシック" panose="020B0600070205080204" pitchFamily="34" charset="-128"/>
              </a:rPr>
              <a:t>enthusiastic, self-confident leader </a:t>
            </a:r>
            <a:r>
              <a:rPr lang="en-US" altLang="en-US" sz="2000" dirty="0">
                <a:ea typeface="ＭＳ Ｐゴシック" panose="020B0600070205080204" pitchFamily="34" charset="-128"/>
              </a:rPr>
              <a:t>whose personality and actions influence people to behave in certain ways. The most comprehensive analysis of charismatic leaders identified the following personal characteristics they share:</a:t>
            </a:r>
          </a:p>
          <a:p>
            <a:pPr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0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They have a vision.</a:t>
            </a:r>
          </a:p>
          <a:p>
            <a:pPr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0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The have the ability to articulate that vision.</a:t>
            </a:r>
          </a:p>
          <a:p>
            <a:pPr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0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They are willing to take risks to achieve that vision.</a:t>
            </a:r>
          </a:p>
          <a:p>
            <a:pPr>
              <a:lnSpc>
                <a:spcPct val="90000"/>
              </a:lnSpc>
              <a:buFont typeface="Times" pitchFamily="2" charset="0"/>
              <a:buChar char="•"/>
            </a:pPr>
            <a:r>
              <a:rPr lang="en-US" altLang="en-US" sz="2000" b="1" dirty="0">
                <a:solidFill>
                  <a:schemeClr val="accent5">
                    <a:lumMod val="50000"/>
                  </a:schemeClr>
                </a:solidFill>
                <a:ea typeface="ＭＳ Ｐゴシック" panose="020B0600070205080204" pitchFamily="34" charset="-128"/>
              </a:rPr>
              <a:t>They demonstrate behaviors that are out of the ordinary.</a:t>
            </a:r>
          </a:p>
          <a:p>
            <a:pPr>
              <a:lnSpc>
                <a:spcPct val="90000"/>
              </a:lnSpc>
            </a:pPr>
            <a:endParaRPr lang="en-US" altLang="en-US" sz="2000" b="1" dirty="0">
              <a:solidFill>
                <a:schemeClr val="accent5">
                  <a:lumMod val="50000"/>
                </a:schemeClr>
              </a:solidFill>
              <a:ea typeface="ＭＳ Ｐゴシック" panose="020B0600070205080204" pitchFamily="34" charset="-128"/>
            </a:endParaRPr>
          </a:p>
          <a:p>
            <a:pPr>
              <a:lnSpc>
                <a:spcPct val="90000"/>
              </a:lnSpc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3074" name="Picture 2" descr="Charismatic Leader Images, Stock Photos &amp; Vectors | Shutterstock">
            <a:extLst>
              <a:ext uri="{FF2B5EF4-FFF2-40B4-BE49-F238E27FC236}">
                <a16:creationId xmlns:a16="http://schemas.microsoft.com/office/drawing/2014/main" id="{FA8786E1-236C-8C4F-A80B-8F988359B3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06" t="4260" r="16053" b="10160"/>
          <a:stretch/>
        </p:blipFill>
        <p:spPr bwMode="auto">
          <a:xfrm>
            <a:off x="9506961" y="1812176"/>
            <a:ext cx="2094808" cy="3043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34591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F39FE-3171-AE40-A688-EDF202951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u="sng" dirty="0">
                <a:solidFill>
                  <a:srgbClr val="86166D"/>
                </a:solidFill>
              </a:rPr>
              <a:t>Charismatic Leadership (Cont.)</a:t>
            </a:r>
            <a:br>
              <a:rPr lang="en-US" dirty="0"/>
            </a:br>
            <a:endParaRPr lang="en-SA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29D77C4C-ED61-9349-B7E9-CF5D9CD84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809" y="183770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F4AFDAD-62FE-3C41-B9D3-CBAC18BB2E5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2300D0A-0802-2242-9386-49E8F0E728D9}"/>
              </a:ext>
            </a:extLst>
          </p:cNvPr>
          <p:cNvSpPr txBox="1">
            <a:spLocks/>
          </p:cNvSpPr>
          <p:nvPr/>
        </p:nvSpPr>
        <p:spPr>
          <a:xfrm>
            <a:off x="591374" y="1487689"/>
            <a:ext cx="7859272" cy="45156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>
                <a:solidFill>
                  <a:srgbClr val="7030A0"/>
                </a:solidFill>
              </a:rPr>
              <a:t>Pros:  </a:t>
            </a:r>
          </a:p>
          <a:p>
            <a:r>
              <a:rPr lang="en-US" dirty="0"/>
              <a:t> Create a vision that make everyone believes that the future will be better.</a:t>
            </a:r>
          </a:p>
          <a:p>
            <a:endParaRPr lang="en-US" b="1" u="sng" dirty="0">
              <a:solidFill>
                <a:srgbClr val="7030A0"/>
              </a:solidFill>
            </a:endParaRPr>
          </a:p>
          <a:p>
            <a:r>
              <a:rPr lang="en-US" b="1" u="sng" dirty="0">
                <a:solidFill>
                  <a:srgbClr val="7030A0"/>
                </a:solidFill>
              </a:rPr>
              <a:t>Cons:  </a:t>
            </a:r>
          </a:p>
          <a:p>
            <a:r>
              <a:rPr lang="en-US" sz="2400" dirty="0"/>
              <a:t>Too connected to the leader’s personality.</a:t>
            </a:r>
            <a:endParaRPr lang="en-US" sz="2400" b="1" dirty="0">
              <a:solidFill>
                <a:srgbClr val="00B0F0"/>
              </a:solidFill>
            </a:endParaRPr>
          </a:p>
          <a:p>
            <a:r>
              <a:rPr lang="en-US" sz="2400" dirty="0"/>
              <a:t>Leader can get out of control.</a:t>
            </a:r>
          </a:p>
          <a:p>
            <a:endParaRPr lang="en-US" sz="2400" dirty="0"/>
          </a:p>
          <a:p>
            <a:endParaRPr lang="en-US" sz="2400" dirty="0">
              <a:highlight>
                <a:srgbClr val="B3FF00"/>
              </a:highlight>
            </a:endParaRPr>
          </a:p>
        </p:txBody>
      </p:sp>
      <p:pic>
        <p:nvPicPr>
          <p:cNvPr id="2050" name="Picture 2" descr="Leader clipart charismatic leadership, Picture #2902885 leader clipart  charismatic leadership">
            <a:extLst>
              <a:ext uri="{FF2B5EF4-FFF2-40B4-BE49-F238E27FC236}">
                <a16:creationId xmlns:a16="http://schemas.microsoft.com/office/drawing/2014/main" id="{6009CD35-9359-954E-AFC9-41D192AB1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079" y="2536924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62504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8" name="AutoShape 4" descr="Billionaire entrepreneur Elon Musk at a red carpet event">
            <a:extLst>
              <a:ext uri="{FF2B5EF4-FFF2-40B4-BE49-F238E27FC236}">
                <a16:creationId xmlns:a16="http://schemas.microsoft.com/office/drawing/2014/main" id="{2D521C9A-7D10-3F40-82F4-E7BA586F89A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SA"/>
          </a:p>
        </p:txBody>
      </p:sp>
      <p:pic>
        <p:nvPicPr>
          <p:cNvPr id="13" name="Picture 8" descr="Image result for Steve Jobs">
            <a:extLst>
              <a:ext uri="{FF2B5EF4-FFF2-40B4-BE49-F238E27FC236}">
                <a16:creationId xmlns:a16="http://schemas.microsoft.com/office/drawing/2014/main" id="{75966FC7-7AC4-AF4C-8876-10ACB9BE7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160" y="3742783"/>
            <a:ext cx="25781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donald trump president">
            <a:extLst>
              <a:ext uri="{FF2B5EF4-FFF2-40B4-BE49-F238E27FC236}">
                <a16:creationId xmlns:a16="http://schemas.microsoft.com/office/drawing/2014/main" id="{085F8485-0ABB-8F40-B082-82641362C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5" y="1145739"/>
            <a:ext cx="2951745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satya nadella charismatic">
            <a:extLst>
              <a:ext uri="{FF2B5EF4-FFF2-40B4-BE49-F238E27FC236}">
                <a16:creationId xmlns:a16="http://schemas.microsoft.com/office/drawing/2014/main" id="{41581704-033F-A94B-9609-27E02BA47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663" y="1146907"/>
            <a:ext cx="4564185" cy="228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Image result for bill gates">
            <a:extLst>
              <a:ext uri="{FF2B5EF4-FFF2-40B4-BE49-F238E27FC236}">
                <a16:creationId xmlns:a16="http://schemas.microsoft.com/office/drawing/2014/main" id="{AB5CF39B-44B5-ED42-9B5C-869B1F7FD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808" y="3581400"/>
            <a:ext cx="3670300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99087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600" b="1" dirty="0">
                <a:solidFill>
                  <a:srgbClr val="86166D"/>
                </a:solidFill>
              </a:rPr>
            </a:br>
            <a:r>
              <a:rPr lang="en-US" sz="6000" b="1" dirty="0">
                <a:solidFill>
                  <a:srgbClr val="86166D"/>
                </a:solidFill>
              </a:rPr>
              <a:t>3.3-Who We Lead?</a:t>
            </a:r>
            <a:endParaRPr lang="en-US" sz="6600" b="1" dirty="0">
              <a:solidFill>
                <a:srgbClr val="86166D"/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43112391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3292" y="1708627"/>
            <a:ext cx="8667750" cy="3012643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86166D"/>
                </a:solidFill>
              </a:rPr>
              <a:t>Stakeholders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8534" y="6524953"/>
            <a:ext cx="119972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/>
              <a:t>Diagram: Malachowsky, Samuel. Project Team Leadership and Communication. </a:t>
            </a:r>
            <a:r>
              <a:rPr lang="en-US" sz="1100" dirty="0" err="1"/>
              <a:t>Lintwood</a:t>
            </a:r>
            <a:r>
              <a:rPr lang="en-US" sz="1100" dirty="0"/>
              <a:t> Press. 2018. p. 12.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09600" y="5067300"/>
            <a:ext cx="10972800" cy="10588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57168" indent="-257168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199" indent="-214308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  <a:highlight>
                  <a:srgbClr val="F5FAA4"/>
                </a:highlight>
              </a:rPr>
              <a:t>Stakeholders</a:t>
            </a: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 are people who can affect or are affected by the execution or outcome of a project</a:t>
            </a:r>
          </a:p>
        </p:txBody>
      </p:sp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41B02138-29D1-9B4D-A718-AB2E58E4C8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9318" y="0"/>
            <a:ext cx="1354191" cy="1214366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39707B21-D3C7-8C48-839F-9C73F655350E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04807684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666444" y="1692088"/>
            <a:ext cx="9233647" cy="2971800"/>
          </a:xfr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algn="ctr"/>
            <a:br>
              <a:rPr lang="en-US" sz="6000" b="1" dirty="0">
                <a:solidFill>
                  <a:srgbClr val="86166D"/>
                </a:solidFill>
              </a:rPr>
            </a:br>
            <a:r>
              <a:rPr lang="en-US" sz="6000" b="1" dirty="0">
                <a:solidFill>
                  <a:srgbClr val="86166D"/>
                </a:solidFill>
              </a:rPr>
              <a:t>3.4 -Matching Leadership with Culture</a:t>
            </a:r>
            <a:endParaRPr lang="en-US" sz="6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5643E9B-43F8-BA48-A633-3884AE9DB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0091" y="216337"/>
            <a:ext cx="1036415" cy="929402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7126250-0447-2549-96B1-737B957DD632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94340351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4263" y="1781712"/>
            <a:ext cx="9603275" cy="3294576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IS: </a:t>
            </a:r>
            <a:r>
              <a:rPr lang="en-US" b="1" dirty="0">
                <a:solidFill>
                  <a:srgbClr val="00B050"/>
                </a:solidFill>
              </a:rPr>
              <a:t>The set of behaviors or beliefs that determine how an organization or team interacts or carries out work.</a:t>
            </a:r>
          </a:p>
          <a:p>
            <a:r>
              <a:rPr lang="en-US" b="1" dirty="0">
                <a:solidFill>
                  <a:srgbClr val="FF0000"/>
                </a:solidFill>
              </a:rPr>
              <a:t>Awareness of </a:t>
            </a:r>
            <a:r>
              <a:rPr lang="en-US" b="1" i="1" dirty="0">
                <a:solidFill>
                  <a:srgbClr val="FF0000"/>
                </a:solidFill>
              </a:rPr>
              <a:t>culture</a:t>
            </a:r>
            <a:r>
              <a:rPr lang="en-US" b="1" dirty="0">
                <a:solidFill>
                  <a:srgbClr val="FF0000"/>
                </a:solidFill>
              </a:rPr>
              <a:t> and different circumstances/attitudes is key.</a:t>
            </a:r>
          </a:p>
          <a:p>
            <a:r>
              <a:rPr lang="en-US" b="1" u="sng" dirty="0">
                <a:solidFill>
                  <a:schemeClr val="accent3"/>
                </a:solidFill>
              </a:rPr>
              <a:t>Influenced by:</a:t>
            </a:r>
          </a:p>
          <a:p>
            <a:pPr lvl="1"/>
            <a:r>
              <a:rPr lang="en-US" dirty="0"/>
              <a:t>The industry, environment, customers, organizational practices.</a:t>
            </a:r>
          </a:p>
          <a:p>
            <a:pPr lvl="1"/>
            <a:r>
              <a:rPr lang="en-US" dirty="0"/>
              <a:t>Personalities, values, principles, etc. of the organization, leader, and team.</a:t>
            </a:r>
          </a:p>
          <a:p>
            <a:r>
              <a:rPr lang="en-US" b="1" u="sng" dirty="0">
                <a:solidFill>
                  <a:schemeClr val="accent3"/>
                </a:solidFill>
              </a:rPr>
              <a:t>Influences:</a:t>
            </a:r>
          </a:p>
          <a:p>
            <a:pPr lvl="1"/>
            <a:r>
              <a:rPr lang="en-US" dirty="0"/>
              <a:t>Decision making, risk tolerance, decisiveness, orderliness, competitiveness .</a:t>
            </a:r>
          </a:p>
          <a:p>
            <a:pPr lvl="1"/>
            <a:r>
              <a:rPr lang="en-US" dirty="0"/>
              <a:t>Level of attention to detail, amount of process, emphasis on achievement.</a:t>
            </a:r>
          </a:p>
          <a:p>
            <a:pPr lvl="1"/>
            <a:r>
              <a:rPr lang="en-US" dirty="0"/>
              <a:t>Supportiveness, reward/punishment, team vs. individual contribution.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86166D"/>
                </a:solidFill>
                <a:highlight>
                  <a:srgbClr val="73DDFF"/>
                </a:highlight>
              </a:rPr>
              <a:t>Organizational Culture</a:t>
            </a: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877861AF-2221-AC43-A493-7AFB99E108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7809" y="0"/>
            <a:ext cx="1354191" cy="1214366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8CC1672-E09B-BA48-8030-EF81DF06F848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14338" name="Picture 2" descr="Image result for Organizational Culture">
            <a:extLst>
              <a:ext uri="{FF2B5EF4-FFF2-40B4-BE49-F238E27FC236}">
                <a16:creationId xmlns:a16="http://schemas.microsoft.com/office/drawing/2014/main" id="{0DE5EBDB-8699-4D42-AFA3-2211E1E00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3036" y="2317750"/>
            <a:ext cx="2980841" cy="222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92252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170" y="39068"/>
            <a:ext cx="1368128" cy="1226864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20750D-AC6B-E044-A92C-C12CF2ABCB3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69B4DA2-7010-1140-A644-486692250235}"/>
              </a:ext>
            </a:extLst>
          </p:cNvPr>
          <p:cNvSpPr txBox="1">
            <a:spLocks/>
          </p:cNvSpPr>
          <p:nvPr/>
        </p:nvSpPr>
        <p:spPr>
          <a:xfrm>
            <a:off x="1555710" y="1943100"/>
            <a:ext cx="9233647" cy="2971800"/>
          </a:xfrm>
          <a:prstGeom prst="rect">
            <a:avLst/>
          </a:prstGeo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b="0" i="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b="1" dirty="0">
              <a:solidFill>
                <a:srgbClr val="86166D"/>
              </a:solidFill>
            </a:endParaRPr>
          </a:p>
          <a:p>
            <a:pPr algn="ctr"/>
            <a:r>
              <a:rPr lang="en-US" sz="5400" b="1" dirty="0">
                <a:solidFill>
                  <a:srgbClr val="86166D"/>
                </a:solidFill>
              </a:rPr>
              <a:t>3.5-Summary and Conclusions</a:t>
            </a:r>
          </a:p>
        </p:txBody>
      </p:sp>
    </p:spTree>
    <p:extLst>
      <p:ext uri="{BB962C8B-B14F-4D97-AF65-F5344CB8AC3E}">
        <p14:creationId xmlns:p14="http://schemas.microsoft.com/office/powerpoint/2010/main" val="330985194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>
                <a:solidFill>
                  <a:srgbClr val="CB13BA"/>
                </a:solidFill>
              </a:rPr>
              <a:t>A leader’s title </a:t>
            </a:r>
            <a:r>
              <a:rPr lang="en-US" dirty="0"/>
              <a:t>can be everything.</a:t>
            </a:r>
          </a:p>
          <a:p>
            <a:r>
              <a:rPr lang="en-US" dirty="0"/>
              <a:t>Leaders adopt </a:t>
            </a:r>
            <a:r>
              <a:rPr lang="en-US" b="1" dirty="0">
                <a:solidFill>
                  <a:srgbClr val="FF0000"/>
                </a:solidFill>
              </a:rPr>
              <a:t>different leadership styles</a:t>
            </a:r>
            <a:r>
              <a:rPr lang="ar-SA" b="1" dirty="0">
                <a:solidFill>
                  <a:srgbClr val="FF0000"/>
                </a:solidFill>
              </a:rPr>
              <a:t> .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b="1" i="1" dirty="0">
                <a:solidFill>
                  <a:schemeClr val="accent4">
                    <a:lumMod val="75000"/>
                  </a:schemeClr>
                </a:solidFill>
              </a:rPr>
              <a:t>Culture</a:t>
            </a:r>
            <a:r>
              <a:rPr lang="en-US" dirty="0"/>
              <a:t> influences every aspect of the organization and team.</a:t>
            </a:r>
          </a:p>
          <a:p>
            <a:r>
              <a:rPr lang="en-US" b="1" i="1" dirty="0">
                <a:solidFill>
                  <a:srgbClr val="CB13BA"/>
                </a:solidFill>
              </a:rPr>
              <a:t>Stakeholders</a:t>
            </a:r>
            <a:r>
              <a:rPr lang="en-US" dirty="0"/>
              <a:t> are key to any project effort, and comprise multiple groups.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86166D"/>
                </a:solidFill>
                <a:highlight>
                  <a:srgbClr val="73DDFF"/>
                </a:highlight>
              </a:rPr>
              <a:t>Summary and Conclusions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3C738918-FB07-4045-8B7E-3737A414BA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6F17360-A956-064E-B7D7-35B92529704F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</p:spTree>
    <p:extLst>
      <p:ext uri="{BB962C8B-B14F-4D97-AF65-F5344CB8AC3E}">
        <p14:creationId xmlns:p14="http://schemas.microsoft.com/office/powerpoint/2010/main" val="222636305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5170" y="39068"/>
            <a:ext cx="1368128" cy="1226864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420750D-AC6B-E044-A92C-C12CF2ABCB37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D69B4DA2-7010-1140-A644-486692250235}"/>
              </a:ext>
            </a:extLst>
          </p:cNvPr>
          <p:cNvSpPr txBox="1">
            <a:spLocks/>
          </p:cNvSpPr>
          <p:nvPr/>
        </p:nvSpPr>
        <p:spPr>
          <a:xfrm>
            <a:off x="1555710" y="1943100"/>
            <a:ext cx="9233647" cy="2971800"/>
          </a:xfrm>
          <a:prstGeom prst="rect">
            <a:avLst/>
          </a:prstGeom>
          <a:gradFill flip="none" rotWithShape="1">
            <a:gsLst>
              <a:gs pos="0">
                <a:srgbClr val="73DDFF">
                  <a:tint val="66000"/>
                  <a:satMod val="160000"/>
                </a:srgbClr>
              </a:gs>
              <a:gs pos="50000">
                <a:srgbClr val="73DDFF">
                  <a:tint val="44500"/>
                  <a:satMod val="160000"/>
                </a:srgbClr>
              </a:gs>
              <a:gs pos="100000">
                <a:srgbClr val="73DDFF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b="0" i="0" kern="1200" cap="none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6000" b="1" dirty="0">
              <a:solidFill>
                <a:srgbClr val="86166D"/>
              </a:solidFill>
            </a:endParaRPr>
          </a:p>
          <a:p>
            <a:r>
              <a:rPr lang="en-US" sz="6000" b="1" dirty="0">
                <a:solidFill>
                  <a:srgbClr val="86166D"/>
                </a:solidFill>
              </a:rPr>
              <a:t>      3.6-Self Assessment</a:t>
            </a:r>
          </a:p>
        </p:txBody>
      </p:sp>
    </p:spTree>
    <p:extLst>
      <p:ext uri="{BB962C8B-B14F-4D97-AF65-F5344CB8AC3E}">
        <p14:creationId xmlns:p14="http://schemas.microsoft.com/office/powerpoint/2010/main" val="108640220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9652"/>
                </a:solidFill>
                <a:highlight>
                  <a:srgbClr val="F5FAA4"/>
                </a:highlight>
              </a:rPr>
              <a:t>Self Assessment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730" y="0"/>
            <a:ext cx="1217134" cy="1091461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FCA3A58-A349-594F-83A4-1DF3B8D903A4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pic>
        <p:nvPicPr>
          <p:cNvPr id="5" name="Picture 2" descr="3 great reasons to file your tax return early - FreeAgent">
            <a:extLst>
              <a:ext uri="{FF2B5EF4-FFF2-40B4-BE49-F238E27FC236}">
                <a16:creationId xmlns:a16="http://schemas.microsoft.com/office/drawing/2014/main" id="{7A2D8055-87E5-1047-977C-FF506A076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2643" y="243281"/>
            <a:ext cx="3410902" cy="170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8CD86E72-CF66-8F41-AF2B-1037EF55E1FA}"/>
              </a:ext>
            </a:extLst>
          </p:cNvPr>
          <p:cNvSpPr txBox="1">
            <a:spLocks/>
          </p:cNvSpPr>
          <p:nvPr/>
        </p:nvSpPr>
        <p:spPr>
          <a:xfrm>
            <a:off x="609600" y="2160173"/>
            <a:ext cx="10123945" cy="360974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For each of the following situations, which leadership style or styles might be appropriate?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A team has recently suffered a rather demoralizing project failure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A team considers themselves to be high-performance, and morale is at its highest when they’re achieving at that level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A group of equals, the team loves the empowerment of making their own decisions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A recent crisis and some disagreement within their ranks means has created a situation where someone needs to ‘take control’ in order to meet their objectives</a:t>
            </a:r>
          </a:p>
        </p:txBody>
      </p:sp>
    </p:spTree>
    <p:extLst>
      <p:ext uri="{BB962C8B-B14F-4D97-AF65-F5344CB8AC3E}">
        <p14:creationId xmlns:p14="http://schemas.microsoft.com/office/powerpoint/2010/main" val="33145442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84E86-8823-4132-90D3-D2A5DA82E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tx2">
                    <a:lumMod val="75000"/>
                  </a:schemeClr>
                </a:solidFill>
                <a:highlight>
                  <a:srgbClr val="808000"/>
                </a:highlight>
              </a:rPr>
              <a:t>Resources:</a:t>
            </a:r>
            <a:endParaRPr lang="en-US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9554" y="45400"/>
            <a:ext cx="1382446" cy="1239704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2528CC4-1F97-F04A-B50E-20CDE07A7923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ED8F310-2F60-7F47-87C1-DD593EDB3F91}"/>
              </a:ext>
            </a:extLst>
          </p:cNvPr>
          <p:cNvSpPr/>
          <p:nvPr/>
        </p:nvSpPr>
        <p:spPr>
          <a:xfrm>
            <a:off x="996174" y="2363831"/>
            <a:ext cx="101229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F1111"/>
                </a:solidFill>
                <a:latin typeface="Amazon Ember"/>
              </a:rPr>
              <a:t>Project Team Leadership and Communication by </a:t>
            </a:r>
            <a:r>
              <a:rPr lang="en-US" dirty="0">
                <a:solidFill>
                  <a:srgbClr val="007185"/>
                </a:solidFill>
                <a:latin typeface="Amazon Ember"/>
                <a:hlinkClick r:id="rId3"/>
              </a:rPr>
              <a:t>Samuel Malachowsky</a:t>
            </a:r>
            <a:r>
              <a:rPr lang="en-US" dirty="0">
                <a:solidFill>
                  <a:srgbClr val="007185"/>
                </a:solidFill>
                <a:latin typeface="Amazon Ember"/>
              </a:rPr>
              <a:t>, 2018.</a:t>
            </a:r>
            <a:r>
              <a:rPr lang="en-US" dirty="0">
                <a:solidFill>
                  <a:srgbClr val="0F1111"/>
                </a:solidFill>
                <a:latin typeface="Amazon Ember"/>
              </a:rPr>
              <a:t> 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endParaRPr lang="en-US" dirty="0">
              <a:solidFill>
                <a:srgbClr val="0F1111"/>
              </a:solidFill>
              <a:latin typeface="Amazon Ember"/>
            </a:endParaRPr>
          </a:p>
        </p:txBody>
      </p:sp>
      <p:pic>
        <p:nvPicPr>
          <p:cNvPr id="26626" name="Picture 2" descr="Amazon.com: Project Team Leadership and Communication (9781732378902):  Malachowsky, Samuel A: Books">
            <a:extLst>
              <a:ext uri="{FF2B5EF4-FFF2-40B4-BE49-F238E27FC236}">
                <a16:creationId xmlns:a16="http://schemas.microsoft.com/office/drawing/2014/main" id="{3158802A-E071-0D46-A700-7215849CA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459" y="3254348"/>
            <a:ext cx="1955800" cy="241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102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674" y="1"/>
            <a:ext cx="1354191" cy="1214366"/>
          </a:xfr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99B4592-80EB-7E48-B054-8C8D67548EE1}"/>
              </a:ext>
            </a:extLst>
          </p:cNvPr>
          <p:cNvSpPr/>
          <p:nvPr/>
        </p:nvSpPr>
        <p:spPr>
          <a:xfrm>
            <a:off x="722375" y="6244683"/>
            <a:ext cx="3321800" cy="559967"/>
          </a:xfrm>
          <a:prstGeom prst="roundRect">
            <a:avLst/>
          </a:prstGeom>
          <a:solidFill>
            <a:schemeClr val="accent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dirty="0"/>
              <a:t>Dr.Sara Adel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95AA5E-CB77-144D-8067-5AC7A12C8A92}"/>
              </a:ext>
            </a:extLst>
          </p:cNvPr>
          <p:cNvSpPr/>
          <p:nvPr/>
        </p:nvSpPr>
        <p:spPr>
          <a:xfrm>
            <a:off x="2898071" y="2461627"/>
            <a:ext cx="60676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" sz="9600" b="1" dirty="0">
                <a:solidFill>
                  <a:srgbClr val="86166D"/>
                </a:solidFill>
                <a:highlight>
                  <a:srgbClr val="73DDFF"/>
                </a:highlight>
                <a:latin typeface="Bradley Hand" pitchFamily="2" charset="77"/>
                <a:ea typeface="Brush Script MT" panose="03060802040406070304" pitchFamily="66" charset="-122"/>
                <a:cs typeface="Brush Script MT" panose="03060802040406070304" pitchFamily="66" charset="-122"/>
              </a:rPr>
              <a:t>THANKS!</a:t>
            </a:r>
            <a:endParaRPr lang="en-SA" sz="9600" b="1" dirty="0">
              <a:solidFill>
                <a:srgbClr val="86166D"/>
              </a:solidFill>
              <a:highlight>
                <a:srgbClr val="73DDFF"/>
              </a:highlight>
              <a:latin typeface="Bradley Hand" pitchFamily="2" charset="77"/>
              <a:ea typeface="Brush Script MT" panose="03060802040406070304" pitchFamily="66" charset="-122"/>
              <a:cs typeface="Brush Script MT" panose="03060802040406070304" pitchFamily="66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963703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Gallery">
    <a:dk1>
      <a:sysClr val="windowText" lastClr="000000"/>
    </a:dk1>
    <a:lt1>
      <a:sysClr val="window" lastClr="FFFFFF"/>
    </a:lt1>
    <a:dk2>
      <a:srgbClr val="454545"/>
    </a:dk2>
    <a:lt2>
      <a:srgbClr val="DCDCE0"/>
    </a:lt2>
    <a:accent1>
      <a:srgbClr val="415588"/>
    </a:accent1>
    <a:accent2>
      <a:srgbClr val="4294B6"/>
    </a:accent2>
    <a:accent3>
      <a:srgbClr val="087D7C"/>
    </a:accent3>
    <a:accent4>
      <a:srgbClr val="2CB663"/>
    </a:accent4>
    <a:accent5>
      <a:srgbClr val="DF8822"/>
    </a:accent5>
    <a:accent6>
      <a:srgbClr val="BC410A"/>
    </a:accent6>
    <a:hlink>
      <a:srgbClr val="5977C4"/>
    </a:hlink>
    <a:folHlink>
      <a:srgbClr val="A1A9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33826</TotalTime>
  <Words>4883</Words>
  <Application>Microsoft Macintosh PowerPoint</Application>
  <PresentationFormat>Widescreen</PresentationFormat>
  <Paragraphs>640</Paragraphs>
  <Slides>63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72" baseType="lpstr">
      <vt:lpstr>Amazon Ember</vt:lpstr>
      <vt:lpstr>Arial</vt:lpstr>
      <vt:lpstr>Bradley Hand</vt:lpstr>
      <vt:lpstr>Calibri</vt:lpstr>
      <vt:lpstr>Century Gothic</vt:lpstr>
      <vt:lpstr>Montserrat</vt:lpstr>
      <vt:lpstr>proxima-nova</vt:lpstr>
      <vt:lpstr>Times</vt:lpstr>
      <vt:lpstr>Gallery</vt:lpstr>
      <vt:lpstr>Understanding Leadership   Chapter 3</vt:lpstr>
      <vt:lpstr>Learning Outcomes:</vt:lpstr>
      <vt:lpstr> 1.3-The Leader’s Title</vt:lpstr>
      <vt:lpstr>1.3 The Leader’s Title</vt:lpstr>
      <vt:lpstr>PowerPoint Presentation</vt:lpstr>
      <vt:lpstr>The idea of team leadership is broken down into its digestible components: </vt:lpstr>
      <vt:lpstr> 2.3 Leadership Styles</vt:lpstr>
      <vt:lpstr>The early studies of leadership: </vt:lpstr>
      <vt:lpstr>PowerPoint Presentation</vt:lpstr>
      <vt:lpstr>Leadership Styles</vt:lpstr>
      <vt:lpstr>1.Affiliative Leadership Style (people come first)</vt:lpstr>
      <vt:lpstr>1- Affiliative Leadership Style</vt:lpstr>
      <vt:lpstr>PowerPoint Presentation</vt:lpstr>
      <vt:lpstr>PowerPoint Presentation</vt:lpstr>
      <vt:lpstr>PowerPoint Presentation</vt:lpstr>
      <vt:lpstr>PowerPoint Presentation</vt:lpstr>
      <vt:lpstr> 2. Authoritarian / Commanding / The Boss/Autocratic Leadership Style</vt:lpstr>
      <vt:lpstr>2-Authoritarian / Commanding / Autocratic Leadership Style</vt:lpstr>
      <vt:lpstr>2-Authoritarian / Commanding / Autocratic Leadership Style (Cont.)</vt:lpstr>
      <vt:lpstr>2-Authoritarian / Commanding / Autocratic Leadership Style (Cont.)</vt:lpstr>
      <vt:lpstr>2-Authoritarian / Commanding / Autocratic Leadership Style (Cont.)</vt:lpstr>
      <vt:lpstr>PowerPoint Presentation</vt:lpstr>
      <vt:lpstr> 3-Coaching Leadership Style</vt:lpstr>
      <vt:lpstr>3-Coaching Leadership Style</vt:lpstr>
      <vt:lpstr>Coaching Leadership Style (Cont.)</vt:lpstr>
      <vt:lpstr>Coaching Leadership Style (Cont.)</vt:lpstr>
      <vt:lpstr>PowerPoint Presentation</vt:lpstr>
      <vt:lpstr> 4-Democratic Leadership Style</vt:lpstr>
      <vt:lpstr>4-Democratic Leadership Style</vt:lpstr>
      <vt:lpstr>Democratic Leadership Style (Cont.)</vt:lpstr>
      <vt:lpstr>Democratic Leadership Style (Cont.)</vt:lpstr>
      <vt:lpstr>PowerPoint Presentation</vt:lpstr>
      <vt:lpstr> 5-Laissez-faire Leadership Style</vt:lpstr>
      <vt:lpstr>5-Laissez-faire Leadership Style (delegate leadership)</vt:lpstr>
      <vt:lpstr>Laissez-faire Leadership Style (Cont.)</vt:lpstr>
      <vt:lpstr>Laissez-faire Leadership Style (Cont.)</vt:lpstr>
      <vt:lpstr>PowerPoint Presentation</vt:lpstr>
      <vt:lpstr> 6-Pacesetting Leadership Style</vt:lpstr>
      <vt:lpstr>6-Pacesetting Leadership Style</vt:lpstr>
      <vt:lpstr>Pacesetting Leadership Style (Cont.)</vt:lpstr>
      <vt:lpstr>Pacesetting Leadership Style (Cont.)</vt:lpstr>
      <vt:lpstr>PowerPoint Presentation</vt:lpstr>
      <vt:lpstr> 7-Transformational / Visionary Leadership Style</vt:lpstr>
      <vt:lpstr>7-Transformational / Visionary Leadership Style</vt:lpstr>
      <vt:lpstr>Transformational / Visionary Leadership Style (Cont.)</vt:lpstr>
      <vt:lpstr>Transformational / Visionary Leadership Style (Cont.)</vt:lpstr>
      <vt:lpstr>Transformational / Visionary Leadership Style (Cont.)</vt:lpstr>
      <vt:lpstr>PowerPoint Presentation</vt:lpstr>
      <vt:lpstr> Charismatic Leadership Style</vt:lpstr>
      <vt:lpstr>Charismatic Leadership </vt:lpstr>
      <vt:lpstr>Charismatic Leadership (Cont.) </vt:lpstr>
      <vt:lpstr>Charismatic Leadership (Cont.) </vt:lpstr>
      <vt:lpstr>PowerPoint Presentation</vt:lpstr>
      <vt:lpstr> 3.3-Who We Lead?</vt:lpstr>
      <vt:lpstr>Stakeholders</vt:lpstr>
      <vt:lpstr> 3.4 -Matching Leadership with Culture</vt:lpstr>
      <vt:lpstr>Organizational Culture</vt:lpstr>
      <vt:lpstr>PowerPoint Presentation</vt:lpstr>
      <vt:lpstr>Summary and Conclusions</vt:lpstr>
      <vt:lpstr>PowerPoint Presentation</vt:lpstr>
      <vt:lpstr>Self Assessment</vt:lpstr>
      <vt:lpstr>Resources: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SARA ADEL</cp:lastModifiedBy>
  <cp:revision>152</cp:revision>
  <dcterms:created xsi:type="dcterms:W3CDTF">2020-10-15T07:04:09Z</dcterms:created>
  <dcterms:modified xsi:type="dcterms:W3CDTF">2021-09-17T15:20:51Z</dcterms:modified>
</cp:coreProperties>
</file>