
<file path=[Content_Types].xml><?xml version="1.0" encoding="utf-8"?>
<Types xmlns="http://schemas.openxmlformats.org/package/2006/content-types">
  <Default Extension="jpeg" ContentType="image/jpeg"/>
  <Default Extension="jpg" ContentType="image/jpeg"/>
  <Default Extension="m4a" ContentType="audio/mp4"/>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s/slide44.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23.xml" ContentType="application/vnd.openxmlformats-officedocument.presentationml.slide+xml"/>
  <Override PartName="/ppt/slides/slide22.xml" ContentType="application/vnd.openxmlformats-officedocument.presentationml.slide+xml"/>
  <Override PartName="/ppt/slides/slide2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53.xml" ContentType="application/vnd.openxmlformats-officedocument.presentationml.slide+xml"/>
  <Override PartName="/ppt/slides/slide52.xml" ContentType="application/vnd.openxmlformats-officedocument.presentationml.slide+xml"/>
  <Override PartName="/ppt/slides/slide51.xml" ContentType="application/vnd.openxmlformats-officedocument.presentationml.slide+xml"/>
  <Override PartName="/ppt/slides/slide50.xml" ContentType="application/vnd.openxmlformats-officedocument.presentationml.slide+xml"/>
  <Override PartName="/ppt/slides/slide49.xml" ContentType="application/vnd.openxmlformats-officedocument.presentationml.slide+xml"/>
  <Override PartName="/ppt/slides/slide48.xml" ContentType="application/vnd.openxmlformats-officedocument.presentationml.slide+xml"/>
  <Override PartName="/ppt/slides/slide47.xml" ContentType="application/vnd.openxmlformats-officedocument.presentationml.slide+xml"/>
  <Override PartName="/ppt/slides/slide46.xml" ContentType="application/vnd.openxmlformats-officedocument.presentationml.slide+xml"/>
  <Override PartName="/ppt/slides/slide45.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58.xml" ContentType="application/vnd.openxmlformats-officedocument.presentationml.slide+xml"/>
  <Override PartName="/ppt/slides/slide57.xml" ContentType="application/vnd.openxmlformats-officedocument.presentationml.slide+xml"/>
  <Override PartName="/ppt/slides/slide11.xml" ContentType="application/vnd.openxmlformats-officedocument.presentationml.slide+xml"/>
  <Override PartName="/ppt/slides/slide10.xml" ContentType="application/vnd.openxmlformats-officedocument.presentationml.slide+xml"/>
  <Override PartName="/ppt/slides/slide9.xml" ContentType="application/vnd.openxmlformats-officedocument.presentationml.slide+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43.xml" ContentType="application/vnd.openxmlformats-officedocument.presentationml.slide+xml"/>
  <Override PartName="/ppt/slides/slide6.xml" ContentType="application/vnd.openxmlformats-officedocument.presentationml.slide+xml"/>
  <Override PartName="/ppt/slides/slide8.xml" ContentType="application/vnd.openxmlformats-officedocument.presentationml.slide+xml"/>
  <Override PartName="/ppt/slides/slide5.xml" ContentType="application/vnd.openxmlformats-officedocument.presentationml.slide+xml"/>
  <Override PartName="/ppt/slides/slide7.xml" ContentType="application/vnd.openxmlformats-officedocument.presentationml.slide+xml"/>
  <Override PartName="/ppt/slideMasters/slideMaster1.xml" ContentType="application/vnd.openxmlformats-officedocument.presentationml.slideMaster+xml"/>
  <Override PartName="/ppt/slideLayouts/slideLayout1.xml" ContentType="application/vnd.openxmlformats-officedocument.presentationml.slideLayout+xml"/>
  <Override PartName="/ppt/slideLayouts/slideLayout21.xml" ContentType="application/vnd.openxmlformats-officedocument.presentationml.slideLayout+xml"/>
  <Override PartName="/ppt/slideLayouts/slideLayout20.xml" ContentType="application/vnd.openxmlformats-officedocument.presentationml.slideLayout+xml"/>
  <Override PartName="/ppt/slideLayouts/slideLayout19.xml" ContentType="application/vnd.openxmlformats-officedocument.presentationml.slideLayout+xml"/>
  <Override PartName="/ppt/slideLayouts/slideLayout18.xml" ContentType="application/vnd.openxmlformats-officedocument.presentationml.slideLayout+xml"/>
  <Override PartName="/ppt/slideLayouts/slideLayout17.xml" ContentType="application/vnd.openxmlformats-officedocument.presentationml.slideLayout+xml"/>
  <Override PartName="/ppt/slideLayouts/slideLayout22.xml" ContentType="application/vnd.openxmlformats-officedocument.presentationml.slideLayout+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7.xml" ContentType="application/vnd.openxmlformats-officedocument.presentationml.notesSlide+xml"/>
  <Override PartName="/ppt/notesSlides/notesSlide6.xml" ContentType="application/vnd.openxmlformats-officedocument.presentationml.notesSlide+xml"/>
  <Override PartName="/ppt/notesSlides/notesSlide5.xml" ContentType="application/vnd.openxmlformats-officedocument.presentationml.notesSlide+xml"/>
  <Override PartName="/ppt/notesSlides/notesSlide3.xml" ContentType="application/vnd.openxmlformats-officedocument.presentationml.notesSlide+xml"/>
  <Override PartName="/ppt/slideLayouts/slideLayout16.xml" ContentType="application/vnd.openxmlformats-officedocument.presentationml.slideLayout+xml"/>
  <Override PartName="/ppt/slideLayouts/slideLayout15.xml" ContentType="application/vnd.openxmlformats-officedocument.presentationml.slideLayout+xml"/>
  <Override PartName="/ppt/slideLayouts/slideLayout14.xml" ContentType="application/vnd.openxmlformats-officedocument.presentationml.slideLayout+xml"/>
  <Override PartName="/ppt/slideLayouts/slideLayout6.xml" ContentType="application/vnd.openxmlformats-officedocument.presentationml.slideLayout+xml"/>
  <Override PartName="/ppt/slideLayouts/slideLayout5.xml" ContentType="application/vnd.openxmlformats-officedocument.presentationml.slideLayout+xml"/>
  <Override PartName="/ppt/slideLayouts/slideLayout4.xml" ContentType="application/vnd.openxmlformats-officedocument.presentationml.slideLayout+xml"/>
  <Override PartName="/ppt/slideLayouts/slideLayout3.xml" ContentType="application/vnd.openxmlformats-officedocument.presentationml.slideLayout+xml"/>
  <Override PartName="/ppt/slideLayouts/slideLayout2.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3.xml" ContentType="application/vnd.openxmlformats-officedocument.presentationml.slideLayout+xml"/>
  <Override PartName="/ppt/slideLayouts/slideLayout12.xml" ContentType="application/vnd.openxmlformats-officedocument.presentationml.slideLayout+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notesSlides/notesSlide8.xml" ContentType="application/vnd.openxmlformats-officedocument.presentationml.notesSlide+xml"/>
  <Override PartName="/ppt/notesSlides/notesSlide4.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5.xml" ContentType="application/vnd.openxmlformats-officedocument.presentationml.notesSlide+xml"/>
  <Override PartName="/ppt/notesSlides/notesSlide14.xml" ContentType="application/vnd.openxmlformats-officedocument.presentationml.notesSlide+xml"/>
  <Override PartName="/ppt/notesSlides/notesSlide9.xml" ContentType="application/vnd.openxmlformats-officedocument.presentationml.notesSlide+xml"/>
  <Override PartName="/ppt/notesSlides/notesSlide16.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theme/theme1.xml" ContentType="application/vnd.openxmlformats-officedocument.theme+xml"/>
  <Override PartName="/ppt/notesMasters/notesMaster1.xml" ContentType="application/vnd.openxmlformats-officedocument.presentationml.notesMaster+xml"/>
  <Override PartName="/ppt/theme/theme2.xml" ContentType="application/vnd.openxmlformats-officedocument.theme+xml"/>
  <Override PartName="/ppt/viewProps.xml" ContentType="application/vnd.openxmlformats-officedocument.presentationml.viewProps+xml"/>
  <Override PartName="/ppt/presProps.xml" ContentType="application/vnd.openxmlformats-officedocument.presentationml.presProps+xml"/>
  <Override PartName="/ppt/tableStyles.xml" ContentType="application/vnd.openxmlformats-officedocument.presentationml.tableStyles+xml"/>
  <Override PartName="/docProps/app.xml" ContentType="application/vnd.openxmlformats-officedocument.extended-properties+xml"/>
  <Override PartName="/docProps/core.xml" ContentType="application/vnd.openxmlformats-package.core-properties+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8" r:id="rId1"/>
  </p:sldMasterIdLst>
  <p:notesMasterIdLst>
    <p:notesMasterId r:id="rId60"/>
  </p:notesMasterIdLst>
  <p:sldIdLst>
    <p:sldId id="480" r:id="rId2"/>
    <p:sldId id="303" r:id="rId3"/>
    <p:sldId id="519" r:id="rId4"/>
    <p:sldId id="496" r:id="rId5"/>
    <p:sldId id="981" r:id="rId6"/>
    <p:sldId id="982" r:id="rId7"/>
    <p:sldId id="822" r:id="rId8"/>
    <p:sldId id="927" r:id="rId9"/>
    <p:sldId id="928" r:id="rId10"/>
    <p:sldId id="929" r:id="rId11"/>
    <p:sldId id="916" r:id="rId12"/>
    <p:sldId id="944" r:id="rId13"/>
    <p:sldId id="931" r:id="rId14"/>
    <p:sldId id="930" r:id="rId15"/>
    <p:sldId id="945" r:id="rId16"/>
    <p:sldId id="873" r:id="rId17"/>
    <p:sldId id="932" r:id="rId18"/>
    <p:sldId id="933" r:id="rId19"/>
    <p:sldId id="938" r:id="rId20"/>
    <p:sldId id="874" r:id="rId21"/>
    <p:sldId id="939" r:id="rId22"/>
    <p:sldId id="940" r:id="rId23"/>
    <p:sldId id="936" r:id="rId24"/>
    <p:sldId id="954" r:id="rId25"/>
    <p:sldId id="955" r:id="rId26"/>
    <p:sldId id="956" r:id="rId27"/>
    <p:sldId id="957" r:id="rId28"/>
    <p:sldId id="937" r:id="rId29"/>
    <p:sldId id="941" r:id="rId30"/>
    <p:sldId id="942" r:id="rId31"/>
    <p:sldId id="959" r:id="rId32"/>
    <p:sldId id="960" r:id="rId33"/>
    <p:sldId id="961" r:id="rId34"/>
    <p:sldId id="962" r:id="rId35"/>
    <p:sldId id="943" r:id="rId36"/>
    <p:sldId id="952" r:id="rId37"/>
    <p:sldId id="963" r:id="rId38"/>
    <p:sldId id="964" r:id="rId39"/>
    <p:sldId id="965" r:id="rId40"/>
    <p:sldId id="966" r:id="rId41"/>
    <p:sldId id="953" r:id="rId42"/>
    <p:sldId id="967" r:id="rId43"/>
    <p:sldId id="974" r:id="rId44"/>
    <p:sldId id="950" r:id="rId45"/>
    <p:sldId id="969" r:id="rId46"/>
    <p:sldId id="970" r:id="rId47"/>
    <p:sldId id="875" r:id="rId48"/>
    <p:sldId id="968" r:id="rId49"/>
    <p:sldId id="971" r:id="rId50"/>
    <p:sldId id="972" r:id="rId51"/>
    <p:sldId id="973" r:id="rId52"/>
    <p:sldId id="976" r:id="rId53"/>
    <p:sldId id="876" r:id="rId54"/>
    <p:sldId id="977" r:id="rId55"/>
    <p:sldId id="983" r:id="rId56"/>
    <p:sldId id="978" r:id="rId57"/>
    <p:sldId id="979" r:id="rId58"/>
    <p:sldId id="349" r:id="rId59"/>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303"/>
            <p14:sldId id="519"/>
            <p14:sldId id="496"/>
            <p14:sldId id="981"/>
            <p14:sldId id="982"/>
            <p14:sldId id="822"/>
            <p14:sldId id="927"/>
            <p14:sldId id="928"/>
            <p14:sldId id="929"/>
            <p14:sldId id="916"/>
            <p14:sldId id="944"/>
            <p14:sldId id="931"/>
            <p14:sldId id="930"/>
            <p14:sldId id="945"/>
            <p14:sldId id="873"/>
            <p14:sldId id="932"/>
            <p14:sldId id="933"/>
            <p14:sldId id="938"/>
            <p14:sldId id="874"/>
            <p14:sldId id="939"/>
            <p14:sldId id="940"/>
            <p14:sldId id="936"/>
            <p14:sldId id="954"/>
            <p14:sldId id="955"/>
            <p14:sldId id="956"/>
            <p14:sldId id="957"/>
            <p14:sldId id="937"/>
            <p14:sldId id="941"/>
            <p14:sldId id="942"/>
            <p14:sldId id="959"/>
            <p14:sldId id="960"/>
            <p14:sldId id="961"/>
            <p14:sldId id="962"/>
            <p14:sldId id="943"/>
            <p14:sldId id="952"/>
            <p14:sldId id="963"/>
            <p14:sldId id="964"/>
            <p14:sldId id="965"/>
            <p14:sldId id="966"/>
            <p14:sldId id="953"/>
            <p14:sldId id="967"/>
            <p14:sldId id="974"/>
            <p14:sldId id="950"/>
            <p14:sldId id="969"/>
            <p14:sldId id="970"/>
            <p14:sldId id="875"/>
            <p14:sldId id="968"/>
            <p14:sldId id="971"/>
            <p14:sldId id="972"/>
            <p14:sldId id="973"/>
            <p14:sldId id="976"/>
            <p14:sldId id="876"/>
            <p14:sldId id="977"/>
            <p14:sldId id="983"/>
            <p14:sldId id="978"/>
            <p14:sldId id="979"/>
            <p14:sldId id="349"/>
          </p14:sldIdLst>
        </p14:section>
        <p14:section name="Untitled Section" id="{2F6AD2C2-46A9-4BC4-94FF-3A698A8E8EFB}">
          <p14:sldIdLst/>
        </p14:section>
      </p14:sectionLst>
    </p:ex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0000"/>
    <a:srgbClr val="669BBC"/>
    <a:srgbClr val="2D3956"/>
    <a:srgbClr val="8E5A6D"/>
    <a:srgbClr val="FAC748"/>
    <a:srgbClr val="852F4A"/>
    <a:srgbClr val="FFFFFF"/>
    <a:srgbClr val="4472C4"/>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3738" autoAdjust="0"/>
  </p:normalViewPr>
  <p:slideViewPr>
    <p:cSldViewPr snapToGrid="0">
      <p:cViewPr>
        <p:scale>
          <a:sx n="60" d="100"/>
          <a:sy n="60" d="100"/>
        </p:scale>
        <p:origin x="1116" y="312"/>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26" Type="http://schemas.openxmlformats.org/officeDocument/2006/relationships/slide" Target="slides/slide25.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slide" Target="slides/slide54.xml"/><Relationship Id="rId63" Type="http://schemas.openxmlformats.org/officeDocument/2006/relationships/theme" Target="theme/theme1.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8" Type="http://schemas.openxmlformats.org/officeDocument/2006/relationships/slide" Target="slides/slide57.xml"/><Relationship Id="rId66" Type="http://schemas.openxmlformats.org/officeDocument/2006/relationships/customXml" Target="../customXml/item2.xml"/><Relationship Id="rId5" Type="http://schemas.openxmlformats.org/officeDocument/2006/relationships/slide" Target="slides/slide4.xml"/><Relationship Id="rId61" Type="http://schemas.openxmlformats.org/officeDocument/2006/relationships/presProps" Target="presProps.xml"/><Relationship Id="rId19" Type="http://schemas.openxmlformats.org/officeDocument/2006/relationships/slide" Target="slides/slide1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slide" Target="slides/slide55.xml"/><Relationship Id="rId64" Type="http://schemas.openxmlformats.org/officeDocument/2006/relationships/tableStyles" Target="tableStyles.xml"/><Relationship Id="rId8" Type="http://schemas.openxmlformats.org/officeDocument/2006/relationships/slide" Target="slides/slide7.xml"/><Relationship Id="rId51" Type="http://schemas.openxmlformats.org/officeDocument/2006/relationships/slide" Target="slides/slide50.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slide" Target="slides/slide58.xml"/><Relationship Id="rId67" Type="http://schemas.openxmlformats.org/officeDocument/2006/relationships/customXml" Target="../customXml/item3.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slide" Target="slides/slide53.xml"/><Relationship Id="rId62"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slide" Target="slides/slide56.xml"/><Relationship Id="rId10" Type="http://schemas.openxmlformats.org/officeDocument/2006/relationships/slide" Target="slides/slide9.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notesMaster" Target="notesMasters/notesMaster1.xml"/><Relationship Id="rId65" Type="http://schemas.openxmlformats.org/officeDocument/2006/relationships/customXml" Target="../customXml/item1.xml"/><Relationship Id="rId4" Type="http://schemas.openxmlformats.org/officeDocument/2006/relationships/slide" Target="slides/slide3.xml"/><Relationship Id="rId9" Type="http://schemas.openxmlformats.org/officeDocument/2006/relationships/slide" Target="slides/slide8.xml"/><Relationship Id="rId13" Type="http://schemas.openxmlformats.org/officeDocument/2006/relationships/slide" Target="slides/slide12.xml"/><Relationship Id="rId18" Type="http://schemas.openxmlformats.org/officeDocument/2006/relationships/slide" Target="slides/slide17.xml"/><Relationship Id="rId39" Type="http://schemas.openxmlformats.org/officeDocument/2006/relationships/slide" Target="slides/slide38.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5/28/2025</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289791000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5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157585398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extLst>
      <p:ext uri="{BB962C8B-B14F-4D97-AF65-F5344CB8AC3E}">
        <p14:creationId xmlns:p14="http://schemas.microsoft.com/office/powerpoint/2010/main" val="1912549251"/>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xmlns="" id="{A57A8F77-C043-D912-F631-BA381DF1577F}"/>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xmlns="" id="{5B6DF593-8CB6-ABBA-71DB-A1FFB47D33A3}"/>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xmlns="" id="{E9AFDE2A-0C0D-A31B-7813-A24137A7B4F4}"/>
              </a:ext>
            </a:extLst>
          </p:cNvPr>
          <p:cNvSpPr>
            <a:spLocks noGrp="1"/>
          </p:cNvSpPr>
          <p:nvPr>
            <p:ph type="body" idx="1"/>
          </p:nvPr>
        </p:nvSpPr>
        <p:spPr/>
        <p:txBody>
          <a:bodyPr/>
          <a:lstStyle/>
          <a:p>
            <a:endParaRPr lang="en-US"/>
          </a:p>
        </p:txBody>
      </p:sp>
      <p:sp>
        <p:nvSpPr>
          <p:cNvPr id="4" name="Slide Number Placeholder 3">
            <a:extLst>
              <a:ext uri="{FF2B5EF4-FFF2-40B4-BE49-F238E27FC236}">
                <a16:creationId xmlns:a16="http://schemas.microsoft.com/office/drawing/2014/main" xmlns="" id="{05FE60A8-AC4F-6D3A-80D5-F82C565C9985}"/>
              </a:ext>
            </a:extLst>
          </p:cNvPr>
          <p:cNvSpPr>
            <a:spLocks noGrp="1"/>
          </p:cNvSpPr>
          <p:nvPr>
            <p:ph type="sldNum" sz="quarter" idx="5"/>
          </p:nvPr>
        </p:nvSpPr>
        <p:spPr/>
        <p:txBody>
          <a:bodyPr/>
          <a:lstStyle/>
          <a:p>
            <a:fld id="{E88088B5-5D3D-41C5-9929-9FAB3A249D9E}" type="slidenum">
              <a:rPr lang="en-US" smtClean="0"/>
              <a:t>4</a:t>
            </a:fld>
            <a:endParaRPr lang="en-US"/>
          </a:p>
        </p:txBody>
      </p:sp>
    </p:spTree>
    <p:extLst>
      <p:ext uri="{BB962C8B-B14F-4D97-AF65-F5344CB8AC3E}">
        <p14:creationId xmlns:p14="http://schemas.microsoft.com/office/powerpoint/2010/main" val="985627864"/>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E88088B5-5D3D-41C5-9929-9FAB3A249D9E}" type="slidenum">
              <a:rPr lang="en-US" smtClean="0"/>
              <a:t>5</a:t>
            </a:fld>
            <a:endParaRPr lang="en-US"/>
          </a:p>
        </p:txBody>
      </p:sp>
    </p:spTree>
    <p:extLst>
      <p:ext uri="{BB962C8B-B14F-4D97-AF65-F5344CB8AC3E}">
        <p14:creationId xmlns:p14="http://schemas.microsoft.com/office/powerpoint/2010/main" val="3320024297"/>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E88088B5-5D3D-41C5-9929-9FAB3A249D9E}" type="slidenum">
              <a:rPr lang="en-US" smtClean="0"/>
              <a:t>6</a:t>
            </a:fld>
            <a:endParaRPr lang="en-US"/>
          </a:p>
        </p:txBody>
      </p:sp>
    </p:spTree>
    <p:extLst>
      <p:ext uri="{BB962C8B-B14F-4D97-AF65-F5344CB8AC3E}">
        <p14:creationId xmlns:p14="http://schemas.microsoft.com/office/powerpoint/2010/main" val="1758317746"/>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9</a:t>
            </a:fld>
            <a:endParaRPr lang="en-US"/>
          </a:p>
        </p:txBody>
      </p:sp>
    </p:spTree>
    <p:extLst>
      <p:ext uri="{BB962C8B-B14F-4D97-AF65-F5344CB8AC3E}">
        <p14:creationId xmlns:p14="http://schemas.microsoft.com/office/powerpoint/2010/main" val="3130410830"/>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10</a:t>
            </a:fld>
            <a:endParaRPr lang="en-US"/>
          </a:p>
        </p:txBody>
      </p:sp>
    </p:spTree>
    <p:extLst>
      <p:ext uri="{BB962C8B-B14F-4D97-AF65-F5344CB8AC3E}">
        <p14:creationId xmlns:p14="http://schemas.microsoft.com/office/powerpoint/2010/main" val="2669604115"/>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11</a:t>
            </a:fld>
            <a:endParaRPr lang="en-US"/>
          </a:p>
        </p:txBody>
      </p:sp>
    </p:spTree>
    <p:extLst>
      <p:ext uri="{BB962C8B-B14F-4D97-AF65-F5344CB8AC3E}">
        <p14:creationId xmlns:p14="http://schemas.microsoft.com/office/powerpoint/2010/main" val="2200283630"/>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12</a:t>
            </a:fld>
            <a:endParaRPr lang="en-US"/>
          </a:p>
        </p:txBody>
      </p:sp>
    </p:spTree>
    <p:extLst>
      <p:ext uri="{BB962C8B-B14F-4D97-AF65-F5344CB8AC3E}">
        <p14:creationId xmlns:p14="http://schemas.microsoft.com/office/powerpoint/2010/main" val="2632134337"/>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13</a:t>
            </a:fld>
            <a:endParaRPr lang="en-US"/>
          </a:p>
        </p:txBody>
      </p:sp>
    </p:spTree>
    <p:extLst>
      <p:ext uri="{BB962C8B-B14F-4D97-AF65-F5344CB8AC3E}">
        <p14:creationId xmlns:p14="http://schemas.microsoft.com/office/powerpoint/2010/main" val="822013539"/>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14</a:t>
            </a:fld>
            <a:endParaRPr lang="en-US"/>
          </a:p>
        </p:txBody>
      </p:sp>
    </p:spTree>
    <p:extLst>
      <p:ext uri="{BB962C8B-B14F-4D97-AF65-F5344CB8AC3E}">
        <p14:creationId xmlns:p14="http://schemas.microsoft.com/office/powerpoint/2010/main" val="1009857480"/>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15</a:t>
            </a:fld>
            <a:endParaRPr lang="en-US"/>
          </a:p>
        </p:txBody>
      </p:sp>
    </p:spTree>
    <p:extLst>
      <p:ext uri="{BB962C8B-B14F-4D97-AF65-F5344CB8AC3E}">
        <p14:creationId xmlns:p14="http://schemas.microsoft.com/office/powerpoint/2010/main" val="3675207306"/>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19</a:t>
            </a:fld>
            <a:endParaRPr lang="en-US"/>
          </a:p>
        </p:txBody>
      </p:sp>
    </p:spTree>
    <p:extLst>
      <p:ext uri="{BB962C8B-B14F-4D97-AF65-F5344CB8AC3E}">
        <p14:creationId xmlns:p14="http://schemas.microsoft.com/office/powerpoint/2010/main" val="2810426180"/>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42</a:t>
            </a:fld>
            <a:endParaRPr lang="en-US"/>
          </a:p>
        </p:txBody>
      </p:sp>
    </p:spTree>
    <p:extLst>
      <p:ext uri="{BB962C8B-B14F-4D97-AF65-F5344CB8AC3E}">
        <p14:creationId xmlns:p14="http://schemas.microsoft.com/office/powerpoint/2010/main" val="2623798356"/>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43</a:t>
            </a:fld>
            <a:endParaRPr lang="en-US"/>
          </a:p>
        </p:txBody>
      </p:sp>
    </p:spTree>
    <p:extLst>
      <p:ext uri="{BB962C8B-B14F-4D97-AF65-F5344CB8AC3E}">
        <p14:creationId xmlns:p14="http://schemas.microsoft.com/office/powerpoint/2010/main" val="2290118232"/>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52</a:t>
            </a:fld>
            <a:endParaRPr lang="en-US"/>
          </a:p>
        </p:txBody>
      </p:sp>
    </p:spTree>
    <p:extLst>
      <p:ext uri="{BB962C8B-B14F-4D97-AF65-F5344CB8AC3E}">
        <p14:creationId xmlns:p14="http://schemas.microsoft.com/office/powerpoint/2010/main" val="34337997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xmlns=""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xmlns="" id="{1CA7B7F2-C594-2226-10C3-8AC3C8D66601}"/>
              </a:ext>
            </a:extLst>
          </p:cNvPr>
          <p:cNvSpPr>
            <a:spLocks noGrp="1"/>
          </p:cNvSpPr>
          <p:nvPr>
            <p:ph type="dt" sz="half" idx="10"/>
          </p:nvPr>
        </p:nvSpPr>
        <p:spPr/>
        <p:txBody>
          <a:bodyPr/>
          <a:lstStyle/>
          <a:p>
            <a:fld id="{7AD86B2E-B702-4422-B277-3A08C7449694}" type="datetimeFigureOut">
              <a:rPr lang="en-US" smtClean="0"/>
              <a:t>5/28/2025</a:t>
            </a:fld>
            <a:endParaRPr lang="en-US"/>
          </a:p>
        </p:txBody>
      </p:sp>
      <p:sp>
        <p:nvSpPr>
          <p:cNvPr id="5" name="Footer Placeholder 4">
            <a:extLst>
              <a:ext uri="{FF2B5EF4-FFF2-40B4-BE49-F238E27FC236}">
                <a16:creationId xmlns:a16="http://schemas.microsoft.com/office/drawing/2014/main" xmlns="" id="{57567B6F-AABD-ABF2-1716-8CA10C09EE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xmlns="" id="{BA7F058B-4E26-075C-3DA4-A864D221D406}"/>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73021081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xmlns=""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xmlns="" id="{D0F5B59B-14BB-0F36-FA1D-86F9E28D7782}"/>
              </a:ext>
            </a:extLst>
          </p:cNvPr>
          <p:cNvSpPr>
            <a:spLocks noGrp="1"/>
          </p:cNvSpPr>
          <p:nvPr>
            <p:ph type="dt" sz="half" idx="10"/>
          </p:nvPr>
        </p:nvSpPr>
        <p:spPr/>
        <p:txBody>
          <a:bodyPr/>
          <a:lstStyle/>
          <a:p>
            <a:fld id="{7AD86B2E-B702-4422-B277-3A08C7449694}" type="datetimeFigureOut">
              <a:rPr lang="en-US" smtClean="0"/>
              <a:t>5/28/2025</a:t>
            </a:fld>
            <a:endParaRPr lang="en-US"/>
          </a:p>
        </p:txBody>
      </p:sp>
      <p:sp>
        <p:nvSpPr>
          <p:cNvPr id="5" name="Footer Placeholder 4">
            <a:extLst>
              <a:ext uri="{FF2B5EF4-FFF2-40B4-BE49-F238E27FC236}">
                <a16:creationId xmlns:a16="http://schemas.microsoft.com/office/drawing/2014/main" xmlns="" id="{945EDB51-73D6-A3E4-04E1-FA0E4D318A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xmlns="" id="{36E15A03-D852-FE42-22A2-986BA6AFDD9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48988696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xmlns=""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xmlns="" id="{281F9F7B-C72F-8488-63C2-893D10A71873}"/>
              </a:ext>
            </a:extLst>
          </p:cNvPr>
          <p:cNvSpPr>
            <a:spLocks noGrp="1"/>
          </p:cNvSpPr>
          <p:nvPr>
            <p:ph type="dt" sz="half" idx="10"/>
          </p:nvPr>
        </p:nvSpPr>
        <p:spPr/>
        <p:txBody>
          <a:bodyPr/>
          <a:lstStyle/>
          <a:p>
            <a:fld id="{7AD86B2E-B702-4422-B277-3A08C7449694}" type="datetimeFigureOut">
              <a:rPr lang="en-US" smtClean="0"/>
              <a:t>5/28/2025</a:t>
            </a:fld>
            <a:endParaRPr lang="en-US"/>
          </a:p>
        </p:txBody>
      </p:sp>
      <p:sp>
        <p:nvSpPr>
          <p:cNvPr id="5" name="Footer Placeholder 4">
            <a:extLst>
              <a:ext uri="{FF2B5EF4-FFF2-40B4-BE49-F238E27FC236}">
                <a16:creationId xmlns:a16="http://schemas.microsoft.com/office/drawing/2014/main" xmlns="" id="{997D509D-91A2-39D0-0202-9348AED744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xmlns="" id="{A1A98602-767F-9F7F-3A34-40E803A3BD2B}"/>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41302451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xmlns=""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xmlns=""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xmlns="" id="{CC7B5477-D6C1-D0EF-360E-AAF1F8F26BA5}"/>
              </a:ext>
            </a:extLst>
          </p:cNvPr>
          <p:cNvSpPr>
            <a:spLocks noGrp="1"/>
          </p:cNvSpPr>
          <p:nvPr>
            <p:ph type="dt" sz="half" idx="10"/>
          </p:nvPr>
        </p:nvSpPr>
        <p:spPr/>
        <p:txBody>
          <a:bodyPr/>
          <a:lstStyle/>
          <a:p>
            <a:fld id="{7AD86B2E-B702-4422-B277-3A08C7449694}" type="datetimeFigureOut">
              <a:rPr lang="en-US" smtClean="0"/>
              <a:t>5/28/2025</a:t>
            </a:fld>
            <a:endParaRPr lang="en-US"/>
          </a:p>
        </p:txBody>
      </p:sp>
      <p:sp>
        <p:nvSpPr>
          <p:cNvPr id="6" name="Footer Placeholder 5">
            <a:extLst>
              <a:ext uri="{FF2B5EF4-FFF2-40B4-BE49-F238E27FC236}">
                <a16:creationId xmlns:a16="http://schemas.microsoft.com/office/drawing/2014/main" xmlns="" id="{8EE8FCE8-EE63-38DE-2FCA-4EA8F13B84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xmlns="" id="{FE2D33A2-7BEA-C0F6-8DC4-5841AF8D50F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61404714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xmlns=""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xmlns=""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xmlns=""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xmlns=""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xmlns="" id="{A82EDC5C-9D31-77DA-AB6E-212A67AE9801}"/>
              </a:ext>
            </a:extLst>
          </p:cNvPr>
          <p:cNvSpPr>
            <a:spLocks noGrp="1"/>
          </p:cNvSpPr>
          <p:nvPr>
            <p:ph type="dt" sz="half" idx="10"/>
          </p:nvPr>
        </p:nvSpPr>
        <p:spPr/>
        <p:txBody>
          <a:bodyPr/>
          <a:lstStyle/>
          <a:p>
            <a:fld id="{7AD86B2E-B702-4422-B277-3A08C7449694}" type="datetimeFigureOut">
              <a:rPr lang="en-US" smtClean="0"/>
              <a:t>5/28/2025</a:t>
            </a:fld>
            <a:endParaRPr lang="en-US"/>
          </a:p>
        </p:txBody>
      </p:sp>
      <p:sp>
        <p:nvSpPr>
          <p:cNvPr id="8" name="Footer Placeholder 7">
            <a:extLst>
              <a:ext uri="{FF2B5EF4-FFF2-40B4-BE49-F238E27FC236}">
                <a16:creationId xmlns:a16="http://schemas.microsoft.com/office/drawing/2014/main" xmlns="" id="{A2F1C937-530C-BE6A-062C-EAEB60924AA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xmlns="" id="{F6965C7C-2F3A-7C73-65EE-071EA3B57E61}"/>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5552065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xmlns="" id="{85E1951F-F9DF-2D36-66CD-0ADE1A8E8AC9}"/>
              </a:ext>
            </a:extLst>
          </p:cNvPr>
          <p:cNvSpPr>
            <a:spLocks noGrp="1"/>
          </p:cNvSpPr>
          <p:nvPr>
            <p:ph type="dt" sz="half" idx="10"/>
          </p:nvPr>
        </p:nvSpPr>
        <p:spPr/>
        <p:txBody>
          <a:bodyPr/>
          <a:lstStyle/>
          <a:p>
            <a:fld id="{7AD86B2E-B702-4422-B277-3A08C7449694}" type="datetimeFigureOut">
              <a:rPr lang="en-US" smtClean="0"/>
              <a:t>5/28/2025</a:t>
            </a:fld>
            <a:endParaRPr lang="en-US"/>
          </a:p>
        </p:txBody>
      </p:sp>
      <p:sp>
        <p:nvSpPr>
          <p:cNvPr id="4" name="Footer Placeholder 3">
            <a:extLst>
              <a:ext uri="{FF2B5EF4-FFF2-40B4-BE49-F238E27FC236}">
                <a16:creationId xmlns:a16="http://schemas.microsoft.com/office/drawing/2014/main" xmlns="" id="{B067CA20-9E1C-BEF8-F7E6-B3C4C995857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xmlns="" id="{2C61B1B8-1D1F-02F4-C933-47FC32EC2AB2}"/>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64975768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xmlns="" id="{F7FE2AC4-08F1-175E-50F9-B90ABA9113BD}"/>
              </a:ext>
            </a:extLst>
          </p:cNvPr>
          <p:cNvSpPr>
            <a:spLocks noGrp="1"/>
          </p:cNvSpPr>
          <p:nvPr>
            <p:ph type="dt" sz="half" idx="10"/>
          </p:nvPr>
        </p:nvSpPr>
        <p:spPr/>
        <p:txBody>
          <a:bodyPr/>
          <a:lstStyle/>
          <a:p>
            <a:fld id="{7AD86B2E-B702-4422-B277-3A08C7449694}" type="datetimeFigureOut">
              <a:rPr lang="en-US" smtClean="0"/>
              <a:t>5/28/2025</a:t>
            </a:fld>
            <a:endParaRPr lang="en-US"/>
          </a:p>
        </p:txBody>
      </p:sp>
      <p:sp>
        <p:nvSpPr>
          <p:cNvPr id="3" name="Footer Placeholder 2">
            <a:extLst>
              <a:ext uri="{FF2B5EF4-FFF2-40B4-BE49-F238E27FC236}">
                <a16:creationId xmlns:a16="http://schemas.microsoft.com/office/drawing/2014/main" xmlns="" id="{CEAEA4DB-632D-D9D1-3D14-B1B180E010C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xmlns="" id="{EB715F8A-1D92-41F1-20A4-7DCD4E8AAA0A}"/>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81558138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xmlns=""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xmlns=""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xmlns="" id="{778B70CE-2216-EDAB-7EA9-CCE161AC492D}"/>
              </a:ext>
            </a:extLst>
          </p:cNvPr>
          <p:cNvSpPr>
            <a:spLocks noGrp="1"/>
          </p:cNvSpPr>
          <p:nvPr>
            <p:ph type="dt" sz="half" idx="10"/>
          </p:nvPr>
        </p:nvSpPr>
        <p:spPr/>
        <p:txBody>
          <a:bodyPr/>
          <a:lstStyle/>
          <a:p>
            <a:fld id="{7AD86B2E-B702-4422-B277-3A08C7449694}" type="datetimeFigureOut">
              <a:rPr lang="en-US" smtClean="0"/>
              <a:t>5/28/2025</a:t>
            </a:fld>
            <a:endParaRPr lang="en-US"/>
          </a:p>
        </p:txBody>
      </p:sp>
      <p:sp>
        <p:nvSpPr>
          <p:cNvPr id="6" name="Footer Placeholder 5">
            <a:extLst>
              <a:ext uri="{FF2B5EF4-FFF2-40B4-BE49-F238E27FC236}">
                <a16:creationId xmlns:a16="http://schemas.microsoft.com/office/drawing/2014/main" xmlns="" id="{7E7F4EBE-FF18-55EE-6B98-05B25C8FC2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xmlns="" id="{74F5F087-5F13-6A44-1590-C7C340B94C4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05368740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xmlns=""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p>
        </p:txBody>
      </p:sp>
      <p:sp>
        <p:nvSpPr>
          <p:cNvPr id="4" name="Text Placeholder 3">
            <a:extLst>
              <a:ext uri="{FF2B5EF4-FFF2-40B4-BE49-F238E27FC236}">
                <a16:creationId xmlns:a16="http://schemas.microsoft.com/office/drawing/2014/main" xmlns=""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xmlns="" id="{9473CEC4-4BC0-D998-48CD-C0E75413B0FC}"/>
              </a:ext>
            </a:extLst>
          </p:cNvPr>
          <p:cNvSpPr>
            <a:spLocks noGrp="1"/>
          </p:cNvSpPr>
          <p:nvPr>
            <p:ph type="dt" sz="half" idx="10"/>
          </p:nvPr>
        </p:nvSpPr>
        <p:spPr/>
        <p:txBody>
          <a:bodyPr/>
          <a:lstStyle/>
          <a:p>
            <a:fld id="{7AD86B2E-B702-4422-B277-3A08C7449694}" type="datetimeFigureOut">
              <a:rPr lang="en-US" smtClean="0"/>
              <a:t>5/28/2025</a:t>
            </a:fld>
            <a:endParaRPr lang="en-US"/>
          </a:p>
        </p:txBody>
      </p:sp>
      <p:sp>
        <p:nvSpPr>
          <p:cNvPr id="6" name="Footer Placeholder 5">
            <a:extLst>
              <a:ext uri="{FF2B5EF4-FFF2-40B4-BE49-F238E27FC236}">
                <a16:creationId xmlns:a16="http://schemas.microsoft.com/office/drawing/2014/main" xmlns="" id="{6205997B-9DB4-C221-C9C3-2CC6584C97A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xmlns="" id="{78972CE3-5F1C-8C5A-3A36-9FA4D8498D4D}"/>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05140584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xmlns=""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xmlns="" id="{2E6B7518-7F38-0E9F-31BE-48CF51807FFD}"/>
              </a:ext>
            </a:extLst>
          </p:cNvPr>
          <p:cNvSpPr>
            <a:spLocks noGrp="1"/>
          </p:cNvSpPr>
          <p:nvPr>
            <p:ph type="dt" sz="half" idx="10"/>
          </p:nvPr>
        </p:nvSpPr>
        <p:spPr/>
        <p:txBody>
          <a:bodyPr/>
          <a:lstStyle/>
          <a:p>
            <a:fld id="{7AD86B2E-B702-4422-B277-3A08C7449694}" type="datetimeFigureOut">
              <a:rPr lang="en-US" smtClean="0"/>
              <a:t>5/28/2025</a:t>
            </a:fld>
            <a:endParaRPr lang="en-US"/>
          </a:p>
        </p:txBody>
      </p:sp>
      <p:sp>
        <p:nvSpPr>
          <p:cNvPr id="5" name="Footer Placeholder 4">
            <a:extLst>
              <a:ext uri="{FF2B5EF4-FFF2-40B4-BE49-F238E27FC236}">
                <a16:creationId xmlns:a16="http://schemas.microsoft.com/office/drawing/2014/main" xmlns="" id="{1499AE5E-BECF-D8F0-0176-F5D6F6177A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xmlns="" id="{DC169AFA-75A4-D04B-AD01-2B44BABE31A8}"/>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10395102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xmlns=""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xmlns=""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xmlns="" id="{FE99442B-8870-38B1-A26D-CE928268F2CA}"/>
              </a:ext>
            </a:extLst>
          </p:cNvPr>
          <p:cNvSpPr>
            <a:spLocks noGrp="1"/>
          </p:cNvSpPr>
          <p:nvPr>
            <p:ph type="dt" sz="half" idx="10"/>
          </p:nvPr>
        </p:nvSpPr>
        <p:spPr/>
        <p:txBody>
          <a:bodyPr/>
          <a:lstStyle/>
          <a:p>
            <a:fld id="{7AD86B2E-B702-4422-B277-3A08C7449694}" type="datetimeFigureOut">
              <a:rPr lang="en-US" smtClean="0"/>
              <a:t>5/28/2025</a:t>
            </a:fld>
            <a:endParaRPr lang="en-US"/>
          </a:p>
        </p:txBody>
      </p:sp>
      <p:sp>
        <p:nvSpPr>
          <p:cNvPr id="5" name="Footer Placeholder 4">
            <a:extLst>
              <a:ext uri="{FF2B5EF4-FFF2-40B4-BE49-F238E27FC236}">
                <a16:creationId xmlns:a16="http://schemas.microsoft.com/office/drawing/2014/main" xmlns="" id="{D1037066-A86D-748B-99F7-904DF1C0EE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xmlns="" id="{4D951710-EE2B-4532-5DDE-8ED9C5A66825}"/>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231609339"/>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cSld name="8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xmlns=""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r>
              <a:rPr lang="en-US"/>
              <a:t>Click icon to add picture</a:t>
            </a:r>
          </a:p>
        </p:txBody>
      </p:sp>
    </p:spTree>
    <p:extLst>
      <p:ext uri="{BB962C8B-B14F-4D97-AF65-F5344CB8AC3E}">
        <p14:creationId xmlns:p14="http://schemas.microsoft.com/office/powerpoint/2010/main" val="1941847747"/>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cSld name="23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xmlns=""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r>
              <a:rPr lang="en-US"/>
              <a:t>Click icon to add picture</a:t>
            </a:r>
            <a:endParaRPr lang="id-ID"/>
          </a:p>
        </p:txBody>
      </p:sp>
    </p:spTree>
    <p:extLst>
      <p:ext uri="{BB962C8B-B14F-4D97-AF65-F5344CB8AC3E}">
        <p14:creationId xmlns:p14="http://schemas.microsoft.com/office/powerpoint/2010/main" val="231725605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p:cSld name="29_Title Slide">
    <p:spTree>
      <p:nvGrpSpPr>
        <p:cNvPr id="1" name=""/>
        <p:cNvGrpSpPr/>
        <p:nvPr/>
      </p:nvGrpSpPr>
      <p:grpSpPr>
        <a:xfrm>
          <a:off x="0" y="0"/>
          <a:ext cx="0" cy="0"/>
          <a:chOff x="0" y="0"/>
          <a:chExt cx="0" cy="0"/>
        </a:xfrm>
      </p:grpSpPr>
      <p:sp>
        <p:nvSpPr>
          <p:cNvPr id="7" name="Picture Placeholder 6">
            <a:extLst>
              <a:ext uri="{FF2B5EF4-FFF2-40B4-BE49-F238E27FC236}">
                <a16:creationId xmlns:a16="http://schemas.microsoft.com/office/drawing/2014/main" xmlns="" id="{B150257C-F063-4712-86B9-6B30CE114C01}"/>
              </a:ext>
            </a:extLst>
          </p:cNvPr>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r>
              <a:rPr lang="en-US"/>
              <a:t>Click icon to add picture</a:t>
            </a:r>
            <a:endParaRPr lang="id-ID"/>
          </a:p>
        </p:txBody>
      </p:sp>
    </p:spTree>
    <p:extLst>
      <p:ext uri="{BB962C8B-B14F-4D97-AF65-F5344CB8AC3E}">
        <p14:creationId xmlns:p14="http://schemas.microsoft.com/office/powerpoint/2010/main" val="167507833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p:cSld name="33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xmlns="" id="{FC9C52C9-E1A1-4DAC-AD31-A7ADAED4AB84}"/>
              </a:ext>
            </a:extLst>
          </p:cNvPr>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r>
              <a:rPr lang="en-US"/>
              <a:t>Click icon to add picture</a:t>
            </a:r>
            <a:endParaRPr lang="id-ID"/>
          </a:p>
        </p:txBody>
      </p:sp>
    </p:spTree>
    <p:extLst>
      <p:ext uri="{BB962C8B-B14F-4D97-AF65-F5344CB8AC3E}">
        <p14:creationId xmlns:p14="http://schemas.microsoft.com/office/powerpoint/2010/main" val="300761153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p:cSld name="3_Title Slide">
    <p:spTree>
      <p:nvGrpSpPr>
        <p:cNvPr id="1" name=""/>
        <p:cNvGrpSpPr/>
        <p:nvPr/>
      </p:nvGrpSpPr>
      <p:grpSpPr>
        <a:xfrm>
          <a:off x="0" y="0"/>
          <a:ext cx="0" cy="0"/>
          <a:chOff x="0" y="0"/>
          <a:chExt cx="0" cy="0"/>
        </a:xfrm>
      </p:grpSpPr>
      <p:sp>
        <p:nvSpPr>
          <p:cNvPr id="3" name="Picture Placeholder 3">
            <a:extLst>
              <a:ext uri="{FF2B5EF4-FFF2-40B4-BE49-F238E27FC236}">
                <a16:creationId xmlns:a16="http://schemas.microsoft.com/office/drawing/2014/main" xmlns="" id="{4D87B024-DF46-4DF2-934F-975B0169D37C}"/>
              </a:ext>
            </a:extLst>
          </p:cNvPr>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r>
              <a:rPr lang="en-US"/>
              <a:t>Click icon to add picture</a:t>
            </a:r>
            <a:endParaRPr lang="id-ID"/>
          </a:p>
        </p:txBody>
      </p:sp>
    </p:spTree>
    <p:extLst>
      <p:ext uri="{BB962C8B-B14F-4D97-AF65-F5344CB8AC3E}">
        <p14:creationId xmlns:p14="http://schemas.microsoft.com/office/powerpoint/2010/main" val="368785429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7.xml><?xml version="1.0" encoding="utf-8"?>
<p:sldLayout xmlns:a="http://schemas.openxmlformats.org/drawingml/2006/main" xmlns:r="http://schemas.openxmlformats.org/officeDocument/2006/relationships" xmlns:p="http://schemas.openxmlformats.org/presentationml/2006/main">
  <p:cSld name="25_Title Slide">
    <p:spTree>
      <p:nvGrpSpPr>
        <p:cNvPr id="1" name=""/>
        <p:cNvGrpSpPr/>
        <p:nvPr/>
      </p:nvGrpSpPr>
      <p:grpSpPr>
        <a:xfrm>
          <a:off x="0" y="0"/>
          <a:ext cx="0" cy="0"/>
          <a:chOff x="0" y="0"/>
          <a:chExt cx="0" cy="0"/>
        </a:xfrm>
      </p:grpSpPr>
      <p:sp>
        <p:nvSpPr>
          <p:cNvPr id="3" name="Picture Placeholder 2">
            <a:extLst>
              <a:ext uri="{FF2B5EF4-FFF2-40B4-BE49-F238E27FC236}">
                <a16:creationId xmlns:a16="http://schemas.microsoft.com/office/drawing/2014/main" xmlns="" id="{806A67A1-AA69-46FE-9FEA-358EC9C58E6C}"/>
              </a:ext>
            </a:extLst>
          </p:cNvPr>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r>
              <a:rPr lang="en-US"/>
              <a:t>Click icon to add picture</a:t>
            </a:r>
            <a:endParaRPr lang="id-ID"/>
          </a:p>
        </p:txBody>
      </p:sp>
    </p:spTree>
    <p:extLst>
      <p:ext uri="{BB962C8B-B14F-4D97-AF65-F5344CB8AC3E}">
        <p14:creationId xmlns:p14="http://schemas.microsoft.com/office/powerpoint/2010/main" val="72961788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8.xml><?xml version="1.0" encoding="utf-8"?>
<p:sldLayout xmlns:a="http://schemas.openxmlformats.org/drawingml/2006/main" xmlns:r="http://schemas.openxmlformats.org/officeDocument/2006/relationships" xmlns:p="http://schemas.openxmlformats.org/presentationml/2006/main" userDrawn="1">
  <p:cSld name="9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xmlns=""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3854240609"/>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userDrawn="1">
  <p:cSld name="24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xmlns=""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278961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20.xml><?xml version="1.0" encoding="utf-8"?>
<p:sldLayout xmlns:a="http://schemas.openxmlformats.org/drawingml/2006/main" xmlns:r="http://schemas.openxmlformats.org/officeDocument/2006/relationships" xmlns:p="http://schemas.openxmlformats.org/presentationml/2006/main" userDrawn="1">
  <p:cSld name="34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xmlns="" id="{FC9C52C9-E1A1-4DAC-AD31-A7ADAED4AB84}"/>
              </a:ext>
            </a:extLst>
          </p:cNvPr>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43018853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21.xml><?xml version="1.0" encoding="utf-8"?>
<p:sldLayout xmlns:a="http://schemas.openxmlformats.org/drawingml/2006/main" xmlns:r="http://schemas.openxmlformats.org/officeDocument/2006/relationships" xmlns:p="http://schemas.openxmlformats.org/presentationml/2006/main" userDrawn="1">
  <p:cSld name="4_Title Slide">
    <p:spTree>
      <p:nvGrpSpPr>
        <p:cNvPr id="1" name=""/>
        <p:cNvGrpSpPr/>
        <p:nvPr/>
      </p:nvGrpSpPr>
      <p:grpSpPr>
        <a:xfrm>
          <a:off x="0" y="0"/>
          <a:ext cx="0" cy="0"/>
          <a:chOff x="0" y="0"/>
          <a:chExt cx="0" cy="0"/>
        </a:xfrm>
      </p:grpSpPr>
      <p:sp>
        <p:nvSpPr>
          <p:cNvPr id="3" name="Picture Placeholder 3">
            <a:extLst>
              <a:ext uri="{FF2B5EF4-FFF2-40B4-BE49-F238E27FC236}">
                <a16:creationId xmlns:a16="http://schemas.microsoft.com/office/drawing/2014/main" xmlns="" id="{4D87B024-DF46-4DF2-934F-975B0169D37C}"/>
              </a:ext>
            </a:extLst>
          </p:cNvPr>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137889804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22.xml><?xml version="1.0" encoding="utf-8"?>
<p:sldLayout xmlns:a="http://schemas.openxmlformats.org/drawingml/2006/main" xmlns:r="http://schemas.openxmlformats.org/officeDocument/2006/relationships" xmlns:p="http://schemas.openxmlformats.org/presentationml/2006/main" userDrawn="1">
  <p:cSld name="49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xmlns=""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29052834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3" Type="http://schemas.openxmlformats.org/officeDocument/2006/relationships/slideLayout" Target="../slideLayouts/slideLayout3.xml"/><Relationship Id="rId21" Type="http://schemas.openxmlformats.org/officeDocument/2006/relationships/slideLayout" Target="../slideLayouts/slideLayout21.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slideLayout" Target="../slideLayouts/slideLayout20.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24" Type="http://schemas.openxmlformats.org/officeDocument/2006/relationships/image" Target="../media/image1.png"/><Relationship Id="rId5" Type="http://schemas.openxmlformats.org/officeDocument/2006/relationships/slideLayout" Target="../slideLayouts/slideLayout5.xml"/><Relationship Id="rId15" Type="http://schemas.openxmlformats.org/officeDocument/2006/relationships/slideLayout" Target="../slideLayouts/slideLayout15.xml"/><Relationship Id="rId23" Type="http://schemas.openxmlformats.org/officeDocument/2006/relationships/theme" Target="../theme/theme1.xml"/><Relationship Id="rId10" Type="http://schemas.openxmlformats.org/officeDocument/2006/relationships/slideLayout" Target="../slideLayouts/slideLayout10.xml"/><Relationship Id="rId19" Type="http://schemas.openxmlformats.org/officeDocument/2006/relationships/slideLayout" Target="../slideLayouts/slideLayout19.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 Id="rId22" Type="http://schemas.openxmlformats.org/officeDocument/2006/relationships/slideLayout" Target="../slideLayouts/slideLayout2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24">
            <a:lum/>
          </a:blip>
          <a:srcRect/>
          <a:stretch>
            <a:fillRect/>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xmlns=""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xmlns=""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xmlns=""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5/28/2025</a:t>
            </a:fld>
            <a:endParaRPr lang="en-US"/>
          </a:p>
        </p:txBody>
      </p:sp>
      <p:sp>
        <p:nvSpPr>
          <p:cNvPr id="5" name="Footer Placeholder 4">
            <a:extLst>
              <a:ext uri="{FF2B5EF4-FFF2-40B4-BE49-F238E27FC236}">
                <a16:creationId xmlns:a16="http://schemas.microsoft.com/office/drawing/2014/main" xmlns=""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xmlns=""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3990671250"/>
      </p:ext>
    </p:extLst>
  </p:cSld>
  <p:clrMap bg1="lt1" tx1="dk1" bg2="lt2" tx2="dk2" accent1="accent1" accent2="accent2" accent3="accent3" accent4="accent4" accent5="accent5" accent6="accent6" hlink="hlink" folHlink="folHlink"/>
  <p:sldLayoutIdLst>
    <p:sldLayoutId id="2147483669" r:id="rId1"/>
    <p:sldLayoutId id="2147483670" r:id="rId2"/>
    <p:sldLayoutId id="2147483671" r:id="rId3"/>
    <p:sldLayoutId id="2147483672" r:id="rId4"/>
    <p:sldLayoutId id="2147483673" r:id="rId5"/>
    <p:sldLayoutId id="2147483674" r:id="rId6"/>
    <p:sldLayoutId id="2147483675" r:id="rId7"/>
    <p:sldLayoutId id="2147483676" r:id="rId8"/>
    <p:sldLayoutId id="2147483677" r:id="rId9"/>
    <p:sldLayoutId id="2147483678" r:id="rId10"/>
    <p:sldLayoutId id="2147483679" r:id="rId11"/>
    <p:sldLayoutId id="2147483680" r:id="rId12"/>
    <p:sldLayoutId id="2147483681" r:id="rId13"/>
    <p:sldLayoutId id="2147483682" r:id="rId14"/>
    <p:sldLayoutId id="2147483683" r:id="rId15"/>
    <p:sldLayoutId id="2147483684" r:id="rId16"/>
    <p:sldLayoutId id="2147483686" r:id="rId17"/>
    <p:sldLayoutId id="2147483660" r:id="rId18"/>
    <p:sldLayoutId id="2147483662" r:id="rId19"/>
    <p:sldLayoutId id="2147483665" r:id="rId20"/>
    <p:sldLayoutId id="2147483666" r:id="rId21"/>
    <p:sldLayoutId id="2147483667" r:id="rId22"/>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xml"/><Relationship Id="rId1" Type="http://schemas.openxmlformats.org/officeDocument/2006/relationships/slideLayout" Target="../slideLayouts/slideLayout13.xml"/><Relationship Id="rId5" Type="http://schemas.openxmlformats.org/officeDocument/2006/relationships/image" Target="../media/image6.png"/><Relationship Id="rId4" Type="http://schemas.openxmlformats.org/officeDocument/2006/relationships/image" Target="../media/image5.jpeg"/></Relationships>
</file>

<file path=ppt/slides/_rels/slide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7.jpeg"/><Relationship Id="rId1" Type="http://schemas.openxmlformats.org/officeDocument/2006/relationships/slideLayout" Target="../slideLayouts/slideLayout14.xml"/></Relationships>
</file>

<file path=ppt/slides/_rels/slide4.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3.xml"/><Relationship Id="rId1" Type="http://schemas.openxmlformats.org/officeDocument/2006/relationships/slideLayout" Target="../slideLayouts/slideLayout15.xml"/><Relationship Id="rId5" Type="http://schemas.openxmlformats.org/officeDocument/2006/relationships/image" Target="../media/image9.png"/><Relationship Id="rId4" Type="http://schemas.openxmlformats.org/officeDocument/2006/relationships/image" Target="../media/image6.png"/></Relationships>
</file>

<file path=ppt/slides/_rels/slide5.xml.rels><?xml version="1.0" encoding="UTF-8" standalone="yes"?>
<Relationships xmlns="http://schemas.openxmlformats.org/package/2006/relationships"><Relationship Id="rId3" Type="http://schemas.openxmlformats.org/officeDocument/2006/relationships/image" Target="../media/image10.jpg"/><Relationship Id="rId2" Type="http://schemas.openxmlformats.org/officeDocument/2006/relationships/notesSlide" Target="../notesSlides/notesSlide4.xml"/><Relationship Id="rId1" Type="http://schemas.openxmlformats.org/officeDocument/2006/relationships/slideLayout" Target="../slideLayouts/slideLayout16.xml"/></Relationships>
</file>

<file path=ppt/slides/_rels/slide6.xml.rels><?xml version="1.0" encoding="UTF-8" standalone="yes"?>
<Relationships xmlns="http://schemas.openxmlformats.org/package/2006/relationships"><Relationship Id="rId3" Type="http://schemas.openxmlformats.org/officeDocument/2006/relationships/image" Target="../media/image10.jpg"/><Relationship Id="rId2" Type="http://schemas.openxmlformats.org/officeDocument/2006/relationships/notesSlide" Target="../notesSlides/notesSlide5.xml"/><Relationship Id="rId1" Type="http://schemas.openxmlformats.org/officeDocument/2006/relationships/slideLayout" Target="../slideLayouts/slideLayout16.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9.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notesSlide" Target="../notesSlides/notesSlide6.xml"/><Relationship Id="rId1" Type="http://schemas.openxmlformats.org/officeDocument/2006/relationships/slideLayout" Target="../slideLayouts/slideLayout15.xml"/><Relationship Id="rId4" Type="http://schemas.openxmlformats.org/officeDocument/2006/relationships/image" Target="../media/image12.png"/></Relationships>
</file>

<file path=ppt/slides/_rels/slide10.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notesSlide" Target="../notesSlides/notesSlide7.xml"/><Relationship Id="rId1" Type="http://schemas.openxmlformats.org/officeDocument/2006/relationships/slideLayout" Target="../slideLayouts/slideLayout15.xml"/><Relationship Id="rId4" Type="http://schemas.openxmlformats.org/officeDocument/2006/relationships/image" Target="../media/image13.png"/></Relationships>
</file>

<file path=ppt/slides/_rels/slide11.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notesSlide" Target="../notesSlides/notesSlide8.xml"/><Relationship Id="rId1" Type="http://schemas.openxmlformats.org/officeDocument/2006/relationships/slideLayout" Target="../slideLayouts/slideLayout15.xml"/><Relationship Id="rId4" Type="http://schemas.openxmlformats.org/officeDocument/2006/relationships/image" Target="../media/image14.png"/></Relationships>
</file>

<file path=ppt/slides/_rels/slide12.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notesSlide" Target="../notesSlides/notesSlide9.xml"/><Relationship Id="rId1" Type="http://schemas.openxmlformats.org/officeDocument/2006/relationships/slideLayout" Target="../slideLayouts/slideLayout15.xml"/><Relationship Id="rId4" Type="http://schemas.openxmlformats.org/officeDocument/2006/relationships/image" Target="../media/image14.png"/></Relationships>
</file>

<file path=ppt/slides/_rels/slide13.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notesSlide" Target="../notesSlides/notesSlide10.xml"/><Relationship Id="rId1" Type="http://schemas.openxmlformats.org/officeDocument/2006/relationships/slideLayout" Target="../slideLayouts/slideLayout15.xml"/><Relationship Id="rId4" Type="http://schemas.openxmlformats.org/officeDocument/2006/relationships/image" Target="../media/image14.png"/></Relationships>
</file>

<file path=ppt/slides/_rels/slide14.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notesSlide" Target="../notesSlides/notesSlide11.xml"/><Relationship Id="rId1" Type="http://schemas.openxmlformats.org/officeDocument/2006/relationships/slideLayout" Target="../slideLayouts/slideLayout15.xml"/><Relationship Id="rId4" Type="http://schemas.openxmlformats.org/officeDocument/2006/relationships/image" Target="../media/image15.png"/></Relationships>
</file>

<file path=ppt/slides/_rels/slide15.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notesSlide" Target="../notesSlides/notesSlide12.xml"/><Relationship Id="rId1" Type="http://schemas.openxmlformats.org/officeDocument/2006/relationships/slideLayout" Target="../slideLayouts/slideLayout15.xml"/></Relationships>
</file>

<file path=ppt/slides/_rels/slide16.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Layout" Target="../slideLayouts/slideLayout16.xml"/></Relationships>
</file>

<file path=ppt/slides/_rels/slide17.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16.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19.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notesSlide" Target="../notesSlides/notesSlide13.xml"/><Relationship Id="rId1" Type="http://schemas.openxmlformats.org/officeDocument/2006/relationships/slideLayout" Target="../slideLayouts/slideLayout15.xml"/><Relationship Id="rId4" Type="http://schemas.openxmlformats.org/officeDocument/2006/relationships/image" Target="../media/image18.png"/></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16.xml"/></Relationships>
</file>

<file path=ppt/slides/_rels/slide21.xml.rels><?xml version="1.0" encoding="UTF-8" standalone="yes"?>
<Relationships xmlns="http://schemas.openxmlformats.org/package/2006/relationships"><Relationship Id="rId2" Type="http://schemas.openxmlformats.org/officeDocument/2006/relationships/image" Target="../media/image19.png"/><Relationship Id="rId1" Type="http://schemas.openxmlformats.org/officeDocument/2006/relationships/slideLayout" Target="../slideLayouts/slideLayout16.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16.xml"/></Relationships>
</file>

<file path=ppt/slides/_rels/slide23.xml.rels><?xml version="1.0" encoding="UTF-8" standalone="yes"?>
<Relationships xmlns="http://schemas.openxmlformats.org/package/2006/relationships"><Relationship Id="rId2" Type="http://schemas.openxmlformats.org/officeDocument/2006/relationships/image" Target="../media/image20.png"/><Relationship Id="rId1" Type="http://schemas.openxmlformats.org/officeDocument/2006/relationships/slideLayout" Target="../slideLayouts/slideLayout16.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16.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16.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16.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16.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16.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16.xml"/></Relationships>
</file>

<file path=ppt/slides/_rels/slide30.xml.rels><?xml version="1.0" encoding="UTF-8" standalone="yes"?>
<Relationships xmlns="http://schemas.openxmlformats.org/package/2006/relationships"><Relationship Id="rId2" Type="http://schemas.openxmlformats.org/officeDocument/2006/relationships/image" Target="../media/image21.png"/><Relationship Id="rId1" Type="http://schemas.openxmlformats.org/officeDocument/2006/relationships/slideLayout" Target="../slideLayouts/slideLayout16.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16.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16.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16.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16.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16.xml"/></Relationships>
</file>

<file path=ppt/slides/_rels/slide36.xml.rels><?xml version="1.0" encoding="UTF-8" standalone="yes"?>
<Relationships xmlns="http://schemas.openxmlformats.org/package/2006/relationships"><Relationship Id="rId2" Type="http://schemas.openxmlformats.org/officeDocument/2006/relationships/image" Target="../media/image22.png"/><Relationship Id="rId1" Type="http://schemas.openxmlformats.org/officeDocument/2006/relationships/slideLayout" Target="../slideLayouts/slideLayout16.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16.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16.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16.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16.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42.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notesSlide" Target="../notesSlides/notesSlide14.xml"/><Relationship Id="rId1" Type="http://schemas.openxmlformats.org/officeDocument/2006/relationships/slideLayout" Target="../slideLayouts/slideLayout15.xml"/><Relationship Id="rId4" Type="http://schemas.openxmlformats.org/officeDocument/2006/relationships/image" Target="../media/image23.png"/></Relationships>
</file>

<file path=ppt/slides/_rels/slide43.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notesSlide" Target="../notesSlides/notesSlide15.xml"/><Relationship Id="rId1" Type="http://schemas.openxmlformats.org/officeDocument/2006/relationships/slideLayout" Target="../slideLayouts/slideLayout15.xml"/><Relationship Id="rId4" Type="http://schemas.openxmlformats.org/officeDocument/2006/relationships/image" Target="../media/image24.png"/></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16.xml"/></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16.xml"/></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16.xml"/></Relationships>
</file>

<file path=ppt/slides/_rels/slide47.xml.rels><?xml version="1.0" encoding="UTF-8" standalone="yes"?>
<Relationships xmlns="http://schemas.openxmlformats.org/package/2006/relationships"><Relationship Id="rId1" Type="http://schemas.openxmlformats.org/officeDocument/2006/relationships/slideLayout" Target="../slideLayouts/slideLayout16.xml"/></Relationships>
</file>

<file path=ppt/slides/_rels/slide48.xml.rels><?xml version="1.0" encoding="UTF-8" standalone="yes"?>
<Relationships xmlns="http://schemas.openxmlformats.org/package/2006/relationships"><Relationship Id="rId2" Type="http://schemas.openxmlformats.org/officeDocument/2006/relationships/image" Target="../media/image25.png"/><Relationship Id="rId1" Type="http://schemas.openxmlformats.org/officeDocument/2006/relationships/slideLayout" Target="../slideLayouts/slideLayout16.xml"/></Relationships>
</file>

<file path=ppt/slides/_rels/slide49.xml.rels><?xml version="1.0" encoding="UTF-8" standalone="yes"?>
<Relationships xmlns="http://schemas.openxmlformats.org/package/2006/relationships"><Relationship Id="rId1" Type="http://schemas.openxmlformats.org/officeDocument/2006/relationships/slideLayout" Target="../slideLayouts/slideLayout16.xml"/></Relationships>
</file>

<file path=ppt/slides/_rels/slide50.xml.rels><?xml version="1.0" encoding="UTF-8" standalone="yes"?>
<Relationships xmlns="http://schemas.openxmlformats.org/package/2006/relationships"><Relationship Id="rId1" Type="http://schemas.openxmlformats.org/officeDocument/2006/relationships/slideLayout" Target="../slideLayouts/slideLayout16.xml"/></Relationships>
</file>

<file path=ppt/slides/_rels/slide51.xml.rels><?xml version="1.0" encoding="UTF-8" standalone="yes"?>
<Relationships xmlns="http://schemas.openxmlformats.org/package/2006/relationships"><Relationship Id="rId1" Type="http://schemas.openxmlformats.org/officeDocument/2006/relationships/slideLayout" Target="../slideLayouts/slideLayout16.xml"/></Relationships>
</file>

<file path=ppt/slides/_rels/slide52.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notesSlide" Target="../notesSlides/notesSlide16.xml"/><Relationship Id="rId1" Type="http://schemas.openxmlformats.org/officeDocument/2006/relationships/slideLayout" Target="../slideLayouts/slideLayout15.xml"/><Relationship Id="rId4" Type="http://schemas.openxmlformats.org/officeDocument/2006/relationships/image" Target="../media/image26.png"/></Relationships>
</file>

<file path=ppt/slides/_rels/slide53.xml.rels><?xml version="1.0" encoding="UTF-8" standalone="yes"?>
<Relationships xmlns="http://schemas.openxmlformats.org/package/2006/relationships"><Relationship Id="rId1" Type="http://schemas.openxmlformats.org/officeDocument/2006/relationships/slideLayout" Target="../slideLayouts/slideLayout16.xml"/></Relationships>
</file>

<file path=ppt/slides/_rels/slide54.xml.rels><?xml version="1.0" encoding="UTF-8" standalone="yes"?>
<Relationships xmlns="http://schemas.openxmlformats.org/package/2006/relationships"><Relationship Id="rId1" Type="http://schemas.openxmlformats.org/officeDocument/2006/relationships/slideLayout" Target="../slideLayouts/slideLayout16.xml"/></Relationships>
</file>

<file path=ppt/slides/_rels/slide55.xml.rels><?xml version="1.0" encoding="UTF-8" standalone="yes"?>
<Relationships xmlns="http://schemas.openxmlformats.org/package/2006/relationships"><Relationship Id="rId1" Type="http://schemas.openxmlformats.org/officeDocument/2006/relationships/slideLayout" Target="../slideLayouts/slideLayout16.xml"/></Relationships>
</file>

<file path=ppt/slides/_rels/slide56.xml.rels><?xml version="1.0" encoding="UTF-8" standalone="yes"?>
<Relationships xmlns="http://schemas.openxmlformats.org/package/2006/relationships"><Relationship Id="rId1" Type="http://schemas.openxmlformats.org/officeDocument/2006/relationships/slideLayout" Target="../slideLayouts/slideLayout16.xml"/></Relationships>
</file>

<file path=ppt/slides/_rels/slide57.xml.rels><?xml version="1.0" encoding="UTF-8" standalone="yes"?>
<Relationships xmlns="http://schemas.openxmlformats.org/package/2006/relationships"><Relationship Id="rId1" Type="http://schemas.openxmlformats.org/officeDocument/2006/relationships/slideLayout" Target="../slideLayouts/slideLayout16.xml"/></Relationships>
</file>

<file path=ppt/slides/_rels/slide58.xml.rels><?xml version="1.0" encoding="UTF-8" standalone="yes"?>
<Relationships xmlns="http://schemas.openxmlformats.org/package/2006/relationships"><Relationship Id="rId8" Type="http://schemas.openxmlformats.org/officeDocument/2006/relationships/image" Target="../media/image30.png"/><Relationship Id="rId3" Type="http://schemas.openxmlformats.org/officeDocument/2006/relationships/slideLayout" Target="../slideLayouts/slideLayout22.xml"/><Relationship Id="rId7" Type="http://schemas.openxmlformats.org/officeDocument/2006/relationships/image" Target="../media/image29.png"/><Relationship Id="rId2" Type="http://schemas.openxmlformats.org/officeDocument/2006/relationships/audio" Target="../media/media1.m4a"/><Relationship Id="rId1" Type="http://schemas.microsoft.com/office/2007/relationships/media" Target="../media/media1.m4a"/><Relationship Id="rId6" Type="http://schemas.openxmlformats.org/officeDocument/2006/relationships/image" Target="../media/image30.svg"/><Relationship Id="rId5" Type="http://schemas.openxmlformats.org/officeDocument/2006/relationships/image" Target="../media/image28.png"/><Relationship Id="rId4" Type="http://schemas.openxmlformats.org/officeDocument/2006/relationships/image" Target="../media/image27.jpe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p:cNvSpPr txBox="1"/>
          <p:nvPr/>
        </p:nvSpPr>
        <p:spPr>
          <a:xfrm>
            <a:off x="763270" y="3794125"/>
            <a:ext cx="5216525" cy="461665"/>
          </a:xfrm>
          <a:prstGeom prst="rect">
            <a:avLst/>
          </a:prstGeom>
          <a:noFill/>
        </p:spPr>
        <p:txBody>
          <a:bodyPr wrap="square" rtlCol="0">
            <a:spAutoFit/>
          </a:bodyPr>
          <a:lstStyle/>
          <a:p>
            <a:r>
              <a:rPr lang="en-US" sz="2400" dirty="0">
                <a:latin typeface="Alexandria" charset="0"/>
                <a:cs typeface="Alexandria" charset="0"/>
              </a:rPr>
              <a:t>Prepared by Dr. Amira El </a:t>
            </a:r>
            <a:r>
              <a:rPr lang="en-US" sz="2400" dirty="0" err="1">
                <a:latin typeface="Alexandria" charset="0"/>
                <a:cs typeface="Alexandria" charset="0"/>
              </a:rPr>
              <a:t>fekky</a:t>
            </a:r>
            <a:endParaRPr lang="en-US" sz="2400" dirty="0">
              <a:latin typeface="Alexandria" charset="0"/>
              <a:cs typeface="Alexandria" charset="0"/>
            </a:endParaRPr>
          </a:p>
        </p:txBody>
      </p:sp>
      <p:sp>
        <p:nvSpPr>
          <p:cNvPr id="31" name="TextBox 30"/>
          <p:cNvSpPr txBox="1"/>
          <p:nvPr/>
        </p:nvSpPr>
        <p:spPr>
          <a:xfrm>
            <a:off x="270637" y="2498069"/>
            <a:ext cx="5650906" cy="769441"/>
          </a:xfrm>
          <a:prstGeom prst="rect">
            <a:avLst/>
          </a:prstGeom>
          <a:noFill/>
        </p:spPr>
        <p:txBody>
          <a:bodyPr wrap="none" rtlCol="0">
            <a:spAutoFit/>
          </a:bodyPr>
          <a:lstStyle/>
          <a:p>
            <a:r>
              <a:rPr lang="en-US" sz="4400" b="1" dirty="0">
                <a:solidFill>
                  <a:srgbClr val="00B0F0"/>
                </a:solidFill>
                <a:latin typeface="Times New Roman" panose="02020603050405020304" pitchFamily="18" charset="0"/>
                <a:cs typeface="Times New Roman" panose="02020603050405020304" pitchFamily="18" charset="0"/>
              </a:rPr>
              <a:t>Strategic Management</a:t>
            </a:r>
          </a:p>
        </p:txBody>
      </p:sp>
      <p:sp>
        <p:nvSpPr>
          <p:cNvPr id="34" name="Rectangle: Rounded Corners 33"/>
          <p:cNvSpPr/>
          <p:nvPr/>
        </p:nvSpPr>
        <p:spPr>
          <a:xfrm>
            <a:off x="-367336" y="6156242"/>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bg1"/>
                </a:solidFill>
                <a:latin typeface="Alexandria" charset="0"/>
                <a:cs typeface="Alexandria" charset="0"/>
              </a:rPr>
              <a:t>Lecture</a:t>
            </a:r>
            <a:r>
              <a:rPr lang="ar-EG" sz="2800" b="1" dirty="0">
                <a:solidFill>
                  <a:schemeClr val="bg1"/>
                </a:solidFill>
                <a:latin typeface="Alexandria" charset="0"/>
                <a:cs typeface="Alexandria" charset="0"/>
              </a:rPr>
              <a:t>2 </a:t>
            </a:r>
            <a:endParaRPr lang="en-US" sz="2800" b="1" dirty="0">
              <a:solidFill>
                <a:schemeClr val="bg1"/>
              </a:solidFill>
              <a:latin typeface="Alexandria" charset="0"/>
              <a:cs typeface="Alexandria" charset="0"/>
            </a:endParaRPr>
          </a:p>
        </p:txBody>
      </p:sp>
      <p:sp>
        <p:nvSpPr>
          <p:cNvPr id="46" name="TextBox 45"/>
          <p:cNvSpPr txBox="1"/>
          <p:nvPr/>
        </p:nvSpPr>
        <p:spPr>
          <a:xfrm>
            <a:off x="407927" y="4974518"/>
            <a:ext cx="1370888" cy="461665"/>
          </a:xfrm>
          <a:prstGeom prst="rect">
            <a:avLst/>
          </a:prstGeom>
          <a:noFill/>
        </p:spPr>
        <p:txBody>
          <a:bodyPr wrap="none" rtlCol="0">
            <a:spAutoFit/>
          </a:bodyPr>
          <a:lstStyle/>
          <a:p>
            <a:r>
              <a:rPr lang="en-US" sz="2400" dirty="0">
                <a:latin typeface="Alexandria" charset="0"/>
                <a:cs typeface="Alexandria" charset="0"/>
              </a:rPr>
              <a:t>MGM414</a:t>
            </a:r>
          </a:p>
        </p:txBody>
      </p:sp>
      <p:sp>
        <p:nvSpPr>
          <p:cNvPr id="14" name="Oval 13"/>
          <p:cNvSpPr/>
          <p:nvPr/>
        </p:nvSpPr>
        <p:spPr>
          <a:xfrm>
            <a:off x="6200343" y="-320675"/>
            <a:ext cx="7410450"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617" y="269653"/>
            <a:ext cx="2954655" cy="1379622"/>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000" advTm="66399"/>
    </mc:Choice>
    <mc:Fallback xmlns="">
      <p:transition spd="slow" advTm="66399"/>
    </mc:Fallback>
  </mc:AlternateContent>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4175" r="4175"/>
          <a:stretch>
            <a:fillRect/>
          </a:stretch>
        </p:blipFill>
        <p:spPr>
          <a:xfrm>
            <a:off x="0" y="-43542"/>
            <a:ext cx="8659664" cy="5300798"/>
          </a:xfrm>
        </p:spPr>
      </p:pic>
      <p:sp>
        <p:nvSpPr>
          <p:cNvPr id="9" name="TextBox 8"/>
          <p:cNvSpPr txBox="1"/>
          <p:nvPr/>
        </p:nvSpPr>
        <p:spPr>
          <a:xfrm>
            <a:off x="6307898" y="2785710"/>
            <a:ext cx="5650906" cy="769441"/>
          </a:xfrm>
          <a:prstGeom prst="rect">
            <a:avLst/>
          </a:prstGeom>
          <a:noFill/>
        </p:spPr>
        <p:txBody>
          <a:bodyPr wrap="none" rtlCol="0">
            <a:spAutoFit/>
          </a:bodyPr>
          <a:lstStyle/>
          <a:p>
            <a:r>
              <a:rPr lang="en-US" sz="4400" b="1" dirty="0">
                <a:solidFill>
                  <a:srgbClr val="00B0F0"/>
                </a:solidFill>
                <a:latin typeface="Times New Roman" panose="02020603050405020304" pitchFamily="18" charset="0"/>
                <a:cs typeface="Times New Roman" panose="02020603050405020304" pitchFamily="18" charset="0"/>
              </a:rPr>
              <a:t>Strategic Management</a:t>
            </a:r>
          </a:p>
        </p:txBody>
      </p:sp>
      <p:sp>
        <p:nvSpPr>
          <p:cNvPr id="10" name="Rectangle: Rounded Corners 9"/>
          <p:cNvSpPr/>
          <p:nvPr/>
        </p:nvSpPr>
        <p:spPr>
          <a:xfrm>
            <a:off x="6384738" y="4232260"/>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tx1"/>
                </a:solidFill>
                <a:latin typeface="Alexandria" charset="0"/>
                <a:cs typeface="Alexandria" charset="0"/>
              </a:rPr>
              <a:t>Lecture</a:t>
            </a:r>
            <a:r>
              <a:rPr lang="ar-EG" sz="2800" b="1" dirty="0">
                <a:solidFill>
                  <a:schemeClr val="tx1"/>
                </a:solidFill>
                <a:latin typeface="Alexandria" charset="0"/>
                <a:cs typeface="Alexandria" charset="0"/>
              </a:rPr>
              <a:t>2 </a:t>
            </a:r>
            <a:endParaRPr lang="en-US" sz="2800" b="1" dirty="0">
              <a:solidFill>
                <a:schemeClr val="tx1"/>
              </a:solidFill>
              <a:latin typeface="Alexandria" charset="0"/>
              <a:cs typeface="Alexandria" charset="0"/>
            </a:endParaRPr>
          </a:p>
        </p:txBody>
      </p:sp>
      <p:sp>
        <p:nvSpPr>
          <p:cNvPr id="11" name="TextBox 10"/>
          <p:cNvSpPr txBox="1"/>
          <p:nvPr/>
        </p:nvSpPr>
        <p:spPr>
          <a:xfrm>
            <a:off x="6370224" y="4802552"/>
            <a:ext cx="1175322" cy="400110"/>
          </a:xfrm>
          <a:prstGeom prst="rect">
            <a:avLst/>
          </a:prstGeom>
          <a:noFill/>
        </p:spPr>
        <p:txBody>
          <a:bodyPr wrap="none" rtlCol="0">
            <a:spAutoFit/>
          </a:bodyPr>
          <a:lstStyle/>
          <a:p>
            <a:r>
              <a:rPr lang="en-US" sz="2000" dirty="0">
                <a:latin typeface="Alexandria" charset="0"/>
                <a:cs typeface="Alexandria" charset="0"/>
              </a:rPr>
              <a:t>MGM414</a:t>
            </a:r>
          </a:p>
        </p:txBody>
      </p:sp>
      <p:sp>
        <p:nvSpPr>
          <p:cNvPr id="12" name="TextBox 11"/>
          <p:cNvSpPr txBox="1"/>
          <p:nvPr/>
        </p:nvSpPr>
        <p:spPr>
          <a:xfrm>
            <a:off x="459185" y="6187539"/>
            <a:ext cx="4886463" cy="521970"/>
          </a:xfrm>
          <a:prstGeom prst="rect">
            <a:avLst/>
          </a:prstGeom>
          <a:noFill/>
        </p:spPr>
        <p:txBody>
          <a:bodyPr wrap="square" rtlCol="0">
            <a:spAutoFit/>
          </a:bodyPr>
          <a:lstStyle/>
          <a:p>
            <a:r>
              <a:rPr lang="en-US" sz="2800" b="1" dirty="0">
                <a:solidFill>
                  <a:srgbClr val="00B0F0"/>
                </a:solidFill>
                <a:latin typeface="Alexandria" charset="0"/>
                <a:cs typeface="Alexandria" charset="0"/>
              </a:rPr>
              <a:t>Dr. Amira El </a:t>
            </a:r>
            <a:r>
              <a:rPr lang="en-US" sz="2800" b="1" dirty="0" err="1">
                <a:solidFill>
                  <a:srgbClr val="00B0F0"/>
                </a:solidFill>
                <a:latin typeface="Alexandria" charset="0"/>
                <a:cs typeface="Alexandria" charset="0"/>
              </a:rPr>
              <a:t>Fekky</a:t>
            </a:r>
            <a:endParaRPr lang="en-US" sz="2800" b="1" dirty="0">
              <a:solidFill>
                <a:srgbClr val="00B0F0"/>
              </a:solidFill>
              <a:latin typeface="Alexandria" charset="0"/>
              <a:cs typeface="Alexandria" charset="0"/>
            </a:endParaRPr>
          </a:p>
        </p:txBody>
      </p:sp>
      <p:sp>
        <p:nvSpPr>
          <p:cNvPr id="13" name="TextBox 12"/>
          <p:cNvSpPr txBox="1"/>
          <p:nvPr/>
        </p:nvSpPr>
        <p:spPr>
          <a:xfrm>
            <a:off x="459185" y="5830966"/>
            <a:ext cx="4886463" cy="460375"/>
          </a:xfrm>
          <a:prstGeom prst="rect">
            <a:avLst/>
          </a:prstGeom>
          <a:noFill/>
        </p:spPr>
        <p:txBody>
          <a:bodyPr wrap="square" rtlCol="0">
            <a:spAutoFit/>
          </a:bodyPr>
          <a:lstStyle/>
          <a:p>
            <a:r>
              <a:rPr lang="en-US" sz="2400">
                <a:solidFill>
                  <a:srgbClr val="00B0F0"/>
                </a:solidFill>
                <a:latin typeface="Alexandria" charset="0"/>
                <a:cs typeface="Alexandria" charset="0"/>
              </a:rPr>
              <a:t>Prepared by</a:t>
            </a:r>
          </a:p>
        </p:txBody>
      </p:sp>
      <p:pic>
        <p:nvPicPr>
          <p:cNvPr id="6"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000" advTm="162711"/>
    </mc:Choice>
    <mc:Fallback xmlns="">
      <p:transition spd="slow" advTm="162711"/>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 name="Picture Placeholder 3"/>
          <p:cNvPicPr>
            <a:picLocks noGrp="1" noChangeAspect="1"/>
          </p:cNvPicPr>
          <p:nvPr>
            <p:ph type="pic" sz="quarter" idx="10"/>
          </p:nvPr>
        </p:nvPicPr>
        <p:blipFill>
          <a:blip r:embed="rId2" cstate="print">
            <a:extLst>
              <a:ext uri="{28A0092B-C50C-407E-A947-70E740481C1C}">
                <a14:useLocalDpi xmlns:a14="http://schemas.microsoft.com/office/drawing/2010/main" val="0"/>
              </a:ext>
            </a:extLst>
          </a:blip>
          <a:srcRect t="8674" b="8674"/>
          <a:stretch>
            <a:fillRect/>
          </a:stretch>
        </p:blipFill>
        <p:spPr/>
      </p:pic>
      <p:sp>
        <p:nvSpPr>
          <p:cNvPr id="11" name="Rectangle 10"/>
          <p:cNvSpPr/>
          <p:nvPr/>
        </p:nvSpPr>
        <p:spPr>
          <a:xfrm>
            <a:off x="4951095" y="11176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1" name="TextBox 40"/>
          <p:cNvSpPr txBox="1"/>
          <p:nvPr/>
        </p:nvSpPr>
        <p:spPr>
          <a:xfrm>
            <a:off x="6301339" y="1259391"/>
            <a:ext cx="3664786" cy="523220"/>
          </a:xfrm>
          <a:prstGeom prst="rect">
            <a:avLst/>
          </a:prstGeom>
          <a:noFill/>
        </p:spPr>
        <p:txBody>
          <a:bodyPr wrap="non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Strategic Management</a:t>
            </a:r>
          </a:p>
        </p:txBody>
      </p:sp>
      <p:sp>
        <p:nvSpPr>
          <p:cNvPr id="42" name="TextBox 41"/>
          <p:cNvSpPr txBox="1"/>
          <p:nvPr/>
        </p:nvSpPr>
        <p:spPr>
          <a:xfrm>
            <a:off x="5071247" y="1139330"/>
            <a:ext cx="917148" cy="306705"/>
          </a:xfrm>
          <a:prstGeom prst="rect">
            <a:avLst/>
          </a:prstGeom>
          <a:noFill/>
        </p:spPr>
        <p:txBody>
          <a:bodyPr wrap="square" rtlCol="0">
            <a:spAutoFit/>
          </a:bodyPr>
          <a:lstStyle/>
          <a:p>
            <a:pPr algn="ctr"/>
            <a:r>
              <a:rPr lang="en-US" sz="1400">
                <a:solidFill>
                  <a:schemeClr val="bg1"/>
                </a:solidFill>
                <a:latin typeface="Alexandria" charset="0"/>
                <a:cs typeface="Alexandria" charset="0"/>
              </a:rPr>
              <a:t>Chapter</a:t>
            </a:r>
          </a:p>
        </p:txBody>
      </p:sp>
      <p:sp>
        <p:nvSpPr>
          <p:cNvPr id="43" name="TextBox 42"/>
          <p:cNvSpPr txBox="1"/>
          <p:nvPr/>
        </p:nvSpPr>
        <p:spPr>
          <a:xfrm>
            <a:off x="5005221" y="1354195"/>
            <a:ext cx="942618" cy="706755"/>
          </a:xfrm>
          <a:prstGeom prst="rect">
            <a:avLst/>
          </a:prstGeom>
          <a:noFill/>
        </p:spPr>
        <p:txBody>
          <a:bodyPr wrap="square" rtlCol="0">
            <a:spAutoFit/>
          </a:bodyPr>
          <a:lstStyle/>
          <a:p>
            <a:pPr algn="ctr"/>
            <a:r>
              <a:rPr lang="en-US" sz="4000" b="1">
                <a:solidFill>
                  <a:schemeClr val="bg1"/>
                </a:solidFill>
                <a:latin typeface="Alexandria" charset="0"/>
                <a:cs typeface="Alexandria" charset="0"/>
              </a:rPr>
              <a:t>01</a:t>
            </a: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000" advTm="27461"/>
    </mc:Choice>
    <mc:Fallback xmlns="">
      <p:transition spd="slow" advTm="27461"/>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xmlns="" id="{037CA795-95BB-E07A-08E4-D794F3A3BCCB}"/>
            </a:ext>
          </a:extLst>
        </p:cNvPr>
        <p:cNvGrpSpPr/>
        <p:nvPr/>
      </p:nvGrpSpPr>
      <p:grpSpPr>
        <a:xfrm>
          <a:off x="0" y="0"/>
          <a:ext cx="0" cy="0"/>
          <a:chOff x="0" y="0"/>
          <a:chExt cx="0" cy="0"/>
        </a:xfrm>
      </p:grpSpPr>
      <p:pic>
        <p:nvPicPr>
          <p:cNvPr id="5" name="Picture Placeholder 4">
            <a:extLst>
              <a:ext uri="{FF2B5EF4-FFF2-40B4-BE49-F238E27FC236}">
                <a16:creationId xmlns:a16="http://schemas.microsoft.com/office/drawing/2014/main" xmlns="" id="{51B9E2BE-2D5D-0647-D75B-5D185615BBF4}"/>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a:extLst>
              <a:ext uri="{FF2B5EF4-FFF2-40B4-BE49-F238E27FC236}">
                <a16:creationId xmlns:a16="http://schemas.microsoft.com/office/drawing/2014/main" xmlns="" id="{9DB94FC9-1020-0E90-7924-16A935AB729A}"/>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xmlns="" id="{47FA32F6-2CF0-5560-6131-FC1F39577D94}"/>
              </a:ext>
            </a:extLst>
          </p:cNvPr>
          <p:cNvSpPr/>
          <p:nvPr/>
        </p:nvSpPr>
        <p:spPr>
          <a:xfrm rot="16200000" flipV="1">
            <a:off x="-6429" y="3466097"/>
            <a:ext cx="4306700"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a:extLst>
              <a:ext uri="{FF2B5EF4-FFF2-40B4-BE49-F238E27FC236}">
                <a16:creationId xmlns:a16="http://schemas.microsoft.com/office/drawing/2014/main" xmlns="" id="{CACAB6F9-4442-A018-8FEB-B3AD0AD78551}"/>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Graphic 21">
            <a:extLst>
              <a:ext uri="{FF2B5EF4-FFF2-40B4-BE49-F238E27FC236}">
                <a16:creationId xmlns:a16="http://schemas.microsoft.com/office/drawing/2014/main" xmlns="" id="{BB03E678-E180-BCE7-3530-BF68FE52B6BE}"/>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3" name="TextBox 2">
            <a:extLst>
              <a:ext uri="{FF2B5EF4-FFF2-40B4-BE49-F238E27FC236}">
                <a16:creationId xmlns:a16="http://schemas.microsoft.com/office/drawing/2014/main" xmlns="" id="{9884073A-F170-3727-0490-8E0573F5A841}"/>
              </a:ext>
            </a:extLst>
          </p:cNvPr>
          <p:cNvSpPr txBox="1"/>
          <p:nvPr/>
        </p:nvSpPr>
        <p:spPr>
          <a:xfrm>
            <a:off x="3415923" y="2304330"/>
            <a:ext cx="8305644" cy="2308324"/>
          </a:xfrm>
          <a:prstGeom prst="rect">
            <a:avLst/>
          </a:prstGeom>
          <a:noFill/>
        </p:spPr>
        <p:txBody>
          <a:bodyPr wrap="square" rtlCol="0">
            <a:spAutoFit/>
          </a:bodyPr>
          <a:lstStyle/>
          <a:p>
            <a:pPr algn="ctr"/>
            <a:r>
              <a:rPr lang="en-US" sz="2400" b="1" dirty="0"/>
              <a:t>Strategic management</a:t>
            </a:r>
            <a:r>
              <a:rPr lang="en-US" sz="2400" dirty="0"/>
              <a:t> is the process of developing and implementing plans that enable an organization to achieve its goals and objectives. It typically involves formulating strategies, designing organizational structures, allocating resources, leading change initiatives, and overseeing processes and resource utilization to ensure alignment with strategic priorities.</a:t>
            </a:r>
            <a:endParaRPr lang="en-US" sz="24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xmlns="" id="{3F213107-A6A2-ED04-13A5-2F1E9C8EA5FC}"/>
              </a:ext>
            </a:extLst>
          </p:cNvPr>
          <p:cNvSpPr txBox="1"/>
          <p:nvPr/>
        </p:nvSpPr>
        <p:spPr>
          <a:xfrm>
            <a:off x="5163296" y="1722127"/>
            <a:ext cx="3902032"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Strategic Management</a:t>
            </a:r>
          </a:p>
        </p:txBody>
      </p:sp>
      <p:pic>
        <p:nvPicPr>
          <p:cNvPr id="7" name="Picture 6">
            <a:extLst>
              <a:ext uri="{FF2B5EF4-FFF2-40B4-BE49-F238E27FC236}">
                <a16:creationId xmlns:a16="http://schemas.microsoft.com/office/drawing/2014/main" xmlns="" id="{5E545316-8584-B708-9DFE-24D88B105731}"/>
              </a:ext>
            </a:extLst>
          </p:cNvPr>
          <p:cNvPicPr>
            <a:picLocks noChangeAspect="1"/>
          </p:cNvPicPr>
          <p:nvPr/>
        </p:nvPicPr>
        <p:blipFill>
          <a:blip r:embed="rId5"/>
          <a:stretch>
            <a:fillRect/>
          </a:stretch>
        </p:blipFill>
        <p:spPr>
          <a:xfrm>
            <a:off x="5079037" y="4734152"/>
            <a:ext cx="5534797" cy="2142737"/>
          </a:xfrm>
          <a:prstGeom prst="rect">
            <a:avLst/>
          </a:prstGeom>
        </p:spPr>
      </p:pic>
      <p:grpSp>
        <p:nvGrpSpPr>
          <p:cNvPr id="9" name="Google Shape;531;p45">
            <a:extLst>
              <a:ext uri="{FF2B5EF4-FFF2-40B4-BE49-F238E27FC236}">
                <a16:creationId xmlns:a16="http://schemas.microsoft.com/office/drawing/2014/main" xmlns="" id="{404BC6AF-4502-683B-4849-CD6FABC120C9}"/>
              </a:ext>
            </a:extLst>
          </p:cNvPr>
          <p:cNvGrpSpPr/>
          <p:nvPr/>
        </p:nvGrpSpPr>
        <p:grpSpPr>
          <a:xfrm>
            <a:off x="151958" y="4515805"/>
            <a:ext cx="3232113" cy="1884961"/>
            <a:chOff x="4189650" y="2440275"/>
            <a:chExt cx="4195525" cy="2055425"/>
          </a:xfrm>
        </p:grpSpPr>
        <p:sp>
          <p:nvSpPr>
            <p:cNvPr id="10" name="Google Shape;532;p45">
              <a:extLst>
                <a:ext uri="{FF2B5EF4-FFF2-40B4-BE49-F238E27FC236}">
                  <a16:creationId xmlns:a16="http://schemas.microsoft.com/office/drawing/2014/main" xmlns="" id="{D2D848B6-90ED-6510-4536-80847C0F4BE4}"/>
                </a:ext>
              </a:extLst>
            </p:cNvPr>
            <p:cNvSpPr/>
            <p:nvPr/>
          </p:nvSpPr>
          <p:spPr>
            <a:xfrm>
              <a:off x="4189650" y="4130425"/>
              <a:ext cx="4195525" cy="365275"/>
            </a:xfrm>
            <a:custGeom>
              <a:avLst/>
              <a:gdLst/>
              <a:ahLst/>
              <a:cxnLst/>
              <a:rect l="l" t="t" r="r" b="b"/>
              <a:pathLst>
                <a:path w="167821" h="14611" extrusionOk="0">
                  <a:moveTo>
                    <a:pt x="83894" y="0"/>
                  </a:moveTo>
                  <a:cubicBezTo>
                    <a:pt x="37561" y="0"/>
                    <a:pt x="1" y="3269"/>
                    <a:pt x="1" y="7305"/>
                  </a:cubicBezTo>
                  <a:cubicBezTo>
                    <a:pt x="1" y="11342"/>
                    <a:pt x="37561" y="14611"/>
                    <a:pt x="83894" y="14611"/>
                  </a:cubicBezTo>
                  <a:cubicBezTo>
                    <a:pt x="130227" y="14611"/>
                    <a:pt x="167820" y="11342"/>
                    <a:pt x="167820" y="7305"/>
                  </a:cubicBezTo>
                  <a:cubicBezTo>
                    <a:pt x="167820" y="3269"/>
                    <a:pt x="130227" y="0"/>
                    <a:pt x="83894" y="0"/>
                  </a:cubicBezTo>
                  <a:close/>
                </a:path>
              </a:pathLst>
            </a:custGeom>
            <a:solidFill>
              <a:schemeClr val="tx1">
                <a:lumMod val="60000"/>
                <a:lumOff val="40000"/>
              </a:schemeClr>
            </a:solidFill>
            <a:ln>
              <a:noFill/>
            </a:ln>
          </p:spPr>
          <p:txBody>
            <a:bodyPr spcFirstLastPara="1" wrap="square" lIns="91425" tIns="91425" rIns="91425" bIns="91425" anchor="ctr" anchorCtr="0">
              <a:noAutofit/>
            </a:bodyPr>
            <a:lstStyle/>
            <a:p>
              <a:pPr marL="0" marR="0" lvl="0" indent="0" algn="r" defTabSz="914400" rtl="1" eaLnBrk="1" fontAlgn="auto" latinLnBrk="0" hangingPunct="1">
                <a:lnSpc>
                  <a:spcPct val="100000"/>
                </a:lnSpc>
                <a:spcBef>
                  <a:spcPts val="0"/>
                </a:spcBef>
                <a:spcAft>
                  <a:spcPts val="0"/>
                </a:spcAft>
                <a:buClr>
                  <a:srgbClr val="000000"/>
                </a:buClr>
                <a:buSzTx/>
                <a:buFont typeface="Arial"/>
                <a:buNone/>
                <a:tabLst/>
                <a:defRPr/>
              </a:pPr>
              <a:endParaRPr kumimoji="0"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1" name="Google Shape;533;p45">
              <a:extLst>
                <a:ext uri="{FF2B5EF4-FFF2-40B4-BE49-F238E27FC236}">
                  <a16:creationId xmlns:a16="http://schemas.microsoft.com/office/drawing/2014/main" xmlns="" id="{5B486E0C-076D-3A9D-39F0-9D72AF003BD6}"/>
                </a:ext>
              </a:extLst>
            </p:cNvPr>
            <p:cNvSpPr/>
            <p:nvPr/>
          </p:nvSpPr>
          <p:spPr>
            <a:xfrm>
              <a:off x="5619000" y="3139700"/>
              <a:ext cx="117625" cy="144300"/>
            </a:xfrm>
            <a:custGeom>
              <a:avLst/>
              <a:gdLst/>
              <a:ahLst/>
              <a:cxnLst/>
              <a:rect l="l" t="t" r="r" b="b"/>
              <a:pathLst>
                <a:path w="4705" h="5772" extrusionOk="0">
                  <a:moveTo>
                    <a:pt x="2202" y="1"/>
                  </a:moveTo>
                  <a:cubicBezTo>
                    <a:pt x="1969" y="1202"/>
                    <a:pt x="1635" y="2202"/>
                    <a:pt x="468" y="2603"/>
                  </a:cubicBezTo>
                  <a:cubicBezTo>
                    <a:pt x="460" y="2604"/>
                    <a:pt x="451" y="2605"/>
                    <a:pt x="442" y="2605"/>
                  </a:cubicBezTo>
                  <a:cubicBezTo>
                    <a:pt x="344" y="2605"/>
                    <a:pt x="212" y="2511"/>
                    <a:pt x="118" y="2511"/>
                  </a:cubicBezTo>
                  <a:cubicBezTo>
                    <a:pt x="49" y="2511"/>
                    <a:pt x="1" y="2562"/>
                    <a:pt x="1" y="2736"/>
                  </a:cubicBezTo>
                  <a:cubicBezTo>
                    <a:pt x="1" y="2970"/>
                    <a:pt x="134" y="3170"/>
                    <a:pt x="368" y="3270"/>
                  </a:cubicBezTo>
                  <a:cubicBezTo>
                    <a:pt x="901" y="3470"/>
                    <a:pt x="1468" y="3670"/>
                    <a:pt x="1735" y="4271"/>
                  </a:cubicBezTo>
                  <a:cubicBezTo>
                    <a:pt x="2002" y="4671"/>
                    <a:pt x="2102" y="5171"/>
                    <a:pt x="2202" y="5772"/>
                  </a:cubicBezTo>
                  <a:cubicBezTo>
                    <a:pt x="2603" y="4371"/>
                    <a:pt x="3203" y="3303"/>
                    <a:pt x="4704" y="2836"/>
                  </a:cubicBezTo>
                  <a:cubicBezTo>
                    <a:pt x="3503" y="2403"/>
                    <a:pt x="2769" y="1835"/>
                    <a:pt x="2536" y="735"/>
                  </a:cubicBezTo>
                  <a:cubicBezTo>
                    <a:pt x="2436" y="535"/>
                    <a:pt x="2336" y="334"/>
                    <a:pt x="2202" y="1"/>
                  </a:cubicBezTo>
                  <a:close/>
                </a:path>
              </a:pathLst>
            </a:custGeom>
            <a:solidFill>
              <a:srgbClr val="ECECF0"/>
            </a:solidFill>
            <a:ln>
              <a:noFill/>
            </a:ln>
          </p:spPr>
          <p:txBody>
            <a:bodyPr spcFirstLastPara="1" wrap="square" lIns="91425" tIns="91425" rIns="91425" bIns="91425" anchor="ctr" anchorCtr="0">
              <a:no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2" name="Google Shape;534;p45">
              <a:extLst>
                <a:ext uri="{FF2B5EF4-FFF2-40B4-BE49-F238E27FC236}">
                  <a16:creationId xmlns:a16="http://schemas.microsoft.com/office/drawing/2014/main" xmlns="" id="{B009F772-7F9C-AE9E-3417-3F51840C729D}"/>
                </a:ext>
              </a:extLst>
            </p:cNvPr>
            <p:cNvSpPr/>
            <p:nvPr/>
          </p:nvSpPr>
          <p:spPr>
            <a:xfrm>
              <a:off x="5515600" y="2769450"/>
              <a:ext cx="120100" cy="133000"/>
            </a:xfrm>
            <a:custGeom>
              <a:avLst/>
              <a:gdLst/>
              <a:ahLst/>
              <a:cxnLst/>
              <a:rect l="l" t="t" r="r" b="b"/>
              <a:pathLst>
                <a:path w="4804" h="5320" extrusionOk="0">
                  <a:moveTo>
                    <a:pt x="2235" y="0"/>
                  </a:moveTo>
                  <a:cubicBezTo>
                    <a:pt x="1835" y="1368"/>
                    <a:pt x="1401" y="2402"/>
                    <a:pt x="0" y="2569"/>
                  </a:cubicBezTo>
                  <a:cubicBezTo>
                    <a:pt x="0" y="2802"/>
                    <a:pt x="134" y="2902"/>
                    <a:pt x="334" y="2969"/>
                  </a:cubicBezTo>
                  <a:cubicBezTo>
                    <a:pt x="1268" y="3269"/>
                    <a:pt x="1802" y="3903"/>
                    <a:pt x="1969" y="4870"/>
                  </a:cubicBezTo>
                  <a:cubicBezTo>
                    <a:pt x="2069" y="5192"/>
                    <a:pt x="2109" y="5319"/>
                    <a:pt x="2190" y="5319"/>
                  </a:cubicBezTo>
                  <a:cubicBezTo>
                    <a:pt x="2244" y="5319"/>
                    <a:pt x="2316" y="5264"/>
                    <a:pt x="2436" y="5171"/>
                  </a:cubicBezTo>
                  <a:cubicBezTo>
                    <a:pt x="2602" y="3936"/>
                    <a:pt x="3370" y="3169"/>
                    <a:pt x="4804" y="2702"/>
                  </a:cubicBezTo>
                  <a:cubicBezTo>
                    <a:pt x="3236" y="2369"/>
                    <a:pt x="2636" y="1368"/>
                    <a:pt x="2235" y="0"/>
                  </a:cubicBezTo>
                  <a:close/>
                </a:path>
              </a:pathLst>
            </a:custGeom>
            <a:solidFill>
              <a:srgbClr val="ECECF0"/>
            </a:solidFill>
            <a:ln>
              <a:noFill/>
            </a:ln>
          </p:spPr>
          <p:txBody>
            <a:bodyPr spcFirstLastPara="1" wrap="square" lIns="91425" tIns="91425" rIns="91425" bIns="91425" anchor="ctr" anchorCtr="0">
              <a:no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3" name="Google Shape;535;p45">
              <a:extLst>
                <a:ext uri="{FF2B5EF4-FFF2-40B4-BE49-F238E27FC236}">
                  <a16:creationId xmlns:a16="http://schemas.microsoft.com/office/drawing/2014/main" xmlns="" id="{0840B2D6-5ACA-1123-EC5E-2981C38ED58D}"/>
                </a:ext>
              </a:extLst>
            </p:cNvPr>
            <p:cNvSpPr/>
            <p:nvPr/>
          </p:nvSpPr>
          <p:spPr>
            <a:xfrm>
              <a:off x="6028475" y="3170575"/>
              <a:ext cx="75075" cy="90900"/>
            </a:xfrm>
            <a:custGeom>
              <a:avLst/>
              <a:gdLst/>
              <a:ahLst/>
              <a:cxnLst/>
              <a:rect l="l" t="t" r="r" b="b"/>
              <a:pathLst>
                <a:path w="3003" h="3636" extrusionOk="0">
                  <a:moveTo>
                    <a:pt x="1535" y="0"/>
                  </a:moveTo>
                  <a:cubicBezTo>
                    <a:pt x="1301" y="767"/>
                    <a:pt x="801" y="1268"/>
                    <a:pt x="0" y="1668"/>
                  </a:cubicBezTo>
                  <a:cubicBezTo>
                    <a:pt x="967" y="1935"/>
                    <a:pt x="1301" y="2569"/>
                    <a:pt x="1535" y="3636"/>
                  </a:cubicBezTo>
                  <a:cubicBezTo>
                    <a:pt x="1835" y="2535"/>
                    <a:pt x="2202" y="1901"/>
                    <a:pt x="3002" y="1701"/>
                  </a:cubicBezTo>
                  <a:cubicBezTo>
                    <a:pt x="2435" y="1234"/>
                    <a:pt x="1801" y="834"/>
                    <a:pt x="1535" y="0"/>
                  </a:cubicBezTo>
                  <a:close/>
                </a:path>
              </a:pathLst>
            </a:custGeom>
            <a:solidFill>
              <a:srgbClr val="ECECF0"/>
            </a:solidFill>
            <a:ln>
              <a:noFill/>
            </a:ln>
          </p:spPr>
          <p:txBody>
            <a:bodyPr spcFirstLastPara="1" wrap="square" lIns="91425" tIns="91425" rIns="91425" bIns="91425" anchor="ctr" anchorCtr="0">
              <a:no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4" name="Google Shape;536;p45">
              <a:extLst>
                <a:ext uri="{FF2B5EF4-FFF2-40B4-BE49-F238E27FC236}">
                  <a16:creationId xmlns:a16="http://schemas.microsoft.com/office/drawing/2014/main" xmlns="" id="{53F4325B-D542-BAB3-654F-B232209285F6}"/>
                </a:ext>
              </a:extLst>
            </p:cNvPr>
            <p:cNvSpPr/>
            <p:nvPr/>
          </p:nvSpPr>
          <p:spPr>
            <a:xfrm>
              <a:off x="6304500" y="3626725"/>
              <a:ext cx="88425" cy="103425"/>
            </a:xfrm>
            <a:custGeom>
              <a:avLst/>
              <a:gdLst/>
              <a:ahLst/>
              <a:cxnLst/>
              <a:rect l="l" t="t" r="r" b="b"/>
              <a:pathLst>
                <a:path w="3537" h="4137" extrusionOk="0">
                  <a:moveTo>
                    <a:pt x="1568" y="0"/>
                  </a:moveTo>
                  <a:cubicBezTo>
                    <a:pt x="1401" y="1068"/>
                    <a:pt x="1034" y="1802"/>
                    <a:pt x="0" y="2002"/>
                  </a:cubicBezTo>
                  <a:cubicBezTo>
                    <a:pt x="267" y="2669"/>
                    <a:pt x="1134" y="2702"/>
                    <a:pt x="1335" y="3436"/>
                  </a:cubicBezTo>
                  <a:cubicBezTo>
                    <a:pt x="1435" y="3603"/>
                    <a:pt x="1535" y="3803"/>
                    <a:pt x="1668" y="4137"/>
                  </a:cubicBezTo>
                  <a:cubicBezTo>
                    <a:pt x="2002" y="3203"/>
                    <a:pt x="2435" y="2502"/>
                    <a:pt x="3536" y="2102"/>
                  </a:cubicBezTo>
                  <a:cubicBezTo>
                    <a:pt x="2302" y="1768"/>
                    <a:pt x="1968" y="901"/>
                    <a:pt x="1568" y="0"/>
                  </a:cubicBezTo>
                  <a:close/>
                </a:path>
              </a:pathLst>
            </a:custGeom>
            <a:solidFill>
              <a:srgbClr val="ECECF0"/>
            </a:solidFill>
            <a:ln>
              <a:noFill/>
            </a:ln>
          </p:spPr>
          <p:txBody>
            <a:bodyPr spcFirstLastPara="1" wrap="square" lIns="91425" tIns="91425" rIns="91425" bIns="91425" anchor="ctr" anchorCtr="0">
              <a:no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5" name="Google Shape;537;p45">
              <a:extLst>
                <a:ext uri="{FF2B5EF4-FFF2-40B4-BE49-F238E27FC236}">
                  <a16:creationId xmlns:a16="http://schemas.microsoft.com/office/drawing/2014/main" xmlns="" id="{0D8C96FF-736F-3D09-EC8A-2BD027997491}"/>
                </a:ext>
              </a:extLst>
            </p:cNvPr>
            <p:cNvSpPr/>
            <p:nvPr/>
          </p:nvSpPr>
          <p:spPr>
            <a:xfrm>
              <a:off x="6840700" y="3392400"/>
              <a:ext cx="90925" cy="111750"/>
            </a:xfrm>
            <a:custGeom>
              <a:avLst/>
              <a:gdLst/>
              <a:ahLst/>
              <a:cxnLst/>
              <a:rect l="l" t="t" r="r" b="b"/>
              <a:pathLst>
                <a:path w="3637" h="4470" extrusionOk="0">
                  <a:moveTo>
                    <a:pt x="1769" y="0"/>
                  </a:moveTo>
                  <a:cubicBezTo>
                    <a:pt x="1602" y="1168"/>
                    <a:pt x="1135" y="1835"/>
                    <a:pt x="1" y="2168"/>
                  </a:cubicBezTo>
                  <a:cubicBezTo>
                    <a:pt x="1135" y="2535"/>
                    <a:pt x="1569" y="3236"/>
                    <a:pt x="1802" y="4470"/>
                  </a:cubicBezTo>
                  <a:cubicBezTo>
                    <a:pt x="2102" y="3302"/>
                    <a:pt x="2569" y="2569"/>
                    <a:pt x="3637" y="2168"/>
                  </a:cubicBezTo>
                  <a:cubicBezTo>
                    <a:pt x="2569" y="1801"/>
                    <a:pt x="2102" y="1067"/>
                    <a:pt x="1769" y="0"/>
                  </a:cubicBezTo>
                  <a:close/>
                </a:path>
              </a:pathLst>
            </a:custGeom>
            <a:solidFill>
              <a:srgbClr val="ECECF0"/>
            </a:solidFill>
            <a:ln>
              <a:noFill/>
            </a:ln>
          </p:spPr>
          <p:txBody>
            <a:bodyPr spcFirstLastPara="1" wrap="square" lIns="91425" tIns="91425" rIns="91425" bIns="91425" anchor="ctr" anchorCtr="0">
              <a:no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6" name="Google Shape;538;p45">
              <a:extLst>
                <a:ext uri="{FF2B5EF4-FFF2-40B4-BE49-F238E27FC236}">
                  <a16:creationId xmlns:a16="http://schemas.microsoft.com/office/drawing/2014/main" xmlns="" id="{A753765E-BB52-128A-29CC-24FFFE715A6A}"/>
                </a:ext>
              </a:extLst>
            </p:cNvPr>
            <p:cNvSpPr/>
            <p:nvPr/>
          </p:nvSpPr>
          <p:spPr>
            <a:xfrm>
              <a:off x="6178575" y="2993775"/>
              <a:ext cx="25" cy="25"/>
            </a:xfrm>
            <a:custGeom>
              <a:avLst/>
              <a:gdLst/>
              <a:ahLst/>
              <a:cxnLst/>
              <a:rect l="l" t="t" r="r" b="b"/>
              <a:pathLst>
                <a:path w="1" h="1" extrusionOk="0">
                  <a:moveTo>
                    <a:pt x="0" y="0"/>
                  </a:moveTo>
                  <a:lnTo>
                    <a:pt x="0" y="0"/>
                  </a:lnTo>
                  <a:lnTo>
                    <a:pt x="0" y="0"/>
                  </a:lnTo>
                  <a:close/>
                </a:path>
              </a:pathLst>
            </a:custGeom>
            <a:solidFill>
              <a:srgbClr val="CCD7F3"/>
            </a:solidFill>
            <a:ln>
              <a:noFill/>
            </a:ln>
          </p:spPr>
          <p:txBody>
            <a:bodyPr spcFirstLastPara="1" wrap="square" lIns="91425" tIns="91425" rIns="91425" bIns="91425" anchor="ctr" anchorCtr="0">
              <a:no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7" name="Google Shape;539;p45">
              <a:extLst>
                <a:ext uri="{FF2B5EF4-FFF2-40B4-BE49-F238E27FC236}">
                  <a16:creationId xmlns:a16="http://schemas.microsoft.com/office/drawing/2014/main" xmlns="" id="{B6067B72-C50E-9FFD-E69E-50A798D63CEF}"/>
                </a:ext>
              </a:extLst>
            </p:cNvPr>
            <p:cNvSpPr/>
            <p:nvPr/>
          </p:nvSpPr>
          <p:spPr>
            <a:xfrm>
              <a:off x="6226950" y="3639225"/>
              <a:ext cx="110925" cy="147625"/>
            </a:xfrm>
            <a:custGeom>
              <a:avLst/>
              <a:gdLst/>
              <a:ahLst/>
              <a:cxnLst/>
              <a:rect l="l" t="t" r="r" b="b"/>
              <a:pathLst>
                <a:path w="4437" h="5905" extrusionOk="0">
                  <a:moveTo>
                    <a:pt x="2402" y="1"/>
                  </a:moveTo>
                  <a:cubicBezTo>
                    <a:pt x="2202" y="1302"/>
                    <a:pt x="1601" y="2336"/>
                    <a:pt x="0" y="2836"/>
                  </a:cubicBezTo>
                  <a:cubicBezTo>
                    <a:pt x="1668" y="3236"/>
                    <a:pt x="2168" y="4304"/>
                    <a:pt x="2435" y="5905"/>
                  </a:cubicBezTo>
                  <a:cubicBezTo>
                    <a:pt x="2735" y="4404"/>
                    <a:pt x="3336" y="3470"/>
                    <a:pt x="4437" y="2936"/>
                  </a:cubicBezTo>
                  <a:cubicBezTo>
                    <a:pt x="4236" y="2202"/>
                    <a:pt x="3369" y="2169"/>
                    <a:pt x="3102" y="1502"/>
                  </a:cubicBezTo>
                  <a:cubicBezTo>
                    <a:pt x="2869" y="1002"/>
                    <a:pt x="2635" y="501"/>
                    <a:pt x="2402" y="1"/>
                  </a:cubicBezTo>
                  <a:close/>
                </a:path>
              </a:pathLst>
            </a:custGeom>
            <a:solidFill>
              <a:srgbClr val="CCD7F3"/>
            </a:solidFill>
            <a:ln>
              <a:noFill/>
            </a:ln>
          </p:spPr>
          <p:txBody>
            <a:bodyPr spcFirstLastPara="1" wrap="square" lIns="91425" tIns="91425" rIns="91425" bIns="91425" anchor="ctr" anchorCtr="0">
              <a:no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8" name="Google Shape;540;p45">
              <a:extLst>
                <a:ext uri="{FF2B5EF4-FFF2-40B4-BE49-F238E27FC236}">
                  <a16:creationId xmlns:a16="http://schemas.microsoft.com/office/drawing/2014/main" xmlns="" id="{FDF7E5F4-FD9A-46F1-8543-F314B3B9B367}"/>
                </a:ext>
              </a:extLst>
            </p:cNvPr>
            <p:cNvSpPr/>
            <p:nvPr/>
          </p:nvSpPr>
          <p:spPr>
            <a:xfrm>
              <a:off x="6407075" y="3825950"/>
              <a:ext cx="1752925" cy="415425"/>
            </a:xfrm>
            <a:custGeom>
              <a:avLst/>
              <a:gdLst/>
              <a:ahLst/>
              <a:cxnLst/>
              <a:rect l="l" t="t" r="r" b="b"/>
              <a:pathLst>
                <a:path w="70117" h="16617" extrusionOk="0">
                  <a:moveTo>
                    <a:pt x="22824" y="1"/>
                  </a:moveTo>
                  <a:cubicBezTo>
                    <a:pt x="21576" y="1"/>
                    <a:pt x="20330" y="217"/>
                    <a:pt x="19114" y="404"/>
                  </a:cubicBezTo>
                  <a:cubicBezTo>
                    <a:pt x="13210" y="1238"/>
                    <a:pt x="7706" y="3106"/>
                    <a:pt x="3102" y="7042"/>
                  </a:cubicBezTo>
                  <a:cubicBezTo>
                    <a:pt x="1935" y="8010"/>
                    <a:pt x="667" y="8977"/>
                    <a:pt x="0" y="10445"/>
                  </a:cubicBezTo>
                  <a:cubicBezTo>
                    <a:pt x="34" y="10778"/>
                    <a:pt x="267" y="10945"/>
                    <a:pt x="534" y="11045"/>
                  </a:cubicBezTo>
                  <a:cubicBezTo>
                    <a:pt x="2569" y="12079"/>
                    <a:pt x="3970" y="13714"/>
                    <a:pt x="5071" y="15682"/>
                  </a:cubicBezTo>
                  <a:cubicBezTo>
                    <a:pt x="5237" y="16049"/>
                    <a:pt x="5437" y="16416"/>
                    <a:pt x="5871" y="16516"/>
                  </a:cubicBezTo>
                  <a:cubicBezTo>
                    <a:pt x="6046" y="16543"/>
                    <a:pt x="6220" y="16556"/>
                    <a:pt x="6394" y="16556"/>
                  </a:cubicBezTo>
                  <a:cubicBezTo>
                    <a:pt x="6854" y="16556"/>
                    <a:pt x="7313" y="16470"/>
                    <a:pt x="7772" y="16349"/>
                  </a:cubicBezTo>
                  <a:cubicBezTo>
                    <a:pt x="12609" y="15081"/>
                    <a:pt x="17613" y="14681"/>
                    <a:pt x="22583" y="14548"/>
                  </a:cubicBezTo>
                  <a:cubicBezTo>
                    <a:pt x="22891" y="14542"/>
                    <a:pt x="23199" y="14539"/>
                    <a:pt x="23507" y="14539"/>
                  </a:cubicBezTo>
                  <a:cubicBezTo>
                    <a:pt x="26735" y="14539"/>
                    <a:pt x="29963" y="14843"/>
                    <a:pt x="33191" y="15148"/>
                  </a:cubicBezTo>
                  <a:cubicBezTo>
                    <a:pt x="37694" y="15615"/>
                    <a:pt x="42197" y="16015"/>
                    <a:pt x="46700" y="16416"/>
                  </a:cubicBezTo>
                  <a:cubicBezTo>
                    <a:pt x="47467" y="16416"/>
                    <a:pt x="48235" y="16616"/>
                    <a:pt x="49002" y="16616"/>
                  </a:cubicBezTo>
                  <a:lnTo>
                    <a:pt x="68883" y="16616"/>
                  </a:lnTo>
                  <a:cubicBezTo>
                    <a:pt x="68949" y="16616"/>
                    <a:pt x="69016" y="16616"/>
                    <a:pt x="69083" y="16616"/>
                  </a:cubicBezTo>
                  <a:cubicBezTo>
                    <a:pt x="69448" y="16616"/>
                    <a:pt x="69807" y="16593"/>
                    <a:pt x="70117" y="16282"/>
                  </a:cubicBezTo>
                  <a:cubicBezTo>
                    <a:pt x="70050" y="16015"/>
                    <a:pt x="69984" y="15682"/>
                    <a:pt x="69917" y="15381"/>
                  </a:cubicBezTo>
                  <a:cubicBezTo>
                    <a:pt x="69817" y="14981"/>
                    <a:pt x="69717" y="14614"/>
                    <a:pt x="69583" y="14214"/>
                  </a:cubicBezTo>
                  <a:cubicBezTo>
                    <a:pt x="69362" y="14317"/>
                    <a:pt x="69133" y="14349"/>
                    <a:pt x="68904" y="14349"/>
                  </a:cubicBezTo>
                  <a:cubicBezTo>
                    <a:pt x="68616" y="14349"/>
                    <a:pt x="68327" y="14299"/>
                    <a:pt x="68049" y="14281"/>
                  </a:cubicBezTo>
                  <a:lnTo>
                    <a:pt x="68583" y="14281"/>
                  </a:lnTo>
                  <a:cubicBezTo>
                    <a:pt x="68694" y="14292"/>
                    <a:pt x="68805" y="14303"/>
                    <a:pt x="68915" y="14303"/>
                  </a:cubicBezTo>
                  <a:cubicBezTo>
                    <a:pt x="69135" y="14303"/>
                    <a:pt x="69350" y="14258"/>
                    <a:pt x="69550" y="14081"/>
                  </a:cubicBezTo>
                  <a:cubicBezTo>
                    <a:pt x="69150" y="13280"/>
                    <a:pt x="68716" y="12479"/>
                    <a:pt x="68449" y="11612"/>
                  </a:cubicBezTo>
                  <a:cubicBezTo>
                    <a:pt x="68015" y="10211"/>
                    <a:pt x="66681" y="9411"/>
                    <a:pt x="66147" y="8076"/>
                  </a:cubicBezTo>
                  <a:cubicBezTo>
                    <a:pt x="65814" y="7242"/>
                    <a:pt x="65447" y="6408"/>
                    <a:pt x="64713" y="5841"/>
                  </a:cubicBezTo>
                  <a:cubicBezTo>
                    <a:pt x="64380" y="5574"/>
                    <a:pt x="64013" y="5474"/>
                    <a:pt x="63579" y="5408"/>
                  </a:cubicBezTo>
                  <a:cubicBezTo>
                    <a:pt x="58942" y="4907"/>
                    <a:pt x="54339" y="4007"/>
                    <a:pt x="49736" y="3206"/>
                  </a:cubicBezTo>
                  <a:cubicBezTo>
                    <a:pt x="47201" y="2772"/>
                    <a:pt x="44699" y="2205"/>
                    <a:pt x="42164" y="1705"/>
                  </a:cubicBezTo>
                  <a:cubicBezTo>
                    <a:pt x="37060" y="738"/>
                    <a:pt x="31956" y="4"/>
                    <a:pt x="26753" y="4"/>
                  </a:cubicBezTo>
                  <a:lnTo>
                    <a:pt x="23083" y="4"/>
                  </a:lnTo>
                  <a:cubicBezTo>
                    <a:pt x="22997" y="2"/>
                    <a:pt x="22910" y="1"/>
                    <a:pt x="22824" y="1"/>
                  </a:cubicBezTo>
                  <a:close/>
                </a:path>
              </a:pathLst>
            </a:custGeom>
            <a:solidFill>
              <a:srgbClr val="CDB299"/>
            </a:solidFill>
            <a:ln>
              <a:noFill/>
            </a:ln>
          </p:spPr>
          <p:txBody>
            <a:bodyPr spcFirstLastPara="1" wrap="square" lIns="91425" tIns="91425" rIns="91425" bIns="91425" anchor="ctr" anchorCtr="0">
              <a:no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9" name="Google Shape;541;p45">
              <a:extLst>
                <a:ext uri="{FF2B5EF4-FFF2-40B4-BE49-F238E27FC236}">
                  <a16:creationId xmlns:a16="http://schemas.microsoft.com/office/drawing/2014/main" xmlns="" id="{F448E562-215A-598B-DD1C-A4E66FC43D42}"/>
                </a:ext>
              </a:extLst>
            </p:cNvPr>
            <p:cNvSpPr/>
            <p:nvPr/>
          </p:nvSpPr>
          <p:spPr>
            <a:xfrm>
              <a:off x="4501550" y="3782850"/>
              <a:ext cx="1831325" cy="458825"/>
            </a:xfrm>
            <a:custGeom>
              <a:avLst/>
              <a:gdLst/>
              <a:ahLst/>
              <a:cxnLst/>
              <a:rect l="l" t="t" r="r" b="b"/>
              <a:pathLst>
                <a:path w="73253" h="18353" extrusionOk="0">
                  <a:moveTo>
                    <a:pt x="49783" y="1"/>
                  </a:moveTo>
                  <a:cubicBezTo>
                    <a:pt x="46677" y="1"/>
                    <a:pt x="43592" y="294"/>
                    <a:pt x="40529" y="694"/>
                  </a:cubicBezTo>
                  <a:cubicBezTo>
                    <a:pt x="33658" y="1628"/>
                    <a:pt x="26953" y="3296"/>
                    <a:pt x="20215" y="4697"/>
                  </a:cubicBezTo>
                  <a:cubicBezTo>
                    <a:pt x="15845" y="5597"/>
                    <a:pt x="11475" y="6364"/>
                    <a:pt x="7105" y="7098"/>
                  </a:cubicBezTo>
                  <a:cubicBezTo>
                    <a:pt x="6505" y="7165"/>
                    <a:pt x="5938" y="7232"/>
                    <a:pt x="5404" y="7565"/>
                  </a:cubicBezTo>
                  <a:cubicBezTo>
                    <a:pt x="4904" y="7966"/>
                    <a:pt x="4770" y="8599"/>
                    <a:pt x="4437" y="9133"/>
                  </a:cubicBezTo>
                  <a:cubicBezTo>
                    <a:pt x="3970" y="9934"/>
                    <a:pt x="3669" y="11034"/>
                    <a:pt x="2969" y="11535"/>
                  </a:cubicBezTo>
                  <a:cubicBezTo>
                    <a:pt x="2168" y="12135"/>
                    <a:pt x="1902" y="12836"/>
                    <a:pt x="1635" y="13636"/>
                  </a:cubicBezTo>
                  <a:cubicBezTo>
                    <a:pt x="1234" y="14737"/>
                    <a:pt x="801" y="15838"/>
                    <a:pt x="400" y="16939"/>
                  </a:cubicBezTo>
                  <a:cubicBezTo>
                    <a:pt x="512" y="17050"/>
                    <a:pt x="646" y="17093"/>
                    <a:pt x="788" y="17108"/>
                  </a:cubicBezTo>
                  <a:lnTo>
                    <a:pt x="788" y="17108"/>
                  </a:lnTo>
                  <a:cubicBezTo>
                    <a:pt x="583" y="17116"/>
                    <a:pt x="381" y="17150"/>
                    <a:pt x="200" y="17306"/>
                  </a:cubicBezTo>
                  <a:cubicBezTo>
                    <a:pt x="134" y="17539"/>
                    <a:pt x="67" y="17806"/>
                    <a:pt x="0" y="18039"/>
                  </a:cubicBezTo>
                  <a:cubicBezTo>
                    <a:pt x="289" y="18306"/>
                    <a:pt x="638" y="18351"/>
                    <a:pt x="986" y="18351"/>
                  </a:cubicBezTo>
                  <a:cubicBezTo>
                    <a:pt x="1160" y="18351"/>
                    <a:pt x="1334" y="18340"/>
                    <a:pt x="1501" y="18340"/>
                  </a:cubicBezTo>
                  <a:cubicBezTo>
                    <a:pt x="2225" y="18330"/>
                    <a:pt x="2949" y="18327"/>
                    <a:pt x="3672" y="18327"/>
                  </a:cubicBezTo>
                  <a:cubicBezTo>
                    <a:pt x="5650" y="18327"/>
                    <a:pt x="7627" y="18353"/>
                    <a:pt x="9604" y="18353"/>
                  </a:cubicBezTo>
                  <a:cubicBezTo>
                    <a:pt x="12040" y="18353"/>
                    <a:pt x="14476" y="18314"/>
                    <a:pt x="16912" y="18140"/>
                  </a:cubicBezTo>
                  <a:cubicBezTo>
                    <a:pt x="19748" y="17906"/>
                    <a:pt x="22616" y="17773"/>
                    <a:pt x="25452" y="17606"/>
                  </a:cubicBezTo>
                  <a:cubicBezTo>
                    <a:pt x="28454" y="17406"/>
                    <a:pt x="31456" y="17172"/>
                    <a:pt x="34458" y="16972"/>
                  </a:cubicBezTo>
                  <a:cubicBezTo>
                    <a:pt x="38594" y="16672"/>
                    <a:pt x="42731" y="16405"/>
                    <a:pt x="46900" y="16272"/>
                  </a:cubicBezTo>
                  <a:cubicBezTo>
                    <a:pt x="47176" y="16264"/>
                    <a:pt x="47453" y="16261"/>
                    <a:pt x="47729" y="16261"/>
                  </a:cubicBezTo>
                  <a:cubicBezTo>
                    <a:pt x="50021" y="16261"/>
                    <a:pt x="52313" y="16490"/>
                    <a:pt x="54606" y="16638"/>
                  </a:cubicBezTo>
                  <a:cubicBezTo>
                    <a:pt x="57408" y="16839"/>
                    <a:pt x="60176" y="17206"/>
                    <a:pt x="62845" y="18073"/>
                  </a:cubicBezTo>
                  <a:cubicBezTo>
                    <a:pt x="63054" y="18119"/>
                    <a:pt x="63279" y="18182"/>
                    <a:pt x="63498" y="18182"/>
                  </a:cubicBezTo>
                  <a:cubicBezTo>
                    <a:pt x="63594" y="18182"/>
                    <a:pt x="63688" y="18170"/>
                    <a:pt x="63779" y="18140"/>
                  </a:cubicBezTo>
                  <a:cubicBezTo>
                    <a:pt x="64213" y="17973"/>
                    <a:pt x="64346" y="17572"/>
                    <a:pt x="64513" y="17206"/>
                  </a:cubicBezTo>
                  <a:cubicBezTo>
                    <a:pt x="66081" y="14203"/>
                    <a:pt x="68516" y="12469"/>
                    <a:pt x="71918" y="12102"/>
                  </a:cubicBezTo>
                  <a:cubicBezTo>
                    <a:pt x="72385" y="12069"/>
                    <a:pt x="72919" y="12102"/>
                    <a:pt x="73252" y="11568"/>
                  </a:cubicBezTo>
                  <a:cubicBezTo>
                    <a:pt x="73252" y="11135"/>
                    <a:pt x="73019" y="10734"/>
                    <a:pt x="72819" y="10367"/>
                  </a:cubicBezTo>
                  <a:cubicBezTo>
                    <a:pt x="70884" y="6831"/>
                    <a:pt x="67982" y="4330"/>
                    <a:pt x="64379" y="2595"/>
                  </a:cubicBezTo>
                  <a:cubicBezTo>
                    <a:pt x="60510" y="760"/>
                    <a:pt x="56340" y="327"/>
                    <a:pt x="52137" y="60"/>
                  </a:cubicBezTo>
                  <a:cubicBezTo>
                    <a:pt x="51351" y="20"/>
                    <a:pt x="50566" y="1"/>
                    <a:pt x="49783" y="1"/>
                  </a:cubicBezTo>
                  <a:close/>
                </a:path>
              </a:pathLst>
            </a:custGeom>
            <a:solidFill>
              <a:srgbClr val="CDB299"/>
            </a:solidFill>
            <a:ln>
              <a:noFill/>
            </a:ln>
          </p:spPr>
          <p:txBody>
            <a:bodyPr spcFirstLastPara="1" wrap="square" lIns="91425" tIns="91425" rIns="91425" bIns="91425" anchor="ctr" anchorCtr="0">
              <a:no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20" name="Google Shape;542;p45">
              <a:extLst>
                <a:ext uri="{FF2B5EF4-FFF2-40B4-BE49-F238E27FC236}">
                  <a16:creationId xmlns:a16="http://schemas.microsoft.com/office/drawing/2014/main" xmlns="" id="{AE266237-0E27-B45F-9D9D-372BFD22FC89}"/>
                </a:ext>
              </a:extLst>
            </p:cNvPr>
            <p:cNvSpPr/>
            <p:nvPr/>
          </p:nvSpPr>
          <p:spPr>
            <a:xfrm>
              <a:off x="7130925" y="3020450"/>
              <a:ext cx="502050" cy="271450"/>
            </a:xfrm>
            <a:custGeom>
              <a:avLst/>
              <a:gdLst/>
              <a:ahLst/>
              <a:cxnLst/>
              <a:rect l="l" t="t" r="r" b="b"/>
              <a:pathLst>
                <a:path w="20082" h="10858" extrusionOk="0">
                  <a:moveTo>
                    <a:pt x="20081" y="1"/>
                  </a:moveTo>
                  <a:lnTo>
                    <a:pt x="20081" y="1"/>
                  </a:lnTo>
                  <a:cubicBezTo>
                    <a:pt x="18980" y="401"/>
                    <a:pt x="18013" y="768"/>
                    <a:pt x="17079" y="1135"/>
                  </a:cubicBezTo>
                  <a:cubicBezTo>
                    <a:pt x="14511" y="2369"/>
                    <a:pt x="11942" y="3570"/>
                    <a:pt x="9407" y="4871"/>
                  </a:cubicBezTo>
                  <a:cubicBezTo>
                    <a:pt x="6438" y="6372"/>
                    <a:pt x="3569" y="7973"/>
                    <a:pt x="834" y="9908"/>
                  </a:cubicBezTo>
                  <a:cubicBezTo>
                    <a:pt x="701" y="10308"/>
                    <a:pt x="0" y="10241"/>
                    <a:pt x="100" y="10842"/>
                  </a:cubicBezTo>
                  <a:cubicBezTo>
                    <a:pt x="148" y="10852"/>
                    <a:pt x="194" y="10857"/>
                    <a:pt x="239" y="10857"/>
                  </a:cubicBezTo>
                  <a:cubicBezTo>
                    <a:pt x="476" y="10857"/>
                    <a:pt x="677" y="10726"/>
                    <a:pt x="901" y="10642"/>
                  </a:cubicBezTo>
                  <a:cubicBezTo>
                    <a:pt x="3336" y="9808"/>
                    <a:pt x="5804" y="9107"/>
                    <a:pt x="8306" y="8507"/>
                  </a:cubicBezTo>
                  <a:cubicBezTo>
                    <a:pt x="11242" y="7806"/>
                    <a:pt x="14177" y="7206"/>
                    <a:pt x="17112" y="6706"/>
                  </a:cubicBezTo>
                  <a:cubicBezTo>
                    <a:pt x="17546" y="6605"/>
                    <a:pt x="18180" y="6772"/>
                    <a:pt x="18380" y="6105"/>
                  </a:cubicBezTo>
                  <a:cubicBezTo>
                    <a:pt x="18914" y="4104"/>
                    <a:pt x="19481" y="2136"/>
                    <a:pt x="20081" y="1"/>
                  </a:cubicBezTo>
                  <a:close/>
                </a:path>
              </a:pathLst>
            </a:custGeom>
            <a:solidFill>
              <a:srgbClr val="BEA38D"/>
            </a:solidFill>
            <a:ln>
              <a:noFill/>
            </a:ln>
          </p:spPr>
          <p:txBody>
            <a:bodyPr spcFirstLastPara="1" wrap="square" lIns="91425" tIns="91425" rIns="91425" bIns="91425" anchor="ctr" anchorCtr="0">
              <a:no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21" name="Google Shape;543;p45">
              <a:extLst>
                <a:ext uri="{FF2B5EF4-FFF2-40B4-BE49-F238E27FC236}">
                  <a16:creationId xmlns:a16="http://schemas.microsoft.com/office/drawing/2014/main" xmlns="" id="{57DF5D2E-1587-7C65-4194-188E99DE5FD0}"/>
                </a:ext>
              </a:extLst>
            </p:cNvPr>
            <p:cNvSpPr/>
            <p:nvPr/>
          </p:nvSpPr>
          <p:spPr>
            <a:xfrm>
              <a:off x="7100900" y="3268125"/>
              <a:ext cx="52550" cy="37550"/>
            </a:xfrm>
            <a:custGeom>
              <a:avLst/>
              <a:gdLst/>
              <a:ahLst/>
              <a:cxnLst/>
              <a:rect l="l" t="t" r="r" b="b"/>
              <a:pathLst>
                <a:path w="2102" h="1502" extrusionOk="0">
                  <a:moveTo>
                    <a:pt x="2035" y="1"/>
                  </a:moveTo>
                  <a:lnTo>
                    <a:pt x="2035" y="1"/>
                  </a:lnTo>
                  <a:cubicBezTo>
                    <a:pt x="1335" y="434"/>
                    <a:pt x="534" y="801"/>
                    <a:pt x="0" y="1502"/>
                  </a:cubicBezTo>
                  <a:cubicBezTo>
                    <a:pt x="467" y="1402"/>
                    <a:pt x="868" y="1168"/>
                    <a:pt x="1301" y="935"/>
                  </a:cubicBezTo>
                  <a:cubicBezTo>
                    <a:pt x="1335" y="434"/>
                    <a:pt x="2102" y="535"/>
                    <a:pt x="2035" y="1"/>
                  </a:cubicBezTo>
                  <a:close/>
                </a:path>
              </a:pathLst>
            </a:custGeom>
            <a:solidFill>
              <a:srgbClr val="92806D"/>
            </a:solidFill>
            <a:ln>
              <a:noFill/>
            </a:ln>
          </p:spPr>
          <p:txBody>
            <a:bodyPr spcFirstLastPara="1" wrap="square" lIns="91425" tIns="91425" rIns="91425" bIns="91425" anchor="ctr" anchorCtr="0">
              <a:no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22" name="Google Shape;544;p45">
              <a:extLst>
                <a:ext uri="{FF2B5EF4-FFF2-40B4-BE49-F238E27FC236}">
                  <a16:creationId xmlns:a16="http://schemas.microsoft.com/office/drawing/2014/main" xmlns="" id="{905B5AA6-406B-3A66-15BC-065012C5CB6A}"/>
                </a:ext>
              </a:extLst>
            </p:cNvPr>
            <p:cNvSpPr/>
            <p:nvPr/>
          </p:nvSpPr>
          <p:spPr>
            <a:xfrm>
              <a:off x="6521325" y="4225350"/>
              <a:ext cx="1676225" cy="76500"/>
            </a:xfrm>
            <a:custGeom>
              <a:avLst/>
              <a:gdLst/>
              <a:ahLst/>
              <a:cxnLst/>
              <a:rect l="l" t="t" r="r" b="b"/>
              <a:pathLst>
                <a:path w="67049" h="3060" extrusionOk="0">
                  <a:moveTo>
                    <a:pt x="16332" y="1"/>
                  </a:moveTo>
                  <a:cubicBezTo>
                    <a:pt x="11897" y="1"/>
                    <a:pt x="7464" y="37"/>
                    <a:pt x="3036" y="173"/>
                  </a:cubicBezTo>
                  <a:cubicBezTo>
                    <a:pt x="2402" y="373"/>
                    <a:pt x="1768" y="339"/>
                    <a:pt x="1134" y="373"/>
                  </a:cubicBezTo>
                  <a:cubicBezTo>
                    <a:pt x="934" y="606"/>
                    <a:pt x="1034" y="840"/>
                    <a:pt x="1101" y="1073"/>
                  </a:cubicBezTo>
                  <a:cubicBezTo>
                    <a:pt x="1199" y="1489"/>
                    <a:pt x="1207" y="1815"/>
                    <a:pt x="902" y="1815"/>
                  </a:cubicBezTo>
                  <a:cubicBezTo>
                    <a:pt x="791" y="1815"/>
                    <a:pt x="639" y="1772"/>
                    <a:pt x="434" y="1674"/>
                  </a:cubicBezTo>
                  <a:cubicBezTo>
                    <a:pt x="369" y="1637"/>
                    <a:pt x="314" y="1620"/>
                    <a:pt x="268" y="1620"/>
                  </a:cubicBezTo>
                  <a:cubicBezTo>
                    <a:pt x="150" y="1620"/>
                    <a:pt x="91" y="1730"/>
                    <a:pt x="67" y="1874"/>
                  </a:cubicBezTo>
                  <a:cubicBezTo>
                    <a:pt x="0" y="2641"/>
                    <a:pt x="534" y="2841"/>
                    <a:pt x="1101" y="2941"/>
                  </a:cubicBezTo>
                  <a:cubicBezTo>
                    <a:pt x="1494" y="3016"/>
                    <a:pt x="1888" y="3060"/>
                    <a:pt x="2287" y="3060"/>
                  </a:cubicBezTo>
                  <a:cubicBezTo>
                    <a:pt x="2599" y="3060"/>
                    <a:pt x="2914" y="3033"/>
                    <a:pt x="3236" y="2975"/>
                  </a:cubicBezTo>
                  <a:cubicBezTo>
                    <a:pt x="3412" y="2816"/>
                    <a:pt x="3617" y="2778"/>
                    <a:pt x="3825" y="2778"/>
                  </a:cubicBezTo>
                  <a:cubicBezTo>
                    <a:pt x="4010" y="2778"/>
                    <a:pt x="4197" y="2808"/>
                    <a:pt x="4370" y="2808"/>
                  </a:cubicBezTo>
                  <a:lnTo>
                    <a:pt x="65380" y="2808"/>
                  </a:lnTo>
                  <a:cubicBezTo>
                    <a:pt x="66414" y="2808"/>
                    <a:pt x="66948" y="2408"/>
                    <a:pt x="67015" y="1674"/>
                  </a:cubicBezTo>
                  <a:cubicBezTo>
                    <a:pt x="67048" y="940"/>
                    <a:pt x="66548" y="473"/>
                    <a:pt x="65547" y="339"/>
                  </a:cubicBezTo>
                  <a:cubicBezTo>
                    <a:pt x="65013" y="339"/>
                    <a:pt x="64480" y="373"/>
                    <a:pt x="63979" y="373"/>
                  </a:cubicBezTo>
                  <a:cubicBezTo>
                    <a:pt x="62650" y="355"/>
                    <a:pt x="61323" y="349"/>
                    <a:pt x="59996" y="349"/>
                  </a:cubicBezTo>
                  <a:cubicBezTo>
                    <a:pt x="57275" y="349"/>
                    <a:pt x="54558" y="374"/>
                    <a:pt x="51840" y="374"/>
                  </a:cubicBezTo>
                  <a:cubicBezTo>
                    <a:pt x="48562" y="374"/>
                    <a:pt x="45283" y="337"/>
                    <a:pt x="41997" y="173"/>
                  </a:cubicBezTo>
                  <a:cubicBezTo>
                    <a:pt x="41776" y="246"/>
                    <a:pt x="41534" y="269"/>
                    <a:pt x="41294" y="269"/>
                  </a:cubicBezTo>
                  <a:cubicBezTo>
                    <a:pt x="41101" y="269"/>
                    <a:pt x="40908" y="254"/>
                    <a:pt x="40729" y="239"/>
                  </a:cubicBezTo>
                  <a:cubicBezTo>
                    <a:pt x="39095" y="106"/>
                    <a:pt x="37427" y="39"/>
                    <a:pt x="35792" y="39"/>
                  </a:cubicBezTo>
                  <a:cubicBezTo>
                    <a:pt x="34481" y="47"/>
                    <a:pt x="33169" y="50"/>
                    <a:pt x="31856" y="50"/>
                  </a:cubicBezTo>
                  <a:cubicBezTo>
                    <a:pt x="26685" y="50"/>
                    <a:pt x="21508" y="1"/>
                    <a:pt x="16332" y="1"/>
                  </a:cubicBezTo>
                  <a:close/>
                </a:path>
              </a:pathLst>
            </a:custGeom>
            <a:solidFill>
              <a:schemeClr val="tx1">
                <a:lumMod val="40000"/>
                <a:lumOff val="60000"/>
              </a:schemeClr>
            </a:solidFill>
            <a:ln>
              <a:noFill/>
            </a:ln>
          </p:spPr>
          <p:txBody>
            <a:bodyPr spcFirstLastPara="1" wrap="square" lIns="91425" tIns="91425" rIns="91425" bIns="91425" anchor="ctr" anchorCtr="0">
              <a:noAutofit/>
            </a:bodyPr>
            <a:lstStyle/>
            <a:p>
              <a:pPr marL="0" marR="0" lvl="0" indent="0" algn="r" defTabSz="914400" rtl="1" eaLnBrk="1" fontAlgn="auto" latinLnBrk="0" hangingPunct="1">
                <a:lnSpc>
                  <a:spcPct val="100000"/>
                </a:lnSpc>
                <a:spcBef>
                  <a:spcPts val="0"/>
                </a:spcBef>
                <a:spcAft>
                  <a:spcPts val="0"/>
                </a:spcAft>
                <a:buClr>
                  <a:srgbClr val="000000"/>
                </a:buClr>
                <a:buSzTx/>
                <a:buFont typeface="Arial"/>
                <a:buNone/>
                <a:tabLst/>
                <a:defRPr/>
              </a:pPr>
              <a:endParaRPr kumimoji="0"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23" name="Google Shape;545;p45">
              <a:extLst>
                <a:ext uri="{FF2B5EF4-FFF2-40B4-BE49-F238E27FC236}">
                  <a16:creationId xmlns:a16="http://schemas.microsoft.com/office/drawing/2014/main" xmlns="" id="{9A41391A-F8B2-8D5A-4CF4-6775A5B1E90C}"/>
                </a:ext>
              </a:extLst>
            </p:cNvPr>
            <p:cNvSpPr/>
            <p:nvPr/>
          </p:nvSpPr>
          <p:spPr>
            <a:xfrm>
              <a:off x="4464025" y="4225475"/>
              <a:ext cx="1682875" cy="79250"/>
            </a:xfrm>
            <a:custGeom>
              <a:avLst/>
              <a:gdLst/>
              <a:ahLst/>
              <a:cxnLst/>
              <a:rect l="l" t="t" r="r" b="b"/>
              <a:pathLst>
                <a:path w="67315" h="3170" extrusionOk="0">
                  <a:moveTo>
                    <a:pt x="62178" y="1"/>
                  </a:moveTo>
                  <a:cubicBezTo>
                    <a:pt x="50403" y="34"/>
                    <a:pt x="38628" y="34"/>
                    <a:pt x="26853" y="34"/>
                  </a:cubicBezTo>
                  <a:cubicBezTo>
                    <a:pt x="25518" y="34"/>
                    <a:pt x="24184" y="101"/>
                    <a:pt x="22850" y="101"/>
                  </a:cubicBezTo>
                  <a:cubicBezTo>
                    <a:pt x="21837" y="125"/>
                    <a:pt x="20807" y="248"/>
                    <a:pt x="19785" y="248"/>
                  </a:cubicBezTo>
                  <a:cubicBezTo>
                    <a:pt x="19359" y="248"/>
                    <a:pt x="18935" y="227"/>
                    <a:pt x="18513" y="168"/>
                  </a:cubicBezTo>
                  <a:cubicBezTo>
                    <a:pt x="18157" y="168"/>
                    <a:pt x="17802" y="153"/>
                    <a:pt x="17446" y="153"/>
                  </a:cubicBezTo>
                  <a:cubicBezTo>
                    <a:pt x="17268" y="153"/>
                    <a:pt x="17090" y="157"/>
                    <a:pt x="16912" y="168"/>
                  </a:cubicBezTo>
                  <a:cubicBezTo>
                    <a:pt x="14574" y="335"/>
                    <a:pt x="12235" y="377"/>
                    <a:pt x="9897" y="377"/>
                  </a:cubicBezTo>
                  <a:cubicBezTo>
                    <a:pt x="7461" y="377"/>
                    <a:pt x="5025" y="331"/>
                    <a:pt x="2589" y="331"/>
                  </a:cubicBezTo>
                  <a:cubicBezTo>
                    <a:pt x="2226" y="331"/>
                    <a:pt x="1864" y="332"/>
                    <a:pt x="1501" y="334"/>
                  </a:cubicBezTo>
                  <a:cubicBezTo>
                    <a:pt x="901" y="368"/>
                    <a:pt x="400" y="535"/>
                    <a:pt x="167" y="1168"/>
                  </a:cubicBezTo>
                  <a:cubicBezTo>
                    <a:pt x="0" y="1635"/>
                    <a:pt x="100" y="2036"/>
                    <a:pt x="400" y="2403"/>
                  </a:cubicBezTo>
                  <a:cubicBezTo>
                    <a:pt x="718" y="2778"/>
                    <a:pt x="1137" y="2804"/>
                    <a:pt x="1568" y="2804"/>
                  </a:cubicBezTo>
                  <a:cubicBezTo>
                    <a:pt x="1635" y="2804"/>
                    <a:pt x="1701" y="2803"/>
                    <a:pt x="1768" y="2803"/>
                  </a:cubicBezTo>
                  <a:lnTo>
                    <a:pt x="61944" y="2803"/>
                  </a:lnTo>
                  <a:cubicBezTo>
                    <a:pt x="62111" y="2803"/>
                    <a:pt x="62283" y="2778"/>
                    <a:pt x="62444" y="2778"/>
                  </a:cubicBezTo>
                  <a:cubicBezTo>
                    <a:pt x="62703" y="2778"/>
                    <a:pt x="62935" y="2841"/>
                    <a:pt x="63078" y="3170"/>
                  </a:cubicBezTo>
                  <a:cubicBezTo>
                    <a:pt x="63586" y="3038"/>
                    <a:pt x="64105" y="3023"/>
                    <a:pt x="64622" y="3023"/>
                  </a:cubicBezTo>
                  <a:cubicBezTo>
                    <a:pt x="64774" y="3023"/>
                    <a:pt x="64927" y="3024"/>
                    <a:pt x="65079" y="3024"/>
                  </a:cubicBezTo>
                  <a:cubicBezTo>
                    <a:pt x="65325" y="3024"/>
                    <a:pt x="65571" y="3021"/>
                    <a:pt x="65814" y="3003"/>
                  </a:cubicBezTo>
                  <a:cubicBezTo>
                    <a:pt x="66481" y="2936"/>
                    <a:pt x="66915" y="2603"/>
                    <a:pt x="67148" y="1969"/>
                  </a:cubicBezTo>
                  <a:cubicBezTo>
                    <a:pt x="67315" y="1469"/>
                    <a:pt x="67181" y="1002"/>
                    <a:pt x="66681" y="701"/>
                  </a:cubicBezTo>
                  <a:cubicBezTo>
                    <a:pt x="66617" y="683"/>
                    <a:pt x="66561" y="675"/>
                    <a:pt x="66512" y="675"/>
                  </a:cubicBezTo>
                  <a:cubicBezTo>
                    <a:pt x="66202" y="675"/>
                    <a:pt x="66158" y="1005"/>
                    <a:pt x="66014" y="1235"/>
                  </a:cubicBezTo>
                  <a:cubicBezTo>
                    <a:pt x="65900" y="1434"/>
                    <a:pt x="65835" y="1731"/>
                    <a:pt x="65590" y="1731"/>
                  </a:cubicBezTo>
                  <a:cubicBezTo>
                    <a:pt x="65548" y="1731"/>
                    <a:pt x="65501" y="1722"/>
                    <a:pt x="65447" y="1702"/>
                  </a:cubicBezTo>
                  <a:cubicBezTo>
                    <a:pt x="65113" y="1569"/>
                    <a:pt x="65280" y="1235"/>
                    <a:pt x="65313" y="968"/>
                  </a:cubicBezTo>
                  <a:cubicBezTo>
                    <a:pt x="65347" y="768"/>
                    <a:pt x="65447" y="568"/>
                    <a:pt x="65280" y="368"/>
                  </a:cubicBezTo>
                  <a:cubicBezTo>
                    <a:pt x="65047" y="301"/>
                    <a:pt x="64813" y="234"/>
                    <a:pt x="64580" y="168"/>
                  </a:cubicBezTo>
                  <a:cubicBezTo>
                    <a:pt x="64453" y="183"/>
                    <a:pt x="64328" y="190"/>
                    <a:pt x="64202" y="190"/>
                  </a:cubicBezTo>
                  <a:cubicBezTo>
                    <a:pt x="63535" y="190"/>
                    <a:pt x="62880" y="1"/>
                    <a:pt x="62178" y="1"/>
                  </a:cubicBezTo>
                  <a:close/>
                </a:path>
              </a:pathLst>
            </a:custGeom>
            <a:solidFill>
              <a:schemeClr val="tx1">
                <a:lumMod val="40000"/>
                <a:lumOff val="60000"/>
              </a:schemeClr>
            </a:solidFill>
            <a:ln>
              <a:noFill/>
            </a:ln>
          </p:spPr>
          <p:txBody>
            <a:bodyPr spcFirstLastPara="1" wrap="square" lIns="91425" tIns="91425" rIns="91425" bIns="91425" anchor="ctr" anchorCtr="0">
              <a:noAutofit/>
            </a:bodyPr>
            <a:lstStyle/>
            <a:p>
              <a:pPr marL="0" marR="0" lvl="0" indent="0" algn="r" defTabSz="914400" rtl="1" eaLnBrk="1" fontAlgn="auto" latinLnBrk="0" hangingPunct="1">
                <a:lnSpc>
                  <a:spcPct val="100000"/>
                </a:lnSpc>
                <a:spcBef>
                  <a:spcPts val="0"/>
                </a:spcBef>
                <a:spcAft>
                  <a:spcPts val="0"/>
                </a:spcAft>
                <a:buClr>
                  <a:srgbClr val="000000"/>
                </a:buClr>
                <a:buSzTx/>
                <a:buFont typeface="Arial"/>
                <a:buNone/>
                <a:tabLst/>
                <a:defRPr/>
              </a:pPr>
              <a:endParaRPr kumimoji="0" sz="1800" b="0" i="0" u="none" strike="noStrike" kern="1200" cap="none" spc="0" normalizeH="0" baseline="0" noProof="0">
                <a:ln>
                  <a:noFill/>
                </a:ln>
                <a:solidFill>
                  <a:prstClr val="black">
                    <a:lumMod val="60000"/>
                    <a:lumOff val="40000"/>
                  </a:prstClr>
                </a:solidFill>
                <a:effectLst/>
                <a:uLnTx/>
                <a:uFillTx/>
                <a:latin typeface="Calibri" panose="020F0502020204030204"/>
                <a:ea typeface="+mn-ea"/>
                <a:cs typeface="+mn-cs"/>
              </a:endParaRPr>
            </a:p>
          </p:txBody>
        </p:sp>
        <p:sp>
          <p:nvSpPr>
            <p:cNvPr id="24" name="Google Shape;546;p45">
              <a:extLst>
                <a:ext uri="{FF2B5EF4-FFF2-40B4-BE49-F238E27FC236}">
                  <a16:creationId xmlns:a16="http://schemas.microsoft.com/office/drawing/2014/main" xmlns="" id="{F1EC7FC3-9D04-38E0-2F71-BB748921D9F0}"/>
                </a:ext>
              </a:extLst>
            </p:cNvPr>
            <p:cNvSpPr/>
            <p:nvPr/>
          </p:nvSpPr>
          <p:spPr>
            <a:xfrm>
              <a:off x="6086850" y="4076200"/>
              <a:ext cx="473675" cy="203425"/>
            </a:xfrm>
            <a:custGeom>
              <a:avLst/>
              <a:gdLst/>
              <a:ahLst/>
              <a:cxnLst/>
              <a:rect l="l" t="t" r="r" b="b"/>
              <a:pathLst>
                <a:path w="18947" h="8137" extrusionOk="0">
                  <a:moveTo>
                    <a:pt x="9707" y="1"/>
                  </a:moveTo>
                  <a:cubicBezTo>
                    <a:pt x="8173" y="101"/>
                    <a:pt x="6638" y="335"/>
                    <a:pt x="5204" y="1002"/>
                  </a:cubicBezTo>
                  <a:cubicBezTo>
                    <a:pt x="2902" y="2136"/>
                    <a:pt x="1434" y="4037"/>
                    <a:pt x="367" y="6339"/>
                  </a:cubicBezTo>
                  <a:cubicBezTo>
                    <a:pt x="267" y="6639"/>
                    <a:pt x="167" y="6906"/>
                    <a:pt x="100" y="7206"/>
                  </a:cubicBezTo>
                  <a:cubicBezTo>
                    <a:pt x="0" y="7573"/>
                    <a:pt x="67" y="7907"/>
                    <a:pt x="434" y="8073"/>
                  </a:cubicBezTo>
                  <a:cubicBezTo>
                    <a:pt x="508" y="8104"/>
                    <a:pt x="575" y="8118"/>
                    <a:pt x="636" y="8118"/>
                  </a:cubicBezTo>
                  <a:cubicBezTo>
                    <a:pt x="906" y="8118"/>
                    <a:pt x="1059" y="7851"/>
                    <a:pt x="1168" y="7606"/>
                  </a:cubicBezTo>
                  <a:cubicBezTo>
                    <a:pt x="1301" y="7306"/>
                    <a:pt x="1434" y="6973"/>
                    <a:pt x="1568" y="6672"/>
                  </a:cubicBezTo>
                  <a:cubicBezTo>
                    <a:pt x="2949" y="3126"/>
                    <a:pt x="6043" y="1184"/>
                    <a:pt x="9442" y="1184"/>
                  </a:cubicBezTo>
                  <a:cubicBezTo>
                    <a:pt x="10231" y="1184"/>
                    <a:pt x="11037" y="1288"/>
                    <a:pt x="11842" y="1502"/>
                  </a:cubicBezTo>
                  <a:cubicBezTo>
                    <a:pt x="14911" y="2303"/>
                    <a:pt x="16612" y="4671"/>
                    <a:pt x="17613" y="7573"/>
                  </a:cubicBezTo>
                  <a:cubicBezTo>
                    <a:pt x="17793" y="7805"/>
                    <a:pt x="17934" y="8137"/>
                    <a:pt x="18219" y="8137"/>
                  </a:cubicBezTo>
                  <a:cubicBezTo>
                    <a:pt x="18303" y="8137"/>
                    <a:pt x="18400" y="8108"/>
                    <a:pt x="18513" y="8040"/>
                  </a:cubicBezTo>
                  <a:cubicBezTo>
                    <a:pt x="18947" y="7773"/>
                    <a:pt x="18847" y="7340"/>
                    <a:pt x="18680" y="6973"/>
                  </a:cubicBezTo>
                  <a:cubicBezTo>
                    <a:pt x="18613" y="6772"/>
                    <a:pt x="18580" y="6572"/>
                    <a:pt x="18513" y="6372"/>
                  </a:cubicBezTo>
                  <a:cubicBezTo>
                    <a:pt x="17246" y="3870"/>
                    <a:pt x="15578" y="1736"/>
                    <a:pt x="12943" y="568"/>
                  </a:cubicBezTo>
                  <a:cubicBezTo>
                    <a:pt x="12809" y="535"/>
                    <a:pt x="12676" y="501"/>
                    <a:pt x="12542" y="501"/>
                  </a:cubicBezTo>
                  <a:cubicBezTo>
                    <a:pt x="12242" y="401"/>
                    <a:pt x="11942" y="301"/>
                    <a:pt x="11642" y="201"/>
                  </a:cubicBezTo>
                  <a:cubicBezTo>
                    <a:pt x="11275" y="201"/>
                    <a:pt x="10875" y="168"/>
                    <a:pt x="10508" y="134"/>
                  </a:cubicBezTo>
                  <a:cubicBezTo>
                    <a:pt x="10369" y="134"/>
                    <a:pt x="10238" y="156"/>
                    <a:pt x="10113" y="156"/>
                  </a:cubicBezTo>
                  <a:cubicBezTo>
                    <a:pt x="9968" y="156"/>
                    <a:pt x="9833" y="127"/>
                    <a:pt x="9707" y="1"/>
                  </a:cubicBezTo>
                  <a:close/>
                </a:path>
              </a:pathLst>
            </a:custGeom>
            <a:solidFill>
              <a:schemeClr val="accent4"/>
            </a:solidFill>
            <a:ln>
              <a:noFill/>
            </a:ln>
          </p:spPr>
          <p:txBody>
            <a:bodyPr spcFirstLastPara="1" wrap="square" lIns="91425" tIns="91425" rIns="91425" bIns="91425" anchor="ctr" anchorCtr="0">
              <a:no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25" name="Google Shape;547;p45">
              <a:extLst>
                <a:ext uri="{FF2B5EF4-FFF2-40B4-BE49-F238E27FC236}">
                  <a16:creationId xmlns:a16="http://schemas.microsoft.com/office/drawing/2014/main" xmlns="" id="{B118F0A1-1C57-05CF-3142-5F5FED439ECC}"/>
                </a:ext>
              </a:extLst>
            </p:cNvPr>
            <p:cNvSpPr/>
            <p:nvPr/>
          </p:nvSpPr>
          <p:spPr>
            <a:xfrm>
              <a:off x="6979150" y="3826875"/>
              <a:ext cx="98425" cy="5025"/>
            </a:xfrm>
            <a:custGeom>
              <a:avLst/>
              <a:gdLst/>
              <a:ahLst/>
              <a:cxnLst/>
              <a:rect l="l" t="t" r="r" b="b"/>
              <a:pathLst>
                <a:path w="3937" h="201" extrusionOk="0">
                  <a:moveTo>
                    <a:pt x="1981" y="0"/>
                  </a:moveTo>
                  <a:cubicBezTo>
                    <a:pt x="1326" y="0"/>
                    <a:pt x="667" y="67"/>
                    <a:pt x="0" y="200"/>
                  </a:cubicBezTo>
                  <a:lnTo>
                    <a:pt x="3936" y="200"/>
                  </a:lnTo>
                  <a:cubicBezTo>
                    <a:pt x="3286" y="67"/>
                    <a:pt x="2635" y="0"/>
                    <a:pt x="1981" y="0"/>
                  </a:cubicBezTo>
                  <a:close/>
                </a:path>
              </a:pathLst>
            </a:custGeom>
            <a:solidFill>
              <a:srgbClr val="CAC8B4"/>
            </a:solidFill>
            <a:ln>
              <a:noFill/>
            </a:ln>
          </p:spPr>
          <p:txBody>
            <a:bodyPr spcFirstLastPara="1" wrap="square" lIns="91425" tIns="91425" rIns="91425" bIns="91425" anchor="ctr" anchorCtr="0">
              <a:no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26" name="Google Shape;548;p45">
              <a:extLst>
                <a:ext uri="{FF2B5EF4-FFF2-40B4-BE49-F238E27FC236}">
                  <a16:creationId xmlns:a16="http://schemas.microsoft.com/office/drawing/2014/main" xmlns="" id="{52484D2E-8CF9-FFCB-BB93-62B218D819FA}"/>
                </a:ext>
              </a:extLst>
            </p:cNvPr>
            <p:cNvSpPr/>
            <p:nvPr/>
          </p:nvSpPr>
          <p:spPr>
            <a:xfrm>
              <a:off x="5780800" y="3867675"/>
              <a:ext cx="252700" cy="322800"/>
            </a:xfrm>
            <a:custGeom>
              <a:avLst/>
              <a:gdLst/>
              <a:ahLst/>
              <a:cxnLst/>
              <a:rect l="l" t="t" r="r" b="b"/>
              <a:pathLst>
                <a:path w="10108" h="12912" extrusionOk="0">
                  <a:moveTo>
                    <a:pt x="796" y="1"/>
                  </a:moveTo>
                  <a:cubicBezTo>
                    <a:pt x="675" y="1"/>
                    <a:pt x="555" y="1"/>
                    <a:pt x="434" y="3"/>
                  </a:cubicBezTo>
                  <a:cubicBezTo>
                    <a:pt x="334" y="3"/>
                    <a:pt x="234" y="36"/>
                    <a:pt x="167" y="136"/>
                  </a:cubicBezTo>
                  <a:cubicBezTo>
                    <a:pt x="167" y="1270"/>
                    <a:pt x="167" y="2438"/>
                    <a:pt x="167" y="3605"/>
                  </a:cubicBezTo>
                  <a:cubicBezTo>
                    <a:pt x="0" y="3805"/>
                    <a:pt x="0" y="3972"/>
                    <a:pt x="167" y="4172"/>
                  </a:cubicBezTo>
                  <a:cubicBezTo>
                    <a:pt x="200" y="4306"/>
                    <a:pt x="200" y="4439"/>
                    <a:pt x="200" y="4606"/>
                  </a:cubicBezTo>
                  <a:cubicBezTo>
                    <a:pt x="400" y="5507"/>
                    <a:pt x="133" y="6474"/>
                    <a:pt x="300" y="7375"/>
                  </a:cubicBezTo>
                  <a:cubicBezTo>
                    <a:pt x="300" y="8309"/>
                    <a:pt x="334" y="9243"/>
                    <a:pt x="334" y="10177"/>
                  </a:cubicBezTo>
                  <a:cubicBezTo>
                    <a:pt x="200" y="10377"/>
                    <a:pt x="200" y="10544"/>
                    <a:pt x="334" y="10744"/>
                  </a:cubicBezTo>
                  <a:cubicBezTo>
                    <a:pt x="434" y="11144"/>
                    <a:pt x="234" y="11578"/>
                    <a:pt x="467" y="11978"/>
                  </a:cubicBezTo>
                  <a:cubicBezTo>
                    <a:pt x="1234" y="11678"/>
                    <a:pt x="1801" y="11077"/>
                    <a:pt x="2535" y="10910"/>
                  </a:cubicBezTo>
                  <a:cubicBezTo>
                    <a:pt x="2802" y="10810"/>
                    <a:pt x="3036" y="10777"/>
                    <a:pt x="3269" y="10610"/>
                  </a:cubicBezTo>
                  <a:cubicBezTo>
                    <a:pt x="4361" y="9975"/>
                    <a:pt x="4728" y="9626"/>
                    <a:pt x="5064" y="9626"/>
                  </a:cubicBezTo>
                  <a:cubicBezTo>
                    <a:pt x="5414" y="9626"/>
                    <a:pt x="5730" y="10008"/>
                    <a:pt x="6805" y="10844"/>
                  </a:cubicBezTo>
                  <a:cubicBezTo>
                    <a:pt x="6905" y="10910"/>
                    <a:pt x="6972" y="11011"/>
                    <a:pt x="7072" y="11077"/>
                  </a:cubicBezTo>
                  <a:cubicBezTo>
                    <a:pt x="7405" y="11311"/>
                    <a:pt x="7772" y="11544"/>
                    <a:pt x="8173" y="11644"/>
                  </a:cubicBezTo>
                  <a:cubicBezTo>
                    <a:pt x="8673" y="12045"/>
                    <a:pt x="9207" y="12412"/>
                    <a:pt x="9874" y="12912"/>
                  </a:cubicBezTo>
                  <a:cubicBezTo>
                    <a:pt x="9940" y="9042"/>
                    <a:pt x="10007" y="5407"/>
                    <a:pt x="10074" y="1771"/>
                  </a:cubicBezTo>
                  <a:cubicBezTo>
                    <a:pt x="10107" y="1671"/>
                    <a:pt x="10107" y="1570"/>
                    <a:pt x="10007" y="1470"/>
                  </a:cubicBezTo>
                  <a:cubicBezTo>
                    <a:pt x="9707" y="1237"/>
                    <a:pt x="9340" y="1170"/>
                    <a:pt x="8973" y="1103"/>
                  </a:cubicBezTo>
                  <a:cubicBezTo>
                    <a:pt x="6320" y="368"/>
                    <a:pt x="3575" y="1"/>
                    <a:pt x="796" y="1"/>
                  </a:cubicBezTo>
                  <a:close/>
                </a:path>
              </a:pathLst>
            </a:custGeom>
            <a:solidFill>
              <a:schemeClr val="accent4"/>
            </a:solidFill>
            <a:ln>
              <a:noFill/>
            </a:ln>
          </p:spPr>
          <p:txBody>
            <a:bodyPr spcFirstLastPara="1" wrap="square" lIns="91425" tIns="91425" rIns="91425" bIns="91425" anchor="ctr" anchorCtr="0">
              <a:no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27" name="Google Shape;549;p45">
              <a:extLst>
                <a:ext uri="{FF2B5EF4-FFF2-40B4-BE49-F238E27FC236}">
                  <a16:creationId xmlns:a16="http://schemas.microsoft.com/office/drawing/2014/main" xmlns="" id="{E4BA05A5-8ACF-D967-B761-FFEF1F8BABAF}"/>
                </a:ext>
              </a:extLst>
            </p:cNvPr>
            <p:cNvSpPr/>
            <p:nvPr/>
          </p:nvSpPr>
          <p:spPr>
            <a:xfrm>
              <a:off x="6040975" y="4100925"/>
              <a:ext cx="561250" cy="235500"/>
            </a:xfrm>
            <a:custGeom>
              <a:avLst/>
              <a:gdLst/>
              <a:ahLst/>
              <a:cxnLst/>
              <a:rect l="l" t="t" r="r" b="b"/>
              <a:pathLst>
                <a:path w="22450" h="9420" extrusionOk="0">
                  <a:moveTo>
                    <a:pt x="11467" y="0"/>
                  </a:moveTo>
                  <a:cubicBezTo>
                    <a:pt x="11294" y="0"/>
                    <a:pt x="11119" y="5"/>
                    <a:pt x="10942" y="13"/>
                  </a:cubicBezTo>
                  <a:cubicBezTo>
                    <a:pt x="7639" y="179"/>
                    <a:pt x="5271" y="1747"/>
                    <a:pt x="3636" y="4549"/>
                  </a:cubicBezTo>
                  <a:cubicBezTo>
                    <a:pt x="3470" y="4883"/>
                    <a:pt x="3236" y="5250"/>
                    <a:pt x="3403" y="5683"/>
                  </a:cubicBezTo>
                  <a:cubicBezTo>
                    <a:pt x="3837" y="6017"/>
                    <a:pt x="4103" y="6417"/>
                    <a:pt x="3837" y="6951"/>
                  </a:cubicBezTo>
                  <a:cubicBezTo>
                    <a:pt x="3615" y="7458"/>
                    <a:pt x="3213" y="7754"/>
                    <a:pt x="2630" y="7754"/>
                  </a:cubicBezTo>
                  <a:cubicBezTo>
                    <a:pt x="2599" y="7754"/>
                    <a:pt x="2568" y="7753"/>
                    <a:pt x="2536" y="7752"/>
                  </a:cubicBezTo>
                  <a:cubicBezTo>
                    <a:pt x="2324" y="7740"/>
                    <a:pt x="2117" y="7737"/>
                    <a:pt x="1910" y="7737"/>
                  </a:cubicBezTo>
                  <a:cubicBezTo>
                    <a:pt x="1498" y="7737"/>
                    <a:pt x="1090" y="7752"/>
                    <a:pt x="668" y="7752"/>
                  </a:cubicBezTo>
                  <a:cubicBezTo>
                    <a:pt x="367" y="7752"/>
                    <a:pt x="67" y="7752"/>
                    <a:pt x="0" y="8152"/>
                  </a:cubicBezTo>
                  <a:cubicBezTo>
                    <a:pt x="201" y="9086"/>
                    <a:pt x="868" y="9419"/>
                    <a:pt x="1702" y="9419"/>
                  </a:cubicBezTo>
                  <a:lnTo>
                    <a:pt x="20715" y="9419"/>
                  </a:lnTo>
                  <a:cubicBezTo>
                    <a:pt x="21649" y="9419"/>
                    <a:pt x="22283" y="8952"/>
                    <a:pt x="22450" y="7952"/>
                  </a:cubicBezTo>
                  <a:cubicBezTo>
                    <a:pt x="22207" y="7769"/>
                    <a:pt x="21942" y="7725"/>
                    <a:pt x="21673" y="7725"/>
                  </a:cubicBezTo>
                  <a:cubicBezTo>
                    <a:pt x="21424" y="7725"/>
                    <a:pt x="21171" y="7763"/>
                    <a:pt x="20926" y="7763"/>
                  </a:cubicBezTo>
                  <a:cubicBezTo>
                    <a:pt x="20855" y="7763"/>
                    <a:pt x="20785" y="7760"/>
                    <a:pt x="20715" y="7752"/>
                  </a:cubicBezTo>
                  <a:cubicBezTo>
                    <a:pt x="20048" y="7651"/>
                    <a:pt x="19281" y="7618"/>
                    <a:pt x="19448" y="6584"/>
                  </a:cubicBezTo>
                  <a:cubicBezTo>
                    <a:pt x="19648" y="6317"/>
                    <a:pt x="19548" y="6050"/>
                    <a:pt x="19448" y="5783"/>
                  </a:cubicBezTo>
                  <a:cubicBezTo>
                    <a:pt x="18747" y="4282"/>
                    <a:pt x="17947" y="2881"/>
                    <a:pt x="16646" y="1814"/>
                  </a:cubicBezTo>
                  <a:cubicBezTo>
                    <a:pt x="15114" y="527"/>
                    <a:pt x="13414" y="0"/>
                    <a:pt x="11467" y="0"/>
                  </a:cubicBezTo>
                  <a:close/>
                </a:path>
              </a:pathLst>
            </a:custGeom>
            <a:solidFill>
              <a:schemeClr val="tx1">
                <a:lumMod val="40000"/>
                <a:lumOff val="60000"/>
              </a:schemeClr>
            </a:solidFill>
            <a:ln>
              <a:noFill/>
            </a:ln>
          </p:spPr>
          <p:txBody>
            <a:bodyPr spcFirstLastPara="1" wrap="square" lIns="91425" tIns="91425" rIns="91425" bIns="91425" anchor="ctr" anchorCtr="0">
              <a:noAutofit/>
            </a:bodyPr>
            <a:lstStyle/>
            <a:p>
              <a:pPr marL="0" marR="0" lvl="0" indent="0" algn="r" defTabSz="914400" rtl="1" eaLnBrk="1" fontAlgn="auto" latinLnBrk="0" hangingPunct="1">
                <a:lnSpc>
                  <a:spcPct val="100000"/>
                </a:lnSpc>
                <a:spcBef>
                  <a:spcPts val="0"/>
                </a:spcBef>
                <a:spcAft>
                  <a:spcPts val="0"/>
                </a:spcAft>
                <a:buClr>
                  <a:srgbClr val="000000"/>
                </a:buClr>
                <a:buSzTx/>
                <a:buFont typeface="Arial"/>
                <a:buNone/>
                <a:tabLst/>
                <a:defRPr/>
              </a:pPr>
              <a:endParaRPr kumimoji="0"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29" name="Google Shape;550;p45">
              <a:extLst>
                <a:ext uri="{FF2B5EF4-FFF2-40B4-BE49-F238E27FC236}">
                  <a16:creationId xmlns:a16="http://schemas.microsoft.com/office/drawing/2014/main" xmlns="" id="{5C37014B-F60D-E9A1-16B5-3ECA4BAA9360}"/>
                </a:ext>
              </a:extLst>
            </p:cNvPr>
            <p:cNvSpPr/>
            <p:nvPr/>
          </p:nvSpPr>
          <p:spPr>
            <a:xfrm>
              <a:off x="6597200" y="4183575"/>
              <a:ext cx="974050" cy="50725"/>
            </a:xfrm>
            <a:custGeom>
              <a:avLst/>
              <a:gdLst/>
              <a:ahLst/>
              <a:cxnLst/>
              <a:rect l="l" t="t" r="r" b="b"/>
              <a:pathLst>
                <a:path w="38962" h="2029" extrusionOk="0">
                  <a:moveTo>
                    <a:pt x="15286" y="1"/>
                  </a:moveTo>
                  <a:cubicBezTo>
                    <a:pt x="13709" y="1"/>
                    <a:pt x="12128" y="53"/>
                    <a:pt x="10542" y="176"/>
                  </a:cubicBezTo>
                  <a:cubicBezTo>
                    <a:pt x="7006" y="443"/>
                    <a:pt x="3436" y="876"/>
                    <a:pt x="1" y="1844"/>
                  </a:cubicBezTo>
                  <a:cubicBezTo>
                    <a:pt x="153" y="1996"/>
                    <a:pt x="327" y="2029"/>
                    <a:pt x="499" y="2029"/>
                  </a:cubicBezTo>
                  <a:cubicBezTo>
                    <a:pt x="627" y="2029"/>
                    <a:pt x="754" y="2010"/>
                    <a:pt x="868" y="2010"/>
                  </a:cubicBezTo>
                  <a:lnTo>
                    <a:pt x="37894" y="2010"/>
                  </a:lnTo>
                  <a:cubicBezTo>
                    <a:pt x="38052" y="2010"/>
                    <a:pt x="38215" y="2029"/>
                    <a:pt x="38374" y="2029"/>
                  </a:cubicBezTo>
                  <a:cubicBezTo>
                    <a:pt x="38586" y="2029"/>
                    <a:pt x="38790" y="1996"/>
                    <a:pt x="38962" y="1844"/>
                  </a:cubicBezTo>
                  <a:cubicBezTo>
                    <a:pt x="35926" y="1577"/>
                    <a:pt x="32857" y="1310"/>
                    <a:pt x="29789" y="976"/>
                  </a:cubicBezTo>
                  <a:cubicBezTo>
                    <a:pt x="24955" y="498"/>
                    <a:pt x="20139" y="1"/>
                    <a:pt x="15286" y="1"/>
                  </a:cubicBezTo>
                  <a:close/>
                </a:path>
              </a:pathLst>
            </a:custGeom>
            <a:solidFill>
              <a:srgbClr val="665752"/>
            </a:solidFill>
            <a:ln>
              <a:noFill/>
            </a:ln>
          </p:spPr>
          <p:txBody>
            <a:bodyPr spcFirstLastPara="1" wrap="square" lIns="91425" tIns="91425" rIns="91425" bIns="91425" anchor="ctr" anchorCtr="0">
              <a:noAutofit/>
            </a:bodyPr>
            <a:lstStyle/>
            <a:p>
              <a:pPr marL="0" marR="0" lvl="0" indent="0" algn="r" defTabSz="914400" rtl="1" eaLnBrk="1" fontAlgn="auto" latinLnBrk="0" hangingPunct="1">
                <a:lnSpc>
                  <a:spcPct val="100000"/>
                </a:lnSpc>
                <a:spcBef>
                  <a:spcPts val="0"/>
                </a:spcBef>
                <a:spcAft>
                  <a:spcPts val="0"/>
                </a:spcAft>
                <a:buClr>
                  <a:srgbClr val="000000"/>
                </a:buClr>
                <a:buSzTx/>
                <a:buFont typeface="Arial"/>
                <a:buNone/>
                <a:tabLst/>
                <a:defRPr/>
              </a:pPr>
              <a:endParaRPr kumimoji="0"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30" name="Google Shape;551;p45">
              <a:extLst>
                <a:ext uri="{FF2B5EF4-FFF2-40B4-BE49-F238E27FC236}">
                  <a16:creationId xmlns:a16="http://schemas.microsoft.com/office/drawing/2014/main" xmlns="" id="{2547151E-76A8-9758-48AE-3DA5FB26B60D}"/>
                </a:ext>
              </a:extLst>
            </p:cNvPr>
            <p:cNvSpPr/>
            <p:nvPr/>
          </p:nvSpPr>
          <p:spPr>
            <a:xfrm>
              <a:off x="4926850" y="4182950"/>
              <a:ext cx="1151675" cy="51350"/>
            </a:xfrm>
            <a:custGeom>
              <a:avLst/>
              <a:gdLst/>
              <a:ahLst/>
              <a:cxnLst/>
              <a:rect l="l" t="t" r="r" b="b"/>
              <a:pathLst>
                <a:path w="46067" h="2054" extrusionOk="0">
                  <a:moveTo>
                    <a:pt x="31628" y="0"/>
                  </a:moveTo>
                  <a:cubicBezTo>
                    <a:pt x="30815" y="0"/>
                    <a:pt x="30001" y="12"/>
                    <a:pt x="29188" y="34"/>
                  </a:cubicBezTo>
                  <a:cubicBezTo>
                    <a:pt x="19448" y="268"/>
                    <a:pt x="9741" y="1335"/>
                    <a:pt x="0" y="1869"/>
                  </a:cubicBezTo>
                  <a:cubicBezTo>
                    <a:pt x="153" y="2021"/>
                    <a:pt x="338" y="2054"/>
                    <a:pt x="531" y="2054"/>
                  </a:cubicBezTo>
                  <a:cubicBezTo>
                    <a:pt x="676" y="2054"/>
                    <a:pt x="825" y="2035"/>
                    <a:pt x="968" y="2035"/>
                  </a:cubicBezTo>
                  <a:lnTo>
                    <a:pt x="45199" y="2035"/>
                  </a:lnTo>
                  <a:cubicBezTo>
                    <a:pt x="45328" y="2035"/>
                    <a:pt x="45463" y="2054"/>
                    <a:pt x="45593" y="2054"/>
                  </a:cubicBezTo>
                  <a:cubicBezTo>
                    <a:pt x="45767" y="2054"/>
                    <a:pt x="45933" y="2021"/>
                    <a:pt x="46067" y="1869"/>
                  </a:cubicBezTo>
                  <a:cubicBezTo>
                    <a:pt x="45433" y="1669"/>
                    <a:pt x="44766" y="1435"/>
                    <a:pt x="44098" y="1268"/>
                  </a:cubicBezTo>
                  <a:cubicBezTo>
                    <a:pt x="39992" y="319"/>
                    <a:pt x="35816" y="0"/>
                    <a:pt x="31628" y="0"/>
                  </a:cubicBezTo>
                  <a:close/>
                </a:path>
              </a:pathLst>
            </a:custGeom>
            <a:solidFill>
              <a:srgbClr val="665752"/>
            </a:solidFill>
            <a:ln>
              <a:noFill/>
            </a:ln>
          </p:spPr>
          <p:txBody>
            <a:bodyPr spcFirstLastPara="1" wrap="square" lIns="91425" tIns="91425" rIns="91425" bIns="91425" anchor="ctr" anchorCtr="0">
              <a:no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32" name="Google Shape;552;p45">
              <a:extLst>
                <a:ext uri="{FF2B5EF4-FFF2-40B4-BE49-F238E27FC236}">
                  <a16:creationId xmlns:a16="http://schemas.microsoft.com/office/drawing/2014/main" xmlns="" id="{0830AEE4-7318-AA78-C50E-EDFB83837946}"/>
                </a:ext>
              </a:extLst>
            </p:cNvPr>
            <p:cNvSpPr/>
            <p:nvPr/>
          </p:nvSpPr>
          <p:spPr>
            <a:xfrm>
              <a:off x="5789125" y="3848550"/>
              <a:ext cx="254375" cy="58400"/>
            </a:xfrm>
            <a:custGeom>
              <a:avLst/>
              <a:gdLst/>
              <a:ahLst/>
              <a:cxnLst/>
              <a:rect l="l" t="t" r="r" b="b"/>
              <a:pathLst>
                <a:path w="10175" h="2336" extrusionOk="0">
                  <a:moveTo>
                    <a:pt x="1902" y="67"/>
                  </a:moveTo>
                  <a:cubicBezTo>
                    <a:pt x="1168" y="101"/>
                    <a:pt x="368" y="0"/>
                    <a:pt x="1" y="868"/>
                  </a:cubicBezTo>
                  <a:cubicBezTo>
                    <a:pt x="81" y="1048"/>
                    <a:pt x="197" y="1084"/>
                    <a:pt x="334" y="1084"/>
                  </a:cubicBezTo>
                  <a:cubicBezTo>
                    <a:pt x="426" y="1084"/>
                    <a:pt x="528" y="1068"/>
                    <a:pt x="634" y="1068"/>
                  </a:cubicBezTo>
                  <a:cubicBezTo>
                    <a:pt x="927" y="1056"/>
                    <a:pt x="1220" y="1048"/>
                    <a:pt x="1513" y="1048"/>
                  </a:cubicBezTo>
                  <a:cubicBezTo>
                    <a:pt x="2021" y="1048"/>
                    <a:pt x="2529" y="1071"/>
                    <a:pt x="3036" y="1135"/>
                  </a:cubicBezTo>
                  <a:cubicBezTo>
                    <a:pt x="5271" y="1368"/>
                    <a:pt x="7506" y="1802"/>
                    <a:pt x="9708" y="2335"/>
                  </a:cubicBezTo>
                  <a:cubicBezTo>
                    <a:pt x="10175" y="2102"/>
                    <a:pt x="10141" y="1802"/>
                    <a:pt x="9908" y="1435"/>
                  </a:cubicBezTo>
                  <a:cubicBezTo>
                    <a:pt x="7306" y="568"/>
                    <a:pt x="4604" y="201"/>
                    <a:pt x="1902" y="67"/>
                  </a:cubicBezTo>
                  <a:close/>
                </a:path>
              </a:pathLst>
            </a:custGeom>
            <a:solidFill>
              <a:srgbClr val="986E20"/>
            </a:solidFill>
            <a:ln>
              <a:noFill/>
            </a:ln>
          </p:spPr>
          <p:txBody>
            <a:bodyPr spcFirstLastPara="1" wrap="square" lIns="91425" tIns="91425" rIns="91425" bIns="91425" anchor="ctr" anchorCtr="0">
              <a:no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33" name="Google Shape;553;p45">
              <a:extLst>
                <a:ext uri="{FF2B5EF4-FFF2-40B4-BE49-F238E27FC236}">
                  <a16:creationId xmlns:a16="http://schemas.microsoft.com/office/drawing/2014/main" xmlns="" id="{AC2B4639-E0FD-A326-F300-765C723681C9}"/>
                </a:ext>
              </a:extLst>
            </p:cNvPr>
            <p:cNvSpPr/>
            <p:nvPr/>
          </p:nvSpPr>
          <p:spPr>
            <a:xfrm>
              <a:off x="6568850" y="3883300"/>
              <a:ext cx="1288450" cy="137775"/>
            </a:xfrm>
            <a:custGeom>
              <a:avLst/>
              <a:gdLst/>
              <a:ahLst/>
              <a:cxnLst/>
              <a:rect l="l" t="t" r="r" b="b"/>
              <a:pathLst>
                <a:path w="51538" h="5511" extrusionOk="0">
                  <a:moveTo>
                    <a:pt x="18760" y="0"/>
                  </a:moveTo>
                  <a:cubicBezTo>
                    <a:pt x="13883" y="0"/>
                    <a:pt x="9161" y="929"/>
                    <a:pt x="4570" y="2647"/>
                  </a:cubicBezTo>
                  <a:cubicBezTo>
                    <a:pt x="3003" y="3214"/>
                    <a:pt x="1435" y="3881"/>
                    <a:pt x="1" y="4815"/>
                  </a:cubicBezTo>
                  <a:cubicBezTo>
                    <a:pt x="1535" y="4281"/>
                    <a:pt x="3003" y="3681"/>
                    <a:pt x="4537" y="3180"/>
                  </a:cubicBezTo>
                  <a:cubicBezTo>
                    <a:pt x="8573" y="1813"/>
                    <a:pt x="12676" y="912"/>
                    <a:pt x="16979" y="745"/>
                  </a:cubicBezTo>
                  <a:cubicBezTo>
                    <a:pt x="17444" y="731"/>
                    <a:pt x="17909" y="725"/>
                    <a:pt x="18373" y="725"/>
                  </a:cubicBezTo>
                  <a:cubicBezTo>
                    <a:pt x="22366" y="725"/>
                    <a:pt x="26314" y="1218"/>
                    <a:pt x="30289" y="1846"/>
                  </a:cubicBezTo>
                  <a:cubicBezTo>
                    <a:pt x="36226" y="2780"/>
                    <a:pt x="42164" y="3948"/>
                    <a:pt x="48102" y="5015"/>
                  </a:cubicBezTo>
                  <a:cubicBezTo>
                    <a:pt x="49069" y="5214"/>
                    <a:pt x="50012" y="5510"/>
                    <a:pt x="51014" y="5510"/>
                  </a:cubicBezTo>
                  <a:cubicBezTo>
                    <a:pt x="51186" y="5510"/>
                    <a:pt x="51361" y="5502"/>
                    <a:pt x="51537" y="5482"/>
                  </a:cubicBezTo>
                  <a:cubicBezTo>
                    <a:pt x="48502" y="4782"/>
                    <a:pt x="45466" y="4048"/>
                    <a:pt x="42397" y="3414"/>
                  </a:cubicBezTo>
                  <a:cubicBezTo>
                    <a:pt x="39062" y="2713"/>
                    <a:pt x="35693" y="2080"/>
                    <a:pt x="32324" y="1446"/>
                  </a:cubicBezTo>
                  <a:cubicBezTo>
                    <a:pt x="28454" y="712"/>
                    <a:pt x="24551" y="245"/>
                    <a:pt x="20615" y="45"/>
                  </a:cubicBezTo>
                  <a:cubicBezTo>
                    <a:pt x="19994" y="15"/>
                    <a:pt x="19376" y="0"/>
                    <a:pt x="18760" y="0"/>
                  </a:cubicBezTo>
                  <a:close/>
                </a:path>
              </a:pathLst>
            </a:custGeom>
            <a:solidFill>
              <a:srgbClr val="95806D"/>
            </a:solidFill>
            <a:ln>
              <a:noFill/>
            </a:ln>
          </p:spPr>
          <p:txBody>
            <a:bodyPr spcFirstLastPara="1" wrap="square" lIns="91425" tIns="91425" rIns="91425" bIns="91425" anchor="ctr" anchorCtr="0">
              <a:no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34" name="Google Shape;554;p45">
              <a:extLst>
                <a:ext uri="{FF2B5EF4-FFF2-40B4-BE49-F238E27FC236}">
                  <a16:creationId xmlns:a16="http://schemas.microsoft.com/office/drawing/2014/main" xmlns="" id="{00AB902C-7A2D-58DB-EDEB-0607C647B4E7}"/>
                </a:ext>
              </a:extLst>
            </p:cNvPr>
            <p:cNvSpPr/>
            <p:nvPr/>
          </p:nvSpPr>
          <p:spPr>
            <a:xfrm>
              <a:off x="6568025" y="3982950"/>
              <a:ext cx="803925" cy="105800"/>
            </a:xfrm>
            <a:custGeom>
              <a:avLst/>
              <a:gdLst/>
              <a:ahLst/>
              <a:cxnLst/>
              <a:rect l="l" t="t" r="r" b="b"/>
              <a:pathLst>
                <a:path w="32157" h="4232" extrusionOk="0">
                  <a:moveTo>
                    <a:pt x="18432" y="0"/>
                  </a:moveTo>
                  <a:cubicBezTo>
                    <a:pt x="12165" y="0"/>
                    <a:pt x="6004" y="1171"/>
                    <a:pt x="0" y="4231"/>
                  </a:cubicBezTo>
                  <a:cubicBezTo>
                    <a:pt x="6421" y="1536"/>
                    <a:pt x="12993" y="477"/>
                    <a:pt x="19656" y="477"/>
                  </a:cubicBezTo>
                  <a:cubicBezTo>
                    <a:pt x="23793" y="477"/>
                    <a:pt x="27965" y="885"/>
                    <a:pt x="32156" y="1563"/>
                  </a:cubicBezTo>
                  <a:cubicBezTo>
                    <a:pt x="27540" y="611"/>
                    <a:pt x="22958" y="0"/>
                    <a:pt x="18432" y="0"/>
                  </a:cubicBezTo>
                  <a:close/>
                </a:path>
              </a:pathLst>
            </a:custGeom>
            <a:solidFill>
              <a:srgbClr val="95806D"/>
            </a:solidFill>
            <a:ln>
              <a:noFill/>
            </a:ln>
          </p:spPr>
          <p:txBody>
            <a:bodyPr spcFirstLastPara="1" wrap="square" lIns="91425" tIns="91425" rIns="91425" bIns="91425" anchor="ctr" anchorCtr="0">
              <a:no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35" name="Google Shape;555;p45">
              <a:extLst>
                <a:ext uri="{FF2B5EF4-FFF2-40B4-BE49-F238E27FC236}">
                  <a16:creationId xmlns:a16="http://schemas.microsoft.com/office/drawing/2014/main" xmlns="" id="{A2830AF5-3027-5D70-1243-980A61F763D1}"/>
                </a:ext>
              </a:extLst>
            </p:cNvPr>
            <p:cNvSpPr/>
            <p:nvPr/>
          </p:nvSpPr>
          <p:spPr>
            <a:xfrm>
              <a:off x="6658075" y="4079275"/>
              <a:ext cx="633825" cy="61175"/>
            </a:xfrm>
            <a:custGeom>
              <a:avLst/>
              <a:gdLst/>
              <a:ahLst/>
              <a:cxnLst/>
              <a:rect l="l" t="t" r="r" b="b"/>
              <a:pathLst>
                <a:path w="25353" h="2447" extrusionOk="0">
                  <a:moveTo>
                    <a:pt x="13349" y="1"/>
                  </a:moveTo>
                  <a:cubicBezTo>
                    <a:pt x="8869" y="1"/>
                    <a:pt x="4416" y="663"/>
                    <a:pt x="1" y="2446"/>
                  </a:cubicBezTo>
                  <a:cubicBezTo>
                    <a:pt x="4691" y="970"/>
                    <a:pt x="9412" y="426"/>
                    <a:pt x="14154" y="426"/>
                  </a:cubicBezTo>
                  <a:cubicBezTo>
                    <a:pt x="17876" y="426"/>
                    <a:pt x="21611" y="761"/>
                    <a:pt x="25352" y="1246"/>
                  </a:cubicBezTo>
                  <a:cubicBezTo>
                    <a:pt x="21334" y="524"/>
                    <a:pt x="17331" y="1"/>
                    <a:pt x="13349" y="1"/>
                  </a:cubicBezTo>
                  <a:close/>
                </a:path>
              </a:pathLst>
            </a:custGeom>
            <a:solidFill>
              <a:srgbClr val="95806D"/>
            </a:solidFill>
            <a:ln>
              <a:noFill/>
            </a:ln>
          </p:spPr>
          <p:txBody>
            <a:bodyPr spcFirstLastPara="1" wrap="square" lIns="91425" tIns="91425" rIns="91425" bIns="91425" anchor="ctr" anchorCtr="0">
              <a:no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36" name="Google Shape;556;p45">
              <a:extLst>
                <a:ext uri="{FF2B5EF4-FFF2-40B4-BE49-F238E27FC236}">
                  <a16:creationId xmlns:a16="http://schemas.microsoft.com/office/drawing/2014/main" xmlns="" id="{B6804E4E-1406-83C9-E717-95FA3C8D223D}"/>
                </a:ext>
              </a:extLst>
            </p:cNvPr>
            <p:cNvSpPr/>
            <p:nvPr/>
          </p:nvSpPr>
          <p:spPr>
            <a:xfrm>
              <a:off x="4968550" y="3846625"/>
              <a:ext cx="867300" cy="134550"/>
            </a:xfrm>
            <a:custGeom>
              <a:avLst/>
              <a:gdLst/>
              <a:ahLst/>
              <a:cxnLst/>
              <a:rect l="l" t="t" r="r" b="b"/>
              <a:pathLst>
                <a:path w="34692" h="5382" extrusionOk="0">
                  <a:moveTo>
                    <a:pt x="34175" y="0"/>
                  </a:moveTo>
                  <a:cubicBezTo>
                    <a:pt x="34052" y="0"/>
                    <a:pt x="33924" y="11"/>
                    <a:pt x="33791" y="11"/>
                  </a:cubicBezTo>
                  <a:cubicBezTo>
                    <a:pt x="30689" y="11"/>
                    <a:pt x="27620" y="11"/>
                    <a:pt x="24518" y="344"/>
                  </a:cubicBezTo>
                  <a:cubicBezTo>
                    <a:pt x="21516" y="645"/>
                    <a:pt x="18547" y="1078"/>
                    <a:pt x="15611" y="1612"/>
                  </a:cubicBezTo>
                  <a:cubicBezTo>
                    <a:pt x="12042" y="2246"/>
                    <a:pt x="8540" y="3180"/>
                    <a:pt x="5004" y="3980"/>
                  </a:cubicBezTo>
                  <a:cubicBezTo>
                    <a:pt x="3336" y="4347"/>
                    <a:pt x="1668" y="4814"/>
                    <a:pt x="0" y="5248"/>
                  </a:cubicBezTo>
                  <a:cubicBezTo>
                    <a:pt x="134" y="5337"/>
                    <a:pt x="267" y="5381"/>
                    <a:pt x="391" y="5381"/>
                  </a:cubicBezTo>
                  <a:cubicBezTo>
                    <a:pt x="452" y="5381"/>
                    <a:pt x="512" y="5370"/>
                    <a:pt x="567" y="5348"/>
                  </a:cubicBezTo>
                  <a:cubicBezTo>
                    <a:pt x="6471" y="3947"/>
                    <a:pt x="12376" y="2679"/>
                    <a:pt x="18380" y="1812"/>
                  </a:cubicBezTo>
                  <a:cubicBezTo>
                    <a:pt x="22333" y="1227"/>
                    <a:pt x="26309" y="945"/>
                    <a:pt x="30288" y="945"/>
                  </a:cubicBezTo>
                  <a:cubicBezTo>
                    <a:pt x="31078" y="945"/>
                    <a:pt x="31867" y="956"/>
                    <a:pt x="32657" y="978"/>
                  </a:cubicBezTo>
                  <a:cubicBezTo>
                    <a:pt x="32724" y="945"/>
                    <a:pt x="32790" y="945"/>
                    <a:pt x="32824" y="945"/>
                  </a:cubicBezTo>
                  <a:cubicBezTo>
                    <a:pt x="33391" y="544"/>
                    <a:pt x="34125" y="544"/>
                    <a:pt x="34692" y="144"/>
                  </a:cubicBezTo>
                  <a:cubicBezTo>
                    <a:pt x="34531" y="24"/>
                    <a:pt x="34359" y="0"/>
                    <a:pt x="34175" y="0"/>
                  </a:cubicBezTo>
                  <a:close/>
                </a:path>
              </a:pathLst>
            </a:custGeom>
            <a:solidFill>
              <a:srgbClr val="95806D"/>
            </a:solidFill>
            <a:ln>
              <a:noFill/>
            </a:ln>
          </p:spPr>
          <p:txBody>
            <a:bodyPr spcFirstLastPara="1" wrap="square" lIns="91425" tIns="91425" rIns="91425" bIns="91425" anchor="ctr" anchorCtr="0">
              <a:no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37" name="Google Shape;557;p45">
              <a:extLst>
                <a:ext uri="{FF2B5EF4-FFF2-40B4-BE49-F238E27FC236}">
                  <a16:creationId xmlns:a16="http://schemas.microsoft.com/office/drawing/2014/main" xmlns="" id="{0BD195B2-90DA-701C-ED48-CDE006BF7431}"/>
                </a:ext>
              </a:extLst>
            </p:cNvPr>
            <p:cNvSpPr/>
            <p:nvPr/>
          </p:nvSpPr>
          <p:spPr>
            <a:xfrm>
              <a:off x="5132000" y="4031975"/>
              <a:ext cx="656850" cy="60100"/>
            </a:xfrm>
            <a:custGeom>
              <a:avLst/>
              <a:gdLst/>
              <a:ahLst/>
              <a:cxnLst/>
              <a:rect l="l" t="t" r="r" b="b"/>
              <a:pathLst>
                <a:path w="26274" h="2404" extrusionOk="0">
                  <a:moveTo>
                    <a:pt x="21650" y="0"/>
                  </a:moveTo>
                  <a:cubicBezTo>
                    <a:pt x="19355" y="0"/>
                    <a:pt x="17052" y="131"/>
                    <a:pt x="14777" y="302"/>
                  </a:cubicBezTo>
                  <a:cubicBezTo>
                    <a:pt x="11775" y="502"/>
                    <a:pt x="8806" y="869"/>
                    <a:pt x="5838" y="1336"/>
                  </a:cubicBezTo>
                  <a:cubicBezTo>
                    <a:pt x="3903" y="1670"/>
                    <a:pt x="1935" y="1870"/>
                    <a:pt x="0" y="2404"/>
                  </a:cubicBezTo>
                  <a:cubicBezTo>
                    <a:pt x="6878" y="1534"/>
                    <a:pt x="13756" y="581"/>
                    <a:pt x="20700" y="581"/>
                  </a:cubicBezTo>
                  <a:cubicBezTo>
                    <a:pt x="22546" y="581"/>
                    <a:pt x="24396" y="649"/>
                    <a:pt x="26252" y="803"/>
                  </a:cubicBezTo>
                  <a:cubicBezTo>
                    <a:pt x="26273" y="212"/>
                    <a:pt x="26161" y="115"/>
                    <a:pt x="25941" y="115"/>
                  </a:cubicBezTo>
                  <a:cubicBezTo>
                    <a:pt x="25833" y="115"/>
                    <a:pt x="25699" y="138"/>
                    <a:pt x="25542" y="138"/>
                  </a:cubicBezTo>
                  <a:cubicBezTo>
                    <a:pt x="25513" y="138"/>
                    <a:pt x="25483" y="137"/>
                    <a:pt x="25452" y="135"/>
                  </a:cubicBezTo>
                  <a:cubicBezTo>
                    <a:pt x="24191" y="40"/>
                    <a:pt x="22921" y="0"/>
                    <a:pt x="21650" y="0"/>
                  </a:cubicBezTo>
                  <a:close/>
                </a:path>
              </a:pathLst>
            </a:custGeom>
            <a:solidFill>
              <a:srgbClr val="95806D"/>
            </a:solidFill>
            <a:ln>
              <a:noFill/>
            </a:ln>
          </p:spPr>
          <p:txBody>
            <a:bodyPr spcFirstLastPara="1" wrap="square" lIns="91425" tIns="91425" rIns="91425" bIns="91425" anchor="ctr" anchorCtr="0">
              <a:no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38" name="Google Shape;558;p45">
              <a:extLst>
                <a:ext uri="{FF2B5EF4-FFF2-40B4-BE49-F238E27FC236}">
                  <a16:creationId xmlns:a16="http://schemas.microsoft.com/office/drawing/2014/main" xmlns="" id="{12E97812-0F5A-38AC-881D-0D30669C812B}"/>
                </a:ext>
              </a:extLst>
            </p:cNvPr>
            <p:cNvSpPr/>
            <p:nvPr/>
          </p:nvSpPr>
          <p:spPr>
            <a:xfrm>
              <a:off x="5222050" y="4120775"/>
              <a:ext cx="567100" cy="37175"/>
            </a:xfrm>
            <a:custGeom>
              <a:avLst/>
              <a:gdLst/>
              <a:ahLst/>
              <a:cxnLst/>
              <a:rect l="l" t="t" r="r" b="b"/>
              <a:pathLst>
                <a:path w="22684" h="1487" extrusionOk="0">
                  <a:moveTo>
                    <a:pt x="18213" y="0"/>
                  </a:moveTo>
                  <a:cubicBezTo>
                    <a:pt x="12110" y="0"/>
                    <a:pt x="6034" y="334"/>
                    <a:pt x="1" y="1487"/>
                  </a:cubicBezTo>
                  <a:cubicBezTo>
                    <a:pt x="5667" y="860"/>
                    <a:pt x="11333" y="497"/>
                    <a:pt x="17028" y="497"/>
                  </a:cubicBezTo>
                  <a:cubicBezTo>
                    <a:pt x="18910" y="497"/>
                    <a:pt x="20795" y="537"/>
                    <a:pt x="22684" y="620"/>
                  </a:cubicBezTo>
                  <a:cubicBezTo>
                    <a:pt x="22684" y="420"/>
                    <a:pt x="22684" y="253"/>
                    <a:pt x="22684" y="53"/>
                  </a:cubicBezTo>
                  <a:cubicBezTo>
                    <a:pt x="21192" y="20"/>
                    <a:pt x="19701" y="0"/>
                    <a:pt x="18213" y="0"/>
                  </a:cubicBezTo>
                  <a:close/>
                </a:path>
              </a:pathLst>
            </a:custGeom>
            <a:solidFill>
              <a:srgbClr val="95806D"/>
            </a:solidFill>
            <a:ln>
              <a:noFill/>
            </a:ln>
          </p:spPr>
          <p:txBody>
            <a:bodyPr spcFirstLastPara="1" wrap="square" lIns="91425" tIns="91425" rIns="91425" bIns="91425" anchor="ctr" anchorCtr="0">
              <a:no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39" name="Google Shape;559;p45">
              <a:extLst>
                <a:ext uri="{FF2B5EF4-FFF2-40B4-BE49-F238E27FC236}">
                  <a16:creationId xmlns:a16="http://schemas.microsoft.com/office/drawing/2014/main" xmlns="" id="{583EE3E8-41D6-9ABB-A107-F0EA1F7E4BD5}"/>
                </a:ext>
              </a:extLst>
            </p:cNvPr>
            <p:cNvSpPr/>
            <p:nvPr/>
          </p:nvSpPr>
          <p:spPr>
            <a:xfrm>
              <a:off x="5318800" y="3954400"/>
              <a:ext cx="466175" cy="41775"/>
            </a:xfrm>
            <a:custGeom>
              <a:avLst/>
              <a:gdLst/>
              <a:ahLst/>
              <a:cxnLst/>
              <a:rect l="l" t="t" r="r" b="b"/>
              <a:pathLst>
                <a:path w="18647" h="1671" extrusionOk="0">
                  <a:moveTo>
                    <a:pt x="17861" y="0"/>
                  </a:moveTo>
                  <a:cubicBezTo>
                    <a:pt x="17756" y="0"/>
                    <a:pt x="17651" y="3"/>
                    <a:pt x="17546" y="3"/>
                  </a:cubicBezTo>
                  <a:cubicBezTo>
                    <a:pt x="17373" y="1"/>
                    <a:pt x="17201" y="1"/>
                    <a:pt x="17028" y="1"/>
                  </a:cubicBezTo>
                  <a:cubicBezTo>
                    <a:pt x="13468" y="1"/>
                    <a:pt x="9938" y="323"/>
                    <a:pt x="6438" y="737"/>
                  </a:cubicBezTo>
                  <a:cubicBezTo>
                    <a:pt x="4270" y="1004"/>
                    <a:pt x="2135" y="1370"/>
                    <a:pt x="0" y="1671"/>
                  </a:cubicBezTo>
                  <a:cubicBezTo>
                    <a:pt x="4939" y="1193"/>
                    <a:pt x="9856" y="567"/>
                    <a:pt x="14820" y="567"/>
                  </a:cubicBezTo>
                  <a:cubicBezTo>
                    <a:pt x="16092" y="567"/>
                    <a:pt x="17367" y="608"/>
                    <a:pt x="18647" y="703"/>
                  </a:cubicBezTo>
                  <a:cubicBezTo>
                    <a:pt x="18647" y="503"/>
                    <a:pt x="18647" y="303"/>
                    <a:pt x="18647" y="136"/>
                  </a:cubicBezTo>
                  <a:cubicBezTo>
                    <a:pt x="18385" y="17"/>
                    <a:pt x="18123" y="0"/>
                    <a:pt x="17861" y="0"/>
                  </a:cubicBezTo>
                  <a:close/>
                </a:path>
              </a:pathLst>
            </a:custGeom>
            <a:solidFill>
              <a:srgbClr val="95806D"/>
            </a:solidFill>
            <a:ln>
              <a:noFill/>
            </a:ln>
          </p:spPr>
          <p:txBody>
            <a:bodyPr spcFirstLastPara="1" wrap="square" lIns="91425" tIns="91425" rIns="91425" bIns="91425" anchor="ctr" anchorCtr="0">
              <a:no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40" name="Google Shape;560;p45">
              <a:extLst>
                <a:ext uri="{FF2B5EF4-FFF2-40B4-BE49-F238E27FC236}">
                  <a16:creationId xmlns:a16="http://schemas.microsoft.com/office/drawing/2014/main" xmlns="" id="{5F1BADC6-5A7F-6ABD-DD84-69A935A4A597}"/>
                </a:ext>
              </a:extLst>
            </p:cNvPr>
            <p:cNvSpPr/>
            <p:nvPr/>
          </p:nvSpPr>
          <p:spPr>
            <a:xfrm>
              <a:off x="6031800" y="3884400"/>
              <a:ext cx="217675" cy="149300"/>
            </a:xfrm>
            <a:custGeom>
              <a:avLst/>
              <a:gdLst/>
              <a:ahLst/>
              <a:cxnLst/>
              <a:rect l="l" t="t" r="r" b="b"/>
              <a:pathLst>
                <a:path w="8707" h="5972" extrusionOk="0">
                  <a:moveTo>
                    <a:pt x="201" y="1"/>
                  </a:moveTo>
                  <a:lnTo>
                    <a:pt x="201" y="1"/>
                  </a:lnTo>
                  <a:cubicBezTo>
                    <a:pt x="234" y="301"/>
                    <a:pt x="201" y="635"/>
                    <a:pt x="1" y="901"/>
                  </a:cubicBezTo>
                  <a:cubicBezTo>
                    <a:pt x="34" y="968"/>
                    <a:pt x="34" y="1035"/>
                    <a:pt x="34" y="1102"/>
                  </a:cubicBezTo>
                  <a:cubicBezTo>
                    <a:pt x="3403" y="1902"/>
                    <a:pt x="6172" y="3737"/>
                    <a:pt x="8707" y="5972"/>
                  </a:cubicBezTo>
                  <a:cubicBezTo>
                    <a:pt x="6605" y="2936"/>
                    <a:pt x="3636" y="1168"/>
                    <a:pt x="201" y="1"/>
                  </a:cubicBezTo>
                  <a:close/>
                </a:path>
              </a:pathLst>
            </a:custGeom>
            <a:solidFill>
              <a:srgbClr val="95806D"/>
            </a:solidFill>
            <a:ln>
              <a:noFill/>
            </a:ln>
          </p:spPr>
          <p:txBody>
            <a:bodyPr spcFirstLastPara="1" wrap="square" lIns="91425" tIns="91425" rIns="91425" bIns="91425" anchor="ctr" anchorCtr="0">
              <a:no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41" name="Google Shape;561;p45">
              <a:extLst>
                <a:ext uri="{FF2B5EF4-FFF2-40B4-BE49-F238E27FC236}">
                  <a16:creationId xmlns:a16="http://schemas.microsoft.com/office/drawing/2014/main" xmlns="" id="{8BD170C3-280A-F9BD-00BA-6A5E87EC2FBC}"/>
                </a:ext>
              </a:extLst>
            </p:cNvPr>
            <p:cNvSpPr/>
            <p:nvPr/>
          </p:nvSpPr>
          <p:spPr>
            <a:xfrm>
              <a:off x="5845000" y="4127100"/>
              <a:ext cx="140125" cy="31700"/>
            </a:xfrm>
            <a:custGeom>
              <a:avLst/>
              <a:gdLst/>
              <a:ahLst/>
              <a:cxnLst/>
              <a:rect l="l" t="t" r="r" b="b"/>
              <a:pathLst>
                <a:path w="5605" h="1268" extrusionOk="0">
                  <a:moveTo>
                    <a:pt x="1613" y="0"/>
                  </a:moveTo>
                  <a:cubicBezTo>
                    <a:pt x="1267" y="0"/>
                    <a:pt x="918" y="38"/>
                    <a:pt x="568" y="133"/>
                  </a:cubicBezTo>
                  <a:cubicBezTo>
                    <a:pt x="301" y="167"/>
                    <a:pt x="101" y="300"/>
                    <a:pt x="1" y="533"/>
                  </a:cubicBezTo>
                  <a:cubicBezTo>
                    <a:pt x="1869" y="767"/>
                    <a:pt x="3737" y="1034"/>
                    <a:pt x="5605" y="1267"/>
                  </a:cubicBezTo>
                  <a:cubicBezTo>
                    <a:pt x="5304" y="1034"/>
                    <a:pt x="5004" y="800"/>
                    <a:pt x="4704" y="533"/>
                  </a:cubicBezTo>
                  <a:cubicBezTo>
                    <a:pt x="4659" y="556"/>
                    <a:pt x="4617" y="565"/>
                    <a:pt x="4577" y="565"/>
                  </a:cubicBezTo>
                  <a:cubicBezTo>
                    <a:pt x="4442" y="565"/>
                    <a:pt x="4333" y="459"/>
                    <a:pt x="4204" y="433"/>
                  </a:cubicBezTo>
                  <a:cubicBezTo>
                    <a:pt x="3344" y="242"/>
                    <a:pt x="2485" y="0"/>
                    <a:pt x="1613" y="0"/>
                  </a:cubicBezTo>
                  <a:close/>
                </a:path>
              </a:pathLst>
            </a:custGeom>
            <a:solidFill>
              <a:srgbClr val="95806D"/>
            </a:solidFill>
            <a:ln>
              <a:noFill/>
            </a:ln>
          </p:spPr>
          <p:txBody>
            <a:bodyPr spcFirstLastPara="1" wrap="square" lIns="91425" tIns="91425" rIns="91425" bIns="91425" anchor="ctr" anchorCtr="0">
              <a:no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42" name="Google Shape;562;p45">
              <a:extLst>
                <a:ext uri="{FF2B5EF4-FFF2-40B4-BE49-F238E27FC236}">
                  <a16:creationId xmlns:a16="http://schemas.microsoft.com/office/drawing/2014/main" xmlns="" id="{981DF11D-B99A-7A83-537E-A58321860114}"/>
                </a:ext>
              </a:extLst>
            </p:cNvPr>
            <p:cNvSpPr/>
            <p:nvPr/>
          </p:nvSpPr>
          <p:spPr>
            <a:xfrm>
              <a:off x="5542275" y="2440275"/>
              <a:ext cx="2090700" cy="1606775"/>
            </a:xfrm>
            <a:custGeom>
              <a:avLst/>
              <a:gdLst/>
              <a:ahLst/>
              <a:cxnLst/>
              <a:rect l="l" t="t" r="r" b="b"/>
              <a:pathLst>
                <a:path w="83628" h="64271" extrusionOk="0">
                  <a:moveTo>
                    <a:pt x="17063" y="0"/>
                  </a:moveTo>
                  <a:cubicBezTo>
                    <a:pt x="16874" y="0"/>
                    <a:pt x="16663" y="70"/>
                    <a:pt x="16413" y="225"/>
                  </a:cubicBezTo>
                  <a:cubicBezTo>
                    <a:pt x="13344" y="2193"/>
                    <a:pt x="10242" y="4127"/>
                    <a:pt x="7139" y="6062"/>
                  </a:cubicBezTo>
                  <a:cubicBezTo>
                    <a:pt x="4771" y="7530"/>
                    <a:pt x="2369" y="9031"/>
                    <a:pt x="1" y="10499"/>
                  </a:cubicBezTo>
                  <a:cubicBezTo>
                    <a:pt x="1602" y="12000"/>
                    <a:pt x="3237" y="13501"/>
                    <a:pt x="4804" y="15035"/>
                  </a:cubicBezTo>
                  <a:cubicBezTo>
                    <a:pt x="7073" y="17237"/>
                    <a:pt x="9341" y="19472"/>
                    <a:pt x="11476" y="21807"/>
                  </a:cubicBezTo>
                  <a:cubicBezTo>
                    <a:pt x="13110" y="23608"/>
                    <a:pt x="14778" y="25376"/>
                    <a:pt x="16379" y="27177"/>
                  </a:cubicBezTo>
                  <a:cubicBezTo>
                    <a:pt x="19815" y="31113"/>
                    <a:pt x="23084" y="35183"/>
                    <a:pt x="26086" y="39486"/>
                  </a:cubicBezTo>
                  <a:cubicBezTo>
                    <a:pt x="28254" y="42588"/>
                    <a:pt x="30389" y="45724"/>
                    <a:pt x="31957" y="49193"/>
                  </a:cubicBezTo>
                  <a:cubicBezTo>
                    <a:pt x="33191" y="51895"/>
                    <a:pt x="33992" y="54664"/>
                    <a:pt x="34325" y="57599"/>
                  </a:cubicBezTo>
                  <a:cubicBezTo>
                    <a:pt x="34325" y="57833"/>
                    <a:pt x="34225" y="58199"/>
                    <a:pt x="34559" y="58266"/>
                  </a:cubicBezTo>
                  <a:lnTo>
                    <a:pt x="34559" y="64270"/>
                  </a:lnTo>
                  <a:cubicBezTo>
                    <a:pt x="36293" y="61869"/>
                    <a:pt x="37928" y="59634"/>
                    <a:pt x="39562" y="57366"/>
                  </a:cubicBezTo>
                  <a:cubicBezTo>
                    <a:pt x="39578" y="57367"/>
                    <a:pt x="39594" y="57367"/>
                    <a:pt x="39609" y="57367"/>
                  </a:cubicBezTo>
                  <a:cubicBezTo>
                    <a:pt x="39976" y="57367"/>
                    <a:pt x="40137" y="56988"/>
                    <a:pt x="40330" y="56732"/>
                  </a:cubicBezTo>
                  <a:cubicBezTo>
                    <a:pt x="43232" y="52896"/>
                    <a:pt x="46334" y="49226"/>
                    <a:pt x="49603" y="45690"/>
                  </a:cubicBezTo>
                  <a:cubicBezTo>
                    <a:pt x="53439" y="41521"/>
                    <a:pt x="57642" y="37751"/>
                    <a:pt x="62345" y="34583"/>
                  </a:cubicBezTo>
                  <a:lnTo>
                    <a:pt x="62345" y="34616"/>
                  </a:lnTo>
                  <a:cubicBezTo>
                    <a:pt x="63046" y="34082"/>
                    <a:pt x="63846" y="33715"/>
                    <a:pt x="64547" y="33215"/>
                  </a:cubicBezTo>
                  <a:cubicBezTo>
                    <a:pt x="69417" y="30046"/>
                    <a:pt x="74554" y="27377"/>
                    <a:pt x="79858" y="24976"/>
                  </a:cubicBezTo>
                  <a:cubicBezTo>
                    <a:pt x="79958" y="24942"/>
                    <a:pt x="80225" y="24809"/>
                    <a:pt x="80558" y="24642"/>
                  </a:cubicBezTo>
                  <a:cubicBezTo>
                    <a:pt x="81793" y="24008"/>
                    <a:pt x="82827" y="23541"/>
                    <a:pt x="83627" y="23208"/>
                  </a:cubicBezTo>
                  <a:lnTo>
                    <a:pt x="83627" y="23208"/>
                  </a:lnTo>
                  <a:cubicBezTo>
                    <a:pt x="82460" y="23541"/>
                    <a:pt x="80592" y="24142"/>
                    <a:pt x="78323" y="24842"/>
                  </a:cubicBezTo>
                  <a:cubicBezTo>
                    <a:pt x="76422" y="25409"/>
                    <a:pt x="73487" y="26310"/>
                    <a:pt x="69984" y="27544"/>
                  </a:cubicBezTo>
                  <a:cubicBezTo>
                    <a:pt x="58209" y="31781"/>
                    <a:pt x="49770" y="34883"/>
                    <a:pt x="42698" y="42121"/>
                  </a:cubicBezTo>
                  <a:cubicBezTo>
                    <a:pt x="40997" y="43889"/>
                    <a:pt x="38562" y="46725"/>
                    <a:pt x="36293" y="50794"/>
                  </a:cubicBezTo>
                  <a:cubicBezTo>
                    <a:pt x="36027" y="43255"/>
                    <a:pt x="35059" y="37118"/>
                    <a:pt x="34159" y="32781"/>
                  </a:cubicBezTo>
                  <a:cubicBezTo>
                    <a:pt x="33391" y="29012"/>
                    <a:pt x="32791" y="26177"/>
                    <a:pt x="31390" y="22407"/>
                  </a:cubicBezTo>
                  <a:cubicBezTo>
                    <a:pt x="29422" y="17137"/>
                    <a:pt x="26653" y="12300"/>
                    <a:pt x="23351" y="7730"/>
                  </a:cubicBezTo>
                  <a:cubicBezTo>
                    <a:pt x="21616" y="5328"/>
                    <a:pt x="19782" y="2927"/>
                    <a:pt x="17947" y="592"/>
                  </a:cubicBezTo>
                  <a:cubicBezTo>
                    <a:pt x="17668" y="227"/>
                    <a:pt x="17403" y="0"/>
                    <a:pt x="17063" y="0"/>
                  </a:cubicBezTo>
                  <a:close/>
                </a:path>
              </a:pathLst>
            </a:custGeom>
            <a:solidFill>
              <a:schemeClr val="lt1"/>
            </a:solidFill>
            <a:ln>
              <a:noFill/>
            </a:ln>
          </p:spPr>
          <p:txBody>
            <a:bodyPr spcFirstLastPara="1" wrap="square" lIns="91425" tIns="91425" rIns="91425" bIns="91425" anchor="ctr" anchorCtr="0">
              <a:no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43" name="Google Shape;563;p45">
              <a:extLst>
                <a:ext uri="{FF2B5EF4-FFF2-40B4-BE49-F238E27FC236}">
                  <a16:creationId xmlns:a16="http://schemas.microsoft.com/office/drawing/2014/main" xmlns="" id="{DABAC23A-49F7-4C17-D460-38344D9769C8}"/>
                </a:ext>
              </a:extLst>
            </p:cNvPr>
            <p:cNvSpPr/>
            <p:nvPr/>
          </p:nvSpPr>
          <p:spPr>
            <a:xfrm>
              <a:off x="4916850" y="3048800"/>
              <a:ext cx="1384325" cy="812575"/>
            </a:xfrm>
            <a:custGeom>
              <a:avLst/>
              <a:gdLst/>
              <a:ahLst/>
              <a:cxnLst/>
              <a:rect l="l" t="t" r="r" b="b"/>
              <a:pathLst>
                <a:path w="55373" h="32503" extrusionOk="0">
                  <a:moveTo>
                    <a:pt x="21649" y="1"/>
                  </a:moveTo>
                  <a:cubicBezTo>
                    <a:pt x="21549" y="134"/>
                    <a:pt x="21482" y="268"/>
                    <a:pt x="21349" y="368"/>
                  </a:cubicBezTo>
                  <a:cubicBezTo>
                    <a:pt x="19914" y="1335"/>
                    <a:pt x="18547" y="2369"/>
                    <a:pt x="17179" y="3370"/>
                  </a:cubicBezTo>
                  <a:cubicBezTo>
                    <a:pt x="14077" y="5672"/>
                    <a:pt x="11275" y="8273"/>
                    <a:pt x="8439" y="10909"/>
                  </a:cubicBezTo>
                  <a:cubicBezTo>
                    <a:pt x="5637" y="13511"/>
                    <a:pt x="3002" y="16346"/>
                    <a:pt x="367" y="19148"/>
                  </a:cubicBezTo>
                  <a:cubicBezTo>
                    <a:pt x="200" y="19315"/>
                    <a:pt x="0" y="19481"/>
                    <a:pt x="0" y="19782"/>
                  </a:cubicBezTo>
                  <a:cubicBezTo>
                    <a:pt x="176" y="20016"/>
                    <a:pt x="428" y="20121"/>
                    <a:pt x="712" y="20121"/>
                  </a:cubicBezTo>
                  <a:cubicBezTo>
                    <a:pt x="752" y="20121"/>
                    <a:pt x="793" y="20119"/>
                    <a:pt x="834" y="20115"/>
                  </a:cubicBezTo>
                  <a:cubicBezTo>
                    <a:pt x="893" y="20113"/>
                    <a:pt x="953" y="20112"/>
                    <a:pt x="1012" y="20112"/>
                  </a:cubicBezTo>
                  <a:cubicBezTo>
                    <a:pt x="1849" y="20112"/>
                    <a:pt x="2661" y="20320"/>
                    <a:pt x="3503" y="20382"/>
                  </a:cubicBezTo>
                  <a:cubicBezTo>
                    <a:pt x="7105" y="20649"/>
                    <a:pt x="10674" y="20983"/>
                    <a:pt x="14244" y="21316"/>
                  </a:cubicBezTo>
                  <a:cubicBezTo>
                    <a:pt x="18280" y="21683"/>
                    <a:pt x="22283" y="22083"/>
                    <a:pt x="26285" y="22617"/>
                  </a:cubicBezTo>
                  <a:cubicBezTo>
                    <a:pt x="31623" y="23284"/>
                    <a:pt x="36960" y="24185"/>
                    <a:pt x="42163" y="25619"/>
                  </a:cubicBezTo>
                  <a:cubicBezTo>
                    <a:pt x="45766" y="26620"/>
                    <a:pt x="49269" y="27888"/>
                    <a:pt x="52271" y="30223"/>
                  </a:cubicBezTo>
                  <a:cubicBezTo>
                    <a:pt x="52971" y="30790"/>
                    <a:pt x="53572" y="31457"/>
                    <a:pt x="54239" y="32091"/>
                  </a:cubicBezTo>
                  <a:cubicBezTo>
                    <a:pt x="54401" y="32253"/>
                    <a:pt x="54629" y="32503"/>
                    <a:pt x="54852" y="32503"/>
                  </a:cubicBezTo>
                  <a:cubicBezTo>
                    <a:pt x="54904" y="32503"/>
                    <a:pt x="54955" y="32489"/>
                    <a:pt x="55006" y="32457"/>
                  </a:cubicBezTo>
                  <a:cubicBezTo>
                    <a:pt x="55373" y="32191"/>
                    <a:pt x="55106" y="31824"/>
                    <a:pt x="54973" y="31523"/>
                  </a:cubicBezTo>
                  <a:cubicBezTo>
                    <a:pt x="54706" y="30990"/>
                    <a:pt x="54406" y="30456"/>
                    <a:pt x="54039" y="30022"/>
                  </a:cubicBezTo>
                  <a:cubicBezTo>
                    <a:pt x="53905" y="29889"/>
                    <a:pt x="53772" y="29756"/>
                    <a:pt x="53638" y="29655"/>
                  </a:cubicBezTo>
                  <a:cubicBezTo>
                    <a:pt x="53605" y="29522"/>
                    <a:pt x="53538" y="29422"/>
                    <a:pt x="53505" y="29355"/>
                  </a:cubicBezTo>
                  <a:cubicBezTo>
                    <a:pt x="51036" y="25319"/>
                    <a:pt x="48134" y="21616"/>
                    <a:pt x="44899" y="18181"/>
                  </a:cubicBezTo>
                  <a:cubicBezTo>
                    <a:pt x="42731" y="15846"/>
                    <a:pt x="40462" y="13611"/>
                    <a:pt x="38027" y="11576"/>
                  </a:cubicBezTo>
                  <a:cubicBezTo>
                    <a:pt x="34558" y="8674"/>
                    <a:pt x="30955" y="6005"/>
                    <a:pt x="27253" y="3437"/>
                  </a:cubicBezTo>
                  <a:cubicBezTo>
                    <a:pt x="26252" y="2770"/>
                    <a:pt x="25251" y="2069"/>
                    <a:pt x="24251" y="1402"/>
                  </a:cubicBezTo>
                  <a:cubicBezTo>
                    <a:pt x="24251" y="1469"/>
                    <a:pt x="24251" y="1535"/>
                    <a:pt x="24217" y="1602"/>
                  </a:cubicBezTo>
                  <a:cubicBezTo>
                    <a:pt x="23517" y="835"/>
                    <a:pt x="22716" y="201"/>
                    <a:pt x="21649" y="1"/>
                  </a:cubicBezTo>
                  <a:close/>
                </a:path>
              </a:pathLst>
            </a:custGeom>
            <a:solidFill>
              <a:srgbClr val="F7F7E0"/>
            </a:solidFill>
            <a:ln>
              <a:noFill/>
            </a:ln>
          </p:spPr>
          <p:txBody>
            <a:bodyPr spcFirstLastPara="1" wrap="square" lIns="91425" tIns="91425" rIns="91425" bIns="91425" anchor="ctr" anchorCtr="0">
              <a:no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44" name="Google Shape;564;p45">
              <a:extLst>
                <a:ext uri="{FF2B5EF4-FFF2-40B4-BE49-F238E27FC236}">
                  <a16:creationId xmlns:a16="http://schemas.microsoft.com/office/drawing/2014/main" xmlns="" id="{84D6B36D-E317-AF9B-D7BB-C149C137C6A2}"/>
                </a:ext>
              </a:extLst>
            </p:cNvPr>
            <p:cNvSpPr/>
            <p:nvPr/>
          </p:nvSpPr>
          <p:spPr>
            <a:xfrm>
              <a:off x="4636650" y="3556550"/>
              <a:ext cx="1722075" cy="527425"/>
            </a:xfrm>
            <a:custGeom>
              <a:avLst/>
              <a:gdLst/>
              <a:ahLst/>
              <a:cxnLst/>
              <a:rect l="l" t="t" r="r" b="b"/>
              <a:pathLst>
                <a:path w="68883" h="21097" extrusionOk="0">
                  <a:moveTo>
                    <a:pt x="14942" y="1"/>
                  </a:moveTo>
                  <a:cubicBezTo>
                    <a:pt x="14743" y="1"/>
                    <a:pt x="14552" y="46"/>
                    <a:pt x="14377" y="206"/>
                  </a:cubicBezTo>
                  <a:cubicBezTo>
                    <a:pt x="14377" y="406"/>
                    <a:pt x="14277" y="572"/>
                    <a:pt x="14143" y="706"/>
                  </a:cubicBezTo>
                  <a:cubicBezTo>
                    <a:pt x="11542" y="3341"/>
                    <a:pt x="9140" y="6143"/>
                    <a:pt x="6671" y="8912"/>
                  </a:cubicBezTo>
                  <a:cubicBezTo>
                    <a:pt x="4437" y="11447"/>
                    <a:pt x="2135" y="13949"/>
                    <a:pt x="0" y="16617"/>
                  </a:cubicBezTo>
                  <a:cubicBezTo>
                    <a:pt x="3536" y="16217"/>
                    <a:pt x="7038" y="15550"/>
                    <a:pt x="10541" y="14883"/>
                  </a:cubicBezTo>
                  <a:cubicBezTo>
                    <a:pt x="16612" y="13682"/>
                    <a:pt x="22650" y="12314"/>
                    <a:pt x="28687" y="11080"/>
                  </a:cubicBezTo>
                  <a:cubicBezTo>
                    <a:pt x="32857" y="10246"/>
                    <a:pt x="37060" y="9646"/>
                    <a:pt x="41296" y="9379"/>
                  </a:cubicBezTo>
                  <a:cubicBezTo>
                    <a:pt x="42267" y="9325"/>
                    <a:pt x="43240" y="9298"/>
                    <a:pt x="44214" y="9298"/>
                  </a:cubicBezTo>
                  <a:cubicBezTo>
                    <a:pt x="46856" y="9298"/>
                    <a:pt x="49505" y="9498"/>
                    <a:pt x="52137" y="9913"/>
                  </a:cubicBezTo>
                  <a:cubicBezTo>
                    <a:pt x="55740" y="10480"/>
                    <a:pt x="59142" y="11580"/>
                    <a:pt x="62078" y="13782"/>
                  </a:cubicBezTo>
                  <a:cubicBezTo>
                    <a:pt x="64579" y="15650"/>
                    <a:pt x="66581" y="17852"/>
                    <a:pt x="67715" y="20787"/>
                  </a:cubicBezTo>
                  <a:cubicBezTo>
                    <a:pt x="67814" y="21023"/>
                    <a:pt x="67970" y="21097"/>
                    <a:pt x="68144" y="21097"/>
                  </a:cubicBezTo>
                  <a:cubicBezTo>
                    <a:pt x="68264" y="21097"/>
                    <a:pt x="68393" y="21061"/>
                    <a:pt x="68516" y="21020"/>
                  </a:cubicBezTo>
                  <a:cubicBezTo>
                    <a:pt x="68849" y="20820"/>
                    <a:pt x="68883" y="20487"/>
                    <a:pt x="68849" y="20120"/>
                  </a:cubicBezTo>
                  <a:cubicBezTo>
                    <a:pt x="68749" y="19453"/>
                    <a:pt x="68682" y="18752"/>
                    <a:pt x="68349" y="18118"/>
                  </a:cubicBezTo>
                  <a:cubicBezTo>
                    <a:pt x="68215" y="17918"/>
                    <a:pt x="68115" y="17718"/>
                    <a:pt x="68015" y="17518"/>
                  </a:cubicBezTo>
                  <a:cubicBezTo>
                    <a:pt x="67348" y="14382"/>
                    <a:pt x="65513" y="11947"/>
                    <a:pt x="63078" y="9913"/>
                  </a:cubicBezTo>
                  <a:cubicBezTo>
                    <a:pt x="60977" y="8178"/>
                    <a:pt x="58408" y="7144"/>
                    <a:pt x="55840" y="6243"/>
                  </a:cubicBezTo>
                  <a:cubicBezTo>
                    <a:pt x="50503" y="4409"/>
                    <a:pt x="44999" y="3408"/>
                    <a:pt x="39462" y="2641"/>
                  </a:cubicBezTo>
                  <a:cubicBezTo>
                    <a:pt x="36559" y="2240"/>
                    <a:pt x="33624" y="1873"/>
                    <a:pt x="30689" y="1640"/>
                  </a:cubicBezTo>
                  <a:cubicBezTo>
                    <a:pt x="27686" y="1406"/>
                    <a:pt x="24684" y="1073"/>
                    <a:pt x="21649" y="773"/>
                  </a:cubicBezTo>
                  <a:cubicBezTo>
                    <a:pt x="20664" y="744"/>
                    <a:pt x="19679" y="550"/>
                    <a:pt x="18674" y="550"/>
                  </a:cubicBezTo>
                  <a:cubicBezTo>
                    <a:pt x="18488" y="550"/>
                    <a:pt x="18301" y="557"/>
                    <a:pt x="18113" y="572"/>
                  </a:cubicBezTo>
                  <a:cubicBezTo>
                    <a:pt x="18113" y="572"/>
                    <a:pt x="18113" y="572"/>
                    <a:pt x="18113" y="606"/>
                  </a:cubicBezTo>
                  <a:cubicBezTo>
                    <a:pt x="18080" y="572"/>
                    <a:pt x="18080" y="506"/>
                    <a:pt x="18046" y="472"/>
                  </a:cubicBezTo>
                  <a:cubicBezTo>
                    <a:pt x="17246" y="172"/>
                    <a:pt x="16412" y="206"/>
                    <a:pt x="15611" y="72"/>
                  </a:cubicBezTo>
                  <a:cubicBezTo>
                    <a:pt x="15385" y="55"/>
                    <a:pt x="15159" y="1"/>
                    <a:pt x="14942" y="1"/>
                  </a:cubicBezTo>
                  <a:close/>
                </a:path>
              </a:pathLst>
            </a:custGeom>
            <a:solidFill>
              <a:srgbClr val="F7F7E0"/>
            </a:solidFill>
            <a:ln>
              <a:noFill/>
            </a:ln>
          </p:spPr>
          <p:txBody>
            <a:bodyPr spcFirstLastPara="1" wrap="square" lIns="91425" tIns="91425" rIns="91425" bIns="91425" anchor="ctr" anchorCtr="0">
              <a:no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45" name="Google Shape;565;p45">
              <a:extLst>
                <a:ext uri="{FF2B5EF4-FFF2-40B4-BE49-F238E27FC236}">
                  <a16:creationId xmlns:a16="http://schemas.microsoft.com/office/drawing/2014/main" xmlns="" id="{7FF06638-26BC-D855-51B9-673AD99D4A21}"/>
                </a:ext>
              </a:extLst>
            </p:cNvPr>
            <p:cNvSpPr/>
            <p:nvPr/>
          </p:nvSpPr>
          <p:spPr>
            <a:xfrm>
              <a:off x="5317950" y="2758600"/>
              <a:ext cx="1082475" cy="1322650"/>
            </a:xfrm>
            <a:custGeom>
              <a:avLst/>
              <a:gdLst/>
              <a:ahLst/>
              <a:cxnLst/>
              <a:rect l="l" t="t" r="r" b="b"/>
              <a:pathLst>
                <a:path w="43299" h="52906" extrusionOk="0">
                  <a:moveTo>
                    <a:pt x="11109" y="1"/>
                  </a:moveTo>
                  <a:cubicBezTo>
                    <a:pt x="11109" y="1"/>
                    <a:pt x="11042" y="34"/>
                    <a:pt x="11009" y="34"/>
                  </a:cubicBezTo>
                  <a:cubicBezTo>
                    <a:pt x="10909" y="267"/>
                    <a:pt x="10742" y="434"/>
                    <a:pt x="10508" y="534"/>
                  </a:cubicBezTo>
                  <a:cubicBezTo>
                    <a:pt x="6806" y="2536"/>
                    <a:pt x="3403" y="5004"/>
                    <a:pt x="1" y="7473"/>
                  </a:cubicBezTo>
                  <a:cubicBezTo>
                    <a:pt x="268" y="7873"/>
                    <a:pt x="701" y="8106"/>
                    <a:pt x="1102" y="8340"/>
                  </a:cubicBezTo>
                  <a:cubicBezTo>
                    <a:pt x="7506" y="12409"/>
                    <a:pt x="13877" y="16579"/>
                    <a:pt x="19948" y="21216"/>
                  </a:cubicBezTo>
                  <a:cubicBezTo>
                    <a:pt x="23885" y="24251"/>
                    <a:pt x="27487" y="27654"/>
                    <a:pt x="30756" y="31423"/>
                  </a:cubicBezTo>
                  <a:cubicBezTo>
                    <a:pt x="34025" y="35192"/>
                    <a:pt x="36961" y="39162"/>
                    <a:pt x="39329" y="43565"/>
                  </a:cubicBezTo>
                  <a:cubicBezTo>
                    <a:pt x="40763" y="46267"/>
                    <a:pt x="42031" y="49036"/>
                    <a:pt x="42164" y="52171"/>
                  </a:cubicBezTo>
                  <a:cubicBezTo>
                    <a:pt x="42164" y="52471"/>
                    <a:pt x="42131" y="52905"/>
                    <a:pt x="42665" y="52905"/>
                  </a:cubicBezTo>
                  <a:cubicBezTo>
                    <a:pt x="42998" y="52705"/>
                    <a:pt x="42998" y="52338"/>
                    <a:pt x="43065" y="52038"/>
                  </a:cubicBezTo>
                  <a:cubicBezTo>
                    <a:pt x="43298" y="50737"/>
                    <a:pt x="43232" y="49469"/>
                    <a:pt x="43165" y="48168"/>
                  </a:cubicBezTo>
                  <a:cubicBezTo>
                    <a:pt x="43098" y="47902"/>
                    <a:pt x="42998" y="47635"/>
                    <a:pt x="42931" y="47368"/>
                  </a:cubicBezTo>
                  <a:cubicBezTo>
                    <a:pt x="42998" y="43832"/>
                    <a:pt x="42264" y="40396"/>
                    <a:pt x="40863" y="37127"/>
                  </a:cubicBezTo>
                  <a:cubicBezTo>
                    <a:pt x="38795" y="32257"/>
                    <a:pt x="35626" y="28087"/>
                    <a:pt x="32491" y="23851"/>
                  </a:cubicBezTo>
                  <a:cubicBezTo>
                    <a:pt x="29956" y="20415"/>
                    <a:pt x="27287" y="17079"/>
                    <a:pt x="24485" y="13877"/>
                  </a:cubicBezTo>
                  <a:cubicBezTo>
                    <a:pt x="22017" y="11042"/>
                    <a:pt x="19515" y="8240"/>
                    <a:pt x="16813" y="5638"/>
                  </a:cubicBezTo>
                  <a:cubicBezTo>
                    <a:pt x="15879" y="4637"/>
                    <a:pt x="14945" y="3603"/>
                    <a:pt x="13877" y="2736"/>
                  </a:cubicBezTo>
                  <a:cubicBezTo>
                    <a:pt x="13911" y="2703"/>
                    <a:pt x="13911" y="2669"/>
                    <a:pt x="13911" y="2636"/>
                  </a:cubicBezTo>
                  <a:cubicBezTo>
                    <a:pt x="13244" y="1502"/>
                    <a:pt x="12176" y="734"/>
                    <a:pt x="11109" y="1"/>
                  </a:cubicBezTo>
                  <a:close/>
                </a:path>
              </a:pathLst>
            </a:custGeom>
            <a:solidFill>
              <a:srgbClr val="F7F7E0"/>
            </a:solidFill>
            <a:ln>
              <a:noFill/>
            </a:ln>
          </p:spPr>
          <p:txBody>
            <a:bodyPr spcFirstLastPara="1" wrap="square" lIns="91425" tIns="91425" rIns="91425" bIns="91425" anchor="ctr" anchorCtr="0">
              <a:no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46" name="Google Shape;566;p45">
              <a:extLst>
                <a:ext uri="{FF2B5EF4-FFF2-40B4-BE49-F238E27FC236}">
                  <a16:creationId xmlns:a16="http://schemas.microsoft.com/office/drawing/2014/main" xmlns="" id="{24BF3B92-5949-754D-4009-D68383B4FFDF}"/>
                </a:ext>
              </a:extLst>
            </p:cNvPr>
            <p:cNvSpPr/>
            <p:nvPr/>
          </p:nvSpPr>
          <p:spPr>
            <a:xfrm>
              <a:off x="6401225" y="3495475"/>
              <a:ext cx="1623700" cy="595800"/>
            </a:xfrm>
            <a:custGeom>
              <a:avLst/>
              <a:gdLst/>
              <a:ahLst/>
              <a:cxnLst/>
              <a:rect l="l" t="t" r="r" b="b"/>
              <a:pathLst>
                <a:path w="64948" h="23832" extrusionOk="0">
                  <a:moveTo>
                    <a:pt x="31296" y="1"/>
                  </a:moveTo>
                  <a:cubicBezTo>
                    <a:pt x="29430" y="1"/>
                    <a:pt x="27569" y="92"/>
                    <a:pt x="25719" y="414"/>
                  </a:cubicBezTo>
                  <a:cubicBezTo>
                    <a:pt x="22417" y="947"/>
                    <a:pt x="19281" y="1848"/>
                    <a:pt x="16312" y="3416"/>
                  </a:cubicBezTo>
                  <a:cubicBezTo>
                    <a:pt x="16079" y="3549"/>
                    <a:pt x="14711" y="4517"/>
                    <a:pt x="14678" y="4517"/>
                  </a:cubicBezTo>
                  <a:cubicBezTo>
                    <a:pt x="14444" y="4750"/>
                    <a:pt x="14211" y="4917"/>
                    <a:pt x="14011" y="5150"/>
                  </a:cubicBezTo>
                  <a:cubicBezTo>
                    <a:pt x="12310" y="7185"/>
                    <a:pt x="10575" y="9153"/>
                    <a:pt x="8907" y="11221"/>
                  </a:cubicBezTo>
                  <a:cubicBezTo>
                    <a:pt x="6906" y="13757"/>
                    <a:pt x="4904" y="16325"/>
                    <a:pt x="3103" y="19060"/>
                  </a:cubicBezTo>
                  <a:cubicBezTo>
                    <a:pt x="1935" y="20495"/>
                    <a:pt x="901" y="22062"/>
                    <a:pt x="1" y="23730"/>
                  </a:cubicBezTo>
                  <a:cubicBezTo>
                    <a:pt x="65" y="23795"/>
                    <a:pt x="144" y="23832"/>
                    <a:pt x="227" y="23832"/>
                  </a:cubicBezTo>
                  <a:cubicBezTo>
                    <a:pt x="273" y="23832"/>
                    <a:pt x="320" y="23821"/>
                    <a:pt x="368" y="23797"/>
                  </a:cubicBezTo>
                  <a:cubicBezTo>
                    <a:pt x="635" y="23430"/>
                    <a:pt x="868" y="22996"/>
                    <a:pt x="1168" y="22663"/>
                  </a:cubicBezTo>
                  <a:cubicBezTo>
                    <a:pt x="3503" y="20161"/>
                    <a:pt x="6172" y="18193"/>
                    <a:pt x="9274" y="16759"/>
                  </a:cubicBezTo>
                  <a:cubicBezTo>
                    <a:pt x="13677" y="14724"/>
                    <a:pt x="18347" y="13790"/>
                    <a:pt x="23151" y="13456"/>
                  </a:cubicBezTo>
                  <a:cubicBezTo>
                    <a:pt x="23801" y="13390"/>
                    <a:pt x="24452" y="13356"/>
                    <a:pt x="25102" y="13356"/>
                  </a:cubicBezTo>
                  <a:cubicBezTo>
                    <a:pt x="25752" y="13356"/>
                    <a:pt x="26403" y="13390"/>
                    <a:pt x="27053" y="13456"/>
                  </a:cubicBezTo>
                  <a:cubicBezTo>
                    <a:pt x="29021" y="13456"/>
                    <a:pt x="30956" y="13690"/>
                    <a:pt x="32891" y="13823"/>
                  </a:cubicBezTo>
                  <a:cubicBezTo>
                    <a:pt x="36827" y="14057"/>
                    <a:pt x="40630" y="14957"/>
                    <a:pt x="44499" y="15591"/>
                  </a:cubicBezTo>
                  <a:cubicBezTo>
                    <a:pt x="46334" y="15891"/>
                    <a:pt x="48135" y="16492"/>
                    <a:pt x="50036" y="16659"/>
                  </a:cubicBezTo>
                  <a:cubicBezTo>
                    <a:pt x="50804" y="16959"/>
                    <a:pt x="51638" y="16992"/>
                    <a:pt x="52472" y="17126"/>
                  </a:cubicBezTo>
                  <a:cubicBezTo>
                    <a:pt x="56608" y="17926"/>
                    <a:pt x="60777" y="18593"/>
                    <a:pt x="64947" y="19060"/>
                  </a:cubicBezTo>
                  <a:cubicBezTo>
                    <a:pt x="64880" y="18693"/>
                    <a:pt x="64680" y="18427"/>
                    <a:pt x="64480" y="18160"/>
                  </a:cubicBezTo>
                  <a:cubicBezTo>
                    <a:pt x="61645" y="13923"/>
                    <a:pt x="58743" y="9754"/>
                    <a:pt x="55974" y="5484"/>
                  </a:cubicBezTo>
                  <a:cubicBezTo>
                    <a:pt x="55140" y="4150"/>
                    <a:pt x="54073" y="3516"/>
                    <a:pt x="52638" y="3182"/>
                  </a:cubicBezTo>
                  <a:cubicBezTo>
                    <a:pt x="48936" y="2248"/>
                    <a:pt x="45233" y="1514"/>
                    <a:pt x="41497" y="914"/>
                  </a:cubicBezTo>
                  <a:cubicBezTo>
                    <a:pt x="39329" y="580"/>
                    <a:pt x="37161" y="180"/>
                    <a:pt x="34992" y="80"/>
                  </a:cubicBezTo>
                  <a:cubicBezTo>
                    <a:pt x="33760" y="40"/>
                    <a:pt x="32527" y="1"/>
                    <a:pt x="31296" y="1"/>
                  </a:cubicBezTo>
                  <a:close/>
                </a:path>
              </a:pathLst>
            </a:custGeom>
            <a:solidFill>
              <a:srgbClr val="F6F7E0"/>
            </a:solidFill>
            <a:ln>
              <a:noFill/>
            </a:ln>
          </p:spPr>
          <p:txBody>
            <a:bodyPr spcFirstLastPara="1" wrap="square" lIns="91425" tIns="91425" rIns="91425" bIns="91425" anchor="ctr" anchorCtr="0">
              <a:no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47" name="Google Shape;567;p45">
              <a:extLst>
                <a:ext uri="{FF2B5EF4-FFF2-40B4-BE49-F238E27FC236}">
                  <a16:creationId xmlns:a16="http://schemas.microsoft.com/office/drawing/2014/main" xmlns="" id="{E04FDBFF-F6AB-C279-5420-2B3DEA4CFEFF}"/>
                </a:ext>
              </a:extLst>
            </p:cNvPr>
            <p:cNvSpPr/>
            <p:nvPr/>
          </p:nvSpPr>
          <p:spPr>
            <a:xfrm>
              <a:off x="5859175" y="4099775"/>
              <a:ext cx="103425" cy="42225"/>
            </a:xfrm>
            <a:custGeom>
              <a:avLst/>
              <a:gdLst/>
              <a:ahLst/>
              <a:cxnLst/>
              <a:rect l="l" t="t" r="r" b="b"/>
              <a:pathLst>
                <a:path w="4137" h="1689" extrusionOk="0">
                  <a:moveTo>
                    <a:pt x="1928" y="0"/>
                  </a:moveTo>
                  <a:cubicBezTo>
                    <a:pt x="1848" y="0"/>
                    <a:pt x="1762" y="27"/>
                    <a:pt x="1668" y="92"/>
                  </a:cubicBezTo>
                  <a:cubicBezTo>
                    <a:pt x="1135" y="526"/>
                    <a:pt x="468" y="726"/>
                    <a:pt x="1" y="1226"/>
                  </a:cubicBezTo>
                  <a:cubicBezTo>
                    <a:pt x="334" y="1293"/>
                    <a:pt x="668" y="1360"/>
                    <a:pt x="1001" y="1360"/>
                  </a:cubicBezTo>
                  <a:cubicBezTo>
                    <a:pt x="1867" y="1360"/>
                    <a:pt x="2688" y="1689"/>
                    <a:pt x="3537" y="1689"/>
                  </a:cubicBezTo>
                  <a:cubicBezTo>
                    <a:pt x="3735" y="1689"/>
                    <a:pt x="3935" y="1671"/>
                    <a:pt x="4137" y="1626"/>
                  </a:cubicBezTo>
                  <a:cubicBezTo>
                    <a:pt x="3603" y="1193"/>
                    <a:pt x="3036" y="759"/>
                    <a:pt x="2469" y="292"/>
                  </a:cubicBezTo>
                  <a:cubicBezTo>
                    <a:pt x="2301" y="172"/>
                    <a:pt x="2133" y="0"/>
                    <a:pt x="1928" y="0"/>
                  </a:cubicBezTo>
                  <a:close/>
                </a:path>
              </a:pathLst>
            </a:custGeom>
            <a:solidFill>
              <a:srgbClr val="CDB098"/>
            </a:solidFill>
            <a:ln>
              <a:noFill/>
            </a:ln>
          </p:spPr>
          <p:txBody>
            <a:bodyPr spcFirstLastPara="1" wrap="square" lIns="91425" tIns="91425" rIns="91425" bIns="91425" anchor="ctr" anchorCtr="0">
              <a:no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48" name="Google Shape;568;p45">
              <a:extLst>
                <a:ext uri="{FF2B5EF4-FFF2-40B4-BE49-F238E27FC236}">
                  <a16:creationId xmlns:a16="http://schemas.microsoft.com/office/drawing/2014/main" xmlns="" id="{25137432-012B-D709-06D8-F95E87F40981}"/>
                </a:ext>
              </a:extLst>
            </p:cNvPr>
            <p:cNvSpPr/>
            <p:nvPr/>
          </p:nvSpPr>
          <p:spPr>
            <a:xfrm>
              <a:off x="4913500" y="2945400"/>
              <a:ext cx="1508600" cy="1140000"/>
            </a:xfrm>
            <a:custGeom>
              <a:avLst/>
              <a:gdLst/>
              <a:ahLst/>
              <a:cxnLst/>
              <a:rect l="l" t="t" r="r" b="b"/>
              <a:pathLst>
                <a:path w="60344" h="45600" extrusionOk="0">
                  <a:moveTo>
                    <a:pt x="16179" y="1"/>
                  </a:moveTo>
                  <a:lnTo>
                    <a:pt x="16179" y="1"/>
                  </a:lnTo>
                  <a:cubicBezTo>
                    <a:pt x="28855" y="10208"/>
                    <a:pt x="45033" y="17747"/>
                    <a:pt x="55107" y="36527"/>
                  </a:cubicBezTo>
                  <a:cubicBezTo>
                    <a:pt x="48135" y="27454"/>
                    <a:pt x="18581" y="24885"/>
                    <a:pt x="1" y="24285"/>
                  </a:cubicBezTo>
                  <a:lnTo>
                    <a:pt x="1" y="24285"/>
                  </a:lnTo>
                  <a:cubicBezTo>
                    <a:pt x="9574" y="26786"/>
                    <a:pt x="47034" y="24518"/>
                    <a:pt x="55507" y="38928"/>
                  </a:cubicBezTo>
                  <a:cubicBezTo>
                    <a:pt x="57141" y="40897"/>
                    <a:pt x="56908" y="44366"/>
                    <a:pt x="57909" y="45600"/>
                  </a:cubicBezTo>
                  <a:cubicBezTo>
                    <a:pt x="60344" y="30589"/>
                    <a:pt x="31223" y="8307"/>
                    <a:pt x="16179" y="1"/>
                  </a:cubicBezTo>
                  <a:close/>
                </a:path>
              </a:pathLst>
            </a:custGeom>
            <a:solidFill>
              <a:srgbClr val="AD9680"/>
            </a:solidFill>
            <a:ln>
              <a:noFill/>
            </a:ln>
          </p:spPr>
          <p:txBody>
            <a:bodyPr spcFirstLastPara="1" wrap="square" lIns="91425" tIns="91425" rIns="91425" bIns="91425" anchor="ctr" anchorCtr="0">
              <a:no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49" name="Google Shape;569;p45">
              <a:extLst>
                <a:ext uri="{FF2B5EF4-FFF2-40B4-BE49-F238E27FC236}">
                  <a16:creationId xmlns:a16="http://schemas.microsoft.com/office/drawing/2014/main" xmlns="" id="{C1695F10-58A6-230C-E1AA-8FCC691DADC2}"/>
                </a:ext>
              </a:extLst>
            </p:cNvPr>
            <p:cNvSpPr/>
            <p:nvPr/>
          </p:nvSpPr>
          <p:spPr>
            <a:xfrm>
              <a:off x="5538200" y="2705250"/>
              <a:ext cx="1562725" cy="1385775"/>
            </a:xfrm>
            <a:custGeom>
              <a:avLst/>
              <a:gdLst/>
              <a:ahLst/>
              <a:cxnLst/>
              <a:rect l="l" t="t" r="r" b="b"/>
              <a:pathLst>
                <a:path w="62509" h="55431" extrusionOk="0">
                  <a:moveTo>
                    <a:pt x="318" y="0"/>
                  </a:moveTo>
                  <a:cubicBezTo>
                    <a:pt x="0" y="0"/>
                    <a:pt x="1205" y="1412"/>
                    <a:pt x="1665" y="1668"/>
                  </a:cubicBezTo>
                  <a:cubicBezTo>
                    <a:pt x="10872" y="11675"/>
                    <a:pt x="35956" y="32990"/>
                    <a:pt x="34055" y="53605"/>
                  </a:cubicBezTo>
                  <a:cubicBezTo>
                    <a:pt x="33758" y="54868"/>
                    <a:pt x="33754" y="55430"/>
                    <a:pt x="34017" y="55430"/>
                  </a:cubicBezTo>
                  <a:cubicBezTo>
                    <a:pt x="35614" y="55430"/>
                    <a:pt x="47069" y="34640"/>
                    <a:pt x="62508" y="23984"/>
                  </a:cubicBezTo>
                  <a:lnTo>
                    <a:pt x="62508" y="23984"/>
                  </a:lnTo>
                  <a:cubicBezTo>
                    <a:pt x="53335" y="29688"/>
                    <a:pt x="46230" y="38461"/>
                    <a:pt x="39725" y="46767"/>
                  </a:cubicBezTo>
                  <a:cubicBezTo>
                    <a:pt x="38303" y="47352"/>
                    <a:pt x="35434" y="53000"/>
                    <a:pt x="34923" y="53000"/>
                  </a:cubicBezTo>
                  <a:cubicBezTo>
                    <a:pt x="34823" y="53000"/>
                    <a:pt x="34813" y="52784"/>
                    <a:pt x="34922" y="52270"/>
                  </a:cubicBezTo>
                  <a:cubicBezTo>
                    <a:pt x="36523" y="36159"/>
                    <a:pt x="17810" y="16612"/>
                    <a:pt x="1098" y="467"/>
                  </a:cubicBezTo>
                  <a:cubicBezTo>
                    <a:pt x="654" y="132"/>
                    <a:pt x="415" y="0"/>
                    <a:pt x="318" y="0"/>
                  </a:cubicBezTo>
                  <a:close/>
                </a:path>
              </a:pathLst>
            </a:custGeom>
            <a:solidFill>
              <a:srgbClr val="92806D"/>
            </a:solidFill>
            <a:ln>
              <a:noFill/>
            </a:ln>
          </p:spPr>
          <p:txBody>
            <a:bodyPr spcFirstLastPara="1" wrap="square" lIns="91425" tIns="91425" rIns="91425" bIns="91425" anchor="ctr" anchorCtr="0">
              <a:noAutofit/>
            </a:body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endParaRPr kumimoji="0"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grpSp>
    </p:spTree>
    <p:extLst>
      <p:ext uri="{BB962C8B-B14F-4D97-AF65-F5344CB8AC3E}">
        <p14:creationId xmlns:p14="http://schemas.microsoft.com/office/powerpoint/2010/main" val="3380203955"/>
      </p:ext>
    </p:extLst>
  </p:cSld>
  <p:clrMapOvr>
    <a:masterClrMapping/>
  </p:clrMapOvr>
  <mc:AlternateContent xmlns:mc="http://schemas.openxmlformats.org/markup-compatibility/2006" xmlns:p14="http://schemas.microsoft.com/office/powerpoint/2010/main">
    <mc:Choice Requires="p14">
      <p:transition spd="slow" p14:dur="2000" advTm="73076"/>
    </mc:Choice>
    <mc:Fallback xmlns="">
      <p:transition spd="slow" advTm="73076"/>
    </mc:Fallback>
  </mc:AlternateContent>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376619" y="449610"/>
            <a:ext cx="6372523" cy="4401205"/>
          </a:xfrm>
          <a:prstGeom prst="rect">
            <a:avLst/>
          </a:prstGeom>
        </p:spPr>
        <p:txBody>
          <a:bodyPr wrap="square">
            <a:spAutoFit/>
          </a:bodyPr>
          <a:lstStyle/>
          <a:p>
            <a:r>
              <a:rPr lang="en-US" sz="2800"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Content </a:t>
            </a:r>
          </a:p>
          <a:p>
            <a:endParaRPr lang="en-US" sz="2400"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a:p>
            <a:r>
              <a:rPr lang="en-US" sz="2400" b="1" dirty="0">
                <a:latin typeface="Times New Roman" panose="02020603050405020304" pitchFamily="18" charset="0"/>
                <a:cs typeface="Times New Roman" panose="02020603050405020304" pitchFamily="18" charset="0"/>
              </a:rPr>
              <a:t>Part One / Analysis </a:t>
            </a:r>
          </a:p>
          <a:p>
            <a:endParaRPr lang="en-US" sz="2400" b="1" dirty="0">
              <a:latin typeface="Times New Roman" panose="02020603050405020304" pitchFamily="18" charset="0"/>
              <a:cs typeface="Times New Roman" panose="02020603050405020304" pitchFamily="18" charset="0"/>
            </a:endParaRPr>
          </a:p>
          <a:p>
            <a:pPr marL="342900" indent="-342900">
              <a:buFont typeface="Wingdings" panose="05000000000000000000" pitchFamily="2" charset="2"/>
              <a:buChar char="Ø"/>
            </a:pPr>
            <a:r>
              <a:rPr lang="en-US" sz="2000" b="1" dirty="0">
                <a:latin typeface="Times New Roman" panose="02020603050405020304" pitchFamily="18" charset="0"/>
                <a:cs typeface="Times New Roman" panose="02020603050405020304" pitchFamily="18" charset="0"/>
              </a:rPr>
              <a:t>Chapter 1 </a:t>
            </a:r>
            <a:r>
              <a:rPr lang="en-US" sz="2000" dirty="0">
                <a:latin typeface="Times New Roman" panose="02020603050405020304" pitchFamily="18" charset="0"/>
                <a:cs typeface="Times New Roman" panose="02020603050405020304" pitchFamily="18" charset="0"/>
              </a:rPr>
              <a:t>What Is Strategy? </a:t>
            </a:r>
          </a:p>
          <a:p>
            <a:pPr marL="342900" indent="-342900">
              <a:buFont typeface="Wingdings" panose="05000000000000000000" pitchFamily="2" charset="2"/>
              <a:buChar char="Ø"/>
            </a:pPr>
            <a:r>
              <a:rPr lang="en-US" sz="2000" b="1" dirty="0">
                <a:latin typeface="Times New Roman" panose="02020603050405020304" pitchFamily="18" charset="0"/>
                <a:cs typeface="Times New Roman" panose="02020603050405020304" pitchFamily="18" charset="0"/>
              </a:rPr>
              <a:t>Chapter 2 </a:t>
            </a:r>
            <a:r>
              <a:rPr lang="en-US" sz="2000" dirty="0">
                <a:latin typeface="Times New Roman" panose="02020603050405020304" pitchFamily="18" charset="0"/>
                <a:cs typeface="Times New Roman" panose="02020603050405020304" pitchFamily="18" charset="0"/>
              </a:rPr>
              <a:t>Strategic Leadership: Managing the Strategy Process </a:t>
            </a:r>
          </a:p>
          <a:p>
            <a:pPr marL="342900" indent="-342900">
              <a:buFont typeface="Wingdings" panose="05000000000000000000" pitchFamily="2" charset="2"/>
              <a:buChar char="Ø"/>
            </a:pPr>
            <a:r>
              <a:rPr lang="en-US" sz="2000" b="1" dirty="0">
                <a:latin typeface="Times New Roman" panose="02020603050405020304" pitchFamily="18" charset="0"/>
                <a:cs typeface="Times New Roman" panose="02020603050405020304" pitchFamily="18" charset="0"/>
              </a:rPr>
              <a:t>Chapter 3 </a:t>
            </a:r>
            <a:r>
              <a:rPr lang="en-US" sz="2000" dirty="0">
                <a:latin typeface="Times New Roman" panose="02020603050405020304" pitchFamily="18" charset="0"/>
                <a:cs typeface="Times New Roman" panose="02020603050405020304" pitchFamily="18" charset="0"/>
              </a:rPr>
              <a:t>External Analysis: Industry Structure, Competitive Forces, and Strategic Groups </a:t>
            </a:r>
          </a:p>
          <a:p>
            <a:pPr marL="342900" indent="-342900">
              <a:buFont typeface="Wingdings" panose="05000000000000000000" pitchFamily="2" charset="2"/>
              <a:buChar char="Ø"/>
            </a:pPr>
            <a:r>
              <a:rPr lang="en-US" sz="2000" b="1" dirty="0">
                <a:latin typeface="Times New Roman" panose="02020603050405020304" pitchFamily="18" charset="0"/>
                <a:cs typeface="Times New Roman" panose="02020603050405020304" pitchFamily="18" charset="0"/>
              </a:rPr>
              <a:t>Chapter 4 </a:t>
            </a:r>
            <a:r>
              <a:rPr lang="en-US" sz="2000" dirty="0">
                <a:latin typeface="Times New Roman" panose="02020603050405020304" pitchFamily="18" charset="0"/>
                <a:cs typeface="Times New Roman" panose="02020603050405020304" pitchFamily="18" charset="0"/>
              </a:rPr>
              <a:t>Internal Analysis: Resources, Capabilities, and Core Competencies </a:t>
            </a:r>
          </a:p>
          <a:p>
            <a:pPr marL="342900" indent="-342900">
              <a:buFont typeface="Wingdings" panose="05000000000000000000" pitchFamily="2" charset="2"/>
              <a:buChar char="Ø"/>
            </a:pPr>
            <a:r>
              <a:rPr lang="en-US" sz="2000" b="1" dirty="0">
                <a:latin typeface="Times New Roman" panose="02020603050405020304" pitchFamily="18" charset="0"/>
                <a:cs typeface="Times New Roman" panose="02020603050405020304" pitchFamily="18" charset="0"/>
              </a:rPr>
              <a:t>Chapter 5 </a:t>
            </a:r>
            <a:r>
              <a:rPr lang="en-US" sz="2000" dirty="0">
                <a:latin typeface="Times New Roman" panose="02020603050405020304" pitchFamily="18" charset="0"/>
                <a:cs typeface="Times New Roman" panose="02020603050405020304" pitchFamily="18" charset="0"/>
              </a:rPr>
              <a:t>Competitive Advantage, Firm Performance, and Business Models </a:t>
            </a:r>
          </a:p>
        </p:txBody>
      </p:sp>
      <p:sp>
        <p:nvSpPr>
          <p:cNvPr id="5" name="Rectangle 4">
            <a:extLst>
              <a:ext uri="{FF2B5EF4-FFF2-40B4-BE49-F238E27FC236}">
                <a16:creationId xmlns:a16="http://schemas.microsoft.com/office/drawing/2014/main" xmlns="" id="{121B20AF-04F0-22A2-15B6-B1C1AE520C9F}"/>
              </a:ext>
            </a:extLst>
          </p:cNvPr>
          <p:cNvSpPr/>
          <p:nvPr/>
        </p:nvSpPr>
        <p:spPr>
          <a:xfrm>
            <a:off x="6913305" y="799036"/>
            <a:ext cx="4726698" cy="5486095"/>
          </a:xfrm>
          <a:prstGeom prst="rect">
            <a:avLst/>
          </a:prstGeom>
          <a:blipFill dpi="0" rotWithShape="1">
            <a:blip r:embed="rId3"/>
            <a:srcRect/>
            <a:tile tx="0" ty="-381000" sx="99000" sy="98000" flip="none" algn="ctr"/>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dirty="0"/>
          </a:p>
        </p:txBody>
      </p:sp>
    </p:spTree>
    <p:extLst>
      <p:ext uri="{BB962C8B-B14F-4D97-AF65-F5344CB8AC3E}">
        <p14:creationId xmlns:p14="http://schemas.microsoft.com/office/powerpoint/2010/main" val="1589607133"/>
      </p:ext>
    </p:extLst>
  </p:cSld>
  <p:clrMapOvr>
    <a:masterClrMapping/>
  </p:clrMapOvr>
  <mc:AlternateContent xmlns:mc="http://schemas.openxmlformats.org/markup-compatibility/2006" xmlns:p14="http://schemas.microsoft.com/office/powerpoint/2010/main">
    <mc:Choice Requires="p14">
      <p:transition spd="slow" p14:dur="2000" advTm="253946"/>
    </mc:Choice>
    <mc:Fallback xmlns="">
      <p:transition spd="slow" advTm="253946"/>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478220" y="246410"/>
            <a:ext cx="6096000" cy="6247864"/>
          </a:xfrm>
          <a:prstGeom prst="rect">
            <a:avLst/>
          </a:prstGeom>
        </p:spPr>
        <p:txBody>
          <a:bodyPr>
            <a:spAutoFit/>
          </a:bodyPr>
          <a:lstStyle/>
          <a:p>
            <a:r>
              <a:rPr lang="en-US" sz="2800"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Content </a:t>
            </a:r>
            <a:endParaRPr lang="en-US" sz="2400"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a:p>
            <a:endParaRPr lang="en-US" sz="2400" b="1" dirty="0">
              <a:latin typeface="Times New Roman" panose="02020603050405020304" pitchFamily="18" charset="0"/>
              <a:cs typeface="Times New Roman" panose="02020603050405020304" pitchFamily="18" charset="0"/>
            </a:endParaRPr>
          </a:p>
          <a:p>
            <a:r>
              <a:rPr lang="en-US" sz="2400" b="1" dirty="0">
                <a:latin typeface="Times New Roman" panose="02020603050405020304" pitchFamily="18" charset="0"/>
                <a:cs typeface="Times New Roman" panose="02020603050405020304" pitchFamily="18" charset="0"/>
              </a:rPr>
              <a:t>Part Two/ Formulation </a:t>
            </a:r>
          </a:p>
          <a:p>
            <a:endParaRPr lang="en-US" sz="2400" b="1" dirty="0">
              <a:latin typeface="Times New Roman" panose="02020603050405020304" pitchFamily="18" charset="0"/>
              <a:cs typeface="Times New Roman" panose="02020603050405020304" pitchFamily="18" charset="0"/>
            </a:endParaRPr>
          </a:p>
          <a:p>
            <a:pPr marL="342900" indent="-342900">
              <a:buFont typeface="Wingdings" panose="05000000000000000000" pitchFamily="2" charset="2"/>
              <a:buChar char="Ø"/>
            </a:pPr>
            <a:r>
              <a:rPr lang="en-US" sz="2000" b="1" dirty="0">
                <a:latin typeface="Times New Roman" panose="02020603050405020304" pitchFamily="18" charset="0"/>
                <a:cs typeface="Times New Roman" panose="02020603050405020304" pitchFamily="18" charset="0"/>
              </a:rPr>
              <a:t>Chapter 6 </a:t>
            </a:r>
            <a:r>
              <a:rPr lang="en-US" sz="2000" dirty="0">
                <a:latin typeface="Times New Roman" panose="02020603050405020304" pitchFamily="18" charset="0"/>
                <a:cs typeface="Times New Roman" panose="02020603050405020304" pitchFamily="18" charset="0"/>
              </a:rPr>
              <a:t>Business Strategy: Differentiation, Cost Leadership, and Blue Oceans </a:t>
            </a:r>
          </a:p>
          <a:p>
            <a:pPr marL="342900" indent="-342900">
              <a:buFont typeface="Wingdings" panose="05000000000000000000" pitchFamily="2" charset="2"/>
              <a:buChar char="Ø"/>
            </a:pPr>
            <a:r>
              <a:rPr lang="en-US" sz="2000" b="1" dirty="0">
                <a:latin typeface="Times New Roman" panose="02020603050405020304" pitchFamily="18" charset="0"/>
                <a:cs typeface="Times New Roman" panose="02020603050405020304" pitchFamily="18" charset="0"/>
              </a:rPr>
              <a:t>Chapter 7 </a:t>
            </a:r>
            <a:r>
              <a:rPr lang="en-US" sz="2000" dirty="0">
                <a:latin typeface="Times New Roman" panose="02020603050405020304" pitchFamily="18" charset="0"/>
                <a:cs typeface="Times New Roman" panose="02020603050405020304" pitchFamily="18" charset="0"/>
              </a:rPr>
              <a:t>Business Strategy: Innovation, Entrepreneurship, and Platforms </a:t>
            </a:r>
          </a:p>
          <a:p>
            <a:pPr marL="342900" indent="-342900">
              <a:buFont typeface="Wingdings" panose="05000000000000000000" pitchFamily="2" charset="2"/>
              <a:buChar char="Ø"/>
            </a:pPr>
            <a:r>
              <a:rPr lang="en-US" sz="2000" b="1" dirty="0">
                <a:latin typeface="Times New Roman" panose="02020603050405020304" pitchFamily="18" charset="0"/>
                <a:cs typeface="Times New Roman" panose="02020603050405020304" pitchFamily="18" charset="0"/>
              </a:rPr>
              <a:t>Chapter 8 </a:t>
            </a:r>
            <a:r>
              <a:rPr lang="en-US" sz="2000" dirty="0">
                <a:latin typeface="Times New Roman" panose="02020603050405020304" pitchFamily="18" charset="0"/>
                <a:cs typeface="Times New Roman" panose="02020603050405020304" pitchFamily="18" charset="0"/>
              </a:rPr>
              <a:t>Corporate Strategy: Strategic Alliances, Mergers, and Acquisitions </a:t>
            </a:r>
          </a:p>
          <a:p>
            <a:pPr marL="342900" indent="-342900">
              <a:buFont typeface="Wingdings" panose="05000000000000000000" pitchFamily="2" charset="2"/>
              <a:buChar char="Ø"/>
            </a:pPr>
            <a:r>
              <a:rPr lang="en-US" sz="2000" b="1" dirty="0">
                <a:latin typeface="Times New Roman" panose="02020603050405020304" pitchFamily="18" charset="0"/>
                <a:cs typeface="Times New Roman" panose="02020603050405020304" pitchFamily="18" charset="0"/>
              </a:rPr>
              <a:t>Chapter 9 </a:t>
            </a:r>
            <a:r>
              <a:rPr lang="en-US" sz="2000" dirty="0">
                <a:latin typeface="Times New Roman" panose="02020603050405020304" pitchFamily="18" charset="0"/>
                <a:cs typeface="Times New Roman" panose="02020603050405020304" pitchFamily="18" charset="0"/>
              </a:rPr>
              <a:t>Global Strategy: Competing Around the World</a:t>
            </a:r>
          </a:p>
          <a:p>
            <a:pPr marL="342900" indent="-342900">
              <a:buFont typeface="Wingdings" panose="05000000000000000000" pitchFamily="2" charset="2"/>
              <a:buChar char="Ø"/>
            </a:pPr>
            <a:endParaRPr lang="en-US" sz="2000" dirty="0">
              <a:latin typeface="Times New Roman" panose="02020603050405020304" pitchFamily="18" charset="0"/>
              <a:cs typeface="Times New Roman" panose="02020603050405020304" pitchFamily="18" charset="0"/>
            </a:endParaRPr>
          </a:p>
          <a:p>
            <a:pPr marL="342900" indent="-342900">
              <a:buFont typeface="Wingdings" panose="05000000000000000000" pitchFamily="2" charset="2"/>
              <a:buChar char="Ø"/>
            </a:pPr>
            <a:r>
              <a:rPr lang="en-US" sz="2400" b="1" dirty="0">
                <a:latin typeface="Times New Roman" panose="02020603050405020304" pitchFamily="18" charset="0"/>
                <a:cs typeface="Times New Roman" panose="02020603050405020304" pitchFamily="18" charset="0"/>
              </a:rPr>
              <a:t>Part Three/ Implementation</a:t>
            </a:r>
          </a:p>
          <a:p>
            <a:pPr marL="342900" indent="-342900">
              <a:buFont typeface="Wingdings" panose="05000000000000000000" pitchFamily="2" charset="2"/>
              <a:buChar char="Ø"/>
            </a:pPr>
            <a:endParaRPr lang="en-US" sz="2400" b="1" dirty="0">
              <a:latin typeface="Times New Roman" panose="02020603050405020304" pitchFamily="18" charset="0"/>
              <a:cs typeface="Times New Roman" panose="02020603050405020304" pitchFamily="18" charset="0"/>
            </a:endParaRPr>
          </a:p>
          <a:p>
            <a:pPr marL="342900" indent="-342900">
              <a:buFont typeface="Wingdings" panose="05000000000000000000" pitchFamily="2" charset="2"/>
              <a:buChar char="Ø"/>
            </a:pPr>
            <a:r>
              <a:rPr lang="en-US" sz="2000" b="1" dirty="0">
                <a:latin typeface="Times New Roman" panose="02020603050405020304" pitchFamily="18" charset="0"/>
                <a:cs typeface="Times New Roman" panose="02020603050405020304" pitchFamily="18" charset="0"/>
              </a:rPr>
              <a:t>Chapter 10 </a:t>
            </a:r>
            <a:r>
              <a:rPr lang="en-US" sz="2000" dirty="0">
                <a:latin typeface="Times New Roman" panose="02020603050405020304" pitchFamily="18" charset="0"/>
                <a:cs typeface="Times New Roman" panose="02020603050405020304" pitchFamily="18" charset="0"/>
              </a:rPr>
              <a:t>Organizational Design: Structure, Culture, and Control </a:t>
            </a:r>
          </a:p>
          <a:p>
            <a:endParaRPr lang="en-US" sz="3200" b="1" i="1" u="sng" dirty="0">
              <a:solidFill>
                <a:schemeClr val="bg1"/>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xmlns="" id="{121B20AF-04F0-22A2-15B6-B1C1AE520C9F}"/>
              </a:ext>
            </a:extLst>
          </p:cNvPr>
          <p:cNvSpPr/>
          <p:nvPr/>
        </p:nvSpPr>
        <p:spPr>
          <a:xfrm>
            <a:off x="6913305" y="799036"/>
            <a:ext cx="4726698" cy="5486095"/>
          </a:xfrm>
          <a:prstGeom prst="rect">
            <a:avLst/>
          </a:prstGeom>
          <a:blipFill dpi="0" rotWithShape="1">
            <a:blip r:embed="rId3"/>
            <a:srcRect/>
            <a:tile tx="0" ty="-381000" sx="99000" sy="98000" flip="none" algn="ctr"/>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dirty="0"/>
          </a:p>
        </p:txBody>
      </p:sp>
    </p:spTree>
    <p:extLst>
      <p:ext uri="{BB962C8B-B14F-4D97-AF65-F5344CB8AC3E}">
        <p14:creationId xmlns:p14="http://schemas.microsoft.com/office/powerpoint/2010/main" val="39276699"/>
      </p:ext>
    </p:extLst>
  </p:cSld>
  <p:clrMapOvr>
    <a:masterClrMapping/>
  </p:clrMapOvr>
  <mc:AlternateContent xmlns:mc="http://schemas.openxmlformats.org/markup-compatibility/2006" xmlns:p14="http://schemas.microsoft.com/office/powerpoint/2010/main">
    <mc:Choice Requires="p14">
      <p:transition spd="slow" p14:dur="2000" advTm="55754"/>
    </mc:Choice>
    <mc:Fallback xmlns="">
      <p:transition spd="slow" advTm="55754"/>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xmlns="" id="{87357321-6E69-4B90-B781-A8690AF55508}"/>
              </a:ext>
            </a:extLst>
          </p:cNvPr>
          <p:cNvSpPr txBox="1"/>
          <p:nvPr/>
        </p:nvSpPr>
        <p:spPr>
          <a:xfrm>
            <a:off x="654671" y="1528788"/>
            <a:ext cx="10764251" cy="5139869"/>
          </a:xfrm>
          <a:prstGeom prst="rect">
            <a:avLst/>
          </a:prstGeom>
          <a:noFill/>
        </p:spPr>
        <p:txBody>
          <a:bodyPr wrap="square">
            <a:spAutoFit/>
          </a:bodyPr>
          <a:lstStyle/>
          <a:p>
            <a:pPr marL="457200" indent="-457200">
              <a:buFont typeface="Wingdings" panose="05000000000000000000" pitchFamily="2" charset="2"/>
              <a:buChar char="Ø"/>
            </a:pPr>
            <a:r>
              <a:rPr lang="en-US" sz="2800" b="1" dirty="0">
                <a:solidFill>
                  <a:schemeClr val="bg1">
                    <a:lumMod val="50000"/>
                  </a:schemeClr>
                </a:solidFill>
                <a:latin typeface="Times New Roman" panose="02020603050405020304" pitchFamily="18" charset="0"/>
                <a:cs typeface="Times New Roman" panose="02020603050405020304" pitchFamily="18" charset="0"/>
              </a:rPr>
              <a:t>2.1 Strategic Leadership</a:t>
            </a:r>
          </a:p>
          <a:p>
            <a:pPr marL="457200" indent="-457200">
              <a:buFont typeface="Arial" panose="020B0604020202020204" pitchFamily="34" charset="0"/>
              <a:buChar char="•"/>
            </a:pPr>
            <a:r>
              <a:rPr lang="en-US" sz="2400" b="1" dirty="0">
                <a:solidFill>
                  <a:schemeClr val="bg1">
                    <a:lumMod val="50000"/>
                  </a:schemeClr>
                </a:solidFill>
                <a:latin typeface="Times New Roman" panose="02020603050405020304" pitchFamily="18" charset="0"/>
                <a:cs typeface="Times New Roman" panose="02020603050405020304" pitchFamily="18" charset="0"/>
              </a:rPr>
              <a:t>What Do Strategic Leaders Do?</a:t>
            </a:r>
          </a:p>
          <a:p>
            <a:pPr marL="457200" indent="-457200">
              <a:buFont typeface="Arial" panose="020B0604020202020204" pitchFamily="34" charset="0"/>
              <a:buChar char="•"/>
            </a:pPr>
            <a:r>
              <a:rPr lang="en-US" sz="2400" b="1" dirty="0">
                <a:solidFill>
                  <a:schemeClr val="bg1">
                    <a:lumMod val="50000"/>
                  </a:schemeClr>
                </a:solidFill>
                <a:latin typeface="Times New Roman" panose="02020603050405020304" pitchFamily="18" charset="0"/>
                <a:cs typeface="Times New Roman" panose="02020603050405020304" pitchFamily="18" charset="0"/>
              </a:rPr>
              <a:t>How Do You Become a Strategic Leader?</a:t>
            </a:r>
          </a:p>
          <a:p>
            <a:pPr marL="457200" indent="-457200">
              <a:buFont typeface="Arial" panose="020B0604020202020204" pitchFamily="34" charset="0"/>
              <a:buChar char="•"/>
            </a:pPr>
            <a:r>
              <a:rPr lang="en-US" sz="2400" b="1" dirty="0">
                <a:solidFill>
                  <a:schemeClr val="bg1">
                    <a:lumMod val="50000"/>
                  </a:schemeClr>
                </a:solidFill>
                <a:latin typeface="Times New Roman" panose="02020603050405020304" pitchFamily="18" charset="0"/>
                <a:cs typeface="Times New Roman" panose="02020603050405020304" pitchFamily="18" charset="0"/>
              </a:rPr>
              <a:t>The Strategy Process across Levels: Corporate, Business, and Functional Managers</a:t>
            </a:r>
          </a:p>
          <a:p>
            <a:pPr marL="457200" indent="-457200">
              <a:buFont typeface="Wingdings" panose="05000000000000000000" pitchFamily="2" charset="2"/>
              <a:buChar char="Ø"/>
            </a:pPr>
            <a:r>
              <a:rPr lang="en-US" sz="2800" b="1" dirty="0">
                <a:solidFill>
                  <a:schemeClr val="bg1">
                    <a:lumMod val="50000"/>
                  </a:schemeClr>
                </a:solidFill>
                <a:latin typeface="Times New Roman" panose="02020603050405020304" pitchFamily="18" charset="0"/>
                <a:cs typeface="Times New Roman" panose="02020603050405020304" pitchFamily="18" charset="0"/>
              </a:rPr>
              <a:t>2.2 The Strategic Management Process</a:t>
            </a:r>
          </a:p>
          <a:p>
            <a:pPr marL="457200" indent="-457200">
              <a:buFont typeface="Arial" panose="020B0604020202020204" pitchFamily="34" charset="0"/>
              <a:buChar char="•"/>
            </a:pPr>
            <a:r>
              <a:rPr lang="en-US" sz="2400" b="1" dirty="0">
                <a:solidFill>
                  <a:schemeClr val="bg1">
                    <a:lumMod val="50000"/>
                  </a:schemeClr>
                </a:solidFill>
                <a:latin typeface="Times New Roman" panose="02020603050405020304" pitchFamily="18" charset="0"/>
                <a:cs typeface="Times New Roman" panose="02020603050405020304" pitchFamily="18" charset="0"/>
              </a:rPr>
              <a:t>Top-Down Strategic Planning</a:t>
            </a:r>
          </a:p>
          <a:p>
            <a:pPr marL="457200" indent="-457200">
              <a:buFont typeface="Arial" panose="020B0604020202020204" pitchFamily="34" charset="0"/>
              <a:buChar char="•"/>
            </a:pPr>
            <a:r>
              <a:rPr lang="en-US" sz="2400" b="1" dirty="0">
                <a:solidFill>
                  <a:schemeClr val="bg1">
                    <a:lumMod val="50000"/>
                  </a:schemeClr>
                </a:solidFill>
                <a:latin typeface="Times New Roman" panose="02020603050405020304" pitchFamily="18" charset="0"/>
                <a:cs typeface="Times New Roman" panose="02020603050405020304" pitchFamily="18" charset="0"/>
              </a:rPr>
              <a:t>Scenario Planning</a:t>
            </a:r>
          </a:p>
          <a:p>
            <a:pPr marL="457200" indent="-457200">
              <a:buFont typeface="Arial" panose="020B0604020202020204" pitchFamily="34" charset="0"/>
              <a:buChar char="•"/>
            </a:pPr>
            <a:r>
              <a:rPr lang="en-US" sz="2400" b="1" dirty="0">
                <a:solidFill>
                  <a:schemeClr val="bg1">
                    <a:lumMod val="50000"/>
                  </a:schemeClr>
                </a:solidFill>
                <a:latin typeface="Times New Roman" panose="02020603050405020304" pitchFamily="18" charset="0"/>
                <a:cs typeface="Times New Roman" panose="02020603050405020304" pitchFamily="18" charset="0"/>
              </a:rPr>
              <a:t>Strategy as Planned Emergence: Top-Down and Bottom-Up</a:t>
            </a:r>
          </a:p>
          <a:p>
            <a:pPr marL="457200" indent="-457200">
              <a:buFont typeface="Wingdings" panose="05000000000000000000" pitchFamily="2" charset="2"/>
              <a:buChar char="Ø"/>
            </a:pPr>
            <a:r>
              <a:rPr lang="en-US" sz="2800" b="1" dirty="0">
                <a:solidFill>
                  <a:schemeClr val="bg1">
                    <a:lumMod val="50000"/>
                  </a:schemeClr>
                </a:solidFill>
                <a:latin typeface="Times New Roman" panose="02020603050405020304" pitchFamily="18" charset="0"/>
                <a:cs typeface="Times New Roman" panose="02020603050405020304" pitchFamily="18" charset="0"/>
              </a:rPr>
              <a:t>2.3 Stakeholders and Competitive Advantage</a:t>
            </a:r>
          </a:p>
          <a:p>
            <a:pPr marL="457200" indent="-457200">
              <a:buFont typeface="Arial" panose="020B0604020202020204" pitchFamily="34" charset="0"/>
              <a:buChar char="•"/>
            </a:pPr>
            <a:r>
              <a:rPr lang="en-US" sz="2400" b="1" dirty="0">
                <a:solidFill>
                  <a:schemeClr val="bg1">
                    <a:lumMod val="50000"/>
                  </a:schemeClr>
                </a:solidFill>
                <a:latin typeface="Times New Roman" panose="02020603050405020304" pitchFamily="18" charset="0"/>
                <a:cs typeface="Times New Roman" panose="02020603050405020304" pitchFamily="18" charset="0"/>
              </a:rPr>
              <a:t>Stakeholder Strategy</a:t>
            </a:r>
          </a:p>
          <a:p>
            <a:pPr marL="457200" indent="-457200">
              <a:buFont typeface="Arial" panose="020B0604020202020204" pitchFamily="34" charset="0"/>
              <a:buChar char="•"/>
            </a:pPr>
            <a:r>
              <a:rPr lang="en-US" sz="2400" b="1" dirty="0">
                <a:solidFill>
                  <a:schemeClr val="bg1">
                    <a:lumMod val="50000"/>
                  </a:schemeClr>
                </a:solidFill>
                <a:latin typeface="Times New Roman" panose="02020603050405020304" pitchFamily="18" charset="0"/>
                <a:cs typeface="Times New Roman" panose="02020603050405020304" pitchFamily="18" charset="0"/>
              </a:rPr>
              <a:t>Stakeholder Impact Analysis</a:t>
            </a:r>
          </a:p>
          <a:p>
            <a:pPr marL="457200" indent="-457200">
              <a:buFont typeface="Wingdings" panose="05000000000000000000" pitchFamily="2" charset="2"/>
              <a:buChar char="Ø"/>
            </a:pPr>
            <a:r>
              <a:rPr lang="en-US" sz="2800" b="1" dirty="0">
                <a:solidFill>
                  <a:schemeClr val="bg1">
                    <a:lumMod val="50000"/>
                  </a:schemeClr>
                </a:solidFill>
                <a:latin typeface="Times New Roman" panose="02020603050405020304" pitchFamily="18" charset="0"/>
                <a:cs typeface="Times New Roman" panose="02020603050405020304" pitchFamily="18" charset="0"/>
              </a:rPr>
              <a:t>2.4 Implications for Strategic Leaders</a:t>
            </a:r>
          </a:p>
        </p:txBody>
      </p:sp>
      <p:sp>
        <p:nvSpPr>
          <p:cNvPr id="8" name="TextBox 7"/>
          <p:cNvSpPr txBox="1"/>
          <p:nvPr/>
        </p:nvSpPr>
        <p:spPr>
          <a:xfrm>
            <a:off x="447504" y="574681"/>
            <a:ext cx="9524678" cy="954107"/>
          </a:xfrm>
          <a:prstGeom prst="rect">
            <a:avLst/>
          </a:prstGeom>
          <a:noFill/>
        </p:spPr>
        <p:txBody>
          <a:bodyPr wrap="square" rtlCol="0">
            <a:spAutoFit/>
          </a:bodyPr>
          <a:lstStyle/>
          <a:p>
            <a:r>
              <a:rPr kumimoji="0" lang="en-US" sz="2800" b="1" i="0" u="none" strike="noStrike" kern="1200" cap="none" spc="0" normalizeH="0" baseline="0" noProof="0" dirty="0">
                <a:ln>
                  <a:noFill/>
                </a:ln>
                <a:solidFill>
                  <a:srgbClr val="FF9518"/>
                </a:solidFill>
                <a:effectLst>
                  <a:outerShdw blurRad="38100" dist="38100" dir="2700000" algn="tl">
                    <a:srgbClr val="000000">
                      <a:alpha val="43137"/>
                    </a:srgbClr>
                  </a:outerShdw>
                </a:effectLst>
                <a:uLnTx/>
                <a:uFillTx/>
                <a:latin typeface="Tajawal Medium" panose="00000600000000000000" pitchFamily="2" charset="-78"/>
                <a:cs typeface="Tajawal Medium" panose="00000600000000000000" pitchFamily="2" charset="-78"/>
              </a:rPr>
              <a:t>Agenda</a:t>
            </a:r>
            <a:r>
              <a:rPr kumimoji="0" lang="en-US" sz="2800" b="1" i="0" u="none" strike="noStrike" kern="1200" cap="none" spc="0" normalizeH="0" noProof="0" dirty="0">
                <a:ln>
                  <a:noFill/>
                </a:ln>
                <a:solidFill>
                  <a:srgbClr val="FF9518"/>
                </a:solidFill>
                <a:effectLst>
                  <a:outerShdw blurRad="38100" dist="38100" dir="2700000" algn="tl">
                    <a:srgbClr val="000000">
                      <a:alpha val="43137"/>
                    </a:srgbClr>
                  </a:outerShdw>
                </a:effectLst>
                <a:uLnTx/>
                <a:uFillTx/>
                <a:latin typeface="Tajawal Medium" panose="00000600000000000000" pitchFamily="2" charset="-78"/>
                <a:cs typeface="Tajawal Medium" panose="00000600000000000000" pitchFamily="2" charset="-78"/>
              </a:rPr>
              <a:t> </a:t>
            </a:r>
            <a:r>
              <a:rPr lang="en-US" sz="2800" b="1" dirty="0">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Strategic Leadership: Managing the Strategy Process</a:t>
            </a:r>
          </a:p>
        </p:txBody>
      </p:sp>
    </p:spTree>
    <p:extLst>
      <p:ext uri="{BB962C8B-B14F-4D97-AF65-F5344CB8AC3E}">
        <p14:creationId xmlns:p14="http://schemas.microsoft.com/office/powerpoint/2010/main" val="768121011"/>
      </p:ext>
    </p:extLst>
  </p:cSld>
  <p:clrMapOvr>
    <a:masterClrMapping/>
  </p:clrMapOvr>
  <mc:AlternateContent xmlns:mc="http://schemas.openxmlformats.org/markup-compatibility/2006" xmlns:p14="http://schemas.microsoft.com/office/powerpoint/2010/main">
    <mc:Choice Requires="p14">
      <p:transition spd="slow" p14:dur="2000" advTm="116160"/>
    </mc:Choice>
    <mc:Fallback xmlns="">
      <p:transition spd="slow" advTm="116160"/>
    </mc:Fallback>
  </mc:AlternateContent>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xmlns="" id="{87357321-6E69-4B90-B781-A8690AF55508}"/>
              </a:ext>
            </a:extLst>
          </p:cNvPr>
          <p:cNvSpPr txBox="1"/>
          <p:nvPr/>
        </p:nvSpPr>
        <p:spPr>
          <a:xfrm>
            <a:off x="654671" y="1528788"/>
            <a:ext cx="10764251" cy="5201424"/>
          </a:xfrm>
          <a:prstGeom prst="rect">
            <a:avLst/>
          </a:prstGeom>
          <a:noFill/>
        </p:spPr>
        <p:txBody>
          <a:bodyPr wrap="square">
            <a:spAutoFit/>
          </a:bodyPr>
          <a:lstStyle/>
          <a:p>
            <a:pPr marL="457200" indent="-457200">
              <a:buFont typeface="Wingdings" panose="05000000000000000000" pitchFamily="2" charset="2"/>
              <a:buChar char="Ø"/>
            </a:pPr>
            <a:r>
              <a:rPr lang="en-US" sz="3200" b="1" dirty="0">
                <a:solidFill>
                  <a:schemeClr val="bg1">
                    <a:lumMod val="50000"/>
                  </a:schemeClr>
                </a:solidFill>
                <a:latin typeface="Times New Roman" panose="02020603050405020304" pitchFamily="18" charset="0"/>
                <a:cs typeface="Times New Roman" panose="02020603050405020304" pitchFamily="18" charset="0"/>
              </a:rPr>
              <a:t>2.1 Strategic Leadership</a:t>
            </a:r>
          </a:p>
          <a:p>
            <a:pPr marL="457200" indent="-457200">
              <a:buFont typeface="Arial" panose="020B0604020202020204" pitchFamily="34" charset="0"/>
              <a:buChar char="•"/>
            </a:pPr>
            <a:r>
              <a:rPr lang="en-US" sz="2400" dirty="0">
                <a:solidFill>
                  <a:schemeClr val="bg1">
                    <a:lumMod val="75000"/>
                  </a:schemeClr>
                </a:solidFill>
                <a:latin typeface="Times New Roman" panose="02020603050405020304" pitchFamily="18" charset="0"/>
                <a:cs typeface="Times New Roman" panose="02020603050405020304" pitchFamily="18" charset="0"/>
              </a:rPr>
              <a:t>What Do Strategic Leaders Do?</a:t>
            </a:r>
          </a:p>
          <a:p>
            <a:pPr marL="457200" indent="-457200">
              <a:buFont typeface="Arial" panose="020B0604020202020204" pitchFamily="34" charset="0"/>
              <a:buChar char="•"/>
            </a:pPr>
            <a:r>
              <a:rPr lang="en-US" sz="2400" dirty="0">
                <a:solidFill>
                  <a:schemeClr val="bg1">
                    <a:lumMod val="75000"/>
                  </a:schemeClr>
                </a:solidFill>
                <a:latin typeface="Times New Roman" panose="02020603050405020304" pitchFamily="18" charset="0"/>
                <a:cs typeface="Times New Roman" panose="02020603050405020304" pitchFamily="18" charset="0"/>
              </a:rPr>
              <a:t>How Do You Become a Strategic Leader?</a:t>
            </a:r>
          </a:p>
          <a:p>
            <a:pPr marL="457200" indent="-457200">
              <a:buFont typeface="Arial" panose="020B0604020202020204" pitchFamily="34" charset="0"/>
              <a:buChar char="•"/>
            </a:pPr>
            <a:r>
              <a:rPr lang="en-US" sz="2400" dirty="0">
                <a:solidFill>
                  <a:schemeClr val="bg1">
                    <a:lumMod val="75000"/>
                  </a:schemeClr>
                </a:solidFill>
                <a:latin typeface="Times New Roman" panose="02020603050405020304" pitchFamily="18" charset="0"/>
                <a:cs typeface="Times New Roman" panose="02020603050405020304" pitchFamily="18" charset="0"/>
              </a:rPr>
              <a:t>The Strategy Process across Levels: Corporate, Business, and Functional Managers</a:t>
            </a:r>
          </a:p>
          <a:p>
            <a:pPr marL="457200" indent="-457200">
              <a:buFont typeface="Wingdings" panose="05000000000000000000" pitchFamily="2" charset="2"/>
              <a:buChar char="Ø"/>
            </a:pPr>
            <a:r>
              <a:rPr lang="en-US" sz="2800" dirty="0">
                <a:solidFill>
                  <a:schemeClr val="bg1">
                    <a:lumMod val="75000"/>
                  </a:schemeClr>
                </a:solidFill>
                <a:latin typeface="Times New Roman" panose="02020603050405020304" pitchFamily="18" charset="0"/>
                <a:cs typeface="Times New Roman" panose="02020603050405020304" pitchFamily="18" charset="0"/>
              </a:rPr>
              <a:t>2.2 The Strategic Management Process</a:t>
            </a:r>
          </a:p>
          <a:p>
            <a:pPr marL="457200" indent="-457200">
              <a:buFont typeface="Arial" panose="020B0604020202020204" pitchFamily="34" charset="0"/>
              <a:buChar char="•"/>
            </a:pPr>
            <a:r>
              <a:rPr lang="en-US" sz="2400" dirty="0">
                <a:solidFill>
                  <a:schemeClr val="bg1">
                    <a:lumMod val="75000"/>
                  </a:schemeClr>
                </a:solidFill>
                <a:latin typeface="Times New Roman" panose="02020603050405020304" pitchFamily="18" charset="0"/>
                <a:cs typeface="Times New Roman" panose="02020603050405020304" pitchFamily="18" charset="0"/>
              </a:rPr>
              <a:t>Top-Down Strategic Planning</a:t>
            </a:r>
          </a:p>
          <a:p>
            <a:pPr marL="457200" indent="-457200">
              <a:buFont typeface="Arial" panose="020B0604020202020204" pitchFamily="34" charset="0"/>
              <a:buChar char="•"/>
            </a:pPr>
            <a:r>
              <a:rPr lang="en-US" sz="2400" dirty="0">
                <a:solidFill>
                  <a:schemeClr val="bg1">
                    <a:lumMod val="75000"/>
                  </a:schemeClr>
                </a:solidFill>
                <a:latin typeface="Times New Roman" panose="02020603050405020304" pitchFamily="18" charset="0"/>
                <a:cs typeface="Times New Roman" panose="02020603050405020304" pitchFamily="18" charset="0"/>
              </a:rPr>
              <a:t>Scenario Planning</a:t>
            </a:r>
          </a:p>
          <a:p>
            <a:pPr marL="457200" indent="-457200">
              <a:buFont typeface="Arial" panose="020B0604020202020204" pitchFamily="34" charset="0"/>
              <a:buChar char="•"/>
            </a:pPr>
            <a:r>
              <a:rPr lang="en-US" sz="2400" dirty="0">
                <a:solidFill>
                  <a:schemeClr val="bg1">
                    <a:lumMod val="75000"/>
                  </a:schemeClr>
                </a:solidFill>
                <a:latin typeface="Times New Roman" panose="02020603050405020304" pitchFamily="18" charset="0"/>
                <a:cs typeface="Times New Roman" panose="02020603050405020304" pitchFamily="18" charset="0"/>
              </a:rPr>
              <a:t>Strategy as Planned Emergence: Top-Down and Bottom-Up</a:t>
            </a:r>
          </a:p>
          <a:p>
            <a:pPr marL="457200" indent="-457200">
              <a:buFont typeface="Wingdings" panose="05000000000000000000" pitchFamily="2" charset="2"/>
              <a:buChar char="Ø"/>
            </a:pPr>
            <a:r>
              <a:rPr lang="en-US" sz="2800" dirty="0">
                <a:solidFill>
                  <a:schemeClr val="bg1">
                    <a:lumMod val="75000"/>
                  </a:schemeClr>
                </a:solidFill>
                <a:latin typeface="Times New Roman" panose="02020603050405020304" pitchFamily="18" charset="0"/>
                <a:cs typeface="Times New Roman" panose="02020603050405020304" pitchFamily="18" charset="0"/>
              </a:rPr>
              <a:t>2.3 Stakeholders and Competitive Advantage</a:t>
            </a:r>
          </a:p>
          <a:p>
            <a:pPr marL="457200" indent="-457200">
              <a:buFont typeface="Arial" panose="020B0604020202020204" pitchFamily="34" charset="0"/>
              <a:buChar char="•"/>
            </a:pPr>
            <a:r>
              <a:rPr lang="en-US" sz="2400" dirty="0">
                <a:solidFill>
                  <a:schemeClr val="bg1">
                    <a:lumMod val="75000"/>
                  </a:schemeClr>
                </a:solidFill>
                <a:latin typeface="Times New Roman" panose="02020603050405020304" pitchFamily="18" charset="0"/>
                <a:cs typeface="Times New Roman" panose="02020603050405020304" pitchFamily="18" charset="0"/>
              </a:rPr>
              <a:t>Stakeholder Strategy</a:t>
            </a:r>
          </a:p>
          <a:p>
            <a:pPr marL="457200" indent="-457200">
              <a:buFont typeface="Arial" panose="020B0604020202020204" pitchFamily="34" charset="0"/>
              <a:buChar char="•"/>
            </a:pPr>
            <a:r>
              <a:rPr lang="en-US" sz="2400" dirty="0">
                <a:solidFill>
                  <a:schemeClr val="bg1">
                    <a:lumMod val="75000"/>
                  </a:schemeClr>
                </a:solidFill>
                <a:latin typeface="Times New Roman" panose="02020603050405020304" pitchFamily="18" charset="0"/>
                <a:cs typeface="Times New Roman" panose="02020603050405020304" pitchFamily="18" charset="0"/>
              </a:rPr>
              <a:t>Stakeholder Impact Analysis</a:t>
            </a:r>
          </a:p>
          <a:p>
            <a:pPr marL="457200" indent="-457200">
              <a:buFont typeface="Wingdings" panose="05000000000000000000" pitchFamily="2" charset="2"/>
              <a:buChar char="Ø"/>
            </a:pPr>
            <a:r>
              <a:rPr lang="en-US" sz="2800" dirty="0">
                <a:solidFill>
                  <a:schemeClr val="bg1">
                    <a:lumMod val="75000"/>
                  </a:schemeClr>
                </a:solidFill>
                <a:latin typeface="Times New Roman" panose="02020603050405020304" pitchFamily="18" charset="0"/>
                <a:cs typeface="Times New Roman" panose="02020603050405020304" pitchFamily="18" charset="0"/>
              </a:rPr>
              <a:t>2.4 Implications for Strategic Leaders</a:t>
            </a:r>
          </a:p>
        </p:txBody>
      </p:sp>
      <p:sp>
        <p:nvSpPr>
          <p:cNvPr id="8" name="TextBox 7"/>
          <p:cNvSpPr txBox="1"/>
          <p:nvPr/>
        </p:nvSpPr>
        <p:spPr>
          <a:xfrm>
            <a:off x="447504" y="574681"/>
            <a:ext cx="9524678" cy="954107"/>
          </a:xfrm>
          <a:prstGeom prst="rect">
            <a:avLst/>
          </a:prstGeom>
          <a:noFill/>
        </p:spPr>
        <p:txBody>
          <a:bodyPr wrap="square" rtlCol="0">
            <a:spAutoFit/>
          </a:bodyPr>
          <a:lstStyle/>
          <a:p>
            <a:r>
              <a:rPr kumimoji="0" lang="en-US" sz="2800" b="1" i="0" u="none" strike="noStrike" kern="1200" cap="none" spc="0" normalizeH="0" baseline="0" noProof="0" dirty="0">
                <a:ln>
                  <a:noFill/>
                </a:ln>
                <a:solidFill>
                  <a:srgbClr val="FF9518"/>
                </a:solidFill>
                <a:effectLst>
                  <a:outerShdw blurRad="38100" dist="38100" dir="2700000" algn="tl">
                    <a:srgbClr val="000000">
                      <a:alpha val="43137"/>
                    </a:srgbClr>
                  </a:outerShdw>
                </a:effectLst>
                <a:uLnTx/>
                <a:uFillTx/>
                <a:latin typeface="Tajawal Medium" panose="00000600000000000000" pitchFamily="2" charset="-78"/>
                <a:cs typeface="Tajawal Medium" panose="00000600000000000000" pitchFamily="2" charset="-78"/>
              </a:rPr>
              <a:t>Agenda</a:t>
            </a:r>
            <a:r>
              <a:rPr kumimoji="0" lang="en-US" sz="2800" b="1" i="0" u="none" strike="noStrike" kern="1200" cap="none" spc="0" normalizeH="0" noProof="0" dirty="0">
                <a:ln>
                  <a:noFill/>
                </a:ln>
                <a:solidFill>
                  <a:srgbClr val="FF9518"/>
                </a:solidFill>
                <a:effectLst>
                  <a:outerShdw blurRad="38100" dist="38100" dir="2700000" algn="tl">
                    <a:srgbClr val="000000">
                      <a:alpha val="43137"/>
                    </a:srgbClr>
                  </a:outerShdw>
                </a:effectLst>
                <a:uLnTx/>
                <a:uFillTx/>
                <a:latin typeface="Tajawal Medium" panose="00000600000000000000" pitchFamily="2" charset="-78"/>
                <a:cs typeface="Tajawal Medium" panose="00000600000000000000" pitchFamily="2" charset="-78"/>
              </a:rPr>
              <a:t> </a:t>
            </a:r>
            <a:r>
              <a:rPr lang="en-US" sz="2800" b="1" dirty="0">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Strategic Leadership: Managing the Strategy Process</a:t>
            </a:r>
          </a:p>
        </p:txBody>
      </p:sp>
    </p:spTree>
    <p:extLst>
      <p:ext uri="{BB962C8B-B14F-4D97-AF65-F5344CB8AC3E}">
        <p14:creationId xmlns:p14="http://schemas.microsoft.com/office/powerpoint/2010/main" val="2071892411"/>
      </p:ext>
    </p:extLst>
  </p:cSld>
  <p:clrMapOvr>
    <a:masterClrMapping/>
  </p:clrMapOvr>
  <mc:AlternateContent xmlns:mc="http://schemas.openxmlformats.org/markup-compatibility/2006" xmlns:p14="http://schemas.microsoft.com/office/powerpoint/2010/main">
    <mc:Choice Requires="p14">
      <p:transition spd="slow" p14:dur="2000" advTm="7174"/>
    </mc:Choice>
    <mc:Fallback xmlns="">
      <p:transition spd="slow" advTm="7174"/>
    </mc:Fallback>
  </mc:AlternateContent>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xmlns="" id="{7A23C5C4-4FD9-93DE-9391-0CA92C90FFA6}"/>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p:blipFill>
        <p:spPr>
          <a:xfrm>
            <a:off x="2808" y="27291"/>
            <a:ext cx="5547685" cy="5573488"/>
          </a:xfrm>
        </p:spPr>
      </p:pic>
      <p:sp>
        <p:nvSpPr>
          <p:cNvPr id="2" name="Right Triangle 1">
            <a:extLst>
              <a:ext uri="{FF2B5EF4-FFF2-40B4-BE49-F238E27FC236}">
                <a16:creationId xmlns:a16="http://schemas.microsoft.com/office/drawing/2014/main" xmlns=""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xmlns=""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xmlns="" id="{904B7CA6-23A4-2E24-5FFC-ECEA38831F6A}"/>
              </a:ext>
            </a:extLst>
          </p:cNvPr>
          <p:cNvSpPr txBox="1"/>
          <p:nvPr/>
        </p:nvSpPr>
        <p:spPr>
          <a:xfrm>
            <a:off x="5675813" y="1691143"/>
            <a:ext cx="8282575"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Strategic Leadership</a:t>
            </a:r>
          </a:p>
        </p:txBody>
      </p:sp>
      <p:sp>
        <p:nvSpPr>
          <p:cNvPr id="31" name="TextBox 30">
            <a:extLst>
              <a:ext uri="{FF2B5EF4-FFF2-40B4-BE49-F238E27FC236}">
                <a16:creationId xmlns:a16="http://schemas.microsoft.com/office/drawing/2014/main" xmlns="" id="{4527402C-3F97-690D-9C20-A459E375AEB7}"/>
              </a:ext>
            </a:extLst>
          </p:cNvPr>
          <p:cNvSpPr txBox="1"/>
          <p:nvPr/>
        </p:nvSpPr>
        <p:spPr>
          <a:xfrm>
            <a:off x="3598250" y="2551300"/>
            <a:ext cx="8844924" cy="1569660"/>
          </a:xfrm>
          <a:prstGeom prst="rect">
            <a:avLst/>
          </a:prstGeom>
          <a:noFill/>
        </p:spPr>
        <p:txBody>
          <a:bodyPr wrap="square" rtlCol="0">
            <a:spAutoFit/>
          </a:bodyPr>
          <a:lstStyle/>
          <a:p>
            <a:pPr algn="ctr"/>
            <a:r>
              <a:rPr lang="en-US" sz="2400" b="1" dirty="0">
                <a:latin typeface="Times New Roman" panose="02020603050405020304" pitchFamily="18" charset="0"/>
                <a:cs typeface="Times New Roman" panose="02020603050405020304" pitchFamily="18" charset="0"/>
              </a:rPr>
              <a:t>Strategic leadership pertains to executives’ use of power and influence to direct the activities of others when pursuing an organization’s goals. </a:t>
            </a:r>
          </a:p>
          <a:p>
            <a:pPr algn="ctr"/>
            <a:endParaRPr lang="en-US" sz="2400" b="1" dirty="0">
              <a:latin typeface="Times New Roman" panose="02020603050405020304" pitchFamily="18" charset="0"/>
              <a:cs typeface="Times New Roman" panose="02020603050405020304" pitchFamily="18" charset="0"/>
            </a:endParaRPr>
          </a:p>
        </p:txBody>
      </p:sp>
      <p:sp>
        <p:nvSpPr>
          <p:cNvPr id="4" name="Rectangle 3">
            <a:extLst>
              <a:ext uri="{FF2B5EF4-FFF2-40B4-BE49-F238E27FC236}">
                <a16:creationId xmlns:a16="http://schemas.microsoft.com/office/drawing/2014/main" xmlns="" id="{BD069A96-5848-FF57-BDAE-6DBEC0AA0DA9}"/>
              </a:ext>
            </a:extLst>
          </p:cNvPr>
          <p:cNvSpPr/>
          <p:nvPr/>
        </p:nvSpPr>
        <p:spPr>
          <a:xfrm>
            <a:off x="3598250" y="650282"/>
            <a:ext cx="5519099" cy="5780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 name="Picture 2"/>
          <p:cNvPicPr>
            <a:picLocks noChangeAspect="1"/>
          </p:cNvPicPr>
          <p:nvPr/>
        </p:nvPicPr>
        <p:blipFill>
          <a:blip r:embed="rId4"/>
          <a:stretch>
            <a:fillRect/>
          </a:stretch>
        </p:blipFill>
        <p:spPr>
          <a:xfrm>
            <a:off x="5460067" y="4352215"/>
            <a:ext cx="4127448" cy="1487714"/>
          </a:xfrm>
          <a:prstGeom prst="rect">
            <a:avLst/>
          </a:prstGeom>
        </p:spPr>
      </p:pic>
    </p:spTree>
    <p:extLst>
      <p:ext uri="{BB962C8B-B14F-4D97-AF65-F5344CB8AC3E}">
        <p14:creationId xmlns:p14="http://schemas.microsoft.com/office/powerpoint/2010/main" val="1178430334"/>
      </p:ext>
    </p:extLst>
  </p:cSld>
  <p:clrMapOvr>
    <a:masterClrMapping/>
  </p:clrMapOvr>
  <mc:AlternateContent xmlns:mc="http://schemas.openxmlformats.org/markup-compatibility/2006" xmlns:p14="http://schemas.microsoft.com/office/powerpoint/2010/main">
    <mc:Choice Requires="p14">
      <p:transition spd="slow" p14:dur="2000" advTm="120180"/>
    </mc:Choice>
    <mc:Fallback xmlns="">
      <p:transition spd="slow" advTm="120180"/>
    </mc:Fallback>
  </mc:AlternateContent>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xmlns="" id="{7A23C5C4-4FD9-93DE-9391-0CA92C90FFA6}"/>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p:blipFill>
        <p:spPr>
          <a:xfrm>
            <a:off x="2808" y="27291"/>
            <a:ext cx="5547685" cy="5573488"/>
          </a:xfrm>
        </p:spPr>
      </p:pic>
      <p:sp>
        <p:nvSpPr>
          <p:cNvPr id="2" name="Right Triangle 1">
            <a:extLst>
              <a:ext uri="{FF2B5EF4-FFF2-40B4-BE49-F238E27FC236}">
                <a16:creationId xmlns:a16="http://schemas.microsoft.com/office/drawing/2014/main" xmlns=""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xmlns=""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xmlns="" id="{904B7CA6-23A4-2E24-5FFC-ECEA38831F6A}"/>
              </a:ext>
            </a:extLst>
          </p:cNvPr>
          <p:cNvSpPr txBox="1"/>
          <p:nvPr/>
        </p:nvSpPr>
        <p:spPr>
          <a:xfrm>
            <a:off x="5733080" y="1537693"/>
            <a:ext cx="8282575"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Strategic Leadership</a:t>
            </a:r>
          </a:p>
        </p:txBody>
      </p:sp>
      <p:sp>
        <p:nvSpPr>
          <p:cNvPr id="31" name="TextBox 30">
            <a:extLst>
              <a:ext uri="{FF2B5EF4-FFF2-40B4-BE49-F238E27FC236}">
                <a16:creationId xmlns:a16="http://schemas.microsoft.com/office/drawing/2014/main" xmlns="" id="{4527402C-3F97-690D-9C20-A459E375AEB7}"/>
              </a:ext>
            </a:extLst>
          </p:cNvPr>
          <p:cNvSpPr txBox="1"/>
          <p:nvPr/>
        </p:nvSpPr>
        <p:spPr>
          <a:xfrm>
            <a:off x="3385474" y="2012831"/>
            <a:ext cx="8844924" cy="1569660"/>
          </a:xfrm>
          <a:prstGeom prst="rect">
            <a:avLst/>
          </a:prstGeom>
          <a:noFill/>
        </p:spPr>
        <p:txBody>
          <a:bodyPr wrap="square" rtlCol="0">
            <a:spAutoFit/>
          </a:bodyPr>
          <a:lstStyle/>
          <a:p>
            <a:endParaRPr lang="en-US" sz="2400" b="1" dirty="0">
              <a:latin typeface="Times New Roman" panose="02020603050405020304" pitchFamily="18" charset="0"/>
              <a:cs typeface="Times New Roman" panose="02020603050405020304" pitchFamily="18" charset="0"/>
            </a:endParaRPr>
          </a:p>
          <a:p>
            <a:pPr algn="ctr"/>
            <a:r>
              <a:rPr lang="en-US" sz="2400" b="1" dirty="0">
                <a:latin typeface="Times New Roman" panose="02020603050405020304" pitchFamily="18" charset="0"/>
                <a:cs typeface="Times New Roman" panose="02020603050405020304" pitchFamily="18" charset="0"/>
              </a:rPr>
              <a:t>Power is defined as the strategic leader’s ability to influence the </a:t>
            </a:r>
            <a:r>
              <a:rPr lang="en-US" sz="2400" b="1" dirty="0" err="1">
                <a:latin typeface="Times New Roman" panose="02020603050405020304" pitchFamily="18" charset="0"/>
                <a:cs typeface="Times New Roman" panose="02020603050405020304" pitchFamily="18" charset="0"/>
              </a:rPr>
              <a:t>behaviour</a:t>
            </a:r>
            <a:r>
              <a:rPr lang="en-US" sz="2400" b="1" dirty="0">
                <a:latin typeface="Times New Roman" panose="02020603050405020304" pitchFamily="18" charset="0"/>
                <a:cs typeface="Times New Roman" panose="02020603050405020304" pitchFamily="18" charset="0"/>
              </a:rPr>
              <a:t> of other organizational members to do things, including things they would not do otherwise. </a:t>
            </a:r>
          </a:p>
        </p:txBody>
      </p:sp>
      <p:sp>
        <p:nvSpPr>
          <p:cNvPr id="4" name="Rectangle 3">
            <a:extLst>
              <a:ext uri="{FF2B5EF4-FFF2-40B4-BE49-F238E27FC236}">
                <a16:creationId xmlns:a16="http://schemas.microsoft.com/office/drawing/2014/main" xmlns="" id="{BD069A96-5848-FF57-BDAE-6DBEC0AA0DA9}"/>
              </a:ext>
            </a:extLst>
          </p:cNvPr>
          <p:cNvSpPr/>
          <p:nvPr/>
        </p:nvSpPr>
        <p:spPr>
          <a:xfrm>
            <a:off x="3598250" y="650282"/>
            <a:ext cx="5519099" cy="5780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7" name="Picture 6"/>
          <p:cNvPicPr>
            <a:picLocks noChangeAspect="1"/>
          </p:cNvPicPr>
          <p:nvPr/>
        </p:nvPicPr>
        <p:blipFill>
          <a:blip r:embed="rId4"/>
          <a:stretch>
            <a:fillRect/>
          </a:stretch>
        </p:blipFill>
        <p:spPr>
          <a:xfrm>
            <a:off x="5173154" y="3909526"/>
            <a:ext cx="4963218" cy="2016102"/>
          </a:xfrm>
          <a:prstGeom prst="rect">
            <a:avLst/>
          </a:prstGeom>
        </p:spPr>
      </p:pic>
    </p:spTree>
    <p:extLst>
      <p:ext uri="{BB962C8B-B14F-4D97-AF65-F5344CB8AC3E}">
        <p14:creationId xmlns:p14="http://schemas.microsoft.com/office/powerpoint/2010/main" val="2620415228"/>
      </p:ext>
    </p:extLst>
  </p:cSld>
  <p:clrMapOvr>
    <a:masterClrMapping/>
  </p:clrMapOvr>
  <mc:AlternateContent xmlns:mc="http://schemas.openxmlformats.org/markup-compatibility/2006" xmlns:p14="http://schemas.microsoft.com/office/powerpoint/2010/main">
    <mc:Choice Requires="p14">
      <p:transition spd="slow" p14:dur="2000" advTm="69399"/>
    </mc:Choice>
    <mc:Fallback xmlns="">
      <p:transition spd="slow" advTm="69399"/>
    </mc:Fallback>
  </mc:AlternateContent>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xmlns="" id="{7A23C5C4-4FD9-93DE-9391-0CA92C90FFA6}"/>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p:blipFill>
        <p:spPr>
          <a:xfrm>
            <a:off x="0" y="22674"/>
            <a:ext cx="5547685" cy="5573488"/>
          </a:xfrm>
        </p:spPr>
      </p:pic>
      <p:sp>
        <p:nvSpPr>
          <p:cNvPr id="2" name="Right Triangle 1">
            <a:extLst>
              <a:ext uri="{FF2B5EF4-FFF2-40B4-BE49-F238E27FC236}">
                <a16:creationId xmlns:a16="http://schemas.microsoft.com/office/drawing/2014/main" xmlns=""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xmlns=""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xmlns="" id="{904B7CA6-23A4-2E24-5FFC-ECEA38831F6A}"/>
              </a:ext>
            </a:extLst>
          </p:cNvPr>
          <p:cNvSpPr txBox="1"/>
          <p:nvPr/>
        </p:nvSpPr>
        <p:spPr>
          <a:xfrm>
            <a:off x="3947823" y="1537693"/>
            <a:ext cx="8282575"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What do strategic leaders do?</a:t>
            </a:r>
          </a:p>
        </p:txBody>
      </p:sp>
      <p:sp>
        <p:nvSpPr>
          <p:cNvPr id="31" name="TextBox 30">
            <a:extLst>
              <a:ext uri="{FF2B5EF4-FFF2-40B4-BE49-F238E27FC236}">
                <a16:creationId xmlns:a16="http://schemas.microsoft.com/office/drawing/2014/main" xmlns="" id="{4527402C-3F97-690D-9C20-A459E375AEB7}"/>
              </a:ext>
            </a:extLst>
          </p:cNvPr>
          <p:cNvSpPr txBox="1"/>
          <p:nvPr/>
        </p:nvSpPr>
        <p:spPr>
          <a:xfrm>
            <a:off x="3385474" y="2153347"/>
            <a:ext cx="8844924" cy="3046988"/>
          </a:xfrm>
          <a:prstGeom prst="rect">
            <a:avLst/>
          </a:prstGeom>
          <a:noFill/>
        </p:spPr>
        <p:txBody>
          <a:bodyPr wrap="square" rtlCol="0">
            <a:spAutoFit/>
          </a:bodyPr>
          <a:lstStyle/>
          <a:p>
            <a:r>
              <a:rPr lang="en-US" sz="2400" b="1" dirty="0"/>
              <a:t>Explain the role of strategic leaders and what they do</a:t>
            </a:r>
            <a:r>
              <a:rPr lang="en-US" sz="2400" b="1" dirty="0">
                <a:latin typeface="Times New Roman" panose="02020603050405020304" pitchFamily="18" charset="0"/>
                <a:cs typeface="Times New Roman" panose="02020603050405020304" pitchFamily="18" charset="0"/>
              </a:rPr>
              <a:t>?</a:t>
            </a:r>
          </a:p>
          <a:p>
            <a:endParaRPr lang="en-US" sz="2400" b="1" dirty="0">
              <a:latin typeface="Times New Roman" panose="02020603050405020304" pitchFamily="18" charset="0"/>
              <a:cs typeface="Times New Roman" panose="02020603050405020304" pitchFamily="18" charset="0"/>
            </a:endParaRPr>
          </a:p>
          <a:p>
            <a:r>
              <a:rPr lang="en-US" sz="2400" dirty="0"/>
              <a:t>■ Executives whose vision and decisions enable their organizations to achieve competitive advantage demonstrate strategic leadership.</a:t>
            </a:r>
          </a:p>
          <a:p>
            <a:endParaRPr lang="en-US" sz="2400" dirty="0"/>
          </a:p>
          <a:p>
            <a:r>
              <a:rPr lang="en-US" sz="2400" dirty="0"/>
              <a:t>■ Strategic leaders use formal and informal power to influence the behavior of other organizational members to do things, including things they would not do otherwise.</a:t>
            </a:r>
            <a:endParaRPr lang="en-US" sz="2400" i="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p:txBody>
      </p:sp>
      <p:sp>
        <p:nvSpPr>
          <p:cNvPr id="4" name="Rectangle 3">
            <a:extLst>
              <a:ext uri="{FF2B5EF4-FFF2-40B4-BE49-F238E27FC236}">
                <a16:creationId xmlns:a16="http://schemas.microsoft.com/office/drawing/2014/main" xmlns="" id="{BD069A96-5848-FF57-BDAE-6DBEC0AA0DA9}"/>
              </a:ext>
            </a:extLst>
          </p:cNvPr>
          <p:cNvSpPr/>
          <p:nvPr/>
        </p:nvSpPr>
        <p:spPr>
          <a:xfrm>
            <a:off x="3598250" y="650282"/>
            <a:ext cx="5519099" cy="5780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 name="Picture 2"/>
          <p:cNvPicPr>
            <a:picLocks noChangeAspect="1"/>
          </p:cNvPicPr>
          <p:nvPr/>
        </p:nvPicPr>
        <p:blipFill>
          <a:blip r:embed="rId4"/>
          <a:stretch>
            <a:fillRect/>
          </a:stretch>
        </p:blipFill>
        <p:spPr>
          <a:xfrm>
            <a:off x="8089110" y="4923537"/>
            <a:ext cx="3860158" cy="1677284"/>
          </a:xfrm>
          <a:prstGeom prst="rect">
            <a:avLst/>
          </a:prstGeom>
        </p:spPr>
      </p:pic>
    </p:spTree>
    <p:extLst>
      <p:ext uri="{BB962C8B-B14F-4D97-AF65-F5344CB8AC3E}">
        <p14:creationId xmlns:p14="http://schemas.microsoft.com/office/powerpoint/2010/main" val="1596005324"/>
      </p:ext>
    </p:extLst>
  </p:cSld>
  <p:clrMapOvr>
    <a:masterClrMapping/>
  </p:clrMapOvr>
  <mc:AlternateContent xmlns:mc="http://schemas.openxmlformats.org/markup-compatibility/2006" xmlns:p14="http://schemas.microsoft.com/office/powerpoint/2010/main">
    <mc:Choice Requires="p14">
      <p:transition spd="slow" p14:dur="2000" advTm="103632"/>
    </mc:Choice>
    <mc:Fallback xmlns="">
      <p:transition spd="slow" advTm="103632"/>
    </mc:Fallback>
  </mc:AlternateContent>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xmlns="" id="{7A23C5C4-4FD9-93DE-9391-0CA92C90FFA6}"/>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p:blipFill>
        <p:spPr>
          <a:xfrm>
            <a:off x="0" y="22674"/>
            <a:ext cx="5547685" cy="5573488"/>
          </a:xfrm>
        </p:spPr>
      </p:pic>
      <p:sp>
        <p:nvSpPr>
          <p:cNvPr id="2" name="Right Triangle 1">
            <a:extLst>
              <a:ext uri="{FF2B5EF4-FFF2-40B4-BE49-F238E27FC236}">
                <a16:creationId xmlns:a16="http://schemas.microsoft.com/office/drawing/2014/main" xmlns=""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xmlns=""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xmlns="" id="{904B7CA6-23A4-2E24-5FFC-ECEA38831F6A}"/>
              </a:ext>
            </a:extLst>
          </p:cNvPr>
          <p:cNvSpPr txBox="1"/>
          <p:nvPr/>
        </p:nvSpPr>
        <p:spPr>
          <a:xfrm>
            <a:off x="3947823" y="1537693"/>
            <a:ext cx="8282575"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What do strategic leaders do?</a:t>
            </a:r>
          </a:p>
        </p:txBody>
      </p:sp>
      <p:sp>
        <p:nvSpPr>
          <p:cNvPr id="31" name="TextBox 30">
            <a:extLst>
              <a:ext uri="{FF2B5EF4-FFF2-40B4-BE49-F238E27FC236}">
                <a16:creationId xmlns:a16="http://schemas.microsoft.com/office/drawing/2014/main" xmlns="" id="{4527402C-3F97-690D-9C20-A459E375AEB7}"/>
              </a:ext>
            </a:extLst>
          </p:cNvPr>
          <p:cNvSpPr txBox="1"/>
          <p:nvPr/>
        </p:nvSpPr>
        <p:spPr>
          <a:xfrm>
            <a:off x="3385474" y="2153347"/>
            <a:ext cx="8844924" cy="3046988"/>
          </a:xfrm>
          <a:prstGeom prst="rect">
            <a:avLst/>
          </a:prstGeom>
          <a:noFill/>
        </p:spPr>
        <p:txBody>
          <a:bodyPr wrap="square" rtlCol="0">
            <a:spAutoFit/>
          </a:bodyPr>
          <a:lstStyle/>
          <a:p>
            <a:r>
              <a:rPr lang="en-US" sz="2400" b="1" dirty="0">
                <a:latin typeface="Times New Roman" panose="02020603050405020304" pitchFamily="18" charset="0"/>
                <a:cs typeface="Times New Roman" panose="02020603050405020304" pitchFamily="18" charset="0"/>
              </a:rPr>
              <a:t>What do strategic leaders do that makes some more effective than others?</a:t>
            </a:r>
          </a:p>
          <a:p>
            <a:endParaRPr lang="en-US" sz="2400" b="1" dirty="0">
              <a:latin typeface="Times New Roman" panose="02020603050405020304" pitchFamily="18" charset="0"/>
              <a:cs typeface="Times New Roman" panose="02020603050405020304" pitchFamily="18" charset="0"/>
            </a:endParaRPr>
          </a:p>
          <a:p>
            <a:r>
              <a:rPr lang="en-US" sz="2400" b="1" dirty="0">
                <a:latin typeface="Times New Roman" panose="02020603050405020304" pitchFamily="18" charset="0"/>
                <a:cs typeface="Times New Roman" panose="02020603050405020304" pitchFamily="18" charset="0"/>
              </a:rPr>
              <a:t> </a:t>
            </a:r>
            <a:r>
              <a:rPr lang="en-US" sz="2400" dirty="0">
                <a:latin typeface="Times New Roman" panose="02020603050405020304" pitchFamily="18" charset="0"/>
                <a:cs typeface="Times New Roman" panose="02020603050405020304" pitchFamily="18" charset="0"/>
              </a:rPr>
              <a:t>In a study of more than 350 CEOs, strategy scholars found that they spend, on average, 67 percent of their time in meetings, 13 percent working alone, 7 percent on e-mail, 6 percent on phone calls, 5 percent on business meals, and 2 percent on public events such as </a:t>
            </a:r>
            <a:r>
              <a:rPr lang="en-US" sz="2400" dirty="0" err="1">
                <a:latin typeface="Times New Roman" panose="02020603050405020304" pitchFamily="18" charset="0"/>
                <a:cs typeface="Times New Roman" panose="02020603050405020304" pitchFamily="18" charset="0"/>
              </a:rPr>
              <a:t>ribboncutting</a:t>
            </a:r>
            <a:r>
              <a:rPr lang="en-US" sz="2400" dirty="0">
                <a:latin typeface="Times New Roman" panose="02020603050405020304" pitchFamily="18" charset="0"/>
                <a:cs typeface="Times New Roman" panose="02020603050405020304" pitchFamily="18" charset="0"/>
              </a:rPr>
              <a:t> for a new factory. </a:t>
            </a:r>
            <a:endParaRPr lang="en-US" sz="2400" i="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p:txBody>
      </p:sp>
      <p:sp>
        <p:nvSpPr>
          <p:cNvPr id="4" name="Rectangle 3">
            <a:extLst>
              <a:ext uri="{FF2B5EF4-FFF2-40B4-BE49-F238E27FC236}">
                <a16:creationId xmlns:a16="http://schemas.microsoft.com/office/drawing/2014/main" xmlns="" id="{BD069A96-5848-FF57-BDAE-6DBEC0AA0DA9}"/>
              </a:ext>
            </a:extLst>
          </p:cNvPr>
          <p:cNvSpPr/>
          <p:nvPr/>
        </p:nvSpPr>
        <p:spPr>
          <a:xfrm>
            <a:off x="3598250" y="650282"/>
            <a:ext cx="5519099" cy="5780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 name="Picture 2"/>
          <p:cNvPicPr>
            <a:picLocks noChangeAspect="1"/>
          </p:cNvPicPr>
          <p:nvPr/>
        </p:nvPicPr>
        <p:blipFill>
          <a:blip r:embed="rId4"/>
          <a:stretch>
            <a:fillRect/>
          </a:stretch>
        </p:blipFill>
        <p:spPr>
          <a:xfrm>
            <a:off x="7807936" y="4923537"/>
            <a:ext cx="4000798" cy="1677284"/>
          </a:xfrm>
          <a:prstGeom prst="rect">
            <a:avLst/>
          </a:prstGeom>
        </p:spPr>
      </p:pic>
    </p:spTree>
    <p:extLst>
      <p:ext uri="{BB962C8B-B14F-4D97-AF65-F5344CB8AC3E}">
        <p14:creationId xmlns:p14="http://schemas.microsoft.com/office/powerpoint/2010/main" val="967894275"/>
      </p:ext>
    </p:extLst>
  </p:cSld>
  <p:clrMapOvr>
    <a:masterClrMapping/>
  </p:clrMapOvr>
  <mc:AlternateContent xmlns:mc="http://schemas.openxmlformats.org/markup-compatibility/2006" xmlns:p14="http://schemas.microsoft.com/office/powerpoint/2010/main">
    <mc:Choice Requires="p14">
      <p:transition spd="slow" p14:dur="2000" advTm="189093"/>
    </mc:Choice>
    <mc:Fallback xmlns="">
      <p:transition spd="slow" advTm="189093"/>
    </mc:Fallback>
  </mc:AlternateContent>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xmlns="" id="{7A23C5C4-4FD9-93DE-9391-0CA92C90FFA6}"/>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p:blipFill>
        <p:spPr>
          <a:xfrm>
            <a:off x="0" y="22674"/>
            <a:ext cx="5547685" cy="5573488"/>
          </a:xfrm>
        </p:spPr>
      </p:pic>
      <p:sp>
        <p:nvSpPr>
          <p:cNvPr id="2" name="Right Triangle 1">
            <a:extLst>
              <a:ext uri="{FF2B5EF4-FFF2-40B4-BE49-F238E27FC236}">
                <a16:creationId xmlns:a16="http://schemas.microsoft.com/office/drawing/2014/main" xmlns=""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xmlns=""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xmlns="" id="{904B7CA6-23A4-2E24-5FFC-ECEA38831F6A}"/>
              </a:ext>
            </a:extLst>
          </p:cNvPr>
          <p:cNvSpPr txBox="1"/>
          <p:nvPr/>
        </p:nvSpPr>
        <p:spPr>
          <a:xfrm>
            <a:off x="3947823" y="1537693"/>
            <a:ext cx="8282575"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What do strategic leaders do?</a:t>
            </a:r>
          </a:p>
        </p:txBody>
      </p:sp>
      <p:sp>
        <p:nvSpPr>
          <p:cNvPr id="31" name="TextBox 30">
            <a:extLst>
              <a:ext uri="{FF2B5EF4-FFF2-40B4-BE49-F238E27FC236}">
                <a16:creationId xmlns:a16="http://schemas.microsoft.com/office/drawing/2014/main" xmlns="" id="{4527402C-3F97-690D-9C20-A459E375AEB7}"/>
              </a:ext>
            </a:extLst>
          </p:cNvPr>
          <p:cNvSpPr txBox="1"/>
          <p:nvPr/>
        </p:nvSpPr>
        <p:spPr>
          <a:xfrm>
            <a:off x="3385474" y="2153347"/>
            <a:ext cx="8844924" cy="2677656"/>
          </a:xfrm>
          <a:prstGeom prst="rect">
            <a:avLst/>
          </a:prstGeom>
          <a:noFill/>
        </p:spPr>
        <p:txBody>
          <a:bodyPr wrap="square" rtlCol="0">
            <a:spAutoFit/>
          </a:bodyPr>
          <a:lstStyle/>
          <a:p>
            <a:r>
              <a:rPr lang="en-US" sz="2400" b="1" dirty="0">
                <a:latin typeface="Times New Roman" panose="02020603050405020304" pitchFamily="18" charset="0"/>
                <a:cs typeface="Times New Roman" panose="02020603050405020304" pitchFamily="18" charset="0"/>
              </a:rPr>
              <a:t>What do strategic leaders do that makes some more effective than others?</a:t>
            </a:r>
          </a:p>
          <a:p>
            <a:endParaRPr lang="en-US" sz="2400" b="1" dirty="0">
              <a:latin typeface="Times New Roman" panose="02020603050405020304" pitchFamily="18" charset="0"/>
              <a:cs typeface="Times New Roman" panose="02020603050405020304" pitchFamily="18" charset="0"/>
            </a:endParaRPr>
          </a:p>
          <a:p>
            <a:r>
              <a:rPr lang="en-US" sz="2400" dirty="0">
                <a:latin typeface="Times New Roman" panose="02020603050405020304" pitchFamily="18" charset="0"/>
                <a:cs typeface="Times New Roman" panose="02020603050405020304" pitchFamily="18" charset="0"/>
              </a:rPr>
              <a:t>Other studies have also found that most managers prefer oral communication: CEOs spend most of their time “interacting—talking, soothing, selling, listening, and nodding—with a wide array of parties inside and outside the organization.”</a:t>
            </a:r>
            <a:endParaRPr lang="en-US" sz="2400" i="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p:txBody>
      </p:sp>
      <p:sp>
        <p:nvSpPr>
          <p:cNvPr id="4" name="Rectangle 3">
            <a:extLst>
              <a:ext uri="{FF2B5EF4-FFF2-40B4-BE49-F238E27FC236}">
                <a16:creationId xmlns:a16="http://schemas.microsoft.com/office/drawing/2014/main" xmlns="" id="{BD069A96-5848-FF57-BDAE-6DBEC0AA0DA9}"/>
              </a:ext>
            </a:extLst>
          </p:cNvPr>
          <p:cNvSpPr/>
          <p:nvPr/>
        </p:nvSpPr>
        <p:spPr>
          <a:xfrm>
            <a:off x="3598250" y="650282"/>
            <a:ext cx="5519099" cy="5780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0" name="Picture 9"/>
          <p:cNvPicPr>
            <a:picLocks noChangeAspect="1"/>
          </p:cNvPicPr>
          <p:nvPr/>
        </p:nvPicPr>
        <p:blipFill>
          <a:blip r:embed="rId4"/>
          <a:stretch>
            <a:fillRect/>
          </a:stretch>
        </p:blipFill>
        <p:spPr>
          <a:xfrm>
            <a:off x="7807936" y="4923537"/>
            <a:ext cx="4000798" cy="1677284"/>
          </a:xfrm>
          <a:prstGeom prst="rect">
            <a:avLst/>
          </a:prstGeom>
        </p:spPr>
      </p:pic>
    </p:spTree>
    <p:extLst>
      <p:ext uri="{BB962C8B-B14F-4D97-AF65-F5344CB8AC3E}">
        <p14:creationId xmlns:p14="http://schemas.microsoft.com/office/powerpoint/2010/main" val="3687800293"/>
      </p:ext>
    </p:extLst>
  </p:cSld>
  <p:clrMapOvr>
    <a:masterClrMapping/>
  </p:clrMapOvr>
  <mc:AlternateContent xmlns:mc="http://schemas.openxmlformats.org/markup-compatibility/2006" xmlns:p14="http://schemas.microsoft.com/office/powerpoint/2010/main">
    <mc:Choice Requires="p14">
      <p:transition spd="slow" p14:dur="2000" advTm="136274"/>
    </mc:Choice>
    <mc:Fallback xmlns="">
      <p:transition spd="slow" advTm="136274"/>
    </mc:Fallback>
  </mc:AlternateContent>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xmlns="" id="{7A23C5C4-4FD9-93DE-9391-0CA92C90FFA6}"/>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p:blipFill>
        <p:spPr>
          <a:xfrm>
            <a:off x="0" y="22674"/>
            <a:ext cx="5547685" cy="5573488"/>
          </a:xfrm>
        </p:spPr>
      </p:pic>
      <p:sp>
        <p:nvSpPr>
          <p:cNvPr id="2" name="Right Triangle 1">
            <a:extLst>
              <a:ext uri="{FF2B5EF4-FFF2-40B4-BE49-F238E27FC236}">
                <a16:creationId xmlns:a16="http://schemas.microsoft.com/office/drawing/2014/main" xmlns=""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xmlns=""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xmlns="" id="{904B7CA6-23A4-2E24-5FFC-ECEA38831F6A}"/>
              </a:ext>
            </a:extLst>
          </p:cNvPr>
          <p:cNvSpPr txBox="1"/>
          <p:nvPr/>
        </p:nvSpPr>
        <p:spPr>
          <a:xfrm>
            <a:off x="3947823" y="1537693"/>
            <a:ext cx="8282575"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What do strategic leaders do?</a:t>
            </a:r>
          </a:p>
        </p:txBody>
      </p:sp>
      <p:sp>
        <p:nvSpPr>
          <p:cNvPr id="4" name="Rectangle 3">
            <a:extLst>
              <a:ext uri="{FF2B5EF4-FFF2-40B4-BE49-F238E27FC236}">
                <a16:creationId xmlns:a16="http://schemas.microsoft.com/office/drawing/2014/main" xmlns="" id="{BD069A96-5848-FF57-BDAE-6DBEC0AA0DA9}"/>
              </a:ext>
            </a:extLst>
          </p:cNvPr>
          <p:cNvSpPr/>
          <p:nvPr/>
        </p:nvSpPr>
        <p:spPr>
          <a:xfrm>
            <a:off x="3598250" y="650282"/>
            <a:ext cx="5519099" cy="5780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 name="Picture 2"/>
          <p:cNvPicPr>
            <a:picLocks noChangeAspect="1"/>
          </p:cNvPicPr>
          <p:nvPr/>
        </p:nvPicPr>
        <p:blipFill>
          <a:blip r:embed="rId4"/>
          <a:stretch>
            <a:fillRect/>
          </a:stretch>
        </p:blipFill>
        <p:spPr>
          <a:xfrm>
            <a:off x="3851732" y="2212772"/>
            <a:ext cx="7348704" cy="4036134"/>
          </a:xfrm>
          <a:prstGeom prst="rect">
            <a:avLst/>
          </a:prstGeom>
        </p:spPr>
      </p:pic>
    </p:spTree>
    <p:extLst>
      <p:ext uri="{BB962C8B-B14F-4D97-AF65-F5344CB8AC3E}">
        <p14:creationId xmlns:p14="http://schemas.microsoft.com/office/powerpoint/2010/main" val="316491985"/>
      </p:ext>
    </p:extLst>
  </p:cSld>
  <p:clrMapOvr>
    <a:masterClrMapping/>
  </p:clrMapOvr>
  <mc:AlternateContent xmlns:mc="http://schemas.openxmlformats.org/markup-compatibility/2006" xmlns:p14="http://schemas.microsoft.com/office/powerpoint/2010/main">
    <mc:Choice Requires="p14">
      <p:transition spd="slow" p14:dur="2000" advTm="21636"/>
    </mc:Choice>
    <mc:Fallback xmlns="">
      <p:transition spd="slow" advTm="21636"/>
    </mc:Fallback>
  </mc:AlternateContent>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xmlns="" id="{7A23C5C4-4FD9-93DE-9391-0CA92C90FFA6}"/>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p:blipFill>
        <p:spPr>
          <a:xfrm>
            <a:off x="2808" y="27291"/>
            <a:ext cx="5547685" cy="5573488"/>
          </a:xfrm>
        </p:spPr>
      </p:pic>
      <p:sp>
        <p:nvSpPr>
          <p:cNvPr id="2" name="Right Triangle 1">
            <a:extLst>
              <a:ext uri="{FF2B5EF4-FFF2-40B4-BE49-F238E27FC236}">
                <a16:creationId xmlns:a16="http://schemas.microsoft.com/office/drawing/2014/main" xmlns=""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xmlns=""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xmlns="" id="{904B7CA6-23A4-2E24-5FFC-ECEA38831F6A}"/>
              </a:ext>
            </a:extLst>
          </p:cNvPr>
          <p:cNvSpPr txBox="1"/>
          <p:nvPr/>
        </p:nvSpPr>
        <p:spPr>
          <a:xfrm>
            <a:off x="3947823" y="1537693"/>
            <a:ext cx="8282575"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How to become a strategic leader?</a:t>
            </a:r>
          </a:p>
        </p:txBody>
      </p:sp>
      <p:sp>
        <p:nvSpPr>
          <p:cNvPr id="31" name="TextBox 30">
            <a:extLst>
              <a:ext uri="{FF2B5EF4-FFF2-40B4-BE49-F238E27FC236}">
                <a16:creationId xmlns:a16="http://schemas.microsoft.com/office/drawing/2014/main" xmlns="" id="{4527402C-3F97-690D-9C20-A459E375AEB7}"/>
              </a:ext>
            </a:extLst>
          </p:cNvPr>
          <p:cNvSpPr txBox="1"/>
          <p:nvPr/>
        </p:nvSpPr>
        <p:spPr>
          <a:xfrm>
            <a:off x="3385474" y="2551300"/>
            <a:ext cx="8844924" cy="3785652"/>
          </a:xfrm>
          <a:prstGeom prst="rect">
            <a:avLst/>
          </a:prstGeom>
          <a:noFill/>
        </p:spPr>
        <p:txBody>
          <a:bodyPr wrap="square" rtlCol="0">
            <a:spAutoFit/>
          </a:bodyPr>
          <a:lstStyle/>
          <a:p>
            <a:r>
              <a:rPr lang="en-US" sz="2400" b="1" dirty="0">
                <a:latin typeface="Times New Roman" panose="02020603050405020304" pitchFamily="18" charset="0"/>
                <a:cs typeface="Times New Roman" panose="02020603050405020304" pitchFamily="18" charset="0"/>
              </a:rPr>
              <a:t>Is becoming an ethical and effective strategic leader innate? Can it be learned? </a:t>
            </a:r>
            <a:r>
              <a:rPr lang="en-US" sz="2400" dirty="0">
                <a:latin typeface="Times New Roman" panose="02020603050405020304" pitchFamily="18" charset="0"/>
                <a:cs typeface="Times New Roman" panose="02020603050405020304" pitchFamily="18" charset="0"/>
              </a:rPr>
              <a:t>The theory states that strategic leaders interpret situations through the lens of their unique perspectives, shaped by personal circumstances, values, and experiences. </a:t>
            </a:r>
          </a:p>
          <a:p>
            <a:endParaRPr lang="en-US" sz="2400" dirty="0">
              <a:latin typeface="Times New Roman" panose="02020603050405020304" pitchFamily="18" charset="0"/>
              <a:cs typeface="Times New Roman" panose="02020603050405020304" pitchFamily="18" charset="0"/>
            </a:endParaRPr>
          </a:p>
          <a:p>
            <a:r>
              <a:rPr lang="en-US" sz="2400" dirty="0">
                <a:latin typeface="Times New Roman" panose="02020603050405020304" pitchFamily="18" charset="0"/>
                <a:cs typeface="Times New Roman" panose="02020603050405020304" pitchFamily="18" charset="0"/>
              </a:rPr>
              <a:t>Their leadership actions reflect characteristics of age, education, and career experiences, filtered through personal interpretations of the situations they face. The upper-echelons theory </a:t>
            </a:r>
            <a:r>
              <a:rPr lang="en-US" sz="2400" dirty="0" err="1">
                <a:latin typeface="Times New Roman" panose="02020603050405020304" pitchFamily="18" charset="0"/>
                <a:cs typeface="Times New Roman" panose="02020603050405020304" pitchFamily="18" charset="0"/>
              </a:rPr>
              <a:t>favours</a:t>
            </a:r>
            <a:r>
              <a:rPr lang="en-US" sz="2400" dirty="0">
                <a:latin typeface="Times New Roman" panose="02020603050405020304" pitchFamily="18" charset="0"/>
                <a:cs typeface="Times New Roman" panose="02020603050405020304" pitchFamily="18" charset="0"/>
              </a:rPr>
              <a:t> the idea that effective strategic leadership is the result of both innate </a:t>
            </a:r>
            <a:r>
              <a:rPr lang="en-US" sz="2400" b="1" dirty="0">
                <a:latin typeface="Times New Roman" panose="02020603050405020304" pitchFamily="18" charset="0"/>
                <a:cs typeface="Times New Roman" panose="02020603050405020304" pitchFamily="18" charset="0"/>
              </a:rPr>
              <a:t>abilities and learning.</a:t>
            </a:r>
            <a:endParaRPr lang="en-US" sz="2000" b="1" i="1" dirty="0">
              <a:latin typeface="Times New Roman" panose="02020603050405020304" pitchFamily="18" charset="0"/>
              <a:cs typeface="Times New Roman" panose="02020603050405020304" pitchFamily="18" charset="0"/>
            </a:endParaRPr>
          </a:p>
        </p:txBody>
      </p:sp>
      <p:sp>
        <p:nvSpPr>
          <p:cNvPr id="4" name="Rectangle 3">
            <a:extLst>
              <a:ext uri="{FF2B5EF4-FFF2-40B4-BE49-F238E27FC236}">
                <a16:creationId xmlns:a16="http://schemas.microsoft.com/office/drawing/2014/main" xmlns="" id="{BD069A96-5848-FF57-BDAE-6DBEC0AA0DA9}"/>
              </a:ext>
            </a:extLst>
          </p:cNvPr>
          <p:cNvSpPr/>
          <p:nvPr/>
        </p:nvSpPr>
        <p:spPr>
          <a:xfrm>
            <a:off x="3598250" y="650282"/>
            <a:ext cx="5519099" cy="5780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3976624564"/>
      </p:ext>
    </p:extLst>
  </p:cSld>
  <p:clrMapOvr>
    <a:masterClrMapping/>
  </p:clrMapOvr>
  <mc:AlternateContent xmlns:mc="http://schemas.openxmlformats.org/markup-compatibility/2006" xmlns:p14="http://schemas.microsoft.com/office/powerpoint/2010/main">
    <mc:Choice Requires="p14">
      <p:transition spd="slow" p14:dur="2000" advTm="269413"/>
    </mc:Choice>
    <mc:Fallback xmlns="">
      <p:transition spd="slow" advTm="269413"/>
    </mc:Fallback>
  </mc:AlternateContent>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625002" y="169345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sz="2800" dirty="0">
              <a:solidFill>
                <a:schemeClr val="tx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xmlns="" id="{F9A80F9F-74DB-1D57-04E8-E20E92A09B0A}"/>
              </a:ext>
            </a:extLst>
          </p:cNvPr>
          <p:cNvSpPr txBox="1"/>
          <p:nvPr/>
        </p:nvSpPr>
        <p:spPr>
          <a:xfrm>
            <a:off x="2398812" y="698128"/>
            <a:ext cx="7089293" cy="1384995"/>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Strategy process across levels: company, Business and career managers</a:t>
            </a:r>
          </a:p>
          <a:p>
            <a:endParaRPr lang="en-US" sz="2800" b="1" dirty="0">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xmlns=""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1" name="TextBox 10">
            <a:extLst>
              <a:ext uri="{FF2B5EF4-FFF2-40B4-BE49-F238E27FC236}">
                <a16:creationId xmlns:a16="http://schemas.microsoft.com/office/drawing/2014/main" xmlns="" id="{4527402C-3F97-690D-9C20-A459E375AEB7}"/>
              </a:ext>
            </a:extLst>
          </p:cNvPr>
          <p:cNvSpPr txBox="1"/>
          <p:nvPr/>
        </p:nvSpPr>
        <p:spPr>
          <a:xfrm>
            <a:off x="906627" y="2155119"/>
            <a:ext cx="10249469" cy="3785652"/>
          </a:xfrm>
          <a:prstGeom prst="rect">
            <a:avLst/>
          </a:prstGeom>
          <a:noFill/>
        </p:spPr>
        <p:txBody>
          <a:bodyPr wrap="square" rtlCol="0">
            <a:spAutoFit/>
          </a:bodyPr>
          <a:lstStyle/>
          <a:p>
            <a:r>
              <a:rPr lang="en-US" sz="2400" dirty="0"/>
              <a:t>■ </a:t>
            </a:r>
            <a:r>
              <a:rPr lang="en-US" sz="2400" b="1" i="1" dirty="0"/>
              <a:t>Corporate strategy </a:t>
            </a:r>
            <a:r>
              <a:rPr lang="en-US" sz="2400" dirty="0"/>
              <a:t>concerns questions relating to where to compete as to industry, markets, and geography.</a:t>
            </a:r>
          </a:p>
          <a:p>
            <a:endParaRPr lang="en-US" sz="2400" dirty="0"/>
          </a:p>
          <a:p>
            <a:r>
              <a:rPr lang="en-US" sz="2400" dirty="0"/>
              <a:t>■ </a:t>
            </a:r>
            <a:r>
              <a:rPr lang="en-US" sz="2400" b="1" i="1" dirty="0"/>
              <a:t>Business strategy </a:t>
            </a:r>
            <a:r>
              <a:rPr lang="en-US" sz="2400" dirty="0"/>
              <a:t>concerns the question of how to compete. Three generic business strategies are available: cost leadership, differentiation, or value innovation.</a:t>
            </a:r>
          </a:p>
          <a:p>
            <a:endParaRPr lang="en-US" sz="2400" dirty="0"/>
          </a:p>
          <a:p>
            <a:r>
              <a:rPr lang="en-US" sz="2400" dirty="0"/>
              <a:t>■ </a:t>
            </a:r>
            <a:r>
              <a:rPr lang="en-US" sz="2400" b="1" i="1" dirty="0"/>
              <a:t>Functional strategy </a:t>
            </a:r>
            <a:r>
              <a:rPr lang="en-US" sz="2400" dirty="0"/>
              <a:t>concerns the question of how to implement a chosen business strategy. Different corporate and business strategies will require different activities across the various functions.</a:t>
            </a:r>
            <a:endParaRPr lang="en-US" sz="2000"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p:txBody>
      </p:sp>
      <p:pic>
        <p:nvPicPr>
          <p:cNvPr id="4" name="Picture 3"/>
          <p:cNvPicPr>
            <a:picLocks noChangeAspect="1"/>
          </p:cNvPicPr>
          <p:nvPr/>
        </p:nvPicPr>
        <p:blipFill>
          <a:blip r:embed="rId2"/>
          <a:stretch>
            <a:fillRect/>
          </a:stretch>
        </p:blipFill>
        <p:spPr>
          <a:xfrm>
            <a:off x="9023555" y="5589056"/>
            <a:ext cx="2414166" cy="1057066"/>
          </a:xfrm>
          <a:prstGeom prst="rect">
            <a:avLst/>
          </a:prstGeom>
        </p:spPr>
      </p:pic>
      <p:sp>
        <p:nvSpPr>
          <p:cNvPr id="7" name="TextBox 6">
            <a:extLst>
              <a:ext uri="{FF2B5EF4-FFF2-40B4-BE49-F238E27FC236}">
                <a16:creationId xmlns:a16="http://schemas.microsoft.com/office/drawing/2014/main" xmlns="" id="{4CC64B6F-2360-7F47-AE07-987F1CEA051A}"/>
              </a:ext>
            </a:extLst>
          </p:cNvPr>
          <p:cNvSpPr txBox="1"/>
          <p:nvPr/>
        </p:nvSpPr>
        <p:spPr>
          <a:xfrm>
            <a:off x="1214179" y="1231789"/>
            <a:ext cx="966228" cy="768350"/>
          </a:xfrm>
          <a:prstGeom prst="rect">
            <a:avLst/>
          </a:prstGeom>
          <a:noFill/>
        </p:spPr>
        <p:txBody>
          <a:bodyPr wrap="square" rtlCol="0">
            <a:spAutoFit/>
          </a:bodyPr>
          <a:lstStyle/>
          <a:p>
            <a:pPr algn="ctr"/>
            <a:r>
              <a:rPr lang="ar-EG" sz="4400" b="1" dirty="0">
                <a:solidFill>
                  <a:schemeClr val="bg1"/>
                </a:solidFill>
                <a:latin typeface="Alexandria" charset="0"/>
                <a:cs typeface="Alexandria" charset="0"/>
              </a:rPr>
              <a:t>02</a:t>
            </a:r>
            <a:endParaRPr lang="en-US" sz="4400" b="1" dirty="0">
              <a:solidFill>
                <a:schemeClr val="bg1"/>
              </a:solidFill>
              <a:latin typeface="Alexandria" charset="0"/>
              <a:cs typeface="Alexandria" charset="0"/>
            </a:endParaRPr>
          </a:p>
        </p:txBody>
      </p:sp>
    </p:spTree>
    <p:extLst>
      <p:ext uri="{BB962C8B-B14F-4D97-AF65-F5344CB8AC3E}">
        <p14:creationId xmlns:p14="http://schemas.microsoft.com/office/powerpoint/2010/main" val="2323967743"/>
      </p:ext>
    </p:extLst>
  </p:cSld>
  <p:clrMapOvr>
    <a:masterClrMapping/>
  </p:clrMapOvr>
  <mc:AlternateContent xmlns:mc="http://schemas.openxmlformats.org/markup-compatibility/2006" xmlns:p14="http://schemas.microsoft.com/office/powerpoint/2010/main">
    <mc:Choice Requires="p14">
      <p:transition p14:dur="10" advTm="255166"/>
    </mc:Choice>
    <mc:Fallback xmlns="">
      <p:transition advTm="255166"/>
    </mc:Fallback>
  </mc:AlternateContent>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625002" y="169345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sz="2800" dirty="0">
              <a:solidFill>
                <a:schemeClr val="tx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xmlns="" id="{F9A80F9F-74DB-1D57-04E8-E20E92A09B0A}"/>
              </a:ext>
            </a:extLst>
          </p:cNvPr>
          <p:cNvSpPr txBox="1"/>
          <p:nvPr/>
        </p:nvSpPr>
        <p:spPr>
          <a:xfrm>
            <a:off x="2398812" y="698128"/>
            <a:ext cx="7089293" cy="1384995"/>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Strategy process across levels: company, Business and career managers</a:t>
            </a:r>
          </a:p>
          <a:p>
            <a:endParaRPr lang="en-US" sz="2800" b="1" dirty="0">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xmlns=""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pic>
        <p:nvPicPr>
          <p:cNvPr id="7" name="Picture 6"/>
          <p:cNvPicPr>
            <a:picLocks noChangeAspect="1"/>
          </p:cNvPicPr>
          <p:nvPr/>
        </p:nvPicPr>
        <p:blipFill>
          <a:blip r:embed="rId2"/>
          <a:stretch>
            <a:fillRect/>
          </a:stretch>
        </p:blipFill>
        <p:spPr>
          <a:xfrm>
            <a:off x="942308" y="2083124"/>
            <a:ext cx="10014450" cy="3820372"/>
          </a:xfrm>
          <a:prstGeom prst="rect">
            <a:avLst/>
          </a:prstGeom>
        </p:spPr>
      </p:pic>
      <p:sp>
        <p:nvSpPr>
          <p:cNvPr id="2" name="TextBox 1">
            <a:extLst>
              <a:ext uri="{FF2B5EF4-FFF2-40B4-BE49-F238E27FC236}">
                <a16:creationId xmlns:a16="http://schemas.microsoft.com/office/drawing/2014/main" xmlns="" id="{780731BD-D145-E6BB-6BDB-05DC1C5428B5}"/>
              </a:ext>
            </a:extLst>
          </p:cNvPr>
          <p:cNvSpPr txBox="1"/>
          <p:nvPr/>
        </p:nvSpPr>
        <p:spPr>
          <a:xfrm>
            <a:off x="1214179" y="1231789"/>
            <a:ext cx="966228" cy="768350"/>
          </a:xfrm>
          <a:prstGeom prst="rect">
            <a:avLst/>
          </a:prstGeom>
          <a:noFill/>
        </p:spPr>
        <p:txBody>
          <a:bodyPr wrap="square" rtlCol="0">
            <a:spAutoFit/>
          </a:bodyPr>
          <a:lstStyle/>
          <a:p>
            <a:pPr algn="ctr"/>
            <a:r>
              <a:rPr lang="ar-EG" sz="4400" b="1" dirty="0">
                <a:solidFill>
                  <a:schemeClr val="bg1"/>
                </a:solidFill>
                <a:latin typeface="Alexandria" charset="0"/>
                <a:cs typeface="Alexandria" charset="0"/>
              </a:rPr>
              <a:t>02</a:t>
            </a:r>
            <a:endParaRPr lang="en-US" sz="4400" b="1" dirty="0">
              <a:solidFill>
                <a:schemeClr val="bg1"/>
              </a:solidFill>
              <a:latin typeface="Alexandria" charset="0"/>
              <a:cs typeface="Alexandria" charset="0"/>
            </a:endParaRPr>
          </a:p>
        </p:txBody>
      </p:sp>
    </p:spTree>
    <p:extLst>
      <p:ext uri="{BB962C8B-B14F-4D97-AF65-F5344CB8AC3E}">
        <p14:creationId xmlns:p14="http://schemas.microsoft.com/office/powerpoint/2010/main" val="3826935790"/>
      </p:ext>
    </p:extLst>
  </p:cSld>
  <p:clrMapOvr>
    <a:masterClrMapping/>
  </p:clrMapOvr>
  <mc:AlternateContent xmlns:mc="http://schemas.openxmlformats.org/markup-compatibility/2006" xmlns:p14="http://schemas.microsoft.com/office/powerpoint/2010/main">
    <mc:Choice Requires="p14">
      <p:transition p14:dur="10" advTm="44813"/>
    </mc:Choice>
    <mc:Fallback xmlns="">
      <p:transition advTm="44813"/>
    </mc:Fallback>
  </mc:AlternateContent>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xmlns="" id="{87357321-6E69-4B90-B781-A8690AF55508}"/>
              </a:ext>
            </a:extLst>
          </p:cNvPr>
          <p:cNvSpPr txBox="1"/>
          <p:nvPr/>
        </p:nvSpPr>
        <p:spPr>
          <a:xfrm>
            <a:off x="654671" y="1528788"/>
            <a:ext cx="10764251" cy="5262979"/>
          </a:xfrm>
          <a:prstGeom prst="rect">
            <a:avLst/>
          </a:prstGeom>
          <a:noFill/>
        </p:spPr>
        <p:txBody>
          <a:bodyPr wrap="square">
            <a:spAutoFit/>
          </a:bodyPr>
          <a:lstStyle/>
          <a:p>
            <a:pPr marL="457200" indent="-457200">
              <a:buFont typeface="Wingdings" panose="05000000000000000000" pitchFamily="2" charset="2"/>
              <a:buChar char="Ø"/>
            </a:pPr>
            <a:r>
              <a:rPr lang="en-US" sz="2800" dirty="0">
                <a:solidFill>
                  <a:schemeClr val="bg1">
                    <a:lumMod val="75000"/>
                  </a:schemeClr>
                </a:solidFill>
                <a:latin typeface="Times New Roman" panose="02020603050405020304" pitchFamily="18" charset="0"/>
                <a:cs typeface="Times New Roman" panose="02020603050405020304" pitchFamily="18" charset="0"/>
              </a:rPr>
              <a:t>2.1 Strategic Leadership</a:t>
            </a:r>
          </a:p>
          <a:p>
            <a:pPr marL="457200" indent="-457200">
              <a:buFont typeface="Arial" panose="020B0604020202020204" pitchFamily="34" charset="0"/>
              <a:buChar char="•"/>
            </a:pPr>
            <a:r>
              <a:rPr lang="en-US" sz="2400" dirty="0">
                <a:solidFill>
                  <a:schemeClr val="bg1">
                    <a:lumMod val="75000"/>
                  </a:schemeClr>
                </a:solidFill>
                <a:latin typeface="Times New Roman" panose="02020603050405020304" pitchFamily="18" charset="0"/>
                <a:cs typeface="Times New Roman" panose="02020603050405020304" pitchFamily="18" charset="0"/>
              </a:rPr>
              <a:t>What Do Strategic Leaders Do?</a:t>
            </a:r>
          </a:p>
          <a:p>
            <a:pPr marL="457200" indent="-457200">
              <a:buFont typeface="Arial" panose="020B0604020202020204" pitchFamily="34" charset="0"/>
              <a:buChar char="•"/>
            </a:pPr>
            <a:r>
              <a:rPr lang="en-US" sz="2400" dirty="0">
                <a:solidFill>
                  <a:schemeClr val="bg1">
                    <a:lumMod val="75000"/>
                  </a:schemeClr>
                </a:solidFill>
                <a:latin typeface="Times New Roman" panose="02020603050405020304" pitchFamily="18" charset="0"/>
                <a:cs typeface="Times New Roman" panose="02020603050405020304" pitchFamily="18" charset="0"/>
              </a:rPr>
              <a:t>How Do You Become a Strategic Leader?</a:t>
            </a:r>
          </a:p>
          <a:p>
            <a:pPr marL="457200" indent="-457200">
              <a:buFont typeface="Arial" panose="020B0604020202020204" pitchFamily="34" charset="0"/>
              <a:buChar char="•"/>
            </a:pPr>
            <a:r>
              <a:rPr lang="en-US" sz="2400" dirty="0">
                <a:solidFill>
                  <a:schemeClr val="bg1">
                    <a:lumMod val="75000"/>
                  </a:schemeClr>
                </a:solidFill>
                <a:latin typeface="Times New Roman" panose="02020603050405020304" pitchFamily="18" charset="0"/>
                <a:cs typeface="Times New Roman" panose="02020603050405020304" pitchFamily="18" charset="0"/>
              </a:rPr>
              <a:t>The Strategy Process across Levels: Corporate, Business, and Functional Managers</a:t>
            </a:r>
          </a:p>
          <a:p>
            <a:pPr marL="457200" indent="-457200">
              <a:buFont typeface="Wingdings" panose="05000000000000000000" pitchFamily="2" charset="2"/>
              <a:buChar char="Ø"/>
            </a:pPr>
            <a:r>
              <a:rPr lang="en-US" sz="3200" b="1" dirty="0">
                <a:solidFill>
                  <a:schemeClr val="bg1">
                    <a:lumMod val="50000"/>
                  </a:schemeClr>
                </a:solidFill>
                <a:latin typeface="Times New Roman" panose="02020603050405020304" pitchFamily="18" charset="0"/>
                <a:cs typeface="Times New Roman" panose="02020603050405020304" pitchFamily="18" charset="0"/>
              </a:rPr>
              <a:t>2.2 The Strategic Management Process</a:t>
            </a:r>
          </a:p>
          <a:p>
            <a:pPr marL="457200" indent="-457200">
              <a:buFont typeface="Arial" panose="020B0604020202020204" pitchFamily="34" charset="0"/>
              <a:buChar char="•"/>
            </a:pPr>
            <a:r>
              <a:rPr lang="en-US" sz="2400" dirty="0">
                <a:solidFill>
                  <a:schemeClr val="bg1">
                    <a:lumMod val="75000"/>
                  </a:schemeClr>
                </a:solidFill>
                <a:latin typeface="Times New Roman" panose="02020603050405020304" pitchFamily="18" charset="0"/>
                <a:cs typeface="Times New Roman" panose="02020603050405020304" pitchFamily="18" charset="0"/>
              </a:rPr>
              <a:t>Top-Down Strategic Planning</a:t>
            </a:r>
          </a:p>
          <a:p>
            <a:pPr marL="457200" indent="-457200">
              <a:buFont typeface="Arial" panose="020B0604020202020204" pitchFamily="34" charset="0"/>
              <a:buChar char="•"/>
            </a:pPr>
            <a:r>
              <a:rPr lang="en-US" sz="2400" dirty="0">
                <a:solidFill>
                  <a:schemeClr val="bg1">
                    <a:lumMod val="75000"/>
                  </a:schemeClr>
                </a:solidFill>
                <a:latin typeface="Times New Roman" panose="02020603050405020304" pitchFamily="18" charset="0"/>
                <a:cs typeface="Times New Roman" panose="02020603050405020304" pitchFamily="18" charset="0"/>
              </a:rPr>
              <a:t>Scenario Planning</a:t>
            </a:r>
          </a:p>
          <a:p>
            <a:pPr marL="457200" indent="-457200">
              <a:buFont typeface="Arial" panose="020B0604020202020204" pitchFamily="34" charset="0"/>
              <a:buChar char="•"/>
            </a:pPr>
            <a:r>
              <a:rPr lang="en-US" sz="2400" dirty="0">
                <a:solidFill>
                  <a:schemeClr val="bg1">
                    <a:lumMod val="75000"/>
                  </a:schemeClr>
                </a:solidFill>
                <a:latin typeface="Times New Roman" panose="02020603050405020304" pitchFamily="18" charset="0"/>
                <a:cs typeface="Times New Roman" panose="02020603050405020304" pitchFamily="18" charset="0"/>
              </a:rPr>
              <a:t>Strategy as Planned Emergence: Top-Down and Bottom-Up</a:t>
            </a:r>
          </a:p>
          <a:p>
            <a:pPr marL="457200" indent="-457200">
              <a:buFont typeface="Wingdings" panose="05000000000000000000" pitchFamily="2" charset="2"/>
              <a:buChar char="Ø"/>
            </a:pPr>
            <a:r>
              <a:rPr lang="en-US" sz="2800" dirty="0">
                <a:solidFill>
                  <a:schemeClr val="bg1">
                    <a:lumMod val="75000"/>
                  </a:schemeClr>
                </a:solidFill>
                <a:latin typeface="Times New Roman" panose="02020603050405020304" pitchFamily="18" charset="0"/>
                <a:cs typeface="Times New Roman" panose="02020603050405020304" pitchFamily="18" charset="0"/>
              </a:rPr>
              <a:t>2.3 Stakeholders and Competitive Advantage</a:t>
            </a:r>
          </a:p>
          <a:p>
            <a:pPr marL="457200" indent="-457200">
              <a:buFont typeface="Arial" panose="020B0604020202020204" pitchFamily="34" charset="0"/>
              <a:buChar char="•"/>
            </a:pPr>
            <a:r>
              <a:rPr lang="en-US" sz="2400" dirty="0">
                <a:solidFill>
                  <a:schemeClr val="bg1">
                    <a:lumMod val="75000"/>
                  </a:schemeClr>
                </a:solidFill>
                <a:latin typeface="Times New Roman" panose="02020603050405020304" pitchFamily="18" charset="0"/>
                <a:cs typeface="Times New Roman" panose="02020603050405020304" pitchFamily="18" charset="0"/>
              </a:rPr>
              <a:t>Stakeholder Strategy</a:t>
            </a:r>
          </a:p>
          <a:p>
            <a:pPr marL="457200" indent="-457200">
              <a:buFont typeface="Arial" panose="020B0604020202020204" pitchFamily="34" charset="0"/>
              <a:buChar char="•"/>
            </a:pPr>
            <a:r>
              <a:rPr lang="en-US" sz="2400" dirty="0">
                <a:solidFill>
                  <a:schemeClr val="bg1">
                    <a:lumMod val="75000"/>
                  </a:schemeClr>
                </a:solidFill>
                <a:latin typeface="Times New Roman" panose="02020603050405020304" pitchFamily="18" charset="0"/>
                <a:cs typeface="Times New Roman" panose="02020603050405020304" pitchFamily="18" charset="0"/>
              </a:rPr>
              <a:t>Stakeholder Impact Analysis</a:t>
            </a:r>
          </a:p>
          <a:p>
            <a:pPr marL="457200" indent="-457200">
              <a:buFont typeface="Wingdings" panose="05000000000000000000" pitchFamily="2" charset="2"/>
              <a:buChar char="Ø"/>
            </a:pPr>
            <a:r>
              <a:rPr lang="en-US" sz="2800" dirty="0">
                <a:solidFill>
                  <a:schemeClr val="bg1">
                    <a:lumMod val="75000"/>
                  </a:schemeClr>
                </a:solidFill>
                <a:latin typeface="Times New Roman" panose="02020603050405020304" pitchFamily="18" charset="0"/>
                <a:cs typeface="Times New Roman" panose="02020603050405020304" pitchFamily="18" charset="0"/>
              </a:rPr>
              <a:t>2.4 Implications for Strategic Leaders</a:t>
            </a:r>
          </a:p>
        </p:txBody>
      </p:sp>
      <p:sp>
        <p:nvSpPr>
          <p:cNvPr id="8" name="TextBox 7"/>
          <p:cNvSpPr txBox="1"/>
          <p:nvPr/>
        </p:nvSpPr>
        <p:spPr>
          <a:xfrm>
            <a:off x="447504" y="574681"/>
            <a:ext cx="9524678" cy="954107"/>
          </a:xfrm>
          <a:prstGeom prst="rect">
            <a:avLst/>
          </a:prstGeom>
          <a:noFill/>
        </p:spPr>
        <p:txBody>
          <a:bodyPr wrap="square" rtlCol="0">
            <a:spAutoFit/>
          </a:bodyPr>
          <a:lstStyle/>
          <a:p>
            <a:r>
              <a:rPr kumimoji="0" lang="en-US" sz="2800" b="1" i="0" u="none" strike="noStrike" kern="1200" cap="none" spc="0" normalizeH="0" baseline="0" noProof="0" dirty="0">
                <a:ln>
                  <a:noFill/>
                </a:ln>
                <a:solidFill>
                  <a:srgbClr val="FF9518"/>
                </a:solidFill>
                <a:effectLst>
                  <a:outerShdw blurRad="38100" dist="38100" dir="2700000" algn="tl">
                    <a:srgbClr val="000000">
                      <a:alpha val="43137"/>
                    </a:srgbClr>
                  </a:outerShdw>
                </a:effectLst>
                <a:uLnTx/>
                <a:uFillTx/>
                <a:latin typeface="Tajawal Medium" panose="00000600000000000000" pitchFamily="2" charset="-78"/>
                <a:cs typeface="Tajawal Medium" panose="00000600000000000000" pitchFamily="2" charset="-78"/>
              </a:rPr>
              <a:t>Agenda</a:t>
            </a:r>
            <a:r>
              <a:rPr kumimoji="0" lang="en-US" sz="2800" b="1" i="0" u="none" strike="noStrike" kern="1200" cap="none" spc="0" normalizeH="0" noProof="0" dirty="0">
                <a:ln>
                  <a:noFill/>
                </a:ln>
                <a:solidFill>
                  <a:srgbClr val="FF9518"/>
                </a:solidFill>
                <a:effectLst>
                  <a:outerShdw blurRad="38100" dist="38100" dir="2700000" algn="tl">
                    <a:srgbClr val="000000">
                      <a:alpha val="43137"/>
                    </a:srgbClr>
                  </a:outerShdw>
                </a:effectLst>
                <a:uLnTx/>
                <a:uFillTx/>
                <a:latin typeface="Tajawal Medium" panose="00000600000000000000" pitchFamily="2" charset="-78"/>
                <a:cs typeface="Tajawal Medium" panose="00000600000000000000" pitchFamily="2" charset="-78"/>
              </a:rPr>
              <a:t> </a:t>
            </a:r>
            <a:r>
              <a:rPr lang="en-US" sz="2800" b="1" dirty="0">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Strategic Leadership: Managing the Strategy Process</a:t>
            </a:r>
          </a:p>
        </p:txBody>
      </p:sp>
    </p:spTree>
    <p:extLst>
      <p:ext uri="{BB962C8B-B14F-4D97-AF65-F5344CB8AC3E}">
        <p14:creationId xmlns:p14="http://schemas.microsoft.com/office/powerpoint/2010/main" val="3254776865"/>
      </p:ext>
    </p:extLst>
  </p:cSld>
  <p:clrMapOvr>
    <a:masterClrMapping/>
  </p:clrMapOvr>
  <mc:AlternateContent xmlns:mc="http://schemas.openxmlformats.org/markup-compatibility/2006" xmlns:p14="http://schemas.microsoft.com/office/powerpoint/2010/main">
    <mc:Choice Requires="p14">
      <p:transition spd="slow" p14:dur="2000" advTm="44751"/>
    </mc:Choice>
    <mc:Fallback xmlns="">
      <p:transition spd="slow" advTm="44751"/>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xmlns="" id="{7A23C5C4-4FD9-93DE-9391-0CA92C90FFA6}"/>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a16="http://schemas.microsoft.com/office/drawing/2014/main" xmlns=""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xmlns="" id="{DEE0AF26-C85E-4AE1-9B7E-0A3454BF24BB}"/>
              </a:ext>
            </a:extLst>
          </p:cNvPr>
          <p:cNvSpPr/>
          <p:nvPr/>
        </p:nvSpPr>
        <p:spPr>
          <a:xfrm rot="16200000" flipV="1">
            <a:off x="-639822" y="4113138"/>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xmlns="" id="{904B7CA6-23A4-2E24-5FFC-ECEA38831F6A}"/>
              </a:ext>
            </a:extLst>
          </p:cNvPr>
          <p:cNvSpPr txBox="1"/>
          <p:nvPr/>
        </p:nvSpPr>
        <p:spPr>
          <a:xfrm>
            <a:off x="4577137" y="1529672"/>
            <a:ext cx="7612471"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The Strategic Management Process</a:t>
            </a:r>
          </a:p>
        </p:txBody>
      </p:sp>
      <p:sp>
        <p:nvSpPr>
          <p:cNvPr id="31" name="TextBox 30">
            <a:extLst>
              <a:ext uri="{FF2B5EF4-FFF2-40B4-BE49-F238E27FC236}">
                <a16:creationId xmlns:a16="http://schemas.microsoft.com/office/drawing/2014/main" xmlns="" id="{4527402C-3F97-690D-9C20-A459E375AEB7}"/>
              </a:ext>
            </a:extLst>
          </p:cNvPr>
          <p:cNvSpPr txBox="1"/>
          <p:nvPr/>
        </p:nvSpPr>
        <p:spPr>
          <a:xfrm>
            <a:off x="3385474" y="2542461"/>
            <a:ext cx="8754567" cy="1200329"/>
          </a:xfrm>
          <a:prstGeom prst="rect">
            <a:avLst/>
          </a:prstGeom>
          <a:noFill/>
        </p:spPr>
        <p:txBody>
          <a:bodyPr wrap="square" rtlCol="0">
            <a:spAutoFit/>
          </a:bodyPr>
          <a:lstStyle/>
          <a:p>
            <a:pPr algn="ctr"/>
            <a:r>
              <a:rPr lang="en-US" sz="2400" dirty="0"/>
              <a:t>Method put in place by strategic leaders to formulate and implement a strategy, which can lay the foundation for a sustainable competitive advantage.</a:t>
            </a:r>
            <a:endParaRPr lang="en-US" sz="2400" b="1" dirty="0">
              <a:latin typeface="Times New Roman" panose="02020603050405020304" pitchFamily="18" charset="0"/>
              <a:cs typeface="Times New Roman" panose="02020603050405020304" pitchFamily="18" charset="0"/>
            </a:endParaRPr>
          </a:p>
        </p:txBody>
      </p:sp>
      <p:sp>
        <p:nvSpPr>
          <p:cNvPr id="32" name="Rectangle 31">
            <a:extLst>
              <a:ext uri="{FF2B5EF4-FFF2-40B4-BE49-F238E27FC236}">
                <a16:creationId xmlns:a16="http://schemas.microsoft.com/office/drawing/2014/main" xmlns=""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a16="http://schemas.microsoft.com/office/drawing/2014/main" xmlns=""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4" name="Rectangle 3">
            <a:extLst>
              <a:ext uri="{FF2B5EF4-FFF2-40B4-BE49-F238E27FC236}">
                <a16:creationId xmlns:a16="http://schemas.microsoft.com/office/drawing/2014/main" xmlns="" id="{BD069A96-5848-FF57-BDAE-6DBEC0AA0DA9}"/>
              </a:ext>
            </a:extLst>
          </p:cNvPr>
          <p:cNvSpPr/>
          <p:nvPr/>
        </p:nvSpPr>
        <p:spPr>
          <a:xfrm>
            <a:off x="3598250" y="650282"/>
            <a:ext cx="5519099" cy="5780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7" name="Picture 6"/>
          <p:cNvPicPr>
            <a:picLocks noChangeAspect="1"/>
          </p:cNvPicPr>
          <p:nvPr/>
        </p:nvPicPr>
        <p:blipFill>
          <a:blip r:embed="rId4"/>
          <a:stretch>
            <a:fillRect/>
          </a:stretch>
        </p:blipFill>
        <p:spPr>
          <a:xfrm>
            <a:off x="5514543" y="3870819"/>
            <a:ext cx="4496427" cy="2192237"/>
          </a:xfrm>
          <a:prstGeom prst="rect">
            <a:avLst/>
          </a:prstGeom>
        </p:spPr>
      </p:pic>
      <p:sp>
        <p:nvSpPr>
          <p:cNvPr id="3" name="TextBox 2">
            <a:extLst>
              <a:ext uri="{FF2B5EF4-FFF2-40B4-BE49-F238E27FC236}">
                <a16:creationId xmlns:a16="http://schemas.microsoft.com/office/drawing/2014/main" xmlns="" id="{1DA9228E-89BE-1DD7-A5E9-5F5AAD54688F}"/>
              </a:ext>
            </a:extLst>
          </p:cNvPr>
          <p:cNvSpPr txBox="1"/>
          <p:nvPr/>
        </p:nvSpPr>
        <p:spPr>
          <a:xfrm>
            <a:off x="3500175" y="1559776"/>
            <a:ext cx="966228" cy="768350"/>
          </a:xfrm>
          <a:prstGeom prst="rect">
            <a:avLst/>
          </a:prstGeom>
          <a:noFill/>
        </p:spPr>
        <p:txBody>
          <a:bodyPr wrap="square" rtlCol="0">
            <a:spAutoFit/>
          </a:bodyPr>
          <a:lstStyle/>
          <a:p>
            <a:pPr algn="ctr"/>
            <a:r>
              <a:rPr lang="ar-EG" sz="4400" b="1" dirty="0">
                <a:solidFill>
                  <a:schemeClr val="bg1"/>
                </a:solidFill>
                <a:latin typeface="Alexandria" charset="0"/>
                <a:cs typeface="Alexandria" charset="0"/>
              </a:rPr>
              <a:t>02</a:t>
            </a:r>
            <a:endParaRPr lang="en-US" sz="4400" b="1" dirty="0">
              <a:solidFill>
                <a:schemeClr val="bg1"/>
              </a:solidFill>
              <a:latin typeface="Alexandria" charset="0"/>
              <a:cs typeface="Alexandria" charset="0"/>
            </a:endParaRPr>
          </a:p>
        </p:txBody>
      </p:sp>
    </p:spTree>
    <p:extLst>
      <p:ext uri="{BB962C8B-B14F-4D97-AF65-F5344CB8AC3E}">
        <p14:creationId xmlns:p14="http://schemas.microsoft.com/office/powerpoint/2010/main" val="1098557952"/>
      </p:ext>
    </p:extLst>
  </p:cSld>
  <p:clrMapOvr>
    <a:masterClrMapping/>
  </p:clrMapOvr>
  <mc:AlternateContent xmlns:mc="http://schemas.openxmlformats.org/markup-compatibility/2006" xmlns:p14="http://schemas.microsoft.com/office/powerpoint/2010/main">
    <mc:Choice Requires="p14">
      <p:transition spd="slow" p14:dur="2000" advTm="116950"/>
    </mc:Choice>
    <mc:Fallback xmlns="">
      <p:transition spd="slow" advTm="116950"/>
    </mc:Fallback>
  </mc:AlternateContent>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625002" y="169345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sz="2800" dirty="0">
              <a:solidFill>
                <a:schemeClr val="tx1"/>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xmlns=""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1" name="TextBox 10">
            <a:extLst>
              <a:ext uri="{FF2B5EF4-FFF2-40B4-BE49-F238E27FC236}">
                <a16:creationId xmlns:a16="http://schemas.microsoft.com/office/drawing/2014/main" xmlns="" id="{4527402C-3F97-690D-9C20-A459E375AEB7}"/>
              </a:ext>
            </a:extLst>
          </p:cNvPr>
          <p:cNvSpPr txBox="1"/>
          <p:nvPr/>
        </p:nvSpPr>
        <p:spPr>
          <a:xfrm>
            <a:off x="906627" y="2155119"/>
            <a:ext cx="10249469" cy="2308324"/>
          </a:xfrm>
          <a:prstGeom prst="rect">
            <a:avLst/>
          </a:prstGeom>
          <a:noFill/>
        </p:spPr>
        <p:txBody>
          <a:bodyPr wrap="square" rtlCol="0">
            <a:spAutoFit/>
          </a:bodyPr>
          <a:lstStyle/>
          <a:p>
            <a:r>
              <a:rPr lang="en-US" sz="2400" dirty="0">
                <a:latin typeface="Times New Roman" panose="02020603050405020304" pitchFamily="18" charset="0"/>
                <a:cs typeface="Times New Roman" panose="02020603050405020304" pitchFamily="18" charset="0"/>
              </a:rPr>
              <a:t>Here we turn to the process or method by which strategic leaders formulate and implement strategy. When setting the strategy process, strategic leaders rely on three approaches:</a:t>
            </a:r>
          </a:p>
          <a:p>
            <a:r>
              <a:rPr lang="en-US" sz="2400" b="1" dirty="0">
                <a:latin typeface="Times New Roman" panose="02020603050405020304" pitchFamily="18" charset="0"/>
                <a:cs typeface="Times New Roman" panose="02020603050405020304" pitchFamily="18" charset="0"/>
              </a:rPr>
              <a:t>1. Strategic planning.</a:t>
            </a:r>
          </a:p>
          <a:p>
            <a:r>
              <a:rPr lang="en-US" sz="2400" b="1" dirty="0">
                <a:latin typeface="Times New Roman" panose="02020603050405020304" pitchFamily="18" charset="0"/>
                <a:cs typeface="Times New Roman" panose="02020603050405020304" pitchFamily="18" charset="0"/>
              </a:rPr>
              <a:t>2. Scenario planning.</a:t>
            </a:r>
          </a:p>
          <a:p>
            <a:r>
              <a:rPr lang="en-US" sz="2400" b="1" dirty="0">
                <a:latin typeface="Times New Roman" panose="02020603050405020304" pitchFamily="18" charset="0"/>
                <a:cs typeface="Times New Roman" panose="02020603050405020304" pitchFamily="18" charset="0"/>
              </a:rPr>
              <a:t>3. Strategy as planned emergence.</a:t>
            </a:r>
          </a:p>
        </p:txBody>
      </p:sp>
      <p:sp>
        <p:nvSpPr>
          <p:cNvPr id="12" name="TextBox 11">
            <a:extLst>
              <a:ext uri="{FF2B5EF4-FFF2-40B4-BE49-F238E27FC236}">
                <a16:creationId xmlns:a16="http://schemas.microsoft.com/office/drawing/2014/main" xmlns="" id="{F9A80F9F-74DB-1D57-04E8-E20E92A09B0A}"/>
              </a:ext>
            </a:extLst>
          </p:cNvPr>
          <p:cNvSpPr txBox="1"/>
          <p:nvPr/>
        </p:nvSpPr>
        <p:spPr>
          <a:xfrm>
            <a:off x="2459842" y="975974"/>
            <a:ext cx="8977880"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The Strategic Management Process</a:t>
            </a:r>
          </a:p>
        </p:txBody>
      </p:sp>
      <p:sp>
        <p:nvSpPr>
          <p:cNvPr id="2" name="TextBox 1">
            <a:extLst>
              <a:ext uri="{FF2B5EF4-FFF2-40B4-BE49-F238E27FC236}">
                <a16:creationId xmlns:a16="http://schemas.microsoft.com/office/drawing/2014/main" xmlns="" id="{EB8BDD44-D207-C3F8-B443-096091076EEA}"/>
              </a:ext>
            </a:extLst>
          </p:cNvPr>
          <p:cNvSpPr txBox="1"/>
          <p:nvPr/>
        </p:nvSpPr>
        <p:spPr>
          <a:xfrm>
            <a:off x="1214179" y="1231789"/>
            <a:ext cx="966228" cy="768350"/>
          </a:xfrm>
          <a:prstGeom prst="rect">
            <a:avLst/>
          </a:prstGeom>
          <a:noFill/>
        </p:spPr>
        <p:txBody>
          <a:bodyPr wrap="square" rtlCol="0">
            <a:spAutoFit/>
          </a:bodyPr>
          <a:lstStyle/>
          <a:p>
            <a:pPr algn="ctr"/>
            <a:r>
              <a:rPr lang="ar-EG" sz="4400" b="1" dirty="0">
                <a:solidFill>
                  <a:schemeClr val="bg1"/>
                </a:solidFill>
                <a:latin typeface="Alexandria" charset="0"/>
                <a:cs typeface="Alexandria" charset="0"/>
              </a:rPr>
              <a:t>02</a:t>
            </a:r>
            <a:endParaRPr lang="en-US" sz="4400" b="1" dirty="0">
              <a:solidFill>
                <a:schemeClr val="bg1"/>
              </a:solidFill>
              <a:latin typeface="Alexandria" charset="0"/>
              <a:cs typeface="Alexandria" charset="0"/>
            </a:endParaRPr>
          </a:p>
        </p:txBody>
      </p:sp>
    </p:spTree>
    <p:extLst>
      <p:ext uri="{BB962C8B-B14F-4D97-AF65-F5344CB8AC3E}">
        <p14:creationId xmlns:p14="http://schemas.microsoft.com/office/powerpoint/2010/main" val="2429517978"/>
      </p:ext>
    </p:extLst>
  </p:cSld>
  <p:clrMapOvr>
    <a:masterClrMapping/>
  </p:clrMapOvr>
  <mc:AlternateContent xmlns:mc="http://schemas.openxmlformats.org/markup-compatibility/2006" xmlns:p14="http://schemas.microsoft.com/office/powerpoint/2010/main">
    <mc:Choice Requires="p14">
      <p:transition p14:dur="10" advTm="217755"/>
    </mc:Choice>
    <mc:Fallback xmlns="">
      <p:transition advTm="217755"/>
    </mc:Fallback>
  </mc:AlternateContent>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625002" y="169345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sz="2800" dirty="0">
              <a:solidFill>
                <a:schemeClr val="tx1"/>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xmlns=""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1" name="TextBox 10">
            <a:extLst>
              <a:ext uri="{FF2B5EF4-FFF2-40B4-BE49-F238E27FC236}">
                <a16:creationId xmlns:a16="http://schemas.microsoft.com/office/drawing/2014/main" xmlns="" id="{4527402C-3F97-690D-9C20-A459E375AEB7}"/>
              </a:ext>
            </a:extLst>
          </p:cNvPr>
          <p:cNvSpPr txBox="1"/>
          <p:nvPr/>
        </p:nvSpPr>
        <p:spPr>
          <a:xfrm>
            <a:off x="906627" y="2155119"/>
            <a:ext cx="10249469" cy="1569660"/>
          </a:xfrm>
          <a:prstGeom prst="rect">
            <a:avLst/>
          </a:prstGeom>
          <a:noFill/>
        </p:spPr>
        <p:txBody>
          <a:bodyPr wrap="square" rtlCol="0">
            <a:spAutoFit/>
          </a:bodyPr>
          <a:lstStyle/>
          <a:p>
            <a:r>
              <a:rPr lang="en-US" sz="2400"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Strategic planning from top to bottom</a:t>
            </a:r>
          </a:p>
          <a:p>
            <a:endParaRPr lang="en-US" sz="2400"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a:p>
            <a:r>
              <a:rPr lang="en-US" sz="2400" b="1" dirty="0"/>
              <a:t>Top-down strategic planning </a:t>
            </a:r>
            <a:r>
              <a:rPr lang="en-US" sz="2400" dirty="0"/>
              <a:t>A rational, data-driven strategy process through which top management attempts to program future success.</a:t>
            </a:r>
            <a:endParaRPr lang="en-US" sz="2400" dirty="0">
              <a:latin typeface="Times New Roman" panose="02020603050405020304" pitchFamily="18" charset="0"/>
              <a:cs typeface="Times New Roman" panose="02020603050405020304" pitchFamily="18" charset="0"/>
            </a:endParaRPr>
          </a:p>
        </p:txBody>
      </p:sp>
      <p:sp>
        <p:nvSpPr>
          <p:cNvPr id="12" name="TextBox 11">
            <a:extLst>
              <a:ext uri="{FF2B5EF4-FFF2-40B4-BE49-F238E27FC236}">
                <a16:creationId xmlns:a16="http://schemas.microsoft.com/office/drawing/2014/main" xmlns="" id="{F9A80F9F-74DB-1D57-04E8-E20E92A09B0A}"/>
              </a:ext>
            </a:extLst>
          </p:cNvPr>
          <p:cNvSpPr txBox="1"/>
          <p:nvPr/>
        </p:nvSpPr>
        <p:spPr>
          <a:xfrm>
            <a:off x="2459842" y="975974"/>
            <a:ext cx="8977880"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The Strategic Management Process</a:t>
            </a:r>
          </a:p>
        </p:txBody>
      </p:sp>
      <p:pic>
        <p:nvPicPr>
          <p:cNvPr id="3" name="Picture 2"/>
          <p:cNvPicPr>
            <a:picLocks noChangeAspect="1"/>
          </p:cNvPicPr>
          <p:nvPr/>
        </p:nvPicPr>
        <p:blipFill>
          <a:blip r:embed="rId2"/>
          <a:stretch>
            <a:fillRect/>
          </a:stretch>
        </p:blipFill>
        <p:spPr>
          <a:xfrm>
            <a:off x="4726254" y="3941689"/>
            <a:ext cx="2610214" cy="1905266"/>
          </a:xfrm>
          <a:prstGeom prst="rect">
            <a:avLst/>
          </a:prstGeom>
        </p:spPr>
      </p:pic>
      <p:sp>
        <p:nvSpPr>
          <p:cNvPr id="2" name="TextBox 1">
            <a:extLst>
              <a:ext uri="{FF2B5EF4-FFF2-40B4-BE49-F238E27FC236}">
                <a16:creationId xmlns:a16="http://schemas.microsoft.com/office/drawing/2014/main" xmlns="" id="{8AABE065-DA55-08FA-6006-DD2D28437ED8}"/>
              </a:ext>
            </a:extLst>
          </p:cNvPr>
          <p:cNvSpPr txBox="1"/>
          <p:nvPr/>
        </p:nvSpPr>
        <p:spPr>
          <a:xfrm>
            <a:off x="1214179" y="1231789"/>
            <a:ext cx="966228" cy="768350"/>
          </a:xfrm>
          <a:prstGeom prst="rect">
            <a:avLst/>
          </a:prstGeom>
          <a:noFill/>
        </p:spPr>
        <p:txBody>
          <a:bodyPr wrap="square" rtlCol="0">
            <a:spAutoFit/>
          </a:bodyPr>
          <a:lstStyle/>
          <a:p>
            <a:pPr algn="ctr"/>
            <a:r>
              <a:rPr lang="ar-EG" sz="4400" b="1" dirty="0">
                <a:solidFill>
                  <a:schemeClr val="bg1"/>
                </a:solidFill>
                <a:latin typeface="Alexandria" charset="0"/>
                <a:cs typeface="Alexandria" charset="0"/>
              </a:rPr>
              <a:t>02</a:t>
            </a:r>
            <a:endParaRPr lang="en-US" sz="4400" b="1" dirty="0">
              <a:solidFill>
                <a:schemeClr val="bg1"/>
              </a:solidFill>
              <a:latin typeface="Alexandria" charset="0"/>
              <a:cs typeface="Alexandria" charset="0"/>
            </a:endParaRPr>
          </a:p>
        </p:txBody>
      </p:sp>
    </p:spTree>
    <p:extLst>
      <p:ext uri="{BB962C8B-B14F-4D97-AF65-F5344CB8AC3E}">
        <p14:creationId xmlns:p14="http://schemas.microsoft.com/office/powerpoint/2010/main" val="351213984"/>
      </p:ext>
    </p:extLst>
  </p:cSld>
  <p:clrMapOvr>
    <a:masterClrMapping/>
  </p:clrMapOvr>
  <mc:AlternateContent xmlns:mc="http://schemas.openxmlformats.org/markup-compatibility/2006" xmlns:p14="http://schemas.microsoft.com/office/powerpoint/2010/main">
    <mc:Choice Requires="p14">
      <p:transition p14:dur="10" advTm="137360"/>
    </mc:Choice>
    <mc:Fallback xmlns="">
      <p:transition advTm="137360"/>
    </mc:Fallback>
  </mc:AlternateContent>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625002" y="169345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sz="2800" dirty="0">
              <a:solidFill>
                <a:schemeClr val="tx1"/>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xmlns=""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1" name="TextBox 10">
            <a:extLst>
              <a:ext uri="{FF2B5EF4-FFF2-40B4-BE49-F238E27FC236}">
                <a16:creationId xmlns:a16="http://schemas.microsoft.com/office/drawing/2014/main" xmlns="" id="{4527402C-3F97-690D-9C20-A459E375AEB7}"/>
              </a:ext>
            </a:extLst>
          </p:cNvPr>
          <p:cNvSpPr txBox="1"/>
          <p:nvPr/>
        </p:nvSpPr>
        <p:spPr>
          <a:xfrm>
            <a:off x="906627" y="2155119"/>
            <a:ext cx="10249469" cy="2677656"/>
          </a:xfrm>
          <a:prstGeom prst="rect">
            <a:avLst/>
          </a:prstGeom>
          <a:noFill/>
        </p:spPr>
        <p:txBody>
          <a:bodyPr wrap="square" rtlCol="0">
            <a:spAutoFit/>
          </a:bodyPr>
          <a:lstStyle/>
          <a:p>
            <a:r>
              <a:rPr lang="en-US" sz="2400"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Strategic planning from top to bottom</a:t>
            </a:r>
          </a:p>
          <a:p>
            <a:endParaRPr lang="en-US" sz="2400"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a:p>
            <a:r>
              <a:rPr lang="en-US" sz="2400" dirty="0">
                <a:latin typeface="Times New Roman" panose="02020603050405020304" pitchFamily="18" charset="0"/>
                <a:cs typeface="Times New Roman" panose="02020603050405020304" pitchFamily="18" charset="0"/>
              </a:rPr>
              <a:t>The prosperous decades after World War II resulted in tremendous growth of corporations. Top-down strategic planning, derived from </a:t>
            </a:r>
            <a:r>
              <a:rPr lang="en-US" sz="2400" b="1" i="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military</a:t>
            </a:r>
            <a:r>
              <a:rPr lang="en-US" sz="2400"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 </a:t>
            </a:r>
            <a:r>
              <a:rPr lang="en-US" sz="2400" dirty="0">
                <a:latin typeface="Times New Roman" panose="02020603050405020304" pitchFamily="18" charset="0"/>
                <a:cs typeface="Times New Roman" panose="02020603050405020304" pitchFamily="18" charset="0"/>
              </a:rPr>
              <a:t>strategy, is a rational process through which executives attempt to program future success. In this approach, all strategic intelligence and decision-making responsibilities are concentrated in the office of the CEO. </a:t>
            </a:r>
          </a:p>
        </p:txBody>
      </p:sp>
      <p:sp>
        <p:nvSpPr>
          <p:cNvPr id="12" name="TextBox 11">
            <a:extLst>
              <a:ext uri="{FF2B5EF4-FFF2-40B4-BE49-F238E27FC236}">
                <a16:creationId xmlns:a16="http://schemas.microsoft.com/office/drawing/2014/main" xmlns="" id="{F9A80F9F-74DB-1D57-04E8-E20E92A09B0A}"/>
              </a:ext>
            </a:extLst>
          </p:cNvPr>
          <p:cNvSpPr txBox="1"/>
          <p:nvPr/>
        </p:nvSpPr>
        <p:spPr>
          <a:xfrm>
            <a:off x="2459842" y="975974"/>
            <a:ext cx="8977880"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The Strategic Management Process</a:t>
            </a:r>
          </a:p>
        </p:txBody>
      </p:sp>
      <p:sp>
        <p:nvSpPr>
          <p:cNvPr id="2" name="TextBox 1">
            <a:extLst>
              <a:ext uri="{FF2B5EF4-FFF2-40B4-BE49-F238E27FC236}">
                <a16:creationId xmlns:a16="http://schemas.microsoft.com/office/drawing/2014/main" xmlns="" id="{9968F346-D1AB-8F50-440F-76D456BB72FC}"/>
              </a:ext>
            </a:extLst>
          </p:cNvPr>
          <p:cNvSpPr txBox="1"/>
          <p:nvPr/>
        </p:nvSpPr>
        <p:spPr>
          <a:xfrm>
            <a:off x="1214179" y="1231789"/>
            <a:ext cx="966228" cy="768350"/>
          </a:xfrm>
          <a:prstGeom prst="rect">
            <a:avLst/>
          </a:prstGeom>
          <a:noFill/>
        </p:spPr>
        <p:txBody>
          <a:bodyPr wrap="square" rtlCol="0">
            <a:spAutoFit/>
          </a:bodyPr>
          <a:lstStyle/>
          <a:p>
            <a:pPr algn="ctr"/>
            <a:r>
              <a:rPr lang="ar-EG" sz="4400" b="1" dirty="0">
                <a:solidFill>
                  <a:schemeClr val="bg1"/>
                </a:solidFill>
                <a:latin typeface="Alexandria" charset="0"/>
                <a:cs typeface="Alexandria" charset="0"/>
              </a:rPr>
              <a:t>02</a:t>
            </a:r>
            <a:endParaRPr lang="en-US" sz="4400" b="1" dirty="0">
              <a:solidFill>
                <a:schemeClr val="bg1"/>
              </a:solidFill>
              <a:latin typeface="Alexandria" charset="0"/>
              <a:cs typeface="Alexandria" charset="0"/>
            </a:endParaRPr>
          </a:p>
        </p:txBody>
      </p:sp>
    </p:spTree>
    <p:extLst>
      <p:ext uri="{BB962C8B-B14F-4D97-AF65-F5344CB8AC3E}">
        <p14:creationId xmlns:p14="http://schemas.microsoft.com/office/powerpoint/2010/main" val="964052960"/>
      </p:ext>
    </p:extLst>
  </p:cSld>
  <p:clrMapOvr>
    <a:masterClrMapping/>
  </p:clrMapOvr>
  <mc:AlternateContent xmlns:mc="http://schemas.openxmlformats.org/markup-compatibility/2006" xmlns:p14="http://schemas.microsoft.com/office/powerpoint/2010/main">
    <mc:Choice Requires="p14">
      <p:transition p14:dur="10" advTm="16364"/>
    </mc:Choice>
    <mc:Fallback xmlns="">
      <p:transition advTm="16364"/>
    </mc:Fallback>
  </mc:AlternateContent>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625002" y="169345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sz="2800" dirty="0">
              <a:solidFill>
                <a:schemeClr val="tx1"/>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xmlns=""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1" name="TextBox 10">
            <a:extLst>
              <a:ext uri="{FF2B5EF4-FFF2-40B4-BE49-F238E27FC236}">
                <a16:creationId xmlns:a16="http://schemas.microsoft.com/office/drawing/2014/main" xmlns="" id="{4527402C-3F97-690D-9C20-A459E375AEB7}"/>
              </a:ext>
            </a:extLst>
          </p:cNvPr>
          <p:cNvSpPr txBox="1"/>
          <p:nvPr/>
        </p:nvSpPr>
        <p:spPr>
          <a:xfrm>
            <a:off x="906627" y="2155119"/>
            <a:ext cx="10249469" cy="830997"/>
          </a:xfrm>
          <a:prstGeom prst="rect">
            <a:avLst/>
          </a:prstGeom>
          <a:noFill/>
        </p:spPr>
        <p:txBody>
          <a:bodyPr wrap="square" rtlCol="0">
            <a:spAutoFit/>
          </a:bodyPr>
          <a:lstStyle/>
          <a:p>
            <a:r>
              <a:rPr lang="en-US" sz="2400"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Strategic planning from top to bottom</a:t>
            </a:r>
          </a:p>
          <a:p>
            <a:endParaRPr lang="en-US" sz="2400"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p:txBody>
      </p:sp>
      <p:sp>
        <p:nvSpPr>
          <p:cNvPr id="12" name="TextBox 11">
            <a:extLst>
              <a:ext uri="{FF2B5EF4-FFF2-40B4-BE49-F238E27FC236}">
                <a16:creationId xmlns:a16="http://schemas.microsoft.com/office/drawing/2014/main" xmlns="" id="{F9A80F9F-74DB-1D57-04E8-E20E92A09B0A}"/>
              </a:ext>
            </a:extLst>
          </p:cNvPr>
          <p:cNvSpPr txBox="1"/>
          <p:nvPr/>
        </p:nvSpPr>
        <p:spPr>
          <a:xfrm>
            <a:off x="2459842" y="975974"/>
            <a:ext cx="8977880"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The Strategic Management Process</a:t>
            </a:r>
          </a:p>
        </p:txBody>
      </p:sp>
      <p:pic>
        <p:nvPicPr>
          <p:cNvPr id="3" name="Picture 2"/>
          <p:cNvPicPr>
            <a:picLocks noChangeAspect="1"/>
          </p:cNvPicPr>
          <p:nvPr/>
        </p:nvPicPr>
        <p:blipFill>
          <a:blip r:embed="rId2"/>
          <a:stretch>
            <a:fillRect/>
          </a:stretch>
        </p:blipFill>
        <p:spPr>
          <a:xfrm>
            <a:off x="906627" y="2616784"/>
            <a:ext cx="10034089" cy="3254628"/>
          </a:xfrm>
          <a:prstGeom prst="rect">
            <a:avLst/>
          </a:prstGeom>
        </p:spPr>
      </p:pic>
      <p:sp>
        <p:nvSpPr>
          <p:cNvPr id="2" name="TextBox 1">
            <a:extLst>
              <a:ext uri="{FF2B5EF4-FFF2-40B4-BE49-F238E27FC236}">
                <a16:creationId xmlns:a16="http://schemas.microsoft.com/office/drawing/2014/main" xmlns="" id="{F9DA956C-3B16-BB0E-FE9B-CA6A1F943E77}"/>
              </a:ext>
            </a:extLst>
          </p:cNvPr>
          <p:cNvSpPr txBox="1"/>
          <p:nvPr/>
        </p:nvSpPr>
        <p:spPr>
          <a:xfrm>
            <a:off x="1214179" y="1231789"/>
            <a:ext cx="966228" cy="768350"/>
          </a:xfrm>
          <a:prstGeom prst="rect">
            <a:avLst/>
          </a:prstGeom>
          <a:noFill/>
        </p:spPr>
        <p:txBody>
          <a:bodyPr wrap="square" rtlCol="0">
            <a:spAutoFit/>
          </a:bodyPr>
          <a:lstStyle/>
          <a:p>
            <a:pPr algn="ctr"/>
            <a:r>
              <a:rPr lang="ar-EG" sz="4400" b="1" dirty="0">
                <a:solidFill>
                  <a:schemeClr val="bg1"/>
                </a:solidFill>
                <a:latin typeface="Alexandria" charset="0"/>
                <a:cs typeface="Alexandria" charset="0"/>
              </a:rPr>
              <a:t>02</a:t>
            </a:r>
            <a:endParaRPr lang="en-US" sz="4400" b="1" dirty="0">
              <a:solidFill>
                <a:schemeClr val="bg1"/>
              </a:solidFill>
              <a:latin typeface="Alexandria" charset="0"/>
              <a:cs typeface="Alexandria" charset="0"/>
            </a:endParaRPr>
          </a:p>
        </p:txBody>
      </p:sp>
    </p:spTree>
    <p:extLst>
      <p:ext uri="{BB962C8B-B14F-4D97-AF65-F5344CB8AC3E}">
        <p14:creationId xmlns:p14="http://schemas.microsoft.com/office/powerpoint/2010/main" val="558946845"/>
      </p:ext>
    </p:extLst>
  </p:cSld>
  <p:clrMapOvr>
    <a:masterClrMapping/>
  </p:clrMapOvr>
  <mc:AlternateContent xmlns:mc="http://schemas.openxmlformats.org/markup-compatibility/2006" xmlns:p14="http://schemas.microsoft.com/office/powerpoint/2010/main">
    <mc:Choice Requires="p14">
      <p:transition p14:dur="10" advTm="158600"/>
    </mc:Choice>
    <mc:Fallback xmlns="">
      <p:transition advTm="158600"/>
    </mc:Fallback>
  </mc:AlternateContent>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625002" y="169345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sz="2800" dirty="0">
              <a:solidFill>
                <a:schemeClr val="tx1"/>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xmlns=""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1" name="TextBox 10">
            <a:extLst>
              <a:ext uri="{FF2B5EF4-FFF2-40B4-BE49-F238E27FC236}">
                <a16:creationId xmlns:a16="http://schemas.microsoft.com/office/drawing/2014/main" xmlns="" id="{4527402C-3F97-690D-9C20-A459E375AEB7}"/>
              </a:ext>
            </a:extLst>
          </p:cNvPr>
          <p:cNvSpPr txBox="1"/>
          <p:nvPr/>
        </p:nvSpPr>
        <p:spPr>
          <a:xfrm>
            <a:off x="906627" y="2155119"/>
            <a:ext cx="10249469" cy="2308324"/>
          </a:xfrm>
          <a:prstGeom prst="rect">
            <a:avLst/>
          </a:prstGeom>
          <a:noFill/>
        </p:spPr>
        <p:txBody>
          <a:bodyPr wrap="square" rtlCol="0">
            <a:spAutoFit/>
          </a:bodyPr>
          <a:lstStyle/>
          <a:p>
            <a:r>
              <a:rPr lang="en-US" sz="2400"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Strategic planning from top to bottom</a:t>
            </a:r>
          </a:p>
          <a:p>
            <a:r>
              <a:rPr lang="en-US" sz="2400" b="1" dirty="0"/>
              <a:t>Description</a:t>
            </a:r>
          </a:p>
          <a:p>
            <a:r>
              <a:rPr lang="en-US" sz="2400" dirty="0"/>
              <a:t>A rational strategy process through which top management attempts to program future success; typically Concentrates Strategic intelligence and decision-making responsibilities in the office of the CEO.</a:t>
            </a:r>
            <a:endParaRPr lang="en-US" sz="2400"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a:p>
            <a:endParaRPr lang="en-US" sz="2400"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p:txBody>
      </p:sp>
      <p:sp>
        <p:nvSpPr>
          <p:cNvPr id="12" name="TextBox 11">
            <a:extLst>
              <a:ext uri="{FF2B5EF4-FFF2-40B4-BE49-F238E27FC236}">
                <a16:creationId xmlns:a16="http://schemas.microsoft.com/office/drawing/2014/main" xmlns="" id="{F9A80F9F-74DB-1D57-04E8-E20E92A09B0A}"/>
              </a:ext>
            </a:extLst>
          </p:cNvPr>
          <p:cNvSpPr txBox="1"/>
          <p:nvPr/>
        </p:nvSpPr>
        <p:spPr>
          <a:xfrm>
            <a:off x="2459842" y="975974"/>
            <a:ext cx="8977880"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The Strategic Management Process</a:t>
            </a:r>
          </a:p>
        </p:txBody>
      </p:sp>
      <p:sp>
        <p:nvSpPr>
          <p:cNvPr id="2" name="TextBox 1">
            <a:extLst>
              <a:ext uri="{FF2B5EF4-FFF2-40B4-BE49-F238E27FC236}">
                <a16:creationId xmlns:a16="http://schemas.microsoft.com/office/drawing/2014/main" xmlns="" id="{4B0E2018-754E-A17F-A638-78640493D704}"/>
              </a:ext>
            </a:extLst>
          </p:cNvPr>
          <p:cNvSpPr txBox="1"/>
          <p:nvPr/>
        </p:nvSpPr>
        <p:spPr>
          <a:xfrm>
            <a:off x="1214179" y="1231789"/>
            <a:ext cx="966228" cy="768350"/>
          </a:xfrm>
          <a:prstGeom prst="rect">
            <a:avLst/>
          </a:prstGeom>
          <a:noFill/>
        </p:spPr>
        <p:txBody>
          <a:bodyPr wrap="square" rtlCol="0">
            <a:spAutoFit/>
          </a:bodyPr>
          <a:lstStyle/>
          <a:p>
            <a:pPr algn="ctr"/>
            <a:r>
              <a:rPr lang="ar-EG" sz="4400" b="1" dirty="0">
                <a:solidFill>
                  <a:schemeClr val="bg1"/>
                </a:solidFill>
                <a:latin typeface="Alexandria" charset="0"/>
                <a:cs typeface="Alexandria" charset="0"/>
              </a:rPr>
              <a:t>02</a:t>
            </a:r>
            <a:endParaRPr lang="en-US" sz="4400" b="1" dirty="0">
              <a:solidFill>
                <a:schemeClr val="bg1"/>
              </a:solidFill>
              <a:latin typeface="Alexandria" charset="0"/>
              <a:cs typeface="Alexandria" charset="0"/>
            </a:endParaRPr>
          </a:p>
        </p:txBody>
      </p:sp>
    </p:spTree>
    <p:extLst>
      <p:ext uri="{BB962C8B-B14F-4D97-AF65-F5344CB8AC3E}">
        <p14:creationId xmlns:p14="http://schemas.microsoft.com/office/powerpoint/2010/main" val="2482295446"/>
      </p:ext>
    </p:extLst>
  </p:cSld>
  <p:clrMapOvr>
    <a:masterClrMapping/>
  </p:clrMapOvr>
  <mc:AlternateContent xmlns:mc="http://schemas.openxmlformats.org/markup-compatibility/2006" xmlns:p14="http://schemas.microsoft.com/office/powerpoint/2010/main">
    <mc:Choice Requires="p14">
      <p:transition p14:dur="10" advTm="166935"/>
    </mc:Choice>
    <mc:Fallback xmlns="">
      <p:transition advTm="166935"/>
    </mc:Fallback>
  </mc:AlternateContent>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625002" y="169345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sz="2800" dirty="0">
              <a:solidFill>
                <a:schemeClr val="tx1"/>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xmlns=""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1" name="TextBox 10">
            <a:extLst>
              <a:ext uri="{FF2B5EF4-FFF2-40B4-BE49-F238E27FC236}">
                <a16:creationId xmlns:a16="http://schemas.microsoft.com/office/drawing/2014/main" xmlns="" id="{4527402C-3F97-690D-9C20-A459E375AEB7}"/>
              </a:ext>
            </a:extLst>
          </p:cNvPr>
          <p:cNvSpPr txBox="1"/>
          <p:nvPr/>
        </p:nvSpPr>
        <p:spPr>
          <a:xfrm>
            <a:off x="906627" y="2155119"/>
            <a:ext cx="10249469" cy="2677656"/>
          </a:xfrm>
          <a:prstGeom prst="rect">
            <a:avLst/>
          </a:prstGeom>
          <a:noFill/>
        </p:spPr>
        <p:txBody>
          <a:bodyPr wrap="square" rtlCol="0">
            <a:spAutoFit/>
          </a:bodyPr>
          <a:lstStyle/>
          <a:p>
            <a:r>
              <a:rPr lang="en-US" sz="2400"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Strategic planning from top to bottom</a:t>
            </a:r>
          </a:p>
          <a:p>
            <a:r>
              <a:rPr lang="en-US" sz="2400" b="1" dirty="0"/>
              <a:t>Pros</a:t>
            </a:r>
          </a:p>
          <a:p>
            <a:r>
              <a:rPr lang="en-US" sz="2400" dirty="0"/>
              <a:t>• Provides a clear strategy process and lines of communication.</a:t>
            </a:r>
          </a:p>
          <a:p>
            <a:r>
              <a:rPr lang="en-US" sz="2400" dirty="0"/>
              <a:t>• Affords coordination and control of various business activities.</a:t>
            </a:r>
          </a:p>
          <a:p>
            <a:r>
              <a:rPr lang="en-US" sz="2400" dirty="0"/>
              <a:t>• Readily accepted and understood as process is well established and widely used.</a:t>
            </a:r>
          </a:p>
          <a:p>
            <a:r>
              <a:rPr lang="en-US" sz="2400" dirty="0"/>
              <a:t>• Works relatively well in stable environments.</a:t>
            </a:r>
            <a:endParaRPr lang="en-US" sz="2400"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p:txBody>
      </p:sp>
      <p:sp>
        <p:nvSpPr>
          <p:cNvPr id="12" name="TextBox 11">
            <a:extLst>
              <a:ext uri="{FF2B5EF4-FFF2-40B4-BE49-F238E27FC236}">
                <a16:creationId xmlns:a16="http://schemas.microsoft.com/office/drawing/2014/main" xmlns="" id="{F9A80F9F-74DB-1D57-04E8-E20E92A09B0A}"/>
              </a:ext>
            </a:extLst>
          </p:cNvPr>
          <p:cNvSpPr txBox="1"/>
          <p:nvPr/>
        </p:nvSpPr>
        <p:spPr>
          <a:xfrm>
            <a:off x="2459842" y="975974"/>
            <a:ext cx="8977880"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The Strategic Management Process</a:t>
            </a:r>
          </a:p>
        </p:txBody>
      </p:sp>
      <p:sp>
        <p:nvSpPr>
          <p:cNvPr id="2" name="TextBox 1">
            <a:extLst>
              <a:ext uri="{FF2B5EF4-FFF2-40B4-BE49-F238E27FC236}">
                <a16:creationId xmlns:a16="http://schemas.microsoft.com/office/drawing/2014/main" xmlns="" id="{D2673D64-4164-AF47-AACE-3BC693B195DC}"/>
              </a:ext>
            </a:extLst>
          </p:cNvPr>
          <p:cNvSpPr txBox="1"/>
          <p:nvPr/>
        </p:nvSpPr>
        <p:spPr>
          <a:xfrm>
            <a:off x="1214179" y="1231789"/>
            <a:ext cx="966228" cy="768350"/>
          </a:xfrm>
          <a:prstGeom prst="rect">
            <a:avLst/>
          </a:prstGeom>
          <a:noFill/>
        </p:spPr>
        <p:txBody>
          <a:bodyPr wrap="square" rtlCol="0">
            <a:spAutoFit/>
          </a:bodyPr>
          <a:lstStyle/>
          <a:p>
            <a:pPr algn="ctr"/>
            <a:r>
              <a:rPr lang="ar-EG" sz="4400" b="1" dirty="0">
                <a:solidFill>
                  <a:schemeClr val="bg1"/>
                </a:solidFill>
                <a:latin typeface="Alexandria" charset="0"/>
                <a:cs typeface="Alexandria" charset="0"/>
              </a:rPr>
              <a:t>02</a:t>
            </a:r>
            <a:endParaRPr lang="en-US" sz="4400" b="1" dirty="0">
              <a:solidFill>
                <a:schemeClr val="bg1"/>
              </a:solidFill>
              <a:latin typeface="Alexandria" charset="0"/>
              <a:cs typeface="Alexandria" charset="0"/>
            </a:endParaRPr>
          </a:p>
        </p:txBody>
      </p:sp>
    </p:spTree>
    <p:extLst>
      <p:ext uri="{BB962C8B-B14F-4D97-AF65-F5344CB8AC3E}">
        <p14:creationId xmlns:p14="http://schemas.microsoft.com/office/powerpoint/2010/main" val="5763637"/>
      </p:ext>
    </p:extLst>
  </p:cSld>
  <p:clrMapOvr>
    <a:masterClrMapping/>
  </p:clrMapOvr>
  <mc:AlternateContent xmlns:mc="http://schemas.openxmlformats.org/markup-compatibility/2006" xmlns:p14="http://schemas.microsoft.com/office/powerpoint/2010/main">
    <mc:Choice Requires="p14">
      <p:transition p14:dur="10" advTm="225463"/>
    </mc:Choice>
    <mc:Fallback xmlns="">
      <p:transition advTm="225463"/>
    </mc:Fallback>
  </mc:AlternateContent>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625002" y="169345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sz="2800" dirty="0">
              <a:solidFill>
                <a:schemeClr val="tx1"/>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xmlns=""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1" name="TextBox 10">
            <a:extLst>
              <a:ext uri="{FF2B5EF4-FFF2-40B4-BE49-F238E27FC236}">
                <a16:creationId xmlns:a16="http://schemas.microsoft.com/office/drawing/2014/main" xmlns="" id="{4527402C-3F97-690D-9C20-A459E375AEB7}"/>
              </a:ext>
            </a:extLst>
          </p:cNvPr>
          <p:cNvSpPr txBox="1"/>
          <p:nvPr/>
        </p:nvSpPr>
        <p:spPr>
          <a:xfrm>
            <a:off x="906627" y="2155119"/>
            <a:ext cx="10249469" cy="2677656"/>
          </a:xfrm>
          <a:prstGeom prst="rect">
            <a:avLst/>
          </a:prstGeom>
          <a:noFill/>
        </p:spPr>
        <p:txBody>
          <a:bodyPr wrap="square" rtlCol="0">
            <a:spAutoFit/>
          </a:bodyPr>
          <a:lstStyle/>
          <a:p>
            <a:r>
              <a:rPr lang="en-US" sz="2400"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Strategic planning from top to bottom</a:t>
            </a:r>
          </a:p>
          <a:p>
            <a:r>
              <a:rPr lang="en-US" sz="2400" b="1" dirty="0"/>
              <a:t>Cons</a:t>
            </a:r>
          </a:p>
          <a:p>
            <a:r>
              <a:rPr lang="en-US" sz="2400" dirty="0"/>
              <a:t>• Fairly rigid and inhibits flexibility. </a:t>
            </a:r>
            <a:r>
              <a:rPr lang="ar-EG" sz="2400" dirty="0"/>
              <a:t>جامدة إلى حد ما وتمنع المرونة.</a:t>
            </a:r>
            <a:endParaRPr lang="en-US" sz="2400" dirty="0"/>
          </a:p>
          <a:p>
            <a:r>
              <a:rPr lang="en-US" sz="2400" dirty="0"/>
              <a:t>• Top-down, one-way communication limits feedback.</a:t>
            </a:r>
          </a:p>
          <a:p>
            <a:r>
              <a:rPr lang="en-US" sz="2400" dirty="0"/>
              <a:t>• Assumes that the future can usually be predicted based on past data.</a:t>
            </a:r>
          </a:p>
          <a:p>
            <a:r>
              <a:rPr lang="en-US" sz="2400" dirty="0"/>
              <a:t>• Separates elements of AFI framework so that top management (analysis &amp; formulation) are removed from line employees (implementation).</a:t>
            </a:r>
            <a:endParaRPr lang="en-US" sz="2400"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p:txBody>
      </p:sp>
      <p:sp>
        <p:nvSpPr>
          <p:cNvPr id="12" name="TextBox 11">
            <a:extLst>
              <a:ext uri="{FF2B5EF4-FFF2-40B4-BE49-F238E27FC236}">
                <a16:creationId xmlns:a16="http://schemas.microsoft.com/office/drawing/2014/main" xmlns="" id="{F9A80F9F-74DB-1D57-04E8-E20E92A09B0A}"/>
              </a:ext>
            </a:extLst>
          </p:cNvPr>
          <p:cNvSpPr txBox="1"/>
          <p:nvPr/>
        </p:nvSpPr>
        <p:spPr>
          <a:xfrm>
            <a:off x="2459842" y="975974"/>
            <a:ext cx="8977880"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The Strategic Management Process</a:t>
            </a:r>
          </a:p>
        </p:txBody>
      </p:sp>
      <p:sp>
        <p:nvSpPr>
          <p:cNvPr id="2" name="TextBox 1">
            <a:extLst>
              <a:ext uri="{FF2B5EF4-FFF2-40B4-BE49-F238E27FC236}">
                <a16:creationId xmlns:a16="http://schemas.microsoft.com/office/drawing/2014/main" xmlns="" id="{919E8AF4-E03E-28FD-8E1A-FBDCEEF57707}"/>
              </a:ext>
            </a:extLst>
          </p:cNvPr>
          <p:cNvSpPr txBox="1"/>
          <p:nvPr/>
        </p:nvSpPr>
        <p:spPr>
          <a:xfrm>
            <a:off x="1214179" y="1231789"/>
            <a:ext cx="966228" cy="768350"/>
          </a:xfrm>
          <a:prstGeom prst="rect">
            <a:avLst/>
          </a:prstGeom>
          <a:noFill/>
        </p:spPr>
        <p:txBody>
          <a:bodyPr wrap="square" rtlCol="0">
            <a:spAutoFit/>
          </a:bodyPr>
          <a:lstStyle/>
          <a:p>
            <a:pPr algn="ctr"/>
            <a:r>
              <a:rPr lang="ar-EG" sz="4400" b="1" dirty="0">
                <a:solidFill>
                  <a:schemeClr val="bg1"/>
                </a:solidFill>
                <a:latin typeface="Alexandria" charset="0"/>
                <a:cs typeface="Alexandria" charset="0"/>
              </a:rPr>
              <a:t>02</a:t>
            </a:r>
            <a:endParaRPr lang="en-US" sz="4400" b="1" dirty="0">
              <a:solidFill>
                <a:schemeClr val="bg1"/>
              </a:solidFill>
              <a:latin typeface="Alexandria" charset="0"/>
              <a:cs typeface="Alexandria" charset="0"/>
            </a:endParaRPr>
          </a:p>
        </p:txBody>
      </p:sp>
    </p:spTree>
    <p:extLst>
      <p:ext uri="{BB962C8B-B14F-4D97-AF65-F5344CB8AC3E}">
        <p14:creationId xmlns:p14="http://schemas.microsoft.com/office/powerpoint/2010/main" val="3509870680"/>
      </p:ext>
    </p:extLst>
  </p:cSld>
  <p:clrMapOvr>
    <a:masterClrMapping/>
  </p:clrMapOvr>
  <mc:AlternateContent xmlns:mc="http://schemas.openxmlformats.org/markup-compatibility/2006" xmlns:p14="http://schemas.microsoft.com/office/powerpoint/2010/main">
    <mc:Choice Requires="p14">
      <p:transition p14:dur="10" advTm="213270"/>
    </mc:Choice>
    <mc:Fallback xmlns="">
      <p:transition advTm="213270"/>
    </mc:Fallback>
  </mc:AlternateContent>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625002" y="169345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sz="2800" dirty="0">
              <a:solidFill>
                <a:schemeClr val="tx1"/>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xmlns=""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1" name="TextBox 10">
            <a:extLst>
              <a:ext uri="{FF2B5EF4-FFF2-40B4-BE49-F238E27FC236}">
                <a16:creationId xmlns:a16="http://schemas.microsoft.com/office/drawing/2014/main" xmlns="" id="{4527402C-3F97-690D-9C20-A459E375AEB7}"/>
              </a:ext>
            </a:extLst>
          </p:cNvPr>
          <p:cNvSpPr txBox="1"/>
          <p:nvPr/>
        </p:nvSpPr>
        <p:spPr>
          <a:xfrm>
            <a:off x="906627" y="2155119"/>
            <a:ext cx="10249469" cy="2308324"/>
          </a:xfrm>
          <a:prstGeom prst="rect">
            <a:avLst/>
          </a:prstGeom>
          <a:noFill/>
        </p:spPr>
        <p:txBody>
          <a:bodyPr wrap="square" rtlCol="0">
            <a:spAutoFit/>
          </a:bodyPr>
          <a:lstStyle/>
          <a:p>
            <a:r>
              <a:rPr lang="en-US" sz="2400"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Strategic planning from top to bottom</a:t>
            </a:r>
          </a:p>
          <a:p>
            <a:r>
              <a:rPr lang="en-US" sz="2400" b="1" dirty="0"/>
              <a:t>Where Best Used</a:t>
            </a:r>
          </a:p>
          <a:p>
            <a:r>
              <a:rPr lang="en-US" sz="2400" dirty="0"/>
              <a:t>• Highly regulated and stable industries such as utilities, e.g., state-owned nuclear operator in France.</a:t>
            </a:r>
          </a:p>
          <a:p>
            <a:r>
              <a:rPr lang="en-US" sz="2400" dirty="0"/>
              <a:t>• Government</a:t>
            </a:r>
          </a:p>
          <a:p>
            <a:r>
              <a:rPr lang="en-US" sz="2400" dirty="0"/>
              <a:t>• Military</a:t>
            </a:r>
            <a:endParaRPr lang="en-US" sz="2400"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p:txBody>
      </p:sp>
      <p:sp>
        <p:nvSpPr>
          <p:cNvPr id="12" name="TextBox 11">
            <a:extLst>
              <a:ext uri="{FF2B5EF4-FFF2-40B4-BE49-F238E27FC236}">
                <a16:creationId xmlns:a16="http://schemas.microsoft.com/office/drawing/2014/main" xmlns="" id="{F9A80F9F-74DB-1D57-04E8-E20E92A09B0A}"/>
              </a:ext>
            </a:extLst>
          </p:cNvPr>
          <p:cNvSpPr txBox="1"/>
          <p:nvPr/>
        </p:nvSpPr>
        <p:spPr>
          <a:xfrm>
            <a:off x="2459842" y="975974"/>
            <a:ext cx="8977880"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The Strategic Management Process</a:t>
            </a:r>
          </a:p>
        </p:txBody>
      </p:sp>
      <p:sp>
        <p:nvSpPr>
          <p:cNvPr id="2" name="TextBox 1">
            <a:extLst>
              <a:ext uri="{FF2B5EF4-FFF2-40B4-BE49-F238E27FC236}">
                <a16:creationId xmlns:a16="http://schemas.microsoft.com/office/drawing/2014/main" xmlns="" id="{28073C49-98E3-7CB4-4164-FB9549358EB7}"/>
              </a:ext>
            </a:extLst>
          </p:cNvPr>
          <p:cNvSpPr txBox="1"/>
          <p:nvPr/>
        </p:nvSpPr>
        <p:spPr>
          <a:xfrm>
            <a:off x="1214179" y="1231789"/>
            <a:ext cx="966228" cy="768350"/>
          </a:xfrm>
          <a:prstGeom prst="rect">
            <a:avLst/>
          </a:prstGeom>
          <a:noFill/>
        </p:spPr>
        <p:txBody>
          <a:bodyPr wrap="square" rtlCol="0">
            <a:spAutoFit/>
          </a:bodyPr>
          <a:lstStyle/>
          <a:p>
            <a:pPr algn="ctr"/>
            <a:r>
              <a:rPr lang="ar-EG" sz="4400" b="1" dirty="0">
                <a:solidFill>
                  <a:schemeClr val="bg1"/>
                </a:solidFill>
                <a:latin typeface="Alexandria" charset="0"/>
                <a:cs typeface="Alexandria" charset="0"/>
              </a:rPr>
              <a:t>02</a:t>
            </a:r>
            <a:endParaRPr lang="en-US" sz="4400" b="1" dirty="0">
              <a:solidFill>
                <a:schemeClr val="bg1"/>
              </a:solidFill>
              <a:latin typeface="Alexandria" charset="0"/>
              <a:cs typeface="Alexandria" charset="0"/>
            </a:endParaRPr>
          </a:p>
        </p:txBody>
      </p:sp>
    </p:spTree>
    <p:extLst>
      <p:ext uri="{BB962C8B-B14F-4D97-AF65-F5344CB8AC3E}">
        <p14:creationId xmlns:p14="http://schemas.microsoft.com/office/powerpoint/2010/main" val="1289127794"/>
      </p:ext>
    </p:extLst>
  </p:cSld>
  <p:clrMapOvr>
    <a:masterClrMapping/>
  </p:clrMapOvr>
  <mc:AlternateContent xmlns:mc="http://schemas.openxmlformats.org/markup-compatibility/2006" xmlns:p14="http://schemas.microsoft.com/office/powerpoint/2010/main">
    <mc:Choice Requires="p14">
      <p:transition p14:dur="10" advTm="417174"/>
    </mc:Choice>
    <mc:Fallback xmlns="">
      <p:transition advTm="417174"/>
    </mc:Fallback>
  </mc:AlternateContent>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625002" y="169345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sz="2800" dirty="0">
              <a:solidFill>
                <a:schemeClr val="tx1"/>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xmlns=""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1" name="TextBox 10">
            <a:extLst>
              <a:ext uri="{FF2B5EF4-FFF2-40B4-BE49-F238E27FC236}">
                <a16:creationId xmlns:a16="http://schemas.microsoft.com/office/drawing/2014/main" xmlns="" id="{4527402C-3F97-690D-9C20-A459E375AEB7}"/>
              </a:ext>
            </a:extLst>
          </p:cNvPr>
          <p:cNvSpPr txBox="1"/>
          <p:nvPr/>
        </p:nvSpPr>
        <p:spPr>
          <a:xfrm>
            <a:off x="906627" y="2155119"/>
            <a:ext cx="10249469" cy="1938992"/>
          </a:xfrm>
          <a:prstGeom prst="rect">
            <a:avLst/>
          </a:prstGeom>
          <a:noFill/>
        </p:spPr>
        <p:txBody>
          <a:bodyPr wrap="square" rtlCol="0">
            <a:spAutoFit/>
          </a:bodyPr>
          <a:lstStyle/>
          <a:p>
            <a:r>
              <a:rPr lang="en-US" sz="2400"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Scenario planning</a:t>
            </a:r>
          </a:p>
          <a:p>
            <a:endParaRPr lang="en-US" sz="2400"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a:p>
            <a:r>
              <a:rPr lang="en-US" sz="2400" dirty="0"/>
              <a:t>Strategy planning activity in which top management envisions different what-if scenarios to anticipate plausible futures in order to derive strategic responses.</a:t>
            </a:r>
            <a:endParaRPr lang="en-US" sz="2400"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a:p>
            <a:endParaRPr lang="en-US" sz="2400"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p:txBody>
      </p:sp>
      <p:sp>
        <p:nvSpPr>
          <p:cNvPr id="12" name="TextBox 11">
            <a:extLst>
              <a:ext uri="{FF2B5EF4-FFF2-40B4-BE49-F238E27FC236}">
                <a16:creationId xmlns:a16="http://schemas.microsoft.com/office/drawing/2014/main" xmlns="" id="{F9A80F9F-74DB-1D57-04E8-E20E92A09B0A}"/>
              </a:ext>
            </a:extLst>
          </p:cNvPr>
          <p:cNvSpPr txBox="1"/>
          <p:nvPr/>
        </p:nvSpPr>
        <p:spPr>
          <a:xfrm>
            <a:off x="2459842" y="975974"/>
            <a:ext cx="8977880"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The Strategic Management Process</a:t>
            </a:r>
          </a:p>
        </p:txBody>
      </p:sp>
      <p:sp>
        <p:nvSpPr>
          <p:cNvPr id="2" name="TextBox 1">
            <a:extLst>
              <a:ext uri="{FF2B5EF4-FFF2-40B4-BE49-F238E27FC236}">
                <a16:creationId xmlns:a16="http://schemas.microsoft.com/office/drawing/2014/main" xmlns="" id="{65B840CE-7FB2-FABE-6B6A-21F6D19BC1FE}"/>
              </a:ext>
            </a:extLst>
          </p:cNvPr>
          <p:cNvSpPr txBox="1"/>
          <p:nvPr/>
        </p:nvSpPr>
        <p:spPr>
          <a:xfrm>
            <a:off x="1214179" y="1231789"/>
            <a:ext cx="966228" cy="768350"/>
          </a:xfrm>
          <a:prstGeom prst="rect">
            <a:avLst/>
          </a:prstGeom>
          <a:noFill/>
        </p:spPr>
        <p:txBody>
          <a:bodyPr wrap="square" rtlCol="0">
            <a:spAutoFit/>
          </a:bodyPr>
          <a:lstStyle/>
          <a:p>
            <a:pPr algn="ctr"/>
            <a:r>
              <a:rPr lang="ar-EG" sz="4400" b="1" dirty="0">
                <a:solidFill>
                  <a:schemeClr val="bg1"/>
                </a:solidFill>
                <a:latin typeface="Alexandria" charset="0"/>
                <a:cs typeface="Alexandria" charset="0"/>
              </a:rPr>
              <a:t>02</a:t>
            </a:r>
            <a:endParaRPr lang="en-US" sz="4400" b="1" dirty="0">
              <a:solidFill>
                <a:schemeClr val="bg1"/>
              </a:solidFill>
              <a:latin typeface="Alexandria" charset="0"/>
              <a:cs typeface="Alexandria" charset="0"/>
            </a:endParaRPr>
          </a:p>
        </p:txBody>
      </p:sp>
    </p:spTree>
    <p:extLst>
      <p:ext uri="{BB962C8B-B14F-4D97-AF65-F5344CB8AC3E}">
        <p14:creationId xmlns:p14="http://schemas.microsoft.com/office/powerpoint/2010/main" val="991374774"/>
      </p:ext>
    </p:extLst>
  </p:cSld>
  <p:clrMapOvr>
    <a:masterClrMapping/>
  </p:clrMapOvr>
  <mc:AlternateContent xmlns:mc="http://schemas.openxmlformats.org/markup-compatibility/2006" xmlns:p14="http://schemas.microsoft.com/office/powerpoint/2010/main">
    <mc:Choice Requires="p14">
      <p:transition p14:dur="10" advTm="176006"/>
    </mc:Choice>
    <mc:Fallback xmlns="">
      <p:transition advTm="176006"/>
    </mc:Fallback>
  </mc:AlternateContent>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625002" y="169345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sz="2800" dirty="0">
              <a:solidFill>
                <a:schemeClr val="tx1"/>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xmlns=""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1" name="TextBox 10">
            <a:extLst>
              <a:ext uri="{FF2B5EF4-FFF2-40B4-BE49-F238E27FC236}">
                <a16:creationId xmlns:a16="http://schemas.microsoft.com/office/drawing/2014/main" xmlns="" id="{4527402C-3F97-690D-9C20-A459E375AEB7}"/>
              </a:ext>
            </a:extLst>
          </p:cNvPr>
          <p:cNvSpPr txBox="1"/>
          <p:nvPr/>
        </p:nvSpPr>
        <p:spPr>
          <a:xfrm>
            <a:off x="906627" y="2155119"/>
            <a:ext cx="10249469" cy="2677656"/>
          </a:xfrm>
          <a:prstGeom prst="rect">
            <a:avLst/>
          </a:prstGeom>
          <a:noFill/>
        </p:spPr>
        <p:txBody>
          <a:bodyPr wrap="square" rtlCol="0">
            <a:spAutoFit/>
          </a:bodyPr>
          <a:lstStyle/>
          <a:p>
            <a:r>
              <a:rPr lang="en-US" sz="2400"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Scenario planning</a:t>
            </a:r>
          </a:p>
          <a:p>
            <a:endParaRPr lang="en-US" sz="2400"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a:p>
            <a:r>
              <a:rPr lang="en-US" sz="2400" dirty="0"/>
              <a:t>Scenario planning asks those “what if” questions. Similar to top-down strategic planning, scenario planning also starts with a top-down approach to the strategy process. In addition, in scenario planning, top management envisions different scenarios, to anticipate plausible futures in order to derive strategic responses. </a:t>
            </a:r>
          </a:p>
          <a:p>
            <a:endParaRPr lang="en-US" sz="2400"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p:txBody>
      </p:sp>
      <p:sp>
        <p:nvSpPr>
          <p:cNvPr id="12" name="TextBox 11">
            <a:extLst>
              <a:ext uri="{FF2B5EF4-FFF2-40B4-BE49-F238E27FC236}">
                <a16:creationId xmlns:a16="http://schemas.microsoft.com/office/drawing/2014/main" xmlns="" id="{F9A80F9F-74DB-1D57-04E8-E20E92A09B0A}"/>
              </a:ext>
            </a:extLst>
          </p:cNvPr>
          <p:cNvSpPr txBox="1"/>
          <p:nvPr/>
        </p:nvSpPr>
        <p:spPr>
          <a:xfrm>
            <a:off x="2459842" y="975974"/>
            <a:ext cx="8977880"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The Strategic Management Process</a:t>
            </a:r>
          </a:p>
        </p:txBody>
      </p:sp>
      <p:sp>
        <p:nvSpPr>
          <p:cNvPr id="2" name="TextBox 1">
            <a:extLst>
              <a:ext uri="{FF2B5EF4-FFF2-40B4-BE49-F238E27FC236}">
                <a16:creationId xmlns:a16="http://schemas.microsoft.com/office/drawing/2014/main" xmlns="" id="{5E345942-E9CB-0118-1366-9AEBFA14EAAB}"/>
              </a:ext>
            </a:extLst>
          </p:cNvPr>
          <p:cNvSpPr txBox="1"/>
          <p:nvPr/>
        </p:nvSpPr>
        <p:spPr>
          <a:xfrm>
            <a:off x="1214179" y="1231789"/>
            <a:ext cx="966228" cy="768350"/>
          </a:xfrm>
          <a:prstGeom prst="rect">
            <a:avLst/>
          </a:prstGeom>
          <a:noFill/>
        </p:spPr>
        <p:txBody>
          <a:bodyPr wrap="square" rtlCol="0">
            <a:spAutoFit/>
          </a:bodyPr>
          <a:lstStyle/>
          <a:p>
            <a:pPr algn="ctr"/>
            <a:r>
              <a:rPr lang="ar-EG" sz="4400" b="1" dirty="0">
                <a:solidFill>
                  <a:schemeClr val="bg1"/>
                </a:solidFill>
                <a:latin typeface="Alexandria" charset="0"/>
                <a:cs typeface="Alexandria" charset="0"/>
              </a:rPr>
              <a:t>02</a:t>
            </a:r>
            <a:endParaRPr lang="en-US" sz="4400" b="1" dirty="0">
              <a:solidFill>
                <a:schemeClr val="bg1"/>
              </a:solidFill>
              <a:latin typeface="Alexandria" charset="0"/>
              <a:cs typeface="Alexandria" charset="0"/>
            </a:endParaRPr>
          </a:p>
        </p:txBody>
      </p:sp>
    </p:spTree>
    <p:extLst>
      <p:ext uri="{BB962C8B-B14F-4D97-AF65-F5344CB8AC3E}">
        <p14:creationId xmlns:p14="http://schemas.microsoft.com/office/powerpoint/2010/main" val="381273860"/>
      </p:ext>
    </p:extLst>
  </p:cSld>
  <p:clrMapOvr>
    <a:masterClrMapping/>
  </p:clrMapOvr>
  <mc:AlternateContent xmlns:mc="http://schemas.openxmlformats.org/markup-compatibility/2006" xmlns:p14="http://schemas.microsoft.com/office/powerpoint/2010/main">
    <mc:Choice Requires="p14">
      <p:transition p14:dur="10" advTm="191247"/>
    </mc:Choice>
    <mc:Fallback xmlns="">
      <p:transition advTm="191247"/>
    </mc:Fallback>
  </mc:AlternateContent>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625002" y="169345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sz="2800" dirty="0">
              <a:solidFill>
                <a:schemeClr val="tx1"/>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xmlns=""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1" name="TextBox 10">
            <a:extLst>
              <a:ext uri="{FF2B5EF4-FFF2-40B4-BE49-F238E27FC236}">
                <a16:creationId xmlns:a16="http://schemas.microsoft.com/office/drawing/2014/main" xmlns="" id="{4527402C-3F97-690D-9C20-A459E375AEB7}"/>
              </a:ext>
            </a:extLst>
          </p:cNvPr>
          <p:cNvSpPr txBox="1"/>
          <p:nvPr/>
        </p:nvSpPr>
        <p:spPr>
          <a:xfrm>
            <a:off x="906627" y="2155119"/>
            <a:ext cx="10249469" cy="1200329"/>
          </a:xfrm>
          <a:prstGeom prst="rect">
            <a:avLst/>
          </a:prstGeom>
          <a:noFill/>
        </p:spPr>
        <p:txBody>
          <a:bodyPr wrap="square" rtlCol="0">
            <a:spAutoFit/>
          </a:bodyPr>
          <a:lstStyle/>
          <a:p>
            <a:r>
              <a:rPr lang="en-US" sz="2400"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Scenario planning</a:t>
            </a:r>
          </a:p>
          <a:p>
            <a:endParaRPr lang="en-US" sz="2400"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a:p>
            <a:endParaRPr lang="en-US" sz="2400"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p:txBody>
      </p:sp>
      <p:sp>
        <p:nvSpPr>
          <p:cNvPr id="12" name="TextBox 11">
            <a:extLst>
              <a:ext uri="{FF2B5EF4-FFF2-40B4-BE49-F238E27FC236}">
                <a16:creationId xmlns:a16="http://schemas.microsoft.com/office/drawing/2014/main" xmlns="" id="{F9A80F9F-74DB-1D57-04E8-E20E92A09B0A}"/>
              </a:ext>
            </a:extLst>
          </p:cNvPr>
          <p:cNvSpPr txBox="1"/>
          <p:nvPr/>
        </p:nvSpPr>
        <p:spPr>
          <a:xfrm>
            <a:off x="2459842" y="975974"/>
            <a:ext cx="8977880"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The Strategic Management Process</a:t>
            </a:r>
          </a:p>
        </p:txBody>
      </p:sp>
      <p:pic>
        <p:nvPicPr>
          <p:cNvPr id="3" name="Picture 2"/>
          <p:cNvPicPr>
            <a:picLocks noChangeAspect="1"/>
          </p:cNvPicPr>
          <p:nvPr/>
        </p:nvPicPr>
        <p:blipFill>
          <a:blip r:embed="rId2"/>
          <a:stretch>
            <a:fillRect/>
          </a:stretch>
        </p:blipFill>
        <p:spPr>
          <a:xfrm>
            <a:off x="906627" y="2563061"/>
            <a:ext cx="10014450" cy="3340434"/>
          </a:xfrm>
          <a:prstGeom prst="rect">
            <a:avLst/>
          </a:prstGeom>
        </p:spPr>
      </p:pic>
      <p:sp>
        <p:nvSpPr>
          <p:cNvPr id="2" name="TextBox 1">
            <a:extLst>
              <a:ext uri="{FF2B5EF4-FFF2-40B4-BE49-F238E27FC236}">
                <a16:creationId xmlns:a16="http://schemas.microsoft.com/office/drawing/2014/main" xmlns="" id="{EC4A0720-4705-6ABD-E568-19F52FD8D0D0}"/>
              </a:ext>
            </a:extLst>
          </p:cNvPr>
          <p:cNvSpPr txBox="1"/>
          <p:nvPr/>
        </p:nvSpPr>
        <p:spPr>
          <a:xfrm>
            <a:off x="1214179" y="1231789"/>
            <a:ext cx="966228" cy="768350"/>
          </a:xfrm>
          <a:prstGeom prst="rect">
            <a:avLst/>
          </a:prstGeom>
          <a:noFill/>
        </p:spPr>
        <p:txBody>
          <a:bodyPr wrap="square" rtlCol="0">
            <a:spAutoFit/>
          </a:bodyPr>
          <a:lstStyle/>
          <a:p>
            <a:pPr algn="ctr"/>
            <a:r>
              <a:rPr lang="ar-EG" sz="4400" b="1" dirty="0">
                <a:solidFill>
                  <a:schemeClr val="bg1"/>
                </a:solidFill>
                <a:latin typeface="Alexandria" charset="0"/>
                <a:cs typeface="Alexandria" charset="0"/>
              </a:rPr>
              <a:t>02</a:t>
            </a:r>
            <a:endParaRPr lang="en-US" sz="4400" b="1" dirty="0">
              <a:solidFill>
                <a:schemeClr val="bg1"/>
              </a:solidFill>
              <a:latin typeface="Alexandria" charset="0"/>
              <a:cs typeface="Alexandria" charset="0"/>
            </a:endParaRPr>
          </a:p>
        </p:txBody>
      </p:sp>
    </p:spTree>
    <p:extLst>
      <p:ext uri="{BB962C8B-B14F-4D97-AF65-F5344CB8AC3E}">
        <p14:creationId xmlns:p14="http://schemas.microsoft.com/office/powerpoint/2010/main" val="2713856946"/>
      </p:ext>
    </p:extLst>
  </p:cSld>
  <p:clrMapOvr>
    <a:masterClrMapping/>
  </p:clrMapOvr>
  <mc:AlternateContent xmlns:mc="http://schemas.openxmlformats.org/markup-compatibility/2006" xmlns:p14="http://schemas.microsoft.com/office/powerpoint/2010/main">
    <mc:Choice Requires="p14">
      <p:transition p14:dur="10" advTm="65221"/>
    </mc:Choice>
    <mc:Fallback xmlns="">
      <p:transition advTm="65221"/>
    </mc:Fallback>
  </mc:AlternateContent>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625002" y="169345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sz="2800" dirty="0">
              <a:solidFill>
                <a:schemeClr val="tx1"/>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xmlns=""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1" name="TextBox 10">
            <a:extLst>
              <a:ext uri="{FF2B5EF4-FFF2-40B4-BE49-F238E27FC236}">
                <a16:creationId xmlns:a16="http://schemas.microsoft.com/office/drawing/2014/main" xmlns="" id="{4527402C-3F97-690D-9C20-A459E375AEB7}"/>
              </a:ext>
            </a:extLst>
          </p:cNvPr>
          <p:cNvSpPr txBox="1"/>
          <p:nvPr/>
        </p:nvSpPr>
        <p:spPr>
          <a:xfrm>
            <a:off x="906627" y="2155119"/>
            <a:ext cx="10249469" cy="3046988"/>
          </a:xfrm>
          <a:prstGeom prst="rect">
            <a:avLst/>
          </a:prstGeom>
          <a:noFill/>
        </p:spPr>
        <p:txBody>
          <a:bodyPr wrap="square" rtlCol="0">
            <a:spAutoFit/>
          </a:bodyPr>
          <a:lstStyle/>
          <a:p>
            <a:r>
              <a:rPr lang="en-US" sz="2400"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Scenario planning</a:t>
            </a:r>
          </a:p>
          <a:p>
            <a:r>
              <a:rPr lang="en-US" sz="2400" b="1" dirty="0"/>
              <a:t>Description</a:t>
            </a:r>
          </a:p>
          <a:p>
            <a:endParaRPr lang="en-US" sz="2400" b="1" dirty="0"/>
          </a:p>
          <a:p>
            <a:r>
              <a:rPr lang="en-US" sz="2400" dirty="0"/>
              <a:t>Strategy-planning activity in which top management envisions different what-if scenarios to anticipate plausible futures in order to plan optimal strategic responses.</a:t>
            </a:r>
            <a:endParaRPr lang="en-US" sz="2400"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a:p>
            <a:endParaRPr lang="en-US" sz="2400"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a:p>
            <a:endParaRPr lang="en-US" sz="2400"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p:txBody>
      </p:sp>
      <p:sp>
        <p:nvSpPr>
          <p:cNvPr id="12" name="TextBox 11">
            <a:extLst>
              <a:ext uri="{FF2B5EF4-FFF2-40B4-BE49-F238E27FC236}">
                <a16:creationId xmlns:a16="http://schemas.microsoft.com/office/drawing/2014/main" xmlns="" id="{F9A80F9F-74DB-1D57-04E8-E20E92A09B0A}"/>
              </a:ext>
            </a:extLst>
          </p:cNvPr>
          <p:cNvSpPr txBox="1"/>
          <p:nvPr/>
        </p:nvSpPr>
        <p:spPr>
          <a:xfrm>
            <a:off x="2459842" y="975974"/>
            <a:ext cx="8977880"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The Strategic Management Process</a:t>
            </a:r>
          </a:p>
        </p:txBody>
      </p:sp>
      <p:sp>
        <p:nvSpPr>
          <p:cNvPr id="2" name="TextBox 1">
            <a:extLst>
              <a:ext uri="{FF2B5EF4-FFF2-40B4-BE49-F238E27FC236}">
                <a16:creationId xmlns:a16="http://schemas.microsoft.com/office/drawing/2014/main" xmlns="" id="{9A6ABA8F-34A1-AFAC-C612-FFFBD0220FA6}"/>
              </a:ext>
            </a:extLst>
          </p:cNvPr>
          <p:cNvSpPr txBox="1"/>
          <p:nvPr/>
        </p:nvSpPr>
        <p:spPr>
          <a:xfrm>
            <a:off x="1214179" y="1231789"/>
            <a:ext cx="966228" cy="768350"/>
          </a:xfrm>
          <a:prstGeom prst="rect">
            <a:avLst/>
          </a:prstGeom>
          <a:noFill/>
        </p:spPr>
        <p:txBody>
          <a:bodyPr wrap="square" rtlCol="0">
            <a:spAutoFit/>
          </a:bodyPr>
          <a:lstStyle/>
          <a:p>
            <a:pPr algn="ctr"/>
            <a:r>
              <a:rPr lang="ar-EG" sz="4400" b="1" dirty="0">
                <a:solidFill>
                  <a:schemeClr val="bg1"/>
                </a:solidFill>
                <a:latin typeface="Alexandria" charset="0"/>
                <a:cs typeface="Alexandria" charset="0"/>
              </a:rPr>
              <a:t>02</a:t>
            </a:r>
            <a:endParaRPr lang="en-US" sz="4400" b="1" dirty="0">
              <a:solidFill>
                <a:schemeClr val="bg1"/>
              </a:solidFill>
              <a:latin typeface="Alexandria" charset="0"/>
              <a:cs typeface="Alexandria" charset="0"/>
            </a:endParaRPr>
          </a:p>
        </p:txBody>
      </p:sp>
    </p:spTree>
    <p:extLst>
      <p:ext uri="{BB962C8B-B14F-4D97-AF65-F5344CB8AC3E}">
        <p14:creationId xmlns:p14="http://schemas.microsoft.com/office/powerpoint/2010/main" val="1402651905"/>
      </p:ext>
    </p:extLst>
  </p:cSld>
  <p:clrMapOvr>
    <a:masterClrMapping/>
  </p:clrMapOvr>
  <mc:AlternateContent xmlns:mc="http://schemas.openxmlformats.org/markup-compatibility/2006" xmlns:p14="http://schemas.microsoft.com/office/powerpoint/2010/main">
    <mc:Choice Requires="p14">
      <p:transition p14:dur="10" advTm="203001"/>
    </mc:Choice>
    <mc:Fallback xmlns="">
      <p:transition advTm="203001"/>
    </mc:Fallback>
  </mc:AlternateContent>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625002" y="169345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sz="2800" dirty="0">
              <a:solidFill>
                <a:schemeClr val="tx1"/>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xmlns=""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1" name="TextBox 10">
            <a:extLst>
              <a:ext uri="{FF2B5EF4-FFF2-40B4-BE49-F238E27FC236}">
                <a16:creationId xmlns:a16="http://schemas.microsoft.com/office/drawing/2014/main" xmlns="" id="{4527402C-3F97-690D-9C20-A459E375AEB7}"/>
              </a:ext>
            </a:extLst>
          </p:cNvPr>
          <p:cNvSpPr txBox="1"/>
          <p:nvPr/>
        </p:nvSpPr>
        <p:spPr>
          <a:xfrm>
            <a:off x="906627" y="2155119"/>
            <a:ext cx="10249469" cy="3046988"/>
          </a:xfrm>
          <a:prstGeom prst="rect">
            <a:avLst/>
          </a:prstGeom>
          <a:noFill/>
        </p:spPr>
        <p:txBody>
          <a:bodyPr wrap="square" rtlCol="0">
            <a:spAutoFit/>
          </a:bodyPr>
          <a:lstStyle/>
          <a:p>
            <a:r>
              <a:rPr lang="en-US" sz="2400"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Scenario planning</a:t>
            </a:r>
          </a:p>
          <a:p>
            <a:r>
              <a:rPr lang="en-US" sz="2400" b="1" dirty="0"/>
              <a:t>Pros</a:t>
            </a:r>
          </a:p>
          <a:p>
            <a:endParaRPr lang="en-US" sz="2400" b="1" dirty="0"/>
          </a:p>
          <a:p>
            <a:r>
              <a:rPr lang="en-US" sz="2400" dirty="0"/>
              <a:t>• Provides a clear strategy process and lines of communication.</a:t>
            </a:r>
          </a:p>
          <a:p>
            <a:r>
              <a:rPr lang="en-US" sz="2400" dirty="0"/>
              <a:t>• Affords coordination and control of various business activities.</a:t>
            </a:r>
          </a:p>
          <a:p>
            <a:r>
              <a:rPr lang="en-US" sz="2400" dirty="0"/>
              <a:t>• Readily accepted and understood as process is well established and widely used.</a:t>
            </a:r>
          </a:p>
          <a:p>
            <a:r>
              <a:rPr lang="en-US" sz="2400" dirty="0"/>
              <a:t>• Provides some strategic flexibility.</a:t>
            </a:r>
            <a:endParaRPr lang="en-US" sz="2400"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p:txBody>
      </p:sp>
      <p:sp>
        <p:nvSpPr>
          <p:cNvPr id="12" name="TextBox 11">
            <a:extLst>
              <a:ext uri="{FF2B5EF4-FFF2-40B4-BE49-F238E27FC236}">
                <a16:creationId xmlns:a16="http://schemas.microsoft.com/office/drawing/2014/main" xmlns="" id="{F9A80F9F-74DB-1D57-04E8-E20E92A09B0A}"/>
              </a:ext>
            </a:extLst>
          </p:cNvPr>
          <p:cNvSpPr txBox="1"/>
          <p:nvPr/>
        </p:nvSpPr>
        <p:spPr>
          <a:xfrm>
            <a:off x="2459842" y="975974"/>
            <a:ext cx="8977880"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The Strategic Management Process</a:t>
            </a:r>
          </a:p>
        </p:txBody>
      </p:sp>
      <p:sp>
        <p:nvSpPr>
          <p:cNvPr id="2" name="TextBox 1">
            <a:extLst>
              <a:ext uri="{FF2B5EF4-FFF2-40B4-BE49-F238E27FC236}">
                <a16:creationId xmlns:a16="http://schemas.microsoft.com/office/drawing/2014/main" xmlns="" id="{92D362F0-00F9-E242-D0FD-E772370EE866}"/>
              </a:ext>
            </a:extLst>
          </p:cNvPr>
          <p:cNvSpPr txBox="1"/>
          <p:nvPr/>
        </p:nvSpPr>
        <p:spPr>
          <a:xfrm>
            <a:off x="1214179" y="1231789"/>
            <a:ext cx="966228" cy="768350"/>
          </a:xfrm>
          <a:prstGeom prst="rect">
            <a:avLst/>
          </a:prstGeom>
          <a:noFill/>
        </p:spPr>
        <p:txBody>
          <a:bodyPr wrap="square" rtlCol="0">
            <a:spAutoFit/>
          </a:bodyPr>
          <a:lstStyle/>
          <a:p>
            <a:pPr algn="ctr"/>
            <a:r>
              <a:rPr lang="ar-EG" sz="4400" b="1" dirty="0">
                <a:solidFill>
                  <a:schemeClr val="bg1"/>
                </a:solidFill>
                <a:latin typeface="Alexandria" charset="0"/>
                <a:cs typeface="Alexandria" charset="0"/>
              </a:rPr>
              <a:t>02</a:t>
            </a:r>
            <a:endParaRPr lang="en-US" sz="4400" b="1" dirty="0">
              <a:solidFill>
                <a:schemeClr val="bg1"/>
              </a:solidFill>
              <a:latin typeface="Alexandria" charset="0"/>
              <a:cs typeface="Alexandria" charset="0"/>
            </a:endParaRPr>
          </a:p>
        </p:txBody>
      </p:sp>
    </p:spTree>
    <p:extLst>
      <p:ext uri="{BB962C8B-B14F-4D97-AF65-F5344CB8AC3E}">
        <p14:creationId xmlns:p14="http://schemas.microsoft.com/office/powerpoint/2010/main" val="3040374115"/>
      </p:ext>
    </p:extLst>
  </p:cSld>
  <p:clrMapOvr>
    <a:masterClrMapping/>
  </p:clrMapOvr>
  <mc:AlternateContent xmlns:mc="http://schemas.openxmlformats.org/markup-compatibility/2006" xmlns:p14="http://schemas.microsoft.com/office/powerpoint/2010/main">
    <mc:Choice Requires="p14">
      <p:transition p14:dur="10" advTm="183509"/>
    </mc:Choice>
    <mc:Fallback xmlns="">
      <p:transition advTm="183509"/>
    </mc:Fallback>
  </mc:AlternateContent>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625002" y="169345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sz="2800" dirty="0">
              <a:solidFill>
                <a:schemeClr val="tx1"/>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xmlns=""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1" name="TextBox 10">
            <a:extLst>
              <a:ext uri="{FF2B5EF4-FFF2-40B4-BE49-F238E27FC236}">
                <a16:creationId xmlns:a16="http://schemas.microsoft.com/office/drawing/2014/main" xmlns="" id="{4527402C-3F97-690D-9C20-A459E375AEB7}"/>
              </a:ext>
            </a:extLst>
          </p:cNvPr>
          <p:cNvSpPr txBox="1"/>
          <p:nvPr/>
        </p:nvSpPr>
        <p:spPr>
          <a:xfrm>
            <a:off x="906627" y="2155119"/>
            <a:ext cx="10249469" cy="3046988"/>
          </a:xfrm>
          <a:prstGeom prst="rect">
            <a:avLst/>
          </a:prstGeom>
          <a:noFill/>
        </p:spPr>
        <p:txBody>
          <a:bodyPr wrap="square" rtlCol="0">
            <a:spAutoFit/>
          </a:bodyPr>
          <a:lstStyle/>
          <a:p>
            <a:r>
              <a:rPr lang="en-US" sz="2400"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Scenario planning</a:t>
            </a:r>
          </a:p>
          <a:p>
            <a:r>
              <a:rPr lang="en-US" sz="2400" b="1" dirty="0"/>
              <a:t>Cons</a:t>
            </a:r>
          </a:p>
          <a:p>
            <a:endParaRPr lang="en-US" sz="2400" b="1" dirty="0"/>
          </a:p>
          <a:p>
            <a:r>
              <a:rPr lang="en-US" sz="2400" dirty="0"/>
              <a:t>• Top-down, one-way communication limits feedback.</a:t>
            </a:r>
          </a:p>
          <a:p>
            <a:r>
              <a:rPr lang="en-US" sz="2400" dirty="0"/>
              <a:t>• Separates elements of AFI framework so that top management (analysis &amp; formulation) are removed from line employees (implementation).</a:t>
            </a:r>
          </a:p>
          <a:p>
            <a:r>
              <a:rPr lang="en-US" sz="2400" dirty="0"/>
              <a:t>• As the future is unknown, responses to all possible events cannot be planned.</a:t>
            </a:r>
          </a:p>
          <a:p>
            <a:r>
              <a:rPr lang="en-US" sz="2400" dirty="0"/>
              <a:t>• Leaders tend to avoid planning for pessimistic scenarios.</a:t>
            </a:r>
            <a:endParaRPr lang="en-US" sz="2400"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p:txBody>
      </p:sp>
      <p:sp>
        <p:nvSpPr>
          <p:cNvPr id="12" name="TextBox 11">
            <a:extLst>
              <a:ext uri="{FF2B5EF4-FFF2-40B4-BE49-F238E27FC236}">
                <a16:creationId xmlns:a16="http://schemas.microsoft.com/office/drawing/2014/main" xmlns="" id="{F9A80F9F-74DB-1D57-04E8-E20E92A09B0A}"/>
              </a:ext>
            </a:extLst>
          </p:cNvPr>
          <p:cNvSpPr txBox="1"/>
          <p:nvPr/>
        </p:nvSpPr>
        <p:spPr>
          <a:xfrm>
            <a:off x="2459842" y="975974"/>
            <a:ext cx="8977880"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The Strategic Management Process</a:t>
            </a:r>
          </a:p>
        </p:txBody>
      </p:sp>
      <p:sp>
        <p:nvSpPr>
          <p:cNvPr id="2" name="TextBox 1">
            <a:extLst>
              <a:ext uri="{FF2B5EF4-FFF2-40B4-BE49-F238E27FC236}">
                <a16:creationId xmlns:a16="http://schemas.microsoft.com/office/drawing/2014/main" xmlns="" id="{C586E39A-EAE0-D7FF-9492-A729ACB6B438}"/>
              </a:ext>
            </a:extLst>
          </p:cNvPr>
          <p:cNvSpPr txBox="1"/>
          <p:nvPr/>
        </p:nvSpPr>
        <p:spPr>
          <a:xfrm>
            <a:off x="1214179" y="1231789"/>
            <a:ext cx="966228" cy="768350"/>
          </a:xfrm>
          <a:prstGeom prst="rect">
            <a:avLst/>
          </a:prstGeom>
          <a:noFill/>
        </p:spPr>
        <p:txBody>
          <a:bodyPr wrap="square" rtlCol="0">
            <a:spAutoFit/>
          </a:bodyPr>
          <a:lstStyle/>
          <a:p>
            <a:pPr algn="ctr"/>
            <a:r>
              <a:rPr lang="ar-EG" sz="4400" b="1" dirty="0">
                <a:solidFill>
                  <a:schemeClr val="bg1"/>
                </a:solidFill>
                <a:latin typeface="Alexandria" charset="0"/>
                <a:cs typeface="Alexandria" charset="0"/>
              </a:rPr>
              <a:t>02</a:t>
            </a:r>
            <a:endParaRPr lang="en-US" sz="4400" b="1" dirty="0">
              <a:solidFill>
                <a:schemeClr val="bg1"/>
              </a:solidFill>
              <a:latin typeface="Alexandria" charset="0"/>
              <a:cs typeface="Alexandria" charset="0"/>
            </a:endParaRPr>
          </a:p>
        </p:txBody>
      </p:sp>
    </p:spTree>
    <p:extLst>
      <p:ext uri="{BB962C8B-B14F-4D97-AF65-F5344CB8AC3E}">
        <p14:creationId xmlns:p14="http://schemas.microsoft.com/office/powerpoint/2010/main" val="2755157466"/>
      </p:ext>
    </p:extLst>
  </p:cSld>
  <p:clrMapOvr>
    <a:masterClrMapping/>
  </p:clrMapOvr>
  <mc:AlternateContent xmlns:mc="http://schemas.openxmlformats.org/markup-compatibility/2006" xmlns:p14="http://schemas.microsoft.com/office/powerpoint/2010/main">
    <mc:Choice Requires="p14">
      <p:transition p14:dur="10" advTm="216721"/>
    </mc:Choice>
    <mc:Fallback xmlns="">
      <p:transition advTm="216721"/>
    </mc:Fallback>
  </mc:AlternateContent>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625002" y="169345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sz="2800" dirty="0">
              <a:solidFill>
                <a:schemeClr val="tx1"/>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xmlns=""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1" name="TextBox 10">
            <a:extLst>
              <a:ext uri="{FF2B5EF4-FFF2-40B4-BE49-F238E27FC236}">
                <a16:creationId xmlns:a16="http://schemas.microsoft.com/office/drawing/2014/main" xmlns="" id="{4527402C-3F97-690D-9C20-A459E375AEB7}"/>
              </a:ext>
            </a:extLst>
          </p:cNvPr>
          <p:cNvSpPr txBox="1"/>
          <p:nvPr/>
        </p:nvSpPr>
        <p:spPr>
          <a:xfrm>
            <a:off x="906627" y="2155119"/>
            <a:ext cx="10249469" cy="3046988"/>
          </a:xfrm>
          <a:prstGeom prst="rect">
            <a:avLst/>
          </a:prstGeom>
          <a:noFill/>
        </p:spPr>
        <p:txBody>
          <a:bodyPr wrap="square" rtlCol="0">
            <a:spAutoFit/>
          </a:bodyPr>
          <a:lstStyle/>
          <a:p>
            <a:r>
              <a:rPr lang="en-US" sz="2400"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Scenario planning</a:t>
            </a:r>
          </a:p>
          <a:p>
            <a:r>
              <a:rPr lang="en-US" sz="2400" b="1" dirty="0"/>
              <a:t>Where Best Used</a:t>
            </a:r>
          </a:p>
          <a:p>
            <a:endParaRPr lang="en-US" sz="2400" b="1" dirty="0"/>
          </a:p>
          <a:p>
            <a:r>
              <a:rPr lang="en-US" sz="2400" dirty="0"/>
              <a:t>• Fairly stable industries, often characterized by some degree of regulation such as airlines, logistics, or medical devices, e.g., American Airlines, Delta Air Lines, and United Airlines; FedEx and UPS; Medtronic.</a:t>
            </a:r>
          </a:p>
          <a:p>
            <a:r>
              <a:rPr lang="en-US" sz="2400" dirty="0"/>
              <a:t>• Larger firms in industries with a small number of other large competitors (oligopoly).</a:t>
            </a:r>
            <a:endParaRPr lang="en-US" sz="2400"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p:txBody>
      </p:sp>
      <p:sp>
        <p:nvSpPr>
          <p:cNvPr id="12" name="TextBox 11">
            <a:extLst>
              <a:ext uri="{FF2B5EF4-FFF2-40B4-BE49-F238E27FC236}">
                <a16:creationId xmlns:a16="http://schemas.microsoft.com/office/drawing/2014/main" xmlns="" id="{F9A80F9F-74DB-1D57-04E8-E20E92A09B0A}"/>
              </a:ext>
            </a:extLst>
          </p:cNvPr>
          <p:cNvSpPr txBox="1"/>
          <p:nvPr/>
        </p:nvSpPr>
        <p:spPr>
          <a:xfrm>
            <a:off x="2459842" y="975974"/>
            <a:ext cx="8977880"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The Strategic Management Process</a:t>
            </a:r>
          </a:p>
        </p:txBody>
      </p:sp>
      <p:sp>
        <p:nvSpPr>
          <p:cNvPr id="2" name="TextBox 1">
            <a:extLst>
              <a:ext uri="{FF2B5EF4-FFF2-40B4-BE49-F238E27FC236}">
                <a16:creationId xmlns:a16="http://schemas.microsoft.com/office/drawing/2014/main" xmlns="" id="{9F63A384-1B15-7F1B-15C4-B4A588BC7D50}"/>
              </a:ext>
            </a:extLst>
          </p:cNvPr>
          <p:cNvSpPr txBox="1"/>
          <p:nvPr/>
        </p:nvSpPr>
        <p:spPr>
          <a:xfrm>
            <a:off x="1214179" y="1231789"/>
            <a:ext cx="966228" cy="768350"/>
          </a:xfrm>
          <a:prstGeom prst="rect">
            <a:avLst/>
          </a:prstGeom>
          <a:noFill/>
        </p:spPr>
        <p:txBody>
          <a:bodyPr wrap="square" rtlCol="0">
            <a:spAutoFit/>
          </a:bodyPr>
          <a:lstStyle/>
          <a:p>
            <a:pPr algn="ctr"/>
            <a:r>
              <a:rPr lang="ar-EG" sz="4400" b="1" dirty="0">
                <a:solidFill>
                  <a:schemeClr val="bg1"/>
                </a:solidFill>
                <a:latin typeface="Alexandria" charset="0"/>
                <a:cs typeface="Alexandria" charset="0"/>
              </a:rPr>
              <a:t>02</a:t>
            </a:r>
            <a:endParaRPr lang="en-US" sz="4400" b="1" dirty="0">
              <a:solidFill>
                <a:schemeClr val="bg1"/>
              </a:solidFill>
              <a:latin typeface="Alexandria" charset="0"/>
              <a:cs typeface="Alexandria" charset="0"/>
            </a:endParaRPr>
          </a:p>
        </p:txBody>
      </p:sp>
    </p:spTree>
    <p:extLst>
      <p:ext uri="{BB962C8B-B14F-4D97-AF65-F5344CB8AC3E}">
        <p14:creationId xmlns:p14="http://schemas.microsoft.com/office/powerpoint/2010/main" val="2035609500"/>
      </p:ext>
    </p:extLst>
  </p:cSld>
  <p:clrMapOvr>
    <a:masterClrMapping/>
  </p:clrMapOvr>
  <mc:AlternateContent xmlns:mc="http://schemas.openxmlformats.org/markup-compatibility/2006" xmlns:p14="http://schemas.microsoft.com/office/powerpoint/2010/main">
    <mc:Choice Requires="p14">
      <p:transition p14:dur="10" advTm="172164"/>
    </mc:Choice>
    <mc:Fallback xmlns="">
      <p:transition advTm="172164"/>
    </mc:Fallback>
  </mc:AlternateContent>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625002" y="169345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sz="2800" dirty="0">
              <a:solidFill>
                <a:schemeClr val="tx1"/>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xmlns=""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1" name="TextBox 10">
            <a:extLst>
              <a:ext uri="{FF2B5EF4-FFF2-40B4-BE49-F238E27FC236}">
                <a16:creationId xmlns:a16="http://schemas.microsoft.com/office/drawing/2014/main" xmlns="" id="{4527402C-3F97-690D-9C20-A459E375AEB7}"/>
              </a:ext>
            </a:extLst>
          </p:cNvPr>
          <p:cNvSpPr txBox="1"/>
          <p:nvPr/>
        </p:nvSpPr>
        <p:spPr>
          <a:xfrm>
            <a:off x="906627" y="2155119"/>
            <a:ext cx="10249469" cy="1938992"/>
          </a:xfrm>
          <a:prstGeom prst="rect">
            <a:avLst/>
          </a:prstGeom>
          <a:noFill/>
        </p:spPr>
        <p:txBody>
          <a:bodyPr wrap="square" rtlCol="0">
            <a:spAutoFit/>
          </a:bodyPr>
          <a:lstStyle/>
          <a:p>
            <a:r>
              <a:rPr lang="en-US" sz="2400"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Strategy as planned contingency: top-down and Progressive</a:t>
            </a:r>
          </a:p>
          <a:p>
            <a:endParaRPr lang="en-US" sz="2400"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a:p>
            <a:r>
              <a:rPr lang="en-US" sz="2400" dirty="0"/>
              <a:t>Strategic initiatives can be the result of top-down planning or can emerge through a bottom-up process from deep within the organization. They have the potential to shape a firm’s strategy.</a:t>
            </a:r>
            <a:endParaRPr lang="en-US" sz="2400"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p:txBody>
      </p:sp>
      <p:sp>
        <p:nvSpPr>
          <p:cNvPr id="12" name="TextBox 11">
            <a:extLst>
              <a:ext uri="{FF2B5EF4-FFF2-40B4-BE49-F238E27FC236}">
                <a16:creationId xmlns:a16="http://schemas.microsoft.com/office/drawing/2014/main" xmlns="" id="{F9A80F9F-74DB-1D57-04E8-E20E92A09B0A}"/>
              </a:ext>
            </a:extLst>
          </p:cNvPr>
          <p:cNvSpPr txBox="1"/>
          <p:nvPr/>
        </p:nvSpPr>
        <p:spPr>
          <a:xfrm>
            <a:off x="2459842" y="975974"/>
            <a:ext cx="8977880"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The Strategic Management Process</a:t>
            </a:r>
          </a:p>
        </p:txBody>
      </p:sp>
      <p:sp>
        <p:nvSpPr>
          <p:cNvPr id="2" name="TextBox 1">
            <a:extLst>
              <a:ext uri="{FF2B5EF4-FFF2-40B4-BE49-F238E27FC236}">
                <a16:creationId xmlns:a16="http://schemas.microsoft.com/office/drawing/2014/main" xmlns="" id="{FAB3824B-3AD2-1DF5-17BD-58557BFEAA63}"/>
              </a:ext>
            </a:extLst>
          </p:cNvPr>
          <p:cNvSpPr txBox="1"/>
          <p:nvPr/>
        </p:nvSpPr>
        <p:spPr>
          <a:xfrm>
            <a:off x="1214179" y="1231789"/>
            <a:ext cx="966228" cy="768350"/>
          </a:xfrm>
          <a:prstGeom prst="rect">
            <a:avLst/>
          </a:prstGeom>
          <a:noFill/>
        </p:spPr>
        <p:txBody>
          <a:bodyPr wrap="square" rtlCol="0">
            <a:spAutoFit/>
          </a:bodyPr>
          <a:lstStyle/>
          <a:p>
            <a:pPr algn="ctr"/>
            <a:r>
              <a:rPr lang="ar-EG" sz="4400" b="1" dirty="0">
                <a:solidFill>
                  <a:schemeClr val="bg1"/>
                </a:solidFill>
                <a:latin typeface="Alexandria" charset="0"/>
                <a:cs typeface="Alexandria" charset="0"/>
              </a:rPr>
              <a:t>02</a:t>
            </a:r>
            <a:endParaRPr lang="en-US" sz="4400" b="1" dirty="0">
              <a:solidFill>
                <a:schemeClr val="bg1"/>
              </a:solidFill>
              <a:latin typeface="Alexandria" charset="0"/>
              <a:cs typeface="Alexandria" charset="0"/>
            </a:endParaRPr>
          </a:p>
        </p:txBody>
      </p:sp>
    </p:spTree>
    <p:extLst>
      <p:ext uri="{BB962C8B-B14F-4D97-AF65-F5344CB8AC3E}">
        <p14:creationId xmlns:p14="http://schemas.microsoft.com/office/powerpoint/2010/main" val="664581273"/>
      </p:ext>
    </p:extLst>
  </p:cSld>
  <p:clrMapOvr>
    <a:masterClrMapping/>
  </p:clrMapOvr>
  <mc:AlternateContent xmlns:mc="http://schemas.openxmlformats.org/markup-compatibility/2006" xmlns:p14="http://schemas.microsoft.com/office/powerpoint/2010/main">
    <mc:Choice Requires="p14">
      <p:transition p14:dur="10" advTm="151000"/>
    </mc:Choice>
    <mc:Fallback xmlns="">
      <p:transition advTm="151000"/>
    </mc:Fallback>
  </mc:AlternateContent>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625002" y="169345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sz="2800" dirty="0">
              <a:solidFill>
                <a:schemeClr val="tx1"/>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xmlns=""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1" name="TextBox 10">
            <a:extLst>
              <a:ext uri="{FF2B5EF4-FFF2-40B4-BE49-F238E27FC236}">
                <a16:creationId xmlns:a16="http://schemas.microsoft.com/office/drawing/2014/main" xmlns="" id="{4527402C-3F97-690D-9C20-A459E375AEB7}"/>
              </a:ext>
            </a:extLst>
          </p:cNvPr>
          <p:cNvSpPr txBox="1"/>
          <p:nvPr/>
        </p:nvSpPr>
        <p:spPr>
          <a:xfrm>
            <a:off x="906627" y="2155119"/>
            <a:ext cx="10249469" cy="830997"/>
          </a:xfrm>
          <a:prstGeom prst="rect">
            <a:avLst/>
          </a:prstGeom>
          <a:noFill/>
        </p:spPr>
        <p:txBody>
          <a:bodyPr wrap="square" rtlCol="0">
            <a:spAutoFit/>
          </a:bodyPr>
          <a:lstStyle/>
          <a:p>
            <a:r>
              <a:rPr lang="en-US" sz="2400"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Strategy as planned contingency: top-down and Progressive</a:t>
            </a:r>
          </a:p>
          <a:p>
            <a:endParaRPr lang="en-US" sz="2400"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p:txBody>
      </p:sp>
      <p:sp>
        <p:nvSpPr>
          <p:cNvPr id="12" name="TextBox 11">
            <a:extLst>
              <a:ext uri="{FF2B5EF4-FFF2-40B4-BE49-F238E27FC236}">
                <a16:creationId xmlns:a16="http://schemas.microsoft.com/office/drawing/2014/main" xmlns="" id="{F9A80F9F-74DB-1D57-04E8-E20E92A09B0A}"/>
              </a:ext>
            </a:extLst>
          </p:cNvPr>
          <p:cNvSpPr txBox="1"/>
          <p:nvPr/>
        </p:nvSpPr>
        <p:spPr>
          <a:xfrm>
            <a:off x="2459842" y="975974"/>
            <a:ext cx="8977880"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The Strategic Management Process</a:t>
            </a:r>
          </a:p>
        </p:txBody>
      </p:sp>
      <p:pic>
        <p:nvPicPr>
          <p:cNvPr id="3" name="Picture 2"/>
          <p:cNvPicPr>
            <a:picLocks noChangeAspect="1"/>
          </p:cNvPicPr>
          <p:nvPr/>
        </p:nvPicPr>
        <p:blipFill>
          <a:blip r:embed="rId2"/>
          <a:stretch>
            <a:fillRect/>
          </a:stretch>
        </p:blipFill>
        <p:spPr>
          <a:xfrm>
            <a:off x="2744777" y="2570617"/>
            <a:ext cx="6573167" cy="4296375"/>
          </a:xfrm>
          <a:prstGeom prst="rect">
            <a:avLst/>
          </a:prstGeom>
        </p:spPr>
      </p:pic>
      <p:sp>
        <p:nvSpPr>
          <p:cNvPr id="2" name="TextBox 1">
            <a:extLst>
              <a:ext uri="{FF2B5EF4-FFF2-40B4-BE49-F238E27FC236}">
                <a16:creationId xmlns:a16="http://schemas.microsoft.com/office/drawing/2014/main" xmlns="" id="{7019212F-5765-CA42-2E87-22F9CF3CBF0B}"/>
              </a:ext>
            </a:extLst>
          </p:cNvPr>
          <p:cNvSpPr txBox="1"/>
          <p:nvPr/>
        </p:nvSpPr>
        <p:spPr>
          <a:xfrm>
            <a:off x="1214179" y="1231789"/>
            <a:ext cx="966228" cy="768350"/>
          </a:xfrm>
          <a:prstGeom prst="rect">
            <a:avLst/>
          </a:prstGeom>
          <a:noFill/>
        </p:spPr>
        <p:txBody>
          <a:bodyPr wrap="square" rtlCol="0">
            <a:spAutoFit/>
          </a:bodyPr>
          <a:lstStyle/>
          <a:p>
            <a:pPr algn="ctr"/>
            <a:r>
              <a:rPr lang="ar-EG" sz="4400" b="1" dirty="0">
                <a:solidFill>
                  <a:schemeClr val="bg1"/>
                </a:solidFill>
                <a:latin typeface="Alexandria" charset="0"/>
                <a:cs typeface="Alexandria" charset="0"/>
              </a:rPr>
              <a:t>02</a:t>
            </a:r>
            <a:endParaRPr lang="en-US" sz="4400" b="1" dirty="0">
              <a:solidFill>
                <a:schemeClr val="bg1"/>
              </a:solidFill>
              <a:latin typeface="Alexandria" charset="0"/>
              <a:cs typeface="Alexandria" charset="0"/>
            </a:endParaRPr>
          </a:p>
        </p:txBody>
      </p:sp>
    </p:spTree>
    <p:extLst>
      <p:ext uri="{BB962C8B-B14F-4D97-AF65-F5344CB8AC3E}">
        <p14:creationId xmlns:p14="http://schemas.microsoft.com/office/powerpoint/2010/main" val="868829961"/>
      </p:ext>
    </p:extLst>
  </p:cSld>
  <p:clrMapOvr>
    <a:masterClrMapping/>
  </p:clrMapOvr>
  <mc:AlternateContent xmlns:mc="http://schemas.openxmlformats.org/markup-compatibility/2006" xmlns:p14="http://schemas.microsoft.com/office/powerpoint/2010/main">
    <mc:Choice Requires="p14">
      <p:transition p14:dur="10" advTm="64184"/>
    </mc:Choice>
    <mc:Fallback xmlns="">
      <p:transition advTm="64184"/>
    </mc:Fallback>
  </mc:AlternateContent>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625002" y="169345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sz="2800" dirty="0">
              <a:solidFill>
                <a:schemeClr val="tx1"/>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xmlns=""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1" name="TextBox 10">
            <a:extLst>
              <a:ext uri="{FF2B5EF4-FFF2-40B4-BE49-F238E27FC236}">
                <a16:creationId xmlns:a16="http://schemas.microsoft.com/office/drawing/2014/main" xmlns="" id="{4527402C-3F97-690D-9C20-A459E375AEB7}"/>
              </a:ext>
            </a:extLst>
          </p:cNvPr>
          <p:cNvSpPr txBox="1"/>
          <p:nvPr/>
        </p:nvSpPr>
        <p:spPr>
          <a:xfrm>
            <a:off x="906627" y="2155119"/>
            <a:ext cx="10249469" cy="2308324"/>
          </a:xfrm>
          <a:prstGeom prst="rect">
            <a:avLst/>
          </a:prstGeom>
          <a:noFill/>
        </p:spPr>
        <p:txBody>
          <a:bodyPr wrap="square" rtlCol="0">
            <a:spAutoFit/>
          </a:bodyPr>
          <a:lstStyle/>
          <a:p>
            <a:r>
              <a:rPr lang="en-US" sz="2400"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Strategy as planned contingency: top-down and Progressive</a:t>
            </a:r>
          </a:p>
          <a:p>
            <a:r>
              <a:rPr lang="en-US" sz="2400" b="1" dirty="0"/>
              <a:t>Description</a:t>
            </a:r>
          </a:p>
          <a:p>
            <a:r>
              <a:rPr lang="en-US" sz="2400" dirty="0"/>
              <a:t>Blended strategy process in which organizational structure and systems allow both top-down vision and bottom-up strategic initiatives to emerge for evaluation and coordination by top management.</a:t>
            </a:r>
            <a:endParaRPr lang="en-US" sz="2400"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a:p>
            <a:endParaRPr lang="en-US" sz="2400"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p:txBody>
      </p:sp>
      <p:sp>
        <p:nvSpPr>
          <p:cNvPr id="12" name="TextBox 11">
            <a:extLst>
              <a:ext uri="{FF2B5EF4-FFF2-40B4-BE49-F238E27FC236}">
                <a16:creationId xmlns:a16="http://schemas.microsoft.com/office/drawing/2014/main" xmlns="" id="{F9A80F9F-74DB-1D57-04E8-E20E92A09B0A}"/>
              </a:ext>
            </a:extLst>
          </p:cNvPr>
          <p:cNvSpPr txBox="1"/>
          <p:nvPr/>
        </p:nvSpPr>
        <p:spPr>
          <a:xfrm>
            <a:off x="2459842" y="975974"/>
            <a:ext cx="8977880"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The Strategic Management Process</a:t>
            </a:r>
          </a:p>
        </p:txBody>
      </p:sp>
      <p:sp>
        <p:nvSpPr>
          <p:cNvPr id="2" name="TextBox 1">
            <a:extLst>
              <a:ext uri="{FF2B5EF4-FFF2-40B4-BE49-F238E27FC236}">
                <a16:creationId xmlns:a16="http://schemas.microsoft.com/office/drawing/2014/main" xmlns="" id="{9A7306B8-9C27-6A9C-35E0-2786EC159F19}"/>
              </a:ext>
            </a:extLst>
          </p:cNvPr>
          <p:cNvSpPr txBox="1"/>
          <p:nvPr/>
        </p:nvSpPr>
        <p:spPr>
          <a:xfrm>
            <a:off x="1214179" y="1231789"/>
            <a:ext cx="966228" cy="768350"/>
          </a:xfrm>
          <a:prstGeom prst="rect">
            <a:avLst/>
          </a:prstGeom>
          <a:noFill/>
        </p:spPr>
        <p:txBody>
          <a:bodyPr wrap="square" rtlCol="0">
            <a:spAutoFit/>
          </a:bodyPr>
          <a:lstStyle/>
          <a:p>
            <a:pPr algn="ctr"/>
            <a:r>
              <a:rPr lang="ar-EG" sz="4400" b="1" dirty="0">
                <a:solidFill>
                  <a:schemeClr val="bg1"/>
                </a:solidFill>
                <a:latin typeface="Alexandria" charset="0"/>
                <a:cs typeface="Alexandria" charset="0"/>
              </a:rPr>
              <a:t>02</a:t>
            </a:r>
            <a:endParaRPr lang="en-US" sz="4400" b="1" dirty="0">
              <a:solidFill>
                <a:schemeClr val="bg1"/>
              </a:solidFill>
              <a:latin typeface="Alexandria" charset="0"/>
              <a:cs typeface="Alexandria" charset="0"/>
            </a:endParaRPr>
          </a:p>
        </p:txBody>
      </p:sp>
    </p:spTree>
    <p:extLst>
      <p:ext uri="{BB962C8B-B14F-4D97-AF65-F5344CB8AC3E}">
        <p14:creationId xmlns:p14="http://schemas.microsoft.com/office/powerpoint/2010/main" val="2830194859"/>
      </p:ext>
    </p:extLst>
  </p:cSld>
  <p:clrMapOvr>
    <a:masterClrMapping/>
  </p:clrMapOvr>
  <mc:AlternateContent xmlns:mc="http://schemas.openxmlformats.org/markup-compatibility/2006" xmlns:p14="http://schemas.microsoft.com/office/powerpoint/2010/main">
    <mc:Choice Requires="p14">
      <p:transition p14:dur="10" advTm="142787"/>
    </mc:Choice>
    <mc:Fallback xmlns="">
      <p:transition advTm="142787"/>
    </mc:Fallback>
  </mc:AlternateContent>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625002" y="169345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sz="2800" dirty="0">
              <a:solidFill>
                <a:schemeClr val="tx1"/>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xmlns=""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1" name="TextBox 10">
            <a:extLst>
              <a:ext uri="{FF2B5EF4-FFF2-40B4-BE49-F238E27FC236}">
                <a16:creationId xmlns:a16="http://schemas.microsoft.com/office/drawing/2014/main" xmlns="" id="{4527402C-3F97-690D-9C20-A459E375AEB7}"/>
              </a:ext>
            </a:extLst>
          </p:cNvPr>
          <p:cNvSpPr txBox="1"/>
          <p:nvPr/>
        </p:nvSpPr>
        <p:spPr>
          <a:xfrm>
            <a:off x="906627" y="2015839"/>
            <a:ext cx="10249469" cy="3539430"/>
          </a:xfrm>
          <a:prstGeom prst="rect">
            <a:avLst/>
          </a:prstGeom>
          <a:noFill/>
        </p:spPr>
        <p:txBody>
          <a:bodyPr wrap="square" rtlCol="0">
            <a:spAutoFit/>
          </a:bodyPr>
          <a:lstStyle/>
          <a:p>
            <a:r>
              <a:rPr lang="en-US" sz="2400"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Strategy as planned contingency: top-down and Progressive</a:t>
            </a:r>
          </a:p>
          <a:p>
            <a:r>
              <a:rPr lang="en-US" sz="2400" b="1" dirty="0"/>
              <a:t>Pros</a:t>
            </a:r>
          </a:p>
          <a:p>
            <a:r>
              <a:rPr lang="en-US" sz="2400" dirty="0"/>
              <a:t>• Combines all elements of the AFI framework in a holistic and flexible fashion.</a:t>
            </a:r>
          </a:p>
          <a:p>
            <a:r>
              <a:rPr lang="en-US" sz="2400" dirty="0"/>
              <a:t>• Provides provisional direction through intended strategy.</a:t>
            </a:r>
          </a:p>
          <a:p>
            <a:r>
              <a:rPr lang="ar-EG" sz="2400" dirty="0"/>
              <a:t>يوفر التوجيه المؤقت من خلال الاستراتيجية المقصودة.</a:t>
            </a:r>
            <a:endParaRPr lang="en-US" sz="2400" dirty="0"/>
          </a:p>
          <a:p>
            <a:r>
              <a:rPr lang="en-US" sz="2400" dirty="0"/>
              <a:t>• Accounts for unrealized strategy (not all strategic initiatives can be implemented).</a:t>
            </a:r>
          </a:p>
          <a:p>
            <a:r>
              <a:rPr lang="en-US" sz="2400" dirty="0"/>
              <a:t>• The firm’s realized strategy is a combination of intended and emergent strategy.</a:t>
            </a:r>
          </a:p>
          <a:p>
            <a:r>
              <a:rPr lang="en-US" sz="2400" dirty="0"/>
              <a:t>• Highest degree of strategic flexibility and buy-in by employees.</a:t>
            </a:r>
            <a:endParaRPr lang="en-US" sz="2400"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p:txBody>
      </p:sp>
      <p:sp>
        <p:nvSpPr>
          <p:cNvPr id="12" name="TextBox 11">
            <a:extLst>
              <a:ext uri="{FF2B5EF4-FFF2-40B4-BE49-F238E27FC236}">
                <a16:creationId xmlns:a16="http://schemas.microsoft.com/office/drawing/2014/main" xmlns="" id="{F9A80F9F-74DB-1D57-04E8-E20E92A09B0A}"/>
              </a:ext>
            </a:extLst>
          </p:cNvPr>
          <p:cNvSpPr txBox="1"/>
          <p:nvPr/>
        </p:nvSpPr>
        <p:spPr>
          <a:xfrm>
            <a:off x="2459842" y="975974"/>
            <a:ext cx="8977880"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The Strategic Management Process</a:t>
            </a:r>
          </a:p>
        </p:txBody>
      </p:sp>
      <p:sp>
        <p:nvSpPr>
          <p:cNvPr id="2" name="TextBox 1">
            <a:extLst>
              <a:ext uri="{FF2B5EF4-FFF2-40B4-BE49-F238E27FC236}">
                <a16:creationId xmlns:a16="http://schemas.microsoft.com/office/drawing/2014/main" xmlns="" id="{F8EF7CC3-BD1C-9972-94A6-29264848B86A}"/>
              </a:ext>
            </a:extLst>
          </p:cNvPr>
          <p:cNvSpPr txBox="1"/>
          <p:nvPr/>
        </p:nvSpPr>
        <p:spPr>
          <a:xfrm>
            <a:off x="1214179" y="1231789"/>
            <a:ext cx="966228" cy="768350"/>
          </a:xfrm>
          <a:prstGeom prst="rect">
            <a:avLst/>
          </a:prstGeom>
          <a:noFill/>
        </p:spPr>
        <p:txBody>
          <a:bodyPr wrap="square" rtlCol="0">
            <a:spAutoFit/>
          </a:bodyPr>
          <a:lstStyle/>
          <a:p>
            <a:pPr algn="ctr"/>
            <a:r>
              <a:rPr lang="ar-EG" sz="4400" b="1" dirty="0">
                <a:solidFill>
                  <a:schemeClr val="bg1"/>
                </a:solidFill>
                <a:latin typeface="Alexandria" charset="0"/>
                <a:cs typeface="Alexandria" charset="0"/>
              </a:rPr>
              <a:t>02</a:t>
            </a:r>
            <a:endParaRPr lang="en-US" sz="4400" b="1" dirty="0">
              <a:solidFill>
                <a:schemeClr val="bg1"/>
              </a:solidFill>
              <a:latin typeface="Alexandria" charset="0"/>
              <a:cs typeface="Alexandria" charset="0"/>
            </a:endParaRPr>
          </a:p>
        </p:txBody>
      </p:sp>
    </p:spTree>
    <p:extLst>
      <p:ext uri="{BB962C8B-B14F-4D97-AF65-F5344CB8AC3E}">
        <p14:creationId xmlns:p14="http://schemas.microsoft.com/office/powerpoint/2010/main" val="639241636"/>
      </p:ext>
    </p:extLst>
  </p:cSld>
  <p:clrMapOvr>
    <a:masterClrMapping/>
  </p:clrMapOvr>
  <mc:AlternateContent xmlns:mc="http://schemas.openxmlformats.org/markup-compatibility/2006" xmlns:p14="http://schemas.microsoft.com/office/powerpoint/2010/main">
    <mc:Choice Requires="p14">
      <p:transition p14:dur="10" advTm="145283"/>
    </mc:Choice>
    <mc:Fallback xmlns="">
      <p:transition advTm="145283"/>
    </mc:Fallback>
  </mc:AlternateContent>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625002" y="169345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sz="2800" dirty="0">
              <a:solidFill>
                <a:schemeClr val="tx1"/>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xmlns=""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1" name="TextBox 10">
            <a:extLst>
              <a:ext uri="{FF2B5EF4-FFF2-40B4-BE49-F238E27FC236}">
                <a16:creationId xmlns:a16="http://schemas.microsoft.com/office/drawing/2014/main" xmlns="" id="{4527402C-3F97-690D-9C20-A459E375AEB7}"/>
              </a:ext>
            </a:extLst>
          </p:cNvPr>
          <p:cNvSpPr txBox="1"/>
          <p:nvPr/>
        </p:nvSpPr>
        <p:spPr>
          <a:xfrm>
            <a:off x="906627" y="2015839"/>
            <a:ext cx="10249469" cy="3046988"/>
          </a:xfrm>
          <a:prstGeom prst="rect">
            <a:avLst/>
          </a:prstGeom>
          <a:noFill/>
        </p:spPr>
        <p:txBody>
          <a:bodyPr wrap="square" rtlCol="0">
            <a:spAutoFit/>
          </a:bodyPr>
          <a:lstStyle/>
          <a:p>
            <a:r>
              <a:rPr lang="en-US" sz="2400"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Strategy as planned contingency: top-down and Progressive</a:t>
            </a:r>
          </a:p>
          <a:p>
            <a:r>
              <a:rPr lang="en-US" sz="2400" b="1" dirty="0"/>
              <a:t>Cons</a:t>
            </a:r>
          </a:p>
          <a:p>
            <a:r>
              <a:rPr lang="en-US" sz="2400" dirty="0"/>
              <a:t>• Unclear strategy process and lines of communication can lead to employee confusion and lack of focus.</a:t>
            </a:r>
          </a:p>
          <a:p>
            <a:r>
              <a:rPr lang="en-US" sz="2400" dirty="0"/>
              <a:t>• Many ideas that bubble up from the bottom may not be worth pursuing.</a:t>
            </a:r>
          </a:p>
          <a:p>
            <a:r>
              <a:rPr lang="en-US" sz="2400" dirty="0"/>
              <a:t>• Firms may lack a clear process of how to evaluate emergent strategy, increasing the chances of missing mega opportunities or pursuing dead ends; may also contribute to employee frustration and lower morale.</a:t>
            </a:r>
            <a:endParaRPr lang="en-US" sz="2400"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p:txBody>
      </p:sp>
      <p:sp>
        <p:nvSpPr>
          <p:cNvPr id="12" name="TextBox 11">
            <a:extLst>
              <a:ext uri="{FF2B5EF4-FFF2-40B4-BE49-F238E27FC236}">
                <a16:creationId xmlns:a16="http://schemas.microsoft.com/office/drawing/2014/main" xmlns="" id="{F9A80F9F-74DB-1D57-04E8-E20E92A09B0A}"/>
              </a:ext>
            </a:extLst>
          </p:cNvPr>
          <p:cNvSpPr txBox="1"/>
          <p:nvPr/>
        </p:nvSpPr>
        <p:spPr>
          <a:xfrm>
            <a:off x="2459842" y="975974"/>
            <a:ext cx="8977880"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The Strategic Management Process</a:t>
            </a:r>
          </a:p>
        </p:txBody>
      </p:sp>
      <p:sp>
        <p:nvSpPr>
          <p:cNvPr id="2" name="TextBox 1">
            <a:extLst>
              <a:ext uri="{FF2B5EF4-FFF2-40B4-BE49-F238E27FC236}">
                <a16:creationId xmlns:a16="http://schemas.microsoft.com/office/drawing/2014/main" xmlns="" id="{4914FF43-B8B9-2E89-C7F3-35C169B6F87D}"/>
              </a:ext>
            </a:extLst>
          </p:cNvPr>
          <p:cNvSpPr txBox="1"/>
          <p:nvPr/>
        </p:nvSpPr>
        <p:spPr>
          <a:xfrm>
            <a:off x="1214179" y="1231789"/>
            <a:ext cx="966228" cy="768350"/>
          </a:xfrm>
          <a:prstGeom prst="rect">
            <a:avLst/>
          </a:prstGeom>
          <a:noFill/>
        </p:spPr>
        <p:txBody>
          <a:bodyPr wrap="square" rtlCol="0">
            <a:spAutoFit/>
          </a:bodyPr>
          <a:lstStyle/>
          <a:p>
            <a:pPr algn="ctr"/>
            <a:r>
              <a:rPr lang="ar-EG" sz="4400" b="1" dirty="0">
                <a:solidFill>
                  <a:schemeClr val="bg1"/>
                </a:solidFill>
                <a:latin typeface="Alexandria" charset="0"/>
                <a:cs typeface="Alexandria" charset="0"/>
              </a:rPr>
              <a:t>02</a:t>
            </a:r>
            <a:endParaRPr lang="en-US" sz="4400" b="1" dirty="0">
              <a:solidFill>
                <a:schemeClr val="bg1"/>
              </a:solidFill>
              <a:latin typeface="Alexandria" charset="0"/>
              <a:cs typeface="Alexandria" charset="0"/>
            </a:endParaRPr>
          </a:p>
        </p:txBody>
      </p:sp>
    </p:spTree>
    <p:extLst>
      <p:ext uri="{BB962C8B-B14F-4D97-AF65-F5344CB8AC3E}">
        <p14:creationId xmlns:p14="http://schemas.microsoft.com/office/powerpoint/2010/main" val="859570108"/>
      </p:ext>
    </p:extLst>
  </p:cSld>
  <p:clrMapOvr>
    <a:masterClrMapping/>
  </p:clrMapOvr>
  <mc:AlternateContent xmlns:mc="http://schemas.openxmlformats.org/markup-compatibility/2006" xmlns:p14="http://schemas.microsoft.com/office/powerpoint/2010/main">
    <mc:Choice Requires="p14">
      <p:transition p14:dur="10" advTm="72006"/>
    </mc:Choice>
    <mc:Fallback xmlns="">
      <p:transition advTm="72006"/>
    </mc:Fallback>
  </mc:AlternateContent>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625002" y="169345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sz="2800" dirty="0">
              <a:solidFill>
                <a:schemeClr val="tx1"/>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xmlns=""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1" name="TextBox 10">
            <a:extLst>
              <a:ext uri="{FF2B5EF4-FFF2-40B4-BE49-F238E27FC236}">
                <a16:creationId xmlns:a16="http://schemas.microsoft.com/office/drawing/2014/main" xmlns="" id="{4527402C-3F97-690D-9C20-A459E375AEB7}"/>
              </a:ext>
            </a:extLst>
          </p:cNvPr>
          <p:cNvSpPr txBox="1"/>
          <p:nvPr/>
        </p:nvSpPr>
        <p:spPr>
          <a:xfrm>
            <a:off x="906627" y="2015839"/>
            <a:ext cx="10249469" cy="2308324"/>
          </a:xfrm>
          <a:prstGeom prst="rect">
            <a:avLst/>
          </a:prstGeom>
          <a:noFill/>
        </p:spPr>
        <p:txBody>
          <a:bodyPr wrap="square" rtlCol="0">
            <a:spAutoFit/>
          </a:bodyPr>
          <a:lstStyle/>
          <a:p>
            <a:r>
              <a:rPr lang="en-US" sz="2400"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Strategy as planned contingency: top-down and Progressive</a:t>
            </a:r>
          </a:p>
          <a:p>
            <a:r>
              <a:rPr lang="en-US" sz="2400" b="1" dirty="0"/>
              <a:t>Where Best Used</a:t>
            </a:r>
          </a:p>
          <a:p>
            <a:r>
              <a:rPr lang="en-US" sz="2400" dirty="0"/>
              <a:t>• New ventures and smaller firms.</a:t>
            </a:r>
          </a:p>
          <a:p>
            <a:r>
              <a:rPr lang="en-US" sz="2400" dirty="0"/>
              <a:t>• High-velocity industries such as technology ventures.</a:t>
            </a:r>
          </a:p>
          <a:p>
            <a:r>
              <a:rPr lang="en-US" sz="2400" dirty="0"/>
              <a:t>• Internet companies; e.g., </a:t>
            </a:r>
            <a:r>
              <a:rPr lang="en-US" sz="2400" dirty="0" err="1"/>
              <a:t>Airbnb</a:t>
            </a:r>
            <a:r>
              <a:rPr lang="en-US" sz="2400" dirty="0"/>
              <a:t>, </a:t>
            </a:r>
            <a:r>
              <a:rPr lang="en-US" sz="2400" dirty="0" err="1"/>
              <a:t>Alibaba</a:t>
            </a:r>
            <a:r>
              <a:rPr lang="en-US" sz="2400" dirty="0"/>
              <a:t>, Alphabet (parent company of Google), Amazon, Facebook, Twitter, and </a:t>
            </a:r>
            <a:r>
              <a:rPr lang="en-US" sz="2400" dirty="0" err="1"/>
              <a:t>Uber</a:t>
            </a:r>
            <a:r>
              <a:rPr lang="en-US" sz="2400" dirty="0"/>
              <a:t>.</a:t>
            </a:r>
          </a:p>
        </p:txBody>
      </p:sp>
      <p:sp>
        <p:nvSpPr>
          <p:cNvPr id="12" name="TextBox 11">
            <a:extLst>
              <a:ext uri="{FF2B5EF4-FFF2-40B4-BE49-F238E27FC236}">
                <a16:creationId xmlns:a16="http://schemas.microsoft.com/office/drawing/2014/main" xmlns="" id="{F9A80F9F-74DB-1D57-04E8-E20E92A09B0A}"/>
              </a:ext>
            </a:extLst>
          </p:cNvPr>
          <p:cNvSpPr txBox="1"/>
          <p:nvPr/>
        </p:nvSpPr>
        <p:spPr>
          <a:xfrm>
            <a:off x="2459842" y="975974"/>
            <a:ext cx="8977880"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The Strategic Management Process</a:t>
            </a:r>
          </a:p>
        </p:txBody>
      </p:sp>
      <p:sp>
        <p:nvSpPr>
          <p:cNvPr id="2" name="TextBox 1">
            <a:extLst>
              <a:ext uri="{FF2B5EF4-FFF2-40B4-BE49-F238E27FC236}">
                <a16:creationId xmlns:a16="http://schemas.microsoft.com/office/drawing/2014/main" xmlns="" id="{5FEA7841-84F0-2D30-99A7-1472D065845F}"/>
              </a:ext>
            </a:extLst>
          </p:cNvPr>
          <p:cNvSpPr txBox="1"/>
          <p:nvPr/>
        </p:nvSpPr>
        <p:spPr>
          <a:xfrm>
            <a:off x="1214179" y="1231789"/>
            <a:ext cx="966228" cy="768350"/>
          </a:xfrm>
          <a:prstGeom prst="rect">
            <a:avLst/>
          </a:prstGeom>
          <a:noFill/>
        </p:spPr>
        <p:txBody>
          <a:bodyPr wrap="square" rtlCol="0">
            <a:spAutoFit/>
          </a:bodyPr>
          <a:lstStyle/>
          <a:p>
            <a:pPr algn="ctr"/>
            <a:r>
              <a:rPr lang="ar-EG" sz="4400" b="1" dirty="0">
                <a:solidFill>
                  <a:schemeClr val="bg1"/>
                </a:solidFill>
                <a:latin typeface="Alexandria" charset="0"/>
                <a:cs typeface="Alexandria" charset="0"/>
              </a:rPr>
              <a:t>02</a:t>
            </a:r>
            <a:endParaRPr lang="en-US" sz="4400" b="1" dirty="0">
              <a:solidFill>
                <a:schemeClr val="bg1"/>
              </a:solidFill>
              <a:latin typeface="Alexandria" charset="0"/>
              <a:cs typeface="Alexandria" charset="0"/>
            </a:endParaRPr>
          </a:p>
        </p:txBody>
      </p:sp>
    </p:spTree>
    <p:extLst>
      <p:ext uri="{BB962C8B-B14F-4D97-AF65-F5344CB8AC3E}">
        <p14:creationId xmlns:p14="http://schemas.microsoft.com/office/powerpoint/2010/main" val="2999752582"/>
      </p:ext>
    </p:extLst>
  </p:cSld>
  <p:clrMapOvr>
    <a:masterClrMapping/>
  </p:clrMapOvr>
  <mc:AlternateContent xmlns:mc="http://schemas.openxmlformats.org/markup-compatibility/2006" xmlns:p14="http://schemas.microsoft.com/office/powerpoint/2010/main">
    <mc:Choice Requires="p14">
      <p:transition p14:dur="10" advTm="68405"/>
    </mc:Choice>
    <mc:Fallback xmlns="">
      <p:transition advTm="68405"/>
    </mc:Fallback>
  </mc:AlternateContent>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xmlns="" id="{87357321-6E69-4B90-B781-A8690AF55508}"/>
              </a:ext>
            </a:extLst>
          </p:cNvPr>
          <p:cNvSpPr txBox="1"/>
          <p:nvPr/>
        </p:nvSpPr>
        <p:spPr>
          <a:xfrm>
            <a:off x="654671" y="1528788"/>
            <a:ext cx="10764251" cy="5262979"/>
          </a:xfrm>
          <a:prstGeom prst="rect">
            <a:avLst/>
          </a:prstGeom>
          <a:noFill/>
        </p:spPr>
        <p:txBody>
          <a:bodyPr wrap="square">
            <a:spAutoFit/>
          </a:bodyPr>
          <a:lstStyle/>
          <a:p>
            <a:pPr marL="457200" indent="-457200">
              <a:buFont typeface="Wingdings" panose="05000000000000000000" pitchFamily="2" charset="2"/>
              <a:buChar char="Ø"/>
            </a:pPr>
            <a:r>
              <a:rPr lang="en-US" sz="2800" dirty="0">
                <a:solidFill>
                  <a:schemeClr val="bg1">
                    <a:lumMod val="75000"/>
                  </a:schemeClr>
                </a:solidFill>
                <a:latin typeface="Times New Roman" panose="02020603050405020304" pitchFamily="18" charset="0"/>
                <a:cs typeface="Times New Roman" panose="02020603050405020304" pitchFamily="18" charset="0"/>
              </a:rPr>
              <a:t>2.1 Strategic Leadership</a:t>
            </a:r>
          </a:p>
          <a:p>
            <a:pPr marL="457200" indent="-457200">
              <a:buFont typeface="Arial" panose="020B0604020202020204" pitchFamily="34" charset="0"/>
              <a:buChar char="•"/>
            </a:pPr>
            <a:r>
              <a:rPr lang="en-US" sz="2400" dirty="0">
                <a:solidFill>
                  <a:schemeClr val="bg1">
                    <a:lumMod val="75000"/>
                  </a:schemeClr>
                </a:solidFill>
                <a:latin typeface="Times New Roman" panose="02020603050405020304" pitchFamily="18" charset="0"/>
                <a:cs typeface="Times New Roman" panose="02020603050405020304" pitchFamily="18" charset="0"/>
              </a:rPr>
              <a:t>What Do Strategic Leaders Do?</a:t>
            </a:r>
          </a:p>
          <a:p>
            <a:pPr marL="457200" indent="-457200">
              <a:buFont typeface="Arial" panose="020B0604020202020204" pitchFamily="34" charset="0"/>
              <a:buChar char="•"/>
            </a:pPr>
            <a:r>
              <a:rPr lang="en-US" sz="2400" dirty="0">
                <a:solidFill>
                  <a:schemeClr val="bg1">
                    <a:lumMod val="75000"/>
                  </a:schemeClr>
                </a:solidFill>
                <a:latin typeface="Times New Roman" panose="02020603050405020304" pitchFamily="18" charset="0"/>
                <a:cs typeface="Times New Roman" panose="02020603050405020304" pitchFamily="18" charset="0"/>
              </a:rPr>
              <a:t>How Do You Become a Strategic Leader?</a:t>
            </a:r>
          </a:p>
          <a:p>
            <a:pPr marL="457200" indent="-457200">
              <a:buFont typeface="Arial" panose="020B0604020202020204" pitchFamily="34" charset="0"/>
              <a:buChar char="•"/>
            </a:pPr>
            <a:r>
              <a:rPr lang="en-US" sz="2400" dirty="0">
                <a:solidFill>
                  <a:schemeClr val="bg1">
                    <a:lumMod val="75000"/>
                  </a:schemeClr>
                </a:solidFill>
                <a:latin typeface="Times New Roman" panose="02020603050405020304" pitchFamily="18" charset="0"/>
                <a:cs typeface="Times New Roman" panose="02020603050405020304" pitchFamily="18" charset="0"/>
              </a:rPr>
              <a:t>The Strategy Process across Levels: Corporate, Business, and Functional Managers</a:t>
            </a:r>
          </a:p>
          <a:p>
            <a:pPr marL="457200" indent="-457200">
              <a:buFont typeface="Wingdings" panose="05000000000000000000" pitchFamily="2" charset="2"/>
              <a:buChar char="Ø"/>
            </a:pPr>
            <a:r>
              <a:rPr lang="en-US" sz="2800" dirty="0">
                <a:solidFill>
                  <a:schemeClr val="bg1">
                    <a:lumMod val="75000"/>
                  </a:schemeClr>
                </a:solidFill>
                <a:latin typeface="Times New Roman" panose="02020603050405020304" pitchFamily="18" charset="0"/>
                <a:cs typeface="Times New Roman" panose="02020603050405020304" pitchFamily="18" charset="0"/>
              </a:rPr>
              <a:t>2.2 The Strategic Management Process</a:t>
            </a:r>
          </a:p>
          <a:p>
            <a:pPr marL="457200" indent="-457200">
              <a:buFont typeface="Arial" panose="020B0604020202020204" pitchFamily="34" charset="0"/>
              <a:buChar char="•"/>
            </a:pPr>
            <a:r>
              <a:rPr lang="en-US" sz="2400" dirty="0">
                <a:solidFill>
                  <a:schemeClr val="bg1">
                    <a:lumMod val="75000"/>
                  </a:schemeClr>
                </a:solidFill>
                <a:latin typeface="Times New Roman" panose="02020603050405020304" pitchFamily="18" charset="0"/>
                <a:cs typeface="Times New Roman" panose="02020603050405020304" pitchFamily="18" charset="0"/>
              </a:rPr>
              <a:t>Top-Down Strategic Planning</a:t>
            </a:r>
          </a:p>
          <a:p>
            <a:pPr marL="457200" indent="-457200">
              <a:buFont typeface="Arial" panose="020B0604020202020204" pitchFamily="34" charset="0"/>
              <a:buChar char="•"/>
            </a:pPr>
            <a:r>
              <a:rPr lang="en-US" sz="2400" dirty="0">
                <a:solidFill>
                  <a:schemeClr val="bg1">
                    <a:lumMod val="75000"/>
                  </a:schemeClr>
                </a:solidFill>
                <a:latin typeface="Times New Roman" panose="02020603050405020304" pitchFamily="18" charset="0"/>
                <a:cs typeface="Times New Roman" panose="02020603050405020304" pitchFamily="18" charset="0"/>
              </a:rPr>
              <a:t>Scenario Planning</a:t>
            </a:r>
          </a:p>
          <a:p>
            <a:pPr marL="457200" indent="-457200">
              <a:buFont typeface="Arial" panose="020B0604020202020204" pitchFamily="34" charset="0"/>
              <a:buChar char="•"/>
            </a:pPr>
            <a:r>
              <a:rPr lang="en-US" sz="2400" dirty="0">
                <a:solidFill>
                  <a:schemeClr val="bg1">
                    <a:lumMod val="75000"/>
                  </a:schemeClr>
                </a:solidFill>
                <a:latin typeface="Times New Roman" panose="02020603050405020304" pitchFamily="18" charset="0"/>
                <a:cs typeface="Times New Roman" panose="02020603050405020304" pitchFamily="18" charset="0"/>
              </a:rPr>
              <a:t>Strategy as Planned Emergence: Top-Down and Bottom-Up</a:t>
            </a:r>
          </a:p>
          <a:p>
            <a:pPr marL="457200" indent="-457200">
              <a:buFont typeface="Wingdings" panose="05000000000000000000" pitchFamily="2" charset="2"/>
              <a:buChar char="Ø"/>
            </a:pPr>
            <a:r>
              <a:rPr lang="en-US" sz="3200" b="1" dirty="0">
                <a:solidFill>
                  <a:schemeClr val="bg1">
                    <a:lumMod val="50000"/>
                  </a:schemeClr>
                </a:solidFill>
                <a:latin typeface="Times New Roman" panose="02020603050405020304" pitchFamily="18" charset="0"/>
                <a:cs typeface="Times New Roman" panose="02020603050405020304" pitchFamily="18" charset="0"/>
              </a:rPr>
              <a:t>2.3 Stakeholders and Competitive Advantage</a:t>
            </a:r>
          </a:p>
          <a:p>
            <a:pPr marL="457200" indent="-457200">
              <a:buFont typeface="Arial" panose="020B0604020202020204" pitchFamily="34" charset="0"/>
              <a:buChar char="•"/>
            </a:pPr>
            <a:r>
              <a:rPr lang="en-US" sz="2400" dirty="0">
                <a:solidFill>
                  <a:schemeClr val="bg1">
                    <a:lumMod val="75000"/>
                  </a:schemeClr>
                </a:solidFill>
                <a:latin typeface="Times New Roman" panose="02020603050405020304" pitchFamily="18" charset="0"/>
                <a:cs typeface="Times New Roman" panose="02020603050405020304" pitchFamily="18" charset="0"/>
              </a:rPr>
              <a:t>Stakeholder Strategy</a:t>
            </a:r>
          </a:p>
          <a:p>
            <a:pPr marL="457200" indent="-457200">
              <a:buFont typeface="Arial" panose="020B0604020202020204" pitchFamily="34" charset="0"/>
              <a:buChar char="•"/>
            </a:pPr>
            <a:r>
              <a:rPr lang="en-US" sz="2400" dirty="0">
                <a:solidFill>
                  <a:schemeClr val="bg1">
                    <a:lumMod val="75000"/>
                  </a:schemeClr>
                </a:solidFill>
                <a:latin typeface="Times New Roman" panose="02020603050405020304" pitchFamily="18" charset="0"/>
                <a:cs typeface="Times New Roman" panose="02020603050405020304" pitchFamily="18" charset="0"/>
              </a:rPr>
              <a:t>Stakeholder Impact Analysis</a:t>
            </a:r>
          </a:p>
          <a:p>
            <a:pPr marL="457200" indent="-457200">
              <a:buFont typeface="Wingdings" panose="05000000000000000000" pitchFamily="2" charset="2"/>
              <a:buChar char="Ø"/>
            </a:pPr>
            <a:r>
              <a:rPr lang="en-US" sz="2800" dirty="0">
                <a:solidFill>
                  <a:schemeClr val="bg1">
                    <a:lumMod val="75000"/>
                  </a:schemeClr>
                </a:solidFill>
                <a:latin typeface="Times New Roman" panose="02020603050405020304" pitchFamily="18" charset="0"/>
                <a:cs typeface="Times New Roman" panose="02020603050405020304" pitchFamily="18" charset="0"/>
              </a:rPr>
              <a:t>2.4 Implications for Strategic Leaders</a:t>
            </a:r>
          </a:p>
        </p:txBody>
      </p:sp>
      <p:sp>
        <p:nvSpPr>
          <p:cNvPr id="8" name="TextBox 7"/>
          <p:cNvSpPr txBox="1"/>
          <p:nvPr/>
        </p:nvSpPr>
        <p:spPr>
          <a:xfrm>
            <a:off x="447504" y="574681"/>
            <a:ext cx="9524678" cy="954107"/>
          </a:xfrm>
          <a:prstGeom prst="rect">
            <a:avLst/>
          </a:prstGeom>
          <a:noFill/>
        </p:spPr>
        <p:txBody>
          <a:bodyPr wrap="square" rtlCol="0">
            <a:spAutoFit/>
          </a:bodyPr>
          <a:lstStyle/>
          <a:p>
            <a:r>
              <a:rPr kumimoji="0" lang="en-US" sz="2800" b="1" i="0" u="none" strike="noStrike" kern="1200" cap="none" spc="0" normalizeH="0" baseline="0" noProof="0" dirty="0">
                <a:ln>
                  <a:noFill/>
                </a:ln>
                <a:solidFill>
                  <a:srgbClr val="FF9518"/>
                </a:solidFill>
                <a:effectLst>
                  <a:outerShdw blurRad="38100" dist="38100" dir="2700000" algn="tl">
                    <a:srgbClr val="000000">
                      <a:alpha val="43137"/>
                    </a:srgbClr>
                  </a:outerShdw>
                </a:effectLst>
                <a:uLnTx/>
                <a:uFillTx/>
                <a:latin typeface="Tajawal Medium" panose="00000600000000000000" pitchFamily="2" charset="-78"/>
                <a:cs typeface="Tajawal Medium" panose="00000600000000000000" pitchFamily="2" charset="-78"/>
              </a:rPr>
              <a:t>Agenda</a:t>
            </a:r>
            <a:r>
              <a:rPr kumimoji="0" lang="en-US" sz="2800" b="1" i="0" u="none" strike="noStrike" kern="1200" cap="none" spc="0" normalizeH="0" noProof="0" dirty="0">
                <a:ln>
                  <a:noFill/>
                </a:ln>
                <a:solidFill>
                  <a:srgbClr val="FF9518"/>
                </a:solidFill>
                <a:effectLst>
                  <a:outerShdw blurRad="38100" dist="38100" dir="2700000" algn="tl">
                    <a:srgbClr val="000000">
                      <a:alpha val="43137"/>
                    </a:srgbClr>
                  </a:outerShdw>
                </a:effectLst>
                <a:uLnTx/>
                <a:uFillTx/>
                <a:latin typeface="Tajawal Medium" panose="00000600000000000000" pitchFamily="2" charset="-78"/>
                <a:cs typeface="Tajawal Medium" panose="00000600000000000000" pitchFamily="2" charset="-78"/>
              </a:rPr>
              <a:t> </a:t>
            </a:r>
            <a:r>
              <a:rPr lang="en-US" sz="2800" b="1" dirty="0">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Strategic Leadership: Managing the Strategy Process</a:t>
            </a:r>
          </a:p>
        </p:txBody>
      </p:sp>
    </p:spTree>
    <p:extLst>
      <p:ext uri="{BB962C8B-B14F-4D97-AF65-F5344CB8AC3E}">
        <p14:creationId xmlns:p14="http://schemas.microsoft.com/office/powerpoint/2010/main" val="246960966"/>
      </p:ext>
    </p:extLst>
  </p:cSld>
  <p:clrMapOvr>
    <a:masterClrMapping/>
  </p:clrMapOvr>
  <mc:AlternateContent xmlns:mc="http://schemas.openxmlformats.org/markup-compatibility/2006" xmlns:p14="http://schemas.microsoft.com/office/powerpoint/2010/main">
    <mc:Choice Requires="p14">
      <p:transition spd="slow" p14:dur="2000" advTm="8577"/>
    </mc:Choice>
    <mc:Fallback xmlns="">
      <p:transition spd="slow" advTm="8577"/>
    </mc:Fallback>
  </mc:AlternateContent>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xmlns="" id="{7A23C5C4-4FD9-93DE-9391-0CA92C90FFA6}"/>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a16="http://schemas.microsoft.com/office/drawing/2014/main" xmlns=""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xmlns="" id="{DEE0AF26-C85E-4AE1-9B7E-0A3454BF24BB}"/>
              </a:ext>
            </a:extLst>
          </p:cNvPr>
          <p:cNvSpPr/>
          <p:nvPr/>
        </p:nvSpPr>
        <p:spPr>
          <a:xfrm rot="16200000" flipV="1">
            <a:off x="-639822" y="4113138"/>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xmlns="" id="{904B7CA6-23A4-2E24-5FFC-ECEA38831F6A}"/>
              </a:ext>
            </a:extLst>
          </p:cNvPr>
          <p:cNvSpPr txBox="1"/>
          <p:nvPr/>
        </p:nvSpPr>
        <p:spPr>
          <a:xfrm>
            <a:off x="4577137" y="1546481"/>
            <a:ext cx="7612471"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2.3 Stakeholders and Competitive Advantage</a:t>
            </a:r>
          </a:p>
        </p:txBody>
      </p:sp>
      <p:sp>
        <p:nvSpPr>
          <p:cNvPr id="32" name="Rectangle 31">
            <a:extLst>
              <a:ext uri="{FF2B5EF4-FFF2-40B4-BE49-F238E27FC236}">
                <a16:creationId xmlns:a16="http://schemas.microsoft.com/office/drawing/2014/main" xmlns=""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a16="http://schemas.microsoft.com/office/drawing/2014/main" xmlns=""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a:extLst>
              <a:ext uri="{FF2B5EF4-FFF2-40B4-BE49-F238E27FC236}">
                <a16:creationId xmlns:a16="http://schemas.microsoft.com/office/drawing/2014/main" xmlns=""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2</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4" name="Rectangle 3">
            <a:extLst>
              <a:ext uri="{FF2B5EF4-FFF2-40B4-BE49-F238E27FC236}">
                <a16:creationId xmlns:a16="http://schemas.microsoft.com/office/drawing/2014/main" xmlns="" id="{BD069A96-5848-FF57-BDAE-6DBEC0AA0DA9}"/>
              </a:ext>
            </a:extLst>
          </p:cNvPr>
          <p:cNvSpPr/>
          <p:nvPr/>
        </p:nvSpPr>
        <p:spPr>
          <a:xfrm>
            <a:off x="3598250" y="650282"/>
            <a:ext cx="5519099" cy="5780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7" name="Picture 6"/>
          <p:cNvPicPr>
            <a:picLocks noChangeAspect="1"/>
          </p:cNvPicPr>
          <p:nvPr/>
        </p:nvPicPr>
        <p:blipFill>
          <a:blip r:embed="rId4"/>
          <a:stretch>
            <a:fillRect/>
          </a:stretch>
        </p:blipFill>
        <p:spPr>
          <a:xfrm>
            <a:off x="4291033" y="2534934"/>
            <a:ext cx="7125694" cy="3505689"/>
          </a:xfrm>
          <a:prstGeom prst="rect">
            <a:avLst/>
          </a:prstGeom>
        </p:spPr>
      </p:pic>
    </p:spTree>
    <p:extLst>
      <p:ext uri="{BB962C8B-B14F-4D97-AF65-F5344CB8AC3E}">
        <p14:creationId xmlns:p14="http://schemas.microsoft.com/office/powerpoint/2010/main" val="2246143868"/>
      </p:ext>
    </p:extLst>
  </p:cSld>
  <p:clrMapOvr>
    <a:masterClrMapping/>
  </p:clrMapOvr>
  <mc:AlternateContent xmlns:mc="http://schemas.openxmlformats.org/markup-compatibility/2006" xmlns:p14="http://schemas.microsoft.com/office/powerpoint/2010/main">
    <mc:Choice Requires="p14">
      <p:transition spd="slow" p14:dur="2000" advTm="6027"/>
    </mc:Choice>
    <mc:Fallback xmlns="">
      <p:transition spd="slow" advTm="6027"/>
    </mc:Fallback>
  </mc:AlternateContent>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xmlns="" id="{7A23C5C4-4FD9-93DE-9391-0CA92C90FFA6}"/>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a16="http://schemas.microsoft.com/office/drawing/2014/main" xmlns=""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xmlns="" id="{DEE0AF26-C85E-4AE1-9B7E-0A3454BF24BB}"/>
              </a:ext>
            </a:extLst>
          </p:cNvPr>
          <p:cNvSpPr/>
          <p:nvPr/>
        </p:nvSpPr>
        <p:spPr>
          <a:xfrm rot="16200000" flipV="1">
            <a:off x="-639822" y="4113138"/>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xmlns="" id="{904B7CA6-23A4-2E24-5FFC-ECEA38831F6A}"/>
              </a:ext>
            </a:extLst>
          </p:cNvPr>
          <p:cNvSpPr txBox="1"/>
          <p:nvPr/>
        </p:nvSpPr>
        <p:spPr>
          <a:xfrm>
            <a:off x="4577137" y="1546481"/>
            <a:ext cx="7612471"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2.3 Stakeholders and Competitive Advantage</a:t>
            </a:r>
          </a:p>
        </p:txBody>
      </p:sp>
      <p:sp>
        <p:nvSpPr>
          <p:cNvPr id="32" name="Rectangle 31">
            <a:extLst>
              <a:ext uri="{FF2B5EF4-FFF2-40B4-BE49-F238E27FC236}">
                <a16:creationId xmlns:a16="http://schemas.microsoft.com/office/drawing/2014/main" xmlns=""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a16="http://schemas.microsoft.com/office/drawing/2014/main" xmlns=""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a:extLst>
              <a:ext uri="{FF2B5EF4-FFF2-40B4-BE49-F238E27FC236}">
                <a16:creationId xmlns:a16="http://schemas.microsoft.com/office/drawing/2014/main" xmlns=""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2</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4" name="Rectangle 3">
            <a:extLst>
              <a:ext uri="{FF2B5EF4-FFF2-40B4-BE49-F238E27FC236}">
                <a16:creationId xmlns:a16="http://schemas.microsoft.com/office/drawing/2014/main" xmlns="" id="{BD069A96-5848-FF57-BDAE-6DBEC0AA0DA9}"/>
              </a:ext>
            </a:extLst>
          </p:cNvPr>
          <p:cNvSpPr/>
          <p:nvPr/>
        </p:nvSpPr>
        <p:spPr>
          <a:xfrm>
            <a:off x="3598250" y="650282"/>
            <a:ext cx="5519099" cy="5780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TextBox 12">
            <a:extLst>
              <a:ext uri="{FF2B5EF4-FFF2-40B4-BE49-F238E27FC236}">
                <a16:creationId xmlns:a16="http://schemas.microsoft.com/office/drawing/2014/main" xmlns="" id="{4527402C-3F97-690D-9C20-A459E375AEB7}"/>
              </a:ext>
            </a:extLst>
          </p:cNvPr>
          <p:cNvSpPr txBox="1"/>
          <p:nvPr/>
        </p:nvSpPr>
        <p:spPr>
          <a:xfrm>
            <a:off x="3385474" y="2542461"/>
            <a:ext cx="8754567" cy="1200329"/>
          </a:xfrm>
          <a:prstGeom prst="rect">
            <a:avLst/>
          </a:prstGeom>
          <a:noFill/>
        </p:spPr>
        <p:txBody>
          <a:bodyPr wrap="square" rtlCol="0">
            <a:spAutoFit/>
          </a:bodyPr>
          <a:lstStyle/>
          <a:p>
            <a:pPr algn="ctr"/>
            <a:r>
              <a:rPr lang="en-US" sz="2400" b="1" dirty="0"/>
              <a:t>stakeholder strategy An integrative approach to managing a diverse set of stakeholders effectively in order to gain and sustain competitive advantage.</a:t>
            </a:r>
            <a:endParaRPr lang="en-US" sz="2400" b="1" dirty="0">
              <a:latin typeface="Times New Roman" panose="02020603050405020304" pitchFamily="18" charset="0"/>
              <a:cs typeface="Times New Roman" panose="02020603050405020304" pitchFamily="18" charset="0"/>
            </a:endParaRPr>
          </a:p>
        </p:txBody>
      </p:sp>
      <p:pic>
        <p:nvPicPr>
          <p:cNvPr id="3" name="Picture 2"/>
          <p:cNvPicPr>
            <a:picLocks noChangeAspect="1"/>
          </p:cNvPicPr>
          <p:nvPr/>
        </p:nvPicPr>
        <p:blipFill>
          <a:blip r:embed="rId4"/>
          <a:stretch>
            <a:fillRect/>
          </a:stretch>
        </p:blipFill>
        <p:spPr>
          <a:xfrm>
            <a:off x="5438332" y="3772964"/>
            <a:ext cx="4648849" cy="2597627"/>
          </a:xfrm>
          <a:prstGeom prst="rect">
            <a:avLst/>
          </a:prstGeom>
        </p:spPr>
      </p:pic>
    </p:spTree>
    <p:extLst>
      <p:ext uri="{BB962C8B-B14F-4D97-AF65-F5344CB8AC3E}">
        <p14:creationId xmlns:p14="http://schemas.microsoft.com/office/powerpoint/2010/main" val="1033369990"/>
      </p:ext>
    </p:extLst>
  </p:cSld>
  <p:clrMapOvr>
    <a:masterClrMapping/>
  </p:clrMapOvr>
  <mc:AlternateContent xmlns:mc="http://schemas.openxmlformats.org/markup-compatibility/2006" xmlns:p14="http://schemas.microsoft.com/office/powerpoint/2010/main">
    <mc:Choice Requires="p14">
      <p:transition spd="slow" p14:dur="2000" advTm="60149"/>
    </mc:Choice>
    <mc:Fallback xmlns="">
      <p:transition spd="slow" advTm="60149"/>
    </mc:Fallback>
  </mc:AlternateContent>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625002" y="169345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sz="2800" dirty="0">
              <a:solidFill>
                <a:schemeClr val="tx1"/>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xmlns=""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1" name="TextBox 10">
            <a:extLst>
              <a:ext uri="{FF2B5EF4-FFF2-40B4-BE49-F238E27FC236}">
                <a16:creationId xmlns:a16="http://schemas.microsoft.com/office/drawing/2014/main" xmlns="" id="{4527402C-3F97-690D-9C20-A459E375AEB7}"/>
              </a:ext>
            </a:extLst>
          </p:cNvPr>
          <p:cNvSpPr txBox="1"/>
          <p:nvPr/>
        </p:nvSpPr>
        <p:spPr>
          <a:xfrm>
            <a:off x="906627" y="2155119"/>
            <a:ext cx="10249469" cy="2308324"/>
          </a:xfrm>
          <a:prstGeom prst="rect">
            <a:avLst/>
          </a:prstGeom>
          <a:noFill/>
        </p:spPr>
        <p:txBody>
          <a:bodyPr wrap="square" rtlCol="0">
            <a:spAutoFit/>
          </a:bodyPr>
          <a:lstStyle/>
          <a:p>
            <a:r>
              <a:rPr lang="en-US" sz="2400" b="1" dirty="0"/>
              <a:t>Assess the relationship between stakeholder strategy and sustainable competitive advantage.</a:t>
            </a:r>
          </a:p>
          <a:p>
            <a:endParaRPr lang="en-US" sz="2400" b="1" dirty="0"/>
          </a:p>
          <a:p>
            <a:r>
              <a:rPr lang="en-US" sz="2400" dirty="0"/>
              <a:t>■ </a:t>
            </a:r>
            <a:r>
              <a:rPr lang="en-US" sz="2400" i="1" dirty="0"/>
              <a:t>Stakeholders </a:t>
            </a:r>
            <a:r>
              <a:rPr lang="en-US" sz="2400" dirty="0"/>
              <a:t>are individuals or groups that have a claim or interest in the performance and continued survival of the firm. They make specific contributions for which they expect rewards in return.</a:t>
            </a:r>
          </a:p>
        </p:txBody>
      </p:sp>
      <p:sp>
        <p:nvSpPr>
          <p:cNvPr id="12" name="TextBox 11">
            <a:extLst>
              <a:ext uri="{FF2B5EF4-FFF2-40B4-BE49-F238E27FC236}">
                <a16:creationId xmlns:a16="http://schemas.microsoft.com/office/drawing/2014/main" xmlns="" id="{F9A80F9F-74DB-1D57-04E8-E20E92A09B0A}"/>
              </a:ext>
            </a:extLst>
          </p:cNvPr>
          <p:cNvSpPr txBox="1"/>
          <p:nvPr/>
        </p:nvSpPr>
        <p:spPr>
          <a:xfrm>
            <a:off x="2459842" y="975974"/>
            <a:ext cx="8977880"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The Strategic Management Process</a:t>
            </a:r>
          </a:p>
        </p:txBody>
      </p:sp>
      <p:sp>
        <p:nvSpPr>
          <p:cNvPr id="2" name="TextBox 1">
            <a:extLst>
              <a:ext uri="{FF2B5EF4-FFF2-40B4-BE49-F238E27FC236}">
                <a16:creationId xmlns:a16="http://schemas.microsoft.com/office/drawing/2014/main" xmlns="" id="{9AFC5B6E-1FD0-C2CF-20C5-82857B74664C}"/>
              </a:ext>
            </a:extLst>
          </p:cNvPr>
          <p:cNvSpPr txBox="1"/>
          <p:nvPr/>
        </p:nvSpPr>
        <p:spPr>
          <a:xfrm>
            <a:off x="1214179" y="1231789"/>
            <a:ext cx="966228" cy="768350"/>
          </a:xfrm>
          <a:prstGeom prst="rect">
            <a:avLst/>
          </a:prstGeom>
          <a:noFill/>
        </p:spPr>
        <p:txBody>
          <a:bodyPr wrap="square" rtlCol="0">
            <a:spAutoFit/>
          </a:bodyPr>
          <a:lstStyle/>
          <a:p>
            <a:pPr algn="ctr"/>
            <a:r>
              <a:rPr lang="ar-EG" sz="4400" b="1" dirty="0">
                <a:solidFill>
                  <a:schemeClr val="bg1"/>
                </a:solidFill>
                <a:latin typeface="Alexandria" charset="0"/>
                <a:cs typeface="Alexandria" charset="0"/>
              </a:rPr>
              <a:t>02</a:t>
            </a:r>
            <a:endParaRPr lang="en-US" sz="4400" b="1" dirty="0">
              <a:solidFill>
                <a:schemeClr val="bg1"/>
              </a:solidFill>
              <a:latin typeface="Alexandria" charset="0"/>
              <a:cs typeface="Alexandria" charset="0"/>
            </a:endParaRPr>
          </a:p>
        </p:txBody>
      </p:sp>
    </p:spTree>
    <p:extLst>
      <p:ext uri="{BB962C8B-B14F-4D97-AF65-F5344CB8AC3E}">
        <p14:creationId xmlns:p14="http://schemas.microsoft.com/office/powerpoint/2010/main" val="2995889430"/>
      </p:ext>
    </p:extLst>
  </p:cSld>
  <p:clrMapOvr>
    <a:masterClrMapping/>
  </p:clrMapOvr>
  <mc:AlternateContent xmlns:mc="http://schemas.openxmlformats.org/markup-compatibility/2006" xmlns:p14="http://schemas.microsoft.com/office/powerpoint/2010/main">
    <mc:Choice Requires="p14">
      <p:transition p14:dur="10" advTm="44925"/>
    </mc:Choice>
    <mc:Fallback xmlns="">
      <p:transition advTm="44925"/>
    </mc:Fallback>
  </mc:AlternateContent>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625002" y="169345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sz="2800" dirty="0">
              <a:solidFill>
                <a:schemeClr val="tx1"/>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xmlns=""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1" name="TextBox 10">
            <a:extLst>
              <a:ext uri="{FF2B5EF4-FFF2-40B4-BE49-F238E27FC236}">
                <a16:creationId xmlns:a16="http://schemas.microsoft.com/office/drawing/2014/main" xmlns="" id="{4527402C-3F97-690D-9C20-A459E375AEB7}"/>
              </a:ext>
            </a:extLst>
          </p:cNvPr>
          <p:cNvSpPr txBox="1"/>
          <p:nvPr/>
        </p:nvSpPr>
        <p:spPr>
          <a:xfrm>
            <a:off x="906627" y="2155119"/>
            <a:ext cx="10249469" cy="1938992"/>
          </a:xfrm>
          <a:prstGeom prst="rect">
            <a:avLst/>
          </a:prstGeom>
          <a:noFill/>
        </p:spPr>
        <p:txBody>
          <a:bodyPr wrap="square" rtlCol="0">
            <a:spAutoFit/>
          </a:bodyPr>
          <a:lstStyle/>
          <a:p>
            <a:r>
              <a:rPr lang="en-US" sz="2400" b="1" dirty="0"/>
              <a:t>Assess the relationship between stakeholder strategy and sustainable competitive advantage.</a:t>
            </a:r>
          </a:p>
          <a:p>
            <a:endParaRPr lang="en-US" sz="2400" dirty="0"/>
          </a:p>
          <a:p>
            <a:r>
              <a:rPr lang="en-US" sz="2400" dirty="0"/>
              <a:t>■ </a:t>
            </a:r>
            <a:r>
              <a:rPr lang="en-US" sz="2400" i="1" dirty="0"/>
              <a:t>Internal stakeholders </a:t>
            </a:r>
            <a:r>
              <a:rPr lang="en-US" sz="2400" dirty="0"/>
              <a:t>include stockholders, employees (for instance, executives, managers, and workers), and board members.</a:t>
            </a:r>
          </a:p>
        </p:txBody>
      </p:sp>
      <p:sp>
        <p:nvSpPr>
          <p:cNvPr id="12" name="TextBox 11">
            <a:extLst>
              <a:ext uri="{FF2B5EF4-FFF2-40B4-BE49-F238E27FC236}">
                <a16:creationId xmlns:a16="http://schemas.microsoft.com/office/drawing/2014/main" xmlns="" id="{F9A80F9F-74DB-1D57-04E8-E20E92A09B0A}"/>
              </a:ext>
            </a:extLst>
          </p:cNvPr>
          <p:cNvSpPr txBox="1"/>
          <p:nvPr/>
        </p:nvSpPr>
        <p:spPr>
          <a:xfrm>
            <a:off x="2459842" y="975974"/>
            <a:ext cx="8977880"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The Strategic Management Process</a:t>
            </a:r>
          </a:p>
        </p:txBody>
      </p:sp>
      <p:sp>
        <p:nvSpPr>
          <p:cNvPr id="2" name="TextBox 1">
            <a:extLst>
              <a:ext uri="{FF2B5EF4-FFF2-40B4-BE49-F238E27FC236}">
                <a16:creationId xmlns:a16="http://schemas.microsoft.com/office/drawing/2014/main" xmlns="" id="{821BE43E-FE0D-5A27-78BA-96ED02D374AA}"/>
              </a:ext>
            </a:extLst>
          </p:cNvPr>
          <p:cNvSpPr txBox="1"/>
          <p:nvPr/>
        </p:nvSpPr>
        <p:spPr>
          <a:xfrm>
            <a:off x="1214179" y="1231789"/>
            <a:ext cx="966228" cy="768350"/>
          </a:xfrm>
          <a:prstGeom prst="rect">
            <a:avLst/>
          </a:prstGeom>
          <a:noFill/>
        </p:spPr>
        <p:txBody>
          <a:bodyPr wrap="square" rtlCol="0">
            <a:spAutoFit/>
          </a:bodyPr>
          <a:lstStyle/>
          <a:p>
            <a:pPr algn="ctr"/>
            <a:r>
              <a:rPr lang="ar-EG" sz="4400" b="1" dirty="0">
                <a:solidFill>
                  <a:schemeClr val="bg1"/>
                </a:solidFill>
                <a:latin typeface="Alexandria" charset="0"/>
                <a:cs typeface="Alexandria" charset="0"/>
              </a:rPr>
              <a:t>02</a:t>
            </a:r>
            <a:endParaRPr lang="en-US" sz="4400" b="1" dirty="0">
              <a:solidFill>
                <a:schemeClr val="bg1"/>
              </a:solidFill>
              <a:latin typeface="Alexandria" charset="0"/>
              <a:cs typeface="Alexandria" charset="0"/>
            </a:endParaRPr>
          </a:p>
        </p:txBody>
      </p:sp>
    </p:spTree>
    <p:extLst>
      <p:ext uri="{BB962C8B-B14F-4D97-AF65-F5344CB8AC3E}">
        <p14:creationId xmlns:p14="http://schemas.microsoft.com/office/powerpoint/2010/main" val="3915034465"/>
      </p:ext>
    </p:extLst>
  </p:cSld>
  <p:clrMapOvr>
    <a:masterClrMapping/>
  </p:clrMapOvr>
  <mc:AlternateContent xmlns:mc="http://schemas.openxmlformats.org/markup-compatibility/2006" xmlns:p14="http://schemas.microsoft.com/office/powerpoint/2010/main">
    <mc:Choice Requires="p14">
      <p:transition p14:dur="10" advTm="26368"/>
    </mc:Choice>
    <mc:Fallback xmlns="">
      <p:transition advTm="26368"/>
    </mc:Fallback>
  </mc:AlternateContent>
  <p:timing>
    <p:tnLst>
      <p:par>
        <p:cT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625002" y="169345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sz="2800" dirty="0">
              <a:solidFill>
                <a:schemeClr val="tx1"/>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xmlns=""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1" name="TextBox 10">
            <a:extLst>
              <a:ext uri="{FF2B5EF4-FFF2-40B4-BE49-F238E27FC236}">
                <a16:creationId xmlns:a16="http://schemas.microsoft.com/office/drawing/2014/main" xmlns="" id="{4527402C-3F97-690D-9C20-A459E375AEB7}"/>
              </a:ext>
            </a:extLst>
          </p:cNvPr>
          <p:cNvSpPr txBox="1"/>
          <p:nvPr/>
        </p:nvSpPr>
        <p:spPr>
          <a:xfrm>
            <a:off x="906627" y="2155119"/>
            <a:ext cx="10249469" cy="3416320"/>
          </a:xfrm>
          <a:prstGeom prst="rect">
            <a:avLst/>
          </a:prstGeom>
          <a:noFill/>
        </p:spPr>
        <p:txBody>
          <a:bodyPr wrap="square" rtlCol="0">
            <a:spAutoFit/>
          </a:bodyPr>
          <a:lstStyle/>
          <a:p>
            <a:r>
              <a:rPr lang="en-US" sz="2400" b="1" dirty="0"/>
              <a:t>Assess the relationship between stakeholder strategy and sustainable competitive advantage.</a:t>
            </a:r>
          </a:p>
          <a:p>
            <a:endParaRPr lang="en-US" sz="2400" dirty="0"/>
          </a:p>
          <a:p>
            <a:r>
              <a:rPr lang="en-US" sz="2400" dirty="0"/>
              <a:t>■ </a:t>
            </a:r>
            <a:r>
              <a:rPr lang="en-US" sz="2400" i="1" dirty="0"/>
              <a:t>External stakeholders </a:t>
            </a:r>
            <a:r>
              <a:rPr lang="en-US" sz="2400" dirty="0"/>
              <a:t>include customers, suppliers, alliance partners, creditors, unions, communities, governments at various levels, and the media.</a:t>
            </a:r>
          </a:p>
          <a:p>
            <a:endParaRPr lang="en-US" sz="2400" dirty="0"/>
          </a:p>
          <a:p>
            <a:r>
              <a:rPr lang="en-US" sz="2400" dirty="0"/>
              <a:t>■ The effective management of stakeholders is necessary to ensure the continued survival of the firm and to sustain any competitive advantage. This is achieved through </a:t>
            </a:r>
            <a:r>
              <a:rPr lang="en-US" sz="2400" i="1" dirty="0"/>
              <a:t>stakeholder strategy.</a:t>
            </a:r>
            <a:endParaRPr lang="en-US" sz="2400"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p:txBody>
      </p:sp>
      <p:sp>
        <p:nvSpPr>
          <p:cNvPr id="12" name="TextBox 11">
            <a:extLst>
              <a:ext uri="{FF2B5EF4-FFF2-40B4-BE49-F238E27FC236}">
                <a16:creationId xmlns:a16="http://schemas.microsoft.com/office/drawing/2014/main" xmlns="" id="{F9A80F9F-74DB-1D57-04E8-E20E92A09B0A}"/>
              </a:ext>
            </a:extLst>
          </p:cNvPr>
          <p:cNvSpPr txBox="1"/>
          <p:nvPr/>
        </p:nvSpPr>
        <p:spPr>
          <a:xfrm>
            <a:off x="2459842" y="975974"/>
            <a:ext cx="8977880"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The Strategic Management Process</a:t>
            </a:r>
          </a:p>
        </p:txBody>
      </p:sp>
      <p:sp>
        <p:nvSpPr>
          <p:cNvPr id="2" name="TextBox 1">
            <a:extLst>
              <a:ext uri="{FF2B5EF4-FFF2-40B4-BE49-F238E27FC236}">
                <a16:creationId xmlns:a16="http://schemas.microsoft.com/office/drawing/2014/main" xmlns="" id="{7D2536DF-0108-A2A7-0ADC-9A0DBC8028CF}"/>
              </a:ext>
            </a:extLst>
          </p:cNvPr>
          <p:cNvSpPr txBox="1"/>
          <p:nvPr/>
        </p:nvSpPr>
        <p:spPr>
          <a:xfrm>
            <a:off x="1214179" y="1231789"/>
            <a:ext cx="966228" cy="768350"/>
          </a:xfrm>
          <a:prstGeom prst="rect">
            <a:avLst/>
          </a:prstGeom>
          <a:noFill/>
        </p:spPr>
        <p:txBody>
          <a:bodyPr wrap="square" rtlCol="0">
            <a:spAutoFit/>
          </a:bodyPr>
          <a:lstStyle/>
          <a:p>
            <a:pPr algn="ctr"/>
            <a:r>
              <a:rPr lang="ar-EG" sz="4400" b="1" dirty="0">
                <a:solidFill>
                  <a:schemeClr val="bg1"/>
                </a:solidFill>
                <a:latin typeface="Alexandria" charset="0"/>
                <a:cs typeface="Alexandria" charset="0"/>
              </a:rPr>
              <a:t>02</a:t>
            </a:r>
            <a:endParaRPr lang="en-US" sz="4400" b="1" dirty="0">
              <a:solidFill>
                <a:schemeClr val="bg1"/>
              </a:solidFill>
              <a:latin typeface="Alexandria" charset="0"/>
              <a:cs typeface="Alexandria" charset="0"/>
            </a:endParaRPr>
          </a:p>
        </p:txBody>
      </p:sp>
    </p:spTree>
    <p:extLst>
      <p:ext uri="{BB962C8B-B14F-4D97-AF65-F5344CB8AC3E}">
        <p14:creationId xmlns:p14="http://schemas.microsoft.com/office/powerpoint/2010/main" val="1294620510"/>
      </p:ext>
    </p:extLst>
  </p:cSld>
  <p:clrMapOvr>
    <a:masterClrMapping/>
  </p:clrMapOvr>
  <mc:AlternateContent xmlns:mc="http://schemas.openxmlformats.org/markup-compatibility/2006" xmlns:p14="http://schemas.microsoft.com/office/powerpoint/2010/main">
    <mc:Choice Requires="p14">
      <p:transition p14:dur="10" advTm="42814"/>
    </mc:Choice>
    <mc:Fallback xmlns="">
      <p:transition advTm="42814"/>
    </mc:Fallback>
  </mc:AlternateContent>
  <p:timing>
    <p:tnLst>
      <p:par>
        <p:cTn id="1" dur="indefinite" restart="never" nodeType="tmRoot"/>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625002" y="169345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sz="2800" dirty="0">
              <a:solidFill>
                <a:schemeClr val="tx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xmlns="" id="{F9A80F9F-74DB-1D57-04E8-E20E92A09B0A}"/>
              </a:ext>
            </a:extLst>
          </p:cNvPr>
          <p:cNvSpPr txBox="1"/>
          <p:nvPr/>
        </p:nvSpPr>
        <p:spPr>
          <a:xfrm>
            <a:off x="2398812" y="1049002"/>
            <a:ext cx="8977880" cy="954107"/>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Stakeholder strategy</a:t>
            </a:r>
          </a:p>
          <a:p>
            <a:endParaRPr lang="en-US" sz="2800" b="1" dirty="0">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xmlns=""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1" name="TextBox 10">
            <a:extLst>
              <a:ext uri="{FF2B5EF4-FFF2-40B4-BE49-F238E27FC236}">
                <a16:creationId xmlns:a16="http://schemas.microsoft.com/office/drawing/2014/main" xmlns="" id="{4527402C-3F97-690D-9C20-A459E375AEB7}"/>
              </a:ext>
            </a:extLst>
          </p:cNvPr>
          <p:cNvSpPr txBox="1"/>
          <p:nvPr/>
        </p:nvSpPr>
        <p:spPr>
          <a:xfrm>
            <a:off x="906627" y="2155119"/>
            <a:ext cx="10249469" cy="3046988"/>
          </a:xfrm>
          <a:prstGeom prst="rect">
            <a:avLst/>
          </a:prstGeom>
          <a:noFill/>
        </p:spPr>
        <p:txBody>
          <a:bodyPr wrap="square" rtlCol="0">
            <a:spAutoFit/>
          </a:bodyPr>
          <a:lstStyle/>
          <a:p>
            <a:r>
              <a:rPr lang="en-US" sz="2400" dirty="0">
                <a:latin typeface="Times New Roman" panose="02020603050405020304" pitchFamily="18" charset="0"/>
                <a:cs typeface="Times New Roman" panose="02020603050405020304" pitchFamily="18" charset="0"/>
              </a:rPr>
              <a:t>Stakeholders have a vested claim or interest in the performance and continued survival of the firm. Stakeholders can be grouped by whether they are internal or external to a firm.</a:t>
            </a:r>
          </a:p>
          <a:p>
            <a:endParaRPr lang="en-US" sz="2400" dirty="0">
              <a:latin typeface="Times New Roman" panose="02020603050405020304" pitchFamily="18" charset="0"/>
              <a:cs typeface="Times New Roman" panose="02020603050405020304" pitchFamily="18" charset="0"/>
            </a:endParaRPr>
          </a:p>
          <a:p>
            <a:r>
              <a:rPr lang="en-US" sz="2400" dirty="0">
                <a:latin typeface="Times New Roman" panose="02020603050405020304" pitchFamily="18" charset="0"/>
                <a:cs typeface="Times New Roman" panose="02020603050405020304" pitchFamily="18" charset="0"/>
              </a:rPr>
              <a:t>Internal stakeholders include employees (including executives, managers, and workers), stockholders, and board members. External stakeholders include customers, suppliers, alliance partners, creditors, unions, communities, governments at various levels, and the media.</a:t>
            </a:r>
          </a:p>
        </p:txBody>
      </p:sp>
      <p:sp>
        <p:nvSpPr>
          <p:cNvPr id="4" name="TextBox 3">
            <a:extLst>
              <a:ext uri="{FF2B5EF4-FFF2-40B4-BE49-F238E27FC236}">
                <a16:creationId xmlns:a16="http://schemas.microsoft.com/office/drawing/2014/main" xmlns="" id="{6AF51A03-2D87-CD95-23D2-E33B7035521B}"/>
              </a:ext>
            </a:extLst>
          </p:cNvPr>
          <p:cNvSpPr txBox="1"/>
          <p:nvPr/>
        </p:nvSpPr>
        <p:spPr>
          <a:xfrm>
            <a:off x="1214179" y="1231789"/>
            <a:ext cx="966228" cy="768350"/>
          </a:xfrm>
          <a:prstGeom prst="rect">
            <a:avLst/>
          </a:prstGeom>
          <a:noFill/>
        </p:spPr>
        <p:txBody>
          <a:bodyPr wrap="square" rtlCol="0">
            <a:spAutoFit/>
          </a:bodyPr>
          <a:lstStyle/>
          <a:p>
            <a:pPr algn="ctr"/>
            <a:r>
              <a:rPr lang="ar-EG" sz="4400" b="1" dirty="0">
                <a:solidFill>
                  <a:schemeClr val="bg1"/>
                </a:solidFill>
                <a:latin typeface="Alexandria" charset="0"/>
                <a:cs typeface="Alexandria" charset="0"/>
              </a:rPr>
              <a:t>02</a:t>
            </a:r>
            <a:endParaRPr lang="en-US" sz="4400" b="1" dirty="0">
              <a:solidFill>
                <a:schemeClr val="bg1"/>
              </a:solidFill>
              <a:latin typeface="Alexandria" charset="0"/>
              <a:cs typeface="Alexandria" charset="0"/>
            </a:endParaRPr>
          </a:p>
        </p:txBody>
      </p:sp>
    </p:spTree>
    <p:extLst>
      <p:ext uri="{BB962C8B-B14F-4D97-AF65-F5344CB8AC3E}">
        <p14:creationId xmlns:p14="http://schemas.microsoft.com/office/powerpoint/2010/main" val="706972673"/>
      </p:ext>
    </p:extLst>
  </p:cSld>
  <p:clrMapOvr>
    <a:masterClrMapping/>
  </p:clrMapOvr>
  <mc:AlternateContent xmlns:mc="http://schemas.openxmlformats.org/markup-compatibility/2006" xmlns:p14="http://schemas.microsoft.com/office/powerpoint/2010/main">
    <mc:Choice Requires="p14">
      <p:transition p14:dur="10" advTm="22982"/>
    </mc:Choice>
    <mc:Fallback xmlns="">
      <p:transition advTm="22982"/>
    </mc:Fallback>
  </mc:AlternateContent>
  <p:timing>
    <p:tnLst>
      <p:par>
        <p:cTn id="1" dur="indefinite" restart="never" nodeType="tmRoot"/>
      </p:par>
    </p:tn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625002" y="169345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sz="2800" dirty="0">
              <a:solidFill>
                <a:schemeClr val="tx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xmlns="" id="{F9A80F9F-74DB-1D57-04E8-E20E92A09B0A}"/>
              </a:ext>
            </a:extLst>
          </p:cNvPr>
          <p:cNvSpPr txBox="1"/>
          <p:nvPr/>
        </p:nvSpPr>
        <p:spPr>
          <a:xfrm>
            <a:off x="2398812" y="1049002"/>
            <a:ext cx="8977880" cy="954107"/>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Stakeholder strategy</a:t>
            </a:r>
          </a:p>
          <a:p>
            <a:endParaRPr lang="en-US" sz="2800" b="1" dirty="0">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xmlns=""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pic>
        <p:nvPicPr>
          <p:cNvPr id="4" name="Picture 3"/>
          <p:cNvPicPr>
            <a:picLocks noChangeAspect="1"/>
          </p:cNvPicPr>
          <p:nvPr/>
        </p:nvPicPr>
        <p:blipFill>
          <a:blip r:embed="rId2"/>
          <a:stretch>
            <a:fillRect/>
          </a:stretch>
        </p:blipFill>
        <p:spPr>
          <a:xfrm>
            <a:off x="967989" y="2271116"/>
            <a:ext cx="10126745" cy="3524742"/>
          </a:xfrm>
          <a:prstGeom prst="rect">
            <a:avLst/>
          </a:prstGeom>
        </p:spPr>
      </p:pic>
      <p:sp>
        <p:nvSpPr>
          <p:cNvPr id="2" name="TextBox 1">
            <a:extLst>
              <a:ext uri="{FF2B5EF4-FFF2-40B4-BE49-F238E27FC236}">
                <a16:creationId xmlns:a16="http://schemas.microsoft.com/office/drawing/2014/main" xmlns="" id="{62CDD945-EBF9-C2E5-90E1-CBE86621EE68}"/>
              </a:ext>
            </a:extLst>
          </p:cNvPr>
          <p:cNvSpPr txBox="1"/>
          <p:nvPr/>
        </p:nvSpPr>
        <p:spPr>
          <a:xfrm>
            <a:off x="1214179" y="1231789"/>
            <a:ext cx="966228" cy="768350"/>
          </a:xfrm>
          <a:prstGeom prst="rect">
            <a:avLst/>
          </a:prstGeom>
          <a:noFill/>
        </p:spPr>
        <p:txBody>
          <a:bodyPr wrap="square" rtlCol="0">
            <a:spAutoFit/>
          </a:bodyPr>
          <a:lstStyle/>
          <a:p>
            <a:pPr algn="ctr"/>
            <a:r>
              <a:rPr lang="ar-EG" sz="4400" b="1" dirty="0">
                <a:solidFill>
                  <a:schemeClr val="bg1"/>
                </a:solidFill>
                <a:latin typeface="Alexandria" charset="0"/>
                <a:cs typeface="Alexandria" charset="0"/>
              </a:rPr>
              <a:t>02</a:t>
            </a:r>
            <a:endParaRPr lang="en-US" sz="4400" b="1" dirty="0">
              <a:solidFill>
                <a:schemeClr val="bg1"/>
              </a:solidFill>
              <a:latin typeface="Alexandria" charset="0"/>
              <a:cs typeface="Alexandria" charset="0"/>
            </a:endParaRPr>
          </a:p>
        </p:txBody>
      </p:sp>
    </p:spTree>
    <p:extLst>
      <p:ext uri="{BB962C8B-B14F-4D97-AF65-F5344CB8AC3E}">
        <p14:creationId xmlns:p14="http://schemas.microsoft.com/office/powerpoint/2010/main" val="3252965837"/>
      </p:ext>
    </p:extLst>
  </p:cSld>
  <p:clrMapOvr>
    <a:masterClrMapping/>
  </p:clrMapOvr>
  <mc:AlternateContent xmlns:mc="http://schemas.openxmlformats.org/markup-compatibility/2006" xmlns:p14="http://schemas.microsoft.com/office/powerpoint/2010/main">
    <mc:Choice Requires="p14">
      <p:transition p14:dur="10" advTm="33631"/>
    </mc:Choice>
    <mc:Fallback xmlns="">
      <p:transition advTm="33631"/>
    </mc:Fallback>
  </mc:AlternateContent>
  <p:timing>
    <p:tnLst>
      <p:par>
        <p:cTn id="1" dur="indefinite" restart="never" nodeType="tmRoot"/>
      </p:par>
    </p:tn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625002" y="169345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sz="2800" dirty="0">
              <a:solidFill>
                <a:schemeClr val="tx1"/>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xmlns=""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1" name="TextBox 10">
            <a:extLst>
              <a:ext uri="{FF2B5EF4-FFF2-40B4-BE49-F238E27FC236}">
                <a16:creationId xmlns:a16="http://schemas.microsoft.com/office/drawing/2014/main" xmlns="" id="{4527402C-3F97-690D-9C20-A459E375AEB7}"/>
              </a:ext>
            </a:extLst>
          </p:cNvPr>
          <p:cNvSpPr txBox="1"/>
          <p:nvPr/>
        </p:nvSpPr>
        <p:spPr>
          <a:xfrm>
            <a:off x="906627" y="2155119"/>
            <a:ext cx="10249469" cy="1938992"/>
          </a:xfrm>
          <a:prstGeom prst="rect">
            <a:avLst/>
          </a:prstGeom>
          <a:noFill/>
        </p:spPr>
        <p:txBody>
          <a:bodyPr wrap="square" rtlCol="0">
            <a:spAutoFit/>
          </a:bodyPr>
          <a:lstStyle/>
          <a:p>
            <a:r>
              <a:rPr lang="en-US" sz="2400" b="1" dirty="0"/>
              <a:t>Conduct a stakeholder impact analysis.</a:t>
            </a:r>
          </a:p>
          <a:p>
            <a:endParaRPr lang="en-US" sz="2400" b="1" dirty="0"/>
          </a:p>
          <a:p>
            <a:r>
              <a:rPr lang="en-US" sz="2400" dirty="0"/>
              <a:t>■ Stakeholder impact analysis considers the needs of different stakeholders, which enables the firm to perform optimally and to live up to the expectations of good citizenship.</a:t>
            </a:r>
          </a:p>
        </p:txBody>
      </p:sp>
      <p:sp>
        <p:nvSpPr>
          <p:cNvPr id="12" name="TextBox 11">
            <a:extLst>
              <a:ext uri="{FF2B5EF4-FFF2-40B4-BE49-F238E27FC236}">
                <a16:creationId xmlns:a16="http://schemas.microsoft.com/office/drawing/2014/main" xmlns="" id="{F9A80F9F-74DB-1D57-04E8-E20E92A09B0A}"/>
              </a:ext>
            </a:extLst>
          </p:cNvPr>
          <p:cNvSpPr txBox="1"/>
          <p:nvPr/>
        </p:nvSpPr>
        <p:spPr>
          <a:xfrm>
            <a:off x="2459842" y="975974"/>
            <a:ext cx="8977880"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The Strategic Management Process</a:t>
            </a:r>
          </a:p>
        </p:txBody>
      </p:sp>
      <p:sp>
        <p:nvSpPr>
          <p:cNvPr id="2" name="TextBox 1">
            <a:extLst>
              <a:ext uri="{FF2B5EF4-FFF2-40B4-BE49-F238E27FC236}">
                <a16:creationId xmlns:a16="http://schemas.microsoft.com/office/drawing/2014/main" xmlns="" id="{5524F25F-F9E9-B741-FE0B-AAA807870A61}"/>
              </a:ext>
            </a:extLst>
          </p:cNvPr>
          <p:cNvSpPr txBox="1"/>
          <p:nvPr/>
        </p:nvSpPr>
        <p:spPr>
          <a:xfrm>
            <a:off x="1214179" y="1231789"/>
            <a:ext cx="966228" cy="768350"/>
          </a:xfrm>
          <a:prstGeom prst="rect">
            <a:avLst/>
          </a:prstGeom>
          <a:noFill/>
        </p:spPr>
        <p:txBody>
          <a:bodyPr wrap="square" rtlCol="0">
            <a:spAutoFit/>
          </a:bodyPr>
          <a:lstStyle/>
          <a:p>
            <a:pPr algn="ctr"/>
            <a:r>
              <a:rPr lang="ar-EG" sz="4400" b="1" dirty="0">
                <a:solidFill>
                  <a:schemeClr val="bg1"/>
                </a:solidFill>
                <a:latin typeface="Alexandria" charset="0"/>
                <a:cs typeface="Alexandria" charset="0"/>
              </a:rPr>
              <a:t>02</a:t>
            </a:r>
            <a:endParaRPr lang="en-US" sz="4400" b="1" dirty="0">
              <a:solidFill>
                <a:schemeClr val="bg1"/>
              </a:solidFill>
              <a:latin typeface="Alexandria" charset="0"/>
              <a:cs typeface="Alexandria" charset="0"/>
            </a:endParaRPr>
          </a:p>
        </p:txBody>
      </p:sp>
    </p:spTree>
    <p:extLst>
      <p:ext uri="{BB962C8B-B14F-4D97-AF65-F5344CB8AC3E}">
        <p14:creationId xmlns:p14="http://schemas.microsoft.com/office/powerpoint/2010/main" val="1862856790"/>
      </p:ext>
    </p:extLst>
  </p:cSld>
  <p:clrMapOvr>
    <a:masterClrMapping/>
  </p:clrMapOvr>
  <mc:AlternateContent xmlns:mc="http://schemas.openxmlformats.org/markup-compatibility/2006" xmlns:p14="http://schemas.microsoft.com/office/powerpoint/2010/main">
    <mc:Choice Requires="p14">
      <p:transition p14:dur="10" advTm="39177"/>
    </mc:Choice>
    <mc:Fallback xmlns="">
      <p:transition advTm="39177"/>
    </mc:Fallback>
  </mc:AlternateContent>
  <p:timing>
    <p:tnLst>
      <p:par>
        <p:cTn id="1" dur="indefinite" restart="never" nodeType="tmRoot"/>
      </p:par>
    </p:tn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625002" y="169345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sz="2800" dirty="0">
              <a:solidFill>
                <a:schemeClr val="tx1"/>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xmlns=""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1" name="TextBox 10">
            <a:extLst>
              <a:ext uri="{FF2B5EF4-FFF2-40B4-BE49-F238E27FC236}">
                <a16:creationId xmlns:a16="http://schemas.microsoft.com/office/drawing/2014/main" xmlns="" id="{4527402C-3F97-690D-9C20-A459E375AEB7}"/>
              </a:ext>
            </a:extLst>
          </p:cNvPr>
          <p:cNvSpPr txBox="1"/>
          <p:nvPr/>
        </p:nvSpPr>
        <p:spPr>
          <a:xfrm>
            <a:off x="906627" y="2155119"/>
            <a:ext cx="10249469" cy="1569660"/>
          </a:xfrm>
          <a:prstGeom prst="rect">
            <a:avLst/>
          </a:prstGeom>
          <a:noFill/>
        </p:spPr>
        <p:txBody>
          <a:bodyPr wrap="square" rtlCol="0">
            <a:spAutoFit/>
          </a:bodyPr>
          <a:lstStyle/>
          <a:p>
            <a:r>
              <a:rPr lang="en-US" sz="2400" b="1" dirty="0"/>
              <a:t>Conduct a stakeholder impact analysis.</a:t>
            </a:r>
          </a:p>
          <a:p>
            <a:endParaRPr lang="en-US" sz="2400" dirty="0"/>
          </a:p>
          <a:p>
            <a:r>
              <a:rPr lang="en-US" sz="2400" dirty="0"/>
              <a:t>■ In a stakeholder impact analysis, managers pay particular attention to three important stakeholder attributes: power, legitimacy, and urgency.</a:t>
            </a:r>
          </a:p>
        </p:txBody>
      </p:sp>
      <p:sp>
        <p:nvSpPr>
          <p:cNvPr id="12" name="TextBox 11">
            <a:extLst>
              <a:ext uri="{FF2B5EF4-FFF2-40B4-BE49-F238E27FC236}">
                <a16:creationId xmlns:a16="http://schemas.microsoft.com/office/drawing/2014/main" xmlns="" id="{F9A80F9F-74DB-1D57-04E8-E20E92A09B0A}"/>
              </a:ext>
            </a:extLst>
          </p:cNvPr>
          <p:cNvSpPr txBox="1"/>
          <p:nvPr/>
        </p:nvSpPr>
        <p:spPr>
          <a:xfrm>
            <a:off x="2459842" y="975974"/>
            <a:ext cx="8977880"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The Strategic Management Process</a:t>
            </a:r>
          </a:p>
        </p:txBody>
      </p:sp>
      <p:sp>
        <p:nvSpPr>
          <p:cNvPr id="2" name="TextBox 1">
            <a:extLst>
              <a:ext uri="{FF2B5EF4-FFF2-40B4-BE49-F238E27FC236}">
                <a16:creationId xmlns:a16="http://schemas.microsoft.com/office/drawing/2014/main" xmlns="" id="{3BBC9C27-20B3-F3FE-CE32-4761D95CA4B3}"/>
              </a:ext>
            </a:extLst>
          </p:cNvPr>
          <p:cNvSpPr txBox="1"/>
          <p:nvPr/>
        </p:nvSpPr>
        <p:spPr>
          <a:xfrm>
            <a:off x="1214179" y="1231789"/>
            <a:ext cx="966228" cy="768350"/>
          </a:xfrm>
          <a:prstGeom prst="rect">
            <a:avLst/>
          </a:prstGeom>
          <a:noFill/>
        </p:spPr>
        <p:txBody>
          <a:bodyPr wrap="square" rtlCol="0">
            <a:spAutoFit/>
          </a:bodyPr>
          <a:lstStyle/>
          <a:p>
            <a:pPr algn="ctr"/>
            <a:r>
              <a:rPr lang="ar-EG" sz="4400" b="1" dirty="0">
                <a:solidFill>
                  <a:schemeClr val="bg1"/>
                </a:solidFill>
                <a:latin typeface="Alexandria" charset="0"/>
                <a:cs typeface="Alexandria" charset="0"/>
              </a:rPr>
              <a:t>02</a:t>
            </a:r>
            <a:endParaRPr lang="en-US" sz="4400" b="1" dirty="0">
              <a:solidFill>
                <a:schemeClr val="bg1"/>
              </a:solidFill>
              <a:latin typeface="Alexandria" charset="0"/>
              <a:cs typeface="Alexandria" charset="0"/>
            </a:endParaRPr>
          </a:p>
        </p:txBody>
      </p:sp>
    </p:spTree>
    <p:extLst>
      <p:ext uri="{BB962C8B-B14F-4D97-AF65-F5344CB8AC3E}">
        <p14:creationId xmlns:p14="http://schemas.microsoft.com/office/powerpoint/2010/main" val="3682032481"/>
      </p:ext>
    </p:extLst>
  </p:cSld>
  <p:clrMapOvr>
    <a:masterClrMapping/>
  </p:clrMapOvr>
  <mc:AlternateContent xmlns:mc="http://schemas.openxmlformats.org/markup-compatibility/2006" xmlns:p14="http://schemas.microsoft.com/office/powerpoint/2010/main">
    <mc:Choice Requires="p14">
      <p:transition p14:dur="10" advTm="23127"/>
    </mc:Choice>
    <mc:Fallback xmlns="">
      <p:transition advTm="23127"/>
    </mc:Fallback>
  </mc:AlternateContent>
  <p:timing>
    <p:tnLst>
      <p:par>
        <p:cTn id="1" dur="indefinite" restart="never" nodeType="tmRoot"/>
      </p:par>
    </p:tn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625002" y="169345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sz="2800" dirty="0">
              <a:solidFill>
                <a:schemeClr val="tx1"/>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xmlns=""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1" name="TextBox 10">
            <a:extLst>
              <a:ext uri="{FF2B5EF4-FFF2-40B4-BE49-F238E27FC236}">
                <a16:creationId xmlns:a16="http://schemas.microsoft.com/office/drawing/2014/main" xmlns="" id="{4527402C-3F97-690D-9C20-A459E375AEB7}"/>
              </a:ext>
            </a:extLst>
          </p:cNvPr>
          <p:cNvSpPr txBox="1"/>
          <p:nvPr/>
        </p:nvSpPr>
        <p:spPr>
          <a:xfrm>
            <a:off x="906627" y="2155119"/>
            <a:ext cx="10249469" cy="3785652"/>
          </a:xfrm>
          <a:prstGeom prst="rect">
            <a:avLst/>
          </a:prstGeom>
          <a:noFill/>
        </p:spPr>
        <p:txBody>
          <a:bodyPr wrap="square" rtlCol="0">
            <a:spAutoFit/>
          </a:bodyPr>
          <a:lstStyle/>
          <a:p>
            <a:r>
              <a:rPr lang="en-US" sz="2400" b="1" dirty="0"/>
              <a:t>Conduct a stakeholder impact analysis.</a:t>
            </a:r>
          </a:p>
          <a:p>
            <a:endParaRPr lang="en-US" sz="2400" dirty="0"/>
          </a:p>
          <a:p>
            <a:r>
              <a:rPr lang="en-US" sz="2400" dirty="0"/>
              <a:t>■ Stakeholder impact analysis is a five-step process that answers the following questions for the firm:</a:t>
            </a:r>
          </a:p>
          <a:p>
            <a:r>
              <a:rPr lang="en-US" sz="2400" dirty="0"/>
              <a:t>1. Who are our stakeholders?</a:t>
            </a:r>
          </a:p>
          <a:p>
            <a:r>
              <a:rPr lang="en-US" sz="2400" dirty="0"/>
              <a:t>2. What are our stakeholders’ interests and claims?</a:t>
            </a:r>
          </a:p>
          <a:p>
            <a:r>
              <a:rPr lang="en-US" sz="2400" dirty="0"/>
              <a:t>3. What opportunities and threats do our stakeholders present?</a:t>
            </a:r>
          </a:p>
          <a:p>
            <a:r>
              <a:rPr lang="en-US" sz="2400" dirty="0"/>
              <a:t>4. What economic, legal, ethical, and philanthropic responsibilities do we have to our stakeholders?</a:t>
            </a:r>
          </a:p>
          <a:p>
            <a:r>
              <a:rPr lang="en-US" sz="2400" dirty="0"/>
              <a:t>5. What should we do to effectively address the stakeholder concerns?</a:t>
            </a:r>
            <a:endParaRPr lang="en-US" sz="2400"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p:txBody>
      </p:sp>
      <p:sp>
        <p:nvSpPr>
          <p:cNvPr id="12" name="TextBox 11">
            <a:extLst>
              <a:ext uri="{FF2B5EF4-FFF2-40B4-BE49-F238E27FC236}">
                <a16:creationId xmlns:a16="http://schemas.microsoft.com/office/drawing/2014/main" xmlns="" id="{F9A80F9F-74DB-1D57-04E8-E20E92A09B0A}"/>
              </a:ext>
            </a:extLst>
          </p:cNvPr>
          <p:cNvSpPr txBox="1"/>
          <p:nvPr/>
        </p:nvSpPr>
        <p:spPr>
          <a:xfrm>
            <a:off x="2459842" y="975974"/>
            <a:ext cx="8977880"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The Strategic Management Process</a:t>
            </a:r>
          </a:p>
        </p:txBody>
      </p:sp>
      <p:sp>
        <p:nvSpPr>
          <p:cNvPr id="2" name="TextBox 1">
            <a:extLst>
              <a:ext uri="{FF2B5EF4-FFF2-40B4-BE49-F238E27FC236}">
                <a16:creationId xmlns:a16="http://schemas.microsoft.com/office/drawing/2014/main" xmlns="" id="{80535DDC-F8CE-235D-8BD0-6951CED72C41}"/>
              </a:ext>
            </a:extLst>
          </p:cNvPr>
          <p:cNvSpPr txBox="1"/>
          <p:nvPr/>
        </p:nvSpPr>
        <p:spPr>
          <a:xfrm>
            <a:off x="1214179" y="1231789"/>
            <a:ext cx="966228" cy="768350"/>
          </a:xfrm>
          <a:prstGeom prst="rect">
            <a:avLst/>
          </a:prstGeom>
          <a:noFill/>
        </p:spPr>
        <p:txBody>
          <a:bodyPr wrap="square" rtlCol="0">
            <a:spAutoFit/>
          </a:bodyPr>
          <a:lstStyle/>
          <a:p>
            <a:pPr algn="ctr"/>
            <a:r>
              <a:rPr lang="ar-EG" sz="4400" b="1" dirty="0">
                <a:solidFill>
                  <a:schemeClr val="bg1"/>
                </a:solidFill>
                <a:latin typeface="Alexandria" charset="0"/>
                <a:cs typeface="Alexandria" charset="0"/>
              </a:rPr>
              <a:t>02</a:t>
            </a:r>
            <a:endParaRPr lang="en-US" sz="4400" b="1" dirty="0">
              <a:solidFill>
                <a:schemeClr val="bg1"/>
              </a:solidFill>
              <a:latin typeface="Alexandria" charset="0"/>
              <a:cs typeface="Alexandria" charset="0"/>
            </a:endParaRPr>
          </a:p>
        </p:txBody>
      </p:sp>
    </p:spTree>
    <p:extLst>
      <p:ext uri="{BB962C8B-B14F-4D97-AF65-F5344CB8AC3E}">
        <p14:creationId xmlns:p14="http://schemas.microsoft.com/office/powerpoint/2010/main" val="819591573"/>
      </p:ext>
    </p:extLst>
  </p:cSld>
  <p:clrMapOvr>
    <a:masterClrMapping/>
  </p:clrMapOvr>
  <mc:AlternateContent xmlns:mc="http://schemas.openxmlformats.org/markup-compatibility/2006" xmlns:p14="http://schemas.microsoft.com/office/powerpoint/2010/main">
    <mc:Choice Requires="p14">
      <p:transition p14:dur="10" advTm="72395"/>
    </mc:Choice>
    <mc:Fallback xmlns="">
      <p:transition advTm="72395"/>
    </mc:Fallback>
  </mc:AlternateContent>
  <p:timing>
    <p:tnLst>
      <p:par>
        <p:cTn id="1" dur="indefinite" restart="never" nodeType="tmRoot"/>
      </p:par>
    </p:tn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xmlns="" id="{7A23C5C4-4FD9-93DE-9391-0CA92C90FFA6}"/>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a16="http://schemas.microsoft.com/office/drawing/2014/main" xmlns=""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xmlns="" id="{DEE0AF26-C85E-4AE1-9B7E-0A3454BF24BB}"/>
              </a:ext>
            </a:extLst>
          </p:cNvPr>
          <p:cNvSpPr/>
          <p:nvPr/>
        </p:nvSpPr>
        <p:spPr>
          <a:xfrm rot="16200000" flipV="1">
            <a:off x="-639822" y="4113138"/>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xmlns="" id="{904B7CA6-23A4-2E24-5FFC-ECEA38831F6A}"/>
              </a:ext>
            </a:extLst>
          </p:cNvPr>
          <p:cNvSpPr txBox="1"/>
          <p:nvPr/>
        </p:nvSpPr>
        <p:spPr>
          <a:xfrm>
            <a:off x="4577137" y="1546481"/>
            <a:ext cx="7612471"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2.3 Stakeholders and Competitive Advantage</a:t>
            </a:r>
          </a:p>
        </p:txBody>
      </p:sp>
      <p:sp>
        <p:nvSpPr>
          <p:cNvPr id="32" name="Rectangle 31">
            <a:extLst>
              <a:ext uri="{FF2B5EF4-FFF2-40B4-BE49-F238E27FC236}">
                <a16:creationId xmlns:a16="http://schemas.microsoft.com/office/drawing/2014/main" xmlns=""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a16="http://schemas.microsoft.com/office/drawing/2014/main" xmlns=""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a:extLst>
              <a:ext uri="{FF2B5EF4-FFF2-40B4-BE49-F238E27FC236}">
                <a16:creationId xmlns:a16="http://schemas.microsoft.com/office/drawing/2014/main" xmlns=""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2</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4" name="Rectangle 3">
            <a:extLst>
              <a:ext uri="{FF2B5EF4-FFF2-40B4-BE49-F238E27FC236}">
                <a16:creationId xmlns:a16="http://schemas.microsoft.com/office/drawing/2014/main" xmlns="" id="{BD069A96-5848-FF57-BDAE-6DBEC0AA0DA9}"/>
              </a:ext>
            </a:extLst>
          </p:cNvPr>
          <p:cNvSpPr/>
          <p:nvPr/>
        </p:nvSpPr>
        <p:spPr>
          <a:xfrm>
            <a:off x="3598250" y="650282"/>
            <a:ext cx="5519099" cy="5780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TextBox 12">
            <a:extLst>
              <a:ext uri="{FF2B5EF4-FFF2-40B4-BE49-F238E27FC236}">
                <a16:creationId xmlns:a16="http://schemas.microsoft.com/office/drawing/2014/main" xmlns="" id="{4527402C-3F97-690D-9C20-A459E375AEB7}"/>
              </a:ext>
            </a:extLst>
          </p:cNvPr>
          <p:cNvSpPr txBox="1"/>
          <p:nvPr/>
        </p:nvSpPr>
        <p:spPr>
          <a:xfrm>
            <a:off x="3385474" y="2542461"/>
            <a:ext cx="8754567" cy="830997"/>
          </a:xfrm>
          <a:prstGeom prst="rect">
            <a:avLst/>
          </a:prstGeom>
          <a:noFill/>
        </p:spPr>
        <p:txBody>
          <a:bodyPr wrap="square" rtlCol="0">
            <a:spAutoFit/>
          </a:bodyPr>
          <a:lstStyle/>
          <a:p>
            <a:pPr algn="ctr"/>
            <a:r>
              <a:rPr lang="en-US" sz="2400" b="1" dirty="0"/>
              <a:t>The five steps in stakeholder impact analysis and the key questions to be asked. </a:t>
            </a:r>
            <a:endParaRPr lang="en-US" sz="2400" b="1" dirty="0">
              <a:latin typeface="Times New Roman" panose="02020603050405020304" pitchFamily="18" charset="0"/>
              <a:cs typeface="Times New Roman" panose="02020603050405020304" pitchFamily="18" charset="0"/>
            </a:endParaRPr>
          </a:p>
        </p:txBody>
      </p:sp>
      <p:pic>
        <p:nvPicPr>
          <p:cNvPr id="7" name="Picture 6"/>
          <p:cNvPicPr>
            <a:picLocks noChangeAspect="1"/>
          </p:cNvPicPr>
          <p:nvPr/>
        </p:nvPicPr>
        <p:blipFill>
          <a:blip r:embed="rId4"/>
          <a:stretch>
            <a:fillRect/>
          </a:stretch>
        </p:blipFill>
        <p:spPr>
          <a:xfrm>
            <a:off x="5176358" y="3811333"/>
            <a:ext cx="5172797" cy="2095792"/>
          </a:xfrm>
          <a:prstGeom prst="rect">
            <a:avLst/>
          </a:prstGeom>
        </p:spPr>
      </p:pic>
    </p:spTree>
    <p:extLst>
      <p:ext uri="{BB962C8B-B14F-4D97-AF65-F5344CB8AC3E}">
        <p14:creationId xmlns:p14="http://schemas.microsoft.com/office/powerpoint/2010/main" val="631200911"/>
      </p:ext>
    </p:extLst>
  </p:cSld>
  <p:clrMapOvr>
    <a:masterClrMapping/>
  </p:clrMapOvr>
  <mc:AlternateContent xmlns:mc="http://schemas.openxmlformats.org/markup-compatibility/2006" xmlns:p14="http://schemas.microsoft.com/office/powerpoint/2010/main">
    <mc:Choice Requires="p14">
      <p:transition spd="slow" p14:dur="2000" advTm="11200"/>
    </mc:Choice>
    <mc:Fallback xmlns="">
      <p:transition spd="slow" advTm="11200"/>
    </mc:Fallback>
  </mc:AlternateContent>
  <p:timing>
    <p:tnLst>
      <p:par>
        <p:cTn id="1" dur="indefinite" restart="never" nodeType="tmRoot"/>
      </p:par>
    </p:tn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625002" y="169345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sz="2800" dirty="0">
              <a:solidFill>
                <a:schemeClr val="tx1"/>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xmlns=""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1" name="TextBox 10">
            <a:extLst>
              <a:ext uri="{FF2B5EF4-FFF2-40B4-BE49-F238E27FC236}">
                <a16:creationId xmlns:a16="http://schemas.microsoft.com/office/drawing/2014/main" xmlns="" id="{4527402C-3F97-690D-9C20-A459E375AEB7}"/>
              </a:ext>
            </a:extLst>
          </p:cNvPr>
          <p:cNvSpPr txBox="1"/>
          <p:nvPr/>
        </p:nvSpPr>
        <p:spPr>
          <a:xfrm>
            <a:off x="942308" y="2457081"/>
            <a:ext cx="10249469" cy="2677656"/>
          </a:xfrm>
          <a:prstGeom prst="rect">
            <a:avLst/>
          </a:prstGeom>
          <a:noFill/>
        </p:spPr>
        <p:txBody>
          <a:bodyPr wrap="square" rtlCol="0">
            <a:spAutoFit/>
          </a:bodyPr>
          <a:lstStyle/>
          <a:p>
            <a:r>
              <a:rPr lang="en-US" sz="2400" b="1" dirty="0"/>
              <a:t>STEP 1: IDENTIFY STAKEHOLDERS. </a:t>
            </a:r>
          </a:p>
          <a:p>
            <a:endParaRPr lang="en-US" sz="2400" b="1" dirty="0"/>
          </a:p>
          <a:p>
            <a:r>
              <a:rPr lang="en-US" sz="2400" dirty="0"/>
              <a:t>In Step 1, strategic leaders ask, “Who are our stakeholders?”</a:t>
            </a:r>
          </a:p>
          <a:p>
            <a:endParaRPr lang="en-US" sz="2400" dirty="0"/>
          </a:p>
          <a:p>
            <a:r>
              <a:rPr lang="en-US" sz="2400" dirty="0"/>
              <a:t>In this step, the strategic leaders focus on stakeholders that currently have, or</a:t>
            </a:r>
          </a:p>
          <a:p>
            <a:r>
              <a:rPr lang="en-US" sz="2400" dirty="0"/>
              <a:t>potentially can have, a material effect on a company. This prioritization identifies the most powerful internal and external stakeholders as well as their needs.</a:t>
            </a:r>
            <a:endParaRPr lang="en-US" sz="2400" dirty="0">
              <a:latin typeface="Times New Roman" panose="02020603050405020304" pitchFamily="18" charset="0"/>
              <a:cs typeface="Times New Roman" panose="02020603050405020304" pitchFamily="18" charset="0"/>
            </a:endParaRPr>
          </a:p>
        </p:txBody>
      </p:sp>
      <p:sp>
        <p:nvSpPr>
          <p:cNvPr id="13" name="TextBox 12">
            <a:extLst>
              <a:ext uri="{FF2B5EF4-FFF2-40B4-BE49-F238E27FC236}">
                <a16:creationId xmlns:a16="http://schemas.microsoft.com/office/drawing/2014/main" xmlns="" id="{F9A80F9F-74DB-1D57-04E8-E20E92A09B0A}"/>
              </a:ext>
            </a:extLst>
          </p:cNvPr>
          <p:cNvSpPr txBox="1"/>
          <p:nvPr/>
        </p:nvSpPr>
        <p:spPr>
          <a:xfrm>
            <a:off x="2346765" y="762652"/>
            <a:ext cx="8977880" cy="954107"/>
          </a:xfrm>
          <a:prstGeom prst="rect">
            <a:avLst/>
          </a:prstGeom>
          <a:noFill/>
        </p:spPr>
        <p:txBody>
          <a:bodyPr wrap="square" rtlCol="0">
            <a:spAutoFit/>
          </a:bodyPr>
          <a:lstStyle/>
          <a:p>
            <a:r>
              <a:rPr lang="en-US" sz="2800" b="1" dirty="0"/>
              <a:t>The five steps in stakeholder impact analysis</a:t>
            </a:r>
          </a:p>
          <a:p>
            <a:r>
              <a:rPr lang="en-US" sz="2800" b="1" dirty="0"/>
              <a:t> and the key questions to be asked. </a:t>
            </a:r>
            <a:endParaRPr lang="en-US" sz="2800" b="1" dirty="0">
              <a:latin typeface="Times New Roman" panose="02020603050405020304" pitchFamily="18" charset="0"/>
              <a:cs typeface="Times New Roman" panose="02020603050405020304" pitchFamily="18" charset="0"/>
            </a:endParaRPr>
          </a:p>
        </p:txBody>
      </p:sp>
      <p:sp>
        <p:nvSpPr>
          <p:cNvPr id="2" name="TextBox 1">
            <a:extLst>
              <a:ext uri="{FF2B5EF4-FFF2-40B4-BE49-F238E27FC236}">
                <a16:creationId xmlns:a16="http://schemas.microsoft.com/office/drawing/2014/main" xmlns="" id="{EDC4ABC0-F35B-50FF-38CD-9ADF775340DE}"/>
              </a:ext>
            </a:extLst>
          </p:cNvPr>
          <p:cNvSpPr txBox="1"/>
          <p:nvPr/>
        </p:nvSpPr>
        <p:spPr>
          <a:xfrm>
            <a:off x="1214179" y="1231789"/>
            <a:ext cx="966228" cy="768350"/>
          </a:xfrm>
          <a:prstGeom prst="rect">
            <a:avLst/>
          </a:prstGeom>
          <a:noFill/>
        </p:spPr>
        <p:txBody>
          <a:bodyPr wrap="square" rtlCol="0">
            <a:spAutoFit/>
          </a:bodyPr>
          <a:lstStyle/>
          <a:p>
            <a:pPr algn="ctr"/>
            <a:r>
              <a:rPr lang="ar-EG" sz="4400" b="1" dirty="0">
                <a:solidFill>
                  <a:schemeClr val="bg1"/>
                </a:solidFill>
                <a:latin typeface="Alexandria" charset="0"/>
                <a:cs typeface="Alexandria" charset="0"/>
              </a:rPr>
              <a:t>02</a:t>
            </a:r>
            <a:endParaRPr lang="en-US" sz="4400" b="1" dirty="0">
              <a:solidFill>
                <a:schemeClr val="bg1"/>
              </a:solidFill>
              <a:latin typeface="Alexandria" charset="0"/>
              <a:cs typeface="Alexandria" charset="0"/>
            </a:endParaRPr>
          </a:p>
        </p:txBody>
      </p:sp>
    </p:spTree>
    <p:extLst>
      <p:ext uri="{BB962C8B-B14F-4D97-AF65-F5344CB8AC3E}">
        <p14:creationId xmlns:p14="http://schemas.microsoft.com/office/powerpoint/2010/main" val="3000237117"/>
      </p:ext>
    </p:extLst>
  </p:cSld>
  <p:clrMapOvr>
    <a:masterClrMapping/>
  </p:clrMapOvr>
  <mc:AlternateContent xmlns:mc="http://schemas.openxmlformats.org/markup-compatibility/2006" xmlns:p14="http://schemas.microsoft.com/office/powerpoint/2010/main">
    <mc:Choice Requires="p14">
      <p:transition p14:dur="10" advTm="13383"/>
    </mc:Choice>
    <mc:Fallback xmlns="">
      <p:transition advTm="13383"/>
    </mc:Fallback>
  </mc:AlternateContent>
  <p:timing>
    <p:tnLst>
      <p:par>
        <p:cTn id="1" dur="indefinite" restart="never" nodeType="tmRoot"/>
      </p:par>
    </p:tn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625002" y="169345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sz="2800" dirty="0">
              <a:solidFill>
                <a:schemeClr val="tx1"/>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xmlns=""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1" name="TextBox 10">
            <a:extLst>
              <a:ext uri="{FF2B5EF4-FFF2-40B4-BE49-F238E27FC236}">
                <a16:creationId xmlns:a16="http://schemas.microsoft.com/office/drawing/2014/main" xmlns="" id="{4527402C-3F97-690D-9C20-A459E375AEB7}"/>
              </a:ext>
            </a:extLst>
          </p:cNvPr>
          <p:cNvSpPr txBox="1"/>
          <p:nvPr/>
        </p:nvSpPr>
        <p:spPr>
          <a:xfrm>
            <a:off x="942308" y="2347609"/>
            <a:ext cx="10249469" cy="3416320"/>
          </a:xfrm>
          <a:prstGeom prst="rect">
            <a:avLst/>
          </a:prstGeom>
          <a:noFill/>
        </p:spPr>
        <p:txBody>
          <a:bodyPr wrap="square" rtlCol="0">
            <a:spAutoFit/>
          </a:bodyPr>
          <a:lstStyle/>
          <a:p>
            <a:r>
              <a:rPr lang="en-US" sz="2400" b="1" dirty="0"/>
              <a:t>STEP 2: IDENTIFY STAKEHOLDERS’ INTERESTS. </a:t>
            </a:r>
          </a:p>
          <a:p>
            <a:endParaRPr lang="en-US" sz="2400" dirty="0"/>
          </a:p>
          <a:p>
            <a:r>
              <a:rPr lang="en-US" sz="2400" dirty="0"/>
              <a:t>In Step 2, strategic leaders ask, “What are our stakeholders’ interests and claims?”</a:t>
            </a:r>
          </a:p>
          <a:p>
            <a:endParaRPr lang="en-US" sz="2400" dirty="0"/>
          </a:p>
          <a:p>
            <a:r>
              <a:rPr lang="en-US" sz="2400" dirty="0"/>
              <a:t>Managers need to specify and assess the interests and claims of the pertinent stakeholders using the power, legitimacy, and urgency criteria introduced earlier. As the legal owners, shareholders have the most legitimate claim on a company’s profits.</a:t>
            </a:r>
            <a:endParaRPr lang="en-US" sz="2400" dirty="0">
              <a:latin typeface="Times New Roman" panose="02020603050405020304" pitchFamily="18" charset="0"/>
              <a:cs typeface="Times New Roman" panose="02020603050405020304" pitchFamily="18" charset="0"/>
            </a:endParaRPr>
          </a:p>
        </p:txBody>
      </p:sp>
      <p:sp>
        <p:nvSpPr>
          <p:cNvPr id="13" name="TextBox 12">
            <a:extLst>
              <a:ext uri="{FF2B5EF4-FFF2-40B4-BE49-F238E27FC236}">
                <a16:creationId xmlns:a16="http://schemas.microsoft.com/office/drawing/2014/main" xmlns="" id="{F9A80F9F-74DB-1D57-04E8-E20E92A09B0A}"/>
              </a:ext>
            </a:extLst>
          </p:cNvPr>
          <p:cNvSpPr txBox="1"/>
          <p:nvPr/>
        </p:nvSpPr>
        <p:spPr>
          <a:xfrm>
            <a:off x="2346765" y="762652"/>
            <a:ext cx="8977880" cy="954107"/>
          </a:xfrm>
          <a:prstGeom prst="rect">
            <a:avLst/>
          </a:prstGeom>
          <a:noFill/>
        </p:spPr>
        <p:txBody>
          <a:bodyPr wrap="square" rtlCol="0">
            <a:spAutoFit/>
          </a:bodyPr>
          <a:lstStyle/>
          <a:p>
            <a:r>
              <a:rPr lang="en-US" sz="2800" b="1" dirty="0"/>
              <a:t>The five steps in stakeholder impact analysis</a:t>
            </a:r>
          </a:p>
          <a:p>
            <a:r>
              <a:rPr lang="en-US" sz="2800" b="1" dirty="0"/>
              <a:t> and the key questions to be asked. </a:t>
            </a:r>
            <a:endParaRPr lang="en-US" sz="2800" b="1" dirty="0">
              <a:latin typeface="Times New Roman" panose="02020603050405020304" pitchFamily="18" charset="0"/>
              <a:cs typeface="Times New Roman" panose="02020603050405020304" pitchFamily="18" charset="0"/>
            </a:endParaRPr>
          </a:p>
        </p:txBody>
      </p:sp>
      <p:sp>
        <p:nvSpPr>
          <p:cNvPr id="2" name="TextBox 1">
            <a:extLst>
              <a:ext uri="{FF2B5EF4-FFF2-40B4-BE49-F238E27FC236}">
                <a16:creationId xmlns:a16="http://schemas.microsoft.com/office/drawing/2014/main" xmlns="" id="{1A47B84C-B339-D513-A4F3-6F0589BF7B2D}"/>
              </a:ext>
            </a:extLst>
          </p:cNvPr>
          <p:cNvSpPr txBox="1"/>
          <p:nvPr/>
        </p:nvSpPr>
        <p:spPr>
          <a:xfrm>
            <a:off x="1214179" y="1231789"/>
            <a:ext cx="966228" cy="768350"/>
          </a:xfrm>
          <a:prstGeom prst="rect">
            <a:avLst/>
          </a:prstGeom>
          <a:noFill/>
        </p:spPr>
        <p:txBody>
          <a:bodyPr wrap="square" rtlCol="0">
            <a:spAutoFit/>
          </a:bodyPr>
          <a:lstStyle/>
          <a:p>
            <a:pPr algn="ctr"/>
            <a:r>
              <a:rPr lang="ar-EG" sz="4400" b="1" dirty="0">
                <a:solidFill>
                  <a:schemeClr val="bg1"/>
                </a:solidFill>
                <a:latin typeface="Alexandria" charset="0"/>
                <a:cs typeface="Alexandria" charset="0"/>
              </a:rPr>
              <a:t>02</a:t>
            </a:r>
            <a:endParaRPr lang="en-US" sz="4400" b="1" dirty="0">
              <a:solidFill>
                <a:schemeClr val="bg1"/>
              </a:solidFill>
              <a:latin typeface="Alexandria" charset="0"/>
              <a:cs typeface="Alexandria" charset="0"/>
            </a:endParaRPr>
          </a:p>
        </p:txBody>
      </p:sp>
    </p:spTree>
    <p:extLst>
      <p:ext uri="{BB962C8B-B14F-4D97-AF65-F5344CB8AC3E}">
        <p14:creationId xmlns:p14="http://schemas.microsoft.com/office/powerpoint/2010/main" val="1095855388"/>
      </p:ext>
    </p:extLst>
  </p:cSld>
  <p:clrMapOvr>
    <a:masterClrMapping/>
  </p:clrMapOvr>
  <mc:AlternateContent xmlns:mc="http://schemas.openxmlformats.org/markup-compatibility/2006" xmlns:p14="http://schemas.microsoft.com/office/powerpoint/2010/main">
    <mc:Choice Requires="p14">
      <p:transition p14:dur="10" advTm="29859"/>
    </mc:Choice>
    <mc:Fallback xmlns="">
      <p:transition advTm="29859"/>
    </mc:Fallback>
  </mc:AlternateContent>
  <p:timing>
    <p:tnLst>
      <p:par>
        <p:cTn id="1" dur="indefinite" restart="never" nodeType="tmRoot"/>
      </p:par>
    </p:tn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625002" y="169345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sz="2800" dirty="0">
              <a:solidFill>
                <a:schemeClr val="tx1"/>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xmlns=""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1" name="TextBox 10">
            <a:extLst>
              <a:ext uri="{FF2B5EF4-FFF2-40B4-BE49-F238E27FC236}">
                <a16:creationId xmlns:a16="http://schemas.microsoft.com/office/drawing/2014/main" xmlns="" id="{4527402C-3F97-690D-9C20-A459E375AEB7}"/>
              </a:ext>
            </a:extLst>
          </p:cNvPr>
          <p:cNvSpPr txBox="1"/>
          <p:nvPr/>
        </p:nvSpPr>
        <p:spPr>
          <a:xfrm>
            <a:off x="942308" y="2347609"/>
            <a:ext cx="10249469" cy="3046988"/>
          </a:xfrm>
          <a:prstGeom prst="rect">
            <a:avLst/>
          </a:prstGeom>
          <a:noFill/>
        </p:spPr>
        <p:txBody>
          <a:bodyPr wrap="square" rtlCol="0">
            <a:spAutoFit/>
          </a:bodyPr>
          <a:lstStyle/>
          <a:p>
            <a:r>
              <a:rPr lang="en-US" sz="2400" b="1" dirty="0"/>
              <a:t>STEP 3: IDENTIFY OPPORTUNITIES AND THREATS.</a:t>
            </a:r>
            <a:endParaRPr lang="ar-EG" sz="2400" b="1" dirty="0"/>
          </a:p>
          <a:p>
            <a:endParaRPr lang="en-US" sz="2400" dirty="0"/>
          </a:p>
          <a:p>
            <a:r>
              <a:rPr lang="en-US" sz="2400" dirty="0"/>
              <a:t>In Step 3, strategic leaders ask,</a:t>
            </a:r>
            <a:r>
              <a:rPr lang="ar-EG" sz="2400" dirty="0"/>
              <a:t> </a:t>
            </a:r>
            <a:r>
              <a:rPr lang="en-US" sz="2400" dirty="0"/>
              <a:t>“What opportunities and threats do our stakeholders present?”</a:t>
            </a:r>
            <a:endParaRPr lang="ar-EG" sz="2400" dirty="0"/>
          </a:p>
          <a:p>
            <a:endParaRPr lang="en-US" sz="2400" dirty="0"/>
          </a:p>
          <a:p>
            <a:r>
              <a:rPr lang="en-US" sz="2400" dirty="0"/>
              <a:t>Since stakeholders have</a:t>
            </a:r>
          </a:p>
          <a:p>
            <a:r>
              <a:rPr lang="en-US" sz="2400" dirty="0"/>
              <a:t>a claim on the company, opportunities and threats are two sides of the same coin.</a:t>
            </a:r>
            <a:endParaRPr lang="en-US" sz="2400" dirty="0">
              <a:latin typeface="Times New Roman" panose="02020603050405020304" pitchFamily="18" charset="0"/>
              <a:cs typeface="Times New Roman" panose="02020603050405020304" pitchFamily="18" charset="0"/>
            </a:endParaRPr>
          </a:p>
        </p:txBody>
      </p:sp>
      <p:sp>
        <p:nvSpPr>
          <p:cNvPr id="13" name="TextBox 12">
            <a:extLst>
              <a:ext uri="{FF2B5EF4-FFF2-40B4-BE49-F238E27FC236}">
                <a16:creationId xmlns:a16="http://schemas.microsoft.com/office/drawing/2014/main" xmlns="" id="{F9A80F9F-74DB-1D57-04E8-E20E92A09B0A}"/>
              </a:ext>
            </a:extLst>
          </p:cNvPr>
          <p:cNvSpPr txBox="1"/>
          <p:nvPr/>
        </p:nvSpPr>
        <p:spPr>
          <a:xfrm>
            <a:off x="2346765" y="762652"/>
            <a:ext cx="8977880" cy="954107"/>
          </a:xfrm>
          <a:prstGeom prst="rect">
            <a:avLst/>
          </a:prstGeom>
          <a:noFill/>
        </p:spPr>
        <p:txBody>
          <a:bodyPr wrap="square" rtlCol="0">
            <a:spAutoFit/>
          </a:bodyPr>
          <a:lstStyle/>
          <a:p>
            <a:r>
              <a:rPr lang="en-US" sz="2800" b="1" dirty="0"/>
              <a:t>The five steps in stakeholder impact analysis</a:t>
            </a:r>
          </a:p>
          <a:p>
            <a:r>
              <a:rPr lang="en-US" sz="2800" b="1" dirty="0"/>
              <a:t> and the key questions to be asked. </a:t>
            </a:r>
            <a:endParaRPr lang="en-US" sz="2800" b="1" dirty="0">
              <a:latin typeface="Times New Roman" panose="02020603050405020304" pitchFamily="18" charset="0"/>
              <a:cs typeface="Times New Roman" panose="02020603050405020304" pitchFamily="18" charset="0"/>
            </a:endParaRPr>
          </a:p>
        </p:txBody>
      </p:sp>
      <p:sp>
        <p:nvSpPr>
          <p:cNvPr id="2" name="TextBox 1">
            <a:extLst>
              <a:ext uri="{FF2B5EF4-FFF2-40B4-BE49-F238E27FC236}">
                <a16:creationId xmlns:a16="http://schemas.microsoft.com/office/drawing/2014/main" xmlns="" id="{80564EA6-647D-DC3E-4C07-3CC165503F40}"/>
              </a:ext>
            </a:extLst>
          </p:cNvPr>
          <p:cNvSpPr txBox="1"/>
          <p:nvPr/>
        </p:nvSpPr>
        <p:spPr>
          <a:xfrm>
            <a:off x="1214179" y="1231789"/>
            <a:ext cx="966228" cy="768350"/>
          </a:xfrm>
          <a:prstGeom prst="rect">
            <a:avLst/>
          </a:prstGeom>
          <a:noFill/>
        </p:spPr>
        <p:txBody>
          <a:bodyPr wrap="square" rtlCol="0">
            <a:spAutoFit/>
          </a:bodyPr>
          <a:lstStyle/>
          <a:p>
            <a:pPr algn="ctr"/>
            <a:r>
              <a:rPr lang="ar-EG" sz="4400" b="1" dirty="0">
                <a:solidFill>
                  <a:schemeClr val="bg1"/>
                </a:solidFill>
                <a:latin typeface="Alexandria" charset="0"/>
                <a:cs typeface="Alexandria" charset="0"/>
              </a:rPr>
              <a:t>02</a:t>
            </a:r>
            <a:endParaRPr lang="en-US" sz="4400" b="1" dirty="0">
              <a:solidFill>
                <a:schemeClr val="bg1"/>
              </a:solidFill>
              <a:latin typeface="Alexandria" charset="0"/>
              <a:cs typeface="Alexandria" charset="0"/>
            </a:endParaRPr>
          </a:p>
        </p:txBody>
      </p:sp>
    </p:spTree>
    <p:extLst>
      <p:ext uri="{BB962C8B-B14F-4D97-AF65-F5344CB8AC3E}">
        <p14:creationId xmlns:p14="http://schemas.microsoft.com/office/powerpoint/2010/main" val="3108135314"/>
      </p:ext>
    </p:extLst>
  </p:cSld>
  <p:clrMapOvr>
    <a:masterClrMapping/>
  </p:clrMapOvr>
  <mc:AlternateContent xmlns:mc="http://schemas.openxmlformats.org/markup-compatibility/2006" xmlns:p14="http://schemas.microsoft.com/office/powerpoint/2010/main">
    <mc:Choice Requires="p14">
      <p:transition p14:dur="10" advTm="35338"/>
    </mc:Choice>
    <mc:Fallback xmlns="">
      <p:transition advTm="35338"/>
    </mc:Fallback>
  </mc:AlternateContent>
  <p:timing>
    <p:tnLst>
      <p:par>
        <p:cTn id="1" dur="indefinite" restart="never" nodeType="tmRoot"/>
      </p:par>
    </p:tnLst>
  </p:timing>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625002" y="169345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sz="2800" dirty="0">
              <a:solidFill>
                <a:schemeClr val="tx1"/>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xmlns=""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1" name="TextBox 10">
            <a:extLst>
              <a:ext uri="{FF2B5EF4-FFF2-40B4-BE49-F238E27FC236}">
                <a16:creationId xmlns:a16="http://schemas.microsoft.com/office/drawing/2014/main" xmlns="" id="{4527402C-3F97-690D-9C20-A459E375AEB7}"/>
              </a:ext>
            </a:extLst>
          </p:cNvPr>
          <p:cNvSpPr txBox="1"/>
          <p:nvPr/>
        </p:nvSpPr>
        <p:spPr>
          <a:xfrm>
            <a:off x="942308" y="2347609"/>
            <a:ext cx="10249469" cy="3416320"/>
          </a:xfrm>
          <a:prstGeom prst="rect">
            <a:avLst/>
          </a:prstGeom>
          <a:noFill/>
        </p:spPr>
        <p:txBody>
          <a:bodyPr wrap="square" rtlCol="0">
            <a:spAutoFit/>
          </a:bodyPr>
          <a:lstStyle/>
          <a:p>
            <a:r>
              <a:rPr lang="en-US" sz="2400" b="1" dirty="0"/>
              <a:t>STEP 4: IDENTIFY SOCIAL RESPONSIBILITIES. </a:t>
            </a:r>
          </a:p>
          <a:p>
            <a:endParaRPr lang="en-US" sz="2400" b="1" dirty="0"/>
          </a:p>
          <a:p>
            <a:r>
              <a:rPr lang="en-US" sz="2400" dirty="0"/>
              <a:t>In Step 4, strategic leaders ask, “What economic, legal, ethical, and philanthropic responsibilities do we have to our stakeholders?”</a:t>
            </a:r>
          </a:p>
          <a:p>
            <a:endParaRPr lang="en-US" sz="2400" dirty="0"/>
          </a:p>
          <a:p>
            <a:r>
              <a:rPr lang="en-US" sz="2400" dirty="0"/>
              <a:t>To identify these responsibilities more effectively, scholars have advanced the notion of </a:t>
            </a:r>
            <a:r>
              <a:rPr lang="en-US" sz="2400" b="1" dirty="0"/>
              <a:t>corporate social responsibility (CSR). </a:t>
            </a:r>
            <a:r>
              <a:rPr lang="en-US" sz="2400" dirty="0"/>
              <a:t>This framework helps firms recognize and address the economic, legal, ethical that society has of the business enterprise at a given point in time.</a:t>
            </a:r>
            <a:endParaRPr lang="en-US" sz="2400" dirty="0">
              <a:latin typeface="Times New Roman" panose="02020603050405020304" pitchFamily="18" charset="0"/>
              <a:cs typeface="Times New Roman" panose="02020603050405020304" pitchFamily="18" charset="0"/>
            </a:endParaRPr>
          </a:p>
        </p:txBody>
      </p:sp>
      <p:sp>
        <p:nvSpPr>
          <p:cNvPr id="13" name="TextBox 12">
            <a:extLst>
              <a:ext uri="{FF2B5EF4-FFF2-40B4-BE49-F238E27FC236}">
                <a16:creationId xmlns:a16="http://schemas.microsoft.com/office/drawing/2014/main" xmlns="" id="{F9A80F9F-74DB-1D57-04E8-E20E92A09B0A}"/>
              </a:ext>
            </a:extLst>
          </p:cNvPr>
          <p:cNvSpPr txBox="1"/>
          <p:nvPr/>
        </p:nvSpPr>
        <p:spPr>
          <a:xfrm>
            <a:off x="2346765" y="762652"/>
            <a:ext cx="8977880" cy="954107"/>
          </a:xfrm>
          <a:prstGeom prst="rect">
            <a:avLst/>
          </a:prstGeom>
          <a:noFill/>
        </p:spPr>
        <p:txBody>
          <a:bodyPr wrap="square" rtlCol="0">
            <a:spAutoFit/>
          </a:bodyPr>
          <a:lstStyle/>
          <a:p>
            <a:r>
              <a:rPr lang="en-US" sz="2800" b="1" dirty="0"/>
              <a:t>The five steps in stakeholder impact analysis</a:t>
            </a:r>
          </a:p>
          <a:p>
            <a:r>
              <a:rPr lang="en-US" sz="2800" b="1" dirty="0"/>
              <a:t> and the key questions to be asked. </a:t>
            </a:r>
            <a:endParaRPr lang="en-US" sz="2800" b="1" dirty="0">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xmlns="" id="{9CC53DF6-0C8B-66DB-E0E6-2E45070C15B3}"/>
              </a:ext>
            </a:extLst>
          </p:cNvPr>
          <p:cNvSpPr txBox="1"/>
          <p:nvPr/>
        </p:nvSpPr>
        <p:spPr>
          <a:xfrm>
            <a:off x="1214179" y="1231789"/>
            <a:ext cx="966228" cy="768350"/>
          </a:xfrm>
          <a:prstGeom prst="rect">
            <a:avLst/>
          </a:prstGeom>
          <a:noFill/>
        </p:spPr>
        <p:txBody>
          <a:bodyPr wrap="square" rtlCol="0">
            <a:spAutoFit/>
          </a:bodyPr>
          <a:lstStyle/>
          <a:p>
            <a:pPr algn="ctr"/>
            <a:r>
              <a:rPr lang="ar-EG" sz="4400" b="1" dirty="0">
                <a:solidFill>
                  <a:schemeClr val="bg1"/>
                </a:solidFill>
                <a:latin typeface="Alexandria" charset="0"/>
                <a:cs typeface="Alexandria" charset="0"/>
              </a:rPr>
              <a:t>02</a:t>
            </a:r>
            <a:endParaRPr lang="en-US" sz="4400" b="1" dirty="0">
              <a:solidFill>
                <a:schemeClr val="bg1"/>
              </a:solidFill>
              <a:latin typeface="Alexandria" charset="0"/>
              <a:cs typeface="Alexandria" charset="0"/>
            </a:endParaRPr>
          </a:p>
        </p:txBody>
      </p:sp>
    </p:spTree>
    <p:extLst>
      <p:ext uri="{BB962C8B-B14F-4D97-AF65-F5344CB8AC3E}">
        <p14:creationId xmlns:p14="http://schemas.microsoft.com/office/powerpoint/2010/main" val="3788505766"/>
      </p:ext>
    </p:extLst>
  </p:cSld>
  <p:clrMapOvr>
    <a:masterClrMapping/>
  </p:clrMapOvr>
  <mc:AlternateContent xmlns:mc="http://schemas.openxmlformats.org/markup-compatibility/2006" xmlns:p14="http://schemas.microsoft.com/office/powerpoint/2010/main">
    <mc:Choice Requires="p14">
      <p:transition p14:dur="10" advTm="44323"/>
    </mc:Choice>
    <mc:Fallback xmlns="">
      <p:transition advTm="44323"/>
    </mc:Fallback>
  </mc:AlternateContent>
  <p:timing>
    <p:tnLst>
      <p:par>
        <p:cTn id="1" dur="indefinite" restart="never" nodeType="tmRoot"/>
      </p:par>
    </p:tnLst>
  </p:timing>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625002" y="169345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sz="2800" dirty="0">
              <a:solidFill>
                <a:schemeClr val="tx1"/>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xmlns=""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1" name="TextBox 10">
            <a:extLst>
              <a:ext uri="{FF2B5EF4-FFF2-40B4-BE49-F238E27FC236}">
                <a16:creationId xmlns:a16="http://schemas.microsoft.com/office/drawing/2014/main" xmlns="" id="{4527402C-3F97-690D-9C20-A459E375AEB7}"/>
              </a:ext>
            </a:extLst>
          </p:cNvPr>
          <p:cNvSpPr txBox="1"/>
          <p:nvPr/>
        </p:nvSpPr>
        <p:spPr>
          <a:xfrm>
            <a:off x="942308" y="2347609"/>
            <a:ext cx="10249469" cy="3416320"/>
          </a:xfrm>
          <a:prstGeom prst="rect">
            <a:avLst/>
          </a:prstGeom>
          <a:noFill/>
        </p:spPr>
        <p:txBody>
          <a:bodyPr wrap="square" rtlCol="0">
            <a:spAutoFit/>
          </a:bodyPr>
          <a:lstStyle/>
          <a:p>
            <a:r>
              <a:rPr lang="en-US" sz="2400" b="1" dirty="0"/>
              <a:t>STEP 5: ADDRESS STAKEHOLDER CONCERNS. </a:t>
            </a:r>
          </a:p>
          <a:p>
            <a:endParaRPr lang="en-US" sz="2400" b="1" dirty="0"/>
          </a:p>
          <a:p>
            <a:r>
              <a:rPr lang="en-US" sz="2400" dirty="0"/>
              <a:t>Finally, in Step 5, the firm asks, “What should we do to effectively address any stakeholder concerns?”</a:t>
            </a:r>
          </a:p>
          <a:p>
            <a:endParaRPr lang="en-US" sz="2400" dirty="0"/>
          </a:p>
          <a:p>
            <a:r>
              <a:rPr lang="en-US" sz="2400" dirty="0"/>
              <a:t> In the last step in stakeholder impact analysis, strategic leaders need to decide the appropriate course of action for the firm, given all of the preceding factors. Thinking about the attributes of power, legitimacy, and urgency helps to prioritize the legitimate claims and to address them accordingly. </a:t>
            </a:r>
            <a:endParaRPr lang="en-US" sz="2400" dirty="0">
              <a:latin typeface="Times New Roman" panose="02020603050405020304" pitchFamily="18" charset="0"/>
              <a:cs typeface="Times New Roman" panose="02020603050405020304" pitchFamily="18" charset="0"/>
            </a:endParaRPr>
          </a:p>
        </p:txBody>
      </p:sp>
      <p:sp>
        <p:nvSpPr>
          <p:cNvPr id="13" name="TextBox 12">
            <a:extLst>
              <a:ext uri="{FF2B5EF4-FFF2-40B4-BE49-F238E27FC236}">
                <a16:creationId xmlns:a16="http://schemas.microsoft.com/office/drawing/2014/main" xmlns="" id="{F9A80F9F-74DB-1D57-04E8-E20E92A09B0A}"/>
              </a:ext>
            </a:extLst>
          </p:cNvPr>
          <p:cNvSpPr txBox="1"/>
          <p:nvPr/>
        </p:nvSpPr>
        <p:spPr>
          <a:xfrm>
            <a:off x="2346765" y="762652"/>
            <a:ext cx="8977880" cy="954107"/>
          </a:xfrm>
          <a:prstGeom prst="rect">
            <a:avLst/>
          </a:prstGeom>
          <a:noFill/>
        </p:spPr>
        <p:txBody>
          <a:bodyPr wrap="square" rtlCol="0">
            <a:spAutoFit/>
          </a:bodyPr>
          <a:lstStyle/>
          <a:p>
            <a:r>
              <a:rPr lang="en-US" sz="2800" b="1" dirty="0"/>
              <a:t>The five steps in stakeholder impact analysis</a:t>
            </a:r>
          </a:p>
          <a:p>
            <a:r>
              <a:rPr lang="en-US" sz="2800" b="1" dirty="0"/>
              <a:t> and the key questions to be asked. </a:t>
            </a:r>
            <a:endParaRPr lang="en-US" sz="2800" b="1" dirty="0">
              <a:latin typeface="Times New Roman" panose="02020603050405020304" pitchFamily="18" charset="0"/>
              <a:cs typeface="Times New Roman" panose="02020603050405020304" pitchFamily="18" charset="0"/>
            </a:endParaRPr>
          </a:p>
        </p:txBody>
      </p:sp>
      <p:sp>
        <p:nvSpPr>
          <p:cNvPr id="2" name="TextBox 1">
            <a:extLst>
              <a:ext uri="{FF2B5EF4-FFF2-40B4-BE49-F238E27FC236}">
                <a16:creationId xmlns:a16="http://schemas.microsoft.com/office/drawing/2014/main" xmlns="" id="{5CEDA7A6-B140-637D-5F40-5C01792A8994}"/>
              </a:ext>
            </a:extLst>
          </p:cNvPr>
          <p:cNvSpPr txBox="1"/>
          <p:nvPr/>
        </p:nvSpPr>
        <p:spPr>
          <a:xfrm>
            <a:off x="1214179" y="1231789"/>
            <a:ext cx="966228" cy="768350"/>
          </a:xfrm>
          <a:prstGeom prst="rect">
            <a:avLst/>
          </a:prstGeom>
          <a:noFill/>
        </p:spPr>
        <p:txBody>
          <a:bodyPr wrap="square" rtlCol="0">
            <a:spAutoFit/>
          </a:bodyPr>
          <a:lstStyle/>
          <a:p>
            <a:pPr algn="ctr"/>
            <a:r>
              <a:rPr lang="ar-EG" sz="4400" b="1" dirty="0">
                <a:solidFill>
                  <a:schemeClr val="bg1"/>
                </a:solidFill>
                <a:latin typeface="Alexandria" charset="0"/>
                <a:cs typeface="Alexandria" charset="0"/>
              </a:rPr>
              <a:t>02</a:t>
            </a:r>
            <a:endParaRPr lang="en-US" sz="4400" b="1" dirty="0">
              <a:solidFill>
                <a:schemeClr val="bg1"/>
              </a:solidFill>
              <a:latin typeface="Alexandria" charset="0"/>
              <a:cs typeface="Alexandria" charset="0"/>
            </a:endParaRPr>
          </a:p>
        </p:txBody>
      </p:sp>
    </p:spTree>
    <p:extLst>
      <p:ext uri="{BB962C8B-B14F-4D97-AF65-F5344CB8AC3E}">
        <p14:creationId xmlns:p14="http://schemas.microsoft.com/office/powerpoint/2010/main" val="2971036543"/>
      </p:ext>
    </p:extLst>
  </p:cSld>
  <p:clrMapOvr>
    <a:masterClrMapping/>
  </p:clrMapOvr>
  <mc:AlternateContent xmlns:mc="http://schemas.openxmlformats.org/markup-compatibility/2006" xmlns:p14="http://schemas.microsoft.com/office/powerpoint/2010/main">
    <mc:Choice Requires="p14">
      <p:transition p14:dur="10" advTm="62709"/>
    </mc:Choice>
    <mc:Fallback xmlns="">
      <p:transition advTm="62709"/>
    </mc:Fallback>
  </mc:AlternateContent>
  <p:timing>
    <p:tnLst>
      <p:par>
        <p:cTn id="1" dur="indefinite" restart="never" nodeType="tmRoot"/>
      </p:par>
    </p:tnLst>
  </p:timing>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4"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705831" y="5707075"/>
            <a:ext cx="4524565" cy="829945"/>
          </a:xfrm>
          <a:prstGeom prst="rect">
            <a:avLst/>
          </a:prstGeom>
          <a:noFill/>
        </p:spPr>
        <p:txBody>
          <a:bodyPr wrap="square" rtlCol="0">
            <a:spAutoFit/>
          </a:bodyPr>
          <a:lstStyle/>
          <a:p>
            <a:r>
              <a:rPr lang="en-US" sz="4800" b="1">
                <a:solidFill>
                  <a:schemeClr val="bg1"/>
                </a:solidFill>
                <a:latin typeface="Alexandria" charset="0"/>
                <a:cs typeface="Alexandria" charset="0"/>
              </a:rPr>
              <a:t>Thank You</a:t>
            </a:r>
          </a:p>
        </p:txBody>
      </p:sp>
      <p:pic>
        <p:nvPicPr>
          <p:cNvPr id="13" name="Graphic 12"/>
          <p:cNvPicPr>
            <a:picLocks noChangeAspect="1"/>
          </p:cNvPicPr>
          <p:nvPr/>
        </p:nvPicPr>
        <p:blipFill>
          <a:blip r:embed="rId5">
            <a:extLst>
              <a:ext uri="{96DAC541-7B7A-43D3-8B79-37D633B846F1}">
                <asvg:svgBlip xmlns:asvg="http://schemas.microsoft.com/office/drawing/2016/SVG/main" xmlns="" r:embed="rId6"/>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7"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pic>
        <p:nvPicPr>
          <p:cNvPr id="3" name="Recorded Sound">
            <a:hlinkClick r:id="" action="ppaction://media"/>
            <a:extLst>
              <a:ext uri="{FF2B5EF4-FFF2-40B4-BE49-F238E27FC236}">
                <a16:creationId xmlns:a16="http://schemas.microsoft.com/office/drawing/2014/main" xmlns="" id="{CF894CB6-9DC5-5873-D70A-650292EA6042}"/>
              </a:ext>
            </a:extLst>
          </p:cNvPr>
          <p:cNvPicPr>
            <a:picLocks noChangeAspect="1"/>
          </p:cNvPicPr>
          <p:nvPr>
            <a:audioFile r:link="rId2"/>
            <p:extLst>
              <p:ext uri="{DAA4B4D4-6D71-4841-9C94-3DE7FCFB9230}">
                <p14:media xmlns:p14="http://schemas.microsoft.com/office/powerpoint/2010/main" r:embed="rId1"/>
              </p:ext>
            </p:extLst>
          </p:nvPr>
        </p:nvPicPr>
        <p:blipFill>
          <a:blip r:embed="rId8"/>
          <a:stretch>
            <a:fillRect/>
          </a:stretch>
        </p:blipFill>
        <p:spPr>
          <a:xfrm>
            <a:off x="5851525" y="3184525"/>
            <a:ext cx="487363" cy="487363"/>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000" advTm="24950"/>
    </mc:Choice>
    <mc:Fallback xmlns="">
      <p:transition spd="slow" advTm="2495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24950" fill="hold"/>
                                        <p:tgtEl>
                                          <p:spTgt spid="3"/>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3"/>
                </p:tgtEl>
              </p:cMediaNode>
            </p:audio>
          </p:childTnLst>
        </p:cTn>
      </p:par>
    </p:tnLst>
  </p:timing>
</p:sld>
</file>

<file path=ppt/theme/theme1.xml><?xml version="1.0" encoding="utf-8"?>
<a:theme xmlns:a="http://schemas.openxmlformats.org/drawingml/2006/main" name="Theme2">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Theme2" id="{D302ABAB-4BB8-4159-AD08-E0BA06D38257}" vid="{3574EC94-0C89-4449-B33F-6563F97867B9}"/>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5" ma:contentTypeDescription="Create a new document." ma:contentTypeScope="" ma:versionID="5221ee99d17410c2e92f9bbd0e0b6659">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78f112be96feb5cfdf5b4bd30a2b8b67"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2:MediaServiceOCR" minOccurs="0"/>
                <xsd:element ref="ns3:SharedWithUsers" minOccurs="0"/>
                <xsd:element ref="ns3:SharedWithDetails"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element name="MediaServiceBillingMetadata" ma:index="22"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b5d792bc-7973-4ea0-b250-91ea47055511}"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Props1.xml><?xml version="1.0" encoding="utf-8"?>
<ds:datastoreItem xmlns:ds="http://schemas.openxmlformats.org/officeDocument/2006/customXml" ds:itemID="{098E98FA-6FC0-44B4-902A-E59E8D8A4D24}"/>
</file>

<file path=customXml/itemProps2.xml><?xml version="1.0" encoding="utf-8"?>
<ds:datastoreItem xmlns:ds="http://schemas.openxmlformats.org/officeDocument/2006/customXml" ds:itemID="{1739600E-2166-41E3-BA39-62E058C46747}"/>
</file>

<file path=customXml/itemProps3.xml><?xml version="1.0" encoding="utf-8"?>
<ds:datastoreItem xmlns:ds="http://schemas.openxmlformats.org/officeDocument/2006/customXml" ds:itemID="{3E412DA9-8AC6-4065-8AA0-F2CB98BC46C3}"/>
</file>

<file path=docProps/app.xml><?xml version="1.0" encoding="utf-8"?>
<Properties xmlns="http://schemas.openxmlformats.org/officeDocument/2006/extended-properties" xmlns:vt="http://schemas.openxmlformats.org/officeDocument/2006/docPropsVTypes">
  <Template/>
  <TotalTime>11377</TotalTime>
  <Words>2906</Words>
  <Application>Microsoft Office PowerPoint</Application>
  <PresentationFormat>Widescreen</PresentationFormat>
  <Paragraphs>402</Paragraphs>
  <Slides>58</Slides>
  <Notes>16</Notes>
  <HiddenSlides>0</HiddenSlides>
  <MMClips>1</MMClips>
  <ScaleCrop>false</ScaleCrop>
  <HeadingPairs>
    <vt:vector size="6" baseType="variant">
      <vt:variant>
        <vt:lpstr>Fonts Used</vt:lpstr>
      </vt:variant>
      <vt:variant>
        <vt:i4>8</vt:i4>
      </vt:variant>
      <vt:variant>
        <vt:lpstr>Theme</vt:lpstr>
      </vt:variant>
      <vt:variant>
        <vt:i4>1</vt:i4>
      </vt:variant>
      <vt:variant>
        <vt:lpstr>Slide Titles</vt:lpstr>
      </vt:variant>
      <vt:variant>
        <vt:i4>58</vt:i4>
      </vt:variant>
    </vt:vector>
  </HeadingPairs>
  <TitlesOfParts>
    <vt:vector size="67" baseType="lpstr">
      <vt:lpstr>Alexandria</vt:lpstr>
      <vt:lpstr>Arial</vt:lpstr>
      <vt:lpstr>Calibri</vt:lpstr>
      <vt:lpstr>Calibri Light</vt:lpstr>
      <vt:lpstr>Roboto Light</vt:lpstr>
      <vt:lpstr>Tajawal Medium</vt:lpstr>
      <vt:lpstr>Times New Roman</vt:lpstr>
      <vt:lpstr>Wingdings</vt:lpstr>
      <vt:lpstr>Theme2</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Amira El. Fekky</cp:lastModifiedBy>
  <cp:revision>397</cp:revision>
  <dcterms:created xsi:type="dcterms:W3CDTF">2023-04-29T09:08:23Z</dcterms:created>
  <dcterms:modified xsi:type="dcterms:W3CDTF">2025-05-28T09:27:06Z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0x0101006A254F5D6A14094B8840E79896A2F150</vt:lpwstr>
  </property>
</Properties>
</file>