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361" r:id="rId5"/>
    <p:sldId id="303" r:id="rId6"/>
    <p:sldId id="313" r:id="rId7"/>
    <p:sldId id="276" r:id="rId8"/>
    <p:sldId id="256" r:id="rId9"/>
    <p:sldId id="351" r:id="rId10"/>
    <p:sldId id="352" r:id="rId11"/>
    <p:sldId id="350" r:id="rId12"/>
    <p:sldId id="353" r:id="rId13"/>
    <p:sldId id="354" r:id="rId14"/>
    <p:sldId id="355" r:id="rId15"/>
    <p:sldId id="356" r:id="rId16"/>
    <p:sldId id="358" r:id="rId17"/>
    <p:sldId id="357" r:id="rId18"/>
    <p:sldId id="359" r:id="rId19"/>
    <p:sldId id="360"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61"/>
            <p14:sldId id="303"/>
            <p14:sldId id="313"/>
            <p14:sldId id="276"/>
            <p14:sldId id="256"/>
            <p14:sldId id="351"/>
            <p14:sldId id="352"/>
            <p14:sldId id="350"/>
            <p14:sldId id="353"/>
            <p14:sldId id="354"/>
            <p14:sldId id="355"/>
            <p14:sldId id="356"/>
            <p14:sldId id="358"/>
            <p14:sldId id="357"/>
            <p14:sldId id="359"/>
            <p14:sldId id="36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53" autoAdjust="0"/>
    <p:restoredTop sz="83096" autoAdjust="0"/>
  </p:normalViewPr>
  <p:slideViewPr>
    <p:cSldViewPr snapToGrid="0">
      <p:cViewPr varScale="1">
        <p:scale>
          <a:sx n="128" d="100"/>
          <a:sy n="128" d="100"/>
        </p:scale>
        <p:origin x="384" y="176"/>
      </p:cViewPr>
      <p:guideLst>
        <p:guide orient="horz" pos="2160"/>
        <p:guide pos="3840"/>
      </p:guideLst>
    </p:cSldViewPr>
  </p:slideViewPr>
  <p:outlineViewPr>
    <p:cViewPr>
      <p:scale>
        <a:sx n="33" d="100"/>
        <a:sy n="33" d="100"/>
      </p:scale>
      <p:origin x="0" y="492"/>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72777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556372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748460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565886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88606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74125" y="3592811"/>
            <a:ext cx="3516609" cy="400110"/>
          </a:xfrm>
          <a:prstGeom prst="rect">
            <a:avLst/>
          </a:prstGeom>
          <a:noFill/>
        </p:spPr>
        <p:txBody>
          <a:bodyPr wrap="square" rtlCol="0">
            <a:spAutoFit/>
          </a:bodyPr>
          <a:lstStyle/>
          <a:p>
            <a:r>
              <a:rPr lang="en-US" sz="2000" dirty="0">
                <a:latin typeface="Alexandria" charset="0"/>
                <a:cs typeface="Alexandria" charset="0"/>
              </a:rPr>
              <a:t>Prepared by Dr. Ibrahim Siam </a:t>
            </a:r>
          </a:p>
        </p:txBody>
      </p:sp>
      <p:sp>
        <p:nvSpPr>
          <p:cNvPr id="31" name="TextBox 30"/>
          <p:cNvSpPr txBox="1"/>
          <p:nvPr/>
        </p:nvSpPr>
        <p:spPr>
          <a:xfrm>
            <a:off x="673669" y="2424037"/>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34" name="Rectangle: Rounded Corners 33"/>
          <p:cNvSpPr/>
          <p:nvPr/>
        </p:nvSpPr>
        <p:spPr>
          <a:xfrm>
            <a:off x="920956" y="54994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Tajawal Medium" panose="00000600000000000000" pitchFamily="2" charset="-78"/>
                <a:cs typeface="Tajawal Medium" panose="00000600000000000000" pitchFamily="2" charset="-78"/>
              </a:rPr>
              <a:t>محاضره تعريفية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46" name="TextBox 45"/>
          <p:cNvSpPr txBox="1"/>
          <p:nvPr/>
        </p:nvSpPr>
        <p:spPr>
          <a:xfrm>
            <a:off x="1507796" y="4392254"/>
            <a:ext cx="2199641"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r>
              <a:rPr lang="ar-JO" sz="2000" b="1" dirty="0">
                <a:latin typeface="Alexandria"/>
                <a:cs typeface="Alexandria" charset="0"/>
              </a:rPr>
              <a:t>الاتصالات الاستراتيج</a:t>
            </a:r>
            <a:r>
              <a:rPr lang="ar-EG" sz="2000" b="1" dirty="0">
                <a:latin typeface="Alexandria"/>
                <a:cs typeface="Alexandria" charset="0"/>
              </a:rPr>
              <a:t>ية</a:t>
            </a:r>
            <a:endParaRPr lang="en-US"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056" y="645082"/>
            <a:ext cx="2954655" cy="1379622"/>
          </a:xfrm>
          <a:prstGeom prst="rect">
            <a:avLst/>
          </a:prstGeom>
        </p:spPr>
      </p:pic>
    </p:spTree>
    <p:extLst>
      <p:ext uri="{BB962C8B-B14F-4D97-AF65-F5344CB8AC3E}">
        <p14:creationId xmlns:p14="http://schemas.microsoft.com/office/powerpoint/2010/main" val="434972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5828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a:t>
            </a:r>
            <a:r>
              <a:rPr lang="ar-EG" sz="2000" b="1" dirty="0">
                <a:solidFill>
                  <a:schemeClr val="tx1"/>
                </a:solidFill>
                <a:latin typeface="Alexandria"/>
                <a:cs typeface="Alexandria" charset="0"/>
              </a:rPr>
              <a:t>ية</a:t>
            </a:r>
            <a:endParaRPr lang="en-US" sz="2000" b="1" dirty="0">
              <a:solidFill>
                <a:schemeClr val="tx1"/>
              </a:solidFill>
              <a:latin typeface="Alexandria"/>
              <a:cs typeface="Alexandria" charset="0"/>
            </a:endParaRPr>
          </a:p>
        </p:txBody>
      </p:sp>
      <p:sp>
        <p:nvSpPr>
          <p:cNvPr id="12" name="TextBox 11"/>
          <p:cNvSpPr txBox="1"/>
          <p:nvPr/>
        </p:nvSpPr>
        <p:spPr>
          <a:xfrm>
            <a:off x="459186" y="6187539"/>
            <a:ext cx="345967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116614" y="6112797"/>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Tajawal Medium" panose="00000600000000000000" pitchFamily="2" charset="-78"/>
                <a:cs typeface="Tajawal Medium" panose="00000600000000000000" pitchFamily="2" charset="-78"/>
              </a:rPr>
              <a:t>محاضره تعريفية </a:t>
            </a:r>
            <a:endParaRPr lang="en-US" sz="2400" b="1" dirty="0">
              <a:solidFill>
                <a:srgbClr val="2D3956"/>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3881" y="3441149"/>
            <a:ext cx="4141441" cy="236174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JO" sz="2400" b="1" dirty="0">
                <a:solidFill>
                  <a:srgbClr val="00B0F0"/>
                </a:solidFill>
                <a:latin typeface="Alexandria" charset="0"/>
                <a:cs typeface="Alexandria" charset="0"/>
              </a:rPr>
              <a:t>جامعة ميدأوشن</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891563"/>
            <a:ext cx="8417320" cy="2031325"/>
          </a:xfrm>
          <a:prstGeom prst="rect">
            <a:avLst/>
          </a:prstGeom>
          <a:noFill/>
        </p:spPr>
        <p:txBody>
          <a:bodyPr wrap="square" rtlCol="0">
            <a:spAutoFit/>
          </a:bodyPr>
          <a:lstStyle/>
          <a:p>
            <a:pPr algn="ctr" rtl="1" fontAlgn="base"/>
            <a:r>
              <a:rPr lang="ar-QA" b="1" dirty="0"/>
              <a:t>نبذة عن جامعة ميدأوشن</a:t>
            </a:r>
            <a:endParaRPr lang="ar-JO" b="1" dirty="0"/>
          </a:p>
          <a:p>
            <a:pPr algn="ctr" rtl="1" fontAlgn="base"/>
            <a:endParaRPr lang="ar-QA" b="1" dirty="0"/>
          </a:p>
          <a:p>
            <a:pPr algn="ctr" rtl="1" fontAlgn="base"/>
            <a:r>
              <a:rPr lang="ar-QA" b="1" dirty="0"/>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r>
              <a:rPr lang="ar-JO" b="1" dirty="0"/>
              <a:t>.</a:t>
            </a:r>
          </a:p>
          <a:p>
            <a:pPr algn="ctr" rtl="1" fontAlgn="base"/>
            <a:endParaRPr lang="ar-QA" b="1" dirty="0"/>
          </a:p>
        </p:txBody>
      </p:sp>
      <p:sp>
        <p:nvSpPr>
          <p:cNvPr id="32" name="Rectangle 31"/>
          <p:cNvSpPr/>
          <p:nvPr/>
        </p:nvSpPr>
        <p:spPr>
          <a:xfrm>
            <a:off x="3509530" y="13597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fontAlgn="base"/>
            <a:r>
              <a:rPr lang="ar-QA" sz="2800" b="1" dirty="0"/>
              <a:t>جامعة ميدأوشن</a:t>
            </a:r>
            <a:endParaRPr lang="ar-JO" sz="2800" b="1"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942307" y="2220644"/>
            <a:ext cx="9683725" cy="3693319"/>
          </a:xfrm>
          <a:prstGeom prst="rect">
            <a:avLst/>
          </a:prstGeom>
          <a:noFill/>
        </p:spPr>
        <p:txBody>
          <a:bodyPr wrap="square" rtlCol="0">
            <a:spAutoFit/>
          </a:bodyPr>
          <a:lstStyle/>
          <a:p>
            <a:pPr algn="ctr" rtl="1"/>
            <a:r>
              <a:rPr lang="ar-JO" b="1" dirty="0"/>
              <a:t>جميع البرامج التي تقدمها جامعة ميدأوشن وتعتمدها وزارة التعليم القمرية يتم تقييمها من قِبل منظمة </a:t>
            </a:r>
            <a:r>
              <a:rPr lang="en-US" b="1" dirty="0"/>
              <a:t>FIS، </a:t>
            </a:r>
            <a:r>
              <a:rPr lang="ar-JO" b="1" dirty="0"/>
              <a:t>وهي عضو مؤسس وحالي في الرابطة الوطنية الأمريكية لخدمات تقييم الاعتماد </a:t>
            </a:r>
            <a:r>
              <a:rPr lang="en-US" b="1" dirty="0"/>
              <a:t>NACES® </a:t>
            </a:r>
            <a:r>
              <a:rPr lang="ar-JO" b="1" dirty="0"/>
              <a:t>التي تمنح الخريجين فرصة إكمال دراستهم في كلٍ من الولايات المتحدة الأمريكية وكندا والعمل بهما، ويمكن لخريجي جامعة ميدأوشن الحصول على خدمة المعادلة من خلال الموقع الرسمي لمنظمة </a:t>
            </a:r>
            <a:r>
              <a:rPr lang="en-US" b="1" dirty="0"/>
              <a:t>FIS.</a:t>
            </a:r>
            <a:endParaRPr lang="ar-JO" b="1" dirty="0"/>
          </a:p>
          <a:p>
            <a:pPr algn="ctr" rtl="1"/>
            <a:endParaRPr lang="ar-JO" b="1" dirty="0"/>
          </a:p>
          <a:p>
            <a:pPr algn="ctr" rtl="1"/>
            <a:endParaRPr lang="ar-JO" b="1" dirty="0"/>
          </a:p>
          <a:p>
            <a:pPr algn="ctr" rtl="1"/>
            <a:r>
              <a:rPr lang="ar-QA" b="1" dirty="0"/>
              <a:t>رؤيتنا</a:t>
            </a:r>
            <a:r>
              <a:rPr lang="ar-JO" b="1" dirty="0"/>
              <a:t> </a:t>
            </a:r>
          </a:p>
          <a:p>
            <a:pPr algn="ctr"/>
            <a:endParaRPr lang="ar-QA" b="1" dirty="0"/>
          </a:p>
          <a:p>
            <a:pPr algn="ctr"/>
            <a:r>
              <a:rPr lang="ar-QA" dirty="0"/>
              <a:t>أن نكون أول مؤسسة تعليمية تتبنى مبدأ المجتمع التعليمي التعاوني</a:t>
            </a:r>
            <a:endParaRPr lang="ar-JO" dirty="0"/>
          </a:p>
          <a:p>
            <a:pPr algn="ctr"/>
            <a:endParaRPr lang="ar-QA" dirty="0"/>
          </a:p>
          <a:p>
            <a:pPr algn="ctr"/>
            <a:r>
              <a:rPr lang="ar-QA" b="1" dirty="0"/>
              <a:t>مهمتنا</a:t>
            </a:r>
          </a:p>
          <a:p>
            <a:pPr algn="ctr"/>
            <a:r>
              <a:rPr lang="ar-QA" dirty="0"/>
              <a:t>تعزيز المعرفة وتشجيع الابتكار وتقديم برامج التعليم العالي بمحتوى عالي الجودة وبأسعار رمزية تناسب الجميع</a:t>
            </a:r>
            <a:endParaRPr lang="ar-JO" dirty="0"/>
          </a:p>
          <a:p>
            <a:pPr algn="ct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5765" y="661397"/>
            <a:ext cx="896307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200414" y="12552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501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7912" y="1446125"/>
            <a:ext cx="3726713" cy="2164613"/>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0781" y="2965946"/>
            <a:ext cx="3726713" cy="2164613"/>
          </a:xfrm>
          <a:prstGeom prst="rect">
            <a:avLst/>
          </a:prstGeom>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65438" y="2851646"/>
            <a:ext cx="3726713" cy="2164613"/>
          </a:xfrm>
          <a:prstGeom prst="rect">
            <a:avLst/>
          </a:prstGeom>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71065" y="1854828"/>
            <a:ext cx="3269049" cy="1347209"/>
          </a:xfrm>
          <a:prstGeom prst="rect">
            <a:avLst/>
          </a:prstGeom>
        </p:spPr>
      </p:pic>
      <p:sp>
        <p:nvSpPr>
          <p:cNvPr id="3" name="Title 2"/>
          <p:cNvSpPr>
            <a:spLocks noGrp="1"/>
          </p:cNvSpPr>
          <p:nvPr>
            <p:ph type="title"/>
          </p:nvPr>
        </p:nvSpPr>
        <p:spPr>
          <a:xfrm>
            <a:off x="2521938" y="661397"/>
            <a:ext cx="6455556" cy="1081000"/>
          </a:xfrm>
        </p:spPr>
        <p:txBody>
          <a:bodyPr>
            <a:normAutofit/>
          </a:bodyPr>
          <a:lstStyle/>
          <a:p>
            <a:pPr algn="ctr"/>
            <a:r>
              <a:rPr lang="ar-JO" sz="3600" b="1" dirty="0">
                <a:latin typeface="Arial" panose="020B0604020202020204" pitchFamily="34" charset="0"/>
                <a:ea typeface="Arial" panose="020B0604020202020204" pitchFamily="34" charset="0"/>
                <a:cs typeface="Times New Roman" panose="02020603050405020304" pitchFamily="18" charset="0"/>
              </a:rPr>
              <a:t>الاعتمادات الدولية </a:t>
            </a:r>
            <a:endParaRPr lang="en-US" sz="3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5021538"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Lecturer   (</a:t>
            </a:r>
            <a:r>
              <a:rPr lang="en-US" sz="2800" b="1" dirty="0"/>
              <a:t>Dr. IBRAHEM SIAM ) </a:t>
            </a:r>
            <a:r>
              <a:rPr lang="en-US" sz="2800" b="1" dirty="0">
                <a:latin typeface="Arial" panose="020B0604020202020204" pitchFamily="34" charset="0"/>
                <a:ea typeface="Arial" panose="020B0604020202020204" pitchFamily="34" charset="0"/>
                <a:cs typeface="Times New Roman" panose="02020603050405020304" pitchFamily="18" charset="0"/>
              </a:rPr>
              <a:t> </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889000" y="2391844"/>
            <a:ext cx="9683725" cy="2862322"/>
          </a:xfrm>
          <a:prstGeom prst="rect">
            <a:avLst/>
          </a:prstGeom>
          <a:noFill/>
        </p:spPr>
        <p:txBody>
          <a:bodyPr wrap="square" rtlCol="0">
            <a:spAutoFit/>
          </a:bodyPr>
          <a:lstStyle/>
          <a:p>
            <a:pPr algn="r" rtl="1"/>
            <a:r>
              <a:rPr lang="ar-JO" b="1" dirty="0"/>
              <a:t>ال</a:t>
            </a:r>
            <a:r>
              <a:rPr lang="ar-QA" b="1" dirty="0"/>
              <a:t>تعليم</a:t>
            </a:r>
          </a:p>
          <a:p>
            <a:pPr algn="r" rtl="1"/>
            <a:endParaRPr lang="ar-QA" b="1" dirty="0"/>
          </a:p>
          <a:p>
            <a:pPr algn="r" rtl="1"/>
            <a:r>
              <a:rPr lang="ar-QA" b="1" dirty="0"/>
              <a:t>2016 - 2021 دكتوراه في (ريادة الأعمال) - جامعة أوتارا ماليزيا (</a:t>
            </a:r>
            <a:r>
              <a:rPr lang="en-US" b="1" dirty="0"/>
              <a:t>UUM)</a:t>
            </a:r>
          </a:p>
          <a:p>
            <a:pPr algn="r" rtl="1"/>
            <a:r>
              <a:rPr lang="ar-QA" b="1" dirty="0"/>
              <a:t>المجال: التوجه نحو ريادة الأعمال والأداء الوظيفي الأكاديمي.</a:t>
            </a:r>
          </a:p>
          <a:p>
            <a:pPr algn="r" rtl="1"/>
            <a:endParaRPr lang="ar-QA" b="1" dirty="0"/>
          </a:p>
          <a:p>
            <a:pPr algn="r" rtl="1"/>
            <a:r>
              <a:rPr lang="ar-QA" b="1" dirty="0"/>
              <a:t>2013 - 2015 ماجستير العلوم (الإدارة) - جامعة أوتارا ماليزيا (</a:t>
            </a:r>
            <a:r>
              <a:rPr lang="en-US" b="1" dirty="0"/>
              <a:t>UUM)</a:t>
            </a:r>
          </a:p>
          <a:p>
            <a:pPr algn="r" rtl="1"/>
            <a:r>
              <a:rPr lang="ar-QA" b="1" dirty="0"/>
              <a:t>المجال: العلوم والإدارة.</a:t>
            </a:r>
          </a:p>
          <a:p>
            <a:pPr algn="r" rtl="1"/>
            <a:endParaRPr lang="ar-QA" b="1" dirty="0"/>
          </a:p>
          <a:p>
            <a:pPr algn="r" rtl="1"/>
            <a:r>
              <a:rPr lang="ar-QA" b="1" dirty="0"/>
              <a:t>2009 – 2013 درجة البكالوريوس – جامعة البلقاء التطبيقية، الأردن.</a:t>
            </a:r>
          </a:p>
          <a:p>
            <a:pPr algn="r" rtl="1"/>
            <a:r>
              <a:rPr lang="ar-QA" b="1" dirty="0"/>
              <a:t>نظم المعلومات الإدارية</a:t>
            </a:r>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37089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78465" y="1191309"/>
            <a:ext cx="5759992" cy="523220"/>
          </a:xfrm>
          <a:prstGeom prst="rect">
            <a:avLst/>
          </a:prstGeom>
          <a:noFill/>
        </p:spPr>
        <p:txBody>
          <a:bodyPr wrap="square" rtlCol="0">
            <a:spAutoFit/>
          </a:bodyPr>
          <a:lstStyle/>
          <a:p>
            <a:pPr algn="ctr"/>
            <a:r>
              <a:rPr lang="en-US" sz="2800" b="1" dirty="0">
                <a:latin typeface="Arial" panose="020B0604020202020204" pitchFamily="34" charset="0"/>
                <a:ea typeface="Arial" panose="020B0604020202020204" pitchFamily="34" charset="0"/>
                <a:cs typeface="Times New Roman" panose="02020603050405020304" pitchFamily="18" charset="0"/>
              </a:rPr>
              <a:t>Lecturer  (Dr. IBRAHEM SIAM ) </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582030"/>
            <a:ext cx="4128422" cy="46503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81777" y="2238028"/>
            <a:ext cx="9683725" cy="3416320"/>
          </a:xfrm>
          <a:prstGeom prst="rect">
            <a:avLst/>
          </a:prstGeom>
          <a:noFill/>
        </p:spPr>
        <p:txBody>
          <a:bodyPr wrap="square" rtlCol="0">
            <a:spAutoFit/>
          </a:bodyPr>
          <a:lstStyle/>
          <a:p>
            <a:pPr algn="r" rtl="1"/>
            <a:r>
              <a:rPr lang="ar-QA" b="1" dirty="0"/>
              <a:t>خبرة العمل</a:t>
            </a:r>
          </a:p>
          <a:p>
            <a:pPr algn="r" rtl="1"/>
            <a:endParaRPr lang="ar-QA" b="1" dirty="0"/>
          </a:p>
          <a:p>
            <a:pPr algn="r" rtl="1"/>
            <a:r>
              <a:rPr lang="ar-QA" b="1" dirty="0"/>
              <a:t>2023- حالياً أستاذ مساعد (قسم ريادة الأعمال / </a:t>
            </a:r>
            <a:r>
              <a:rPr lang="ar-JO" b="1" dirty="0"/>
              <a:t>جامعه اربد الاهلية </a:t>
            </a:r>
            <a:r>
              <a:rPr lang="ar-QA" b="1" dirty="0"/>
              <a:t>)</a:t>
            </a:r>
          </a:p>
          <a:p>
            <a:pPr algn="r" rtl="1"/>
            <a:endParaRPr lang="ar-QA" b="1" dirty="0"/>
          </a:p>
          <a:p>
            <a:pPr algn="r" rtl="1"/>
            <a:r>
              <a:rPr lang="ar-QA" b="1" dirty="0"/>
              <a:t>2022-2022 منسق</a:t>
            </a:r>
            <a:r>
              <a:rPr lang="ar-JO" b="1" dirty="0"/>
              <a:t> </a:t>
            </a:r>
            <a:r>
              <a:rPr lang="ar-QA" b="1" dirty="0"/>
              <a:t>تنفيذي لوجستي </a:t>
            </a:r>
            <a:r>
              <a:rPr lang="ar-JO" b="1" dirty="0"/>
              <a:t>شركه </a:t>
            </a:r>
            <a:r>
              <a:rPr lang="ar-QA" b="1" dirty="0"/>
              <a:t>زين، الأردن</a:t>
            </a:r>
          </a:p>
          <a:p>
            <a:pPr algn="r" rtl="1"/>
            <a:endParaRPr lang="ar-QA" b="1" dirty="0"/>
          </a:p>
          <a:p>
            <a:pPr algn="r" rtl="1"/>
            <a:r>
              <a:rPr lang="ar-QA" b="1" dirty="0"/>
              <a:t>2019-2021 مساعد باحث - جامعة أوتارا ماليزيا، ماليزيا</a:t>
            </a:r>
          </a:p>
          <a:p>
            <a:pPr algn="r" rtl="1"/>
            <a:endParaRPr lang="ar-QA" b="1" dirty="0"/>
          </a:p>
          <a:p>
            <a:pPr algn="r" rtl="1"/>
            <a:r>
              <a:rPr lang="ar-QA" b="1" dirty="0"/>
              <a:t>2016 –2019 مسؤول تنفيذي لعلاقات الضيوف ومترجم عربي - مجموعات فنادق صنواي،</a:t>
            </a:r>
          </a:p>
          <a:p>
            <a:pPr algn="r" rtl="1"/>
            <a:r>
              <a:rPr lang="ar-QA" b="1" dirty="0"/>
              <a:t>منتجع وسبا، ماليزيا</a:t>
            </a:r>
          </a:p>
          <a:p>
            <a:pPr algn="r" rtl="1"/>
            <a:endParaRPr lang="ar-QA" b="1" dirty="0"/>
          </a:p>
          <a:p>
            <a:pPr algn="r" rtl="1"/>
            <a:r>
              <a:rPr lang="ar-QA" b="1" dirty="0"/>
              <a:t>2015-2016 محاضر بدوام جزئي – جامعة أوتارا ماليزيا </a:t>
            </a:r>
            <a:r>
              <a:rPr lang="en-US" b="1" dirty="0"/>
              <a:t>UUM)</a:t>
            </a:r>
            <a:r>
              <a:rPr lang="ar-JO" b="1" dirty="0"/>
              <a:t>)</a:t>
            </a:r>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90347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r>
              <a:rPr lang="en-US" sz="2800" b="1" dirty="0"/>
              <a:t>Books &amp; References </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4025" y="2827003"/>
            <a:ext cx="8097380" cy="2030650"/>
          </a:xfrm>
          <a:prstGeom prst="rect">
            <a:avLst/>
          </a:prstGeom>
        </p:spPr>
      </p:pic>
    </p:spTree>
    <p:extLst>
      <p:ext uri="{BB962C8B-B14F-4D97-AF65-F5344CB8AC3E}">
        <p14:creationId xmlns:p14="http://schemas.microsoft.com/office/powerpoint/2010/main" val="110952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a:r>
              <a:rPr lang="ar-JO" sz="2800" dirty="0"/>
              <a:t>ا</a:t>
            </a:r>
            <a:r>
              <a:rPr lang="ar-QA" sz="2800" dirty="0"/>
              <a:t>لتواصل الاستراتيجي</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81777" y="2407851"/>
            <a:ext cx="9683725" cy="2308324"/>
          </a:xfrm>
          <a:prstGeom prst="rect">
            <a:avLst/>
          </a:prstGeom>
          <a:noFill/>
        </p:spPr>
        <p:txBody>
          <a:bodyPr wrap="square" rtlCol="0">
            <a:spAutoFit/>
          </a:bodyPr>
          <a:lstStyle/>
          <a:p>
            <a:pPr algn="ctr" rtl="1"/>
            <a:r>
              <a:rPr lang="ar-JO" dirty="0"/>
              <a:t>ا</a:t>
            </a:r>
            <a:r>
              <a:rPr lang="ar-QA" dirty="0"/>
              <a:t>لتواصل الاستراتيجي هو الاستخدام الهادف للاتصال لتحقيق هدف معين أو نتيجة. يتعلق الأمر بإيصال الرسالة المناسبة إلى الشخص المناسب (أو الجمهور) في الوقت المناسب من خلال القناة المناسبة لتحقيق الهدف. يمكن استخدامه من أجل: بناء الدعم لعمل أو سياسة </a:t>
            </a:r>
            <a:r>
              <a:rPr lang="ar-JO" dirty="0"/>
              <a:t>.</a:t>
            </a:r>
          </a:p>
          <a:p>
            <a:pPr algn="ctr" rtl="1"/>
            <a:endParaRPr lang="ar-JO" dirty="0"/>
          </a:p>
          <a:p>
            <a:pPr algn="ctr" rtl="1" fontAlgn="base"/>
            <a:r>
              <a:rPr lang="ar-QA" dirty="0"/>
              <a:t>ما هو التواصل الاستراتيجي؟</a:t>
            </a:r>
          </a:p>
          <a:p>
            <a:pPr algn="ctr" rtl="1" fontAlgn="base"/>
            <a:r>
              <a:rPr lang="ar-QA" dirty="0"/>
              <a:t>التواصل الاستراتيجي هو الاستخدام الهادف للاتصال لتحقيق هدف معين أو نتيجة. يتعلق الأمر بإيصال الرسالة المناسبة إلى الشخص المناسب (أو الجمهور) في الوقت المناسب من خلال القناة المناسبة لتحقيق الهدف.</a:t>
            </a:r>
          </a:p>
          <a:p>
            <a:pPr algn="ctr" rtl="1"/>
            <a:endParaRPr lang="en-US" dirty="0"/>
          </a:p>
        </p:txBody>
      </p:sp>
    </p:spTree>
    <p:extLst>
      <p:ext uri="{BB962C8B-B14F-4D97-AF65-F5344CB8AC3E}">
        <p14:creationId xmlns:p14="http://schemas.microsoft.com/office/powerpoint/2010/main" val="226525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a:r>
              <a:rPr lang="ar-JO" sz="2800" dirty="0"/>
              <a:t>ا</a:t>
            </a:r>
            <a:r>
              <a:rPr lang="ar-QA" sz="2800" dirty="0"/>
              <a:t>لتواصل الاستراتيجي</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81777" y="2532986"/>
            <a:ext cx="9683725" cy="2308324"/>
          </a:xfrm>
          <a:prstGeom prst="rect">
            <a:avLst/>
          </a:prstGeom>
          <a:noFill/>
        </p:spPr>
        <p:txBody>
          <a:bodyPr wrap="square" rtlCol="0">
            <a:spAutoFit/>
          </a:bodyPr>
          <a:lstStyle/>
          <a:p>
            <a:pPr algn="r" fontAlgn="base"/>
            <a:r>
              <a:rPr lang="ar-QA" dirty="0"/>
              <a:t>يمكن استخدام</a:t>
            </a:r>
            <a:r>
              <a:rPr lang="ar-JO" dirty="0"/>
              <a:t> الاتصال الاستراتجي</a:t>
            </a:r>
            <a:r>
              <a:rPr lang="ar-QA" dirty="0"/>
              <a:t> من أجل:</a:t>
            </a:r>
            <a:endParaRPr lang="ar-JO" dirty="0"/>
          </a:p>
          <a:p>
            <a:pPr algn="r" fontAlgn="base"/>
            <a:endParaRPr lang="ar-QA" dirty="0"/>
          </a:p>
          <a:p>
            <a:pPr marL="342900" indent="-342900" algn="r" rtl="1" fontAlgn="base">
              <a:buFont typeface="Arial" panose="020B0604020202020204" pitchFamily="34" charset="0"/>
              <a:buChar char="•"/>
            </a:pPr>
            <a:r>
              <a:rPr lang="ar-QA" dirty="0"/>
              <a:t>بناء الدعم لعمل أو سياسة محددة</a:t>
            </a:r>
          </a:p>
          <a:p>
            <a:pPr marL="342900" indent="-342900" algn="r" rtl="1" fontAlgn="base">
              <a:buFont typeface="Arial" panose="020B0604020202020204" pitchFamily="34" charset="0"/>
              <a:buChar char="•"/>
            </a:pPr>
            <a:r>
              <a:rPr lang="ar-QA" dirty="0"/>
              <a:t>رفع مستوى الوعي بشأن قضية أو سياسة محددة</a:t>
            </a:r>
          </a:p>
          <a:p>
            <a:pPr marL="342900" indent="-342900" algn="r" rtl="1" fontAlgn="base">
              <a:buFont typeface="Arial" panose="020B0604020202020204" pitchFamily="34" charset="0"/>
              <a:buChar char="•"/>
            </a:pPr>
            <a:r>
              <a:rPr lang="ar-QA" dirty="0"/>
              <a:t>تأطير وتغيير السياسة العامة</a:t>
            </a:r>
          </a:p>
          <a:p>
            <a:pPr marL="342900" indent="-342900" algn="r" rtl="1" fontAlgn="base">
              <a:buFont typeface="Arial" panose="020B0604020202020204" pitchFamily="34" charset="0"/>
              <a:buChar char="•"/>
            </a:pPr>
            <a:r>
              <a:rPr lang="ar-QA" dirty="0"/>
              <a:t>التأثير على السلوك حول موضوع معين أو قضية</a:t>
            </a:r>
          </a:p>
          <a:p>
            <a:pPr marL="342900" indent="-342900" algn="r" rtl="1" fontAlgn="base">
              <a:buFont typeface="Arial" panose="020B0604020202020204" pitchFamily="34" charset="0"/>
              <a:buChar char="•"/>
            </a:pPr>
            <a:r>
              <a:rPr lang="ar-QA" dirty="0"/>
              <a:t>تأثير الرأي العام حول موضوع معين أو قضية أو سياسة معينة</a:t>
            </a:r>
          </a:p>
          <a:p>
            <a:pPr marL="342900" indent="-342900" algn="r" rtl="1" fontAlgn="base">
              <a:buFont typeface="Arial" panose="020B0604020202020204" pitchFamily="34" charset="0"/>
              <a:buChar char="•"/>
            </a:pPr>
            <a:r>
              <a:rPr lang="ar-QA" dirty="0"/>
              <a:t>تعزيز العلاقات مع جماهير محددة</a:t>
            </a:r>
          </a:p>
        </p:txBody>
      </p:sp>
    </p:spTree>
    <p:extLst>
      <p:ext uri="{BB962C8B-B14F-4D97-AF65-F5344CB8AC3E}">
        <p14:creationId xmlns:p14="http://schemas.microsoft.com/office/powerpoint/2010/main" val="3330616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a:r>
              <a:rPr lang="ar-JO" sz="2800" dirty="0"/>
              <a:t>ا</a:t>
            </a:r>
            <a:r>
              <a:rPr lang="ar-QA" sz="2800" dirty="0"/>
              <a:t>لتواصل الاستراتيجي</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632" y="2261639"/>
            <a:ext cx="8356210" cy="3369098"/>
          </a:xfrm>
          <a:prstGeom prst="rect">
            <a:avLst/>
          </a:prstGeom>
        </p:spPr>
      </p:pic>
    </p:spTree>
    <p:extLst>
      <p:ext uri="{BB962C8B-B14F-4D97-AF65-F5344CB8AC3E}">
        <p14:creationId xmlns:p14="http://schemas.microsoft.com/office/powerpoint/2010/main" val="2087112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a:r>
              <a:rPr lang="ar-JO" sz="2800" dirty="0"/>
              <a:t>وصف المقرر</a:t>
            </a:r>
            <a:endParaRPr lang="en-US" sz="2800" b="1" dirty="0">
              <a:latin typeface="Arial" panose="020B0604020202020204" pitchFamily="34" charset="0"/>
              <a:ea typeface="Arial" panose="020B0604020202020204" pitchFamily="34" charset="0"/>
              <a:cs typeface="Times New Roman" panose="02020603050405020304" pitchFamily="18" charset="0"/>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371600" y="2639417"/>
            <a:ext cx="9683725" cy="1631216"/>
          </a:xfrm>
          <a:prstGeom prst="rect">
            <a:avLst/>
          </a:prstGeom>
          <a:noFill/>
        </p:spPr>
        <p:txBody>
          <a:bodyPr wrap="square" rtlCol="0">
            <a:spAutoFit/>
          </a:bodyPr>
          <a:lstStyle/>
          <a:p>
            <a:pPr marL="424815" marR="75565" indent="-342900" algn="just" rtl="1">
              <a:buFont typeface="Arial" panose="020B0604020202020204" pitchFamily="34" charset="0"/>
              <a:buChar char="•"/>
            </a:pPr>
            <a:r>
              <a:rPr lang="ar-QA" sz="2000" dirty="0"/>
              <a:t>تحديد الاتصال الاستراتيجي والتمييز بين الاستراتيجية والتكتيكات.</a:t>
            </a:r>
          </a:p>
          <a:p>
            <a:pPr marL="424815" marR="75565" indent="-342900" algn="just" rtl="1">
              <a:buFont typeface="Arial" panose="020B0604020202020204" pitchFamily="34" charset="0"/>
              <a:buChar char="•"/>
            </a:pPr>
            <a:r>
              <a:rPr lang="ar-QA" sz="2000" dirty="0"/>
              <a:t>فهم سبب أهمية التواصل الاستراتيجي في عالم اليوم سريع التغير والبيئة التنظيمية.</a:t>
            </a:r>
          </a:p>
          <a:p>
            <a:pPr marL="424815" marR="75565" indent="-342900" algn="just" rtl="1">
              <a:buFont typeface="Arial" panose="020B0604020202020204" pitchFamily="34" charset="0"/>
              <a:buChar char="•"/>
            </a:pPr>
            <a:r>
              <a:rPr lang="ar-QA" sz="2000" dirty="0"/>
              <a:t>استخدم منهج دراسة الحالة لتطبيق مفاهيم ومبادئ الكتاب المدرسي، وهي طريقة من شأنها تعزيز تعلمك وصقل المهارات النقدية والتحليلية اللازمة لتصبح محاورًا استراتيجيًا ممارسًا</a:t>
            </a:r>
          </a:p>
          <a:p>
            <a:pPr marL="424815" marR="75565" indent="-342900" algn="just" rtl="1">
              <a:buFont typeface="Arial" panose="020B0604020202020204" pitchFamily="34" charset="0"/>
              <a:buChar char="•"/>
            </a:pPr>
            <a:r>
              <a:rPr lang="ar-QA" sz="2000" dirty="0"/>
              <a:t>إعداد الطلاب لتقييم ومن ثم تطويع البيئة الجسدية والنفسية لتحفيز التفكير الإبداعي.</a:t>
            </a:r>
            <a:endParaRPr lang="en-US" sz="2000" dirty="0"/>
          </a:p>
        </p:txBody>
      </p:sp>
    </p:spTree>
    <p:extLst>
      <p:ext uri="{BB962C8B-B14F-4D97-AF65-F5344CB8AC3E}">
        <p14:creationId xmlns:p14="http://schemas.microsoft.com/office/powerpoint/2010/main" val="2004538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a:r>
              <a:rPr lang="ar-JO" sz="2800" dirty="0"/>
              <a:t>العناوين الرئيسة</a:t>
            </a:r>
            <a:endParaRPr lang="en-US" sz="2800"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889000" y="2391844"/>
            <a:ext cx="9683725" cy="2585323"/>
          </a:xfrm>
          <a:prstGeom prst="rect">
            <a:avLst/>
          </a:prstGeom>
          <a:noFill/>
        </p:spPr>
        <p:txBody>
          <a:bodyPr wrap="square" rtlCol="0">
            <a:spAutoFit/>
          </a:bodyPr>
          <a:lstStyle/>
          <a:p>
            <a:pPr marL="342900" indent="-342900" algn="r" rtl="1">
              <a:buFont typeface="Arial" panose="020B0604020202020204" pitchFamily="34" charset="0"/>
              <a:buChar char="•"/>
            </a:pPr>
            <a:r>
              <a:rPr lang="ar-QA" dirty="0"/>
              <a:t>الفصل الأول ما هو الاتصال الاستراتيجي؟</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 الفصل الثاني أسس الاتصال</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3 الخطوة الأولى: تحديد أغراض الاتصال</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الرابع الخطوة الثانية: تحليل الجمهور</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الخامس الخطوتان الثالثة والرابعة: خذ بعين الاعتبار السياق وحدد قناة اتصال</a:t>
            </a:r>
            <a:endParaRPr lang="ar-JO" dirty="0"/>
          </a:p>
        </p:txBody>
      </p:sp>
    </p:spTree>
    <p:extLst>
      <p:ext uri="{BB962C8B-B14F-4D97-AF65-F5344CB8AC3E}">
        <p14:creationId xmlns:p14="http://schemas.microsoft.com/office/powerpoint/2010/main" val="374085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a:r>
              <a:rPr lang="ar-JO" sz="2800" dirty="0"/>
              <a:t>العناوين الرئيسيه </a:t>
            </a:r>
            <a:endParaRPr lang="en-US" sz="2800"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889000" y="2391844"/>
            <a:ext cx="9683725" cy="3139321"/>
          </a:xfrm>
          <a:prstGeom prst="rect">
            <a:avLst/>
          </a:prstGeom>
          <a:noFill/>
        </p:spPr>
        <p:txBody>
          <a:bodyPr wrap="square" rtlCol="0">
            <a:spAutoFit/>
          </a:bodyPr>
          <a:lstStyle/>
          <a:p>
            <a:pPr marL="342900" indent="-342900" algn="r" rtl="1">
              <a:buFont typeface="Arial" panose="020B0604020202020204" pitchFamily="34" charset="0"/>
              <a:buChar char="•"/>
            </a:pPr>
            <a:r>
              <a:rPr lang="ar-QA" dirty="0"/>
              <a:t>الفصل 6 التواصل في الكتابة</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7 التواصل في العروض الشفهية</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الثامن إعداد الرسائل التوظيفية</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9 التواصل مع الموظفين</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10 التواصل في وقيادة المجموعات والفرق</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11 الاتصال التنظيمي الاستراتيجي</a:t>
            </a:r>
            <a:r>
              <a:rPr lang="ar-JO" dirty="0"/>
              <a:t> </a:t>
            </a:r>
            <a:endParaRPr lang="en-US" dirty="0"/>
          </a:p>
        </p:txBody>
      </p:sp>
    </p:spTree>
    <p:extLst>
      <p:ext uri="{BB962C8B-B14F-4D97-AF65-F5344CB8AC3E}">
        <p14:creationId xmlns:p14="http://schemas.microsoft.com/office/powerpoint/2010/main" val="86933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a:r>
              <a:rPr lang="ar-JO" sz="2800" dirty="0"/>
              <a:t>الاستراتيجيات التدريسية</a:t>
            </a:r>
            <a:endParaRPr lang="en-US" sz="2800"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47695" y="2639974"/>
            <a:ext cx="9683725" cy="2031325"/>
          </a:xfrm>
          <a:prstGeom prst="rect">
            <a:avLst/>
          </a:prstGeom>
          <a:noFill/>
        </p:spPr>
        <p:txBody>
          <a:bodyPr wrap="square" rtlCol="0">
            <a:spAutoFit/>
          </a:bodyPr>
          <a:lstStyle/>
          <a:p>
            <a:pPr algn="r" rtl="1"/>
            <a:r>
              <a:rPr lang="ar-JO" dirty="0"/>
              <a:t>يتم تحقيق نتاجات التعلم المستهدفة من خلال النشاطات والاستراتيجيات التدريسية التالية:</a:t>
            </a:r>
          </a:p>
          <a:p>
            <a:pPr algn="r" rtl="1"/>
            <a:endParaRPr lang="en-US" dirty="0"/>
          </a:p>
          <a:p>
            <a:pPr algn="r" rtl="1"/>
            <a:r>
              <a:rPr lang="ar-JO" dirty="0"/>
              <a:t>المحاضرات. </a:t>
            </a:r>
          </a:p>
          <a:p>
            <a:pPr algn="r" rtl="1"/>
            <a:endParaRPr lang="en-US" dirty="0"/>
          </a:p>
          <a:p>
            <a:pPr algn="r" rtl="1"/>
            <a:r>
              <a:rPr lang="ar-JO" dirty="0"/>
              <a:t>اختبارات قصيرة. </a:t>
            </a:r>
          </a:p>
          <a:p>
            <a:pPr algn="r" rtl="1"/>
            <a:endParaRPr lang="en-US" dirty="0"/>
          </a:p>
          <a:p>
            <a:pPr algn="r" rtl="1"/>
            <a:r>
              <a:rPr lang="ar-SA" dirty="0"/>
              <a:t>الامتحان النهائي. </a:t>
            </a:r>
            <a:endParaRPr lang="en-US" dirty="0"/>
          </a:p>
        </p:txBody>
      </p:sp>
    </p:spTree>
    <p:extLst>
      <p:ext uri="{BB962C8B-B14F-4D97-AF65-F5344CB8AC3E}">
        <p14:creationId xmlns:p14="http://schemas.microsoft.com/office/powerpoint/2010/main" val="3937060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a:r>
              <a:rPr lang="ar-JO" sz="2800" dirty="0"/>
              <a:t>الاستراتيجيات التدريسية</a:t>
            </a:r>
            <a:endParaRPr lang="en-US" sz="2800"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screenshot of a computer&#10;&#10;AI-generated content may be incorrect.">
            <a:extLst>
              <a:ext uri="{FF2B5EF4-FFF2-40B4-BE49-F238E27FC236}">
                <a16:creationId xmlns:a16="http://schemas.microsoft.com/office/drawing/2014/main" id="{6B878C3A-8A1D-6270-6CE6-33CEB6E79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7293" y="2280334"/>
            <a:ext cx="7772400" cy="3386357"/>
          </a:xfrm>
          <a:prstGeom prst="rect">
            <a:avLst/>
          </a:prstGeom>
        </p:spPr>
      </p:pic>
    </p:spTree>
    <p:extLst>
      <p:ext uri="{BB962C8B-B14F-4D97-AF65-F5344CB8AC3E}">
        <p14:creationId xmlns:p14="http://schemas.microsoft.com/office/powerpoint/2010/main" val="429072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965639" y="275990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821D851-C7F3-4138-BF28-F6B4D197081C}"/>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93</TotalTime>
  <Words>744</Words>
  <Application>Microsoft Macintosh PowerPoint</Application>
  <PresentationFormat>Widescreen</PresentationFormat>
  <Paragraphs>147</Paragraphs>
  <Slides>17</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الاعتمادات الدولية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29</cp:revision>
  <dcterms:created xsi:type="dcterms:W3CDTF">2023-04-29T09:08:00Z</dcterms:created>
  <dcterms:modified xsi:type="dcterms:W3CDTF">2026-01-24T19:41:45Z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