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7" r:id="rId7"/>
    <p:sldId id="268" r:id="rId8"/>
    <p:sldId id="263" r:id="rId9"/>
    <p:sldId id="264" r:id="rId10"/>
    <p:sldId id="265" r:id="rId11"/>
    <p:sldId id="266" r:id="rId12"/>
    <p:sldId id="269" r:id="rId13"/>
    <p:sldId id="270" r:id="rId14"/>
    <p:sldId id="272" r:id="rId15"/>
    <p:sldId id="273" r:id="rId16"/>
    <p:sldId id="27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9.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9.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9.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wmf"/><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9.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3.wmf"/><Relationship Id="rId7" Type="http://schemas.openxmlformats.org/officeDocument/2006/relationships/image" Target="../media/image9.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493590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Development History and </a:t>
            </a:r>
          </a:p>
          <a:p>
            <a:r>
              <a:rPr lang="en-US" sz="2800" dirty="0">
                <a:solidFill>
                  <a:schemeClr val="bg1"/>
                </a:solidFill>
                <a:latin typeface="Tajawal Medium" panose="00000600000000000000" pitchFamily="2" charset="-78"/>
                <a:cs typeface="Tajawal Medium" panose="00000600000000000000" pitchFamily="2" charset="-78"/>
              </a:rPr>
              <a:t>Overview</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16324" y="1547403"/>
            <a:ext cx="9666288"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Internet of Things (IoT) is an important part of the new generation of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information technologies and an important development phase in the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information era.</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IoT is widely used in network convergence using communications and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sensing technologies, such as intelligent sensing, identification, and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pervasive computing. Therefore, IoT is called the third wave of global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information industry development after computers and the Internet.</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16324" y="1547403"/>
            <a:ext cx="9666288" cy="2222403"/>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On completion of this course, you will have an understanding of:</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IoT development history</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Basic IoT concepts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Layers of the IoT architecture</a:t>
            </a:r>
          </a:p>
        </p:txBody>
      </p:sp>
    </p:spTree>
    <p:extLst>
      <p:ext uri="{BB962C8B-B14F-4D97-AF65-F5344CB8AC3E}">
        <p14:creationId xmlns:p14="http://schemas.microsoft.com/office/powerpoint/2010/main" val="1412055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Origin of the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561179" cy="3462999"/>
          </a:xfrm>
          <a:prstGeom prst="rect">
            <a:avLst/>
          </a:prstGeom>
          <a:noFill/>
        </p:spPr>
        <p:txBody>
          <a:bodyPr wrap="square" rtlCol="0">
            <a:spAutoFit/>
          </a:bodyPr>
          <a:lstStyle/>
          <a:p>
            <a:pPr>
              <a:lnSpc>
                <a:spcPct val="200000"/>
              </a:lnSpc>
            </a:pPr>
            <a:r>
              <a:rPr lang="en-US" sz="1600" dirty="0">
                <a:solidFill>
                  <a:srgbClr val="0A1F61"/>
                </a:solidFill>
                <a:latin typeface="Tajawal ExtraBold" panose="00000800000000000000" pitchFamily="2" charset="-78"/>
                <a:cs typeface="Tajawal ExtraBold" panose="00000800000000000000" pitchFamily="2" charset="-78"/>
              </a:rPr>
              <a:t> Trojan Room coffee pot in 1991: At the Trojan Room of the Computer Laboratory in Cambridge University, scientists went downstairs to see if the coffee was cooked, but often returned empty-handed.</a:t>
            </a:r>
          </a:p>
          <a:p>
            <a:pPr>
              <a:lnSpc>
                <a:spcPct val="200000"/>
              </a:lnSpc>
            </a:pPr>
            <a:r>
              <a:rPr lang="en-US" sz="1600" dirty="0">
                <a:solidFill>
                  <a:srgbClr val="0A1F61"/>
                </a:solidFill>
                <a:latin typeface="Tajawal ExtraBold" panose="00000800000000000000" pitchFamily="2" charset="-78"/>
                <a:cs typeface="Tajawal ExtraBold" panose="00000800000000000000" pitchFamily="2" charset="-78"/>
              </a:rPr>
              <a:t> To solve this problem, they wrote a set of programs and installed a portable camera next to the coffee pot. The camera was aimed at the coffee pot. Computer image capture technology was used to check at any time whether the coffee was cooked, eliminating the need to go up and down the stairs.</a:t>
            </a:r>
          </a:p>
        </p:txBody>
      </p:sp>
      <p:pic>
        <p:nvPicPr>
          <p:cNvPr id="11" name="Picture 10">
            <a:extLst>
              <a:ext uri="{FF2B5EF4-FFF2-40B4-BE49-F238E27FC236}">
                <a16:creationId xmlns:a16="http://schemas.microsoft.com/office/drawing/2014/main" id="{33C061B5-5211-C928-4468-EA5777C918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7867" y="1734321"/>
            <a:ext cx="3558987" cy="3498850"/>
          </a:xfrm>
          <a:prstGeom prst="rect">
            <a:avLst/>
          </a:prstGeom>
        </p:spPr>
      </p:pic>
    </p:spTree>
    <p:extLst>
      <p:ext uri="{BB962C8B-B14F-4D97-AF65-F5344CB8AC3E}">
        <p14:creationId xmlns:p14="http://schemas.microsoft.com/office/powerpoint/2010/main" val="3250351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58B512A9-006A-285B-E964-CBA5171BBEBF}"/>
              </a:ext>
            </a:extLst>
          </p:cNvPr>
          <p:cNvGraphicFramePr>
            <a:graphicFrameLocks noChangeAspect="1"/>
          </p:cNvGraphicFramePr>
          <p:nvPr>
            <p:extLst>
              <p:ext uri="{D42A27DB-BD31-4B8C-83A1-F6EECF244321}">
                <p14:modId xmlns:p14="http://schemas.microsoft.com/office/powerpoint/2010/main" val="501191919"/>
              </p:ext>
            </p:extLst>
          </p:nvPr>
        </p:nvGraphicFramePr>
        <p:xfrm>
          <a:off x="130614" y="1295640"/>
          <a:ext cx="11907218" cy="4420794"/>
        </p:xfrm>
        <a:graphic>
          <a:graphicData uri="http://schemas.openxmlformats.org/presentationml/2006/ole">
            <mc:AlternateContent xmlns:mc="http://schemas.openxmlformats.org/markup-compatibility/2006">
              <mc:Choice xmlns:v="urn:schemas-microsoft-com:vml" Requires="v">
                <p:oleObj name="Bitmap Image" r:id="rId2" imgW="6012360" imgH="2232720" progId="PBrush">
                  <p:embed/>
                </p:oleObj>
              </mc:Choice>
              <mc:Fallback>
                <p:oleObj name="Bitmap Image" r:id="rId2" imgW="6012360" imgH="2232720" progId="PBrush">
                  <p:embed/>
                  <p:pic>
                    <p:nvPicPr>
                      <p:cNvPr id="0" name=""/>
                      <p:cNvPicPr/>
                      <p:nvPr/>
                    </p:nvPicPr>
                    <p:blipFill>
                      <a:blip r:embed="rId3"/>
                      <a:stretch>
                        <a:fillRect/>
                      </a:stretch>
                    </p:blipFill>
                    <p:spPr>
                      <a:xfrm>
                        <a:off x="130614" y="1295640"/>
                        <a:ext cx="11907218" cy="442079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9228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Development of the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0111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445371E1-D9AA-F17B-8D5B-1BB1DA89251B}"/>
              </a:ext>
            </a:extLst>
          </p:cNvPr>
          <p:cNvGraphicFramePr>
            <a:graphicFrameLocks noChangeAspect="1"/>
          </p:cNvGraphicFramePr>
          <p:nvPr>
            <p:extLst>
              <p:ext uri="{D42A27DB-BD31-4B8C-83A1-F6EECF244321}">
                <p14:modId xmlns:p14="http://schemas.microsoft.com/office/powerpoint/2010/main" val="562181567"/>
              </p:ext>
            </p:extLst>
          </p:nvPr>
        </p:nvGraphicFramePr>
        <p:xfrm>
          <a:off x="1661696" y="1427555"/>
          <a:ext cx="10108963" cy="5086640"/>
        </p:xfrm>
        <a:graphic>
          <a:graphicData uri="http://schemas.openxmlformats.org/presentationml/2006/ole">
            <mc:AlternateContent xmlns:mc="http://schemas.openxmlformats.org/markup-compatibility/2006">
              <mc:Choice xmlns:v="urn:schemas-microsoft-com:vml" Requires="v">
                <p:oleObj name="Bitmap Image" r:id="rId2" imgW="5738040" imgH="2887920" progId="PBrush">
                  <p:embed/>
                </p:oleObj>
              </mc:Choice>
              <mc:Fallback>
                <p:oleObj name="Bitmap Image" r:id="rId2" imgW="5738040" imgH="2887920" progId="PBrush">
                  <p:embed/>
                  <p:pic>
                    <p:nvPicPr>
                      <p:cNvPr id="0" name=""/>
                      <p:cNvPicPr/>
                      <p:nvPr/>
                    </p:nvPicPr>
                    <p:blipFill>
                      <a:blip r:embed="rId3"/>
                      <a:stretch>
                        <a:fillRect/>
                      </a:stretch>
                    </p:blipFill>
                    <p:spPr>
                      <a:xfrm>
                        <a:off x="1661696" y="1427555"/>
                        <a:ext cx="10108963" cy="508664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5"/>
          <a:stretch>
            <a:fillRect/>
          </a:stretch>
        </p:blipFill>
        <p:spPr>
          <a:xfrm>
            <a:off x="240909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309718" y="602100"/>
            <a:ext cx="687162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Penetration and Development of IoT in Industries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61864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232384"/>
            <a:ext cx="697650" cy="625616"/>
          </a:xfrm>
          <a:prstGeom prst="rect">
            <a:avLst/>
          </a:prstGeom>
        </p:spPr>
      </p:pic>
      <p:pic>
        <p:nvPicPr>
          <p:cNvPr id="3" name="Picture 2"/>
          <p:cNvPicPr>
            <a:picLocks noChangeAspect="1"/>
          </p:cNvPicPr>
          <p:nvPr/>
        </p:nvPicPr>
        <p:blipFill>
          <a:blip r:embed="rId3"/>
          <a:stretch>
            <a:fillRect/>
          </a:stretch>
        </p:blipFill>
        <p:spPr>
          <a:xfrm>
            <a:off x="2409096"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660365" cy="1462789"/>
          </a:xfrm>
          <a:prstGeom prst="rect">
            <a:avLst/>
          </a:prstGeom>
        </p:spPr>
      </p:pic>
      <p:sp>
        <p:nvSpPr>
          <p:cNvPr id="7" name="TextBox 6"/>
          <p:cNvSpPr txBox="1"/>
          <p:nvPr/>
        </p:nvSpPr>
        <p:spPr>
          <a:xfrm>
            <a:off x="2560730" y="507632"/>
            <a:ext cx="22957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17558"/>
            <a:ext cx="11876362" cy="4765215"/>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The concept of IoT was first proposed by MIT in 1999. The early IoT was a network based on RFID technology and devices. It combined objects with the Internet using the agreed communication protocols to implement intelligent identification and management of objects and realize interconnection and information sharing.</a:t>
            </a:r>
          </a:p>
          <a:p>
            <a:pPr marL="285750" indent="-285750">
              <a:lnSpc>
                <a:spcPct val="200000"/>
              </a:lnSpc>
              <a:buFont typeface="Arial" panose="020B0604020202020204" pitchFamily="34" charset="0"/>
              <a:buChar char="•"/>
            </a:pPr>
            <a:endParaRPr lang="en-US" sz="1400"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IoT serves as a network that enables information sensing devices, such as QR code scanners, RFID, infrared sensors, global positioning systems, and laser scanners, to connect any item with the Internet for information exchange and communications based on agreed protocols. As such, IoT can facilitate intelligent identification, location, tracking, monitoring, and management (ITU).</a:t>
            </a:r>
          </a:p>
          <a:p>
            <a:pPr marL="285750" indent="-285750">
              <a:lnSpc>
                <a:spcPct val="200000"/>
              </a:lnSpc>
              <a:buFont typeface="Arial" panose="020B0604020202020204" pitchFamily="34" charset="0"/>
              <a:buChar char="•"/>
            </a:pPr>
            <a:endParaRPr lang="en-US" sz="1400"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IoT is an Internet where all things are interconnected. This sentence has two meanings. First, the core and foundation of the IoT is still the Internet. IoT is an extended network based on the Internet. Second, the IoT connects any thing at the user end for information exchange and communication (Baidu </a:t>
            </a:r>
            <a:r>
              <a:rPr lang="en-US" sz="1400" b="1" dirty="0" err="1">
                <a:solidFill>
                  <a:srgbClr val="0A1F61"/>
                </a:solidFill>
                <a:latin typeface="Tajawal ExtraBold" panose="00000800000000000000" pitchFamily="2" charset="-78"/>
                <a:cs typeface="Tajawal ExtraBold" panose="00000800000000000000" pitchFamily="2" charset="-78"/>
              </a:rPr>
              <a:t>Baike</a:t>
            </a:r>
            <a:r>
              <a:rPr lang="en-US" sz="1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124194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8B34F96B-A557-0DC7-4374-447901221ABD}"/>
              </a:ext>
            </a:extLst>
          </p:cNvPr>
          <p:cNvGraphicFramePr>
            <a:graphicFrameLocks noChangeAspect="1"/>
          </p:cNvGraphicFramePr>
          <p:nvPr>
            <p:extLst>
              <p:ext uri="{D42A27DB-BD31-4B8C-83A1-F6EECF244321}">
                <p14:modId xmlns:p14="http://schemas.microsoft.com/office/powerpoint/2010/main" val="3802748157"/>
              </p:ext>
            </p:extLst>
          </p:nvPr>
        </p:nvGraphicFramePr>
        <p:xfrm>
          <a:off x="413060" y="2752957"/>
          <a:ext cx="11258987" cy="3475194"/>
        </p:xfrm>
        <a:graphic>
          <a:graphicData uri="http://schemas.openxmlformats.org/presentationml/2006/ole">
            <mc:AlternateContent xmlns:mc="http://schemas.openxmlformats.org/markup-compatibility/2006">
              <mc:Choice xmlns:v="urn:schemas-microsoft-com:vml" Requires="v">
                <p:oleObj name="Bitmap Image" r:id="rId2" imgW="5555160" imgH="1714680" progId="PBrush">
                  <p:embed/>
                </p:oleObj>
              </mc:Choice>
              <mc:Fallback>
                <p:oleObj name="Bitmap Image" r:id="rId2" imgW="5555160" imgH="1714680" progId="PBrush">
                  <p:embed/>
                  <p:pic>
                    <p:nvPicPr>
                      <p:cNvPr id="0" name=""/>
                      <p:cNvPicPr/>
                      <p:nvPr/>
                    </p:nvPicPr>
                    <p:blipFill>
                      <a:blip r:embed="rId3"/>
                      <a:stretch>
                        <a:fillRect/>
                      </a:stretch>
                    </p:blipFill>
                    <p:spPr>
                      <a:xfrm>
                        <a:off x="413060" y="2752957"/>
                        <a:ext cx="11258987" cy="347519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820689"/>
            <a:ext cx="1222425" cy="1096206"/>
          </a:xfrm>
          <a:prstGeom prst="rect">
            <a:avLst/>
          </a:prstGeom>
        </p:spPr>
      </p:pic>
      <p:pic>
        <p:nvPicPr>
          <p:cNvPr id="3" name="Picture 2"/>
          <p:cNvPicPr>
            <a:picLocks noChangeAspect="1"/>
          </p:cNvPicPr>
          <p:nvPr/>
        </p:nvPicPr>
        <p:blipFill>
          <a:blip r:embed="rId5"/>
          <a:stretch>
            <a:fillRect/>
          </a:stretch>
        </p:blipFill>
        <p:spPr>
          <a:xfrm>
            <a:off x="2409096"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328882" y="629849"/>
            <a:ext cx="5516638"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IoT Key Events: Evolution of NB-IoT Standards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610200"/>
            <a:ext cx="11771807" cy="1114408"/>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standards of the narrowband cellular IoT (NB-IoT) communications technology NB- IoT were officially initiated in September 2015, and the core standards were frozen in June 2016.</a:t>
            </a:r>
          </a:p>
        </p:txBody>
      </p:sp>
    </p:spTree>
    <p:extLst>
      <p:ext uri="{BB962C8B-B14F-4D97-AF65-F5344CB8AC3E}">
        <p14:creationId xmlns:p14="http://schemas.microsoft.com/office/powerpoint/2010/main" val="1065947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49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Key Events: Commercial Use of 5G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7403"/>
            <a:ext cx="11651998" cy="2222403"/>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On October 31, 2019, China Telecom, China Mobile, and China Unicom jointly announced the launch of 5G commercial services and released corresponding packages at the opening ceremony of the China International Information Communication Technology Exhibition. 5G will bring diversified and comprehensive benefits to IoT, and will also promote new solutions and industry chains.</a:t>
            </a:r>
          </a:p>
        </p:txBody>
      </p:sp>
      <p:graphicFrame>
        <p:nvGraphicFramePr>
          <p:cNvPr id="10" name="Object 9">
            <a:extLst>
              <a:ext uri="{FF2B5EF4-FFF2-40B4-BE49-F238E27FC236}">
                <a16:creationId xmlns:a16="http://schemas.microsoft.com/office/drawing/2014/main" id="{AA1739C5-8A10-3965-1D80-99F41E1D11CA}"/>
              </a:ext>
            </a:extLst>
          </p:cNvPr>
          <p:cNvGraphicFramePr>
            <a:graphicFrameLocks noChangeAspect="1"/>
          </p:cNvGraphicFramePr>
          <p:nvPr>
            <p:extLst>
              <p:ext uri="{D42A27DB-BD31-4B8C-83A1-F6EECF244321}">
                <p14:modId xmlns:p14="http://schemas.microsoft.com/office/powerpoint/2010/main" val="3217869372"/>
              </p:ext>
            </p:extLst>
          </p:nvPr>
        </p:nvGraphicFramePr>
        <p:xfrm>
          <a:off x="8373036" y="3278358"/>
          <a:ext cx="3266141" cy="2670886"/>
        </p:xfrm>
        <a:graphic>
          <a:graphicData uri="http://schemas.openxmlformats.org/presentationml/2006/ole">
            <mc:AlternateContent xmlns:mc="http://schemas.openxmlformats.org/markup-compatibility/2006">
              <mc:Choice xmlns:v="urn:schemas-microsoft-com:vml" Requires="v">
                <p:oleObj name="Bitmap Image" r:id="rId6" imgW="2004120" imgH="1638360" progId="PBrush">
                  <p:embed/>
                </p:oleObj>
              </mc:Choice>
              <mc:Fallback>
                <p:oleObj name="Bitmap Image" r:id="rId6" imgW="2004120" imgH="1638360" progId="PBrush">
                  <p:embed/>
                  <p:pic>
                    <p:nvPicPr>
                      <p:cNvPr id="0" name=""/>
                      <p:cNvPicPr/>
                      <p:nvPr/>
                    </p:nvPicPr>
                    <p:blipFill>
                      <a:blip r:embed="rId7"/>
                      <a:stretch>
                        <a:fillRect/>
                      </a:stretch>
                    </p:blipFill>
                    <p:spPr>
                      <a:xfrm>
                        <a:off x="8373036" y="3278358"/>
                        <a:ext cx="3266141" cy="2670886"/>
                      </a:xfrm>
                      <a:prstGeom prst="rect">
                        <a:avLst/>
                      </a:prstGeom>
                    </p:spPr>
                  </p:pic>
                </p:oleObj>
              </mc:Fallback>
            </mc:AlternateContent>
          </a:graphicData>
        </a:graphic>
      </p:graphicFrame>
    </p:spTree>
    <p:extLst>
      <p:ext uri="{BB962C8B-B14F-4D97-AF65-F5344CB8AC3E}">
        <p14:creationId xmlns:p14="http://schemas.microsoft.com/office/powerpoint/2010/main" val="3989034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AE70328E-9845-0813-0227-5BE3CF98A875}"/>
              </a:ext>
            </a:extLst>
          </p:cNvPr>
          <p:cNvGraphicFramePr>
            <a:graphicFrameLocks noChangeAspect="1"/>
          </p:cNvGraphicFramePr>
          <p:nvPr>
            <p:extLst>
              <p:ext uri="{D42A27DB-BD31-4B8C-83A1-F6EECF244321}">
                <p14:modId xmlns:p14="http://schemas.microsoft.com/office/powerpoint/2010/main" val="3890703705"/>
              </p:ext>
            </p:extLst>
          </p:nvPr>
        </p:nvGraphicFramePr>
        <p:xfrm>
          <a:off x="6203576" y="3479241"/>
          <a:ext cx="5207227" cy="3125944"/>
        </p:xfrm>
        <a:graphic>
          <a:graphicData uri="http://schemas.openxmlformats.org/presentationml/2006/ole">
            <mc:AlternateContent xmlns:mc="http://schemas.openxmlformats.org/markup-compatibility/2006">
              <mc:Choice xmlns:v="urn:schemas-microsoft-com:vml" Requires="v">
                <p:oleObj name="Bitmap Image" r:id="rId2" imgW="3086280" imgH="1851840" progId="PBrush">
                  <p:embed/>
                </p:oleObj>
              </mc:Choice>
              <mc:Fallback>
                <p:oleObj name="Bitmap Image" r:id="rId2" imgW="3086280" imgH="1851840" progId="PBrush">
                  <p:embed/>
                  <p:pic>
                    <p:nvPicPr>
                      <p:cNvPr id="0" name=""/>
                      <p:cNvPicPr/>
                      <p:nvPr/>
                    </p:nvPicPr>
                    <p:blipFill>
                      <a:blip r:embed="rId3"/>
                      <a:stretch>
                        <a:fillRect/>
                      </a:stretch>
                    </p:blipFill>
                    <p:spPr>
                      <a:xfrm>
                        <a:off x="6203576" y="3479241"/>
                        <a:ext cx="5207227" cy="312594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9342" y="457684"/>
            <a:ext cx="5685403"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Development Status of the IoT Industry: </a:t>
            </a:r>
          </a:p>
          <a:p>
            <a:r>
              <a:rPr lang="en-US" sz="2400" dirty="0">
                <a:solidFill>
                  <a:schemeClr val="bg1"/>
                </a:solidFill>
                <a:latin typeface="Tajawal Medium" panose="00000600000000000000" pitchFamily="2" charset="-78"/>
                <a:cs typeface="Tajawal Medium" panose="00000600000000000000" pitchFamily="2" charset="-78"/>
              </a:rPr>
              <a:t>Consumption-Driven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47403"/>
            <a:ext cx="11631156" cy="2478114"/>
          </a:xfrm>
          <a:prstGeom prst="rect">
            <a:avLst/>
          </a:prstGeom>
          <a:noFill/>
        </p:spPr>
        <p:txBody>
          <a:bodyPr wrap="square" rtlCol="0">
            <a:spAutoFit/>
          </a:bodyPr>
          <a:lstStyle/>
          <a:p>
            <a:pPr>
              <a:lnSpc>
                <a:spcPct val="200000"/>
              </a:lnSpc>
            </a:pPr>
            <a:r>
              <a:rPr lang="en-US" sz="1600" dirty="0">
                <a:solidFill>
                  <a:srgbClr val="0A1F61"/>
                </a:solidFill>
                <a:latin typeface="Tajawal ExtraBold" panose="00000800000000000000" pitchFamily="2" charset="-78"/>
                <a:cs typeface="Tajawal ExtraBold" panose="00000800000000000000" pitchFamily="2" charset="-78"/>
              </a:rPr>
              <a:t>Consumer IoT is directly applied to consumers' IoT products and services. Consumer-related IoT products and services include smart bands, VR and AR glasses, body fat scales, smart locks, smart speakers, shared bicycles and trams, and automated driving vehicles. According to a report released by Markets and Markets, the global consumer IoT market scale in 2018 was $46.8 billion USD. It is expected to reach $104.4 billion USD by 2023 with a compound annual growth rate of 17.39% from 2018 to 2023.</a:t>
            </a:r>
          </a:p>
        </p:txBody>
      </p:sp>
    </p:spTree>
    <p:extLst>
      <p:ext uri="{BB962C8B-B14F-4D97-AF65-F5344CB8AC3E}">
        <p14:creationId xmlns:p14="http://schemas.microsoft.com/office/powerpoint/2010/main" val="3685266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574D1541-09C6-840F-E648-BCFED7884834}"/>
              </a:ext>
            </a:extLst>
          </p:cNvPr>
          <p:cNvGraphicFramePr>
            <a:graphicFrameLocks noChangeAspect="1"/>
          </p:cNvGraphicFramePr>
          <p:nvPr>
            <p:extLst>
              <p:ext uri="{D42A27DB-BD31-4B8C-83A1-F6EECF244321}">
                <p14:modId xmlns:p14="http://schemas.microsoft.com/office/powerpoint/2010/main" val="1977629618"/>
              </p:ext>
            </p:extLst>
          </p:nvPr>
        </p:nvGraphicFramePr>
        <p:xfrm>
          <a:off x="1101352" y="2674903"/>
          <a:ext cx="11044998" cy="3899277"/>
        </p:xfrm>
        <a:graphic>
          <a:graphicData uri="http://schemas.openxmlformats.org/presentationml/2006/ole">
            <mc:AlternateContent xmlns:mc="http://schemas.openxmlformats.org/markup-compatibility/2006">
              <mc:Choice xmlns:v="urn:schemas-microsoft-com:vml" Requires="v">
                <p:oleObj name="Bitmap Image" r:id="rId2" imgW="5936040" imgH="2095560" progId="PBrush">
                  <p:embed/>
                </p:oleObj>
              </mc:Choice>
              <mc:Fallback>
                <p:oleObj name="Bitmap Image" r:id="rId2" imgW="5936040" imgH="2095560" progId="PBrush">
                  <p:embed/>
                  <p:pic>
                    <p:nvPicPr>
                      <p:cNvPr id="0" name=""/>
                      <p:cNvPicPr/>
                      <p:nvPr/>
                    </p:nvPicPr>
                    <p:blipFill>
                      <a:blip r:embed="rId3"/>
                      <a:stretch>
                        <a:fillRect/>
                      </a:stretch>
                    </p:blipFill>
                    <p:spPr>
                      <a:xfrm>
                        <a:off x="1101352" y="2674903"/>
                        <a:ext cx="11044998" cy="389927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5"/>
          <a:stretch>
            <a:fillRect/>
          </a:stretch>
        </p:blipFill>
        <p:spPr>
          <a:xfrm>
            <a:off x="249457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2384326" y="668230"/>
            <a:ext cx="6274666"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Development Status of the IoT Industry: Policy-Driven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5893" y="1560496"/>
            <a:ext cx="12010457" cy="1114408"/>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Policy-driven applications mainly cover city management scenarios, such as firefighting, security, system integration, public utilities, lighting, and parking.</a:t>
            </a:r>
          </a:p>
        </p:txBody>
      </p:sp>
    </p:spTree>
    <p:extLst>
      <p:ext uri="{BB962C8B-B14F-4D97-AF65-F5344CB8AC3E}">
        <p14:creationId xmlns:p14="http://schemas.microsoft.com/office/powerpoint/2010/main" val="770604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D58052E3-6476-7FB1-2F2F-B650B8E49DDC}"/>
              </a:ext>
            </a:extLst>
          </p:cNvPr>
          <p:cNvGraphicFramePr>
            <a:graphicFrameLocks noChangeAspect="1"/>
          </p:cNvGraphicFramePr>
          <p:nvPr>
            <p:extLst>
              <p:ext uri="{D42A27DB-BD31-4B8C-83A1-F6EECF244321}">
                <p14:modId xmlns:p14="http://schemas.microsoft.com/office/powerpoint/2010/main" val="114438095"/>
              </p:ext>
            </p:extLst>
          </p:nvPr>
        </p:nvGraphicFramePr>
        <p:xfrm>
          <a:off x="1568716" y="1190831"/>
          <a:ext cx="9902229" cy="5501597"/>
        </p:xfrm>
        <a:graphic>
          <a:graphicData uri="http://schemas.openxmlformats.org/presentationml/2006/ole">
            <mc:AlternateContent xmlns:mc="http://schemas.openxmlformats.org/markup-compatibility/2006">
              <mc:Choice xmlns:v="urn:schemas-microsoft-com:vml" Requires="v">
                <p:oleObj name="Bitmap Image" r:id="rId2" imgW="4869360" imgH="2705040" progId="PBrush">
                  <p:embed/>
                </p:oleObj>
              </mc:Choice>
              <mc:Fallback>
                <p:oleObj name="Bitmap Image" r:id="rId2" imgW="4869360" imgH="2705040" progId="PBrush">
                  <p:embed/>
                  <p:pic>
                    <p:nvPicPr>
                      <p:cNvPr id="0" name=""/>
                      <p:cNvPicPr/>
                      <p:nvPr/>
                    </p:nvPicPr>
                    <p:blipFill>
                      <a:blip r:embed="rId3"/>
                      <a:stretch>
                        <a:fillRect/>
                      </a:stretch>
                    </p:blipFill>
                    <p:spPr>
                      <a:xfrm>
                        <a:off x="1568716" y="1190831"/>
                        <a:ext cx="9902229" cy="550159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Layers of the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643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3"/>
          <a:stretch>
            <a:fillRect/>
          </a:stretch>
        </p:blipFill>
        <p:spPr>
          <a:xfrm>
            <a:off x="2409096" y="66405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158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Huawei 1+2+1 IoT Solution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E82F0AC3-9B79-6AEC-8BC2-55A0EA80100E}"/>
              </a:ext>
            </a:extLst>
          </p:cNvPr>
          <p:cNvGraphicFramePr>
            <a:graphicFrameLocks noChangeAspect="1"/>
          </p:cNvGraphicFramePr>
          <p:nvPr>
            <p:extLst>
              <p:ext uri="{D42A27DB-BD31-4B8C-83A1-F6EECF244321}">
                <p14:modId xmlns:p14="http://schemas.microsoft.com/office/powerpoint/2010/main" val="388322193"/>
              </p:ext>
            </p:extLst>
          </p:nvPr>
        </p:nvGraphicFramePr>
        <p:xfrm>
          <a:off x="1973841" y="1361831"/>
          <a:ext cx="8003876" cy="5181054"/>
        </p:xfrm>
        <a:graphic>
          <a:graphicData uri="http://schemas.openxmlformats.org/presentationml/2006/ole">
            <mc:AlternateContent xmlns:mc="http://schemas.openxmlformats.org/markup-compatibility/2006">
              <mc:Choice xmlns:v="urn:schemas-microsoft-com:vml" Requires="v">
                <p:oleObj name="Bitmap Image" r:id="rId6" imgW="4320720" imgH="2796480" progId="PBrush">
                  <p:embed/>
                </p:oleObj>
              </mc:Choice>
              <mc:Fallback>
                <p:oleObj name="Bitmap Image" r:id="rId6" imgW="4320720" imgH="2796480" progId="PBrush">
                  <p:embed/>
                  <p:pic>
                    <p:nvPicPr>
                      <p:cNvPr id="0" name=""/>
                      <p:cNvPicPr/>
                      <p:nvPr/>
                    </p:nvPicPr>
                    <p:blipFill>
                      <a:blip r:embed="rId7"/>
                      <a:stretch>
                        <a:fillRect/>
                      </a:stretch>
                    </p:blipFill>
                    <p:spPr>
                      <a:xfrm>
                        <a:off x="1973841" y="1361831"/>
                        <a:ext cx="8003876" cy="5181054"/>
                      </a:xfrm>
                      <a:prstGeom prst="rect">
                        <a:avLst/>
                      </a:prstGeom>
                    </p:spPr>
                  </p:pic>
                </p:oleObj>
              </mc:Fallback>
            </mc:AlternateContent>
          </a:graphicData>
        </a:graphic>
      </p:graphicFrame>
    </p:spTree>
    <p:extLst>
      <p:ext uri="{BB962C8B-B14F-4D97-AF65-F5344CB8AC3E}">
        <p14:creationId xmlns:p14="http://schemas.microsoft.com/office/powerpoint/2010/main" val="2904934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C01C4D0-B90E-B76D-8B7C-0C03286F404B}"/>
              </a:ext>
            </a:extLst>
          </p:cNvPr>
          <p:cNvGraphicFramePr>
            <a:graphicFrameLocks noChangeAspect="1"/>
          </p:cNvGraphicFramePr>
          <p:nvPr>
            <p:extLst>
              <p:ext uri="{D42A27DB-BD31-4B8C-83A1-F6EECF244321}">
                <p14:modId xmlns:p14="http://schemas.microsoft.com/office/powerpoint/2010/main" val="3182879318"/>
              </p:ext>
            </p:extLst>
          </p:nvPr>
        </p:nvGraphicFramePr>
        <p:xfrm>
          <a:off x="513504" y="1675620"/>
          <a:ext cx="11164991" cy="4770255"/>
        </p:xfrm>
        <a:graphic>
          <a:graphicData uri="http://schemas.openxmlformats.org/presentationml/2006/ole">
            <mc:AlternateContent xmlns:mc="http://schemas.openxmlformats.org/markup-compatibility/2006">
              <mc:Choice xmlns:v="urn:schemas-microsoft-com:vml" Requires="v">
                <p:oleObj name="Bitmap Image" r:id="rId2" imgW="6012360" imgH="2567880" progId="PBrush">
                  <p:embed/>
                </p:oleObj>
              </mc:Choice>
              <mc:Fallback>
                <p:oleObj name="Bitmap Image" r:id="rId2" imgW="6012360" imgH="2567880" progId="PBrush">
                  <p:embed/>
                  <p:pic>
                    <p:nvPicPr>
                      <p:cNvPr id="0" name=""/>
                      <p:cNvPicPr/>
                      <p:nvPr/>
                    </p:nvPicPr>
                    <p:blipFill>
                      <a:blip r:embed="rId3"/>
                      <a:stretch>
                        <a:fillRect/>
                      </a:stretch>
                    </p:blipFill>
                    <p:spPr>
                      <a:xfrm>
                        <a:off x="513504" y="1675620"/>
                        <a:ext cx="11164991" cy="477025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409096" y="637755"/>
            <a:ext cx="6843989"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NB-IoT: Connecting Device Fleets Using Cellular Networks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85018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ECA05EEA-A311-586C-FEEA-5FFBA71B6465}"/>
              </a:ext>
            </a:extLst>
          </p:cNvPr>
          <p:cNvGraphicFramePr>
            <a:graphicFrameLocks noChangeAspect="1"/>
          </p:cNvGraphicFramePr>
          <p:nvPr>
            <p:extLst>
              <p:ext uri="{D42A27DB-BD31-4B8C-83A1-F6EECF244321}">
                <p14:modId xmlns:p14="http://schemas.microsoft.com/office/powerpoint/2010/main" val="2167857914"/>
              </p:ext>
            </p:extLst>
          </p:nvPr>
        </p:nvGraphicFramePr>
        <p:xfrm>
          <a:off x="517987" y="1692120"/>
          <a:ext cx="11156026" cy="4529067"/>
        </p:xfrm>
        <a:graphic>
          <a:graphicData uri="http://schemas.openxmlformats.org/presentationml/2006/ole">
            <mc:AlternateContent xmlns:mc="http://schemas.openxmlformats.org/markup-compatibility/2006">
              <mc:Choice xmlns:v="urn:schemas-microsoft-com:vml" Requires="v">
                <p:oleObj name="Bitmap Image" r:id="rId2" imgW="5951160" imgH="2415600" progId="PBrush">
                  <p:embed/>
                </p:oleObj>
              </mc:Choice>
              <mc:Fallback>
                <p:oleObj name="Bitmap Image" r:id="rId2" imgW="5951160" imgH="2415600" progId="PBrush">
                  <p:embed/>
                  <p:pic>
                    <p:nvPicPr>
                      <p:cNvPr id="0" name=""/>
                      <p:cNvPicPr/>
                      <p:nvPr/>
                    </p:nvPicPr>
                    <p:blipFill>
                      <a:blip r:embed="rId3"/>
                      <a:stretch>
                        <a:fillRect/>
                      </a:stretch>
                    </p:blipFill>
                    <p:spPr>
                      <a:xfrm>
                        <a:off x="517987" y="1692120"/>
                        <a:ext cx="11156026" cy="452906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7753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Industrial IoT Gateway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77251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6011733-5550-17C8-831C-A4DF50B57A52}"/>
              </a:ext>
            </a:extLst>
          </p:cNvPr>
          <p:cNvGraphicFramePr>
            <a:graphicFrameLocks noChangeAspect="1"/>
          </p:cNvGraphicFramePr>
          <p:nvPr>
            <p:extLst>
              <p:ext uri="{D42A27DB-BD31-4B8C-83A1-F6EECF244321}">
                <p14:modId xmlns:p14="http://schemas.microsoft.com/office/powerpoint/2010/main" val="3517906026"/>
              </p:ext>
            </p:extLst>
          </p:nvPr>
        </p:nvGraphicFramePr>
        <p:xfrm>
          <a:off x="572594" y="1254591"/>
          <a:ext cx="11046811" cy="5240657"/>
        </p:xfrm>
        <a:graphic>
          <a:graphicData uri="http://schemas.openxmlformats.org/presentationml/2006/ole">
            <mc:AlternateContent xmlns:mc="http://schemas.openxmlformats.org/markup-compatibility/2006">
              <mc:Choice xmlns:v="urn:schemas-microsoft-com:vml" Requires="v">
                <p:oleObj name="Bitmap Image" r:id="rId2" imgW="5798880" imgH="2750760" progId="PBrush">
                  <p:embed/>
                </p:oleObj>
              </mc:Choice>
              <mc:Fallback>
                <p:oleObj name="Bitmap Image" r:id="rId2" imgW="5798880" imgH="2750760" progId="PBrush">
                  <p:embed/>
                  <p:pic>
                    <p:nvPicPr>
                      <p:cNvPr id="0" name=""/>
                      <p:cNvPicPr/>
                      <p:nvPr/>
                    </p:nvPicPr>
                    <p:blipFill>
                      <a:blip r:embed="rId3"/>
                      <a:stretch>
                        <a:fillRect/>
                      </a:stretch>
                    </p:blipFill>
                    <p:spPr>
                      <a:xfrm>
                        <a:off x="572594" y="1254591"/>
                        <a:ext cx="11046811" cy="524065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2424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Lightweight, Intelligent Huawei </a:t>
            </a:r>
            <a:r>
              <a:rPr lang="en-US" sz="2800" dirty="0" err="1">
                <a:solidFill>
                  <a:schemeClr val="bg1"/>
                </a:solidFill>
                <a:latin typeface="Tajawal Medium" panose="00000600000000000000" pitchFamily="2" charset="-78"/>
                <a:cs typeface="Tajawal Medium" panose="00000600000000000000" pitchFamily="2" charset="-78"/>
              </a:rPr>
              <a:t>LiteOS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screenshot of a computer screen&#10;&#10;Description automatically generated">
            <a:extLst>
              <a:ext uri="{FF2B5EF4-FFF2-40B4-BE49-F238E27FC236}">
                <a16:creationId xmlns:a16="http://schemas.microsoft.com/office/drawing/2014/main" id="{47ED9E14-9A39-8CC2-263A-9E289B1A420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6041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704</Words>
  <Application>Microsoft Office PowerPoint</Application>
  <PresentationFormat>Widescreen</PresentationFormat>
  <Paragraphs>73</Paragraphs>
  <Slides>16</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3" baseType="lpstr">
      <vt:lpstr>Arial</vt:lpstr>
      <vt:lpstr>Calibri</vt:lpstr>
      <vt:lpstr>Calibri Light</vt:lpstr>
      <vt:lpstr>Tajawal ExtraBold</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Refaat</cp:lastModifiedBy>
  <cp:revision>12</cp:revision>
  <dcterms:created xsi:type="dcterms:W3CDTF">2021-08-03T13:03:26Z</dcterms:created>
  <dcterms:modified xsi:type="dcterms:W3CDTF">2024-10-09T16:27:32Z</dcterms:modified>
</cp:coreProperties>
</file>