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diagrams/layout4.xml" ContentType="application/vnd.openxmlformats-officedocument.drawingml.diagramLayout+xml"/>
  <Override PartName="/ppt/diagrams/drawing3.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3.xml" ContentType="application/vnd.openxmlformats-officedocument.drawingml.diagramStyle+xml"/>
  <Override PartName="/ppt/diagrams/colors3.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494" r:id="rId2"/>
    <p:sldId id="495" r:id="rId3"/>
    <p:sldId id="534" r:id="rId4"/>
    <p:sldId id="546" r:id="rId5"/>
    <p:sldId id="545" r:id="rId6"/>
    <p:sldId id="548" r:id="rId7"/>
    <p:sldId id="547" r:id="rId8"/>
    <p:sldId id="550" r:id="rId9"/>
    <p:sldId id="551" r:id="rId10"/>
    <p:sldId id="570" r:id="rId11"/>
    <p:sldId id="552" r:id="rId12"/>
    <p:sldId id="536" r:id="rId13"/>
    <p:sldId id="565" r:id="rId14"/>
    <p:sldId id="520" r:id="rId15"/>
    <p:sldId id="544" r:id="rId16"/>
    <p:sldId id="575" r:id="rId17"/>
    <p:sldId id="554" r:id="rId18"/>
    <p:sldId id="559" r:id="rId19"/>
    <p:sldId id="560" r:id="rId20"/>
    <p:sldId id="574" r:id="rId21"/>
    <p:sldId id="563" r:id="rId22"/>
    <p:sldId id="553" r:id="rId23"/>
    <p:sldId id="549" r:id="rId24"/>
    <p:sldId id="564" r:id="rId25"/>
    <p:sldId id="566" r:id="rId26"/>
    <p:sldId id="567" r:id="rId27"/>
    <p:sldId id="569" r:id="rId28"/>
    <p:sldId id="576"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34"/>
            <p14:sldId id="546"/>
            <p14:sldId id="545"/>
            <p14:sldId id="548"/>
            <p14:sldId id="547"/>
            <p14:sldId id="550"/>
            <p14:sldId id="551"/>
            <p14:sldId id="570"/>
            <p14:sldId id="552"/>
            <p14:sldId id="536"/>
            <p14:sldId id="565"/>
            <p14:sldId id="520"/>
            <p14:sldId id="544"/>
            <p14:sldId id="575"/>
            <p14:sldId id="554"/>
            <p14:sldId id="559"/>
            <p14:sldId id="560"/>
            <p14:sldId id="574"/>
            <p14:sldId id="563"/>
            <p14:sldId id="553"/>
            <p14:sldId id="549"/>
            <p14:sldId id="564"/>
            <p14:sldId id="566"/>
            <p14:sldId id="567"/>
            <p14:sldId id="569"/>
            <p14:sldId id="5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highlight>
                <a:srgbClr val="00FFFF"/>
              </a:highlight>
            </a:rPr>
            <a:t>Assignment </a:t>
          </a:r>
          <a:r>
            <a:rPr lang="en-US" sz="4400" dirty="0">
              <a:highlight>
                <a:srgbClr val="00FFFF"/>
              </a:highlight>
            </a:rPr>
            <a:t>1</a:t>
          </a:r>
        </a:p>
      </dgm:t>
    </dgm:pt>
    <dgm:pt modelId="{A62C9EC9-60B2-4D17-B57C-E6C4BF6C9D00}" type="parTrans" cxnId="{81AD63C2-7278-42D4-9466-089EFD3E4BCE}">
      <dgm:prSet/>
      <dgm:spPr/>
      <dgm:t>
        <a:bodyPr/>
        <a:lstStyle/>
        <a:p>
          <a:endParaRPr lang="en-US" sz="1600"/>
        </a:p>
      </dgm:t>
    </dgm:pt>
    <dgm:pt modelId="{16917BE8-56A4-41A2-BB38-E9E0F99A4CF7}" type="sibTrans" cxnId="{81AD63C2-7278-42D4-9466-089EFD3E4BCE}">
      <dgm:prSet/>
      <dgm:spPr/>
      <dgm:t>
        <a:bodyPr/>
        <a:lstStyle/>
        <a:p>
          <a:endParaRPr lang="en-US" sz="1600"/>
        </a:p>
      </dgm:t>
    </dgm:pt>
    <dgm:pt modelId="{D3DAE159-AC70-4C41-A3C3-74626C2B9F5E}">
      <dgm:prSet phldrT="[Text]" custT="1"/>
      <dgm:spPr/>
      <dgm:t>
        <a:bodyPr/>
        <a:lstStyle/>
        <a:p>
          <a:r>
            <a:rPr lang="en-US" sz="3600" dirty="0"/>
            <a:t>Delivered in week 4</a:t>
          </a:r>
        </a:p>
      </dgm:t>
    </dgm:pt>
    <dgm:pt modelId="{E45FCD0E-53E1-48F4-B228-66E42992D887}" type="parTrans" cxnId="{36267ACB-A651-4B7A-BCD8-D0A6DD5EF305}">
      <dgm:prSet/>
      <dgm:spPr/>
      <dgm:t>
        <a:bodyPr/>
        <a:lstStyle/>
        <a:p>
          <a:endParaRPr lang="en-US" sz="1600"/>
        </a:p>
      </dgm:t>
    </dgm:pt>
    <dgm:pt modelId="{877CE6CF-4546-4999-926B-2C3031C7C239}" type="sibTrans" cxnId="{36267ACB-A651-4B7A-BCD8-D0A6DD5EF305}">
      <dgm:prSet/>
      <dgm:spPr/>
      <dgm:t>
        <a:bodyPr/>
        <a:lstStyle/>
        <a:p>
          <a:endParaRPr lang="en-US" sz="1600"/>
        </a:p>
      </dgm:t>
    </dgm:pt>
    <dgm:pt modelId="{518DA1B7-440E-4FB7-85F7-3DFC6AE5390A}">
      <dgm:prSet phldrT="[Text]" custT="1"/>
      <dgm:spPr/>
      <dgm:t>
        <a:bodyPr/>
        <a:lstStyle/>
        <a:p>
          <a:r>
            <a:rPr lang="en-US" sz="4000" dirty="0">
              <a:highlight>
                <a:srgbClr val="00FFFF"/>
              </a:highlight>
            </a:rPr>
            <a:t>Assignment 2</a:t>
          </a:r>
        </a:p>
      </dgm:t>
    </dgm:pt>
    <dgm:pt modelId="{CF115CBE-9BEC-4D95-8603-F820DCACA1A5}" type="parTrans" cxnId="{86178C52-A213-4829-93B1-CCB86918CF72}">
      <dgm:prSet/>
      <dgm:spPr/>
      <dgm:t>
        <a:bodyPr/>
        <a:lstStyle/>
        <a:p>
          <a:endParaRPr lang="en-US" sz="1600"/>
        </a:p>
      </dgm:t>
    </dgm:pt>
    <dgm:pt modelId="{E349BF1E-3D06-45D5-AB14-56339F295F40}" type="sibTrans" cxnId="{86178C52-A213-4829-93B1-CCB86918CF72}">
      <dgm:prSet/>
      <dgm:spPr/>
      <dgm:t>
        <a:bodyPr/>
        <a:lstStyle/>
        <a:p>
          <a:endParaRPr lang="en-US" sz="1600"/>
        </a:p>
      </dgm:t>
    </dgm:pt>
    <dgm:pt modelId="{1F670127-CDF4-47DA-8537-7B865BA57E67}">
      <dgm:prSet phldrT="[Text]" custT="1"/>
      <dgm:spPr/>
      <dgm:t>
        <a:bodyPr/>
        <a:lstStyle/>
        <a:p>
          <a:r>
            <a:rPr lang="en-US" sz="3600" dirty="0"/>
            <a:t>Delivered in week 8</a:t>
          </a:r>
        </a:p>
      </dgm:t>
    </dgm:pt>
    <dgm:pt modelId="{88B50000-7C64-449B-9F1A-CC708231F9DF}" type="parTrans" cxnId="{375138C5-7F0A-401C-9C7A-7D9B20E6AFDA}">
      <dgm:prSet/>
      <dgm:spPr/>
      <dgm:t>
        <a:bodyPr/>
        <a:lstStyle/>
        <a:p>
          <a:endParaRPr lang="en-US" sz="1600"/>
        </a:p>
      </dgm:t>
    </dgm:pt>
    <dgm:pt modelId="{970DCFFA-0205-4D96-8306-A203982CA3C7}" type="sibTrans" cxnId="{375138C5-7F0A-401C-9C7A-7D9B20E6AFDA}">
      <dgm:prSet/>
      <dgm:spPr/>
      <dgm:t>
        <a:bodyPr/>
        <a:lstStyle/>
        <a:p>
          <a:endParaRPr lang="en-US" sz="1600"/>
        </a:p>
      </dgm:t>
    </dgm:pt>
    <dgm:pt modelId="{C3A6D725-9385-454A-8BA6-DD73D603A8D9}">
      <dgm:prSet phldrT="[Text]" custT="1"/>
      <dgm:spPr/>
      <dgm:t>
        <a:bodyPr/>
        <a:lstStyle/>
        <a:p>
          <a:r>
            <a:rPr lang="en-US" sz="4000" dirty="0"/>
            <a:t>Assignment 3</a:t>
          </a:r>
        </a:p>
      </dgm:t>
    </dgm:pt>
    <dgm:pt modelId="{5D1943C2-0257-401E-9DE4-FD4656E2ED4E}" type="parTrans" cxnId="{2F080E04-31AE-48A8-AE14-8BBBC208C4F2}">
      <dgm:prSet/>
      <dgm:spPr/>
      <dgm:t>
        <a:bodyPr/>
        <a:lstStyle/>
        <a:p>
          <a:endParaRPr lang="en-US" sz="1600"/>
        </a:p>
      </dgm:t>
    </dgm:pt>
    <dgm:pt modelId="{0323EB34-6A19-4A4C-9F87-AA9864FAE81B}" type="sibTrans" cxnId="{2F080E04-31AE-48A8-AE14-8BBBC208C4F2}">
      <dgm:prSet/>
      <dgm:spPr/>
      <dgm:t>
        <a:bodyPr/>
        <a:lstStyle/>
        <a:p>
          <a:endParaRPr lang="en-US" sz="1600"/>
        </a:p>
      </dgm:t>
    </dgm:pt>
    <dgm:pt modelId="{412BE777-7D04-4ECB-A8E0-5E68E2731100}">
      <dgm:prSet phldrT="[Text]" custT="1"/>
      <dgm:spPr/>
      <dgm:t>
        <a:bodyPr/>
        <a:lstStyle/>
        <a:p>
          <a:r>
            <a:rPr lang="en-US" sz="3600" dirty="0"/>
            <a:t>Delivered in week 11</a:t>
          </a:r>
        </a:p>
      </dgm:t>
    </dgm:pt>
    <dgm:pt modelId="{96E94A5E-1DD0-431C-8635-883D1FED1BB7}" type="parTrans" cxnId="{10D7B1E1-B67E-4A75-A704-69166BF050DE}">
      <dgm:prSet/>
      <dgm:spPr/>
      <dgm:t>
        <a:bodyPr/>
        <a:lstStyle/>
        <a:p>
          <a:endParaRPr lang="en-US" sz="1600"/>
        </a:p>
      </dgm:t>
    </dgm:pt>
    <dgm:pt modelId="{FC941E30-5D11-4D1D-B661-761C37714572}" type="sibTrans" cxnId="{10D7B1E1-B67E-4A75-A704-69166BF050DE}">
      <dgm:prSet/>
      <dgm:spPr/>
      <dgm:t>
        <a:bodyPr/>
        <a:lstStyle/>
        <a:p>
          <a:endParaRPr lang="en-US" sz="1600"/>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3"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3"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3"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dgm:presLayoutVars>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highlight>
                <a:srgbClr val="00FFFF"/>
              </a:highlight>
            </a:rPr>
            <a:t>Assignment 1</a:t>
          </a:r>
        </a:p>
      </dgm:t>
    </dgm:pt>
    <dgm:pt modelId="{A62C9EC9-60B2-4D17-B57C-E6C4BF6C9D00}" type="parTrans" cxnId="{81AD63C2-7278-42D4-9466-089EFD3E4BCE}">
      <dgm:prSet/>
      <dgm:spPr/>
      <dgm:t>
        <a:bodyPr/>
        <a:lstStyle/>
        <a:p>
          <a:endParaRPr lang="en-US"/>
        </a:p>
      </dgm:t>
    </dgm:pt>
    <dgm:pt modelId="{16917BE8-56A4-41A2-BB38-E9E0F99A4CF7}" type="sibTrans" cxnId="{81AD63C2-7278-42D4-9466-089EFD3E4BCE}">
      <dgm:prSet/>
      <dgm:spPr/>
      <dgm:t>
        <a:bodyPr/>
        <a:lstStyle/>
        <a:p>
          <a:endParaRPr lang="en-US"/>
        </a:p>
      </dgm:t>
    </dgm:pt>
    <dgm:pt modelId="{D3DAE159-AC70-4C41-A3C3-74626C2B9F5E}">
      <dgm:prSet phldrT="[Text]"/>
      <dgm:spPr/>
      <dgm:t>
        <a:bodyPr/>
        <a:lstStyle/>
        <a:p>
          <a:r>
            <a:rPr lang="en-US" dirty="0"/>
            <a:t>Delivered in week 4</a:t>
          </a:r>
        </a:p>
      </dgm:t>
    </dgm:pt>
    <dgm:pt modelId="{E45FCD0E-53E1-48F4-B228-66E42992D887}" type="parTrans" cxnId="{36267ACB-A651-4B7A-BCD8-D0A6DD5EF305}">
      <dgm:prSet/>
      <dgm:spPr/>
      <dgm:t>
        <a:bodyPr/>
        <a:lstStyle/>
        <a:p>
          <a:endParaRPr lang="en-US"/>
        </a:p>
      </dgm:t>
    </dgm:pt>
    <dgm:pt modelId="{877CE6CF-4546-4999-926B-2C3031C7C239}" type="sibTrans" cxnId="{36267ACB-A651-4B7A-BCD8-D0A6DD5EF305}">
      <dgm:prSet/>
      <dgm:spPr/>
      <dgm:t>
        <a:bodyPr/>
        <a:lstStyle/>
        <a:p>
          <a:endParaRPr lang="en-US"/>
        </a:p>
      </dgm:t>
    </dgm:pt>
    <dgm:pt modelId="{518DA1B7-440E-4FB7-85F7-3DFC6AE5390A}">
      <dgm:prSet phldrT="[Text]" custT="1"/>
      <dgm:spPr/>
      <dgm:t>
        <a:bodyPr/>
        <a:lstStyle/>
        <a:p>
          <a:r>
            <a:rPr lang="en-US" sz="4000" dirty="0"/>
            <a:t>Assignment 2</a:t>
          </a:r>
        </a:p>
      </dgm:t>
    </dgm:pt>
    <dgm:pt modelId="{CF115CBE-9BEC-4D95-8603-F820DCACA1A5}" type="parTrans" cxnId="{86178C52-A213-4829-93B1-CCB86918CF72}">
      <dgm:prSet/>
      <dgm:spPr/>
      <dgm:t>
        <a:bodyPr/>
        <a:lstStyle/>
        <a:p>
          <a:endParaRPr lang="en-US"/>
        </a:p>
      </dgm:t>
    </dgm:pt>
    <dgm:pt modelId="{E349BF1E-3D06-45D5-AB14-56339F295F40}" type="sibTrans" cxnId="{86178C52-A213-4829-93B1-CCB86918CF72}">
      <dgm:prSet/>
      <dgm:spPr/>
      <dgm:t>
        <a:bodyPr/>
        <a:lstStyle/>
        <a:p>
          <a:endParaRPr lang="en-US"/>
        </a:p>
      </dgm:t>
    </dgm:pt>
    <dgm:pt modelId="{1F670127-CDF4-47DA-8537-7B865BA57E67}">
      <dgm:prSet phldrT="[Text]"/>
      <dgm:spPr/>
      <dgm:t>
        <a:bodyPr/>
        <a:lstStyle/>
        <a:p>
          <a:r>
            <a:rPr lang="en-US" dirty="0"/>
            <a:t>Delivered in week 8</a:t>
          </a:r>
        </a:p>
      </dgm:t>
    </dgm:pt>
    <dgm:pt modelId="{88B50000-7C64-449B-9F1A-CC708231F9DF}" type="parTrans" cxnId="{375138C5-7F0A-401C-9C7A-7D9B20E6AFDA}">
      <dgm:prSet/>
      <dgm:spPr/>
      <dgm:t>
        <a:bodyPr/>
        <a:lstStyle/>
        <a:p>
          <a:endParaRPr lang="en-US"/>
        </a:p>
      </dgm:t>
    </dgm:pt>
    <dgm:pt modelId="{970DCFFA-0205-4D96-8306-A203982CA3C7}" type="sibTrans" cxnId="{375138C5-7F0A-401C-9C7A-7D9B20E6AFDA}">
      <dgm:prSet/>
      <dgm:spPr/>
      <dgm:t>
        <a:bodyPr/>
        <a:lstStyle/>
        <a:p>
          <a:endParaRPr lang="en-US"/>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a:p>
      </dgm:t>
    </dgm:pt>
    <dgm:pt modelId="{0323EB34-6A19-4A4C-9F87-AA9864FAE81B}" type="sibTrans" cxnId="{2F080E04-31AE-48A8-AE14-8BBBC208C4F2}">
      <dgm:prSet/>
      <dgm:spPr/>
      <dgm:t>
        <a:bodyPr/>
        <a:lstStyle/>
        <a:p>
          <a:endParaRPr lang="en-US"/>
        </a:p>
      </dgm:t>
    </dgm:pt>
    <dgm:pt modelId="{412BE777-7D04-4ECB-A8E0-5E68E2731100}">
      <dgm:prSet phldrT="[Text]"/>
      <dgm:spPr/>
      <dgm:t>
        <a:bodyPr/>
        <a:lstStyle/>
        <a:p>
          <a:r>
            <a:rPr lang="en-US" dirty="0"/>
            <a:t>Delivered in week 11</a:t>
          </a:r>
        </a:p>
      </dgm:t>
    </dgm:pt>
    <dgm:pt modelId="{FC941E30-5D11-4D1D-B661-761C37714572}" type="sibTrans" cxnId="{10D7B1E1-B67E-4A75-A704-69166BF050DE}">
      <dgm:prSet/>
      <dgm:spPr/>
      <dgm:t>
        <a:bodyPr/>
        <a:lstStyle/>
        <a:p>
          <a:endParaRPr lang="en-US"/>
        </a:p>
      </dgm:t>
    </dgm:pt>
    <dgm:pt modelId="{96E94A5E-1DD0-431C-8635-883D1FED1BB7}" type="parTrans" cxnId="{10D7B1E1-B67E-4A75-A704-69166BF050DE}">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3"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3"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3"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dgm:presLayoutVars>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t>Assignment 1</a:t>
          </a:r>
        </a:p>
      </dgm:t>
    </dgm:pt>
    <dgm:pt modelId="{A62C9EC9-60B2-4D17-B57C-E6C4BF6C9D00}" type="parTrans" cxnId="{81AD63C2-7278-42D4-9466-089EFD3E4BCE}">
      <dgm:prSet/>
      <dgm:spPr/>
      <dgm:t>
        <a:bodyPr/>
        <a:lstStyle/>
        <a:p>
          <a:endParaRPr lang="en-US"/>
        </a:p>
      </dgm:t>
    </dgm:pt>
    <dgm:pt modelId="{16917BE8-56A4-41A2-BB38-E9E0F99A4CF7}" type="sibTrans" cxnId="{81AD63C2-7278-42D4-9466-089EFD3E4BCE}">
      <dgm:prSet/>
      <dgm:spPr/>
      <dgm:t>
        <a:bodyPr/>
        <a:lstStyle/>
        <a:p>
          <a:endParaRPr lang="en-US"/>
        </a:p>
      </dgm:t>
    </dgm:pt>
    <dgm:pt modelId="{D3DAE159-AC70-4C41-A3C3-74626C2B9F5E}">
      <dgm:prSet phldrT="[Text]"/>
      <dgm:spPr/>
      <dgm:t>
        <a:bodyPr/>
        <a:lstStyle/>
        <a:p>
          <a:r>
            <a:rPr lang="en-US" dirty="0"/>
            <a:t>Delivered in week 4</a:t>
          </a:r>
        </a:p>
      </dgm:t>
    </dgm:pt>
    <dgm:pt modelId="{E45FCD0E-53E1-48F4-B228-66E42992D887}" type="parTrans" cxnId="{36267ACB-A651-4B7A-BCD8-D0A6DD5EF305}">
      <dgm:prSet/>
      <dgm:spPr/>
      <dgm:t>
        <a:bodyPr/>
        <a:lstStyle/>
        <a:p>
          <a:endParaRPr lang="en-US"/>
        </a:p>
      </dgm:t>
    </dgm:pt>
    <dgm:pt modelId="{877CE6CF-4546-4999-926B-2C3031C7C239}" type="sibTrans" cxnId="{36267ACB-A651-4B7A-BCD8-D0A6DD5EF305}">
      <dgm:prSet/>
      <dgm:spPr/>
      <dgm:t>
        <a:bodyPr/>
        <a:lstStyle/>
        <a:p>
          <a:endParaRPr lang="en-US"/>
        </a:p>
      </dgm:t>
    </dgm:pt>
    <dgm:pt modelId="{518DA1B7-440E-4FB7-85F7-3DFC6AE5390A}">
      <dgm:prSet phldrT="[Text]" custT="1"/>
      <dgm:spPr/>
      <dgm:t>
        <a:bodyPr/>
        <a:lstStyle/>
        <a:p>
          <a:r>
            <a:rPr lang="en-US" sz="4000" dirty="0">
              <a:highlight>
                <a:srgbClr val="00FFFF"/>
              </a:highlight>
            </a:rPr>
            <a:t>Assignment 2</a:t>
          </a:r>
        </a:p>
      </dgm:t>
    </dgm:pt>
    <dgm:pt modelId="{CF115CBE-9BEC-4D95-8603-F820DCACA1A5}" type="parTrans" cxnId="{86178C52-A213-4829-93B1-CCB86918CF72}">
      <dgm:prSet/>
      <dgm:spPr/>
      <dgm:t>
        <a:bodyPr/>
        <a:lstStyle/>
        <a:p>
          <a:endParaRPr lang="en-US"/>
        </a:p>
      </dgm:t>
    </dgm:pt>
    <dgm:pt modelId="{E349BF1E-3D06-45D5-AB14-56339F295F40}" type="sibTrans" cxnId="{86178C52-A213-4829-93B1-CCB86918CF72}">
      <dgm:prSet/>
      <dgm:spPr/>
      <dgm:t>
        <a:bodyPr/>
        <a:lstStyle/>
        <a:p>
          <a:endParaRPr lang="en-US"/>
        </a:p>
      </dgm:t>
    </dgm:pt>
    <dgm:pt modelId="{1F670127-CDF4-47DA-8537-7B865BA57E67}">
      <dgm:prSet phldrT="[Text]"/>
      <dgm:spPr/>
      <dgm:t>
        <a:bodyPr/>
        <a:lstStyle/>
        <a:p>
          <a:r>
            <a:rPr lang="en-US" dirty="0"/>
            <a:t>Delivered in week 8</a:t>
          </a:r>
        </a:p>
      </dgm:t>
    </dgm:pt>
    <dgm:pt modelId="{88B50000-7C64-449B-9F1A-CC708231F9DF}" type="parTrans" cxnId="{375138C5-7F0A-401C-9C7A-7D9B20E6AFDA}">
      <dgm:prSet/>
      <dgm:spPr/>
      <dgm:t>
        <a:bodyPr/>
        <a:lstStyle/>
        <a:p>
          <a:endParaRPr lang="en-US"/>
        </a:p>
      </dgm:t>
    </dgm:pt>
    <dgm:pt modelId="{970DCFFA-0205-4D96-8306-A203982CA3C7}" type="sibTrans" cxnId="{375138C5-7F0A-401C-9C7A-7D9B20E6AFDA}">
      <dgm:prSet/>
      <dgm:spPr/>
      <dgm:t>
        <a:bodyPr/>
        <a:lstStyle/>
        <a:p>
          <a:endParaRPr lang="en-US"/>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a:p>
      </dgm:t>
    </dgm:pt>
    <dgm:pt modelId="{0323EB34-6A19-4A4C-9F87-AA9864FAE81B}" type="sibTrans" cxnId="{2F080E04-31AE-48A8-AE14-8BBBC208C4F2}">
      <dgm:prSet/>
      <dgm:spPr/>
      <dgm:t>
        <a:bodyPr/>
        <a:lstStyle/>
        <a:p>
          <a:endParaRPr lang="en-US"/>
        </a:p>
      </dgm:t>
    </dgm:pt>
    <dgm:pt modelId="{412BE777-7D04-4ECB-A8E0-5E68E2731100}">
      <dgm:prSet phldrT="[Text]"/>
      <dgm:spPr/>
      <dgm:t>
        <a:bodyPr/>
        <a:lstStyle/>
        <a:p>
          <a:r>
            <a:rPr lang="en-US" dirty="0"/>
            <a:t>Delivered in week 11</a:t>
          </a:r>
        </a:p>
      </dgm:t>
    </dgm:pt>
    <dgm:pt modelId="{96E94A5E-1DD0-431C-8635-883D1FED1BB7}" type="parTrans" cxnId="{10D7B1E1-B67E-4A75-A704-69166BF050DE}">
      <dgm:prSet/>
      <dgm:spPr/>
      <dgm:t>
        <a:bodyPr/>
        <a:lstStyle/>
        <a:p>
          <a:endParaRPr lang="en-US"/>
        </a:p>
      </dgm:t>
    </dgm:pt>
    <dgm:pt modelId="{FC941E30-5D11-4D1D-B661-761C37714572}" type="sibTrans" cxnId="{10D7B1E1-B67E-4A75-A704-69166BF050DE}">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3"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3"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3"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dgm:presLayoutVars>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highlight>
                <a:srgbClr val="00FFFF"/>
              </a:highlight>
            </a:rPr>
            <a:t>Assignment 1</a:t>
          </a:r>
        </a:p>
      </dgm:t>
    </dgm:pt>
    <dgm:pt modelId="{A62C9EC9-60B2-4D17-B57C-E6C4BF6C9D00}" type="parTrans" cxnId="{81AD63C2-7278-42D4-9466-089EFD3E4BCE}">
      <dgm:prSet/>
      <dgm:spPr/>
      <dgm:t>
        <a:bodyPr/>
        <a:lstStyle/>
        <a:p>
          <a:endParaRPr lang="en-US">
            <a:highlight>
              <a:srgbClr val="00FFFF"/>
            </a:highlight>
          </a:endParaRPr>
        </a:p>
      </dgm:t>
    </dgm:pt>
    <dgm:pt modelId="{16917BE8-56A4-41A2-BB38-E9E0F99A4CF7}" type="sibTrans" cxnId="{81AD63C2-7278-42D4-9466-089EFD3E4BCE}">
      <dgm:prSet/>
      <dgm:spPr/>
      <dgm:t>
        <a:bodyPr/>
        <a:lstStyle/>
        <a:p>
          <a:endParaRPr lang="en-US">
            <a:highlight>
              <a:srgbClr val="00FFFF"/>
            </a:highlight>
          </a:endParaRPr>
        </a:p>
      </dgm:t>
    </dgm:pt>
    <dgm:pt modelId="{D3DAE159-AC70-4C41-A3C3-74626C2B9F5E}">
      <dgm:prSet phldrT="[Text]"/>
      <dgm:spPr/>
      <dgm:t>
        <a:bodyPr/>
        <a:lstStyle/>
        <a:p>
          <a:r>
            <a:rPr lang="en-US" dirty="0">
              <a:highlight>
                <a:srgbClr val="00FFFF"/>
              </a:highlight>
            </a:rPr>
            <a:t>Delivered in week 4</a:t>
          </a:r>
        </a:p>
      </dgm:t>
    </dgm:pt>
    <dgm:pt modelId="{E45FCD0E-53E1-48F4-B228-66E42992D887}" type="parTrans" cxnId="{36267ACB-A651-4B7A-BCD8-D0A6DD5EF305}">
      <dgm:prSet/>
      <dgm:spPr/>
      <dgm:t>
        <a:bodyPr/>
        <a:lstStyle/>
        <a:p>
          <a:endParaRPr lang="en-US">
            <a:highlight>
              <a:srgbClr val="00FFFF"/>
            </a:highlight>
          </a:endParaRPr>
        </a:p>
      </dgm:t>
    </dgm:pt>
    <dgm:pt modelId="{877CE6CF-4546-4999-926B-2C3031C7C239}" type="sibTrans" cxnId="{36267ACB-A651-4B7A-BCD8-D0A6DD5EF305}">
      <dgm:prSet/>
      <dgm:spPr/>
      <dgm:t>
        <a:bodyPr/>
        <a:lstStyle/>
        <a:p>
          <a:endParaRPr lang="en-US">
            <a:highlight>
              <a:srgbClr val="00FFFF"/>
            </a:highlight>
          </a:endParaRPr>
        </a:p>
      </dgm:t>
    </dgm:pt>
    <dgm:pt modelId="{518DA1B7-440E-4FB7-85F7-3DFC6AE5390A}">
      <dgm:prSet phldrT="[Text]" custT="1"/>
      <dgm:spPr/>
      <dgm:t>
        <a:bodyPr/>
        <a:lstStyle/>
        <a:p>
          <a:r>
            <a:rPr lang="en-US" sz="4000" dirty="0">
              <a:highlight>
                <a:srgbClr val="00FFFF"/>
              </a:highlight>
            </a:rPr>
            <a:t>Assignment 2</a:t>
          </a:r>
        </a:p>
      </dgm:t>
    </dgm:pt>
    <dgm:pt modelId="{CF115CBE-9BEC-4D95-8603-F820DCACA1A5}" type="parTrans" cxnId="{86178C52-A213-4829-93B1-CCB86918CF72}">
      <dgm:prSet/>
      <dgm:spPr/>
      <dgm:t>
        <a:bodyPr/>
        <a:lstStyle/>
        <a:p>
          <a:endParaRPr lang="en-US">
            <a:highlight>
              <a:srgbClr val="00FFFF"/>
            </a:highlight>
          </a:endParaRPr>
        </a:p>
      </dgm:t>
    </dgm:pt>
    <dgm:pt modelId="{E349BF1E-3D06-45D5-AB14-56339F295F40}" type="sibTrans" cxnId="{86178C52-A213-4829-93B1-CCB86918CF72}">
      <dgm:prSet/>
      <dgm:spPr/>
      <dgm:t>
        <a:bodyPr/>
        <a:lstStyle/>
        <a:p>
          <a:endParaRPr lang="en-US">
            <a:highlight>
              <a:srgbClr val="00FFFF"/>
            </a:highlight>
          </a:endParaRPr>
        </a:p>
      </dgm:t>
    </dgm:pt>
    <dgm:pt modelId="{1F670127-CDF4-47DA-8537-7B865BA57E67}">
      <dgm:prSet phldrT="[Text]"/>
      <dgm:spPr/>
      <dgm:t>
        <a:bodyPr/>
        <a:lstStyle/>
        <a:p>
          <a:r>
            <a:rPr lang="en-US" dirty="0">
              <a:highlight>
                <a:srgbClr val="00FFFF"/>
              </a:highlight>
            </a:rPr>
            <a:t>Delivered in week 8</a:t>
          </a:r>
        </a:p>
      </dgm:t>
    </dgm:pt>
    <dgm:pt modelId="{88B50000-7C64-449B-9F1A-CC708231F9DF}" type="parTrans" cxnId="{375138C5-7F0A-401C-9C7A-7D9B20E6AFDA}">
      <dgm:prSet/>
      <dgm:spPr/>
      <dgm:t>
        <a:bodyPr/>
        <a:lstStyle/>
        <a:p>
          <a:endParaRPr lang="en-US">
            <a:highlight>
              <a:srgbClr val="00FFFF"/>
            </a:highlight>
          </a:endParaRPr>
        </a:p>
      </dgm:t>
    </dgm:pt>
    <dgm:pt modelId="{970DCFFA-0205-4D96-8306-A203982CA3C7}" type="sibTrans" cxnId="{375138C5-7F0A-401C-9C7A-7D9B20E6AFDA}">
      <dgm:prSet/>
      <dgm:spPr/>
      <dgm:t>
        <a:bodyPr/>
        <a:lstStyle/>
        <a:p>
          <a:endParaRPr lang="en-US">
            <a:highlight>
              <a:srgbClr val="00FFFF"/>
            </a:highlight>
          </a:endParaRPr>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a:highlight>
              <a:srgbClr val="00FFFF"/>
            </a:highlight>
          </a:endParaRPr>
        </a:p>
      </dgm:t>
    </dgm:pt>
    <dgm:pt modelId="{0323EB34-6A19-4A4C-9F87-AA9864FAE81B}" type="sibTrans" cxnId="{2F080E04-31AE-48A8-AE14-8BBBC208C4F2}">
      <dgm:prSet/>
      <dgm:spPr/>
      <dgm:t>
        <a:bodyPr/>
        <a:lstStyle/>
        <a:p>
          <a:endParaRPr lang="en-US">
            <a:highlight>
              <a:srgbClr val="00FFFF"/>
            </a:highlight>
          </a:endParaRPr>
        </a:p>
      </dgm:t>
    </dgm:pt>
    <dgm:pt modelId="{412BE777-7D04-4ECB-A8E0-5E68E2731100}">
      <dgm:prSet phldrT="[Text]"/>
      <dgm:spPr/>
      <dgm:t>
        <a:bodyPr/>
        <a:lstStyle/>
        <a:p>
          <a:r>
            <a:rPr lang="en-US" dirty="0">
              <a:highlight>
                <a:srgbClr val="00FFFF"/>
              </a:highlight>
            </a:rPr>
            <a:t>Delivered in week 11</a:t>
          </a:r>
        </a:p>
      </dgm:t>
    </dgm:pt>
    <dgm:pt modelId="{FC941E30-5D11-4D1D-B661-761C37714572}" type="sibTrans" cxnId="{10D7B1E1-B67E-4A75-A704-69166BF050DE}">
      <dgm:prSet/>
      <dgm:spPr/>
      <dgm:t>
        <a:bodyPr/>
        <a:lstStyle/>
        <a:p>
          <a:endParaRPr lang="en-US">
            <a:highlight>
              <a:srgbClr val="00FFFF"/>
            </a:highlight>
          </a:endParaRPr>
        </a:p>
      </dgm:t>
    </dgm:pt>
    <dgm:pt modelId="{96E94A5E-1DD0-431C-8635-883D1FED1BB7}" type="parTrans" cxnId="{10D7B1E1-B67E-4A75-A704-69166BF050DE}">
      <dgm:prSet/>
      <dgm:spPr/>
      <dgm:t>
        <a:bodyPr/>
        <a:lstStyle/>
        <a:p>
          <a:endParaRPr lang="en-US">
            <a:highlight>
              <a:srgbClr val="00FFFF"/>
            </a:highlight>
          </a:endParaRPr>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3"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3"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3"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dgm:presLayoutVars>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314843" y="-1618599"/>
          <a:ext cx="1397000"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4</a:t>
          </a:r>
        </a:p>
      </dsp:txBody>
      <dsp:txXfrm rot="-5400000">
        <a:off x="3518973" y="245467"/>
        <a:ext cx="4920545" cy="1260608"/>
      </dsp:txXfrm>
    </dsp:sp>
    <dsp:sp modelId="{1C732F65-33B2-4F57-8FDC-61D66378D4A2}">
      <dsp:nvSpPr>
        <dsp:cNvPr id="0" name=""/>
        <dsp:cNvSpPr/>
      </dsp:nvSpPr>
      <dsp:spPr>
        <a:xfrm>
          <a:off x="600" y="2645"/>
          <a:ext cx="3518372"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a:t>
          </a:r>
          <a:r>
            <a:rPr lang="en-US" sz="4400" kern="1200" dirty="0">
              <a:highlight>
                <a:srgbClr val="00FFFF"/>
              </a:highlight>
            </a:rPr>
            <a:t>1</a:t>
          </a:r>
        </a:p>
      </dsp:txBody>
      <dsp:txXfrm>
        <a:off x="85845" y="87890"/>
        <a:ext cx="3347882" cy="1575760"/>
      </dsp:txXfrm>
    </dsp:sp>
    <dsp:sp modelId="{9276E62D-BE27-473F-96C6-9EF9D97B5F46}">
      <dsp:nvSpPr>
        <dsp:cNvPr id="0" name=""/>
        <dsp:cNvSpPr/>
      </dsp:nvSpPr>
      <dsp:spPr>
        <a:xfrm rot="5400000">
          <a:off x="5310790" y="209644"/>
          <a:ext cx="1397000"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8</a:t>
          </a:r>
        </a:p>
      </dsp:txBody>
      <dsp:txXfrm rot="-5400000">
        <a:off x="3509601" y="2079029"/>
        <a:ext cx="4931182" cy="1260608"/>
      </dsp:txXfrm>
    </dsp:sp>
    <dsp:sp modelId="{0009250B-0495-46AC-854C-D03243418322}">
      <dsp:nvSpPr>
        <dsp:cNvPr id="0" name=""/>
        <dsp:cNvSpPr/>
      </dsp:nvSpPr>
      <dsp:spPr>
        <a:xfrm>
          <a:off x="600" y="1836208"/>
          <a:ext cx="3509001"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2</a:t>
          </a:r>
        </a:p>
      </dsp:txBody>
      <dsp:txXfrm>
        <a:off x="85845" y="1921453"/>
        <a:ext cx="3338511" cy="1575760"/>
      </dsp:txXfrm>
    </dsp:sp>
    <dsp:sp modelId="{3AC66E88-CA27-4171-980D-F59DC7E057DC}">
      <dsp:nvSpPr>
        <dsp:cNvPr id="0" name=""/>
        <dsp:cNvSpPr/>
      </dsp:nvSpPr>
      <dsp:spPr>
        <a:xfrm rot="5400000">
          <a:off x="5307245" y="2040547"/>
          <a:ext cx="1397000"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11</a:t>
          </a:r>
        </a:p>
      </dsp:txBody>
      <dsp:txXfrm rot="-5400000">
        <a:off x="3503397" y="3912591"/>
        <a:ext cx="4936500" cy="1260608"/>
      </dsp:txXfrm>
    </dsp:sp>
    <dsp:sp modelId="{5632668B-C17F-4390-8145-C3ACDCFE8FF4}">
      <dsp:nvSpPr>
        <dsp:cNvPr id="0" name=""/>
        <dsp:cNvSpPr/>
      </dsp:nvSpPr>
      <dsp:spPr>
        <a:xfrm>
          <a:off x="600" y="3669771"/>
          <a:ext cx="3502796"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3</a:t>
          </a:r>
        </a:p>
      </dsp:txBody>
      <dsp:txXfrm>
        <a:off x="85845" y="3755016"/>
        <a:ext cx="3332306" cy="1575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314843" y="-1618599"/>
          <a:ext cx="1397000"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4</a:t>
          </a:r>
        </a:p>
      </dsp:txBody>
      <dsp:txXfrm rot="-5400000">
        <a:off x="3518973" y="245467"/>
        <a:ext cx="4920545" cy="1260608"/>
      </dsp:txXfrm>
    </dsp:sp>
    <dsp:sp modelId="{1C732F65-33B2-4F57-8FDC-61D66378D4A2}">
      <dsp:nvSpPr>
        <dsp:cNvPr id="0" name=""/>
        <dsp:cNvSpPr/>
      </dsp:nvSpPr>
      <dsp:spPr>
        <a:xfrm>
          <a:off x="600" y="2645"/>
          <a:ext cx="3518372"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1</a:t>
          </a:r>
        </a:p>
      </dsp:txBody>
      <dsp:txXfrm>
        <a:off x="85845" y="87890"/>
        <a:ext cx="3347882" cy="1575760"/>
      </dsp:txXfrm>
    </dsp:sp>
    <dsp:sp modelId="{9276E62D-BE27-473F-96C6-9EF9D97B5F46}">
      <dsp:nvSpPr>
        <dsp:cNvPr id="0" name=""/>
        <dsp:cNvSpPr/>
      </dsp:nvSpPr>
      <dsp:spPr>
        <a:xfrm rot="5400000">
          <a:off x="5310790" y="209644"/>
          <a:ext cx="1397000"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8</a:t>
          </a:r>
        </a:p>
      </dsp:txBody>
      <dsp:txXfrm rot="-5400000">
        <a:off x="3509601" y="2079029"/>
        <a:ext cx="4931182" cy="1260608"/>
      </dsp:txXfrm>
    </dsp:sp>
    <dsp:sp modelId="{0009250B-0495-46AC-854C-D03243418322}">
      <dsp:nvSpPr>
        <dsp:cNvPr id="0" name=""/>
        <dsp:cNvSpPr/>
      </dsp:nvSpPr>
      <dsp:spPr>
        <a:xfrm>
          <a:off x="600" y="1836208"/>
          <a:ext cx="3509001"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2</a:t>
          </a:r>
        </a:p>
      </dsp:txBody>
      <dsp:txXfrm>
        <a:off x="85845" y="1921453"/>
        <a:ext cx="3338511" cy="1575760"/>
      </dsp:txXfrm>
    </dsp:sp>
    <dsp:sp modelId="{3AC66E88-CA27-4171-980D-F59DC7E057DC}">
      <dsp:nvSpPr>
        <dsp:cNvPr id="0" name=""/>
        <dsp:cNvSpPr/>
      </dsp:nvSpPr>
      <dsp:spPr>
        <a:xfrm rot="5400000">
          <a:off x="5307245" y="2040547"/>
          <a:ext cx="1397000"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11</a:t>
          </a:r>
        </a:p>
      </dsp:txBody>
      <dsp:txXfrm rot="-5400000">
        <a:off x="3503397" y="3912591"/>
        <a:ext cx="4936500" cy="1260608"/>
      </dsp:txXfrm>
    </dsp:sp>
    <dsp:sp modelId="{5632668B-C17F-4390-8145-C3ACDCFE8FF4}">
      <dsp:nvSpPr>
        <dsp:cNvPr id="0" name=""/>
        <dsp:cNvSpPr/>
      </dsp:nvSpPr>
      <dsp:spPr>
        <a:xfrm>
          <a:off x="600" y="3669771"/>
          <a:ext cx="3502796"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85845" y="3755016"/>
        <a:ext cx="3332306" cy="1575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314843" y="-1618599"/>
          <a:ext cx="1397000"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4</a:t>
          </a:r>
        </a:p>
      </dsp:txBody>
      <dsp:txXfrm rot="-5400000">
        <a:off x="3518973" y="245467"/>
        <a:ext cx="4920545" cy="1260608"/>
      </dsp:txXfrm>
    </dsp:sp>
    <dsp:sp modelId="{1C732F65-33B2-4F57-8FDC-61D66378D4A2}">
      <dsp:nvSpPr>
        <dsp:cNvPr id="0" name=""/>
        <dsp:cNvSpPr/>
      </dsp:nvSpPr>
      <dsp:spPr>
        <a:xfrm>
          <a:off x="600" y="2645"/>
          <a:ext cx="3518372"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1</a:t>
          </a:r>
        </a:p>
      </dsp:txBody>
      <dsp:txXfrm>
        <a:off x="85845" y="87890"/>
        <a:ext cx="3347882" cy="1575760"/>
      </dsp:txXfrm>
    </dsp:sp>
    <dsp:sp modelId="{9276E62D-BE27-473F-96C6-9EF9D97B5F46}">
      <dsp:nvSpPr>
        <dsp:cNvPr id="0" name=""/>
        <dsp:cNvSpPr/>
      </dsp:nvSpPr>
      <dsp:spPr>
        <a:xfrm rot="5400000">
          <a:off x="5310790" y="209644"/>
          <a:ext cx="1397000"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8</a:t>
          </a:r>
        </a:p>
      </dsp:txBody>
      <dsp:txXfrm rot="-5400000">
        <a:off x="3509601" y="2079029"/>
        <a:ext cx="4931182" cy="1260608"/>
      </dsp:txXfrm>
    </dsp:sp>
    <dsp:sp modelId="{0009250B-0495-46AC-854C-D03243418322}">
      <dsp:nvSpPr>
        <dsp:cNvPr id="0" name=""/>
        <dsp:cNvSpPr/>
      </dsp:nvSpPr>
      <dsp:spPr>
        <a:xfrm>
          <a:off x="600" y="1836208"/>
          <a:ext cx="3509001"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2</a:t>
          </a:r>
        </a:p>
      </dsp:txBody>
      <dsp:txXfrm>
        <a:off x="85845" y="1921453"/>
        <a:ext cx="3338511" cy="1575760"/>
      </dsp:txXfrm>
    </dsp:sp>
    <dsp:sp modelId="{3AC66E88-CA27-4171-980D-F59DC7E057DC}">
      <dsp:nvSpPr>
        <dsp:cNvPr id="0" name=""/>
        <dsp:cNvSpPr/>
      </dsp:nvSpPr>
      <dsp:spPr>
        <a:xfrm rot="5400000">
          <a:off x="5307245" y="2040547"/>
          <a:ext cx="1397000"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t>Delivered in week 11</a:t>
          </a:r>
        </a:p>
      </dsp:txBody>
      <dsp:txXfrm rot="-5400000">
        <a:off x="3503397" y="3912591"/>
        <a:ext cx="4936500" cy="1260608"/>
      </dsp:txXfrm>
    </dsp:sp>
    <dsp:sp modelId="{5632668B-C17F-4390-8145-C3ACDCFE8FF4}">
      <dsp:nvSpPr>
        <dsp:cNvPr id="0" name=""/>
        <dsp:cNvSpPr/>
      </dsp:nvSpPr>
      <dsp:spPr>
        <a:xfrm>
          <a:off x="600" y="3669771"/>
          <a:ext cx="3502796"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85845" y="3755016"/>
        <a:ext cx="3332306" cy="1575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314843" y="-1618599"/>
          <a:ext cx="1397000"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highlight>
                <a:srgbClr val="00FFFF"/>
              </a:highlight>
            </a:rPr>
            <a:t>Delivered in week 4</a:t>
          </a:r>
        </a:p>
      </dsp:txBody>
      <dsp:txXfrm rot="-5400000">
        <a:off x="3518973" y="245467"/>
        <a:ext cx="4920545" cy="1260608"/>
      </dsp:txXfrm>
    </dsp:sp>
    <dsp:sp modelId="{1C732F65-33B2-4F57-8FDC-61D66378D4A2}">
      <dsp:nvSpPr>
        <dsp:cNvPr id="0" name=""/>
        <dsp:cNvSpPr/>
      </dsp:nvSpPr>
      <dsp:spPr>
        <a:xfrm>
          <a:off x="600" y="2645"/>
          <a:ext cx="3518372"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1</a:t>
          </a:r>
        </a:p>
      </dsp:txBody>
      <dsp:txXfrm>
        <a:off x="85845" y="87890"/>
        <a:ext cx="3347882" cy="1575760"/>
      </dsp:txXfrm>
    </dsp:sp>
    <dsp:sp modelId="{9276E62D-BE27-473F-96C6-9EF9D97B5F46}">
      <dsp:nvSpPr>
        <dsp:cNvPr id="0" name=""/>
        <dsp:cNvSpPr/>
      </dsp:nvSpPr>
      <dsp:spPr>
        <a:xfrm rot="5400000">
          <a:off x="5310790" y="209644"/>
          <a:ext cx="1397000"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highlight>
                <a:srgbClr val="00FFFF"/>
              </a:highlight>
            </a:rPr>
            <a:t>Delivered in week 8</a:t>
          </a:r>
        </a:p>
      </dsp:txBody>
      <dsp:txXfrm rot="-5400000">
        <a:off x="3509601" y="2079029"/>
        <a:ext cx="4931182" cy="1260608"/>
      </dsp:txXfrm>
    </dsp:sp>
    <dsp:sp modelId="{0009250B-0495-46AC-854C-D03243418322}">
      <dsp:nvSpPr>
        <dsp:cNvPr id="0" name=""/>
        <dsp:cNvSpPr/>
      </dsp:nvSpPr>
      <dsp:spPr>
        <a:xfrm>
          <a:off x="600" y="1836208"/>
          <a:ext cx="3509001"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2</a:t>
          </a:r>
        </a:p>
      </dsp:txBody>
      <dsp:txXfrm>
        <a:off x="85845" y="1921453"/>
        <a:ext cx="3338511" cy="1575760"/>
      </dsp:txXfrm>
    </dsp:sp>
    <dsp:sp modelId="{3AC66E88-CA27-4171-980D-F59DC7E057DC}">
      <dsp:nvSpPr>
        <dsp:cNvPr id="0" name=""/>
        <dsp:cNvSpPr/>
      </dsp:nvSpPr>
      <dsp:spPr>
        <a:xfrm rot="5400000">
          <a:off x="5307245" y="2040547"/>
          <a:ext cx="1397000"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highlight>
                <a:srgbClr val="00FFFF"/>
              </a:highlight>
            </a:rPr>
            <a:t>Delivered in week 11</a:t>
          </a:r>
        </a:p>
      </dsp:txBody>
      <dsp:txXfrm rot="-5400000">
        <a:off x="3503397" y="3912591"/>
        <a:ext cx="4936500" cy="1260608"/>
      </dsp:txXfrm>
    </dsp:sp>
    <dsp:sp modelId="{5632668B-C17F-4390-8145-C3ACDCFE8FF4}">
      <dsp:nvSpPr>
        <dsp:cNvPr id="0" name=""/>
        <dsp:cNvSpPr/>
      </dsp:nvSpPr>
      <dsp:spPr>
        <a:xfrm>
          <a:off x="600" y="3669771"/>
          <a:ext cx="3502796"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85845" y="3755016"/>
        <a:ext cx="3332306" cy="157576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12635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57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228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3465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1949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057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688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7997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26923"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508502" y="3152244"/>
            <a:ext cx="5427067" cy="707886"/>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974887" y="4864758"/>
            <a:ext cx="2300630" cy="400110"/>
          </a:xfrm>
          <a:prstGeom prst="rect">
            <a:avLst/>
          </a:prstGeom>
          <a:noFill/>
        </p:spPr>
        <p:txBody>
          <a:bodyPr wrap="none" rtlCol="0">
            <a:spAutoFit/>
          </a:bodyPr>
          <a:lstStyle/>
          <a:p>
            <a:pPr algn="ctr"/>
            <a:r>
              <a:rPr lang="en-US" sz="2000" dirty="0">
                <a:solidFill>
                  <a:srgbClr val="2D3956"/>
                </a:solidFill>
                <a:latin typeface="Times New Roman" panose="02020603050405020304" pitchFamily="18" charset="0"/>
                <a:cs typeface="Times New Roman" panose="02020603050405020304" pitchFamily="18" charset="0"/>
              </a:rPr>
              <a:t>MGM 496-PMG496</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50315"/>
    </mc:Choice>
    <mc:Fallback xmlns="">
      <p:transition spd="slow" advTm="50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Lecture Outline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D3956"/>
              </a:solidFill>
            </a:endParaRP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19815383-94BF-98E6-2924-ACCAC45BC17F}"/>
              </a:ext>
            </a:extLst>
          </p:cNvPr>
          <p:cNvGraphicFramePr>
            <a:graphicFrameLocks noGrp="1"/>
          </p:cNvGraphicFramePr>
          <p:nvPr>
            <p:extLst>
              <p:ext uri="{D42A27DB-BD31-4B8C-83A1-F6EECF244321}">
                <p14:modId xmlns:p14="http://schemas.microsoft.com/office/powerpoint/2010/main" val="714669240"/>
              </p:ext>
            </p:extLst>
          </p:nvPr>
        </p:nvGraphicFramePr>
        <p:xfrm>
          <a:off x="4135158" y="2009895"/>
          <a:ext cx="6397526" cy="4206240"/>
        </p:xfrm>
        <a:graphic>
          <a:graphicData uri="http://schemas.openxmlformats.org/drawingml/2006/table">
            <a:tbl>
              <a:tblPr/>
              <a:tblGrid>
                <a:gridCol w="3198763">
                  <a:extLst>
                    <a:ext uri="{9D8B030D-6E8A-4147-A177-3AD203B41FA5}">
                      <a16:colId xmlns:a16="http://schemas.microsoft.com/office/drawing/2014/main" val="4189036242"/>
                    </a:ext>
                  </a:extLst>
                </a:gridCol>
                <a:gridCol w="3198763">
                  <a:extLst>
                    <a:ext uri="{9D8B030D-6E8A-4147-A177-3AD203B41FA5}">
                      <a16:colId xmlns:a16="http://schemas.microsoft.com/office/drawing/2014/main" val="2509389698"/>
                    </a:ext>
                  </a:extLst>
                </a:gridCol>
              </a:tblGrid>
              <a:tr h="0">
                <a:tc>
                  <a:txBody>
                    <a:bodyPr/>
                    <a:lstStyle/>
                    <a:p>
                      <a:endParaRPr lang="en-US" dirty="0"/>
                    </a:p>
                  </a:txBody>
                  <a:tcPr anchor="ctr">
                    <a:lnL>
                      <a:noFill/>
                    </a:lnL>
                    <a:lnR>
                      <a:noFill/>
                    </a:lnR>
                    <a:lnT>
                      <a:noFill/>
                    </a:lnT>
                    <a:lnB>
                      <a:noFill/>
                    </a:lnB>
                    <a:noFill/>
                  </a:tcPr>
                </a:tc>
                <a:tc>
                  <a:txBody>
                    <a:bodyPr/>
                    <a:lstStyle/>
                    <a:p>
                      <a:pPr algn="r"/>
                      <a:r>
                        <a:rPr lang="ar-EG" dirty="0"/>
                        <a:t>محتوى المحاضرة                                       </a:t>
                      </a:r>
                      <a:endParaRPr lang="en-US" dirty="0"/>
                    </a:p>
                  </a:txBody>
                  <a:tcPr>
                    <a:lnL>
                      <a:noFill/>
                    </a:lnL>
                  </a:tcPr>
                </a:tc>
                <a:extLst>
                  <a:ext uri="{0D108BD9-81ED-4DB2-BD59-A6C34878D82A}">
                    <a16:rowId xmlns:a16="http://schemas.microsoft.com/office/drawing/2014/main" val="2863830341"/>
                  </a:ext>
                </a:extLst>
              </a:tr>
              <a:tr h="0">
                <a:tc>
                  <a:txBody>
                    <a:bodyPr/>
                    <a:lstStyle/>
                    <a:p>
                      <a:r>
                        <a:rPr lang="en-US"/>
                        <a:t>Course Description</a:t>
                      </a:r>
                    </a:p>
                  </a:txBody>
                  <a:tcPr anchor="ctr">
                    <a:lnL>
                      <a:noFill/>
                    </a:lnL>
                    <a:lnR>
                      <a:noFill/>
                    </a:lnR>
                    <a:lnT>
                      <a:noFill/>
                    </a:lnT>
                    <a:lnB>
                      <a:noFill/>
                    </a:lnB>
                    <a:noFill/>
                  </a:tcPr>
                </a:tc>
                <a:tc>
                  <a:txBody>
                    <a:bodyPr/>
                    <a:lstStyle/>
                    <a:p>
                      <a:pPr algn="r"/>
                      <a:r>
                        <a:rPr lang="ar-EG" dirty="0"/>
                        <a:t>وصف المقرر</a:t>
                      </a:r>
                    </a:p>
                  </a:txBody>
                  <a:tcPr anchor="ctr">
                    <a:lnL>
                      <a:noFill/>
                    </a:lnL>
                    <a:lnR>
                      <a:noFill/>
                    </a:lnR>
                    <a:lnB>
                      <a:noFill/>
                    </a:lnB>
                    <a:noFill/>
                  </a:tcPr>
                </a:tc>
                <a:extLst>
                  <a:ext uri="{0D108BD9-81ED-4DB2-BD59-A6C34878D82A}">
                    <a16:rowId xmlns:a16="http://schemas.microsoft.com/office/drawing/2014/main" val="2905088333"/>
                  </a:ext>
                </a:extLst>
              </a:tr>
              <a:tr h="0">
                <a:tc>
                  <a:txBody>
                    <a:bodyPr/>
                    <a:lstStyle/>
                    <a:p>
                      <a:r>
                        <a:rPr lang="en-US"/>
                        <a:t>Course Objectives</a:t>
                      </a:r>
                    </a:p>
                  </a:txBody>
                  <a:tcPr anchor="ctr">
                    <a:lnL>
                      <a:noFill/>
                    </a:lnL>
                    <a:lnR>
                      <a:noFill/>
                    </a:lnR>
                    <a:lnT>
                      <a:noFill/>
                    </a:lnT>
                    <a:lnB>
                      <a:noFill/>
                    </a:lnB>
                    <a:noFill/>
                  </a:tcPr>
                </a:tc>
                <a:tc>
                  <a:txBody>
                    <a:bodyPr/>
                    <a:lstStyle/>
                    <a:p>
                      <a:pPr algn="r"/>
                      <a:r>
                        <a:rPr lang="ar-EG" dirty="0"/>
                        <a:t>أهداف المقرر</a:t>
                      </a:r>
                    </a:p>
                  </a:txBody>
                  <a:tcPr anchor="ctr">
                    <a:lnL>
                      <a:noFill/>
                    </a:lnL>
                    <a:lnR>
                      <a:noFill/>
                    </a:lnR>
                    <a:lnT>
                      <a:noFill/>
                    </a:lnT>
                    <a:lnB>
                      <a:noFill/>
                    </a:lnB>
                    <a:noFill/>
                  </a:tcPr>
                </a:tc>
                <a:extLst>
                  <a:ext uri="{0D108BD9-81ED-4DB2-BD59-A6C34878D82A}">
                    <a16:rowId xmlns:a16="http://schemas.microsoft.com/office/drawing/2014/main" val="2376405278"/>
                  </a:ext>
                </a:extLst>
              </a:tr>
              <a:tr h="0">
                <a:tc>
                  <a:txBody>
                    <a:bodyPr/>
                    <a:lstStyle/>
                    <a:p>
                      <a:r>
                        <a:rPr lang="en-US"/>
                        <a:t>Learning Outcomes</a:t>
                      </a:r>
                    </a:p>
                  </a:txBody>
                  <a:tcPr anchor="ctr">
                    <a:lnL>
                      <a:noFill/>
                    </a:lnL>
                    <a:lnR>
                      <a:noFill/>
                    </a:lnR>
                    <a:lnT>
                      <a:noFill/>
                    </a:lnT>
                    <a:lnB>
                      <a:noFill/>
                    </a:lnB>
                    <a:noFill/>
                  </a:tcPr>
                </a:tc>
                <a:tc>
                  <a:txBody>
                    <a:bodyPr/>
                    <a:lstStyle/>
                    <a:p>
                      <a:pPr algn="r"/>
                      <a:r>
                        <a:rPr lang="ar-EG"/>
                        <a:t>مخرجات التعلم</a:t>
                      </a:r>
                    </a:p>
                  </a:txBody>
                  <a:tcPr anchor="ctr">
                    <a:lnL>
                      <a:noFill/>
                    </a:lnL>
                    <a:lnR>
                      <a:noFill/>
                    </a:lnR>
                    <a:lnT>
                      <a:noFill/>
                    </a:lnT>
                    <a:lnB>
                      <a:noFill/>
                    </a:lnB>
                    <a:noFill/>
                  </a:tcPr>
                </a:tc>
                <a:extLst>
                  <a:ext uri="{0D108BD9-81ED-4DB2-BD59-A6C34878D82A}">
                    <a16:rowId xmlns:a16="http://schemas.microsoft.com/office/drawing/2014/main" val="2534783516"/>
                  </a:ext>
                </a:extLst>
              </a:tr>
              <a:tr h="0">
                <a:tc>
                  <a:txBody>
                    <a:bodyPr/>
                    <a:lstStyle/>
                    <a:p>
                      <a:r>
                        <a:rPr lang="en-US"/>
                        <a:t>Assessment Method</a:t>
                      </a:r>
                    </a:p>
                  </a:txBody>
                  <a:tcPr anchor="ctr">
                    <a:lnL>
                      <a:noFill/>
                    </a:lnL>
                    <a:lnR>
                      <a:noFill/>
                    </a:lnR>
                    <a:lnT>
                      <a:noFill/>
                    </a:lnT>
                    <a:lnB>
                      <a:noFill/>
                    </a:lnB>
                    <a:noFill/>
                  </a:tcPr>
                </a:tc>
                <a:tc>
                  <a:txBody>
                    <a:bodyPr/>
                    <a:lstStyle/>
                    <a:p>
                      <a:pPr algn="r"/>
                      <a:r>
                        <a:rPr lang="ar-EG" dirty="0"/>
                        <a:t>طريقة التقييم</a:t>
                      </a:r>
                    </a:p>
                  </a:txBody>
                  <a:tcPr anchor="ctr">
                    <a:lnL>
                      <a:noFill/>
                    </a:lnL>
                    <a:lnR>
                      <a:noFill/>
                    </a:lnR>
                    <a:lnT>
                      <a:noFill/>
                    </a:lnT>
                    <a:lnB>
                      <a:noFill/>
                    </a:lnB>
                    <a:noFill/>
                  </a:tcPr>
                </a:tc>
                <a:extLst>
                  <a:ext uri="{0D108BD9-81ED-4DB2-BD59-A6C34878D82A}">
                    <a16:rowId xmlns:a16="http://schemas.microsoft.com/office/drawing/2014/main" val="242225787"/>
                  </a:ext>
                </a:extLst>
              </a:tr>
              <a:tr h="0">
                <a:tc>
                  <a:txBody>
                    <a:bodyPr/>
                    <a:lstStyle/>
                    <a:p>
                      <a:r>
                        <a:rPr lang="en-US"/>
                        <a:t>Project Delivery</a:t>
                      </a:r>
                    </a:p>
                  </a:txBody>
                  <a:tcPr anchor="ctr">
                    <a:lnL>
                      <a:noFill/>
                    </a:lnL>
                    <a:lnR>
                      <a:noFill/>
                    </a:lnR>
                    <a:lnT>
                      <a:noFill/>
                    </a:lnT>
                    <a:lnB>
                      <a:noFill/>
                    </a:lnB>
                    <a:noFill/>
                  </a:tcPr>
                </a:tc>
                <a:tc>
                  <a:txBody>
                    <a:bodyPr/>
                    <a:lstStyle/>
                    <a:p>
                      <a:pPr algn="r"/>
                      <a:r>
                        <a:rPr lang="ar-EG"/>
                        <a:t>تسليم المشروع</a:t>
                      </a:r>
                    </a:p>
                  </a:txBody>
                  <a:tcPr anchor="ctr">
                    <a:lnL>
                      <a:noFill/>
                    </a:lnL>
                    <a:lnR>
                      <a:noFill/>
                    </a:lnR>
                    <a:lnT>
                      <a:noFill/>
                    </a:lnT>
                    <a:lnB>
                      <a:noFill/>
                    </a:lnB>
                    <a:noFill/>
                  </a:tcPr>
                </a:tc>
                <a:extLst>
                  <a:ext uri="{0D108BD9-81ED-4DB2-BD59-A6C34878D82A}">
                    <a16:rowId xmlns:a16="http://schemas.microsoft.com/office/drawing/2014/main" val="1587839099"/>
                  </a:ext>
                </a:extLst>
              </a:tr>
              <a:tr h="0">
                <a:tc>
                  <a:txBody>
                    <a:bodyPr/>
                    <a:lstStyle/>
                    <a:p>
                      <a:r>
                        <a:rPr lang="en-US"/>
                        <a:t>Delivery Schedule</a:t>
                      </a:r>
                    </a:p>
                  </a:txBody>
                  <a:tcPr anchor="ctr">
                    <a:lnL>
                      <a:noFill/>
                    </a:lnL>
                    <a:lnR>
                      <a:noFill/>
                    </a:lnR>
                    <a:lnT>
                      <a:noFill/>
                    </a:lnT>
                    <a:lnB>
                      <a:noFill/>
                    </a:lnB>
                    <a:noFill/>
                  </a:tcPr>
                </a:tc>
                <a:tc>
                  <a:txBody>
                    <a:bodyPr/>
                    <a:lstStyle/>
                    <a:p>
                      <a:pPr algn="r"/>
                      <a:r>
                        <a:rPr lang="ar-EG"/>
                        <a:t>جدول التسليم</a:t>
                      </a:r>
                    </a:p>
                  </a:txBody>
                  <a:tcPr anchor="ctr">
                    <a:lnL>
                      <a:noFill/>
                    </a:lnL>
                    <a:lnR>
                      <a:noFill/>
                    </a:lnR>
                    <a:lnT>
                      <a:noFill/>
                    </a:lnT>
                    <a:lnB>
                      <a:noFill/>
                    </a:lnB>
                    <a:noFill/>
                  </a:tcPr>
                </a:tc>
                <a:extLst>
                  <a:ext uri="{0D108BD9-81ED-4DB2-BD59-A6C34878D82A}">
                    <a16:rowId xmlns:a16="http://schemas.microsoft.com/office/drawing/2014/main" val="3354684662"/>
                  </a:ext>
                </a:extLst>
              </a:tr>
              <a:tr h="0">
                <a:tc>
                  <a:txBody>
                    <a:bodyPr/>
                    <a:lstStyle/>
                    <a:p>
                      <a:r>
                        <a:rPr lang="en-US"/>
                        <a:t>Project Delivery Rules</a:t>
                      </a:r>
                    </a:p>
                  </a:txBody>
                  <a:tcPr anchor="ctr">
                    <a:lnL>
                      <a:noFill/>
                    </a:lnL>
                    <a:lnR>
                      <a:noFill/>
                    </a:lnR>
                    <a:lnT>
                      <a:noFill/>
                    </a:lnT>
                    <a:lnB>
                      <a:noFill/>
                    </a:lnB>
                    <a:noFill/>
                  </a:tcPr>
                </a:tc>
                <a:tc>
                  <a:txBody>
                    <a:bodyPr/>
                    <a:lstStyle/>
                    <a:p>
                      <a:pPr algn="r"/>
                      <a:r>
                        <a:rPr lang="ar-EG"/>
                        <a:t>قواعد تسليم المشروع</a:t>
                      </a:r>
                    </a:p>
                  </a:txBody>
                  <a:tcPr anchor="ctr">
                    <a:lnL>
                      <a:noFill/>
                    </a:lnL>
                    <a:lnR>
                      <a:noFill/>
                    </a:lnR>
                    <a:lnT>
                      <a:noFill/>
                    </a:lnT>
                    <a:lnB>
                      <a:noFill/>
                    </a:lnB>
                    <a:noFill/>
                  </a:tcPr>
                </a:tc>
                <a:extLst>
                  <a:ext uri="{0D108BD9-81ED-4DB2-BD59-A6C34878D82A}">
                    <a16:rowId xmlns:a16="http://schemas.microsoft.com/office/drawing/2014/main" val="569241238"/>
                  </a:ext>
                </a:extLst>
              </a:tr>
              <a:tr h="0">
                <a:tc>
                  <a:txBody>
                    <a:bodyPr/>
                    <a:lstStyle/>
                    <a:p>
                      <a:r>
                        <a:rPr lang="en-US"/>
                        <a:t>Attendance</a:t>
                      </a:r>
                    </a:p>
                  </a:txBody>
                  <a:tcPr anchor="ctr">
                    <a:lnL>
                      <a:noFill/>
                    </a:lnL>
                    <a:lnR>
                      <a:noFill/>
                    </a:lnR>
                    <a:lnT>
                      <a:noFill/>
                    </a:lnT>
                    <a:lnB>
                      <a:noFill/>
                    </a:lnB>
                    <a:noFill/>
                  </a:tcPr>
                </a:tc>
                <a:tc>
                  <a:txBody>
                    <a:bodyPr/>
                    <a:lstStyle/>
                    <a:p>
                      <a:pPr algn="r"/>
                      <a:r>
                        <a:rPr lang="ar-EG"/>
                        <a:t>الحضور</a:t>
                      </a:r>
                    </a:p>
                  </a:txBody>
                  <a:tcPr anchor="ctr">
                    <a:lnL>
                      <a:noFill/>
                    </a:lnL>
                    <a:lnR>
                      <a:noFill/>
                    </a:lnR>
                    <a:lnT>
                      <a:noFill/>
                    </a:lnT>
                    <a:lnB>
                      <a:noFill/>
                    </a:lnB>
                    <a:noFill/>
                  </a:tcPr>
                </a:tc>
                <a:extLst>
                  <a:ext uri="{0D108BD9-81ED-4DB2-BD59-A6C34878D82A}">
                    <a16:rowId xmlns:a16="http://schemas.microsoft.com/office/drawing/2014/main" val="4211284135"/>
                  </a:ext>
                </a:extLst>
              </a:tr>
              <a:tr h="0">
                <a:tc>
                  <a:txBody>
                    <a:bodyPr/>
                    <a:lstStyle/>
                    <a:p>
                      <a:r>
                        <a:rPr lang="en-US"/>
                        <a:t>Student Guide. Pdf.</a:t>
                      </a:r>
                    </a:p>
                  </a:txBody>
                  <a:tcPr anchor="ctr">
                    <a:lnL>
                      <a:noFill/>
                    </a:lnL>
                    <a:lnR>
                      <a:noFill/>
                    </a:lnR>
                    <a:lnT>
                      <a:noFill/>
                    </a:lnT>
                    <a:lnB>
                      <a:noFill/>
                    </a:lnB>
                    <a:noFill/>
                  </a:tcPr>
                </a:tc>
                <a:tc>
                  <a:txBody>
                    <a:bodyPr/>
                    <a:lstStyle/>
                    <a:p>
                      <a:pPr algn="r"/>
                      <a:r>
                        <a:rPr lang="ar-EG" dirty="0"/>
                        <a:t>دليل الطالب </a:t>
                      </a:r>
                      <a:r>
                        <a:rPr lang="en-US" dirty="0"/>
                        <a:t>PDF)</a:t>
                      </a:r>
                    </a:p>
                  </a:txBody>
                  <a:tcPr anchor="ctr">
                    <a:lnL>
                      <a:noFill/>
                    </a:lnL>
                    <a:lnR>
                      <a:noFill/>
                    </a:lnR>
                    <a:lnT>
                      <a:noFill/>
                    </a:lnT>
                    <a:lnB>
                      <a:noFill/>
                    </a:lnB>
                    <a:noFill/>
                  </a:tcPr>
                </a:tc>
                <a:extLst>
                  <a:ext uri="{0D108BD9-81ED-4DB2-BD59-A6C34878D82A}">
                    <a16:rowId xmlns:a16="http://schemas.microsoft.com/office/drawing/2014/main" val="265237751"/>
                  </a:ext>
                </a:extLst>
              </a:tr>
            </a:tbl>
          </a:graphicData>
        </a:graphic>
      </p:graphicFrame>
      <p:sp>
        <p:nvSpPr>
          <p:cNvPr id="6" name="Rectangle 1">
            <a:extLst>
              <a:ext uri="{FF2B5EF4-FFF2-40B4-BE49-F238E27FC236}">
                <a16:creationId xmlns:a16="http://schemas.microsoft.com/office/drawing/2014/main" id="{0CE4EC15-32ED-2173-317E-1EB58CE6ED90}"/>
              </a:ext>
            </a:extLst>
          </p:cNvPr>
          <p:cNvSpPr>
            <a:spLocks noChangeArrowheads="1"/>
          </p:cNvSpPr>
          <p:nvPr/>
        </p:nvSpPr>
        <p:spPr bwMode="auto">
          <a:xfrm>
            <a:off x="3385474" y="2009895"/>
            <a:ext cx="1023714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3438" y="3596792"/>
            <a:ext cx="5391219" cy="1446550"/>
          </a:xfrm>
          <a:prstGeom prst="rect">
            <a:avLst/>
          </a:prstGeom>
          <a:noFill/>
        </p:spPr>
        <p:txBody>
          <a:bodyPr wrap="none" rtlCol="0">
            <a:spAutoFit/>
          </a:bodyPr>
          <a:lstStyle/>
          <a:p>
            <a:pPr lvl="0">
              <a:defRPr/>
            </a:pPr>
            <a:r>
              <a:rPr lang="en-US" sz="4400" b="1" dirty="0">
                <a:solidFill>
                  <a:srgbClr val="000000"/>
                </a:solidFill>
                <a:latin typeface="Tajawal Medium" panose="00000600000000000000" pitchFamily="2" charset="-78"/>
                <a:cs typeface="Tajawal Medium" panose="00000600000000000000" pitchFamily="2" charset="-78"/>
              </a:rPr>
              <a:t>Course Description</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وصف المقرر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190842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1074920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813136" cy="83099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5726F7A4-76B0-9F44-ADFF-8549814295FE}"/>
              </a:ext>
            </a:extLst>
          </p:cNvPr>
          <p:cNvGraphicFramePr>
            <a:graphicFrameLocks noGrp="1"/>
          </p:cNvGraphicFramePr>
          <p:nvPr>
            <p:extLst>
              <p:ext uri="{D42A27DB-BD31-4B8C-83A1-F6EECF244321}">
                <p14:modId xmlns:p14="http://schemas.microsoft.com/office/powerpoint/2010/main" val="318779123"/>
              </p:ext>
            </p:extLst>
          </p:nvPr>
        </p:nvGraphicFramePr>
        <p:xfrm>
          <a:off x="1333001" y="1737359"/>
          <a:ext cx="10515600" cy="3383280"/>
        </p:xfrm>
        <a:graphic>
          <a:graphicData uri="http://schemas.openxmlformats.org/drawingml/2006/table">
            <a:tbl>
              <a:tblPr/>
              <a:tblGrid>
                <a:gridCol w="5257800">
                  <a:extLst>
                    <a:ext uri="{9D8B030D-6E8A-4147-A177-3AD203B41FA5}">
                      <a16:colId xmlns:a16="http://schemas.microsoft.com/office/drawing/2014/main" val="471851626"/>
                    </a:ext>
                  </a:extLst>
                </a:gridCol>
                <a:gridCol w="5257800">
                  <a:extLst>
                    <a:ext uri="{9D8B030D-6E8A-4147-A177-3AD203B41FA5}">
                      <a16:colId xmlns:a16="http://schemas.microsoft.com/office/drawing/2014/main" val="1750068360"/>
                    </a:ext>
                  </a:extLst>
                </a:gridCol>
              </a:tblGrid>
              <a:tr h="0">
                <a:tc>
                  <a:txBody>
                    <a:bodyPr/>
                    <a:lstStyle/>
                    <a:p>
                      <a:pPr algn="just"/>
                      <a:endParaRPr lang="en-US"/>
                    </a:p>
                  </a:txBody>
                  <a:tcPr anchor="ctr">
                    <a:lnL>
                      <a:noFill/>
                    </a:lnL>
                    <a:lnR>
                      <a:noFill/>
                    </a:lnR>
                    <a:lnT>
                      <a:noFill/>
                    </a:lnT>
                    <a:lnB>
                      <a:noFill/>
                    </a:lnB>
                    <a:noFill/>
                  </a:tcPr>
                </a:tc>
                <a:tc>
                  <a:txBody>
                    <a:bodyPr/>
                    <a:lstStyle/>
                    <a:p>
                      <a:pPr algn="just"/>
                      <a:endParaRPr lang="en-US" dirty="0"/>
                    </a:p>
                  </a:txBody>
                  <a:tcPr>
                    <a:lnL>
                      <a:noFill/>
                    </a:lnL>
                  </a:tcPr>
                </a:tc>
                <a:extLst>
                  <a:ext uri="{0D108BD9-81ED-4DB2-BD59-A6C34878D82A}">
                    <a16:rowId xmlns:a16="http://schemas.microsoft.com/office/drawing/2014/main" val="2279739088"/>
                  </a:ext>
                </a:extLst>
              </a:tr>
              <a:tr h="0">
                <a:tc>
                  <a:txBody>
                    <a:bodyPr/>
                    <a:lstStyle/>
                    <a:p>
                      <a:pPr algn="just"/>
                      <a:r>
                        <a:rPr lang="en-US" dirty="0"/>
                        <a:t>This course is designed for senior-level students pursuing a Bachelor's degree in faculty of Management.</a:t>
                      </a:r>
                    </a:p>
                  </a:txBody>
                  <a:tcPr anchor="ctr">
                    <a:lnL>
                      <a:noFill/>
                    </a:lnL>
                    <a:lnR>
                      <a:noFill/>
                    </a:lnR>
                    <a:lnT>
                      <a:noFill/>
                    </a:lnT>
                    <a:lnB>
                      <a:noFill/>
                    </a:lnB>
                    <a:noFill/>
                  </a:tcPr>
                </a:tc>
                <a:tc>
                  <a:txBody>
                    <a:bodyPr/>
                    <a:lstStyle/>
                    <a:p>
                      <a:pPr algn="r"/>
                      <a:r>
                        <a:rPr lang="ar-EG" dirty="0"/>
                        <a:t>تم تصميم هذا المقرر للطلاب في المستوى الأخير الذين يسعون للحصول على درجة البكالوريوس في كلية الإدارة.</a:t>
                      </a:r>
                    </a:p>
                  </a:txBody>
                  <a:tcPr anchor="ctr">
                    <a:lnL>
                      <a:noFill/>
                    </a:lnL>
                    <a:lnR>
                      <a:noFill/>
                    </a:lnR>
                    <a:lnB>
                      <a:noFill/>
                    </a:lnB>
                    <a:noFill/>
                  </a:tcPr>
                </a:tc>
                <a:extLst>
                  <a:ext uri="{0D108BD9-81ED-4DB2-BD59-A6C34878D82A}">
                    <a16:rowId xmlns:a16="http://schemas.microsoft.com/office/drawing/2014/main" val="1482529932"/>
                  </a:ext>
                </a:extLst>
              </a:tr>
              <a:tr h="0">
                <a:tc>
                  <a:txBody>
                    <a:bodyPr/>
                    <a:lstStyle/>
                    <a:p>
                      <a:pPr algn="just"/>
                      <a:r>
                        <a:rPr lang="en-US"/>
                        <a:t>The course focuses on developing the skills necessary to write effective research proposals in their chosen area of study.</a:t>
                      </a:r>
                    </a:p>
                  </a:txBody>
                  <a:tcPr anchor="ctr">
                    <a:lnL>
                      <a:noFill/>
                    </a:lnL>
                    <a:lnR>
                      <a:noFill/>
                    </a:lnR>
                    <a:lnT>
                      <a:noFill/>
                    </a:lnT>
                    <a:lnB>
                      <a:noFill/>
                    </a:lnB>
                    <a:noFill/>
                  </a:tcPr>
                </a:tc>
                <a:tc>
                  <a:txBody>
                    <a:bodyPr/>
                    <a:lstStyle/>
                    <a:p>
                      <a:pPr algn="r"/>
                      <a:r>
                        <a:rPr lang="ar-EG" dirty="0"/>
                        <a:t>يركز المقرر على تطوير المهارات اللازمة لكتابة مقترحات بحث فعالة في مجال دراستهم المختار.</a:t>
                      </a:r>
                    </a:p>
                  </a:txBody>
                  <a:tcPr anchor="ctr">
                    <a:lnL>
                      <a:noFill/>
                    </a:lnL>
                    <a:lnR>
                      <a:noFill/>
                    </a:lnR>
                    <a:lnT>
                      <a:noFill/>
                    </a:lnT>
                    <a:lnB>
                      <a:noFill/>
                    </a:lnB>
                    <a:noFill/>
                  </a:tcPr>
                </a:tc>
                <a:extLst>
                  <a:ext uri="{0D108BD9-81ED-4DB2-BD59-A6C34878D82A}">
                    <a16:rowId xmlns:a16="http://schemas.microsoft.com/office/drawing/2014/main" val="384664326"/>
                  </a:ext>
                </a:extLst>
              </a:tr>
              <a:tr h="0">
                <a:tc>
                  <a:txBody>
                    <a:bodyPr/>
                    <a:lstStyle/>
                    <a:p>
                      <a:pPr algn="just"/>
                      <a:r>
                        <a:rPr lang="en-US"/>
                        <a:t>Through a series of 10 lectures, students will learn the fundamental elements of a research proposal, including the objectives, methodology, literature review, and ethical considerations.</a:t>
                      </a:r>
                    </a:p>
                  </a:txBody>
                  <a:tcPr anchor="ctr">
                    <a:lnL>
                      <a:noFill/>
                    </a:lnL>
                    <a:lnR>
                      <a:noFill/>
                    </a:lnR>
                    <a:lnT>
                      <a:noFill/>
                    </a:lnT>
                    <a:lnB>
                      <a:noFill/>
                    </a:lnB>
                    <a:noFill/>
                  </a:tcPr>
                </a:tc>
                <a:tc>
                  <a:txBody>
                    <a:bodyPr/>
                    <a:lstStyle/>
                    <a:p>
                      <a:pPr algn="r"/>
                      <a:r>
                        <a:rPr lang="ar-EG" dirty="0"/>
                        <a:t>من خلال سلسلة من 10 محاضرات، سيتعلم الطلاب العناصر الأساسية لمقترح البحث، بما في ذلك الأهداف، المنهجية، مراجعة الأدبيات، والاعتبارات الأخلاقية.</a:t>
                      </a:r>
                    </a:p>
                  </a:txBody>
                  <a:tcPr anchor="ctr">
                    <a:lnL>
                      <a:noFill/>
                    </a:lnL>
                    <a:lnR>
                      <a:noFill/>
                    </a:lnR>
                    <a:lnT>
                      <a:noFill/>
                    </a:lnT>
                    <a:lnB>
                      <a:noFill/>
                    </a:lnB>
                    <a:noFill/>
                  </a:tcPr>
                </a:tc>
                <a:extLst>
                  <a:ext uri="{0D108BD9-81ED-4DB2-BD59-A6C34878D82A}">
                    <a16:rowId xmlns:a16="http://schemas.microsoft.com/office/drawing/2014/main" val="1365003285"/>
                  </a:ext>
                </a:extLst>
              </a:tr>
            </a:tbl>
          </a:graphicData>
        </a:graphic>
      </p:graphicFrame>
    </p:spTree>
    <p:extLst>
      <p:ext uri="{BB962C8B-B14F-4D97-AF65-F5344CB8AC3E}">
        <p14:creationId xmlns:p14="http://schemas.microsoft.com/office/powerpoint/2010/main" val="2070086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46103" y="3429000"/>
            <a:ext cx="5142755" cy="1446550"/>
          </a:xfrm>
          <a:prstGeom prst="rect">
            <a:avLst/>
          </a:prstGeom>
          <a:noFill/>
        </p:spPr>
        <p:txBody>
          <a:bodyPr wrap="none" rtlCol="0">
            <a:spAutoFit/>
          </a:bodyPr>
          <a:lstStyle/>
          <a:p>
            <a:pPr lvl="0">
              <a:defRPr/>
            </a:pPr>
            <a:r>
              <a:rPr lang="en-US" sz="4400" b="1" dirty="0">
                <a:solidFill>
                  <a:srgbClr val="000000"/>
                </a:solidFill>
                <a:latin typeface="Tajawal Medium" panose="00000600000000000000" pitchFamily="2" charset="-78"/>
                <a:cs typeface="Tajawal Medium" panose="00000600000000000000" pitchFamily="2" charset="-78"/>
              </a:rPr>
              <a:t>Course Objectives</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أهداف المقرر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1065554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699764"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485636EC-3FDD-A2FD-B06D-2B5C67873829}"/>
              </a:ext>
            </a:extLst>
          </p:cNvPr>
          <p:cNvSpPr>
            <a:spLocks noChangeArrowheads="1"/>
          </p:cNvSpPr>
          <p:nvPr/>
        </p:nvSpPr>
        <p:spPr bwMode="auto">
          <a:xfrm>
            <a:off x="1333778" y="143456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Table 7">
            <a:extLst>
              <a:ext uri="{FF2B5EF4-FFF2-40B4-BE49-F238E27FC236}">
                <a16:creationId xmlns:a16="http://schemas.microsoft.com/office/drawing/2014/main" id="{993122F9-1FC0-EEDA-A926-56FBEC8B11CD}"/>
              </a:ext>
            </a:extLst>
          </p:cNvPr>
          <p:cNvGraphicFramePr>
            <a:graphicFrameLocks noGrp="1"/>
          </p:cNvGraphicFramePr>
          <p:nvPr>
            <p:extLst>
              <p:ext uri="{D42A27DB-BD31-4B8C-83A1-F6EECF244321}">
                <p14:modId xmlns:p14="http://schemas.microsoft.com/office/powerpoint/2010/main" val="3397748729"/>
              </p:ext>
            </p:extLst>
          </p:nvPr>
        </p:nvGraphicFramePr>
        <p:xfrm>
          <a:off x="1333001" y="1189014"/>
          <a:ext cx="10425080" cy="4382028"/>
        </p:xfrm>
        <a:graphic>
          <a:graphicData uri="http://schemas.openxmlformats.org/drawingml/2006/table">
            <a:tbl>
              <a:tblPr/>
              <a:tblGrid>
                <a:gridCol w="5212540">
                  <a:extLst>
                    <a:ext uri="{9D8B030D-6E8A-4147-A177-3AD203B41FA5}">
                      <a16:colId xmlns:a16="http://schemas.microsoft.com/office/drawing/2014/main" val="1378365708"/>
                    </a:ext>
                  </a:extLst>
                </a:gridCol>
                <a:gridCol w="5212540">
                  <a:extLst>
                    <a:ext uri="{9D8B030D-6E8A-4147-A177-3AD203B41FA5}">
                      <a16:colId xmlns:a16="http://schemas.microsoft.com/office/drawing/2014/main" val="2208871987"/>
                    </a:ext>
                  </a:extLst>
                </a:gridCol>
              </a:tblGrid>
              <a:tr h="362611">
                <a:tc>
                  <a:txBody>
                    <a:bodyPr/>
                    <a:lstStyle/>
                    <a:p>
                      <a:endParaRPr lang="en-US" sz="1800"/>
                    </a:p>
                  </a:txBody>
                  <a:tcPr marL="90653" marR="90653" marT="45326" marB="45326" anchor="ctr">
                    <a:lnL>
                      <a:noFill/>
                    </a:lnL>
                    <a:lnR>
                      <a:noFill/>
                    </a:lnR>
                    <a:lnT>
                      <a:noFill/>
                    </a:lnT>
                    <a:lnB>
                      <a:noFill/>
                    </a:lnB>
                    <a:noFill/>
                  </a:tcPr>
                </a:tc>
                <a:tc>
                  <a:txBody>
                    <a:bodyPr/>
                    <a:lstStyle/>
                    <a:p>
                      <a:endParaRPr lang="en-US" sz="1800"/>
                    </a:p>
                  </a:txBody>
                  <a:tcPr marL="90653" marR="90653" marT="45326" marB="45326">
                    <a:lnL>
                      <a:noFill/>
                    </a:lnL>
                  </a:tcPr>
                </a:tc>
                <a:extLst>
                  <a:ext uri="{0D108BD9-81ED-4DB2-BD59-A6C34878D82A}">
                    <a16:rowId xmlns:a16="http://schemas.microsoft.com/office/drawing/2014/main" val="1153562419"/>
                  </a:ext>
                </a:extLst>
              </a:tr>
              <a:tr h="362611">
                <a:tc>
                  <a:txBody>
                    <a:bodyPr/>
                    <a:lstStyle/>
                    <a:p>
                      <a:r>
                        <a:rPr lang="en-US" sz="1800" dirty="0"/>
                        <a:t>-By the end of this course, students will be able to:</a:t>
                      </a:r>
                    </a:p>
                  </a:txBody>
                  <a:tcPr marL="90653" marR="90653" marT="45326" marB="45326" anchor="ctr">
                    <a:lnL>
                      <a:noFill/>
                    </a:lnL>
                    <a:lnR>
                      <a:noFill/>
                    </a:lnR>
                    <a:lnT>
                      <a:noFill/>
                    </a:lnT>
                    <a:lnB>
                      <a:noFill/>
                    </a:lnB>
                    <a:noFill/>
                  </a:tcPr>
                </a:tc>
                <a:tc>
                  <a:txBody>
                    <a:bodyPr/>
                    <a:lstStyle/>
                    <a:p>
                      <a:pPr algn="r"/>
                      <a:r>
                        <a:rPr lang="ar-EG" sz="1800"/>
                        <a:t>بنهاية هذه الدورة سيكون الطلاب قادرين على:</a:t>
                      </a:r>
                    </a:p>
                  </a:txBody>
                  <a:tcPr marL="90653" marR="90653" marT="45326" marB="45326" anchor="ctr">
                    <a:lnL>
                      <a:noFill/>
                    </a:lnL>
                    <a:lnR>
                      <a:noFill/>
                    </a:lnR>
                    <a:lnB>
                      <a:noFill/>
                    </a:lnB>
                    <a:noFill/>
                  </a:tcPr>
                </a:tc>
                <a:extLst>
                  <a:ext uri="{0D108BD9-81ED-4DB2-BD59-A6C34878D82A}">
                    <a16:rowId xmlns:a16="http://schemas.microsoft.com/office/drawing/2014/main" val="2314276152"/>
                  </a:ext>
                </a:extLst>
              </a:tr>
              <a:tr h="634570">
                <a:tc>
                  <a:txBody>
                    <a:bodyPr/>
                    <a:lstStyle/>
                    <a:p>
                      <a:r>
                        <a:rPr lang="en-US" sz="1800" dirty="0"/>
                        <a:t>-Understand the purpose and significance of writing a research proposal.</a:t>
                      </a:r>
                    </a:p>
                  </a:txBody>
                  <a:tcPr marL="90653" marR="90653" marT="45326" marB="45326" anchor="ctr">
                    <a:lnL>
                      <a:noFill/>
                    </a:lnL>
                    <a:lnR>
                      <a:noFill/>
                    </a:lnR>
                    <a:lnT>
                      <a:noFill/>
                    </a:lnT>
                    <a:lnB>
                      <a:noFill/>
                    </a:lnB>
                    <a:noFill/>
                  </a:tcPr>
                </a:tc>
                <a:tc>
                  <a:txBody>
                    <a:bodyPr/>
                    <a:lstStyle/>
                    <a:p>
                      <a:pPr algn="r"/>
                      <a:r>
                        <a:rPr lang="ar-EG" sz="1800" dirty="0"/>
                        <a:t>فهم الهدف والأهمية من كتابة مقترح بحث.</a:t>
                      </a:r>
                    </a:p>
                  </a:txBody>
                  <a:tcPr marL="90653" marR="90653" marT="45326" marB="45326" anchor="ctr">
                    <a:lnL>
                      <a:noFill/>
                    </a:lnL>
                    <a:lnR>
                      <a:noFill/>
                    </a:lnR>
                    <a:lnT>
                      <a:noFill/>
                    </a:lnT>
                    <a:lnB>
                      <a:noFill/>
                    </a:lnB>
                    <a:noFill/>
                  </a:tcPr>
                </a:tc>
                <a:extLst>
                  <a:ext uri="{0D108BD9-81ED-4DB2-BD59-A6C34878D82A}">
                    <a16:rowId xmlns:a16="http://schemas.microsoft.com/office/drawing/2014/main" val="4041895888"/>
                  </a:ext>
                </a:extLst>
              </a:tr>
              <a:tr h="634570">
                <a:tc>
                  <a:txBody>
                    <a:bodyPr/>
                    <a:lstStyle/>
                    <a:p>
                      <a:r>
                        <a:rPr lang="en-US" sz="1800" dirty="0"/>
                        <a:t>-Identify and evaluate appropriate research topics in their field of study.</a:t>
                      </a:r>
                    </a:p>
                  </a:txBody>
                  <a:tcPr marL="90653" marR="90653" marT="45326" marB="45326" anchor="ctr">
                    <a:lnL>
                      <a:noFill/>
                    </a:lnL>
                    <a:lnR>
                      <a:noFill/>
                    </a:lnR>
                    <a:lnT>
                      <a:noFill/>
                    </a:lnT>
                    <a:lnB>
                      <a:noFill/>
                    </a:lnB>
                    <a:noFill/>
                  </a:tcPr>
                </a:tc>
                <a:tc>
                  <a:txBody>
                    <a:bodyPr/>
                    <a:lstStyle/>
                    <a:p>
                      <a:pPr algn="r"/>
                      <a:r>
                        <a:rPr lang="ar-EG" sz="1800"/>
                        <a:t>تحديد وتقييم موضوعات البحث المناسبة في مجال دراستهم.</a:t>
                      </a:r>
                    </a:p>
                  </a:txBody>
                  <a:tcPr marL="90653" marR="90653" marT="45326" marB="45326" anchor="ctr">
                    <a:lnL>
                      <a:noFill/>
                    </a:lnL>
                    <a:lnR>
                      <a:noFill/>
                    </a:lnR>
                    <a:lnT>
                      <a:noFill/>
                    </a:lnT>
                    <a:lnB>
                      <a:noFill/>
                    </a:lnB>
                    <a:noFill/>
                  </a:tcPr>
                </a:tc>
                <a:extLst>
                  <a:ext uri="{0D108BD9-81ED-4DB2-BD59-A6C34878D82A}">
                    <a16:rowId xmlns:a16="http://schemas.microsoft.com/office/drawing/2014/main" val="1390272094"/>
                  </a:ext>
                </a:extLst>
              </a:tr>
              <a:tr h="634570">
                <a:tc>
                  <a:txBody>
                    <a:bodyPr/>
                    <a:lstStyle/>
                    <a:p>
                      <a:r>
                        <a:rPr lang="en-US" sz="1800" dirty="0"/>
                        <a:t>-Conduct a thorough literature review and critically analyze existing research.</a:t>
                      </a:r>
                    </a:p>
                  </a:txBody>
                  <a:tcPr marL="90653" marR="90653" marT="45326" marB="45326" anchor="ctr">
                    <a:lnL>
                      <a:noFill/>
                    </a:lnL>
                    <a:lnR>
                      <a:noFill/>
                    </a:lnR>
                    <a:lnT>
                      <a:noFill/>
                    </a:lnT>
                    <a:lnB>
                      <a:noFill/>
                    </a:lnB>
                    <a:noFill/>
                  </a:tcPr>
                </a:tc>
                <a:tc>
                  <a:txBody>
                    <a:bodyPr/>
                    <a:lstStyle/>
                    <a:p>
                      <a:pPr algn="r"/>
                      <a:r>
                        <a:rPr lang="ar-EG" sz="1800"/>
                        <a:t>إجراء مراجعة أدبية شاملة وتحليل نقدي للبحوث الموجودة.</a:t>
                      </a:r>
                    </a:p>
                  </a:txBody>
                  <a:tcPr marL="90653" marR="90653" marT="45326" marB="45326" anchor="ctr">
                    <a:lnL>
                      <a:noFill/>
                    </a:lnL>
                    <a:lnR>
                      <a:noFill/>
                    </a:lnR>
                    <a:lnT>
                      <a:noFill/>
                    </a:lnT>
                    <a:lnB>
                      <a:noFill/>
                    </a:lnB>
                    <a:noFill/>
                  </a:tcPr>
                </a:tc>
                <a:extLst>
                  <a:ext uri="{0D108BD9-81ED-4DB2-BD59-A6C34878D82A}">
                    <a16:rowId xmlns:a16="http://schemas.microsoft.com/office/drawing/2014/main" val="3299155365"/>
                  </a:ext>
                </a:extLst>
              </a:tr>
              <a:tr h="362611">
                <a:tc>
                  <a:txBody>
                    <a:bodyPr/>
                    <a:lstStyle/>
                    <a:p>
                      <a:r>
                        <a:rPr lang="en-US" sz="1800" dirty="0"/>
                        <a:t>-Develop a research question and hypothesis.</a:t>
                      </a:r>
                    </a:p>
                  </a:txBody>
                  <a:tcPr marL="90653" marR="90653" marT="45326" marB="45326" anchor="ctr">
                    <a:lnL>
                      <a:noFill/>
                    </a:lnL>
                    <a:lnR>
                      <a:noFill/>
                    </a:lnR>
                    <a:lnT>
                      <a:noFill/>
                    </a:lnT>
                    <a:lnB>
                      <a:noFill/>
                    </a:lnB>
                    <a:noFill/>
                  </a:tcPr>
                </a:tc>
                <a:tc>
                  <a:txBody>
                    <a:bodyPr/>
                    <a:lstStyle/>
                    <a:p>
                      <a:pPr algn="r"/>
                      <a:r>
                        <a:rPr lang="ar-EG" sz="1800"/>
                        <a:t>تطوير سؤال بحث وفرضية.</a:t>
                      </a:r>
                    </a:p>
                  </a:txBody>
                  <a:tcPr marL="90653" marR="90653" marT="45326" marB="45326" anchor="ctr">
                    <a:lnL>
                      <a:noFill/>
                    </a:lnL>
                    <a:lnR>
                      <a:noFill/>
                    </a:lnR>
                    <a:lnT>
                      <a:noFill/>
                    </a:lnT>
                    <a:lnB>
                      <a:noFill/>
                    </a:lnB>
                    <a:noFill/>
                  </a:tcPr>
                </a:tc>
                <a:extLst>
                  <a:ext uri="{0D108BD9-81ED-4DB2-BD59-A6C34878D82A}">
                    <a16:rowId xmlns:a16="http://schemas.microsoft.com/office/drawing/2014/main" val="4056734069"/>
                  </a:ext>
                </a:extLst>
              </a:tr>
              <a:tr h="362611">
                <a:tc>
                  <a:txBody>
                    <a:bodyPr/>
                    <a:lstStyle/>
                    <a:p>
                      <a:r>
                        <a:rPr lang="en-US" sz="1800" dirty="0"/>
                        <a:t>-Create a research methodology and timeline.</a:t>
                      </a:r>
                    </a:p>
                  </a:txBody>
                  <a:tcPr marL="90653" marR="90653" marT="45326" marB="45326" anchor="ctr">
                    <a:lnL>
                      <a:noFill/>
                    </a:lnL>
                    <a:lnR>
                      <a:noFill/>
                    </a:lnR>
                    <a:lnT>
                      <a:noFill/>
                    </a:lnT>
                    <a:lnB>
                      <a:noFill/>
                    </a:lnB>
                    <a:noFill/>
                  </a:tcPr>
                </a:tc>
                <a:tc>
                  <a:txBody>
                    <a:bodyPr/>
                    <a:lstStyle/>
                    <a:p>
                      <a:pPr algn="r"/>
                      <a:r>
                        <a:rPr lang="ar-EG" sz="1800"/>
                        <a:t>إنشاء منهجية بحث وجدول زمني.</a:t>
                      </a:r>
                    </a:p>
                  </a:txBody>
                  <a:tcPr marL="90653" marR="90653" marT="45326" marB="45326" anchor="ctr">
                    <a:lnL>
                      <a:noFill/>
                    </a:lnL>
                    <a:lnR>
                      <a:noFill/>
                    </a:lnR>
                    <a:lnT>
                      <a:noFill/>
                    </a:lnT>
                    <a:lnB>
                      <a:noFill/>
                    </a:lnB>
                    <a:noFill/>
                  </a:tcPr>
                </a:tc>
                <a:extLst>
                  <a:ext uri="{0D108BD9-81ED-4DB2-BD59-A6C34878D82A}">
                    <a16:rowId xmlns:a16="http://schemas.microsoft.com/office/drawing/2014/main" val="3563103400"/>
                  </a:ext>
                </a:extLst>
              </a:tr>
              <a:tr h="362611">
                <a:tc>
                  <a:txBody>
                    <a:bodyPr/>
                    <a:lstStyle/>
                    <a:p>
                      <a:r>
                        <a:rPr lang="en-US" sz="1800" dirty="0"/>
                        <a:t>-Uphold ethical standards in research.</a:t>
                      </a:r>
                    </a:p>
                  </a:txBody>
                  <a:tcPr marL="90653" marR="90653" marT="45326" marB="45326" anchor="ctr">
                    <a:lnL>
                      <a:noFill/>
                    </a:lnL>
                    <a:lnR>
                      <a:noFill/>
                    </a:lnR>
                    <a:lnT>
                      <a:noFill/>
                    </a:lnT>
                    <a:lnB>
                      <a:noFill/>
                    </a:lnB>
                    <a:noFill/>
                  </a:tcPr>
                </a:tc>
                <a:tc>
                  <a:txBody>
                    <a:bodyPr/>
                    <a:lstStyle/>
                    <a:p>
                      <a:pPr algn="r"/>
                      <a:r>
                        <a:rPr lang="ar-EG" sz="1800"/>
                        <a:t>الالتزام بالمعايير الأخلاقية في البحث.</a:t>
                      </a:r>
                    </a:p>
                  </a:txBody>
                  <a:tcPr marL="90653" marR="90653" marT="45326" marB="45326" anchor="ctr">
                    <a:lnL>
                      <a:noFill/>
                    </a:lnL>
                    <a:lnR>
                      <a:noFill/>
                    </a:lnR>
                    <a:lnT>
                      <a:noFill/>
                    </a:lnT>
                    <a:lnB>
                      <a:noFill/>
                    </a:lnB>
                    <a:noFill/>
                  </a:tcPr>
                </a:tc>
                <a:extLst>
                  <a:ext uri="{0D108BD9-81ED-4DB2-BD59-A6C34878D82A}">
                    <a16:rowId xmlns:a16="http://schemas.microsoft.com/office/drawing/2014/main" val="21681115"/>
                  </a:ext>
                </a:extLst>
              </a:tr>
              <a:tr h="634570">
                <a:tc>
                  <a:txBody>
                    <a:bodyPr/>
                    <a:lstStyle/>
                    <a:p>
                      <a:r>
                        <a:rPr lang="en-US" sz="1800" dirty="0"/>
                        <a:t>-Demonstrate effective academic writing and communication skills in the research proposal.</a:t>
                      </a:r>
                    </a:p>
                  </a:txBody>
                  <a:tcPr marL="90653" marR="90653" marT="45326" marB="45326" anchor="ctr">
                    <a:lnL>
                      <a:noFill/>
                    </a:lnL>
                    <a:lnR>
                      <a:noFill/>
                    </a:lnR>
                    <a:lnT>
                      <a:noFill/>
                    </a:lnT>
                    <a:lnB>
                      <a:noFill/>
                    </a:lnB>
                    <a:noFill/>
                  </a:tcPr>
                </a:tc>
                <a:tc>
                  <a:txBody>
                    <a:bodyPr/>
                    <a:lstStyle/>
                    <a:p>
                      <a:pPr algn="r"/>
                      <a:r>
                        <a:rPr lang="ar-EG" sz="1800" dirty="0"/>
                        <a:t>إظهار مهارات الكتابة الأكاديمية الفعالة والتواصل في مقترح البحث.</a:t>
                      </a:r>
                    </a:p>
                  </a:txBody>
                  <a:tcPr marL="90653" marR="90653" marT="45326" marB="45326" anchor="ctr">
                    <a:lnL>
                      <a:noFill/>
                    </a:lnL>
                    <a:lnR>
                      <a:noFill/>
                    </a:lnR>
                    <a:lnT>
                      <a:noFill/>
                    </a:lnT>
                    <a:lnB>
                      <a:noFill/>
                    </a:lnB>
                    <a:noFill/>
                  </a:tcPr>
                </a:tc>
                <a:extLst>
                  <a:ext uri="{0D108BD9-81ED-4DB2-BD59-A6C34878D82A}">
                    <a16:rowId xmlns:a16="http://schemas.microsoft.com/office/drawing/2014/main" val="2497602648"/>
                  </a:ext>
                </a:extLst>
              </a:tr>
            </a:tbl>
          </a:graphicData>
        </a:graphic>
      </p:graphicFrame>
      <p:sp>
        <p:nvSpPr>
          <p:cNvPr id="9" name="Rectangle 3">
            <a:extLst>
              <a:ext uri="{FF2B5EF4-FFF2-40B4-BE49-F238E27FC236}">
                <a16:creationId xmlns:a16="http://schemas.microsoft.com/office/drawing/2014/main" id="{A947E11F-7D6E-DBE8-008E-36EE0D1827B7}"/>
              </a:ext>
            </a:extLst>
          </p:cNvPr>
          <p:cNvSpPr>
            <a:spLocks noChangeArrowheads="1"/>
          </p:cNvSpPr>
          <p:nvPr/>
        </p:nvSpPr>
        <p:spPr bwMode="auto">
          <a:xfrm>
            <a:off x="884238" y="18097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58499721"/>
      </p:ext>
    </p:extLst>
  </p:cSld>
  <p:clrMapOvr>
    <a:masterClrMapping/>
  </p:clrMapOvr>
  <mc:AlternateContent xmlns:mc="http://schemas.openxmlformats.org/markup-compatibility/2006" xmlns:p14="http://schemas.microsoft.com/office/powerpoint/2010/main">
    <mc:Choice Requires="p14">
      <p:transition spd="slow" p14:dur="2000" advTm="1507479"/>
    </mc:Choice>
    <mc:Fallback xmlns="">
      <p:transition spd="slow" advTm="150747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960148" y="3429000"/>
            <a:ext cx="4732386"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Course Outcome</a:t>
            </a: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مخرجات التعلم</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40101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775713"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950363FB-D73A-923A-CA75-D11D8DF8346B}"/>
              </a:ext>
            </a:extLst>
          </p:cNvPr>
          <p:cNvGraphicFramePr>
            <a:graphicFrameLocks noGrp="1"/>
          </p:cNvGraphicFramePr>
          <p:nvPr>
            <p:extLst>
              <p:ext uri="{D42A27DB-BD31-4B8C-83A1-F6EECF244321}">
                <p14:modId xmlns:p14="http://schemas.microsoft.com/office/powerpoint/2010/main" val="582943758"/>
              </p:ext>
            </p:extLst>
          </p:nvPr>
        </p:nvGraphicFramePr>
        <p:xfrm>
          <a:off x="1313750" y="1981905"/>
          <a:ext cx="10515600" cy="3474677"/>
        </p:xfrm>
        <a:graphic>
          <a:graphicData uri="http://schemas.openxmlformats.org/drawingml/2006/table">
            <a:tbl>
              <a:tblPr/>
              <a:tblGrid>
                <a:gridCol w="5257800">
                  <a:extLst>
                    <a:ext uri="{9D8B030D-6E8A-4147-A177-3AD203B41FA5}">
                      <a16:colId xmlns:a16="http://schemas.microsoft.com/office/drawing/2014/main" val="3770079151"/>
                    </a:ext>
                  </a:extLst>
                </a:gridCol>
                <a:gridCol w="5257800">
                  <a:extLst>
                    <a:ext uri="{9D8B030D-6E8A-4147-A177-3AD203B41FA5}">
                      <a16:colId xmlns:a16="http://schemas.microsoft.com/office/drawing/2014/main" val="1977888488"/>
                    </a:ext>
                  </a:extLst>
                </a:gridCol>
              </a:tblGrid>
              <a:tr h="1198164">
                <a:tc>
                  <a:txBody>
                    <a:bodyPr/>
                    <a:lstStyle/>
                    <a:p>
                      <a:r>
                        <a:rPr lang="en-US" dirty="0"/>
                        <a:t>Upon completion of this course, students will have the skills and knowledge necessary to write a comprehensive and well-structured research proposal.</a:t>
                      </a:r>
                    </a:p>
                  </a:txBody>
                  <a:tcPr anchor="ctr">
                    <a:lnL>
                      <a:noFill/>
                    </a:lnL>
                    <a:lnR>
                      <a:noFill/>
                    </a:lnR>
                    <a:lnT>
                      <a:noFill/>
                    </a:lnT>
                    <a:lnB>
                      <a:noFill/>
                    </a:lnB>
                    <a:noFill/>
                  </a:tcPr>
                </a:tc>
                <a:tc>
                  <a:txBody>
                    <a:bodyPr/>
                    <a:lstStyle/>
                    <a:p>
                      <a:pPr algn="r"/>
                      <a:r>
                        <a:rPr lang="ar-EG" dirty="0"/>
                        <a:t>عند الانتهاء من هذه الدورة، سيكون لدى الطلاب المهارات والمعرفة اللازمة لكتابة مقترح بحث شامل ومُنظم جيدًا.</a:t>
                      </a:r>
                    </a:p>
                  </a:txBody>
                  <a:tcPr anchor="ctr">
                    <a:lnL>
                      <a:noFill/>
                    </a:lnL>
                    <a:lnR>
                      <a:noFill/>
                    </a:lnR>
                    <a:lnT>
                      <a:noFill/>
                    </a:lnT>
                    <a:lnB>
                      <a:noFill/>
                    </a:lnB>
                    <a:noFill/>
                  </a:tcPr>
                </a:tc>
                <a:extLst>
                  <a:ext uri="{0D108BD9-81ED-4DB2-BD59-A6C34878D82A}">
                    <a16:rowId xmlns:a16="http://schemas.microsoft.com/office/drawing/2014/main" val="3293641743"/>
                  </a:ext>
                </a:extLst>
              </a:tr>
              <a:tr h="2276513">
                <a:tc>
                  <a:txBody>
                    <a:bodyPr/>
                    <a:lstStyle/>
                    <a:p>
                      <a:r>
                        <a:rPr lang="en-US"/>
                        <a:t>They will understand the importance of conducting research in their field of study and demonstrate proficiency in choosing relevant research topics, conducting literature reviews, formulating research objectives and questions, developing a research methodology, and writing effectively.</a:t>
                      </a:r>
                    </a:p>
                  </a:txBody>
                  <a:tcPr anchor="ctr">
                    <a:lnL>
                      <a:noFill/>
                    </a:lnL>
                    <a:lnR>
                      <a:noFill/>
                    </a:lnR>
                    <a:lnT>
                      <a:noFill/>
                    </a:lnT>
                    <a:lnB>
                      <a:noFill/>
                    </a:lnB>
                    <a:noFill/>
                  </a:tcPr>
                </a:tc>
                <a:tc>
                  <a:txBody>
                    <a:bodyPr/>
                    <a:lstStyle/>
                    <a:p>
                      <a:pPr algn="r"/>
                      <a:r>
                        <a:rPr lang="ar-EG" dirty="0"/>
                        <a:t>سيفهمون أهمية إجراء البحث في مجال دراستهم وسيظهرون كفاءة في اختيار موضوعات البحث المناسبة، وإجراء مراجعات أدبية، وصياغة أهداف وأسئلة البحث، وتطوير منهجية بحث، والكتابة بشكل فعال.</a:t>
                      </a:r>
                    </a:p>
                  </a:txBody>
                  <a:tcPr anchor="ctr">
                    <a:lnL>
                      <a:noFill/>
                    </a:lnL>
                    <a:lnR>
                      <a:noFill/>
                    </a:lnR>
                    <a:lnT>
                      <a:noFill/>
                    </a:lnT>
                    <a:lnB>
                      <a:noFill/>
                    </a:lnB>
                    <a:noFill/>
                  </a:tcPr>
                </a:tc>
                <a:extLst>
                  <a:ext uri="{0D108BD9-81ED-4DB2-BD59-A6C34878D82A}">
                    <a16:rowId xmlns:a16="http://schemas.microsoft.com/office/drawing/2014/main" val="868893189"/>
                  </a:ext>
                </a:extLst>
              </a:tr>
            </a:tbl>
          </a:graphicData>
        </a:graphic>
      </p:graphicFrame>
      <p:sp>
        <p:nvSpPr>
          <p:cNvPr id="4" name="Rectangle 1">
            <a:extLst>
              <a:ext uri="{FF2B5EF4-FFF2-40B4-BE49-F238E27FC236}">
                <a16:creationId xmlns:a16="http://schemas.microsoft.com/office/drawing/2014/main" id="{BCD2B0C0-7C1D-CF9A-9286-B8669A8DC4AB}"/>
              </a:ext>
            </a:extLst>
          </p:cNvPr>
          <p:cNvSpPr>
            <a:spLocks noChangeArrowheads="1"/>
          </p:cNvSpPr>
          <p:nvPr/>
        </p:nvSpPr>
        <p:spPr bwMode="auto">
          <a:xfrm>
            <a:off x="838200" y="24923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12591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9667" y="3429000"/>
            <a:ext cx="5673348"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Assessment Method</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طريقة التقييم</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4146808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9821" y="1285192"/>
            <a:ext cx="10717135" cy="3874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701A012E-52D0-CE16-65F3-9A4F5CC781A8}"/>
              </a:ext>
            </a:extLst>
          </p:cNvPr>
          <p:cNvGraphicFramePr>
            <a:graphicFrameLocks noGrp="1"/>
          </p:cNvGraphicFramePr>
          <p:nvPr>
            <p:extLst>
              <p:ext uri="{D42A27DB-BD31-4B8C-83A1-F6EECF244321}">
                <p14:modId xmlns:p14="http://schemas.microsoft.com/office/powerpoint/2010/main" val="2593618776"/>
              </p:ext>
            </p:extLst>
          </p:nvPr>
        </p:nvGraphicFramePr>
        <p:xfrm>
          <a:off x="1310588" y="1894442"/>
          <a:ext cx="10515600" cy="2244456"/>
        </p:xfrm>
        <a:graphic>
          <a:graphicData uri="http://schemas.openxmlformats.org/drawingml/2006/table">
            <a:tbl>
              <a:tblPr/>
              <a:tblGrid>
                <a:gridCol w="5257800">
                  <a:extLst>
                    <a:ext uri="{9D8B030D-6E8A-4147-A177-3AD203B41FA5}">
                      <a16:colId xmlns:a16="http://schemas.microsoft.com/office/drawing/2014/main" val="2797226075"/>
                    </a:ext>
                  </a:extLst>
                </a:gridCol>
                <a:gridCol w="5257800">
                  <a:extLst>
                    <a:ext uri="{9D8B030D-6E8A-4147-A177-3AD203B41FA5}">
                      <a16:colId xmlns:a16="http://schemas.microsoft.com/office/drawing/2014/main" val="2044192782"/>
                    </a:ext>
                  </a:extLst>
                </a:gridCol>
              </a:tblGrid>
              <a:tr h="1122228">
                <a:tc>
                  <a:txBody>
                    <a:bodyPr/>
                    <a:lstStyle/>
                    <a:p>
                      <a:r>
                        <a:rPr lang="en-US" dirty="0"/>
                        <a:t>Students will be assessed through a certain number of assignments that they will be given during the semester.</a:t>
                      </a:r>
                    </a:p>
                  </a:txBody>
                  <a:tcPr anchor="ctr">
                    <a:lnL>
                      <a:noFill/>
                    </a:lnL>
                    <a:lnR>
                      <a:noFill/>
                    </a:lnR>
                    <a:lnT>
                      <a:noFill/>
                    </a:lnT>
                    <a:lnB>
                      <a:noFill/>
                    </a:lnB>
                    <a:noFill/>
                  </a:tcPr>
                </a:tc>
                <a:tc>
                  <a:txBody>
                    <a:bodyPr/>
                    <a:lstStyle/>
                    <a:p>
                      <a:pPr algn="r"/>
                      <a:r>
                        <a:rPr lang="ar-EG" dirty="0"/>
                        <a:t>سيتم تقييم الطلاب من خلال عدد معين من الواجبات التي سيتم تقديمها لهم خلال الفصل الدراسي.</a:t>
                      </a:r>
                    </a:p>
                  </a:txBody>
                  <a:tcPr anchor="ctr">
                    <a:lnL>
                      <a:noFill/>
                    </a:lnL>
                    <a:lnR>
                      <a:noFill/>
                    </a:lnR>
                    <a:lnT>
                      <a:noFill/>
                    </a:lnT>
                    <a:lnB>
                      <a:noFill/>
                    </a:lnB>
                    <a:noFill/>
                  </a:tcPr>
                </a:tc>
                <a:extLst>
                  <a:ext uri="{0D108BD9-81ED-4DB2-BD59-A6C34878D82A}">
                    <a16:rowId xmlns:a16="http://schemas.microsoft.com/office/drawing/2014/main" val="2705768267"/>
                  </a:ext>
                </a:extLst>
              </a:tr>
              <a:tr h="1122228">
                <a:tc>
                  <a:txBody>
                    <a:bodyPr/>
                    <a:lstStyle/>
                    <a:p>
                      <a:r>
                        <a:rPr lang="en-US"/>
                        <a:t>The student must submit 3 required assignments during the semester, starting from the 4th week until the 11th week.</a:t>
                      </a:r>
                    </a:p>
                  </a:txBody>
                  <a:tcPr anchor="ctr">
                    <a:lnL>
                      <a:noFill/>
                    </a:lnL>
                    <a:lnR>
                      <a:noFill/>
                    </a:lnR>
                    <a:lnT>
                      <a:noFill/>
                    </a:lnT>
                    <a:lnB>
                      <a:noFill/>
                    </a:lnB>
                    <a:noFill/>
                  </a:tcPr>
                </a:tc>
                <a:tc>
                  <a:txBody>
                    <a:bodyPr/>
                    <a:lstStyle/>
                    <a:p>
                      <a:pPr algn="r"/>
                      <a:r>
                        <a:rPr lang="ar-EG" dirty="0"/>
                        <a:t>يجب على الطالب تقديم 3 واجبات مطلوبة خلال الفصل الدراسي، بدءًا من الأسبوع الرابع حتى الأسبوع الحادي عشر.</a:t>
                      </a:r>
                    </a:p>
                  </a:txBody>
                  <a:tcPr anchor="ctr">
                    <a:lnL>
                      <a:noFill/>
                    </a:lnL>
                    <a:lnR>
                      <a:noFill/>
                    </a:lnR>
                    <a:lnT>
                      <a:noFill/>
                    </a:lnT>
                    <a:lnB>
                      <a:noFill/>
                    </a:lnB>
                    <a:noFill/>
                  </a:tcPr>
                </a:tc>
                <a:extLst>
                  <a:ext uri="{0D108BD9-81ED-4DB2-BD59-A6C34878D82A}">
                    <a16:rowId xmlns:a16="http://schemas.microsoft.com/office/drawing/2014/main" val="433494731"/>
                  </a:ext>
                </a:extLst>
              </a:tr>
            </a:tbl>
          </a:graphicData>
        </a:graphic>
      </p:graphicFrame>
    </p:spTree>
    <p:extLst>
      <p:ext uri="{BB962C8B-B14F-4D97-AF65-F5344CB8AC3E}">
        <p14:creationId xmlns:p14="http://schemas.microsoft.com/office/powerpoint/2010/main" val="132454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86487" y="1575559"/>
            <a:ext cx="10529922" cy="3589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Table 3">
            <a:extLst>
              <a:ext uri="{FF2B5EF4-FFF2-40B4-BE49-F238E27FC236}">
                <a16:creationId xmlns:a16="http://schemas.microsoft.com/office/drawing/2014/main" id="{341E408E-ACC9-4831-7307-5FF73BEC446D}"/>
              </a:ext>
            </a:extLst>
          </p:cNvPr>
          <p:cNvGraphicFramePr>
            <a:graphicFrameLocks noGrp="1"/>
          </p:cNvGraphicFramePr>
          <p:nvPr>
            <p:extLst>
              <p:ext uri="{D42A27DB-BD31-4B8C-83A1-F6EECF244321}">
                <p14:modId xmlns:p14="http://schemas.microsoft.com/office/powerpoint/2010/main" val="3664519413"/>
              </p:ext>
            </p:extLst>
          </p:nvPr>
        </p:nvGraphicFramePr>
        <p:xfrm>
          <a:off x="3203713" y="1865923"/>
          <a:ext cx="10515600" cy="365760"/>
        </p:xfrm>
        <a:graphic>
          <a:graphicData uri="http://schemas.openxmlformats.org/drawingml/2006/table">
            <a:tbl>
              <a:tblPr/>
              <a:tblGrid>
                <a:gridCol w="5257800">
                  <a:extLst>
                    <a:ext uri="{9D8B030D-6E8A-4147-A177-3AD203B41FA5}">
                      <a16:colId xmlns:a16="http://schemas.microsoft.com/office/drawing/2014/main" val="135262036"/>
                    </a:ext>
                  </a:extLst>
                </a:gridCol>
                <a:gridCol w="5257800">
                  <a:extLst>
                    <a:ext uri="{9D8B030D-6E8A-4147-A177-3AD203B41FA5}">
                      <a16:colId xmlns:a16="http://schemas.microsoft.com/office/drawing/2014/main" val="1282922944"/>
                    </a:ext>
                  </a:extLst>
                </a:gridCol>
              </a:tblGrid>
              <a:tr h="0">
                <a:tc>
                  <a:txBody>
                    <a:bodyPr/>
                    <a:lstStyle/>
                    <a:p>
                      <a:r>
                        <a:rPr lang="en-US" b="1">
                          <a:solidFill>
                            <a:srgbClr val="FF0000"/>
                          </a:solidFill>
                        </a:rPr>
                        <a:t>Individual Work:</a:t>
                      </a:r>
                    </a:p>
                  </a:txBody>
                  <a:tcPr anchor="ctr">
                    <a:lnL>
                      <a:noFill/>
                    </a:lnL>
                    <a:lnR>
                      <a:noFill/>
                    </a:lnR>
                    <a:lnT>
                      <a:noFill/>
                    </a:lnT>
                    <a:lnB>
                      <a:noFill/>
                    </a:lnB>
                    <a:noFill/>
                  </a:tcPr>
                </a:tc>
                <a:tc>
                  <a:txBody>
                    <a:bodyPr/>
                    <a:lstStyle/>
                    <a:p>
                      <a:r>
                        <a:rPr lang="ar-EG" b="1" dirty="0">
                          <a:solidFill>
                            <a:srgbClr val="FF0000"/>
                          </a:solidFill>
                        </a:rPr>
                        <a:t>العمل الفردي:</a:t>
                      </a:r>
                    </a:p>
                  </a:txBody>
                  <a:tcPr anchor="ctr">
                    <a:lnL>
                      <a:noFill/>
                    </a:lnL>
                    <a:lnR>
                      <a:noFill/>
                    </a:lnR>
                    <a:lnT>
                      <a:noFill/>
                    </a:lnT>
                    <a:lnB>
                      <a:noFill/>
                    </a:lnB>
                    <a:noFill/>
                  </a:tcPr>
                </a:tc>
                <a:extLst>
                  <a:ext uri="{0D108BD9-81ED-4DB2-BD59-A6C34878D82A}">
                    <a16:rowId xmlns:a16="http://schemas.microsoft.com/office/drawing/2014/main" val="1043124131"/>
                  </a:ext>
                </a:extLst>
              </a:tr>
            </a:tbl>
          </a:graphicData>
        </a:graphic>
      </p:graphicFrame>
      <p:graphicFrame>
        <p:nvGraphicFramePr>
          <p:cNvPr id="6" name="Table 5">
            <a:extLst>
              <a:ext uri="{FF2B5EF4-FFF2-40B4-BE49-F238E27FC236}">
                <a16:creationId xmlns:a16="http://schemas.microsoft.com/office/drawing/2014/main" id="{56B08B4F-354B-038B-6517-192419406DB0}"/>
              </a:ext>
            </a:extLst>
          </p:cNvPr>
          <p:cNvGraphicFramePr>
            <a:graphicFrameLocks noGrp="1"/>
          </p:cNvGraphicFramePr>
          <p:nvPr>
            <p:extLst>
              <p:ext uri="{D42A27DB-BD31-4B8C-83A1-F6EECF244321}">
                <p14:modId xmlns:p14="http://schemas.microsoft.com/office/powerpoint/2010/main" val="1161457283"/>
              </p:ext>
            </p:extLst>
          </p:nvPr>
        </p:nvGraphicFramePr>
        <p:xfrm>
          <a:off x="1500809" y="2514599"/>
          <a:ext cx="10515600" cy="914400"/>
        </p:xfrm>
        <a:graphic>
          <a:graphicData uri="http://schemas.openxmlformats.org/drawingml/2006/table">
            <a:tbl>
              <a:tblPr/>
              <a:tblGrid>
                <a:gridCol w="5257800">
                  <a:extLst>
                    <a:ext uri="{9D8B030D-6E8A-4147-A177-3AD203B41FA5}">
                      <a16:colId xmlns:a16="http://schemas.microsoft.com/office/drawing/2014/main" val="2729384413"/>
                    </a:ext>
                  </a:extLst>
                </a:gridCol>
                <a:gridCol w="5257800">
                  <a:extLst>
                    <a:ext uri="{9D8B030D-6E8A-4147-A177-3AD203B41FA5}">
                      <a16:colId xmlns:a16="http://schemas.microsoft.com/office/drawing/2014/main" val="212687878"/>
                    </a:ext>
                  </a:extLst>
                </a:gridCol>
              </a:tblGrid>
              <a:tr h="0">
                <a:tc>
                  <a:txBody>
                    <a:bodyPr/>
                    <a:lstStyle/>
                    <a:p>
                      <a:r>
                        <a:rPr lang="en-US" b="1" dirty="0">
                          <a:solidFill>
                            <a:srgbClr val="FF0000"/>
                          </a:solidFill>
                        </a:rPr>
                        <a:t>Every student will be required to write and deliver all assignments individually; there will not be group assignments.</a:t>
                      </a:r>
                    </a:p>
                  </a:txBody>
                  <a:tcPr anchor="ctr">
                    <a:lnL>
                      <a:noFill/>
                    </a:lnL>
                    <a:lnR>
                      <a:noFill/>
                    </a:lnR>
                    <a:lnT>
                      <a:noFill/>
                    </a:lnT>
                    <a:lnB>
                      <a:noFill/>
                    </a:lnB>
                    <a:noFill/>
                  </a:tcPr>
                </a:tc>
                <a:tc>
                  <a:txBody>
                    <a:bodyPr/>
                    <a:lstStyle/>
                    <a:p>
                      <a:pPr algn="r"/>
                      <a:r>
                        <a:rPr lang="ar-EG" b="1" dirty="0">
                          <a:solidFill>
                            <a:srgbClr val="FF0000"/>
                          </a:solidFill>
                        </a:rPr>
                        <a:t>سيكون مطلوباً من كل طالب كتابة وتسليم جميع المهام بشكل فردي؛ ولن تكون هناك مهام جماعية.</a:t>
                      </a:r>
                    </a:p>
                  </a:txBody>
                  <a:tcPr anchor="ctr">
                    <a:lnL>
                      <a:noFill/>
                    </a:lnL>
                    <a:lnR>
                      <a:noFill/>
                    </a:lnR>
                    <a:lnT>
                      <a:noFill/>
                    </a:lnT>
                    <a:lnB>
                      <a:noFill/>
                    </a:lnB>
                    <a:noFill/>
                  </a:tcPr>
                </a:tc>
                <a:extLst>
                  <a:ext uri="{0D108BD9-81ED-4DB2-BD59-A6C34878D82A}">
                    <a16:rowId xmlns:a16="http://schemas.microsoft.com/office/drawing/2014/main" val="3007313674"/>
                  </a:ext>
                </a:extLst>
              </a:tr>
            </a:tbl>
          </a:graphicData>
        </a:graphic>
      </p:graphicFrame>
    </p:spTree>
    <p:extLst>
      <p:ext uri="{BB962C8B-B14F-4D97-AF65-F5344CB8AC3E}">
        <p14:creationId xmlns:p14="http://schemas.microsoft.com/office/powerpoint/2010/main" val="1639438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6960148" y="3429000"/>
            <a:ext cx="4453462"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Project Delivery</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تسليم المشروع</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13657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7" y="1436384"/>
            <a:ext cx="8747747" cy="372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D0286C42-4B7D-541A-FD98-D91C2CFD8672}"/>
              </a:ext>
            </a:extLst>
          </p:cNvPr>
          <p:cNvGraphicFramePr>
            <a:graphicFrameLocks noGrp="1"/>
          </p:cNvGraphicFramePr>
          <p:nvPr>
            <p:extLst>
              <p:ext uri="{D42A27DB-BD31-4B8C-83A1-F6EECF244321}">
                <p14:modId xmlns:p14="http://schemas.microsoft.com/office/powerpoint/2010/main" val="304831191"/>
              </p:ext>
            </p:extLst>
          </p:nvPr>
        </p:nvGraphicFramePr>
        <p:xfrm>
          <a:off x="1021147" y="2434356"/>
          <a:ext cx="8426426" cy="1727000"/>
        </p:xfrm>
        <a:graphic>
          <a:graphicData uri="http://schemas.openxmlformats.org/drawingml/2006/table">
            <a:tbl>
              <a:tblPr/>
              <a:tblGrid>
                <a:gridCol w="4213213">
                  <a:extLst>
                    <a:ext uri="{9D8B030D-6E8A-4147-A177-3AD203B41FA5}">
                      <a16:colId xmlns:a16="http://schemas.microsoft.com/office/drawing/2014/main" val="3871011318"/>
                    </a:ext>
                  </a:extLst>
                </a:gridCol>
                <a:gridCol w="4213213">
                  <a:extLst>
                    <a:ext uri="{9D8B030D-6E8A-4147-A177-3AD203B41FA5}">
                      <a16:colId xmlns:a16="http://schemas.microsoft.com/office/drawing/2014/main" val="4287723656"/>
                    </a:ext>
                  </a:extLst>
                </a:gridCol>
              </a:tblGrid>
              <a:tr h="863500">
                <a:tc>
                  <a:txBody>
                    <a:bodyPr/>
                    <a:lstStyle/>
                    <a:p>
                      <a:r>
                        <a:rPr lang="en-US" dirty="0"/>
                        <a:t>Starting from week 4 student will be asked to submit the required assignments.</a:t>
                      </a:r>
                    </a:p>
                  </a:txBody>
                  <a:tcPr anchor="ctr">
                    <a:lnL>
                      <a:noFill/>
                    </a:lnL>
                    <a:lnR>
                      <a:noFill/>
                    </a:lnR>
                    <a:lnT>
                      <a:noFill/>
                    </a:lnT>
                    <a:lnB>
                      <a:noFill/>
                    </a:lnB>
                    <a:noFill/>
                  </a:tcPr>
                </a:tc>
                <a:tc>
                  <a:txBody>
                    <a:bodyPr/>
                    <a:lstStyle/>
                    <a:p>
                      <a:pPr algn="r"/>
                      <a:r>
                        <a:rPr lang="ar-EG" dirty="0"/>
                        <a:t>اعتباراً من الأسبوع الرابع، سيُطلب من الطالب تقديم المهام المطلوبة.</a:t>
                      </a:r>
                    </a:p>
                  </a:txBody>
                  <a:tcPr anchor="ctr">
                    <a:lnL>
                      <a:noFill/>
                    </a:lnL>
                    <a:lnR>
                      <a:noFill/>
                    </a:lnR>
                    <a:lnT>
                      <a:noFill/>
                    </a:lnT>
                    <a:lnB>
                      <a:noFill/>
                    </a:lnB>
                    <a:noFill/>
                  </a:tcPr>
                </a:tc>
                <a:extLst>
                  <a:ext uri="{0D108BD9-81ED-4DB2-BD59-A6C34878D82A}">
                    <a16:rowId xmlns:a16="http://schemas.microsoft.com/office/drawing/2014/main" val="3846784631"/>
                  </a:ext>
                </a:extLst>
              </a:tr>
              <a:tr h="863500">
                <a:tc>
                  <a:txBody>
                    <a:bodyPr/>
                    <a:lstStyle/>
                    <a:p>
                      <a:r>
                        <a:rPr lang="en-US"/>
                        <a:t>Students will be asked to deliver 3 submissions for the project.</a:t>
                      </a:r>
                    </a:p>
                  </a:txBody>
                  <a:tcPr anchor="ctr">
                    <a:lnL>
                      <a:noFill/>
                    </a:lnL>
                    <a:lnR>
                      <a:noFill/>
                    </a:lnR>
                    <a:lnT>
                      <a:noFill/>
                    </a:lnT>
                    <a:lnB>
                      <a:noFill/>
                    </a:lnB>
                    <a:noFill/>
                  </a:tcPr>
                </a:tc>
                <a:tc>
                  <a:txBody>
                    <a:bodyPr/>
                    <a:lstStyle/>
                    <a:p>
                      <a:pPr algn="r"/>
                      <a:r>
                        <a:rPr lang="ar-EG" dirty="0"/>
                        <a:t>سيُطلب من الطلاب تقديم ثلاث تسليمات للمشروع.</a:t>
                      </a:r>
                    </a:p>
                  </a:txBody>
                  <a:tcPr anchor="ctr">
                    <a:lnL>
                      <a:noFill/>
                    </a:lnL>
                    <a:lnR>
                      <a:noFill/>
                    </a:lnR>
                    <a:lnT>
                      <a:noFill/>
                    </a:lnT>
                    <a:lnB>
                      <a:noFill/>
                    </a:lnB>
                    <a:noFill/>
                  </a:tcPr>
                </a:tc>
                <a:extLst>
                  <a:ext uri="{0D108BD9-81ED-4DB2-BD59-A6C34878D82A}">
                    <a16:rowId xmlns:a16="http://schemas.microsoft.com/office/drawing/2014/main" val="2737117127"/>
                  </a:ext>
                </a:extLst>
              </a:tr>
            </a:tbl>
          </a:graphicData>
        </a:graphic>
      </p:graphicFrame>
      <p:sp>
        <p:nvSpPr>
          <p:cNvPr id="4" name="Rectangle 1">
            <a:extLst>
              <a:ext uri="{FF2B5EF4-FFF2-40B4-BE49-F238E27FC236}">
                <a16:creationId xmlns:a16="http://schemas.microsoft.com/office/drawing/2014/main" id="{C86A88FD-81D7-131D-637D-A1B45D510FB9}"/>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39400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7827" y="2944940"/>
            <a:ext cx="5049780"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Delivery Schedule</a:t>
            </a:r>
            <a:endPar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400" b="1" dirty="0">
                <a:solidFill>
                  <a:srgbClr val="000000"/>
                </a:solidFill>
                <a:latin typeface="Tajawal Medium" panose="00000600000000000000" pitchFamily="2" charset="-78"/>
                <a:cs typeface="Tajawal Medium" panose="00000600000000000000" pitchFamily="2" charset="-78"/>
              </a:rPr>
              <a:t>جدول التسليم</a:t>
            </a:r>
            <a:r>
              <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 </a:t>
            </a:r>
          </a:p>
        </p:txBody>
      </p:sp>
      <p:sp>
        <p:nvSpPr>
          <p:cNvPr id="7" name="Rectangle 6">
            <a:extLst>
              <a:ext uri="{FF2B5EF4-FFF2-40B4-BE49-F238E27FC236}">
                <a16:creationId xmlns:a16="http://schemas.microsoft.com/office/drawing/2014/main" id="{E43B8E6E-AC63-4EE7-A93B-9B5C67C218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DA3BF728-3F55-4016-A7A0-DA253807C8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470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AC0D8703-7EDD-AD00-3675-5F41AD244F03}"/>
              </a:ext>
            </a:extLst>
          </p:cNvPr>
          <p:cNvSpPr>
            <a:spLocks noChangeArrowheads="1"/>
          </p:cNvSpPr>
          <p:nvPr/>
        </p:nvSpPr>
        <p:spPr bwMode="auto">
          <a:xfrm>
            <a:off x="212407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descr="A logo for a university&#10;&#10;Description automatically generated">
            <a:extLst>
              <a:ext uri="{FF2B5EF4-FFF2-40B4-BE49-F238E27FC236}">
                <a16:creationId xmlns:a16="http://schemas.microsoft.com/office/drawing/2014/main" id="{D0769107-474A-4D30-C11B-B70D0B46A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graphicFrame>
        <p:nvGraphicFramePr>
          <p:cNvPr id="2" name="Table 1">
            <a:extLst>
              <a:ext uri="{FF2B5EF4-FFF2-40B4-BE49-F238E27FC236}">
                <a16:creationId xmlns:a16="http://schemas.microsoft.com/office/drawing/2014/main" id="{DA880161-B220-16E2-023B-A27D54AFFF77}"/>
              </a:ext>
            </a:extLst>
          </p:cNvPr>
          <p:cNvGraphicFramePr>
            <a:graphicFrameLocks noGrp="1"/>
          </p:cNvGraphicFramePr>
          <p:nvPr>
            <p:extLst>
              <p:ext uri="{D42A27DB-BD31-4B8C-83A1-F6EECF244321}">
                <p14:modId xmlns:p14="http://schemas.microsoft.com/office/powerpoint/2010/main" val="3033293610"/>
              </p:ext>
            </p:extLst>
          </p:nvPr>
        </p:nvGraphicFramePr>
        <p:xfrm>
          <a:off x="1834514" y="762023"/>
          <a:ext cx="9727566" cy="355814"/>
        </p:xfrm>
        <a:graphic>
          <a:graphicData uri="http://schemas.openxmlformats.org/drawingml/2006/table">
            <a:tbl>
              <a:tblPr/>
              <a:tblGrid>
                <a:gridCol w="4947914">
                  <a:extLst>
                    <a:ext uri="{9D8B030D-6E8A-4147-A177-3AD203B41FA5}">
                      <a16:colId xmlns:a16="http://schemas.microsoft.com/office/drawing/2014/main" val="2231561209"/>
                    </a:ext>
                  </a:extLst>
                </a:gridCol>
                <a:gridCol w="4779652">
                  <a:extLst>
                    <a:ext uri="{9D8B030D-6E8A-4147-A177-3AD203B41FA5}">
                      <a16:colId xmlns:a16="http://schemas.microsoft.com/office/drawing/2014/main" val="3080865298"/>
                    </a:ext>
                  </a:extLst>
                </a:gridCol>
              </a:tblGrid>
              <a:tr h="355814">
                <a:tc>
                  <a:txBody>
                    <a:bodyPr/>
                    <a:lstStyle/>
                    <a:p>
                      <a:pPr algn="ctr" fontAlgn="ctr"/>
                      <a:r>
                        <a:rPr lang="en-US" sz="1500" b="1" i="0" u="none" strike="noStrike" dirty="0">
                          <a:solidFill>
                            <a:schemeClr val="accent1"/>
                          </a:solidFill>
                          <a:effectLst/>
                          <a:latin typeface="Arial" panose="020B0604020202020204" pitchFamily="34" charset="0"/>
                        </a:rPr>
                        <a:t>Delivery schedule of graduation project tasks</a:t>
                      </a:r>
                    </a:p>
                  </a:txBody>
                  <a:tcPr marL="78776" marR="78776" marT="39388" marB="39388" anchor="ctr">
                    <a:lnL>
                      <a:noFill/>
                    </a:lnL>
                    <a:lnR>
                      <a:noFill/>
                    </a:lnR>
                    <a:lnT>
                      <a:noFill/>
                    </a:lnT>
                    <a:lnB>
                      <a:noFill/>
                    </a:lnB>
                    <a:noFill/>
                  </a:tcPr>
                </a:tc>
                <a:tc>
                  <a:txBody>
                    <a:bodyPr/>
                    <a:lstStyle/>
                    <a:p>
                      <a:pPr algn="ctr" fontAlgn="ctr"/>
                      <a:r>
                        <a:rPr lang="ar-EG" sz="1500" b="1" i="0" u="none" strike="noStrike" dirty="0">
                          <a:solidFill>
                            <a:schemeClr val="accent1"/>
                          </a:solidFill>
                          <a:effectLst/>
                          <a:latin typeface="Arial" panose="020B0604020202020204" pitchFamily="34" charset="0"/>
                        </a:rPr>
                        <a:t>جدول تسليم مهام مشروع التخرج</a:t>
                      </a:r>
                    </a:p>
                  </a:txBody>
                  <a:tcPr marL="78776" marR="78776" marT="39388" marB="39388" anchor="ctr">
                    <a:lnL>
                      <a:noFill/>
                    </a:lnL>
                    <a:lnR>
                      <a:noFill/>
                    </a:lnR>
                    <a:lnT>
                      <a:noFill/>
                    </a:lnT>
                    <a:lnB>
                      <a:noFill/>
                    </a:lnB>
                    <a:noFill/>
                  </a:tcPr>
                </a:tc>
                <a:extLst>
                  <a:ext uri="{0D108BD9-81ED-4DB2-BD59-A6C34878D82A}">
                    <a16:rowId xmlns:a16="http://schemas.microsoft.com/office/drawing/2014/main" val="2788124766"/>
                  </a:ext>
                </a:extLst>
              </a:tr>
            </a:tbl>
          </a:graphicData>
        </a:graphic>
      </p:graphicFrame>
      <p:graphicFrame>
        <p:nvGraphicFramePr>
          <p:cNvPr id="6" name="Table 5">
            <a:extLst>
              <a:ext uri="{FF2B5EF4-FFF2-40B4-BE49-F238E27FC236}">
                <a16:creationId xmlns:a16="http://schemas.microsoft.com/office/drawing/2014/main" id="{2267254D-7895-7299-B059-0A5D8F680B9E}"/>
              </a:ext>
            </a:extLst>
          </p:cNvPr>
          <p:cNvGraphicFramePr>
            <a:graphicFrameLocks noGrp="1"/>
          </p:cNvGraphicFramePr>
          <p:nvPr>
            <p:extLst>
              <p:ext uri="{D42A27DB-BD31-4B8C-83A1-F6EECF244321}">
                <p14:modId xmlns:p14="http://schemas.microsoft.com/office/powerpoint/2010/main" val="2647184081"/>
              </p:ext>
            </p:extLst>
          </p:nvPr>
        </p:nvGraphicFramePr>
        <p:xfrm>
          <a:off x="2124074" y="1972667"/>
          <a:ext cx="9727566" cy="2788240"/>
        </p:xfrm>
        <a:graphic>
          <a:graphicData uri="http://schemas.openxmlformats.org/drawingml/2006/table">
            <a:tbl>
              <a:tblPr/>
              <a:tblGrid>
                <a:gridCol w="4863783">
                  <a:extLst>
                    <a:ext uri="{9D8B030D-6E8A-4147-A177-3AD203B41FA5}">
                      <a16:colId xmlns:a16="http://schemas.microsoft.com/office/drawing/2014/main" val="534562984"/>
                    </a:ext>
                  </a:extLst>
                </a:gridCol>
                <a:gridCol w="4863783">
                  <a:extLst>
                    <a:ext uri="{9D8B030D-6E8A-4147-A177-3AD203B41FA5}">
                      <a16:colId xmlns:a16="http://schemas.microsoft.com/office/drawing/2014/main" val="1592274905"/>
                    </a:ext>
                  </a:extLst>
                </a:gridCol>
              </a:tblGrid>
              <a:tr h="159682">
                <a:tc>
                  <a:txBody>
                    <a:bodyPr/>
                    <a:lstStyle/>
                    <a:p>
                      <a:r>
                        <a:rPr lang="en-US" sz="1600" dirty="0"/>
                        <a:t># of Assignment</a:t>
                      </a:r>
                    </a:p>
                  </a:txBody>
                  <a:tcPr marL="39921" marR="39921" marT="19960" marB="19960" anchor="ctr">
                    <a:lnL>
                      <a:noFill/>
                    </a:lnL>
                    <a:lnR>
                      <a:noFill/>
                    </a:lnR>
                    <a:lnT>
                      <a:noFill/>
                    </a:lnT>
                    <a:lnB>
                      <a:noFill/>
                    </a:lnB>
                    <a:noFill/>
                  </a:tcPr>
                </a:tc>
                <a:tc>
                  <a:txBody>
                    <a:bodyPr/>
                    <a:lstStyle/>
                    <a:p>
                      <a:pPr algn="r"/>
                      <a:r>
                        <a:rPr lang="ar-EG" sz="1800" dirty="0"/>
                        <a:t>رقم المهمة</a:t>
                      </a:r>
                    </a:p>
                  </a:txBody>
                  <a:tcPr marL="39921" marR="39921" marT="19960" marB="19960" anchor="ctr">
                    <a:lnL>
                      <a:noFill/>
                    </a:lnL>
                    <a:lnR>
                      <a:noFill/>
                    </a:lnR>
                    <a:lnT>
                      <a:noFill/>
                    </a:lnT>
                    <a:lnB>
                      <a:noFill/>
                    </a:lnB>
                    <a:noFill/>
                  </a:tcPr>
                </a:tc>
                <a:extLst>
                  <a:ext uri="{0D108BD9-81ED-4DB2-BD59-A6C34878D82A}">
                    <a16:rowId xmlns:a16="http://schemas.microsoft.com/office/drawing/2014/main" val="3774550101"/>
                  </a:ext>
                </a:extLst>
              </a:tr>
              <a:tr h="159682">
                <a:tc>
                  <a:txBody>
                    <a:bodyPr/>
                    <a:lstStyle/>
                    <a:p>
                      <a:r>
                        <a:rPr lang="en-US" sz="1600" b="1"/>
                        <a:t>Assignment #1</a:t>
                      </a:r>
                      <a:endParaRPr lang="en-US" sz="1600"/>
                    </a:p>
                  </a:txBody>
                  <a:tcPr marL="39921" marR="39921" marT="19960" marB="19960" anchor="ctr">
                    <a:lnL>
                      <a:noFill/>
                    </a:lnL>
                    <a:lnR>
                      <a:noFill/>
                    </a:lnR>
                    <a:lnT>
                      <a:noFill/>
                    </a:lnT>
                    <a:lnB>
                      <a:noFill/>
                    </a:lnB>
                    <a:noFill/>
                  </a:tcPr>
                </a:tc>
                <a:tc>
                  <a:txBody>
                    <a:bodyPr/>
                    <a:lstStyle/>
                    <a:p>
                      <a:pPr algn="r"/>
                      <a:r>
                        <a:rPr lang="ar-EG" sz="1800" b="1" dirty="0"/>
                        <a:t>المهمة رقم 1</a:t>
                      </a:r>
                      <a:endParaRPr lang="ar-EG" sz="1800" dirty="0"/>
                    </a:p>
                  </a:txBody>
                  <a:tcPr marL="39921" marR="39921" marT="19960" marB="19960" anchor="ctr">
                    <a:lnL>
                      <a:noFill/>
                    </a:lnL>
                    <a:lnR>
                      <a:noFill/>
                    </a:lnR>
                    <a:lnT>
                      <a:noFill/>
                    </a:lnT>
                    <a:lnB>
                      <a:noFill/>
                    </a:lnB>
                    <a:noFill/>
                  </a:tcPr>
                </a:tc>
                <a:extLst>
                  <a:ext uri="{0D108BD9-81ED-4DB2-BD59-A6C34878D82A}">
                    <a16:rowId xmlns:a16="http://schemas.microsoft.com/office/drawing/2014/main" val="1636196757"/>
                  </a:ext>
                </a:extLst>
              </a:tr>
              <a:tr h="159682">
                <a:tc>
                  <a:txBody>
                    <a:bodyPr/>
                    <a:lstStyle/>
                    <a:p>
                      <a:r>
                        <a:rPr lang="en-US" sz="1600" dirty="0"/>
                        <a:t>1. Choose a research topic/title.</a:t>
                      </a:r>
                    </a:p>
                  </a:txBody>
                  <a:tcPr marL="39921" marR="39921" marT="19960" marB="19960" anchor="ctr">
                    <a:lnL>
                      <a:noFill/>
                    </a:lnL>
                    <a:lnR>
                      <a:noFill/>
                    </a:lnR>
                    <a:lnT>
                      <a:noFill/>
                    </a:lnT>
                    <a:lnB>
                      <a:noFill/>
                    </a:lnB>
                    <a:noFill/>
                  </a:tcPr>
                </a:tc>
                <a:tc>
                  <a:txBody>
                    <a:bodyPr/>
                    <a:lstStyle/>
                    <a:p>
                      <a:pPr algn="r"/>
                      <a:r>
                        <a:rPr lang="ar-EG" sz="1800" dirty="0"/>
                        <a:t>1. اختيار موضوع/عنوان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3690380183"/>
                  </a:ext>
                </a:extLst>
              </a:tr>
              <a:tr h="279444">
                <a:tc>
                  <a:txBody>
                    <a:bodyPr/>
                    <a:lstStyle/>
                    <a:p>
                      <a:r>
                        <a:rPr lang="en-US" sz="1600"/>
                        <a:t>2. Write the introduction of your project related to your research topic/title.</a:t>
                      </a:r>
                    </a:p>
                  </a:txBody>
                  <a:tcPr marL="39921" marR="39921" marT="19960" marB="19960" anchor="ctr">
                    <a:lnL>
                      <a:noFill/>
                    </a:lnL>
                    <a:lnR>
                      <a:noFill/>
                    </a:lnR>
                    <a:lnT>
                      <a:noFill/>
                    </a:lnT>
                    <a:lnB>
                      <a:noFill/>
                    </a:lnB>
                    <a:noFill/>
                  </a:tcPr>
                </a:tc>
                <a:tc>
                  <a:txBody>
                    <a:bodyPr/>
                    <a:lstStyle/>
                    <a:p>
                      <a:pPr algn="r"/>
                      <a:r>
                        <a:rPr lang="ar-EG" sz="1800" dirty="0"/>
                        <a:t>2. كتابة مقدمة مشروعك المتعلقة بموضوع/عنوان البحث الخاص بك.</a:t>
                      </a:r>
                    </a:p>
                  </a:txBody>
                  <a:tcPr marL="39921" marR="39921" marT="19960" marB="19960" anchor="ctr">
                    <a:lnL>
                      <a:noFill/>
                    </a:lnL>
                    <a:lnR>
                      <a:noFill/>
                    </a:lnR>
                    <a:lnT>
                      <a:noFill/>
                    </a:lnT>
                    <a:lnB>
                      <a:noFill/>
                    </a:lnB>
                    <a:noFill/>
                  </a:tcPr>
                </a:tc>
                <a:extLst>
                  <a:ext uri="{0D108BD9-81ED-4DB2-BD59-A6C34878D82A}">
                    <a16:rowId xmlns:a16="http://schemas.microsoft.com/office/drawing/2014/main" val="865580507"/>
                  </a:ext>
                </a:extLst>
              </a:tr>
              <a:tr h="159682">
                <a:tc>
                  <a:txBody>
                    <a:bodyPr/>
                    <a:lstStyle/>
                    <a:p>
                      <a:r>
                        <a:rPr lang="en-US" sz="1600"/>
                        <a:t>3. Formulate research problem.</a:t>
                      </a:r>
                    </a:p>
                  </a:txBody>
                  <a:tcPr marL="39921" marR="39921" marT="19960" marB="19960" anchor="ctr">
                    <a:lnL>
                      <a:noFill/>
                    </a:lnL>
                    <a:lnR>
                      <a:noFill/>
                    </a:lnR>
                    <a:lnT>
                      <a:noFill/>
                    </a:lnT>
                    <a:lnB>
                      <a:noFill/>
                    </a:lnB>
                    <a:noFill/>
                  </a:tcPr>
                </a:tc>
                <a:tc>
                  <a:txBody>
                    <a:bodyPr/>
                    <a:lstStyle/>
                    <a:p>
                      <a:pPr algn="r"/>
                      <a:r>
                        <a:rPr lang="ar-EG" sz="1800" dirty="0"/>
                        <a:t>3. صياغة مشكلة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483873685"/>
                  </a:ext>
                </a:extLst>
              </a:tr>
              <a:tr h="159682">
                <a:tc>
                  <a:txBody>
                    <a:bodyPr/>
                    <a:lstStyle/>
                    <a:p>
                      <a:r>
                        <a:rPr lang="en-US" sz="1600" dirty="0"/>
                        <a:t>4. Identify research significance.</a:t>
                      </a:r>
                    </a:p>
                  </a:txBody>
                  <a:tcPr marL="39921" marR="39921" marT="19960" marB="19960" anchor="ctr">
                    <a:lnL>
                      <a:noFill/>
                    </a:lnL>
                    <a:lnR>
                      <a:noFill/>
                    </a:lnR>
                    <a:lnT>
                      <a:noFill/>
                    </a:lnT>
                    <a:lnB>
                      <a:noFill/>
                    </a:lnB>
                    <a:noFill/>
                  </a:tcPr>
                </a:tc>
                <a:tc>
                  <a:txBody>
                    <a:bodyPr/>
                    <a:lstStyle/>
                    <a:p>
                      <a:pPr algn="r"/>
                      <a:r>
                        <a:rPr lang="ar-EG" sz="1800" dirty="0"/>
                        <a:t>4. تحديد أهمية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122103277"/>
                  </a:ext>
                </a:extLst>
              </a:tr>
              <a:tr h="159682">
                <a:tc>
                  <a:txBody>
                    <a:bodyPr/>
                    <a:lstStyle/>
                    <a:p>
                      <a:r>
                        <a:rPr lang="en-US" sz="1600"/>
                        <a:t>5. References list.</a:t>
                      </a:r>
                    </a:p>
                  </a:txBody>
                  <a:tcPr marL="39921" marR="39921" marT="19960" marB="19960" anchor="ctr">
                    <a:lnL>
                      <a:noFill/>
                    </a:lnL>
                    <a:lnR>
                      <a:noFill/>
                    </a:lnR>
                    <a:lnT>
                      <a:noFill/>
                    </a:lnT>
                    <a:lnB>
                      <a:noFill/>
                    </a:lnB>
                    <a:noFill/>
                  </a:tcPr>
                </a:tc>
                <a:tc>
                  <a:txBody>
                    <a:bodyPr/>
                    <a:lstStyle/>
                    <a:p>
                      <a:pPr algn="r"/>
                      <a:r>
                        <a:rPr lang="ar-EG" sz="1800" dirty="0"/>
                        <a:t>5. قائمة المراجع.</a:t>
                      </a:r>
                    </a:p>
                  </a:txBody>
                  <a:tcPr marL="39921" marR="39921" marT="19960" marB="19960" anchor="ctr">
                    <a:lnL>
                      <a:noFill/>
                    </a:lnL>
                    <a:lnR>
                      <a:noFill/>
                    </a:lnR>
                    <a:lnT>
                      <a:noFill/>
                    </a:lnT>
                    <a:lnB>
                      <a:noFill/>
                    </a:lnB>
                    <a:noFill/>
                  </a:tcPr>
                </a:tc>
                <a:extLst>
                  <a:ext uri="{0D108BD9-81ED-4DB2-BD59-A6C34878D82A}">
                    <a16:rowId xmlns:a16="http://schemas.microsoft.com/office/drawing/2014/main" val="1798707234"/>
                  </a:ext>
                </a:extLst>
              </a:tr>
              <a:tr h="159682">
                <a:tc>
                  <a:txBody>
                    <a:bodyPr/>
                    <a:lstStyle/>
                    <a:p>
                      <a:r>
                        <a:rPr lang="en-US" sz="1600" dirty="0"/>
                        <a:t>Delivered in the 4th week</a:t>
                      </a:r>
                    </a:p>
                  </a:txBody>
                  <a:tcPr marL="39921" marR="39921" marT="19960" marB="19960" anchor="ctr">
                    <a:lnL>
                      <a:noFill/>
                    </a:lnL>
                    <a:lnR>
                      <a:noFill/>
                    </a:lnR>
                    <a:lnT>
                      <a:noFill/>
                    </a:lnT>
                    <a:lnB>
                      <a:noFill/>
                    </a:lnB>
                    <a:noFill/>
                  </a:tcPr>
                </a:tc>
                <a:tc>
                  <a:txBody>
                    <a:bodyPr/>
                    <a:lstStyle/>
                    <a:p>
                      <a:pPr algn="r"/>
                      <a:r>
                        <a:rPr lang="ar-EG" sz="1800" dirty="0"/>
                        <a:t>يتم التسليم في الأسبوع الرابع.</a:t>
                      </a:r>
                    </a:p>
                  </a:txBody>
                  <a:tcPr marL="39921" marR="39921" marT="19960" marB="19960" anchor="ctr">
                    <a:lnL>
                      <a:noFill/>
                    </a:lnL>
                    <a:lnR>
                      <a:noFill/>
                    </a:lnR>
                    <a:lnT>
                      <a:noFill/>
                    </a:lnT>
                    <a:lnB>
                      <a:noFill/>
                    </a:lnB>
                    <a:noFill/>
                  </a:tcPr>
                </a:tc>
                <a:extLst>
                  <a:ext uri="{0D108BD9-81ED-4DB2-BD59-A6C34878D82A}">
                    <a16:rowId xmlns:a16="http://schemas.microsoft.com/office/drawing/2014/main" val="2067663238"/>
                  </a:ext>
                </a:extLst>
              </a:tr>
            </a:tbl>
          </a:graphicData>
        </a:graphic>
      </p:graphicFrame>
      <p:sp>
        <p:nvSpPr>
          <p:cNvPr id="7" name="Rectangle 2">
            <a:extLst>
              <a:ext uri="{FF2B5EF4-FFF2-40B4-BE49-F238E27FC236}">
                <a16:creationId xmlns:a16="http://schemas.microsoft.com/office/drawing/2014/main" id="{CB3E7855-F3E5-4381-5310-7A81FD420A9A}"/>
              </a:ext>
            </a:extLst>
          </p:cNvPr>
          <p:cNvSpPr>
            <a:spLocks noChangeArrowheads="1"/>
          </p:cNvSpPr>
          <p:nvPr/>
        </p:nvSpPr>
        <p:spPr bwMode="auto">
          <a:xfrm>
            <a:off x="3800475"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9270108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AFC2A-C695-5B24-CAA1-7952967F7D03}"/>
            </a:ext>
          </a:extLst>
        </p:cNvPr>
        <p:cNvGrpSpPr/>
        <p:nvPr/>
      </p:nvGrpSpPr>
      <p:grpSpPr>
        <a:xfrm>
          <a:off x="0" y="0"/>
          <a:ext cx="0" cy="0"/>
          <a:chOff x="0" y="0"/>
          <a:chExt cx="0" cy="0"/>
        </a:xfrm>
      </p:grpSpPr>
      <p:sp>
        <p:nvSpPr>
          <p:cNvPr id="4" name="Rectangle 1">
            <a:extLst>
              <a:ext uri="{FF2B5EF4-FFF2-40B4-BE49-F238E27FC236}">
                <a16:creationId xmlns:a16="http://schemas.microsoft.com/office/drawing/2014/main" id="{500A2FEB-CFA4-423D-1F8C-4908FF6F45C8}"/>
              </a:ext>
            </a:extLst>
          </p:cNvPr>
          <p:cNvSpPr>
            <a:spLocks noChangeArrowheads="1"/>
          </p:cNvSpPr>
          <p:nvPr/>
        </p:nvSpPr>
        <p:spPr bwMode="auto">
          <a:xfrm>
            <a:off x="212407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descr="A logo for a university&#10;&#10;Description automatically generated">
            <a:extLst>
              <a:ext uri="{FF2B5EF4-FFF2-40B4-BE49-F238E27FC236}">
                <a16:creationId xmlns:a16="http://schemas.microsoft.com/office/drawing/2014/main" id="{3A708C0C-3BBF-04D0-6112-94FDECFF79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graphicFrame>
        <p:nvGraphicFramePr>
          <p:cNvPr id="2" name="Table 1">
            <a:extLst>
              <a:ext uri="{FF2B5EF4-FFF2-40B4-BE49-F238E27FC236}">
                <a16:creationId xmlns:a16="http://schemas.microsoft.com/office/drawing/2014/main" id="{960B0564-5104-B6B5-34C7-2328D1FE3821}"/>
              </a:ext>
            </a:extLst>
          </p:cNvPr>
          <p:cNvGraphicFramePr>
            <a:graphicFrameLocks noGrp="1"/>
          </p:cNvGraphicFramePr>
          <p:nvPr>
            <p:extLst>
              <p:ext uri="{D42A27DB-BD31-4B8C-83A1-F6EECF244321}">
                <p14:modId xmlns:p14="http://schemas.microsoft.com/office/powerpoint/2010/main" val="147830164"/>
              </p:ext>
            </p:extLst>
          </p:nvPr>
        </p:nvGraphicFramePr>
        <p:xfrm>
          <a:off x="2001520" y="762023"/>
          <a:ext cx="9560560" cy="355814"/>
        </p:xfrm>
        <a:graphic>
          <a:graphicData uri="http://schemas.openxmlformats.org/drawingml/2006/table">
            <a:tbl>
              <a:tblPr/>
              <a:tblGrid>
                <a:gridCol w="4862966">
                  <a:extLst>
                    <a:ext uri="{9D8B030D-6E8A-4147-A177-3AD203B41FA5}">
                      <a16:colId xmlns:a16="http://schemas.microsoft.com/office/drawing/2014/main" val="2231561209"/>
                    </a:ext>
                  </a:extLst>
                </a:gridCol>
                <a:gridCol w="4697594">
                  <a:extLst>
                    <a:ext uri="{9D8B030D-6E8A-4147-A177-3AD203B41FA5}">
                      <a16:colId xmlns:a16="http://schemas.microsoft.com/office/drawing/2014/main" val="3080865298"/>
                    </a:ext>
                  </a:extLst>
                </a:gridCol>
              </a:tblGrid>
              <a:tr h="355814">
                <a:tc>
                  <a:txBody>
                    <a:bodyPr/>
                    <a:lstStyle/>
                    <a:p>
                      <a:pPr algn="ctr" fontAlgn="ctr"/>
                      <a:r>
                        <a:rPr lang="en-US" sz="1500" b="1" i="0" u="none" strike="noStrike" dirty="0">
                          <a:solidFill>
                            <a:schemeClr val="accent1"/>
                          </a:solidFill>
                          <a:effectLst/>
                          <a:latin typeface="Arial" panose="020B0604020202020204" pitchFamily="34" charset="0"/>
                        </a:rPr>
                        <a:t>Delivery schedule of graduation project tasks</a:t>
                      </a:r>
                    </a:p>
                  </a:txBody>
                  <a:tcPr marL="78776" marR="78776" marT="39388" marB="39388" anchor="ctr">
                    <a:lnL>
                      <a:noFill/>
                    </a:lnL>
                    <a:lnR>
                      <a:noFill/>
                    </a:lnR>
                    <a:lnT>
                      <a:noFill/>
                    </a:lnT>
                    <a:lnB>
                      <a:noFill/>
                    </a:lnB>
                    <a:noFill/>
                  </a:tcPr>
                </a:tc>
                <a:tc>
                  <a:txBody>
                    <a:bodyPr/>
                    <a:lstStyle/>
                    <a:p>
                      <a:pPr algn="ctr" fontAlgn="ctr"/>
                      <a:r>
                        <a:rPr lang="ar-EG" sz="1500" b="1" i="0" u="none" strike="noStrike" dirty="0">
                          <a:solidFill>
                            <a:schemeClr val="accent1"/>
                          </a:solidFill>
                          <a:effectLst/>
                          <a:latin typeface="Arial" panose="020B0604020202020204" pitchFamily="34" charset="0"/>
                        </a:rPr>
                        <a:t>جدول تسليم مهام مشروع التخرج</a:t>
                      </a:r>
                    </a:p>
                  </a:txBody>
                  <a:tcPr marL="78776" marR="78776" marT="39388" marB="39388" anchor="ctr">
                    <a:lnL>
                      <a:noFill/>
                    </a:lnL>
                    <a:lnR>
                      <a:noFill/>
                    </a:lnR>
                    <a:lnT>
                      <a:noFill/>
                    </a:lnT>
                    <a:lnB>
                      <a:noFill/>
                    </a:lnB>
                    <a:noFill/>
                  </a:tcPr>
                </a:tc>
                <a:extLst>
                  <a:ext uri="{0D108BD9-81ED-4DB2-BD59-A6C34878D82A}">
                    <a16:rowId xmlns:a16="http://schemas.microsoft.com/office/drawing/2014/main" val="2788124766"/>
                  </a:ext>
                </a:extLst>
              </a:tr>
            </a:tbl>
          </a:graphicData>
        </a:graphic>
      </p:graphicFrame>
      <p:graphicFrame>
        <p:nvGraphicFramePr>
          <p:cNvPr id="6" name="Table 5">
            <a:extLst>
              <a:ext uri="{FF2B5EF4-FFF2-40B4-BE49-F238E27FC236}">
                <a16:creationId xmlns:a16="http://schemas.microsoft.com/office/drawing/2014/main" id="{7C39AC4C-91A0-CF3D-1AFB-064FD962EA0F}"/>
              </a:ext>
            </a:extLst>
          </p:cNvPr>
          <p:cNvGraphicFramePr>
            <a:graphicFrameLocks noGrp="1"/>
          </p:cNvGraphicFramePr>
          <p:nvPr>
            <p:extLst>
              <p:ext uri="{D42A27DB-BD31-4B8C-83A1-F6EECF244321}">
                <p14:modId xmlns:p14="http://schemas.microsoft.com/office/powerpoint/2010/main" val="271860040"/>
              </p:ext>
            </p:extLst>
          </p:nvPr>
        </p:nvGraphicFramePr>
        <p:xfrm>
          <a:off x="2001520" y="1317894"/>
          <a:ext cx="9957436" cy="5454560"/>
        </p:xfrm>
        <a:graphic>
          <a:graphicData uri="http://schemas.openxmlformats.org/drawingml/2006/table">
            <a:tbl>
              <a:tblPr/>
              <a:tblGrid>
                <a:gridCol w="4978718">
                  <a:extLst>
                    <a:ext uri="{9D8B030D-6E8A-4147-A177-3AD203B41FA5}">
                      <a16:colId xmlns:a16="http://schemas.microsoft.com/office/drawing/2014/main" val="534562984"/>
                    </a:ext>
                  </a:extLst>
                </a:gridCol>
                <a:gridCol w="4978718">
                  <a:extLst>
                    <a:ext uri="{9D8B030D-6E8A-4147-A177-3AD203B41FA5}">
                      <a16:colId xmlns:a16="http://schemas.microsoft.com/office/drawing/2014/main" val="1592274905"/>
                    </a:ext>
                  </a:extLst>
                </a:gridCol>
              </a:tblGrid>
              <a:tr h="159682">
                <a:tc>
                  <a:txBody>
                    <a:bodyPr/>
                    <a:lstStyle/>
                    <a:p>
                      <a:r>
                        <a:rPr lang="en-US" sz="1600" dirty="0"/>
                        <a:t># of Assignment</a:t>
                      </a:r>
                    </a:p>
                  </a:txBody>
                  <a:tcPr marL="39921" marR="39921" marT="19960" marB="19960" anchor="ctr">
                    <a:lnL>
                      <a:noFill/>
                    </a:lnL>
                    <a:lnR>
                      <a:noFill/>
                    </a:lnR>
                    <a:lnT>
                      <a:noFill/>
                    </a:lnT>
                    <a:lnB>
                      <a:noFill/>
                    </a:lnB>
                    <a:noFill/>
                  </a:tcPr>
                </a:tc>
                <a:tc>
                  <a:txBody>
                    <a:bodyPr/>
                    <a:lstStyle/>
                    <a:p>
                      <a:pPr algn="r"/>
                      <a:r>
                        <a:rPr lang="ar-EG" sz="1800" dirty="0"/>
                        <a:t>رقم المهمة</a:t>
                      </a:r>
                    </a:p>
                  </a:txBody>
                  <a:tcPr marL="39921" marR="39921" marT="19960" marB="19960" anchor="ctr">
                    <a:lnL>
                      <a:noFill/>
                    </a:lnL>
                    <a:lnR>
                      <a:noFill/>
                    </a:lnR>
                    <a:lnT>
                      <a:noFill/>
                    </a:lnT>
                    <a:lnB>
                      <a:noFill/>
                    </a:lnB>
                    <a:noFill/>
                  </a:tcPr>
                </a:tc>
                <a:extLst>
                  <a:ext uri="{0D108BD9-81ED-4DB2-BD59-A6C34878D82A}">
                    <a16:rowId xmlns:a16="http://schemas.microsoft.com/office/drawing/2014/main" val="3774550101"/>
                  </a:ext>
                </a:extLst>
              </a:tr>
              <a:tr h="159682">
                <a:tc>
                  <a:txBody>
                    <a:bodyPr/>
                    <a:lstStyle/>
                    <a:p>
                      <a:r>
                        <a:rPr lang="en-US" sz="1600" b="1" dirty="0"/>
                        <a:t>Assignment #2</a:t>
                      </a:r>
                      <a:endParaRPr lang="en-US" sz="1600" dirty="0"/>
                    </a:p>
                  </a:txBody>
                  <a:tcPr marL="39921" marR="39921" marT="19960" marB="19960" anchor="ctr">
                    <a:lnL>
                      <a:noFill/>
                    </a:lnL>
                    <a:lnR>
                      <a:noFill/>
                    </a:lnR>
                    <a:lnT>
                      <a:noFill/>
                    </a:lnT>
                    <a:lnB>
                      <a:noFill/>
                    </a:lnB>
                    <a:noFill/>
                  </a:tcPr>
                </a:tc>
                <a:tc>
                  <a:txBody>
                    <a:bodyPr/>
                    <a:lstStyle/>
                    <a:p>
                      <a:pPr algn="r"/>
                      <a:r>
                        <a:rPr lang="ar-EG" sz="1800" b="1" dirty="0"/>
                        <a:t>المهمة رقم 2</a:t>
                      </a:r>
                      <a:endParaRPr lang="ar-EG" sz="1800" dirty="0"/>
                    </a:p>
                  </a:txBody>
                  <a:tcPr marL="39921" marR="39921" marT="19960" marB="19960" anchor="ctr">
                    <a:lnL>
                      <a:noFill/>
                    </a:lnL>
                    <a:lnR>
                      <a:noFill/>
                    </a:lnR>
                    <a:lnT>
                      <a:noFill/>
                    </a:lnT>
                    <a:lnB>
                      <a:noFill/>
                    </a:lnB>
                    <a:noFill/>
                  </a:tcPr>
                </a:tc>
                <a:extLst>
                  <a:ext uri="{0D108BD9-81ED-4DB2-BD59-A6C34878D82A}">
                    <a16:rowId xmlns:a16="http://schemas.microsoft.com/office/drawing/2014/main" val="2372092509"/>
                  </a:ext>
                </a:extLst>
              </a:tr>
              <a:tr h="159682">
                <a:tc>
                  <a:txBody>
                    <a:bodyPr/>
                    <a:lstStyle/>
                    <a:p>
                      <a:r>
                        <a:rPr lang="en-US" sz="1600"/>
                        <a:t>1. Write research questions.</a:t>
                      </a:r>
                    </a:p>
                  </a:txBody>
                  <a:tcPr marL="39921" marR="39921" marT="19960" marB="19960" anchor="ctr">
                    <a:lnL>
                      <a:noFill/>
                    </a:lnL>
                    <a:lnR>
                      <a:noFill/>
                    </a:lnR>
                    <a:lnT>
                      <a:noFill/>
                    </a:lnT>
                    <a:lnB>
                      <a:noFill/>
                    </a:lnB>
                    <a:noFill/>
                  </a:tcPr>
                </a:tc>
                <a:tc>
                  <a:txBody>
                    <a:bodyPr/>
                    <a:lstStyle/>
                    <a:p>
                      <a:pPr algn="r"/>
                      <a:r>
                        <a:rPr lang="ar-EG" sz="1800" dirty="0"/>
                        <a:t>1. كتابة أسئلة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2341776832"/>
                  </a:ext>
                </a:extLst>
              </a:tr>
              <a:tr h="159682">
                <a:tc>
                  <a:txBody>
                    <a:bodyPr/>
                    <a:lstStyle/>
                    <a:p>
                      <a:r>
                        <a:rPr lang="en-US" sz="1600"/>
                        <a:t>2. Research objectives.</a:t>
                      </a:r>
                    </a:p>
                  </a:txBody>
                  <a:tcPr marL="39921" marR="39921" marT="19960" marB="19960" anchor="ctr">
                    <a:lnL>
                      <a:noFill/>
                    </a:lnL>
                    <a:lnR>
                      <a:noFill/>
                    </a:lnR>
                    <a:lnT>
                      <a:noFill/>
                    </a:lnT>
                    <a:lnB>
                      <a:noFill/>
                    </a:lnB>
                    <a:noFill/>
                  </a:tcPr>
                </a:tc>
                <a:tc>
                  <a:txBody>
                    <a:bodyPr/>
                    <a:lstStyle/>
                    <a:p>
                      <a:pPr algn="r"/>
                      <a:r>
                        <a:rPr lang="ar-EG" sz="1800" dirty="0"/>
                        <a:t>2. أهداف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3120439553"/>
                  </a:ext>
                </a:extLst>
              </a:tr>
              <a:tr h="159682">
                <a:tc>
                  <a:txBody>
                    <a:bodyPr/>
                    <a:lstStyle/>
                    <a:p>
                      <a:r>
                        <a:rPr lang="en-US" sz="1600"/>
                        <a:t>3. Research hypotheses.</a:t>
                      </a:r>
                    </a:p>
                  </a:txBody>
                  <a:tcPr marL="39921" marR="39921" marT="19960" marB="19960" anchor="ctr">
                    <a:lnL>
                      <a:noFill/>
                    </a:lnL>
                    <a:lnR>
                      <a:noFill/>
                    </a:lnR>
                    <a:lnT>
                      <a:noFill/>
                    </a:lnT>
                    <a:lnB>
                      <a:noFill/>
                    </a:lnB>
                    <a:noFill/>
                  </a:tcPr>
                </a:tc>
                <a:tc>
                  <a:txBody>
                    <a:bodyPr/>
                    <a:lstStyle/>
                    <a:p>
                      <a:pPr algn="r"/>
                      <a:r>
                        <a:rPr lang="ar-EG" sz="1800"/>
                        <a:t>3. فرضيات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3657422383"/>
                  </a:ext>
                </a:extLst>
              </a:tr>
              <a:tr h="159682">
                <a:tc>
                  <a:txBody>
                    <a:bodyPr/>
                    <a:lstStyle/>
                    <a:p>
                      <a:r>
                        <a:rPr lang="en-US" sz="1600"/>
                        <a:t>4. Research model.</a:t>
                      </a:r>
                    </a:p>
                  </a:txBody>
                  <a:tcPr marL="39921" marR="39921" marT="19960" marB="19960" anchor="ctr">
                    <a:lnL>
                      <a:noFill/>
                    </a:lnL>
                    <a:lnR>
                      <a:noFill/>
                    </a:lnR>
                    <a:lnT>
                      <a:noFill/>
                    </a:lnT>
                    <a:lnB>
                      <a:noFill/>
                    </a:lnB>
                    <a:noFill/>
                  </a:tcPr>
                </a:tc>
                <a:tc>
                  <a:txBody>
                    <a:bodyPr/>
                    <a:lstStyle/>
                    <a:p>
                      <a:pPr algn="r"/>
                      <a:r>
                        <a:rPr lang="ar-EG" sz="1800" dirty="0"/>
                        <a:t>4. نموذج البحث.</a:t>
                      </a:r>
                    </a:p>
                  </a:txBody>
                  <a:tcPr marL="39921" marR="39921" marT="19960" marB="19960" anchor="ctr">
                    <a:lnL>
                      <a:noFill/>
                    </a:lnL>
                    <a:lnR>
                      <a:noFill/>
                    </a:lnR>
                    <a:lnT>
                      <a:noFill/>
                    </a:lnT>
                    <a:lnB>
                      <a:noFill/>
                    </a:lnB>
                    <a:noFill/>
                  </a:tcPr>
                </a:tc>
                <a:extLst>
                  <a:ext uri="{0D108BD9-81ED-4DB2-BD59-A6C34878D82A}">
                    <a16:rowId xmlns:a16="http://schemas.microsoft.com/office/drawing/2014/main" val="3670776031"/>
                  </a:ext>
                </a:extLst>
              </a:tr>
              <a:tr h="279444">
                <a:tc>
                  <a:txBody>
                    <a:bodyPr/>
                    <a:lstStyle/>
                    <a:p>
                      <a:r>
                        <a:rPr lang="en-US" sz="1600"/>
                        <a:t>5. In brief, write about the suggested industry/organization for the empirical study.</a:t>
                      </a:r>
                    </a:p>
                  </a:txBody>
                  <a:tcPr marL="39921" marR="39921" marT="19960" marB="19960" anchor="ctr">
                    <a:lnL>
                      <a:noFill/>
                    </a:lnL>
                    <a:lnR>
                      <a:noFill/>
                    </a:lnR>
                    <a:lnT>
                      <a:noFill/>
                    </a:lnT>
                    <a:lnB>
                      <a:noFill/>
                    </a:lnB>
                    <a:noFill/>
                  </a:tcPr>
                </a:tc>
                <a:tc>
                  <a:txBody>
                    <a:bodyPr/>
                    <a:lstStyle/>
                    <a:p>
                      <a:pPr algn="r"/>
                      <a:r>
                        <a:rPr lang="ar-EG" sz="1800" dirty="0"/>
                        <a:t>5. كتابة موجزة عن الصناعة/المؤسسة المقترحة للدراسة التطبيقية.</a:t>
                      </a:r>
                    </a:p>
                  </a:txBody>
                  <a:tcPr marL="39921" marR="39921" marT="19960" marB="19960" anchor="ctr">
                    <a:lnL>
                      <a:noFill/>
                    </a:lnL>
                    <a:lnR>
                      <a:noFill/>
                    </a:lnR>
                    <a:lnT>
                      <a:noFill/>
                    </a:lnT>
                    <a:lnB>
                      <a:noFill/>
                    </a:lnB>
                    <a:noFill/>
                  </a:tcPr>
                </a:tc>
                <a:extLst>
                  <a:ext uri="{0D108BD9-81ED-4DB2-BD59-A6C34878D82A}">
                    <a16:rowId xmlns:a16="http://schemas.microsoft.com/office/drawing/2014/main" val="4074419860"/>
                  </a:ext>
                </a:extLst>
              </a:tr>
              <a:tr h="279444">
                <a:tc>
                  <a:txBody>
                    <a:bodyPr/>
                    <a:lstStyle/>
                    <a:p>
                      <a:r>
                        <a:rPr lang="en-US" sz="1600"/>
                        <a:t>6. In brief, write the research methodology section related to your project.</a:t>
                      </a:r>
                    </a:p>
                  </a:txBody>
                  <a:tcPr marL="39921" marR="39921" marT="19960" marB="19960" anchor="ctr">
                    <a:lnL>
                      <a:noFill/>
                    </a:lnL>
                    <a:lnR>
                      <a:noFill/>
                    </a:lnR>
                    <a:lnT>
                      <a:noFill/>
                    </a:lnT>
                    <a:lnB>
                      <a:noFill/>
                    </a:lnB>
                    <a:noFill/>
                  </a:tcPr>
                </a:tc>
                <a:tc>
                  <a:txBody>
                    <a:bodyPr/>
                    <a:lstStyle/>
                    <a:p>
                      <a:pPr algn="r"/>
                      <a:r>
                        <a:rPr lang="ar-EG" sz="1800" dirty="0"/>
                        <a:t>6. كتابة موجزة لقسم منهجية البحث المرتبط بمشروعك.</a:t>
                      </a:r>
                    </a:p>
                  </a:txBody>
                  <a:tcPr marL="39921" marR="39921" marT="19960" marB="19960" anchor="ctr">
                    <a:lnL>
                      <a:noFill/>
                    </a:lnL>
                    <a:lnR>
                      <a:noFill/>
                    </a:lnR>
                    <a:lnT>
                      <a:noFill/>
                    </a:lnT>
                    <a:lnB>
                      <a:noFill/>
                    </a:lnB>
                    <a:noFill/>
                  </a:tcPr>
                </a:tc>
                <a:extLst>
                  <a:ext uri="{0D108BD9-81ED-4DB2-BD59-A6C34878D82A}">
                    <a16:rowId xmlns:a16="http://schemas.microsoft.com/office/drawing/2014/main" val="3499126331"/>
                  </a:ext>
                </a:extLst>
              </a:tr>
              <a:tr h="159682">
                <a:tc>
                  <a:txBody>
                    <a:bodyPr/>
                    <a:lstStyle/>
                    <a:p>
                      <a:r>
                        <a:rPr lang="en-US" sz="1600"/>
                        <a:t>7. Write suggested structure for your project.</a:t>
                      </a:r>
                    </a:p>
                  </a:txBody>
                  <a:tcPr marL="39921" marR="39921" marT="19960" marB="19960" anchor="ctr">
                    <a:lnL>
                      <a:noFill/>
                    </a:lnL>
                    <a:lnR>
                      <a:noFill/>
                    </a:lnR>
                    <a:lnT>
                      <a:noFill/>
                    </a:lnT>
                    <a:lnB>
                      <a:noFill/>
                    </a:lnB>
                    <a:noFill/>
                  </a:tcPr>
                </a:tc>
                <a:tc>
                  <a:txBody>
                    <a:bodyPr/>
                    <a:lstStyle/>
                    <a:p>
                      <a:pPr algn="r"/>
                      <a:r>
                        <a:rPr lang="ar-EG" sz="1800" dirty="0"/>
                        <a:t>7. كتابة الهيكل المقترح لمشروعك.</a:t>
                      </a:r>
                    </a:p>
                  </a:txBody>
                  <a:tcPr marL="39921" marR="39921" marT="19960" marB="19960" anchor="ctr">
                    <a:lnL>
                      <a:noFill/>
                    </a:lnL>
                    <a:lnR>
                      <a:noFill/>
                    </a:lnR>
                    <a:lnT>
                      <a:noFill/>
                    </a:lnT>
                    <a:lnB>
                      <a:noFill/>
                    </a:lnB>
                    <a:noFill/>
                  </a:tcPr>
                </a:tc>
                <a:extLst>
                  <a:ext uri="{0D108BD9-81ED-4DB2-BD59-A6C34878D82A}">
                    <a16:rowId xmlns:a16="http://schemas.microsoft.com/office/drawing/2014/main" val="2501097732"/>
                  </a:ext>
                </a:extLst>
              </a:tr>
              <a:tr h="159682">
                <a:tc>
                  <a:txBody>
                    <a:bodyPr/>
                    <a:lstStyle/>
                    <a:p>
                      <a:r>
                        <a:rPr lang="en-US" sz="1600"/>
                        <a:t>8. Table of contents.</a:t>
                      </a:r>
                    </a:p>
                  </a:txBody>
                  <a:tcPr marL="39921" marR="39921" marT="19960" marB="19960" anchor="ctr">
                    <a:lnL>
                      <a:noFill/>
                    </a:lnL>
                    <a:lnR>
                      <a:noFill/>
                    </a:lnR>
                    <a:lnT>
                      <a:noFill/>
                    </a:lnT>
                    <a:lnB>
                      <a:noFill/>
                    </a:lnB>
                    <a:noFill/>
                  </a:tcPr>
                </a:tc>
                <a:tc>
                  <a:txBody>
                    <a:bodyPr/>
                    <a:lstStyle/>
                    <a:p>
                      <a:pPr algn="r"/>
                      <a:r>
                        <a:rPr lang="ar-EG" sz="1800" dirty="0"/>
                        <a:t>8. جدول المحتويات.</a:t>
                      </a:r>
                    </a:p>
                  </a:txBody>
                  <a:tcPr marL="39921" marR="39921" marT="19960" marB="19960" anchor="ctr">
                    <a:lnL>
                      <a:noFill/>
                    </a:lnL>
                    <a:lnR>
                      <a:noFill/>
                    </a:lnR>
                    <a:lnT>
                      <a:noFill/>
                    </a:lnT>
                    <a:lnB>
                      <a:noFill/>
                    </a:lnB>
                    <a:noFill/>
                  </a:tcPr>
                </a:tc>
                <a:extLst>
                  <a:ext uri="{0D108BD9-81ED-4DB2-BD59-A6C34878D82A}">
                    <a16:rowId xmlns:a16="http://schemas.microsoft.com/office/drawing/2014/main" val="2317980335"/>
                  </a:ext>
                </a:extLst>
              </a:tr>
              <a:tr h="159682">
                <a:tc>
                  <a:txBody>
                    <a:bodyPr/>
                    <a:lstStyle/>
                    <a:p>
                      <a:r>
                        <a:rPr lang="en-US" sz="1600"/>
                        <a:t>9. Add references to the references list.</a:t>
                      </a:r>
                    </a:p>
                  </a:txBody>
                  <a:tcPr marL="39921" marR="39921" marT="19960" marB="19960" anchor="ctr">
                    <a:lnL>
                      <a:noFill/>
                    </a:lnL>
                    <a:lnR>
                      <a:noFill/>
                    </a:lnR>
                    <a:lnT>
                      <a:noFill/>
                    </a:lnT>
                    <a:lnB>
                      <a:noFill/>
                    </a:lnB>
                    <a:noFill/>
                  </a:tcPr>
                </a:tc>
                <a:tc>
                  <a:txBody>
                    <a:bodyPr/>
                    <a:lstStyle/>
                    <a:p>
                      <a:pPr algn="r"/>
                      <a:r>
                        <a:rPr lang="ar-EG" sz="1800" dirty="0"/>
                        <a:t>9. إضافة المراجع إلى قائمة المراجع.</a:t>
                      </a:r>
                    </a:p>
                  </a:txBody>
                  <a:tcPr marL="39921" marR="39921" marT="19960" marB="19960" anchor="ctr">
                    <a:lnL>
                      <a:noFill/>
                    </a:lnL>
                    <a:lnR>
                      <a:noFill/>
                    </a:lnR>
                    <a:lnT>
                      <a:noFill/>
                    </a:lnT>
                    <a:lnB>
                      <a:noFill/>
                    </a:lnB>
                    <a:noFill/>
                  </a:tcPr>
                </a:tc>
                <a:extLst>
                  <a:ext uri="{0D108BD9-81ED-4DB2-BD59-A6C34878D82A}">
                    <a16:rowId xmlns:a16="http://schemas.microsoft.com/office/drawing/2014/main" val="1397446797"/>
                  </a:ext>
                </a:extLst>
              </a:tr>
              <a:tr h="159682">
                <a:tc>
                  <a:txBody>
                    <a:bodyPr/>
                    <a:lstStyle/>
                    <a:p>
                      <a:r>
                        <a:rPr lang="en-US" sz="1600"/>
                        <a:t>Delivered in the 8th week</a:t>
                      </a:r>
                    </a:p>
                  </a:txBody>
                  <a:tcPr marL="39921" marR="39921" marT="19960" marB="19960" anchor="ctr">
                    <a:lnL>
                      <a:noFill/>
                    </a:lnL>
                    <a:lnR>
                      <a:noFill/>
                    </a:lnR>
                    <a:lnT>
                      <a:noFill/>
                    </a:lnT>
                    <a:lnB>
                      <a:noFill/>
                    </a:lnB>
                    <a:noFill/>
                  </a:tcPr>
                </a:tc>
                <a:tc>
                  <a:txBody>
                    <a:bodyPr/>
                    <a:lstStyle/>
                    <a:p>
                      <a:pPr algn="r"/>
                      <a:r>
                        <a:rPr lang="ar-EG" sz="1800" dirty="0"/>
                        <a:t>يتم التسليم في الأسبوع الثامن.</a:t>
                      </a:r>
                    </a:p>
                  </a:txBody>
                  <a:tcPr marL="39921" marR="39921" marT="19960" marB="19960" anchor="ctr">
                    <a:lnL>
                      <a:noFill/>
                    </a:lnL>
                    <a:lnR>
                      <a:noFill/>
                    </a:lnR>
                    <a:lnT>
                      <a:noFill/>
                    </a:lnT>
                    <a:lnB>
                      <a:noFill/>
                    </a:lnB>
                    <a:noFill/>
                  </a:tcPr>
                </a:tc>
                <a:extLst>
                  <a:ext uri="{0D108BD9-81ED-4DB2-BD59-A6C34878D82A}">
                    <a16:rowId xmlns:a16="http://schemas.microsoft.com/office/drawing/2014/main" val="963343518"/>
                  </a:ext>
                </a:extLst>
              </a:tr>
              <a:tr h="159682">
                <a:tc>
                  <a:txBody>
                    <a:bodyPr/>
                    <a:lstStyle/>
                    <a:p>
                      <a:r>
                        <a:rPr lang="en-US" sz="1600" b="1"/>
                        <a:t>Assignment #3</a:t>
                      </a:r>
                      <a:endParaRPr lang="en-US" sz="1600"/>
                    </a:p>
                  </a:txBody>
                  <a:tcPr marL="39921" marR="39921" marT="19960" marB="19960" anchor="ctr">
                    <a:lnL>
                      <a:noFill/>
                    </a:lnL>
                    <a:lnR>
                      <a:noFill/>
                    </a:lnR>
                    <a:lnT>
                      <a:noFill/>
                    </a:lnT>
                    <a:lnB>
                      <a:noFill/>
                    </a:lnB>
                    <a:noFill/>
                  </a:tcPr>
                </a:tc>
                <a:tc>
                  <a:txBody>
                    <a:bodyPr/>
                    <a:lstStyle/>
                    <a:p>
                      <a:pPr algn="r"/>
                      <a:r>
                        <a:rPr lang="ar-EG" sz="1800" b="1" dirty="0"/>
                        <a:t>المهمة رقم 3</a:t>
                      </a:r>
                      <a:endParaRPr lang="ar-EG" sz="1800" dirty="0"/>
                    </a:p>
                  </a:txBody>
                  <a:tcPr marL="39921" marR="39921" marT="19960" marB="19960" anchor="ctr">
                    <a:lnL>
                      <a:noFill/>
                    </a:lnL>
                    <a:lnR>
                      <a:noFill/>
                    </a:lnR>
                    <a:lnT>
                      <a:noFill/>
                    </a:lnT>
                    <a:lnB>
                      <a:noFill/>
                    </a:lnB>
                    <a:noFill/>
                  </a:tcPr>
                </a:tc>
                <a:extLst>
                  <a:ext uri="{0D108BD9-81ED-4DB2-BD59-A6C34878D82A}">
                    <a16:rowId xmlns:a16="http://schemas.microsoft.com/office/drawing/2014/main" val="1676854937"/>
                  </a:ext>
                </a:extLst>
              </a:tr>
              <a:tr h="159682">
                <a:tc>
                  <a:txBody>
                    <a:bodyPr/>
                    <a:lstStyle/>
                    <a:p>
                      <a:r>
                        <a:rPr lang="en-US" sz="1600"/>
                        <a:t>1. Write chapter of literature review.</a:t>
                      </a:r>
                    </a:p>
                  </a:txBody>
                  <a:tcPr marL="39921" marR="39921" marT="19960" marB="19960" anchor="ctr">
                    <a:lnL>
                      <a:noFill/>
                    </a:lnL>
                    <a:lnR>
                      <a:noFill/>
                    </a:lnR>
                    <a:lnT>
                      <a:noFill/>
                    </a:lnT>
                    <a:lnB>
                      <a:noFill/>
                    </a:lnB>
                    <a:noFill/>
                  </a:tcPr>
                </a:tc>
                <a:tc>
                  <a:txBody>
                    <a:bodyPr/>
                    <a:lstStyle/>
                    <a:p>
                      <a:pPr algn="r"/>
                      <a:r>
                        <a:rPr lang="ar-EG" sz="1800" dirty="0"/>
                        <a:t>1. كتابة فصل مراجعة الأدبيات.</a:t>
                      </a:r>
                    </a:p>
                  </a:txBody>
                  <a:tcPr marL="39921" marR="39921" marT="19960" marB="19960" anchor="ctr">
                    <a:lnL>
                      <a:noFill/>
                    </a:lnL>
                    <a:lnR>
                      <a:noFill/>
                    </a:lnR>
                    <a:lnT>
                      <a:noFill/>
                    </a:lnT>
                    <a:lnB>
                      <a:noFill/>
                    </a:lnB>
                    <a:noFill/>
                  </a:tcPr>
                </a:tc>
                <a:extLst>
                  <a:ext uri="{0D108BD9-81ED-4DB2-BD59-A6C34878D82A}">
                    <a16:rowId xmlns:a16="http://schemas.microsoft.com/office/drawing/2014/main" val="172578960"/>
                  </a:ext>
                </a:extLst>
              </a:tr>
              <a:tr h="159682">
                <a:tc>
                  <a:txBody>
                    <a:bodyPr/>
                    <a:lstStyle/>
                    <a:p>
                      <a:r>
                        <a:rPr lang="en-US" sz="1600"/>
                        <a:t>2. Add references to the references list.</a:t>
                      </a:r>
                    </a:p>
                  </a:txBody>
                  <a:tcPr marL="39921" marR="39921" marT="19960" marB="19960" anchor="ctr">
                    <a:lnL>
                      <a:noFill/>
                    </a:lnL>
                    <a:lnR>
                      <a:noFill/>
                    </a:lnR>
                    <a:lnT>
                      <a:noFill/>
                    </a:lnT>
                    <a:lnB>
                      <a:noFill/>
                    </a:lnB>
                    <a:noFill/>
                  </a:tcPr>
                </a:tc>
                <a:tc>
                  <a:txBody>
                    <a:bodyPr/>
                    <a:lstStyle/>
                    <a:p>
                      <a:pPr algn="r"/>
                      <a:r>
                        <a:rPr lang="ar-EG" sz="1800" dirty="0"/>
                        <a:t>2. إضافة المراجع إلى قائمة المراجع.</a:t>
                      </a:r>
                    </a:p>
                  </a:txBody>
                  <a:tcPr marL="39921" marR="39921" marT="19960" marB="19960" anchor="ctr">
                    <a:lnL>
                      <a:noFill/>
                    </a:lnL>
                    <a:lnR>
                      <a:noFill/>
                    </a:lnR>
                    <a:lnT>
                      <a:noFill/>
                    </a:lnT>
                    <a:lnB>
                      <a:noFill/>
                    </a:lnB>
                    <a:noFill/>
                  </a:tcPr>
                </a:tc>
                <a:extLst>
                  <a:ext uri="{0D108BD9-81ED-4DB2-BD59-A6C34878D82A}">
                    <a16:rowId xmlns:a16="http://schemas.microsoft.com/office/drawing/2014/main" val="2323144535"/>
                  </a:ext>
                </a:extLst>
              </a:tr>
              <a:tr h="159682">
                <a:tc>
                  <a:txBody>
                    <a:bodyPr/>
                    <a:lstStyle/>
                    <a:p>
                      <a:r>
                        <a:rPr lang="en-US" sz="1600"/>
                        <a:t>Delivered in the 11th week</a:t>
                      </a:r>
                    </a:p>
                  </a:txBody>
                  <a:tcPr marL="39921" marR="39921" marT="19960" marB="19960" anchor="ctr">
                    <a:lnL>
                      <a:noFill/>
                    </a:lnL>
                    <a:lnR>
                      <a:noFill/>
                    </a:lnR>
                    <a:lnT>
                      <a:noFill/>
                    </a:lnT>
                    <a:lnB>
                      <a:noFill/>
                    </a:lnB>
                    <a:noFill/>
                  </a:tcPr>
                </a:tc>
                <a:tc>
                  <a:txBody>
                    <a:bodyPr/>
                    <a:lstStyle/>
                    <a:p>
                      <a:pPr algn="r"/>
                      <a:r>
                        <a:rPr lang="ar-EG" sz="1800" dirty="0"/>
                        <a:t>يتم التسليم في الأسبوع الحادي عشر.</a:t>
                      </a:r>
                    </a:p>
                  </a:txBody>
                  <a:tcPr marL="39921" marR="39921" marT="19960" marB="19960" anchor="ctr">
                    <a:lnL>
                      <a:noFill/>
                    </a:lnL>
                    <a:lnR>
                      <a:noFill/>
                    </a:lnR>
                    <a:lnT>
                      <a:noFill/>
                    </a:lnT>
                    <a:lnB>
                      <a:noFill/>
                    </a:lnB>
                    <a:noFill/>
                  </a:tcPr>
                </a:tc>
                <a:extLst>
                  <a:ext uri="{0D108BD9-81ED-4DB2-BD59-A6C34878D82A}">
                    <a16:rowId xmlns:a16="http://schemas.microsoft.com/office/drawing/2014/main" val="3001276320"/>
                  </a:ext>
                </a:extLst>
              </a:tr>
            </a:tbl>
          </a:graphicData>
        </a:graphic>
      </p:graphicFrame>
      <p:sp>
        <p:nvSpPr>
          <p:cNvPr id="7" name="Rectangle 2">
            <a:extLst>
              <a:ext uri="{FF2B5EF4-FFF2-40B4-BE49-F238E27FC236}">
                <a16:creationId xmlns:a16="http://schemas.microsoft.com/office/drawing/2014/main" id="{50FEF332-6480-608A-9D1C-DCD75B932F26}"/>
              </a:ext>
            </a:extLst>
          </p:cNvPr>
          <p:cNvSpPr>
            <a:spLocks noChangeArrowheads="1"/>
          </p:cNvSpPr>
          <p:nvPr/>
        </p:nvSpPr>
        <p:spPr bwMode="auto">
          <a:xfrm>
            <a:off x="3800475"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1830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1357070078"/>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B692E3DC-9BA9-4211-924B-481E89C15498}"/>
              </a:ext>
            </a:extLst>
          </p:cNvPr>
          <p:cNvSpPr txBox="1"/>
          <p:nvPr/>
        </p:nvSpPr>
        <p:spPr>
          <a:xfrm>
            <a:off x="9340948" y="2743200"/>
            <a:ext cx="2616590" cy="707886"/>
          </a:xfrm>
          <a:prstGeom prst="rect">
            <a:avLst/>
          </a:prstGeom>
          <a:noFill/>
        </p:spPr>
        <p:txBody>
          <a:bodyPr wrap="square" rtlCol="0">
            <a:spAutoFit/>
          </a:bodyPr>
          <a:lstStyle/>
          <a:p>
            <a:pPr algn="ctr"/>
            <a:r>
              <a:rPr lang="en-US" sz="4000" dirty="0">
                <a:solidFill>
                  <a:schemeClr val="bg1"/>
                </a:solidFill>
                <a:highlight>
                  <a:srgbClr val="FF0000"/>
                </a:highlight>
              </a:rPr>
              <a:t>NF-Failed</a:t>
            </a:r>
          </a:p>
        </p:txBody>
      </p:sp>
      <p:pic>
        <p:nvPicPr>
          <p:cNvPr id="3" name="Graphic 21" descr="A logo for a university&#10;&#10;Description automatically generated">
            <a:extLst>
              <a:ext uri="{FF2B5EF4-FFF2-40B4-BE49-F238E27FC236}">
                <a16:creationId xmlns:a16="http://schemas.microsoft.com/office/drawing/2014/main" id="{112ADE39-8C0A-87BC-A1A8-8588C65CA87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spTree>
    <p:extLst>
      <p:ext uri="{BB962C8B-B14F-4D97-AF65-F5344CB8AC3E}">
        <p14:creationId xmlns:p14="http://schemas.microsoft.com/office/powerpoint/2010/main" val="164483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229212679"/>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77265BF3-2667-479C-AC8F-0A74FB904ACC}"/>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pic>
        <p:nvPicPr>
          <p:cNvPr id="3" name="Graphic 21" descr="A logo for a university&#10;&#10;Description automatically generated">
            <a:extLst>
              <a:ext uri="{FF2B5EF4-FFF2-40B4-BE49-F238E27FC236}">
                <a16:creationId xmlns:a16="http://schemas.microsoft.com/office/drawing/2014/main" id="{05CE593B-F138-6525-A9E9-91786A23222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spTree>
    <p:extLst>
      <p:ext uri="{BB962C8B-B14F-4D97-AF65-F5344CB8AC3E}">
        <p14:creationId xmlns:p14="http://schemas.microsoft.com/office/powerpoint/2010/main" val="82377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2353935868"/>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77265BF3-2667-479C-AC8F-0A74FB904ACC}"/>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pic>
        <p:nvPicPr>
          <p:cNvPr id="3" name="Graphic 21" descr="A logo for a university&#10;&#10;Description automatically generated">
            <a:extLst>
              <a:ext uri="{FF2B5EF4-FFF2-40B4-BE49-F238E27FC236}">
                <a16:creationId xmlns:a16="http://schemas.microsoft.com/office/drawing/2014/main" id="{66A80CDA-6810-3F2B-2C69-39258D42518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spTree>
    <p:extLst>
      <p:ext uri="{BB962C8B-B14F-4D97-AF65-F5344CB8AC3E}">
        <p14:creationId xmlns:p14="http://schemas.microsoft.com/office/powerpoint/2010/main" val="78194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1904428522"/>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77265BF3-2667-479C-AC8F-0A74FB904ACC}"/>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pic>
        <p:nvPicPr>
          <p:cNvPr id="3" name="Graphic 21" descr="A logo for a university&#10;&#10;Description automatically generated">
            <a:extLst>
              <a:ext uri="{FF2B5EF4-FFF2-40B4-BE49-F238E27FC236}">
                <a16:creationId xmlns:a16="http://schemas.microsoft.com/office/drawing/2014/main" id="{791C8F1A-2141-8D5E-F7C4-C085F2A5D41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spTree>
    <p:extLst>
      <p:ext uri="{BB962C8B-B14F-4D97-AF65-F5344CB8AC3E}">
        <p14:creationId xmlns:p14="http://schemas.microsoft.com/office/powerpoint/2010/main" val="84730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13171D-1139-4998-B2EC-A353999A4A0E}"/>
              </a:ext>
            </a:extLst>
          </p:cNvPr>
          <p:cNvSpPr txBox="1"/>
          <p:nvPr/>
        </p:nvSpPr>
        <p:spPr>
          <a:xfrm>
            <a:off x="5190980" y="253219"/>
            <a:ext cx="2082018" cy="707886"/>
          </a:xfrm>
          <a:prstGeom prst="rect">
            <a:avLst/>
          </a:prstGeom>
          <a:noFill/>
        </p:spPr>
        <p:txBody>
          <a:bodyPr wrap="square" rtlCol="0">
            <a:spAutoFit/>
          </a:bodyPr>
          <a:lstStyle/>
          <a:p>
            <a:pPr algn="ctr"/>
            <a:r>
              <a:rPr lang="en-US" sz="4000" b="1" dirty="0">
                <a:highlight>
                  <a:srgbClr val="00FF00"/>
                </a:highlight>
              </a:rPr>
              <a:t>Pass</a:t>
            </a:r>
          </a:p>
        </p:txBody>
      </p:sp>
      <p:pic>
        <p:nvPicPr>
          <p:cNvPr id="7" name="Picture 6">
            <a:extLst>
              <a:ext uri="{FF2B5EF4-FFF2-40B4-BE49-F238E27FC236}">
                <a16:creationId xmlns:a16="http://schemas.microsoft.com/office/drawing/2014/main" id="{D128DFBD-C76D-48F6-8A9B-10DC9AA181B1}"/>
              </a:ext>
            </a:extLst>
          </p:cNvPr>
          <p:cNvPicPr>
            <a:picLocks noChangeAspect="1"/>
          </p:cNvPicPr>
          <p:nvPr/>
        </p:nvPicPr>
        <p:blipFill>
          <a:blip r:embed="rId2"/>
          <a:stretch>
            <a:fillRect/>
          </a:stretch>
        </p:blipFill>
        <p:spPr>
          <a:xfrm>
            <a:off x="148969" y="481803"/>
            <a:ext cx="5415699" cy="3246135"/>
          </a:xfrm>
          <a:prstGeom prst="rect">
            <a:avLst/>
          </a:prstGeom>
        </p:spPr>
      </p:pic>
      <p:pic>
        <p:nvPicPr>
          <p:cNvPr id="8" name="Picture 7">
            <a:extLst>
              <a:ext uri="{FF2B5EF4-FFF2-40B4-BE49-F238E27FC236}">
                <a16:creationId xmlns:a16="http://schemas.microsoft.com/office/drawing/2014/main" id="{3558418F-9A19-487D-8CA8-791BDD00F0E1}"/>
              </a:ext>
            </a:extLst>
          </p:cNvPr>
          <p:cNvPicPr>
            <a:picLocks noChangeAspect="1"/>
          </p:cNvPicPr>
          <p:nvPr/>
        </p:nvPicPr>
        <p:blipFill>
          <a:blip r:embed="rId3"/>
          <a:stretch>
            <a:fillRect/>
          </a:stretch>
        </p:blipFill>
        <p:spPr>
          <a:xfrm>
            <a:off x="1590735" y="3761185"/>
            <a:ext cx="5275386" cy="3096815"/>
          </a:xfrm>
          <a:prstGeom prst="rect">
            <a:avLst/>
          </a:prstGeom>
        </p:spPr>
      </p:pic>
      <p:pic>
        <p:nvPicPr>
          <p:cNvPr id="9" name="Picture 8">
            <a:extLst>
              <a:ext uri="{FF2B5EF4-FFF2-40B4-BE49-F238E27FC236}">
                <a16:creationId xmlns:a16="http://schemas.microsoft.com/office/drawing/2014/main" id="{1376EF45-5352-4668-B518-5F2F317F9FB0}"/>
              </a:ext>
            </a:extLst>
          </p:cNvPr>
          <p:cNvPicPr>
            <a:picLocks noChangeAspect="1"/>
          </p:cNvPicPr>
          <p:nvPr/>
        </p:nvPicPr>
        <p:blipFill>
          <a:blip r:embed="rId4"/>
          <a:stretch>
            <a:fillRect/>
          </a:stretch>
        </p:blipFill>
        <p:spPr>
          <a:xfrm>
            <a:off x="6866121" y="961105"/>
            <a:ext cx="5275386" cy="3345459"/>
          </a:xfrm>
          <a:prstGeom prst="rect">
            <a:avLst/>
          </a:prstGeom>
        </p:spPr>
      </p:pic>
      <p:pic>
        <p:nvPicPr>
          <p:cNvPr id="2" name="Graphic 21" descr="A logo for a university&#10;&#10;Description automatically generated">
            <a:extLst>
              <a:ext uri="{FF2B5EF4-FFF2-40B4-BE49-F238E27FC236}">
                <a16:creationId xmlns:a16="http://schemas.microsoft.com/office/drawing/2014/main" id="{90AC06AD-5CE7-5EF3-8379-F50DB6CE1C1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spTree>
    <p:extLst>
      <p:ext uri="{BB962C8B-B14F-4D97-AF65-F5344CB8AC3E}">
        <p14:creationId xmlns:p14="http://schemas.microsoft.com/office/powerpoint/2010/main" val="2355370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60487" y="1436383"/>
            <a:ext cx="9533504"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Graphic 21" descr="A logo for a university&#10;&#10;Description automatically generated">
            <a:extLst>
              <a:ext uri="{FF2B5EF4-FFF2-40B4-BE49-F238E27FC236}">
                <a16:creationId xmlns:a16="http://schemas.microsoft.com/office/drawing/2014/main" id="{34CD825D-FC14-4AA8-4687-6C7469959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7068"/>
            <a:ext cx="2305141" cy="1076343"/>
          </a:xfrm>
          <a:prstGeom prst="rect">
            <a:avLst/>
          </a:prstGeom>
        </p:spPr>
      </p:pic>
      <p:graphicFrame>
        <p:nvGraphicFramePr>
          <p:cNvPr id="4" name="Table 3">
            <a:extLst>
              <a:ext uri="{FF2B5EF4-FFF2-40B4-BE49-F238E27FC236}">
                <a16:creationId xmlns:a16="http://schemas.microsoft.com/office/drawing/2014/main" id="{6673DCFB-2BBF-D96F-B03E-FCDC8DC781EC}"/>
              </a:ext>
            </a:extLst>
          </p:cNvPr>
          <p:cNvGraphicFramePr>
            <a:graphicFrameLocks noGrp="1"/>
          </p:cNvGraphicFramePr>
          <p:nvPr>
            <p:extLst>
              <p:ext uri="{D42A27DB-BD31-4B8C-83A1-F6EECF244321}">
                <p14:modId xmlns:p14="http://schemas.microsoft.com/office/powerpoint/2010/main" val="2809965629"/>
              </p:ext>
            </p:extLst>
          </p:nvPr>
        </p:nvGraphicFramePr>
        <p:xfrm>
          <a:off x="982352" y="2312720"/>
          <a:ext cx="9289774" cy="2377440"/>
        </p:xfrm>
        <a:graphic>
          <a:graphicData uri="http://schemas.openxmlformats.org/drawingml/2006/table">
            <a:tbl>
              <a:tblPr/>
              <a:tblGrid>
                <a:gridCol w="4644887">
                  <a:extLst>
                    <a:ext uri="{9D8B030D-6E8A-4147-A177-3AD203B41FA5}">
                      <a16:colId xmlns:a16="http://schemas.microsoft.com/office/drawing/2014/main" val="415591353"/>
                    </a:ext>
                  </a:extLst>
                </a:gridCol>
                <a:gridCol w="4644887">
                  <a:extLst>
                    <a:ext uri="{9D8B030D-6E8A-4147-A177-3AD203B41FA5}">
                      <a16:colId xmlns:a16="http://schemas.microsoft.com/office/drawing/2014/main" val="3377144238"/>
                    </a:ext>
                  </a:extLst>
                </a:gridCol>
              </a:tblGrid>
              <a:tr h="0">
                <a:tc>
                  <a:txBody>
                    <a:bodyPr/>
                    <a:lstStyle/>
                    <a:p>
                      <a:r>
                        <a:rPr lang="en-US" dirty="0"/>
                        <a:t>To ensure the student's success, they should do one of the following:</a:t>
                      </a:r>
                    </a:p>
                  </a:txBody>
                  <a:tcPr anchor="ctr">
                    <a:lnL>
                      <a:noFill/>
                    </a:lnL>
                    <a:lnR>
                      <a:noFill/>
                    </a:lnR>
                    <a:lnT>
                      <a:noFill/>
                    </a:lnT>
                    <a:lnB>
                      <a:noFill/>
                    </a:lnB>
                    <a:noFill/>
                  </a:tcPr>
                </a:tc>
                <a:tc>
                  <a:txBody>
                    <a:bodyPr/>
                    <a:lstStyle/>
                    <a:p>
                      <a:pPr algn="r"/>
                      <a:r>
                        <a:rPr lang="ar-EG" dirty="0"/>
                        <a:t>لضمان نجاح الطالب، يجب عليهم القيام بأحد الخيارات التالية:</a:t>
                      </a:r>
                    </a:p>
                  </a:txBody>
                  <a:tcPr anchor="ctr">
                    <a:lnL>
                      <a:noFill/>
                    </a:lnL>
                    <a:lnR>
                      <a:noFill/>
                    </a:lnR>
                    <a:lnT>
                      <a:noFill/>
                    </a:lnT>
                    <a:lnB>
                      <a:noFill/>
                    </a:lnB>
                    <a:noFill/>
                  </a:tcPr>
                </a:tc>
                <a:extLst>
                  <a:ext uri="{0D108BD9-81ED-4DB2-BD59-A6C34878D82A}">
                    <a16:rowId xmlns:a16="http://schemas.microsoft.com/office/drawing/2014/main" val="3690856265"/>
                  </a:ext>
                </a:extLst>
              </a:tr>
              <a:tr h="0">
                <a:tc>
                  <a:txBody>
                    <a:bodyPr/>
                    <a:lstStyle/>
                    <a:p>
                      <a:r>
                        <a:rPr lang="en-US"/>
                        <a:t>1. Submit all the three assignments.</a:t>
                      </a:r>
                    </a:p>
                  </a:txBody>
                  <a:tcPr anchor="ctr">
                    <a:lnL>
                      <a:noFill/>
                    </a:lnL>
                    <a:lnR>
                      <a:noFill/>
                    </a:lnR>
                    <a:lnT>
                      <a:noFill/>
                    </a:lnT>
                    <a:lnB>
                      <a:noFill/>
                    </a:lnB>
                    <a:noFill/>
                  </a:tcPr>
                </a:tc>
                <a:tc>
                  <a:txBody>
                    <a:bodyPr/>
                    <a:lstStyle/>
                    <a:p>
                      <a:pPr algn="r"/>
                      <a:r>
                        <a:rPr lang="ar-EG"/>
                        <a:t>1. تقديم جميع المهام الثلاث.</a:t>
                      </a:r>
                    </a:p>
                  </a:txBody>
                  <a:tcPr anchor="ctr">
                    <a:lnL>
                      <a:noFill/>
                    </a:lnL>
                    <a:lnR>
                      <a:noFill/>
                    </a:lnR>
                    <a:lnT>
                      <a:noFill/>
                    </a:lnT>
                    <a:lnB>
                      <a:noFill/>
                    </a:lnB>
                    <a:noFill/>
                  </a:tcPr>
                </a:tc>
                <a:extLst>
                  <a:ext uri="{0D108BD9-81ED-4DB2-BD59-A6C34878D82A}">
                    <a16:rowId xmlns:a16="http://schemas.microsoft.com/office/drawing/2014/main" val="2601689444"/>
                  </a:ext>
                </a:extLst>
              </a:tr>
              <a:tr h="0">
                <a:tc>
                  <a:txBody>
                    <a:bodyPr/>
                    <a:lstStyle/>
                    <a:p>
                      <a:r>
                        <a:rPr lang="en-US"/>
                        <a:t>2. Submit the first and third assignments.</a:t>
                      </a:r>
                    </a:p>
                  </a:txBody>
                  <a:tcPr anchor="ctr">
                    <a:lnL>
                      <a:noFill/>
                    </a:lnL>
                    <a:lnR>
                      <a:noFill/>
                    </a:lnR>
                    <a:lnT>
                      <a:noFill/>
                    </a:lnT>
                    <a:lnB>
                      <a:noFill/>
                    </a:lnB>
                    <a:noFill/>
                  </a:tcPr>
                </a:tc>
                <a:tc>
                  <a:txBody>
                    <a:bodyPr/>
                    <a:lstStyle/>
                    <a:p>
                      <a:pPr algn="r"/>
                      <a:r>
                        <a:rPr lang="ar-EG"/>
                        <a:t>2. تقديم المهمة الأولى والثالثة.</a:t>
                      </a:r>
                    </a:p>
                  </a:txBody>
                  <a:tcPr anchor="ctr">
                    <a:lnL>
                      <a:noFill/>
                    </a:lnL>
                    <a:lnR>
                      <a:noFill/>
                    </a:lnR>
                    <a:lnT>
                      <a:noFill/>
                    </a:lnT>
                    <a:lnB>
                      <a:noFill/>
                    </a:lnB>
                    <a:noFill/>
                  </a:tcPr>
                </a:tc>
                <a:extLst>
                  <a:ext uri="{0D108BD9-81ED-4DB2-BD59-A6C34878D82A}">
                    <a16:rowId xmlns:a16="http://schemas.microsoft.com/office/drawing/2014/main" val="4142309460"/>
                  </a:ext>
                </a:extLst>
              </a:tr>
              <a:tr h="0">
                <a:tc>
                  <a:txBody>
                    <a:bodyPr/>
                    <a:lstStyle/>
                    <a:p>
                      <a:r>
                        <a:rPr lang="en-US"/>
                        <a:t>3. Submit the second and third assignments.</a:t>
                      </a:r>
                    </a:p>
                  </a:txBody>
                  <a:tcPr anchor="ctr">
                    <a:lnL>
                      <a:noFill/>
                    </a:lnL>
                    <a:lnR>
                      <a:noFill/>
                    </a:lnR>
                    <a:lnT>
                      <a:noFill/>
                    </a:lnT>
                    <a:lnB>
                      <a:noFill/>
                    </a:lnB>
                    <a:noFill/>
                  </a:tcPr>
                </a:tc>
                <a:tc>
                  <a:txBody>
                    <a:bodyPr/>
                    <a:lstStyle/>
                    <a:p>
                      <a:pPr algn="r"/>
                      <a:r>
                        <a:rPr lang="ar-EG"/>
                        <a:t>3. تقديم المهمة الثانية والثالثة.</a:t>
                      </a:r>
                    </a:p>
                  </a:txBody>
                  <a:tcPr anchor="ctr">
                    <a:lnL>
                      <a:noFill/>
                    </a:lnL>
                    <a:lnR>
                      <a:noFill/>
                    </a:lnR>
                    <a:lnT>
                      <a:noFill/>
                    </a:lnT>
                    <a:lnB>
                      <a:noFill/>
                    </a:lnB>
                    <a:noFill/>
                  </a:tcPr>
                </a:tc>
                <a:extLst>
                  <a:ext uri="{0D108BD9-81ED-4DB2-BD59-A6C34878D82A}">
                    <a16:rowId xmlns:a16="http://schemas.microsoft.com/office/drawing/2014/main" val="1781562294"/>
                  </a:ext>
                </a:extLst>
              </a:tr>
              <a:tr h="0">
                <a:tc>
                  <a:txBody>
                    <a:bodyPr/>
                    <a:lstStyle/>
                    <a:p>
                      <a:r>
                        <a:rPr lang="en-US"/>
                        <a:t>It is highly recommended to submit all three assignments.</a:t>
                      </a:r>
                    </a:p>
                  </a:txBody>
                  <a:tcPr anchor="ctr">
                    <a:lnL>
                      <a:noFill/>
                    </a:lnL>
                    <a:lnR>
                      <a:noFill/>
                    </a:lnR>
                    <a:lnT>
                      <a:noFill/>
                    </a:lnT>
                    <a:lnB>
                      <a:noFill/>
                    </a:lnB>
                    <a:noFill/>
                  </a:tcPr>
                </a:tc>
                <a:tc>
                  <a:txBody>
                    <a:bodyPr/>
                    <a:lstStyle/>
                    <a:p>
                      <a:pPr algn="r"/>
                      <a:r>
                        <a:rPr lang="ar-EG" dirty="0"/>
                        <a:t>يوصى بشدة بتقديم جميع المهام الثلاث.</a:t>
                      </a:r>
                    </a:p>
                  </a:txBody>
                  <a:tcPr anchor="ctr">
                    <a:lnL>
                      <a:noFill/>
                    </a:lnL>
                    <a:lnR>
                      <a:noFill/>
                    </a:lnR>
                    <a:lnT>
                      <a:noFill/>
                    </a:lnT>
                    <a:lnB>
                      <a:noFill/>
                    </a:lnB>
                    <a:noFill/>
                  </a:tcPr>
                </a:tc>
                <a:extLst>
                  <a:ext uri="{0D108BD9-81ED-4DB2-BD59-A6C34878D82A}">
                    <a16:rowId xmlns:a16="http://schemas.microsoft.com/office/drawing/2014/main" val="2217357056"/>
                  </a:ext>
                </a:extLst>
              </a:tr>
            </a:tbl>
          </a:graphicData>
        </a:graphic>
      </p:graphicFrame>
      <p:sp>
        <p:nvSpPr>
          <p:cNvPr id="6" name="Rectangle 1">
            <a:extLst>
              <a:ext uri="{FF2B5EF4-FFF2-40B4-BE49-F238E27FC236}">
                <a16:creationId xmlns:a16="http://schemas.microsoft.com/office/drawing/2014/main" id="{F3364F13-0D06-AF0C-97DE-46263B850A17}"/>
              </a:ext>
            </a:extLst>
          </p:cNvPr>
          <p:cNvSpPr>
            <a:spLocks noChangeArrowheads="1"/>
          </p:cNvSpPr>
          <p:nvPr/>
        </p:nvSpPr>
        <p:spPr bwMode="auto">
          <a:xfrm>
            <a:off x="838200" y="26304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80209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677946" y="3425483"/>
            <a:ext cx="3257622"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Attendance</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الحضور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967732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7" y="1436383"/>
            <a:ext cx="9533504"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781884EA-56AA-4EB6-77EB-F7649DDC7C33}"/>
              </a:ext>
            </a:extLst>
          </p:cNvPr>
          <p:cNvGraphicFramePr>
            <a:graphicFrameLocks noGrp="1"/>
          </p:cNvGraphicFramePr>
          <p:nvPr>
            <p:extLst>
              <p:ext uri="{D42A27DB-BD31-4B8C-83A1-F6EECF244321}">
                <p14:modId xmlns:p14="http://schemas.microsoft.com/office/powerpoint/2010/main" val="2182164770"/>
              </p:ext>
            </p:extLst>
          </p:nvPr>
        </p:nvGraphicFramePr>
        <p:xfrm>
          <a:off x="927687" y="1920359"/>
          <a:ext cx="9399104" cy="3291840"/>
        </p:xfrm>
        <a:graphic>
          <a:graphicData uri="http://schemas.openxmlformats.org/drawingml/2006/table">
            <a:tbl>
              <a:tblPr/>
              <a:tblGrid>
                <a:gridCol w="4699552">
                  <a:extLst>
                    <a:ext uri="{9D8B030D-6E8A-4147-A177-3AD203B41FA5}">
                      <a16:colId xmlns:a16="http://schemas.microsoft.com/office/drawing/2014/main" val="2087995135"/>
                    </a:ext>
                  </a:extLst>
                </a:gridCol>
                <a:gridCol w="4699552">
                  <a:extLst>
                    <a:ext uri="{9D8B030D-6E8A-4147-A177-3AD203B41FA5}">
                      <a16:colId xmlns:a16="http://schemas.microsoft.com/office/drawing/2014/main" val="2064673894"/>
                    </a:ext>
                  </a:extLst>
                </a:gridCol>
              </a:tblGrid>
              <a:tr h="0">
                <a:tc>
                  <a:txBody>
                    <a:bodyPr/>
                    <a:lstStyle/>
                    <a:p>
                      <a:r>
                        <a:rPr lang="en-US" dirty="0"/>
                        <a:t>Students are required to watch all the recorded lectures.</a:t>
                      </a:r>
                    </a:p>
                  </a:txBody>
                  <a:tcPr anchor="ctr">
                    <a:lnL>
                      <a:noFill/>
                    </a:lnL>
                    <a:lnR>
                      <a:noFill/>
                    </a:lnR>
                    <a:lnT>
                      <a:noFill/>
                    </a:lnT>
                    <a:lnB>
                      <a:noFill/>
                    </a:lnB>
                    <a:noFill/>
                  </a:tcPr>
                </a:tc>
                <a:tc>
                  <a:txBody>
                    <a:bodyPr/>
                    <a:lstStyle/>
                    <a:p>
                      <a:pPr algn="r"/>
                      <a:r>
                        <a:rPr lang="ar-EG" dirty="0"/>
                        <a:t>يُطلب من الطلاب مشاهدة جميع المحاضرات المسجلة.</a:t>
                      </a:r>
                    </a:p>
                  </a:txBody>
                  <a:tcPr anchor="ctr">
                    <a:lnL>
                      <a:noFill/>
                    </a:lnL>
                    <a:lnR>
                      <a:noFill/>
                    </a:lnR>
                    <a:lnT>
                      <a:noFill/>
                    </a:lnT>
                    <a:lnB>
                      <a:noFill/>
                    </a:lnB>
                    <a:noFill/>
                  </a:tcPr>
                </a:tc>
                <a:extLst>
                  <a:ext uri="{0D108BD9-81ED-4DB2-BD59-A6C34878D82A}">
                    <a16:rowId xmlns:a16="http://schemas.microsoft.com/office/drawing/2014/main" val="3142318050"/>
                  </a:ext>
                </a:extLst>
              </a:tr>
              <a:tr h="0">
                <a:tc>
                  <a:txBody>
                    <a:bodyPr/>
                    <a:lstStyle/>
                    <a:p>
                      <a:r>
                        <a:rPr lang="en-US"/>
                        <a:t>While it may not be mandatory for students to attend online lectures, it is still extremely important for them to do so in order to gain a complete understanding of the course material and to engage with the learning process.</a:t>
                      </a:r>
                    </a:p>
                  </a:txBody>
                  <a:tcPr anchor="ctr">
                    <a:lnL>
                      <a:noFill/>
                    </a:lnL>
                    <a:lnR>
                      <a:noFill/>
                    </a:lnR>
                    <a:lnT>
                      <a:noFill/>
                    </a:lnT>
                    <a:lnB>
                      <a:noFill/>
                    </a:lnB>
                    <a:noFill/>
                  </a:tcPr>
                </a:tc>
                <a:tc>
                  <a:txBody>
                    <a:bodyPr/>
                    <a:lstStyle/>
                    <a:p>
                      <a:pPr algn="r"/>
                      <a:r>
                        <a:rPr lang="ar-EG"/>
                        <a:t>على الرغم من أنه قد لا يكون إلزاميًا على الطلاب حضور المحاضرات عبر الإنترنت، إلا أنه من المهم للغاية القيام بذلك من أجل فهم شامل لمواد الدورة والمشاركة في عملية التعلم.</a:t>
                      </a:r>
                    </a:p>
                  </a:txBody>
                  <a:tcPr anchor="ctr">
                    <a:lnL>
                      <a:noFill/>
                    </a:lnL>
                    <a:lnR>
                      <a:noFill/>
                    </a:lnR>
                    <a:lnT>
                      <a:noFill/>
                    </a:lnT>
                    <a:lnB>
                      <a:noFill/>
                    </a:lnB>
                    <a:noFill/>
                  </a:tcPr>
                </a:tc>
                <a:extLst>
                  <a:ext uri="{0D108BD9-81ED-4DB2-BD59-A6C34878D82A}">
                    <a16:rowId xmlns:a16="http://schemas.microsoft.com/office/drawing/2014/main" val="2791018568"/>
                  </a:ext>
                </a:extLst>
              </a:tr>
              <a:tr h="0">
                <a:tc>
                  <a:txBody>
                    <a:bodyPr/>
                    <a:lstStyle/>
                    <a:p>
                      <a:r>
                        <a:rPr lang="en-US"/>
                        <a:t>Attending lectures can help students grasp important concepts, participate in discussions, and receive valuable clarification from the instructors.</a:t>
                      </a:r>
                    </a:p>
                  </a:txBody>
                  <a:tcPr anchor="ctr">
                    <a:lnL>
                      <a:noFill/>
                    </a:lnL>
                    <a:lnR>
                      <a:noFill/>
                    </a:lnR>
                    <a:lnT>
                      <a:noFill/>
                    </a:lnT>
                    <a:lnB>
                      <a:noFill/>
                    </a:lnB>
                    <a:noFill/>
                  </a:tcPr>
                </a:tc>
                <a:tc>
                  <a:txBody>
                    <a:bodyPr/>
                    <a:lstStyle/>
                    <a:p>
                      <a:pPr algn="r"/>
                      <a:r>
                        <a:rPr lang="ar-EG" dirty="0"/>
                        <a:t>يمكن لحضور المحاضرات مساعدة الطلاب في فهم المفاهيم الهامة، والمشاركة في المناقشات، والحصول على توضيحات قيمة من المحاضرين.</a:t>
                      </a:r>
                    </a:p>
                  </a:txBody>
                  <a:tcPr anchor="ctr">
                    <a:lnL>
                      <a:noFill/>
                    </a:lnL>
                    <a:lnR>
                      <a:noFill/>
                    </a:lnR>
                    <a:lnT>
                      <a:noFill/>
                    </a:lnT>
                    <a:lnB>
                      <a:noFill/>
                    </a:lnB>
                    <a:noFill/>
                  </a:tcPr>
                </a:tc>
                <a:extLst>
                  <a:ext uri="{0D108BD9-81ED-4DB2-BD59-A6C34878D82A}">
                    <a16:rowId xmlns:a16="http://schemas.microsoft.com/office/drawing/2014/main" val="3474521957"/>
                  </a:ext>
                </a:extLst>
              </a:tr>
            </a:tbl>
          </a:graphicData>
        </a:graphic>
      </p:graphicFrame>
      <p:sp>
        <p:nvSpPr>
          <p:cNvPr id="4" name="Rectangle 1">
            <a:extLst>
              <a:ext uri="{FF2B5EF4-FFF2-40B4-BE49-F238E27FC236}">
                <a16:creationId xmlns:a16="http://schemas.microsoft.com/office/drawing/2014/main" id="{ED3F71C1-959A-22C7-ED4A-5C96AD6ECE77}"/>
              </a:ext>
            </a:extLst>
          </p:cNvPr>
          <p:cNvSpPr>
            <a:spLocks noChangeArrowheads="1"/>
          </p:cNvSpPr>
          <p:nvPr/>
        </p:nvSpPr>
        <p:spPr bwMode="auto">
          <a:xfrm>
            <a:off x="838200" y="2309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023667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6112961" y="3429000"/>
            <a:ext cx="6147837"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Project Delivery Rules</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قواعد تسليم المشروع</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989903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6" y="1436383"/>
            <a:ext cx="10321035"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38990AA-63B0-0425-A1E6-4D115E9698C0}"/>
              </a:ext>
            </a:extLst>
          </p:cNvPr>
          <p:cNvGraphicFramePr>
            <a:graphicFrameLocks noGrp="1"/>
          </p:cNvGraphicFramePr>
          <p:nvPr>
            <p:extLst>
              <p:ext uri="{D42A27DB-BD31-4B8C-83A1-F6EECF244321}">
                <p14:modId xmlns:p14="http://schemas.microsoft.com/office/powerpoint/2010/main" val="2686199978"/>
              </p:ext>
            </p:extLst>
          </p:nvPr>
        </p:nvGraphicFramePr>
        <p:xfrm>
          <a:off x="1075083" y="1619073"/>
          <a:ext cx="10041834" cy="4363366"/>
        </p:xfrm>
        <a:graphic>
          <a:graphicData uri="http://schemas.openxmlformats.org/drawingml/2006/table">
            <a:tbl>
              <a:tblPr/>
              <a:tblGrid>
                <a:gridCol w="5020917">
                  <a:extLst>
                    <a:ext uri="{9D8B030D-6E8A-4147-A177-3AD203B41FA5}">
                      <a16:colId xmlns:a16="http://schemas.microsoft.com/office/drawing/2014/main" val="3184439060"/>
                    </a:ext>
                  </a:extLst>
                </a:gridCol>
                <a:gridCol w="5020917">
                  <a:extLst>
                    <a:ext uri="{9D8B030D-6E8A-4147-A177-3AD203B41FA5}">
                      <a16:colId xmlns:a16="http://schemas.microsoft.com/office/drawing/2014/main" val="3487507536"/>
                    </a:ext>
                  </a:extLst>
                </a:gridCol>
              </a:tblGrid>
              <a:tr h="610646">
                <a:tc>
                  <a:txBody>
                    <a:bodyPr/>
                    <a:lstStyle/>
                    <a:p>
                      <a:pPr algn="ctr"/>
                      <a:r>
                        <a:rPr lang="en-US" sz="1600" b="1" dirty="0"/>
                        <a:t>All projects should follow the academic writing characteristics which are:</a:t>
                      </a:r>
                    </a:p>
                  </a:txBody>
                  <a:tcPr marL="80580" marR="80580" marT="40290" marB="40290" anchor="ctr">
                    <a:lnL>
                      <a:noFill/>
                    </a:lnL>
                    <a:lnR>
                      <a:noFill/>
                    </a:lnR>
                    <a:lnT>
                      <a:noFill/>
                    </a:lnT>
                    <a:lnB>
                      <a:noFill/>
                    </a:lnB>
                    <a:noFill/>
                  </a:tcPr>
                </a:tc>
                <a:tc>
                  <a:txBody>
                    <a:bodyPr/>
                    <a:lstStyle/>
                    <a:p>
                      <a:pPr algn="ctr"/>
                      <a:r>
                        <a:rPr lang="ar-EG" sz="1600" b="1" dirty="0"/>
                        <a:t>يجب أن تتبع جميع المشاريع خصائص الكتابة الأكاديمية والتي تشمل:</a:t>
                      </a:r>
                    </a:p>
                  </a:txBody>
                  <a:tcPr marL="80580" marR="80580" marT="40290" marB="40290" anchor="ctr">
                    <a:lnL>
                      <a:noFill/>
                    </a:lnL>
                    <a:lnR>
                      <a:noFill/>
                    </a:lnR>
                    <a:lnT>
                      <a:noFill/>
                    </a:lnT>
                    <a:lnB>
                      <a:noFill/>
                    </a:lnB>
                    <a:noFill/>
                  </a:tcPr>
                </a:tc>
                <a:extLst>
                  <a:ext uri="{0D108BD9-81ED-4DB2-BD59-A6C34878D82A}">
                    <a16:rowId xmlns:a16="http://schemas.microsoft.com/office/drawing/2014/main" val="273197916"/>
                  </a:ext>
                </a:extLst>
              </a:tr>
              <a:tr h="872673">
                <a:tc>
                  <a:txBody>
                    <a:bodyPr/>
                    <a:lstStyle/>
                    <a:p>
                      <a:r>
                        <a:rPr lang="en-US" sz="1600"/>
                        <a:t>1. Planned and focused: Delivering research according to the guidance of the scientific research methodologies.</a:t>
                      </a:r>
                    </a:p>
                  </a:txBody>
                  <a:tcPr marL="80580" marR="80580" marT="40290" marB="40290" anchor="ctr">
                    <a:lnL>
                      <a:noFill/>
                    </a:lnL>
                    <a:lnR>
                      <a:noFill/>
                    </a:lnR>
                    <a:lnT>
                      <a:noFill/>
                    </a:lnT>
                    <a:lnB>
                      <a:noFill/>
                    </a:lnB>
                    <a:noFill/>
                  </a:tcPr>
                </a:tc>
                <a:tc>
                  <a:txBody>
                    <a:bodyPr/>
                    <a:lstStyle/>
                    <a:p>
                      <a:pPr algn="r"/>
                      <a:r>
                        <a:rPr lang="ar-EG" sz="1600" dirty="0"/>
                        <a:t>1. مخطط ومركّز: تقديم البحث وفقاً لإرشادات منهجيات البحث العلمي.</a:t>
                      </a:r>
                    </a:p>
                  </a:txBody>
                  <a:tcPr marL="80580" marR="80580" marT="40290" marB="40290" anchor="ctr">
                    <a:lnL>
                      <a:noFill/>
                    </a:lnL>
                    <a:lnR>
                      <a:noFill/>
                    </a:lnR>
                    <a:lnT>
                      <a:noFill/>
                    </a:lnT>
                    <a:lnB>
                      <a:noFill/>
                    </a:lnB>
                    <a:noFill/>
                  </a:tcPr>
                </a:tc>
                <a:extLst>
                  <a:ext uri="{0D108BD9-81ED-4DB2-BD59-A6C34878D82A}">
                    <a16:rowId xmlns:a16="http://schemas.microsoft.com/office/drawing/2014/main" val="1331138395"/>
                  </a:ext>
                </a:extLst>
              </a:tr>
              <a:tr h="872673">
                <a:tc>
                  <a:txBody>
                    <a:bodyPr/>
                    <a:lstStyle/>
                    <a:p>
                      <a:r>
                        <a:rPr lang="en-US" sz="1600"/>
                        <a:t>2. Structured: is coherent, written in scientific research methodologies, and brings together related points and material.</a:t>
                      </a:r>
                    </a:p>
                  </a:txBody>
                  <a:tcPr marL="80580" marR="80580" marT="40290" marB="40290" anchor="ctr">
                    <a:lnL>
                      <a:noFill/>
                    </a:lnL>
                    <a:lnR>
                      <a:noFill/>
                    </a:lnR>
                    <a:lnT>
                      <a:noFill/>
                    </a:lnT>
                    <a:lnB>
                      <a:noFill/>
                    </a:lnB>
                    <a:noFill/>
                  </a:tcPr>
                </a:tc>
                <a:tc>
                  <a:txBody>
                    <a:bodyPr/>
                    <a:lstStyle/>
                    <a:p>
                      <a:pPr algn="r"/>
                      <a:r>
                        <a:rPr lang="ar-EG" sz="1600"/>
                        <a:t>2. منظم: متماسك، مكتوب وفق منهجيات البحث العلمي، ويجمع بين النقاط والمواد ذات الصلة.</a:t>
                      </a:r>
                    </a:p>
                  </a:txBody>
                  <a:tcPr marL="80580" marR="80580" marT="40290" marB="40290" anchor="ctr">
                    <a:lnL>
                      <a:noFill/>
                    </a:lnL>
                    <a:lnR>
                      <a:noFill/>
                    </a:lnR>
                    <a:lnT>
                      <a:noFill/>
                    </a:lnT>
                    <a:lnB>
                      <a:noFill/>
                    </a:lnB>
                    <a:noFill/>
                  </a:tcPr>
                </a:tc>
                <a:extLst>
                  <a:ext uri="{0D108BD9-81ED-4DB2-BD59-A6C34878D82A}">
                    <a16:rowId xmlns:a16="http://schemas.microsoft.com/office/drawing/2014/main" val="1681798436"/>
                  </a:ext>
                </a:extLst>
              </a:tr>
              <a:tr h="1134701">
                <a:tc>
                  <a:txBody>
                    <a:bodyPr/>
                    <a:lstStyle/>
                    <a:p>
                      <a:r>
                        <a:rPr lang="en-US" sz="1600"/>
                        <a:t>3. Evidenced: demonstrates knowledge of the scientific research steps, supports opinions and arguments with evidence, and is referenced accurately.</a:t>
                      </a:r>
                    </a:p>
                  </a:txBody>
                  <a:tcPr marL="80580" marR="80580" marT="40290" marB="40290" anchor="ctr">
                    <a:lnL>
                      <a:noFill/>
                    </a:lnL>
                    <a:lnR>
                      <a:noFill/>
                    </a:lnR>
                    <a:lnT>
                      <a:noFill/>
                    </a:lnT>
                    <a:lnB>
                      <a:noFill/>
                    </a:lnB>
                    <a:noFill/>
                  </a:tcPr>
                </a:tc>
                <a:tc>
                  <a:txBody>
                    <a:bodyPr/>
                    <a:lstStyle/>
                    <a:p>
                      <a:pPr algn="r"/>
                      <a:r>
                        <a:rPr lang="ar-EG" sz="1600"/>
                        <a:t>3. مدعوم بالأدلة: يُظهر المعرفة بخطوات البحث العلمي، يدعم الآراء والحجج بالأدلة، ومُشار إليه بدقة.</a:t>
                      </a:r>
                    </a:p>
                  </a:txBody>
                  <a:tcPr marL="80580" marR="80580" marT="40290" marB="40290" anchor="ctr">
                    <a:lnL>
                      <a:noFill/>
                    </a:lnL>
                    <a:lnR>
                      <a:noFill/>
                    </a:lnR>
                    <a:lnT>
                      <a:noFill/>
                    </a:lnT>
                    <a:lnB>
                      <a:noFill/>
                    </a:lnB>
                    <a:noFill/>
                  </a:tcPr>
                </a:tc>
                <a:extLst>
                  <a:ext uri="{0D108BD9-81ED-4DB2-BD59-A6C34878D82A}">
                    <a16:rowId xmlns:a16="http://schemas.microsoft.com/office/drawing/2014/main" val="3831176528"/>
                  </a:ext>
                </a:extLst>
              </a:tr>
              <a:tr h="872673">
                <a:tc>
                  <a:txBody>
                    <a:bodyPr/>
                    <a:lstStyle/>
                    <a:p>
                      <a:r>
                        <a:rPr lang="en-US" sz="1600"/>
                        <a:t>4. Formal in tone and style: uses appropriate scientific language and tenses and is clear, concise, and balanced.</a:t>
                      </a:r>
                    </a:p>
                  </a:txBody>
                  <a:tcPr marL="80580" marR="80580" marT="40290" marB="40290" anchor="ctr">
                    <a:lnL>
                      <a:noFill/>
                    </a:lnL>
                    <a:lnR>
                      <a:noFill/>
                    </a:lnR>
                    <a:lnT>
                      <a:noFill/>
                    </a:lnT>
                    <a:lnB>
                      <a:noFill/>
                    </a:lnB>
                    <a:noFill/>
                  </a:tcPr>
                </a:tc>
                <a:tc>
                  <a:txBody>
                    <a:bodyPr/>
                    <a:lstStyle/>
                    <a:p>
                      <a:pPr algn="r"/>
                      <a:r>
                        <a:rPr lang="ar-EG" sz="1600" dirty="0"/>
                        <a:t>4. رسمي في النغمة والأسلوب: يستخدم لغة علمية مناسبة وأزمنة واضحة ودقيقة ومتوازنة.</a:t>
                      </a:r>
                    </a:p>
                  </a:txBody>
                  <a:tcPr marL="80580" marR="80580" marT="40290" marB="40290" anchor="ctr">
                    <a:lnL>
                      <a:noFill/>
                    </a:lnL>
                    <a:lnR>
                      <a:noFill/>
                    </a:lnR>
                    <a:lnT>
                      <a:noFill/>
                    </a:lnT>
                    <a:lnB>
                      <a:noFill/>
                    </a:lnB>
                    <a:noFill/>
                  </a:tcPr>
                </a:tc>
                <a:extLst>
                  <a:ext uri="{0D108BD9-81ED-4DB2-BD59-A6C34878D82A}">
                    <a16:rowId xmlns:a16="http://schemas.microsoft.com/office/drawing/2014/main" val="2624061426"/>
                  </a:ext>
                </a:extLst>
              </a:tr>
            </a:tbl>
          </a:graphicData>
        </a:graphic>
      </p:graphicFrame>
      <p:sp>
        <p:nvSpPr>
          <p:cNvPr id="4" name="Rectangle 1">
            <a:extLst>
              <a:ext uri="{FF2B5EF4-FFF2-40B4-BE49-F238E27FC236}">
                <a16:creationId xmlns:a16="http://schemas.microsoft.com/office/drawing/2014/main" id="{853524C3-D3D0-8082-8BF1-D3EAF1B208A1}"/>
              </a:ext>
            </a:extLst>
          </p:cNvPr>
          <p:cNvSpPr>
            <a:spLocks noChangeArrowheads="1"/>
          </p:cNvSpPr>
          <p:nvPr/>
        </p:nvSpPr>
        <p:spPr bwMode="auto">
          <a:xfrm>
            <a:off x="1462088" y="18081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85129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4993789" y="4014842"/>
            <a:ext cx="7169183" cy="2123658"/>
          </a:xfrm>
          <a:prstGeom prst="rect">
            <a:avLst/>
          </a:prstGeom>
          <a:noFill/>
        </p:spPr>
        <p:txBody>
          <a:bodyPr wrap="squar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Student Guide and Project Templet</a:t>
            </a:r>
          </a:p>
          <a:p>
            <a:pPr lvl="0" algn="ctr">
              <a:defRPr/>
            </a:pPr>
            <a:r>
              <a:rPr lang="ar-EG" sz="4400" dirty="0"/>
              <a:t>دليل الطالب ونموذج المشروع</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055193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5F031-02EB-90FE-38B4-7A623F08E5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ECE197-A5DF-26E5-A2ED-45DA0DD17A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1D936DE-0E00-A96F-8FE8-8CDA655A2CDD}"/>
              </a:ext>
            </a:extLst>
          </p:cNvPr>
          <p:cNvSpPr/>
          <p:nvPr/>
        </p:nvSpPr>
        <p:spPr>
          <a:xfrm>
            <a:off x="860486" y="1436383"/>
            <a:ext cx="10321035"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A6DD520-9DCE-4FF3-2D52-239E65902A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692D6248-9331-0348-DBB7-D268DC87C6AC}"/>
              </a:ext>
            </a:extLst>
          </p:cNvPr>
          <p:cNvGraphicFramePr>
            <a:graphicFrameLocks noGrp="1"/>
          </p:cNvGraphicFramePr>
          <p:nvPr>
            <p:extLst>
              <p:ext uri="{D42A27DB-BD31-4B8C-83A1-F6EECF244321}">
                <p14:modId xmlns:p14="http://schemas.microsoft.com/office/powerpoint/2010/main" val="1420003080"/>
              </p:ext>
            </p:extLst>
          </p:nvPr>
        </p:nvGraphicFramePr>
        <p:xfrm>
          <a:off x="1010479" y="1826841"/>
          <a:ext cx="10041834" cy="5379794"/>
        </p:xfrm>
        <a:graphic>
          <a:graphicData uri="http://schemas.openxmlformats.org/drawingml/2006/table">
            <a:tbl>
              <a:tblPr/>
              <a:tblGrid>
                <a:gridCol w="5020917">
                  <a:extLst>
                    <a:ext uri="{9D8B030D-6E8A-4147-A177-3AD203B41FA5}">
                      <a16:colId xmlns:a16="http://schemas.microsoft.com/office/drawing/2014/main" val="3184439060"/>
                    </a:ext>
                  </a:extLst>
                </a:gridCol>
                <a:gridCol w="5020917">
                  <a:extLst>
                    <a:ext uri="{9D8B030D-6E8A-4147-A177-3AD203B41FA5}">
                      <a16:colId xmlns:a16="http://schemas.microsoft.com/office/drawing/2014/main" val="3487507536"/>
                    </a:ext>
                  </a:extLst>
                </a:gridCol>
              </a:tblGrid>
              <a:tr h="872673">
                <a:tc>
                  <a:txBody>
                    <a:bodyPr/>
                    <a:lstStyle/>
                    <a:p>
                      <a:pPr algn="r"/>
                      <a:r>
                        <a:rPr lang="ar-EG" sz="2400" dirty="0"/>
                        <a:t>يوجد بصفحة الطالب على </a:t>
                      </a:r>
                      <a:r>
                        <a:rPr lang="ar-EG" sz="2400" dirty="0" err="1"/>
                        <a:t>مودل</a:t>
                      </a:r>
                      <a:r>
                        <a:rPr lang="ar-EG" sz="2400" dirty="0"/>
                        <a:t> دليل الطالب الخاص بالمقرر لابد من قراءته بعناية، بالإضافة إلى نموذج المشروع باللغة الإنجليزية واللغة العربية، يجب استخدامه لكتابة المشروع. ملحوظة: يختار الطالب الكتابة باللغة الإنجليزية أو العربية وله حرية الاختيار.</a:t>
                      </a:r>
                    </a:p>
                  </a:txBody>
                  <a:tcPr anchor="ctr">
                    <a:lnL>
                      <a:noFill/>
                    </a:lnL>
                    <a:lnR>
                      <a:noFill/>
                    </a:lnR>
                    <a:lnT>
                      <a:noFill/>
                    </a:lnT>
                    <a:lnB>
                      <a:noFill/>
                    </a:lnB>
                    <a:noFill/>
                  </a:tcPr>
                </a:tc>
                <a:tc>
                  <a:txBody>
                    <a:bodyPr/>
                    <a:lstStyle/>
                    <a:p>
                      <a:r>
                        <a:rPr lang="en-US" sz="2400" dirty="0"/>
                        <a:t>On the student's Moodle page, there is a course-specific student guide that must be read carefully, in addition to the project template available in both English and Arabic, which must be used for writing the project. Note: Students have the freedom to choose whether to write in English or Arabic.</a:t>
                      </a:r>
                    </a:p>
                  </a:txBody>
                  <a:tcPr anchor="ctr">
                    <a:lnL>
                      <a:noFill/>
                    </a:lnL>
                    <a:lnR>
                      <a:noFill/>
                    </a:lnR>
                    <a:lnT>
                      <a:noFill/>
                    </a:lnT>
                    <a:lnB>
                      <a:noFill/>
                    </a:lnB>
                    <a:noFill/>
                  </a:tcPr>
                </a:tc>
                <a:extLst>
                  <a:ext uri="{0D108BD9-81ED-4DB2-BD59-A6C34878D82A}">
                    <a16:rowId xmlns:a16="http://schemas.microsoft.com/office/drawing/2014/main" val="1331138395"/>
                  </a:ext>
                </a:extLst>
              </a:tr>
              <a:tr h="0">
                <a:tc>
                  <a:txBody>
                    <a:bodyPr/>
                    <a:lstStyle/>
                    <a:p>
                      <a:endParaRPr lang="en-US" sz="1800"/>
                    </a:p>
                  </a:txBody>
                  <a:tcPr marL="80580" marR="80580" marT="40290" marB="40290" anchor="ctr">
                    <a:lnL>
                      <a:noFill/>
                    </a:lnL>
                    <a:lnR>
                      <a:noFill/>
                    </a:lnR>
                    <a:lnT>
                      <a:noFill/>
                    </a:lnT>
                    <a:lnB>
                      <a:noFill/>
                    </a:lnB>
                    <a:noFill/>
                  </a:tcPr>
                </a:tc>
                <a:tc>
                  <a:txBody>
                    <a:bodyPr/>
                    <a:lstStyle/>
                    <a:p>
                      <a:pPr algn="r"/>
                      <a:endParaRPr lang="ar-EG" sz="1800"/>
                    </a:p>
                  </a:txBody>
                  <a:tcPr marL="80580" marR="80580" marT="40290" marB="40290" anchor="ctr">
                    <a:lnL>
                      <a:noFill/>
                    </a:lnL>
                    <a:lnR>
                      <a:noFill/>
                    </a:lnR>
                    <a:lnT>
                      <a:noFill/>
                    </a:lnT>
                    <a:lnB>
                      <a:noFill/>
                    </a:lnB>
                    <a:noFill/>
                  </a:tcPr>
                </a:tc>
                <a:extLst>
                  <a:ext uri="{0D108BD9-81ED-4DB2-BD59-A6C34878D82A}">
                    <a16:rowId xmlns:a16="http://schemas.microsoft.com/office/drawing/2014/main" val="1681798436"/>
                  </a:ext>
                </a:extLst>
              </a:tr>
              <a:tr h="1134701">
                <a:tc>
                  <a:txBody>
                    <a:bodyPr/>
                    <a:lstStyle/>
                    <a:p>
                      <a:endParaRPr lang="en-US" sz="1800" dirty="0"/>
                    </a:p>
                  </a:txBody>
                  <a:tcPr marL="80580" marR="80580" marT="40290" marB="40290" anchor="ctr">
                    <a:lnL>
                      <a:noFill/>
                    </a:lnL>
                    <a:lnR>
                      <a:noFill/>
                    </a:lnR>
                    <a:lnT>
                      <a:noFill/>
                    </a:lnT>
                    <a:lnB>
                      <a:noFill/>
                    </a:lnB>
                    <a:noFill/>
                  </a:tcPr>
                </a:tc>
                <a:tc>
                  <a:txBody>
                    <a:bodyPr/>
                    <a:lstStyle/>
                    <a:p>
                      <a:pPr algn="r"/>
                      <a:endParaRPr lang="ar-EG" sz="1800"/>
                    </a:p>
                  </a:txBody>
                  <a:tcPr marL="80580" marR="80580" marT="40290" marB="40290" anchor="ctr">
                    <a:lnL>
                      <a:noFill/>
                    </a:lnL>
                    <a:lnR>
                      <a:noFill/>
                    </a:lnR>
                    <a:lnT>
                      <a:noFill/>
                    </a:lnT>
                    <a:lnB>
                      <a:noFill/>
                    </a:lnB>
                    <a:noFill/>
                  </a:tcPr>
                </a:tc>
                <a:extLst>
                  <a:ext uri="{0D108BD9-81ED-4DB2-BD59-A6C34878D82A}">
                    <a16:rowId xmlns:a16="http://schemas.microsoft.com/office/drawing/2014/main" val="3831176528"/>
                  </a:ext>
                </a:extLst>
              </a:tr>
              <a:tr h="872673">
                <a:tc>
                  <a:txBody>
                    <a:bodyPr/>
                    <a:lstStyle/>
                    <a:p>
                      <a:endParaRPr lang="en-US" sz="1800" dirty="0"/>
                    </a:p>
                  </a:txBody>
                  <a:tcPr marL="80580" marR="80580" marT="40290" marB="40290" anchor="ctr">
                    <a:lnL>
                      <a:noFill/>
                    </a:lnL>
                    <a:lnR>
                      <a:noFill/>
                    </a:lnR>
                    <a:lnT>
                      <a:noFill/>
                    </a:lnT>
                    <a:lnB>
                      <a:noFill/>
                    </a:lnB>
                    <a:noFill/>
                  </a:tcPr>
                </a:tc>
                <a:tc>
                  <a:txBody>
                    <a:bodyPr/>
                    <a:lstStyle/>
                    <a:p>
                      <a:pPr algn="r"/>
                      <a:endParaRPr lang="ar-EG" sz="1800" dirty="0"/>
                    </a:p>
                  </a:txBody>
                  <a:tcPr marL="80580" marR="80580" marT="40290" marB="40290" anchor="ctr">
                    <a:lnL>
                      <a:noFill/>
                    </a:lnL>
                    <a:lnR>
                      <a:noFill/>
                    </a:lnR>
                    <a:lnT>
                      <a:noFill/>
                    </a:lnT>
                    <a:lnB>
                      <a:noFill/>
                    </a:lnB>
                    <a:noFill/>
                  </a:tcPr>
                </a:tc>
                <a:extLst>
                  <a:ext uri="{0D108BD9-81ED-4DB2-BD59-A6C34878D82A}">
                    <a16:rowId xmlns:a16="http://schemas.microsoft.com/office/drawing/2014/main" val="2624061426"/>
                  </a:ext>
                </a:extLst>
              </a:tr>
            </a:tbl>
          </a:graphicData>
        </a:graphic>
      </p:graphicFrame>
      <p:sp>
        <p:nvSpPr>
          <p:cNvPr id="4" name="Rectangle 1">
            <a:extLst>
              <a:ext uri="{FF2B5EF4-FFF2-40B4-BE49-F238E27FC236}">
                <a16:creationId xmlns:a16="http://schemas.microsoft.com/office/drawing/2014/main" id="{07901869-5102-DAD3-0EAE-E63AD4D28EAF}"/>
              </a:ext>
            </a:extLst>
          </p:cNvPr>
          <p:cNvSpPr>
            <a:spLocks noChangeArrowheads="1"/>
          </p:cNvSpPr>
          <p:nvPr/>
        </p:nvSpPr>
        <p:spPr bwMode="auto">
          <a:xfrm>
            <a:off x="1462088" y="18081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99875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5EB56F-0A00-4E34-AA51-BF5A9F0CC39B}"/>
</file>

<file path=customXml/itemProps2.xml><?xml version="1.0" encoding="utf-8"?>
<ds:datastoreItem xmlns:ds="http://schemas.openxmlformats.org/officeDocument/2006/customXml" ds:itemID="{22322EFD-B3F2-4992-BE7B-998A89E1390A}"/>
</file>

<file path=customXml/itemProps3.xml><?xml version="1.0" encoding="utf-8"?>
<ds:datastoreItem xmlns:ds="http://schemas.openxmlformats.org/officeDocument/2006/customXml" ds:itemID="{B375BA60-D132-4900-985A-7C22A789B0BE}"/>
</file>

<file path=docProps/app.xml><?xml version="1.0" encoding="utf-8"?>
<Properties xmlns="http://schemas.openxmlformats.org/officeDocument/2006/extended-properties" xmlns:vt="http://schemas.openxmlformats.org/officeDocument/2006/docPropsVTypes">
  <TotalTime>344</TotalTime>
  <Words>1571</Words>
  <Application>Microsoft Office PowerPoint</Application>
  <PresentationFormat>Widescreen</PresentationFormat>
  <Paragraphs>200</Paragraphs>
  <Slides>29</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61</cp:revision>
  <dcterms:created xsi:type="dcterms:W3CDTF">2023-04-29T09:08:00Z</dcterms:created>
  <dcterms:modified xsi:type="dcterms:W3CDTF">2025-01-15T17:35:36Z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