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29"/>
  </p:notesMasterIdLst>
  <p:sldIdLst>
    <p:sldId id="754" r:id="rId5"/>
    <p:sldId id="271" r:id="rId6"/>
    <p:sldId id="557" r:id="rId7"/>
    <p:sldId id="755" r:id="rId8"/>
    <p:sldId id="560" r:id="rId9"/>
    <p:sldId id="561" r:id="rId10"/>
    <p:sldId id="553" r:id="rId11"/>
    <p:sldId id="756" r:id="rId12"/>
    <p:sldId id="757" r:id="rId13"/>
    <p:sldId id="768" r:id="rId14"/>
    <p:sldId id="769" r:id="rId15"/>
    <p:sldId id="770" r:id="rId16"/>
    <p:sldId id="758" r:id="rId17"/>
    <p:sldId id="759" r:id="rId18"/>
    <p:sldId id="760" r:id="rId19"/>
    <p:sldId id="771" r:id="rId20"/>
    <p:sldId id="761" r:id="rId21"/>
    <p:sldId id="762" r:id="rId22"/>
    <p:sldId id="763" r:id="rId23"/>
    <p:sldId id="764" r:id="rId24"/>
    <p:sldId id="765" r:id="rId25"/>
    <p:sldId id="766" r:id="rId26"/>
    <p:sldId id="767" r:id="rId27"/>
    <p:sldId id="753" r:id="rId28"/>
  </p:sldIdLst>
  <p:sldSz cx="12192000" cy="6858000"/>
  <p:notesSz cx="6858000" cy="9144000"/>
  <p:embeddedFontLst>
    <p:embeddedFont>
      <p:font typeface="Alexandria" pitchFamily="2" charset="-78"/>
      <p:regular r:id="rId30"/>
      <p:bold r:id="rId31"/>
    </p:embeddedFont>
    <p:embeddedFont>
      <p:font typeface="Alexandria Light" pitchFamily="2" charset="-78"/>
      <p:regular r:id="rId32"/>
    </p:embeddedFont>
    <p:embeddedFont>
      <p:font typeface="Roboto Light" panose="02000000000000000000" pitchFamily="2" charset="0"/>
      <p:regular r:id="rId33"/>
      <p: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271"/>
            <p14:sldId id="557"/>
            <p14:sldId id="755"/>
            <p14:sldId id="560"/>
            <p14:sldId id="561"/>
            <p14:sldId id="553"/>
            <p14:sldId id="756"/>
            <p14:sldId id="757"/>
            <p14:sldId id="768"/>
            <p14:sldId id="769"/>
            <p14:sldId id="770"/>
            <p14:sldId id="758"/>
            <p14:sldId id="759"/>
            <p14:sldId id="760"/>
            <p14:sldId id="771"/>
            <p14:sldId id="761"/>
            <p14:sldId id="762"/>
            <p14:sldId id="763"/>
            <p14:sldId id="764"/>
            <p14:sldId id="765"/>
            <p14:sldId id="766"/>
            <p14:sldId id="767"/>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8" autoAdjust="0"/>
    <p:restoredTop sz="94660"/>
  </p:normalViewPr>
  <p:slideViewPr>
    <p:cSldViewPr snapToGrid="0">
      <p:cViewPr>
        <p:scale>
          <a:sx n="66" d="100"/>
          <a:sy n="66" d="100"/>
        </p:scale>
        <p:origin x="1238"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66602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63457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557895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90675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93470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09601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06400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564144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9892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588141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77281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701734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49841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2473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5/30/2026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5/30/2026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5/30/2026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5/30/2026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5/30/2026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5/30/2026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5/30/2026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5/30/2026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5/30/2026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5/30/2026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5/30/2026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264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5/30/2026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Overview</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256206" y="1514954"/>
            <a:ext cx="4355691" cy="523220"/>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نظرة عامة عن المساق</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FEB42-04D4-742B-771B-F890B959A5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044A1D-F2C9-8007-38CD-B3DEE8C95D5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1FC550-6AA9-FC96-CE61-E2D0B693D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pic>
        <p:nvPicPr>
          <p:cNvPr id="1026" name="Picture 2" descr="what is research">
            <a:extLst>
              <a:ext uri="{FF2B5EF4-FFF2-40B4-BE49-F238E27FC236}">
                <a16:creationId xmlns:a16="http://schemas.microsoft.com/office/drawing/2014/main" id="{D94BF95E-CEC5-15FE-5F6A-93220543FE5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140528" y="1348208"/>
            <a:ext cx="7471063" cy="4473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5D1318D-A324-8DC4-BE95-CE2D55668C4B}"/>
              </a:ext>
            </a:extLst>
          </p:cNvPr>
          <p:cNvSpPr/>
          <p:nvPr/>
        </p:nvSpPr>
        <p:spPr>
          <a:xfrm>
            <a:off x="394855" y="6089241"/>
            <a:ext cx="12410329" cy="461665"/>
          </a:xfrm>
          <a:prstGeom prst="rect">
            <a:avLst/>
          </a:prstGeom>
        </p:spPr>
        <p:txBody>
          <a:bodyPr wrap="square">
            <a:spAutoFit/>
          </a:bodyPr>
          <a:lstStyle/>
          <a:p>
            <a:pPr>
              <a:spcBef>
                <a:spcPts val="1800"/>
              </a:spcBef>
              <a:spcAft>
                <a:spcPts val="1500"/>
              </a:spcAft>
            </a:pPr>
            <a:r>
              <a:rPr lang="en-US" sz="2400" b="1" i="1" dirty="0">
                <a:solidFill>
                  <a:schemeClr val="accent6">
                    <a:lumMod val="50000"/>
                  </a:schemeClr>
                </a:solidFill>
                <a:latin typeface="Alexandria" pitchFamily="2" charset="-78"/>
                <a:ea typeface="Times New Roman" panose="02020603050405020304" pitchFamily="18" charset="0"/>
                <a:cs typeface="Alexandria" pitchFamily="2" charset="-78"/>
              </a:rPr>
              <a:t>Research is formalized curiosity. It is poking and prying with a purpose</a:t>
            </a:r>
          </a:p>
        </p:txBody>
      </p:sp>
      <p:sp>
        <p:nvSpPr>
          <p:cNvPr id="7" name="Rectangle 6">
            <a:extLst>
              <a:ext uri="{FF2B5EF4-FFF2-40B4-BE49-F238E27FC236}">
                <a16:creationId xmlns:a16="http://schemas.microsoft.com/office/drawing/2014/main" id="{21CAA16A-013B-9875-5B48-BF5F71AE2EC2}"/>
              </a:ext>
            </a:extLst>
          </p:cNvPr>
          <p:cNvSpPr/>
          <p:nvPr/>
        </p:nvSpPr>
        <p:spPr>
          <a:xfrm>
            <a:off x="621650" y="517803"/>
            <a:ext cx="6720388" cy="587918"/>
          </a:xfrm>
          <a:prstGeom prst="rect">
            <a:avLst/>
          </a:prstGeom>
        </p:spPr>
        <p:txBody>
          <a:bodyPr wrap="square">
            <a:spAutoFit/>
          </a:bodyPr>
          <a:lstStyle/>
          <a:p>
            <a:pPr marL="0" algn="just" rtl="0" eaLnBrk="1" latinLnBrk="0" hangingPunct="1">
              <a:lnSpc>
                <a:spcPct val="150000"/>
              </a:lnSpc>
              <a:spcBef>
                <a:spcPts val="0"/>
              </a:spcBef>
              <a:spcAft>
                <a:spcPts val="0"/>
              </a:spcAft>
            </a:pPr>
            <a:r>
              <a:rPr lang="en-US" sz="2400" b="1" kern="1200" dirty="0">
                <a:solidFill>
                  <a:srgbClr val="00B0F0"/>
                </a:solidFill>
                <a:effectLst/>
                <a:latin typeface="Alexandria" pitchFamily="2" charset="-78"/>
                <a:ea typeface="+mn-ea"/>
                <a:cs typeface="Alexandria" pitchFamily="2" charset="-78"/>
              </a:rPr>
              <a:t>Introduction to Research Methods</a:t>
            </a:r>
            <a:endParaRPr lang="en-US" sz="3200" dirty="0">
              <a:effectLst/>
            </a:endParaRPr>
          </a:p>
        </p:txBody>
      </p:sp>
      <p:sp>
        <p:nvSpPr>
          <p:cNvPr id="10" name="TextBox 9">
            <a:extLst>
              <a:ext uri="{FF2B5EF4-FFF2-40B4-BE49-F238E27FC236}">
                <a16:creationId xmlns:a16="http://schemas.microsoft.com/office/drawing/2014/main" id="{18A930F8-3165-9381-2438-AD8BC8D44DC1}"/>
              </a:ext>
            </a:extLst>
          </p:cNvPr>
          <p:cNvSpPr txBox="1"/>
          <p:nvPr/>
        </p:nvSpPr>
        <p:spPr>
          <a:xfrm>
            <a:off x="6725265" y="682895"/>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مقدمة في مناهج البحث</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11973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0" y="517803"/>
            <a:ext cx="6720388" cy="587918"/>
          </a:xfrm>
          <a:prstGeom prst="rect">
            <a:avLst/>
          </a:prstGeom>
        </p:spPr>
        <p:txBody>
          <a:bodyPr wrap="square">
            <a:spAutoFit/>
          </a:bodyPr>
          <a:lstStyle/>
          <a:p>
            <a:pPr marL="0" algn="just" rtl="0" eaLnBrk="1" latinLnBrk="0" hangingPunct="1">
              <a:lnSpc>
                <a:spcPct val="150000"/>
              </a:lnSpc>
              <a:spcBef>
                <a:spcPts val="0"/>
              </a:spcBef>
              <a:spcAft>
                <a:spcPts val="0"/>
              </a:spcAft>
            </a:pPr>
            <a:r>
              <a:rPr lang="en-US" sz="2400" b="1" kern="1200" dirty="0">
                <a:solidFill>
                  <a:srgbClr val="00B0F0"/>
                </a:solidFill>
                <a:effectLst/>
                <a:latin typeface="Alexandria" pitchFamily="2" charset="-78"/>
                <a:ea typeface="+mn-ea"/>
                <a:cs typeface="Alexandria" pitchFamily="2" charset="-78"/>
              </a:rPr>
              <a:t>Introduction to Research Methods</a:t>
            </a:r>
            <a:endParaRPr lang="en-US" sz="3200" dirty="0">
              <a:effectLst/>
            </a:endParaRPr>
          </a:p>
        </p:txBody>
      </p:sp>
      <p:sp>
        <p:nvSpPr>
          <p:cNvPr id="9" name="TextBox 8"/>
          <p:cNvSpPr txBox="1"/>
          <p:nvPr/>
        </p:nvSpPr>
        <p:spPr>
          <a:xfrm>
            <a:off x="6725265" y="682895"/>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مقدمة في مناهج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81F11100-025D-F5A1-5964-5F4D287037E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310667"/>
          </a:xfrm>
          <a:prstGeom prst="rect">
            <a:avLst/>
          </a:prstGeom>
        </p:spPr>
        <p:txBody>
          <a:bodyPr wrap="square">
            <a:spAutoFit/>
          </a:bodyPr>
          <a:lstStyle/>
          <a:p>
            <a:pPr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The purpose of this </a:t>
            </a:r>
            <a:r>
              <a:rPr lang="tr-TR" sz="2000" b="1" dirty="0">
                <a:solidFill>
                  <a:schemeClr val="accent6">
                    <a:lumMod val="50000"/>
                  </a:schemeClr>
                </a:solidFill>
                <a:latin typeface="Alexandria Light" pitchFamily="2" charset="-78"/>
                <a:cs typeface="Alexandria Light" pitchFamily="2" charset="-78"/>
              </a:rPr>
              <a:t>course</a:t>
            </a:r>
            <a:r>
              <a:rPr lang="en-US" sz="2000" b="1" dirty="0">
                <a:solidFill>
                  <a:schemeClr val="accent6">
                    <a:lumMod val="50000"/>
                  </a:schemeClr>
                </a:solidFill>
                <a:latin typeface="Alexandria Light" pitchFamily="2" charset="-78"/>
                <a:cs typeface="Alexandria Light" pitchFamily="2" charset="-78"/>
              </a:rPr>
              <a:t> is </a:t>
            </a:r>
            <a:r>
              <a:rPr lang="en-US" sz="2000" dirty="0">
                <a:solidFill>
                  <a:srgbClr val="002060"/>
                </a:solidFill>
                <a:latin typeface="Alexandria Light" pitchFamily="2" charset="-78"/>
                <a:cs typeface="Alexandria Light" pitchFamily="2" charset="-78"/>
              </a:rPr>
              <a:t>to provide a reference guide to the research process</a:t>
            </a:r>
            <a:r>
              <a:rPr lang="tr-TR" sz="2000" dirty="0">
                <a:solidFill>
                  <a:srgbClr val="002060"/>
                </a:solidFill>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for students and practitioners in the fields of information studies,</a:t>
            </a:r>
            <a:r>
              <a:rPr lang="tr-TR" sz="2000" dirty="0">
                <a:solidFill>
                  <a:srgbClr val="002060"/>
                </a:solidFill>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communications,</a:t>
            </a:r>
            <a:r>
              <a:rPr lang="tr-TR" sz="2000" dirty="0">
                <a:solidFill>
                  <a:srgbClr val="002060"/>
                </a:solidFill>
                <a:latin typeface="Alexandria Light" pitchFamily="2" charset="-78"/>
                <a:cs typeface="Alexandria Light" pitchFamily="2" charset="-78"/>
              </a:rPr>
              <a:t> </a:t>
            </a:r>
            <a:r>
              <a:rPr lang="en-US" sz="2000" dirty="0">
                <a:solidFill>
                  <a:srgbClr val="002060"/>
                </a:solidFill>
                <a:latin typeface="Alexandria Light" pitchFamily="2" charset="-78"/>
                <a:cs typeface="Alexandria Light" pitchFamily="2" charset="-78"/>
              </a:rPr>
              <a:t>records management, knowledge management</a:t>
            </a:r>
            <a:r>
              <a:rPr lang="tr-TR" sz="2000" dirty="0">
                <a:solidFill>
                  <a:srgbClr val="002060"/>
                </a:solidFill>
                <a:latin typeface="Alexandria Light" pitchFamily="2" charset="-78"/>
                <a:cs typeface="Alexandria Light" pitchFamily="2" charset="-78"/>
              </a:rPr>
              <a:t>,</a:t>
            </a:r>
            <a:r>
              <a:rPr lang="en-US" sz="2000" dirty="0">
                <a:solidFill>
                  <a:srgbClr val="002060"/>
                </a:solidFill>
                <a:latin typeface="Alexandria Light" pitchFamily="2" charset="-78"/>
                <a:cs typeface="Alexandria Light" pitchFamily="2" charset="-78"/>
              </a:rPr>
              <a:t> and related disciplines.</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079561"/>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الغرض من هذا المساق </a:t>
            </a:r>
            <a:r>
              <a:rPr lang="ar-SA" sz="2000" dirty="0">
                <a:solidFill>
                  <a:srgbClr val="002060"/>
                </a:solidFill>
                <a:latin typeface="Alexandria Light" pitchFamily="2" charset="-78"/>
                <a:cs typeface="Alexandria Light" pitchFamily="2" charset="-78"/>
              </a:rPr>
              <a:t>هو توفير دليل مرجعي لعملية البحث للطلاب والممارسين في مجالات دراسات المعلومات، والاتصالات، وإدارة السجلات، وإدارة المعرفة، والتخصصات ذات الصلة.</a:t>
            </a:r>
            <a:endParaRPr lang="en-US" sz="2000" dirty="0">
              <a:solidFill>
                <a:srgbClr val="002060"/>
              </a:solidFill>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8F7000-3182-3809-0088-6575DA29EC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sp>
        <p:nvSpPr>
          <p:cNvPr id="3" name="TextBox 2">
            <a:extLst>
              <a:ext uri="{FF2B5EF4-FFF2-40B4-BE49-F238E27FC236}">
                <a16:creationId xmlns:a16="http://schemas.microsoft.com/office/drawing/2014/main" id="{B4481FC1-87CB-B77B-CBEB-C56F10402CAE}"/>
              </a:ext>
            </a:extLst>
          </p:cNvPr>
          <p:cNvSpPr txBox="1"/>
          <p:nvPr/>
        </p:nvSpPr>
        <p:spPr>
          <a:xfrm>
            <a:off x="3699365" y="648421"/>
            <a:ext cx="7732633"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المرجع المعتمد</a:t>
            </a:r>
            <a:endParaRPr lang="en-US" sz="2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6CFB16ED-FD2A-7075-604D-FEA70A67200E}"/>
              </a:ext>
            </a:extLst>
          </p:cNvPr>
          <p:cNvSpPr/>
          <p:nvPr/>
        </p:nvSpPr>
        <p:spPr>
          <a:xfrm>
            <a:off x="638243" y="1734383"/>
            <a:ext cx="6801647"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6A5B0646-10DF-0F93-8DAF-CCCDDAC8CA35}"/>
              </a:ext>
            </a:extLst>
          </p:cNvPr>
          <p:cNvSpPr/>
          <p:nvPr/>
        </p:nvSpPr>
        <p:spPr>
          <a:xfrm>
            <a:off x="775077" y="2423831"/>
            <a:ext cx="6441800" cy="223048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3200" dirty="0"/>
              <a:t>Pickard, A. J. (2013). </a:t>
            </a:r>
            <a:r>
              <a:rPr lang="en-US" sz="3200" i="1" dirty="0">
                <a:solidFill>
                  <a:srgbClr val="002060"/>
                </a:solidFill>
              </a:rPr>
              <a:t>Research methods in information</a:t>
            </a:r>
            <a:r>
              <a:rPr lang="en-US" sz="3200" dirty="0"/>
              <a:t>. 2</a:t>
            </a:r>
            <a:r>
              <a:rPr lang="en-US" sz="3200" baseline="30000" dirty="0"/>
              <a:t>nd</a:t>
            </a:r>
            <a:r>
              <a:rPr lang="en-US" sz="3200" dirty="0"/>
              <a:t> Edition, Facet Publishing.</a:t>
            </a:r>
            <a:endParaRPr lang="en-US" sz="3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3244C3B-F582-2508-7909-1784E0C4C231}"/>
              </a:ext>
            </a:extLst>
          </p:cNvPr>
          <p:cNvPicPr>
            <a:picLocks noChangeAspect="1"/>
          </p:cNvPicPr>
          <p:nvPr/>
        </p:nvPicPr>
        <p:blipFill>
          <a:blip r:embed="rId3"/>
          <a:stretch>
            <a:fillRect/>
          </a:stretch>
        </p:blipFill>
        <p:spPr>
          <a:xfrm>
            <a:off x="7844324" y="1334122"/>
            <a:ext cx="3629239" cy="5407669"/>
          </a:xfrm>
          <a:prstGeom prst="rect">
            <a:avLst/>
          </a:prstGeom>
        </p:spPr>
      </p:pic>
      <p:pic>
        <p:nvPicPr>
          <p:cNvPr id="9" name="Picture 8">
            <a:extLst>
              <a:ext uri="{FF2B5EF4-FFF2-40B4-BE49-F238E27FC236}">
                <a16:creationId xmlns:a16="http://schemas.microsoft.com/office/drawing/2014/main" id="{45CD9E0B-3CE3-E114-F817-7DE6188C984E}"/>
              </a:ext>
            </a:extLst>
          </p:cNvPr>
          <p:cNvPicPr>
            <a:picLocks noChangeAspect="1"/>
          </p:cNvPicPr>
          <p:nvPr/>
        </p:nvPicPr>
        <p:blipFill>
          <a:blip r:embed="rId4"/>
          <a:stretch>
            <a:fillRect/>
          </a:stretch>
        </p:blipFill>
        <p:spPr>
          <a:xfrm>
            <a:off x="1012941" y="4804917"/>
            <a:ext cx="2686425" cy="1314633"/>
          </a:xfrm>
          <a:prstGeom prst="rect">
            <a:avLst/>
          </a:prstGeom>
        </p:spPr>
      </p:pic>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1BE55-7C22-DF6B-1829-B77C27CD5445}"/>
            </a:ext>
          </a:extLst>
        </p:cNvPr>
        <p:cNvGrpSpPr/>
        <p:nvPr/>
      </p:nvGrpSpPr>
      <p:grpSpPr>
        <a:xfrm>
          <a:off x="0" y="0"/>
          <a:ext cx="0" cy="0"/>
          <a:chOff x="0" y="0"/>
          <a:chExt cx="0" cy="0"/>
        </a:xfrm>
      </p:grpSpPr>
      <p:sp>
        <p:nvSpPr>
          <p:cNvPr id="26" name="Rectangle 25">
            <a:extLst>
              <a:ext uri="{FF2B5EF4-FFF2-40B4-BE49-F238E27FC236}">
                <a16:creationId xmlns:a16="http://schemas.microsoft.com/office/drawing/2014/main" id="{8F522EF6-2A5A-BD35-AFBC-520E45681A6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3ABC69F5-5A6E-C39D-8021-5C3F75B5DA8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a:extLst>
              <a:ext uri="{FF2B5EF4-FFF2-40B4-BE49-F238E27FC236}">
                <a16:creationId xmlns:a16="http://schemas.microsoft.com/office/drawing/2014/main" id="{BC13CAEC-9361-3D40-566F-A452F830CB9C}"/>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3E8B6D3-5022-63BE-5B62-D50D3D9B89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6F520FDD-43F5-D50C-9C3A-9E312B49B47A}"/>
              </a:ext>
            </a:extLst>
          </p:cNvPr>
          <p:cNvSpPr txBox="1"/>
          <p:nvPr/>
        </p:nvSpPr>
        <p:spPr>
          <a:xfrm>
            <a:off x="6188040" y="856084"/>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Chapters</a:t>
            </a:r>
          </a:p>
        </p:txBody>
      </p:sp>
      <p:sp>
        <p:nvSpPr>
          <p:cNvPr id="42" name="TextBox 41">
            <a:extLst>
              <a:ext uri="{FF2B5EF4-FFF2-40B4-BE49-F238E27FC236}">
                <a16:creationId xmlns:a16="http://schemas.microsoft.com/office/drawing/2014/main" id="{40A3FD6A-1F62-885B-F6DE-C5771A28BB57}"/>
              </a:ext>
            </a:extLst>
          </p:cNvPr>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a:extLst>
              <a:ext uri="{FF2B5EF4-FFF2-40B4-BE49-F238E27FC236}">
                <a16:creationId xmlns:a16="http://schemas.microsoft.com/office/drawing/2014/main" id="{B84562B2-FB39-9FAA-71E4-E3D8C5A641B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a:extLst>
              <a:ext uri="{FF2B5EF4-FFF2-40B4-BE49-F238E27FC236}">
                <a16:creationId xmlns:a16="http://schemas.microsoft.com/office/drawing/2014/main" id="{FDFB8E64-C2C2-AE6E-6CD6-DCB442F691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D598132A-5680-F492-8E17-8D4175F0FA46}"/>
              </a:ext>
            </a:extLst>
          </p:cNvPr>
          <p:cNvSpPr txBox="1"/>
          <p:nvPr/>
        </p:nvSpPr>
        <p:spPr>
          <a:xfrm>
            <a:off x="7256206" y="1514954"/>
            <a:ext cx="4355691" cy="523220"/>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الفصول الدراسية للمقرر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1430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Starting the research process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بدء عملية البحث</a:t>
            </a:r>
          </a:p>
        </p:txBody>
      </p:sp>
      <p:pic>
        <p:nvPicPr>
          <p:cNvPr id="2050" name="Picture 2" descr="The Research Process | IRSC English 1101">
            <a:extLst>
              <a:ext uri="{FF2B5EF4-FFF2-40B4-BE49-F238E27FC236}">
                <a16:creationId xmlns:a16="http://schemas.microsoft.com/office/drawing/2014/main" id="{6FDE42E3-5CCF-D53E-758E-5F17D7EDB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5151" y="906574"/>
            <a:ext cx="8437610" cy="4112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5898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200" b="1" dirty="0">
                <a:latin typeface="Alexandria Light" pitchFamily="2" charset="-78"/>
                <a:cs typeface="Alexandria Light" pitchFamily="2" charset="-78"/>
              </a:rPr>
              <a:t>Part 1 </a:t>
            </a:r>
            <a:r>
              <a:rPr lang="en-US" sz="2200" dirty="0">
                <a:solidFill>
                  <a:srgbClr val="002060"/>
                </a:solidFill>
                <a:latin typeface="Alexandria Light" pitchFamily="2" charset="-78"/>
                <a:cs typeface="Alexandria Light" pitchFamily="2" charset="-78"/>
              </a:rPr>
              <a:t>focuses on the generic issues that are necessary for the majority of research investigations regardless of the methodology, method, technique, or research instrument</a:t>
            </a:r>
            <a:r>
              <a:rPr lang="en-US" sz="2200"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630866"/>
          </a:xfrm>
          <a:prstGeom prst="rect">
            <a:avLst/>
          </a:prstGeom>
        </p:spPr>
        <p:txBody>
          <a:bodyPr wrap="square">
            <a:spAutoFit/>
          </a:bodyPr>
          <a:lstStyle/>
          <a:p>
            <a:pPr algn="just" rtl="1">
              <a:lnSpc>
                <a:spcPct val="250000"/>
              </a:lnSpc>
            </a:pPr>
            <a:r>
              <a:rPr lang="ar-SA" sz="2400" b="1" dirty="0">
                <a:solidFill>
                  <a:schemeClr val="accent6">
                    <a:lumMod val="50000"/>
                  </a:schemeClr>
                </a:solidFill>
                <a:latin typeface="Alexandria Light" pitchFamily="2" charset="-78"/>
                <a:cs typeface="Alexandria Light" pitchFamily="2" charset="-78"/>
              </a:rPr>
              <a:t>يركز الجزء الأول </a:t>
            </a:r>
            <a:r>
              <a:rPr lang="ar-SA" sz="2400" dirty="0">
                <a:solidFill>
                  <a:srgbClr val="002060"/>
                </a:solidFill>
                <a:latin typeface="Alexandria Light" pitchFamily="2" charset="-78"/>
                <a:cs typeface="Alexandria Light" pitchFamily="2" charset="-78"/>
              </a:rPr>
              <a:t>على القضايا العامة الضرورية لغالبية الاستسقاءات البحثية بغض النظر عن المنهجية أو الطريقة أو التقنية أو أداة البحث.</a:t>
            </a:r>
            <a:endParaRPr lang="ar-SA" sz="24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73358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This section opens with a brief discussion of the three major research paradigms in information science.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Literature review, defining the research, sampling, and preparing a research proposal are covered in this initial section.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1958235"/>
            <a:ext cx="4955458" cy="4579972"/>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يفتتح هذا القسم بمناقشة موجزة حول النماذج البحثية الثلاثة الرئيسية في علم المعلومات</a:t>
            </a:r>
            <a:r>
              <a:rPr lang="en-US" sz="2000" dirty="0">
                <a:solidFill>
                  <a:srgbClr val="002060"/>
                </a:solidFill>
                <a:latin typeface="Alexandria Light" pitchFamily="2" charset="-78"/>
                <a:cs typeface="Alexandria Light" pitchFamily="2" charset="-78"/>
              </a:rPr>
              <a:t>.</a:t>
            </a:r>
          </a:p>
          <a:p>
            <a:pPr marL="342900" indent="-342900" algn="just" rtl="1">
              <a:lnSpc>
                <a:spcPct val="250000"/>
              </a:lnSpc>
              <a:buFont typeface="Arial" panose="020B0604020202020204" pitchFamily="34" charset="0"/>
              <a:buChar char="•"/>
            </a:pPr>
            <a:r>
              <a:rPr lang="ar-SA" sz="2000" dirty="0">
                <a:latin typeface="Alexandria Light" pitchFamily="2" charset="-78"/>
                <a:cs typeface="Alexandria Light" pitchFamily="2" charset="-78"/>
              </a:rPr>
              <a:t>مراجعة الأدبيات، وتعريف البحث، وأخذ العينات، وإعداد مقترح البحث مغطى في هذا القسم الأولي</a:t>
            </a:r>
            <a:r>
              <a:rPr lang="en-US" sz="2000" dirty="0">
                <a:latin typeface="Alexandria Light" pitchFamily="2" charset="-78"/>
                <a:cs typeface="Alexandria Light" pitchFamily="2" charset="-78"/>
              </a:rPr>
              <a:t>.</a:t>
            </a:r>
            <a:endParaRPr lang="ar-SA"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51042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170" name="Picture 2" descr="An Overview of Research Paradigms - An Overview of Research Paradigms">
            <a:extLst>
              <a:ext uri="{FF2B5EF4-FFF2-40B4-BE49-F238E27FC236}">
                <a16:creationId xmlns:a16="http://schemas.microsoft.com/office/drawing/2014/main" id="{F16252D3-BCD3-2CD7-16AC-DBDCC264D8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4303" y="1311350"/>
            <a:ext cx="9111873" cy="54671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808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196" name="Picture 4" descr="Differences Between Quantitative and Qualitative Research Methods">
            <a:extLst>
              <a:ext uri="{FF2B5EF4-FFF2-40B4-BE49-F238E27FC236}">
                <a16:creationId xmlns:a16="http://schemas.microsoft.com/office/drawing/2014/main" id="{98C41C21-0E5C-3DBB-DF8D-BB11FE34BD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6010" y="1456744"/>
            <a:ext cx="7944571" cy="5189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557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How to write a literature review in a thesis">
            <a:extLst>
              <a:ext uri="{FF2B5EF4-FFF2-40B4-BE49-F238E27FC236}">
                <a16:creationId xmlns:a16="http://schemas.microsoft.com/office/drawing/2014/main" id="{3392E22C-CEB0-C7B1-3B74-D0A0DBBA52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7089" y="1457377"/>
            <a:ext cx="8925791" cy="4762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0274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Research methods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طرق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2</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Research methods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الثاني</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طرق البحث</a:t>
            </a:r>
          </a:p>
        </p:txBody>
      </p:sp>
      <p:pic>
        <p:nvPicPr>
          <p:cNvPr id="3074" name="Picture 2" descr="4 Types of Research Methodology Explained (UK 2026 Guide)">
            <a:extLst>
              <a:ext uri="{FF2B5EF4-FFF2-40B4-BE49-F238E27FC236}">
                <a16:creationId xmlns:a16="http://schemas.microsoft.com/office/drawing/2014/main" id="{37FC7386-9571-FD64-B4F8-E018D2F556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8043" y="1398164"/>
            <a:ext cx="5926282" cy="292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28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 2 focuses on research methods and the variety of potential approaches available to the researcher.</a:t>
            </a:r>
          </a:p>
          <a:p>
            <a:pPr marL="457200"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Each chapter describes a research method, and gives examples of the type of question the method responds well to (this does not mean it cannot be tried on something new), and instructions on designing that method.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يركز الجزء الثاني على طرق البحث وتنوع الأساليب المتاحة للباحث.</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يصف كل فصل طريقة بحث، ويعطي أمثلة على نوع السؤال الذي تستجيب له الطريقة بشكل جيد (وهذا لا يعني أنه لا يمكن تجربتها على شيء جديد)، وتعليمات حول تصميم تلك الطريقة.</a:t>
            </a:r>
          </a:p>
        </p:txBody>
      </p:sp>
    </p:spTree>
    <p:extLst>
      <p:ext uri="{BB962C8B-B14F-4D97-AF65-F5344CB8AC3E}">
        <p14:creationId xmlns:p14="http://schemas.microsoft.com/office/powerpoint/2010/main" val="2379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 2 focuses on research methods and the variety of potential approaches available to the researcher.</a:t>
            </a:r>
          </a:p>
          <a:p>
            <a:pPr marL="457200"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Each chapter ends with a selection of further readings, which deal very specifically with the research method discussed in the chapter.</a:t>
            </a:r>
          </a:p>
          <a:p>
            <a:pPr marL="457200" indent="-457200" algn="just">
              <a:lnSpc>
                <a:spcPct val="150000"/>
              </a:lnSpc>
              <a:buFont typeface="Arial" panose="020B0604020202020204" pitchFamily="34" charset="0"/>
              <a:buChar char="•"/>
            </a:pPr>
            <a:endParaRPr lang="en-US" sz="2000" dirty="0">
              <a:solidFill>
                <a:srgbClr val="002060"/>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يركز الجزء الثاني على طرق البحث وتنوع الأساليب المتاحة للباحث.</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ينتهي كل فصل بمجموعة مختارة من القراءات الإضافية، التي تتناول بشكل محدد جدا طريقة البحث التي نوقشت في الفصل.</a:t>
            </a:r>
          </a:p>
        </p:txBody>
      </p:sp>
    </p:spTree>
    <p:extLst>
      <p:ext uri="{BB962C8B-B14F-4D97-AF65-F5344CB8AC3E}">
        <p14:creationId xmlns:p14="http://schemas.microsoft.com/office/powerpoint/2010/main" val="138795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266" name="Picture 2" descr="Sampling methods in research methodology - SamagraCS">
            <a:extLst>
              <a:ext uri="{FF2B5EF4-FFF2-40B4-BE49-F238E27FC236}">
                <a16:creationId xmlns:a16="http://schemas.microsoft.com/office/drawing/2014/main" id="{F09D7C85-6BF3-75CB-3341-67B5B9489D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1873" y="1493083"/>
            <a:ext cx="8829902" cy="475643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956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23220"/>
          </a:xfrm>
          <a:prstGeom prst="rect">
            <a:avLst/>
          </a:prstGeom>
        </p:spPr>
        <p:txBody>
          <a:bodyPr wrap="square">
            <a:spAutoFit/>
          </a:bodyPr>
          <a:lstStyle/>
          <a:p>
            <a:r>
              <a:rPr lang="en-US" sz="2800" b="1" dirty="0">
                <a:solidFill>
                  <a:srgbClr val="00B0F0"/>
                </a:solidFill>
                <a:latin typeface="Alexandria" charset="0"/>
                <a:cs typeface="Alexandria" charset="0"/>
              </a:rPr>
              <a:t>Data collection techniques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تقنيات جمع البيانات</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3</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Data collection techniques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الثالث</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تقنيات جمع البيانات</a:t>
            </a:r>
          </a:p>
        </p:txBody>
      </p:sp>
      <p:pic>
        <p:nvPicPr>
          <p:cNvPr id="4098" name="Picture 2" descr="data-collection-methods">
            <a:extLst>
              <a:ext uri="{FF2B5EF4-FFF2-40B4-BE49-F238E27FC236}">
                <a16:creationId xmlns:a16="http://schemas.microsoft.com/office/drawing/2014/main" id="{DD81DBFD-4C67-DD4D-66EC-6C505405759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637" b="17441"/>
          <a:stretch/>
        </p:blipFill>
        <p:spPr bwMode="auto">
          <a:xfrm>
            <a:off x="2424141" y="1319320"/>
            <a:ext cx="7343717" cy="302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8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Data collection techniques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تقنيات جمع البيانات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1886927"/>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Light" pitchFamily="2" charset="-78"/>
                <a:cs typeface="Alexandria Light" pitchFamily="2" charset="-78"/>
              </a:rPr>
              <a:t>Part 3 focuses on collecting data. </a:t>
            </a:r>
          </a:p>
          <a:p>
            <a:pPr marL="457200"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The data collection techniques discussed in this book are essentially those relating to social or ‘person-</a:t>
            </a:r>
            <a:r>
              <a:rPr lang="en-US" sz="2000" dirty="0" err="1">
                <a:solidFill>
                  <a:srgbClr val="002060"/>
                </a:solidFill>
                <a:latin typeface="Alexandria Light" pitchFamily="2" charset="-78"/>
                <a:cs typeface="Alexandria Light" pitchFamily="2" charset="-78"/>
              </a:rPr>
              <a:t>centred</a:t>
            </a:r>
            <a:r>
              <a:rPr lang="en-US" sz="2000" dirty="0">
                <a:solidFill>
                  <a:srgbClr val="002060"/>
                </a:solidFill>
                <a:latin typeface="Alexandria Light" pitchFamily="2" charset="-78"/>
                <a:cs typeface="Alexandria Light" pitchFamily="2" charset="-78"/>
              </a:rPr>
              <a:t>’ research, but also include those used to examine and develop systems, although this is not an information systems text.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86927"/>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Light" pitchFamily="2" charset="-78"/>
                <a:cs typeface="Alexandria Light" pitchFamily="2" charset="-78"/>
              </a:rPr>
              <a:t>يركز الجزء الثالث على جمع البيانات.</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تقنيات جمع البيانات التي نوقشت في هذا الكتاب هي في الأساس تلك المتعلقة بالبحث الاجتماعي أو "المركز حول الشخص"، لكنها تشمل أيضا تلك المستخدمة لفحص وتطوير الأنظمة، رغم أن هذا ليس نصا لنظم المعلومات.</a:t>
            </a:r>
          </a:p>
        </p:txBody>
      </p:sp>
    </p:spTree>
    <p:extLst>
      <p:ext uri="{BB962C8B-B14F-4D97-AF65-F5344CB8AC3E}">
        <p14:creationId xmlns:p14="http://schemas.microsoft.com/office/powerpoint/2010/main" val="247384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Data collection techniques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تقنيات جمع البيانات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2123017"/>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Part 3 focuses on collecting data. </a:t>
            </a:r>
          </a:p>
          <a:p>
            <a:pPr marL="457200" indent="-4572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Virtual research techniques are included here as adaptations of the conventional techniques.</a:t>
            </a:r>
          </a:p>
          <a:p>
            <a:pPr marL="457200" indent="-4572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Research in ‘virtual’ environments is still very new, and I encourage you to experiment with your own adaptations as well as those discussed in these chapters.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86927"/>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Light" pitchFamily="2" charset="-78"/>
                <a:cs typeface="Alexandria Light" pitchFamily="2" charset="-78"/>
              </a:rPr>
              <a:t>يركز الجزء الثالث على جمع البيانات.</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تتضمن هنا تقنيات البحث الافتراضي كتكيفات للتقنيات التقليدية.</a:t>
            </a:r>
            <a:endParaRPr lang="en-US" sz="2000" dirty="0">
              <a:solidFill>
                <a:srgbClr val="002060"/>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البحث في البيئات 'الافتراضية' لا يزال جديدا جدا، وأشجعكم على تجربة تعديلاتكم الخاصة وكذلك تلك التي نوقشت في هذه الفصول.</a:t>
            </a:r>
          </a:p>
        </p:txBody>
      </p:sp>
    </p:spTree>
    <p:extLst>
      <p:ext uri="{BB962C8B-B14F-4D97-AF65-F5344CB8AC3E}">
        <p14:creationId xmlns:p14="http://schemas.microsoft.com/office/powerpoint/2010/main" val="3854198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8" y="634335"/>
            <a:ext cx="9187839" cy="461665"/>
          </a:xfrm>
          <a:prstGeom prst="rect">
            <a:avLst/>
          </a:prstGeom>
        </p:spPr>
        <p:txBody>
          <a:bodyPr wrap="square">
            <a:spAutoFit/>
          </a:bodyPr>
          <a:lstStyle/>
          <a:p>
            <a:r>
              <a:rPr lang="en-US" sz="2400" b="1" dirty="0">
                <a:solidFill>
                  <a:srgbClr val="00B0F0"/>
                </a:solidFill>
                <a:latin typeface="Alexandria" charset="0"/>
                <a:cs typeface="Alexandria" charset="0"/>
              </a:rPr>
              <a:t>Data analysis and research presentation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تحليل البيانات وعرض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4</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Data analysis and research presentation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الرابع</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تحليل البيانات وعرض البحث</a:t>
            </a:r>
          </a:p>
        </p:txBody>
      </p:sp>
      <p:pic>
        <p:nvPicPr>
          <p:cNvPr id="5124" name="Picture 4" descr="12 Proven Tips to Make an Effective Research Presentation">
            <a:extLst>
              <a:ext uri="{FF2B5EF4-FFF2-40B4-BE49-F238E27FC236}">
                <a16:creationId xmlns:a16="http://schemas.microsoft.com/office/drawing/2014/main" id="{A13490EF-EFA0-8AD0-F94F-2C0DC99C36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6499" y="1369366"/>
            <a:ext cx="7436428" cy="2979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27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Data analysis and research presentation</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تحليل البيانات وعرض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2464008"/>
          </a:xfrm>
          <a:prstGeom prst="rect">
            <a:avLst/>
          </a:prstGeom>
        </p:spPr>
        <p:txBody>
          <a:bodyPr wrap="square">
            <a:spAutoFit/>
          </a:bodyPr>
          <a:lstStyle/>
          <a:p>
            <a:pPr algn="just">
              <a:lnSpc>
                <a:spcPct val="200000"/>
              </a:lnSpc>
            </a:pPr>
            <a:r>
              <a:rPr lang="en-US" sz="2000" b="1" dirty="0">
                <a:solidFill>
                  <a:schemeClr val="accent6">
                    <a:lumMod val="50000"/>
                  </a:schemeClr>
                </a:solidFill>
                <a:latin typeface="Alexandria Light" pitchFamily="2" charset="-78"/>
                <a:cs typeface="Alexandria Light" pitchFamily="2" charset="-78"/>
              </a:rPr>
              <a:t>Part 4 focuses on quantitative and qualitative analysis, presenting the research. </a:t>
            </a:r>
          </a:p>
          <a:p>
            <a:pPr marL="285750" indent="-285750" algn="just">
              <a:lnSpc>
                <a:spcPct val="20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I have already recommended that you read widely on the method and techniques of your choice, and emphasize this even more in this section. </a:t>
            </a:r>
          </a:p>
          <a:p>
            <a:pPr marL="285750" indent="-285750" algn="just">
              <a:lnSpc>
                <a:spcPct val="200000"/>
              </a:lnSpc>
              <a:buFont typeface="Arial" panose="020B0604020202020204" pitchFamily="34" charset="0"/>
              <a:buChar char="•"/>
            </a:pPr>
            <a:endParaRPr lang="en-US" sz="2000" dirty="0">
              <a:solidFill>
                <a:srgbClr val="002060"/>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48455"/>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Light" pitchFamily="2" charset="-78"/>
                <a:cs typeface="Alexandria Light" pitchFamily="2" charset="-78"/>
              </a:rPr>
              <a:t>يركز الجزء الرابع على التحليل الكمي والنوعي، مع تقديم البحث..</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لقد أوصيتك بالفعل بأن تقرأ على نطاق واسع عن الطريقة والتقنيات التي تختارها، وتؤكد ذلك أكثر في هذا القسم.</a:t>
            </a:r>
          </a:p>
        </p:txBody>
      </p:sp>
    </p:spTree>
    <p:extLst>
      <p:ext uri="{BB962C8B-B14F-4D97-AF65-F5344CB8AC3E}">
        <p14:creationId xmlns:p14="http://schemas.microsoft.com/office/powerpoint/2010/main" val="250971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8" y="634335"/>
            <a:ext cx="9187839" cy="461665"/>
          </a:xfrm>
          <a:prstGeom prst="rect">
            <a:avLst/>
          </a:prstGeom>
        </p:spPr>
        <p:txBody>
          <a:bodyPr wrap="square">
            <a:spAutoFit/>
          </a:bodyPr>
          <a:lstStyle/>
          <a:p>
            <a:r>
              <a:rPr lang="en-US" sz="2400" b="1" dirty="0">
                <a:solidFill>
                  <a:srgbClr val="00B0F0"/>
                </a:solidFill>
                <a:latin typeface="Alexandria" charset="0"/>
                <a:cs typeface="Alexandria" charset="0"/>
              </a:rPr>
              <a:t>Glossary and references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المصطلحات والمراجع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5</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Glossary and references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الرابع</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المصطلحات والمراجع</a:t>
            </a:r>
          </a:p>
        </p:txBody>
      </p:sp>
      <p:pic>
        <p:nvPicPr>
          <p:cNvPr id="6146" name="Picture 2" descr="How to write a glossary (with examples) | The Edit Better Blog">
            <a:extLst>
              <a:ext uri="{FF2B5EF4-FFF2-40B4-BE49-F238E27FC236}">
                <a16:creationId xmlns:a16="http://schemas.microsoft.com/office/drawing/2014/main" id="{A1F6EC27-9E9F-751A-63F9-CB5056B836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1145" y="1285028"/>
            <a:ext cx="8021781" cy="312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46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Glossary and references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المصطلحات والمراجع</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1848455"/>
          </a:xfrm>
          <a:prstGeom prst="rect">
            <a:avLst/>
          </a:prstGeom>
        </p:spPr>
        <p:txBody>
          <a:bodyPr wrap="square">
            <a:spAutoFit/>
          </a:bodyPr>
          <a:lstStyle/>
          <a:p>
            <a:pPr algn="just">
              <a:lnSpc>
                <a:spcPct val="200000"/>
              </a:lnSpc>
            </a:pPr>
            <a:r>
              <a:rPr lang="en-US" sz="2000" b="1" dirty="0">
                <a:solidFill>
                  <a:schemeClr val="accent6">
                    <a:lumMod val="50000"/>
                  </a:schemeClr>
                </a:solidFill>
                <a:latin typeface="Alexandria Light" pitchFamily="2" charset="-78"/>
                <a:cs typeface="Alexandria Light" pitchFamily="2" charset="-78"/>
              </a:rPr>
              <a:t>Part 5 is t</a:t>
            </a:r>
            <a:r>
              <a:rPr lang="en-US" sz="2000" dirty="0">
                <a:solidFill>
                  <a:srgbClr val="002060"/>
                </a:solidFill>
                <a:latin typeface="Alexandria Light" pitchFamily="2" charset="-78"/>
                <a:cs typeface="Alexandria Light" pitchFamily="2" charset="-78"/>
              </a:rPr>
              <a:t>he final section in this book, which provides a glossary of research terms; generally, the definitions provided are those commonly used in the disciplines from which they have emerged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232902"/>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الجزء الخامس </a:t>
            </a:r>
            <a:r>
              <a:rPr lang="ar-SA" sz="2000" dirty="0">
                <a:solidFill>
                  <a:srgbClr val="002060"/>
                </a:solidFill>
                <a:latin typeface="Alexandria Light" pitchFamily="2" charset="-78"/>
                <a:cs typeface="Alexandria Light" pitchFamily="2" charset="-78"/>
              </a:rPr>
              <a:t>هو القسم الأخير في هذا الكتاب، الذي يوفر مسردا لمصطلحات البحث؛ بشكل عام، التعريفات المقدمة هي تلك المستخدمة عادة في التخصصات التي نشأت منها</a:t>
            </a:r>
          </a:p>
        </p:txBody>
      </p:sp>
    </p:spTree>
    <p:extLst>
      <p:ext uri="{BB962C8B-B14F-4D97-AF65-F5344CB8AC3E}">
        <p14:creationId xmlns:p14="http://schemas.microsoft.com/office/powerpoint/2010/main" val="2912126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534BC26-2DD4-442F-8086-61C4F47C839F}"/>
</file>

<file path=docProps/app.xml><?xml version="1.0" encoding="utf-8"?>
<Properties xmlns="http://schemas.openxmlformats.org/officeDocument/2006/extended-properties" xmlns:vt="http://schemas.openxmlformats.org/officeDocument/2006/docPropsVTypes">
  <TotalTime>9812</TotalTime>
  <Words>1327</Words>
  <Application>Microsoft Office PowerPoint</Application>
  <PresentationFormat>Widescreen</PresentationFormat>
  <Paragraphs>153</Paragraphs>
  <Slides>24</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Roboto Light</vt:lpstr>
      <vt:lpstr>Calibri</vt:lpstr>
      <vt:lpstr>Alexandria Light</vt:lpstr>
      <vt:lpstr>Alexandria</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691</cp:revision>
  <dcterms:created xsi:type="dcterms:W3CDTF">2023-04-29T09:08:00Z</dcterms:created>
  <dcterms:modified xsi:type="dcterms:W3CDTF">2026-05-30T00:56:32Z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