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480" r:id="rId2"/>
    <p:sldId id="303" r:id="rId3"/>
    <p:sldId id="313" r:id="rId4"/>
    <p:sldId id="504" r:id="rId5"/>
    <p:sldId id="484" r:id="rId6"/>
    <p:sldId id="505" r:id="rId7"/>
    <p:sldId id="503" r:id="rId8"/>
    <p:sldId id="486" r:id="rId9"/>
    <p:sldId id="506" r:id="rId10"/>
    <p:sldId id="490" r:id="rId11"/>
    <p:sldId id="495" r:id="rId12"/>
    <p:sldId id="494" r:id="rId13"/>
    <p:sldId id="497" r:id="rId14"/>
    <p:sldId id="306" r:id="rId15"/>
    <p:sldId id="501" r:id="rId16"/>
    <p:sldId id="499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04"/>
            <p14:sldId id="484"/>
            <p14:sldId id="505"/>
            <p14:sldId id="503"/>
            <p14:sldId id="486"/>
            <p14:sldId id="506"/>
            <p14:sldId id="490"/>
            <p14:sldId id="495"/>
            <p14:sldId id="494"/>
            <p14:sldId id="497"/>
            <p14:sldId id="306"/>
            <p14:sldId id="501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>
        <p:scale>
          <a:sx n="60" d="100"/>
          <a:sy n="60" d="100"/>
        </p:scale>
        <p:origin x="884" y="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43751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66391" y="41047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4609" y="4905777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67521" y="59789"/>
            <a:ext cx="2720620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57648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242066"/>
            <a:ext cx="84173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494521" y="638616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1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AD56CB1-EFAC-90F5-EDC9-DDA936EAC0F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83180A-973F-789A-13B1-CAB4DFD4D7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32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3403655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040" y="1285192"/>
            <a:ext cx="11023600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Supply Chain Management ” in the subject line.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( 9-10 PM ) Every Week.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185A9-9D93-D52C-BE4D-4CBC717BA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278A1-4C8B-E42D-4ACD-172E7B6A94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2D4B4F-1C4A-670B-5949-96EFB55E9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782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8714" y="1158004"/>
            <a:ext cx="3452006" cy="52650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8321" y="1398465"/>
            <a:ext cx="11352504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manufacturers, suppliers, transporters, warehouses, retailers, and customers.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0448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E3554B-7E5B-1DF0-3229-B9901708E85F}"/>
              </a:ext>
            </a:extLst>
          </p:cNvPr>
          <p:cNvSpPr txBox="1"/>
          <p:nvPr/>
        </p:nvSpPr>
        <p:spPr>
          <a:xfrm>
            <a:off x="2764830" y="377785"/>
            <a:ext cx="704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336998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9882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493520"/>
            <a:ext cx="11849009" cy="46301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parties involved directly/indirectly in fulfilling customer needs/demands.</a:t>
            </a:r>
            <a:endParaRPr lang="en-US" sz="2800" dirty="0"/>
          </a:p>
          <a:p>
            <a:pPr marL="469900" marR="5080" lvl="0" indent="-2921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facilities, functions, activities, associated with  flow and transformation of goods and services from  raw materials to customer, as well as the associated  information flows.</a:t>
            </a:r>
            <a:endParaRPr lang="en-US" sz="2800" dirty="0"/>
          </a:p>
          <a:p>
            <a:pPr marL="584200" marR="5080" lvl="0" indent="-4064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715" lvl="0" indent="-457200">
              <a:spcBef>
                <a:spcPts val="670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13240" y="638978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34417" y="216604"/>
            <a:ext cx="7134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2176357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C9E73-AAB1-F97A-B925-EB4834DF7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68FD9-A851-8EA0-E51D-892871483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89430F-B442-8D24-0692-A71E69DE1B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406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9204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32105" y="1540205"/>
            <a:ext cx="11233175" cy="45641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how to build a strategic framework to analyze supply chains.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how to manage cross-functional drivers in a supply chain.</a:t>
            </a:r>
          </a:p>
          <a:p>
            <a:pPr lvl="0" algn="just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the designing process of the supply chain network. 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the planning and coordinating demand and supply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how to plan and manage inventories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the designing and planning of transportation networks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3571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9059" y="32641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53706"/>
            <a:ext cx="3503055" cy="55739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50240" y="1280160"/>
            <a:ext cx="11145520" cy="49601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5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 Credit Hours.</a:t>
            </a:r>
            <a:endParaRPr lang="en-US" sz="25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Management-Strategy, Planning and Operation, Sixth Edition, Sunil Chopra and Peter Meindl,Pearson Education Limited.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5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42768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5360" y="21660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03055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19759" y="1505565"/>
            <a:ext cx="11281385" cy="47025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understand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>
              <a:buClr>
                <a:srgbClr val="000000"/>
              </a:buClr>
            </a:pPr>
            <a:endParaRPr lang="en-US" sz="23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important role of supply chains in today’s business and economy.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wide scope of functions and concepts in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components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drivers of good supply chain management to create a competitive advantage.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Apply conceptual decision-support to supply chain related decision problems.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unique characteristics and issues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utilize the strategic framework concepts used in this text to achieve significant increases in performance.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8494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6632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5749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5101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522129" cy="753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02560" y="1117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Units of Course Contents</a:t>
            </a:r>
          </a:p>
        </p:txBody>
      </p:sp>
      <p:graphicFrame>
        <p:nvGraphicFramePr>
          <p:cNvPr id="10" name="Google Shape;202;p28"/>
          <p:cNvGraphicFramePr/>
          <p:nvPr>
            <p:extLst>
              <p:ext uri="{D42A27DB-BD31-4B8C-83A1-F6EECF244321}">
                <p14:modId xmlns:p14="http://schemas.microsoft.com/office/powerpoint/2010/main" val="3416081910"/>
              </p:ext>
            </p:extLst>
          </p:nvPr>
        </p:nvGraphicFramePr>
        <p:xfrm>
          <a:off x="311175" y="833233"/>
          <a:ext cx="11575737" cy="598109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617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7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84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</a:t>
                      </a:r>
                      <a:endParaRPr sz="20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We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        Building a Strategic Framework to Analyze Supply Chains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Understanding the Supply Chain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Supply Chain Performance: Achieving Strategic Fit and Scope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Supply Chain Drivers and Metrics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       Designing the Supply Chain Network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Designing distribution network in the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Network design in the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III     Planning and Coordinating Demand and Supply in a Supply Chain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Demand forecasting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 Aggregate planning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IV      Designing and Planning Transportation Networks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8 -Transportation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       Managing Cross-Functional Drivers in a Supply Chain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9 -Sourcing decisions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784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10-Sustainability and the Supply Chain 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279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57580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522129" cy="966233"/>
          </a:xfrm>
          <a:prstGeom prst="rect">
            <a:avLst/>
          </a:prstGeom>
        </p:spPr>
      </p:pic>
      <p:pic>
        <p:nvPicPr>
          <p:cNvPr id="6" name="Picture 5" descr="A white and blue background with black text">
            <a:extLst>
              <a:ext uri="{FF2B5EF4-FFF2-40B4-BE49-F238E27FC236}">
                <a16:creationId xmlns:a16="http://schemas.microsoft.com/office/drawing/2014/main" id="{26D8B633-AFF5-CC6B-3B9D-5B44E0E071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840"/>
            <a:ext cx="12192000" cy="710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10420" y="6375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Picture 3" descr="A blue and white poster with white text">
            <a:extLst>
              <a:ext uri="{FF2B5EF4-FFF2-40B4-BE49-F238E27FC236}">
                <a16:creationId xmlns:a16="http://schemas.microsoft.com/office/drawing/2014/main" id="{9263CF5B-8D19-FD9F-9610-CC71347C0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36267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50046" y="643128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">
            <a:extLst>
              <a:ext uri="{FF2B5EF4-FFF2-40B4-BE49-F238E27FC236}">
                <a16:creationId xmlns:a16="http://schemas.microsoft.com/office/drawing/2014/main" id="{279D53FE-51FC-B72D-16F0-917FB4969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5691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50809" y="2455143"/>
            <a:ext cx="3801492" cy="22614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FC61979-C1B5-4F53-974E-1A5CA86995E8}"/>
</file>

<file path=customXml/itemProps2.xml><?xml version="1.0" encoding="utf-8"?>
<ds:datastoreItem xmlns:ds="http://schemas.openxmlformats.org/officeDocument/2006/customXml" ds:itemID="{F0B88B75-3802-4F4F-B725-28623C0CF55F}"/>
</file>

<file path=customXml/itemProps3.xml><?xml version="1.0" encoding="utf-8"?>
<ds:datastoreItem xmlns:ds="http://schemas.openxmlformats.org/officeDocument/2006/customXml" ds:itemID="{36B0A0CA-9CD9-48C0-8AE1-79AD871DA61A}"/>
</file>

<file path=docProps/app.xml><?xml version="1.0" encoding="utf-8"?>
<Properties xmlns="http://schemas.openxmlformats.org/officeDocument/2006/extended-properties" xmlns:vt="http://schemas.openxmlformats.org/officeDocument/2006/docPropsVTypes">
  <TotalTime>5701</TotalTime>
  <Words>731</Words>
  <Application>Microsoft Office PowerPoint</Application>
  <PresentationFormat>Widescreen</PresentationFormat>
  <Paragraphs>148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71</cp:revision>
  <dcterms:created xsi:type="dcterms:W3CDTF">2023-04-29T09:08:23Z</dcterms:created>
  <dcterms:modified xsi:type="dcterms:W3CDTF">2025-01-29T10:11:03Z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