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45"/>
  </p:notesMasterIdLst>
  <p:sldIdLst>
    <p:sldId id="754" r:id="rId5"/>
    <p:sldId id="553" r:id="rId6"/>
    <p:sldId id="756" r:id="rId7"/>
    <p:sldId id="772" r:id="rId8"/>
    <p:sldId id="759" r:id="rId9"/>
    <p:sldId id="773" r:id="rId10"/>
    <p:sldId id="774" r:id="rId11"/>
    <p:sldId id="775" r:id="rId12"/>
    <p:sldId id="651" r:id="rId13"/>
    <p:sldId id="776" r:id="rId14"/>
    <p:sldId id="777" r:id="rId15"/>
    <p:sldId id="778" r:id="rId16"/>
    <p:sldId id="779" r:id="rId17"/>
    <p:sldId id="780" r:id="rId18"/>
    <p:sldId id="781" r:id="rId19"/>
    <p:sldId id="782" r:id="rId20"/>
    <p:sldId id="783" r:id="rId21"/>
    <p:sldId id="784" r:id="rId22"/>
    <p:sldId id="785" r:id="rId23"/>
    <p:sldId id="786" r:id="rId24"/>
    <p:sldId id="787" r:id="rId25"/>
    <p:sldId id="788" r:id="rId26"/>
    <p:sldId id="789" r:id="rId27"/>
    <p:sldId id="790" r:id="rId28"/>
    <p:sldId id="791" r:id="rId29"/>
    <p:sldId id="802" r:id="rId30"/>
    <p:sldId id="792" r:id="rId31"/>
    <p:sldId id="793" r:id="rId32"/>
    <p:sldId id="803" r:id="rId33"/>
    <p:sldId id="794" r:id="rId34"/>
    <p:sldId id="795" r:id="rId35"/>
    <p:sldId id="804" r:id="rId36"/>
    <p:sldId id="796" r:id="rId37"/>
    <p:sldId id="797" r:id="rId38"/>
    <p:sldId id="798" r:id="rId39"/>
    <p:sldId id="805" r:id="rId40"/>
    <p:sldId id="799" r:id="rId41"/>
    <p:sldId id="800" r:id="rId42"/>
    <p:sldId id="801" r:id="rId43"/>
    <p:sldId id="753" r:id="rId44"/>
  </p:sldIdLst>
  <p:sldSz cx="12192000" cy="6858000"/>
  <p:notesSz cx="6858000" cy="9144000"/>
  <p:embeddedFontLst>
    <p:embeddedFont>
      <p:font typeface="Alexandria" pitchFamily="2" charset="-78"/>
      <p:regular r:id="rId46"/>
      <p:bold r:id="rId47"/>
    </p:embeddedFont>
    <p:embeddedFont>
      <p:font typeface="Alexandria Light" pitchFamily="2" charset="-78"/>
      <p:regular r:id="rId4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54"/>
            <p14:sldId id="553"/>
            <p14:sldId id="756"/>
            <p14:sldId id="772"/>
            <p14:sldId id="759"/>
            <p14:sldId id="773"/>
            <p14:sldId id="774"/>
            <p14:sldId id="775"/>
            <p14:sldId id="651"/>
            <p14:sldId id="776"/>
            <p14:sldId id="777"/>
            <p14:sldId id="778"/>
            <p14:sldId id="779"/>
            <p14:sldId id="780"/>
            <p14:sldId id="781"/>
            <p14:sldId id="782"/>
            <p14:sldId id="783"/>
            <p14:sldId id="784"/>
            <p14:sldId id="785"/>
            <p14:sldId id="786"/>
            <p14:sldId id="787"/>
            <p14:sldId id="788"/>
            <p14:sldId id="789"/>
            <p14:sldId id="790"/>
            <p14:sldId id="791"/>
            <p14:sldId id="802"/>
            <p14:sldId id="792"/>
            <p14:sldId id="793"/>
            <p14:sldId id="803"/>
            <p14:sldId id="794"/>
            <p14:sldId id="795"/>
            <p14:sldId id="804"/>
            <p14:sldId id="796"/>
            <p14:sldId id="797"/>
            <p14:sldId id="798"/>
            <p14:sldId id="805"/>
            <p14:sldId id="799"/>
            <p14:sldId id="800"/>
            <p14:sldId id="801"/>
            <p14:sldId id="75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38" autoAdjust="0"/>
    <p:restoredTop sz="94660"/>
  </p:normalViewPr>
  <p:slideViewPr>
    <p:cSldViewPr snapToGrid="0">
      <p:cViewPr varScale="1">
        <p:scale>
          <a:sx n="74" d="100"/>
          <a:sy n="74" d="100"/>
        </p:scale>
        <p:origin x="77" y="1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050572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934705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3172830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7183437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4399178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9622875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721586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974507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077720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599647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235557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09268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9925529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8484297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9092168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55700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5418355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9838548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7070018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954591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4983846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5167300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2352022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0420954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2950040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151194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1401081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4288902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952061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1915424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96401343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6876864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89948606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469175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6/4/2026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6/4/2026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6/4/2026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6/4/2026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6/4/2026</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6/4/2026</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6/4/2026</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6/4/2026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6/4/2026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6/4/2026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6/4/2026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6/4/2026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20.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3.xml"/><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97864" y="4312305"/>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0" y="1609916"/>
            <a:ext cx="5875165" cy="2491644"/>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Introduction to Research Methods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01</a:t>
            </a:r>
          </a:p>
        </p:txBody>
      </p:sp>
      <p:sp>
        <p:nvSpPr>
          <p:cNvPr id="46" name="TextBox 45"/>
          <p:cNvSpPr txBox="1"/>
          <p:nvPr/>
        </p:nvSpPr>
        <p:spPr>
          <a:xfrm>
            <a:off x="329269" y="5104240"/>
            <a:ext cx="1447832" cy="400110"/>
          </a:xfrm>
          <a:prstGeom prst="rect">
            <a:avLst/>
          </a:prstGeom>
          <a:noFill/>
        </p:spPr>
        <p:txBody>
          <a:bodyPr wrap="none" rtlCol="0">
            <a:spAutoFit/>
          </a:bodyPr>
          <a:lstStyle/>
          <a:p>
            <a:r>
              <a:rPr lang="en-US" sz="2000" dirty="0">
                <a:latin typeface="Alexandria" charset="0"/>
                <a:cs typeface="Alexandria" charset="0"/>
              </a:rPr>
              <a:t>MGM 333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Part 1</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Starting the research process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الجزء الأول</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بدء عملية البحث</a:t>
            </a:r>
          </a:p>
        </p:txBody>
      </p:sp>
      <p:pic>
        <p:nvPicPr>
          <p:cNvPr id="2050" name="Picture 2" descr="The Research Process | IRSC English 1101">
            <a:extLst>
              <a:ext uri="{FF2B5EF4-FFF2-40B4-BE49-F238E27FC236}">
                <a16:creationId xmlns:a16="http://schemas.microsoft.com/office/drawing/2014/main" id="{6FDE42E3-5CCF-D53E-758E-5F17D7EDBE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5151" y="906574"/>
            <a:ext cx="8437610" cy="4112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181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2010190"/>
            <a:ext cx="5041031" cy="3589894"/>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200" b="1" dirty="0">
                <a:latin typeface="Alexandria Light" pitchFamily="2" charset="-78"/>
                <a:cs typeface="Alexandria Light" pitchFamily="2" charset="-78"/>
              </a:rPr>
              <a:t>Part 1 </a:t>
            </a:r>
            <a:r>
              <a:rPr lang="en-US" sz="2200" dirty="0">
                <a:solidFill>
                  <a:srgbClr val="002060"/>
                </a:solidFill>
                <a:latin typeface="Alexandria Light" pitchFamily="2" charset="-78"/>
                <a:cs typeface="Alexandria Light" pitchFamily="2" charset="-78"/>
              </a:rPr>
              <a:t>focuses on the generic issues that are necessary for the majority of research investigations regardless of the methodology, method, technique, or research instrument</a:t>
            </a:r>
            <a:r>
              <a:rPr lang="en-US" sz="2200" dirty="0">
                <a:latin typeface="Alexandria Light" pitchFamily="2" charset="-78"/>
                <a:cs typeface="Alexandria Light" pitchFamily="2" charset="-78"/>
              </a:rPr>
              <a: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3630866"/>
          </a:xfrm>
          <a:prstGeom prst="rect">
            <a:avLst/>
          </a:prstGeom>
        </p:spPr>
        <p:txBody>
          <a:bodyPr wrap="square">
            <a:spAutoFit/>
          </a:bodyPr>
          <a:lstStyle/>
          <a:p>
            <a:pPr algn="just" rtl="1">
              <a:lnSpc>
                <a:spcPct val="250000"/>
              </a:lnSpc>
            </a:pPr>
            <a:r>
              <a:rPr lang="ar-SA" sz="2400" b="1" dirty="0">
                <a:solidFill>
                  <a:schemeClr val="accent6">
                    <a:lumMod val="50000"/>
                  </a:schemeClr>
                </a:solidFill>
                <a:latin typeface="Alexandria Light" pitchFamily="2" charset="-78"/>
                <a:cs typeface="Alexandria Light" pitchFamily="2" charset="-78"/>
              </a:rPr>
              <a:t>يركز الجزء الأول </a:t>
            </a:r>
            <a:r>
              <a:rPr lang="ar-SA" sz="2400" dirty="0">
                <a:solidFill>
                  <a:srgbClr val="002060"/>
                </a:solidFill>
                <a:latin typeface="Alexandria Light" pitchFamily="2" charset="-78"/>
                <a:cs typeface="Alexandria Light" pitchFamily="2" charset="-78"/>
              </a:rPr>
              <a:t>على القضايا العامة الضرورية لغالبية الاستسقاءات البحثية بغض النظر عن المنهجية أو الطريقة أو التقنية أو أداة البحث.</a:t>
            </a:r>
            <a:endParaRPr lang="ar-SA" sz="2400" dirty="0">
              <a:latin typeface="Alexandria Light" pitchFamily="2" charset="-78"/>
              <a:cs typeface="Alexandria Light" pitchFamily="2" charset="-78"/>
            </a:endParaRPr>
          </a:p>
        </p:txBody>
      </p:sp>
    </p:spTree>
    <p:extLst>
      <p:ext uri="{BB962C8B-B14F-4D97-AF65-F5344CB8AC3E}">
        <p14:creationId xmlns:p14="http://schemas.microsoft.com/office/powerpoint/2010/main" val="2513395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Major research paradigms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فلسفات البحث العلمي</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Chapter 1</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Major research paradigms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الفصل الأول</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فلسفات البحث العلمي</a:t>
            </a:r>
          </a:p>
        </p:txBody>
      </p:sp>
      <p:pic>
        <p:nvPicPr>
          <p:cNvPr id="1032" name="Picture 8" descr="PPT - Sociological Research Approaches: Positivist, Interpretivist,  Post-modernist PowerPoint Presentation - ID:9194041">
            <a:extLst>
              <a:ext uri="{FF2B5EF4-FFF2-40B4-BE49-F238E27FC236}">
                <a16:creationId xmlns:a16="http://schemas.microsoft.com/office/drawing/2014/main" id="{02843D5D-C99A-6936-0B13-1AA26C923CA1}"/>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560" t="6275" r="5462" b="24202"/>
          <a:stretch/>
        </p:blipFill>
        <p:spPr bwMode="auto">
          <a:xfrm>
            <a:off x="2485935" y="1437138"/>
            <a:ext cx="7000966" cy="288875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21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Major research paradigms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فلسفات البحث العلمي</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348592"/>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Light" pitchFamily="2" charset="-78"/>
                <a:cs typeface="Alexandria Light" pitchFamily="2" charset="-78"/>
              </a:rPr>
              <a:t>The primary purpose of this chapter is to provide an overview of the research process and a guide to the options available to any researcher wishing to engage in that process.</a:t>
            </a:r>
          </a:p>
          <a:p>
            <a:pPr marL="457200" indent="-457200" algn="just">
              <a:lnSpc>
                <a:spcPct val="150000"/>
              </a:lnSpc>
              <a:buFont typeface="Arial" panose="020B0604020202020204" pitchFamily="34" charset="0"/>
              <a:buChar char="•"/>
            </a:pPr>
            <a:r>
              <a:rPr lang="en-US" sz="2000" dirty="0">
                <a:solidFill>
                  <a:srgbClr val="002060"/>
                </a:solidFill>
                <a:latin typeface="Alexandria Light" pitchFamily="2" charset="-78"/>
                <a:cs typeface="Alexandria Light" pitchFamily="2" charset="-78"/>
              </a:rPr>
              <a:t>What follows is a brief discussion of the major research paradigms in the fields of information, communication, and related disciplines.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just" rtl="1">
              <a:lnSpc>
                <a:spcPct val="200000"/>
              </a:lnSpc>
            </a:pPr>
            <a:r>
              <a:rPr lang="ar-SA" sz="2000" b="1" dirty="0">
                <a:solidFill>
                  <a:schemeClr val="accent6">
                    <a:lumMod val="50000"/>
                  </a:schemeClr>
                </a:solidFill>
                <a:latin typeface="Alexandria Light" pitchFamily="2" charset="-78"/>
                <a:cs typeface="Alexandria Light" pitchFamily="2" charset="-78"/>
              </a:rPr>
              <a:t>الغرض الأساسي من هذا الفصل هو تقديم نظرة عامة على عملية البحث وإرشادا للخيارات المتاحة لأي باحث يرغب في المشاركة في تلك العملية.</a:t>
            </a:r>
          </a:p>
          <a:p>
            <a:pPr marL="342900" indent="-342900" algn="just" rtl="1">
              <a:lnSpc>
                <a:spcPct val="20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فيما يلي مناقشة موجزة حول النماذج البحثية الرئيسية في مجالات المعلومات والاتصال والتخصصات ذات الصلة.</a:t>
            </a:r>
          </a:p>
        </p:txBody>
      </p:sp>
    </p:spTree>
    <p:extLst>
      <p:ext uri="{BB962C8B-B14F-4D97-AF65-F5344CB8AC3E}">
        <p14:creationId xmlns:p14="http://schemas.microsoft.com/office/powerpoint/2010/main" val="23791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Major research paradigms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فلسفات البحث العلمي</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348592"/>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Light" pitchFamily="2" charset="-78"/>
                <a:cs typeface="Alexandria Light" pitchFamily="2" charset="-78"/>
              </a:rPr>
              <a:t>A research paradigm is a philosophical framework that guides how research is conducted. </a:t>
            </a:r>
          </a:p>
          <a:p>
            <a:pPr marL="914400" lvl="1" indent="-457200" algn="just">
              <a:lnSpc>
                <a:spcPct val="150000"/>
              </a:lnSpc>
              <a:buFont typeface="Arial" panose="020B0604020202020204" pitchFamily="34" charset="0"/>
              <a:buChar char="•"/>
            </a:pPr>
            <a:r>
              <a:rPr lang="en-US" sz="2000" dirty="0">
                <a:solidFill>
                  <a:srgbClr val="002060"/>
                </a:solidFill>
                <a:latin typeface="Alexandria Light" pitchFamily="2" charset="-78"/>
                <a:cs typeface="Alexandria Light" pitchFamily="2" charset="-78"/>
              </a:rPr>
              <a:t>It defines your worldview regarding the nature of reality (</a:t>
            </a:r>
            <a:r>
              <a:rPr lang="en-US" sz="2000" b="1" dirty="0">
                <a:solidFill>
                  <a:srgbClr val="FF0000"/>
                </a:solidFill>
                <a:latin typeface="Alexandria Light" pitchFamily="2" charset="-78"/>
                <a:cs typeface="Alexandria Light" pitchFamily="2" charset="-78"/>
              </a:rPr>
              <a:t>ontology</a:t>
            </a:r>
            <a:r>
              <a:rPr lang="en-US" sz="2000" dirty="0">
                <a:solidFill>
                  <a:srgbClr val="002060"/>
                </a:solidFill>
                <a:latin typeface="Alexandria Light" pitchFamily="2" charset="-78"/>
                <a:cs typeface="Alexandria Light" pitchFamily="2" charset="-78"/>
              </a:rPr>
              <a:t>), </a:t>
            </a:r>
          </a:p>
          <a:p>
            <a:pPr marL="914400" lvl="1" indent="-457200" algn="just">
              <a:lnSpc>
                <a:spcPct val="150000"/>
              </a:lnSpc>
              <a:buFont typeface="Arial" panose="020B0604020202020204" pitchFamily="34" charset="0"/>
              <a:buChar char="•"/>
            </a:pPr>
            <a:r>
              <a:rPr lang="en-US" sz="2000" dirty="0">
                <a:solidFill>
                  <a:srgbClr val="002060"/>
                </a:solidFill>
                <a:latin typeface="Alexandria Light" pitchFamily="2" charset="-78"/>
                <a:cs typeface="Alexandria Light" pitchFamily="2" charset="-78"/>
              </a:rPr>
              <a:t>how we acquire knowledge (</a:t>
            </a:r>
            <a:r>
              <a:rPr lang="en-US" sz="2000" b="1" dirty="0">
                <a:solidFill>
                  <a:srgbClr val="FF0000"/>
                </a:solidFill>
                <a:latin typeface="Alexandria Light" pitchFamily="2" charset="-78"/>
                <a:cs typeface="Alexandria Light" pitchFamily="2" charset="-78"/>
              </a:rPr>
              <a:t>epistemology</a:t>
            </a:r>
            <a:r>
              <a:rPr lang="en-US" sz="2000" dirty="0">
                <a:solidFill>
                  <a:srgbClr val="002060"/>
                </a:solidFill>
                <a:latin typeface="Alexandria Light" pitchFamily="2" charset="-78"/>
                <a:cs typeface="Alexandria Light" pitchFamily="2" charset="-78"/>
              </a:rPr>
              <a:t>), </a:t>
            </a:r>
          </a:p>
          <a:p>
            <a:pPr marL="914400" lvl="1" indent="-457200" algn="just">
              <a:lnSpc>
                <a:spcPct val="150000"/>
              </a:lnSpc>
              <a:buFont typeface="Arial" panose="020B0604020202020204" pitchFamily="34" charset="0"/>
              <a:buChar char="•"/>
            </a:pPr>
            <a:r>
              <a:rPr lang="en-US" sz="2000" dirty="0">
                <a:solidFill>
                  <a:srgbClr val="002060"/>
                </a:solidFill>
                <a:latin typeface="Alexandria Light" pitchFamily="2" charset="-78"/>
                <a:cs typeface="Alexandria Light" pitchFamily="2" charset="-78"/>
              </a:rPr>
              <a:t>and the best procedures for studying it (</a:t>
            </a:r>
            <a:r>
              <a:rPr lang="en-US" sz="2000" b="1" dirty="0">
                <a:solidFill>
                  <a:srgbClr val="FF0000"/>
                </a:solidFill>
                <a:latin typeface="Alexandria Light" pitchFamily="2" charset="-78"/>
                <a:cs typeface="Alexandria Light" pitchFamily="2" charset="-78"/>
              </a:rPr>
              <a:t>methodology</a:t>
            </a:r>
            <a:r>
              <a:rPr lang="en-US" sz="2000" dirty="0">
                <a:solidFill>
                  <a:srgbClr val="002060"/>
                </a:solidFill>
                <a:latin typeface="Alexandria Light" pitchFamily="2" charset="-78"/>
                <a:cs typeface="Alexandria Light" pitchFamily="2" charset="-78"/>
              </a:rPr>
              <a: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just" rtl="1">
              <a:lnSpc>
                <a:spcPct val="200000"/>
              </a:lnSpc>
            </a:pPr>
            <a:r>
              <a:rPr lang="ar-SA" sz="2000" b="1" dirty="0">
                <a:solidFill>
                  <a:schemeClr val="accent6">
                    <a:lumMod val="50000"/>
                  </a:schemeClr>
                </a:solidFill>
                <a:latin typeface="Alexandria Light" pitchFamily="2" charset="-78"/>
                <a:cs typeface="Alexandria Light" pitchFamily="2" charset="-78"/>
              </a:rPr>
              <a:t>نموذج البحث هو إطار فلسفي يوجه كيفية إجراء البحث.</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20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يحدد وجهة نظرك للعالم فيما يتعلق بطبيعة الواقع (</a:t>
            </a:r>
            <a:r>
              <a:rPr lang="ar-SA" sz="2000" b="1" dirty="0">
                <a:solidFill>
                  <a:srgbClr val="FF0000"/>
                </a:solidFill>
                <a:latin typeface="Alexandria Light" pitchFamily="2" charset="-78"/>
                <a:cs typeface="Alexandria Light" pitchFamily="2" charset="-78"/>
              </a:rPr>
              <a:t>الأنطولوجيا</a:t>
            </a:r>
            <a:r>
              <a:rPr lang="ar-SA" sz="2000" dirty="0">
                <a:solidFill>
                  <a:srgbClr val="002060"/>
                </a:solidFill>
                <a:latin typeface="Alexandria Light" pitchFamily="2" charset="-78"/>
                <a:cs typeface="Alexandria Light" pitchFamily="2" charset="-78"/>
              </a:rPr>
              <a:t>)، </a:t>
            </a:r>
          </a:p>
          <a:p>
            <a:pPr marL="342900" indent="-342900" algn="just" rtl="1">
              <a:lnSpc>
                <a:spcPct val="20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كيف نكتسب المعرفة (</a:t>
            </a:r>
            <a:r>
              <a:rPr lang="ar-SA" sz="2000" b="1" dirty="0">
                <a:solidFill>
                  <a:srgbClr val="FF0000"/>
                </a:solidFill>
                <a:latin typeface="Alexandria Light" pitchFamily="2" charset="-78"/>
                <a:cs typeface="Alexandria Light" pitchFamily="2" charset="-78"/>
              </a:rPr>
              <a:t>نظرية</a:t>
            </a:r>
            <a:r>
              <a:rPr lang="ar-SA" sz="2000" dirty="0">
                <a:solidFill>
                  <a:srgbClr val="002060"/>
                </a:solidFill>
                <a:latin typeface="Alexandria Light" pitchFamily="2" charset="-78"/>
                <a:cs typeface="Alexandria Light" pitchFamily="2" charset="-78"/>
              </a:rPr>
              <a:t> </a:t>
            </a:r>
            <a:r>
              <a:rPr lang="ar-SA" sz="2000" b="1" dirty="0">
                <a:solidFill>
                  <a:srgbClr val="FF0000"/>
                </a:solidFill>
                <a:latin typeface="Alexandria Light" pitchFamily="2" charset="-78"/>
                <a:cs typeface="Alexandria Light" pitchFamily="2" charset="-78"/>
              </a:rPr>
              <a:t>المعرفة</a:t>
            </a:r>
            <a:r>
              <a:rPr lang="ar-SA" sz="2000" dirty="0">
                <a:solidFill>
                  <a:srgbClr val="002060"/>
                </a:solidFill>
                <a:latin typeface="Alexandria Light" pitchFamily="2" charset="-78"/>
                <a:cs typeface="Alexandria Light" pitchFamily="2" charset="-78"/>
              </a:rPr>
              <a:t>)، </a:t>
            </a:r>
          </a:p>
          <a:p>
            <a:pPr marL="342900" indent="-342900" algn="just" rtl="1">
              <a:lnSpc>
                <a:spcPct val="20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وأفضل الإجراءات لدراسته (</a:t>
            </a:r>
            <a:r>
              <a:rPr lang="ar-SA" sz="2000" b="1" dirty="0">
                <a:solidFill>
                  <a:srgbClr val="FF0000"/>
                </a:solidFill>
                <a:latin typeface="Alexandria Light" pitchFamily="2" charset="-78"/>
                <a:cs typeface="Alexandria Light" pitchFamily="2" charset="-78"/>
              </a:rPr>
              <a:t>المنهجية</a:t>
            </a:r>
            <a:r>
              <a:rPr lang="ar-SA" sz="2000" dirty="0">
                <a:solidFill>
                  <a:srgbClr val="002060"/>
                </a:solidFill>
                <a:latin typeface="Alexandria Light" pitchFamily="2" charset="-78"/>
                <a:cs typeface="Alexandria Light" pitchFamily="2" charset="-78"/>
              </a:rPr>
              <a:t>)</a:t>
            </a:r>
          </a:p>
        </p:txBody>
      </p:sp>
    </p:spTree>
    <p:extLst>
      <p:ext uri="{BB962C8B-B14F-4D97-AF65-F5344CB8AC3E}">
        <p14:creationId xmlns:p14="http://schemas.microsoft.com/office/powerpoint/2010/main" val="3887220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Major research paradigms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فلسفات البحث العلمي</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Light" pitchFamily="2" charset="-78"/>
                <a:cs typeface="Alexandria Light" pitchFamily="2" charset="-78"/>
              </a:rPr>
              <a:t>According to Lincoln and Guba (1985), three major questions help us to define a research paradigm: the ontological question, the epistemological question, and the methodological question. </a:t>
            </a:r>
          </a:p>
          <a:p>
            <a:pPr marL="342900" indent="-342900" algn="just">
              <a:lnSpc>
                <a:spcPct val="15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a:t>
            </a:r>
            <a:r>
              <a:rPr lang="en-US" b="1" dirty="0">
                <a:solidFill>
                  <a:srgbClr val="FF0000"/>
                </a:solidFill>
                <a:latin typeface="Alexandria Light" pitchFamily="2" charset="-78"/>
                <a:cs typeface="Alexandria Light" pitchFamily="2" charset="-78"/>
              </a:rPr>
              <a:t>Ontology</a:t>
            </a:r>
            <a:r>
              <a:rPr lang="en-US" dirty="0">
                <a:solidFill>
                  <a:srgbClr val="002060"/>
                </a:solidFill>
                <a:latin typeface="Alexandria Light" pitchFamily="2" charset="-78"/>
                <a:cs typeface="Alexandria Light" pitchFamily="2" charset="-78"/>
              </a:rPr>
              <a:t>’ is the nature of reality; </a:t>
            </a:r>
          </a:p>
          <a:p>
            <a:pPr marL="342900" indent="-342900" algn="just">
              <a:lnSpc>
                <a:spcPct val="15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a:t>
            </a:r>
            <a:r>
              <a:rPr lang="en-US" b="1" dirty="0">
                <a:solidFill>
                  <a:srgbClr val="FF0000"/>
                </a:solidFill>
                <a:latin typeface="Alexandria Light" pitchFamily="2" charset="-78"/>
                <a:cs typeface="Alexandria Light" pitchFamily="2" charset="-78"/>
              </a:rPr>
              <a:t>Epistemology</a:t>
            </a:r>
            <a:r>
              <a:rPr lang="en-US" dirty="0">
                <a:solidFill>
                  <a:srgbClr val="002060"/>
                </a:solidFill>
                <a:latin typeface="Alexandria Light" pitchFamily="2" charset="-78"/>
                <a:cs typeface="Alexandria Light" pitchFamily="2" charset="-78"/>
              </a:rPr>
              <a:t>’ is the philosophy of how we can know that reality, and</a:t>
            </a:r>
          </a:p>
          <a:p>
            <a:pPr marL="342900" indent="-342900" algn="just">
              <a:lnSpc>
                <a:spcPct val="15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a:t>
            </a:r>
            <a:r>
              <a:rPr lang="en-US" b="1" dirty="0">
                <a:solidFill>
                  <a:srgbClr val="FF0000"/>
                </a:solidFill>
                <a:latin typeface="Alexandria Light" pitchFamily="2" charset="-78"/>
                <a:cs typeface="Alexandria Light" pitchFamily="2" charset="-78"/>
              </a:rPr>
              <a:t>Methodology</a:t>
            </a:r>
            <a:r>
              <a:rPr lang="en-US" dirty="0">
                <a:solidFill>
                  <a:srgbClr val="002060"/>
                </a:solidFill>
                <a:latin typeface="Alexandria Light" pitchFamily="2" charset="-78"/>
                <a:cs typeface="Alexandria Light" pitchFamily="2" charset="-78"/>
              </a:rPr>
              <a:t>’ is the practice of how we come to know that reality. </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8592"/>
          </a:xfrm>
          <a:prstGeom prst="rect">
            <a:avLst/>
          </a:prstGeom>
        </p:spPr>
        <p:txBody>
          <a:bodyPr wrap="square">
            <a:spAutoFit/>
          </a:bodyPr>
          <a:lstStyle/>
          <a:p>
            <a:pPr algn="just" rtl="1">
              <a:lnSpc>
                <a:spcPct val="150000"/>
              </a:lnSpc>
            </a:pPr>
            <a:r>
              <a:rPr lang="ar-SA" sz="2000" b="1" dirty="0">
                <a:solidFill>
                  <a:schemeClr val="accent6">
                    <a:lumMod val="50000"/>
                  </a:schemeClr>
                </a:solidFill>
                <a:latin typeface="Alexandria Light" pitchFamily="2" charset="-78"/>
                <a:cs typeface="Alexandria Light" pitchFamily="2" charset="-78"/>
              </a:rPr>
              <a:t>وفقا للينكولن وغوبا (1985)، تساعدنا ثلاثة أسئلة رئيسية في تعريف نموذج بحثي: السؤال الأنطولوجي، السؤال المعرفي، والسؤال المنهجي</a:t>
            </a:r>
          </a:p>
          <a:p>
            <a:pPr marL="342900" indent="-342900" algn="just" rtl="1">
              <a:lnSpc>
                <a:spcPct val="15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a:t>
            </a:r>
            <a:r>
              <a:rPr lang="ar-SA" b="1" dirty="0">
                <a:solidFill>
                  <a:srgbClr val="FF0000"/>
                </a:solidFill>
                <a:latin typeface="Alexandria Light" pitchFamily="2" charset="-78"/>
                <a:cs typeface="Alexandria Light" pitchFamily="2" charset="-78"/>
              </a:rPr>
              <a:t>الأنطولوجيا</a:t>
            </a:r>
            <a:r>
              <a:rPr lang="ar-SA" sz="2000" dirty="0">
                <a:solidFill>
                  <a:srgbClr val="002060"/>
                </a:solidFill>
                <a:latin typeface="Alexandria Light" pitchFamily="2" charset="-78"/>
                <a:cs typeface="Alexandria Light" pitchFamily="2" charset="-78"/>
              </a:rPr>
              <a:t>" هي طبيعة الواقع؛ </a:t>
            </a:r>
          </a:p>
          <a:p>
            <a:pPr marL="342900" indent="-342900" algn="just" rtl="1">
              <a:lnSpc>
                <a:spcPct val="150000"/>
              </a:lnSpc>
              <a:buFont typeface="Arial" panose="020B0604020202020204" pitchFamily="34" charset="0"/>
              <a:buChar char="•"/>
            </a:pPr>
            <a:r>
              <a:rPr lang="ar-SA" b="1" dirty="0">
                <a:solidFill>
                  <a:srgbClr val="FF0000"/>
                </a:solidFill>
                <a:latin typeface="Alexandria Light" pitchFamily="2" charset="-78"/>
                <a:cs typeface="Alexandria Light" pitchFamily="2" charset="-78"/>
              </a:rPr>
              <a:t>'نظرية</a:t>
            </a:r>
            <a:r>
              <a:rPr lang="ar-SA" sz="2000" dirty="0">
                <a:solidFill>
                  <a:srgbClr val="002060"/>
                </a:solidFill>
                <a:latin typeface="Alexandria Light" pitchFamily="2" charset="-78"/>
                <a:cs typeface="Alexandria Light" pitchFamily="2" charset="-78"/>
              </a:rPr>
              <a:t> </a:t>
            </a:r>
            <a:r>
              <a:rPr lang="ar-SA" b="1" dirty="0">
                <a:solidFill>
                  <a:srgbClr val="FF0000"/>
                </a:solidFill>
                <a:latin typeface="Alexandria Light" pitchFamily="2" charset="-78"/>
                <a:cs typeface="Alexandria Light" pitchFamily="2" charset="-78"/>
              </a:rPr>
              <a:t>المعرفة</a:t>
            </a:r>
            <a:r>
              <a:rPr lang="ar-SA" sz="2000" dirty="0">
                <a:solidFill>
                  <a:srgbClr val="002060"/>
                </a:solidFill>
                <a:latin typeface="Alexandria Light" pitchFamily="2" charset="-78"/>
                <a:cs typeface="Alexandria Light" pitchFamily="2" charset="-78"/>
              </a:rPr>
              <a:t>' هي فلسفة كيف يمكننا معرفة تلك الحقيقة، و</a:t>
            </a:r>
          </a:p>
          <a:p>
            <a:pPr marL="342900" indent="-342900" algn="just" rtl="1">
              <a:lnSpc>
                <a:spcPct val="150000"/>
              </a:lnSpc>
              <a:buFont typeface="Arial" panose="020B0604020202020204" pitchFamily="34" charset="0"/>
              <a:buChar char="•"/>
            </a:pPr>
            <a:r>
              <a:rPr lang="ar-SA" b="1" dirty="0">
                <a:solidFill>
                  <a:srgbClr val="FF0000"/>
                </a:solidFill>
                <a:latin typeface="Alexandria Light" pitchFamily="2" charset="-78"/>
                <a:cs typeface="Alexandria Light" pitchFamily="2" charset="-78"/>
              </a:rPr>
              <a:t>'المنهجية</a:t>
            </a:r>
            <a:r>
              <a:rPr lang="ar-SA" sz="2000" dirty="0">
                <a:solidFill>
                  <a:srgbClr val="002060"/>
                </a:solidFill>
                <a:latin typeface="Alexandria Light" pitchFamily="2" charset="-78"/>
                <a:cs typeface="Alexandria Light" pitchFamily="2" charset="-78"/>
              </a:rPr>
              <a:t>' هي ممارسة كيف نعرف تلك الحقيقة.</a:t>
            </a:r>
          </a:p>
        </p:txBody>
      </p:sp>
    </p:spTree>
    <p:extLst>
      <p:ext uri="{BB962C8B-B14F-4D97-AF65-F5344CB8AC3E}">
        <p14:creationId xmlns:p14="http://schemas.microsoft.com/office/powerpoint/2010/main" val="2281564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Major research paradigms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فلسفات البحث العلمي</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Light" pitchFamily="2" charset="-78"/>
                <a:cs typeface="Alexandria Light" pitchFamily="2" charset="-78"/>
              </a:rPr>
              <a:t>The three questions are: </a:t>
            </a:r>
          </a:p>
          <a:p>
            <a:pPr marL="342900" indent="-342900" algn="just">
              <a:lnSpc>
                <a:spcPct val="150000"/>
              </a:lnSpc>
              <a:buFont typeface="+mj-lt"/>
              <a:buAutoNum type="arabicPeriod"/>
            </a:pPr>
            <a:r>
              <a:rPr lang="en-US" b="1" dirty="0">
                <a:solidFill>
                  <a:srgbClr val="002060"/>
                </a:solidFill>
                <a:latin typeface="Alexandria Light" pitchFamily="2" charset="-78"/>
                <a:cs typeface="Alexandria Light" pitchFamily="2" charset="-78"/>
              </a:rPr>
              <a:t>What is the nature of reality? </a:t>
            </a:r>
            <a:r>
              <a:rPr lang="en-US" dirty="0">
                <a:solidFill>
                  <a:srgbClr val="002060"/>
                </a:solidFill>
                <a:latin typeface="Alexandria Light" pitchFamily="2" charset="-78"/>
                <a:cs typeface="Alexandria Light" pitchFamily="2" charset="-78"/>
              </a:rPr>
              <a:t>This is the </a:t>
            </a:r>
            <a:r>
              <a:rPr lang="en-US" b="1" dirty="0">
                <a:solidFill>
                  <a:srgbClr val="FF0000"/>
                </a:solidFill>
                <a:latin typeface="Alexandria Light" pitchFamily="2" charset="-78"/>
                <a:cs typeface="Alexandria Light" pitchFamily="2" charset="-78"/>
              </a:rPr>
              <a:t>ontological</a:t>
            </a:r>
            <a:r>
              <a:rPr lang="en-US" dirty="0">
                <a:solidFill>
                  <a:srgbClr val="002060"/>
                </a:solidFill>
                <a:latin typeface="Alexandria Light" pitchFamily="2" charset="-78"/>
                <a:cs typeface="Alexandria Light" pitchFamily="2" charset="-78"/>
              </a:rPr>
              <a:t> question concerning the nature and form of reality.</a:t>
            </a:r>
          </a:p>
          <a:p>
            <a:pPr marL="342900" indent="-342900" algn="just">
              <a:lnSpc>
                <a:spcPct val="150000"/>
              </a:lnSpc>
              <a:buFont typeface="+mj-lt"/>
              <a:buAutoNum type="arabicPeriod"/>
            </a:pPr>
            <a:r>
              <a:rPr lang="en-US" b="1" dirty="0">
                <a:solidFill>
                  <a:srgbClr val="002060"/>
                </a:solidFill>
                <a:latin typeface="Alexandria Light" pitchFamily="2" charset="-78"/>
                <a:cs typeface="Alexandria Light" pitchFamily="2" charset="-78"/>
              </a:rPr>
              <a:t>What is the nature of the relationship between the knower and the known? </a:t>
            </a:r>
            <a:r>
              <a:rPr lang="en-US" dirty="0">
                <a:solidFill>
                  <a:srgbClr val="002060"/>
                </a:solidFill>
                <a:latin typeface="Alexandria Light" pitchFamily="2" charset="-78"/>
                <a:cs typeface="Alexandria Light" pitchFamily="2" charset="-78"/>
              </a:rPr>
              <a:t>This is the </a:t>
            </a:r>
            <a:r>
              <a:rPr lang="en-US" b="1" dirty="0">
                <a:solidFill>
                  <a:srgbClr val="FF0000"/>
                </a:solidFill>
                <a:latin typeface="Alexandria Light" pitchFamily="2" charset="-78"/>
                <a:cs typeface="Alexandria Light" pitchFamily="2" charset="-78"/>
              </a:rPr>
              <a:t>epistemological</a:t>
            </a:r>
            <a:r>
              <a:rPr lang="en-US" dirty="0">
                <a:solidFill>
                  <a:srgbClr val="002060"/>
                </a:solidFill>
                <a:latin typeface="Alexandria Light" pitchFamily="2" charset="-78"/>
                <a:cs typeface="Alexandria Light" pitchFamily="2" charset="-78"/>
              </a:rPr>
              <a:t> question.</a:t>
            </a:r>
          </a:p>
          <a:p>
            <a:pPr marL="342900" indent="-342900" algn="just">
              <a:lnSpc>
                <a:spcPct val="150000"/>
              </a:lnSpc>
              <a:buFont typeface="+mj-lt"/>
              <a:buAutoNum type="arabicPeriod"/>
            </a:pPr>
            <a:r>
              <a:rPr lang="en-US" b="1" dirty="0">
                <a:solidFill>
                  <a:srgbClr val="002060"/>
                </a:solidFill>
                <a:latin typeface="Alexandria Light" pitchFamily="2" charset="-78"/>
                <a:cs typeface="Alexandria Light" pitchFamily="2" charset="-78"/>
              </a:rPr>
              <a:t>How can we come to know it? </a:t>
            </a:r>
            <a:r>
              <a:rPr lang="en-US" dirty="0">
                <a:solidFill>
                  <a:srgbClr val="002060"/>
                </a:solidFill>
                <a:latin typeface="Alexandria Light" pitchFamily="2" charset="-78"/>
                <a:cs typeface="Alexandria Light" pitchFamily="2" charset="-78"/>
              </a:rPr>
              <a:t>This is the </a:t>
            </a:r>
            <a:r>
              <a:rPr lang="en-US" b="1" dirty="0">
                <a:solidFill>
                  <a:srgbClr val="FF0000"/>
                </a:solidFill>
                <a:latin typeface="Alexandria Light" pitchFamily="2" charset="-78"/>
                <a:cs typeface="Alexandria Light" pitchFamily="2" charset="-78"/>
              </a:rPr>
              <a:t>methodological</a:t>
            </a:r>
            <a:r>
              <a:rPr lang="en-US" dirty="0">
                <a:solidFill>
                  <a:srgbClr val="002060"/>
                </a:solidFill>
                <a:latin typeface="Alexandria Light" pitchFamily="2" charset="-78"/>
                <a:cs typeface="Alexandria Light" pitchFamily="2" charset="-78"/>
              </a:rPr>
              <a:t> question.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just" rtl="1">
              <a:lnSpc>
                <a:spcPct val="200000"/>
              </a:lnSpc>
            </a:pPr>
            <a:r>
              <a:rPr lang="ar-SA" sz="2000" b="1" dirty="0">
                <a:solidFill>
                  <a:schemeClr val="accent6">
                    <a:lumMod val="50000"/>
                  </a:schemeClr>
                </a:solidFill>
                <a:latin typeface="Alexandria Light" pitchFamily="2" charset="-78"/>
                <a:cs typeface="Alexandria Light" pitchFamily="2" charset="-78"/>
              </a:rPr>
              <a:t>التساؤلات الثلاثة هي:</a:t>
            </a:r>
          </a:p>
          <a:p>
            <a:pPr marL="457200" indent="-457200" algn="just" rtl="1">
              <a:lnSpc>
                <a:spcPct val="200000"/>
              </a:lnSpc>
              <a:buFont typeface="+mj-lt"/>
              <a:buAutoNum type="arabicPeriod"/>
            </a:pPr>
            <a:r>
              <a:rPr lang="ar-SA" sz="2000" b="1" dirty="0">
                <a:solidFill>
                  <a:srgbClr val="002060"/>
                </a:solidFill>
                <a:latin typeface="Alexandria Light" pitchFamily="2" charset="-78"/>
                <a:cs typeface="Alexandria Light" pitchFamily="2" charset="-78"/>
              </a:rPr>
              <a:t>ما طبيعة الواقع؟ </a:t>
            </a:r>
            <a:r>
              <a:rPr lang="ar-SA" sz="2000" dirty="0">
                <a:solidFill>
                  <a:srgbClr val="002060"/>
                </a:solidFill>
                <a:latin typeface="Alexandria Light" pitchFamily="2" charset="-78"/>
                <a:cs typeface="Alexandria Light" pitchFamily="2" charset="-78"/>
              </a:rPr>
              <a:t>هذا هو السؤال </a:t>
            </a:r>
            <a:r>
              <a:rPr lang="ar-SA" b="1" dirty="0">
                <a:solidFill>
                  <a:srgbClr val="FF0000"/>
                </a:solidFill>
                <a:latin typeface="Alexandria Light" pitchFamily="2" charset="-78"/>
                <a:cs typeface="Alexandria Light" pitchFamily="2" charset="-78"/>
              </a:rPr>
              <a:t>الأنطولوجي</a:t>
            </a:r>
            <a:r>
              <a:rPr lang="ar-SA" sz="2000" dirty="0">
                <a:solidFill>
                  <a:srgbClr val="002060"/>
                </a:solidFill>
                <a:latin typeface="Alexandria Light" pitchFamily="2" charset="-78"/>
                <a:cs typeface="Alexandria Light" pitchFamily="2" charset="-78"/>
              </a:rPr>
              <a:t> المتعلق بطبيعة وشكل الواقع.</a:t>
            </a:r>
          </a:p>
          <a:p>
            <a:pPr marL="457200" indent="-457200" algn="just" rtl="1">
              <a:lnSpc>
                <a:spcPct val="200000"/>
              </a:lnSpc>
              <a:buFont typeface="+mj-lt"/>
              <a:buAutoNum type="arabicPeriod"/>
            </a:pPr>
            <a:r>
              <a:rPr lang="ar-SA" sz="2000" b="1" dirty="0">
                <a:solidFill>
                  <a:srgbClr val="002060"/>
                </a:solidFill>
                <a:latin typeface="Alexandria Light" pitchFamily="2" charset="-78"/>
                <a:cs typeface="Alexandria Light" pitchFamily="2" charset="-78"/>
              </a:rPr>
              <a:t>ما طبيعة العلاقة بين العارف والمعروف؟ </a:t>
            </a:r>
            <a:r>
              <a:rPr lang="ar-SA" sz="2000" dirty="0">
                <a:solidFill>
                  <a:srgbClr val="002060"/>
                </a:solidFill>
                <a:latin typeface="Alexandria Light" pitchFamily="2" charset="-78"/>
                <a:cs typeface="Alexandria Light" pitchFamily="2" charset="-78"/>
              </a:rPr>
              <a:t>هذا هو السؤال </a:t>
            </a:r>
            <a:r>
              <a:rPr lang="ar-SA" b="1" dirty="0">
                <a:solidFill>
                  <a:srgbClr val="FF0000"/>
                </a:solidFill>
                <a:latin typeface="Alexandria Light" pitchFamily="2" charset="-78"/>
                <a:cs typeface="Alexandria Light" pitchFamily="2" charset="-78"/>
              </a:rPr>
              <a:t>الإبستمولوجي</a:t>
            </a:r>
            <a:r>
              <a:rPr lang="ar-SA" sz="2000" dirty="0">
                <a:solidFill>
                  <a:srgbClr val="002060"/>
                </a:solidFill>
                <a:latin typeface="Alexandria Light" pitchFamily="2" charset="-78"/>
                <a:cs typeface="Alexandria Light" pitchFamily="2" charset="-78"/>
              </a:rPr>
              <a:t>.</a:t>
            </a:r>
          </a:p>
          <a:p>
            <a:pPr marL="457200" indent="-457200" algn="just" rtl="1">
              <a:lnSpc>
                <a:spcPct val="200000"/>
              </a:lnSpc>
              <a:buFont typeface="+mj-lt"/>
              <a:buAutoNum type="arabicPeriod"/>
            </a:pPr>
            <a:r>
              <a:rPr lang="ar-SA" sz="2000" b="1" dirty="0">
                <a:solidFill>
                  <a:srgbClr val="002060"/>
                </a:solidFill>
                <a:latin typeface="Alexandria Light" pitchFamily="2" charset="-78"/>
                <a:cs typeface="Alexandria Light" pitchFamily="2" charset="-78"/>
              </a:rPr>
              <a:t>كيف يمكننا أن نعرف ذلك؟ </a:t>
            </a:r>
            <a:r>
              <a:rPr lang="ar-SA" sz="2000" dirty="0">
                <a:solidFill>
                  <a:srgbClr val="002060"/>
                </a:solidFill>
                <a:latin typeface="Alexandria Light" pitchFamily="2" charset="-78"/>
                <a:cs typeface="Alexandria Light" pitchFamily="2" charset="-78"/>
              </a:rPr>
              <a:t>هذا هو السؤال </a:t>
            </a:r>
            <a:r>
              <a:rPr lang="ar-SA" b="1" dirty="0">
                <a:solidFill>
                  <a:srgbClr val="FF0000"/>
                </a:solidFill>
                <a:latin typeface="Alexandria Light" pitchFamily="2" charset="-78"/>
                <a:cs typeface="Alexandria Light" pitchFamily="2" charset="-78"/>
              </a:rPr>
              <a:t>المنهجي</a:t>
            </a:r>
            <a:r>
              <a:rPr lang="ar-SA" sz="2000" dirty="0">
                <a:solidFill>
                  <a:srgbClr val="002060"/>
                </a:solidFill>
                <a:latin typeface="Alexandria Light" pitchFamily="2" charset="-78"/>
                <a:cs typeface="Alexandria Light" pitchFamily="2" charset="-78"/>
              </a:rPr>
              <a:t>.</a:t>
            </a:r>
          </a:p>
        </p:txBody>
      </p:sp>
    </p:spTree>
    <p:extLst>
      <p:ext uri="{BB962C8B-B14F-4D97-AF65-F5344CB8AC3E}">
        <p14:creationId xmlns:p14="http://schemas.microsoft.com/office/powerpoint/2010/main" val="2299892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D66F9-1FE6-786D-0456-7659BA8A53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DE9BEF-2423-864A-BDDA-F9D72502EFE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24A1F36-19B9-E1DB-2D3E-94A21A7EB34E}"/>
              </a:ext>
            </a:extLst>
          </p:cNvPr>
          <p:cNvSpPr/>
          <p:nvPr/>
        </p:nvSpPr>
        <p:spPr>
          <a:xfrm>
            <a:off x="180431" y="1641366"/>
            <a:ext cx="11511935" cy="668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270E121-C0CB-9827-C7A5-A4371F7B46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A49F43D-8D82-3257-F76E-0F6DA0FE3D33}"/>
              </a:ext>
            </a:extLst>
          </p:cNvPr>
          <p:cNvSpPr/>
          <p:nvPr/>
        </p:nvSpPr>
        <p:spPr>
          <a:xfrm>
            <a:off x="1747519" y="634335"/>
            <a:ext cx="5469357" cy="830997"/>
          </a:xfrm>
          <a:prstGeom prst="rect">
            <a:avLst/>
          </a:prstGeom>
        </p:spPr>
        <p:txBody>
          <a:bodyPr wrap="square">
            <a:spAutoFit/>
          </a:bodyPr>
          <a:lstStyle/>
          <a:p>
            <a:r>
              <a:rPr lang="en-US" sz="2400" b="1" dirty="0">
                <a:solidFill>
                  <a:srgbClr val="00B0F0"/>
                </a:solidFill>
                <a:latin typeface="Alexandria" charset="0"/>
                <a:cs typeface="Alexandria" charset="0"/>
              </a:rPr>
              <a:t>Major research paradigms</a:t>
            </a:r>
          </a:p>
          <a:p>
            <a:endParaRPr lang="en-US" sz="24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A479BC5E-9D81-BDEF-DF2F-E09B3AED13E1}"/>
              </a:ext>
            </a:extLst>
          </p:cNvPr>
          <p:cNvSpPr txBox="1"/>
          <p:nvPr/>
        </p:nvSpPr>
        <p:spPr>
          <a:xfrm>
            <a:off x="6725265" y="624892"/>
            <a:ext cx="3814916" cy="830997"/>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فلسفات البحث العلمي</a:t>
            </a:r>
          </a:p>
          <a:p>
            <a:pPr algn="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CA1F3001-513B-0385-34F3-B60062A5729F}"/>
              </a:ext>
            </a:extLst>
          </p:cNvPr>
          <p:cNvSpPr/>
          <p:nvPr/>
        </p:nvSpPr>
        <p:spPr>
          <a:xfrm>
            <a:off x="314798" y="174475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Qualitative or quantitative methodology?</a:t>
            </a:r>
          </a:p>
        </p:txBody>
      </p:sp>
      <p:sp>
        <p:nvSpPr>
          <p:cNvPr id="8" name="Rectangle: Rounded Corners 7">
            <a:extLst>
              <a:ext uri="{FF2B5EF4-FFF2-40B4-BE49-F238E27FC236}">
                <a16:creationId xmlns:a16="http://schemas.microsoft.com/office/drawing/2014/main" id="{1EA9E8C7-4C33-E536-70B8-E94A04F4A648}"/>
              </a:ext>
            </a:extLst>
          </p:cNvPr>
          <p:cNvSpPr/>
          <p:nvPr/>
        </p:nvSpPr>
        <p:spPr>
          <a:xfrm>
            <a:off x="180431" y="2427394"/>
            <a:ext cx="11511935" cy="65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2518F38-36AC-AB97-44BC-ED3D74F27183}"/>
              </a:ext>
            </a:extLst>
          </p:cNvPr>
          <p:cNvSpPr/>
          <p:nvPr/>
        </p:nvSpPr>
        <p:spPr>
          <a:xfrm>
            <a:off x="314798" y="2526885"/>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المنهجية النوعية أم الكمية؟</a:t>
            </a:r>
          </a:p>
        </p:txBody>
      </p:sp>
      <p:pic>
        <p:nvPicPr>
          <p:cNvPr id="2052" name="Picture 4" descr="what is qualitative research">
            <a:extLst>
              <a:ext uri="{FF2B5EF4-FFF2-40B4-BE49-F238E27FC236}">
                <a16:creationId xmlns:a16="http://schemas.microsoft.com/office/drawing/2014/main" id="{8F7EA9A5-5A6B-3729-9BEC-1D979518504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7420" b="11628"/>
          <a:stretch/>
        </p:blipFill>
        <p:spPr bwMode="auto">
          <a:xfrm>
            <a:off x="1620481" y="3092428"/>
            <a:ext cx="8743053" cy="3765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8484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Major research paradigms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فلسفات البحث العلمي</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Light" pitchFamily="2" charset="-78"/>
                <a:cs typeface="Alexandria Light" pitchFamily="2" charset="-78"/>
              </a:rPr>
              <a:t>Basic assumptions of research methodologies: </a:t>
            </a:r>
          </a:p>
          <a:p>
            <a:pPr marL="342900" indent="-3429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Quantitative methodology </a:t>
            </a:r>
            <a:r>
              <a:rPr lang="en-US" dirty="0">
                <a:solidFill>
                  <a:srgbClr val="002060"/>
                </a:solidFill>
                <a:latin typeface="Alexandria Light" pitchFamily="2" charset="-78"/>
                <a:cs typeface="Alexandria Light" pitchFamily="2" charset="-78"/>
              </a:rPr>
              <a:t>assumes the objective reality of social facts.</a:t>
            </a:r>
          </a:p>
          <a:p>
            <a:pPr marL="342900" indent="-3429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Qualitative methodology </a:t>
            </a:r>
            <a:r>
              <a:rPr lang="en-US" dirty="0">
                <a:solidFill>
                  <a:srgbClr val="002060"/>
                </a:solidFill>
                <a:latin typeface="Alexandria Light" pitchFamily="2" charset="-78"/>
                <a:cs typeface="Alexandria Light" pitchFamily="2" charset="-78"/>
              </a:rPr>
              <a:t>assumes social constructions of reality.</a:t>
            </a:r>
          </a:p>
          <a:p>
            <a:pPr marL="342900" indent="-342900" algn="just">
              <a:lnSpc>
                <a:spcPct val="15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There is no consensus of opinion concerning the need for paradigmatic purity in research. Many social researchers see </a:t>
            </a:r>
            <a:r>
              <a:rPr lang="en-US" b="1" dirty="0">
                <a:solidFill>
                  <a:srgbClr val="002060"/>
                </a:solidFill>
                <a:latin typeface="Alexandria Light" pitchFamily="2" charset="-78"/>
                <a:cs typeface="Alexandria Light" pitchFamily="2" charset="-78"/>
              </a:rPr>
              <a:t>methodological dualism </a:t>
            </a:r>
            <a:r>
              <a:rPr lang="en-US" dirty="0">
                <a:solidFill>
                  <a:srgbClr val="002060"/>
                </a:solidFill>
                <a:latin typeface="Alexandria Light" pitchFamily="2" charset="-78"/>
                <a:cs typeface="Alexandria Light" pitchFamily="2" charset="-78"/>
              </a:rPr>
              <a:t>as the only pragmatic option.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8592"/>
          </a:xfrm>
          <a:prstGeom prst="rect">
            <a:avLst/>
          </a:prstGeom>
        </p:spPr>
        <p:txBody>
          <a:bodyPr wrap="square">
            <a:spAutoFit/>
          </a:bodyPr>
          <a:lstStyle/>
          <a:p>
            <a:pPr algn="just" rtl="1">
              <a:lnSpc>
                <a:spcPct val="150000"/>
              </a:lnSpc>
            </a:pPr>
            <a:r>
              <a:rPr lang="ar-SA" sz="2000" b="1" dirty="0">
                <a:solidFill>
                  <a:schemeClr val="accent6">
                    <a:lumMod val="50000"/>
                  </a:schemeClr>
                </a:solidFill>
                <a:latin typeface="Alexandria Light" pitchFamily="2" charset="-78"/>
                <a:cs typeface="Alexandria Light" pitchFamily="2" charset="-78"/>
              </a:rPr>
              <a:t>الافتراضات الأساسية لمنهجيات البحث:</a:t>
            </a:r>
          </a:p>
          <a:p>
            <a:pPr marL="457200" indent="-457200" algn="just" rtl="1">
              <a:lnSpc>
                <a:spcPct val="150000"/>
              </a:lnSpc>
              <a:buFont typeface="+mj-lt"/>
              <a:buAutoNum type="arabicPeriod"/>
            </a:pPr>
            <a:r>
              <a:rPr lang="ar-SA" sz="2000" dirty="0">
                <a:solidFill>
                  <a:srgbClr val="002060"/>
                </a:solidFill>
                <a:latin typeface="Alexandria Light" pitchFamily="2" charset="-78"/>
                <a:cs typeface="Alexandria Light" pitchFamily="2" charset="-78"/>
              </a:rPr>
              <a:t>تفترض </a:t>
            </a:r>
            <a:r>
              <a:rPr lang="ar-SA" sz="2000" b="1" dirty="0">
                <a:solidFill>
                  <a:srgbClr val="FF0000"/>
                </a:solidFill>
                <a:latin typeface="Alexandria Light" pitchFamily="2" charset="-78"/>
                <a:cs typeface="Alexandria Light" pitchFamily="2" charset="-78"/>
              </a:rPr>
              <a:t>المنهجية الكمية </a:t>
            </a:r>
            <a:r>
              <a:rPr lang="ar-SA" sz="2000" dirty="0">
                <a:solidFill>
                  <a:srgbClr val="002060"/>
                </a:solidFill>
                <a:latin typeface="Alexandria Light" pitchFamily="2" charset="-78"/>
                <a:cs typeface="Alexandria Light" pitchFamily="2" charset="-78"/>
              </a:rPr>
              <a:t>الواقع الموضوعي للحقائق الاجتماعية.</a:t>
            </a:r>
          </a:p>
          <a:p>
            <a:pPr marL="457200" indent="-457200" algn="just" rtl="1">
              <a:lnSpc>
                <a:spcPct val="150000"/>
              </a:lnSpc>
              <a:buFont typeface="+mj-lt"/>
              <a:buAutoNum type="arabicPeriod"/>
            </a:pPr>
            <a:r>
              <a:rPr lang="ar-SA" sz="2000" dirty="0">
                <a:solidFill>
                  <a:srgbClr val="002060"/>
                </a:solidFill>
                <a:latin typeface="Alexandria Light" pitchFamily="2" charset="-78"/>
                <a:cs typeface="Alexandria Light" pitchFamily="2" charset="-78"/>
              </a:rPr>
              <a:t>تفترض </a:t>
            </a:r>
            <a:r>
              <a:rPr lang="ar-SA" sz="2000" b="1" dirty="0">
                <a:solidFill>
                  <a:srgbClr val="FF0000"/>
                </a:solidFill>
                <a:latin typeface="Alexandria Light" pitchFamily="2" charset="-78"/>
                <a:cs typeface="Alexandria Light" pitchFamily="2" charset="-78"/>
              </a:rPr>
              <a:t>المنهجية النوعية </a:t>
            </a:r>
            <a:r>
              <a:rPr lang="ar-SA" sz="2000" dirty="0">
                <a:solidFill>
                  <a:srgbClr val="002060"/>
                </a:solidFill>
                <a:latin typeface="Alexandria Light" pitchFamily="2" charset="-78"/>
                <a:cs typeface="Alexandria Light" pitchFamily="2" charset="-78"/>
              </a:rPr>
              <a:t>البناءات الاجتماعية للواقع.</a:t>
            </a:r>
            <a:endParaRPr lang="en-US" sz="2000" dirty="0">
              <a:solidFill>
                <a:srgbClr val="00206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لا يوجد إجماع في الرأي حول الحاجة إلى نقاء نموذجي في البحث. يرى العديد من الباحثين الاجتماعيين أن </a:t>
            </a:r>
            <a:r>
              <a:rPr lang="ar-SA" b="1" dirty="0">
                <a:solidFill>
                  <a:srgbClr val="002060"/>
                </a:solidFill>
                <a:latin typeface="Alexandria Light" pitchFamily="2" charset="-78"/>
                <a:cs typeface="Alexandria Light" pitchFamily="2" charset="-78"/>
              </a:rPr>
              <a:t>الثنائية المنهجية </a:t>
            </a:r>
            <a:r>
              <a:rPr lang="ar-SA" sz="2000" dirty="0">
                <a:solidFill>
                  <a:srgbClr val="002060"/>
                </a:solidFill>
                <a:latin typeface="Alexandria Light" pitchFamily="2" charset="-78"/>
                <a:cs typeface="Alexandria Light" pitchFamily="2" charset="-78"/>
              </a:rPr>
              <a:t>هي الخيار البراغماتي الوحيد.</a:t>
            </a:r>
          </a:p>
        </p:txBody>
      </p:sp>
    </p:spTree>
    <p:extLst>
      <p:ext uri="{BB962C8B-B14F-4D97-AF65-F5344CB8AC3E}">
        <p14:creationId xmlns:p14="http://schemas.microsoft.com/office/powerpoint/2010/main" val="1213015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Major research paradigms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فلسفات البحث العلمي</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348592"/>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Light" pitchFamily="2" charset="-78"/>
                <a:cs typeface="Alexandria Light" pitchFamily="2" charset="-78"/>
              </a:rPr>
              <a:t>Qualitative research methodology: </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Qualitative research methodology</a:t>
            </a:r>
            <a:r>
              <a:rPr lang="en-US" sz="2000" dirty="0">
                <a:solidFill>
                  <a:srgbClr val="002060"/>
                </a:solidFill>
                <a:latin typeface="Alexandria Light" pitchFamily="2" charset="-78"/>
                <a:cs typeface="Alexandria Light" pitchFamily="2" charset="-78"/>
              </a:rPr>
              <a:t> is a strategic blueprint that guides the collection, analysis, and interpretation of non-numerical data. It focuses on exploring the "why" and "how" of human behavior, experiences, and social phenomena rather than quantifying them.</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algn="just" rtl="1">
              <a:lnSpc>
                <a:spcPct val="200000"/>
              </a:lnSpc>
            </a:pPr>
            <a:r>
              <a:rPr lang="ar-SA" sz="2000" b="1" dirty="0">
                <a:solidFill>
                  <a:schemeClr val="accent6">
                    <a:lumMod val="50000"/>
                  </a:schemeClr>
                </a:solidFill>
                <a:latin typeface="Alexandria Light" pitchFamily="2" charset="-78"/>
                <a:cs typeface="Alexandria Light" pitchFamily="2" charset="-78"/>
              </a:rPr>
              <a:t>منهجية البحث النوعي:</a:t>
            </a:r>
          </a:p>
          <a:p>
            <a:pPr marL="457200" indent="-457200" algn="just" rtl="1">
              <a:lnSpc>
                <a:spcPct val="200000"/>
              </a:lnSpc>
              <a:buFont typeface="Arial" panose="020B0604020202020204" pitchFamily="34" charset="0"/>
              <a:buChar char="•"/>
            </a:pPr>
            <a:r>
              <a:rPr lang="ar-SA" sz="2000" b="1" dirty="0">
                <a:solidFill>
                  <a:srgbClr val="FF0000"/>
                </a:solidFill>
                <a:latin typeface="Alexandria Light" pitchFamily="2" charset="-78"/>
                <a:cs typeface="Alexandria Light" pitchFamily="2" charset="-78"/>
              </a:rPr>
              <a:t>منهجية البحث النوعي </a:t>
            </a:r>
            <a:r>
              <a:rPr lang="ar-SA" sz="2000" dirty="0">
                <a:solidFill>
                  <a:srgbClr val="002060"/>
                </a:solidFill>
                <a:latin typeface="Alexandria Light" pitchFamily="2" charset="-78"/>
                <a:cs typeface="Alexandria Light" pitchFamily="2" charset="-78"/>
              </a:rPr>
              <a:t>هي مخطط استراتيجي يوجه جمع وتحليل وتفسير البيانات غير الرقمية. يركز على استكشاف "لماذا" و"كيف" السلوك البشري وتجاربه والظواهر الاجتماعية بدلا من قياسها.</a:t>
            </a:r>
          </a:p>
        </p:txBody>
      </p:sp>
    </p:spTree>
    <p:extLst>
      <p:ext uri="{BB962C8B-B14F-4D97-AF65-F5344CB8AC3E}">
        <p14:creationId xmlns:p14="http://schemas.microsoft.com/office/powerpoint/2010/main" val="657033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Major research paradigms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فلسفات البحث العلمي</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7" name="Picture 6">
            <a:extLst>
              <a:ext uri="{FF2B5EF4-FFF2-40B4-BE49-F238E27FC236}">
                <a16:creationId xmlns:a16="http://schemas.microsoft.com/office/drawing/2014/main" id="{64319491-5EF6-6BE6-1A2C-D4E43F80695F}"/>
              </a:ext>
            </a:extLst>
          </p:cNvPr>
          <p:cNvPicPr>
            <a:picLocks noChangeAspect="1"/>
          </p:cNvPicPr>
          <p:nvPr/>
        </p:nvPicPr>
        <p:blipFill>
          <a:blip r:embed="rId4"/>
          <a:stretch>
            <a:fillRect/>
          </a:stretch>
        </p:blipFill>
        <p:spPr>
          <a:xfrm>
            <a:off x="0" y="79526"/>
            <a:ext cx="6296891" cy="6748121"/>
          </a:xfrm>
          <a:prstGeom prst="rect">
            <a:avLst/>
          </a:prstGeom>
        </p:spPr>
      </p:pic>
      <p:pic>
        <p:nvPicPr>
          <p:cNvPr id="14" name="Picture 13" descr="A diagram of a company&#10;&#10;AI-generated content may be incorrect.">
            <a:extLst>
              <a:ext uri="{FF2B5EF4-FFF2-40B4-BE49-F238E27FC236}">
                <a16:creationId xmlns:a16="http://schemas.microsoft.com/office/drawing/2014/main" id="{6C2F3ABD-70B9-DE81-E958-C5D322E84AA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96891" y="0"/>
            <a:ext cx="5895109" cy="6827647"/>
          </a:xfrm>
          <a:prstGeom prst="rect">
            <a:avLst/>
          </a:prstGeom>
        </p:spPr>
      </p:pic>
    </p:spTree>
    <p:extLst>
      <p:ext uri="{BB962C8B-B14F-4D97-AF65-F5344CB8AC3E}">
        <p14:creationId xmlns:p14="http://schemas.microsoft.com/office/powerpoint/2010/main" val="19783396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Major research paradigms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فلسفات البحث العلمي</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 name="Picture 3">
            <a:extLst>
              <a:ext uri="{FF2B5EF4-FFF2-40B4-BE49-F238E27FC236}">
                <a16:creationId xmlns:a16="http://schemas.microsoft.com/office/drawing/2014/main" id="{9404E1D7-8CDD-00DA-0E86-5BA1331158C1}"/>
              </a:ext>
            </a:extLst>
          </p:cNvPr>
          <p:cNvPicPr>
            <a:picLocks noChangeAspect="1"/>
          </p:cNvPicPr>
          <p:nvPr/>
        </p:nvPicPr>
        <p:blipFill>
          <a:blip r:embed="rId4"/>
          <a:stretch>
            <a:fillRect/>
          </a:stretch>
        </p:blipFill>
        <p:spPr>
          <a:xfrm>
            <a:off x="0" y="50215"/>
            <a:ext cx="6239655" cy="6807785"/>
          </a:xfrm>
          <a:prstGeom prst="rect">
            <a:avLst/>
          </a:prstGeom>
        </p:spPr>
      </p:pic>
      <p:pic>
        <p:nvPicPr>
          <p:cNvPr id="8" name="Picture 7" descr="A diagram of a diagram&#10;&#10;AI-generated content may be incorrect.">
            <a:extLst>
              <a:ext uri="{FF2B5EF4-FFF2-40B4-BE49-F238E27FC236}">
                <a16:creationId xmlns:a16="http://schemas.microsoft.com/office/drawing/2014/main" id="{60B10BC6-622A-B597-84B2-3B5BA554C0E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39655" y="0"/>
            <a:ext cx="5952346" cy="6858000"/>
          </a:xfrm>
          <a:prstGeom prst="rect">
            <a:avLst/>
          </a:prstGeom>
        </p:spPr>
      </p:pic>
    </p:spTree>
    <p:extLst>
      <p:ext uri="{BB962C8B-B14F-4D97-AF65-F5344CB8AC3E}">
        <p14:creationId xmlns:p14="http://schemas.microsoft.com/office/powerpoint/2010/main" val="24560861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Major research paradigms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فلسفات البحث العلمي</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235805"/>
          </a:xfrm>
          <a:prstGeom prst="rect">
            <a:avLst/>
          </a:prstGeom>
        </p:spPr>
        <p:txBody>
          <a:bodyPr wrap="square">
            <a:spAutoFit/>
          </a:bodyPr>
          <a:lstStyle/>
          <a:p>
            <a:pPr algn="just">
              <a:lnSpc>
                <a:spcPct val="150000"/>
              </a:lnSpc>
            </a:pPr>
            <a:r>
              <a:rPr lang="en-US" sz="1900" b="1" dirty="0">
                <a:solidFill>
                  <a:schemeClr val="accent6">
                    <a:lumMod val="50000"/>
                  </a:schemeClr>
                </a:solidFill>
                <a:latin typeface="Alexandria Light" pitchFamily="2" charset="-78"/>
                <a:cs typeface="Alexandria Light" pitchFamily="2" charset="-78"/>
              </a:rPr>
              <a:t>Quantitative research methodology: </a:t>
            </a:r>
          </a:p>
          <a:p>
            <a:pPr marL="342900" indent="-342900" algn="just">
              <a:lnSpc>
                <a:spcPct val="150000"/>
              </a:lnSpc>
              <a:buFont typeface="Arial" panose="020B0604020202020204" pitchFamily="34" charset="0"/>
              <a:buChar char="•"/>
            </a:pPr>
            <a:r>
              <a:rPr lang="en-US" sz="1900" b="1" dirty="0">
                <a:solidFill>
                  <a:srgbClr val="FF0000"/>
                </a:solidFill>
                <a:latin typeface="Alexandria Light" pitchFamily="2" charset="-78"/>
                <a:cs typeface="Alexandria Light" pitchFamily="2" charset="-78"/>
              </a:rPr>
              <a:t>Quantitative research methodology</a:t>
            </a:r>
            <a:r>
              <a:rPr lang="en-US" sz="1900" dirty="0">
                <a:solidFill>
                  <a:srgbClr val="002060"/>
                </a:solidFill>
                <a:latin typeface="Alexandria Light" pitchFamily="2" charset="-78"/>
                <a:cs typeface="Alexandria Light" pitchFamily="2" charset="-78"/>
              </a:rPr>
              <a:t> is a structured, empirical framework used to collect, measure, and analyze numerical data to answer hypotheses or research questions. Its primary goal is to establish patterns, test relationships, or determine cause-and-effect using statistical models and larger, representative sample sizes.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just" rtl="1">
              <a:lnSpc>
                <a:spcPct val="200000"/>
              </a:lnSpc>
            </a:pPr>
            <a:r>
              <a:rPr lang="ar-SA" sz="2000" b="1" dirty="0">
                <a:solidFill>
                  <a:schemeClr val="accent6">
                    <a:lumMod val="50000"/>
                  </a:schemeClr>
                </a:solidFill>
                <a:latin typeface="Alexandria Light" pitchFamily="2" charset="-78"/>
                <a:cs typeface="Alexandria Light" pitchFamily="2" charset="-78"/>
              </a:rPr>
              <a:t>منهجية البحث الكمي:</a:t>
            </a:r>
          </a:p>
          <a:p>
            <a:pPr marL="457200" indent="-457200" algn="just" rtl="1">
              <a:lnSpc>
                <a:spcPct val="200000"/>
              </a:lnSpc>
              <a:buFont typeface="Arial" panose="020B0604020202020204" pitchFamily="34" charset="0"/>
              <a:buChar char="•"/>
            </a:pPr>
            <a:r>
              <a:rPr lang="ar-SA" sz="1900" b="1" dirty="0">
                <a:solidFill>
                  <a:srgbClr val="FF0000"/>
                </a:solidFill>
                <a:latin typeface="Alexandria Light" pitchFamily="2" charset="-78"/>
                <a:cs typeface="Alexandria Light" pitchFamily="2" charset="-78"/>
              </a:rPr>
              <a:t>منهجية البحث الكمي </a:t>
            </a:r>
            <a:r>
              <a:rPr lang="ar-SA" sz="1900" dirty="0">
                <a:solidFill>
                  <a:srgbClr val="002060"/>
                </a:solidFill>
                <a:latin typeface="Alexandria Light" pitchFamily="2" charset="-78"/>
                <a:cs typeface="Alexandria Light" pitchFamily="2" charset="-78"/>
              </a:rPr>
              <a:t>هي إطار منظم تجريبي يستخدم لجمع وقياس وتحليل البيانات العددية للإجابة على الفرضيات أو الأسئلة البحثية. هدفه الأساسي هو تحديد الأنماط، واختبار العلاقات، أو تحديد السبب والنتيجة باستخدام نماذج إحصائية وأحجام عينات أكبر وتمثيلية.</a:t>
            </a:r>
          </a:p>
        </p:txBody>
      </p:sp>
    </p:spTree>
    <p:extLst>
      <p:ext uri="{BB962C8B-B14F-4D97-AF65-F5344CB8AC3E}">
        <p14:creationId xmlns:p14="http://schemas.microsoft.com/office/powerpoint/2010/main" val="4167246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Major research paradigms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فلسفات البحث العلمي</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 name="Picture 3">
            <a:extLst>
              <a:ext uri="{FF2B5EF4-FFF2-40B4-BE49-F238E27FC236}">
                <a16:creationId xmlns:a16="http://schemas.microsoft.com/office/drawing/2014/main" id="{0A74365D-C788-A976-4482-9A464561B456}"/>
              </a:ext>
            </a:extLst>
          </p:cNvPr>
          <p:cNvPicPr>
            <a:picLocks noChangeAspect="1"/>
          </p:cNvPicPr>
          <p:nvPr/>
        </p:nvPicPr>
        <p:blipFill>
          <a:blip r:embed="rId4"/>
          <a:stretch>
            <a:fillRect/>
          </a:stretch>
        </p:blipFill>
        <p:spPr>
          <a:xfrm>
            <a:off x="1" y="0"/>
            <a:ext cx="5829300" cy="6823690"/>
          </a:xfrm>
          <a:prstGeom prst="rect">
            <a:avLst/>
          </a:prstGeom>
        </p:spPr>
      </p:pic>
      <p:pic>
        <p:nvPicPr>
          <p:cNvPr id="15" name="Picture 14" descr="A screenshot of a computer&#10;&#10;AI-generated content may be incorrect.">
            <a:extLst>
              <a:ext uri="{FF2B5EF4-FFF2-40B4-BE49-F238E27FC236}">
                <a16:creationId xmlns:a16="http://schemas.microsoft.com/office/drawing/2014/main" id="{0AE502AC-2C39-9BED-065A-FEBF9292BDDD}"/>
              </a:ext>
            </a:extLst>
          </p:cNvPr>
          <p:cNvPicPr>
            <a:picLocks noChangeAspect="1"/>
          </p:cNvPicPr>
          <p:nvPr/>
        </p:nvPicPr>
        <p:blipFill>
          <a:blip r:embed="rId5">
            <a:extLst>
              <a:ext uri="{28A0092B-C50C-407E-A947-70E740481C1C}">
                <a14:useLocalDpi xmlns:a14="http://schemas.microsoft.com/office/drawing/2010/main" val="0"/>
              </a:ext>
            </a:extLst>
          </a:blip>
          <a:srcRect l="20780" t="19659" r="19103" b="6060"/>
          <a:stretch/>
        </p:blipFill>
        <p:spPr>
          <a:xfrm>
            <a:off x="5734631" y="0"/>
            <a:ext cx="6449325" cy="6857999"/>
          </a:xfrm>
          <a:prstGeom prst="rect">
            <a:avLst/>
          </a:prstGeom>
        </p:spPr>
      </p:pic>
    </p:spTree>
    <p:extLst>
      <p:ext uri="{BB962C8B-B14F-4D97-AF65-F5344CB8AC3E}">
        <p14:creationId xmlns:p14="http://schemas.microsoft.com/office/powerpoint/2010/main" val="16696078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Major research paradigms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فلسفات البحث العلمي</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 name="Picture 5">
            <a:extLst>
              <a:ext uri="{FF2B5EF4-FFF2-40B4-BE49-F238E27FC236}">
                <a16:creationId xmlns:a16="http://schemas.microsoft.com/office/drawing/2014/main" id="{9F51DDEA-9B3F-665E-CA2D-C6ED132D52F6}"/>
              </a:ext>
            </a:extLst>
          </p:cNvPr>
          <p:cNvPicPr>
            <a:picLocks noChangeAspect="1"/>
          </p:cNvPicPr>
          <p:nvPr/>
        </p:nvPicPr>
        <p:blipFill>
          <a:blip r:embed="rId4"/>
          <a:stretch>
            <a:fillRect/>
          </a:stretch>
        </p:blipFill>
        <p:spPr>
          <a:xfrm>
            <a:off x="84907" y="0"/>
            <a:ext cx="5713219" cy="6858000"/>
          </a:xfrm>
          <a:prstGeom prst="rect">
            <a:avLst/>
          </a:prstGeom>
        </p:spPr>
      </p:pic>
      <p:pic>
        <p:nvPicPr>
          <p:cNvPr id="8" name="Picture 7" descr="A diagram of a company&#10;&#10;AI-generated content may be incorrect.">
            <a:extLst>
              <a:ext uri="{FF2B5EF4-FFF2-40B4-BE49-F238E27FC236}">
                <a16:creationId xmlns:a16="http://schemas.microsoft.com/office/drawing/2014/main" id="{A1F10A96-2DA9-577D-D315-23D270E20D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98127" y="0"/>
            <a:ext cx="6393873" cy="6858000"/>
          </a:xfrm>
          <a:prstGeom prst="rect">
            <a:avLst/>
          </a:prstGeom>
        </p:spPr>
      </p:pic>
    </p:spTree>
    <p:extLst>
      <p:ext uri="{BB962C8B-B14F-4D97-AF65-F5344CB8AC3E}">
        <p14:creationId xmlns:p14="http://schemas.microsoft.com/office/powerpoint/2010/main" val="14804264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Chapter </a:t>
            </a:r>
            <a:r>
              <a:rPr lang="ar-SA" sz="2800" b="1" dirty="0">
                <a:solidFill>
                  <a:schemeClr val="accent6">
                    <a:lumMod val="50000"/>
                  </a:schemeClr>
                </a:solidFill>
                <a:latin typeface="Alexandria" pitchFamily="2" charset="-78"/>
                <a:ea typeface="Times New Roman" panose="02020603050405020304" pitchFamily="18" charset="0"/>
                <a:cs typeface="Alexandria" pitchFamily="2" charset="-78"/>
              </a:rPr>
              <a:t>2</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Reviewing literature</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الفصل الثاني</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مراجعة الأدبيات</a:t>
            </a:r>
          </a:p>
        </p:txBody>
      </p:sp>
      <p:pic>
        <p:nvPicPr>
          <p:cNvPr id="4098" name="Picture 2" descr="How to Write a Literature Review – Essential Steps">
            <a:extLst>
              <a:ext uri="{FF2B5EF4-FFF2-40B4-BE49-F238E27FC236}">
                <a16:creationId xmlns:a16="http://schemas.microsoft.com/office/drawing/2014/main" id="{98C71B15-CE98-5126-2575-C4E3A7525F4B}"/>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675"/>
          <a:stretch/>
        </p:blipFill>
        <p:spPr bwMode="auto">
          <a:xfrm>
            <a:off x="2784764" y="1305810"/>
            <a:ext cx="6099463" cy="31016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2255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34859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pitchFamily="2" charset="-78"/>
                <a:cs typeface="Alexandria" pitchFamily="2" charset="-78"/>
              </a:rPr>
              <a:t>Literature reviews </a:t>
            </a:r>
            <a:r>
              <a:rPr lang="en-US" sz="2000" dirty="0">
                <a:solidFill>
                  <a:srgbClr val="002060"/>
                </a:solidFill>
                <a:latin typeface="Alexandria" pitchFamily="2" charset="-78"/>
                <a:cs typeface="Alexandria" pitchFamily="2" charset="-78"/>
              </a:rPr>
              <a:t>can take on two roles: one is as a </a:t>
            </a:r>
            <a:r>
              <a:rPr lang="en-US" sz="2000" b="1" dirty="0">
                <a:solidFill>
                  <a:srgbClr val="002060"/>
                </a:solidFill>
                <a:latin typeface="Alexandria" pitchFamily="2" charset="-78"/>
                <a:cs typeface="Alexandria" pitchFamily="2" charset="-78"/>
              </a:rPr>
              <a:t>research method </a:t>
            </a:r>
            <a:r>
              <a:rPr lang="en-US" sz="2000" dirty="0">
                <a:solidFill>
                  <a:srgbClr val="002060"/>
                </a:solidFill>
                <a:latin typeface="Alexandria" pitchFamily="2" charset="-78"/>
                <a:cs typeface="Alexandria" pitchFamily="2" charset="-78"/>
              </a:rPr>
              <a:t>in itself, and the other is as </a:t>
            </a:r>
            <a:r>
              <a:rPr lang="en-US" sz="2000" b="1" dirty="0">
                <a:solidFill>
                  <a:srgbClr val="002060"/>
                </a:solidFill>
                <a:latin typeface="Alexandria" pitchFamily="2" charset="-78"/>
                <a:cs typeface="Alexandria" pitchFamily="2" charset="-78"/>
              </a:rPr>
              <a:t>preparation for further empirical investigation.</a:t>
            </a:r>
          </a:p>
          <a:p>
            <a:pPr marL="342900" indent="-3429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The literature review is an adventure in itself; discovering what is already known about a particular topic, sometimes from within a number of different disciplines, and bringing it together, often for the first time.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2000" b="1" dirty="0">
                <a:solidFill>
                  <a:srgbClr val="FF0000"/>
                </a:solidFill>
                <a:latin typeface="Alexandria" pitchFamily="2" charset="-78"/>
                <a:cs typeface="Alexandria" pitchFamily="2" charset="-78"/>
              </a:rPr>
              <a:t>يمكن أن تلعب مراجعات الأدبيات دورين</a:t>
            </a:r>
            <a:r>
              <a:rPr lang="ar-SA" sz="2000" dirty="0">
                <a:solidFill>
                  <a:srgbClr val="002060"/>
                </a:solidFill>
                <a:latin typeface="Alexandria" pitchFamily="2" charset="-78"/>
                <a:cs typeface="Alexandria" pitchFamily="2" charset="-78"/>
              </a:rPr>
              <a:t>: أحدهما </a:t>
            </a:r>
            <a:r>
              <a:rPr lang="ar-SA" sz="2000" b="1" dirty="0">
                <a:solidFill>
                  <a:srgbClr val="002060"/>
                </a:solidFill>
                <a:latin typeface="Alexandria" pitchFamily="2" charset="-78"/>
                <a:cs typeface="Alexandria" pitchFamily="2" charset="-78"/>
              </a:rPr>
              <a:t>كطريقة بحث </a:t>
            </a:r>
            <a:r>
              <a:rPr lang="ar-SA" sz="2000" dirty="0">
                <a:solidFill>
                  <a:srgbClr val="002060"/>
                </a:solidFill>
                <a:latin typeface="Alexandria" pitchFamily="2" charset="-78"/>
                <a:cs typeface="Alexandria" pitchFamily="2" charset="-78"/>
              </a:rPr>
              <a:t>بحد ذاتها، والآخر </a:t>
            </a:r>
            <a:r>
              <a:rPr lang="ar-SA" sz="2000" b="1" dirty="0">
                <a:solidFill>
                  <a:srgbClr val="002060"/>
                </a:solidFill>
                <a:latin typeface="Alexandria" pitchFamily="2" charset="-78"/>
                <a:cs typeface="Alexandria" pitchFamily="2" charset="-78"/>
              </a:rPr>
              <a:t>كتحضير لمزيد من البحث التجريبي</a:t>
            </a:r>
            <a:r>
              <a:rPr lang="ar-SA" sz="2000" dirty="0">
                <a:solidFill>
                  <a:srgbClr val="002060"/>
                </a:solidFill>
                <a:latin typeface="Alexandria" pitchFamily="2" charset="-78"/>
                <a:cs typeface="Alexandria" pitchFamily="2" charset="-78"/>
              </a:rPr>
              <a:t>.</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مراجعة الأدبيات مغامرة بحد ذاتها؛ اكتشاف ما هو معروف بالفعل عن موضوع معين، أحيانا من خلال عدة تخصصات مختلفة، وجمعه معا، وغالبا للمرة الأولى.</a:t>
            </a:r>
          </a:p>
        </p:txBody>
      </p:sp>
    </p:spTree>
    <p:extLst>
      <p:ext uri="{BB962C8B-B14F-4D97-AF65-F5344CB8AC3E}">
        <p14:creationId xmlns:p14="http://schemas.microsoft.com/office/powerpoint/2010/main" val="3867106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34859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This means exploring your topic both within your own academic discipline and across disciplines.</a:t>
            </a:r>
          </a:p>
          <a:p>
            <a:pPr marL="342900" indent="-342900" algn="just">
              <a:lnSpc>
                <a:spcPct val="15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For example</a:t>
            </a:r>
            <a:r>
              <a:rPr lang="en-US" sz="2000" dirty="0">
                <a:solidFill>
                  <a:srgbClr val="002060"/>
                </a:solidFill>
                <a:latin typeface="Alexandria" pitchFamily="2" charset="-78"/>
                <a:cs typeface="Alexandria" pitchFamily="2" charset="-78"/>
              </a:rPr>
              <a:t>, if you were interested in how young people interact with information, you may find yourself exploring the literature in information science, communication, education, psychology, and sociology.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هذا يعني استكشاف موضوعك داخل تخصصك الأكاديمي وبين التخصصات.</a:t>
            </a:r>
          </a:p>
          <a:p>
            <a:pPr marL="457200" indent="-457200" algn="just" rtl="1">
              <a:lnSpc>
                <a:spcPct val="20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على سبيل المثال</a:t>
            </a:r>
            <a:r>
              <a:rPr lang="ar-SA" sz="2000" dirty="0">
                <a:solidFill>
                  <a:srgbClr val="002060"/>
                </a:solidFill>
                <a:latin typeface="Alexandria" pitchFamily="2" charset="-78"/>
                <a:cs typeface="Alexandria" pitchFamily="2" charset="-78"/>
              </a:rPr>
              <a:t>، إذا كنت مهتما بكيفية تفاعل الشباب مع المعلومات، فقد تجد نفسك تستكشف الأدبيات في علوم المعلومات، والاتصال، والتعليم، وعلم النفس، وعلم الاجتماع.</a:t>
            </a:r>
          </a:p>
        </p:txBody>
      </p:sp>
    </p:spTree>
    <p:extLst>
      <p:ext uri="{BB962C8B-B14F-4D97-AF65-F5344CB8AC3E}">
        <p14:creationId xmlns:p14="http://schemas.microsoft.com/office/powerpoint/2010/main" val="554002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348592"/>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pitchFamily="2" charset="-78"/>
                <a:cs typeface="Alexandria" pitchFamily="2" charset="-78"/>
              </a:rPr>
              <a:t>A literature review is a ‘runway’ because it should:</a:t>
            </a:r>
          </a:p>
          <a:p>
            <a:pPr marL="342900" indent="-3429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Clarify your own research aims.</a:t>
            </a:r>
          </a:p>
          <a:p>
            <a:pPr marL="342900" indent="-3429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Provide you with the depth and breadth of subject knowledge necessary.</a:t>
            </a:r>
          </a:p>
          <a:p>
            <a:pPr marL="342900" indent="-3429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Form the theoretical framework for your own empirical investigation.</a:t>
            </a:r>
          </a:p>
          <a:p>
            <a:pPr marL="342900" indent="-3429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Contribute to your research design.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8592"/>
          </a:xfrm>
          <a:prstGeom prst="rect">
            <a:avLst/>
          </a:prstGeom>
        </p:spPr>
        <p:txBody>
          <a:bodyPr wrap="square">
            <a:spAutoFit/>
          </a:bodyPr>
          <a:lstStyle/>
          <a:p>
            <a:pPr algn="just" rtl="1">
              <a:lnSpc>
                <a:spcPct val="150000"/>
              </a:lnSpc>
            </a:pPr>
            <a:r>
              <a:rPr lang="ar-SA" sz="2000" b="1" dirty="0">
                <a:solidFill>
                  <a:schemeClr val="accent6">
                    <a:lumMod val="50000"/>
                  </a:schemeClr>
                </a:solidFill>
                <a:latin typeface="Alexandria" pitchFamily="2" charset="-78"/>
                <a:cs typeface="Alexandria" pitchFamily="2" charset="-78"/>
              </a:rPr>
              <a:t>مراجعة الأدبيات هي عملية متدرجة' لأنها يجب أن:</a:t>
            </a:r>
          </a:p>
          <a:p>
            <a:pPr marL="457200" indent="-4572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توضح أهدافك البحثية.</a:t>
            </a:r>
          </a:p>
          <a:p>
            <a:pPr marL="457200" indent="-4572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تزودك بعمق واتساع المعرفة الموضوعية اللازمة.</a:t>
            </a:r>
          </a:p>
          <a:p>
            <a:pPr marL="457200" indent="-4572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تشكل الإطار النظري لتحقيقك التجريبي الخاص.</a:t>
            </a:r>
          </a:p>
          <a:p>
            <a:pPr marL="457200" indent="-4572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تساهم في تصميم بحثك.</a:t>
            </a:r>
          </a:p>
        </p:txBody>
      </p:sp>
    </p:spTree>
    <p:extLst>
      <p:ext uri="{BB962C8B-B14F-4D97-AF65-F5344CB8AC3E}">
        <p14:creationId xmlns:p14="http://schemas.microsoft.com/office/powerpoint/2010/main" val="846156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34859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This means exploring your topic both within your own academic discipline and across disciplines.</a:t>
            </a:r>
          </a:p>
          <a:p>
            <a:pPr marL="342900" indent="-342900" algn="just">
              <a:lnSpc>
                <a:spcPct val="15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For example</a:t>
            </a:r>
            <a:r>
              <a:rPr lang="en-US" sz="2000" dirty="0">
                <a:solidFill>
                  <a:srgbClr val="002060"/>
                </a:solidFill>
                <a:latin typeface="Alexandria" pitchFamily="2" charset="-78"/>
                <a:cs typeface="Alexandria" pitchFamily="2" charset="-78"/>
              </a:rPr>
              <a:t>, if you were interested in how young people interact with information, you may find yourself exploring the literature in information science, communication, education, psychology, and sociology.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هذا يعني استكشاف موضوعك داخل تخصصك الأكاديمي وبين التخصصات.</a:t>
            </a:r>
          </a:p>
          <a:p>
            <a:pPr marL="457200" indent="-457200" algn="just" rtl="1">
              <a:lnSpc>
                <a:spcPct val="20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على سبيل المثال</a:t>
            </a:r>
            <a:r>
              <a:rPr lang="ar-SA" sz="2000" dirty="0">
                <a:solidFill>
                  <a:srgbClr val="002060"/>
                </a:solidFill>
                <a:latin typeface="Alexandria" pitchFamily="2" charset="-78"/>
                <a:cs typeface="Alexandria" pitchFamily="2" charset="-78"/>
              </a:rPr>
              <a:t>، إذا كنت مهتما بكيفية تفاعل الشباب مع المعلومات، فقد تجد نفسك تستكشف الأدبيات في علوم المعلومات، والاتصال، والتعليم، وعلم النفس، وعلم الاجتماع.</a:t>
            </a:r>
          </a:p>
        </p:txBody>
      </p:sp>
    </p:spTree>
    <p:extLst>
      <p:ext uri="{BB962C8B-B14F-4D97-AF65-F5344CB8AC3E}">
        <p14:creationId xmlns:p14="http://schemas.microsoft.com/office/powerpoint/2010/main" val="1204700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464008"/>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The extent to which the literature is identified and reviewed depends very much on the </a:t>
            </a:r>
            <a:r>
              <a:rPr lang="en-US" sz="2000" b="1" dirty="0">
                <a:solidFill>
                  <a:srgbClr val="FF0000"/>
                </a:solidFill>
                <a:latin typeface="Alexandria" pitchFamily="2" charset="-78"/>
                <a:cs typeface="Alexandria" pitchFamily="2" charset="-78"/>
              </a:rPr>
              <a:t>nature</a:t>
            </a:r>
            <a:r>
              <a:rPr lang="en-US" sz="2000" dirty="0">
                <a:solidFill>
                  <a:srgbClr val="002060"/>
                </a:solidFill>
                <a:latin typeface="Alexandria" pitchFamily="2" charset="-78"/>
                <a:cs typeface="Alexandria" pitchFamily="2" charset="-78"/>
              </a:rPr>
              <a:t> of the research.</a:t>
            </a:r>
          </a:p>
          <a:p>
            <a:pPr marL="342900" indent="-3429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A literature review is a critical discussion of </a:t>
            </a:r>
            <a:r>
              <a:rPr lang="en-US" sz="2000" b="1" dirty="0">
                <a:solidFill>
                  <a:srgbClr val="FF0000"/>
                </a:solidFill>
                <a:latin typeface="Alexandria" pitchFamily="2" charset="-78"/>
                <a:cs typeface="Alexandria" pitchFamily="2" charset="-78"/>
              </a:rPr>
              <a:t>all</a:t>
            </a:r>
            <a:r>
              <a:rPr lang="en-US" sz="2000" dirty="0">
                <a:solidFill>
                  <a:srgbClr val="002060"/>
                </a:solidFill>
                <a:latin typeface="Alexandria" pitchFamily="2" charset="-78"/>
                <a:cs typeface="Alexandria" pitchFamily="2" charset="-78"/>
              </a:rPr>
              <a:t> significant, publicly available literature that contributes to the understanding of a subject.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مدى تحديد الأدبيات ومراجعتها يعتمد بشكل كبير على </a:t>
            </a:r>
            <a:r>
              <a:rPr lang="ar-SA" sz="2000" b="1" dirty="0">
                <a:solidFill>
                  <a:srgbClr val="FF0000"/>
                </a:solidFill>
                <a:latin typeface="Alexandria" pitchFamily="2" charset="-78"/>
                <a:cs typeface="Alexandria" pitchFamily="2" charset="-78"/>
              </a:rPr>
              <a:t>طبيعة</a:t>
            </a:r>
            <a:r>
              <a:rPr lang="ar-SA" sz="2000" dirty="0">
                <a:solidFill>
                  <a:srgbClr val="002060"/>
                </a:solidFill>
                <a:latin typeface="Alexandria" pitchFamily="2" charset="-78"/>
                <a:cs typeface="Alexandria" pitchFamily="2" charset="-78"/>
              </a:rPr>
              <a:t> البحث.</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مراجعة الأدبيات هي نقاش نقدي </a:t>
            </a:r>
            <a:r>
              <a:rPr lang="ar-SA" sz="2000" b="1" dirty="0">
                <a:solidFill>
                  <a:srgbClr val="FF0000"/>
                </a:solidFill>
                <a:latin typeface="Alexandria" pitchFamily="2" charset="-78"/>
                <a:cs typeface="Alexandria" pitchFamily="2" charset="-78"/>
              </a:rPr>
              <a:t>لجميع</a:t>
            </a:r>
            <a:r>
              <a:rPr lang="ar-SA" sz="2000" dirty="0">
                <a:solidFill>
                  <a:srgbClr val="002060"/>
                </a:solidFill>
                <a:latin typeface="Alexandria" pitchFamily="2" charset="-78"/>
                <a:cs typeface="Alexandria" pitchFamily="2" charset="-78"/>
              </a:rPr>
              <a:t> الأدبيات المهمة والمتاحة للجمهور والتي تساهم في فهم الموضوع.</a:t>
            </a:r>
          </a:p>
        </p:txBody>
      </p:sp>
    </p:spTree>
    <p:extLst>
      <p:ext uri="{BB962C8B-B14F-4D97-AF65-F5344CB8AC3E}">
        <p14:creationId xmlns:p14="http://schemas.microsoft.com/office/powerpoint/2010/main" val="4227893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34859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In order to produce a literature review, you must carry out a search of all the appropriate bibliographic sources in order to ensure that no significant documents have been missed.</a:t>
            </a:r>
          </a:p>
          <a:p>
            <a:pPr marL="342900" indent="-342900" algn="just">
              <a:lnSpc>
                <a:spcPct val="150000"/>
              </a:lnSpc>
              <a:buFont typeface="Arial" panose="020B0604020202020204" pitchFamily="34" charset="0"/>
              <a:buChar char="•"/>
            </a:pPr>
            <a:r>
              <a:rPr lang="en-US" sz="2000" dirty="0">
                <a:solidFill>
                  <a:srgbClr val="FF0000"/>
                </a:solidFill>
                <a:latin typeface="Alexandria" pitchFamily="2" charset="-78"/>
                <a:cs typeface="Alexandria" pitchFamily="2" charset="-78"/>
              </a:rPr>
              <a:t>Researchers define six steps in the literature review process</a:t>
            </a:r>
            <a:r>
              <a:rPr lang="en-US" sz="2000" dirty="0">
                <a:solidFill>
                  <a:srgbClr val="002060"/>
                </a:solidFill>
                <a:latin typeface="Alexandria" pitchFamily="2" charset="-78"/>
                <a:cs typeface="Alexandria" pitchFamily="2" charset="-78"/>
              </a:rPr>
              <a:t>: </a:t>
            </a:r>
            <a:r>
              <a:rPr lang="en-US" sz="2000" dirty="0">
                <a:solidFill>
                  <a:schemeClr val="accent6">
                    <a:lumMod val="50000"/>
                  </a:schemeClr>
                </a:solidFill>
                <a:latin typeface="Alexandria" pitchFamily="2" charset="-78"/>
                <a:cs typeface="Alexandria" pitchFamily="2" charset="-78"/>
              </a:rPr>
              <a:t>topic selection</a:t>
            </a:r>
            <a:r>
              <a:rPr lang="en-US" sz="2000" dirty="0">
                <a:solidFill>
                  <a:srgbClr val="002060"/>
                </a:solidFill>
                <a:latin typeface="Alexandria" pitchFamily="2" charset="-78"/>
                <a:cs typeface="Alexandria" pitchFamily="2" charset="-78"/>
              </a:rPr>
              <a:t>; literature search; </a:t>
            </a:r>
            <a:r>
              <a:rPr lang="en-US" sz="2000" dirty="0">
                <a:solidFill>
                  <a:schemeClr val="accent6">
                    <a:lumMod val="50000"/>
                  </a:schemeClr>
                </a:solidFill>
                <a:latin typeface="Alexandria" pitchFamily="2" charset="-78"/>
                <a:cs typeface="Alexandria" pitchFamily="2" charset="-78"/>
              </a:rPr>
              <a:t>developing an argument</a:t>
            </a:r>
            <a:r>
              <a:rPr lang="en-US" sz="2000" dirty="0">
                <a:solidFill>
                  <a:srgbClr val="002060"/>
                </a:solidFill>
                <a:latin typeface="Alexandria" pitchFamily="2" charset="-78"/>
                <a:cs typeface="Alexandria" pitchFamily="2" charset="-78"/>
              </a:rPr>
              <a:t>; literature survey; </a:t>
            </a:r>
            <a:r>
              <a:rPr lang="en-US" sz="2000" dirty="0">
                <a:solidFill>
                  <a:schemeClr val="accent6">
                    <a:lumMod val="50000"/>
                  </a:schemeClr>
                </a:solidFill>
                <a:latin typeface="Alexandria" pitchFamily="2" charset="-78"/>
                <a:cs typeface="Alexandria" pitchFamily="2" charset="-78"/>
              </a:rPr>
              <a:t>critique</a:t>
            </a:r>
            <a:r>
              <a:rPr lang="en-US" sz="2000" dirty="0">
                <a:solidFill>
                  <a:srgbClr val="002060"/>
                </a:solidFill>
                <a:latin typeface="Alexandria" pitchFamily="2" charset="-78"/>
                <a:cs typeface="Alexandria" pitchFamily="2" charset="-78"/>
              </a:rPr>
              <a:t>; and write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لإعداد مراجعة أدبية، يجب عليك إجراء بحث في جميع المصادر الببليوغرافية المناسبة لضمان عدم فقدان أي وثائق مهمة.</a:t>
            </a:r>
          </a:p>
          <a:p>
            <a:pPr marL="457200" indent="-457200" algn="just" rtl="1">
              <a:lnSpc>
                <a:spcPct val="200000"/>
              </a:lnSpc>
              <a:buFont typeface="Arial" panose="020B0604020202020204" pitchFamily="34" charset="0"/>
              <a:buChar char="•"/>
            </a:pPr>
            <a:r>
              <a:rPr lang="ar-SA" sz="2000" dirty="0">
                <a:solidFill>
                  <a:srgbClr val="FF0000"/>
                </a:solidFill>
                <a:latin typeface="Alexandria" pitchFamily="2" charset="-78"/>
                <a:cs typeface="Alexandria" pitchFamily="2" charset="-78"/>
              </a:rPr>
              <a:t>يعرف الباحثون ست خطوات في عملية مراجعة الأدبيات</a:t>
            </a:r>
            <a:r>
              <a:rPr lang="ar-SA" sz="2000" dirty="0">
                <a:solidFill>
                  <a:srgbClr val="002060"/>
                </a:solidFill>
                <a:latin typeface="Alexandria" pitchFamily="2" charset="-78"/>
                <a:cs typeface="Alexandria" pitchFamily="2" charset="-78"/>
              </a:rPr>
              <a:t>: </a:t>
            </a:r>
            <a:r>
              <a:rPr lang="ar-SA" sz="2000" dirty="0">
                <a:solidFill>
                  <a:schemeClr val="accent6">
                    <a:lumMod val="50000"/>
                  </a:schemeClr>
                </a:solidFill>
                <a:latin typeface="Alexandria" pitchFamily="2" charset="-78"/>
                <a:cs typeface="Alexandria" pitchFamily="2" charset="-78"/>
              </a:rPr>
              <a:t>اختيار الموضوع</a:t>
            </a:r>
            <a:r>
              <a:rPr lang="ar-SA" sz="2000" dirty="0">
                <a:solidFill>
                  <a:srgbClr val="002060"/>
                </a:solidFill>
                <a:latin typeface="Alexandria" pitchFamily="2" charset="-78"/>
                <a:cs typeface="Alexandria" pitchFamily="2" charset="-78"/>
              </a:rPr>
              <a:t>؛ البحث الأدبي؛ </a:t>
            </a:r>
            <a:r>
              <a:rPr lang="ar-SA" sz="2000" dirty="0">
                <a:solidFill>
                  <a:schemeClr val="accent6">
                    <a:lumMod val="50000"/>
                  </a:schemeClr>
                </a:solidFill>
                <a:latin typeface="Alexandria" pitchFamily="2" charset="-78"/>
                <a:cs typeface="Alexandria" pitchFamily="2" charset="-78"/>
              </a:rPr>
              <a:t>تطوير حجة</a:t>
            </a:r>
            <a:r>
              <a:rPr lang="ar-SA" sz="2000" dirty="0">
                <a:solidFill>
                  <a:srgbClr val="002060"/>
                </a:solidFill>
                <a:latin typeface="Alexandria" pitchFamily="2" charset="-78"/>
                <a:cs typeface="Alexandria" pitchFamily="2" charset="-78"/>
              </a:rPr>
              <a:t>؛ مسح الأدبيات؛ </a:t>
            </a:r>
            <a:r>
              <a:rPr lang="ar-SA" sz="2000" dirty="0">
                <a:solidFill>
                  <a:schemeClr val="accent6">
                    <a:lumMod val="50000"/>
                  </a:schemeClr>
                </a:solidFill>
                <a:latin typeface="Alexandria" pitchFamily="2" charset="-78"/>
                <a:cs typeface="Alexandria" pitchFamily="2" charset="-78"/>
              </a:rPr>
              <a:t>النقد</a:t>
            </a:r>
            <a:r>
              <a:rPr lang="ar-SA" sz="2000" dirty="0">
                <a:solidFill>
                  <a:srgbClr val="002060"/>
                </a:solidFill>
                <a:latin typeface="Alexandria" pitchFamily="2" charset="-78"/>
                <a:cs typeface="Alexandria" pitchFamily="2" charset="-78"/>
              </a:rPr>
              <a:t>؛ والكتابة.</a:t>
            </a:r>
          </a:p>
        </p:txBody>
      </p:sp>
    </p:spTree>
    <p:extLst>
      <p:ext uri="{BB962C8B-B14F-4D97-AF65-F5344CB8AC3E}">
        <p14:creationId xmlns:p14="http://schemas.microsoft.com/office/powerpoint/2010/main" val="173459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pitchFamily="2" charset="-78"/>
                <a:cs typeface="Alexandria" pitchFamily="2" charset="-78"/>
              </a:rPr>
              <a:t>The literature review process requires four separate skills:</a:t>
            </a:r>
            <a:endParaRPr lang="ar-SA" b="1" dirty="0">
              <a:solidFill>
                <a:schemeClr val="accent6">
                  <a:lumMod val="50000"/>
                </a:schemeClr>
              </a:solidFill>
              <a:latin typeface="Alexandria" pitchFamily="2" charset="-78"/>
              <a:cs typeface="Alexandria" pitchFamily="2" charset="-78"/>
            </a:endParaRPr>
          </a:p>
          <a:p>
            <a:pPr marL="457200" indent="-457200" algn="just">
              <a:lnSpc>
                <a:spcPct val="150000"/>
              </a:lnSpc>
              <a:buFont typeface="+mj-lt"/>
              <a:buAutoNum type="arabicPeriod"/>
            </a:pPr>
            <a:r>
              <a:rPr lang="en-US" dirty="0">
                <a:solidFill>
                  <a:srgbClr val="FF0000"/>
                </a:solidFill>
                <a:latin typeface="Alexandria" pitchFamily="2" charset="-78"/>
                <a:cs typeface="Alexandria" pitchFamily="2" charset="-78"/>
              </a:rPr>
              <a:t>Information seeking and retrieval</a:t>
            </a:r>
            <a:r>
              <a:rPr lang="en-US" dirty="0">
                <a:solidFill>
                  <a:srgbClr val="002060"/>
                </a:solidFill>
                <a:latin typeface="Alexandria" pitchFamily="2" charset="-78"/>
                <a:cs typeface="Alexandria" pitchFamily="2" charset="-78"/>
              </a:rPr>
              <a:t>: the ability to search appropriate sources and scan the literature efficiently, using manual or online methods, to identify and obtain a set of useful articles, chapters, and books.</a:t>
            </a:r>
          </a:p>
          <a:p>
            <a:pPr marL="457200" indent="-457200" algn="just">
              <a:lnSpc>
                <a:spcPct val="150000"/>
              </a:lnSpc>
              <a:buFont typeface="+mj-lt"/>
              <a:buAutoNum type="arabicPeriod"/>
            </a:pPr>
            <a:r>
              <a:rPr lang="en-US" dirty="0">
                <a:solidFill>
                  <a:srgbClr val="FF0000"/>
                </a:solidFill>
                <a:latin typeface="Alexandria" pitchFamily="2" charset="-78"/>
                <a:cs typeface="Alexandria" pitchFamily="2" charset="-78"/>
              </a:rPr>
              <a:t>Evaluation</a:t>
            </a:r>
            <a:r>
              <a:rPr lang="en-US" dirty="0">
                <a:solidFill>
                  <a:srgbClr val="002060"/>
                </a:solidFill>
                <a:latin typeface="Alexandria" pitchFamily="2" charset="-78"/>
                <a:cs typeface="Alexandria" pitchFamily="2" charset="-78"/>
              </a:rPr>
              <a:t>: the ability to judge a source based on several criteria, including the source itself, the author, and the subject.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algn="just" rtl="1">
              <a:lnSpc>
                <a:spcPct val="150000"/>
              </a:lnSpc>
            </a:pPr>
            <a:r>
              <a:rPr lang="ar-SA" b="1" dirty="0">
                <a:solidFill>
                  <a:schemeClr val="accent6">
                    <a:lumMod val="50000"/>
                  </a:schemeClr>
                </a:solidFill>
                <a:latin typeface="Alexandria" pitchFamily="2" charset="-78"/>
                <a:cs typeface="Alexandria" pitchFamily="2" charset="-78"/>
              </a:rPr>
              <a:t>تتطلب عملية مراجعة الأدبيات أربع مهارات منفصلة:</a:t>
            </a:r>
          </a:p>
          <a:p>
            <a:pPr marL="457200" indent="-457200" algn="just" rtl="1">
              <a:lnSpc>
                <a:spcPct val="150000"/>
              </a:lnSpc>
              <a:buFont typeface="+mj-lt"/>
              <a:buAutoNum type="arabicPeriod"/>
            </a:pPr>
            <a:r>
              <a:rPr lang="ar-SA" dirty="0">
                <a:solidFill>
                  <a:srgbClr val="FF0000"/>
                </a:solidFill>
                <a:latin typeface="Alexandria" pitchFamily="2" charset="-78"/>
                <a:cs typeface="Alexandria" pitchFamily="2" charset="-78"/>
              </a:rPr>
              <a:t>البحث عن المعلومات واسترجاعها</a:t>
            </a:r>
            <a:r>
              <a:rPr lang="ar-SA" dirty="0">
                <a:solidFill>
                  <a:srgbClr val="002060"/>
                </a:solidFill>
                <a:latin typeface="Alexandria" pitchFamily="2" charset="-78"/>
                <a:cs typeface="Alexandria" pitchFamily="2" charset="-78"/>
              </a:rPr>
              <a:t>: القدرة على البحث في المصادر المناسبة ومسح الأدبيات بكفاءة، باستخدام الطرق اليدوية أو الإلكترونية، لتحديد والحصول على مجموعة من المقالات والفصول والكتب المفيدة.</a:t>
            </a:r>
          </a:p>
          <a:p>
            <a:pPr marL="457200" indent="-457200" algn="just" rtl="1">
              <a:lnSpc>
                <a:spcPct val="150000"/>
              </a:lnSpc>
              <a:buFont typeface="+mj-lt"/>
              <a:buAutoNum type="arabicPeriod"/>
            </a:pPr>
            <a:r>
              <a:rPr lang="ar-SA" dirty="0">
                <a:solidFill>
                  <a:srgbClr val="FF0000"/>
                </a:solidFill>
                <a:latin typeface="Alexandria" pitchFamily="2" charset="-78"/>
                <a:cs typeface="Alexandria" pitchFamily="2" charset="-78"/>
              </a:rPr>
              <a:t>التقييم</a:t>
            </a:r>
            <a:r>
              <a:rPr lang="ar-SA" dirty="0">
                <a:solidFill>
                  <a:srgbClr val="002060"/>
                </a:solidFill>
                <a:latin typeface="Alexandria" pitchFamily="2" charset="-78"/>
                <a:cs typeface="Alexandria" pitchFamily="2" charset="-78"/>
              </a:rPr>
              <a:t>: القدرة على الحكم على المصدر بناء على عدة معايير، بما في ذلك المصدر نفسه، والمؤلف، والموضوع.</a:t>
            </a:r>
          </a:p>
        </p:txBody>
      </p:sp>
    </p:spTree>
    <p:extLst>
      <p:ext uri="{BB962C8B-B14F-4D97-AF65-F5344CB8AC3E}">
        <p14:creationId xmlns:p14="http://schemas.microsoft.com/office/powerpoint/2010/main" val="722024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pitchFamily="2" charset="-78"/>
                <a:cs typeface="Alexandria" pitchFamily="2" charset="-78"/>
              </a:rPr>
              <a:t>The literature review process requires four separate skills:</a:t>
            </a:r>
            <a:endParaRPr lang="ar-SA" b="1" dirty="0">
              <a:solidFill>
                <a:schemeClr val="accent6">
                  <a:lumMod val="50000"/>
                </a:schemeClr>
              </a:solidFill>
              <a:latin typeface="Alexandria" pitchFamily="2" charset="-78"/>
              <a:cs typeface="Alexandria" pitchFamily="2" charset="-78"/>
            </a:endParaRPr>
          </a:p>
          <a:p>
            <a:pPr marL="457200" indent="-457200" algn="just">
              <a:lnSpc>
                <a:spcPct val="150000"/>
              </a:lnSpc>
              <a:buFont typeface="+mj-lt"/>
              <a:buAutoNum type="arabicPeriod" startAt="3"/>
            </a:pPr>
            <a:r>
              <a:rPr lang="en-US" dirty="0">
                <a:solidFill>
                  <a:srgbClr val="FF0000"/>
                </a:solidFill>
                <a:latin typeface="Alexandria" pitchFamily="2" charset="-78"/>
                <a:cs typeface="Alexandria" pitchFamily="2" charset="-78"/>
              </a:rPr>
              <a:t>Critical analysis</a:t>
            </a:r>
            <a:r>
              <a:rPr lang="en-US" dirty="0">
                <a:solidFill>
                  <a:srgbClr val="002060"/>
                </a:solidFill>
                <a:latin typeface="Alexandria" pitchFamily="2" charset="-78"/>
                <a:cs typeface="Alexandria" pitchFamily="2" charset="-78"/>
              </a:rPr>
              <a:t>: the ability to examine and analyze the content of the literature systematically.</a:t>
            </a:r>
          </a:p>
          <a:p>
            <a:pPr marL="457200" indent="-457200" algn="just">
              <a:lnSpc>
                <a:spcPct val="150000"/>
              </a:lnSpc>
              <a:buFont typeface="+mj-lt"/>
              <a:buAutoNum type="arabicPeriod" startAt="3"/>
            </a:pPr>
            <a:r>
              <a:rPr lang="en-US" dirty="0">
                <a:solidFill>
                  <a:srgbClr val="FF0000"/>
                </a:solidFill>
                <a:latin typeface="Alexandria" pitchFamily="2" charset="-78"/>
                <a:cs typeface="Alexandria" pitchFamily="2" charset="-78"/>
              </a:rPr>
              <a:t>Research synthesis</a:t>
            </a:r>
            <a:r>
              <a:rPr lang="en-US" dirty="0">
                <a:solidFill>
                  <a:srgbClr val="002060"/>
                </a:solidFill>
                <a:latin typeface="Alexandria" pitchFamily="2" charset="-78"/>
                <a:cs typeface="Alexandria" pitchFamily="2" charset="-78"/>
              </a:rPr>
              <a:t>: the ability to synthesize the various concepts and evidence you have found into a structured piece of discursive prose that provides context and background on your topic area.</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088392"/>
          </a:xfrm>
          <a:prstGeom prst="rect">
            <a:avLst/>
          </a:prstGeom>
        </p:spPr>
        <p:txBody>
          <a:bodyPr wrap="square">
            <a:spAutoFit/>
          </a:bodyPr>
          <a:lstStyle/>
          <a:p>
            <a:pPr algn="just" rtl="1">
              <a:lnSpc>
                <a:spcPct val="150000"/>
              </a:lnSpc>
            </a:pPr>
            <a:r>
              <a:rPr lang="ar-SA" b="1" dirty="0">
                <a:solidFill>
                  <a:schemeClr val="accent6">
                    <a:lumMod val="50000"/>
                  </a:schemeClr>
                </a:solidFill>
                <a:latin typeface="Alexandria" pitchFamily="2" charset="-78"/>
                <a:cs typeface="Alexandria" pitchFamily="2" charset="-78"/>
              </a:rPr>
              <a:t>تتطلب عملية مراجعة الأدبيات أربع مهارات منفصلة:</a:t>
            </a:r>
          </a:p>
          <a:p>
            <a:pPr marL="457200" indent="-457200" algn="just" rtl="1">
              <a:lnSpc>
                <a:spcPct val="200000"/>
              </a:lnSpc>
              <a:buFont typeface="+mj-lt"/>
              <a:buAutoNum type="arabicPeriod" startAt="3"/>
            </a:pPr>
            <a:r>
              <a:rPr lang="ar-SA" dirty="0">
                <a:solidFill>
                  <a:srgbClr val="FF0000"/>
                </a:solidFill>
                <a:latin typeface="Alexandria" pitchFamily="2" charset="-78"/>
                <a:cs typeface="Alexandria" pitchFamily="2" charset="-78"/>
              </a:rPr>
              <a:t>التحليل النقدي</a:t>
            </a:r>
            <a:r>
              <a:rPr lang="ar-SA" dirty="0">
                <a:solidFill>
                  <a:srgbClr val="002060"/>
                </a:solidFill>
                <a:latin typeface="Alexandria" pitchFamily="2" charset="-78"/>
                <a:cs typeface="Alexandria" pitchFamily="2" charset="-78"/>
              </a:rPr>
              <a:t>: القدرة على فحص وتحليل محتوى الأدبيات بشكل منهجي.</a:t>
            </a:r>
          </a:p>
          <a:p>
            <a:pPr marL="457200" indent="-457200" algn="just" rtl="1">
              <a:lnSpc>
                <a:spcPct val="200000"/>
              </a:lnSpc>
              <a:buFont typeface="+mj-lt"/>
              <a:buAutoNum type="arabicPeriod" startAt="3"/>
            </a:pPr>
            <a:r>
              <a:rPr lang="ar-SA" dirty="0">
                <a:solidFill>
                  <a:srgbClr val="FF0000"/>
                </a:solidFill>
                <a:latin typeface="Alexandria" pitchFamily="2" charset="-78"/>
                <a:cs typeface="Alexandria" pitchFamily="2" charset="-78"/>
              </a:rPr>
              <a:t>توليف البحث</a:t>
            </a:r>
            <a:r>
              <a:rPr lang="ar-SA" dirty="0">
                <a:solidFill>
                  <a:srgbClr val="002060"/>
                </a:solidFill>
                <a:latin typeface="Alexandria" pitchFamily="2" charset="-78"/>
                <a:cs typeface="Alexandria" pitchFamily="2" charset="-78"/>
              </a:rPr>
              <a:t>: القدرة على تلخيص المفاهيم والأدلة المختلفة التي وجدتها في قطعة منظمة من النثر الخطابي توفر سياقا وخلفية عن مجال موضوعك.</a:t>
            </a:r>
          </a:p>
        </p:txBody>
      </p:sp>
    </p:spTree>
    <p:extLst>
      <p:ext uri="{BB962C8B-B14F-4D97-AF65-F5344CB8AC3E}">
        <p14:creationId xmlns:p14="http://schemas.microsoft.com/office/powerpoint/2010/main" val="377296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876522"/>
          </a:xfrm>
          <a:prstGeom prst="rect">
            <a:avLst/>
          </a:prstGeom>
        </p:spPr>
        <p:txBody>
          <a:bodyPr wrap="square">
            <a:spAutoFit/>
          </a:bodyPr>
          <a:lstStyle/>
          <a:p>
            <a:pPr marL="342900" indent="-342900" algn="ctr">
              <a:lnSpc>
                <a:spcPct val="150000"/>
              </a:lnSpc>
              <a:buFont typeface="+mj-lt"/>
              <a:buAutoNum type="arabicPeriod"/>
            </a:pPr>
            <a:r>
              <a:rPr lang="en-US" dirty="0">
                <a:solidFill>
                  <a:srgbClr val="FF0000"/>
                </a:solidFill>
                <a:latin typeface="Alexandria" pitchFamily="2" charset="-78"/>
                <a:cs typeface="Alexandria" pitchFamily="2" charset="-78"/>
              </a:rPr>
              <a:t>Information seeking and retrieval skill:                        </a:t>
            </a:r>
            <a:r>
              <a:rPr lang="ar-SA" dirty="0">
                <a:solidFill>
                  <a:srgbClr val="FF0000"/>
                </a:solidFill>
                <a:latin typeface="Alexandria" pitchFamily="2" charset="-78"/>
                <a:cs typeface="Alexandria" pitchFamily="2" charset="-78"/>
              </a:rPr>
              <a:t>1.مهارة البحث واسترجاع المعلومات:</a:t>
            </a:r>
          </a:p>
          <a:p>
            <a:pPr marL="342900" indent="-342900" algn="ctr">
              <a:lnSpc>
                <a:spcPct val="150000"/>
              </a:lnSpc>
              <a:buFont typeface="+mj-lt"/>
              <a:buAutoNum type="arabicPeriod"/>
            </a:pPr>
            <a:endParaRPr lang="ar-SA" dirty="0">
              <a:solidFill>
                <a:srgbClr val="FF000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194" name="Picture 2" descr="What is Information Retrieval (IR) in Machine Learning? - DataMites Offical  Blog">
            <a:extLst>
              <a:ext uri="{FF2B5EF4-FFF2-40B4-BE49-F238E27FC236}">
                <a16:creationId xmlns:a16="http://schemas.microsoft.com/office/drawing/2014/main" id="{30D3D836-00DC-E57F-40C6-E4CB68416A4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8855" b="9691"/>
          <a:stretch/>
        </p:blipFill>
        <p:spPr bwMode="auto">
          <a:xfrm>
            <a:off x="2143848" y="2625883"/>
            <a:ext cx="8299013" cy="31626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1656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123017"/>
          </a:xfrm>
          <a:prstGeom prst="rect">
            <a:avLst/>
          </a:prstGeom>
        </p:spPr>
        <p:txBody>
          <a:bodyPr wrap="square">
            <a:spAutoFit/>
          </a:bodyPr>
          <a:lstStyle/>
          <a:p>
            <a:pPr marL="342900" indent="-342900" algn="ctr">
              <a:lnSpc>
                <a:spcPct val="150000"/>
              </a:lnSpc>
              <a:buFont typeface="+mj-lt"/>
              <a:buAutoNum type="arabicPeriod"/>
            </a:pPr>
            <a:r>
              <a:rPr lang="en-US" dirty="0">
                <a:solidFill>
                  <a:srgbClr val="FF0000"/>
                </a:solidFill>
                <a:latin typeface="Alexandria" pitchFamily="2" charset="-78"/>
                <a:cs typeface="Alexandria" pitchFamily="2" charset="-78"/>
              </a:rPr>
              <a:t>Information seeking and retrieval skill:</a:t>
            </a:r>
            <a:endParaRPr lang="ar-SA" dirty="0">
              <a:solidFill>
                <a:srgbClr val="FF000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When planning a search on any topic area, it is important to be familiar with the </a:t>
            </a:r>
            <a:r>
              <a:rPr lang="en-US" dirty="0">
                <a:solidFill>
                  <a:schemeClr val="accent6">
                    <a:lumMod val="50000"/>
                  </a:schemeClr>
                </a:solidFill>
                <a:latin typeface="Alexandria" pitchFamily="2" charset="-78"/>
                <a:cs typeface="Alexandria" pitchFamily="2" charset="-78"/>
              </a:rPr>
              <a:t>tertiary sources </a:t>
            </a:r>
            <a:r>
              <a:rPr lang="en-US" dirty="0">
                <a:solidFill>
                  <a:srgbClr val="002060"/>
                </a:solidFill>
                <a:latin typeface="Alexandria" pitchFamily="2" charset="-78"/>
                <a:cs typeface="Alexandria" pitchFamily="2" charset="-78"/>
              </a:rPr>
              <a:t>(bibliographies), which will help you to identify the </a:t>
            </a:r>
            <a:r>
              <a:rPr lang="en-US" dirty="0">
                <a:solidFill>
                  <a:schemeClr val="accent6">
                    <a:lumMod val="50000"/>
                  </a:schemeClr>
                </a:solidFill>
                <a:latin typeface="Alexandria" pitchFamily="2" charset="-78"/>
                <a:cs typeface="Alexandria" pitchFamily="2" charset="-78"/>
              </a:rPr>
              <a:t>secondary sources</a:t>
            </a:r>
            <a:r>
              <a:rPr lang="en-US" dirty="0">
                <a:solidFill>
                  <a:srgbClr val="002060"/>
                </a:solidFill>
                <a:latin typeface="Alexandria" pitchFamily="2" charset="-78"/>
                <a:cs typeface="Alexandria" pitchFamily="2" charset="-78"/>
              </a:rPr>
              <a:t> (such as bibliographies, indexes, and abstracts), which will then lead you to the </a:t>
            </a:r>
            <a:r>
              <a:rPr lang="en-US" dirty="0">
                <a:solidFill>
                  <a:schemeClr val="accent6">
                    <a:lumMod val="50000"/>
                  </a:schemeClr>
                </a:solidFill>
                <a:latin typeface="Alexandria" pitchFamily="2" charset="-78"/>
                <a:cs typeface="Alexandria" pitchFamily="2" charset="-78"/>
              </a:rPr>
              <a:t>primary</a:t>
            </a:r>
            <a:r>
              <a:rPr lang="en-US" dirty="0">
                <a:solidFill>
                  <a:srgbClr val="002060"/>
                </a:solidFill>
                <a:latin typeface="Alexandria" pitchFamily="2" charset="-78"/>
                <a:cs typeface="Alexandria" pitchFamily="2" charset="-78"/>
              </a:rPr>
              <a:t> </a:t>
            </a:r>
            <a:r>
              <a:rPr lang="en-US" dirty="0">
                <a:solidFill>
                  <a:schemeClr val="accent6">
                    <a:lumMod val="50000"/>
                  </a:schemeClr>
                </a:solidFill>
                <a:latin typeface="Alexandria" pitchFamily="2" charset="-78"/>
                <a:cs typeface="Alexandria" pitchFamily="2" charset="-78"/>
              </a:rPr>
              <a:t>sources</a:t>
            </a:r>
            <a:r>
              <a:rPr lang="en-US" dirty="0">
                <a:solidFill>
                  <a:srgbClr val="002060"/>
                </a:solidFill>
                <a:latin typeface="Alexandria" pitchFamily="2" charset="-78"/>
                <a:cs typeface="Alexandria" pitchFamily="2" charset="-78"/>
              </a:rPr>
              <a:t> for your review.</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marL="342900" indent="-342900" algn="ctr" rtl="1">
              <a:lnSpc>
                <a:spcPct val="200000"/>
              </a:lnSpc>
              <a:buFont typeface="+mj-lt"/>
              <a:buAutoNum type="arabicPeriod"/>
            </a:pPr>
            <a:r>
              <a:rPr lang="ar-SA" dirty="0">
                <a:solidFill>
                  <a:srgbClr val="FF0000"/>
                </a:solidFill>
                <a:latin typeface="Alexandria" pitchFamily="2" charset="-78"/>
                <a:cs typeface="Alexandria" pitchFamily="2" charset="-78"/>
              </a:rPr>
              <a:t>مهارة البحث واسترجاع المعلومات:</a:t>
            </a:r>
          </a:p>
          <a:p>
            <a:pPr marL="457200" indent="-4572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عند التخطيط للبحث في أي مجال موضوعي، من المهم أن تكون على دراية </a:t>
            </a:r>
            <a:r>
              <a:rPr lang="ar-SA" dirty="0">
                <a:solidFill>
                  <a:schemeClr val="accent6">
                    <a:lumMod val="50000"/>
                  </a:schemeClr>
                </a:solidFill>
                <a:latin typeface="Alexandria" pitchFamily="2" charset="-78"/>
                <a:cs typeface="Alexandria" pitchFamily="2" charset="-78"/>
              </a:rPr>
              <a:t>بالمصادر</a:t>
            </a:r>
            <a:r>
              <a:rPr lang="ar-SA" dirty="0">
                <a:solidFill>
                  <a:srgbClr val="002060"/>
                </a:solidFill>
                <a:latin typeface="Alexandria" pitchFamily="2" charset="-78"/>
                <a:cs typeface="Alexandria" pitchFamily="2" charset="-78"/>
              </a:rPr>
              <a:t> </a:t>
            </a:r>
            <a:r>
              <a:rPr lang="ar-SA" dirty="0">
                <a:solidFill>
                  <a:schemeClr val="accent6">
                    <a:lumMod val="50000"/>
                  </a:schemeClr>
                </a:solidFill>
                <a:latin typeface="Alexandria" pitchFamily="2" charset="-78"/>
                <a:cs typeface="Alexandria" pitchFamily="2" charset="-78"/>
              </a:rPr>
              <a:t>الثالثية</a:t>
            </a:r>
            <a:r>
              <a:rPr lang="ar-SA" dirty="0">
                <a:solidFill>
                  <a:srgbClr val="002060"/>
                </a:solidFill>
                <a:latin typeface="Alexandria" pitchFamily="2" charset="-78"/>
                <a:cs typeface="Alexandria" pitchFamily="2" charset="-78"/>
              </a:rPr>
              <a:t> (الببليوغرافيات)، والتي ستساعدك في تحديد </a:t>
            </a:r>
            <a:r>
              <a:rPr lang="ar-SA" dirty="0">
                <a:solidFill>
                  <a:schemeClr val="accent6">
                    <a:lumMod val="50000"/>
                  </a:schemeClr>
                </a:solidFill>
                <a:latin typeface="Alexandria" pitchFamily="2" charset="-78"/>
                <a:cs typeface="Alexandria" pitchFamily="2" charset="-78"/>
              </a:rPr>
              <a:t>المصادر</a:t>
            </a:r>
            <a:r>
              <a:rPr lang="ar-SA" dirty="0">
                <a:solidFill>
                  <a:srgbClr val="002060"/>
                </a:solidFill>
                <a:latin typeface="Alexandria" pitchFamily="2" charset="-78"/>
                <a:cs typeface="Alexandria" pitchFamily="2" charset="-78"/>
              </a:rPr>
              <a:t> </a:t>
            </a:r>
            <a:r>
              <a:rPr lang="ar-SA" dirty="0">
                <a:solidFill>
                  <a:schemeClr val="accent6">
                    <a:lumMod val="50000"/>
                  </a:schemeClr>
                </a:solidFill>
                <a:latin typeface="Alexandria" pitchFamily="2" charset="-78"/>
                <a:cs typeface="Alexandria" pitchFamily="2" charset="-78"/>
              </a:rPr>
              <a:t>الثانوية</a:t>
            </a:r>
            <a:r>
              <a:rPr lang="ar-SA" dirty="0">
                <a:solidFill>
                  <a:srgbClr val="002060"/>
                </a:solidFill>
                <a:latin typeface="Alexandria" pitchFamily="2" charset="-78"/>
                <a:cs typeface="Alexandria" pitchFamily="2" charset="-78"/>
              </a:rPr>
              <a:t> (مثل الببليوغرافيات، الفهارس، والملخصات)، والتي ستقودك بعد ذلك إلى </a:t>
            </a:r>
            <a:r>
              <a:rPr lang="ar-SA" dirty="0">
                <a:solidFill>
                  <a:schemeClr val="accent6">
                    <a:lumMod val="50000"/>
                  </a:schemeClr>
                </a:solidFill>
                <a:latin typeface="Alexandria" pitchFamily="2" charset="-78"/>
                <a:cs typeface="Alexandria" pitchFamily="2" charset="-78"/>
              </a:rPr>
              <a:t>المصادر</a:t>
            </a:r>
            <a:r>
              <a:rPr lang="ar-SA" dirty="0">
                <a:solidFill>
                  <a:srgbClr val="002060"/>
                </a:solidFill>
                <a:latin typeface="Alexandria" pitchFamily="2" charset="-78"/>
                <a:cs typeface="Alexandria" pitchFamily="2" charset="-78"/>
              </a:rPr>
              <a:t> </a:t>
            </a:r>
            <a:r>
              <a:rPr lang="ar-SA" dirty="0">
                <a:solidFill>
                  <a:schemeClr val="accent6">
                    <a:lumMod val="50000"/>
                  </a:schemeClr>
                </a:solidFill>
                <a:latin typeface="Alexandria" pitchFamily="2" charset="-78"/>
                <a:cs typeface="Alexandria" pitchFamily="2" charset="-78"/>
              </a:rPr>
              <a:t>الأولية</a:t>
            </a:r>
            <a:r>
              <a:rPr lang="ar-SA" dirty="0">
                <a:solidFill>
                  <a:srgbClr val="002060"/>
                </a:solidFill>
                <a:latin typeface="Alexandria" pitchFamily="2" charset="-78"/>
                <a:cs typeface="Alexandria" pitchFamily="2" charset="-78"/>
              </a:rPr>
              <a:t> لمراجعتك.</a:t>
            </a:r>
          </a:p>
        </p:txBody>
      </p:sp>
    </p:spTree>
    <p:extLst>
      <p:ext uri="{BB962C8B-B14F-4D97-AF65-F5344CB8AC3E}">
        <p14:creationId xmlns:p14="http://schemas.microsoft.com/office/powerpoint/2010/main" val="1619889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marL="342900" indent="-342900" algn="ctr">
              <a:lnSpc>
                <a:spcPct val="150000"/>
              </a:lnSpc>
              <a:buFont typeface="+mj-lt"/>
              <a:buAutoNum type="arabicPeriod"/>
            </a:pPr>
            <a:r>
              <a:rPr lang="en-US" dirty="0">
                <a:solidFill>
                  <a:srgbClr val="FF0000"/>
                </a:solidFill>
                <a:latin typeface="Alexandria" pitchFamily="2" charset="-78"/>
                <a:cs typeface="Alexandria" pitchFamily="2" charset="-78"/>
              </a:rPr>
              <a:t>Information seeking and retrieval skill:</a:t>
            </a:r>
            <a:endParaRPr lang="ar-SA" dirty="0">
              <a:solidFill>
                <a:srgbClr val="FF000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Begin with a loose framework, such as a research question, to guide your search. ​ As you gather and analyze information, your understanding will deepen, allowing your framework and research focus to evolve. ​ </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Use the literature review to refine your research question over time in an iterative process.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marL="342900" indent="-342900" algn="ctr" rtl="1">
              <a:lnSpc>
                <a:spcPct val="200000"/>
              </a:lnSpc>
              <a:buFont typeface="+mj-lt"/>
              <a:buAutoNum type="arabicPeriod"/>
            </a:pPr>
            <a:r>
              <a:rPr lang="ar-SA" dirty="0">
                <a:solidFill>
                  <a:srgbClr val="FF0000"/>
                </a:solidFill>
                <a:latin typeface="Alexandria" pitchFamily="2" charset="-78"/>
                <a:cs typeface="Alexandria" pitchFamily="2" charset="-78"/>
              </a:rPr>
              <a:t>مهارة البحث واسترجاع المعلومات:</a:t>
            </a:r>
          </a:p>
          <a:p>
            <a:pPr marL="457200" indent="-4572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ابدأ بإطار عمل فضفاض، مثل سؤال بحثي، لتوجيه بحثك. مع جمعك وتحليلك للمعلومات، سيزداد تعمق فهمك، مما يسمح لإطارك وتركيزك البحثي بالتطور. </a:t>
            </a:r>
            <a:endParaRPr lang="en-US" dirty="0">
              <a:solidFill>
                <a:srgbClr val="002060"/>
              </a:solidFill>
              <a:latin typeface="Alexandria" pitchFamily="2" charset="-78"/>
              <a:cs typeface="Alexandria" pitchFamily="2" charset="-78"/>
            </a:endParaRPr>
          </a:p>
          <a:p>
            <a:pPr marL="457200" indent="-4572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استخدم مراجعة الأدبيات لتحسين سؤال بحثك مع مرور الوقت في عملية تكرارية.</a:t>
            </a:r>
          </a:p>
        </p:txBody>
      </p:sp>
    </p:spTree>
    <p:extLst>
      <p:ext uri="{BB962C8B-B14F-4D97-AF65-F5344CB8AC3E}">
        <p14:creationId xmlns:p14="http://schemas.microsoft.com/office/powerpoint/2010/main" val="1381777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876522"/>
          </a:xfrm>
          <a:prstGeom prst="rect">
            <a:avLst/>
          </a:prstGeom>
        </p:spPr>
        <p:txBody>
          <a:bodyPr wrap="square">
            <a:spAutoFit/>
          </a:bodyPr>
          <a:lstStyle/>
          <a:p>
            <a:pPr marL="342900" indent="-342900" algn="ctr">
              <a:lnSpc>
                <a:spcPct val="150000"/>
              </a:lnSpc>
              <a:buFont typeface="+mj-lt"/>
              <a:buAutoNum type="arabicPeriod" startAt="2"/>
            </a:pPr>
            <a:r>
              <a:rPr lang="en-US" dirty="0">
                <a:solidFill>
                  <a:srgbClr val="FF0000"/>
                </a:solidFill>
                <a:latin typeface="Alexandria" pitchFamily="2" charset="-78"/>
                <a:cs typeface="Alexandria" pitchFamily="2" charset="-78"/>
              </a:rPr>
              <a:t>Evaluation skill:                        </a:t>
            </a:r>
            <a:r>
              <a:rPr lang="ar-SA" dirty="0">
                <a:solidFill>
                  <a:srgbClr val="FF0000"/>
                </a:solidFill>
                <a:latin typeface="Alexandria" pitchFamily="2" charset="-78"/>
                <a:cs typeface="Alexandria" pitchFamily="2" charset="-78"/>
              </a:rPr>
              <a:t>2.مهارة التقييم:</a:t>
            </a:r>
          </a:p>
          <a:p>
            <a:pPr marL="342900" indent="-342900" algn="ctr">
              <a:lnSpc>
                <a:spcPct val="150000"/>
              </a:lnSpc>
              <a:buFont typeface="+mj-lt"/>
              <a:buAutoNum type="arabicPeriod" startAt="2"/>
            </a:pPr>
            <a:endParaRPr lang="ar-SA" dirty="0">
              <a:solidFill>
                <a:srgbClr val="FF000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218" name="Picture 2" descr="Teaching skills Archives - Skills Analytics for Schools | myNalanda">
            <a:extLst>
              <a:ext uri="{FF2B5EF4-FFF2-40B4-BE49-F238E27FC236}">
                <a16:creationId xmlns:a16="http://schemas.microsoft.com/office/drawing/2014/main" id="{497005D7-4405-E102-B5BB-61DA3B9DB511}"/>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3139901" y="2268774"/>
            <a:ext cx="6110605" cy="45086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9720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348592"/>
          </a:xfrm>
          <a:prstGeom prst="rect">
            <a:avLst/>
          </a:prstGeom>
        </p:spPr>
        <p:txBody>
          <a:bodyPr wrap="square">
            <a:spAutoFit/>
          </a:bodyPr>
          <a:lstStyle/>
          <a:p>
            <a:pPr marL="342900" indent="-342900" algn="ctr">
              <a:lnSpc>
                <a:spcPct val="150000"/>
              </a:lnSpc>
              <a:buFont typeface="+mj-lt"/>
              <a:buAutoNum type="arabicPeriod" startAt="2"/>
            </a:pPr>
            <a:r>
              <a:rPr lang="en-US" sz="2000" dirty="0">
                <a:solidFill>
                  <a:srgbClr val="FF0000"/>
                </a:solidFill>
                <a:latin typeface="Alexandria" pitchFamily="2" charset="-78"/>
                <a:cs typeface="Alexandria" pitchFamily="2" charset="-78"/>
              </a:rPr>
              <a:t>Evaluation skill:</a:t>
            </a:r>
            <a:endParaRPr lang="ar-SA" sz="2000" dirty="0">
              <a:solidFill>
                <a:srgbClr val="FF000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Once you have carried out the search, it is important that you pause to examine the information you have retrieved.</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If you have restricted yourself to the referred journals, books, and so forth, there may not be a problem.</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342900" indent="-342900" algn="ctr" rtl="1">
              <a:lnSpc>
                <a:spcPct val="200000"/>
              </a:lnSpc>
              <a:buFont typeface="+mj-lt"/>
              <a:buAutoNum type="arabicPeriod" startAt="2"/>
            </a:pPr>
            <a:r>
              <a:rPr lang="ar-SA" sz="2000" dirty="0">
                <a:solidFill>
                  <a:srgbClr val="FF0000"/>
                </a:solidFill>
                <a:latin typeface="Alexandria" pitchFamily="2" charset="-78"/>
                <a:cs typeface="Alexandria" pitchFamily="2" charset="-78"/>
              </a:rPr>
              <a:t>مهارة التقييم:</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بعد أن تنتهي من البحث، من المهم أن تتوقف لفحص المعلومات التي استرجعتها.</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إذا كنت قد اقتصرت على المجلات والكتب المشار إليها فقط، فقد لا تكون هناك مشكلة.</a:t>
            </a:r>
          </a:p>
        </p:txBody>
      </p:sp>
    </p:spTree>
    <p:extLst>
      <p:ext uri="{BB962C8B-B14F-4D97-AF65-F5344CB8AC3E}">
        <p14:creationId xmlns:p14="http://schemas.microsoft.com/office/powerpoint/2010/main" val="149942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169184"/>
          </a:xfrm>
          <a:prstGeom prst="rect">
            <a:avLst/>
          </a:prstGeom>
        </p:spPr>
        <p:txBody>
          <a:bodyPr wrap="square">
            <a:spAutoFit/>
          </a:bodyPr>
          <a:lstStyle/>
          <a:p>
            <a:pPr marL="342900" indent="-342900" algn="ctr">
              <a:lnSpc>
                <a:spcPct val="150000"/>
              </a:lnSpc>
              <a:buFont typeface="+mj-lt"/>
              <a:buAutoNum type="arabicPeriod" startAt="2"/>
            </a:pPr>
            <a:r>
              <a:rPr lang="en-US" sz="2000" dirty="0">
                <a:solidFill>
                  <a:srgbClr val="FF0000"/>
                </a:solidFill>
                <a:latin typeface="Alexandria" pitchFamily="2" charset="-78"/>
                <a:cs typeface="Alexandria" pitchFamily="2" charset="-78"/>
              </a:rPr>
              <a:t>Evaluation skill:</a:t>
            </a:r>
            <a:endParaRPr lang="ar-SA" sz="2000" dirty="0">
              <a:solidFill>
                <a:srgbClr val="FF000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However, with the increased availability of published information, particularly on the internet, you may need to examine the quality of the sources you have identified.</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There are several criteria you can use to evaluate the quality of the information you have retrieved.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ctr" rtl="1">
              <a:lnSpc>
                <a:spcPct val="200000"/>
              </a:lnSpc>
              <a:buFont typeface="+mj-lt"/>
              <a:buAutoNum type="arabicPeriod" startAt="2"/>
            </a:pPr>
            <a:r>
              <a:rPr lang="ar-SA" sz="2000" dirty="0">
                <a:solidFill>
                  <a:srgbClr val="FF0000"/>
                </a:solidFill>
                <a:latin typeface="Alexandria" pitchFamily="2" charset="-78"/>
                <a:cs typeface="Alexandria" pitchFamily="2" charset="-78"/>
              </a:rPr>
              <a:t>مهارة التقييم:</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ومع ذلك، مع تزايد توفر المعلومات المنشورة، خاصة على الإنترنت، قد تحتاج إلى فحص جودة المصادر التي حددتها.</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هناك عدة معايير يمكنك استخدامها لتقييم جودة المعلومات التي استرجعتها.</a:t>
            </a:r>
          </a:p>
        </p:txBody>
      </p:sp>
    </p:spTree>
    <p:extLst>
      <p:ext uri="{BB962C8B-B14F-4D97-AF65-F5344CB8AC3E}">
        <p14:creationId xmlns:p14="http://schemas.microsoft.com/office/powerpoint/2010/main" val="383691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876522"/>
          </a:xfrm>
          <a:prstGeom prst="rect">
            <a:avLst/>
          </a:prstGeom>
        </p:spPr>
        <p:txBody>
          <a:bodyPr wrap="square">
            <a:spAutoFit/>
          </a:bodyPr>
          <a:lstStyle/>
          <a:p>
            <a:pPr marL="342900" indent="-342900" algn="ctr">
              <a:lnSpc>
                <a:spcPct val="150000"/>
              </a:lnSpc>
              <a:buFont typeface="+mj-lt"/>
              <a:buAutoNum type="arabicPeriod" startAt="3"/>
            </a:pPr>
            <a:r>
              <a:rPr lang="en-US" dirty="0">
                <a:solidFill>
                  <a:srgbClr val="FF0000"/>
                </a:solidFill>
                <a:latin typeface="Alexandria" pitchFamily="2" charset="-78"/>
                <a:cs typeface="Alexandria" pitchFamily="2" charset="-78"/>
              </a:rPr>
              <a:t>Critical analysis skill:                        </a:t>
            </a:r>
            <a:r>
              <a:rPr lang="ar-SA" dirty="0">
                <a:solidFill>
                  <a:srgbClr val="FF0000"/>
                </a:solidFill>
                <a:latin typeface="Alexandria" pitchFamily="2" charset="-78"/>
                <a:cs typeface="Alexandria" pitchFamily="2" charset="-78"/>
              </a:rPr>
              <a:t>3.مهارة التحليل النقدي:</a:t>
            </a:r>
          </a:p>
          <a:p>
            <a:pPr marL="342900" indent="-342900" algn="ctr">
              <a:lnSpc>
                <a:spcPct val="150000"/>
              </a:lnSpc>
              <a:buFont typeface="+mj-lt"/>
              <a:buAutoNum type="arabicPeriod" startAt="3"/>
            </a:pPr>
            <a:endParaRPr lang="ar-SA" dirty="0">
              <a:solidFill>
                <a:srgbClr val="FF000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42" name="Picture 2" descr="Teaching Critical Thinking Skills (and How Technology Can Help) • Market  Games">
            <a:extLst>
              <a:ext uri="{FF2B5EF4-FFF2-40B4-BE49-F238E27FC236}">
                <a16:creationId xmlns:a16="http://schemas.microsoft.com/office/drawing/2014/main" id="{2A0D4C31-AC12-9AFF-AB2A-3B247DF2C9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11020" y="2286228"/>
            <a:ext cx="6736773" cy="44911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7707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440925"/>
          </a:xfrm>
          <a:prstGeom prst="rect">
            <a:avLst/>
          </a:prstGeom>
        </p:spPr>
        <p:txBody>
          <a:bodyPr wrap="square">
            <a:spAutoFit/>
          </a:bodyPr>
          <a:lstStyle/>
          <a:p>
            <a:pPr marL="457200" indent="-457200" algn="ctr">
              <a:lnSpc>
                <a:spcPct val="150000"/>
              </a:lnSpc>
              <a:buFont typeface="+mj-lt"/>
              <a:buAutoNum type="arabicPeriod" startAt="3"/>
            </a:pPr>
            <a:r>
              <a:rPr lang="en-US" sz="2400" dirty="0">
                <a:solidFill>
                  <a:srgbClr val="FF0000"/>
                </a:solidFill>
                <a:latin typeface="Alexandria" pitchFamily="2" charset="-78"/>
                <a:cs typeface="Alexandria" pitchFamily="2" charset="-78"/>
              </a:rPr>
              <a:t>Critical analysis skill:</a:t>
            </a:r>
            <a:endParaRPr lang="ar-SA" sz="2400" dirty="0">
              <a:solidFill>
                <a:srgbClr val="FF000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There are several ways to approach critical analysis, but one thing they all have in common is ‘</a:t>
            </a:r>
            <a:r>
              <a:rPr lang="en-US" sz="2000" dirty="0">
                <a:solidFill>
                  <a:schemeClr val="accent6">
                    <a:lumMod val="50000"/>
                  </a:schemeClr>
                </a:solidFill>
                <a:latin typeface="Alexandria" pitchFamily="2" charset="-78"/>
                <a:cs typeface="Alexandria" pitchFamily="2" charset="-78"/>
              </a:rPr>
              <a:t>reading with a purpose</a:t>
            </a:r>
            <a:r>
              <a:rPr lang="en-US" sz="2000" dirty="0">
                <a:solidFill>
                  <a:srgbClr val="002060"/>
                </a:solidFill>
                <a:latin typeface="Alexandria" pitchFamily="2" charset="-78"/>
                <a:cs typeface="Alexandria" pitchFamily="2" charset="-78"/>
              </a:rPr>
              <a:t>’.</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Every item you read will inform your argument and establish the background to, and justification for, your work.</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457200" indent="-457200" algn="ctr" rtl="1">
              <a:lnSpc>
                <a:spcPct val="200000"/>
              </a:lnSpc>
              <a:buFont typeface="+mj-lt"/>
              <a:buAutoNum type="arabicPeriod" startAt="3"/>
            </a:pPr>
            <a:r>
              <a:rPr lang="ar-SA" sz="2000" dirty="0">
                <a:solidFill>
                  <a:srgbClr val="FF0000"/>
                </a:solidFill>
                <a:latin typeface="Alexandria" pitchFamily="2" charset="-78"/>
                <a:cs typeface="Alexandria" pitchFamily="2" charset="-78"/>
              </a:rPr>
              <a:t>مهارة التحليل النقدي:</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هناك عدة طرق للتعامل مع التحليل النقدي، لكن الشيء المشترك بينها جميعا هو "القراءة الهادفة".</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كل بند تقرأه سيوجه حجتك ويؤسس خلفية عملك وتبريره.</a:t>
            </a:r>
          </a:p>
        </p:txBody>
      </p:sp>
    </p:spTree>
    <p:extLst>
      <p:ext uri="{BB962C8B-B14F-4D97-AF65-F5344CB8AC3E}">
        <p14:creationId xmlns:p14="http://schemas.microsoft.com/office/powerpoint/2010/main" val="1523327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348592"/>
          </a:xfrm>
          <a:prstGeom prst="rect">
            <a:avLst/>
          </a:prstGeom>
        </p:spPr>
        <p:txBody>
          <a:bodyPr wrap="square">
            <a:spAutoFit/>
          </a:bodyPr>
          <a:lstStyle/>
          <a:p>
            <a:pPr marL="457200" indent="-457200" algn="ctr">
              <a:lnSpc>
                <a:spcPct val="150000"/>
              </a:lnSpc>
              <a:buFont typeface="+mj-lt"/>
              <a:buAutoNum type="arabicPeriod" startAt="3"/>
            </a:pPr>
            <a:r>
              <a:rPr lang="en-US" sz="2000" dirty="0">
                <a:solidFill>
                  <a:srgbClr val="FF0000"/>
                </a:solidFill>
                <a:latin typeface="Alexandria" pitchFamily="2" charset="-78"/>
                <a:cs typeface="Alexandria" pitchFamily="2" charset="-78"/>
              </a:rPr>
              <a:t>Critical analysis skill:</a:t>
            </a:r>
            <a:endParaRPr lang="ar-SA" sz="2000" dirty="0">
              <a:solidFill>
                <a:srgbClr val="FF000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Two very effective approaches to critical analysis are those proposed by Toulmin (1958), who identifies the elements of an argument as a claim, </a:t>
            </a:r>
            <a:r>
              <a:rPr lang="en-US" sz="2000" b="1" dirty="0">
                <a:solidFill>
                  <a:schemeClr val="accent6">
                    <a:lumMod val="50000"/>
                  </a:schemeClr>
                </a:solidFill>
                <a:latin typeface="Alexandria" pitchFamily="2" charset="-78"/>
                <a:cs typeface="Alexandria" pitchFamily="2" charset="-78"/>
              </a:rPr>
              <a:t>data</a:t>
            </a:r>
            <a:r>
              <a:rPr lang="en-US" sz="2000" dirty="0">
                <a:solidFill>
                  <a:srgbClr val="002060"/>
                </a:solidFill>
                <a:latin typeface="Alexandria" pitchFamily="2" charset="-78"/>
                <a:cs typeface="Alexandria" pitchFamily="2" charset="-78"/>
              </a:rPr>
              <a:t>, a warrant, and </a:t>
            </a:r>
            <a:r>
              <a:rPr lang="en-US" sz="2000" b="1" dirty="0">
                <a:solidFill>
                  <a:schemeClr val="accent6">
                    <a:lumMod val="50000"/>
                  </a:schemeClr>
                </a:solidFill>
                <a:latin typeface="Alexandria" pitchFamily="2" charset="-78"/>
                <a:cs typeface="Alexandria" pitchFamily="2" charset="-78"/>
              </a:rPr>
              <a:t>backing</a:t>
            </a:r>
            <a:r>
              <a:rPr lang="en-US" sz="2000" dirty="0">
                <a:solidFill>
                  <a:srgbClr val="002060"/>
                </a:solidFill>
                <a:latin typeface="Alexandria" pitchFamily="2" charset="-78"/>
                <a:cs typeface="Alexandria" pitchFamily="2" charset="-78"/>
              </a:rPr>
              <a:t>, and Fisher (1993), who identifies reasons, conclusions and evidence as the elements by which an argument can be analyzed.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457200" indent="-457200" algn="ctr" rtl="1">
              <a:lnSpc>
                <a:spcPct val="200000"/>
              </a:lnSpc>
              <a:buFont typeface="+mj-lt"/>
              <a:buAutoNum type="arabicPeriod" startAt="3"/>
            </a:pPr>
            <a:r>
              <a:rPr lang="ar-SA" sz="2000" dirty="0">
                <a:solidFill>
                  <a:srgbClr val="FF0000"/>
                </a:solidFill>
                <a:latin typeface="Alexandria" pitchFamily="2" charset="-78"/>
                <a:cs typeface="Alexandria" pitchFamily="2" charset="-78"/>
              </a:rPr>
              <a:t>مهارة التحليل النقدي:</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هناك نهجان فعالان جدا للتحليل النقدي هما تلك التي اقترحها تولمين (1958)، الذي يحدد عناصر الحجة كمطلب، </a:t>
            </a:r>
            <a:r>
              <a:rPr lang="ar-SA" sz="2000" b="1" dirty="0">
                <a:solidFill>
                  <a:schemeClr val="accent6">
                    <a:lumMod val="50000"/>
                  </a:schemeClr>
                </a:solidFill>
                <a:latin typeface="Alexandria" pitchFamily="2" charset="-78"/>
                <a:cs typeface="Alexandria" pitchFamily="2" charset="-78"/>
              </a:rPr>
              <a:t>بيانات</a:t>
            </a:r>
            <a:r>
              <a:rPr lang="ar-SA" sz="2000" dirty="0">
                <a:solidFill>
                  <a:srgbClr val="002060"/>
                </a:solidFill>
                <a:latin typeface="Alexandria" pitchFamily="2" charset="-78"/>
                <a:cs typeface="Alexandria" pitchFamily="2" charset="-78"/>
              </a:rPr>
              <a:t>، ضمانة، </a:t>
            </a:r>
            <a:r>
              <a:rPr lang="ar-SA" sz="2000" b="1" dirty="0">
                <a:solidFill>
                  <a:schemeClr val="accent6">
                    <a:lumMod val="50000"/>
                  </a:schemeClr>
                </a:solidFill>
                <a:latin typeface="Alexandria" pitchFamily="2" charset="-78"/>
                <a:cs typeface="Alexandria" pitchFamily="2" charset="-78"/>
              </a:rPr>
              <a:t>ودعم</a:t>
            </a:r>
            <a:r>
              <a:rPr lang="ar-SA" sz="2000" dirty="0">
                <a:solidFill>
                  <a:srgbClr val="002060"/>
                </a:solidFill>
                <a:latin typeface="Alexandria" pitchFamily="2" charset="-78"/>
                <a:cs typeface="Alexandria" pitchFamily="2" charset="-78"/>
              </a:rPr>
              <a:t>، وفيشر (1993)، الذي يحدد الأسباب والاستنتاجات والأدلة كعناصر</a:t>
            </a:r>
            <a:r>
              <a:rPr lang="en-US" sz="2000" dirty="0">
                <a:solidFill>
                  <a:srgbClr val="002060"/>
                </a:solidFill>
                <a:latin typeface="Alexandria" pitchFamily="2" charset="-78"/>
                <a:cs typeface="Alexandria" pitchFamily="2" charset="-78"/>
              </a:rPr>
              <a:t> </a:t>
            </a:r>
            <a:r>
              <a:rPr lang="ar-SA" sz="2000" dirty="0">
                <a:solidFill>
                  <a:srgbClr val="002060"/>
                </a:solidFill>
                <a:latin typeface="Alexandria" pitchFamily="2" charset="-78"/>
                <a:cs typeface="Alexandria" pitchFamily="2" charset="-78"/>
              </a:rPr>
              <a:t> يمكن من خلالها تحليل الحجة.</a:t>
            </a:r>
          </a:p>
        </p:txBody>
      </p:sp>
    </p:spTree>
    <p:extLst>
      <p:ext uri="{BB962C8B-B14F-4D97-AF65-F5344CB8AC3E}">
        <p14:creationId xmlns:p14="http://schemas.microsoft.com/office/powerpoint/2010/main" val="1285606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marL="457200" indent="-457200" algn="ctr">
              <a:lnSpc>
                <a:spcPct val="150000"/>
              </a:lnSpc>
              <a:buFont typeface="+mj-lt"/>
              <a:buAutoNum type="arabicPeriod" startAt="3"/>
            </a:pPr>
            <a:r>
              <a:rPr lang="en-US" dirty="0">
                <a:solidFill>
                  <a:srgbClr val="FF0000"/>
                </a:solidFill>
                <a:latin typeface="Alexandria" pitchFamily="2" charset="-78"/>
                <a:cs typeface="Alexandria" pitchFamily="2" charset="-78"/>
              </a:rPr>
              <a:t>Critical analysis skill:</a:t>
            </a:r>
            <a:endParaRPr lang="ar-SA" dirty="0">
              <a:solidFill>
                <a:srgbClr val="FF000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Essentially, an academic argument should have several components. Any argument should consist of a </a:t>
            </a:r>
            <a:r>
              <a:rPr lang="en-US" dirty="0">
                <a:solidFill>
                  <a:srgbClr val="FF0000"/>
                </a:solidFill>
                <a:latin typeface="Alexandria" pitchFamily="2" charset="-78"/>
                <a:cs typeface="Alexandria" pitchFamily="2" charset="-78"/>
              </a:rPr>
              <a:t>claim</a:t>
            </a:r>
            <a:r>
              <a:rPr lang="en-US" dirty="0">
                <a:solidFill>
                  <a:srgbClr val="002060"/>
                </a:solidFill>
                <a:latin typeface="Alexandria" pitchFamily="2" charset="-78"/>
                <a:cs typeface="Alexandria" pitchFamily="2" charset="-78"/>
              </a:rPr>
              <a:t> (</a:t>
            </a:r>
            <a:r>
              <a:rPr lang="en-US" dirty="0">
                <a:solidFill>
                  <a:schemeClr val="accent6">
                    <a:lumMod val="50000"/>
                  </a:schemeClr>
                </a:solidFill>
                <a:latin typeface="Alexandria" pitchFamily="2" charset="-78"/>
                <a:cs typeface="Alexandria" pitchFamily="2" charset="-78"/>
              </a:rPr>
              <a:t>or</a:t>
            </a:r>
            <a:r>
              <a:rPr lang="en-US" dirty="0">
                <a:solidFill>
                  <a:srgbClr val="002060"/>
                </a:solidFill>
                <a:latin typeface="Alexandria" pitchFamily="2" charset="-78"/>
                <a:cs typeface="Alexandria" pitchFamily="2" charset="-78"/>
              </a:rPr>
              <a:t> </a:t>
            </a:r>
            <a:r>
              <a:rPr lang="en-US" dirty="0">
                <a:solidFill>
                  <a:schemeClr val="accent6">
                    <a:lumMod val="50000"/>
                  </a:schemeClr>
                </a:solidFill>
                <a:latin typeface="Alexandria" pitchFamily="2" charset="-78"/>
                <a:cs typeface="Alexandria" pitchFamily="2" charset="-78"/>
              </a:rPr>
              <a:t>conclusion</a:t>
            </a:r>
            <a:r>
              <a:rPr lang="en-US" dirty="0">
                <a:solidFill>
                  <a:srgbClr val="002060"/>
                </a:solidFill>
                <a:latin typeface="Alexandria" pitchFamily="2" charset="-78"/>
                <a:cs typeface="Alexandria" pitchFamily="2" charset="-78"/>
              </a:rPr>
              <a:t>), a </a:t>
            </a:r>
            <a:r>
              <a:rPr lang="en-US" dirty="0">
                <a:solidFill>
                  <a:srgbClr val="FF0000"/>
                </a:solidFill>
                <a:latin typeface="Alexandria" pitchFamily="2" charset="-78"/>
                <a:cs typeface="Alexandria" pitchFamily="2" charset="-78"/>
              </a:rPr>
              <a:t>reason</a:t>
            </a:r>
            <a:r>
              <a:rPr lang="en-US" dirty="0">
                <a:solidFill>
                  <a:srgbClr val="002060"/>
                </a:solidFill>
                <a:latin typeface="Alexandria" pitchFamily="2" charset="-78"/>
                <a:cs typeface="Alexandria" pitchFamily="2" charset="-78"/>
              </a:rPr>
              <a:t> (</a:t>
            </a:r>
            <a:r>
              <a:rPr lang="en-US" dirty="0">
                <a:solidFill>
                  <a:schemeClr val="accent6">
                    <a:lumMod val="50000"/>
                  </a:schemeClr>
                </a:solidFill>
                <a:latin typeface="Alexandria" pitchFamily="2" charset="-78"/>
                <a:cs typeface="Alexandria" pitchFamily="2" charset="-78"/>
              </a:rPr>
              <a:t>interpretation of data</a:t>
            </a:r>
            <a:r>
              <a:rPr lang="en-US" dirty="0">
                <a:solidFill>
                  <a:srgbClr val="002060"/>
                </a:solidFill>
                <a:latin typeface="Alexandria" pitchFamily="2" charset="-78"/>
                <a:cs typeface="Alexandria" pitchFamily="2" charset="-78"/>
              </a:rPr>
              <a:t>), </a:t>
            </a:r>
            <a:r>
              <a:rPr lang="en-US" dirty="0">
                <a:solidFill>
                  <a:srgbClr val="FF0000"/>
                </a:solidFill>
                <a:latin typeface="Alexandria" pitchFamily="2" charset="-78"/>
                <a:cs typeface="Alexandria" pitchFamily="2" charset="-78"/>
              </a:rPr>
              <a:t>evidence</a:t>
            </a:r>
            <a:r>
              <a:rPr lang="en-US" dirty="0">
                <a:solidFill>
                  <a:srgbClr val="002060"/>
                </a:solidFill>
                <a:latin typeface="Alexandria" pitchFamily="2" charset="-78"/>
                <a:cs typeface="Alexandria" pitchFamily="2" charset="-78"/>
              </a:rPr>
              <a:t> (</a:t>
            </a:r>
            <a:r>
              <a:rPr lang="en-US" dirty="0">
                <a:solidFill>
                  <a:schemeClr val="accent6">
                    <a:lumMod val="50000"/>
                  </a:schemeClr>
                </a:solidFill>
                <a:latin typeface="Alexandria" pitchFamily="2" charset="-78"/>
                <a:cs typeface="Alexandria" pitchFamily="2" charset="-78"/>
              </a:rPr>
              <a:t>data</a:t>
            </a:r>
            <a:r>
              <a:rPr lang="en-US" dirty="0">
                <a:solidFill>
                  <a:srgbClr val="002060"/>
                </a:solidFill>
                <a:latin typeface="Alexandria" pitchFamily="2" charset="-78"/>
                <a:cs typeface="Alexandria" pitchFamily="2" charset="-78"/>
              </a:rPr>
              <a:t>) to support that claim, and any qualifications of the claim. To analyze the argument of the author you need to read the piece and identify all of those components.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88447"/>
          </a:xfrm>
          <a:prstGeom prst="rect">
            <a:avLst/>
          </a:prstGeom>
        </p:spPr>
        <p:txBody>
          <a:bodyPr wrap="square">
            <a:spAutoFit/>
          </a:bodyPr>
          <a:lstStyle/>
          <a:p>
            <a:pPr marL="457200" indent="-457200" algn="ctr" rtl="1">
              <a:lnSpc>
                <a:spcPct val="200000"/>
              </a:lnSpc>
              <a:buFont typeface="+mj-lt"/>
              <a:buAutoNum type="arabicPeriod" startAt="3"/>
            </a:pPr>
            <a:r>
              <a:rPr lang="ar-SA" sz="2000" dirty="0">
                <a:solidFill>
                  <a:srgbClr val="FF0000"/>
                </a:solidFill>
                <a:latin typeface="Alexandria" pitchFamily="2" charset="-78"/>
                <a:cs typeface="Alexandria" pitchFamily="2" charset="-78"/>
              </a:rPr>
              <a:t>مهارة التحليل النقدي:</a:t>
            </a:r>
          </a:p>
          <a:p>
            <a:pPr marL="457200" indent="-4572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بشكل أساسي، يجب أن يكون للحجة الأكاديمية عدة عناصر. يجب أن يتكون أي حجة من </a:t>
            </a:r>
            <a:r>
              <a:rPr lang="ar-SA" dirty="0">
                <a:solidFill>
                  <a:srgbClr val="FF0000"/>
                </a:solidFill>
                <a:latin typeface="Alexandria" pitchFamily="2" charset="-78"/>
                <a:cs typeface="Alexandria" pitchFamily="2" charset="-78"/>
              </a:rPr>
              <a:t>ادعاء</a:t>
            </a:r>
            <a:r>
              <a:rPr lang="ar-SA" dirty="0">
                <a:solidFill>
                  <a:srgbClr val="002060"/>
                </a:solidFill>
                <a:latin typeface="Alexandria" pitchFamily="2" charset="-78"/>
                <a:cs typeface="Alexandria" pitchFamily="2" charset="-78"/>
              </a:rPr>
              <a:t> (أو </a:t>
            </a:r>
            <a:r>
              <a:rPr lang="ar-SA" dirty="0">
                <a:solidFill>
                  <a:schemeClr val="accent6">
                    <a:lumMod val="50000"/>
                  </a:schemeClr>
                </a:solidFill>
                <a:latin typeface="Alexandria" pitchFamily="2" charset="-78"/>
                <a:cs typeface="Alexandria" pitchFamily="2" charset="-78"/>
              </a:rPr>
              <a:t>استنتاج</a:t>
            </a:r>
            <a:r>
              <a:rPr lang="ar-SA" dirty="0">
                <a:solidFill>
                  <a:srgbClr val="002060"/>
                </a:solidFill>
                <a:latin typeface="Alexandria" pitchFamily="2" charset="-78"/>
                <a:cs typeface="Alexandria" pitchFamily="2" charset="-78"/>
              </a:rPr>
              <a:t>)، </a:t>
            </a:r>
            <a:r>
              <a:rPr lang="ar-SA" dirty="0">
                <a:solidFill>
                  <a:srgbClr val="FF0000"/>
                </a:solidFill>
                <a:latin typeface="Alexandria" pitchFamily="2" charset="-78"/>
                <a:cs typeface="Alexandria" pitchFamily="2" charset="-78"/>
              </a:rPr>
              <a:t>وسبب</a:t>
            </a:r>
            <a:r>
              <a:rPr lang="ar-SA" dirty="0">
                <a:solidFill>
                  <a:srgbClr val="002060"/>
                </a:solidFill>
                <a:latin typeface="Alexandria" pitchFamily="2" charset="-78"/>
                <a:cs typeface="Alexandria" pitchFamily="2" charset="-78"/>
              </a:rPr>
              <a:t> (</a:t>
            </a:r>
            <a:r>
              <a:rPr lang="ar-SA" dirty="0">
                <a:solidFill>
                  <a:schemeClr val="accent6">
                    <a:lumMod val="50000"/>
                  </a:schemeClr>
                </a:solidFill>
                <a:latin typeface="Alexandria" pitchFamily="2" charset="-78"/>
                <a:cs typeface="Alexandria" pitchFamily="2" charset="-78"/>
              </a:rPr>
              <a:t>تفسير للبيانات</a:t>
            </a:r>
            <a:r>
              <a:rPr lang="ar-SA" dirty="0">
                <a:solidFill>
                  <a:srgbClr val="002060"/>
                </a:solidFill>
                <a:latin typeface="Alexandria" pitchFamily="2" charset="-78"/>
                <a:cs typeface="Alexandria" pitchFamily="2" charset="-78"/>
              </a:rPr>
              <a:t>)، </a:t>
            </a:r>
            <a:r>
              <a:rPr lang="ar-SA" dirty="0">
                <a:solidFill>
                  <a:srgbClr val="FF0000"/>
                </a:solidFill>
                <a:latin typeface="Alexandria" pitchFamily="2" charset="-78"/>
                <a:cs typeface="Alexandria" pitchFamily="2" charset="-78"/>
              </a:rPr>
              <a:t>وأدلة</a:t>
            </a:r>
            <a:r>
              <a:rPr lang="ar-SA" dirty="0">
                <a:solidFill>
                  <a:srgbClr val="002060"/>
                </a:solidFill>
                <a:latin typeface="Alexandria" pitchFamily="2" charset="-78"/>
                <a:cs typeface="Alexandria" pitchFamily="2" charset="-78"/>
              </a:rPr>
              <a:t> (</a:t>
            </a:r>
            <a:r>
              <a:rPr lang="ar-SA" dirty="0">
                <a:solidFill>
                  <a:schemeClr val="accent6">
                    <a:lumMod val="50000"/>
                  </a:schemeClr>
                </a:solidFill>
                <a:latin typeface="Alexandria" pitchFamily="2" charset="-78"/>
                <a:cs typeface="Alexandria" pitchFamily="2" charset="-78"/>
              </a:rPr>
              <a:t>بيانات</a:t>
            </a:r>
            <a:r>
              <a:rPr lang="ar-SA" dirty="0">
                <a:solidFill>
                  <a:srgbClr val="002060"/>
                </a:solidFill>
                <a:latin typeface="Alexandria" pitchFamily="2" charset="-78"/>
                <a:cs typeface="Alexandria" pitchFamily="2" charset="-78"/>
              </a:rPr>
              <a:t>) تدعم ذلك الادعاء، وأي مؤهلات للادعاء. لتحليل حجة المؤلف، تحتاج إلى قراءة المقال وتحديد جميع تلك المكونات.</a:t>
            </a:r>
          </a:p>
        </p:txBody>
      </p:sp>
    </p:spTree>
    <p:extLst>
      <p:ext uri="{BB962C8B-B14F-4D97-AF65-F5344CB8AC3E}">
        <p14:creationId xmlns:p14="http://schemas.microsoft.com/office/powerpoint/2010/main" val="3011816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876522"/>
          </a:xfrm>
          <a:prstGeom prst="rect">
            <a:avLst/>
          </a:prstGeom>
        </p:spPr>
        <p:txBody>
          <a:bodyPr wrap="square">
            <a:spAutoFit/>
          </a:bodyPr>
          <a:lstStyle/>
          <a:p>
            <a:pPr marL="342900" indent="-342900" algn="ctr">
              <a:lnSpc>
                <a:spcPct val="150000"/>
              </a:lnSpc>
              <a:buFont typeface="+mj-lt"/>
              <a:buAutoNum type="arabicPeriod" startAt="4"/>
            </a:pPr>
            <a:r>
              <a:rPr lang="en-US" dirty="0">
                <a:solidFill>
                  <a:srgbClr val="FF0000"/>
                </a:solidFill>
                <a:latin typeface="Alexandria" pitchFamily="2" charset="-78"/>
                <a:cs typeface="Alexandria" pitchFamily="2" charset="-78"/>
              </a:rPr>
              <a:t>Research synthesis skill:                        </a:t>
            </a:r>
            <a:r>
              <a:rPr lang="ar-SA" dirty="0">
                <a:solidFill>
                  <a:srgbClr val="FF0000"/>
                </a:solidFill>
                <a:latin typeface="Alexandria" pitchFamily="2" charset="-78"/>
                <a:cs typeface="Alexandria" pitchFamily="2" charset="-78"/>
              </a:rPr>
              <a:t>4.مهارة توليف البحث :</a:t>
            </a:r>
          </a:p>
          <a:p>
            <a:pPr marL="342900" indent="-342900" algn="ctr">
              <a:lnSpc>
                <a:spcPct val="150000"/>
              </a:lnSpc>
              <a:buFont typeface="+mj-lt"/>
              <a:buAutoNum type="arabicPeriod" startAt="4"/>
            </a:pPr>
            <a:endParaRPr lang="ar-SA" dirty="0">
              <a:solidFill>
                <a:srgbClr val="FF000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266" name="Picture 2" descr="Research synthesis steps. Adapted from Handbook for synthesizing... |  Download Scientific Diagram">
            <a:extLst>
              <a:ext uri="{FF2B5EF4-FFF2-40B4-BE49-F238E27FC236}">
                <a16:creationId xmlns:a16="http://schemas.microsoft.com/office/drawing/2014/main" id="{80B37A0A-27A5-200D-C38E-5AC733C2FF0F}"/>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183574" y="2605039"/>
            <a:ext cx="7589172" cy="329383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568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3369512"/>
          </a:xfrm>
          <a:prstGeom prst="rect">
            <a:avLst/>
          </a:prstGeom>
        </p:spPr>
        <p:txBody>
          <a:bodyPr wrap="square">
            <a:spAutoFit/>
          </a:bodyPr>
          <a:lstStyle/>
          <a:p>
            <a:pPr marL="457200" indent="-457200" algn="ctr">
              <a:lnSpc>
                <a:spcPct val="150000"/>
              </a:lnSpc>
              <a:buFont typeface="+mj-lt"/>
              <a:buAutoNum type="arabicPeriod" startAt="4"/>
            </a:pPr>
            <a:r>
              <a:rPr lang="en-US" dirty="0">
                <a:solidFill>
                  <a:srgbClr val="FF0000"/>
                </a:solidFill>
                <a:latin typeface="Alexandria" pitchFamily="2" charset="-78"/>
                <a:cs typeface="Alexandria" pitchFamily="2" charset="-78"/>
              </a:rPr>
              <a:t>Research synthesis skill (developing a theoretical Framework):</a:t>
            </a:r>
            <a:endParaRPr lang="ar-SA" dirty="0">
              <a:solidFill>
                <a:srgbClr val="FF000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As the researcher analyzes each source, a theoretical framework begins to take shape incrementally. This framework grows with each new item added to the overall picture. Innovative frameworks often draw from literature across multiple disciplines, requiring the researcher to extend the boundaries of the review to introduce new concepts.</a:t>
            </a:r>
          </a:p>
          <a:p>
            <a:pPr marL="457200" indent="-457200" algn="just">
              <a:lnSpc>
                <a:spcPct val="150000"/>
              </a:lnSpc>
              <a:buFont typeface="Arial" panose="020B0604020202020204" pitchFamily="34" charset="0"/>
              <a:buChar char="•"/>
            </a:pPr>
            <a:endParaRPr lang="en-US"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endParaRPr lang="en-US"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88447"/>
          </a:xfrm>
          <a:prstGeom prst="rect">
            <a:avLst/>
          </a:prstGeom>
        </p:spPr>
        <p:txBody>
          <a:bodyPr wrap="square">
            <a:spAutoFit/>
          </a:bodyPr>
          <a:lstStyle/>
          <a:p>
            <a:pPr marL="457200" indent="-457200" algn="ctr" rtl="1">
              <a:lnSpc>
                <a:spcPct val="200000"/>
              </a:lnSpc>
              <a:buFont typeface="+mj-lt"/>
              <a:buAutoNum type="arabicPeriod" startAt="4"/>
            </a:pPr>
            <a:r>
              <a:rPr lang="ar-SA" sz="2000" dirty="0">
                <a:solidFill>
                  <a:srgbClr val="FF0000"/>
                </a:solidFill>
                <a:latin typeface="Alexandria" pitchFamily="2" charset="-78"/>
                <a:cs typeface="Alexandria" pitchFamily="2" charset="-78"/>
              </a:rPr>
              <a:t>مهارة توليف البحث (تطوير إطار نظري):</a:t>
            </a:r>
          </a:p>
          <a:p>
            <a:pPr marL="457200" indent="-4572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مع تحليل الباحث لكل مصدر، يبدأ الإطار النظري في التشكل تدريجيا. ينمو هذا الإطار مع كل عنصر جديد يضاف إلى الصورة العامة. غالبا ما تستند الأطر المبتكرة إلى الأدبيات عبر عدة تخصصات، مما يتطلب من الباحث توسيع حدود المراجعة لتقديم مفاهيم جديدة.</a:t>
            </a:r>
          </a:p>
        </p:txBody>
      </p:sp>
    </p:spTree>
    <p:extLst>
      <p:ext uri="{BB962C8B-B14F-4D97-AF65-F5344CB8AC3E}">
        <p14:creationId xmlns:p14="http://schemas.microsoft.com/office/powerpoint/2010/main" val="2754780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marL="457200" indent="-457200" algn="ctr">
              <a:lnSpc>
                <a:spcPct val="150000"/>
              </a:lnSpc>
              <a:buFont typeface="+mj-lt"/>
              <a:buAutoNum type="arabicPeriod" startAt="4"/>
            </a:pPr>
            <a:r>
              <a:rPr lang="en-US" dirty="0">
                <a:solidFill>
                  <a:srgbClr val="FF0000"/>
                </a:solidFill>
                <a:latin typeface="Alexandria" pitchFamily="2" charset="-78"/>
                <a:cs typeface="Alexandria" pitchFamily="2" charset="-78"/>
              </a:rPr>
              <a:t>Research synthesis skill (developing a theoretical Framework):</a:t>
            </a:r>
            <a:endParaRPr lang="ar-SA" dirty="0">
              <a:solidFill>
                <a:srgbClr val="FF000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Although the task can seem daunting due to the volume of reading and analysis required, there is no quick solution. One effective strategy is to draw a concept map, identifying key concepts and mapping connections between them.</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Visualizing the review as it develops helps prevent information overload.</a:t>
            </a:r>
          </a:p>
          <a:p>
            <a:pPr marL="457200" indent="-457200" algn="just">
              <a:lnSpc>
                <a:spcPct val="150000"/>
              </a:lnSpc>
              <a:buFont typeface="Arial" panose="020B0604020202020204" pitchFamily="34" charset="0"/>
              <a:buChar char="•"/>
            </a:pPr>
            <a:endParaRPr lang="en-US"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23017"/>
          </a:xfrm>
          <a:prstGeom prst="rect">
            <a:avLst/>
          </a:prstGeom>
        </p:spPr>
        <p:txBody>
          <a:bodyPr wrap="square">
            <a:spAutoFit/>
          </a:bodyPr>
          <a:lstStyle/>
          <a:p>
            <a:pPr marL="457200" indent="-457200" algn="ctr" rtl="1">
              <a:lnSpc>
                <a:spcPct val="150000"/>
              </a:lnSpc>
              <a:buFont typeface="+mj-lt"/>
              <a:buAutoNum type="arabicPeriod" startAt="4"/>
            </a:pPr>
            <a:r>
              <a:rPr lang="ar-SA" dirty="0">
                <a:solidFill>
                  <a:srgbClr val="FF0000"/>
                </a:solidFill>
                <a:latin typeface="Alexandria" pitchFamily="2" charset="-78"/>
                <a:cs typeface="Alexandria" pitchFamily="2" charset="-78"/>
              </a:rPr>
              <a:t>مهارة توليف البحث (تطوير إطار نظري):</a:t>
            </a:r>
          </a:p>
          <a:p>
            <a:pPr marL="457200" indent="-4572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على الرغم من أن المهمة قد تبدو شاقة بسبب حجم القراءة والتحليل المطلوب، إلا أنه لا يوجد حل سريع. إحدى الاستراتيجيات الفعالة هي رسم خريطة مفاهيم، وتحديد المفاهيم الرئيسية ورسم الروابط بينها.</a:t>
            </a:r>
          </a:p>
          <a:p>
            <a:pPr marL="457200" indent="-4572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تصور المراجعة أثناء تطورها يساعد في منع تحميل المعلومات بشكل مفرط.</a:t>
            </a:r>
          </a:p>
        </p:txBody>
      </p:sp>
    </p:spTree>
    <p:extLst>
      <p:ext uri="{BB962C8B-B14F-4D97-AF65-F5344CB8AC3E}">
        <p14:creationId xmlns:p14="http://schemas.microsoft.com/office/powerpoint/2010/main" val="1208033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Reviewing literature</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123017"/>
          </a:xfrm>
          <a:prstGeom prst="rect">
            <a:avLst/>
          </a:prstGeom>
        </p:spPr>
        <p:txBody>
          <a:bodyPr wrap="square">
            <a:spAutoFit/>
          </a:bodyPr>
          <a:lstStyle/>
          <a:p>
            <a:pPr marL="457200" indent="-457200" algn="ctr">
              <a:lnSpc>
                <a:spcPct val="150000"/>
              </a:lnSpc>
              <a:buFont typeface="+mj-lt"/>
              <a:buAutoNum type="arabicPeriod" startAt="4"/>
            </a:pPr>
            <a:r>
              <a:rPr lang="en-US" dirty="0">
                <a:solidFill>
                  <a:srgbClr val="FF0000"/>
                </a:solidFill>
                <a:latin typeface="Alexandria" pitchFamily="2" charset="-78"/>
                <a:cs typeface="Alexandria" pitchFamily="2" charset="-78"/>
              </a:rPr>
              <a:t>Research synthesis skill (developing a theoretical Framework):</a:t>
            </a:r>
            <a:endParaRPr lang="ar-SA" dirty="0">
              <a:solidFill>
                <a:srgbClr val="FF000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 literature review provides readers with the background context for the new theory that will emerge from the research. It also equips the researcher with the knowledge to move from broad theory to a focused research question, which then helps operationalize the investigation—a topic the next chapter will explore in detail.</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marL="457200" indent="-457200" algn="ctr" rtl="1">
              <a:lnSpc>
                <a:spcPct val="200000"/>
              </a:lnSpc>
              <a:buFont typeface="+mj-lt"/>
              <a:buAutoNum type="arabicPeriod" startAt="4"/>
            </a:pPr>
            <a:r>
              <a:rPr lang="ar-SA" dirty="0">
                <a:solidFill>
                  <a:srgbClr val="FF0000"/>
                </a:solidFill>
                <a:latin typeface="Alexandria" pitchFamily="2" charset="-78"/>
                <a:cs typeface="Alexandria" pitchFamily="2" charset="-78"/>
              </a:rPr>
              <a:t>مهارة توليف البحث (تطوير إطار نظري):</a:t>
            </a:r>
          </a:p>
          <a:p>
            <a:pPr marL="457200" indent="-4572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توفر مراجعة الأدبيات للقراء السياق الخلفي للنظرية الجديدة التي ستنشأ من البحث. كما يزود الباحث بالمعرفة اللازمة للانتقال من نظرية واسعة إلى سؤال بحثي مركز، مما يساعد بعد ذلك على تفعيل التحقيق—وهو موضوع سيتناوله الفصل التالي بالتفصيل.</a:t>
            </a:r>
          </a:p>
        </p:txBody>
      </p:sp>
    </p:spTree>
    <p:extLst>
      <p:ext uri="{BB962C8B-B14F-4D97-AF65-F5344CB8AC3E}">
        <p14:creationId xmlns:p14="http://schemas.microsoft.com/office/powerpoint/2010/main" val="1108342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6F75B-386F-F6D0-261D-2FC7AB6965F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0D6006B7-1566-7A23-D5A1-F88989F7F8CC}"/>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595E2D4D-B0D9-9292-265B-5E2E9FFF016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F42F40A2-B3A4-63BA-B311-8C9223CEA481}"/>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a:extLst>
              <a:ext uri="{FF2B5EF4-FFF2-40B4-BE49-F238E27FC236}">
                <a16:creationId xmlns:a16="http://schemas.microsoft.com/office/drawing/2014/main" id="{9527B082-662D-F42E-04DD-FED2AE0054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05584B13-21CC-7FBD-3C7B-D8034B044B40}"/>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0FCD72C7-F94E-083B-0E08-E1FF8426A0A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049967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6E482D49-DD42-4756-84FB-8672678B9155}"/>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10678</TotalTime>
  <Words>3806</Words>
  <Application>Microsoft Office PowerPoint</Application>
  <PresentationFormat>Widescreen</PresentationFormat>
  <Paragraphs>329</Paragraphs>
  <Slides>40</Slides>
  <Notes>35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 Light</vt:lpstr>
      <vt:lpstr>Arial</vt:lpstr>
      <vt:lpstr>Calibri</vt:lpstr>
      <vt:lpstr>Alexandria</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772</cp:revision>
  <dcterms:created xsi:type="dcterms:W3CDTF">2023-04-29T09:08:00Z</dcterms:created>
  <dcterms:modified xsi:type="dcterms:W3CDTF">2026-06-04T13:20:57Z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