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94" r:id="rId2"/>
    <p:sldId id="1028" r:id="rId3"/>
    <p:sldId id="953" r:id="rId4"/>
    <p:sldId id="1043" r:id="rId5"/>
    <p:sldId id="1042" r:id="rId6"/>
    <p:sldId id="1044" r:id="rId7"/>
    <p:sldId id="1045" r:id="rId8"/>
    <p:sldId id="1047" r:id="rId9"/>
    <p:sldId id="1046" r:id="rId10"/>
    <p:sldId id="1048" r:id="rId11"/>
    <p:sldId id="1050" r:id="rId12"/>
    <p:sldId id="1049" r:id="rId13"/>
    <p:sldId id="1051" r:id="rId14"/>
    <p:sldId id="1052" r:id="rId15"/>
    <p:sldId id="1059" r:id="rId16"/>
    <p:sldId id="1061" r:id="rId17"/>
    <p:sldId id="1063" r:id="rId18"/>
    <p:sldId id="1064" r:id="rId19"/>
    <p:sldId id="1065" r:id="rId20"/>
    <p:sldId id="1062" r:id="rId21"/>
    <p:sldId id="1066" r:id="rId22"/>
    <p:sldId id="1053" r:id="rId23"/>
    <p:sldId id="1067" r:id="rId24"/>
    <p:sldId id="1068" r:id="rId25"/>
    <p:sldId id="1069" r:id="rId26"/>
    <p:sldId id="1070" r:id="rId27"/>
    <p:sldId id="1054" r:id="rId28"/>
    <p:sldId id="1071" r:id="rId29"/>
    <p:sldId id="1072" r:id="rId30"/>
    <p:sldId id="1055" r:id="rId31"/>
    <p:sldId id="1073" r:id="rId32"/>
    <p:sldId id="1075" r:id="rId33"/>
    <p:sldId id="1056" r:id="rId34"/>
    <p:sldId id="1057" r:id="rId35"/>
    <p:sldId id="1076" r:id="rId36"/>
    <p:sldId id="1058" r:id="rId37"/>
    <p:sldId id="1074" r:id="rId38"/>
    <p:sldId id="1082" r:id="rId39"/>
    <p:sldId id="1078" r:id="rId40"/>
    <p:sldId id="1079" r:id="rId41"/>
    <p:sldId id="1080" r:id="rId42"/>
    <p:sldId id="108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28"/>
            <p14:sldId id="953"/>
            <p14:sldId id="1043"/>
            <p14:sldId id="1042"/>
            <p14:sldId id="1044"/>
            <p14:sldId id="1045"/>
            <p14:sldId id="1047"/>
            <p14:sldId id="1046"/>
            <p14:sldId id="1048"/>
            <p14:sldId id="1050"/>
            <p14:sldId id="1049"/>
            <p14:sldId id="1051"/>
            <p14:sldId id="1052"/>
            <p14:sldId id="1059"/>
            <p14:sldId id="1061"/>
            <p14:sldId id="1063"/>
            <p14:sldId id="1064"/>
            <p14:sldId id="1065"/>
            <p14:sldId id="1062"/>
            <p14:sldId id="1066"/>
            <p14:sldId id="1053"/>
            <p14:sldId id="1067"/>
            <p14:sldId id="1068"/>
            <p14:sldId id="1069"/>
            <p14:sldId id="1070"/>
            <p14:sldId id="1054"/>
            <p14:sldId id="1071"/>
            <p14:sldId id="1072"/>
            <p14:sldId id="1055"/>
            <p14:sldId id="1073"/>
            <p14:sldId id="1075"/>
            <p14:sldId id="1056"/>
            <p14:sldId id="1057"/>
            <p14:sldId id="1076"/>
            <p14:sldId id="1058"/>
            <p14:sldId id="1074"/>
            <p14:sldId id="1082"/>
            <p14:sldId id="1078"/>
            <p14:sldId id="1079"/>
            <p14:sldId id="1080"/>
            <p14:sldId id="108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56C3EA"/>
    <a:srgbClr val="FDD33F"/>
    <a:srgbClr val="E35A35"/>
    <a:srgbClr val="8FAADC"/>
    <a:srgbClr val="FF99FF"/>
    <a:srgbClr val="FF99CC"/>
    <a:srgbClr val="A4D6F1"/>
    <a:srgbClr val="FFC500"/>
    <a:srgbClr val="74D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9" autoAdjust="0"/>
    <p:restoredTop sz="93738" autoAdjust="0"/>
  </p:normalViewPr>
  <p:slideViewPr>
    <p:cSldViewPr snapToGrid="0">
      <p:cViewPr varScale="1">
        <p:scale>
          <a:sx n="44" d="100"/>
          <a:sy n="44" d="100"/>
        </p:scale>
        <p:origin x="58" y="5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697311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transition spd="slow" advTm="49796">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72181289"/>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advTm="49796">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5.png"/><Relationship Id="rId16" Type="http://schemas.openxmlformats.org/officeDocument/2006/relationships/image" Target="../media/image32.svg"/><Relationship Id="rId1" Type="http://schemas.openxmlformats.org/officeDocument/2006/relationships/slideLayout" Target="../slideLayouts/slideLayout1.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image" Target="../media/image30.sv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4.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5.png"/><Relationship Id="rId16" Type="http://schemas.openxmlformats.org/officeDocument/2006/relationships/image" Target="../media/image32.svg"/><Relationship Id="rId1" Type="http://schemas.openxmlformats.org/officeDocument/2006/relationships/slideLayout" Target="../slideLayouts/slideLayout1.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image" Target="../media/image30.sv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4.xml"/><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320676"/>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transition spd="slow" advTm="49796">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26805" b="26805"/>
          <a:stretch>
            <a:fillRect/>
          </a:stretch>
        </p:blipFill>
        <p:spPr>
          <a:xfrm>
            <a:off x="1268436" y="1123950"/>
            <a:ext cx="9936480" cy="4610100"/>
          </a:xfrm>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الثانية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409575" y="5156854"/>
            <a:ext cx="5686425"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التخطيط الاستراتيجي لحملات العلاقات العامة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2</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4DB84A4E-FD54-D200-789A-5C7340A260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9472123"/>
      </p:ext>
    </p:extLst>
  </p:cSld>
  <p:clrMapOvr>
    <a:masterClrMapping/>
  </p:clrMapOvr>
  <p:transition spd="slow" advTm="49796">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21356" y="1258788"/>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فرق</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17739" y="210961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تخطيط</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14122" y="296043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مفاهيم</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0505" y="3811263"/>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أهمية</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26306" y="4682320"/>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خصائص</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03271" y="551291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مراحل</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مفهوم التخطيط الاستراتيجي</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أهمية التخطيط الاستراتيجي لحملات العلاقات العامة</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خصائص التخطيط الاستراتيجي لحملات العلاقات العامة</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مراحل التخطيط الاستراتيجي ومثال تطبيقي</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141" y="205474"/>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الثانية: </a:t>
            </a:r>
            <a:r>
              <a:rPr lang="ar-EG" sz="2000" b="1" dirty="0">
                <a:solidFill>
                  <a:srgbClr val="002060"/>
                </a:solidFill>
                <a:latin typeface="Alexandria" pitchFamily="2" charset="-78"/>
                <a:cs typeface="Alexandria" pitchFamily="2" charset="-78"/>
              </a:rPr>
              <a:t>التخطيط الاستراتيجي لحملات العلاقات العامة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الفرق بين التخطيط والتخطيط</a:t>
            </a:r>
            <a:r>
              <a:rPr kumimoji="0" lang="ar-EG" sz="1600" b="0" i="0" u="none" strike="noStrike" kern="1200" cap="none" spc="0" normalizeH="0" noProof="0" dirty="0">
                <a:ln>
                  <a:noFill/>
                </a:ln>
                <a:solidFill>
                  <a:srgbClr val="002060"/>
                </a:solidFill>
                <a:effectLst/>
                <a:uLnTx/>
                <a:uFillTx/>
                <a:latin typeface="Alexandria" pitchFamily="2" charset="-78"/>
                <a:cs typeface="Alexandria" pitchFamily="2" charset="-78"/>
              </a:rPr>
              <a:t> الاستراتيجي</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التخطيط الاستراتيجي لحملات العلاقات العامة</a:t>
            </a:r>
            <a:endParaRPr lang="en-US" dirty="0"/>
          </a:p>
        </p:txBody>
      </p:sp>
    </p:spTree>
    <p:extLst>
      <p:ext uri="{BB962C8B-B14F-4D97-AF65-F5344CB8AC3E}">
        <p14:creationId xmlns:p14="http://schemas.microsoft.com/office/powerpoint/2010/main" val="4081830021"/>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ppt_x</p:attrName>
                                        </p:attrNameLst>
                                      </p:cBhvr>
                                      <p:tavLst>
                                        <p:tav tm="0">
                                          <p:val>
                                            <p:strVal val="#ppt_x"/>
                                          </p:val>
                                        </p:tav>
                                        <p:tav tm="100000">
                                          <p:val>
                                            <p:strVal val="#ppt_x"/>
                                          </p:val>
                                        </p:tav>
                                      </p:tavLst>
                                    </p:anim>
                                    <p:anim calcmode="lin" valueType="num">
                                      <p:cBhvr>
                                        <p:cTn id="14" dur="500" fill="hold"/>
                                        <p:tgtEl>
                                          <p:spTgt spid="42"/>
                                        </p:tgtEl>
                                        <p:attrNameLst>
                                          <p:attrName>ppt_y</p:attrName>
                                        </p:attrNameLst>
                                      </p:cBhvr>
                                      <p:tavLst>
                                        <p:tav tm="0">
                                          <p:val>
                                            <p:strVal val="#ppt_y-#ppt_h/2"/>
                                          </p:val>
                                        </p:tav>
                                        <p:tav tm="100000">
                                          <p:val>
                                            <p:strVal val="#ppt_y"/>
                                          </p:val>
                                        </p:tav>
                                      </p:tavLst>
                                    </p:anim>
                                    <p:anim calcmode="lin" valueType="num">
                                      <p:cBhvr>
                                        <p:cTn id="15" dur="500" fill="hold"/>
                                        <p:tgtEl>
                                          <p:spTgt spid="42"/>
                                        </p:tgtEl>
                                        <p:attrNameLst>
                                          <p:attrName>ppt_w</p:attrName>
                                        </p:attrNameLst>
                                      </p:cBhvr>
                                      <p:tavLst>
                                        <p:tav tm="0">
                                          <p:val>
                                            <p:strVal val="#ppt_w"/>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ppt_x"/>
                                          </p:val>
                                        </p:tav>
                                        <p:tav tm="100000">
                                          <p:val>
                                            <p:strVal val="#ppt_x"/>
                                          </p:val>
                                        </p:tav>
                                      </p:tavLst>
                                    </p:anim>
                                    <p:anim calcmode="lin" valueType="num">
                                      <p:cBhvr>
                                        <p:cTn id="20" dur="500" fill="hold"/>
                                        <p:tgtEl>
                                          <p:spTgt spid="45"/>
                                        </p:tgtEl>
                                        <p:attrNameLst>
                                          <p:attrName>ppt_y</p:attrName>
                                        </p:attrNameLst>
                                      </p:cBhvr>
                                      <p:tavLst>
                                        <p:tav tm="0">
                                          <p:val>
                                            <p:strVal val="#ppt_y-#ppt_h/2"/>
                                          </p:val>
                                        </p:tav>
                                        <p:tav tm="100000">
                                          <p:val>
                                            <p:strVal val="#ppt_y"/>
                                          </p:val>
                                        </p:tav>
                                      </p:tavLst>
                                    </p:anim>
                                    <p:anim calcmode="lin" valueType="num">
                                      <p:cBhvr>
                                        <p:cTn id="21" dur="500" fill="hold"/>
                                        <p:tgtEl>
                                          <p:spTgt spid="45"/>
                                        </p:tgtEl>
                                        <p:attrNameLst>
                                          <p:attrName>ppt_w</p:attrName>
                                        </p:attrNameLst>
                                      </p:cBhvr>
                                      <p:tavLst>
                                        <p:tav tm="0">
                                          <p:val>
                                            <p:strVal val="#ppt_w"/>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ppt_w/2"/>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17"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ppt_w/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0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ppt_x</p:attrName>
                                        </p:attrNameLst>
                                      </p:cBhvr>
                                      <p:tavLst>
                                        <p:tav tm="0">
                                          <p:val>
                                            <p:strVal val="#ppt_x-#ppt_w/2"/>
                                          </p:val>
                                        </p:tav>
                                        <p:tav tm="100000">
                                          <p:val>
                                            <p:strVal val="#ppt_x"/>
                                          </p:val>
                                        </p:tav>
                                      </p:tavLst>
                                    </p:anim>
                                    <p:anim calcmode="lin" valueType="num">
                                      <p:cBhvr>
                                        <p:cTn id="59" dur="500" fill="hold"/>
                                        <p:tgtEl>
                                          <p:spTgt spid="38"/>
                                        </p:tgtEl>
                                        <p:attrNameLst>
                                          <p:attrName>ppt_y</p:attrName>
                                        </p:attrNameLst>
                                      </p:cBhvr>
                                      <p:tavLst>
                                        <p:tav tm="0">
                                          <p:val>
                                            <p:strVal val="#ppt_y"/>
                                          </p:val>
                                        </p:tav>
                                        <p:tav tm="100000">
                                          <p:val>
                                            <p:strVal val="#ppt_y"/>
                                          </p:val>
                                        </p:tav>
                                      </p:tavLst>
                                    </p:anim>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strVal val="#ppt_h"/>
                                          </p:val>
                                        </p:tav>
                                        <p:tav tm="100000">
                                          <p:val>
                                            <p:strVal val="#ppt_h"/>
                                          </p:val>
                                        </p:tav>
                                      </p:tavLst>
                                    </p:anim>
                                  </p:childTnLst>
                                </p:cTn>
                              </p:par>
                            </p:childTnLst>
                          </p:cTn>
                        </p:par>
                        <p:par>
                          <p:cTn id="62" fill="hold">
                            <p:stCondLst>
                              <p:cond delay="2000"/>
                            </p:stCondLst>
                            <p:childTnLst>
                              <p:par>
                                <p:cTn id="63" presetID="17" presetClass="entr" presetSubtype="1"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500" fill="hold"/>
                                        <p:tgtEl>
                                          <p:spTgt spid="51"/>
                                        </p:tgtEl>
                                        <p:attrNameLst>
                                          <p:attrName>ppt_x</p:attrName>
                                        </p:attrNameLst>
                                      </p:cBhvr>
                                      <p:tavLst>
                                        <p:tav tm="0">
                                          <p:val>
                                            <p:strVal val="#ppt_x"/>
                                          </p:val>
                                        </p:tav>
                                        <p:tav tm="100000">
                                          <p:val>
                                            <p:strVal val="#ppt_x"/>
                                          </p:val>
                                        </p:tav>
                                      </p:tavLst>
                                    </p:anim>
                                    <p:anim calcmode="lin" valueType="num">
                                      <p:cBhvr>
                                        <p:cTn id="66" dur="500" fill="hold"/>
                                        <p:tgtEl>
                                          <p:spTgt spid="51"/>
                                        </p:tgtEl>
                                        <p:attrNameLst>
                                          <p:attrName>ppt_y</p:attrName>
                                        </p:attrNameLst>
                                      </p:cBhvr>
                                      <p:tavLst>
                                        <p:tav tm="0">
                                          <p:val>
                                            <p:strVal val="#ppt_y-#ppt_h/2"/>
                                          </p:val>
                                        </p:tav>
                                        <p:tav tm="100000">
                                          <p:val>
                                            <p:strVal val="#ppt_y"/>
                                          </p:val>
                                        </p:tav>
                                      </p:tavLst>
                                    </p:anim>
                                    <p:anim calcmode="lin" valueType="num">
                                      <p:cBhvr>
                                        <p:cTn id="67" dur="500" fill="hold"/>
                                        <p:tgtEl>
                                          <p:spTgt spid="51"/>
                                        </p:tgtEl>
                                        <p:attrNameLst>
                                          <p:attrName>ppt_w</p:attrName>
                                        </p:attrNameLst>
                                      </p:cBhvr>
                                      <p:tavLst>
                                        <p:tav tm="0">
                                          <p:val>
                                            <p:strVal val="#ppt_w"/>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childTnLst>
                                </p:cTn>
                              </p:par>
                              <p:par>
                                <p:cTn id="69" presetID="17" presetClass="entr" presetSubtype="1" fill="hold"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p:cTn id="71" dur="500" fill="hold"/>
                                        <p:tgtEl>
                                          <p:spTgt spid="55"/>
                                        </p:tgtEl>
                                        <p:attrNameLst>
                                          <p:attrName>ppt_x</p:attrName>
                                        </p:attrNameLst>
                                      </p:cBhvr>
                                      <p:tavLst>
                                        <p:tav tm="0">
                                          <p:val>
                                            <p:strVal val="#ppt_x"/>
                                          </p:val>
                                        </p:tav>
                                        <p:tav tm="100000">
                                          <p:val>
                                            <p:strVal val="#ppt_x"/>
                                          </p:val>
                                        </p:tav>
                                      </p:tavLst>
                                    </p:anim>
                                    <p:anim calcmode="lin" valueType="num">
                                      <p:cBhvr>
                                        <p:cTn id="72" dur="500" fill="hold"/>
                                        <p:tgtEl>
                                          <p:spTgt spid="55"/>
                                        </p:tgtEl>
                                        <p:attrNameLst>
                                          <p:attrName>ppt_y</p:attrName>
                                        </p:attrNameLst>
                                      </p:cBhvr>
                                      <p:tavLst>
                                        <p:tav tm="0">
                                          <p:val>
                                            <p:strVal val="#ppt_y-#ppt_h/2"/>
                                          </p:val>
                                        </p:tav>
                                        <p:tav tm="100000">
                                          <p:val>
                                            <p:strVal val="#ppt_y"/>
                                          </p:val>
                                        </p:tav>
                                      </p:tavLst>
                                    </p:anim>
                                    <p:anim calcmode="lin" valueType="num">
                                      <p:cBhvr>
                                        <p:cTn id="73" dur="500" fill="hold"/>
                                        <p:tgtEl>
                                          <p:spTgt spid="55"/>
                                        </p:tgtEl>
                                        <p:attrNameLst>
                                          <p:attrName>ppt_w</p:attrName>
                                        </p:attrNameLst>
                                      </p:cBhvr>
                                      <p:tavLst>
                                        <p:tav tm="0">
                                          <p:val>
                                            <p:strVal val="#ppt_w"/>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childTnLst>
                                </p:cTn>
                              </p:par>
                              <p:par>
                                <p:cTn id="75" presetID="17"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ppt_x</p:attrName>
                                        </p:attrNameLst>
                                      </p:cBhvr>
                                      <p:tavLst>
                                        <p:tav tm="0">
                                          <p:val>
                                            <p:strVal val="#ppt_x-#ppt_w/2"/>
                                          </p:val>
                                        </p:tav>
                                        <p:tav tm="100000">
                                          <p:val>
                                            <p:strVal val="#ppt_x"/>
                                          </p:val>
                                        </p:tav>
                                      </p:tavLst>
                                    </p:anim>
                                    <p:anim calcmode="lin" valueType="num">
                                      <p:cBhvr>
                                        <p:cTn id="78" dur="500" fill="hold"/>
                                        <p:tgtEl>
                                          <p:spTgt spid="43"/>
                                        </p:tgtEl>
                                        <p:attrNameLst>
                                          <p:attrName>ppt_y</p:attrName>
                                        </p:attrNameLst>
                                      </p:cBhvr>
                                      <p:tavLst>
                                        <p:tav tm="0">
                                          <p:val>
                                            <p:strVal val="#ppt_y"/>
                                          </p:val>
                                        </p:tav>
                                        <p:tav tm="100000">
                                          <p:val>
                                            <p:strVal val="#ppt_y"/>
                                          </p:val>
                                        </p:tav>
                                      </p:tavLst>
                                    </p:anim>
                                    <p:anim calcmode="lin" valueType="num">
                                      <p:cBhvr>
                                        <p:cTn id="79" dur="500" fill="hold"/>
                                        <p:tgtEl>
                                          <p:spTgt spid="43"/>
                                        </p:tgtEl>
                                        <p:attrNameLst>
                                          <p:attrName>ppt_w</p:attrName>
                                        </p:attrNameLst>
                                      </p:cBhvr>
                                      <p:tavLst>
                                        <p:tav tm="0">
                                          <p:val>
                                            <p:fltVal val="0"/>
                                          </p:val>
                                        </p:tav>
                                        <p:tav tm="100000">
                                          <p:val>
                                            <p:strVal val="#ppt_w"/>
                                          </p:val>
                                        </p:tav>
                                      </p:tavLst>
                                    </p:anim>
                                    <p:anim calcmode="lin" valueType="num">
                                      <p:cBhvr>
                                        <p:cTn id="80" dur="500" fill="hold"/>
                                        <p:tgtEl>
                                          <p:spTgt spid="43"/>
                                        </p:tgtEl>
                                        <p:attrNameLst>
                                          <p:attrName>ppt_h</p:attrName>
                                        </p:attrNameLst>
                                      </p:cBhvr>
                                      <p:tavLst>
                                        <p:tav tm="0">
                                          <p:val>
                                            <p:strVal val="#ppt_h"/>
                                          </p:val>
                                        </p:tav>
                                        <p:tav tm="100000">
                                          <p:val>
                                            <p:strVal val="#ppt_h"/>
                                          </p:val>
                                        </p:tav>
                                      </p:tavLst>
                                    </p:anim>
                                  </p:childTnLst>
                                </p:cTn>
                              </p:par>
                            </p:childTnLst>
                          </p:cTn>
                        </p:par>
                        <p:par>
                          <p:cTn id="81" fill="hold">
                            <p:stCondLst>
                              <p:cond delay="2500"/>
                            </p:stCondLst>
                            <p:childTnLst>
                              <p:par>
                                <p:cTn id="82" presetID="17" presetClass="entr" presetSubtype="8"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ppt_w/2"/>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ppt_w</p:attrName>
                                        </p:attrNameLst>
                                      </p:cBhvr>
                                      <p:tavLst>
                                        <p:tav tm="0">
                                          <p:val>
                                            <p:fltVal val="0"/>
                                          </p:val>
                                        </p:tav>
                                        <p:tav tm="100000">
                                          <p:val>
                                            <p:strVal val="#ppt_w"/>
                                          </p:val>
                                        </p:tav>
                                      </p:tavLst>
                                    </p:anim>
                                    <p:anim calcmode="lin" valueType="num">
                                      <p:cBhvr>
                                        <p:cTn id="87" dur="500" fill="hold"/>
                                        <p:tgtEl>
                                          <p:spTgt spid="39"/>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ntr" presetSubtype="1"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ppt_x</p:attrName>
                                        </p:attrNameLst>
                                      </p:cBhvr>
                                      <p:tavLst>
                                        <p:tav tm="0">
                                          <p:val>
                                            <p:strVal val="#ppt_x"/>
                                          </p:val>
                                        </p:tav>
                                        <p:tav tm="100000">
                                          <p:val>
                                            <p:strVal val="#ppt_x"/>
                                          </p:val>
                                        </p:tav>
                                      </p:tavLst>
                                    </p:anim>
                                    <p:anim calcmode="lin" valueType="num">
                                      <p:cBhvr>
                                        <p:cTn id="92" dur="500" fill="hold"/>
                                        <p:tgtEl>
                                          <p:spTgt spid="56"/>
                                        </p:tgtEl>
                                        <p:attrNameLst>
                                          <p:attrName>ppt_y</p:attrName>
                                        </p:attrNameLst>
                                      </p:cBhvr>
                                      <p:tavLst>
                                        <p:tav tm="0">
                                          <p:val>
                                            <p:strVal val="#ppt_y-#ppt_h/2"/>
                                          </p:val>
                                        </p:tav>
                                        <p:tav tm="100000">
                                          <p:val>
                                            <p:strVal val="#ppt_y"/>
                                          </p:val>
                                        </p:tav>
                                      </p:tavLst>
                                    </p:anim>
                                    <p:anim calcmode="lin" valueType="num">
                                      <p:cBhvr>
                                        <p:cTn id="93" dur="500" fill="hold"/>
                                        <p:tgtEl>
                                          <p:spTgt spid="56"/>
                                        </p:tgtEl>
                                        <p:attrNameLst>
                                          <p:attrName>ppt_w</p:attrName>
                                        </p:attrNameLst>
                                      </p:cBhvr>
                                      <p:tavLst>
                                        <p:tav tm="0">
                                          <p:val>
                                            <p:strVal val="#ppt_w"/>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ppt_x</p:attrName>
                                        </p:attrNameLst>
                                      </p:cBhvr>
                                      <p:tavLst>
                                        <p:tav tm="0">
                                          <p:val>
                                            <p:strVal val="#ppt_x"/>
                                          </p:val>
                                        </p:tav>
                                        <p:tav tm="100000">
                                          <p:val>
                                            <p:strVal val="#ppt_x"/>
                                          </p:val>
                                        </p:tav>
                                      </p:tavLst>
                                    </p:anim>
                                    <p:anim calcmode="lin" valueType="num">
                                      <p:cBhvr>
                                        <p:cTn id="98" dur="500" fill="hold"/>
                                        <p:tgtEl>
                                          <p:spTgt spid="61"/>
                                        </p:tgtEl>
                                        <p:attrNameLst>
                                          <p:attrName>ppt_y</p:attrName>
                                        </p:attrNameLst>
                                      </p:cBhvr>
                                      <p:tavLst>
                                        <p:tav tm="0">
                                          <p:val>
                                            <p:strVal val="#ppt_y-#ppt_h/2"/>
                                          </p:val>
                                        </p:tav>
                                        <p:tav tm="100000">
                                          <p:val>
                                            <p:strVal val="#ppt_y"/>
                                          </p:val>
                                        </p:tav>
                                      </p:tavLst>
                                    </p:anim>
                                    <p:anim calcmode="lin" valueType="num">
                                      <p:cBhvr>
                                        <p:cTn id="99" dur="500" fill="hold"/>
                                        <p:tgtEl>
                                          <p:spTgt spid="61"/>
                                        </p:tgtEl>
                                        <p:attrNameLst>
                                          <p:attrName>ppt_w</p:attrName>
                                        </p:attrNameLst>
                                      </p:cBhvr>
                                      <p:tavLst>
                                        <p:tav tm="0">
                                          <p:val>
                                            <p:strVal val="#ppt_w"/>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childTnLst>
                                </p:cTn>
                              </p:par>
                              <p:par>
                                <p:cTn id="101" presetID="17" presetClass="entr" presetSubtype="8"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ppt_x</p:attrName>
                                        </p:attrNameLst>
                                      </p:cBhvr>
                                      <p:tavLst>
                                        <p:tav tm="0">
                                          <p:val>
                                            <p:strVal val="#ppt_x-#ppt_w/2"/>
                                          </p:val>
                                        </p:tav>
                                        <p:tav tm="100000">
                                          <p:val>
                                            <p:strVal val="#ppt_x"/>
                                          </p:val>
                                        </p:tav>
                                      </p:tavLst>
                                    </p:anim>
                                    <p:anim calcmode="lin" valueType="num">
                                      <p:cBhvr>
                                        <p:cTn id="104" dur="500" fill="hold"/>
                                        <p:tgtEl>
                                          <p:spTgt spid="47"/>
                                        </p:tgtEl>
                                        <p:attrNameLst>
                                          <p:attrName>ppt_y</p:attrName>
                                        </p:attrNameLst>
                                      </p:cBhvr>
                                      <p:tavLst>
                                        <p:tav tm="0">
                                          <p:val>
                                            <p:strVal val="#ppt_y"/>
                                          </p:val>
                                        </p:tav>
                                        <p:tav tm="100000">
                                          <p:val>
                                            <p:strVal val="#ppt_y"/>
                                          </p:val>
                                        </p:tav>
                                      </p:tavLst>
                                    </p:anim>
                                    <p:anim calcmode="lin" valueType="num">
                                      <p:cBhvr>
                                        <p:cTn id="105" dur="500" fill="hold"/>
                                        <p:tgtEl>
                                          <p:spTgt spid="47"/>
                                        </p:tgtEl>
                                        <p:attrNameLst>
                                          <p:attrName>ppt_w</p:attrName>
                                        </p:attrNameLst>
                                      </p:cBhvr>
                                      <p:tavLst>
                                        <p:tav tm="0">
                                          <p:val>
                                            <p:fltVal val="0"/>
                                          </p:val>
                                        </p:tav>
                                        <p:tav tm="100000">
                                          <p:val>
                                            <p:strVal val="#ppt_w"/>
                                          </p:val>
                                        </p:tav>
                                      </p:tavLst>
                                    </p:anim>
                                    <p:anim calcmode="lin" valueType="num">
                                      <p:cBhvr>
                                        <p:cTn id="106" dur="500" fill="hold"/>
                                        <p:tgtEl>
                                          <p:spTgt spid="47"/>
                                        </p:tgtEl>
                                        <p:attrNameLst>
                                          <p:attrName>ppt_h</p:attrName>
                                        </p:attrNameLst>
                                      </p:cBhvr>
                                      <p:tavLst>
                                        <p:tav tm="0">
                                          <p:val>
                                            <p:strVal val="#ppt_h"/>
                                          </p:val>
                                        </p:tav>
                                        <p:tav tm="100000">
                                          <p:val>
                                            <p:strVal val="#ppt_h"/>
                                          </p:val>
                                        </p:tav>
                                      </p:tavLst>
                                    </p:anim>
                                  </p:childTnLst>
                                </p:cTn>
                              </p:par>
                            </p:childTnLst>
                          </p:cTn>
                        </p:par>
                        <p:par>
                          <p:cTn id="107" fill="hold">
                            <p:stCondLst>
                              <p:cond delay="3500"/>
                            </p:stCondLst>
                            <p:childTnLst>
                              <p:par>
                                <p:cTn id="108" presetID="17" presetClass="entr" presetSubtype="8" fill="hold" nodeType="after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500" fill="hold"/>
                                        <p:tgtEl>
                                          <p:spTgt spid="40"/>
                                        </p:tgtEl>
                                        <p:attrNameLst>
                                          <p:attrName>ppt_x</p:attrName>
                                        </p:attrNameLst>
                                      </p:cBhvr>
                                      <p:tavLst>
                                        <p:tav tm="0">
                                          <p:val>
                                            <p:strVal val="#ppt_x-#ppt_w/2"/>
                                          </p:val>
                                        </p:tav>
                                        <p:tav tm="100000">
                                          <p:val>
                                            <p:strVal val="#ppt_x"/>
                                          </p:val>
                                        </p:tav>
                                      </p:tavLst>
                                    </p:anim>
                                    <p:anim calcmode="lin" valueType="num">
                                      <p:cBhvr>
                                        <p:cTn id="111" dur="500" fill="hold"/>
                                        <p:tgtEl>
                                          <p:spTgt spid="40"/>
                                        </p:tgtEl>
                                        <p:attrNameLst>
                                          <p:attrName>ppt_y</p:attrName>
                                        </p:attrNameLst>
                                      </p:cBhvr>
                                      <p:tavLst>
                                        <p:tav tm="0">
                                          <p:val>
                                            <p:strVal val="#ppt_y"/>
                                          </p:val>
                                        </p:tav>
                                        <p:tav tm="100000">
                                          <p:val>
                                            <p:strVal val="#ppt_y"/>
                                          </p:val>
                                        </p:tav>
                                      </p:tavLst>
                                    </p:anim>
                                    <p:anim calcmode="lin" valueType="num">
                                      <p:cBhvr>
                                        <p:cTn id="112" dur="500" fill="hold"/>
                                        <p:tgtEl>
                                          <p:spTgt spid="40"/>
                                        </p:tgtEl>
                                        <p:attrNameLst>
                                          <p:attrName>ppt_w</p:attrName>
                                        </p:attrNameLst>
                                      </p:cBhvr>
                                      <p:tavLst>
                                        <p:tav tm="0">
                                          <p:val>
                                            <p:fltVal val="0"/>
                                          </p:val>
                                        </p:tav>
                                        <p:tav tm="100000">
                                          <p:val>
                                            <p:strVal val="#ppt_w"/>
                                          </p:val>
                                        </p:tav>
                                      </p:tavLst>
                                    </p:anim>
                                    <p:anim calcmode="lin" valueType="num">
                                      <p:cBhvr>
                                        <p:cTn id="113" dur="500" fill="hold"/>
                                        <p:tgtEl>
                                          <p:spTgt spid="40"/>
                                        </p:tgtEl>
                                        <p:attrNameLst>
                                          <p:attrName>ppt_h</p:attrName>
                                        </p:attrNameLst>
                                      </p:cBhvr>
                                      <p:tavLst>
                                        <p:tav tm="0">
                                          <p:val>
                                            <p:strVal val="#ppt_h"/>
                                          </p:val>
                                        </p:tav>
                                        <p:tav tm="100000">
                                          <p:val>
                                            <p:strVal val="#ppt_h"/>
                                          </p:val>
                                        </p:tav>
                                      </p:tavLst>
                                    </p:anim>
                                  </p:childTnLst>
                                </p:cTn>
                              </p:par>
                            </p:childTnLst>
                          </p:cTn>
                        </p:par>
                        <p:par>
                          <p:cTn id="114" fill="hold">
                            <p:stCondLst>
                              <p:cond delay="4000"/>
                            </p:stCondLst>
                            <p:childTnLst>
                              <p:par>
                                <p:cTn id="115" presetID="17" presetClass="entr" presetSubtype="1" fill="hold" grpId="0" nodeType="after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p:cTn id="117" dur="500" fill="hold"/>
                                        <p:tgtEl>
                                          <p:spTgt spid="62"/>
                                        </p:tgtEl>
                                        <p:attrNameLst>
                                          <p:attrName>ppt_x</p:attrName>
                                        </p:attrNameLst>
                                      </p:cBhvr>
                                      <p:tavLst>
                                        <p:tav tm="0">
                                          <p:val>
                                            <p:strVal val="#ppt_x"/>
                                          </p:val>
                                        </p:tav>
                                        <p:tav tm="100000">
                                          <p:val>
                                            <p:strVal val="#ppt_x"/>
                                          </p:val>
                                        </p:tav>
                                      </p:tavLst>
                                    </p:anim>
                                    <p:anim calcmode="lin" valueType="num">
                                      <p:cBhvr>
                                        <p:cTn id="118" dur="500" fill="hold"/>
                                        <p:tgtEl>
                                          <p:spTgt spid="62"/>
                                        </p:tgtEl>
                                        <p:attrNameLst>
                                          <p:attrName>ppt_y</p:attrName>
                                        </p:attrNameLst>
                                      </p:cBhvr>
                                      <p:tavLst>
                                        <p:tav tm="0">
                                          <p:val>
                                            <p:strVal val="#ppt_y-#ppt_h/2"/>
                                          </p:val>
                                        </p:tav>
                                        <p:tav tm="100000">
                                          <p:val>
                                            <p:strVal val="#ppt_y"/>
                                          </p:val>
                                        </p:tav>
                                      </p:tavLst>
                                    </p:anim>
                                    <p:anim calcmode="lin" valueType="num">
                                      <p:cBhvr>
                                        <p:cTn id="119" dur="500" fill="hold"/>
                                        <p:tgtEl>
                                          <p:spTgt spid="62"/>
                                        </p:tgtEl>
                                        <p:attrNameLst>
                                          <p:attrName>ppt_w</p:attrName>
                                        </p:attrNameLst>
                                      </p:cBhvr>
                                      <p:tavLst>
                                        <p:tav tm="0">
                                          <p:val>
                                            <p:strVal val="#ppt_w"/>
                                          </p:val>
                                        </p:tav>
                                        <p:tav tm="100000">
                                          <p:val>
                                            <p:strVal val="#ppt_w"/>
                                          </p:val>
                                        </p:tav>
                                      </p:tavLst>
                                    </p:anim>
                                    <p:anim calcmode="lin" valueType="num">
                                      <p:cBhvr>
                                        <p:cTn id="120" dur="500" fill="hold"/>
                                        <p:tgtEl>
                                          <p:spTgt spid="6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p:cTn id="123" dur="500" fill="hold"/>
                                        <p:tgtEl>
                                          <p:spTgt spid="65"/>
                                        </p:tgtEl>
                                        <p:attrNameLst>
                                          <p:attrName>ppt_x</p:attrName>
                                        </p:attrNameLst>
                                      </p:cBhvr>
                                      <p:tavLst>
                                        <p:tav tm="0">
                                          <p:val>
                                            <p:strVal val="#ppt_x"/>
                                          </p:val>
                                        </p:tav>
                                        <p:tav tm="100000">
                                          <p:val>
                                            <p:strVal val="#ppt_x"/>
                                          </p:val>
                                        </p:tav>
                                      </p:tavLst>
                                    </p:anim>
                                    <p:anim calcmode="lin" valueType="num">
                                      <p:cBhvr>
                                        <p:cTn id="124" dur="500" fill="hold"/>
                                        <p:tgtEl>
                                          <p:spTgt spid="65"/>
                                        </p:tgtEl>
                                        <p:attrNameLst>
                                          <p:attrName>ppt_y</p:attrName>
                                        </p:attrNameLst>
                                      </p:cBhvr>
                                      <p:tavLst>
                                        <p:tav tm="0">
                                          <p:val>
                                            <p:strVal val="#ppt_y-#ppt_h/2"/>
                                          </p:val>
                                        </p:tav>
                                        <p:tav tm="100000">
                                          <p:val>
                                            <p:strVal val="#ppt_y"/>
                                          </p:val>
                                        </p:tav>
                                      </p:tavLst>
                                    </p:anim>
                                    <p:anim calcmode="lin" valueType="num">
                                      <p:cBhvr>
                                        <p:cTn id="125" dur="500" fill="hold"/>
                                        <p:tgtEl>
                                          <p:spTgt spid="65"/>
                                        </p:tgtEl>
                                        <p:attrNameLst>
                                          <p:attrName>ppt_w</p:attrName>
                                        </p:attrNameLst>
                                      </p:cBhvr>
                                      <p:tavLst>
                                        <p:tav tm="0">
                                          <p:val>
                                            <p:strVal val="#ppt_w"/>
                                          </p:val>
                                        </p:tav>
                                        <p:tav tm="100000">
                                          <p:val>
                                            <p:strVal val="#ppt_w"/>
                                          </p:val>
                                        </p:tav>
                                      </p:tavLst>
                                    </p:anim>
                                    <p:anim calcmode="lin" valueType="num">
                                      <p:cBhvr>
                                        <p:cTn id="126" dur="500" fill="hold"/>
                                        <p:tgtEl>
                                          <p:spTgt spid="65"/>
                                        </p:tgtEl>
                                        <p:attrNameLst>
                                          <p:attrName>ppt_h</p:attrName>
                                        </p:attrNameLst>
                                      </p:cBhvr>
                                      <p:tavLst>
                                        <p:tav tm="0">
                                          <p:val>
                                            <p:fltVal val="0"/>
                                          </p:val>
                                        </p:tav>
                                        <p:tav tm="100000">
                                          <p:val>
                                            <p:strVal val="#ppt_h"/>
                                          </p:val>
                                        </p:tav>
                                      </p:tavLst>
                                    </p:anim>
                                  </p:childTnLst>
                                </p:cTn>
                              </p:par>
                              <p:par>
                                <p:cTn id="127" presetID="17" presetClass="entr" presetSubtype="8"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 calcmode="lin" valueType="num">
                                      <p:cBhvr>
                                        <p:cTn id="129" dur="500" fill="hold"/>
                                        <p:tgtEl>
                                          <p:spTgt spid="57"/>
                                        </p:tgtEl>
                                        <p:attrNameLst>
                                          <p:attrName>ppt_x</p:attrName>
                                        </p:attrNameLst>
                                      </p:cBhvr>
                                      <p:tavLst>
                                        <p:tav tm="0">
                                          <p:val>
                                            <p:strVal val="#ppt_x-#ppt_w/2"/>
                                          </p:val>
                                        </p:tav>
                                        <p:tav tm="100000">
                                          <p:val>
                                            <p:strVal val="#ppt_x"/>
                                          </p:val>
                                        </p:tav>
                                      </p:tavLst>
                                    </p:anim>
                                    <p:anim calcmode="lin" valueType="num">
                                      <p:cBhvr>
                                        <p:cTn id="130" dur="500" fill="hold"/>
                                        <p:tgtEl>
                                          <p:spTgt spid="57"/>
                                        </p:tgtEl>
                                        <p:attrNameLst>
                                          <p:attrName>ppt_y</p:attrName>
                                        </p:attrNameLst>
                                      </p:cBhvr>
                                      <p:tavLst>
                                        <p:tav tm="0">
                                          <p:val>
                                            <p:strVal val="#ppt_y"/>
                                          </p:val>
                                        </p:tav>
                                        <p:tav tm="100000">
                                          <p:val>
                                            <p:strVal val="#ppt_y"/>
                                          </p:val>
                                        </p:tav>
                                      </p:tavLst>
                                    </p:anim>
                                    <p:anim calcmode="lin" valueType="num">
                                      <p:cBhvr>
                                        <p:cTn id="131" dur="500" fill="hold"/>
                                        <p:tgtEl>
                                          <p:spTgt spid="57"/>
                                        </p:tgtEl>
                                        <p:attrNameLst>
                                          <p:attrName>ppt_w</p:attrName>
                                        </p:attrNameLst>
                                      </p:cBhvr>
                                      <p:tavLst>
                                        <p:tav tm="0">
                                          <p:val>
                                            <p:fltVal val="0"/>
                                          </p:val>
                                        </p:tav>
                                        <p:tav tm="100000">
                                          <p:val>
                                            <p:strVal val="#ppt_w"/>
                                          </p:val>
                                        </p:tav>
                                      </p:tavLst>
                                    </p:anim>
                                    <p:anim calcmode="lin" valueType="num">
                                      <p:cBhvr>
                                        <p:cTn id="132" dur="500" fill="hold"/>
                                        <p:tgtEl>
                                          <p:spTgt spid="57"/>
                                        </p:tgtEl>
                                        <p:attrNameLst>
                                          <p:attrName>ppt_h</p:attrName>
                                        </p:attrNameLst>
                                      </p:cBhvr>
                                      <p:tavLst>
                                        <p:tav tm="0">
                                          <p:val>
                                            <p:strVal val="#ppt_h"/>
                                          </p:val>
                                        </p:tav>
                                        <p:tav tm="100000">
                                          <p:val>
                                            <p:strVal val="#ppt_h"/>
                                          </p:val>
                                        </p:tav>
                                      </p:tavLst>
                                    </p:anim>
                                  </p:childTnLst>
                                </p:cTn>
                              </p:par>
                            </p:childTnLst>
                          </p:cTn>
                        </p:par>
                        <p:par>
                          <p:cTn id="133" fill="hold">
                            <p:stCondLst>
                              <p:cond delay="4500"/>
                            </p:stCondLst>
                            <p:childTnLst>
                              <p:par>
                                <p:cTn id="134" presetID="17" presetClass="entr" presetSubtype="8"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500" fill="hold"/>
                                        <p:tgtEl>
                                          <p:spTgt spid="41"/>
                                        </p:tgtEl>
                                        <p:attrNameLst>
                                          <p:attrName>ppt_x</p:attrName>
                                        </p:attrNameLst>
                                      </p:cBhvr>
                                      <p:tavLst>
                                        <p:tav tm="0">
                                          <p:val>
                                            <p:strVal val="#ppt_x-#ppt_w/2"/>
                                          </p:val>
                                        </p:tav>
                                        <p:tav tm="100000">
                                          <p:val>
                                            <p:strVal val="#ppt_x"/>
                                          </p:val>
                                        </p:tav>
                                      </p:tavLst>
                                    </p:anim>
                                    <p:anim calcmode="lin" valueType="num">
                                      <p:cBhvr>
                                        <p:cTn id="137" dur="500" fill="hold"/>
                                        <p:tgtEl>
                                          <p:spTgt spid="41"/>
                                        </p:tgtEl>
                                        <p:attrNameLst>
                                          <p:attrName>ppt_y</p:attrName>
                                        </p:attrNameLst>
                                      </p:cBhvr>
                                      <p:tavLst>
                                        <p:tav tm="0">
                                          <p:val>
                                            <p:strVal val="#ppt_y"/>
                                          </p:val>
                                        </p:tav>
                                        <p:tav tm="100000">
                                          <p:val>
                                            <p:strVal val="#ppt_y"/>
                                          </p:val>
                                        </p:tav>
                                      </p:tavLst>
                                    </p:anim>
                                    <p:anim calcmode="lin" valueType="num">
                                      <p:cBhvr>
                                        <p:cTn id="138" dur="500" fill="hold"/>
                                        <p:tgtEl>
                                          <p:spTgt spid="41"/>
                                        </p:tgtEl>
                                        <p:attrNameLst>
                                          <p:attrName>ppt_w</p:attrName>
                                        </p:attrNameLst>
                                      </p:cBhvr>
                                      <p:tavLst>
                                        <p:tav tm="0">
                                          <p:val>
                                            <p:fltVal val="0"/>
                                          </p:val>
                                        </p:tav>
                                        <p:tav tm="100000">
                                          <p:val>
                                            <p:strVal val="#ppt_w"/>
                                          </p:val>
                                        </p:tav>
                                      </p:tavLst>
                                    </p:anim>
                                    <p:anim calcmode="lin" valueType="num">
                                      <p:cBhvr>
                                        <p:cTn id="139" dur="500" fill="hold"/>
                                        <p:tgtEl>
                                          <p:spTgt spid="41"/>
                                        </p:tgtEl>
                                        <p:attrNameLst>
                                          <p:attrName>ppt_h</p:attrName>
                                        </p:attrNameLst>
                                      </p:cBhvr>
                                      <p:tavLst>
                                        <p:tav tm="0">
                                          <p:val>
                                            <p:strVal val="#ppt_h"/>
                                          </p:val>
                                        </p:tav>
                                        <p:tav tm="100000">
                                          <p:val>
                                            <p:strVal val="#ppt_h"/>
                                          </p:val>
                                        </p:tav>
                                      </p:tavLst>
                                    </p:anim>
                                  </p:childTnLst>
                                </p:cTn>
                              </p:par>
                            </p:childTnLst>
                          </p:cTn>
                        </p:par>
                        <p:par>
                          <p:cTn id="140" fill="hold">
                            <p:stCondLst>
                              <p:cond delay="5000"/>
                            </p:stCondLst>
                            <p:childTnLst>
                              <p:par>
                                <p:cTn id="141" presetID="17" presetClass="entr" presetSubtype="1" fill="hold" grpId="0" nodeType="afterEffect">
                                  <p:stCondLst>
                                    <p:cond delay="0"/>
                                  </p:stCondLst>
                                  <p:childTnLst>
                                    <p:set>
                                      <p:cBhvr>
                                        <p:cTn id="142" dur="1" fill="hold">
                                          <p:stCondLst>
                                            <p:cond delay="0"/>
                                          </p:stCondLst>
                                        </p:cTn>
                                        <p:tgtEl>
                                          <p:spTgt spid="66"/>
                                        </p:tgtEl>
                                        <p:attrNameLst>
                                          <p:attrName>style.visibility</p:attrName>
                                        </p:attrNameLst>
                                      </p:cBhvr>
                                      <p:to>
                                        <p:strVal val="visible"/>
                                      </p:to>
                                    </p:set>
                                    <p:anim calcmode="lin" valueType="num">
                                      <p:cBhvr>
                                        <p:cTn id="143" dur="500" fill="hold"/>
                                        <p:tgtEl>
                                          <p:spTgt spid="66"/>
                                        </p:tgtEl>
                                        <p:attrNameLst>
                                          <p:attrName>ppt_x</p:attrName>
                                        </p:attrNameLst>
                                      </p:cBhvr>
                                      <p:tavLst>
                                        <p:tav tm="0">
                                          <p:val>
                                            <p:strVal val="#ppt_x"/>
                                          </p:val>
                                        </p:tav>
                                        <p:tav tm="100000">
                                          <p:val>
                                            <p:strVal val="#ppt_x"/>
                                          </p:val>
                                        </p:tav>
                                      </p:tavLst>
                                    </p:anim>
                                    <p:anim calcmode="lin" valueType="num">
                                      <p:cBhvr>
                                        <p:cTn id="144" dur="500" fill="hold"/>
                                        <p:tgtEl>
                                          <p:spTgt spid="66"/>
                                        </p:tgtEl>
                                        <p:attrNameLst>
                                          <p:attrName>ppt_y</p:attrName>
                                        </p:attrNameLst>
                                      </p:cBhvr>
                                      <p:tavLst>
                                        <p:tav tm="0">
                                          <p:val>
                                            <p:strVal val="#ppt_y-#ppt_h/2"/>
                                          </p:val>
                                        </p:tav>
                                        <p:tav tm="100000">
                                          <p:val>
                                            <p:strVal val="#ppt_y"/>
                                          </p:val>
                                        </p:tav>
                                      </p:tavLst>
                                    </p:anim>
                                    <p:anim calcmode="lin" valueType="num">
                                      <p:cBhvr>
                                        <p:cTn id="145" dur="500" fill="hold"/>
                                        <p:tgtEl>
                                          <p:spTgt spid="66"/>
                                        </p:tgtEl>
                                        <p:attrNameLst>
                                          <p:attrName>ppt_w</p:attrName>
                                        </p:attrNameLst>
                                      </p:cBhvr>
                                      <p:tavLst>
                                        <p:tav tm="0">
                                          <p:val>
                                            <p:strVal val="#ppt_w"/>
                                          </p:val>
                                        </p:tav>
                                        <p:tav tm="100000">
                                          <p:val>
                                            <p:strVal val="#ppt_w"/>
                                          </p:val>
                                        </p:tav>
                                      </p:tavLst>
                                    </p:anim>
                                    <p:anim calcmode="lin" valueType="num">
                                      <p:cBhvr>
                                        <p:cTn id="146" dur="500" fill="hold"/>
                                        <p:tgtEl>
                                          <p:spTgt spid="66"/>
                                        </p:tgtEl>
                                        <p:attrNameLst>
                                          <p:attrName>ppt_h</p:attrName>
                                        </p:attrNameLst>
                                      </p:cBhvr>
                                      <p:tavLst>
                                        <p:tav tm="0">
                                          <p:val>
                                            <p:fltVal val="0"/>
                                          </p:val>
                                        </p:tav>
                                        <p:tav tm="100000">
                                          <p:val>
                                            <p:strVal val="#ppt_h"/>
                                          </p:val>
                                        </p:tav>
                                      </p:tavLst>
                                    </p:anim>
                                  </p:childTnLst>
                                </p:cTn>
                              </p:par>
                              <p:par>
                                <p:cTn id="147" presetID="17" presetClass="entr" presetSubtype="1" fill="hold" nodeType="withEffect">
                                  <p:stCondLst>
                                    <p:cond delay="0"/>
                                  </p:stCondLst>
                                  <p:childTnLst>
                                    <p:set>
                                      <p:cBhvr>
                                        <p:cTn id="148" dur="1" fill="hold">
                                          <p:stCondLst>
                                            <p:cond delay="0"/>
                                          </p:stCondLst>
                                        </p:cTn>
                                        <p:tgtEl>
                                          <p:spTgt spid="59"/>
                                        </p:tgtEl>
                                        <p:attrNameLst>
                                          <p:attrName>style.visibility</p:attrName>
                                        </p:attrNameLst>
                                      </p:cBhvr>
                                      <p:to>
                                        <p:strVal val="visible"/>
                                      </p:to>
                                    </p:set>
                                    <p:anim calcmode="lin" valueType="num">
                                      <p:cBhvr>
                                        <p:cTn id="149" dur="500" fill="hold"/>
                                        <p:tgtEl>
                                          <p:spTgt spid="59"/>
                                        </p:tgtEl>
                                        <p:attrNameLst>
                                          <p:attrName>ppt_x</p:attrName>
                                        </p:attrNameLst>
                                      </p:cBhvr>
                                      <p:tavLst>
                                        <p:tav tm="0">
                                          <p:val>
                                            <p:strVal val="#ppt_x"/>
                                          </p:val>
                                        </p:tav>
                                        <p:tav tm="100000">
                                          <p:val>
                                            <p:strVal val="#ppt_x"/>
                                          </p:val>
                                        </p:tav>
                                      </p:tavLst>
                                    </p:anim>
                                    <p:anim calcmode="lin" valueType="num">
                                      <p:cBhvr>
                                        <p:cTn id="150" dur="500" fill="hold"/>
                                        <p:tgtEl>
                                          <p:spTgt spid="59"/>
                                        </p:tgtEl>
                                        <p:attrNameLst>
                                          <p:attrName>ppt_y</p:attrName>
                                        </p:attrNameLst>
                                      </p:cBhvr>
                                      <p:tavLst>
                                        <p:tav tm="0">
                                          <p:val>
                                            <p:strVal val="#ppt_y-#ppt_h/2"/>
                                          </p:val>
                                        </p:tav>
                                        <p:tav tm="100000">
                                          <p:val>
                                            <p:strVal val="#ppt_y"/>
                                          </p:val>
                                        </p:tav>
                                      </p:tavLst>
                                    </p:anim>
                                    <p:anim calcmode="lin" valueType="num">
                                      <p:cBhvr>
                                        <p:cTn id="151" dur="500" fill="hold"/>
                                        <p:tgtEl>
                                          <p:spTgt spid="59"/>
                                        </p:tgtEl>
                                        <p:attrNameLst>
                                          <p:attrName>ppt_w</p:attrName>
                                        </p:attrNameLst>
                                      </p:cBhvr>
                                      <p:tavLst>
                                        <p:tav tm="0">
                                          <p:val>
                                            <p:strVal val="#ppt_w"/>
                                          </p:val>
                                        </p:tav>
                                        <p:tav tm="100000">
                                          <p:val>
                                            <p:strVal val="#ppt_w"/>
                                          </p:val>
                                        </p:tav>
                                      </p:tavLst>
                                    </p:anim>
                                    <p:anim calcmode="lin" valueType="num">
                                      <p:cBhvr>
                                        <p:cTn id="152" dur="500" fill="hold"/>
                                        <p:tgtEl>
                                          <p:spTgt spid="59"/>
                                        </p:tgtEl>
                                        <p:attrNameLst>
                                          <p:attrName>ppt_h</p:attrName>
                                        </p:attrNameLst>
                                      </p:cBhvr>
                                      <p:tavLst>
                                        <p:tav tm="0">
                                          <p:val>
                                            <p:fltVal val="0"/>
                                          </p:val>
                                        </p:tav>
                                        <p:tav tm="100000">
                                          <p:val>
                                            <p:strVal val="#ppt_h"/>
                                          </p:val>
                                        </p:tav>
                                      </p:tavLst>
                                    </p:anim>
                                  </p:childTnLst>
                                </p:cTn>
                              </p:par>
                              <p:par>
                                <p:cTn id="153" presetID="17" presetClass="entr" presetSubtype="8" fill="hold" grpId="0" nodeType="withEffect">
                                  <p:stCondLst>
                                    <p:cond delay="0"/>
                                  </p:stCondLst>
                                  <p:childTnLst>
                                    <p:set>
                                      <p:cBhvr>
                                        <p:cTn id="154" dur="1" fill="hold">
                                          <p:stCondLst>
                                            <p:cond delay="0"/>
                                          </p:stCondLst>
                                        </p:cTn>
                                        <p:tgtEl>
                                          <p:spTgt spid="63"/>
                                        </p:tgtEl>
                                        <p:attrNameLst>
                                          <p:attrName>style.visibility</p:attrName>
                                        </p:attrNameLst>
                                      </p:cBhvr>
                                      <p:to>
                                        <p:strVal val="visible"/>
                                      </p:to>
                                    </p:set>
                                    <p:anim calcmode="lin" valueType="num">
                                      <p:cBhvr>
                                        <p:cTn id="155" dur="500" fill="hold"/>
                                        <p:tgtEl>
                                          <p:spTgt spid="63"/>
                                        </p:tgtEl>
                                        <p:attrNameLst>
                                          <p:attrName>ppt_x</p:attrName>
                                        </p:attrNameLst>
                                      </p:cBhvr>
                                      <p:tavLst>
                                        <p:tav tm="0">
                                          <p:val>
                                            <p:strVal val="#ppt_x-#ppt_w/2"/>
                                          </p:val>
                                        </p:tav>
                                        <p:tav tm="100000">
                                          <p:val>
                                            <p:strVal val="#ppt_x"/>
                                          </p:val>
                                        </p:tav>
                                      </p:tavLst>
                                    </p:anim>
                                    <p:anim calcmode="lin" valueType="num">
                                      <p:cBhvr>
                                        <p:cTn id="156" dur="500" fill="hold"/>
                                        <p:tgtEl>
                                          <p:spTgt spid="63"/>
                                        </p:tgtEl>
                                        <p:attrNameLst>
                                          <p:attrName>ppt_y</p:attrName>
                                        </p:attrNameLst>
                                      </p:cBhvr>
                                      <p:tavLst>
                                        <p:tav tm="0">
                                          <p:val>
                                            <p:strVal val="#ppt_y"/>
                                          </p:val>
                                        </p:tav>
                                        <p:tav tm="100000">
                                          <p:val>
                                            <p:strVal val="#ppt_y"/>
                                          </p:val>
                                        </p:tav>
                                      </p:tavLst>
                                    </p:anim>
                                    <p:anim calcmode="lin" valueType="num">
                                      <p:cBhvr>
                                        <p:cTn id="157" dur="500" fill="hold"/>
                                        <p:tgtEl>
                                          <p:spTgt spid="63"/>
                                        </p:tgtEl>
                                        <p:attrNameLst>
                                          <p:attrName>ppt_w</p:attrName>
                                        </p:attrNameLst>
                                      </p:cBhvr>
                                      <p:tavLst>
                                        <p:tav tm="0">
                                          <p:val>
                                            <p:fltVal val="0"/>
                                          </p:val>
                                        </p:tav>
                                        <p:tav tm="100000">
                                          <p:val>
                                            <p:strVal val="#ppt_w"/>
                                          </p:val>
                                        </p:tav>
                                      </p:tavLst>
                                    </p:anim>
                                    <p:anim calcmode="lin" valueType="num">
                                      <p:cBhvr>
                                        <p:cTn id="158"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155E-C468-276E-98DB-09F578F16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18019-3A02-6EE6-1D83-4D64A63860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657494-F19B-167E-AEE0-38B0172E8496}"/>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B386FF-C2E0-ED10-6C98-30B52DB3A8F8}"/>
              </a:ext>
            </a:extLst>
          </p:cNvPr>
          <p:cNvSpPr/>
          <p:nvPr/>
        </p:nvSpPr>
        <p:spPr>
          <a:xfrm>
            <a:off x="291402" y="1588911"/>
            <a:ext cx="11623536" cy="4803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283002-23C1-3BA8-4310-95262E4ADDB3}"/>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57AEC9-81A2-2BD6-016D-A541B3521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259E64D-42AF-AB2E-E06C-1AA7AB5ABBAB}"/>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4" name="TextBox 47">
            <a:extLst>
              <a:ext uri="{FF2B5EF4-FFF2-40B4-BE49-F238E27FC236}">
                <a16:creationId xmlns:a16="http://schemas.microsoft.com/office/drawing/2014/main" id="{6858B474-6305-0220-45B6-DCD5617BAF7A}"/>
              </a:ext>
            </a:extLst>
          </p:cNvPr>
          <p:cNvSpPr txBox="1"/>
          <p:nvPr/>
        </p:nvSpPr>
        <p:spPr>
          <a:xfrm>
            <a:off x="5095216" y="1873833"/>
            <a:ext cx="6805382" cy="411337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في عالم يتسم بالتغير السريع، والتنافس الشديد، لم يعد من المقبول أن تعمل المؤسسات بعشوائية أو ارتجال، خاصة عندما يتعلق الأمر بالتواصل مع الجمهور وصناعة الصورة الذهنية. هنا تحديدًا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يظهر دور التخطيط بوصفه حجر الزاوية في أي حملة علاقات عامة ناجحة</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 بل في أي نشاط اتصالي يسعى إلى التأثير المدروس والمستدام.</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وعلى الرغم من أن "التخطيط" قد يبدو للوهلة الأولى مجرد خطوات تنظيمية أو جدول زمني، إلا أنه في سياق العلاقات العامة يعني ما هو أعمق من ذلك بكثير. نحن لا نتحدث فقط عن ماذا سنفعل؟ بل عن لماذا؟ ولمن؟ وما الهدف النهائي من هذا التأثير؟. ولهذا ننتقل في هذه المحاضرة من مفهوم التخطيط التقليدي إلى مفهوم التخطيط الاستراتيجي، الذي يُعدّ جوهر العمل الاتصالي الناجح، ومحركه الأول.</a:t>
            </a:r>
          </a:p>
        </p:txBody>
      </p:sp>
      <p:pic>
        <p:nvPicPr>
          <p:cNvPr id="7" name="Picture 6">
            <a:extLst>
              <a:ext uri="{FF2B5EF4-FFF2-40B4-BE49-F238E27FC236}">
                <a16:creationId xmlns:a16="http://schemas.microsoft.com/office/drawing/2014/main" id="{40F643AA-98BB-7B5A-1608-DB9E41C071E9}"/>
              </a:ext>
            </a:extLst>
          </p:cNvPr>
          <p:cNvPicPr>
            <a:picLocks noChangeAspect="1"/>
          </p:cNvPicPr>
          <p:nvPr/>
        </p:nvPicPr>
        <p:blipFill>
          <a:blip r:embed="rId3"/>
          <a:stretch>
            <a:fillRect/>
          </a:stretch>
        </p:blipFill>
        <p:spPr>
          <a:xfrm>
            <a:off x="419719" y="1716314"/>
            <a:ext cx="4675496" cy="45639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43828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a:off x="2626179" y="500900"/>
            <a:ext cx="9150490" cy="653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763676" y="1588911"/>
            <a:ext cx="11151262" cy="4803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D07BC1E-0D97-A68F-8D0D-BAB2CCC4A909}"/>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C94A79E-54D7-FEC3-EED9-547FB4365AA7}"/>
              </a:ext>
            </a:extLst>
          </p:cNvPr>
          <p:cNvSpPr/>
          <p:nvPr/>
        </p:nvSpPr>
        <p:spPr>
          <a:xfrm>
            <a:off x="2411604" y="637894"/>
            <a:ext cx="7626699"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الفرق بين التخطيط والتخطيط الاستراتيجي</a:t>
            </a:r>
          </a:p>
        </p:txBody>
      </p:sp>
      <p:graphicFrame>
        <p:nvGraphicFramePr>
          <p:cNvPr id="6" name="Table 5">
            <a:extLst>
              <a:ext uri="{FF2B5EF4-FFF2-40B4-BE49-F238E27FC236}">
                <a16:creationId xmlns:a16="http://schemas.microsoft.com/office/drawing/2014/main" id="{D3DD513F-020F-BDB7-7212-2BEB03B50B55}"/>
              </a:ext>
            </a:extLst>
          </p:cNvPr>
          <p:cNvGraphicFramePr>
            <a:graphicFrameLocks noGrp="1"/>
          </p:cNvGraphicFramePr>
          <p:nvPr>
            <p:extLst>
              <p:ext uri="{D42A27DB-BD31-4B8C-83A1-F6EECF244321}">
                <p14:modId xmlns:p14="http://schemas.microsoft.com/office/powerpoint/2010/main" val="1025653866"/>
              </p:ext>
            </p:extLst>
          </p:nvPr>
        </p:nvGraphicFramePr>
        <p:xfrm>
          <a:off x="1050878" y="1896107"/>
          <a:ext cx="10536071" cy="3606509"/>
        </p:xfrm>
        <a:graphic>
          <a:graphicData uri="http://schemas.openxmlformats.org/drawingml/2006/table">
            <a:tbl>
              <a:tblPr rtl="1" firstRow="1" bandRow="1">
                <a:tableStyleId>{7DF18680-E054-41AD-8BC1-D1AEF772440D}</a:tableStyleId>
              </a:tblPr>
              <a:tblGrid>
                <a:gridCol w="5241833">
                  <a:extLst>
                    <a:ext uri="{9D8B030D-6E8A-4147-A177-3AD203B41FA5}">
                      <a16:colId xmlns:a16="http://schemas.microsoft.com/office/drawing/2014/main" val="28633816"/>
                    </a:ext>
                  </a:extLst>
                </a:gridCol>
                <a:gridCol w="5294238">
                  <a:extLst>
                    <a:ext uri="{9D8B030D-6E8A-4147-A177-3AD203B41FA5}">
                      <a16:colId xmlns:a16="http://schemas.microsoft.com/office/drawing/2014/main" val="722645712"/>
                    </a:ext>
                  </a:extLst>
                </a:gridCol>
              </a:tblGrid>
              <a:tr h="601433">
                <a:tc>
                  <a:txBody>
                    <a:bodyPr/>
                    <a:lstStyle/>
                    <a:p>
                      <a:pPr algn="ctr" rtl="1"/>
                      <a:r>
                        <a:rPr lang="ar-EG" sz="1800" dirty="0">
                          <a:latin typeface="Alexandria" pitchFamily="2" charset="-78"/>
                          <a:cs typeface="Alexandria" pitchFamily="2" charset="-78"/>
                        </a:rPr>
                        <a:t>التخطيط</a:t>
                      </a:r>
                    </a:p>
                  </a:txBody>
                  <a:tcPr anchor="ctr"/>
                </a:tc>
                <a:tc>
                  <a:txBody>
                    <a:bodyPr/>
                    <a:lstStyle/>
                    <a:p>
                      <a:pPr algn="ctr" rtl="1"/>
                      <a:r>
                        <a:rPr lang="ar-EG" sz="1800" dirty="0">
                          <a:latin typeface="Alexandria" pitchFamily="2" charset="-78"/>
                          <a:cs typeface="Alexandria" pitchFamily="2" charset="-78"/>
                        </a:rPr>
                        <a:t>التخطيط الاستراتيجي</a:t>
                      </a:r>
                    </a:p>
                  </a:txBody>
                  <a:tcPr anchor="ctr"/>
                </a:tc>
                <a:extLst>
                  <a:ext uri="{0D108BD9-81ED-4DB2-BD59-A6C34878D82A}">
                    <a16:rowId xmlns:a16="http://schemas.microsoft.com/office/drawing/2014/main" val="1461148039"/>
                  </a:ext>
                </a:extLst>
              </a:tr>
              <a:tr h="370840">
                <a:tc>
                  <a:txBody>
                    <a:bodyPr/>
                    <a:lstStyle/>
                    <a:p>
                      <a:pPr algn="ctr" rtl="1">
                        <a:lnSpc>
                          <a:spcPct val="200000"/>
                        </a:lnSpc>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يركّز على "ماذا سنفعل؟" و"كيف؟" على المدى القصير </a:t>
                      </a:r>
                      <a:endParaRPr lang="ar-EG" sz="1600" dirty="0">
                        <a:latin typeface="Alexandria" pitchFamily="2" charset="-78"/>
                        <a:cs typeface="Alexandria" pitchFamily="2" charset="-78"/>
                      </a:endParaRPr>
                    </a:p>
                  </a:txBody>
                  <a:tcPr anchor="ctr"/>
                </a:tc>
                <a:tc>
                  <a:txBody>
                    <a:bodyPr/>
                    <a:lstStyle/>
                    <a:p>
                      <a:pPr algn="ctr" rtl="1">
                        <a:lnSpc>
                          <a:spcPct val="200000"/>
                        </a:lnSpc>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يركّز على "أين نريد أن نكون؟" و"لماذا نفعل؟" على المدى الطويل </a:t>
                      </a:r>
                      <a:endParaRPr lang="ar-EG" sz="1600" dirty="0">
                        <a:latin typeface="Alexandria" pitchFamily="2" charset="-78"/>
                        <a:cs typeface="Alexandria" pitchFamily="2" charset="-78"/>
                      </a:endParaRPr>
                    </a:p>
                  </a:txBody>
                  <a:tcPr anchor="ctr"/>
                </a:tc>
                <a:extLst>
                  <a:ext uri="{0D108BD9-81ED-4DB2-BD59-A6C34878D82A}">
                    <a16:rowId xmlns:a16="http://schemas.microsoft.com/office/drawing/2014/main" val="1002559488"/>
                  </a:ext>
                </a:extLst>
              </a:tr>
              <a:tr h="370840">
                <a:tc>
                  <a:txBody>
                    <a:bodyPr/>
                    <a:lstStyle/>
                    <a:p>
                      <a:pPr algn="ctr" rtl="1">
                        <a:lnSpc>
                          <a:spcPct val="200000"/>
                        </a:lnSpc>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يُستخدم لتنظيم المهام اليومية أو تنفيذ حملة آنية </a:t>
                      </a:r>
                      <a:endParaRPr lang="ar-EG" sz="1600" dirty="0">
                        <a:latin typeface="Alexandria" pitchFamily="2" charset="-78"/>
                        <a:cs typeface="Alexandria" pitchFamily="2" charset="-78"/>
                      </a:endParaRPr>
                    </a:p>
                  </a:txBody>
                  <a:tcPr anchor="ctr"/>
                </a:tc>
                <a:tc>
                  <a:txBody>
                    <a:bodyPr/>
                    <a:lstStyle/>
                    <a:p>
                      <a:pPr algn="ctr" rtl="1">
                        <a:lnSpc>
                          <a:spcPct val="200000"/>
                        </a:lnSpc>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يُستخدم لتوجيه الرؤية العامة وصناعة القرارات بعيدة المدى </a:t>
                      </a:r>
                      <a:endParaRPr lang="ar-EG" sz="1600" dirty="0">
                        <a:latin typeface="Alexandria" pitchFamily="2" charset="-78"/>
                        <a:cs typeface="Alexandria" pitchFamily="2" charset="-78"/>
                      </a:endParaRPr>
                    </a:p>
                  </a:txBody>
                  <a:tcPr anchor="ctr"/>
                </a:tc>
                <a:extLst>
                  <a:ext uri="{0D108BD9-81ED-4DB2-BD59-A6C34878D82A}">
                    <a16:rowId xmlns:a16="http://schemas.microsoft.com/office/drawing/2014/main" val="101716505"/>
                  </a:ext>
                </a:extLst>
              </a:tr>
              <a:tr h="370840">
                <a:tc>
                  <a:txBody>
                    <a:bodyPr/>
                    <a:lstStyle/>
                    <a:p>
                      <a:pPr algn="ctr" rtl="1">
                        <a:lnSpc>
                          <a:spcPct val="200000"/>
                        </a:lnSpc>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يهتم بالإجراءات </a:t>
                      </a:r>
                      <a:endParaRPr lang="ar-EG" sz="1600" dirty="0">
                        <a:latin typeface="Alexandria" pitchFamily="2" charset="-78"/>
                        <a:cs typeface="Alexandria" pitchFamily="2" charset="-78"/>
                      </a:endParaRPr>
                    </a:p>
                  </a:txBody>
                  <a:tcPr anchor="ctr"/>
                </a:tc>
                <a:tc>
                  <a:txBody>
                    <a:bodyPr/>
                    <a:lstStyle/>
                    <a:p>
                      <a:pPr algn="ctr" rtl="1">
                        <a:lnSpc>
                          <a:spcPct val="200000"/>
                        </a:lnSpc>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يهتم بالأهداف العليا والرؤية المؤسسية </a:t>
                      </a:r>
                      <a:endParaRPr lang="ar-EG" sz="1600" dirty="0">
                        <a:latin typeface="Alexandria" pitchFamily="2" charset="-78"/>
                        <a:cs typeface="Alexandria" pitchFamily="2" charset="-78"/>
                      </a:endParaRPr>
                    </a:p>
                  </a:txBody>
                  <a:tcPr anchor="ctr"/>
                </a:tc>
                <a:extLst>
                  <a:ext uri="{0D108BD9-81ED-4DB2-BD59-A6C34878D82A}">
                    <a16:rowId xmlns:a16="http://schemas.microsoft.com/office/drawing/2014/main" val="3631580048"/>
                  </a:ext>
                </a:extLst>
              </a:tr>
              <a:tr h="370840">
                <a:tc>
                  <a:txBody>
                    <a:bodyPr/>
                    <a:lstStyle/>
                    <a:p>
                      <a:pPr algn="ctr" rtl="1">
                        <a:lnSpc>
                          <a:spcPct val="200000"/>
                        </a:lnSpc>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مرن، تكتيكي </a:t>
                      </a:r>
                      <a:endParaRPr lang="ar-EG" sz="1600" dirty="0">
                        <a:latin typeface="Alexandria" pitchFamily="2" charset="-78"/>
                        <a:cs typeface="Alexandria" pitchFamily="2" charset="-78"/>
                      </a:endParaRPr>
                    </a:p>
                  </a:txBody>
                  <a:tcPr anchor="ctr"/>
                </a:tc>
                <a:tc>
                  <a:txBody>
                    <a:bodyPr/>
                    <a:lstStyle/>
                    <a:p>
                      <a:pPr algn="ctr" rtl="1">
                        <a:lnSpc>
                          <a:spcPct val="200000"/>
                        </a:lnSpc>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عميق، تحليلي، ومبني على بيانات وأبحاث</a:t>
                      </a:r>
                      <a:endParaRPr lang="ar-EG" sz="1600" dirty="0">
                        <a:latin typeface="Alexandria" pitchFamily="2" charset="-78"/>
                        <a:cs typeface="Alexandria" pitchFamily="2" charset="-78"/>
                      </a:endParaRPr>
                    </a:p>
                  </a:txBody>
                  <a:tcPr anchor="ctr"/>
                </a:tc>
                <a:extLst>
                  <a:ext uri="{0D108BD9-81ED-4DB2-BD59-A6C34878D82A}">
                    <a16:rowId xmlns:a16="http://schemas.microsoft.com/office/drawing/2014/main" val="4225001381"/>
                  </a:ext>
                </a:extLst>
              </a:tr>
            </a:tbl>
          </a:graphicData>
        </a:graphic>
      </p:graphicFrame>
    </p:spTree>
    <p:extLst>
      <p:ext uri="{BB962C8B-B14F-4D97-AF65-F5344CB8AC3E}">
        <p14:creationId xmlns:p14="http://schemas.microsoft.com/office/powerpoint/2010/main" val="422090284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ACD97-4ED4-B00F-6EA7-5AAC242F2D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831DC2-7364-EE1D-D9E5-0D86637673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9A55F2-471A-7673-3D0F-4E661D82C035}"/>
              </a:ext>
            </a:extLst>
          </p:cNvPr>
          <p:cNvSpPr/>
          <p:nvPr/>
        </p:nvSpPr>
        <p:spPr>
          <a:xfrm>
            <a:off x="7883147" y="703385"/>
            <a:ext cx="4128422" cy="5980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A1A2007-9EC6-A9FF-A617-8ECC80D724A0}"/>
              </a:ext>
            </a:extLst>
          </p:cNvPr>
          <p:cNvSpPr/>
          <p:nvPr/>
        </p:nvSpPr>
        <p:spPr>
          <a:xfrm>
            <a:off x="291402" y="965647"/>
            <a:ext cx="11623536" cy="5525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A9042E-0FED-4A8A-6493-AE0C9CE7FBF7}"/>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C8BF406-F81E-D92D-3E6C-6C90B0C0CB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7">
            <a:extLst>
              <a:ext uri="{FF2B5EF4-FFF2-40B4-BE49-F238E27FC236}">
                <a16:creationId xmlns:a16="http://schemas.microsoft.com/office/drawing/2014/main" id="{3767A17E-32C0-DBF8-46CF-AED99CD7FF0D}"/>
              </a:ext>
            </a:extLst>
          </p:cNvPr>
          <p:cNvSpPr txBox="1"/>
          <p:nvPr/>
        </p:nvSpPr>
        <p:spPr>
          <a:xfrm>
            <a:off x="699521" y="965717"/>
            <a:ext cx="10792957" cy="78938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C00000"/>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Alexandria" pitchFamily="2" charset="-78"/>
              </a:rPr>
              <a:t>مثال توضيحي: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إذا مؤسسة تعليمية قررت إطلاق حملة علاقات عامة لتعريف الأهالي بنظام جديد</a:t>
            </a:r>
          </a:p>
          <a:p>
            <a:pPr marL="0" marR="0" lvl="0" indent="0" algn="ctr" defTabSz="914400" rtl="1" eaLnBrk="1" fontAlgn="auto" latinLnBrk="0" hangingPunct="1">
              <a:lnSpc>
                <a:spcPct val="150000"/>
              </a:lnSpc>
              <a:spcBef>
                <a:spcPts val="0"/>
              </a:spcBef>
              <a:spcAft>
                <a:spcPts val="0"/>
              </a:spcAft>
              <a:buClrTx/>
              <a:buSzTx/>
              <a:buFontTx/>
              <a:buNone/>
              <a:tabLst/>
              <a:defRPr/>
            </a:pPr>
            <a:endParaRPr lang="ar-EG" sz="1600" dirty="0">
              <a:latin typeface="Alexandria" pitchFamily="2" charset="-78"/>
              <a:cs typeface="Alexandria" pitchFamily="2" charset="-78"/>
            </a:endParaRPr>
          </a:p>
        </p:txBody>
      </p:sp>
      <p:graphicFrame>
        <p:nvGraphicFramePr>
          <p:cNvPr id="6" name="Table 5">
            <a:extLst>
              <a:ext uri="{FF2B5EF4-FFF2-40B4-BE49-F238E27FC236}">
                <a16:creationId xmlns:a16="http://schemas.microsoft.com/office/drawing/2014/main" id="{D38A5B3F-8B0E-7511-6BF1-EC474467D55E}"/>
              </a:ext>
            </a:extLst>
          </p:cNvPr>
          <p:cNvGraphicFramePr>
            <a:graphicFrameLocks noGrp="1"/>
          </p:cNvGraphicFramePr>
          <p:nvPr>
            <p:extLst>
              <p:ext uri="{D42A27DB-BD31-4B8C-83A1-F6EECF244321}">
                <p14:modId xmlns:p14="http://schemas.microsoft.com/office/powerpoint/2010/main" val="275808843"/>
              </p:ext>
            </p:extLst>
          </p:nvPr>
        </p:nvGraphicFramePr>
        <p:xfrm>
          <a:off x="500915" y="1432740"/>
          <a:ext cx="11310405" cy="1386925"/>
        </p:xfrm>
        <a:graphic>
          <a:graphicData uri="http://schemas.openxmlformats.org/drawingml/2006/table">
            <a:tbl>
              <a:tblPr rtl="1" firstRow="1" bandRow="1">
                <a:tableStyleId>{7DF18680-E054-41AD-8BC1-D1AEF772440D}</a:tableStyleId>
              </a:tblPr>
              <a:tblGrid>
                <a:gridCol w="5627075">
                  <a:extLst>
                    <a:ext uri="{9D8B030D-6E8A-4147-A177-3AD203B41FA5}">
                      <a16:colId xmlns:a16="http://schemas.microsoft.com/office/drawing/2014/main" val="28633816"/>
                    </a:ext>
                  </a:extLst>
                </a:gridCol>
                <a:gridCol w="5683330">
                  <a:extLst>
                    <a:ext uri="{9D8B030D-6E8A-4147-A177-3AD203B41FA5}">
                      <a16:colId xmlns:a16="http://schemas.microsoft.com/office/drawing/2014/main" val="722645712"/>
                    </a:ext>
                  </a:extLst>
                </a:gridCol>
              </a:tblGrid>
              <a:tr h="504846">
                <a:tc>
                  <a:txBody>
                    <a:bodyPr/>
                    <a:lstStyle/>
                    <a:p>
                      <a:pPr algn="ctr" rtl="1"/>
                      <a:r>
                        <a:rPr lang="ar-EG" sz="1800" dirty="0">
                          <a:latin typeface="Alexandria" pitchFamily="2" charset="-78"/>
                          <a:cs typeface="Alexandria" pitchFamily="2" charset="-78"/>
                        </a:rPr>
                        <a:t>التخطيط</a:t>
                      </a:r>
                    </a:p>
                  </a:txBody>
                  <a:tcPr anchor="ctr"/>
                </a:tc>
                <a:tc>
                  <a:txBody>
                    <a:bodyPr/>
                    <a:lstStyle/>
                    <a:p>
                      <a:pPr algn="ctr" rtl="1"/>
                      <a:r>
                        <a:rPr lang="ar-EG" sz="1800" dirty="0">
                          <a:latin typeface="Alexandria" pitchFamily="2" charset="-78"/>
                          <a:cs typeface="Alexandria" pitchFamily="2" charset="-78"/>
                        </a:rPr>
                        <a:t>التخطيط الاستراتيجي</a:t>
                      </a:r>
                    </a:p>
                  </a:txBody>
                  <a:tcPr anchor="ctr"/>
                </a:tc>
                <a:extLst>
                  <a:ext uri="{0D108BD9-81ED-4DB2-BD59-A6C34878D82A}">
                    <a16:rowId xmlns:a16="http://schemas.microsoft.com/office/drawing/2014/main" val="1461148039"/>
                  </a:ext>
                </a:extLst>
              </a:tr>
              <a:tr h="370840">
                <a:tc>
                  <a:txBody>
                    <a:bodyPr/>
                    <a:lstStyle/>
                    <a:p>
                      <a:pPr algn="ctr" rtl="1">
                        <a:lnSpc>
                          <a:spcPct val="200000"/>
                        </a:lnSpc>
                      </a:pPr>
                      <a:r>
                        <a:rPr kumimoji="0" lang="ar-EG" sz="1400" b="0" i="0" u="none" strike="noStrike" kern="1200" cap="none" spc="0" normalizeH="0" baseline="0" noProof="0" dirty="0">
                          <a:ln>
                            <a:noFill/>
                          </a:ln>
                          <a:effectLst/>
                          <a:uLnTx/>
                          <a:uFillTx/>
                          <a:latin typeface="Alexandria" pitchFamily="2" charset="-78"/>
                          <a:ea typeface="+mn-ea"/>
                          <a:cs typeface="Alexandria" pitchFamily="2" charset="-78"/>
                        </a:rPr>
                        <a:t>يُحدّد متى نطبع البروشورات، من يوزعها، وما القنوات المستخدمة</a:t>
                      </a:r>
                      <a:endParaRPr lang="ar-EG" sz="1400" dirty="0">
                        <a:latin typeface="Alexandria" pitchFamily="2" charset="-78"/>
                        <a:cs typeface="Alexandria" pitchFamily="2" charset="-78"/>
                      </a:endParaRPr>
                    </a:p>
                  </a:txBody>
                  <a:tcPr anchor="ctr"/>
                </a:tc>
                <a:tc>
                  <a:txBody>
                    <a:bodyPr/>
                    <a:lstStyle/>
                    <a:p>
                      <a:pPr algn="ctr" rtl="1">
                        <a:lnSpc>
                          <a:spcPct val="200000"/>
                        </a:lnSpc>
                      </a:pPr>
                      <a:r>
                        <a:rPr kumimoji="0" lang="ar-EG" sz="1400" b="0" i="0" u="none" strike="noStrike" kern="1200" cap="none" spc="0" normalizeH="0" baseline="0" noProof="0" dirty="0">
                          <a:ln>
                            <a:noFill/>
                          </a:ln>
                          <a:effectLst/>
                          <a:uLnTx/>
                          <a:uFillTx/>
                          <a:latin typeface="Alexandria" pitchFamily="2" charset="-78"/>
                          <a:ea typeface="+mn-ea"/>
                          <a:cs typeface="Alexandria" pitchFamily="2" charset="-78"/>
                        </a:rPr>
                        <a:t>يسأل أولًا: ما الهدف؟ ما الانطباع الذي نريد بناؤه؟ كيف سيؤثر ذلك على ثقة المجتمع؟ وهل يدعم هذا رؤية المؤسسة على المدى البعيد؟</a:t>
                      </a:r>
                      <a:endParaRPr lang="ar-EG" sz="1400" dirty="0">
                        <a:latin typeface="Alexandria" pitchFamily="2" charset="-78"/>
                        <a:cs typeface="Alexandria" pitchFamily="2" charset="-78"/>
                      </a:endParaRPr>
                    </a:p>
                  </a:txBody>
                  <a:tcPr anchor="ctr"/>
                </a:tc>
                <a:extLst>
                  <a:ext uri="{0D108BD9-81ED-4DB2-BD59-A6C34878D82A}">
                    <a16:rowId xmlns:a16="http://schemas.microsoft.com/office/drawing/2014/main" val="101716505"/>
                  </a:ext>
                </a:extLst>
              </a:tr>
            </a:tbl>
          </a:graphicData>
        </a:graphic>
      </p:graphicFrame>
      <p:sp>
        <p:nvSpPr>
          <p:cNvPr id="8" name="TextBox 47">
            <a:extLst>
              <a:ext uri="{FF2B5EF4-FFF2-40B4-BE49-F238E27FC236}">
                <a16:creationId xmlns:a16="http://schemas.microsoft.com/office/drawing/2014/main" id="{0279DB30-E827-C16D-EB34-6C2675D25C18}"/>
              </a:ext>
            </a:extLst>
          </p:cNvPr>
          <p:cNvSpPr txBox="1"/>
          <p:nvPr/>
        </p:nvSpPr>
        <p:spPr>
          <a:xfrm>
            <a:off x="461472" y="2886510"/>
            <a:ext cx="11389290" cy="42005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1">
              <a:lnSpc>
                <a:spcPct val="150000"/>
              </a:lnSpc>
              <a:defRPr/>
            </a:pPr>
            <a:r>
              <a:rPr kumimoji="0" lang="ar-EG" sz="1600" b="0" i="0" u="none" strike="noStrike" kern="1200" cap="none" spc="0" normalizeH="0" baseline="0" noProof="0" dirty="0">
                <a:ln>
                  <a:noFill/>
                </a:ln>
                <a:solidFill>
                  <a:srgbClr val="C00000"/>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Alexandria" pitchFamily="2" charset="-78"/>
              </a:rPr>
              <a:t>مثال توضيحي في مجال العلاقات العامة: </a:t>
            </a:r>
            <a:r>
              <a:rPr lang="ar-EG" sz="1600" dirty="0">
                <a:latin typeface="Alexandria" pitchFamily="2" charset="-78"/>
                <a:cs typeface="Alexandria" pitchFamily="2" charset="-78"/>
              </a:rPr>
              <a:t>جامعة ما قررت تنظيم مؤتمر صحفي للإعلان عن برنامج جديد للدراسات العليا.</a:t>
            </a:r>
          </a:p>
        </p:txBody>
      </p:sp>
      <p:graphicFrame>
        <p:nvGraphicFramePr>
          <p:cNvPr id="9" name="Table 8">
            <a:extLst>
              <a:ext uri="{FF2B5EF4-FFF2-40B4-BE49-F238E27FC236}">
                <a16:creationId xmlns:a16="http://schemas.microsoft.com/office/drawing/2014/main" id="{3A6357B5-BB55-A0A1-422C-7D5A7F4A0289}"/>
              </a:ext>
            </a:extLst>
          </p:cNvPr>
          <p:cNvGraphicFramePr>
            <a:graphicFrameLocks noGrp="1"/>
          </p:cNvGraphicFramePr>
          <p:nvPr>
            <p:extLst>
              <p:ext uri="{D42A27DB-BD31-4B8C-83A1-F6EECF244321}">
                <p14:modId xmlns:p14="http://schemas.microsoft.com/office/powerpoint/2010/main" val="1666315791"/>
              </p:ext>
            </p:extLst>
          </p:nvPr>
        </p:nvGraphicFramePr>
        <p:xfrm>
          <a:off x="500915" y="3373406"/>
          <a:ext cx="11310405" cy="2888236"/>
        </p:xfrm>
        <a:graphic>
          <a:graphicData uri="http://schemas.openxmlformats.org/drawingml/2006/table">
            <a:tbl>
              <a:tblPr rtl="1" firstRow="1" bandRow="1">
                <a:tableStyleId>{7DF18680-E054-41AD-8BC1-D1AEF772440D}</a:tableStyleId>
              </a:tblPr>
              <a:tblGrid>
                <a:gridCol w="1711977">
                  <a:extLst>
                    <a:ext uri="{9D8B030D-6E8A-4147-A177-3AD203B41FA5}">
                      <a16:colId xmlns:a16="http://schemas.microsoft.com/office/drawing/2014/main" val="3181607673"/>
                    </a:ext>
                  </a:extLst>
                </a:gridCol>
                <a:gridCol w="4394579">
                  <a:extLst>
                    <a:ext uri="{9D8B030D-6E8A-4147-A177-3AD203B41FA5}">
                      <a16:colId xmlns:a16="http://schemas.microsoft.com/office/drawing/2014/main" val="28633816"/>
                    </a:ext>
                  </a:extLst>
                </a:gridCol>
                <a:gridCol w="5203849">
                  <a:extLst>
                    <a:ext uri="{9D8B030D-6E8A-4147-A177-3AD203B41FA5}">
                      <a16:colId xmlns:a16="http://schemas.microsoft.com/office/drawing/2014/main" val="722645712"/>
                    </a:ext>
                  </a:extLst>
                </a:gridCol>
              </a:tblGrid>
              <a:tr h="504846">
                <a:tc>
                  <a:txBody>
                    <a:bodyPr/>
                    <a:lstStyle/>
                    <a:p>
                      <a:pPr algn="ctr" rtl="1"/>
                      <a:r>
                        <a:rPr lang="ar-EG" sz="1800" dirty="0">
                          <a:latin typeface="Alexandria" pitchFamily="2" charset="-78"/>
                          <a:cs typeface="Alexandria" pitchFamily="2" charset="-78"/>
                        </a:rPr>
                        <a:t>مجال المقارنة</a:t>
                      </a:r>
                    </a:p>
                  </a:txBody>
                  <a:tcPr anchor="ctr"/>
                </a:tc>
                <a:tc>
                  <a:txBody>
                    <a:bodyPr/>
                    <a:lstStyle/>
                    <a:p>
                      <a:pPr algn="ctr" rtl="1"/>
                      <a:r>
                        <a:rPr lang="ar-EG" sz="1800" dirty="0">
                          <a:latin typeface="Alexandria" pitchFamily="2" charset="-78"/>
                          <a:cs typeface="Alexandria" pitchFamily="2" charset="-78"/>
                        </a:rPr>
                        <a:t>التخطيط</a:t>
                      </a:r>
                    </a:p>
                  </a:txBody>
                  <a:tcPr anchor="ctr"/>
                </a:tc>
                <a:tc>
                  <a:txBody>
                    <a:bodyPr/>
                    <a:lstStyle/>
                    <a:p>
                      <a:pPr algn="ctr" rtl="1"/>
                      <a:r>
                        <a:rPr lang="ar-EG" sz="1800" dirty="0">
                          <a:latin typeface="Alexandria" pitchFamily="2" charset="-78"/>
                          <a:cs typeface="Alexandria" pitchFamily="2" charset="-78"/>
                        </a:rPr>
                        <a:t>التخطيط الاستراتيجي</a:t>
                      </a:r>
                    </a:p>
                  </a:txBody>
                  <a:tcPr anchor="ctr"/>
                </a:tc>
                <a:extLst>
                  <a:ext uri="{0D108BD9-81ED-4DB2-BD59-A6C34878D82A}">
                    <a16:rowId xmlns:a16="http://schemas.microsoft.com/office/drawing/2014/main" val="1461148039"/>
                  </a:ext>
                </a:extLst>
              </a:tr>
              <a:tr h="370840">
                <a:tc>
                  <a:txBody>
                    <a:bodyPr/>
                    <a:lstStyle/>
                    <a:p>
                      <a:pPr algn="ctr" rtl="1">
                        <a:lnSpc>
                          <a:spcPct val="200000"/>
                        </a:lnSpc>
                      </a:pPr>
                      <a:r>
                        <a:rPr lang="ar-EG" sz="1400" dirty="0">
                          <a:latin typeface="Alexandria" pitchFamily="2" charset="-78"/>
                          <a:cs typeface="Alexandria" pitchFamily="2" charset="-78"/>
                        </a:rPr>
                        <a:t>نطاق الرؤية</a:t>
                      </a:r>
                    </a:p>
                  </a:txBody>
                  <a:tcPr anchor="ctr"/>
                </a:tc>
                <a:tc>
                  <a:txBody>
                    <a:bodyPr/>
                    <a:lstStyle/>
                    <a:p>
                      <a:pPr algn="ctr" rtl="1">
                        <a:lnSpc>
                          <a:spcPct val="200000"/>
                        </a:lnSpc>
                      </a:pPr>
                      <a:r>
                        <a:rPr kumimoji="0" lang="ar-EG" sz="1400" b="0" i="0" u="none" strike="noStrike" kern="1200" cap="none" spc="0" normalizeH="0" baseline="0" noProof="0" dirty="0">
                          <a:ln>
                            <a:noFill/>
                          </a:ln>
                          <a:effectLst/>
                          <a:uLnTx/>
                          <a:uFillTx/>
                          <a:latin typeface="Alexandria" pitchFamily="2" charset="-78"/>
                          <a:ea typeface="+mn-ea"/>
                          <a:cs typeface="Alexandria" pitchFamily="2" charset="-78"/>
                        </a:rPr>
                        <a:t> محدود على مستوى الحدث فقط</a:t>
                      </a:r>
                      <a:endParaRPr lang="ar-EG" sz="1400" dirty="0">
                        <a:latin typeface="Alexandria" pitchFamily="2" charset="-78"/>
                        <a:cs typeface="Alexandria" pitchFamily="2" charset="-78"/>
                      </a:endParaRPr>
                    </a:p>
                  </a:txBody>
                  <a:tcPr anchor="ctr"/>
                </a:tc>
                <a:tc>
                  <a:txBody>
                    <a:bodyPr/>
                    <a:lstStyle/>
                    <a:p>
                      <a:pPr algn="ctr" rtl="1">
                        <a:lnSpc>
                          <a:spcPct val="200000"/>
                        </a:lnSpc>
                      </a:pPr>
                      <a:r>
                        <a:rPr lang="ar-EG" sz="1400" b="0" dirty="0">
                          <a:solidFill>
                            <a:schemeClr val="tx1"/>
                          </a:solidFill>
                          <a:latin typeface="Alexandria" pitchFamily="2" charset="-78"/>
                          <a:cs typeface="Alexandria" pitchFamily="2" charset="-78"/>
                        </a:rPr>
                        <a:t>واسع، يربط </a:t>
                      </a:r>
                      <a:r>
                        <a:rPr lang="ar-EG" sz="1400" b="0" kern="1200" dirty="0">
                          <a:solidFill>
                            <a:schemeClr val="tx1"/>
                          </a:solidFill>
                          <a:latin typeface="Alexandria" pitchFamily="2" charset="-78"/>
                          <a:ea typeface="+mn-ea"/>
                          <a:cs typeface="Alexandria" pitchFamily="2" charset="-78"/>
                        </a:rPr>
                        <a:t>الحدث</a:t>
                      </a:r>
                      <a:r>
                        <a:rPr lang="ar-EG" sz="1400" b="0" dirty="0">
                          <a:solidFill>
                            <a:schemeClr val="tx1"/>
                          </a:solidFill>
                          <a:latin typeface="Alexandria" pitchFamily="2" charset="-78"/>
                          <a:cs typeface="Alexandria" pitchFamily="2" charset="-78"/>
                        </a:rPr>
                        <a:t> برؤية بعيدة </a:t>
                      </a:r>
                      <a:r>
                        <a:rPr kumimoji="0" lang="ar-EG" sz="1400" b="0" i="0" u="none" strike="noStrike" kern="1200" cap="none" spc="0" normalizeH="0" baseline="0" dirty="0">
                          <a:ln>
                            <a:noFill/>
                          </a:ln>
                          <a:solidFill>
                            <a:schemeClr val="tx1"/>
                          </a:solidFill>
                          <a:effectLst/>
                          <a:uLnTx/>
                          <a:uFillTx/>
                          <a:latin typeface="Alexandria" pitchFamily="2" charset="-78"/>
                          <a:ea typeface="+mn-ea"/>
                          <a:cs typeface="Alexandria" pitchFamily="2" charset="-78"/>
                        </a:rPr>
                        <a:t>المدى</a:t>
                      </a:r>
                      <a:r>
                        <a:rPr lang="ar-EG" sz="1400" b="0" dirty="0">
                          <a:solidFill>
                            <a:schemeClr val="tx1"/>
                          </a:solidFill>
                          <a:latin typeface="Alexandria" pitchFamily="2" charset="-78"/>
                          <a:cs typeface="Alexandria" pitchFamily="2" charset="-78"/>
                        </a:rPr>
                        <a:t> للمؤسسة</a:t>
                      </a:r>
                    </a:p>
                  </a:txBody>
                  <a:tcPr anchor="ctr"/>
                </a:tc>
                <a:extLst>
                  <a:ext uri="{0D108BD9-81ED-4DB2-BD59-A6C34878D82A}">
                    <a16:rowId xmlns:a16="http://schemas.microsoft.com/office/drawing/2014/main" val="101716505"/>
                  </a:ext>
                </a:extLst>
              </a:tr>
              <a:tr h="370840">
                <a:tc>
                  <a:txBody>
                    <a:bodyPr/>
                    <a:lstStyle/>
                    <a:p>
                      <a:pPr algn="ctr" rtl="1">
                        <a:lnSpc>
                          <a:spcPct val="200000"/>
                        </a:lnSpc>
                      </a:pPr>
                      <a:r>
                        <a:rPr lang="ar-EG" sz="1400" dirty="0">
                          <a:latin typeface="Alexandria" pitchFamily="2" charset="-78"/>
                          <a:cs typeface="Alexandria" pitchFamily="2" charset="-78"/>
                        </a:rPr>
                        <a:t>الغرض</a:t>
                      </a:r>
                    </a:p>
                  </a:txBody>
                  <a:tcPr anchor="ctr"/>
                </a:tc>
                <a:tc>
                  <a:txBody>
                    <a:bodyPr/>
                    <a:lstStyle/>
                    <a:p>
                      <a:pPr algn="ctr" rtl="1">
                        <a:lnSpc>
                          <a:spcPct val="200000"/>
                        </a:lnSpc>
                      </a:pPr>
                      <a:r>
                        <a:rPr lang="ar-EG" sz="1400" dirty="0">
                          <a:latin typeface="Alexandria" pitchFamily="2" charset="-78"/>
                          <a:cs typeface="Alexandria" pitchFamily="2" charset="-78"/>
                        </a:rPr>
                        <a:t>إنجاح تنفيذ المؤتمر</a:t>
                      </a:r>
                    </a:p>
                  </a:txBody>
                  <a:tcPr anchor="ctr"/>
                </a:tc>
                <a:tc>
                  <a:txBody>
                    <a:bodyPr/>
                    <a:lstStyle/>
                    <a:p>
                      <a:pPr algn="ctr" rtl="1">
                        <a:lnSpc>
                          <a:spcPct val="200000"/>
                        </a:lnSpc>
                      </a:pPr>
                      <a:r>
                        <a:rPr lang="ar-EG" sz="1400" b="0" dirty="0">
                          <a:solidFill>
                            <a:schemeClr val="tx1"/>
                          </a:solidFill>
                          <a:latin typeface="Alexandria" pitchFamily="2" charset="-78"/>
                          <a:cs typeface="Alexandria" pitchFamily="2" charset="-78"/>
                        </a:rPr>
                        <a:t>تعزيز سمعة المؤسسة وتحقيق أهداف مستقبلية</a:t>
                      </a:r>
                    </a:p>
                  </a:txBody>
                  <a:tcPr anchor="ctr"/>
                </a:tc>
                <a:extLst>
                  <a:ext uri="{0D108BD9-81ED-4DB2-BD59-A6C34878D82A}">
                    <a16:rowId xmlns:a16="http://schemas.microsoft.com/office/drawing/2014/main" val="1266939007"/>
                  </a:ext>
                </a:extLst>
              </a:tr>
              <a:tr h="370840">
                <a:tc>
                  <a:txBody>
                    <a:bodyPr/>
                    <a:lstStyle/>
                    <a:p>
                      <a:pPr algn="ctr" rtl="1">
                        <a:lnSpc>
                          <a:spcPct val="200000"/>
                        </a:lnSpc>
                      </a:pPr>
                      <a:r>
                        <a:rPr lang="ar-EG" sz="1400" dirty="0">
                          <a:latin typeface="Alexandria" pitchFamily="2" charset="-78"/>
                          <a:cs typeface="Alexandria" pitchFamily="2" charset="-78"/>
                        </a:rPr>
                        <a:t>الجمهور المستهدف</a:t>
                      </a:r>
                    </a:p>
                  </a:txBody>
                  <a:tcPr anchor="ctr"/>
                </a:tc>
                <a:tc>
                  <a:txBody>
                    <a:bodyPr/>
                    <a:lstStyle/>
                    <a:p>
                      <a:pPr algn="ctr" rtl="1">
                        <a:lnSpc>
                          <a:spcPct val="200000"/>
                        </a:lnSpc>
                      </a:pPr>
                      <a:r>
                        <a:rPr lang="ar-EG" sz="1400" dirty="0">
                          <a:latin typeface="Alexandria" pitchFamily="2" charset="-78"/>
                          <a:cs typeface="Alexandria" pitchFamily="2" charset="-78"/>
                        </a:rPr>
                        <a:t>الصحفيون، الإعلام المحلي</a:t>
                      </a:r>
                    </a:p>
                  </a:txBody>
                  <a:tcPr anchor="ctr"/>
                </a:tc>
                <a:tc>
                  <a:txBody>
                    <a:bodyPr/>
                    <a:lstStyle/>
                    <a:p>
                      <a:pPr algn="ctr" rtl="1">
                        <a:lnSpc>
                          <a:spcPct val="200000"/>
                        </a:lnSpc>
                      </a:pPr>
                      <a:r>
                        <a:rPr lang="ar-EG" sz="1400" b="0" dirty="0">
                          <a:solidFill>
                            <a:schemeClr val="tx1"/>
                          </a:solidFill>
                          <a:latin typeface="Alexandria" pitchFamily="2" charset="-78"/>
                          <a:cs typeface="Alexandria" pitchFamily="2" charset="-78"/>
                        </a:rPr>
                        <a:t>جمهور متعدد داخلي وخارجي (طلاب، شركاء، إعلام دولي)</a:t>
                      </a:r>
                    </a:p>
                  </a:txBody>
                  <a:tcPr anchor="ctr"/>
                </a:tc>
                <a:extLst>
                  <a:ext uri="{0D108BD9-81ED-4DB2-BD59-A6C34878D82A}">
                    <a16:rowId xmlns:a16="http://schemas.microsoft.com/office/drawing/2014/main" val="2948219459"/>
                  </a:ext>
                </a:extLst>
              </a:tr>
              <a:tr h="370840">
                <a:tc>
                  <a:txBody>
                    <a:bodyPr/>
                    <a:lstStyle/>
                    <a:p>
                      <a:pPr algn="ctr" rtl="1">
                        <a:lnSpc>
                          <a:spcPct val="200000"/>
                        </a:lnSpc>
                      </a:pPr>
                      <a:r>
                        <a:rPr lang="ar-EG" sz="1400" dirty="0">
                          <a:latin typeface="Alexandria" pitchFamily="2" charset="-78"/>
                          <a:cs typeface="Alexandria" pitchFamily="2" charset="-78"/>
                        </a:rPr>
                        <a:t>الرسائل</a:t>
                      </a:r>
                    </a:p>
                  </a:txBody>
                  <a:tcPr anchor="ctr"/>
                </a:tc>
                <a:tc>
                  <a:txBody>
                    <a:bodyPr/>
                    <a:lstStyle/>
                    <a:p>
                      <a:pPr algn="ctr" rtl="1">
                        <a:lnSpc>
                          <a:spcPct val="200000"/>
                        </a:lnSpc>
                      </a:pPr>
                      <a:r>
                        <a:rPr lang="ar-EG" sz="1400" dirty="0">
                          <a:latin typeface="Alexandria" pitchFamily="2" charset="-78"/>
                          <a:cs typeface="Alexandria" pitchFamily="2" charset="-78"/>
                        </a:rPr>
                        <a:t>محددة بالإعلان الصحفي</a:t>
                      </a:r>
                    </a:p>
                  </a:txBody>
                  <a:tcPr anchor="ctr"/>
                </a:tc>
                <a:tc>
                  <a:txBody>
                    <a:bodyPr/>
                    <a:lstStyle/>
                    <a:p>
                      <a:pPr algn="ctr" rtl="1">
                        <a:lnSpc>
                          <a:spcPct val="200000"/>
                        </a:lnSpc>
                      </a:pPr>
                      <a:r>
                        <a:rPr lang="ar-EG" sz="1400" b="0" dirty="0">
                          <a:solidFill>
                            <a:schemeClr val="tx1"/>
                          </a:solidFill>
                          <a:latin typeface="Alexandria" pitchFamily="2" charset="-78"/>
                          <a:cs typeface="Alexandria" pitchFamily="2" charset="-78"/>
                        </a:rPr>
                        <a:t>مدروسة وفق تحليل الجمهور والأهداف الاستراتيجية</a:t>
                      </a:r>
                    </a:p>
                  </a:txBody>
                  <a:tcPr anchor="ctr"/>
                </a:tc>
                <a:extLst>
                  <a:ext uri="{0D108BD9-81ED-4DB2-BD59-A6C34878D82A}">
                    <a16:rowId xmlns:a16="http://schemas.microsoft.com/office/drawing/2014/main" val="2283181656"/>
                  </a:ext>
                </a:extLst>
              </a:tr>
            </a:tbl>
          </a:graphicData>
        </a:graphic>
      </p:graphicFrame>
    </p:spTree>
    <p:extLst>
      <p:ext uri="{BB962C8B-B14F-4D97-AF65-F5344CB8AC3E}">
        <p14:creationId xmlns:p14="http://schemas.microsoft.com/office/powerpoint/2010/main" val="289237508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CFB18-F5F7-4DE8-0A2F-A3138CA8A2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2F95B9A-7278-65BB-EF6B-E869BADCD4AF}"/>
              </a:ext>
            </a:extLst>
          </p:cNvPr>
          <p:cNvSpPr/>
          <p:nvPr/>
        </p:nvSpPr>
        <p:spPr>
          <a:xfrm>
            <a:off x="2626179" y="500900"/>
            <a:ext cx="91906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7974930-4512-3457-E8DC-7DFD110E659C}"/>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344221F-189F-C7CF-37AD-E0B9BCE095E8}"/>
              </a:ext>
            </a:extLst>
          </p:cNvPr>
          <p:cNvSpPr/>
          <p:nvPr/>
        </p:nvSpPr>
        <p:spPr>
          <a:xfrm>
            <a:off x="180431" y="1588911"/>
            <a:ext cx="11734507" cy="4803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F8BD10A-E8A9-FF8E-C116-77C85BB4BBD6}"/>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0136CF6-652F-E34B-9D61-3C29C168AD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B1A861F-B82E-123D-0605-68D7CE8875A3}"/>
              </a:ext>
            </a:extLst>
          </p:cNvPr>
          <p:cNvSpPr/>
          <p:nvPr/>
        </p:nvSpPr>
        <p:spPr>
          <a:xfrm>
            <a:off x="2142399" y="679842"/>
            <a:ext cx="832543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التخطيط الاستراتيجي لحملات العلاقا ت العامة</a:t>
            </a:r>
          </a:p>
        </p:txBody>
      </p:sp>
      <p:sp>
        <p:nvSpPr>
          <p:cNvPr id="4" name="TextBox 47">
            <a:extLst>
              <a:ext uri="{FF2B5EF4-FFF2-40B4-BE49-F238E27FC236}">
                <a16:creationId xmlns:a16="http://schemas.microsoft.com/office/drawing/2014/main" id="{31B56510-5C34-5191-C572-7947D01C2CF4}"/>
              </a:ext>
            </a:extLst>
          </p:cNvPr>
          <p:cNvSpPr txBox="1"/>
          <p:nvPr/>
        </p:nvSpPr>
        <p:spPr>
          <a:xfrm>
            <a:off x="277062" y="1658433"/>
            <a:ext cx="11637876" cy="445192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لماذا نستخدم مصطلح "التخطيط الاستراتيجي لحملات العلاقات العامة"؟</a:t>
            </a:r>
          </a:p>
          <a:p>
            <a:pPr marL="285750" marR="0" lvl="0" indent="-285750" algn="just" defTabSz="914400" rtl="1" eaLnBrk="1" fontAlgn="auto" latinLnBrk="0" hangingPunct="1">
              <a:lnSpc>
                <a:spcPct val="200000"/>
              </a:lnSpc>
              <a:spcBef>
                <a:spcPts val="0"/>
              </a:spcBef>
              <a:spcAft>
                <a:spcPts val="0"/>
              </a:spcAft>
              <a:buClr>
                <a:schemeClr val="accent2">
                  <a:lumMod val="75000"/>
                </a:schemeClr>
              </a:buClr>
              <a:buSzTx/>
              <a:buFont typeface="Wingdings" panose="05000000000000000000" pitchFamily="2" charset="2"/>
              <a:buChar char="q"/>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لأن العلاقات العامة وظيفة استراتيجية بطبيعتها: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العلاقات العامة لا تتعامل مع مهام سطحية، بل مع بناء السمعة، وإدارة الصورة الذهنية، وتعزيز الثقة، وكلها أهداف بعيدة المدى، تتطلب تفكيرًا وتحليلًا وليس فقط تنفيذًا.</a:t>
            </a:r>
          </a:p>
          <a:p>
            <a:pPr marL="285750" marR="0" lvl="0" indent="-285750" algn="just" defTabSz="914400" rtl="1" eaLnBrk="1" fontAlgn="auto" latinLnBrk="0" hangingPunct="1">
              <a:lnSpc>
                <a:spcPct val="200000"/>
              </a:lnSpc>
              <a:spcBef>
                <a:spcPts val="0"/>
              </a:spcBef>
              <a:spcAft>
                <a:spcPts val="0"/>
              </a:spcAft>
              <a:buClr>
                <a:schemeClr val="accent2">
                  <a:lumMod val="75000"/>
                </a:schemeClr>
              </a:buClr>
              <a:buSzTx/>
              <a:buFont typeface="Wingdings" panose="05000000000000000000" pitchFamily="2" charset="2"/>
              <a:buChar char="q"/>
              <a:tabLst/>
              <a:defRPr/>
            </a:pPr>
            <a:r>
              <a:rPr lang="ar-EG" sz="1600" b="1" dirty="0">
                <a:solidFill>
                  <a:srgbClr val="00B0F0"/>
                </a:solidFill>
                <a:latin typeface="Alexandria" pitchFamily="2" charset="-78"/>
                <a:cs typeface="Alexandria" pitchFamily="2" charset="-78"/>
              </a:rPr>
              <a:t>لأن</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الحملات تحتاج رؤية متكاملة وليس مجرد خطوات تنفيذية: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الحملة الناجحة لا تبدأ بكتابة منشور أو نشر إعلان، بل تبدأ بفهم الواقع، وتحليل البيئة، وتحديد الجمهور، وتخطيط الرسائل، وهذا هو جوهر التفكير الاستراتيجي.</a:t>
            </a:r>
          </a:p>
          <a:p>
            <a:pPr marL="285750" marR="0" lvl="0" indent="-285750" algn="just" defTabSz="914400" rtl="1" eaLnBrk="1" fontAlgn="auto" latinLnBrk="0" hangingPunct="1">
              <a:lnSpc>
                <a:spcPct val="200000"/>
              </a:lnSpc>
              <a:spcBef>
                <a:spcPts val="0"/>
              </a:spcBef>
              <a:spcAft>
                <a:spcPts val="0"/>
              </a:spcAft>
              <a:buClr>
                <a:schemeClr val="accent2">
                  <a:lumMod val="75000"/>
                </a:schemeClr>
              </a:buClr>
              <a:buSzTx/>
              <a:buFont typeface="Wingdings" panose="05000000000000000000" pitchFamily="2" charset="2"/>
              <a:buChar char="q"/>
              <a:tabLst/>
              <a:defRPr/>
            </a:pPr>
            <a:r>
              <a:rPr lang="ar-EG" sz="1600" b="1" dirty="0">
                <a:solidFill>
                  <a:srgbClr val="00B0F0"/>
                </a:solidFill>
                <a:latin typeface="Alexandria" pitchFamily="2" charset="-78"/>
                <a:cs typeface="Alexandria" pitchFamily="2" charset="-78"/>
              </a:rPr>
              <a:t>لأن</a:t>
            </a:r>
            <a:r>
              <a:rPr lang="ar-EG" sz="1600" dirty="0">
                <a:solidFill>
                  <a:srgbClr val="00B0F0"/>
                </a:solidFill>
                <a:latin typeface="Alexandria" pitchFamily="2" charset="-78"/>
                <a:cs typeface="Alexandria" pitchFamily="2" charset="-78"/>
              </a:rPr>
              <a:t> </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مفهوم الاستراتيجية يربط الحملة برؤية المؤسسة: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ما نقوم به اليوم من أنشطة يجب أن يخدم أهداف المؤسسة المستقبلية. لذلك، نخطط استراتيجيًا، لا فقط تنفيذيًا.</a:t>
            </a:r>
          </a:p>
          <a:p>
            <a:pPr marL="285750" marR="0" lvl="0" indent="-285750" algn="just" defTabSz="914400" rtl="1" eaLnBrk="1" fontAlgn="auto" latinLnBrk="0" hangingPunct="1">
              <a:lnSpc>
                <a:spcPct val="200000"/>
              </a:lnSpc>
              <a:spcBef>
                <a:spcPts val="0"/>
              </a:spcBef>
              <a:spcAft>
                <a:spcPts val="0"/>
              </a:spcAft>
              <a:buClr>
                <a:schemeClr val="accent2">
                  <a:lumMod val="75000"/>
                </a:schemeClr>
              </a:buClr>
              <a:buSzTx/>
              <a:buFont typeface="Wingdings" panose="05000000000000000000" pitchFamily="2" charset="2"/>
              <a:buChar char="q"/>
              <a:tabLst/>
              <a:defRPr/>
            </a:pPr>
            <a:r>
              <a:rPr lang="ar-EG" sz="1600" dirty="0">
                <a:solidFill>
                  <a:srgbClr val="00B0F0"/>
                </a:solidFill>
                <a:latin typeface="Alexandria" pitchFamily="2" charset="-78"/>
                <a:cs typeface="Alexandria" pitchFamily="2" charset="-78"/>
              </a:rPr>
              <a:t> </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لأن السياق المعاصر يتطلب مرونة وقرارات مبنية على بيانات: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لا يمكن التعامل مع الجمهور اليوم بنفس الطرق القديمة، فالتخطيط الاستراتيجي يساعدنا على التحليل، وقياس المخاطر، وتوقع ردود الفعل.</a:t>
            </a:r>
          </a:p>
        </p:txBody>
      </p:sp>
    </p:spTree>
    <p:extLst>
      <p:ext uri="{BB962C8B-B14F-4D97-AF65-F5344CB8AC3E}">
        <p14:creationId xmlns:p14="http://schemas.microsoft.com/office/powerpoint/2010/main" val="32519883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571A6-496C-AB58-CF32-3BDED1393D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91E203-08C7-B9D3-87F9-3E765C9F4DD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CE6117-C73B-E137-1BFC-644B71661971}"/>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C9EE294-BC37-152B-2391-C92034FCDA68}"/>
              </a:ext>
            </a:extLst>
          </p:cNvPr>
          <p:cNvSpPr/>
          <p:nvPr/>
        </p:nvSpPr>
        <p:spPr>
          <a:xfrm>
            <a:off x="0" y="1622785"/>
            <a:ext cx="11720417" cy="473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A181589-3898-F9E6-3151-4B45EA7AF48F}"/>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3C79653-5DF9-C3B5-5976-2B79F7A869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DB0FC7-D8B8-BA84-3166-93C0A66381CD}"/>
              </a:ext>
            </a:extLst>
          </p:cNvPr>
          <p:cNvSpPr/>
          <p:nvPr/>
        </p:nvSpPr>
        <p:spPr>
          <a:xfrm>
            <a:off x="2142399" y="679842"/>
            <a:ext cx="832543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مفهوم التخطيط الاستراتيجي</a:t>
            </a:r>
          </a:p>
        </p:txBody>
      </p:sp>
      <p:sp>
        <p:nvSpPr>
          <p:cNvPr id="6" name="TextBox 5">
            <a:extLst>
              <a:ext uri="{FF2B5EF4-FFF2-40B4-BE49-F238E27FC236}">
                <a16:creationId xmlns:a16="http://schemas.microsoft.com/office/drawing/2014/main" id="{CF36B3D0-6761-6764-4875-CA74ED20644B}"/>
              </a:ext>
            </a:extLst>
          </p:cNvPr>
          <p:cNvSpPr txBox="1"/>
          <p:nvPr/>
        </p:nvSpPr>
        <p:spPr>
          <a:xfrm>
            <a:off x="341195" y="2115403"/>
            <a:ext cx="11068334" cy="3334824"/>
          </a:xfrm>
          <a:prstGeom prst="rect">
            <a:avLst/>
          </a:prstGeom>
          <a:noFill/>
        </p:spPr>
        <p:txBody>
          <a:bodyPr wrap="square" rtlCol="1">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التخطيط الاستراتيجي هو: </a:t>
            </a:r>
            <a:r>
              <a:rPr lang="ar-EG" dirty="0">
                <a:latin typeface="Alexandria" pitchFamily="2" charset="-78"/>
                <a:cs typeface="Alexandria" pitchFamily="2" charset="-78"/>
              </a:rPr>
              <a:t>عملية منهجية لرسم مسار واضح طويل الأمد لتحقيق أهداف المؤسسة من خلال استغلال الفرص وتجاوز التحديات. </a:t>
            </a:r>
          </a:p>
          <a:p>
            <a:pPr algn="just" rtl="1">
              <a:lnSpc>
                <a:spcPct val="200000"/>
              </a:lnSpc>
            </a:pPr>
            <a:r>
              <a:rPr lang="ar-EG" b="1" dirty="0">
                <a:solidFill>
                  <a:schemeClr val="accent2">
                    <a:lumMod val="75000"/>
                  </a:schemeClr>
                </a:solidFill>
                <a:latin typeface="Alexandria" pitchFamily="2" charset="-78"/>
                <a:cs typeface="Alexandria" pitchFamily="2" charset="-78"/>
              </a:rPr>
              <a:t>وفي العلاقات العامة، يعني التخطيط الاستراتيجي:  </a:t>
            </a:r>
            <a:r>
              <a:rPr lang="ar-EG" dirty="0">
                <a:latin typeface="Alexandria" pitchFamily="2" charset="-78"/>
                <a:cs typeface="Alexandria" pitchFamily="2" charset="-78"/>
              </a:rPr>
              <a:t>وضع رؤية شاملة تحدد أين تريد المؤسسة أن تكون، وكيف تصل إلى هناك من خلال إدارة العلاقات مع الجمهور.</a:t>
            </a:r>
          </a:p>
          <a:p>
            <a:pPr algn="just" rtl="1">
              <a:lnSpc>
                <a:spcPct val="200000"/>
              </a:lnSpc>
            </a:pPr>
            <a:r>
              <a:rPr lang="ar-EG" b="1" dirty="0">
                <a:solidFill>
                  <a:schemeClr val="accent2">
                    <a:lumMod val="75000"/>
                  </a:schemeClr>
                </a:solidFill>
                <a:latin typeface="Alexandria" pitchFamily="2" charset="-78"/>
                <a:cs typeface="Alexandria" pitchFamily="2" charset="-78"/>
              </a:rPr>
              <a:t>أو يمكن تعريفه على أنه: </a:t>
            </a:r>
            <a:r>
              <a:rPr lang="ar-EG" dirty="0">
                <a:latin typeface="Alexandria" pitchFamily="2" charset="-78"/>
                <a:cs typeface="Alexandria" pitchFamily="2" charset="-78"/>
              </a:rPr>
              <a:t>عملية منهجية وطويلة المدى تهدف إلى تصميم وتنفيذ حملات اتصالية مدروسة بدقة، لخدمة أهداف المؤسسة وتحسين صورتها الذهنية لدى جمهورها الداخلي والخارجي.</a:t>
            </a:r>
          </a:p>
        </p:txBody>
      </p:sp>
    </p:spTree>
    <p:extLst>
      <p:ext uri="{BB962C8B-B14F-4D97-AF65-F5344CB8AC3E}">
        <p14:creationId xmlns:p14="http://schemas.microsoft.com/office/powerpoint/2010/main" val="397829607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17E74-E795-3284-DC21-3AEAE9D53B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828253-4037-48E3-9049-5F0039339D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A8DE4B8-C350-67FD-8DE1-7284CC16068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4C045BE-3EAE-019E-B232-B85BE8AA6B57}"/>
              </a:ext>
            </a:extLst>
          </p:cNvPr>
          <p:cNvSpPr/>
          <p:nvPr/>
        </p:nvSpPr>
        <p:spPr>
          <a:xfrm>
            <a:off x="90215" y="1606113"/>
            <a:ext cx="11720417" cy="473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D485490-9F84-EE3C-FEEC-4C95362C4D5F}"/>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7042FE4-4431-0716-328D-A4BDCFB6DB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7BB295C-0FC4-2A7B-6AAB-9572DC027AFC}"/>
              </a:ext>
            </a:extLst>
          </p:cNvPr>
          <p:cNvSpPr/>
          <p:nvPr/>
        </p:nvSpPr>
        <p:spPr>
          <a:xfrm>
            <a:off x="2142399" y="679842"/>
            <a:ext cx="832543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أهمية التخطيط الاستراتيجي لحملات العلاقات العامة</a:t>
            </a:r>
          </a:p>
        </p:txBody>
      </p:sp>
      <p:sp>
        <p:nvSpPr>
          <p:cNvPr id="7" name="Rectangle 1">
            <a:extLst>
              <a:ext uri="{FF2B5EF4-FFF2-40B4-BE49-F238E27FC236}">
                <a16:creationId xmlns:a16="http://schemas.microsoft.com/office/drawing/2014/main" id="{13128C56-E054-CC10-F6A6-BAB0F388D6F0}"/>
              </a:ext>
            </a:extLst>
          </p:cNvPr>
          <p:cNvSpPr txBox="1">
            <a:spLocks noChangeArrowheads="1"/>
          </p:cNvSpPr>
          <p:nvPr/>
        </p:nvSpPr>
        <p:spPr bwMode="auto">
          <a:xfrm>
            <a:off x="180431" y="1525210"/>
            <a:ext cx="11539986" cy="2261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eaLnBrk="0" fontAlgn="base" hangingPunct="0">
              <a:lnSpc>
                <a:spcPct val="200000"/>
              </a:lnSpc>
              <a:spcBef>
                <a:spcPct val="0"/>
              </a:spcBef>
              <a:spcAft>
                <a:spcPct val="0"/>
              </a:spcAft>
              <a:buFontTx/>
              <a:buNone/>
            </a:pPr>
            <a:r>
              <a:rPr lang="ar-SA" altLang="ar-EG" sz="1800" b="1" dirty="0">
                <a:solidFill>
                  <a:schemeClr val="accent2">
                    <a:lumMod val="75000"/>
                  </a:schemeClr>
                </a:solidFill>
                <a:latin typeface="Alexandria" pitchFamily="2" charset="-78"/>
                <a:cs typeface="Alexandria" pitchFamily="2" charset="-78"/>
              </a:rPr>
              <a:t>تكمن أهمية التخطيط الاستراتيجي في</a:t>
            </a:r>
            <a:r>
              <a:rPr lang="ar-EG" altLang="ar-EG" sz="1800" b="1" dirty="0">
                <a:solidFill>
                  <a:schemeClr val="accent2">
                    <a:lumMod val="75000"/>
                  </a:schemeClr>
                </a:solidFill>
                <a:latin typeface="Alexandria" pitchFamily="2" charset="-78"/>
                <a:cs typeface="Alexandria" pitchFamily="2" charset="-78"/>
              </a:rPr>
              <a:t>:</a:t>
            </a:r>
          </a:p>
          <a:p>
            <a:pPr marL="285750" indent="-285750" algn="just" rtl="1" eaLnBrk="0" fontAlgn="base" hangingPunct="0">
              <a:lnSpc>
                <a:spcPct val="150000"/>
              </a:lnSpc>
              <a:spcBef>
                <a:spcPct val="0"/>
              </a:spcBef>
              <a:spcAft>
                <a:spcPct val="0"/>
              </a:spcAft>
              <a:buFont typeface="Wingdings" panose="05000000000000000000" pitchFamily="2" charset="2"/>
              <a:buChar char="q"/>
            </a:pPr>
            <a:r>
              <a:rPr lang="ar-EG" altLang="ar-EG" sz="1800" b="1" dirty="0">
                <a:solidFill>
                  <a:srgbClr val="00B0F0"/>
                </a:solidFill>
                <a:latin typeface="Alexandria" pitchFamily="2" charset="-78"/>
                <a:cs typeface="Alexandria" pitchFamily="2" charset="-78"/>
              </a:rPr>
              <a:t>ربط أهداف الحملة بأهداف المؤسسة: </a:t>
            </a:r>
            <a:r>
              <a:rPr lang="ar-EG" altLang="ar-EG" sz="1800" dirty="0">
                <a:latin typeface="Alexandria" pitchFamily="2" charset="-78"/>
                <a:cs typeface="Alexandria" pitchFamily="2" charset="-78"/>
              </a:rPr>
              <a:t>التخطيط الاستراتيجي يُمكّن المؤسسة من مواءمة حملاتها مع رؤيتها ورسالتها، ويُسهم في ترجمة الأهداف العامة إلى أنشطة اتصالية ملموسة، تتجه نحو خدمة مصالح المؤسسة طويلة المدى. وبالتالي، تتحول حملة العلاقات العامة من نشاط إعلامي إلى أداة استراتيجية لتحقيق أهداف ملموسة مثل تعزيز الصورة الذهنية، دعم السياسات العامة، أو إدارة الأزمات.</a:t>
            </a:r>
          </a:p>
        </p:txBody>
      </p:sp>
      <p:sp>
        <p:nvSpPr>
          <p:cNvPr id="8" name="Rectangle 1">
            <a:extLst>
              <a:ext uri="{FF2B5EF4-FFF2-40B4-BE49-F238E27FC236}">
                <a16:creationId xmlns:a16="http://schemas.microsoft.com/office/drawing/2014/main" id="{8061262D-E63E-598F-FF3D-9E6268CCA0B1}"/>
              </a:ext>
            </a:extLst>
          </p:cNvPr>
          <p:cNvSpPr txBox="1">
            <a:spLocks noChangeArrowheads="1"/>
          </p:cNvSpPr>
          <p:nvPr/>
        </p:nvSpPr>
        <p:spPr bwMode="auto">
          <a:xfrm>
            <a:off x="225539" y="3820192"/>
            <a:ext cx="11539986" cy="1291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just" rtl="1" eaLnBrk="0" fontAlgn="base" hangingPunct="0">
              <a:lnSpc>
                <a:spcPct val="150000"/>
              </a:lnSpc>
              <a:spcBef>
                <a:spcPct val="0"/>
              </a:spcBef>
              <a:spcAft>
                <a:spcPct val="0"/>
              </a:spcAft>
              <a:buFont typeface="Wingdings" panose="05000000000000000000" pitchFamily="2" charset="2"/>
              <a:buChar char="q"/>
            </a:pPr>
            <a:r>
              <a:rPr lang="ar-EG" altLang="ar-EG" sz="1800" b="1" dirty="0">
                <a:solidFill>
                  <a:srgbClr val="00B0F0"/>
                </a:solidFill>
                <a:latin typeface="Alexandria" pitchFamily="2" charset="-78"/>
                <a:cs typeface="Alexandria" pitchFamily="2" charset="-78"/>
              </a:rPr>
              <a:t> تقليل العشوائية وتحقيق الكفاءة: </a:t>
            </a:r>
            <a:r>
              <a:rPr lang="ar-EG" altLang="ar-EG" sz="1800" dirty="0">
                <a:latin typeface="Alexandria" pitchFamily="2" charset="-78"/>
                <a:cs typeface="Alexandria" pitchFamily="2" charset="-78"/>
              </a:rPr>
              <a:t>التخطيط الاستراتيجي يمنح المؤسسة خارطة طريق واضحة تنظم مراحل تنفيذ الحملة، وتحدد من البداية ما المطلوب، ومتى، وكيف، ومن المسؤول، وهو ما يؤدي إلى تقليل التشتت والهدر في الجهود والموارد، وزيادة كفاءة الأداء.</a:t>
            </a:r>
          </a:p>
        </p:txBody>
      </p:sp>
      <p:sp>
        <p:nvSpPr>
          <p:cNvPr id="4" name="Rectangle 1">
            <a:extLst>
              <a:ext uri="{FF2B5EF4-FFF2-40B4-BE49-F238E27FC236}">
                <a16:creationId xmlns:a16="http://schemas.microsoft.com/office/drawing/2014/main" id="{9CDE4A01-811F-77CC-EF81-7A83BDAB8D26}"/>
              </a:ext>
            </a:extLst>
          </p:cNvPr>
          <p:cNvSpPr txBox="1">
            <a:spLocks noChangeArrowheads="1"/>
          </p:cNvSpPr>
          <p:nvPr/>
        </p:nvSpPr>
        <p:spPr bwMode="auto">
          <a:xfrm>
            <a:off x="270646" y="5082030"/>
            <a:ext cx="11539986" cy="1291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just" rtl="1" eaLnBrk="0" fontAlgn="base" hangingPunct="0">
              <a:lnSpc>
                <a:spcPct val="150000"/>
              </a:lnSpc>
              <a:spcBef>
                <a:spcPct val="0"/>
              </a:spcBef>
              <a:spcAft>
                <a:spcPct val="0"/>
              </a:spcAft>
              <a:buFont typeface="Wingdings" panose="05000000000000000000" pitchFamily="2" charset="2"/>
              <a:buChar char="q"/>
            </a:pPr>
            <a:r>
              <a:rPr lang="ar-EG" altLang="ar-EG" sz="1800" b="1" dirty="0">
                <a:solidFill>
                  <a:srgbClr val="00B0F0"/>
                </a:solidFill>
                <a:latin typeface="Alexandria" pitchFamily="2" charset="-78"/>
                <a:cs typeface="Alexandria" pitchFamily="2" charset="-78"/>
              </a:rPr>
              <a:t>الاستعداد لمواجهة الأزمات: </a:t>
            </a:r>
            <a:r>
              <a:rPr lang="ar-EG" altLang="ar-EG" sz="1800" dirty="0">
                <a:latin typeface="Alexandria" pitchFamily="2" charset="-78"/>
                <a:cs typeface="Alexandria" pitchFamily="2" charset="-78"/>
              </a:rPr>
              <a:t>يسمح التخطيط الاستراتيجي بوجود خطط جاهزة لإدارة الأزمات، بما في ذلك إعداد فرق الطوارئ، وتحديد الرسائل المناسبة لكل سيناريو، مما يضمن سرعة الاستجابة ويقلل من الأضرار المحتملة.</a:t>
            </a:r>
          </a:p>
        </p:txBody>
      </p:sp>
    </p:spTree>
    <p:extLst>
      <p:ext uri="{BB962C8B-B14F-4D97-AF65-F5344CB8AC3E}">
        <p14:creationId xmlns:p14="http://schemas.microsoft.com/office/powerpoint/2010/main" val="46810971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0C693-14B9-D7D9-2C41-78F31C4D49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1C50E1-D0D1-999B-45A2-883149844B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82C751-AA8C-27EF-77A4-0E285248CBA1}"/>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F2B82B-9390-4F12-10D7-4ED4142E7BA6}"/>
              </a:ext>
            </a:extLst>
          </p:cNvPr>
          <p:cNvSpPr/>
          <p:nvPr/>
        </p:nvSpPr>
        <p:spPr>
          <a:xfrm>
            <a:off x="90215" y="1606113"/>
            <a:ext cx="11720417" cy="4841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0850D82-B444-9834-7132-C426DB352B6B}"/>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BD2E896-F659-589B-4C4D-D1E0B28EC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14EC6BA-EA40-A653-CB0F-9BB9ED0F625F}"/>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تابع: أهمية التخطيط الاستراتيجي لحملات العلاقات العامة</a:t>
            </a:r>
          </a:p>
        </p:txBody>
      </p:sp>
      <p:sp>
        <p:nvSpPr>
          <p:cNvPr id="7" name="Rectangle 1">
            <a:extLst>
              <a:ext uri="{FF2B5EF4-FFF2-40B4-BE49-F238E27FC236}">
                <a16:creationId xmlns:a16="http://schemas.microsoft.com/office/drawing/2014/main" id="{E9430C26-9686-E889-06A9-D0077187799D}"/>
              </a:ext>
            </a:extLst>
          </p:cNvPr>
          <p:cNvSpPr txBox="1">
            <a:spLocks noChangeArrowheads="1"/>
          </p:cNvSpPr>
          <p:nvPr/>
        </p:nvSpPr>
        <p:spPr bwMode="auto">
          <a:xfrm>
            <a:off x="180431" y="1818604"/>
            <a:ext cx="11539986" cy="2261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eaLnBrk="0" fontAlgn="base" hangingPunct="0">
              <a:lnSpc>
                <a:spcPct val="200000"/>
              </a:lnSpc>
              <a:spcBef>
                <a:spcPct val="0"/>
              </a:spcBef>
              <a:spcAft>
                <a:spcPct val="0"/>
              </a:spcAft>
              <a:buFontTx/>
              <a:buNone/>
            </a:pPr>
            <a:r>
              <a:rPr lang="ar-SA" altLang="ar-EG" sz="1800" b="1" dirty="0">
                <a:solidFill>
                  <a:schemeClr val="accent2">
                    <a:lumMod val="75000"/>
                  </a:schemeClr>
                </a:solidFill>
                <a:latin typeface="Alexandria" pitchFamily="2" charset="-78"/>
                <a:cs typeface="Alexandria" pitchFamily="2" charset="-78"/>
              </a:rPr>
              <a:t>تكمن أهمية التخطيط الاستراتيجي في</a:t>
            </a:r>
            <a:r>
              <a:rPr lang="ar-EG" altLang="ar-EG" sz="1800" b="1" dirty="0">
                <a:solidFill>
                  <a:schemeClr val="accent2">
                    <a:lumMod val="75000"/>
                  </a:schemeClr>
                </a:solidFill>
                <a:latin typeface="Alexandria" pitchFamily="2" charset="-78"/>
                <a:cs typeface="Alexandria" pitchFamily="2" charset="-78"/>
              </a:rPr>
              <a:t>:</a:t>
            </a:r>
          </a:p>
          <a:p>
            <a:pPr marL="285750" indent="-285750" algn="just" rtl="1" eaLnBrk="0" fontAlgn="base" hangingPunct="0">
              <a:lnSpc>
                <a:spcPct val="150000"/>
              </a:lnSpc>
              <a:spcBef>
                <a:spcPct val="0"/>
              </a:spcBef>
              <a:spcAft>
                <a:spcPct val="0"/>
              </a:spcAft>
              <a:buFont typeface="Wingdings" panose="05000000000000000000" pitchFamily="2" charset="2"/>
              <a:buChar char="q"/>
            </a:pPr>
            <a:r>
              <a:rPr lang="ar-EG" altLang="ar-EG" sz="1800" b="1" dirty="0">
                <a:solidFill>
                  <a:srgbClr val="00B0F0"/>
                </a:solidFill>
                <a:latin typeface="Alexandria" pitchFamily="2" charset="-78"/>
                <a:cs typeface="Alexandria" pitchFamily="2" charset="-78"/>
              </a:rPr>
              <a:t>فهم البيئة الداخلية والخارجية: </a:t>
            </a:r>
            <a:r>
              <a:rPr lang="ar-EG" altLang="ar-EG" sz="1800" dirty="0">
                <a:latin typeface="Alexandria" pitchFamily="2" charset="-78"/>
                <a:cs typeface="Alexandria" pitchFamily="2" charset="-78"/>
              </a:rPr>
              <a:t>يعتمد التخطيط الاستراتيجي على تحليل البيئة من خلال أدوات مثل تحليل </a:t>
            </a:r>
            <a:r>
              <a:rPr lang="en-US" altLang="ar-EG" sz="1800" dirty="0">
                <a:latin typeface="Alexandria" pitchFamily="2" charset="-78"/>
                <a:cs typeface="Alexandria" pitchFamily="2" charset="-78"/>
              </a:rPr>
              <a:t>SWOT (</a:t>
            </a:r>
            <a:r>
              <a:rPr lang="ar-EG" altLang="ar-EG" sz="1800" dirty="0">
                <a:latin typeface="Alexandria" pitchFamily="2" charset="-78"/>
                <a:cs typeface="Alexandria" pitchFamily="2" charset="-78"/>
              </a:rPr>
              <a:t>نقاط القوة والضعف والفرص والتهديدات) و</a:t>
            </a:r>
            <a:r>
              <a:rPr lang="en-US" altLang="ar-EG" sz="1800" dirty="0">
                <a:latin typeface="Alexandria" pitchFamily="2" charset="-78"/>
                <a:cs typeface="Alexandria" pitchFamily="2" charset="-78"/>
              </a:rPr>
              <a:t>PESTEL (</a:t>
            </a:r>
            <a:r>
              <a:rPr lang="ar-EG" altLang="ar-EG" sz="1800" dirty="0">
                <a:latin typeface="Alexandria" pitchFamily="2" charset="-78"/>
                <a:cs typeface="Alexandria" pitchFamily="2" charset="-78"/>
              </a:rPr>
              <a:t>التحليل السياسي، الاقتصادي، الاجتماعي، التكنولوجي، البيئي، القانوني)، مما يسمح بصياغة حملات تتلاءم مع الواقع وتستفيد من الفرص وتتجنب المخاطر.</a:t>
            </a:r>
          </a:p>
        </p:txBody>
      </p:sp>
      <p:sp>
        <p:nvSpPr>
          <p:cNvPr id="8" name="Rectangle 1">
            <a:extLst>
              <a:ext uri="{FF2B5EF4-FFF2-40B4-BE49-F238E27FC236}">
                <a16:creationId xmlns:a16="http://schemas.microsoft.com/office/drawing/2014/main" id="{1031C8D0-79F6-D3F3-F771-093CF3BB11EA}"/>
              </a:ext>
            </a:extLst>
          </p:cNvPr>
          <p:cNvSpPr txBox="1">
            <a:spLocks noChangeArrowheads="1"/>
          </p:cNvSpPr>
          <p:nvPr/>
        </p:nvSpPr>
        <p:spPr bwMode="auto">
          <a:xfrm>
            <a:off x="326007" y="4279446"/>
            <a:ext cx="11539986" cy="1291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just" rtl="1" eaLnBrk="0" fontAlgn="base" hangingPunct="0">
              <a:lnSpc>
                <a:spcPct val="150000"/>
              </a:lnSpc>
              <a:spcBef>
                <a:spcPct val="0"/>
              </a:spcBef>
              <a:spcAft>
                <a:spcPct val="0"/>
              </a:spcAft>
              <a:buFont typeface="Wingdings" panose="05000000000000000000" pitchFamily="2" charset="2"/>
              <a:buChar char="q"/>
            </a:pPr>
            <a:r>
              <a:rPr lang="ar-EG" altLang="ar-EG" sz="1800" b="1" dirty="0">
                <a:solidFill>
                  <a:srgbClr val="00B0F0"/>
                </a:solidFill>
                <a:latin typeface="Alexandria" pitchFamily="2" charset="-78"/>
                <a:cs typeface="Alexandria" pitchFamily="2" charset="-78"/>
              </a:rPr>
              <a:t> تعزيز التنسيق المؤسسي: </a:t>
            </a:r>
            <a:r>
              <a:rPr lang="ar-EG" altLang="ar-EG" sz="1800" dirty="0">
                <a:latin typeface="Alexandria" pitchFamily="2" charset="-78"/>
                <a:cs typeface="Alexandria" pitchFamily="2" charset="-78"/>
              </a:rPr>
              <a:t>لا يمكن أن تنجح حملة علاقات عامة بمعزل عن بقية الإدارات في المؤسسة. فالتخطيط الاستراتيجي يضمن التنسيق بين العلاقات العامة، والتسويق، والإدارة التنفيذية، والموارد البشرية، وغيرها، مما يؤدي إلى توحيد الرسائل الاتصالية وتكامل الجهود.</a:t>
            </a:r>
          </a:p>
        </p:txBody>
      </p:sp>
    </p:spTree>
    <p:extLst>
      <p:ext uri="{BB962C8B-B14F-4D97-AF65-F5344CB8AC3E}">
        <p14:creationId xmlns:p14="http://schemas.microsoft.com/office/powerpoint/2010/main" val="118124707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697D9-82CC-830C-3F1A-463554F029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8C0CD6-4851-6A88-787A-4887764B5D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BFE0CF4-C3DC-67DF-5F38-7D70BDA38F38}"/>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DBA4FBA-162B-0279-48E4-42700B7296B8}"/>
              </a:ext>
            </a:extLst>
          </p:cNvPr>
          <p:cNvSpPr/>
          <p:nvPr/>
        </p:nvSpPr>
        <p:spPr>
          <a:xfrm>
            <a:off x="90215" y="1606113"/>
            <a:ext cx="11720417" cy="473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5105B78-1423-1179-7E56-CCAA3BBA5357}"/>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A32DEA4-44CA-932B-EF5B-069F81B492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1">
            <a:extLst>
              <a:ext uri="{FF2B5EF4-FFF2-40B4-BE49-F238E27FC236}">
                <a16:creationId xmlns:a16="http://schemas.microsoft.com/office/drawing/2014/main" id="{89E75FD0-FC5B-53B1-231A-5F296F9E49EB}"/>
              </a:ext>
            </a:extLst>
          </p:cNvPr>
          <p:cNvSpPr txBox="1">
            <a:spLocks noChangeArrowheads="1"/>
          </p:cNvSpPr>
          <p:nvPr/>
        </p:nvSpPr>
        <p:spPr bwMode="auto">
          <a:xfrm>
            <a:off x="180431" y="1866182"/>
            <a:ext cx="11539986" cy="1845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eaLnBrk="0" fontAlgn="base" hangingPunct="0">
              <a:lnSpc>
                <a:spcPct val="200000"/>
              </a:lnSpc>
              <a:spcBef>
                <a:spcPct val="0"/>
              </a:spcBef>
              <a:spcAft>
                <a:spcPct val="0"/>
              </a:spcAft>
              <a:buFontTx/>
              <a:buNone/>
            </a:pPr>
            <a:r>
              <a:rPr lang="ar-SA" altLang="ar-EG" sz="1800" b="1" dirty="0">
                <a:solidFill>
                  <a:schemeClr val="accent2">
                    <a:lumMod val="75000"/>
                  </a:schemeClr>
                </a:solidFill>
                <a:latin typeface="Alexandria" pitchFamily="2" charset="-78"/>
                <a:cs typeface="Alexandria" pitchFamily="2" charset="-78"/>
              </a:rPr>
              <a:t>تكمن أهمية التخطيط الاستراتيجي في</a:t>
            </a:r>
            <a:r>
              <a:rPr lang="ar-EG" altLang="ar-EG" sz="1800" b="1" dirty="0">
                <a:solidFill>
                  <a:schemeClr val="accent2">
                    <a:lumMod val="75000"/>
                  </a:schemeClr>
                </a:solidFill>
                <a:latin typeface="Alexandria" pitchFamily="2" charset="-78"/>
                <a:cs typeface="Alexandria" pitchFamily="2" charset="-78"/>
              </a:rPr>
              <a:t>:</a:t>
            </a:r>
          </a:p>
          <a:p>
            <a:pPr marL="285750" indent="-285750" algn="just" rtl="1" eaLnBrk="0" fontAlgn="base" hangingPunct="0">
              <a:lnSpc>
                <a:spcPct val="150000"/>
              </a:lnSpc>
              <a:spcBef>
                <a:spcPct val="0"/>
              </a:spcBef>
              <a:spcAft>
                <a:spcPct val="0"/>
              </a:spcAft>
              <a:buFont typeface="Wingdings" panose="05000000000000000000" pitchFamily="2" charset="2"/>
              <a:buChar char="q"/>
            </a:pPr>
            <a:r>
              <a:rPr lang="ar-EG" altLang="ar-EG" sz="1800" b="1" dirty="0">
                <a:solidFill>
                  <a:srgbClr val="00B0F0"/>
                </a:solidFill>
                <a:latin typeface="Alexandria" pitchFamily="2" charset="-78"/>
                <a:cs typeface="Alexandria" pitchFamily="2" charset="-78"/>
              </a:rPr>
              <a:t>إمكانية التقييم والتحسين المستمر: </a:t>
            </a:r>
            <a:r>
              <a:rPr lang="ar-EG" altLang="ar-EG" sz="1800" dirty="0">
                <a:latin typeface="Alexandria" pitchFamily="2" charset="-78"/>
                <a:cs typeface="Alexandria" pitchFamily="2" charset="-78"/>
              </a:rPr>
              <a:t>من خلال تحديد الأهداف الذكية </a:t>
            </a:r>
            <a:r>
              <a:rPr lang="en-US" altLang="ar-EG" sz="1800" dirty="0">
                <a:latin typeface="Alexandria" pitchFamily="2" charset="-78"/>
                <a:cs typeface="Alexandria" pitchFamily="2" charset="-78"/>
              </a:rPr>
              <a:t>SMART (</a:t>
            </a:r>
            <a:r>
              <a:rPr lang="ar-EG" altLang="ar-EG" sz="1800" dirty="0">
                <a:latin typeface="Alexandria" pitchFamily="2" charset="-78"/>
                <a:cs typeface="Alexandria" pitchFamily="2" charset="-78"/>
              </a:rPr>
              <a:t>محددة، قابلة للقياس، قابلة للتحقيق، واقعية، ومحددة بزمن)، يُصبح من الممكن قياس نتائج الحملة بدقة عبر مؤشرات أداء واضحة (</a:t>
            </a:r>
            <a:r>
              <a:rPr lang="en-US" altLang="ar-EG" sz="1800" dirty="0">
                <a:latin typeface="Alexandria" pitchFamily="2" charset="-78"/>
                <a:cs typeface="Alexandria" pitchFamily="2" charset="-78"/>
              </a:rPr>
              <a:t>KPIs)، </a:t>
            </a:r>
            <a:r>
              <a:rPr lang="ar-EG" altLang="ar-EG" sz="1800" dirty="0">
                <a:latin typeface="Alexandria" pitchFamily="2" charset="-78"/>
                <a:cs typeface="Alexandria" pitchFamily="2" charset="-78"/>
              </a:rPr>
              <a:t>ومن ثم تعديل المسار أو تعزيز الجوانب الإيجابية.</a:t>
            </a:r>
          </a:p>
        </p:txBody>
      </p:sp>
      <p:sp>
        <p:nvSpPr>
          <p:cNvPr id="8" name="Rectangle 1">
            <a:extLst>
              <a:ext uri="{FF2B5EF4-FFF2-40B4-BE49-F238E27FC236}">
                <a16:creationId xmlns:a16="http://schemas.microsoft.com/office/drawing/2014/main" id="{BFD9544E-87F0-D68F-8BAD-04F84C09D451}"/>
              </a:ext>
            </a:extLst>
          </p:cNvPr>
          <p:cNvSpPr txBox="1">
            <a:spLocks noChangeArrowheads="1"/>
          </p:cNvSpPr>
          <p:nvPr/>
        </p:nvSpPr>
        <p:spPr bwMode="auto">
          <a:xfrm>
            <a:off x="180430" y="3926263"/>
            <a:ext cx="11539986" cy="876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just" rtl="1" eaLnBrk="0" fontAlgn="base" hangingPunct="0">
              <a:lnSpc>
                <a:spcPct val="150000"/>
              </a:lnSpc>
              <a:spcBef>
                <a:spcPct val="0"/>
              </a:spcBef>
              <a:spcAft>
                <a:spcPct val="0"/>
              </a:spcAft>
              <a:buFont typeface="Wingdings" panose="05000000000000000000" pitchFamily="2" charset="2"/>
              <a:buChar char="q"/>
            </a:pPr>
            <a:r>
              <a:rPr lang="ar-EG" altLang="ar-EG" sz="1800" b="1" dirty="0">
                <a:solidFill>
                  <a:srgbClr val="00B0F0"/>
                </a:solidFill>
                <a:latin typeface="Alexandria" pitchFamily="2" charset="-78"/>
                <a:cs typeface="Alexandria" pitchFamily="2" charset="-78"/>
              </a:rPr>
              <a:t> ترشيد استخدام الموارد: </a:t>
            </a:r>
            <a:r>
              <a:rPr lang="ar-EG" altLang="ar-EG" sz="1800" dirty="0">
                <a:latin typeface="Alexandria" pitchFamily="2" charset="-78"/>
                <a:cs typeface="Alexandria" pitchFamily="2" charset="-78"/>
              </a:rPr>
              <a:t>يساهم التخطيط الاستراتيجي في تقليل التكاليف المهدورة عبر تحسين إدارة الوقت والميزانية والموارد البشرية، نتيجة وضوح الأدوار وتقسيم المهام وفق أولويات دقيقة.</a:t>
            </a:r>
          </a:p>
        </p:txBody>
      </p:sp>
      <p:sp>
        <p:nvSpPr>
          <p:cNvPr id="4" name="Rectangle 1">
            <a:extLst>
              <a:ext uri="{FF2B5EF4-FFF2-40B4-BE49-F238E27FC236}">
                <a16:creationId xmlns:a16="http://schemas.microsoft.com/office/drawing/2014/main" id="{733FB6F6-3293-D673-AAB1-F0C46BBCAE57}"/>
              </a:ext>
            </a:extLst>
          </p:cNvPr>
          <p:cNvSpPr txBox="1">
            <a:spLocks noChangeArrowheads="1"/>
          </p:cNvSpPr>
          <p:nvPr/>
        </p:nvSpPr>
        <p:spPr bwMode="auto">
          <a:xfrm>
            <a:off x="270646" y="4989899"/>
            <a:ext cx="11539986" cy="1291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just" rtl="1" eaLnBrk="0" fontAlgn="base" hangingPunct="0">
              <a:lnSpc>
                <a:spcPct val="150000"/>
              </a:lnSpc>
              <a:spcBef>
                <a:spcPct val="0"/>
              </a:spcBef>
              <a:spcAft>
                <a:spcPct val="0"/>
              </a:spcAft>
              <a:buFont typeface="Wingdings" panose="05000000000000000000" pitchFamily="2" charset="2"/>
              <a:buChar char="q"/>
            </a:pPr>
            <a:r>
              <a:rPr lang="ar-EG" altLang="ar-EG" sz="1800" b="1" dirty="0">
                <a:solidFill>
                  <a:srgbClr val="00B0F0"/>
                </a:solidFill>
                <a:latin typeface="Alexandria" pitchFamily="2" charset="-78"/>
                <a:cs typeface="Alexandria" pitchFamily="2" charset="-78"/>
              </a:rPr>
              <a:t> بناء صورة ذهنية مستدامة: </a:t>
            </a:r>
            <a:r>
              <a:rPr lang="ar-EG" altLang="ar-EG" sz="1800" dirty="0">
                <a:latin typeface="Alexandria" pitchFamily="2" charset="-78"/>
                <a:cs typeface="Alexandria" pitchFamily="2" charset="-78"/>
              </a:rPr>
              <a:t>يساعد التخطيط الاستراتيجي في ترسيخ صورة المؤسسة عبر الزمن، من خلال إطلاق حملات مدروسة ترتبط برؤية المؤسسة وثقافتها، وتحمل رسائل متسقة تعزز الثقة والمصداقية لدى الجمهور.</a:t>
            </a:r>
          </a:p>
        </p:txBody>
      </p:sp>
      <p:sp>
        <p:nvSpPr>
          <p:cNvPr id="6" name="Rectangle: Rounded Corners 5">
            <a:extLst>
              <a:ext uri="{FF2B5EF4-FFF2-40B4-BE49-F238E27FC236}">
                <a16:creationId xmlns:a16="http://schemas.microsoft.com/office/drawing/2014/main" id="{46BA91A9-3B2A-A313-FCE2-C56E2FEF83EE}"/>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تابع: أهمية التخطيط الاستراتيجي لحملات العلاقات العامة</a:t>
            </a:r>
          </a:p>
        </p:txBody>
      </p:sp>
    </p:spTree>
    <p:extLst>
      <p:ext uri="{BB962C8B-B14F-4D97-AF65-F5344CB8AC3E}">
        <p14:creationId xmlns:p14="http://schemas.microsoft.com/office/powerpoint/2010/main" val="134071462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0E0E-7DBD-1DEF-1311-E60C767340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52DB2-465D-F5A8-F515-DB76A09E7A2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66F147-AE93-ECAA-567E-2F127744F96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38BBD3C-E25F-930A-F7FB-3641C8189C79}"/>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3E8A08E-572C-F9D7-CD83-3283C106BFEB}"/>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4513FC2-45E3-7BED-DD95-3C2CD1B9CD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4775764-7E58-856E-4716-D1B10710897A}"/>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خصائص التخطيط الاستراتيجي لحملات العلاقات العامة</a:t>
            </a:r>
          </a:p>
        </p:txBody>
      </p:sp>
      <p:sp>
        <p:nvSpPr>
          <p:cNvPr id="7" name="Rectangle 1">
            <a:extLst>
              <a:ext uri="{FF2B5EF4-FFF2-40B4-BE49-F238E27FC236}">
                <a16:creationId xmlns:a16="http://schemas.microsoft.com/office/drawing/2014/main" id="{AE018A46-93DF-8734-17DB-A0374BB254D4}"/>
              </a:ext>
            </a:extLst>
          </p:cNvPr>
          <p:cNvSpPr txBox="1">
            <a:spLocks noChangeArrowheads="1"/>
          </p:cNvSpPr>
          <p:nvPr/>
        </p:nvSpPr>
        <p:spPr bwMode="auto">
          <a:xfrm>
            <a:off x="180431" y="1413012"/>
            <a:ext cx="11539986" cy="4996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just" rtl="1" eaLnBrk="0" fontAlgn="base" hangingPunct="0">
              <a:lnSpc>
                <a:spcPct val="200000"/>
              </a:lnSpc>
              <a:spcBef>
                <a:spcPct val="0"/>
              </a:spcBef>
              <a:spcAft>
                <a:spcPct val="0"/>
              </a:spcAft>
              <a:buClr>
                <a:srgbClr val="00B0F0"/>
              </a:buClr>
              <a:buFont typeface="Wingdings" panose="05000000000000000000" pitchFamily="2" charset="2"/>
              <a:buChar char="q"/>
            </a:pPr>
            <a:r>
              <a:rPr lang="ar-EG" altLang="ar-EG" sz="1800" dirty="0">
                <a:latin typeface="Alexandria" pitchFamily="2" charset="-78"/>
                <a:cs typeface="Alexandria" pitchFamily="2" charset="-78"/>
              </a:rPr>
              <a:t>نمط من التفكير التحليلي، ومدخل لتخصيص واستخدام الموارد المتاحة لتحقيق الأهداف الأساسية للمنظمة.</a:t>
            </a:r>
          </a:p>
          <a:p>
            <a:pPr marL="285750" indent="-285750" algn="just" rtl="1" eaLnBrk="0" fontAlgn="base" hangingPunct="0">
              <a:lnSpc>
                <a:spcPct val="200000"/>
              </a:lnSpc>
              <a:spcBef>
                <a:spcPct val="0"/>
              </a:spcBef>
              <a:spcAft>
                <a:spcPct val="0"/>
              </a:spcAft>
              <a:buClr>
                <a:srgbClr val="00B0F0"/>
              </a:buClr>
              <a:buFont typeface="Wingdings" panose="05000000000000000000" pitchFamily="2" charset="2"/>
              <a:buChar char="q"/>
            </a:pPr>
            <a:r>
              <a:rPr lang="ar-EG" altLang="ar-EG" sz="1800" dirty="0">
                <a:latin typeface="Alexandria" pitchFamily="2" charset="-78"/>
                <a:cs typeface="Alexandria" pitchFamily="2" charset="-78"/>
              </a:rPr>
              <a:t>يركز التخطيط الاستراتيجي على المستقبل، ولفترات زمنية طويلة الأجل،  متوقعًا لنتائج مستقبلية على أساس فرص خارجية للنمو.</a:t>
            </a:r>
          </a:p>
          <a:p>
            <a:pPr marL="285750" indent="-285750" algn="just" rtl="1" eaLnBrk="0" fontAlgn="base" hangingPunct="0">
              <a:lnSpc>
                <a:spcPct val="200000"/>
              </a:lnSpc>
              <a:spcBef>
                <a:spcPct val="0"/>
              </a:spcBef>
              <a:spcAft>
                <a:spcPct val="0"/>
              </a:spcAft>
              <a:buClr>
                <a:srgbClr val="00B0F0"/>
              </a:buClr>
              <a:buFont typeface="Wingdings" panose="05000000000000000000" pitchFamily="2" charset="2"/>
              <a:buChar char="q"/>
            </a:pPr>
            <a:r>
              <a:rPr lang="ar-EG" altLang="ar-EG" sz="1800" dirty="0">
                <a:latin typeface="Alexandria" pitchFamily="2" charset="-78"/>
                <a:cs typeface="Alexandria" pitchFamily="2" charset="-78"/>
              </a:rPr>
              <a:t> يعطي التخطيط الاستراتيجي الإدارة نظرة شاملة لكافة المتغيرات الخارجية ( التنافسية و الاقتصادية، والاجتماعية، والسياسية، والديموغرافية، والتكنولوجية، والأيكولوجية)، والتي قد تؤثر تأثيرًا مضادًا على النمو، بحيث يمكن إنشاء استراتيجيات بديلة لتحييد أثر هذه المتغيرات، والتعرف على كافة الفرص المستقبلية التي يمكن للإدارة  أن تستغلها لتوسيع دائرة نمو المشروع.</a:t>
            </a:r>
          </a:p>
          <a:p>
            <a:pPr marL="285750" indent="-285750" algn="just" rtl="1" eaLnBrk="0" fontAlgn="base" hangingPunct="0">
              <a:lnSpc>
                <a:spcPct val="200000"/>
              </a:lnSpc>
              <a:spcBef>
                <a:spcPct val="0"/>
              </a:spcBef>
              <a:spcAft>
                <a:spcPct val="0"/>
              </a:spcAft>
              <a:buClr>
                <a:srgbClr val="00B0F0"/>
              </a:buClr>
              <a:buFont typeface="Wingdings" panose="05000000000000000000" pitchFamily="2" charset="2"/>
              <a:buChar char="q"/>
            </a:pPr>
            <a:r>
              <a:rPr lang="ar-EG" altLang="ar-EG" sz="1800" dirty="0">
                <a:latin typeface="Alexandria" pitchFamily="2" charset="-78"/>
                <a:cs typeface="Alexandria" pitchFamily="2" charset="-78"/>
              </a:rPr>
              <a:t> لا يستبعد التخطيط الاستراتيجي المخاطرة، وإنما يعاون الإدارة في تحليل ومعرفة حجم المخاطر المحتمل مواجهتها، والإعداد لهذه المواجهة بطريقة منهجية، وبأكبر قدر من المعلومات عن الأحداث المستقبلية.</a:t>
            </a:r>
          </a:p>
        </p:txBody>
      </p:sp>
    </p:spTree>
    <p:extLst>
      <p:ext uri="{BB962C8B-B14F-4D97-AF65-F5344CB8AC3E}">
        <p14:creationId xmlns:p14="http://schemas.microsoft.com/office/powerpoint/2010/main" val="47001629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AE501-3627-95DE-D770-D4B4B97BA34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BAC7E10-431D-13C5-2237-3ACBC79E6C68}"/>
              </a:ext>
            </a:extLst>
          </p:cNvPr>
          <p:cNvSpPr/>
          <p:nvPr/>
        </p:nvSpPr>
        <p:spPr>
          <a:xfrm>
            <a:off x="7883147" y="924448"/>
            <a:ext cx="4128422" cy="58832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21EC7DD-F95A-F8A3-5031-709B1BF0FA3E}"/>
              </a:ext>
            </a:extLst>
          </p:cNvPr>
          <p:cNvSpPr/>
          <p:nvPr/>
        </p:nvSpPr>
        <p:spPr>
          <a:xfrm>
            <a:off x="90215" y="1025193"/>
            <a:ext cx="11720417" cy="5576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CD3D2D7-4FFC-D45F-C074-94D66A400959}"/>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9611392-E321-EE67-0E3B-C2CB210A28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AB07031-136A-BC9F-EEC9-E54BB0F655FD}"/>
              </a:ext>
            </a:extLst>
          </p:cNvPr>
          <p:cNvSpPr/>
          <p:nvPr/>
        </p:nvSpPr>
        <p:spPr>
          <a:xfrm>
            <a:off x="2314480" y="251356"/>
            <a:ext cx="8775810" cy="61972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مراحل التخطيط الاستراتيجي لحملات العلاقات العامة</a:t>
            </a:r>
          </a:p>
        </p:txBody>
      </p:sp>
      <p:grpSp>
        <p:nvGrpSpPr>
          <p:cNvPr id="57" name="Group 56">
            <a:extLst>
              <a:ext uri="{FF2B5EF4-FFF2-40B4-BE49-F238E27FC236}">
                <a16:creationId xmlns:a16="http://schemas.microsoft.com/office/drawing/2014/main" id="{501382FF-41A6-C365-C631-25F8E98B6317}"/>
              </a:ext>
            </a:extLst>
          </p:cNvPr>
          <p:cNvGrpSpPr/>
          <p:nvPr/>
        </p:nvGrpSpPr>
        <p:grpSpPr>
          <a:xfrm>
            <a:off x="-8284" y="1006327"/>
            <a:ext cx="11419588" cy="5534810"/>
            <a:chOff x="300613" y="453808"/>
            <a:chExt cx="9501815" cy="5390977"/>
          </a:xfrm>
        </p:grpSpPr>
        <p:grpSp>
          <p:nvGrpSpPr>
            <p:cNvPr id="58" name="Group 57">
              <a:extLst>
                <a:ext uri="{FF2B5EF4-FFF2-40B4-BE49-F238E27FC236}">
                  <a16:creationId xmlns:a16="http://schemas.microsoft.com/office/drawing/2014/main" id="{F8BDD654-4DA6-A319-8333-4D48AE8744CC}"/>
                </a:ext>
              </a:extLst>
            </p:cNvPr>
            <p:cNvGrpSpPr/>
            <p:nvPr/>
          </p:nvGrpSpPr>
          <p:grpSpPr>
            <a:xfrm>
              <a:off x="300613" y="453808"/>
              <a:ext cx="9501815" cy="5390977"/>
              <a:chOff x="730353" y="415677"/>
              <a:chExt cx="10624324" cy="6026647"/>
            </a:xfrm>
          </p:grpSpPr>
          <p:sp>
            <p:nvSpPr>
              <p:cNvPr id="63" name="Oval 62">
                <a:extLst>
                  <a:ext uri="{FF2B5EF4-FFF2-40B4-BE49-F238E27FC236}">
                    <a16:creationId xmlns:a16="http://schemas.microsoft.com/office/drawing/2014/main" id="{BF94DD92-B541-96E9-FA50-83620884449C}"/>
                  </a:ext>
                </a:extLst>
              </p:cNvPr>
              <p:cNvSpPr/>
              <p:nvPr/>
            </p:nvSpPr>
            <p:spPr>
              <a:xfrm>
                <a:off x="4384761" y="514286"/>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4" name="Oval 63">
                <a:extLst>
                  <a:ext uri="{FF2B5EF4-FFF2-40B4-BE49-F238E27FC236}">
                    <a16:creationId xmlns:a16="http://schemas.microsoft.com/office/drawing/2014/main" id="{98889A84-3FB5-C0F3-379A-B8C7163F656B}"/>
                  </a:ext>
                </a:extLst>
              </p:cNvPr>
              <p:cNvSpPr/>
              <p:nvPr/>
            </p:nvSpPr>
            <p:spPr>
              <a:xfrm>
                <a:off x="2834274" y="2337387"/>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5" name="Oval 64">
                <a:extLst>
                  <a:ext uri="{FF2B5EF4-FFF2-40B4-BE49-F238E27FC236}">
                    <a16:creationId xmlns:a16="http://schemas.microsoft.com/office/drawing/2014/main" id="{4AD5F267-9AA8-20BF-92D6-A6FAAE5E5858}"/>
                  </a:ext>
                </a:extLst>
              </p:cNvPr>
              <p:cNvSpPr/>
              <p:nvPr/>
            </p:nvSpPr>
            <p:spPr>
              <a:xfrm>
                <a:off x="3332289" y="4553094"/>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6" name="Oval 65">
                <a:extLst>
                  <a:ext uri="{FF2B5EF4-FFF2-40B4-BE49-F238E27FC236}">
                    <a16:creationId xmlns:a16="http://schemas.microsoft.com/office/drawing/2014/main" id="{396BDB38-93F6-D818-B5A6-294FA95ADE06}"/>
                  </a:ext>
                </a:extLst>
              </p:cNvPr>
              <p:cNvSpPr/>
              <p:nvPr/>
            </p:nvSpPr>
            <p:spPr>
              <a:xfrm>
                <a:off x="7573264" y="4591744"/>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dirty="0">
                  <a:latin typeface="Tw Cen MT" panose="020B0602020104020603" pitchFamily="34" charset="0"/>
                </a:endParaRPr>
              </a:p>
            </p:txBody>
          </p:sp>
          <p:sp>
            <p:nvSpPr>
              <p:cNvPr id="67" name="Oval 66">
                <a:extLst>
                  <a:ext uri="{FF2B5EF4-FFF2-40B4-BE49-F238E27FC236}">
                    <a16:creationId xmlns:a16="http://schemas.microsoft.com/office/drawing/2014/main" id="{3F1A12FE-2A88-65D1-0985-FB0953B5F157}"/>
                  </a:ext>
                </a:extLst>
              </p:cNvPr>
              <p:cNvSpPr/>
              <p:nvPr/>
            </p:nvSpPr>
            <p:spPr>
              <a:xfrm>
                <a:off x="8163691" y="2309651"/>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8" name="Oval 67">
                <a:extLst>
                  <a:ext uri="{FF2B5EF4-FFF2-40B4-BE49-F238E27FC236}">
                    <a16:creationId xmlns:a16="http://schemas.microsoft.com/office/drawing/2014/main" id="{3CC9DAE9-F442-8E3C-0BFC-FF21D8294B23}"/>
                  </a:ext>
                </a:extLst>
              </p:cNvPr>
              <p:cNvSpPr/>
              <p:nvPr/>
            </p:nvSpPr>
            <p:spPr>
              <a:xfrm>
                <a:off x="6787913" y="488089"/>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9" name="Freeform: Shape 68">
                <a:extLst>
                  <a:ext uri="{FF2B5EF4-FFF2-40B4-BE49-F238E27FC236}">
                    <a16:creationId xmlns:a16="http://schemas.microsoft.com/office/drawing/2014/main" id="{788E5252-B49E-8374-54FF-C48680034553}"/>
                  </a:ext>
                </a:extLst>
              </p:cNvPr>
              <p:cNvSpPr/>
              <p:nvPr/>
            </p:nvSpPr>
            <p:spPr>
              <a:xfrm rot="2700000">
                <a:off x="6647833" y="580376"/>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1467FB"/>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0" name="Oval 69">
                <a:extLst>
                  <a:ext uri="{FF2B5EF4-FFF2-40B4-BE49-F238E27FC236}">
                    <a16:creationId xmlns:a16="http://schemas.microsoft.com/office/drawing/2014/main" id="{3A052BAA-F3B4-81FF-AEF9-810B0713BF47}"/>
                  </a:ext>
                </a:extLst>
              </p:cNvPr>
              <p:cNvSpPr/>
              <p:nvPr/>
            </p:nvSpPr>
            <p:spPr>
              <a:xfrm>
                <a:off x="5279146" y="2354437"/>
                <a:ext cx="1738949" cy="1889210"/>
              </a:xfrm>
              <a:prstGeom prst="ellipse">
                <a:avLst/>
              </a:prstGeom>
              <a:no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1" name="Oval 70">
                <a:extLst>
                  <a:ext uri="{FF2B5EF4-FFF2-40B4-BE49-F238E27FC236}">
                    <a16:creationId xmlns:a16="http://schemas.microsoft.com/office/drawing/2014/main" id="{E4AEBF91-DD62-04F0-5C09-82C497A9514F}"/>
                  </a:ext>
                </a:extLst>
              </p:cNvPr>
              <p:cNvSpPr/>
              <p:nvPr/>
            </p:nvSpPr>
            <p:spPr>
              <a:xfrm>
                <a:off x="6040736" y="2653196"/>
                <a:ext cx="99442" cy="99442"/>
              </a:xfrm>
              <a:prstGeom prst="ellipse">
                <a:avLst/>
              </a:prstGeom>
              <a:solidFill>
                <a:srgbClr val="1467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2" name="Oval 71">
                <a:extLst>
                  <a:ext uri="{FF2B5EF4-FFF2-40B4-BE49-F238E27FC236}">
                    <a16:creationId xmlns:a16="http://schemas.microsoft.com/office/drawing/2014/main" id="{89FCCE91-A900-013D-30D0-45C0C0BA29DF}"/>
                  </a:ext>
                </a:extLst>
              </p:cNvPr>
              <p:cNvSpPr/>
              <p:nvPr/>
            </p:nvSpPr>
            <p:spPr>
              <a:xfrm>
                <a:off x="6525302" y="2884463"/>
                <a:ext cx="99442" cy="99442"/>
              </a:xfrm>
              <a:prstGeom prst="ellipse">
                <a:avLst/>
              </a:prstGeom>
              <a:solidFill>
                <a:srgbClr val="7B00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3" name="Oval 72">
                <a:extLst>
                  <a:ext uri="{FF2B5EF4-FFF2-40B4-BE49-F238E27FC236}">
                    <a16:creationId xmlns:a16="http://schemas.microsoft.com/office/drawing/2014/main" id="{E40E0D0E-D484-5D7A-4F06-9DAFF43A2EA8}"/>
                  </a:ext>
                </a:extLst>
              </p:cNvPr>
              <p:cNvSpPr/>
              <p:nvPr/>
            </p:nvSpPr>
            <p:spPr>
              <a:xfrm>
                <a:off x="6657891" y="3430028"/>
                <a:ext cx="99442" cy="99442"/>
              </a:xfrm>
              <a:prstGeom prst="ellipse">
                <a:avLst/>
              </a:prstGeom>
              <a:solidFill>
                <a:srgbClr val="FF00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4" name="Oval 73">
                <a:extLst>
                  <a:ext uri="{FF2B5EF4-FFF2-40B4-BE49-F238E27FC236}">
                    <a16:creationId xmlns:a16="http://schemas.microsoft.com/office/drawing/2014/main" id="{4287353D-7348-1C43-1396-7C100C3A4109}"/>
                  </a:ext>
                </a:extLst>
              </p:cNvPr>
              <p:cNvSpPr/>
              <p:nvPr/>
            </p:nvSpPr>
            <p:spPr>
              <a:xfrm>
                <a:off x="6317396" y="3861510"/>
                <a:ext cx="99442" cy="99442"/>
              </a:xfrm>
              <a:prstGeom prst="ellipse">
                <a:avLst/>
              </a:prstGeom>
              <a:solidFill>
                <a:srgbClr val="FF52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5" name="Oval 74">
                <a:extLst>
                  <a:ext uri="{FF2B5EF4-FFF2-40B4-BE49-F238E27FC236}">
                    <a16:creationId xmlns:a16="http://schemas.microsoft.com/office/drawing/2014/main" id="{C59EB8EF-9167-56C3-F220-CC6E019355AB}"/>
                  </a:ext>
                </a:extLst>
              </p:cNvPr>
              <p:cNvSpPr/>
              <p:nvPr/>
            </p:nvSpPr>
            <p:spPr>
              <a:xfrm>
                <a:off x="5764075" y="3861510"/>
                <a:ext cx="99442" cy="99442"/>
              </a:xfrm>
              <a:prstGeom prst="ellipse">
                <a:avLst/>
              </a:prstGeom>
              <a:solidFill>
                <a:srgbClr val="FFC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6" name="Oval 75">
                <a:extLst>
                  <a:ext uri="{FF2B5EF4-FFF2-40B4-BE49-F238E27FC236}">
                    <a16:creationId xmlns:a16="http://schemas.microsoft.com/office/drawing/2014/main" id="{2B0FD7B4-E96D-F268-D479-ECDA2A7ACABB}"/>
                  </a:ext>
                </a:extLst>
              </p:cNvPr>
              <p:cNvSpPr/>
              <p:nvPr/>
            </p:nvSpPr>
            <p:spPr>
              <a:xfrm>
                <a:off x="5414297" y="3430028"/>
                <a:ext cx="99442" cy="99442"/>
              </a:xfrm>
              <a:prstGeom prst="ellipse">
                <a:avLst/>
              </a:prstGeom>
              <a:solidFill>
                <a:srgbClr val="61A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7" name="Oval 76">
                <a:extLst>
                  <a:ext uri="{FF2B5EF4-FFF2-40B4-BE49-F238E27FC236}">
                    <a16:creationId xmlns:a16="http://schemas.microsoft.com/office/drawing/2014/main" id="{3CB11894-A2B1-81F4-8A16-9A7D260D45C5}"/>
                  </a:ext>
                </a:extLst>
              </p:cNvPr>
              <p:cNvSpPr/>
              <p:nvPr/>
            </p:nvSpPr>
            <p:spPr>
              <a:xfrm>
                <a:off x="5543811" y="2892328"/>
                <a:ext cx="99442" cy="99442"/>
              </a:xfrm>
              <a:prstGeom prst="ellipse">
                <a:avLst/>
              </a:prstGeom>
              <a:solidFill>
                <a:srgbClr val="00F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8" name="Freeform: Shape 77">
                <a:extLst>
                  <a:ext uri="{FF2B5EF4-FFF2-40B4-BE49-F238E27FC236}">
                    <a16:creationId xmlns:a16="http://schemas.microsoft.com/office/drawing/2014/main" id="{58B5AD91-6475-AF8B-E2C8-CE4D823709CF}"/>
                  </a:ext>
                </a:extLst>
              </p:cNvPr>
              <p:cNvSpPr/>
              <p:nvPr/>
            </p:nvSpPr>
            <p:spPr>
              <a:xfrm rot="5760000">
                <a:off x="7550289" y="1765196"/>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7B00FA"/>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9" name="Freeform: Shape 78">
                <a:extLst>
                  <a:ext uri="{FF2B5EF4-FFF2-40B4-BE49-F238E27FC236}">
                    <a16:creationId xmlns:a16="http://schemas.microsoft.com/office/drawing/2014/main" id="{05947BD5-D385-0B5D-C9F7-EEAEC0326A23}"/>
                  </a:ext>
                </a:extLst>
              </p:cNvPr>
              <p:cNvSpPr/>
              <p:nvPr/>
            </p:nvSpPr>
            <p:spPr>
              <a:xfrm rot="8880000">
                <a:off x="7130943" y="3262896"/>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FF003A"/>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0" name="Freeform: Shape 79">
                <a:extLst>
                  <a:ext uri="{FF2B5EF4-FFF2-40B4-BE49-F238E27FC236}">
                    <a16:creationId xmlns:a16="http://schemas.microsoft.com/office/drawing/2014/main" id="{1F4C42D9-A5D5-2804-F76F-4CD5D1BAEDF9}"/>
                  </a:ext>
                </a:extLst>
              </p:cNvPr>
              <p:cNvSpPr/>
              <p:nvPr/>
            </p:nvSpPr>
            <p:spPr>
              <a:xfrm rot="11940000">
                <a:off x="5755116" y="3864420"/>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FF52AE"/>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1" name="Freeform: Shape 80">
                <a:extLst>
                  <a:ext uri="{FF2B5EF4-FFF2-40B4-BE49-F238E27FC236}">
                    <a16:creationId xmlns:a16="http://schemas.microsoft.com/office/drawing/2014/main" id="{1DAA92A8-B435-1F5D-A0CF-E4FFA8D028CF}"/>
                  </a:ext>
                </a:extLst>
              </p:cNvPr>
              <p:cNvSpPr/>
              <p:nvPr/>
            </p:nvSpPr>
            <p:spPr>
              <a:xfrm rot="15060000">
                <a:off x="4393644" y="3163727"/>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FFC129"/>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2" name="Freeform: Shape 81">
                <a:extLst>
                  <a:ext uri="{FF2B5EF4-FFF2-40B4-BE49-F238E27FC236}">
                    <a16:creationId xmlns:a16="http://schemas.microsoft.com/office/drawing/2014/main" id="{A38C7B80-8EE9-1AAD-3DF9-17F2270A1F50}"/>
                  </a:ext>
                </a:extLst>
              </p:cNvPr>
              <p:cNvSpPr/>
              <p:nvPr/>
            </p:nvSpPr>
            <p:spPr>
              <a:xfrm rot="18120000">
                <a:off x="4114720" y="1646908"/>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61AF29"/>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3" name="Freeform: Shape 82">
                <a:extLst>
                  <a:ext uri="{FF2B5EF4-FFF2-40B4-BE49-F238E27FC236}">
                    <a16:creationId xmlns:a16="http://schemas.microsoft.com/office/drawing/2014/main" id="{9D123A4E-2291-A51E-E265-92284ECC9EB8}"/>
                  </a:ext>
                </a:extLst>
              </p:cNvPr>
              <p:cNvSpPr/>
              <p:nvPr/>
            </p:nvSpPr>
            <p:spPr>
              <a:xfrm rot="21240000">
                <a:off x="5149891" y="525526"/>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00FFE0"/>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4" name="Oval 83">
                <a:extLst>
                  <a:ext uri="{FF2B5EF4-FFF2-40B4-BE49-F238E27FC236}">
                    <a16:creationId xmlns:a16="http://schemas.microsoft.com/office/drawing/2014/main" id="{F9CA78CB-91EA-BAD4-1E7D-4009C56DCD37}"/>
                  </a:ext>
                </a:extLst>
              </p:cNvPr>
              <p:cNvSpPr/>
              <p:nvPr/>
            </p:nvSpPr>
            <p:spPr>
              <a:xfrm>
                <a:off x="6833922" y="504564"/>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5" name="Oval 84">
                <a:extLst>
                  <a:ext uri="{FF2B5EF4-FFF2-40B4-BE49-F238E27FC236}">
                    <a16:creationId xmlns:a16="http://schemas.microsoft.com/office/drawing/2014/main" id="{0466D533-6D52-488F-A460-32EE67EE7697}"/>
                  </a:ext>
                </a:extLst>
              </p:cNvPr>
              <p:cNvSpPr/>
              <p:nvPr/>
            </p:nvSpPr>
            <p:spPr>
              <a:xfrm>
                <a:off x="8253670" y="2296856"/>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6" name="Oval 85">
                <a:extLst>
                  <a:ext uri="{FF2B5EF4-FFF2-40B4-BE49-F238E27FC236}">
                    <a16:creationId xmlns:a16="http://schemas.microsoft.com/office/drawing/2014/main" id="{12A4AEDD-7197-518F-7DB6-2E0516231DF2}"/>
                  </a:ext>
                </a:extLst>
              </p:cNvPr>
              <p:cNvSpPr/>
              <p:nvPr/>
            </p:nvSpPr>
            <p:spPr>
              <a:xfrm>
                <a:off x="7664052" y="4568260"/>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7" name="Oval 86">
                <a:extLst>
                  <a:ext uri="{FF2B5EF4-FFF2-40B4-BE49-F238E27FC236}">
                    <a16:creationId xmlns:a16="http://schemas.microsoft.com/office/drawing/2014/main" id="{65521F4A-5888-054C-B089-D2EF7EF75909}"/>
                  </a:ext>
                </a:extLst>
              </p:cNvPr>
              <p:cNvSpPr/>
              <p:nvPr/>
            </p:nvSpPr>
            <p:spPr>
              <a:xfrm>
                <a:off x="5543811" y="5486988"/>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8" name="Oval 87">
                <a:extLst>
                  <a:ext uri="{FF2B5EF4-FFF2-40B4-BE49-F238E27FC236}">
                    <a16:creationId xmlns:a16="http://schemas.microsoft.com/office/drawing/2014/main" id="{C0BB5AF6-BC5F-CADF-338A-FE44EC294980}"/>
                  </a:ext>
                </a:extLst>
              </p:cNvPr>
              <p:cNvSpPr/>
              <p:nvPr/>
            </p:nvSpPr>
            <p:spPr>
              <a:xfrm>
                <a:off x="3488479" y="4456220"/>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9" name="Oval 88">
                <a:extLst>
                  <a:ext uri="{FF2B5EF4-FFF2-40B4-BE49-F238E27FC236}">
                    <a16:creationId xmlns:a16="http://schemas.microsoft.com/office/drawing/2014/main" id="{7BDDEA5C-35A8-71E2-C104-8703DA6A3892}"/>
                  </a:ext>
                </a:extLst>
              </p:cNvPr>
              <p:cNvSpPr/>
              <p:nvPr/>
            </p:nvSpPr>
            <p:spPr>
              <a:xfrm>
                <a:off x="2982995" y="2198156"/>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0" name="Oval 89">
                <a:extLst>
                  <a:ext uri="{FF2B5EF4-FFF2-40B4-BE49-F238E27FC236}">
                    <a16:creationId xmlns:a16="http://schemas.microsoft.com/office/drawing/2014/main" id="{D618B5E2-C72F-3B8B-5708-0982083D3FD3}"/>
                  </a:ext>
                </a:extLst>
              </p:cNvPr>
              <p:cNvSpPr/>
              <p:nvPr/>
            </p:nvSpPr>
            <p:spPr>
              <a:xfrm>
                <a:off x="4508682" y="415677"/>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1" name="Oval 90">
                <a:extLst>
                  <a:ext uri="{FF2B5EF4-FFF2-40B4-BE49-F238E27FC236}">
                    <a16:creationId xmlns:a16="http://schemas.microsoft.com/office/drawing/2014/main" id="{C4D6FDBD-117B-060A-EAA5-62F80D3FEF4C}"/>
                  </a:ext>
                </a:extLst>
              </p:cNvPr>
              <p:cNvSpPr/>
              <p:nvPr/>
            </p:nvSpPr>
            <p:spPr>
              <a:xfrm>
                <a:off x="6946484" y="616604"/>
                <a:ext cx="731256" cy="731256"/>
              </a:xfrm>
              <a:prstGeom prst="ellipse">
                <a:avLst/>
              </a:prstGeom>
              <a:solidFill>
                <a:srgbClr val="1467FB"/>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2" name="Oval 91">
                <a:extLst>
                  <a:ext uri="{FF2B5EF4-FFF2-40B4-BE49-F238E27FC236}">
                    <a16:creationId xmlns:a16="http://schemas.microsoft.com/office/drawing/2014/main" id="{C0DB36C5-7516-5E4A-DAFF-34A3F90B1E34}"/>
                  </a:ext>
                </a:extLst>
              </p:cNvPr>
              <p:cNvSpPr/>
              <p:nvPr/>
            </p:nvSpPr>
            <p:spPr>
              <a:xfrm>
                <a:off x="8378589" y="2408896"/>
                <a:ext cx="731256" cy="731256"/>
              </a:xfrm>
              <a:prstGeom prst="ellipse">
                <a:avLst/>
              </a:prstGeom>
              <a:solidFill>
                <a:srgbClr val="7B00FA"/>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3" name="Oval 92">
                <a:extLst>
                  <a:ext uri="{FF2B5EF4-FFF2-40B4-BE49-F238E27FC236}">
                    <a16:creationId xmlns:a16="http://schemas.microsoft.com/office/drawing/2014/main" id="{D14A3B1F-B85F-8883-4571-F366C9B9FCC9}"/>
                  </a:ext>
                </a:extLst>
              </p:cNvPr>
              <p:cNvSpPr/>
              <p:nvPr/>
            </p:nvSpPr>
            <p:spPr>
              <a:xfrm>
                <a:off x="7788449" y="4680822"/>
                <a:ext cx="731256" cy="731256"/>
              </a:xfrm>
              <a:prstGeom prst="ellipse">
                <a:avLst/>
              </a:prstGeom>
              <a:solidFill>
                <a:srgbClr val="FF003A"/>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4" name="Oval 93">
                <a:extLst>
                  <a:ext uri="{FF2B5EF4-FFF2-40B4-BE49-F238E27FC236}">
                    <a16:creationId xmlns:a16="http://schemas.microsoft.com/office/drawing/2014/main" id="{310DCB78-E402-1C94-0849-576F8EB76627}"/>
                  </a:ext>
                </a:extLst>
              </p:cNvPr>
              <p:cNvSpPr/>
              <p:nvPr/>
            </p:nvSpPr>
            <p:spPr>
              <a:xfrm>
                <a:off x="5655851" y="5599028"/>
                <a:ext cx="731256" cy="731256"/>
              </a:xfrm>
              <a:prstGeom prst="ellipse">
                <a:avLst/>
              </a:prstGeom>
              <a:solidFill>
                <a:srgbClr val="FF52AE"/>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5" name="Oval 94">
                <a:extLst>
                  <a:ext uri="{FF2B5EF4-FFF2-40B4-BE49-F238E27FC236}">
                    <a16:creationId xmlns:a16="http://schemas.microsoft.com/office/drawing/2014/main" id="{AA60C093-625D-9AC3-C9C8-C8488074B295}"/>
                  </a:ext>
                </a:extLst>
              </p:cNvPr>
              <p:cNvSpPr/>
              <p:nvPr/>
            </p:nvSpPr>
            <p:spPr>
              <a:xfrm>
                <a:off x="3600519" y="4568260"/>
                <a:ext cx="731256" cy="731256"/>
              </a:xfrm>
              <a:prstGeom prst="ellipse">
                <a:avLst/>
              </a:prstGeom>
              <a:solidFill>
                <a:srgbClr val="FFC129"/>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6" name="Oval 95">
                <a:extLst>
                  <a:ext uri="{FF2B5EF4-FFF2-40B4-BE49-F238E27FC236}">
                    <a16:creationId xmlns:a16="http://schemas.microsoft.com/office/drawing/2014/main" id="{29E59503-888B-0406-C7E1-F10ADB04CB4B}"/>
                  </a:ext>
                </a:extLst>
              </p:cNvPr>
              <p:cNvSpPr/>
              <p:nvPr/>
            </p:nvSpPr>
            <p:spPr>
              <a:xfrm>
                <a:off x="3095035" y="2310196"/>
                <a:ext cx="731256" cy="731256"/>
              </a:xfrm>
              <a:prstGeom prst="ellipse">
                <a:avLst/>
              </a:prstGeom>
              <a:solidFill>
                <a:srgbClr val="61AF29"/>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7" name="Oval 96">
                <a:extLst>
                  <a:ext uri="{FF2B5EF4-FFF2-40B4-BE49-F238E27FC236}">
                    <a16:creationId xmlns:a16="http://schemas.microsoft.com/office/drawing/2014/main" id="{18BB7E0B-6BB2-B551-06DC-F2CAFC1B6176}"/>
                  </a:ext>
                </a:extLst>
              </p:cNvPr>
              <p:cNvSpPr/>
              <p:nvPr/>
            </p:nvSpPr>
            <p:spPr>
              <a:xfrm>
                <a:off x="4620722" y="527717"/>
                <a:ext cx="731256" cy="731256"/>
              </a:xfrm>
              <a:prstGeom prst="ellipse">
                <a:avLst/>
              </a:prstGeom>
              <a:solidFill>
                <a:srgbClr val="00FFE0"/>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pic>
            <p:nvPicPr>
              <p:cNvPr id="98" name="Graphic 97" descr="Computer">
                <a:extLst>
                  <a:ext uri="{FF2B5EF4-FFF2-40B4-BE49-F238E27FC236}">
                    <a16:creationId xmlns:a16="http://schemas.microsoft.com/office/drawing/2014/main" id="{544FEF26-B9D2-CF95-0386-7D2A5B5AAEB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7095259" y="804526"/>
                <a:ext cx="374442" cy="374442"/>
              </a:xfrm>
              <a:prstGeom prst="rect">
                <a:avLst/>
              </a:prstGeom>
            </p:spPr>
          </p:pic>
          <p:pic>
            <p:nvPicPr>
              <p:cNvPr id="99" name="Graphic 98" descr="Monitor">
                <a:extLst>
                  <a:ext uri="{FF2B5EF4-FFF2-40B4-BE49-F238E27FC236}">
                    <a16:creationId xmlns:a16="http://schemas.microsoft.com/office/drawing/2014/main" id="{9644ABAA-0C71-14F7-B11D-40053F37B9D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flipH="1">
                <a:off x="5838522" y="5794997"/>
                <a:ext cx="374442" cy="374442"/>
              </a:xfrm>
              <a:prstGeom prst="rect">
                <a:avLst/>
              </a:prstGeom>
            </p:spPr>
          </p:pic>
          <p:pic>
            <p:nvPicPr>
              <p:cNvPr id="100" name="Graphic 99" descr="Tablet">
                <a:extLst>
                  <a:ext uri="{FF2B5EF4-FFF2-40B4-BE49-F238E27FC236}">
                    <a16:creationId xmlns:a16="http://schemas.microsoft.com/office/drawing/2014/main" id="{861FE3D4-1040-B216-91BD-4781FE14DB9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8553751" y="2587303"/>
                <a:ext cx="374442" cy="374442"/>
              </a:xfrm>
              <a:prstGeom prst="rect">
                <a:avLst/>
              </a:prstGeom>
            </p:spPr>
          </p:pic>
          <p:pic>
            <p:nvPicPr>
              <p:cNvPr id="101" name="Graphic 100" descr="Laptop">
                <a:extLst>
                  <a:ext uri="{FF2B5EF4-FFF2-40B4-BE49-F238E27FC236}">
                    <a16:creationId xmlns:a16="http://schemas.microsoft.com/office/drawing/2014/main" id="{3DD09AD8-0109-FA96-D700-2448C8FE2A6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flipH="1">
                <a:off x="7960144" y="4858707"/>
                <a:ext cx="374442" cy="374442"/>
              </a:xfrm>
              <a:prstGeom prst="rect">
                <a:avLst/>
              </a:prstGeom>
            </p:spPr>
          </p:pic>
          <p:pic>
            <p:nvPicPr>
              <p:cNvPr id="102" name="Graphic 101" descr="Television">
                <a:extLst>
                  <a:ext uri="{FF2B5EF4-FFF2-40B4-BE49-F238E27FC236}">
                    <a16:creationId xmlns:a16="http://schemas.microsoft.com/office/drawing/2014/main" id="{B36DD776-51E3-C312-A545-B234897FFD1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flipH="1">
                <a:off x="3751110" y="4761579"/>
                <a:ext cx="374442" cy="374442"/>
              </a:xfrm>
              <a:prstGeom prst="rect">
                <a:avLst/>
              </a:prstGeom>
              <a:effectLst>
                <a:innerShdw blurRad="114300">
                  <a:prstClr val="black"/>
                </a:innerShdw>
              </a:effectLst>
            </p:spPr>
          </p:pic>
          <p:pic>
            <p:nvPicPr>
              <p:cNvPr id="103" name="Graphic 102" descr="Smart Phone">
                <a:extLst>
                  <a:ext uri="{FF2B5EF4-FFF2-40B4-BE49-F238E27FC236}">
                    <a16:creationId xmlns:a16="http://schemas.microsoft.com/office/drawing/2014/main" id="{3A7112DC-7B22-6EC7-F84E-88EB5C5FB4B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flipH="1">
                <a:off x="3265306" y="2507011"/>
                <a:ext cx="374442" cy="374442"/>
              </a:xfrm>
              <a:prstGeom prst="rect">
                <a:avLst/>
              </a:prstGeom>
            </p:spPr>
          </p:pic>
          <p:pic>
            <p:nvPicPr>
              <p:cNvPr id="104" name="Graphic 103" descr="Projector screen">
                <a:extLst>
                  <a:ext uri="{FF2B5EF4-FFF2-40B4-BE49-F238E27FC236}">
                    <a16:creationId xmlns:a16="http://schemas.microsoft.com/office/drawing/2014/main" id="{AD45594D-FBFF-EBC6-7803-9B1ADC3B9953}"/>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flipH="1">
                <a:off x="4812008" y="729159"/>
                <a:ext cx="374442" cy="374442"/>
              </a:xfrm>
              <a:prstGeom prst="rect">
                <a:avLst/>
              </a:prstGeom>
              <a:effectLst>
                <a:innerShdw blurRad="114300">
                  <a:prstClr val="black"/>
                </a:innerShdw>
              </a:effectLst>
            </p:spPr>
          </p:pic>
          <p:sp>
            <p:nvSpPr>
              <p:cNvPr id="105" name="TextBox 104">
                <a:extLst>
                  <a:ext uri="{FF2B5EF4-FFF2-40B4-BE49-F238E27FC236}">
                    <a16:creationId xmlns:a16="http://schemas.microsoft.com/office/drawing/2014/main" id="{B07086AC-3EFF-8E0C-7245-8B6F00986558}"/>
                  </a:ext>
                </a:extLst>
              </p:cNvPr>
              <p:cNvSpPr txBox="1"/>
              <p:nvPr/>
            </p:nvSpPr>
            <p:spPr>
              <a:xfrm>
                <a:off x="7850376" y="605202"/>
                <a:ext cx="2357760" cy="502690"/>
              </a:xfrm>
              <a:prstGeom prst="rect">
                <a:avLst/>
              </a:prstGeom>
              <a:noFill/>
            </p:spPr>
            <p:txBody>
              <a:bodyPr wrap="square" rtlCol="0">
                <a:spAutoFit/>
              </a:bodyPr>
              <a:lstStyle/>
              <a:p>
                <a:pPr algn="ctr"/>
                <a:r>
                  <a:rPr lang="ar-EG" sz="2400" b="1" dirty="0">
                    <a:solidFill>
                      <a:srgbClr val="002060"/>
                    </a:solidFill>
                    <a:latin typeface="Alexandria" pitchFamily="2" charset="-78"/>
                    <a:cs typeface="Alexandria" pitchFamily="2" charset="-78"/>
                  </a:rPr>
                  <a:t>البحث والتحليل</a:t>
                </a:r>
                <a:endParaRPr lang="en-US" sz="2400" b="1" dirty="0">
                  <a:solidFill>
                    <a:srgbClr val="002060"/>
                  </a:solidFill>
                  <a:latin typeface="Alexandria" pitchFamily="2" charset="-78"/>
                  <a:cs typeface="Alexandria" pitchFamily="2" charset="-78"/>
                </a:endParaRPr>
              </a:p>
            </p:txBody>
          </p:sp>
          <p:sp>
            <p:nvSpPr>
              <p:cNvPr id="106" name="TextBox 105">
                <a:extLst>
                  <a:ext uri="{FF2B5EF4-FFF2-40B4-BE49-F238E27FC236}">
                    <a16:creationId xmlns:a16="http://schemas.microsoft.com/office/drawing/2014/main" id="{DD6E48EE-7FFE-88FF-CE4D-A66D1586F520}"/>
                  </a:ext>
                </a:extLst>
              </p:cNvPr>
              <p:cNvSpPr txBox="1"/>
              <p:nvPr/>
            </p:nvSpPr>
            <p:spPr>
              <a:xfrm>
                <a:off x="9133656" y="2337388"/>
                <a:ext cx="2220145" cy="516102"/>
              </a:xfrm>
              <a:prstGeom prst="rect">
                <a:avLst/>
              </a:prstGeom>
              <a:noFill/>
            </p:spPr>
            <p:txBody>
              <a:bodyPr wrap="square" rtlCol="0">
                <a:spAutoFit/>
              </a:bodyPr>
              <a:lstStyle/>
              <a:p>
                <a:pPr algn="ctr"/>
                <a:r>
                  <a:rPr lang="ar-EG" sz="2400" b="1" dirty="0">
                    <a:solidFill>
                      <a:srgbClr val="002060"/>
                    </a:solidFill>
                    <a:latin typeface="Alexandria" pitchFamily="2" charset="-78"/>
                    <a:cs typeface="Alexandria" pitchFamily="2" charset="-78"/>
                  </a:rPr>
                  <a:t>تحديد</a:t>
                </a:r>
                <a:r>
                  <a:rPr lang="ar-EG" sz="2400" b="1" dirty="0">
                    <a:latin typeface="Tw Cen MT" panose="020B0602020104020603" pitchFamily="34" charset="0"/>
                  </a:rPr>
                  <a:t> </a:t>
                </a:r>
                <a:r>
                  <a:rPr lang="ar-EG" sz="2400" b="1" dirty="0">
                    <a:solidFill>
                      <a:srgbClr val="002060"/>
                    </a:solidFill>
                    <a:latin typeface="Alexandria" pitchFamily="2" charset="-78"/>
                    <a:cs typeface="Alexandria" pitchFamily="2" charset="-78"/>
                  </a:rPr>
                  <a:t>الأهداف</a:t>
                </a:r>
                <a:endParaRPr lang="en-US" sz="2400" b="1" dirty="0">
                  <a:solidFill>
                    <a:srgbClr val="002060"/>
                  </a:solidFill>
                  <a:latin typeface="Alexandria" pitchFamily="2" charset="-78"/>
                  <a:cs typeface="Alexandria" pitchFamily="2" charset="-78"/>
                </a:endParaRPr>
              </a:p>
            </p:txBody>
          </p:sp>
          <p:sp>
            <p:nvSpPr>
              <p:cNvPr id="107" name="TextBox 106">
                <a:extLst>
                  <a:ext uri="{FF2B5EF4-FFF2-40B4-BE49-F238E27FC236}">
                    <a16:creationId xmlns:a16="http://schemas.microsoft.com/office/drawing/2014/main" id="{B3C60130-81BE-2C14-6E18-83BFD5BF1B5C}"/>
                  </a:ext>
                </a:extLst>
              </p:cNvPr>
              <p:cNvSpPr txBox="1"/>
              <p:nvPr/>
            </p:nvSpPr>
            <p:spPr>
              <a:xfrm>
                <a:off x="8712750" y="4894752"/>
                <a:ext cx="2641927" cy="516102"/>
              </a:xfrm>
              <a:prstGeom prst="rect">
                <a:avLst/>
              </a:prstGeom>
              <a:noFill/>
            </p:spPr>
            <p:txBody>
              <a:bodyPr wrap="square" rtlCol="0">
                <a:spAutoFit/>
              </a:bodyPr>
              <a:lstStyle/>
              <a:p>
                <a:pPr algn="ctr"/>
                <a:r>
                  <a:rPr lang="ar-EG" sz="2400" b="1" dirty="0">
                    <a:solidFill>
                      <a:srgbClr val="002060"/>
                    </a:solidFill>
                    <a:latin typeface="Alexandria" pitchFamily="2" charset="-78"/>
                    <a:cs typeface="Alexandria" pitchFamily="2" charset="-78"/>
                  </a:rPr>
                  <a:t>الاستراتيجية</a:t>
                </a:r>
                <a:endParaRPr lang="en-US" sz="2400" b="1" dirty="0">
                  <a:solidFill>
                    <a:srgbClr val="002060"/>
                  </a:solidFill>
                  <a:latin typeface="Alexandria" pitchFamily="2" charset="-78"/>
                  <a:cs typeface="Alexandria" pitchFamily="2" charset="-78"/>
                </a:endParaRPr>
              </a:p>
            </p:txBody>
          </p:sp>
          <p:sp>
            <p:nvSpPr>
              <p:cNvPr id="108" name="TextBox 107">
                <a:extLst>
                  <a:ext uri="{FF2B5EF4-FFF2-40B4-BE49-F238E27FC236}">
                    <a16:creationId xmlns:a16="http://schemas.microsoft.com/office/drawing/2014/main" id="{5C37EA18-2D16-BDC1-2FC1-546AD5BB5DBC}"/>
                  </a:ext>
                </a:extLst>
              </p:cNvPr>
              <p:cNvSpPr txBox="1"/>
              <p:nvPr/>
            </p:nvSpPr>
            <p:spPr>
              <a:xfrm>
                <a:off x="6499147" y="5744525"/>
                <a:ext cx="2020556" cy="516102"/>
              </a:xfrm>
              <a:prstGeom prst="rect">
                <a:avLst/>
              </a:prstGeom>
              <a:noFill/>
            </p:spPr>
            <p:txBody>
              <a:bodyPr wrap="square" rtlCol="0">
                <a:spAutoFit/>
              </a:bodyPr>
              <a:lstStyle/>
              <a:p>
                <a:r>
                  <a:rPr lang="ar-EG" sz="2400" b="1" dirty="0">
                    <a:solidFill>
                      <a:srgbClr val="002060"/>
                    </a:solidFill>
                    <a:latin typeface="Alexandria" pitchFamily="2" charset="-78"/>
                    <a:cs typeface="Alexandria" pitchFamily="2" charset="-78"/>
                  </a:rPr>
                  <a:t>التكتيكات</a:t>
                </a:r>
                <a:endParaRPr lang="en-US" sz="2400" b="1" dirty="0">
                  <a:solidFill>
                    <a:srgbClr val="002060"/>
                  </a:solidFill>
                  <a:latin typeface="Alexandria" pitchFamily="2" charset="-78"/>
                  <a:cs typeface="Alexandria" pitchFamily="2" charset="-78"/>
                </a:endParaRPr>
              </a:p>
            </p:txBody>
          </p:sp>
          <p:sp>
            <p:nvSpPr>
              <p:cNvPr id="109" name="TextBox 108">
                <a:extLst>
                  <a:ext uri="{FF2B5EF4-FFF2-40B4-BE49-F238E27FC236}">
                    <a16:creationId xmlns:a16="http://schemas.microsoft.com/office/drawing/2014/main" id="{E00C0096-E895-80B0-280F-0CD745CF9466}"/>
                  </a:ext>
                </a:extLst>
              </p:cNvPr>
              <p:cNvSpPr txBox="1"/>
              <p:nvPr/>
            </p:nvSpPr>
            <p:spPr>
              <a:xfrm>
                <a:off x="1509710" y="4806398"/>
                <a:ext cx="1641334" cy="516102"/>
              </a:xfrm>
              <a:prstGeom prst="rect">
                <a:avLst/>
              </a:prstGeom>
              <a:noFill/>
            </p:spPr>
            <p:txBody>
              <a:bodyPr wrap="square" rtlCol="0">
                <a:spAutoFit/>
              </a:bodyPr>
              <a:lstStyle/>
              <a:p>
                <a:pPr algn="ctr"/>
                <a:r>
                  <a:rPr lang="ar-EG" sz="2400" b="1" dirty="0">
                    <a:solidFill>
                      <a:srgbClr val="002060"/>
                    </a:solidFill>
                    <a:latin typeface="Alexandria" pitchFamily="2" charset="-78"/>
                    <a:cs typeface="Alexandria" pitchFamily="2" charset="-78"/>
                  </a:rPr>
                  <a:t>التنفيذ</a:t>
                </a:r>
                <a:endParaRPr lang="en-US" sz="2400" b="1" dirty="0">
                  <a:solidFill>
                    <a:srgbClr val="002060"/>
                  </a:solidFill>
                  <a:latin typeface="Alexandria" pitchFamily="2" charset="-78"/>
                  <a:cs typeface="Alexandria" pitchFamily="2" charset="-78"/>
                </a:endParaRPr>
              </a:p>
            </p:txBody>
          </p:sp>
          <p:sp>
            <p:nvSpPr>
              <p:cNvPr id="110" name="TextBox 109">
                <a:extLst>
                  <a:ext uri="{FF2B5EF4-FFF2-40B4-BE49-F238E27FC236}">
                    <a16:creationId xmlns:a16="http://schemas.microsoft.com/office/drawing/2014/main" id="{E2CC54A4-C3D5-533F-9E27-72C7607BEE5E}"/>
                  </a:ext>
                </a:extLst>
              </p:cNvPr>
              <p:cNvSpPr txBox="1"/>
              <p:nvPr/>
            </p:nvSpPr>
            <p:spPr>
              <a:xfrm>
                <a:off x="730353" y="2934183"/>
                <a:ext cx="2701833" cy="502690"/>
              </a:xfrm>
              <a:prstGeom prst="rect">
                <a:avLst/>
              </a:prstGeom>
              <a:noFill/>
            </p:spPr>
            <p:txBody>
              <a:bodyPr wrap="square" rtlCol="0">
                <a:spAutoFit/>
              </a:bodyPr>
              <a:lstStyle>
                <a:defPPr>
                  <a:defRPr lang="en-US"/>
                </a:defPPr>
                <a:lvl1pPr algn="ctr">
                  <a:defRPr sz="2800" b="1">
                    <a:solidFill>
                      <a:srgbClr val="002060"/>
                    </a:solidFill>
                    <a:latin typeface="Alexandria" pitchFamily="2" charset="-78"/>
                    <a:cs typeface="Alexandria" pitchFamily="2" charset="-78"/>
                  </a:defRPr>
                </a:lvl1pPr>
              </a:lstStyle>
              <a:p>
                <a:r>
                  <a:rPr lang="ar-EG" sz="2400" dirty="0"/>
                  <a:t>المراقبة والرقابة</a:t>
                </a:r>
                <a:endParaRPr lang="en-US" sz="2400" dirty="0"/>
              </a:p>
            </p:txBody>
          </p:sp>
          <p:sp>
            <p:nvSpPr>
              <p:cNvPr id="111" name="TextBox 110">
                <a:extLst>
                  <a:ext uri="{FF2B5EF4-FFF2-40B4-BE49-F238E27FC236}">
                    <a16:creationId xmlns:a16="http://schemas.microsoft.com/office/drawing/2014/main" id="{063D4354-552B-8F17-F07C-A08B2F20EE2F}"/>
                  </a:ext>
                </a:extLst>
              </p:cNvPr>
              <p:cNvSpPr txBox="1"/>
              <p:nvPr/>
            </p:nvSpPr>
            <p:spPr>
              <a:xfrm>
                <a:off x="2903984" y="562601"/>
                <a:ext cx="1647685" cy="516102"/>
              </a:xfrm>
              <a:prstGeom prst="rect">
                <a:avLst/>
              </a:prstGeom>
              <a:noFill/>
            </p:spPr>
            <p:txBody>
              <a:bodyPr wrap="square" rtlCol="0">
                <a:spAutoFit/>
              </a:bodyPr>
              <a:lstStyle/>
              <a:p>
                <a:pPr algn="ctr" rtl="1"/>
                <a:r>
                  <a:rPr lang="ar-EG" sz="2400" b="1" dirty="0">
                    <a:solidFill>
                      <a:srgbClr val="002060"/>
                    </a:solidFill>
                    <a:latin typeface="Alexandria" pitchFamily="2" charset="-78"/>
                    <a:cs typeface="Alexandria" pitchFamily="2" charset="-78"/>
                  </a:rPr>
                  <a:t>التقييم</a:t>
                </a:r>
                <a:endParaRPr lang="en-US" sz="2400" b="1" dirty="0">
                  <a:solidFill>
                    <a:srgbClr val="002060"/>
                  </a:solidFill>
                  <a:latin typeface="Alexandria" pitchFamily="2" charset="-78"/>
                  <a:cs typeface="Alexandria" pitchFamily="2" charset="-78"/>
                </a:endParaRPr>
              </a:p>
            </p:txBody>
          </p:sp>
        </p:grpSp>
        <p:sp>
          <p:nvSpPr>
            <p:cNvPr id="61" name="Rectangle 60">
              <a:extLst>
                <a:ext uri="{FF2B5EF4-FFF2-40B4-BE49-F238E27FC236}">
                  <a16:creationId xmlns:a16="http://schemas.microsoft.com/office/drawing/2014/main" id="{0E0DF874-17F7-2605-F9A2-CA3AA9BF9272}"/>
                </a:ext>
              </a:extLst>
            </p:cNvPr>
            <p:cNvSpPr/>
            <p:nvPr/>
          </p:nvSpPr>
          <p:spPr>
            <a:xfrm>
              <a:off x="4386734" y="2496740"/>
              <a:ext cx="1441894" cy="1015663"/>
            </a:xfrm>
            <a:prstGeom prst="rect">
              <a:avLst/>
            </a:prstGeom>
          </p:spPr>
          <p:txBody>
            <a:bodyPr wrap="square">
              <a:spAutoFit/>
            </a:bodyPr>
            <a:lstStyle/>
            <a:p>
              <a:pPr algn="ctr"/>
              <a:r>
                <a:rPr lang="ar-EG" sz="2000" b="1" dirty="0">
                  <a:solidFill>
                    <a:srgbClr val="002060"/>
                  </a:solidFill>
                  <a:latin typeface="Alexandria" pitchFamily="2" charset="-78"/>
                  <a:cs typeface="Alexandria" pitchFamily="2" charset="-78"/>
                </a:rPr>
                <a:t>مراحل التخطيط الاستراتيجي</a:t>
              </a:r>
              <a:endParaRPr lang="en-IN" sz="2000" b="1" dirty="0">
                <a:solidFill>
                  <a:srgbClr val="002060"/>
                </a:solidFill>
                <a:latin typeface="Alexandria" pitchFamily="2" charset="-78"/>
                <a:cs typeface="Alexandria" pitchFamily="2" charset="-78"/>
              </a:endParaRPr>
            </a:p>
          </p:txBody>
        </p:sp>
      </p:grpSp>
    </p:spTree>
    <p:extLst>
      <p:ext uri="{BB962C8B-B14F-4D97-AF65-F5344CB8AC3E}">
        <p14:creationId xmlns:p14="http://schemas.microsoft.com/office/powerpoint/2010/main" val="88009421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9DA0E-E89B-C094-5A66-72276A20DA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0DE283-12D4-0568-18AB-09D42981E8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67D076-A9C7-9432-ED6D-4F18098958A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28170B8-01AF-3D79-8D96-964A8AE2FC05}"/>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976AF78-4D31-21D6-2DD1-F39CD270F84B}"/>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94A1CE2-37AB-3790-DB61-25007FABA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3928E06-9977-E677-8BF9-DC50C48857DA}"/>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مراحل  التخطيط الاستراتيجي لحملات العلاقات العامة</a:t>
            </a:r>
          </a:p>
        </p:txBody>
      </p:sp>
      <p:sp>
        <p:nvSpPr>
          <p:cNvPr id="6" name="TextBox 5">
            <a:extLst>
              <a:ext uri="{FF2B5EF4-FFF2-40B4-BE49-F238E27FC236}">
                <a16:creationId xmlns:a16="http://schemas.microsoft.com/office/drawing/2014/main" id="{D863157B-82CF-BCB8-331B-3AF144EC500C}"/>
              </a:ext>
            </a:extLst>
          </p:cNvPr>
          <p:cNvSpPr txBox="1"/>
          <p:nvPr/>
        </p:nvSpPr>
        <p:spPr>
          <a:xfrm>
            <a:off x="4953837" y="1773466"/>
            <a:ext cx="6196384"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البحث والتحليل </a:t>
            </a:r>
            <a:r>
              <a:rPr lang="en-US" sz="2000" b="1" dirty="0">
                <a:solidFill>
                  <a:schemeClr val="accent2">
                    <a:lumMod val="75000"/>
                  </a:schemeClr>
                </a:solidFill>
                <a:latin typeface="Alexandria" pitchFamily="2" charset="-78"/>
                <a:cs typeface="Alexandria" pitchFamily="2" charset="-78"/>
              </a:rPr>
              <a:t>Research / Situation Analysis)</a:t>
            </a:r>
            <a:r>
              <a:rPr lang="ar-EG" sz="2000" b="1" dirty="0">
                <a:solidFill>
                  <a:schemeClr val="accent2">
                    <a:lumMod val="75000"/>
                  </a:schemeClr>
                </a:solidFill>
                <a:latin typeface="Alexandria" pitchFamily="2" charset="-78"/>
                <a:cs typeface="Alexandria" pitchFamily="2" charset="-78"/>
              </a:rPr>
              <a:t>)</a:t>
            </a:r>
          </a:p>
          <a:p>
            <a:endParaRPr lang="ar-EG" dirty="0"/>
          </a:p>
        </p:txBody>
      </p:sp>
      <p:sp>
        <p:nvSpPr>
          <p:cNvPr id="8" name="Oval 7">
            <a:extLst>
              <a:ext uri="{FF2B5EF4-FFF2-40B4-BE49-F238E27FC236}">
                <a16:creationId xmlns:a16="http://schemas.microsoft.com/office/drawing/2014/main" id="{17E7EE51-8EAA-6516-67FD-D9FAE97DAE6F}"/>
              </a:ext>
            </a:extLst>
          </p:cNvPr>
          <p:cNvSpPr/>
          <p:nvPr/>
        </p:nvSpPr>
        <p:spPr>
          <a:xfrm>
            <a:off x="11058507" y="1532691"/>
            <a:ext cx="843840" cy="844461"/>
          </a:xfrm>
          <a:prstGeom prst="ellipse">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b="1" dirty="0">
                <a:latin typeface="Alexandria" pitchFamily="2" charset="-78"/>
                <a:cs typeface="Alexandria" pitchFamily="2" charset="-78"/>
              </a:rPr>
              <a:t>1</a:t>
            </a:r>
            <a:endParaRPr lang="ar-EG" sz="2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10CC380-F649-6C4D-CE90-8812BB3B2D49}"/>
              </a:ext>
            </a:extLst>
          </p:cNvPr>
          <p:cNvSpPr txBox="1"/>
          <p:nvPr/>
        </p:nvSpPr>
        <p:spPr>
          <a:xfrm>
            <a:off x="235791" y="2333310"/>
            <a:ext cx="11429264" cy="1528047"/>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البحث هو الأساس الذي يُبنى عليه كل شيء في التخطيط الاستراتيجي. يبدأ التخطيط الفعال دائماً من فهم الوضع الحالي من خلال إجراء تحليل شامل للوضع؛ وذلك لتحديد الفرص والتهديدات التي قد تؤثر على الحملة، فقبل بدء أي حملة، يجب أن يكون لديك بيانات موثوقة عن البيئة الداخلية والخارجية للمؤسسة أو الحملة، بالإضافة إلى معلومات دقيقة حول الجمهور المستهدف بما في ذلك سلوكياته، اهتماماتهم، وأولوياتهم.تحليل المنافسين واحتياجات السوق.</a:t>
            </a:r>
          </a:p>
        </p:txBody>
      </p:sp>
      <p:sp>
        <p:nvSpPr>
          <p:cNvPr id="11" name="TextBox 10">
            <a:extLst>
              <a:ext uri="{FF2B5EF4-FFF2-40B4-BE49-F238E27FC236}">
                <a16:creationId xmlns:a16="http://schemas.microsoft.com/office/drawing/2014/main" id="{F4F8EC58-9E8D-BD26-BC40-9E041536C7C4}"/>
              </a:ext>
            </a:extLst>
          </p:cNvPr>
          <p:cNvSpPr txBox="1"/>
          <p:nvPr/>
        </p:nvSpPr>
        <p:spPr>
          <a:xfrm>
            <a:off x="235792" y="3905040"/>
            <a:ext cx="11620698" cy="1897379"/>
          </a:xfrm>
          <a:prstGeom prst="rect">
            <a:avLst/>
          </a:prstGeom>
          <a:noFill/>
        </p:spPr>
        <p:txBody>
          <a:bodyPr wrap="square" rtlCol="1">
            <a:spAutoFit/>
          </a:bodyPr>
          <a:lstStyle/>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البحث الثانوي: </a:t>
            </a:r>
            <a:r>
              <a:rPr lang="ar-EG" sz="1600" dirty="0">
                <a:latin typeface="Alexandria" pitchFamily="2" charset="-78"/>
                <a:cs typeface="Alexandria" pitchFamily="2" charset="-78"/>
              </a:rPr>
              <a:t>يتضمن جمع وتحليل البيانات التي تم جمعها مسبقًا من التقارير الإحصائية، الأخبار، الدراسات السابقة مثل تفاعلات وسائل الإعلام، وأبحاث السوق السابقة، وتقارير الاداء.</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البحث الميداني: </a:t>
            </a:r>
            <a:r>
              <a:rPr lang="ar-EG" sz="1600" dirty="0">
                <a:latin typeface="Alexandria" pitchFamily="2" charset="-78"/>
                <a:cs typeface="Alexandria" pitchFamily="2" charset="-78"/>
              </a:rPr>
              <a:t>يتضمن</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إجراء استطلاعات رأي، مقابلات، أو مجموعات نقاش لفهم الجمهور بشكل أعمق.</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تحليل البيئة الداخلية والخارجية: </a:t>
            </a:r>
            <a:r>
              <a:rPr lang="ar-EG" sz="1600" dirty="0">
                <a:latin typeface="Alexandria" pitchFamily="2" charset="-78"/>
                <a:cs typeface="Alexandria" pitchFamily="2" charset="-78"/>
              </a:rPr>
              <a:t>تحليل القوى الخارجية مثل الاتجاهات الاجتماعية، الاقتصادية، أو </a:t>
            </a:r>
          </a:p>
          <a:p>
            <a:pPr algn="just" rtl="1">
              <a:lnSpc>
                <a:spcPct val="150000"/>
              </a:lnSpc>
            </a:pPr>
            <a:r>
              <a:rPr lang="ar-EG" sz="1600" dirty="0">
                <a:latin typeface="Alexandria" pitchFamily="2" charset="-78"/>
                <a:cs typeface="Alexandria" pitchFamily="2" charset="-78"/>
              </a:rPr>
              <a:t>  السياسية التي قد تؤثر على الحملة، بالإضافة إلى تحليل القوى الداخلية مثل الموارد المتاحة.</a:t>
            </a:r>
          </a:p>
        </p:txBody>
      </p:sp>
      <p:pic>
        <p:nvPicPr>
          <p:cNvPr id="13" name="Picture 12">
            <a:extLst>
              <a:ext uri="{FF2B5EF4-FFF2-40B4-BE49-F238E27FC236}">
                <a16:creationId xmlns:a16="http://schemas.microsoft.com/office/drawing/2014/main" id="{34DBC555-AFFE-4A3D-6B30-C8E94DEC01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90214" y="4699322"/>
            <a:ext cx="1798875" cy="1798875"/>
          </a:xfrm>
          <a:prstGeom prst="rect">
            <a:avLst/>
          </a:prstGeom>
        </p:spPr>
      </p:pic>
    </p:spTree>
    <p:extLst>
      <p:ext uri="{BB962C8B-B14F-4D97-AF65-F5344CB8AC3E}">
        <p14:creationId xmlns:p14="http://schemas.microsoft.com/office/powerpoint/2010/main" val="86427437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05758-4BC4-C8C5-1D19-E15C2AC5EC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51CA3A-28FF-4F22-2300-A0D00F0C57E0}"/>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BB281C9-9C2E-92B0-3D61-E3009E5F1B38}"/>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9870B1-95A1-3C65-28F1-1C6740387AF0}"/>
              </a:ext>
            </a:extLst>
          </p:cNvPr>
          <p:cNvSpPr/>
          <p:nvPr/>
        </p:nvSpPr>
        <p:spPr>
          <a:xfrm>
            <a:off x="384005" y="1007708"/>
            <a:ext cx="11430000" cy="5528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899AB43-49B3-AEC7-3558-66500EA221E7}"/>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6B460B1-4149-BF80-8A75-6D42B07D4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DA401E9C-862D-6D51-AC73-87C3E371BB5A}"/>
              </a:ext>
            </a:extLst>
          </p:cNvPr>
          <p:cNvSpPr txBox="1"/>
          <p:nvPr/>
        </p:nvSpPr>
        <p:spPr>
          <a:xfrm>
            <a:off x="3631706" y="1064861"/>
            <a:ext cx="8179294" cy="677108"/>
          </a:xfrm>
          <a:prstGeom prst="rect">
            <a:avLst/>
          </a:prstGeom>
          <a:noFill/>
        </p:spPr>
        <p:txBody>
          <a:bodyPr wrap="square" rtlCol="1">
            <a:spAutoFit/>
          </a:bodyPr>
          <a:lstStyle/>
          <a:p>
            <a:pPr algn="ctr" rtl="1"/>
            <a:r>
              <a:rPr lang="ar-EG" sz="2000" b="1" dirty="0">
                <a:solidFill>
                  <a:schemeClr val="accent1"/>
                </a:solidFill>
                <a:latin typeface="Alexandria" pitchFamily="2" charset="-78"/>
                <a:cs typeface="Alexandria" pitchFamily="2" charset="-78"/>
              </a:rPr>
              <a:t>يتم تحليل البيئة على أدوات تحليلية مشهورة مثل تحليل </a:t>
            </a:r>
            <a:r>
              <a:rPr lang="en-US" sz="2000" b="1" dirty="0">
                <a:solidFill>
                  <a:schemeClr val="accent1"/>
                </a:solidFill>
                <a:latin typeface="Alexandria" pitchFamily="2" charset="-78"/>
                <a:cs typeface="Alexandria" pitchFamily="2" charset="-78"/>
              </a:rPr>
              <a:t>SWOT</a:t>
            </a:r>
            <a:r>
              <a:rPr lang="ar-EG" sz="2000" b="1" dirty="0">
                <a:solidFill>
                  <a:schemeClr val="accent1"/>
                </a:solidFill>
                <a:latin typeface="Alexandria" pitchFamily="2" charset="-78"/>
                <a:cs typeface="Alexandria" pitchFamily="2" charset="-78"/>
              </a:rPr>
              <a:t> :</a:t>
            </a:r>
          </a:p>
          <a:p>
            <a:endParaRPr lang="ar-EG" dirty="0"/>
          </a:p>
        </p:txBody>
      </p:sp>
      <p:grpSp>
        <p:nvGrpSpPr>
          <p:cNvPr id="44" name="Group 43">
            <a:extLst>
              <a:ext uri="{FF2B5EF4-FFF2-40B4-BE49-F238E27FC236}">
                <a16:creationId xmlns:a16="http://schemas.microsoft.com/office/drawing/2014/main" id="{3DE8C679-7C3A-3F81-F989-99F450B4D91A}"/>
              </a:ext>
            </a:extLst>
          </p:cNvPr>
          <p:cNvGrpSpPr/>
          <p:nvPr/>
        </p:nvGrpSpPr>
        <p:grpSpPr>
          <a:xfrm>
            <a:off x="3880631" y="1755680"/>
            <a:ext cx="4036076" cy="4010916"/>
            <a:chOff x="3880631" y="1755680"/>
            <a:chExt cx="4036076" cy="4010916"/>
          </a:xfrm>
        </p:grpSpPr>
        <p:grpSp>
          <p:nvGrpSpPr>
            <p:cNvPr id="45" name="Group 44">
              <a:extLst>
                <a:ext uri="{FF2B5EF4-FFF2-40B4-BE49-F238E27FC236}">
                  <a16:creationId xmlns:a16="http://schemas.microsoft.com/office/drawing/2014/main" id="{F4A286F1-50C5-76A6-82F9-F41DE2AE854B}"/>
                </a:ext>
              </a:extLst>
            </p:cNvPr>
            <p:cNvGrpSpPr/>
            <p:nvPr/>
          </p:nvGrpSpPr>
          <p:grpSpPr>
            <a:xfrm>
              <a:off x="3911627" y="1755680"/>
              <a:ext cx="4005080" cy="4010916"/>
              <a:chOff x="3298888" y="1756512"/>
              <a:chExt cx="3917814" cy="3923524"/>
            </a:xfrm>
          </p:grpSpPr>
          <p:sp>
            <p:nvSpPr>
              <p:cNvPr id="50" name="Cube 49">
                <a:extLst>
                  <a:ext uri="{FF2B5EF4-FFF2-40B4-BE49-F238E27FC236}">
                    <a16:creationId xmlns:a16="http://schemas.microsoft.com/office/drawing/2014/main" id="{58C785AE-8268-934D-B5D4-038C6BC5CA54}"/>
                  </a:ext>
                </a:extLst>
              </p:cNvPr>
              <p:cNvSpPr/>
              <p:nvPr/>
            </p:nvSpPr>
            <p:spPr>
              <a:xfrm rot="8100000">
                <a:off x="4490627" y="1756512"/>
                <a:ext cx="1534340" cy="1534340"/>
              </a:xfrm>
              <a:prstGeom prst="cube">
                <a:avLst>
                  <a:gd name="adj" fmla="val 14635"/>
                </a:avLst>
              </a:prstGeom>
              <a:solidFill>
                <a:srgbClr val="E35A35"/>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51" name="Cube 50">
                <a:extLst>
                  <a:ext uri="{FF2B5EF4-FFF2-40B4-BE49-F238E27FC236}">
                    <a16:creationId xmlns:a16="http://schemas.microsoft.com/office/drawing/2014/main" id="{B62E3E71-A2D0-82A7-DD29-9BE85D005ACC}"/>
                  </a:ext>
                </a:extLst>
              </p:cNvPr>
              <p:cNvSpPr/>
              <p:nvPr/>
            </p:nvSpPr>
            <p:spPr>
              <a:xfrm rot="13500000">
                <a:off x="5682362" y="2951104"/>
                <a:ext cx="1534340" cy="1534340"/>
              </a:xfrm>
              <a:prstGeom prst="cube">
                <a:avLst>
                  <a:gd name="adj" fmla="val 14635"/>
                </a:avLst>
              </a:prstGeom>
              <a:solidFill>
                <a:srgbClr val="ECB448"/>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52" name="Cube 51">
                <a:extLst>
                  <a:ext uri="{FF2B5EF4-FFF2-40B4-BE49-F238E27FC236}">
                    <a16:creationId xmlns:a16="http://schemas.microsoft.com/office/drawing/2014/main" id="{803C243E-FA59-1295-BDDF-2E88353E5BB0}"/>
                  </a:ext>
                </a:extLst>
              </p:cNvPr>
              <p:cNvSpPr/>
              <p:nvPr/>
            </p:nvSpPr>
            <p:spPr>
              <a:xfrm rot="18900000">
                <a:off x="4490629" y="4145696"/>
                <a:ext cx="1534340" cy="1534340"/>
              </a:xfrm>
              <a:prstGeom prst="cube">
                <a:avLst>
                  <a:gd name="adj" fmla="val 14635"/>
                </a:avLst>
              </a:prstGeom>
              <a:solidFill>
                <a:srgbClr val="8BB74C"/>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53" name="Cube 52">
                <a:extLst>
                  <a:ext uri="{FF2B5EF4-FFF2-40B4-BE49-F238E27FC236}">
                    <a16:creationId xmlns:a16="http://schemas.microsoft.com/office/drawing/2014/main" id="{53482281-9214-DAAA-7029-9C9F0C4308AF}"/>
                  </a:ext>
                </a:extLst>
              </p:cNvPr>
              <p:cNvSpPr/>
              <p:nvPr/>
            </p:nvSpPr>
            <p:spPr>
              <a:xfrm rot="2700000">
                <a:off x="3298888" y="2951104"/>
                <a:ext cx="1534340" cy="1534340"/>
              </a:xfrm>
              <a:prstGeom prst="cube">
                <a:avLst>
                  <a:gd name="adj" fmla="val 14635"/>
                </a:avLst>
              </a:prstGeom>
              <a:solidFill>
                <a:srgbClr val="1F497D"/>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grpSp>
        <p:sp>
          <p:nvSpPr>
            <p:cNvPr id="46" name="TextBox 45">
              <a:extLst>
                <a:ext uri="{FF2B5EF4-FFF2-40B4-BE49-F238E27FC236}">
                  <a16:creationId xmlns:a16="http://schemas.microsoft.com/office/drawing/2014/main" id="{B5A17255-4828-9910-87D8-98F33CA24D31}"/>
                </a:ext>
              </a:extLst>
            </p:cNvPr>
            <p:cNvSpPr txBox="1"/>
            <p:nvPr/>
          </p:nvSpPr>
          <p:spPr>
            <a:xfrm>
              <a:off x="3880631" y="3393733"/>
              <a:ext cx="1284876"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S</a:t>
              </a:r>
            </a:p>
          </p:txBody>
        </p:sp>
        <p:sp>
          <p:nvSpPr>
            <p:cNvPr id="47" name="TextBox 46">
              <a:extLst>
                <a:ext uri="{FF2B5EF4-FFF2-40B4-BE49-F238E27FC236}">
                  <a16:creationId xmlns:a16="http://schemas.microsoft.com/office/drawing/2014/main" id="{BD8F93AE-DDA9-A475-3955-F5A718AB2498}"/>
                </a:ext>
              </a:extLst>
            </p:cNvPr>
            <p:cNvSpPr txBox="1"/>
            <p:nvPr/>
          </p:nvSpPr>
          <p:spPr>
            <a:xfrm>
              <a:off x="5262584" y="1969653"/>
              <a:ext cx="1284876"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W</a:t>
              </a:r>
            </a:p>
          </p:txBody>
        </p:sp>
        <p:sp>
          <p:nvSpPr>
            <p:cNvPr id="48" name="TextBox 47">
              <a:extLst>
                <a:ext uri="{FF2B5EF4-FFF2-40B4-BE49-F238E27FC236}">
                  <a16:creationId xmlns:a16="http://schemas.microsoft.com/office/drawing/2014/main" id="{00B2A9BB-2B1D-CBFD-E5A8-EEC1ACA2B3FE}"/>
                </a:ext>
              </a:extLst>
            </p:cNvPr>
            <p:cNvSpPr txBox="1"/>
            <p:nvPr/>
          </p:nvSpPr>
          <p:spPr>
            <a:xfrm>
              <a:off x="6603380" y="3393733"/>
              <a:ext cx="1284876"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T</a:t>
              </a:r>
            </a:p>
          </p:txBody>
        </p:sp>
        <p:sp>
          <p:nvSpPr>
            <p:cNvPr id="49" name="TextBox 48">
              <a:extLst>
                <a:ext uri="{FF2B5EF4-FFF2-40B4-BE49-F238E27FC236}">
                  <a16:creationId xmlns:a16="http://schemas.microsoft.com/office/drawing/2014/main" id="{C564D359-808A-9827-3BAF-00B4F4EF35A7}"/>
                </a:ext>
              </a:extLst>
            </p:cNvPr>
            <p:cNvSpPr txBox="1"/>
            <p:nvPr/>
          </p:nvSpPr>
          <p:spPr>
            <a:xfrm>
              <a:off x="5262584" y="4796349"/>
              <a:ext cx="1284876"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O</a:t>
              </a:r>
            </a:p>
          </p:txBody>
        </p:sp>
      </p:grpSp>
      <p:grpSp>
        <p:nvGrpSpPr>
          <p:cNvPr id="54" name="Group 53">
            <a:extLst>
              <a:ext uri="{FF2B5EF4-FFF2-40B4-BE49-F238E27FC236}">
                <a16:creationId xmlns:a16="http://schemas.microsoft.com/office/drawing/2014/main" id="{05A27B99-1835-EA64-38C7-E24258375C7C}"/>
              </a:ext>
            </a:extLst>
          </p:cNvPr>
          <p:cNvGrpSpPr/>
          <p:nvPr/>
        </p:nvGrpSpPr>
        <p:grpSpPr>
          <a:xfrm>
            <a:off x="591908" y="1533904"/>
            <a:ext cx="2743752" cy="1640469"/>
            <a:chOff x="591908" y="1533904"/>
            <a:chExt cx="2743752" cy="1640469"/>
          </a:xfrm>
        </p:grpSpPr>
        <p:sp>
          <p:nvSpPr>
            <p:cNvPr id="55" name="TextBox 54">
              <a:extLst>
                <a:ext uri="{FF2B5EF4-FFF2-40B4-BE49-F238E27FC236}">
                  <a16:creationId xmlns:a16="http://schemas.microsoft.com/office/drawing/2014/main" id="{B2F72610-2D5A-0D7F-1A7F-2913929A27E4}"/>
                </a:ext>
              </a:extLst>
            </p:cNvPr>
            <p:cNvSpPr txBox="1"/>
            <p:nvPr/>
          </p:nvSpPr>
          <p:spPr>
            <a:xfrm>
              <a:off x="591908" y="2320271"/>
              <a:ext cx="2743752" cy="437043"/>
            </a:xfrm>
            <a:prstGeom prst="rect">
              <a:avLst/>
            </a:prstGeom>
            <a:noFill/>
          </p:spPr>
          <p:txBody>
            <a:bodyPr wrap="square" rtlCol="0">
              <a:spAutoFit/>
            </a:bodyPr>
            <a:lstStyle/>
            <a:p>
              <a:pPr marL="0" marR="0" lvl="0" indent="0" defTabSz="1218987" eaLnBrk="1" fontAlgn="auto" latinLnBrk="0" hangingPunct="1">
                <a:lnSpc>
                  <a:spcPct val="8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1F497D"/>
                  </a:solidFill>
                  <a:effectLst/>
                  <a:uLnTx/>
                  <a:uFillTx/>
                  <a:latin typeface="Segoe UI" panose="020B0502040204020203" pitchFamily="34" charset="0"/>
                  <a:cs typeface="Segoe UI" panose="020B0502040204020203" pitchFamily="34" charset="0"/>
                </a:rPr>
                <a:t>Strengths</a:t>
              </a:r>
            </a:p>
          </p:txBody>
        </p:sp>
        <p:sp>
          <p:nvSpPr>
            <p:cNvPr id="56" name="TextBox 55">
              <a:extLst>
                <a:ext uri="{FF2B5EF4-FFF2-40B4-BE49-F238E27FC236}">
                  <a16:creationId xmlns:a16="http://schemas.microsoft.com/office/drawing/2014/main" id="{7C033BFE-7D9D-AA64-77E5-3DA7E6EF3C0A}"/>
                </a:ext>
              </a:extLst>
            </p:cNvPr>
            <p:cNvSpPr txBox="1"/>
            <p:nvPr/>
          </p:nvSpPr>
          <p:spPr>
            <a:xfrm>
              <a:off x="591908" y="2805041"/>
              <a:ext cx="2421430" cy="369332"/>
            </a:xfrm>
            <a:prstGeom prst="rect">
              <a:avLst/>
            </a:prstGeom>
            <a:noFill/>
          </p:spPr>
          <p:txBody>
            <a:bodyPr wrap="square" rtlCol="0">
              <a:spAutoFit/>
            </a:bodyPr>
            <a:lstStyle/>
            <a:p>
              <a:pPr marL="0" marR="0" lvl="0" indent="0" algn="ctr" defTabSz="1218987" eaLnBrk="1" fontAlgn="auto" latinLnBrk="0" hangingPunct="1">
                <a:lnSpc>
                  <a:spcPct val="100000"/>
                </a:lnSpc>
                <a:spcBef>
                  <a:spcPts val="0"/>
                </a:spcBef>
                <a:spcAft>
                  <a:spcPts val="0"/>
                </a:spcAft>
                <a:buClrTx/>
                <a:buSzTx/>
                <a:buFontTx/>
                <a:buNone/>
                <a:tabLst/>
                <a:defRPr/>
              </a:pPr>
              <a:r>
                <a:rPr lang="ar-EG" b="1" kern="0" dirty="0">
                  <a:solidFill>
                    <a:schemeClr val="accent5">
                      <a:lumMod val="75000"/>
                    </a:schemeClr>
                  </a:solidFill>
                  <a:latin typeface="Alexandria" pitchFamily="2" charset="-78"/>
                  <a:cs typeface="Alexandria" pitchFamily="2" charset="-78"/>
                </a:rPr>
                <a:t>القوة</a:t>
              </a:r>
              <a:endParaRPr kumimoji="0" lang="en-US" b="1" i="0" u="none" strike="noStrike" kern="0" cap="none" spc="0" normalizeH="0" baseline="0" noProof="0" dirty="0">
                <a:ln>
                  <a:noFill/>
                </a:ln>
                <a:solidFill>
                  <a:schemeClr val="accent5">
                    <a:lumMod val="75000"/>
                  </a:schemeClr>
                </a:solidFill>
                <a:effectLst/>
                <a:uLnTx/>
                <a:uFillTx/>
                <a:latin typeface="Alexandria" pitchFamily="2" charset="-78"/>
                <a:cs typeface="Alexandria" pitchFamily="2" charset="-78"/>
              </a:endParaRPr>
            </a:p>
          </p:txBody>
        </p:sp>
        <p:sp>
          <p:nvSpPr>
            <p:cNvPr id="57" name="Round Same Side Corner Rectangle 26">
              <a:extLst>
                <a:ext uri="{FF2B5EF4-FFF2-40B4-BE49-F238E27FC236}">
                  <a16:creationId xmlns:a16="http://schemas.microsoft.com/office/drawing/2014/main" id="{BB4D62F2-034B-D756-EFEC-F4CC358DD0FA}"/>
                </a:ext>
              </a:extLst>
            </p:cNvPr>
            <p:cNvSpPr/>
            <p:nvPr/>
          </p:nvSpPr>
          <p:spPr>
            <a:xfrm rot="5400000">
              <a:off x="923495" y="2510560"/>
              <a:ext cx="55320" cy="553350"/>
            </a:xfrm>
            <a:prstGeom prst="round2SameRect">
              <a:avLst>
                <a:gd name="adj1" fmla="val 50000"/>
                <a:gd name="adj2" fmla="val 0"/>
              </a:avLst>
            </a:prstGeom>
            <a:solidFill>
              <a:srgbClr val="1F497D"/>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58" name="Shape">
              <a:extLst>
                <a:ext uri="{FF2B5EF4-FFF2-40B4-BE49-F238E27FC236}">
                  <a16:creationId xmlns:a16="http://schemas.microsoft.com/office/drawing/2014/main" id="{4367FD7D-8FD3-1D47-542D-C7938965C61E}"/>
                </a:ext>
              </a:extLst>
            </p:cNvPr>
            <p:cNvSpPr/>
            <p:nvPr/>
          </p:nvSpPr>
          <p:spPr>
            <a:xfrm>
              <a:off x="698543" y="1533904"/>
              <a:ext cx="680924" cy="708145"/>
            </a:xfrm>
            <a:custGeom>
              <a:avLst/>
              <a:gdLst/>
              <a:ahLst/>
              <a:cxnLst>
                <a:cxn ang="0">
                  <a:pos x="wd2" y="hd2"/>
                </a:cxn>
                <a:cxn ang="5400000">
                  <a:pos x="wd2" y="hd2"/>
                </a:cxn>
                <a:cxn ang="10800000">
                  <a:pos x="wd2" y="hd2"/>
                </a:cxn>
                <a:cxn ang="16200000">
                  <a:pos x="wd2" y="hd2"/>
                </a:cxn>
              </a:cxnLst>
              <a:rect l="0" t="0" r="r" b="b"/>
              <a:pathLst>
                <a:path w="21576" h="21600" extrusionOk="0">
                  <a:moveTo>
                    <a:pt x="18882" y="0"/>
                  </a:moveTo>
                  <a:cubicBezTo>
                    <a:pt x="18668" y="0"/>
                    <a:pt x="18492" y="170"/>
                    <a:pt x="18492" y="376"/>
                  </a:cubicBezTo>
                  <a:lnTo>
                    <a:pt x="18492" y="745"/>
                  </a:lnTo>
                  <a:lnTo>
                    <a:pt x="18108" y="745"/>
                  </a:lnTo>
                  <a:cubicBezTo>
                    <a:pt x="17895" y="745"/>
                    <a:pt x="17718" y="915"/>
                    <a:pt x="17718" y="1121"/>
                  </a:cubicBezTo>
                  <a:cubicBezTo>
                    <a:pt x="17718" y="1326"/>
                    <a:pt x="17895" y="1490"/>
                    <a:pt x="18108" y="1490"/>
                  </a:cubicBezTo>
                  <a:lnTo>
                    <a:pt x="18492" y="1490"/>
                  </a:lnTo>
                  <a:lnTo>
                    <a:pt x="18492" y="1865"/>
                  </a:lnTo>
                  <a:cubicBezTo>
                    <a:pt x="18492" y="2071"/>
                    <a:pt x="18668" y="2234"/>
                    <a:pt x="18882" y="2234"/>
                  </a:cubicBezTo>
                  <a:cubicBezTo>
                    <a:pt x="19096" y="2234"/>
                    <a:pt x="19265" y="2071"/>
                    <a:pt x="19265" y="1865"/>
                  </a:cubicBezTo>
                  <a:lnTo>
                    <a:pt x="19265" y="1490"/>
                  </a:lnTo>
                  <a:lnTo>
                    <a:pt x="19656" y="1490"/>
                  </a:lnTo>
                  <a:cubicBezTo>
                    <a:pt x="19870" y="1490"/>
                    <a:pt x="20039" y="1326"/>
                    <a:pt x="20039" y="1121"/>
                  </a:cubicBezTo>
                  <a:cubicBezTo>
                    <a:pt x="20039" y="915"/>
                    <a:pt x="19870" y="745"/>
                    <a:pt x="19656" y="745"/>
                  </a:cubicBezTo>
                  <a:lnTo>
                    <a:pt x="19265" y="745"/>
                  </a:lnTo>
                  <a:lnTo>
                    <a:pt x="19265" y="376"/>
                  </a:lnTo>
                  <a:cubicBezTo>
                    <a:pt x="19265" y="170"/>
                    <a:pt x="19096" y="0"/>
                    <a:pt x="18882" y="0"/>
                  </a:cubicBezTo>
                  <a:close/>
                  <a:moveTo>
                    <a:pt x="9768" y="656"/>
                  </a:moveTo>
                  <a:cubicBezTo>
                    <a:pt x="9050" y="655"/>
                    <a:pt x="8387" y="1037"/>
                    <a:pt x="8050" y="1647"/>
                  </a:cubicBezTo>
                  <a:cubicBezTo>
                    <a:pt x="7823" y="2076"/>
                    <a:pt x="7836" y="2589"/>
                    <a:pt x="8085" y="3007"/>
                  </a:cubicBezTo>
                  <a:cubicBezTo>
                    <a:pt x="8450" y="3636"/>
                    <a:pt x="9080" y="4380"/>
                    <a:pt x="10002" y="4380"/>
                  </a:cubicBezTo>
                  <a:cubicBezTo>
                    <a:pt x="10895" y="4353"/>
                    <a:pt x="11784" y="4463"/>
                    <a:pt x="12643" y="4701"/>
                  </a:cubicBezTo>
                  <a:cubicBezTo>
                    <a:pt x="12826" y="4760"/>
                    <a:pt x="12992" y="4860"/>
                    <a:pt x="13125" y="4995"/>
                  </a:cubicBezTo>
                  <a:cubicBezTo>
                    <a:pt x="14630" y="6546"/>
                    <a:pt x="14474" y="8307"/>
                    <a:pt x="14339" y="9860"/>
                  </a:cubicBezTo>
                  <a:cubicBezTo>
                    <a:pt x="14300" y="10292"/>
                    <a:pt x="14268" y="10702"/>
                    <a:pt x="14268" y="11090"/>
                  </a:cubicBezTo>
                  <a:cubicBezTo>
                    <a:pt x="14279" y="11622"/>
                    <a:pt x="14350" y="12146"/>
                    <a:pt x="14481" y="12662"/>
                  </a:cubicBezTo>
                  <a:cubicBezTo>
                    <a:pt x="14560" y="12999"/>
                    <a:pt x="14475" y="13352"/>
                    <a:pt x="14247" y="13619"/>
                  </a:cubicBezTo>
                  <a:cubicBezTo>
                    <a:pt x="14994" y="13920"/>
                    <a:pt x="15706" y="14294"/>
                    <a:pt x="16376" y="14733"/>
                  </a:cubicBezTo>
                  <a:cubicBezTo>
                    <a:pt x="16491" y="14807"/>
                    <a:pt x="16556" y="14934"/>
                    <a:pt x="16547" y="15067"/>
                  </a:cubicBezTo>
                  <a:cubicBezTo>
                    <a:pt x="16537" y="15200"/>
                    <a:pt x="16451" y="15317"/>
                    <a:pt x="16327" y="15375"/>
                  </a:cubicBezTo>
                  <a:cubicBezTo>
                    <a:pt x="16202" y="15433"/>
                    <a:pt x="16058" y="15429"/>
                    <a:pt x="15943" y="15354"/>
                  </a:cubicBezTo>
                  <a:cubicBezTo>
                    <a:pt x="15056" y="14765"/>
                    <a:pt x="14077" y="14309"/>
                    <a:pt x="13047" y="14001"/>
                  </a:cubicBezTo>
                  <a:cubicBezTo>
                    <a:pt x="13040" y="14000"/>
                    <a:pt x="13040" y="13998"/>
                    <a:pt x="13033" y="13995"/>
                  </a:cubicBezTo>
                  <a:cubicBezTo>
                    <a:pt x="12417" y="13808"/>
                    <a:pt x="11776" y="13706"/>
                    <a:pt x="11131" y="13694"/>
                  </a:cubicBezTo>
                  <a:cubicBezTo>
                    <a:pt x="10839" y="13694"/>
                    <a:pt x="10559" y="13707"/>
                    <a:pt x="10286" y="13728"/>
                  </a:cubicBezTo>
                  <a:cubicBezTo>
                    <a:pt x="10107" y="13743"/>
                    <a:pt x="9934" y="13772"/>
                    <a:pt x="9761" y="13796"/>
                  </a:cubicBezTo>
                  <a:cubicBezTo>
                    <a:pt x="9678" y="13807"/>
                    <a:pt x="9593" y="13811"/>
                    <a:pt x="9512" y="13824"/>
                  </a:cubicBezTo>
                  <a:cubicBezTo>
                    <a:pt x="9298" y="13861"/>
                    <a:pt x="9085" y="13909"/>
                    <a:pt x="8880" y="13960"/>
                  </a:cubicBezTo>
                  <a:cubicBezTo>
                    <a:pt x="8849" y="13968"/>
                    <a:pt x="8819" y="13973"/>
                    <a:pt x="8788" y="13981"/>
                  </a:cubicBezTo>
                  <a:cubicBezTo>
                    <a:pt x="8562" y="14041"/>
                    <a:pt x="8341" y="14114"/>
                    <a:pt x="8128" y="14193"/>
                  </a:cubicBezTo>
                  <a:lnTo>
                    <a:pt x="8114" y="14200"/>
                  </a:lnTo>
                  <a:cubicBezTo>
                    <a:pt x="5518" y="15169"/>
                    <a:pt x="3774" y="17563"/>
                    <a:pt x="2726" y="21518"/>
                  </a:cubicBezTo>
                  <a:lnTo>
                    <a:pt x="6027" y="21518"/>
                  </a:lnTo>
                  <a:cubicBezTo>
                    <a:pt x="6233" y="21519"/>
                    <a:pt x="6428" y="21440"/>
                    <a:pt x="6573" y="21299"/>
                  </a:cubicBezTo>
                  <a:lnTo>
                    <a:pt x="6836" y="21053"/>
                  </a:lnTo>
                  <a:cubicBezTo>
                    <a:pt x="7044" y="20853"/>
                    <a:pt x="7353" y="20783"/>
                    <a:pt x="7631" y="20876"/>
                  </a:cubicBezTo>
                  <a:cubicBezTo>
                    <a:pt x="9024" y="21309"/>
                    <a:pt x="10476" y="21522"/>
                    <a:pt x="11940" y="21518"/>
                  </a:cubicBezTo>
                  <a:cubicBezTo>
                    <a:pt x="18307" y="21518"/>
                    <a:pt x="20733" y="18561"/>
                    <a:pt x="21480" y="17288"/>
                  </a:cubicBezTo>
                  <a:cubicBezTo>
                    <a:pt x="21577" y="17123"/>
                    <a:pt x="21600" y="16925"/>
                    <a:pt x="21551" y="16742"/>
                  </a:cubicBezTo>
                  <a:lnTo>
                    <a:pt x="20494" y="12669"/>
                  </a:lnTo>
                  <a:cubicBezTo>
                    <a:pt x="19878" y="10309"/>
                    <a:pt x="18228" y="8143"/>
                    <a:pt x="17242" y="6854"/>
                  </a:cubicBezTo>
                  <a:cubicBezTo>
                    <a:pt x="17010" y="6548"/>
                    <a:pt x="16813" y="6291"/>
                    <a:pt x="16667" y="6082"/>
                  </a:cubicBezTo>
                  <a:cubicBezTo>
                    <a:pt x="16491" y="5826"/>
                    <a:pt x="16220" y="5397"/>
                    <a:pt x="15872" y="4804"/>
                  </a:cubicBezTo>
                  <a:cubicBezTo>
                    <a:pt x="15371" y="3953"/>
                    <a:pt x="14674" y="3228"/>
                    <a:pt x="13828" y="2685"/>
                  </a:cubicBezTo>
                  <a:lnTo>
                    <a:pt x="11152" y="970"/>
                  </a:lnTo>
                  <a:cubicBezTo>
                    <a:pt x="10833" y="765"/>
                    <a:pt x="10457" y="656"/>
                    <a:pt x="10073" y="656"/>
                  </a:cubicBezTo>
                  <a:lnTo>
                    <a:pt x="9768" y="656"/>
                  </a:lnTo>
                  <a:close/>
                  <a:moveTo>
                    <a:pt x="5707" y="6997"/>
                  </a:moveTo>
                  <a:cubicBezTo>
                    <a:pt x="5493" y="6997"/>
                    <a:pt x="5317" y="7167"/>
                    <a:pt x="5317" y="7373"/>
                  </a:cubicBezTo>
                  <a:lnTo>
                    <a:pt x="5317" y="7742"/>
                  </a:lnTo>
                  <a:lnTo>
                    <a:pt x="4933" y="7742"/>
                  </a:lnTo>
                  <a:cubicBezTo>
                    <a:pt x="4720" y="7742"/>
                    <a:pt x="4543" y="7912"/>
                    <a:pt x="4543" y="8118"/>
                  </a:cubicBezTo>
                  <a:cubicBezTo>
                    <a:pt x="4543" y="8324"/>
                    <a:pt x="4720" y="8487"/>
                    <a:pt x="4933" y="8487"/>
                  </a:cubicBezTo>
                  <a:lnTo>
                    <a:pt x="5317" y="8487"/>
                  </a:lnTo>
                  <a:lnTo>
                    <a:pt x="5317" y="8863"/>
                  </a:lnTo>
                  <a:cubicBezTo>
                    <a:pt x="5317" y="9069"/>
                    <a:pt x="5493" y="9232"/>
                    <a:pt x="5707" y="9232"/>
                  </a:cubicBezTo>
                  <a:cubicBezTo>
                    <a:pt x="5921" y="9232"/>
                    <a:pt x="6091" y="9069"/>
                    <a:pt x="6091" y="8863"/>
                  </a:cubicBezTo>
                  <a:lnTo>
                    <a:pt x="6091" y="8487"/>
                  </a:lnTo>
                  <a:lnTo>
                    <a:pt x="6481" y="8487"/>
                  </a:lnTo>
                  <a:cubicBezTo>
                    <a:pt x="6695" y="8487"/>
                    <a:pt x="6864" y="8324"/>
                    <a:pt x="6864" y="8118"/>
                  </a:cubicBezTo>
                  <a:cubicBezTo>
                    <a:pt x="6864" y="7912"/>
                    <a:pt x="6695" y="7742"/>
                    <a:pt x="6481" y="7742"/>
                  </a:cubicBezTo>
                  <a:lnTo>
                    <a:pt x="6091" y="7742"/>
                  </a:lnTo>
                  <a:lnTo>
                    <a:pt x="6091" y="7373"/>
                  </a:lnTo>
                  <a:cubicBezTo>
                    <a:pt x="6091" y="7167"/>
                    <a:pt x="5921" y="6997"/>
                    <a:pt x="5707" y="6997"/>
                  </a:cubicBezTo>
                  <a:close/>
                  <a:moveTo>
                    <a:pt x="4273" y="13776"/>
                  </a:moveTo>
                  <a:cubicBezTo>
                    <a:pt x="2823" y="13801"/>
                    <a:pt x="1407" y="14212"/>
                    <a:pt x="185" y="14965"/>
                  </a:cubicBezTo>
                  <a:cubicBezTo>
                    <a:pt x="72" y="15033"/>
                    <a:pt x="1" y="15151"/>
                    <a:pt x="0" y="15279"/>
                  </a:cubicBezTo>
                  <a:cubicBezTo>
                    <a:pt x="0" y="15279"/>
                    <a:pt x="0" y="21224"/>
                    <a:pt x="0" y="21224"/>
                  </a:cubicBezTo>
                  <a:cubicBezTo>
                    <a:pt x="0" y="21431"/>
                    <a:pt x="176" y="21600"/>
                    <a:pt x="390" y="21600"/>
                  </a:cubicBezTo>
                  <a:lnTo>
                    <a:pt x="2023" y="21600"/>
                  </a:lnTo>
                  <a:cubicBezTo>
                    <a:pt x="2952" y="17983"/>
                    <a:pt x="4428" y="15553"/>
                    <a:pt x="6552" y="14234"/>
                  </a:cubicBezTo>
                  <a:cubicBezTo>
                    <a:pt x="5830" y="13939"/>
                    <a:pt x="5057" y="13785"/>
                    <a:pt x="4273" y="13776"/>
                  </a:cubicBezTo>
                  <a:close/>
                </a:path>
              </a:pathLst>
            </a:custGeom>
            <a:solidFill>
              <a:srgbClr val="1F497D"/>
            </a:solidFill>
            <a:ln w="12700">
              <a:miter lim="400000"/>
            </a:ln>
          </p:spPr>
          <p:txBody>
            <a:bodyPr lIns="38100" tIns="38100" rIns="38100" bIns="38100" anchor="ctr"/>
            <a:lstStyle/>
            <a:p>
              <a:pPr marL="0" marR="0" lvl="0" indent="0" defTabSz="1218987"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Segoe UI" panose="020B0502040204020203" pitchFamily="34" charset="0"/>
              </a:endParaRPr>
            </a:p>
          </p:txBody>
        </p:sp>
      </p:grpSp>
      <p:grpSp>
        <p:nvGrpSpPr>
          <p:cNvPr id="59" name="Group 58">
            <a:extLst>
              <a:ext uri="{FF2B5EF4-FFF2-40B4-BE49-F238E27FC236}">
                <a16:creationId xmlns:a16="http://schemas.microsoft.com/office/drawing/2014/main" id="{BAF14AFF-C4C6-DDDB-516E-11E4A29E6729}"/>
              </a:ext>
            </a:extLst>
          </p:cNvPr>
          <p:cNvGrpSpPr/>
          <p:nvPr/>
        </p:nvGrpSpPr>
        <p:grpSpPr>
          <a:xfrm>
            <a:off x="8758804" y="1590777"/>
            <a:ext cx="2743752" cy="1583596"/>
            <a:chOff x="8758804" y="1590777"/>
            <a:chExt cx="2743752" cy="1583596"/>
          </a:xfrm>
        </p:grpSpPr>
        <p:sp>
          <p:nvSpPr>
            <p:cNvPr id="60" name="TextBox 59">
              <a:extLst>
                <a:ext uri="{FF2B5EF4-FFF2-40B4-BE49-F238E27FC236}">
                  <a16:creationId xmlns:a16="http://schemas.microsoft.com/office/drawing/2014/main" id="{349A7285-2554-294C-8620-6012E1F4B77A}"/>
                </a:ext>
              </a:extLst>
            </p:cNvPr>
            <p:cNvSpPr txBox="1"/>
            <p:nvPr/>
          </p:nvSpPr>
          <p:spPr>
            <a:xfrm>
              <a:off x="8758804" y="2320271"/>
              <a:ext cx="2743752" cy="437043"/>
            </a:xfrm>
            <a:prstGeom prst="rect">
              <a:avLst/>
            </a:prstGeom>
            <a:noFill/>
          </p:spPr>
          <p:txBody>
            <a:bodyPr wrap="square" rtlCol="0">
              <a:spAutoFit/>
            </a:bodyPr>
            <a:lstStyle/>
            <a:p>
              <a:pPr marL="0" marR="0" lvl="0" indent="0" defTabSz="1218987" eaLnBrk="1" fontAlgn="auto" latinLnBrk="0" hangingPunct="1">
                <a:lnSpc>
                  <a:spcPct val="8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E35A35"/>
                  </a:solidFill>
                  <a:effectLst/>
                  <a:uLnTx/>
                  <a:uFillTx/>
                  <a:latin typeface="Segoe UI" panose="020B0502040204020203" pitchFamily="34" charset="0"/>
                  <a:cs typeface="Segoe UI" panose="020B0502040204020203" pitchFamily="34" charset="0"/>
                </a:rPr>
                <a:t>Weaknesses</a:t>
              </a:r>
            </a:p>
          </p:txBody>
        </p:sp>
        <p:sp>
          <p:nvSpPr>
            <p:cNvPr id="61" name="TextBox 60">
              <a:extLst>
                <a:ext uri="{FF2B5EF4-FFF2-40B4-BE49-F238E27FC236}">
                  <a16:creationId xmlns:a16="http://schemas.microsoft.com/office/drawing/2014/main" id="{E54B0A55-99A1-A992-9319-DFC432F78D1C}"/>
                </a:ext>
              </a:extLst>
            </p:cNvPr>
            <p:cNvSpPr txBox="1"/>
            <p:nvPr/>
          </p:nvSpPr>
          <p:spPr>
            <a:xfrm>
              <a:off x="8758804" y="2805041"/>
              <a:ext cx="2417196" cy="369332"/>
            </a:xfrm>
            <a:prstGeom prst="rect">
              <a:avLst/>
            </a:prstGeom>
            <a:noFill/>
          </p:spPr>
          <p:txBody>
            <a:bodyPr wrap="square" rtlCol="0">
              <a:spAutoFit/>
            </a:bodyPr>
            <a:lstStyle/>
            <a:p>
              <a:pPr marL="0" marR="0" lvl="0" indent="0" algn="ctr" defTabSz="1218987" rtl="1" eaLnBrk="1" fontAlgn="auto" latinLnBrk="0" hangingPunct="1">
                <a:lnSpc>
                  <a:spcPct val="100000"/>
                </a:lnSpc>
                <a:spcBef>
                  <a:spcPts val="0"/>
                </a:spcBef>
                <a:spcAft>
                  <a:spcPts val="0"/>
                </a:spcAft>
                <a:buClrTx/>
                <a:buSzTx/>
                <a:buFontTx/>
                <a:buNone/>
                <a:tabLst/>
                <a:defRPr/>
              </a:pPr>
              <a:r>
                <a:rPr lang="ar-EG" b="1" kern="0" dirty="0">
                  <a:solidFill>
                    <a:schemeClr val="accent2">
                      <a:lumMod val="75000"/>
                    </a:schemeClr>
                  </a:solidFill>
                  <a:latin typeface="Alexandria" pitchFamily="2" charset="-78"/>
                  <a:cs typeface="Alexandria" pitchFamily="2" charset="-78"/>
                </a:rPr>
                <a:t>الضعف</a:t>
              </a:r>
              <a:endParaRPr kumimoji="0" lang="en-US" b="1" i="0" u="none" strike="noStrike" kern="0" cap="none" spc="0" normalizeH="0" baseline="0" noProof="0" dirty="0">
                <a:ln>
                  <a:noFill/>
                </a:ln>
                <a:solidFill>
                  <a:schemeClr val="accent2">
                    <a:lumMod val="75000"/>
                  </a:schemeClr>
                </a:solidFill>
                <a:effectLst/>
                <a:uLnTx/>
                <a:uFillTx/>
                <a:latin typeface="Alexandria" pitchFamily="2" charset="-78"/>
                <a:cs typeface="Alexandria" pitchFamily="2" charset="-78"/>
              </a:endParaRPr>
            </a:p>
          </p:txBody>
        </p:sp>
        <p:sp>
          <p:nvSpPr>
            <p:cNvPr id="62" name="Round Same Side Corner Rectangle 29">
              <a:extLst>
                <a:ext uri="{FF2B5EF4-FFF2-40B4-BE49-F238E27FC236}">
                  <a16:creationId xmlns:a16="http://schemas.microsoft.com/office/drawing/2014/main" id="{F74E80E5-FD39-0E15-E075-BC2745667BF5}"/>
                </a:ext>
              </a:extLst>
            </p:cNvPr>
            <p:cNvSpPr/>
            <p:nvPr/>
          </p:nvSpPr>
          <p:spPr>
            <a:xfrm rot="5400000">
              <a:off x="9079943" y="2510560"/>
              <a:ext cx="55320" cy="553350"/>
            </a:xfrm>
            <a:prstGeom prst="round2SameRect">
              <a:avLst>
                <a:gd name="adj1" fmla="val 50000"/>
                <a:gd name="adj2" fmla="val 0"/>
              </a:avLst>
            </a:prstGeom>
            <a:solidFill>
              <a:srgbClr val="E35A35"/>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63" name="Shape">
              <a:extLst>
                <a:ext uri="{FF2B5EF4-FFF2-40B4-BE49-F238E27FC236}">
                  <a16:creationId xmlns:a16="http://schemas.microsoft.com/office/drawing/2014/main" id="{1B0172F8-F96F-B8FD-8559-F9C8D4D0088C}"/>
                </a:ext>
              </a:extLst>
            </p:cNvPr>
            <p:cNvSpPr/>
            <p:nvPr/>
          </p:nvSpPr>
          <p:spPr>
            <a:xfrm>
              <a:off x="8812711" y="1590777"/>
              <a:ext cx="786535" cy="720935"/>
            </a:xfrm>
            <a:custGeom>
              <a:avLst/>
              <a:gdLst/>
              <a:ahLst/>
              <a:cxnLst>
                <a:cxn ang="0">
                  <a:pos x="wd2" y="hd2"/>
                </a:cxn>
                <a:cxn ang="5400000">
                  <a:pos x="wd2" y="hd2"/>
                </a:cxn>
                <a:cxn ang="10800000">
                  <a:pos x="wd2" y="hd2"/>
                </a:cxn>
                <a:cxn ang="16200000">
                  <a:pos x="wd2" y="hd2"/>
                </a:cxn>
              </a:cxnLst>
              <a:rect l="0" t="0" r="r" b="b"/>
              <a:pathLst>
                <a:path w="21600" h="21600" extrusionOk="0">
                  <a:moveTo>
                    <a:pt x="10061" y="0"/>
                  </a:moveTo>
                  <a:cubicBezTo>
                    <a:pt x="9600" y="0"/>
                    <a:pt x="9224" y="411"/>
                    <a:pt x="9224" y="914"/>
                  </a:cubicBezTo>
                  <a:lnTo>
                    <a:pt x="9224" y="2142"/>
                  </a:lnTo>
                  <a:cubicBezTo>
                    <a:pt x="9224" y="2645"/>
                    <a:pt x="9600" y="3046"/>
                    <a:pt x="10061" y="3046"/>
                  </a:cubicBezTo>
                  <a:cubicBezTo>
                    <a:pt x="10522" y="3046"/>
                    <a:pt x="10890" y="2645"/>
                    <a:pt x="10890" y="2142"/>
                  </a:cubicBezTo>
                  <a:lnTo>
                    <a:pt x="10890" y="914"/>
                  </a:lnTo>
                  <a:cubicBezTo>
                    <a:pt x="10890" y="411"/>
                    <a:pt x="10522" y="0"/>
                    <a:pt x="10061" y="0"/>
                  </a:cubicBezTo>
                  <a:close/>
                  <a:moveTo>
                    <a:pt x="3720" y="3145"/>
                  </a:moveTo>
                  <a:cubicBezTo>
                    <a:pt x="3507" y="3145"/>
                    <a:pt x="3289" y="3232"/>
                    <a:pt x="3126" y="3410"/>
                  </a:cubicBezTo>
                  <a:cubicBezTo>
                    <a:pt x="2800" y="3766"/>
                    <a:pt x="2800" y="4341"/>
                    <a:pt x="3126" y="4697"/>
                  </a:cubicBezTo>
                  <a:cubicBezTo>
                    <a:pt x="3126" y="4697"/>
                    <a:pt x="3927" y="5572"/>
                    <a:pt x="3927" y="5572"/>
                  </a:cubicBezTo>
                  <a:cubicBezTo>
                    <a:pt x="4091" y="5749"/>
                    <a:pt x="4299" y="5837"/>
                    <a:pt x="4513" y="5837"/>
                  </a:cubicBezTo>
                  <a:cubicBezTo>
                    <a:pt x="4726" y="5837"/>
                    <a:pt x="4944" y="5749"/>
                    <a:pt x="5107" y="5572"/>
                  </a:cubicBezTo>
                  <a:cubicBezTo>
                    <a:pt x="5433" y="5216"/>
                    <a:pt x="5433" y="4640"/>
                    <a:pt x="5107" y="4285"/>
                  </a:cubicBezTo>
                  <a:lnTo>
                    <a:pt x="4306" y="3410"/>
                  </a:lnTo>
                  <a:cubicBezTo>
                    <a:pt x="4143" y="3232"/>
                    <a:pt x="3934" y="3145"/>
                    <a:pt x="3720" y="3145"/>
                  </a:cubicBezTo>
                  <a:close/>
                  <a:moveTo>
                    <a:pt x="10088" y="4088"/>
                  </a:moveTo>
                  <a:cubicBezTo>
                    <a:pt x="6752" y="4088"/>
                    <a:pt x="4035" y="7052"/>
                    <a:pt x="4035" y="10692"/>
                  </a:cubicBezTo>
                  <a:cubicBezTo>
                    <a:pt x="4035" y="14332"/>
                    <a:pt x="6752" y="17286"/>
                    <a:pt x="10088" y="17286"/>
                  </a:cubicBezTo>
                  <a:cubicBezTo>
                    <a:pt x="11071" y="17286"/>
                    <a:pt x="11996" y="17034"/>
                    <a:pt x="12818" y="16578"/>
                  </a:cubicBezTo>
                  <a:cubicBezTo>
                    <a:pt x="13639" y="17034"/>
                    <a:pt x="14573" y="17286"/>
                    <a:pt x="15556" y="17286"/>
                  </a:cubicBezTo>
                  <a:cubicBezTo>
                    <a:pt x="16288" y="17286"/>
                    <a:pt x="17001" y="17153"/>
                    <a:pt x="17682" y="16873"/>
                  </a:cubicBezTo>
                  <a:cubicBezTo>
                    <a:pt x="18113" y="16696"/>
                    <a:pt x="18330" y="16164"/>
                    <a:pt x="18168" y="15694"/>
                  </a:cubicBezTo>
                  <a:cubicBezTo>
                    <a:pt x="18006" y="15223"/>
                    <a:pt x="17528" y="14986"/>
                    <a:pt x="17096" y="15163"/>
                  </a:cubicBezTo>
                  <a:cubicBezTo>
                    <a:pt x="16604" y="15365"/>
                    <a:pt x="16087" y="15468"/>
                    <a:pt x="15556" y="15468"/>
                  </a:cubicBezTo>
                  <a:cubicBezTo>
                    <a:pt x="15160" y="15468"/>
                    <a:pt x="14777" y="15409"/>
                    <a:pt x="14412" y="15301"/>
                  </a:cubicBezTo>
                  <a:cubicBezTo>
                    <a:pt x="15481" y="14110"/>
                    <a:pt x="16132" y="12486"/>
                    <a:pt x="16132" y="10692"/>
                  </a:cubicBezTo>
                  <a:cubicBezTo>
                    <a:pt x="16132" y="8898"/>
                    <a:pt x="15481" y="7264"/>
                    <a:pt x="14412" y="6073"/>
                  </a:cubicBezTo>
                  <a:cubicBezTo>
                    <a:pt x="14777" y="5965"/>
                    <a:pt x="15160" y="5906"/>
                    <a:pt x="15556" y="5906"/>
                  </a:cubicBezTo>
                  <a:cubicBezTo>
                    <a:pt x="17972" y="5906"/>
                    <a:pt x="19934" y="8056"/>
                    <a:pt x="19934" y="10692"/>
                  </a:cubicBezTo>
                  <a:cubicBezTo>
                    <a:pt x="19934" y="11342"/>
                    <a:pt x="19814" y="11966"/>
                    <a:pt x="19582" y="12559"/>
                  </a:cubicBezTo>
                  <a:cubicBezTo>
                    <a:pt x="19402" y="13022"/>
                    <a:pt x="19600" y="13561"/>
                    <a:pt x="20024" y="13758"/>
                  </a:cubicBezTo>
                  <a:cubicBezTo>
                    <a:pt x="20448" y="13955"/>
                    <a:pt x="20942" y="13739"/>
                    <a:pt x="21123" y="13276"/>
                  </a:cubicBezTo>
                  <a:cubicBezTo>
                    <a:pt x="21443" y="12457"/>
                    <a:pt x="21600" y="11589"/>
                    <a:pt x="21600" y="10692"/>
                  </a:cubicBezTo>
                  <a:cubicBezTo>
                    <a:pt x="21600" y="7052"/>
                    <a:pt x="18892" y="4088"/>
                    <a:pt x="15556" y="4088"/>
                  </a:cubicBezTo>
                  <a:cubicBezTo>
                    <a:pt x="14573" y="4088"/>
                    <a:pt x="13639" y="4350"/>
                    <a:pt x="12818" y="4805"/>
                  </a:cubicBezTo>
                  <a:cubicBezTo>
                    <a:pt x="11996" y="4350"/>
                    <a:pt x="11071" y="4088"/>
                    <a:pt x="10088" y="4088"/>
                  </a:cubicBezTo>
                  <a:close/>
                  <a:moveTo>
                    <a:pt x="10088" y="5906"/>
                  </a:moveTo>
                  <a:cubicBezTo>
                    <a:pt x="10484" y="5906"/>
                    <a:pt x="10867" y="5965"/>
                    <a:pt x="11232" y="6073"/>
                  </a:cubicBezTo>
                  <a:cubicBezTo>
                    <a:pt x="10164" y="7264"/>
                    <a:pt x="9503" y="8898"/>
                    <a:pt x="9503" y="10692"/>
                  </a:cubicBezTo>
                  <a:cubicBezTo>
                    <a:pt x="9503" y="12486"/>
                    <a:pt x="10164" y="14110"/>
                    <a:pt x="11232" y="15301"/>
                  </a:cubicBezTo>
                  <a:cubicBezTo>
                    <a:pt x="10867" y="15409"/>
                    <a:pt x="10484" y="15468"/>
                    <a:pt x="10088" y="15468"/>
                  </a:cubicBezTo>
                  <a:cubicBezTo>
                    <a:pt x="7672" y="15468"/>
                    <a:pt x="5702" y="13327"/>
                    <a:pt x="5702" y="10692"/>
                  </a:cubicBezTo>
                  <a:cubicBezTo>
                    <a:pt x="5702" y="8056"/>
                    <a:pt x="7672" y="5906"/>
                    <a:pt x="10088" y="5906"/>
                  </a:cubicBezTo>
                  <a:close/>
                  <a:moveTo>
                    <a:pt x="12818" y="6958"/>
                  </a:moveTo>
                  <a:cubicBezTo>
                    <a:pt x="13822" y="7834"/>
                    <a:pt x="14466" y="9183"/>
                    <a:pt x="14466" y="10692"/>
                  </a:cubicBezTo>
                  <a:cubicBezTo>
                    <a:pt x="14466" y="12201"/>
                    <a:pt x="13822" y="13550"/>
                    <a:pt x="12818" y="14426"/>
                  </a:cubicBezTo>
                  <a:cubicBezTo>
                    <a:pt x="11814" y="13550"/>
                    <a:pt x="11169" y="12201"/>
                    <a:pt x="11169" y="10692"/>
                  </a:cubicBezTo>
                  <a:cubicBezTo>
                    <a:pt x="11169" y="9183"/>
                    <a:pt x="11814" y="7834"/>
                    <a:pt x="12818" y="6958"/>
                  </a:cubicBezTo>
                  <a:close/>
                  <a:moveTo>
                    <a:pt x="838" y="10063"/>
                  </a:moveTo>
                  <a:cubicBezTo>
                    <a:pt x="377" y="10063"/>
                    <a:pt x="0" y="10474"/>
                    <a:pt x="0" y="10977"/>
                  </a:cubicBezTo>
                  <a:cubicBezTo>
                    <a:pt x="0" y="11480"/>
                    <a:pt x="377" y="11881"/>
                    <a:pt x="838" y="11881"/>
                  </a:cubicBezTo>
                  <a:lnTo>
                    <a:pt x="1964" y="11881"/>
                  </a:lnTo>
                  <a:cubicBezTo>
                    <a:pt x="2425" y="11881"/>
                    <a:pt x="2792" y="11480"/>
                    <a:pt x="2792" y="10977"/>
                  </a:cubicBezTo>
                  <a:cubicBezTo>
                    <a:pt x="2792" y="10474"/>
                    <a:pt x="2425" y="10063"/>
                    <a:pt x="1964" y="10063"/>
                  </a:cubicBezTo>
                  <a:lnTo>
                    <a:pt x="838" y="10063"/>
                  </a:lnTo>
                  <a:close/>
                  <a:moveTo>
                    <a:pt x="4513" y="16038"/>
                  </a:moveTo>
                  <a:cubicBezTo>
                    <a:pt x="4299" y="16038"/>
                    <a:pt x="4090" y="16126"/>
                    <a:pt x="3927" y="16303"/>
                  </a:cubicBezTo>
                  <a:lnTo>
                    <a:pt x="3126" y="17178"/>
                  </a:lnTo>
                  <a:cubicBezTo>
                    <a:pt x="2800" y="17533"/>
                    <a:pt x="2800" y="18110"/>
                    <a:pt x="3126" y="18465"/>
                  </a:cubicBezTo>
                  <a:cubicBezTo>
                    <a:pt x="3289" y="18643"/>
                    <a:pt x="3506" y="18730"/>
                    <a:pt x="3720" y="18730"/>
                  </a:cubicBezTo>
                  <a:cubicBezTo>
                    <a:pt x="3933" y="18730"/>
                    <a:pt x="4143" y="18643"/>
                    <a:pt x="4306" y="18465"/>
                  </a:cubicBezTo>
                  <a:lnTo>
                    <a:pt x="5107" y="17591"/>
                  </a:lnTo>
                  <a:cubicBezTo>
                    <a:pt x="5433" y="17235"/>
                    <a:pt x="5433" y="16659"/>
                    <a:pt x="5107" y="16303"/>
                  </a:cubicBezTo>
                  <a:cubicBezTo>
                    <a:pt x="4944" y="16126"/>
                    <a:pt x="4726" y="16038"/>
                    <a:pt x="4513" y="16038"/>
                  </a:cubicBezTo>
                  <a:close/>
                  <a:moveTo>
                    <a:pt x="10061" y="18554"/>
                  </a:moveTo>
                  <a:cubicBezTo>
                    <a:pt x="9600" y="18554"/>
                    <a:pt x="9224" y="18964"/>
                    <a:pt x="9224" y="19468"/>
                  </a:cubicBezTo>
                  <a:lnTo>
                    <a:pt x="9224" y="20696"/>
                  </a:lnTo>
                  <a:cubicBezTo>
                    <a:pt x="9224" y="21199"/>
                    <a:pt x="9600" y="21600"/>
                    <a:pt x="10061" y="21600"/>
                  </a:cubicBezTo>
                  <a:cubicBezTo>
                    <a:pt x="10522" y="21600"/>
                    <a:pt x="10890" y="21199"/>
                    <a:pt x="10890" y="20696"/>
                  </a:cubicBezTo>
                  <a:lnTo>
                    <a:pt x="10890" y="19468"/>
                  </a:lnTo>
                  <a:cubicBezTo>
                    <a:pt x="10890" y="18964"/>
                    <a:pt x="10522" y="18554"/>
                    <a:pt x="10061" y="18554"/>
                  </a:cubicBezTo>
                  <a:close/>
                </a:path>
              </a:pathLst>
            </a:custGeom>
            <a:solidFill>
              <a:srgbClr val="E35A35"/>
            </a:solidFill>
            <a:ln w="12700">
              <a:miter lim="400000"/>
            </a:ln>
          </p:spPr>
          <p:txBody>
            <a:bodyPr lIns="38100" tIns="38100" rIns="38100" bIns="38100" anchor="ctr"/>
            <a:lstStyle/>
            <a:p>
              <a:pPr marL="0" marR="0" lvl="0" indent="0" defTabSz="1218987"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Segoe UI" panose="020B0502040204020203" pitchFamily="34" charset="0"/>
              </a:endParaRPr>
            </a:p>
          </p:txBody>
        </p:sp>
      </p:grpSp>
      <p:grpSp>
        <p:nvGrpSpPr>
          <p:cNvPr id="64" name="Group 63">
            <a:extLst>
              <a:ext uri="{FF2B5EF4-FFF2-40B4-BE49-F238E27FC236}">
                <a16:creationId xmlns:a16="http://schemas.microsoft.com/office/drawing/2014/main" id="{FDB6C6B8-5870-BAEC-2AA6-5B604DDCAC03}"/>
              </a:ext>
            </a:extLst>
          </p:cNvPr>
          <p:cNvGrpSpPr/>
          <p:nvPr/>
        </p:nvGrpSpPr>
        <p:grpSpPr>
          <a:xfrm>
            <a:off x="591908" y="3880272"/>
            <a:ext cx="2743752" cy="1752544"/>
            <a:chOff x="591908" y="3880272"/>
            <a:chExt cx="2743752" cy="1752544"/>
          </a:xfrm>
        </p:grpSpPr>
        <p:sp>
          <p:nvSpPr>
            <p:cNvPr id="65" name="TextBox 64">
              <a:extLst>
                <a:ext uri="{FF2B5EF4-FFF2-40B4-BE49-F238E27FC236}">
                  <a16:creationId xmlns:a16="http://schemas.microsoft.com/office/drawing/2014/main" id="{7D51B8AA-FC3D-0B92-080C-31C753959379}"/>
                </a:ext>
              </a:extLst>
            </p:cNvPr>
            <p:cNvSpPr txBox="1"/>
            <p:nvPr/>
          </p:nvSpPr>
          <p:spPr>
            <a:xfrm>
              <a:off x="591908" y="4787858"/>
              <a:ext cx="2743752" cy="437043"/>
            </a:xfrm>
            <a:prstGeom prst="rect">
              <a:avLst/>
            </a:prstGeom>
            <a:noFill/>
          </p:spPr>
          <p:txBody>
            <a:bodyPr wrap="square" rtlCol="0">
              <a:spAutoFit/>
            </a:bodyPr>
            <a:lstStyle/>
            <a:p>
              <a:pPr marL="0" marR="0" lvl="0" indent="0" defTabSz="1218987" eaLnBrk="1" fontAlgn="auto" latinLnBrk="0" hangingPunct="1">
                <a:lnSpc>
                  <a:spcPct val="8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8BB74C"/>
                  </a:solidFill>
                  <a:effectLst/>
                  <a:uLnTx/>
                  <a:uFillTx/>
                  <a:latin typeface="Segoe UI" panose="020B0502040204020203" pitchFamily="34" charset="0"/>
                  <a:cs typeface="Segoe UI" panose="020B0502040204020203" pitchFamily="34" charset="0"/>
                </a:rPr>
                <a:t>Opportunities</a:t>
              </a:r>
            </a:p>
          </p:txBody>
        </p:sp>
        <p:sp>
          <p:nvSpPr>
            <p:cNvPr id="66" name="TextBox 65">
              <a:extLst>
                <a:ext uri="{FF2B5EF4-FFF2-40B4-BE49-F238E27FC236}">
                  <a16:creationId xmlns:a16="http://schemas.microsoft.com/office/drawing/2014/main" id="{25DCCC98-C999-3427-4E52-FF369AEAC9FF}"/>
                </a:ext>
              </a:extLst>
            </p:cNvPr>
            <p:cNvSpPr txBox="1"/>
            <p:nvPr/>
          </p:nvSpPr>
          <p:spPr>
            <a:xfrm>
              <a:off x="591908" y="5263484"/>
              <a:ext cx="2405506" cy="369332"/>
            </a:xfrm>
            <a:prstGeom prst="rect">
              <a:avLst/>
            </a:prstGeom>
            <a:noFill/>
          </p:spPr>
          <p:txBody>
            <a:bodyPr wrap="square" rtlCol="0">
              <a:spAutoFit/>
            </a:bodyPr>
            <a:lstStyle>
              <a:defPPr>
                <a:defRPr lang="en-US"/>
              </a:defPPr>
              <a:lvl1pPr>
                <a:lnSpc>
                  <a:spcPct val="125000"/>
                </a:lnSpc>
                <a:defRPr sz="1200">
                  <a:solidFill>
                    <a:schemeClr val="tx2"/>
                  </a:solidFill>
                  <a:latin typeface="Segoe UI" panose="020B0502040204020203" pitchFamily="34" charset="0"/>
                  <a:cs typeface="Segoe UI" panose="020B0502040204020203" pitchFamily="34" charset="0"/>
                </a:defRPr>
              </a:lvl1pPr>
            </a:lstStyle>
            <a:p>
              <a:pPr marL="0" marR="0" lvl="0" indent="0" algn="ctr" defTabSz="1218987" rtl="1" eaLnBrk="1" fontAlgn="auto" latinLnBrk="0" hangingPunct="1">
                <a:lnSpc>
                  <a:spcPct val="100000"/>
                </a:lnSpc>
                <a:spcBef>
                  <a:spcPts val="0"/>
                </a:spcBef>
                <a:spcAft>
                  <a:spcPts val="0"/>
                </a:spcAft>
                <a:buClrTx/>
                <a:buSzTx/>
                <a:buFontTx/>
                <a:buNone/>
                <a:tabLst/>
                <a:defRPr/>
              </a:pPr>
              <a:r>
                <a:rPr lang="ar-EG" sz="1800" b="1" kern="0" dirty="0">
                  <a:solidFill>
                    <a:schemeClr val="accent6">
                      <a:lumMod val="75000"/>
                    </a:schemeClr>
                  </a:solidFill>
                  <a:latin typeface="Alexandria" pitchFamily="2" charset="-78"/>
                  <a:cs typeface="Alexandria" pitchFamily="2" charset="-78"/>
                </a:rPr>
                <a:t>الفرص</a:t>
              </a:r>
              <a:endParaRPr kumimoji="0" lang="en-US" sz="1800" b="1" i="0" u="none" strike="noStrike" kern="0" cap="none" spc="0" normalizeH="0" baseline="0" noProof="0" dirty="0">
                <a:ln>
                  <a:noFill/>
                </a:ln>
                <a:solidFill>
                  <a:schemeClr val="accent6">
                    <a:lumMod val="75000"/>
                  </a:schemeClr>
                </a:solidFill>
                <a:effectLst/>
                <a:uLnTx/>
                <a:uFillTx/>
                <a:latin typeface="Alexandria" pitchFamily="2" charset="-78"/>
                <a:cs typeface="Alexandria" pitchFamily="2" charset="-78"/>
              </a:endParaRPr>
            </a:p>
          </p:txBody>
        </p:sp>
        <p:sp>
          <p:nvSpPr>
            <p:cNvPr id="67" name="Round Same Side Corner Rectangle 28">
              <a:extLst>
                <a:ext uri="{FF2B5EF4-FFF2-40B4-BE49-F238E27FC236}">
                  <a16:creationId xmlns:a16="http://schemas.microsoft.com/office/drawing/2014/main" id="{6FDD18CD-2803-F9AF-DD77-A920A1600E7E}"/>
                </a:ext>
              </a:extLst>
            </p:cNvPr>
            <p:cNvSpPr/>
            <p:nvPr/>
          </p:nvSpPr>
          <p:spPr>
            <a:xfrm rot="5400000">
              <a:off x="923495" y="4977665"/>
              <a:ext cx="55320" cy="553350"/>
            </a:xfrm>
            <a:prstGeom prst="round2SameRect">
              <a:avLst>
                <a:gd name="adj1" fmla="val 50000"/>
                <a:gd name="adj2" fmla="val 0"/>
              </a:avLst>
            </a:prstGeom>
            <a:solidFill>
              <a:srgbClr val="8BB74C"/>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68" name="Shape">
              <a:extLst>
                <a:ext uri="{FF2B5EF4-FFF2-40B4-BE49-F238E27FC236}">
                  <a16:creationId xmlns:a16="http://schemas.microsoft.com/office/drawing/2014/main" id="{D52054D4-13D3-1CB0-552A-C375DABFF6E1}"/>
                </a:ext>
              </a:extLst>
            </p:cNvPr>
            <p:cNvSpPr/>
            <p:nvPr/>
          </p:nvSpPr>
          <p:spPr>
            <a:xfrm>
              <a:off x="673066" y="3880272"/>
              <a:ext cx="615332" cy="856585"/>
            </a:xfrm>
            <a:custGeom>
              <a:avLst/>
              <a:gdLst/>
              <a:ahLst/>
              <a:cxnLst>
                <a:cxn ang="0">
                  <a:pos x="wd2" y="hd2"/>
                </a:cxn>
                <a:cxn ang="5400000">
                  <a:pos x="wd2" y="hd2"/>
                </a:cxn>
                <a:cxn ang="10800000">
                  <a:pos x="wd2" y="hd2"/>
                </a:cxn>
                <a:cxn ang="16200000">
                  <a:pos x="wd2" y="hd2"/>
                </a:cxn>
              </a:cxnLst>
              <a:rect l="0" t="0" r="r" b="b"/>
              <a:pathLst>
                <a:path w="21600" h="21600" extrusionOk="0">
                  <a:moveTo>
                    <a:pt x="10743" y="0"/>
                  </a:moveTo>
                  <a:cubicBezTo>
                    <a:pt x="10407" y="0"/>
                    <a:pt x="10102" y="139"/>
                    <a:pt x="9953" y="355"/>
                  </a:cubicBezTo>
                  <a:lnTo>
                    <a:pt x="8336" y="2707"/>
                  </a:lnTo>
                  <a:lnTo>
                    <a:pt x="4710" y="3090"/>
                  </a:lnTo>
                  <a:cubicBezTo>
                    <a:pt x="4378" y="3124"/>
                    <a:pt x="4109" y="3291"/>
                    <a:pt x="4006" y="3520"/>
                  </a:cubicBezTo>
                  <a:cubicBezTo>
                    <a:pt x="3902" y="3750"/>
                    <a:pt x="3985" y="4001"/>
                    <a:pt x="4225" y="4170"/>
                  </a:cubicBezTo>
                  <a:cubicBezTo>
                    <a:pt x="4225" y="4170"/>
                    <a:pt x="6842" y="6002"/>
                    <a:pt x="6842" y="6002"/>
                  </a:cubicBezTo>
                  <a:lnTo>
                    <a:pt x="6223" y="8592"/>
                  </a:lnTo>
                  <a:cubicBezTo>
                    <a:pt x="6166" y="8830"/>
                    <a:pt x="6304" y="9066"/>
                    <a:pt x="6575" y="9207"/>
                  </a:cubicBezTo>
                  <a:cubicBezTo>
                    <a:pt x="6729" y="9287"/>
                    <a:pt x="6916" y="9330"/>
                    <a:pt x="7099" y="9330"/>
                  </a:cubicBezTo>
                  <a:cubicBezTo>
                    <a:pt x="7239" y="9330"/>
                    <a:pt x="7379" y="9304"/>
                    <a:pt x="7508" y="9255"/>
                  </a:cubicBezTo>
                  <a:lnTo>
                    <a:pt x="10743" y="8032"/>
                  </a:lnTo>
                  <a:lnTo>
                    <a:pt x="13978" y="9255"/>
                  </a:lnTo>
                  <a:cubicBezTo>
                    <a:pt x="14108" y="9304"/>
                    <a:pt x="14245" y="9330"/>
                    <a:pt x="14387" y="9330"/>
                  </a:cubicBezTo>
                  <a:cubicBezTo>
                    <a:pt x="14873" y="9330"/>
                    <a:pt x="15272" y="9044"/>
                    <a:pt x="15272" y="8695"/>
                  </a:cubicBezTo>
                  <a:cubicBezTo>
                    <a:pt x="15272" y="8646"/>
                    <a:pt x="15268" y="8603"/>
                    <a:pt x="15253" y="8558"/>
                  </a:cubicBezTo>
                  <a:lnTo>
                    <a:pt x="14644" y="6002"/>
                  </a:lnTo>
                  <a:lnTo>
                    <a:pt x="17261" y="4170"/>
                  </a:lnTo>
                  <a:cubicBezTo>
                    <a:pt x="17501" y="4001"/>
                    <a:pt x="17584" y="3750"/>
                    <a:pt x="17480" y="3520"/>
                  </a:cubicBezTo>
                  <a:cubicBezTo>
                    <a:pt x="17376" y="3291"/>
                    <a:pt x="17098" y="3124"/>
                    <a:pt x="16766" y="3090"/>
                  </a:cubicBezTo>
                  <a:lnTo>
                    <a:pt x="13150" y="2707"/>
                  </a:lnTo>
                  <a:lnTo>
                    <a:pt x="11533" y="355"/>
                  </a:lnTo>
                  <a:cubicBezTo>
                    <a:pt x="11384" y="139"/>
                    <a:pt x="11078" y="0"/>
                    <a:pt x="10743" y="0"/>
                  </a:cubicBezTo>
                  <a:close/>
                  <a:moveTo>
                    <a:pt x="10534" y="11374"/>
                  </a:moveTo>
                  <a:cubicBezTo>
                    <a:pt x="8753" y="11374"/>
                    <a:pt x="7308" y="12412"/>
                    <a:pt x="7308" y="13691"/>
                  </a:cubicBezTo>
                  <a:cubicBezTo>
                    <a:pt x="7308" y="14971"/>
                    <a:pt x="8753" y="16015"/>
                    <a:pt x="10534" y="16015"/>
                  </a:cubicBezTo>
                  <a:cubicBezTo>
                    <a:pt x="12314" y="16015"/>
                    <a:pt x="13769" y="14971"/>
                    <a:pt x="13769" y="13691"/>
                  </a:cubicBezTo>
                  <a:cubicBezTo>
                    <a:pt x="13769" y="12412"/>
                    <a:pt x="12314" y="11374"/>
                    <a:pt x="10534" y="11374"/>
                  </a:cubicBezTo>
                  <a:close/>
                  <a:moveTo>
                    <a:pt x="1247" y="12687"/>
                  </a:moveTo>
                  <a:cubicBezTo>
                    <a:pt x="915" y="12687"/>
                    <a:pt x="596" y="12778"/>
                    <a:pt x="362" y="12946"/>
                  </a:cubicBezTo>
                  <a:cubicBezTo>
                    <a:pt x="127" y="13115"/>
                    <a:pt x="0" y="13344"/>
                    <a:pt x="0" y="13582"/>
                  </a:cubicBezTo>
                  <a:cubicBezTo>
                    <a:pt x="0" y="13820"/>
                    <a:pt x="127" y="14043"/>
                    <a:pt x="362" y="14211"/>
                  </a:cubicBezTo>
                  <a:lnTo>
                    <a:pt x="7175" y="19105"/>
                  </a:lnTo>
                  <a:cubicBezTo>
                    <a:pt x="7340" y="19224"/>
                    <a:pt x="7432" y="19381"/>
                    <a:pt x="7432" y="19549"/>
                  </a:cubicBezTo>
                  <a:lnTo>
                    <a:pt x="7432" y="21600"/>
                  </a:lnTo>
                  <a:lnTo>
                    <a:pt x="14168" y="21600"/>
                  </a:lnTo>
                  <a:lnTo>
                    <a:pt x="14168" y="19549"/>
                  </a:lnTo>
                  <a:cubicBezTo>
                    <a:pt x="14168" y="19381"/>
                    <a:pt x="14260" y="19224"/>
                    <a:pt x="14425" y="19105"/>
                  </a:cubicBezTo>
                  <a:lnTo>
                    <a:pt x="21229" y="14211"/>
                  </a:lnTo>
                  <a:cubicBezTo>
                    <a:pt x="21464" y="14043"/>
                    <a:pt x="21600" y="13820"/>
                    <a:pt x="21600" y="13582"/>
                  </a:cubicBezTo>
                  <a:cubicBezTo>
                    <a:pt x="21600" y="13344"/>
                    <a:pt x="21464" y="13115"/>
                    <a:pt x="21229" y="12946"/>
                  </a:cubicBezTo>
                  <a:cubicBezTo>
                    <a:pt x="20994" y="12778"/>
                    <a:pt x="20685" y="12687"/>
                    <a:pt x="20353" y="12687"/>
                  </a:cubicBezTo>
                  <a:cubicBezTo>
                    <a:pt x="20022" y="12687"/>
                    <a:pt x="19713" y="12778"/>
                    <a:pt x="19478" y="12946"/>
                  </a:cubicBezTo>
                  <a:lnTo>
                    <a:pt x="13788" y="17034"/>
                  </a:lnTo>
                  <a:cubicBezTo>
                    <a:pt x="13622" y="17153"/>
                    <a:pt x="13394" y="17218"/>
                    <a:pt x="13160" y="17218"/>
                  </a:cubicBezTo>
                  <a:lnTo>
                    <a:pt x="8431" y="17218"/>
                  </a:lnTo>
                  <a:cubicBezTo>
                    <a:pt x="8197" y="17218"/>
                    <a:pt x="7977" y="17153"/>
                    <a:pt x="7812" y="17034"/>
                  </a:cubicBezTo>
                  <a:lnTo>
                    <a:pt x="2122" y="12946"/>
                  </a:lnTo>
                  <a:cubicBezTo>
                    <a:pt x="1887" y="12778"/>
                    <a:pt x="1578" y="12687"/>
                    <a:pt x="1247" y="12687"/>
                  </a:cubicBezTo>
                  <a:close/>
                </a:path>
              </a:pathLst>
            </a:custGeom>
            <a:solidFill>
              <a:srgbClr val="8BB74C"/>
            </a:solidFill>
            <a:ln w="12700">
              <a:miter lim="400000"/>
            </a:ln>
          </p:spPr>
          <p:txBody>
            <a:bodyPr lIns="38100" tIns="38100" rIns="38100" bIns="38100" anchor="ctr"/>
            <a:lstStyle/>
            <a:p>
              <a:pPr marL="0" marR="0" lvl="0" indent="0" defTabSz="1218987"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Segoe UI" panose="020B0502040204020203" pitchFamily="34" charset="0"/>
              </a:endParaRPr>
            </a:p>
          </p:txBody>
        </p:sp>
      </p:grpSp>
      <p:grpSp>
        <p:nvGrpSpPr>
          <p:cNvPr id="69" name="Group 68">
            <a:extLst>
              <a:ext uri="{FF2B5EF4-FFF2-40B4-BE49-F238E27FC236}">
                <a16:creationId xmlns:a16="http://schemas.microsoft.com/office/drawing/2014/main" id="{25567A6F-B7A6-72F3-FD23-72AC2F1644C3}"/>
              </a:ext>
            </a:extLst>
          </p:cNvPr>
          <p:cNvGrpSpPr/>
          <p:nvPr/>
        </p:nvGrpSpPr>
        <p:grpSpPr>
          <a:xfrm>
            <a:off x="8758804" y="4078521"/>
            <a:ext cx="2743752" cy="1554295"/>
            <a:chOff x="8758804" y="4078521"/>
            <a:chExt cx="2743752" cy="1554295"/>
          </a:xfrm>
        </p:grpSpPr>
        <p:sp>
          <p:nvSpPr>
            <p:cNvPr id="70" name="TextBox 69">
              <a:extLst>
                <a:ext uri="{FF2B5EF4-FFF2-40B4-BE49-F238E27FC236}">
                  <a16:creationId xmlns:a16="http://schemas.microsoft.com/office/drawing/2014/main" id="{D71BE9C5-D0C4-C01B-D418-201DF8473676}"/>
                </a:ext>
              </a:extLst>
            </p:cNvPr>
            <p:cNvSpPr txBox="1"/>
            <p:nvPr/>
          </p:nvSpPr>
          <p:spPr>
            <a:xfrm>
              <a:off x="8758804" y="4787858"/>
              <a:ext cx="2743752" cy="437043"/>
            </a:xfrm>
            <a:prstGeom prst="rect">
              <a:avLst/>
            </a:prstGeom>
            <a:noFill/>
          </p:spPr>
          <p:txBody>
            <a:bodyPr wrap="square" rtlCol="0">
              <a:spAutoFit/>
            </a:bodyPr>
            <a:lstStyle/>
            <a:p>
              <a:pPr marL="0" marR="0" lvl="0" indent="0" defTabSz="1218987" eaLnBrk="1" fontAlgn="auto" latinLnBrk="0" hangingPunct="1">
                <a:lnSpc>
                  <a:spcPct val="8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ECB448"/>
                  </a:solidFill>
                  <a:effectLst/>
                  <a:uLnTx/>
                  <a:uFillTx/>
                  <a:latin typeface="Segoe UI" panose="020B0502040204020203" pitchFamily="34" charset="0"/>
                  <a:cs typeface="Segoe UI" panose="020B0502040204020203" pitchFamily="34" charset="0"/>
                </a:rPr>
                <a:t>Threats</a:t>
              </a:r>
            </a:p>
          </p:txBody>
        </p:sp>
        <p:sp>
          <p:nvSpPr>
            <p:cNvPr id="71" name="TextBox 70">
              <a:extLst>
                <a:ext uri="{FF2B5EF4-FFF2-40B4-BE49-F238E27FC236}">
                  <a16:creationId xmlns:a16="http://schemas.microsoft.com/office/drawing/2014/main" id="{51F478F4-D8F6-4E33-DB9B-E25CE3A7FDDE}"/>
                </a:ext>
              </a:extLst>
            </p:cNvPr>
            <p:cNvSpPr txBox="1"/>
            <p:nvPr/>
          </p:nvSpPr>
          <p:spPr>
            <a:xfrm>
              <a:off x="8758804" y="5263484"/>
              <a:ext cx="2417196" cy="369332"/>
            </a:xfrm>
            <a:prstGeom prst="rect">
              <a:avLst/>
            </a:prstGeom>
            <a:noFill/>
          </p:spPr>
          <p:txBody>
            <a:bodyPr wrap="square" rtlCol="0">
              <a:spAutoFit/>
            </a:bodyPr>
            <a:lstStyle/>
            <a:p>
              <a:pPr marL="0" marR="0" lvl="0" indent="0" algn="ctr" defTabSz="1218987" rtl="1" eaLnBrk="1" fontAlgn="auto" latinLnBrk="0" hangingPunct="1">
                <a:lnSpc>
                  <a:spcPct val="100000"/>
                </a:lnSpc>
                <a:spcBef>
                  <a:spcPts val="0"/>
                </a:spcBef>
                <a:spcAft>
                  <a:spcPts val="0"/>
                </a:spcAft>
                <a:buClrTx/>
                <a:buSzTx/>
                <a:buFontTx/>
                <a:buNone/>
                <a:tabLst/>
                <a:defRPr/>
              </a:pPr>
              <a:r>
                <a:rPr lang="ar-EG" b="1" kern="0" dirty="0">
                  <a:solidFill>
                    <a:schemeClr val="accent2">
                      <a:lumMod val="75000"/>
                    </a:schemeClr>
                  </a:solidFill>
                  <a:latin typeface="Alexandria" pitchFamily="2" charset="-78"/>
                  <a:cs typeface="Alexandria" pitchFamily="2" charset="-78"/>
                </a:rPr>
                <a:t>التهديدات</a:t>
              </a:r>
              <a:endParaRPr kumimoji="0" lang="en-US" b="1" i="0" u="none" strike="noStrike" kern="0" cap="none" spc="0" normalizeH="0" baseline="0" noProof="0" dirty="0">
                <a:ln>
                  <a:noFill/>
                </a:ln>
                <a:solidFill>
                  <a:schemeClr val="accent2">
                    <a:lumMod val="75000"/>
                  </a:schemeClr>
                </a:solidFill>
                <a:effectLst/>
                <a:uLnTx/>
                <a:uFillTx/>
                <a:latin typeface="Alexandria" pitchFamily="2" charset="-78"/>
                <a:cs typeface="Alexandria" pitchFamily="2" charset="-78"/>
              </a:endParaRPr>
            </a:p>
          </p:txBody>
        </p:sp>
        <p:sp>
          <p:nvSpPr>
            <p:cNvPr id="72" name="Round Same Side Corner Rectangle 30">
              <a:extLst>
                <a:ext uri="{FF2B5EF4-FFF2-40B4-BE49-F238E27FC236}">
                  <a16:creationId xmlns:a16="http://schemas.microsoft.com/office/drawing/2014/main" id="{4D01B2C0-6A3D-576A-1FF7-578AEE47A520}"/>
                </a:ext>
              </a:extLst>
            </p:cNvPr>
            <p:cNvSpPr/>
            <p:nvPr/>
          </p:nvSpPr>
          <p:spPr>
            <a:xfrm rot="5400000">
              <a:off x="9079943" y="4977665"/>
              <a:ext cx="55320" cy="553350"/>
            </a:xfrm>
            <a:prstGeom prst="round2SameRect">
              <a:avLst>
                <a:gd name="adj1" fmla="val 50000"/>
                <a:gd name="adj2" fmla="val 0"/>
              </a:avLst>
            </a:prstGeom>
            <a:solidFill>
              <a:srgbClr val="ECB448"/>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73" name="Shape">
              <a:extLst>
                <a:ext uri="{FF2B5EF4-FFF2-40B4-BE49-F238E27FC236}">
                  <a16:creationId xmlns:a16="http://schemas.microsoft.com/office/drawing/2014/main" id="{21DA80B5-7EB0-2FD5-8E23-96CC49B9AE8B}"/>
                </a:ext>
              </a:extLst>
            </p:cNvPr>
            <p:cNvSpPr/>
            <p:nvPr/>
          </p:nvSpPr>
          <p:spPr>
            <a:xfrm>
              <a:off x="8857622" y="4078521"/>
              <a:ext cx="642980" cy="642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0632" y="0"/>
                    <a:pt x="10465" y="43"/>
                    <a:pt x="10317" y="137"/>
                  </a:cubicBezTo>
                  <a:lnTo>
                    <a:pt x="419" y="6438"/>
                  </a:lnTo>
                  <a:cubicBezTo>
                    <a:pt x="159" y="6603"/>
                    <a:pt x="0" y="6895"/>
                    <a:pt x="0" y="7203"/>
                  </a:cubicBezTo>
                  <a:lnTo>
                    <a:pt x="0" y="20698"/>
                  </a:lnTo>
                  <a:cubicBezTo>
                    <a:pt x="0" y="21196"/>
                    <a:pt x="405" y="21600"/>
                    <a:pt x="902" y="21600"/>
                  </a:cubicBezTo>
                  <a:lnTo>
                    <a:pt x="20698" y="21600"/>
                  </a:lnTo>
                  <a:cubicBezTo>
                    <a:pt x="21195" y="21600"/>
                    <a:pt x="21600" y="21196"/>
                    <a:pt x="21600" y="20698"/>
                  </a:cubicBezTo>
                  <a:lnTo>
                    <a:pt x="21600" y="7203"/>
                  </a:lnTo>
                  <a:cubicBezTo>
                    <a:pt x="21600" y="6895"/>
                    <a:pt x="21440" y="6604"/>
                    <a:pt x="21181" y="6438"/>
                  </a:cubicBezTo>
                  <a:lnTo>
                    <a:pt x="11283" y="137"/>
                  </a:lnTo>
                  <a:cubicBezTo>
                    <a:pt x="11135" y="43"/>
                    <a:pt x="10968" y="0"/>
                    <a:pt x="10800" y="0"/>
                  </a:cubicBezTo>
                  <a:close/>
                  <a:moveTo>
                    <a:pt x="10800" y="1967"/>
                  </a:moveTo>
                  <a:lnTo>
                    <a:pt x="19223" y="7331"/>
                  </a:lnTo>
                  <a:lnTo>
                    <a:pt x="16154" y="10117"/>
                  </a:lnTo>
                  <a:cubicBezTo>
                    <a:pt x="15810" y="7422"/>
                    <a:pt x="13517" y="5400"/>
                    <a:pt x="10800" y="5400"/>
                  </a:cubicBezTo>
                  <a:cubicBezTo>
                    <a:pt x="8083" y="5400"/>
                    <a:pt x="5790" y="7422"/>
                    <a:pt x="5446" y="10117"/>
                  </a:cubicBezTo>
                  <a:lnTo>
                    <a:pt x="2377" y="7331"/>
                  </a:lnTo>
                  <a:cubicBezTo>
                    <a:pt x="2377" y="7331"/>
                    <a:pt x="10800" y="1967"/>
                    <a:pt x="10800" y="1967"/>
                  </a:cubicBezTo>
                  <a:close/>
                  <a:moveTo>
                    <a:pt x="10800" y="7203"/>
                  </a:moveTo>
                  <a:cubicBezTo>
                    <a:pt x="12788" y="7203"/>
                    <a:pt x="14397" y="8812"/>
                    <a:pt x="14397" y="10800"/>
                  </a:cubicBezTo>
                  <a:cubicBezTo>
                    <a:pt x="14399" y="11579"/>
                    <a:pt x="14147" y="12337"/>
                    <a:pt x="13678" y="12958"/>
                  </a:cubicBezTo>
                  <a:cubicBezTo>
                    <a:pt x="13561" y="13114"/>
                    <a:pt x="13495" y="13301"/>
                    <a:pt x="13495" y="13495"/>
                  </a:cubicBezTo>
                  <a:lnTo>
                    <a:pt x="13495" y="14925"/>
                  </a:lnTo>
                  <a:lnTo>
                    <a:pt x="13231" y="14661"/>
                  </a:lnTo>
                  <a:cubicBezTo>
                    <a:pt x="12958" y="14387"/>
                    <a:pt x="12540" y="14324"/>
                    <a:pt x="12193" y="14497"/>
                  </a:cubicBezTo>
                  <a:lnTo>
                    <a:pt x="10800" y="15189"/>
                  </a:lnTo>
                  <a:lnTo>
                    <a:pt x="9398" y="14497"/>
                  </a:lnTo>
                  <a:cubicBezTo>
                    <a:pt x="9051" y="14324"/>
                    <a:pt x="8633" y="14387"/>
                    <a:pt x="8360" y="14661"/>
                  </a:cubicBezTo>
                  <a:lnTo>
                    <a:pt x="8095" y="14925"/>
                  </a:lnTo>
                  <a:lnTo>
                    <a:pt x="8095" y="13495"/>
                  </a:lnTo>
                  <a:cubicBezTo>
                    <a:pt x="8096" y="13301"/>
                    <a:pt x="8039" y="13114"/>
                    <a:pt x="7922" y="12958"/>
                  </a:cubicBezTo>
                  <a:cubicBezTo>
                    <a:pt x="7453" y="12336"/>
                    <a:pt x="7201" y="11579"/>
                    <a:pt x="7203" y="10800"/>
                  </a:cubicBezTo>
                  <a:cubicBezTo>
                    <a:pt x="7203" y="8812"/>
                    <a:pt x="8812" y="7203"/>
                    <a:pt x="10800" y="7203"/>
                  </a:cubicBezTo>
                  <a:close/>
                  <a:moveTo>
                    <a:pt x="1803" y="9234"/>
                  </a:moveTo>
                  <a:cubicBezTo>
                    <a:pt x="1803" y="9234"/>
                    <a:pt x="5819" y="12885"/>
                    <a:pt x="5819" y="12885"/>
                  </a:cubicBezTo>
                  <a:cubicBezTo>
                    <a:pt x="5821" y="12890"/>
                    <a:pt x="5817" y="12899"/>
                    <a:pt x="5819" y="12904"/>
                  </a:cubicBezTo>
                  <a:lnTo>
                    <a:pt x="1803" y="15462"/>
                  </a:lnTo>
                  <a:lnTo>
                    <a:pt x="1803" y="9234"/>
                  </a:lnTo>
                  <a:close/>
                  <a:moveTo>
                    <a:pt x="19797" y="9234"/>
                  </a:moveTo>
                  <a:lnTo>
                    <a:pt x="19797" y="15462"/>
                  </a:lnTo>
                  <a:lnTo>
                    <a:pt x="15772" y="12904"/>
                  </a:lnTo>
                  <a:cubicBezTo>
                    <a:pt x="15774" y="12899"/>
                    <a:pt x="15779" y="12890"/>
                    <a:pt x="15781" y="12885"/>
                  </a:cubicBezTo>
                  <a:lnTo>
                    <a:pt x="19797" y="9234"/>
                  </a:lnTo>
                  <a:close/>
                  <a:moveTo>
                    <a:pt x="8769" y="10782"/>
                  </a:moveTo>
                  <a:cubicBezTo>
                    <a:pt x="8272" y="10782"/>
                    <a:pt x="7868" y="11186"/>
                    <a:pt x="7868" y="11683"/>
                  </a:cubicBezTo>
                  <a:cubicBezTo>
                    <a:pt x="7868" y="12180"/>
                    <a:pt x="8272" y="12585"/>
                    <a:pt x="8769" y="12585"/>
                  </a:cubicBezTo>
                  <a:cubicBezTo>
                    <a:pt x="9266" y="12585"/>
                    <a:pt x="9671" y="12180"/>
                    <a:pt x="9671" y="11683"/>
                  </a:cubicBezTo>
                  <a:cubicBezTo>
                    <a:pt x="9671" y="11186"/>
                    <a:pt x="9266" y="10782"/>
                    <a:pt x="8769" y="10782"/>
                  </a:cubicBezTo>
                  <a:close/>
                  <a:moveTo>
                    <a:pt x="12557" y="10782"/>
                  </a:moveTo>
                  <a:cubicBezTo>
                    <a:pt x="12061" y="10782"/>
                    <a:pt x="11656" y="11186"/>
                    <a:pt x="11656" y="11683"/>
                  </a:cubicBezTo>
                  <a:cubicBezTo>
                    <a:pt x="11656" y="12180"/>
                    <a:pt x="12061" y="12585"/>
                    <a:pt x="12557" y="12585"/>
                  </a:cubicBezTo>
                  <a:cubicBezTo>
                    <a:pt x="13055" y="12585"/>
                    <a:pt x="13459" y="12180"/>
                    <a:pt x="13459" y="11683"/>
                  </a:cubicBezTo>
                  <a:cubicBezTo>
                    <a:pt x="13459" y="11186"/>
                    <a:pt x="13055" y="10782"/>
                    <a:pt x="12557" y="10782"/>
                  </a:cubicBezTo>
                  <a:close/>
                  <a:moveTo>
                    <a:pt x="6302" y="14725"/>
                  </a:moveTo>
                  <a:lnTo>
                    <a:pt x="6302" y="15298"/>
                  </a:lnTo>
                  <a:cubicBezTo>
                    <a:pt x="6302" y="15537"/>
                    <a:pt x="6397" y="15767"/>
                    <a:pt x="6566" y="15936"/>
                  </a:cubicBezTo>
                  <a:lnTo>
                    <a:pt x="7467" y="16837"/>
                  </a:lnTo>
                  <a:cubicBezTo>
                    <a:pt x="7636" y="17006"/>
                    <a:pt x="7857" y="17102"/>
                    <a:pt x="8095" y="17102"/>
                  </a:cubicBezTo>
                  <a:cubicBezTo>
                    <a:pt x="8334" y="17102"/>
                    <a:pt x="8564" y="17006"/>
                    <a:pt x="8733" y="16837"/>
                  </a:cubicBezTo>
                  <a:lnTo>
                    <a:pt x="9179" y="16391"/>
                  </a:lnTo>
                  <a:lnTo>
                    <a:pt x="10399" y="17001"/>
                  </a:lnTo>
                  <a:cubicBezTo>
                    <a:pt x="10653" y="17128"/>
                    <a:pt x="10947" y="17128"/>
                    <a:pt x="11201" y="17001"/>
                  </a:cubicBezTo>
                  <a:lnTo>
                    <a:pt x="12421" y="16391"/>
                  </a:lnTo>
                  <a:lnTo>
                    <a:pt x="12858" y="16837"/>
                  </a:lnTo>
                  <a:cubicBezTo>
                    <a:pt x="13027" y="17006"/>
                    <a:pt x="13257" y="17102"/>
                    <a:pt x="13495" y="17102"/>
                  </a:cubicBezTo>
                  <a:cubicBezTo>
                    <a:pt x="13734" y="17102"/>
                    <a:pt x="13964" y="17006"/>
                    <a:pt x="14133" y="16837"/>
                  </a:cubicBezTo>
                  <a:lnTo>
                    <a:pt x="15034" y="15936"/>
                  </a:lnTo>
                  <a:cubicBezTo>
                    <a:pt x="15203" y="15767"/>
                    <a:pt x="15298" y="15537"/>
                    <a:pt x="15298" y="15298"/>
                  </a:cubicBezTo>
                  <a:lnTo>
                    <a:pt x="15298" y="14725"/>
                  </a:lnTo>
                  <a:lnTo>
                    <a:pt x="19797" y="17593"/>
                  </a:lnTo>
                  <a:cubicBezTo>
                    <a:pt x="19797" y="17593"/>
                    <a:pt x="19797" y="19797"/>
                    <a:pt x="19797" y="19797"/>
                  </a:cubicBezTo>
                  <a:lnTo>
                    <a:pt x="1803" y="19797"/>
                  </a:lnTo>
                  <a:lnTo>
                    <a:pt x="1803" y="17593"/>
                  </a:lnTo>
                  <a:lnTo>
                    <a:pt x="6302" y="14725"/>
                  </a:lnTo>
                  <a:close/>
                </a:path>
              </a:pathLst>
            </a:custGeom>
            <a:solidFill>
              <a:srgbClr val="ECB448"/>
            </a:solidFill>
            <a:ln w="12700">
              <a:miter lim="400000"/>
            </a:ln>
          </p:spPr>
          <p:txBody>
            <a:bodyPr lIns="38100" tIns="38100" rIns="38100" bIns="38100" anchor="ctr"/>
            <a:lstStyle/>
            <a:p>
              <a:pPr marL="0" marR="0" lvl="0" indent="0" defTabSz="1218987"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Segoe UI" panose="020B0502040204020203" pitchFamily="34" charset="0"/>
              </a:endParaRPr>
            </a:p>
          </p:txBody>
        </p:sp>
      </p:grpSp>
    </p:spTree>
    <p:extLst>
      <p:ext uri="{BB962C8B-B14F-4D97-AF65-F5344CB8AC3E}">
        <p14:creationId xmlns:p14="http://schemas.microsoft.com/office/powerpoint/2010/main" val="223734070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4159A-B277-3239-30DC-602D806E946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4C117E-32B5-8A3B-04D4-1689B4D0EE0B}"/>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8C303B5-0709-45AF-45D3-DF5408A30540}"/>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217D2AA-6FA5-1581-6368-CB9E2304F36A}"/>
              </a:ext>
            </a:extLst>
          </p:cNvPr>
          <p:cNvSpPr/>
          <p:nvPr/>
        </p:nvSpPr>
        <p:spPr>
          <a:xfrm>
            <a:off x="336076" y="926807"/>
            <a:ext cx="11519848" cy="5591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16F2A92-5AA6-5AEA-F86F-E3012615EB12}"/>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45EE1C2-B5AC-5EFC-445F-C11D2BDA68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7CF71D8A-C104-1DF7-F8DD-5956203A11CD}"/>
              </a:ext>
            </a:extLst>
          </p:cNvPr>
          <p:cNvSpPr txBox="1"/>
          <p:nvPr/>
        </p:nvSpPr>
        <p:spPr>
          <a:xfrm>
            <a:off x="3631706" y="1047234"/>
            <a:ext cx="8179294" cy="677108"/>
          </a:xfrm>
          <a:prstGeom prst="rect">
            <a:avLst/>
          </a:prstGeom>
          <a:noFill/>
        </p:spPr>
        <p:txBody>
          <a:bodyPr wrap="square" rtlCol="1">
            <a:spAutoFit/>
          </a:bodyPr>
          <a:lstStyle/>
          <a:p>
            <a:pPr algn="ctr" rtl="1"/>
            <a:r>
              <a:rPr lang="ar-EG" sz="2000" b="1" dirty="0">
                <a:solidFill>
                  <a:srgbClr val="00B0F0"/>
                </a:solidFill>
                <a:latin typeface="Alexandria" pitchFamily="2" charset="-78"/>
                <a:cs typeface="Alexandria" pitchFamily="2" charset="-78"/>
              </a:rPr>
              <a:t>يتم تحليل البيئة على أدوات تحليلية مشهورة مثل تحليل </a:t>
            </a:r>
            <a:r>
              <a:rPr lang="en-US" sz="2000" b="1" dirty="0">
                <a:solidFill>
                  <a:srgbClr val="00B0F0"/>
                </a:solidFill>
                <a:latin typeface="Alexandria" pitchFamily="2" charset="-78"/>
                <a:cs typeface="Alexandria" pitchFamily="2" charset="-78"/>
              </a:rPr>
              <a:t>SWOT</a:t>
            </a:r>
            <a:r>
              <a:rPr lang="ar-EG" sz="2000" b="1" dirty="0">
                <a:solidFill>
                  <a:srgbClr val="00B0F0"/>
                </a:solidFill>
                <a:latin typeface="Alexandria" pitchFamily="2" charset="-78"/>
                <a:cs typeface="Alexandria" pitchFamily="2" charset="-78"/>
              </a:rPr>
              <a:t> :</a:t>
            </a:r>
          </a:p>
          <a:p>
            <a:endParaRPr lang="ar-EG" dirty="0"/>
          </a:p>
        </p:txBody>
      </p:sp>
      <p:grpSp>
        <p:nvGrpSpPr>
          <p:cNvPr id="41" name="Group 40">
            <a:extLst>
              <a:ext uri="{FF2B5EF4-FFF2-40B4-BE49-F238E27FC236}">
                <a16:creationId xmlns:a16="http://schemas.microsoft.com/office/drawing/2014/main" id="{774E8A38-380E-4F87-7AEB-CC0D6AA84C68}"/>
              </a:ext>
            </a:extLst>
          </p:cNvPr>
          <p:cNvGrpSpPr/>
          <p:nvPr/>
        </p:nvGrpSpPr>
        <p:grpSpPr>
          <a:xfrm>
            <a:off x="563599" y="1116389"/>
            <a:ext cx="11423928" cy="1308371"/>
            <a:chOff x="563599" y="1116389"/>
            <a:chExt cx="11423928" cy="1308371"/>
          </a:xfrm>
        </p:grpSpPr>
        <p:grpSp>
          <p:nvGrpSpPr>
            <p:cNvPr id="54" name="Group 53">
              <a:extLst>
                <a:ext uri="{FF2B5EF4-FFF2-40B4-BE49-F238E27FC236}">
                  <a16:creationId xmlns:a16="http://schemas.microsoft.com/office/drawing/2014/main" id="{A076E2A2-0717-4BFC-03FD-9723C437585C}"/>
                </a:ext>
              </a:extLst>
            </p:cNvPr>
            <p:cNvGrpSpPr/>
            <p:nvPr/>
          </p:nvGrpSpPr>
          <p:grpSpPr>
            <a:xfrm>
              <a:off x="2104185" y="1116389"/>
              <a:ext cx="2743752" cy="1280991"/>
              <a:chOff x="591908" y="1533904"/>
              <a:chExt cx="2743752" cy="1280991"/>
            </a:xfrm>
          </p:grpSpPr>
          <p:sp>
            <p:nvSpPr>
              <p:cNvPr id="55" name="TextBox 54">
                <a:extLst>
                  <a:ext uri="{FF2B5EF4-FFF2-40B4-BE49-F238E27FC236}">
                    <a16:creationId xmlns:a16="http://schemas.microsoft.com/office/drawing/2014/main" id="{ABA16728-9456-DB52-CFA0-D8D173C80973}"/>
                  </a:ext>
                </a:extLst>
              </p:cNvPr>
              <p:cNvSpPr txBox="1"/>
              <p:nvPr/>
            </p:nvSpPr>
            <p:spPr>
              <a:xfrm>
                <a:off x="591908" y="2320271"/>
                <a:ext cx="2743752" cy="437043"/>
              </a:xfrm>
              <a:prstGeom prst="rect">
                <a:avLst/>
              </a:prstGeom>
              <a:noFill/>
            </p:spPr>
            <p:txBody>
              <a:bodyPr wrap="square" rtlCol="0">
                <a:spAutoFit/>
              </a:bodyPr>
              <a:lstStyle/>
              <a:p>
                <a:pPr marL="0" marR="0" lvl="0" indent="0" defTabSz="1218987" eaLnBrk="1" fontAlgn="auto" latinLnBrk="0" hangingPunct="1">
                  <a:lnSpc>
                    <a:spcPct val="8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1F497D"/>
                    </a:solidFill>
                    <a:effectLst/>
                    <a:uLnTx/>
                    <a:uFillTx/>
                    <a:latin typeface="Segoe UI" panose="020B0502040204020203" pitchFamily="34" charset="0"/>
                    <a:cs typeface="Segoe UI" panose="020B0502040204020203" pitchFamily="34" charset="0"/>
                  </a:rPr>
                  <a:t>Strengths</a:t>
                </a:r>
              </a:p>
            </p:txBody>
          </p:sp>
          <p:sp>
            <p:nvSpPr>
              <p:cNvPr id="56" name="TextBox 55">
                <a:extLst>
                  <a:ext uri="{FF2B5EF4-FFF2-40B4-BE49-F238E27FC236}">
                    <a16:creationId xmlns:a16="http://schemas.microsoft.com/office/drawing/2014/main" id="{6A7A6518-6AA6-939A-6743-DEBF7FBE68B3}"/>
                  </a:ext>
                </a:extLst>
              </p:cNvPr>
              <p:cNvSpPr txBox="1"/>
              <p:nvPr/>
            </p:nvSpPr>
            <p:spPr>
              <a:xfrm>
                <a:off x="591908" y="1880009"/>
                <a:ext cx="2421430" cy="369332"/>
              </a:xfrm>
              <a:prstGeom prst="rect">
                <a:avLst/>
              </a:prstGeom>
              <a:noFill/>
            </p:spPr>
            <p:txBody>
              <a:bodyPr wrap="square" rtlCol="0">
                <a:spAutoFit/>
              </a:bodyPr>
              <a:lstStyle/>
              <a:p>
                <a:pPr marL="0" marR="0" lvl="0" indent="0" algn="ctr" defTabSz="1218987" eaLnBrk="1" fontAlgn="auto" latinLnBrk="0" hangingPunct="1">
                  <a:lnSpc>
                    <a:spcPct val="100000"/>
                  </a:lnSpc>
                  <a:spcBef>
                    <a:spcPts val="0"/>
                  </a:spcBef>
                  <a:spcAft>
                    <a:spcPts val="0"/>
                  </a:spcAft>
                  <a:buClrTx/>
                  <a:buSzTx/>
                  <a:buFontTx/>
                  <a:buNone/>
                  <a:tabLst/>
                  <a:defRPr/>
                </a:pPr>
                <a:r>
                  <a:rPr lang="ar-EG" b="1" kern="0" dirty="0">
                    <a:solidFill>
                      <a:schemeClr val="accent5">
                        <a:lumMod val="75000"/>
                      </a:schemeClr>
                    </a:solidFill>
                    <a:latin typeface="Alexandria" pitchFamily="2" charset="-78"/>
                    <a:cs typeface="Alexandria" pitchFamily="2" charset="-78"/>
                  </a:rPr>
                  <a:t>القوة</a:t>
                </a:r>
                <a:endParaRPr kumimoji="0" lang="en-US" b="1" i="0" u="none" strike="noStrike" kern="0" cap="none" spc="0" normalizeH="0" baseline="0" noProof="0" dirty="0">
                  <a:ln>
                    <a:noFill/>
                  </a:ln>
                  <a:solidFill>
                    <a:schemeClr val="accent5">
                      <a:lumMod val="75000"/>
                    </a:schemeClr>
                  </a:solidFill>
                  <a:effectLst/>
                  <a:uLnTx/>
                  <a:uFillTx/>
                  <a:latin typeface="Alexandria" pitchFamily="2" charset="-78"/>
                  <a:cs typeface="Alexandria" pitchFamily="2" charset="-78"/>
                </a:endParaRPr>
              </a:p>
            </p:txBody>
          </p:sp>
          <p:sp>
            <p:nvSpPr>
              <p:cNvPr id="57" name="Round Same Side Corner Rectangle 26">
                <a:extLst>
                  <a:ext uri="{FF2B5EF4-FFF2-40B4-BE49-F238E27FC236}">
                    <a16:creationId xmlns:a16="http://schemas.microsoft.com/office/drawing/2014/main" id="{5DC2E7AB-732B-133D-6347-93586174F0EA}"/>
                  </a:ext>
                </a:extLst>
              </p:cNvPr>
              <p:cNvSpPr/>
              <p:nvPr/>
            </p:nvSpPr>
            <p:spPr>
              <a:xfrm rot="5400000">
                <a:off x="923495" y="2510560"/>
                <a:ext cx="55320" cy="553350"/>
              </a:xfrm>
              <a:prstGeom prst="round2SameRect">
                <a:avLst>
                  <a:gd name="adj1" fmla="val 50000"/>
                  <a:gd name="adj2" fmla="val 0"/>
                </a:avLst>
              </a:prstGeom>
              <a:solidFill>
                <a:srgbClr val="1F497D"/>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58" name="Shape">
                <a:extLst>
                  <a:ext uri="{FF2B5EF4-FFF2-40B4-BE49-F238E27FC236}">
                    <a16:creationId xmlns:a16="http://schemas.microsoft.com/office/drawing/2014/main" id="{2A85BD2E-028A-FA34-D39F-C3DA0E9B6368}"/>
                  </a:ext>
                </a:extLst>
              </p:cNvPr>
              <p:cNvSpPr/>
              <p:nvPr/>
            </p:nvSpPr>
            <p:spPr>
              <a:xfrm>
                <a:off x="698543" y="1533904"/>
                <a:ext cx="680924" cy="708145"/>
              </a:xfrm>
              <a:custGeom>
                <a:avLst/>
                <a:gdLst/>
                <a:ahLst/>
                <a:cxnLst>
                  <a:cxn ang="0">
                    <a:pos x="wd2" y="hd2"/>
                  </a:cxn>
                  <a:cxn ang="5400000">
                    <a:pos x="wd2" y="hd2"/>
                  </a:cxn>
                  <a:cxn ang="10800000">
                    <a:pos x="wd2" y="hd2"/>
                  </a:cxn>
                  <a:cxn ang="16200000">
                    <a:pos x="wd2" y="hd2"/>
                  </a:cxn>
                </a:cxnLst>
                <a:rect l="0" t="0" r="r" b="b"/>
                <a:pathLst>
                  <a:path w="21576" h="21600" extrusionOk="0">
                    <a:moveTo>
                      <a:pt x="18882" y="0"/>
                    </a:moveTo>
                    <a:cubicBezTo>
                      <a:pt x="18668" y="0"/>
                      <a:pt x="18492" y="170"/>
                      <a:pt x="18492" y="376"/>
                    </a:cubicBezTo>
                    <a:lnTo>
                      <a:pt x="18492" y="745"/>
                    </a:lnTo>
                    <a:lnTo>
                      <a:pt x="18108" y="745"/>
                    </a:lnTo>
                    <a:cubicBezTo>
                      <a:pt x="17895" y="745"/>
                      <a:pt x="17718" y="915"/>
                      <a:pt x="17718" y="1121"/>
                    </a:cubicBezTo>
                    <a:cubicBezTo>
                      <a:pt x="17718" y="1326"/>
                      <a:pt x="17895" y="1490"/>
                      <a:pt x="18108" y="1490"/>
                    </a:cubicBezTo>
                    <a:lnTo>
                      <a:pt x="18492" y="1490"/>
                    </a:lnTo>
                    <a:lnTo>
                      <a:pt x="18492" y="1865"/>
                    </a:lnTo>
                    <a:cubicBezTo>
                      <a:pt x="18492" y="2071"/>
                      <a:pt x="18668" y="2234"/>
                      <a:pt x="18882" y="2234"/>
                    </a:cubicBezTo>
                    <a:cubicBezTo>
                      <a:pt x="19096" y="2234"/>
                      <a:pt x="19265" y="2071"/>
                      <a:pt x="19265" y="1865"/>
                    </a:cubicBezTo>
                    <a:lnTo>
                      <a:pt x="19265" y="1490"/>
                    </a:lnTo>
                    <a:lnTo>
                      <a:pt x="19656" y="1490"/>
                    </a:lnTo>
                    <a:cubicBezTo>
                      <a:pt x="19870" y="1490"/>
                      <a:pt x="20039" y="1326"/>
                      <a:pt x="20039" y="1121"/>
                    </a:cubicBezTo>
                    <a:cubicBezTo>
                      <a:pt x="20039" y="915"/>
                      <a:pt x="19870" y="745"/>
                      <a:pt x="19656" y="745"/>
                    </a:cubicBezTo>
                    <a:lnTo>
                      <a:pt x="19265" y="745"/>
                    </a:lnTo>
                    <a:lnTo>
                      <a:pt x="19265" y="376"/>
                    </a:lnTo>
                    <a:cubicBezTo>
                      <a:pt x="19265" y="170"/>
                      <a:pt x="19096" y="0"/>
                      <a:pt x="18882" y="0"/>
                    </a:cubicBezTo>
                    <a:close/>
                    <a:moveTo>
                      <a:pt x="9768" y="656"/>
                    </a:moveTo>
                    <a:cubicBezTo>
                      <a:pt x="9050" y="655"/>
                      <a:pt x="8387" y="1037"/>
                      <a:pt x="8050" y="1647"/>
                    </a:cubicBezTo>
                    <a:cubicBezTo>
                      <a:pt x="7823" y="2076"/>
                      <a:pt x="7836" y="2589"/>
                      <a:pt x="8085" y="3007"/>
                    </a:cubicBezTo>
                    <a:cubicBezTo>
                      <a:pt x="8450" y="3636"/>
                      <a:pt x="9080" y="4380"/>
                      <a:pt x="10002" y="4380"/>
                    </a:cubicBezTo>
                    <a:cubicBezTo>
                      <a:pt x="10895" y="4353"/>
                      <a:pt x="11784" y="4463"/>
                      <a:pt x="12643" y="4701"/>
                    </a:cubicBezTo>
                    <a:cubicBezTo>
                      <a:pt x="12826" y="4760"/>
                      <a:pt x="12992" y="4860"/>
                      <a:pt x="13125" y="4995"/>
                    </a:cubicBezTo>
                    <a:cubicBezTo>
                      <a:pt x="14630" y="6546"/>
                      <a:pt x="14474" y="8307"/>
                      <a:pt x="14339" y="9860"/>
                    </a:cubicBezTo>
                    <a:cubicBezTo>
                      <a:pt x="14300" y="10292"/>
                      <a:pt x="14268" y="10702"/>
                      <a:pt x="14268" y="11090"/>
                    </a:cubicBezTo>
                    <a:cubicBezTo>
                      <a:pt x="14279" y="11622"/>
                      <a:pt x="14350" y="12146"/>
                      <a:pt x="14481" y="12662"/>
                    </a:cubicBezTo>
                    <a:cubicBezTo>
                      <a:pt x="14560" y="12999"/>
                      <a:pt x="14475" y="13352"/>
                      <a:pt x="14247" y="13619"/>
                    </a:cubicBezTo>
                    <a:cubicBezTo>
                      <a:pt x="14994" y="13920"/>
                      <a:pt x="15706" y="14294"/>
                      <a:pt x="16376" y="14733"/>
                    </a:cubicBezTo>
                    <a:cubicBezTo>
                      <a:pt x="16491" y="14807"/>
                      <a:pt x="16556" y="14934"/>
                      <a:pt x="16547" y="15067"/>
                    </a:cubicBezTo>
                    <a:cubicBezTo>
                      <a:pt x="16537" y="15200"/>
                      <a:pt x="16451" y="15317"/>
                      <a:pt x="16327" y="15375"/>
                    </a:cubicBezTo>
                    <a:cubicBezTo>
                      <a:pt x="16202" y="15433"/>
                      <a:pt x="16058" y="15429"/>
                      <a:pt x="15943" y="15354"/>
                    </a:cubicBezTo>
                    <a:cubicBezTo>
                      <a:pt x="15056" y="14765"/>
                      <a:pt x="14077" y="14309"/>
                      <a:pt x="13047" y="14001"/>
                    </a:cubicBezTo>
                    <a:cubicBezTo>
                      <a:pt x="13040" y="14000"/>
                      <a:pt x="13040" y="13998"/>
                      <a:pt x="13033" y="13995"/>
                    </a:cubicBezTo>
                    <a:cubicBezTo>
                      <a:pt x="12417" y="13808"/>
                      <a:pt x="11776" y="13706"/>
                      <a:pt x="11131" y="13694"/>
                    </a:cubicBezTo>
                    <a:cubicBezTo>
                      <a:pt x="10839" y="13694"/>
                      <a:pt x="10559" y="13707"/>
                      <a:pt x="10286" y="13728"/>
                    </a:cubicBezTo>
                    <a:cubicBezTo>
                      <a:pt x="10107" y="13743"/>
                      <a:pt x="9934" y="13772"/>
                      <a:pt x="9761" y="13796"/>
                    </a:cubicBezTo>
                    <a:cubicBezTo>
                      <a:pt x="9678" y="13807"/>
                      <a:pt x="9593" y="13811"/>
                      <a:pt x="9512" y="13824"/>
                    </a:cubicBezTo>
                    <a:cubicBezTo>
                      <a:pt x="9298" y="13861"/>
                      <a:pt x="9085" y="13909"/>
                      <a:pt x="8880" y="13960"/>
                    </a:cubicBezTo>
                    <a:cubicBezTo>
                      <a:pt x="8849" y="13968"/>
                      <a:pt x="8819" y="13973"/>
                      <a:pt x="8788" y="13981"/>
                    </a:cubicBezTo>
                    <a:cubicBezTo>
                      <a:pt x="8562" y="14041"/>
                      <a:pt x="8341" y="14114"/>
                      <a:pt x="8128" y="14193"/>
                    </a:cubicBezTo>
                    <a:lnTo>
                      <a:pt x="8114" y="14200"/>
                    </a:lnTo>
                    <a:cubicBezTo>
                      <a:pt x="5518" y="15169"/>
                      <a:pt x="3774" y="17563"/>
                      <a:pt x="2726" y="21518"/>
                    </a:cubicBezTo>
                    <a:lnTo>
                      <a:pt x="6027" y="21518"/>
                    </a:lnTo>
                    <a:cubicBezTo>
                      <a:pt x="6233" y="21519"/>
                      <a:pt x="6428" y="21440"/>
                      <a:pt x="6573" y="21299"/>
                    </a:cubicBezTo>
                    <a:lnTo>
                      <a:pt x="6836" y="21053"/>
                    </a:lnTo>
                    <a:cubicBezTo>
                      <a:pt x="7044" y="20853"/>
                      <a:pt x="7353" y="20783"/>
                      <a:pt x="7631" y="20876"/>
                    </a:cubicBezTo>
                    <a:cubicBezTo>
                      <a:pt x="9024" y="21309"/>
                      <a:pt x="10476" y="21522"/>
                      <a:pt x="11940" y="21518"/>
                    </a:cubicBezTo>
                    <a:cubicBezTo>
                      <a:pt x="18307" y="21518"/>
                      <a:pt x="20733" y="18561"/>
                      <a:pt x="21480" y="17288"/>
                    </a:cubicBezTo>
                    <a:cubicBezTo>
                      <a:pt x="21577" y="17123"/>
                      <a:pt x="21600" y="16925"/>
                      <a:pt x="21551" y="16742"/>
                    </a:cubicBezTo>
                    <a:lnTo>
                      <a:pt x="20494" y="12669"/>
                    </a:lnTo>
                    <a:cubicBezTo>
                      <a:pt x="19878" y="10309"/>
                      <a:pt x="18228" y="8143"/>
                      <a:pt x="17242" y="6854"/>
                    </a:cubicBezTo>
                    <a:cubicBezTo>
                      <a:pt x="17010" y="6548"/>
                      <a:pt x="16813" y="6291"/>
                      <a:pt x="16667" y="6082"/>
                    </a:cubicBezTo>
                    <a:cubicBezTo>
                      <a:pt x="16491" y="5826"/>
                      <a:pt x="16220" y="5397"/>
                      <a:pt x="15872" y="4804"/>
                    </a:cubicBezTo>
                    <a:cubicBezTo>
                      <a:pt x="15371" y="3953"/>
                      <a:pt x="14674" y="3228"/>
                      <a:pt x="13828" y="2685"/>
                    </a:cubicBezTo>
                    <a:lnTo>
                      <a:pt x="11152" y="970"/>
                    </a:lnTo>
                    <a:cubicBezTo>
                      <a:pt x="10833" y="765"/>
                      <a:pt x="10457" y="656"/>
                      <a:pt x="10073" y="656"/>
                    </a:cubicBezTo>
                    <a:lnTo>
                      <a:pt x="9768" y="656"/>
                    </a:lnTo>
                    <a:close/>
                    <a:moveTo>
                      <a:pt x="5707" y="6997"/>
                    </a:moveTo>
                    <a:cubicBezTo>
                      <a:pt x="5493" y="6997"/>
                      <a:pt x="5317" y="7167"/>
                      <a:pt x="5317" y="7373"/>
                    </a:cubicBezTo>
                    <a:lnTo>
                      <a:pt x="5317" y="7742"/>
                    </a:lnTo>
                    <a:lnTo>
                      <a:pt x="4933" y="7742"/>
                    </a:lnTo>
                    <a:cubicBezTo>
                      <a:pt x="4720" y="7742"/>
                      <a:pt x="4543" y="7912"/>
                      <a:pt x="4543" y="8118"/>
                    </a:cubicBezTo>
                    <a:cubicBezTo>
                      <a:pt x="4543" y="8324"/>
                      <a:pt x="4720" y="8487"/>
                      <a:pt x="4933" y="8487"/>
                    </a:cubicBezTo>
                    <a:lnTo>
                      <a:pt x="5317" y="8487"/>
                    </a:lnTo>
                    <a:lnTo>
                      <a:pt x="5317" y="8863"/>
                    </a:lnTo>
                    <a:cubicBezTo>
                      <a:pt x="5317" y="9069"/>
                      <a:pt x="5493" y="9232"/>
                      <a:pt x="5707" y="9232"/>
                    </a:cubicBezTo>
                    <a:cubicBezTo>
                      <a:pt x="5921" y="9232"/>
                      <a:pt x="6091" y="9069"/>
                      <a:pt x="6091" y="8863"/>
                    </a:cubicBezTo>
                    <a:lnTo>
                      <a:pt x="6091" y="8487"/>
                    </a:lnTo>
                    <a:lnTo>
                      <a:pt x="6481" y="8487"/>
                    </a:lnTo>
                    <a:cubicBezTo>
                      <a:pt x="6695" y="8487"/>
                      <a:pt x="6864" y="8324"/>
                      <a:pt x="6864" y="8118"/>
                    </a:cubicBezTo>
                    <a:cubicBezTo>
                      <a:pt x="6864" y="7912"/>
                      <a:pt x="6695" y="7742"/>
                      <a:pt x="6481" y="7742"/>
                    </a:cubicBezTo>
                    <a:lnTo>
                      <a:pt x="6091" y="7742"/>
                    </a:lnTo>
                    <a:lnTo>
                      <a:pt x="6091" y="7373"/>
                    </a:lnTo>
                    <a:cubicBezTo>
                      <a:pt x="6091" y="7167"/>
                      <a:pt x="5921" y="6997"/>
                      <a:pt x="5707" y="6997"/>
                    </a:cubicBezTo>
                    <a:close/>
                    <a:moveTo>
                      <a:pt x="4273" y="13776"/>
                    </a:moveTo>
                    <a:cubicBezTo>
                      <a:pt x="2823" y="13801"/>
                      <a:pt x="1407" y="14212"/>
                      <a:pt x="185" y="14965"/>
                    </a:cubicBezTo>
                    <a:cubicBezTo>
                      <a:pt x="72" y="15033"/>
                      <a:pt x="1" y="15151"/>
                      <a:pt x="0" y="15279"/>
                    </a:cubicBezTo>
                    <a:cubicBezTo>
                      <a:pt x="0" y="15279"/>
                      <a:pt x="0" y="21224"/>
                      <a:pt x="0" y="21224"/>
                    </a:cubicBezTo>
                    <a:cubicBezTo>
                      <a:pt x="0" y="21431"/>
                      <a:pt x="176" y="21600"/>
                      <a:pt x="390" y="21600"/>
                    </a:cubicBezTo>
                    <a:lnTo>
                      <a:pt x="2023" y="21600"/>
                    </a:lnTo>
                    <a:cubicBezTo>
                      <a:pt x="2952" y="17983"/>
                      <a:pt x="4428" y="15553"/>
                      <a:pt x="6552" y="14234"/>
                    </a:cubicBezTo>
                    <a:cubicBezTo>
                      <a:pt x="5830" y="13939"/>
                      <a:pt x="5057" y="13785"/>
                      <a:pt x="4273" y="13776"/>
                    </a:cubicBezTo>
                    <a:close/>
                  </a:path>
                </a:pathLst>
              </a:custGeom>
              <a:solidFill>
                <a:srgbClr val="1F497D"/>
              </a:solidFill>
              <a:ln w="12700">
                <a:miter lim="400000"/>
              </a:ln>
            </p:spPr>
            <p:txBody>
              <a:bodyPr lIns="38100" tIns="38100" rIns="38100" bIns="38100" anchor="ctr"/>
              <a:lstStyle/>
              <a:p>
                <a:pPr marL="0" marR="0" lvl="0" indent="0" defTabSz="1218987"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Segoe UI" panose="020B0502040204020203" pitchFamily="34" charset="0"/>
                </a:endParaRPr>
              </a:p>
            </p:txBody>
          </p:sp>
        </p:grpSp>
        <p:grpSp>
          <p:nvGrpSpPr>
            <p:cNvPr id="7" name="Group 6">
              <a:extLst>
                <a:ext uri="{FF2B5EF4-FFF2-40B4-BE49-F238E27FC236}">
                  <a16:creationId xmlns:a16="http://schemas.microsoft.com/office/drawing/2014/main" id="{BC2BC00D-0B10-9881-BA86-C48E574B45D4}"/>
                </a:ext>
              </a:extLst>
            </p:cNvPr>
            <p:cNvGrpSpPr/>
            <p:nvPr/>
          </p:nvGrpSpPr>
          <p:grpSpPr>
            <a:xfrm>
              <a:off x="563599" y="1140523"/>
              <a:ext cx="1408149" cy="1284237"/>
              <a:chOff x="1369020" y="3598660"/>
              <a:chExt cx="1577769" cy="1568516"/>
            </a:xfrm>
          </p:grpSpPr>
          <p:sp>
            <p:nvSpPr>
              <p:cNvPr id="3" name="Cube 2">
                <a:extLst>
                  <a:ext uri="{FF2B5EF4-FFF2-40B4-BE49-F238E27FC236}">
                    <a16:creationId xmlns:a16="http://schemas.microsoft.com/office/drawing/2014/main" id="{BBB148E5-CED4-DE98-DE95-705A896BB7C2}"/>
                  </a:ext>
                </a:extLst>
              </p:cNvPr>
              <p:cNvSpPr/>
              <p:nvPr/>
            </p:nvSpPr>
            <p:spPr>
              <a:xfrm rot="2700000">
                <a:off x="1378273" y="3598660"/>
                <a:ext cx="1568516" cy="1568516"/>
              </a:xfrm>
              <a:prstGeom prst="cube">
                <a:avLst>
                  <a:gd name="adj" fmla="val 14635"/>
                </a:avLst>
              </a:prstGeom>
              <a:solidFill>
                <a:srgbClr val="1F497D"/>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4" name="TextBox 3">
                <a:extLst>
                  <a:ext uri="{FF2B5EF4-FFF2-40B4-BE49-F238E27FC236}">
                    <a16:creationId xmlns:a16="http://schemas.microsoft.com/office/drawing/2014/main" id="{0E27147C-A7F7-38D2-4801-3A1B9CF55335}"/>
                  </a:ext>
                </a:extLst>
              </p:cNvPr>
              <p:cNvSpPr txBox="1"/>
              <p:nvPr/>
            </p:nvSpPr>
            <p:spPr>
              <a:xfrm>
                <a:off x="1369020" y="3769390"/>
                <a:ext cx="1284876"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S</a:t>
                </a:r>
              </a:p>
            </p:txBody>
          </p:sp>
        </p:grpSp>
        <p:sp>
          <p:nvSpPr>
            <p:cNvPr id="8" name="TextBox 7">
              <a:extLst>
                <a:ext uri="{FF2B5EF4-FFF2-40B4-BE49-F238E27FC236}">
                  <a16:creationId xmlns:a16="http://schemas.microsoft.com/office/drawing/2014/main" id="{5EB5BE94-DC3F-8C0A-BAEB-57B6E5F0C409}"/>
                </a:ext>
              </a:extLst>
            </p:cNvPr>
            <p:cNvSpPr txBox="1"/>
            <p:nvPr/>
          </p:nvSpPr>
          <p:spPr>
            <a:xfrm>
              <a:off x="3476061" y="1460391"/>
              <a:ext cx="8511466" cy="830997"/>
            </a:xfrm>
            <a:prstGeom prst="rect">
              <a:avLst/>
            </a:prstGeom>
            <a:noFill/>
          </p:spPr>
          <p:txBody>
            <a:bodyPr wrap="square" rtlCol="1">
              <a:spAutoFit/>
            </a:bodyPr>
            <a:lstStyle/>
            <a:p>
              <a:pPr algn="ctr"/>
              <a:r>
                <a:rPr lang="ar-EG" sz="1600" dirty="0">
                  <a:latin typeface="Alexandria" pitchFamily="2" charset="-78"/>
                  <a:cs typeface="Alexandria" pitchFamily="2" charset="-78"/>
                </a:rPr>
                <a:t>العوامل الداخلية التي تمنح المؤسسة ميزة تنافسية في السوق.</a:t>
              </a:r>
            </a:p>
            <a:p>
              <a:pPr algn="ct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سمعة العلامة التجارية، التكنولوجيا المتقدمة، شبكة علاقات قوية، قدرة المؤسسة على الابتكار.</a:t>
              </a:r>
            </a:p>
          </p:txBody>
        </p:sp>
      </p:grpSp>
      <p:sp>
        <p:nvSpPr>
          <p:cNvPr id="19" name="TextBox 18">
            <a:extLst>
              <a:ext uri="{FF2B5EF4-FFF2-40B4-BE49-F238E27FC236}">
                <a16:creationId xmlns:a16="http://schemas.microsoft.com/office/drawing/2014/main" id="{7730F335-61DF-7AC3-6926-EE959D43F871}"/>
              </a:ext>
            </a:extLst>
          </p:cNvPr>
          <p:cNvSpPr txBox="1"/>
          <p:nvPr/>
        </p:nvSpPr>
        <p:spPr>
          <a:xfrm>
            <a:off x="7787482" y="2592144"/>
            <a:ext cx="2417196" cy="369332"/>
          </a:xfrm>
          <a:prstGeom prst="rect">
            <a:avLst/>
          </a:prstGeom>
          <a:noFill/>
        </p:spPr>
        <p:txBody>
          <a:bodyPr wrap="square" rtlCol="0">
            <a:spAutoFit/>
          </a:bodyPr>
          <a:lstStyle/>
          <a:p>
            <a:pPr marL="0" marR="0" lvl="0" indent="0" algn="ctr" defTabSz="1218987" rtl="1" eaLnBrk="1" fontAlgn="auto" latinLnBrk="0" hangingPunct="1">
              <a:lnSpc>
                <a:spcPct val="100000"/>
              </a:lnSpc>
              <a:spcBef>
                <a:spcPts val="0"/>
              </a:spcBef>
              <a:spcAft>
                <a:spcPts val="0"/>
              </a:spcAft>
              <a:buClrTx/>
              <a:buSzTx/>
              <a:buFontTx/>
              <a:buNone/>
              <a:tabLst/>
              <a:defRPr/>
            </a:pPr>
            <a:r>
              <a:rPr lang="ar-EG" b="1" kern="0" dirty="0">
                <a:solidFill>
                  <a:schemeClr val="accent2">
                    <a:lumMod val="75000"/>
                  </a:schemeClr>
                </a:solidFill>
                <a:latin typeface="Alexandria" pitchFamily="2" charset="-78"/>
                <a:cs typeface="Alexandria" pitchFamily="2" charset="-78"/>
              </a:rPr>
              <a:t>الضعف</a:t>
            </a:r>
            <a:endParaRPr kumimoji="0" lang="en-US" b="1" i="0" u="none" strike="noStrike" kern="0" cap="none" spc="0" normalizeH="0" baseline="0" noProof="0" dirty="0">
              <a:ln>
                <a:noFill/>
              </a:ln>
              <a:solidFill>
                <a:schemeClr val="accent2">
                  <a:lumMod val="75000"/>
                </a:schemeClr>
              </a:solidFill>
              <a:effectLst/>
              <a:uLnTx/>
              <a:uFillTx/>
              <a:latin typeface="Alexandria" pitchFamily="2" charset="-78"/>
              <a:cs typeface="Alexandria" pitchFamily="2" charset="-78"/>
            </a:endParaRPr>
          </a:p>
        </p:txBody>
      </p:sp>
      <p:grpSp>
        <p:nvGrpSpPr>
          <p:cNvPr id="42" name="Group 41">
            <a:extLst>
              <a:ext uri="{FF2B5EF4-FFF2-40B4-BE49-F238E27FC236}">
                <a16:creationId xmlns:a16="http://schemas.microsoft.com/office/drawing/2014/main" id="{D33CBF9C-411B-0399-935B-527F519A7530}"/>
              </a:ext>
            </a:extLst>
          </p:cNvPr>
          <p:cNvGrpSpPr/>
          <p:nvPr/>
        </p:nvGrpSpPr>
        <p:grpSpPr>
          <a:xfrm>
            <a:off x="516870" y="2226871"/>
            <a:ext cx="11218688" cy="1417670"/>
            <a:chOff x="516870" y="2226871"/>
            <a:chExt cx="11218688" cy="1417670"/>
          </a:xfrm>
        </p:grpSpPr>
        <p:grpSp>
          <p:nvGrpSpPr>
            <p:cNvPr id="12" name="Group 11">
              <a:extLst>
                <a:ext uri="{FF2B5EF4-FFF2-40B4-BE49-F238E27FC236}">
                  <a16:creationId xmlns:a16="http://schemas.microsoft.com/office/drawing/2014/main" id="{715E5DF0-3AF4-2055-B6C7-914E59FBA6CA}"/>
                </a:ext>
              </a:extLst>
            </p:cNvPr>
            <p:cNvGrpSpPr/>
            <p:nvPr/>
          </p:nvGrpSpPr>
          <p:grpSpPr>
            <a:xfrm>
              <a:off x="10330880" y="2289122"/>
              <a:ext cx="1404678" cy="1355419"/>
              <a:chOff x="5129910" y="1755680"/>
              <a:chExt cx="1568516" cy="1568516"/>
            </a:xfrm>
          </p:grpSpPr>
          <p:sp>
            <p:nvSpPr>
              <p:cNvPr id="10" name="Cube 9">
                <a:extLst>
                  <a:ext uri="{FF2B5EF4-FFF2-40B4-BE49-F238E27FC236}">
                    <a16:creationId xmlns:a16="http://schemas.microsoft.com/office/drawing/2014/main" id="{96011F7A-BBDF-3D52-0C86-6892068F4463}"/>
                  </a:ext>
                </a:extLst>
              </p:cNvPr>
              <p:cNvSpPr/>
              <p:nvPr/>
            </p:nvSpPr>
            <p:spPr>
              <a:xfrm rot="8100000">
                <a:off x="5129910" y="1755680"/>
                <a:ext cx="1568516" cy="1568516"/>
              </a:xfrm>
              <a:prstGeom prst="cube">
                <a:avLst>
                  <a:gd name="adj" fmla="val 14635"/>
                </a:avLst>
              </a:prstGeom>
              <a:solidFill>
                <a:srgbClr val="E35A35"/>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11" name="TextBox 10">
                <a:extLst>
                  <a:ext uri="{FF2B5EF4-FFF2-40B4-BE49-F238E27FC236}">
                    <a16:creationId xmlns:a16="http://schemas.microsoft.com/office/drawing/2014/main" id="{8C1E84D3-3DAA-E2AC-D515-A22F3ECDC45F}"/>
                  </a:ext>
                </a:extLst>
              </p:cNvPr>
              <p:cNvSpPr txBox="1"/>
              <p:nvPr/>
            </p:nvSpPr>
            <p:spPr>
              <a:xfrm>
                <a:off x="5262584" y="1969653"/>
                <a:ext cx="1284876"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W</a:t>
                </a:r>
              </a:p>
            </p:txBody>
          </p:sp>
        </p:grpSp>
        <p:grpSp>
          <p:nvGrpSpPr>
            <p:cNvPr id="13" name="Group 12">
              <a:extLst>
                <a:ext uri="{FF2B5EF4-FFF2-40B4-BE49-F238E27FC236}">
                  <a16:creationId xmlns:a16="http://schemas.microsoft.com/office/drawing/2014/main" id="{9AD55559-9AFA-2A9C-2363-CEF4179BE324}"/>
                </a:ext>
              </a:extLst>
            </p:cNvPr>
            <p:cNvGrpSpPr/>
            <p:nvPr/>
          </p:nvGrpSpPr>
          <p:grpSpPr>
            <a:xfrm>
              <a:off x="8212708" y="2226871"/>
              <a:ext cx="2743752" cy="1253232"/>
              <a:chOff x="9162216" y="1480022"/>
              <a:chExt cx="2743752" cy="1253232"/>
            </a:xfrm>
          </p:grpSpPr>
          <p:sp>
            <p:nvSpPr>
              <p:cNvPr id="14" name="TextBox 13">
                <a:extLst>
                  <a:ext uri="{FF2B5EF4-FFF2-40B4-BE49-F238E27FC236}">
                    <a16:creationId xmlns:a16="http://schemas.microsoft.com/office/drawing/2014/main" id="{429C8964-0AD7-61AC-FB5E-0496CD169655}"/>
                  </a:ext>
                </a:extLst>
              </p:cNvPr>
              <p:cNvSpPr txBox="1"/>
              <p:nvPr/>
            </p:nvSpPr>
            <p:spPr>
              <a:xfrm>
                <a:off x="9162216" y="2238178"/>
                <a:ext cx="2743752" cy="437043"/>
              </a:xfrm>
              <a:prstGeom prst="rect">
                <a:avLst/>
              </a:prstGeom>
              <a:noFill/>
            </p:spPr>
            <p:txBody>
              <a:bodyPr wrap="square" rtlCol="0">
                <a:spAutoFit/>
              </a:bodyPr>
              <a:lstStyle/>
              <a:p>
                <a:pPr marL="0" marR="0" lvl="0" indent="0" defTabSz="1218987" eaLnBrk="1" fontAlgn="auto" latinLnBrk="0" hangingPunct="1">
                  <a:lnSpc>
                    <a:spcPct val="8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E35A35"/>
                    </a:solidFill>
                    <a:effectLst/>
                    <a:uLnTx/>
                    <a:uFillTx/>
                    <a:latin typeface="Segoe UI" panose="020B0502040204020203" pitchFamily="34" charset="0"/>
                    <a:cs typeface="Segoe UI" panose="020B0502040204020203" pitchFamily="34" charset="0"/>
                  </a:rPr>
                  <a:t>Weaknesses</a:t>
                </a:r>
              </a:p>
            </p:txBody>
          </p:sp>
          <p:sp>
            <p:nvSpPr>
              <p:cNvPr id="16" name="Round Same Side Corner Rectangle 29">
                <a:extLst>
                  <a:ext uri="{FF2B5EF4-FFF2-40B4-BE49-F238E27FC236}">
                    <a16:creationId xmlns:a16="http://schemas.microsoft.com/office/drawing/2014/main" id="{DBDE1D30-B27A-2C82-5BBC-E828E2BFCBEF}"/>
                  </a:ext>
                </a:extLst>
              </p:cNvPr>
              <p:cNvSpPr/>
              <p:nvPr/>
            </p:nvSpPr>
            <p:spPr>
              <a:xfrm rot="5400000">
                <a:off x="9637470" y="2428919"/>
                <a:ext cx="55320" cy="553350"/>
              </a:xfrm>
              <a:prstGeom prst="round2SameRect">
                <a:avLst>
                  <a:gd name="adj1" fmla="val 50000"/>
                  <a:gd name="adj2" fmla="val 0"/>
                </a:avLst>
              </a:prstGeom>
              <a:solidFill>
                <a:srgbClr val="E35A35"/>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17" name="Shape">
                <a:extLst>
                  <a:ext uri="{FF2B5EF4-FFF2-40B4-BE49-F238E27FC236}">
                    <a16:creationId xmlns:a16="http://schemas.microsoft.com/office/drawing/2014/main" id="{895F4B88-BFF0-BE25-9F59-226BE1715FFB}"/>
                  </a:ext>
                </a:extLst>
              </p:cNvPr>
              <p:cNvSpPr/>
              <p:nvPr/>
            </p:nvSpPr>
            <p:spPr>
              <a:xfrm>
                <a:off x="10451027" y="1480022"/>
                <a:ext cx="786535" cy="720935"/>
              </a:xfrm>
              <a:custGeom>
                <a:avLst/>
                <a:gdLst/>
                <a:ahLst/>
                <a:cxnLst>
                  <a:cxn ang="0">
                    <a:pos x="wd2" y="hd2"/>
                  </a:cxn>
                  <a:cxn ang="5400000">
                    <a:pos x="wd2" y="hd2"/>
                  </a:cxn>
                  <a:cxn ang="10800000">
                    <a:pos x="wd2" y="hd2"/>
                  </a:cxn>
                  <a:cxn ang="16200000">
                    <a:pos x="wd2" y="hd2"/>
                  </a:cxn>
                </a:cxnLst>
                <a:rect l="0" t="0" r="r" b="b"/>
                <a:pathLst>
                  <a:path w="21600" h="21600" extrusionOk="0">
                    <a:moveTo>
                      <a:pt x="10061" y="0"/>
                    </a:moveTo>
                    <a:cubicBezTo>
                      <a:pt x="9600" y="0"/>
                      <a:pt x="9224" y="411"/>
                      <a:pt x="9224" y="914"/>
                    </a:cubicBezTo>
                    <a:lnTo>
                      <a:pt x="9224" y="2142"/>
                    </a:lnTo>
                    <a:cubicBezTo>
                      <a:pt x="9224" y="2645"/>
                      <a:pt x="9600" y="3046"/>
                      <a:pt x="10061" y="3046"/>
                    </a:cubicBezTo>
                    <a:cubicBezTo>
                      <a:pt x="10522" y="3046"/>
                      <a:pt x="10890" y="2645"/>
                      <a:pt x="10890" y="2142"/>
                    </a:cubicBezTo>
                    <a:lnTo>
                      <a:pt x="10890" y="914"/>
                    </a:lnTo>
                    <a:cubicBezTo>
                      <a:pt x="10890" y="411"/>
                      <a:pt x="10522" y="0"/>
                      <a:pt x="10061" y="0"/>
                    </a:cubicBezTo>
                    <a:close/>
                    <a:moveTo>
                      <a:pt x="3720" y="3145"/>
                    </a:moveTo>
                    <a:cubicBezTo>
                      <a:pt x="3507" y="3145"/>
                      <a:pt x="3289" y="3232"/>
                      <a:pt x="3126" y="3410"/>
                    </a:cubicBezTo>
                    <a:cubicBezTo>
                      <a:pt x="2800" y="3766"/>
                      <a:pt x="2800" y="4341"/>
                      <a:pt x="3126" y="4697"/>
                    </a:cubicBezTo>
                    <a:cubicBezTo>
                      <a:pt x="3126" y="4697"/>
                      <a:pt x="3927" y="5572"/>
                      <a:pt x="3927" y="5572"/>
                    </a:cubicBezTo>
                    <a:cubicBezTo>
                      <a:pt x="4091" y="5749"/>
                      <a:pt x="4299" y="5837"/>
                      <a:pt x="4513" y="5837"/>
                    </a:cubicBezTo>
                    <a:cubicBezTo>
                      <a:pt x="4726" y="5837"/>
                      <a:pt x="4944" y="5749"/>
                      <a:pt x="5107" y="5572"/>
                    </a:cubicBezTo>
                    <a:cubicBezTo>
                      <a:pt x="5433" y="5216"/>
                      <a:pt x="5433" y="4640"/>
                      <a:pt x="5107" y="4285"/>
                    </a:cubicBezTo>
                    <a:lnTo>
                      <a:pt x="4306" y="3410"/>
                    </a:lnTo>
                    <a:cubicBezTo>
                      <a:pt x="4143" y="3232"/>
                      <a:pt x="3934" y="3145"/>
                      <a:pt x="3720" y="3145"/>
                    </a:cubicBezTo>
                    <a:close/>
                    <a:moveTo>
                      <a:pt x="10088" y="4088"/>
                    </a:moveTo>
                    <a:cubicBezTo>
                      <a:pt x="6752" y="4088"/>
                      <a:pt x="4035" y="7052"/>
                      <a:pt x="4035" y="10692"/>
                    </a:cubicBezTo>
                    <a:cubicBezTo>
                      <a:pt x="4035" y="14332"/>
                      <a:pt x="6752" y="17286"/>
                      <a:pt x="10088" y="17286"/>
                    </a:cubicBezTo>
                    <a:cubicBezTo>
                      <a:pt x="11071" y="17286"/>
                      <a:pt x="11996" y="17034"/>
                      <a:pt x="12818" y="16578"/>
                    </a:cubicBezTo>
                    <a:cubicBezTo>
                      <a:pt x="13639" y="17034"/>
                      <a:pt x="14573" y="17286"/>
                      <a:pt x="15556" y="17286"/>
                    </a:cubicBezTo>
                    <a:cubicBezTo>
                      <a:pt x="16288" y="17286"/>
                      <a:pt x="17001" y="17153"/>
                      <a:pt x="17682" y="16873"/>
                    </a:cubicBezTo>
                    <a:cubicBezTo>
                      <a:pt x="18113" y="16696"/>
                      <a:pt x="18330" y="16164"/>
                      <a:pt x="18168" y="15694"/>
                    </a:cubicBezTo>
                    <a:cubicBezTo>
                      <a:pt x="18006" y="15223"/>
                      <a:pt x="17528" y="14986"/>
                      <a:pt x="17096" y="15163"/>
                    </a:cubicBezTo>
                    <a:cubicBezTo>
                      <a:pt x="16604" y="15365"/>
                      <a:pt x="16087" y="15468"/>
                      <a:pt x="15556" y="15468"/>
                    </a:cubicBezTo>
                    <a:cubicBezTo>
                      <a:pt x="15160" y="15468"/>
                      <a:pt x="14777" y="15409"/>
                      <a:pt x="14412" y="15301"/>
                    </a:cubicBezTo>
                    <a:cubicBezTo>
                      <a:pt x="15481" y="14110"/>
                      <a:pt x="16132" y="12486"/>
                      <a:pt x="16132" y="10692"/>
                    </a:cubicBezTo>
                    <a:cubicBezTo>
                      <a:pt x="16132" y="8898"/>
                      <a:pt x="15481" y="7264"/>
                      <a:pt x="14412" y="6073"/>
                    </a:cubicBezTo>
                    <a:cubicBezTo>
                      <a:pt x="14777" y="5965"/>
                      <a:pt x="15160" y="5906"/>
                      <a:pt x="15556" y="5906"/>
                    </a:cubicBezTo>
                    <a:cubicBezTo>
                      <a:pt x="17972" y="5906"/>
                      <a:pt x="19934" y="8056"/>
                      <a:pt x="19934" y="10692"/>
                    </a:cubicBezTo>
                    <a:cubicBezTo>
                      <a:pt x="19934" y="11342"/>
                      <a:pt x="19814" y="11966"/>
                      <a:pt x="19582" y="12559"/>
                    </a:cubicBezTo>
                    <a:cubicBezTo>
                      <a:pt x="19402" y="13022"/>
                      <a:pt x="19600" y="13561"/>
                      <a:pt x="20024" y="13758"/>
                    </a:cubicBezTo>
                    <a:cubicBezTo>
                      <a:pt x="20448" y="13955"/>
                      <a:pt x="20942" y="13739"/>
                      <a:pt x="21123" y="13276"/>
                    </a:cubicBezTo>
                    <a:cubicBezTo>
                      <a:pt x="21443" y="12457"/>
                      <a:pt x="21600" y="11589"/>
                      <a:pt x="21600" y="10692"/>
                    </a:cubicBezTo>
                    <a:cubicBezTo>
                      <a:pt x="21600" y="7052"/>
                      <a:pt x="18892" y="4088"/>
                      <a:pt x="15556" y="4088"/>
                    </a:cubicBezTo>
                    <a:cubicBezTo>
                      <a:pt x="14573" y="4088"/>
                      <a:pt x="13639" y="4350"/>
                      <a:pt x="12818" y="4805"/>
                    </a:cubicBezTo>
                    <a:cubicBezTo>
                      <a:pt x="11996" y="4350"/>
                      <a:pt x="11071" y="4088"/>
                      <a:pt x="10088" y="4088"/>
                    </a:cubicBezTo>
                    <a:close/>
                    <a:moveTo>
                      <a:pt x="10088" y="5906"/>
                    </a:moveTo>
                    <a:cubicBezTo>
                      <a:pt x="10484" y="5906"/>
                      <a:pt x="10867" y="5965"/>
                      <a:pt x="11232" y="6073"/>
                    </a:cubicBezTo>
                    <a:cubicBezTo>
                      <a:pt x="10164" y="7264"/>
                      <a:pt x="9503" y="8898"/>
                      <a:pt x="9503" y="10692"/>
                    </a:cubicBezTo>
                    <a:cubicBezTo>
                      <a:pt x="9503" y="12486"/>
                      <a:pt x="10164" y="14110"/>
                      <a:pt x="11232" y="15301"/>
                    </a:cubicBezTo>
                    <a:cubicBezTo>
                      <a:pt x="10867" y="15409"/>
                      <a:pt x="10484" y="15468"/>
                      <a:pt x="10088" y="15468"/>
                    </a:cubicBezTo>
                    <a:cubicBezTo>
                      <a:pt x="7672" y="15468"/>
                      <a:pt x="5702" y="13327"/>
                      <a:pt x="5702" y="10692"/>
                    </a:cubicBezTo>
                    <a:cubicBezTo>
                      <a:pt x="5702" y="8056"/>
                      <a:pt x="7672" y="5906"/>
                      <a:pt x="10088" y="5906"/>
                    </a:cubicBezTo>
                    <a:close/>
                    <a:moveTo>
                      <a:pt x="12818" y="6958"/>
                    </a:moveTo>
                    <a:cubicBezTo>
                      <a:pt x="13822" y="7834"/>
                      <a:pt x="14466" y="9183"/>
                      <a:pt x="14466" y="10692"/>
                    </a:cubicBezTo>
                    <a:cubicBezTo>
                      <a:pt x="14466" y="12201"/>
                      <a:pt x="13822" y="13550"/>
                      <a:pt x="12818" y="14426"/>
                    </a:cubicBezTo>
                    <a:cubicBezTo>
                      <a:pt x="11814" y="13550"/>
                      <a:pt x="11169" y="12201"/>
                      <a:pt x="11169" y="10692"/>
                    </a:cubicBezTo>
                    <a:cubicBezTo>
                      <a:pt x="11169" y="9183"/>
                      <a:pt x="11814" y="7834"/>
                      <a:pt x="12818" y="6958"/>
                    </a:cubicBezTo>
                    <a:close/>
                    <a:moveTo>
                      <a:pt x="838" y="10063"/>
                    </a:moveTo>
                    <a:cubicBezTo>
                      <a:pt x="377" y="10063"/>
                      <a:pt x="0" y="10474"/>
                      <a:pt x="0" y="10977"/>
                    </a:cubicBezTo>
                    <a:cubicBezTo>
                      <a:pt x="0" y="11480"/>
                      <a:pt x="377" y="11881"/>
                      <a:pt x="838" y="11881"/>
                    </a:cubicBezTo>
                    <a:lnTo>
                      <a:pt x="1964" y="11881"/>
                    </a:lnTo>
                    <a:cubicBezTo>
                      <a:pt x="2425" y="11881"/>
                      <a:pt x="2792" y="11480"/>
                      <a:pt x="2792" y="10977"/>
                    </a:cubicBezTo>
                    <a:cubicBezTo>
                      <a:pt x="2792" y="10474"/>
                      <a:pt x="2425" y="10063"/>
                      <a:pt x="1964" y="10063"/>
                    </a:cubicBezTo>
                    <a:lnTo>
                      <a:pt x="838" y="10063"/>
                    </a:lnTo>
                    <a:close/>
                    <a:moveTo>
                      <a:pt x="4513" y="16038"/>
                    </a:moveTo>
                    <a:cubicBezTo>
                      <a:pt x="4299" y="16038"/>
                      <a:pt x="4090" y="16126"/>
                      <a:pt x="3927" y="16303"/>
                    </a:cubicBezTo>
                    <a:lnTo>
                      <a:pt x="3126" y="17178"/>
                    </a:lnTo>
                    <a:cubicBezTo>
                      <a:pt x="2800" y="17533"/>
                      <a:pt x="2800" y="18110"/>
                      <a:pt x="3126" y="18465"/>
                    </a:cubicBezTo>
                    <a:cubicBezTo>
                      <a:pt x="3289" y="18643"/>
                      <a:pt x="3506" y="18730"/>
                      <a:pt x="3720" y="18730"/>
                    </a:cubicBezTo>
                    <a:cubicBezTo>
                      <a:pt x="3933" y="18730"/>
                      <a:pt x="4143" y="18643"/>
                      <a:pt x="4306" y="18465"/>
                    </a:cubicBezTo>
                    <a:lnTo>
                      <a:pt x="5107" y="17591"/>
                    </a:lnTo>
                    <a:cubicBezTo>
                      <a:pt x="5433" y="17235"/>
                      <a:pt x="5433" y="16659"/>
                      <a:pt x="5107" y="16303"/>
                    </a:cubicBezTo>
                    <a:cubicBezTo>
                      <a:pt x="4944" y="16126"/>
                      <a:pt x="4726" y="16038"/>
                      <a:pt x="4513" y="16038"/>
                    </a:cubicBezTo>
                    <a:close/>
                    <a:moveTo>
                      <a:pt x="10061" y="18554"/>
                    </a:moveTo>
                    <a:cubicBezTo>
                      <a:pt x="9600" y="18554"/>
                      <a:pt x="9224" y="18964"/>
                      <a:pt x="9224" y="19468"/>
                    </a:cubicBezTo>
                    <a:lnTo>
                      <a:pt x="9224" y="20696"/>
                    </a:lnTo>
                    <a:cubicBezTo>
                      <a:pt x="9224" y="21199"/>
                      <a:pt x="9600" y="21600"/>
                      <a:pt x="10061" y="21600"/>
                    </a:cubicBezTo>
                    <a:cubicBezTo>
                      <a:pt x="10522" y="21600"/>
                      <a:pt x="10890" y="21199"/>
                      <a:pt x="10890" y="20696"/>
                    </a:cubicBezTo>
                    <a:lnTo>
                      <a:pt x="10890" y="19468"/>
                    </a:lnTo>
                    <a:cubicBezTo>
                      <a:pt x="10890" y="18964"/>
                      <a:pt x="10522" y="18554"/>
                      <a:pt x="10061" y="18554"/>
                    </a:cubicBezTo>
                    <a:close/>
                  </a:path>
                </a:pathLst>
              </a:custGeom>
              <a:solidFill>
                <a:srgbClr val="E35A35"/>
              </a:solidFill>
              <a:ln w="12700">
                <a:miter lim="400000"/>
              </a:ln>
            </p:spPr>
            <p:txBody>
              <a:bodyPr lIns="38100" tIns="38100" rIns="38100" bIns="38100" anchor="ctr"/>
              <a:lstStyle/>
              <a:p>
                <a:pPr marL="0" marR="0" lvl="0" indent="0" defTabSz="1218987"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Segoe UI" panose="020B0502040204020203" pitchFamily="34" charset="0"/>
                </a:endParaRPr>
              </a:p>
            </p:txBody>
          </p:sp>
        </p:grpSp>
        <p:sp>
          <p:nvSpPr>
            <p:cNvPr id="20" name="TextBox 19">
              <a:extLst>
                <a:ext uri="{FF2B5EF4-FFF2-40B4-BE49-F238E27FC236}">
                  <a16:creationId xmlns:a16="http://schemas.microsoft.com/office/drawing/2014/main" id="{C268788A-4EA6-695E-D259-A4A18F878B97}"/>
                </a:ext>
              </a:extLst>
            </p:cNvPr>
            <p:cNvSpPr txBox="1"/>
            <p:nvPr/>
          </p:nvSpPr>
          <p:spPr>
            <a:xfrm>
              <a:off x="516870" y="2774726"/>
              <a:ext cx="8075623" cy="830997"/>
            </a:xfrm>
            <a:prstGeom prst="rect">
              <a:avLst/>
            </a:prstGeom>
            <a:noFill/>
          </p:spPr>
          <p:txBody>
            <a:bodyPr wrap="square" rtlCol="1">
              <a:spAutoFit/>
            </a:bodyPr>
            <a:lstStyle/>
            <a:p>
              <a:pPr algn="ctr"/>
              <a:r>
                <a:rPr lang="ar-EG" sz="1600" dirty="0">
                  <a:latin typeface="Alexandria" pitchFamily="2" charset="-78"/>
                  <a:cs typeface="Alexandria" pitchFamily="2" charset="-78"/>
                </a:rPr>
                <a:t>العوامل الداخلية التي تحد من قدرة المؤسسة على المنافسة أو تحقيق الأهداف.</a:t>
              </a:r>
            </a:p>
            <a:p>
              <a:pPr algn="ct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نقص في الموارد، ضعف في خدمة العملاء، ضعف في الرسائل الإعلانية أو الحملات الترويجية.</a:t>
              </a:r>
            </a:p>
          </p:txBody>
        </p:sp>
      </p:grpSp>
      <p:grpSp>
        <p:nvGrpSpPr>
          <p:cNvPr id="43" name="Group 42">
            <a:extLst>
              <a:ext uri="{FF2B5EF4-FFF2-40B4-BE49-F238E27FC236}">
                <a16:creationId xmlns:a16="http://schemas.microsoft.com/office/drawing/2014/main" id="{DCA1AC65-378D-9839-C489-8772111A0CE8}"/>
              </a:ext>
            </a:extLst>
          </p:cNvPr>
          <p:cNvGrpSpPr/>
          <p:nvPr/>
        </p:nvGrpSpPr>
        <p:grpSpPr>
          <a:xfrm>
            <a:off x="471370" y="3526111"/>
            <a:ext cx="11249260" cy="1567396"/>
            <a:chOff x="471370" y="3526111"/>
            <a:chExt cx="11249260" cy="1567396"/>
          </a:xfrm>
        </p:grpSpPr>
        <p:sp>
          <p:nvSpPr>
            <p:cNvPr id="22" name="Cube 21">
              <a:extLst>
                <a:ext uri="{FF2B5EF4-FFF2-40B4-BE49-F238E27FC236}">
                  <a16:creationId xmlns:a16="http://schemas.microsoft.com/office/drawing/2014/main" id="{1ED190F9-5F23-28B0-3BD7-821B91F1D4FD}"/>
                </a:ext>
              </a:extLst>
            </p:cNvPr>
            <p:cNvSpPr/>
            <p:nvPr/>
          </p:nvSpPr>
          <p:spPr>
            <a:xfrm rot="18900000">
              <a:off x="475152" y="3735925"/>
              <a:ext cx="1287877" cy="1357582"/>
            </a:xfrm>
            <a:prstGeom prst="cube">
              <a:avLst>
                <a:gd name="adj" fmla="val 14635"/>
              </a:avLst>
            </a:prstGeom>
            <a:solidFill>
              <a:srgbClr val="8BB74C"/>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24" name="TextBox 23">
              <a:extLst>
                <a:ext uri="{FF2B5EF4-FFF2-40B4-BE49-F238E27FC236}">
                  <a16:creationId xmlns:a16="http://schemas.microsoft.com/office/drawing/2014/main" id="{C7FBC9F3-4C37-A807-9E74-3B06D07B06B9}"/>
                </a:ext>
              </a:extLst>
            </p:cNvPr>
            <p:cNvSpPr txBox="1"/>
            <p:nvPr/>
          </p:nvSpPr>
          <p:spPr>
            <a:xfrm>
              <a:off x="471370" y="4071204"/>
              <a:ext cx="1284876"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O</a:t>
              </a:r>
            </a:p>
          </p:txBody>
        </p:sp>
        <p:grpSp>
          <p:nvGrpSpPr>
            <p:cNvPr id="26" name="Group 25">
              <a:extLst>
                <a:ext uri="{FF2B5EF4-FFF2-40B4-BE49-F238E27FC236}">
                  <a16:creationId xmlns:a16="http://schemas.microsoft.com/office/drawing/2014/main" id="{AAC1B1E0-2C53-DD01-EBCC-9F64BAA003F7}"/>
                </a:ext>
              </a:extLst>
            </p:cNvPr>
            <p:cNvGrpSpPr/>
            <p:nvPr/>
          </p:nvGrpSpPr>
          <p:grpSpPr>
            <a:xfrm>
              <a:off x="1806195" y="3526111"/>
              <a:ext cx="2911132" cy="1319917"/>
              <a:chOff x="424528" y="3962083"/>
              <a:chExt cx="2911132" cy="1319917"/>
            </a:xfrm>
          </p:grpSpPr>
          <p:sp>
            <p:nvSpPr>
              <p:cNvPr id="27" name="TextBox 26">
                <a:extLst>
                  <a:ext uri="{FF2B5EF4-FFF2-40B4-BE49-F238E27FC236}">
                    <a16:creationId xmlns:a16="http://schemas.microsoft.com/office/drawing/2014/main" id="{FBDD447E-396A-FCB7-5B3D-CE1BC22F2DFC}"/>
                  </a:ext>
                </a:extLst>
              </p:cNvPr>
              <p:cNvSpPr txBox="1"/>
              <p:nvPr/>
            </p:nvSpPr>
            <p:spPr>
              <a:xfrm>
                <a:off x="591908" y="4787858"/>
                <a:ext cx="2743752" cy="437043"/>
              </a:xfrm>
              <a:prstGeom prst="rect">
                <a:avLst/>
              </a:prstGeom>
              <a:noFill/>
            </p:spPr>
            <p:txBody>
              <a:bodyPr wrap="square" rtlCol="0">
                <a:spAutoFit/>
              </a:bodyPr>
              <a:lstStyle/>
              <a:p>
                <a:pPr marL="0" marR="0" lvl="0" indent="0" defTabSz="1218987" eaLnBrk="1" fontAlgn="auto" latinLnBrk="0" hangingPunct="1">
                  <a:lnSpc>
                    <a:spcPct val="8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8BB74C"/>
                    </a:solidFill>
                    <a:effectLst/>
                    <a:uLnTx/>
                    <a:uFillTx/>
                    <a:latin typeface="Segoe UI" panose="020B0502040204020203" pitchFamily="34" charset="0"/>
                    <a:cs typeface="Segoe UI" panose="020B0502040204020203" pitchFamily="34" charset="0"/>
                  </a:rPr>
                  <a:t>Opportunities</a:t>
                </a:r>
              </a:p>
            </p:txBody>
          </p:sp>
          <p:sp>
            <p:nvSpPr>
              <p:cNvPr id="29" name="Round Same Side Corner Rectangle 28">
                <a:extLst>
                  <a:ext uri="{FF2B5EF4-FFF2-40B4-BE49-F238E27FC236}">
                    <a16:creationId xmlns:a16="http://schemas.microsoft.com/office/drawing/2014/main" id="{43B92591-0912-9F57-2F4D-B56142637552}"/>
                  </a:ext>
                </a:extLst>
              </p:cNvPr>
              <p:cNvSpPr/>
              <p:nvPr/>
            </p:nvSpPr>
            <p:spPr>
              <a:xfrm rot="5400000">
                <a:off x="923495" y="4977665"/>
                <a:ext cx="55320" cy="553350"/>
              </a:xfrm>
              <a:prstGeom prst="round2SameRect">
                <a:avLst>
                  <a:gd name="adj1" fmla="val 50000"/>
                  <a:gd name="adj2" fmla="val 0"/>
                </a:avLst>
              </a:prstGeom>
              <a:solidFill>
                <a:srgbClr val="8BB74C"/>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30" name="Shape">
                <a:extLst>
                  <a:ext uri="{FF2B5EF4-FFF2-40B4-BE49-F238E27FC236}">
                    <a16:creationId xmlns:a16="http://schemas.microsoft.com/office/drawing/2014/main" id="{46E2728E-6827-5EC1-3A50-FE11ED9A0913}"/>
                  </a:ext>
                </a:extLst>
              </p:cNvPr>
              <p:cNvSpPr/>
              <p:nvPr/>
            </p:nvSpPr>
            <p:spPr>
              <a:xfrm>
                <a:off x="424528" y="3962083"/>
                <a:ext cx="615332" cy="856585"/>
              </a:xfrm>
              <a:custGeom>
                <a:avLst/>
                <a:gdLst/>
                <a:ahLst/>
                <a:cxnLst>
                  <a:cxn ang="0">
                    <a:pos x="wd2" y="hd2"/>
                  </a:cxn>
                  <a:cxn ang="5400000">
                    <a:pos x="wd2" y="hd2"/>
                  </a:cxn>
                  <a:cxn ang="10800000">
                    <a:pos x="wd2" y="hd2"/>
                  </a:cxn>
                  <a:cxn ang="16200000">
                    <a:pos x="wd2" y="hd2"/>
                  </a:cxn>
                </a:cxnLst>
                <a:rect l="0" t="0" r="r" b="b"/>
                <a:pathLst>
                  <a:path w="21600" h="21600" extrusionOk="0">
                    <a:moveTo>
                      <a:pt x="10743" y="0"/>
                    </a:moveTo>
                    <a:cubicBezTo>
                      <a:pt x="10407" y="0"/>
                      <a:pt x="10102" y="139"/>
                      <a:pt x="9953" y="355"/>
                    </a:cubicBezTo>
                    <a:lnTo>
                      <a:pt x="8336" y="2707"/>
                    </a:lnTo>
                    <a:lnTo>
                      <a:pt x="4710" y="3090"/>
                    </a:lnTo>
                    <a:cubicBezTo>
                      <a:pt x="4378" y="3124"/>
                      <a:pt x="4109" y="3291"/>
                      <a:pt x="4006" y="3520"/>
                    </a:cubicBezTo>
                    <a:cubicBezTo>
                      <a:pt x="3902" y="3750"/>
                      <a:pt x="3985" y="4001"/>
                      <a:pt x="4225" y="4170"/>
                    </a:cubicBezTo>
                    <a:cubicBezTo>
                      <a:pt x="4225" y="4170"/>
                      <a:pt x="6842" y="6002"/>
                      <a:pt x="6842" y="6002"/>
                    </a:cubicBezTo>
                    <a:lnTo>
                      <a:pt x="6223" y="8592"/>
                    </a:lnTo>
                    <a:cubicBezTo>
                      <a:pt x="6166" y="8830"/>
                      <a:pt x="6304" y="9066"/>
                      <a:pt x="6575" y="9207"/>
                    </a:cubicBezTo>
                    <a:cubicBezTo>
                      <a:pt x="6729" y="9287"/>
                      <a:pt x="6916" y="9330"/>
                      <a:pt x="7099" y="9330"/>
                    </a:cubicBezTo>
                    <a:cubicBezTo>
                      <a:pt x="7239" y="9330"/>
                      <a:pt x="7379" y="9304"/>
                      <a:pt x="7508" y="9255"/>
                    </a:cubicBezTo>
                    <a:lnTo>
                      <a:pt x="10743" y="8032"/>
                    </a:lnTo>
                    <a:lnTo>
                      <a:pt x="13978" y="9255"/>
                    </a:lnTo>
                    <a:cubicBezTo>
                      <a:pt x="14108" y="9304"/>
                      <a:pt x="14245" y="9330"/>
                      <a:pt x="14387" y="9330"/>
                    </a:cubicBezTo>
                    <a:cubicBezTo>
                      <a:pt x="14873" y="9330"/>
                      <a:pt x="15272" y="9044"/>
                      <a:pt x="15272" y="8695"/>
                    </a:cubicBezTo>
                    <a:cubicBezTo>
                      <a:pt x="15272" y="8646"/>
                      <a:pt x="15268" y="8603"/>
                      <a:pt x="15253" y="8558"/>
                    </a:cubicBezTo>
                    <a:lnTo>
                      <a:pt x="14644" y="6002"/>
                    </a:lnTo>
                    <a:lnTo>
                      <a:pt x="17261" y="4170"/>
                    </a:lnTo>
                    <a:cubicBezTo>
                      <a:pt x="17501" y="4001"/>
                      <a:pt x="17584" y="3750"/>
                      <a:pt x="17480" y="3520"/>
                    </a:cubicBezTo>
                    <a:cubicBezTo>
                      <a:pt x="17376" y="3291"/>
                      <a:pt x="17098" y="3124"/>
                      <a:pt x="16766" y="3090"/>
                    </a:cubicBezTo>
                    <a:lnTo>
                      <a:pt x="13150" y="2707"/>
                    </a:lnTo>
                    <a:lnTo>
                      <a:pt x="11533" y="355"/>
                    </a:lnTo>
                    <a:cubicBezTo>
                      <a:pt x="11384" y="139"/>
                      <a:pt x="11078" y="0"/>
                      <a:pt x="10743" y="0"/>
                    </a:cubicBezTo>
                    <a:close/>
                    <a:moveTo>
                      <a:pt x="10534" y="11374"/>
                    </a:moveTo>
                    <a:cubicBezTo>
                      <a:pt x="8753" y="11374"/>
                      <a:pt x="7308" y="12412"/>
                      <a:pt x="7308" y="13691"/>
                    </a:cubicBezTo>
                    <a:cubicBezTo>
                      <a:pt x="7308" y="14971"/>
                      <a:pt x="8753" y="16015"/>
                      <a:pt x="10534" y="16015"/>
                    </a:cubicBezTo>
                    <a:cubicBezTo>
                      <a:pt x="12314" y="16015"/>
                      <a:pt x="13769" y="14971"/>
                      <a:pt x="13769" y="13691"/>
                    </a:cubicBezTo>
                    <a:cubicBezTo>
                      <a:pt x="13769" y="12412"/>
                      <a:pt x="12314" y="11374"/>
                      <a:pt x="10534" y="11374"/>
                    </a:cubicBezTo>
                    <a:close/>
                    <a:moveTo>
                      <a:pt x="1247" y="12687"/>
                    </a:moveTo>
                    <a:cubicBezTo>
                      <a:pt x="915" y="12687"/>
                      <a:pt x="596" y="12778"/>
                      <a:pt x="362" y="12946"/>
                    </a:cubicBezTo>
                    <a:cubicBezTo>
                      <a:pt x="127" y="13115"/>
                      <a:pt x="0" y="13344"/>
                      <a:pt x="0" y="13582"/>
                    </a:cubicBezTo>
                    <a:cubicBezTo>
                      <a:pt x="0" y="13820"/>
                      <a:pt x="127" y="14043"/>
                      <a:pt x="362" y="14211"/>
                    </a:cubicBezTo>
                    <a:lnTo>
                      <a:pt x="7175" y="19105"/>
                    </a:lnTo>
                    <a:cubicBezTo>
                      <a:pt x="7340" y="19224"/>
                      <a:pt x="7432" y="19381"/>
                      <a:pt x="7432" y="19549"/>
                    </a:cubicBezTo>
                    <a:lnTo>
                      <a:pt x="7432" y="21600"/>
                    </a:lnTo>
                    <a:lnTo>
                      <a:pt x="14168" y="21600"/>
                    </a:lnTo>
                    <a:lnTo>
                      <a:pt x="14168" y="19549"/>
                    </a:lnTo>
                    <a:cubicBezTo>
                      <a:pt x="14168" y="19381"/>
                      <a:pt x="14260" y="19224"/>
                      <a:pt x="14425" y="19105"/>
                    </a:cubicBezTo>
                    <a:lnTo>
                      <a:pt x="21229" y="14211"/>
                    </a:lnTo>
                    <a:cubicBezTo>
                      <a:pt x="21464" y="14043"/>
                      <a:pt x="21600" y="13820"/>
                      <a:pt x="21600" y="13582"/>
                    </a:cubicBezTo>
                    <a:cubicBezTo>
                      <a:pt x="21600" y="13344"/>
                      <a:pt x="21464" y="13115"/>
                      <a:pt x="21229" y="12946"/>
                    </a:cubicBezTo>
                    <a:cubicBezTo>
                      <a:pt x="20994" y="12778"/>
                      <a:pt x="20685" y="12687"/>
                      <a:pt x="20353" y="12687"/>
                    </a:cubicBezTo>
                    <a:cubicBezTo>
                      <a:pt x="20022" y="12687"/>
                      <a:pt x="19713" y="12778"/>
                      <a:pt x="19478" y="12946"/>
                    </a:cubicBezTo>
                    <a:lnTo>
                      <a:pt x="13788" y="17034"/>
                    </a:lnTo>
                    <a:cubicBezTo>
                      <a:pt x="13622" y="17153"/>
                      <a:pt x="13394" y="17218"/>
                      <a:pt x="13160" y="17218"/>
                    </a:cubicBezTo>
                    <a:lnTo>
                      <a:pt x="8431" y="17218"/>
                    </a:lnTo>
                    <a:cubicBezTo>
                      <a:pt x="8197" y="17218"/>
                      <a:pt x="7977" y="17153"/>
                      <a:pt x="7812" y="17034"/>
                    </a:cubicBezTo>
                    <a:lnTo>
                      <a:pt x="2122" y="12946"/>
                    </a:lnTo>
                    <a:cubicBezTo>
                      <a:pt x="1887" y="12778"/>
                      <a:pt x="1578" y="12687"/>
                      <a:pt x="1247" y="12687"/>
                    </a:cubicBezTo>
                    <a:close/>
                  </a:path>
                </a:pathLst>
              </a:custGeom>
              <a:solidFill>
                <a:srgbClr val="8BB74C"/>
              </a:solidFill>
              <a:ln w="12700">
                <a:miter lim="400000"/>
              </a:ln>
            </p:spPr>
            <p:txBody>
              <a:bodyPr lIns="38100" tIns="38100" rIns="38100" bIns="38100" anchor="ctr"/>
              <a:lstStyle/>
              <a:p>
                <a:pPr marL="0" marR="0" lvl="0" indent="0" defTabSz="1218987"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Segoe UI" panose="020B0502040204020203" pitchFamily="34" charset="0"/>
                </a:endParaRPr>
              </a:p>
            </p:txBody>
          </p:sp>
        </p:grpSp>
        <p:sp>
          <p:nvSpPr>
            <p:cNvPr id="31" name="TextBox 30">
              <a:extLst>
                <a:ext uri="{FF2B5EF4-FFF2-40B4-BE49-F238E27FC236}">
                  <a16:creationId xmlns:a16="http://schemas.microsoft.com/office/drawing/2014/main" id="{2DE2B945-2BD7-143E-C46B-FDABAB58496E}"/>
                </a:ext>
              </a:extLst>
            </p:cNvPr>
            <p:cNvSpPr txBox="1"/>
            <p:nvPr/>
          </p:nvSpPr>
          <p:spPr>
            <a:xfrm>
              <a:off x="1666247" y="4023460"/>
              <a:ext cx="2405506" cy="369332"/>
            </a:xfrm>
            <a:prstGeom prst="rect">
              <a:avLst/>
            </a:prstGeom>
            <a:noFill/>
          </p:spPr>
          <p:txBody>
            <a:bodyPr wrap="square" rtlCol="0">
              <a:spAutoFit/>
            </a:bodyPr>
            <a:lstStyle>
              <a:defPPr>
                <a:defRPr lang="en-US"/>
              </a:defPPr>
              <a:lvl1pPr>
                <a:lnSpc>
                  <a:spcPct val="125000"/>
                </a:lnSpc>
                <a:defRPr sz="1200">
                  <a:solidFill>
                    <a:schemeClr val="tx2"/>
                  </a:solidFill>
                  <a:latin typeface="Segoe UI" panose="020B0502040204020203" pitchFamily="34" charset="0"/>
                  <a:cs typeface="Segoe UI" panose="020B0502040204020203" pitchFamily="34" charset="0"/>
                </a:defRPr>
              </a:lvl1pPr>
            </a:lstStyle>
            <a:p>
              <a:pPr marL="0" marR="0" lvl="0" indent="0" algn="ctr" defTabSz="1218987" rtl="1" eaLnBrk="1" fontAlgn="auto" latinLnBrk="0" hangingPunct="1">
                <a:lnSpc>
                  <a:spcPct val="100000"/>
                </a:lnSpc>
                <a:spcBef>
                  <a:spcPts val="0"/>
                </a:spcBef>
                <a:spcAft>
                  <a:spcPts val="0"/>
                </a:spcAft>
                <a:buClrTx/>
                <a:buSzTx/>
                <a:buFontTx/>
                <a:buNone/>
                <a:tabLst/>
                <a:defRPr/>
              </a:pPr>
              <a:r>
                <a:rPr lang="ar-EG" sz="1800" b="1" kern="0" dirty="0">
                  <a:solidFill>
                    <a:schemeClr val="accent6">
                      <a:lumMod val="75000"/>
                    </a:schemeClr>
                  </a:solidFill>
                  <a:latin typeface="Alexandria" pitchFamily="2" charset="-78"/>
                  <a:cs typeface="Alexandria" pitchFamily="2" charset="-78"/>
                </a:rPr>
                <a:t>الفرص</a:t>
              </a:r>
              <a:endParaRPr kumimoji="0" lang="en-US" sz="1800" b="1" i="0" u="none" strike="noStrike" kern="0" cap="none" spc="0" normalizeH="0" baseline="0" noProof="0" dirty="0">
                <a:ln>
                  <a:noFill/>
                </a:ln>
                <a:solidFill>
                  <a:schemeClr val="accent6">
                    <a:lumMod val="75000"/>
                  </a:schemeClr>
                </a:solidFill>
                <a:effectLst/>
                <a:uLnTx/>
                <a:uFillTx/>
                <a:latin typeface="Alexandria" pitchFamily="2" charset="-78"/>
                <a:cs typeface="Alexandria" pitchFamily="2" charset="-78"/>
              </a:endParaRPr>
            </a:p>
          </p:txBody>
        </p:sp>
        <p:sp>
          <p:nvSpPr>
            <p:cNvPr id="32" name="TextBox 31">
              <a:extLst>
                <a:ext uri="{FF2B5EF4-FFF2-40B4-BE49-F238E27FC236}">
                  <a16:creationId xmlns:a16="http://schemas.microsoft.com/office/drawing/2014/main" id="{7D837B3F-D1F5-5D90-F538-B7810D3E8041}"/>
                </a:ext>
              </a:extLst>
            </p:cNvPr>
            <p:cNvSpPr txBox="1"/>
            <p:nvPr/>
          </p:nvSpPr>
          <p:spPr>
            <a:xfrm>
              <a:off x="3917299" y="4080816"/>
              <a:ext cx="7803331" cy="830997"/>
            </a:xfrm>
            <a:prstGeom prst="rect">
              <a:avLst/>
            </a:prstGeom>
            <a:noFill/>
          </p:spPr>
          <p:txBody>
            <a:bodyPr wrap="square" rtlCol="1">
              <a:spAutoFit/>
            </a:bodyPr>
            <a:lstStyle/>
            <a:p>
              <a:pPr algn="ctr"/>
              <a:r>
                <a:rPr lang="ar-EG" sz="1600" dirty="0">
                  <a:latin typeface="Alexandria" pitchFamily="2" charset="-78"/>
                  <a:cs typeface="Alexandria" pitchFamily="2" charset="-78"/>
                </a:rPr>
                <a:t>العوامل الخارجية التي يمكن أن تستفيد منها المؤسسة لتحقيق نمو أو توسيع سوقها.</a:t>
              </a:r>
            </a:p>
            <a:p>
              <a:pPr algn="ct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التغيرات في التشريعات التي قد تدعم الصناعة، الأسواق الجديدة الناشئة، تغييرات تكنولوجية يمكن أن تحسن العمليات.</a:t>
              </a:r>
            </a:p>
          </p:txBody>
        </p:sp>
      </p:grpSp>
      <p:sp>
        <p:nvSpPr>
          <p:cNvPr id="36" name="TextBox 35">
            <a:extLst>
              <a:ext uri="{FF2B5EF4-FFF2-40B4-BE49-F238E27FC236}">
                <a16:creationId xmlns:a16="http://schemas.microsoft.com/office/drawing/2014/main" id="{84934628-C49F-36A6-74AC-68E7902C0343}"/>
              </a:ext>
            </a:extLst>
          </p:cNvPr>
          <p:cNvSpPr txBox="1"/>
          <p:nvPr/>
        </p:nvSpPr>
        <p:spPr>
          <a:xfrm>
            <a:off x="8592493" y="5953557"/>
            <a:ext cx="2743752" cy="437043"/>
          </a:xfrm>
          <a:prstGeom prst="rect">
            <a:avLst/>
          </a:prstGeom>
          <a:noFill/>
        </p:spPr>
        <p:txBody>
          <a:bodyPr wrap="square" rtlCol="0">
            <a:spAutoFit/>
          </a:bodyPr>
          <a:lstStyle/>
          <a:p>
            <a:pPr marL="0" marR="0" lvl="0" indent="0" defTabSz="1218987" eaLnBrk="1" fontAlgn="auto" latinLnBrk="0" hangingPunct="1">
              <a:lnSpc>
                <a:spcPct val="8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ECB448"/>
                </a:solidFill>
                <a:effectLst/>
                <a:uLnTx/>
                <a:uFillTx/>
                <a:latin typeface="Segoe UI" panose="020B0502040204020203" pitchFamily="34" charset="0"/>
                <a:cs typeface="Segoe UI" panose="020B0502040204020203" pitchFamily="34" charset="0"/>
              </a:rPr>
              <a:t>Threats</a:t>
            </a:r>
          </a:p>
        </p:txBody>
      </p:sp>
      <p:sp>
        <p:nvSpPr>
          <p:cNvPr id="38" name="Round Same Side Corner Rectangle 30">
            <a:extLst>
              <a:ext uri="{FF2B5EF4-FFF2-40B4-BE49-F238E27FC236}">
                <a16:creationId xmlns:a16="http://schemas.microsoft.com/office/drawing/2014/main" id="{6743D76B-73A3-5F2C-11FB-BB619E124344}"/>
              </a:ext>
            </a:extLst>
          </p:cNvPr>
          <p:cNvSpPr/>
          <p:nvPr/>
        </p:nvSpPr>
        <p:spPr>
          <a:xfrm rot="5400000">
            <a:off x="8964637" y="6080425"/>
            <a:ext cx="55320" cy="553350"/>
          </a:xfrm>
          <a:prstGeom prst="round2SameRect">
            <a:avLst>
              <a:gd name="adj1" fmla="val 50000"/>
              <a:gd name="adj2" fmla="val 0"/>
            </a:avLst>
          </a:prstGeom>
          <a:solidFill>
            <a:srgbClr val="ECB448"/>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grpSp>
        <p:nvGrpSpPr>
          <p:cNvPr id="75" name="Group 74">
            <a:extLst>
              <a:ext uri="{FF2B5EF4-FFF2-40B4-BE49-F238E27FC236}">
                <a16:creationId xmlns:a16="http://schemas.microsoft.com/office/drawing/2014/main" id="{8B95A0BC-6117-81CD-BD4E-B00F4360AB8A}"/>
              </a:ext>
            </a:extLst>
          </p:cNvPr>
          <p:cNvGrpSpPr/>
          <p:nvPr/>
        </p:nvGrpSpPr>
        <p:grpSpPr>
          <a:xfrm>
            <a:off x="845112" y="4892700"/>
            <a:ext cx="10830545" cy="1456597"/>
            <a:chOff x="845112" y="4892700"/>
            <a:chExt cx="10830545" cy="1456597"/>
          </a:xfrm>
        </p:grpSpPr>
        <p:sp>
          <p:nvSpPr>
            <p:cNvPr id="33" name="Cube 32">
              <a:extLst>
                <a:ext uri="{FF2B5EF4-FFF2-40B4-BE49-F238E27FC236}">
                  <a16:creationId xmlns:a16="http://schemas.microsoft.com/office/drawing/2014/main" id="{97EADDBD-21B5-6331-A76C-587FCF543AF9}"/>
                </a:ext>
              </a:extLst>
            </p:cNvPr>
            <p:cNvSpPr/>
            <p:nvPr/>
          </p:nvSpPr>
          <p:spPr>
            <a:xfrm rot="13500000">
              <a:off x="10151673" y="4896857"/>
              <a:ext cx="1456597" cy="1448283"/>
            </a:xfrm>
            <a:prstGeom prst="cube">
              <a:avLst>
                <a:gd name="adj" fmla="val 14635"/>
              </a:avLst>
            </a:prstGeom>
            <a:solidFill>
              <a:srgbClr val="ECB448"/>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34" name="TextBox 33">
              <a:extLst>
                <a:ext uri="{FF2B5EF4-FFF2-40B4-BE49-F238E27FC236}">
                  <a16:creationId xmlns:a16="http://schemas.microsoft.com/office/drawing/2014/main" id="{EECB42A1-1D54-4679-EAE4-36CBACBDF329}"/>
                </a:ext>
              </a:extLst>
            </p:cNvPr>
            <p:cNvSpPr txBox="1"/>
            <p:nvPr/>
          </p:nvSpPr>
          <p:spPr>
            <a:xfrm>
              <a:off x="10390781" y="5221871"/>
              <a:ext cx="1284876"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T</a:t>
              </a:r>
            </a:p>
          </p:txBody>
        </p:sp>
        <p:sp>
          <p:nvSpPr>
            <p:cNvPr id="37" name="TextBox 36">
              <a:extLst>
                <a:ext uri="{FF2B5EF4-FFF2-40B4-BE49-F238E27FC236}">
                  <a16:creationId xmlns:a16="http://schemas.microsoft.com/office/drawing/2014/main" id="{2598805B-2107-F01B-8ADA-24C0DF512CAC}"/>
                </a:ext>
              </a:extLst>
            </p:cNvPr>
            <p:cNvSpPr txBox="1"/>
            <p:nvPr/>
          </p:nvSpPr>
          <p:spPr>
            <a:xfrm>
              <a:off x="7835585" y="5602678"/>
              <a:ext cx="2417196" cy="369332"/>
            </a:xfrm>
            <a:prstGeom prst="rect">
              <a:avLst/>
            </a:prstGeom>
            <a:noFill/>
          </p:spPr>
          <p:txBody>
            <a:bodyPr wrap="square" rtlCol="0">
              <a:spAutoFit/>
            </a:bodyPr>
            <a:lstStyle/>
            <a:p>
              <a:pPr marL="0" marR="0" lvl="0" indent="0" algn="ctr" defTabSz="1218987" rtl="1" eaLnBrk="1" fontAlgn="auto" latinLnBrk="0" hangingPunct="1">
                <a:lnSpc>
                  <a:spcPct val="100000"/>
                </a:lnSpc>
                <a:spcBef>
                  <a:spcPts val="0"/>
                </a:spcBef>
                <a:spcAft>
                  <a:spcPts val="0"/>
                </a:spcAft>
                <a:buClrTx/>
                <a:buSzTx/>
                <a:buFontTx/>
                <a:buNone/>
                <a:tabLst/>
                <a:defRPr/>
              </a:pPr>
              <a:r>
                <a:rPr lang="ar-EG" b="1" kern="0" dirty="0">
                  <a:solidFill>
                    <a:schemeClr val="accent2">
                      <a:lumMod val="75000"/>
                    </a:schemeClr>
                  </a:solidFill>
                  <a:latin typeface="Alexandria" pitchFamily="2" charset="-78"/>
                  <a:cs typeface="Alexandria" pitchFamily="2" charset="-78"/>
                </a:rPr>
                <a:t>التهديدات</a:t>
              </a:r>
              <a:endParaRPr kumimoji="0" lang="en-US" b="1" i="0" u="none" strike="noStrike" kern="0" cap="none" spc="0" normalizeH="0" baseline="0" noProof="0" dirty="0">
                <a:ln>
                  <a:noFill/>
                </a:ln>
                <a:solidFill>
                  <a:schemeClr val="accent2">
                    <a:lumMod val="75000"/>
                  </a:schemeClr>
                </a:solidFill>
                <a:effectLst/>
                <a:uLnTx/>
                <a:uFillTx/>
                <a:latin typeface="Alexandria" pitchFamily="2" charset="-78"/>
                <a:cs typeface="Alexandria" pitchFamily="2" charset="-78"/>
              </a:endParaRPr>
            </a:p>
          </p:txBody>
        </p:sp>
        <p:sp>
          <p:nvSpPr>
            <p:cNvPr id="39" name="Shape">
              <a:extLst>
                <a:ext uri="{FF2B5EF4-FFF2-40B4-BE49-F238E27FC236}">
                  <a16:creationId xmlns:a16="http://schemas.microsoft.com/office/drawing/2014/main" id="{14EAA853-7F6C-4374-B90D-7E42C337EDC3}"/>
                </a:ext>
              </a:extLst>
            </p:cNvPr>
            <p:cNvSpPr/>
            <p:nvPr/>
          </p:nvSpPr>
          <p:spPr>
            <a:xfrm>
              <a:off x="9209961" y="5002821"/>
              <a:ext cx="642980" cy="642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0632" y="0"/>
                    <a:pt x="10465" y="43"/>
                    <a:pt x="10317" y="137"/>
                  </a:cubicBezTo>
                  <a:lnTo>
                    <a:pt x="419" y="6438"/>
                  </a:lnTo>
                  <a:cubicBezTo>
                    <a:pt x="159" y="6603"/>
                    <a:pt x="0" y="6895"/>
                    <a:pt x="0" y="7203"/>
                  </a:cubicBezTo>
                  <a:lnTo>
                    <a:pt x="0" y="20698"/>
                  </a:lnTo>
                  <a:cubicBezTo>
                    <a:pt x="0" y="21196"/>
                    <a:pt x="405" y="21600"/>
                    <a:pt x="902" y="21600"/>
                  </a:cubicBezTo>
                  <a:lnTo>
                    <a:pt x="20698" y="21600"/>
                  </a:lnTo>
                  <a:cubicBezTo>
                    <a:pt x="21195" y="21600"/>
                    <a:pt x="21600" y="21196"/>
                    <a:pt x="21600" y="20698"/>
                  </a:cubicBezTo>
                  <a:lnTo>
                    <a:pt x="21600" y="7203"/>
                  </a:lnTo>
                  <a:cubicBezTo>
                    <a:pt x="21600" y="6895"/>
                    <a:pt x="21440" y="6604"/>
                    <a:pt x="21181" y="6438"/>
                  </a:cubicBezTo>
                  <a:lnTo>
                    <a:pt x="11283" y="137"/>
                  </a:lnTo>
                  <a:cubicBezTo>
                    <a:pt x="11135" y="43"/>
                    <a:pt x="10968" y="0"/>
                    <a:pt x="10800" y="0"/>
                  </a:cubicBezTo>
                  <a:close/>
                  <a:moveTo>
                    <a:pt x="10800" y="1967"/>
                  </a:moveTo>
                  <a:lnTo>
                    <a:pt x="19223" y="7331"/>
                  </a:lnTo>
                  <a:lnTo>
                    <a:pt x="16154" y="10117"/>
                  </a:lnTo>
                  <a:cubicBezTo>
                    <a:pt x="15810" y="7422"/>
                    <a:pt x="13517" y="5400"/>
                    <a:pt x="10800" y="5400"/>
                  </a:cubicBezTo>
                  <a:cubicBezTo>
                    <a:pt x="8083" y="5400"/>
                    <a:pt x="5790" y="7422"/>
                    <a:pt x="5446" y="10117"/>
                  </a:cubicBezTo>
                  <a:lnTo>
                    <a:pt x="2377" y="7331"/>
                  </a:lnTo>
                  <a:cubicBezTo>
                    <a:pt x="2377" y="7331"/>
                    <a:pt x="10800" y="1967"/>
                    <a:pt x="10800" y="1967"/>
                  </a:cubicBezTo>
                  <a:close/>
                  <a:moveTo>
                    <a:pt x="10800" y="7203"/>
                  </a:moveTo>
                  <a:cubicBezTo>
                    <a:pt x="12788" y="7203"/>
                    <a:pt x="14397" y="8812"/>
                    <a:pt x="14397" y="10800"/>
                  </a:cubicBezTo>
                  <a:cubicBezTo>
                    <a:pt x="14399" y="11579"/>
                    <a:pt x="14147" y="12337"/>
                    <a:pt x="13678" y="12958"/>
                  </a:cubicBezTo>
                  <a:cubicBezTo>
                    <a:pt x="13561" y="13114"/>
                    <a:pt x="13495" y="13301"/>
                    <a:pt x="13495" y="13495"/>
                  </a:cubicBezTo>
                  <a:lnTo>
                    <a:pt x="13495" y="14925"/>
                  </a:lnTo>
                  <a:lnTo>
                    <a:pt x="13231" y="14661"/>
                  </a:lnTo>
                  <a:cubicBezTo>
                    <a:pt x="12958" y="14387"/>
                    <a:pt x="12540" y="14324"/>
                    <a:pt x="12193" y="14497"/>
                  </a:cubicBezTo>
                  <a:lnTo>
                    <a:pt x="10800" y="15189"/>
                  </a:lnTo>
                  <a:lnTo>
                    <a:pt x="9398" y="14497"/>
                  </a:lnTo>
                  <a:cubicBezTo>
                    <a:pt x="9051" y="14324"/>
                    <a:pt x="8633" y="14387"/>
                    <a:pt x="8360" y="14661"/>
                  </a:cubicBezTo>
                  <a:lnTo>
                    <a:pt x="8095" y="14925"/>
                  </a:lnTo>
                  <a:lnTo>
                    <a:pt x="8095" y="13495"/>
                  </a:lnTo>
                  <a:cubicBezTo>
                    <a:pt x="8096" y="13301"/>
                    <a:pt x="8039" y="13114"/>
                    <a:pt x="7922" y="12958"/>
                  </a:cubicBezTo>
                  <a:cubicBezTo>
                    <a:pt x="7453" y="12336"/>
                    <a:pt x="7201" y="11579"/>
                    <a:pt x="7203" y="10800"/>
                  </a:cubicBezTo>
                  <a:cubicBezTo>
                    <a:pt x="7203" y="8812"/>
                    <a:pt x="8812" y="7203"/>
                    <a:pt x="10800" y="7203"/>
                  </a:cubicBezTo>
                  <a:close/>
                  <a:moveTo>
                    <a:pt x="1803" y="9234"/>
                  </a:moveTo>
                  <a:cubicBezTo>
                    <a:pt x="1803" y="9234"/>
                    <a:pt x="5819" y="12885"/>
                    <a:pt x="5819" y="12885"/>
                  </a:cubicBezTo>
                  <a:cubicBezTo>
                    <a:pt x="5821" y="12890"/>
                    <a:pt x="5817" y="12899"/>
                    <a:pt x="5819" y="12904"/>
                  </a:cubicBezTo>
                  <a:lnTo>
                    <a:pt x="1803" y="15462"/>
                  </a:lnTo>
                  <a:lnTo>
                    <a:pt x="1803" y="9234"/>
                  </a:lnTo>
                  <a:close/>
                  <a:moveTo>
                    <a:pt x="19797" y="9234"/>
                  </a:moveTo>
                  <a:lnTo>
                    <a:pt x="19797" y="15462"/>
                  </a:lnTo>
                  <a:lnTo>
                    <a:pt x="15772" y="12904"/>
                  </a:lnTo>
                  <a:cubicBezTo>
                    <a:pt x="15774" y="12899"/>
                    <a:pt x="15779" y="12890"/>
                    <a:pt x="15781" y="12885"/>
                  </a:cubicBezTo>
                  <a:lnTo>
                    <a:pt x="19797" y="9234"/>
                  </a:lnTo>
                  <a:close/>
                  <a:moveTo>
                    <a:pt x="8769" y="10782"/>
                  </a:moveTo>
                  <a:cubicBezTo>
                    <a:pt x="8272" y="10782"/>
                    <a:pt x="7868" y="11186"/>
                    <a:pt x="7868" y="11683"/>
                  </a:cubicBezTo>
                  <a:cubicBezTo>
                    <a:pt x="7868" y="12180"/>
                    <a:pt x="8272" y="12585"/>
                    <a:pt x="8769" y="12585"/>
                  </a:cubicBezTo>
                  <a:cubicBezTo>
                    <a:pt x="9266" y="12585"/>
                    <a:pt x="9671" y="12180"/>
                    <a:pt x="9671" y="11683"/>
                  </a:cubicBezTo>
                  <a:cubicBezTo>
                    <a:pt x="9671" y="11186"/>
                    <a:pt x="9266" y="10782"/>
                    <a:pt x="8769" y="10782"/>
                  </a:cubicBezTo>
                  <a:close/>
                  <a:moveTo>
                    <a:pt x="12557" y="10782"/>
                  </a:moveTo>
                  <a:cubicBezTo>
                    <a:pt x="12061" y="10782"/>
                    <a:pt x="11656" y="11186"/>
                    <a:pt x="11656" y="11683"/>
                  </a:cubicBezTo>
                  <a:cubicBezTo>
                    <a:pt x="11656" y="12180"/>
                    <a:pt x="12061" y="12585"/>
                    <a:pt x="12557" y="12585"/>
                  </a:cubicBezTo>
                  <a:cubicBezTo>
                    <a:pt x="13055" y="12585"/>
                    <a:pt x="13459" y="12180"/>
                    <a:pt x="13459" y="11683"/>
                  </a:cubicBezTo>
                  <a:cubicBezTo>
                    <a:pt x="13459" y="11186"/>
                    <a:pt x="13055" y="10782"/>
                    <a:pt x="12557" y="10782"/>
                  </a:cubicBezTo>
                  <a:close/>
                  <a:moveTo>
                    <a:pt x="6302" y="14725"/>
                  </a:moveTo>
                  <a:lnTo>
                    <a:pt x="6302" y="15298"/>
                  </a:lnTo>
                  <a:cubicBezTo>
                    <a:pt x="6302" y="15537"/>
                    <a:pt x="6397" y="15767"/>
                    <a:pt x="6566" y="15936"/>
                  </a:cubicBezTo>
                  <a:lnTo>
                    <a:pt x="7467" y="16837"/>
                  </a:lnTo>
                  <a:cubicBezTo>
                    <a:pt x="7636" y="17006"/>
                    <a:pt x="7857" y="17102"/>
                    <a:pt x="8095" y="17102"/>
                  </a:cubicBezTo>
                  <a:cubicBezTo>
                    <a:pt x="8334" y="17102"/>
                    <a:pt x="8564" y="17006"/>
                    <a:pt x="8733" y="16837"/>
                  </a:cubicBezTo>
                  <a:lnTo>
                    <a:pt x="9179" y="16391"/>
                  </a:lnTo>
                  <a:lnTo>
                    <a:pt x="10399" y="17001"/>
                  </a:lnTo>
                  <a:cubicBezTo>
                    <a:pt x="10653" y="17128"/>
                    <a:pt x="10947" y="17128"/>
                    <a:pt x="11201" y="17001"/>
                  </a:cubicBezTo>
                  <a:lnTo>
                    <a:pt x="12421" y="16391"/>
                  </a:lnTo>
                  <a:lnTo>
                    <a:pt x="12858" y="16837"/>
                  </a:lnTo>
                  <a:cubicBezTo>
                    <a:pt x="13027" y="17006"/>
                    <a:pt x="13257" y="17102"/>
                    <a:pt x="13495" y="17102"/>
                  </a:cubicBezTo>
                  <a:cubicBezTo>
                    <a:pt x="13734" y="17102"/>
                    <a:pt x="13964" y="17006"/>
                    <a:pt x="14133" y="16837"/>
                  </a:cubicBezTo>
                  <a:lnTo>
                    <a:pt x="15034" y="15936"/>
                  </a:lnTo>
                  <a:cubicBezTo>
                    <a:pt x="15203" y="15767"/>
                    <a:pt x="15298" y="15537"/>
                    <a:pt x="15298" y="15298"/>
                  </a:cubicBezTo>
                  <a:lnTo>
                    <a:pt x="15298" y="14725"/>
                  </a:lnTo>
                  <a:lnTo>
                    <a:pt x="19797" y="17593"/>
                  </a:lnTo>
                  <a:cubicBezTo>
                    <a:pt x="19797" y="17593"/>
                    <a:pt x="19797" y="19797"/>
                    <a:pt x="19797" y="19797"/>
                  </a:cubicBezTo>
                  <a:lnTo>
                    <a:pt x="1803" y="19797"/>
                  </a:lnTo>
                  <a:lnTo>
                    <a:pt x="1803" y="17593"/>
                  </a:lnTo>
                  <a:lnTo>
                    <a:pt x="6302" y="14725"/>
                  </a:lnTo>
                  <a:close/>
                </a:path>
              </a:pathLst>
            </a:custGeom>
            <a:solidFill>
              <a:srgbClr val="ECB448"/>
            </a:solidFill>
            <a:ln w="12700">
              <a:miter lim="400000"/>
            </a:ln>
          </p:spPr>
          <p:txBody>
            <a:bodyPr lIns="38100" tIns="38100" rIns="38100" bIns="38100" anchor="ctr"/>
            <a:lstStyle/>
            <a:p>
              <a:pPr marL="0" marR="0" lvl="0" indent="0" defTabSz="1218987"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Segoe UI" panose="020B0502040204020203" pitchFamily="34" charset="0"/>
              </a:endParaRPr>
            </a:p>
          </p:txBody>
        </p:sp>
        <p:sp>
          <p:nvSpPr>
            <p:cNvPr id="40" name="TextBox 39">
              <a:extLst>
                <a:ext uri="{FF2B5EF4-FFF2-40B4-BE49-F238E27FC236}">
                  <a16:creationId xmlns:a16="http://schemas.microsoft.com/office/drawing/2014/main" id="{6637E2D0-21C1-DDC2-B694-9414E9F78F28}"/>
                </a:ext>
              </a:extLst>
            </p:cNvPr>
            <p:cNvSpPr txBox="1"/>
            <p:nvPr/>
          </p:nvSpPr>
          <p:spPr>
            <a:xfrm>
              <a:off x="845112" y="5451071"/>
              <a:ext cx="7947692" cy="830997"/>
            </a:xfrm>
            <a:prstGeom prst="rect">
              <a:avLst/>
            </a:prstGeom>
            <a:noFill/>
          </p:spPr>
          <p:txBody>
            <a:bodyPr wrap="square" rtlCol="1">
              <a:spAutoFit/>
            </a:bodyPr>
            <a:lstStyle/>
            <a:p>
              <a:pPr algn="ctr"/>
              <a:r>
                <a:rPr lang="ar-EG" sz="1600" dirty="0">
                  <a:latin typeface="Alexandria" pitchFamily="2" charset="-78"/>
                  <a:cs typeface="Alexandria" pitchFamily="2" charset="-78"/>
                </a:rPr>
                <a:t>العوامل الخارجية التي قد تضر بالمؤسسة أو تحد من نموها.</a:t>
              </a:r>
            </a:p>
            <a:p>
              <a:pPr algn="ct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المنافسة المتزايدة، التغيرات الاقتصادية السلبية، التغييرات القانونية أو التنظيمية التي قد تحد من الأنشطة التجارية.</a:t>
              </a:r>
            </a:p>
          </p:txBody>
        </p:sp>
      </p:grpSp>
    </p:spTree>
    <p:extLst>
      <p:ext uri="{BB962C8B-B14F-4D97-AF65-F5344CB8AC3E}">
        <p14:creationId xmlns:p14="http://schemas.microsoft.com/office/powerpoint/2010/main" val="40827061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F864F-36CE-D745-33D1-3FB295F20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A35653-0384-C6C4-6064-32909554C612}"/>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58060D-D549-1991-DFBC-95D99A0A45E9}"/>
              </a:ext>
            </a:extLst>
          </p:cNvPr>
          <p:cNvSpPr/>
          <p:nvPr/>
        </p:nvSpPr>
        <p:spPr>
          <a:xfrm>
            <a:off x="7883147" y="1141748"/>
            <a:ext cx="4128422" cy="554249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D415325-9F65-20BF-D846-4042E993F20E}"/>
              </a:ext>
            </a:extLst>
          </p:cNvPr>
          <p:cNvSpPr/>
          <p:nvPr/>
        </p:nvSpPr>
        <p:spPr>
          <a:xfrm>
            <a:off x="308340" y="1312206"/>
            <a:ext cx="11502661" cy="5187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903CD98-4F37-9BD1-8F7D-A7A1DE99B374}"/>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A49A8F0-D697-AC82-5DE5-24475CED0B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3B22A2C9-E049-450C-09E2-BD1F5F74CCAD}"/>
              </a:ext>
            </a:extLst>
          </p:cNvPr>
          <p:cNvSpPr txBox="1"/>
          <p:nvPr/>
        </p:nvSpPr>
        <p:spPr>
          <a:xfrm>
            <a:off x="2124431" y="659211"/>
            <a:ext cx="9341215" cy="584775"/>
          </a:xfrm>
          <a:prstGeom prst="rect">
            <a:avLst/>
          </a:prstGeom>
          <a:noFill/>
        </p:spPr>
        <p:txBody>
          <a:bodyPr wrap="square" rtlCol="1">
            <a:spAutoFit/>
          </a:bodyPr>
          <a:lstStyle/>
          <a:p>
            <a:pPr algn="ctr" rtl="1"/>
            <a:r>
              <a:rPr lang="ar-EG" sz="1600" b="1" dirty="0">
                <a:latin typeface="Alexandria" pitchFamily="2" charset="-78"/>
                <a:cs typeface="Alexandria" pitchFamily="2" charset="-78"/>
              </a:rPr>
              <a:t>تحليل </a:t>
            </a:r>
            <a:r>
              <a:rPr lang="en-US" sz="1600" b="1" dirty="0">
                <a:latin typeface="Alexandria" pitchFamily="2" charset="-78"/>
                <a:cs typeface="Alexandria" pitchFamily="2" charset="-78"/>
              </a:rPr>
              <a:t>PESTEL</a:t>
            </a:r>
            <a:r>
              <a:rPr lang="ar-EG" sz="1600" b="1" dirty="0">
                <a:latin typeface="Alexandria" pitchFamily="2" charset="-78"/>
                <a:cs typeface="Alexandria" pitchFamily="2" charset="-78"/>
              </a:rPr>
              <a:t> بيئي شامل يدرس العوامل الخارجية التي قد تؤثر على استراتيجيات الحملة. يتكون من الأبعاد التالية:</a:t>
            </a:r>
            <a:endParaRPr lang="ar-EG" sz="1400" dirty="0"/>
          </a:p>
        </p:txBody>
      </p:sp>
      <p:grpSp>
        <p:nvGrpSpPr>
          <p:cNvPr id="4" name="Group 3">
            <a:extLst>
              <a:ext uri="{FF2B5EF4-FFF2-40B4-BE49-F238E27FC236}">
                <a16:creationId xmlns:a16="http://schemas.microsoft.com/office/drawing/2014/main" id="{3433CA80-BBAA-4163-EBDA-6D6AFB1748C1}"/>
              </a:ext>
            </a:extLst>
          </p:cNvPr>
          <p:cNvGrpSpPr/>
          <p:nvPr/>
        </p:nvGrpSpPr>
        <p:grpSpPr>
          <a:xfrm>
            <a:off x="705476" y="1497499"/>
            <a:ext cx="10526952" cy="4944361"/>
            <a:chOff x="1284583" y="762201"/>
            <a:chExt cx="9586654" cy="5333599"/>
          </a:xfrm>
        </p:grpSpPr>
        <p:grpSp>
          <p:nvGrpSpPr>
            <p:cNvPr id="7" name="Group 6">
              <a:extLst>
                <a:ext uri="{FF2B5EF4-FFF2-40B4-BE49-F238E27FC236}">
                  <a16:creationId xmlns:a16="http://schemas.microsoft.com/office/drawing/2014/main" id="{8C9E57B9-B1CB-B21C-FC6E-5E9947A1BBB1}"/>
                </a:ext>
              </a:extLst>
            </p:cNvPr>
            <p:cNvGrpSpPr/>
            <p:nvPr/>
          </p:nvGrpSpPr>
          <p:grpSpPr>
            <a:xfrm>
              <a:off x="3400915" y="762201"/>
              <a:ext cx="5367945" cy="5333599"/>
              <a:chOff x="3400915" y="762201"/>
              <a:chExt cx="5367945" cy="5333599"/>
            </a:xfrm>
          </p:grpSpPr>
          <p:sp>
            <p:nvSpPr>
              <p:cNvPr id="17" name="Hexagon 16">
                <a:extLst>
                  <a:ext uri="{FF2B5EF4-FFF2-40B4-BE49-F238E27FC236}">
                    <a16:creationId xmlns:a16="http://schemas.microsoft.com/office/drawing/2014/main" id="{3F44B2D0-4930-CC18-5743-B8BCC6AD4108}"/>
                  </a:ext>
                </a:extLst>
              </p:cNvPr>
              <p:cNvSpPr/>
              <p:nvPr/>
            </p:nvSpPr>
            <p:spPr>
              <a:xfrm rot="5400000">
                <a:off x="5953448" y="904753"/>
                <a:ext cx="2067012" cy="1781907"/>
              </a:xfrm>
              <a:prstGeom prst="hexag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9" name="Hexagon 18">
                <a:extLst>
                  <a:ext uri="{FF2B5EF4-FFF2-40B4-BE49-F238E27FC236}">
                    <a16:creationId xmlns:a16="http://schemas.microsoft.com/office/drawing/2014/main" id="{AAE5F567-929E-503A-7C10-6FEBE8B61ADA}"/>
                  </a:ext>
                </a:extLst>
              </p:cNvPr>
              <p:cNvSpPr/>
              <p:nvPr/>
            </p:nvSpPr>
            <p:spPr>
              <a:xfrm rot="5400000">
                <a:off x="6844401" y="2538047"/>
                <a:ext cx="2067012" cy="1781907"/>
              </a:xfrm>
              <a:prstGeom prst="hexagon">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0" name="Hexagon 19">
                <a:extLst>
                  <a:ext uri="{FF2B5EF4-FFF2-40B4-BE49-F238E27FC236}">
                    <a16:creationId xmlns:a16="http://schemas.microsoft.com/office/drawing/2014/main" id="{AC60296B-3ADA-064E-CE67-84DD275D4DA4}"/>
                  </a:ext>
                </a:extLst>
              </p:cNvPr>
              <p:cNvSpPr/>
              <p:nvPr/>
            </p:nvSpPr>
            <p:spPr>
              <a:xfrm rot="5400000">
                <a:off x="5953448" y="4171340"/>
                <a:ext cx="2067012" cy="178190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1" name="Hexagon 20">
                <a:extLst>
                  <a:ext uri="{FF2B5EF4-FFF2-40B4-BE49-F238E27FC236}">
                    <a16:creationId xmlns:a16="http://schemas.microsoft.com/office/drawing/2014/main" id="{40CA7729-562C-8002-AE2A-CB5DE06B4C93}"/>
                  </a:ext>
                </a:extLst>
              </p:cNvPr>
              <p:cNvSpPr/>
              <p:nvPr/>
            </p:nvSpPr>
            <p:spPr>
              <a:xfrm rot="5400000">
                <a:off x="4153978" y="4171340"/>
                <a:ext cx="2067012" cy="1781907"/>
              </a:xfrm>
              <a:prstGeom prst="hexag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2" name="Hexagon 21">
                <a:extLst>
                  <a:ext uri="{FF2B5EF4-FFF2-40B4-BE49-F238E27FC236}">
                    <a16:creationId xmlns:a16="http://schemas.microsoft.com/office/drawing/2014/main" id="{FC533469-6BAF-6FF3-82B7-ECDD1768CB4D}"/>
                  </a:ext>
                </a:extLst>
              </p:cNvPr>
              <p:cNvSpPr/>
              <p:nvPr/>
            </p:nvSpPr>
            <p:spPr>
              <a:xfrm rot="5400000">
                <a:off x="3258363" y="2538047"/>
                <a:ext cx="2067012" cy="1781907"/>
              </a:xfrm>
              <a:prstGeom prst="hexagon">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4" name="Hexagon 23">
                <a:extLst>
                  <a:ext uri="{FF2B5EF4-FFF2-40B4-BE49-F238E27FC236}">
                    <a16:creationId xmlns:a16="http://schemas.microsoft.com/office/drawing/2014/main" id="{7D47F866-828D-1AD2-1B46-CB233FE40270}"/>
                  </a:ext>
                </a:extLst>
              </p:cNvPr>
              <p:cNvSpPr/>
              <p:nvPr/>
            </p:nvSpPr>
            <p:spPr>
              <a:xfrm rot="5400000">
                <a:off x="4153978" y="904753"/>
                <a:ext cx="2067012" cy="1781907"/>
              </a:xfrm>
              <a:prstGeom prst="hexag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6" name="TextBox 25">
                <a:extLst>
                  <a:ext uri="{FF2B5EF4-FFF2-40B4-BE49-F238E27FC236}">
                    <a16:creationId xmlns:a16="http://schemas.microsoft.com/office/drawing/2014/main" id="{92E469B3-2335-DFA4-AFBF-EF0F99774078}"/>
                  </a:ext>
                </a:extLst>
              </p:cNvPr>
              <p:cNvSpPr txBox="1"/>
              <p:nvPr/>
            </p:nvSpPr>
            <p:spPr>
              <a:xfrm>
                <a:off x="6411489" y="920544"/>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P</a:t>
                </a:r>
              </a:p>
            </p:txBody>
          </p:sp>
          <p:sp>
            <p:nvSpPr>
              <p:cNvPr id="27" name="TextBox 26">
                <a:extLst>
                  <a:ext uri="{FF2B5EF4-FFF2-40B4-BE49-F238E27FC236}">
                    <a16:creationId xmlns:a16="http://schemas.microsoft.com/office/drawing/2014/main" id="{8D810CB8-D5EF-658A-C86F-9BF886EB480B}"/>
                  </a:ext>
                </a:extLst>
              </p:cNvPr>
              <p:cNvSpPr txBox="1"/>
              <p:nvPr/>
            </p:nvSpPr>
            <p:spPr>
              <a:xfrm>
                <a:off x="7302443" y="2553837"/>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E</a:t>
                </a:r>
              </a:p>
            </p:txBody>
          </p:sp>
          <p:sp>
            <p:nvSpPr>
              <p:cNvPr id="28" name="TextBox 27">
                <a:extLst>
                  <a:ext uri="{FF2B5EF4-FFF2-40B4-BE49-F238E27FC236}">
                    <a16:creationId xmlns:a16="http://schemas.microsoft.com/office/drawing/2014/main" id="{CA6B9156-E607-A67F-0BA9-646EECE4F082}"/>
                  </a:ext>
                </a:extLst>
              </p:cNvPr>
              <p:cNvSpPr txBox="1"/>
              <p:nvPr/>
            </p:nvSpPr>
            <p:spPr>
              <a:xfrm>
                <a:off x="6411489" y="4187130"/>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S</a:t>
                </a:r>
              </a:p>
            </p:txBody>
          </p:sp>
          <p:sp>
            <p:nvSpPr>
              <p:cNvPr id="29" name="TextBox 28">
                <a:extLst>
                  <a:ext uri="{FF2B5EF4-FFF2-40B4-BE49-F238E27FC236}">
                    <a16:creationId xmlns:a16="http://schemas.microsoft.com/office/drawing/2014/main" id="{89AB5FB3-BF63-C0F8-0515-4CE7126D7B03}"/>
                  </a:ext>
                </a:extLst>
              </p:cNvPr>
              <p:cNvSpPr txBox="1"/>
              <p:nvPr/>
            </p:nvSpPr>
            <p:spPr>
              <a:xfrm>
                <a:off x="4612020" y="4187130"/>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T</a:t>
                </a:r>
              </a:p>
            </p:txBody>
          </p:sp>
          <p:sp>
            <p:nvSpPr>
              <p:cNvPr id="30" name="TextBox 29">
                <a:extLst>
                  <a:ext uri="{FF2B5EF4-FFF2-40B4-BE49-F238E27FC236}">
                    <a16:creationId xmlns:a16="http://schemas.microsoft.com/office/drawing/2014/main" id="{1CB7D969-C432-236C-C584-69DA8C76A6DC}"/>
                  </a:ext>
                </a:extLst>
              </p:cNvPr>
              <p:cNvSpPr txBox="1"/>
              <p:nvPr/>
            </p:nvSpPr>
            <p:spPr>
              <a:xfrm>
                <a:off x="3716404" y="2673686"/>
                <a:ext cx="1150929" cy="15106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E</a:t>
                </a:r>
              </a:p>
            </p:txBody>
          </p:sp>
          <p:sp>
            <p:nvSpPr>
              <p:cNvPr id="31" name="TextBox 30">
                <a:extLst>
                  <a:ext uri="{FF2B5EF4-FFF2-40B4-BE49-F238E27FC236}">
                    <a16:creationId xmlns:a16="http://schemas.microsoft.com/office/drawing/2014/main" id="{7DE33833-7356-74E9-508D-EF9C75823C59}"/>
                  </a:ext>
                </a:extLst>
              </p:cNvPr>
              <p:cNvSpPr txBox="1"/>
              <p:nvPr/>
            </p:nvSpPr>
            <p:spPr>
              <a:xfrm>
                <a:off x="4612020" y="920544"/>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L</a:t>
                </a:r>
              </a:p>
            </p:txBody>
          </p:sp>
        </p:grpSp>
        <p:grpSp>
          <p:nvGrpSpPr>
            <p:cNvPr id="8" name="Group 7">
              <a:extLst>
                <a:ext uri="{FF2B5EF4-FFF2-40B4-BE49-F238E27FC236}">
                  <a16:creationId xmlns:a16="http://schemas.microsoft.com/office/drawing/2014/main" id="{9CB1CBFA-12B1-C63C-D5A1-315A56628ADD}"/>
                </a:ext>
              </a:extLst>
            </p:cNvPr>
            <p:cNvGrpSpPr/>
            <p:nvPr/>
          </p:nvGrpSpPr>
          <p:grpSpPr>
            <a:xfrm>
              <a:off x="1284583" y="1316088"/>
              <a:ext cx="9586654" cy="4130779"/>
              <a:chOff x="1298462" y="1316088"/>
              <a:chExt cx="9586654" cy="4130779"/>
            </a:xfrm>
          </p:grpSpPr>
          <p:grpSp>
            <p:nvGrpSpPr>
              <p:cNvPr id="9" name="Group 8">
                <a:extLst>
                  <a:ext uri="{FF2B5EF4-FFF2-40B4-BE49-F238E27FC236}">
                    <a16:creationId xmlns:a16="http://schemas.microsoft.com/office/drawing/2014/main" id="{47A344C5-0A22-B70A-191D-DCAB7A6A76B4}"/>
                  </a:ext>
                </a:extLst>
              </p:cNvPr>
              <p:cNvGrpSpPr/>
              <p:nvPr/>
            </p:nvGrpSpPr>
            <p:grpSpPr>
              <a:xfrm>
                <a:off x="1298462" y="2949381"/>
                <a:ext cx="9586654" cy="769147"/>
                <a:chOff x="1298462" y="2949381"/>
                <a:chExt cx="9586654" cy="769147"/>
              </a:xfrm>
            </p:grpSpPr>
            <p:sp>
              <p:nvSpPr>
                <p:cNvPr id="15" name="Rectangle 14">
                  <a:extLst>
                    <a:ext uri="{FF2B5EF4-FFF2-40B4-BE49-F238E27FC236}">
                      <a16:creationId xmlns:a16="http://schemas.microsoft.com/office/drawing/2014/main" id="{6DEDE226-356C-EFF0-C1C3-16426DF246AB}"/>
                    </a:ext>
                  </a:extLst>
                </p:cNvPr>
                <p:cNvSpPr/>
                <p:nvPr/>
              </p:nvSpPr>
              <p:spPr>
                <a:xfrm>
                  <a:off x="8918154" y="2949381"/>
                  <a:ext cx="1966962" cy="769147"/>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Economic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rPr>
                    <a:t>العوامل الاقتصادية</a:t>
                  </a:r>
                  <a:endParaRPr kumimoji="0" lang="en-US"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endParaRPr>
                </a:p>
              </p:txBody>
            </p:sp>
            <p:sp>
              <p:nvSpPr>
                <p:cNvPr id="16" name="Rectangle 15">
                  <a:extLst>
                    <a:ext uri="{FF2B5EF4-FFF2-40B4-BE49-F238E27FC236}">
                      <a16:creationId xmlns:a16="http://schemas.microsoft.com/office/drawing/2014/main" id="{F326D63F-4BC2-5B15-B47A-A460E6492134}"/>
                    </a:ext>
                  </a:extLst>
                </p:cNvPr>
                <p:cNvSpPr/>
                <p:nvPr/>
              </p:nvSpPr>
              <p:spPr>
                <a:xfrm>
                  <a:off x="1298462" y="2949381"/>
                  <a:ext cx="1966962" cy="769147"/>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Environmental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rPr>
                    <a:t>العوامل البيئية</a:t>
                  </a:r>
                  <a:endParaRPr kumimoji="0" lang="en-US"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endParaRPr>
                </a:p>
              </p:txBody>
            </p:sp>
          </p:grpSp>
          <p:grpSp>
            <p:nvGrpSpPr>
              <p:cNvPr id="10" name="Group 9">
                <a:extLst>
                  <a:ext uri="{FF2B5EF4-FFF2-40B4-BE49-F238E27FC236}">
                    <a16:creationId xmlns:a16="http://schemas.microsoft.com/office/drawing/2014/main" id="{C0F5794C-C45F-8331-2084-D4DE7241507A}"/>
                  </a:ext>
                </a:extLst>
              </p:cNvPr>
              <p:cNvGrpSpPr/>
              <p:nvPr/>
            </p:nvGrpSpPr>
            <p:grpSpPr>
              <a:xfrm>
                <a:off x="2025842" y="1316088"/>
                <a:ext cx="8036096" cy="4130779"/>
                <a:chOff x="1876695" y="1316088"/>
                <a:chExt cx="8036096" cy="4130779"/>
              </a:xfrm>
            </p:grpSpPr>
            <p:sp>
              <p:nvSpPr>
                <p:cNvPr id="11" name="Rectangle 10">
                  <a:extLst>
                    <a:ext uri="{FF2B5EF4-FFF2-40B4-BE49-F238E27FC236}">
                      <a16:creationId xmlns:a16="http://schemas.microsoft.com/office/drawing/2014/main" id="{CB00E67D-B7B7-071C-A1ED-D73765C68C6D}"/>
                    </a:ext>
                  </a:extLst>
                </p:cNvPr>
                <p:cNvSpPr/>
                <p:nvPr/>
              </p:nvSpPr>
              <p:spPr>
                <a:xfrm>
                  <a:off x="7736399" y="1316088"/>
                  <a:ext cx="1966962" cy="769147"/>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Political</a:t>
                  </a:r>
                </a:p>
                <a:p>
                  <a:pPr algn="ctr"/>
                  <a:r>
                    <a:rPr lang="ar-EG" sz="1600" b="1" dirty="0">
                      <a:solidFill>
                        <a:schemeClr val="accent1"/>
                      </a:solidFill>
                      <a:latin typeface="Alexandria" pitchFamily="2" charset="-78"/>
                      <a:ea typeface="Roboto Thin" panose="02000000000000000000" pitchFamily="2" charset="0"/>
                      <a:cs typeface="Alexandria" pitchFamily="2" charset="-78"/>
                    </a:rPr>
                    <a:t>العوامل السياسية</a:t>
                  </a:r>
                  <a:endParaRPr lang="en-US" sz="1600" b="1" dirty="0">
                    <a:solidFill>
                      <a:schemeClr val="accent1"/>
                    </a:solidFill>
                    <a:latin typeface="Alexandria" pitchFamily="2" charset="-78"/>
                    <a:ea typeface="Roboto Thin" panose="02000000000000000000" pitchFamily="2" charset="0"/>
                    <a:cs typeface="Alexandria" pitchFamily="2" charset="-78"/>
                  </a:endParaRPr>
                </a:p>
              </p:txBody>
            </p:sp>
            <p:sp>
              <p:nvSpPr>
                <p:cNvPr id="12" name="Rectangle 11">
                  <a:extLst>
                    <a:ext uri="{FF2B5EF4-FFF2-40B4-BE49-F238E27FC236}">
                      <a16:creationId xmlns:a16="http://schemas.microsoft.com/office/drawing/2014/main" id="{9DCE33B6-3C5F-EC9A-4A81-89BF5A72DCA0}"/>
                    </a:ext>
                  </a:extLst>
                </p:cNvPr>
                <p:cNvSpPr/>
                <p:nvPr/>
              </p:nvSpPr>
              <p:spPr>
                <a:xfrm>
                  <a:off x="7945829" y="4677720"/>
                  <a:ext cx="1966962" cy="769147"/>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Social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rPr>
                    <a:t>العوامل الاجتماعية</a:t>
                  </a:r>
                  <a:endParaRPr kumimoji="0" lang="en-US"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endParaRPr>
                </a:p>
              </p:txBody>
            </p:sp>
            <p:sp>
              <p:nvSpPr>
                <p:cNvPr id="13" name="Rectangle 12">
                  <a:extLst>
                    <a:ext uri="{FF2B5EF4-FFF2-40B4-BE49-F238E27FC236}">
                      <a16:creationId xmlns:a16="http://schemas.microsoft.com/office/drawing/2014/main" id="{EE915AD2-2087-0F81-8830-4BB4A465B3A8}"/>
                    </a:ext>
                  </a:extLst>
                </p:cNvPr>
                <p:cNvSpPr/>
                <p:nvPr/>
              </p:nvSpPr>
              <p:spPr>
                <a:xfrm>
                  <a:off x="1876695" y="4677720"/>
                  <a:ext cx="2126823" cy="769147"/>
                </a:xfrm>
                <a:prstGeom prst="rect">
                  <a:avLst/>
                </a:prstGeom>
              </p:spPr>
              <p:txBody>
                <a:bodyPr wrap="square">
                  <a:spAutoFit/>
                </a:bodyPr>
                <a:lstStyle/>
                <a:p>
                  <a:pPr algn="ctr">
                    <a:spcAft>
                      <a:spcPts val="1000"/>
                    </a:spcAft>
                  </a:pPr>
                  <a:r>
                    <a:rPr lang="en-US" sz="1600" b="1" dirty="0">
                      <a:solidFill>
                        <a:srgbClr val="000000"/>
                      </a:solidFill>
                      <a:latin typeface="Georgia" panose="02040502050405020303" pitchFamily="18" charset="0"/>
                      <a:ea typeface="Roboto" panose="02000000000000000000" pitchFamily="2" charset="0"/>
                    </a:rPr>
                    <a:t>Technological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rPr>
                    <a:t>العوامل التكنولوجية</a:t>
                  </a:r>
                  <a:endParaRPr kumimoji="0" lang="en-US"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endParaRPr>
                </a:p>
              </p:txBody>
            </p:sp>
            <p:sp>
              <p:nvSpPr>
                <p:cNvPr id="14" name="Rectangle 13">
                  <a:extLst>
                    <a:ext uri="{FF2B5EF4-FFF2-40B4-BE49-F238E27FC236}">
                      <a16:creationId xmlns:a16="http://schemas.microsoft.com/office/drawing/2014/main" id="{7C6BCC84-249F-0B98-E6CE-0C057A7EFDF9}"/>
                    </a:ext>
                  </a:extLst>
                </p:cNvPr>
                <p:cNvSpPr/>
                <p:nvPr/>
              </p:nvSpPr>
              <p:spPr>
                <a:xfrm>
                  <a:off x="2138947" y="1345984"/>
                  <a:ext cx="1966962" cy="769147"/>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Legal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rPr>
                    <a:t>العوامل القانونية</a:t>
                  </a:r>
                  <a:endParaRPr kumimoji="0" lang="en-US" sz="1600" b="1" i="0" u="none" strike="noStrike" kern="1200" cap="none" spc="0" normalizeH="0" baseline="0" noProof="0" dirty="0">
                    <a:ln>
                      <a:noFill/>
                    </a:ln>
                    <a:solidFill>
                      <a:srgbClr val="4472C4"/>
                    </a:solidFill>
                    <a:effectLst/>
                    <a:uLnTx/>
                    <a:uFillTx/>
                    <a:latin typeface="Alexandria" pitchFamily="2" charset="-78"/>
                    <a:ea typeface="Roboto Thin" panose="02000000000000000000" pitchFamily="2" charset="0"/>
                    <a:cs typeface="Alexandria" pitchFamily="2" charset="-78"/>
                  </a:endParaRPr>
                </a:p>
              </p:txBody>
            </p:sp>
          </p:grpSp>
        </p:grpSp>
      </p:grpSp>
    </p:spTree>
    <p:extLst>
      <p:ext uri="{BB962C8B-B14F-4D97-AF65-F5344CB8AC3E}">
        <p14:creationId xmlns:p14="http://schemas.microsoft.com/office/powerpoint/2010/main" val="158768102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81E27-E9C5-DABE-6A92-7B56E578BF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8BCDFC-52CA-6F82-3FBA-6D3320F18090}"/>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996F021-BB0A-6F34-C033-6943FCF42EB5}"/>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8EB21FC-675A-05F2-3F9F-FC964FDB690C}"/>
              </a:ext>
            </a:extLst>
          </p:cNvPr>
          <p:cNvSpPr/>
          <p:nvPr/>
        </p:nvSpPr>
        <p:spPr>
          <a:xfrm>
            <a:off x="217526" y="974435"/>
            <a:ext cx="11519848" cy="5591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ECF8311-C8BD-D961-7785-9CD9CAA207B0}"/>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45D0ED5-724E-6757-085C-50CEF6A5C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31BBE3D1-DC8D-FC6D-4E4C-9D616ED28823}"/>
              </a:ext>
            </a:extLst>
          </p:cNvPr>
          <p:cNvSpPr txBox="1"/>
          <p:nvPr/>
        </p:nvSpPr>
        <p:spPr>
          <a:xfrm>
            <a:off x="6176046" y="1066548"/>
            <a:ext cx="5693135"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من أدوات تحليل البيئة تحليل </a:t>
            </a:r>
            <a:r>
              <a:rPr lang="en-US" sz="2000" b="1" dirty="0">
                <a:solidFill>
                  <a:schemeClr val="accent2">
                    <a:lumMod val="75000"/>
                  </a:schemeClr>
                </a:solidFill>
                <a:latin typeface="Alexandria" pitchFamily="2" charset="-78"/>
                <a:cs typeface="Alexandria" pitchFamily="2" charset="-78"/>
              </a:rPr>
              <a:t>PESTEL</a:t>
            </a:r>
            <a:r>
              <a:rPr lang="ar-EG" sz="2000" b="1" dirty="0">
                <a:solidFill>
                  <a:schemeClr val="accent2">
                    <a:lumMod val="75000"/>
                  </a:schemeClr>
                </a:solidFill>
                <a:latin typeface="Alexandria" pitchFamily="2" charset="-78"/>
                <a:cs typeface="Alexandria" pitchFamily="2" charset="-78"/>
              </a:rPr>
              <a:t>:</a:t>
            </a:r>
          </a:p>
          <a:p>
            <a:endParaRPr lang="ar-EG" dirty="0"/>
          </a:p>
        </p:txBody>
      </p:sp>
      <p:grpSp>
        <p:nvGrpSpPr>
          <p:cNvPr id="41" name="Group 40">
            <a:extLst>
              <a:ext uri="{FF2B5EF4-FFF2-40B4-BE49-F238E27FC236}">
                <a16:creationId xmlns:a16="http://schemas.microsoft.com/office/drawing/2014/main" id="{A4596323-8910-14FB-77A4-A59232FF2BC2}"/>
              </a:ext>
            </a:extLst>
          </p:cNvPr>
          <p:cNvGrpSpPr/>
          <p:nvPr/>
        </p:nvGrpSpPr>
        <p:grpSpPr>
          <a:xfrm>
            <a:off x="563599" y="1280310"/>
            <a:ext cx="11157031" cy="797148"/>
            <a:chOff x="563599" y="1280310"/>
            <a:chExt cx="11157031" cy="797148"/>
          </a:xfrm>
        </p:grpSpPr>
        <p:sp>
          <p:nvSpPr>
            <p:cNvPr id="4" name="TextBox 3">
              <a:extLst>
                <a:ext uri="{FF2B5EF4-FFF2-40B4-BE49-F238E27FC236}">
                  <a16:creationId xmlns:a16="http://schemas.microsoft.com/office/drawing/2014/main" id="{04EF6017-2AA0-A11E-BC44-B6E1E2634D2A}"/>
                </a:ext>
              </a:extLst>
            </p:cNvPr>
            <p:cNvSpPr txBox="1"/>
            <p:nvPr/>
          </p:nvSpPr>
          <p:spPr>
            <a:xfrm>
              <a:off x="563599" y="1280310"/>
              <a:ext cx="1146744" cy="781184"/>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S</a:t>
              </a:r>
            </a:p>
          </p:txBody>
        </p:sp>
        <p:sp>
          <p:nvSpPr>
            <p:cNvPr id="8" name="TextBox 7">
              <a:extLst>
                <a:ext uri="{FF2B5EF4-FFF2-40B4-BE49-F238E27FC236}">
                  <a16:creationId xmlns:a16="http://schemas.microsoft.com/office/drawing/2014/main" id="{D3E51441-6995-AF35-3F48-1DFCD39016CA}"/>
                </a:ext>
              </a:extLst>
            </p:cNvPr>
            <p:cNvSpPr txBox="1"/>
            <p:nvPr/>
          </p:nvSpPr>
          <p:spPr>
            <a:xfrm>
              <a:off x="3590010" y="1738904"/>
              <a:ext cx="8130620" cy="338554"/>
            </a:xfrm>
            <a:prstGeom prst="rect">
              <a:avLst/>
            </a:prstGeom>
            <a:noFill/>
          </p:spPr>
          <p:txBody>
            <a:bodyPr wrap="square" rtlCol="1">
              <a:spAutoFit/>
            </a:bodyPr>
            <a:lstStyle/>
            <a:p>
              <a:pPr algn="ctr"/>
              <a:endParaRPr lang="ar-EG" sz="1600" dirty="0">
                <a:latin typeface="Alexandria" pitchFamily="2" charset="-78"/>
                <a:cs typeface="Alexandria" pitchFamily="2" charset="-78"/>
              </a:endParaRPr>
            </a:p>
          </p:txBody>
        </p:sp>
      </p:grpSp>
      <p:sp>
        <p:nvSpPr>
          <p:cNvPr id="9" name="Hexagon 8">
            <a:extLst>
              <a:ext uri="{FF2B5EF4-FFF2-40B4-BE49-F238E27FC236}">
                <a16:creationId xmlns:a16="http://schemas.microsoft.com/office/drawing/2014/main" id="{1E63DA4C-DD01-45A8-8CE4-ACE7708FA9D7}"/>
              </a:ext>
            </a:extLst>
          </p:cNvPr>
          <p:cNvSpPr/>
          <p:nvPr/>
        </p:nvSpPr>
        <p:spPr>
          <a:xfrm rot="5400000">
            <a:off x="279206" y="1190454"/>
            <a:ext cx="1622590" cy="1567215"/>
          </a:xfrm>
          <a:prstGeom prst="hexag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45" name="Group 44">
            <a:extLst>
              <a:ext uri="{FF2B5EF4-FFF2-40B4-BE49-F238E27FC236}">
                <a16:creationId xmlns:a16="http://schemas.microsoft.com/office/drawing/2014/main" id="{4C4B1179-0876-B66B-3821-B779518AB7FF}"/>
              </a:ext>
            </a:extLst>
          </p:cNvPr>
          <p:cNvGrpSpPr/>
          <p:nvPr/>
        </p:nvGrpSpPr>
        <p:grpSpPr>
          <a:xfrm>
            <a:off x="505062" y="1130468"/>
            <a:ext cx="11240684" cy="1645972"/>
            <a:chOff x="505062" y="1130468"/>
            <a:chExt cx="11240684" cy="1645972"/>
          </a:xfrm>
        </p:grpSpPr>
        <p:sp>
          <p:nvSpPr>
            <p:cNvPr id="15" name="TextBox 14">
              <a:extLst>
                <a:ext uri="{FF2B5EF4-FFF2-40B4-BE49-F238E27FC236}">
                  <a16:creationId xmlns:a16="http://schemas.microsoft.com/office/drawing/2014/main" id="{0CCD4134-EE4D-3206-F10B-9705F6BBB856}"/>
                </a:ext>
              </a:extLst>
            </p:cNvPr>
            <p:cNvSpPr txBox="1"/>
            <p:nvPr/>
          </p:nvSpPr>
          <p:spPr>
            <a:xfrm>
              <a:off x="505062" y="1130468"/>
              <a:ext cx="1263817" cy="1622590"/>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P</a:t>
              </a:r>
            </a:p>
          </p:txBody>
        </p:sp>
        <p:sp>
          <p:nvSpPr>
            <p:cNvPr id="21" name="Rectangle 20">
              <a:extLst>
                <a:ext uri="{FF2B5EF4-FFF2-40B4-BE49-F238E27FC236}">
                  <a16:creationId xmlns:a16="http://schemas.microsoft.com/office/drawing/2014/main" id="{F3AEDAB6-F09A-690C-3A78-7CE251765958}"/>
                </a:ext>
              </a:extLst>
            </p:cNvPr>
            <p:cNvSpPr/>
            <p:nvPr/>
          </p:nvSpPr>
          <p:spPr>
            <a:xfrm>
              <a:off x="1812572" y="1562294"/>
              <a:ext cx="2159890" cy="713016"/>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Political</a:t>
              </a:r>
            </a:p>
            <a:p>
              <a:pPr algn="ctr"/>
              <a:r>
                <a:rPr lang="ar-EG" sz="1600" b="1" dirty="0">
                  <a:solidFill>
                    <a:schemeClr val="accent2">
                      <a:lumMod val="75000"/>
                    </a:schemeClr>
                  </a:solidFill>
                  <a:latin typeface="Alexandria" pitchFamily="2" charset="-78"/>
                  <a:ea typeface="Roboto Thin" panose="02000000000000000000" pitchFamily="2" charset="0"/>
                  <a:cs typeface="Alexandria" pitchFamily="2" charset="-78"/>
                </a:rPr>
                <a:t>العوامل السياسية</a:t>
              </a:r>
              <a:endParaRPr lang="en-US" sz="1600" b="1" dirty="0">
                <a:solidFill>
                  <a:schemeClr val="accent2">
                    <a:lumMod val="75000"/>
                  </a:schemeClr>
                </a:solidFill>
                <a:latin typeface="Alexandria" pitchFamily="2" charset="-78"/>
                <a:ea typeface="Roboto Thin" panose="02000000000000000000" pitchFamily="2" charset="0"/>
                <a:cs typeface="Alexandria" pitchFamily="2" charset="-78"/>
              </a:endParaRPr>
            </a:p>
          </p:txBody>
        </p:sp>
        <p:sp>
          <p:nvSpPr>
            <p:cNvPr id="44" name="TextBox 43">
              <a:extLst>
                <a:ext uri="{FF2B5EF4-FFF2-40B4-BE49-F238E27FC236}">
                  <a16:creationId xmlns:a16="http://schemas.microsoft.com/office/drawing/2014/main" id="{F105E831-0490-36C7-9CDE-1892D5538DC5}"/>
                </a:ext>
              </a:extLst>
            </p:cNvPr>
            <p:cNvSpPr txBox="1"/>
            <p:nvPr/>
          </p:nvSpPr>
          <p:spPr>
            <a:xfrm>
              <a:off x="3770970" y="1617725"/>
              <a:ext cx="7974776" cy="1158715"/>
            </a:xfrm>
            <a:prstGeom prst="rect">
              <a:avLst/>
            </a:prstGeom>
            <a:noFill/>
          </p:spPr>
          <p:txBody>
            <a:bodyPr wrap="square">
              <a:spAutoFit/>
            </a:bodyPr>
            <a:lstStyle/>
            <a:p>
              <a:pPr algn="ctr" rtl="1">
                <a:lnSpc>
                  <a:spcPct val="150000"/>
                </a:lnSpc>
              </a:pPr>
              <a:r>
                <a:rPr lang="ar-EG" sz="1600" dirty="0">
                  <a:latin typeface="Alexandria" pitchFamily="2" charset="-78"/>
                  <a:cs typeface="Alexandria" pitchFamily="2" charset="-78"/>
                </a:rPr>
                <a:t>التشريعات، السياسات الحكومية، والاستقرار السياسي الذي يمكن أن يؤثر على أعمال المؤسسة.</a:t>
              </a:r>
            </a:p>
            <a:p>
              <a:pPr algn="ctr" rtl="1">
                <a:lnSpc>
                  <a:spcPct val="150000"/>
                </a:lnSpc>
              </a:pP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التغيرات في الضرائب أو التنظيمات الحكومية.</a:t>
              </a:r>
            </a:p>
          </p:txBody>
        </p:sp>
      </p:grpSp>
      <p:grpSp>
        <p:nvGrpSpPr>
          <p:cNvPr id="53" name="Group 52">
            <a:extLst>
              <a:ext uri="{FF2B5EF4-FFF2-40B4-BE49-F238E27FC236}">
                <a16:creationId xmlns:a16="http://schemas.microsoft.com/office/drawing/2014/main" id="{86DB685F-DACF-E42B-C634-2A5693ED5D6B}"/>
              </a:ext>
            </a:extLst>
          </p:cNvPr>
          <p:cNvGrpSpPr/>
          <p:nvPr/>
        </p:nvGrpSpPr>
        <p:grpSpPr>
          <a:xfrm>
            <a:off x="454626" y="2895025"/>
            <a:ext cx="11168722" cy="1780884"/>
            <a:chOff x="454626" y="2621998"/>
            <a:chExt cx="11168722" cy="1780884"/>
          </a:xfrm>
        </p:grpSpPr>
        <p:sp>
          <p:nvSpPr>
            <p:cNvPr id="49" name="TextBox 48">
              <a:extLst>
                <a:ext uri="{FF2B5EF4-FFF2-40B4-BE49-F238E27FC236}">
                  <a16:creationId xmlns:a16="http://schemas.microsoft.com/office/drawing/2014/main" id="{F6C8BCB6-35FB-4B51-BD7A-3E553A15794A}"/>
                </a:ext>
              </a:extLst>
            </p:cNvPr>
            <p:cNvSpPr txBox="1"/>
            <p:nvPr/>
          </p:nvSpPr>
          <p:spPr>
            <a:xfrm>
              <a:off x="454626" y="3117439"/>
              <a:ext cx="7974776" cy="789383"/>
            </a:xfrm>
            <a:prstGeom prst="rect">
              <a:avLst/>
            </a:prstGeom>
            <a:noFill/>
          </p:spPr>
          <p:txBody>
            <a:bodyPr wrap="square">
              <a:spAutoFit/>
            </a:bodyPr>
            <a:lstStyle/>
            <a:p>
              <a:pPr algn="ctr" rtl="1">
                <a:lnSpc>
                  <a:spcPct val="150000"/>
                </a:lnSpc>
              </a:pPr>
              <a:r>
                <a:rPr lang="ar-EG" sz="1600" dirty="0">
                  <a:latin typeface="Alexandria" pitchFamily="2" charset="-78"/>
                  <a:cs typeface="Alexandria" pitchFamily="2" charset="-78"/>
                </a:rPr>
                <a:t>الظروف الاقتصادية مثل النمو الاقتصادي، التضخم، وأسعار الفائدة.</a:t>
              </a:r>
            </a:p>
            <a:p>
              <a:pPr algn="ctr" rtl="1">
                <a:lnSpc>
                  <a:spcPct val="150000"/>
                </a:lnSpc>
              </a:pP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الزيادة في معدل البطالة قد تؤثر على قوة الشراء للجمهور.</a:t>
              </a:r>
            </a:p>
          </p:txBody>
        </p:sp>
        <p:sp>
          <p:nvSpPr>
            <p:cNvPr id="50" name="Hexagon 49">
              <a:extLst>
                <a:ext uri="{FF2B5EF4-FFF2-40B4-BE49-F238E27FC236}">
                  <a16:creationId xmlns:a16="http://schemas.microsoft.com/office/drawing/2014/main" id="{30675073-C614-B377-22D7-EA1C54511E84}"/>
                </a:ext>
              </a:extLst>
            </p:cNvPr>
            <p:cNvSpPr/>
            <p:nvPr/>
          </p:nvSpPr>
          <p:spPr>
            <a:xfrm rot="5400000">
              <a:off x="9894549" y="2674083"/>
              <a:ext cx="1780884" cy="1676714"/>
            </a:xfrm>
            <a:prstGeom prst="hexagon">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1" name="TextBox 50">
              <a:extLst>
                <a:ext uri="{FF2B5EF4-FFF2-40B4-BE49-F238E27FC236}">
                  <a16:creationId xmlns:a16="http://schemas.microsoft.com/office/drawing/2014/main" id="{AC95E5CE-22E5-8580-C171-D009AB506259}"/>
                </a:ext>
              </a:extLst>
            </p:cNvPr>
            <p:cNvSpPr txBox="1"/>
            <p:nvPr/>
          </p:nvSpPr>
          <p:spPr>
            <a:xfrm>
              <a:off x="10129301" y="2635548"/>
              <a:ext cx="1263817" cy="1622590"/>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E</a:t>
              </a:r>
            </a:p>
          </p:txBody>
        </p:sp>
        <p:sp>
          <p:nvSpPr>
            <p:cNvPr id="52" name="Rectangle 51">
              <a:extLst>
                <a:ext uri="{FF2B5EF4-FFF2-40B4-BE49-F238E27FC236}">
                  <a16:creationId xmlns:a16="http://schemas.microsoft.com/office/drawing/2014/main" id="{74CF4101-E811-2DE4-D43F-47710B37291F}"/>
                </a:ext>
              </a:extLst>
            </p:cNvPr>
            <p:cNvSpPr/>
            <p:nvPr/>
          </p:nvSpPr>
          <p:spPr>
            <a:xfrm>
              <a:off x="7786744" y="2998854"/>
              <a:ext cx="2159890" cy="713016"/>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Economic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rPr>
                <a:t>العوامل الاقتصادية</a:t>
              </a:r>
              <a:endParaRPr kumimoji="0" lang="en-US"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endParaRPr>
            </a:p>
          </p:txBody>
        </p:sp>
      </p:grpSp>
      <p:sp>
        <p:nvSpPr>
          <p:cNvPr id="62" name="TextBox 61">
            <a:extLst>
              <a:ext uri="{FF2B5EF4-FFF2-40B4-BE49-F238E27FC236}">
                <a16:creationId xmlns:a16="http://schemas.microsoft.com/office/drawing/2014/main" id="{369C5722-A4C2-D806-1ED9-3243CF954C30}"/>
              </a:ext>
            </a:extLst>
          </p:cNvPr>
          <p:cNvSpPr txBox="1"/>
          <p:nvPr/>
        </p:nvSpPr>
        <p:spPr>
          <a:xfrm>
            <a:off x="3590010" y="5196382"/>
            <a:ext cx="7974776" cy="789383"/>
          </a:xfrm>
          <a:prstGeom prst="rect">
            <a:avLst/>
          </a:prstGeom>
          <a:noFill/>
        </p:spPr>
        <p:txBody>
          <a:bodyPr wrap="square">
            <a:spAutoFit/>
          </a:bodyPr>
          <a:lstStyle/>
          <a:p>
            <a:pPr algn="ctr" rtl="1">
              <a:lnSpc>
                <a:spcPct val="150000"/>
              </a:lnSpc>
            </a:pPr>
            <a:r>
              <a:rPr lang="ar-EG" sz="1600" dirty="0">
                <a:latin typeface="Alexandria" pitchFamily="2" charset="-78"/>
                <a:cs typeface="Alexandria" pitchFamily="2" charset="-78"/>
              </a:rPr>
              <a:t>الاتجاهات الاجتماعية والأنماط السلوكية للمستهلكين.</a:t>
            </a:r>
          </a:p>
          <a:p>
            <a:pPr algn="ctr" rtl="1">
              <a:lnSpc>
                <a:spcPct val="150000"/>
              </a:lnSpc>
            </a:pP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توجهات الاستدامة البيئية أو تفضيلات المستهلكين الجدد.</a:t>
            </a:r>
          </a:p>
        </p:txBody>
      </p:sp>
      <p:sp>
        <p:nvSpPr>
          <p:cNvPr id="63" name="Hexagon 62">
            <a:extLst>
              <a:ext uri="{FF2B5EF4-FFF2-40B4-BE49-F238E27FC236}">
                <a16:creationId xmlns:a16="http://schemas.microsoft.com/office/drawing/2014/main" id="{4E0CD5DB-9505-515A-4384-758A28F6136B}"/>
              </a:ext>
            </a:extLst>
          </p:cNvPr>
          <p:cNvSpPr/>
          <p:nvPr/>
        </p:nvSpPr>
        <p:spPr>
          <a:xfrm rot="5400000">
            <a:off x="359762" y="4745936"/>
            <a:ext cx="1706832" cy="1732616"/>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64" name="TextBox 63">
            <a:extLst>
              <a:ext uri="{FF2B5EF4-FFF2-40B4-BE49-F238E27FC236}">
                <a16:creationId xmlns:a16="http://schemas.microsoft.com/office/drawing/2014/main" id="{286F4AB6-922A-F1AC-1FB2-CFB4EED0F8B0}"/>
              </a:ext>
            </a:extLst>
          </p:cNvPr>
          <p:cNvSpPr txBox="1"/>
          <p:nvPr/>
        </p:nvSpPr>
        <p:spPr>
          <a:xfrm>
            <a:off x="653632" y="4812132"/>
            <a:ext cx="1119092" cy="1445330"/>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S</a:t>
            </a:r>
          </a:p>
        </p:txBody>
      </p:sp>
      <p:sp>
        <p:nvSpPr>
          <p:cNvPr id="65" name="Rectangle 64">
            <a:extLst>
              <a:ext uri="{FF2B5EF4-FFF2-40B4-BE49-F238E27FC236}">
                <a16:creationId xmlns:a16="http://schemas.microsoft.com/office/drawing/2014/main" id="{C634EC98-B9FC-C32B-6C0F-084248FF6F97}"/>
              </a:ext>
            </a:extLst>
          </p:cNvPr>
          <p:cNvSpPr/>
          <p:nvPr/>
        </p:nvSpPr>
        <p:spPr>
          <a:xfrm>
            <a:off x="2079486" y="5195524"/>
            <a:ext cx="2159890" cy="713016"/>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Social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rPr>
              <a:t>العوامل الاجتماعية</a:t>
            </a:r>
            <a:endParaRPr kumimoji="0" lang="en-US"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endParaRPr>
          </a:p>
        </p:txBody>
      </p:sp>
    </p:spTree>
    <p:extLst>
      <p:ext uri="{BB962C8B-B14F-4D97-AF65-F5344CB8AC3E}">
        <p14:creationId xmlns:p14="http://schemas.microsoft.com/office/powerpoint/2010/main" val="178614078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22F7C-33C6-692A-2820-ABD9DDF6D4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0BC658-AEEB-7F58-5BF9-44E650BB7101}"/>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7FA292D-0793-3C12-6CF2-9BF6B83C1315}"/>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4C96E64-0460-8B56-0702-C59912730EDC}"/>
              </a:ext>
            </a:extLst>
          </p:cNvPr>
          <p:cNvSpPr/>
          <p:nvPr/>
        </p:nvSpPr>
        <p:spPr>
          <a:xfrm>
            <a:off x="217526" y="974435"/>
            <a:ext cx="11519848" cy="5591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C9F37AA-C106-8238-D9B2-6C72CFC668CA}"/>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DFD3D4F-5262-A637-630D-E57F06A97B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4A665620-BECB-DAA3-30DA-5A4DD6425A37}"/>
              </a:ext>
            </a:extLst>
          </p:cNvPr>
          <p:cNvSpPr txBox="1"/>
          <p:nvPr/>
        </p:nvSpPr>
        <p:spPr>
          <a:xfrm>
            <a:off x="6176046" y="1066548"/>
            <a:ext cx="5693135"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من أدوات تحليل البيئة تحليل </a:t>
            </a:r>
            <a:r>
              <a:rPr lang="en-US" sz="2000" b="1" dirty="0">
                <a:solidFill>
                  <a:schemeClr val="accent2">
                    <a:lumMod val="75000"/>
                  </a:schemeClr>
                </a:solidFill>
                <a:latin typeface="Alexandria" pitchFamily="2" charset="-78"/>
                <a:cs typeface="Alexandria" pitchFamily="2" charset="-78"/>
              </a:rPr>
              <a:t>PESTEL</a:t>
            </a:r>
            <a:r>
              <a:rPr lang="ar-EG" sz="2000" b="1" dirty="0">
                <a:solidFill>
                  <a:schemeClr val="accent2">
                    <a:lumMod val="75000"/>
                  </a:schemeClr>
                </a:solidFill>
                <a:latin typeface="Alexandria" pitchFamily="2" charset="-78"/>
                <a:cs typeface="Alexandria" pitchFamily="2" charset="-78"/>
              </a:rPr>
              <a:t>:</a:t>
            </a:r>
          </a:p>
          <a:p>
            <a:endParaRPr lang="ar-EG" dirty="0"/>
          </a:p>
        </p:txBody>
      </p:sp>
      <p:grpSp>
        <p:nvGrpSpPr>
          <p:cNvPr id="41" name="Group 40">
            <a:extLst>
              <a:ext uri="{FF2B5EF4-FFF2-40B4-BE49-F238E27FC236}">
                <a16:creationId xmlns:a16="http://schemas.microsoft.com/office/drawing/2014/main" id="{EE445229-93C3-951E-5F5D-5F1A51A5DE61}"/>
              </a:ext>
            </a:extLst>
          </p:cNvPr>
          <p:cNvGrpSpPr/>
          <p:nvPr/>
        </p:nvGrpSpPr>
        <p:grpSpPr>
          <a:xfrm>
            <a:off x="563599" y="1280310"/>
            <a:ext cx="11157031" cy="797148"/>
            <a:chOff x="563599" y="1280310"/>
            <a:chExt cx="11157031" cy="797148"/>
          </a:xfrm>
        </p:grpSpPr>
        <p:sp>
          <p:nvSpPr>
            <p:cNvPr id="4" name="TextBox 3">
              <a:extLst>
                <a:ext uri="{FF2B5EF4-FFF2-40B4-BE49-F238E27FC236}">
                  <a16:creationId xmlns:a16="http://schemas.microsoft.com/office/drawing/2014/main" id="{D42A6308-DD5B-577A-4C20-C9A5C08C1653}"/>
                </a:ext>
              </a:extLst>
            </p:cNvPr>
            <p:cNvSpPr txBox="1"/>
            <p:nvPr/>
          </p:nvSpPr>
          <p:spPr>
            <a:xfrm>
              <a:off x="563599" y="1280310"/>
              <a:ext cx="1146744" cy="781184"/>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S</a:t>
              </a:r>
            </a:p>
          </p:txBody>
        </p:sp>
        <p:sp>
          <p:nvSpPr>
            <p:cNvPr id="8" name="TextBox 7">
              <a:extLst>
                <a:ext uri="{FF2B5EF4-FFF2-40B4-BE49-F238E27FC236}">
                  <a16:creationId xmlns:a16="http://schemas.microsoft.com/office/drawing/2014/main" id="{3F7CDC51-B4E6-EABE-4922-FF3FF2776FF9}"/>
                </a:ext>
              </a:extLst>
            </p:cNvPr>
            <p:cNvSpPr txBox="1"/>
            <p:nvPr/>
          </p:nvSpPr>
          <p:spPr>
            <a:xfrm>
              <a:off x="3590010" y="1738904"/>
              <a:ext cx="8130620" cy="338554"/>
            </a:xfrm>
            <a:prstGeom prst="rect">
              <a:avLst/>
            </a:prstGeom>
            <a:noFill/>
          </p:spPr>
          <p:txBody>
            <a:bodyPr wrap="square" rtlCol="1">
              <a:spAutoFit/>
            </a:bodyPr>
            <a:lstStyle/>
            <a:p>
              <a:pPr algn="ctr"/>
              <a:endParaRPr lang="ar-EG" sz="1600" dirty="0">
                <a:latin typeface="Alexandria" pitchFamily="2" charset="-78"/>
                <a:cs typeface="Alexandria" pitchFamily="2" charset="-78"/>
              </a:endParaRPr>
            </a:p>
          </p:txBody>
        </p:sp>
      </p:grpSp>
      <p:sp>
        <p:nvSpPr>
          <p:cNvPr id="44" name="TextBox 43">
            <a:extLst>
              <a:ext uri="{FF2B5EF4-FFF2-40B4-BE49-F238E27FC236}">
                <a16:creationId xmlns:a16="http://schemas.microsoft.com/office/drawing/2014/main" id="{BA562BB9-71F8-B7B1-8011-26A84C67C9FD}"/>
              </a:ext>
            </a:extLst>
          </p:cNvPr>
          <p:cNvSpPr txBox="1"/>
          <p:nvPr/>
        </p:nvSpPr>
        <p:spPr>
          <a:xfrm>
            <a:off x="3770970" y="1617725"/>
            <a:ext cx="7974776" cy="789383"/>
          </a:xfrm>
          <a:prstGeom prst="rect">
            <a:avLst/>
          </a:prstGeom>
          <a:noFill/>
        </p:spPr>
        <p:txBody>
          <a:bodyPr wrap="square">
            <a:spAutoFit/>
          </a:bodyPr>
          <a:lstStyle/>
          <a:p>
            <a:pPr algn="ctr" rtl="1">
              <a:lnSpc>
                <a:spcPct val="150000"/>
              </a:lnSpc>
            </a:pPr>
            <a:r>
              <a:rPr lang="ar-EG" sz="1600" dirty="0">
                <a:latin typeface="Alexandria" pitchFamily="2" charset="-78"/>
                <a:cs typeface="Alexandria" pitchFamily="2" charset="-78"/>
              </a:rPr>
              <a:t>التغيرات التكنولوجية والابتكارات التي يمكن أن تؤثر على السوق.</a:t>
            </a:r>
          </a:p>
          <a:p>
            <a:pPr algn="ctr" rtl="1">
              <a:lnSpc>
                <a:spcPct val="150000"/>
              </a:lnSpc>
            </a:pP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تطور الإنترنت أو الذكاء الصناعي.</a:t>
            </a:r>
          </a:p>
        </p:txBody>
      </p:sp>
      <p:sp>
        <p:nvSpPr>
          <p:cNvPr id="49" name="TextBox 48">
            <a:extLst>
              <a:ext uri="{FF2B5EF4-FFF2-40B4-BE49-F238E27FC236}">
                <a16:creationId xmlns:a16="http://schemas.microsoft.com/office/drawing/2014/main" id="{FCCF8268-605C-2AE2-3681-98F5F2EF4340}"/>
              </a:ext>
            </a:extLst>
          </p:cNvPr>
          <p:cNvSpPr txBox="1"/>
          <p:nvPr/>
        </p:nvSpPr>
        <p:spPr>
          <a:xfrm>
            <a:off x="1380241" y="3431929"/>
            <a:ext cx="7974776" cy="789383"/>
          </a:xfrm>
          <a:prstGeom prst="rect">
            <a:avLst/>
          </a:prstGeom>
          <a:noFill/>
        </p:spPr>
        <p:txBody>
          <a:bodyPr wrap="square">
            <a:spAutoFit/>
          </a:bodyPr>
          <a:lstStyle/>
          <a:p>
            <a:pPr algn="ctr" rtl="1">
              <a:lnSpc>
                <a:spcPct val="150000"/>
              </a:lnSpc>
            </a:pPr>
            <a:r>
              <a:rPr lang="ar-EG" sz="1600" dirty="0">
                <a:latin typeface="Alexandria" pitchFamily="2" charset="-78"/>
                <a:cs typeface="Alexandria" pitchFamily="2" charset="-78"/>
              </a:rPr>
              <a:t>العوامل البيئية التي قد تؤثر على الشركة.</a:t>
            </a:r>
          </a:p>
          <a:p>
            <a:pPr algn="ctr" rtl="1">
              <a:lnSpc>
                <a:spcPct val="150000"/>
              </a:lnSpc>
            </a:pP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التشريعات البيئية أو الكوارث الطبيعية.</a:t>
            </a:r>
          </a:p>
        </p:txBody>
      </p:sp>
      <p:sp>
        <p:nvSpPr>
          <p:cNvPr id="62" name="TextBox 61">
            <a:extLst>
              <a:ext uri="{FF2B5EF4-FFF2-40B4-BE49-F238E27FC236}">
                <a16:creationId xmlns:a16="http://schemas.microsoft.com/office/drawing/2014/main" id="{5E5A12B6-2BB9-A836-7810-A72EAE433CA1}"/>
              </a:ext>
            </a:extLst>
          </p:cNvPr>
          <p:cNvSpPr txBox="1"/>
          <p:nvPr/>
        </p:nvSpPr>
        <p:spPr>
          <a:xfrm>
            <a:off x="3590010" y="5196382"/>
            <a:ext cx="7974776" cy="789383"/>
          </a:xfrm>
          <a:prstGeom prst="rect">
            <a:avLst/>
          </a:prstGeom>
          <a:noFill/>
        </p:spPr>
        <p:txBody>
          <a:bodyPr wrap="square">
            <a:spAutoFit/>
          </a:bodyPr>
          <a:lstStyle/>
          <a:p>
            <a:pPr algn="ctr" rtl="1">
              <a:lnSpc>
                <a:spcPct val="150000"/>
              </a:lnSpc>
            </a:pPr>
            <a:r>
              <a:rPr lang="ar-EG" sz="1600" dirty="0">
                <a:latin typeface="Alexandria" pitchFamily="2" charset="-78"/>
                <a:cs typeface="Alexandria" pitchFamily="2" charset="-78"/>
              </a:rPr>
              <a:t>التغييرات القانونية مثل قوانين العمل، وقوانين حماية المستهلك.</a:t>
            </a:r>
          </a:p>
          <a:p>
            <a:pPr algn="ctr" rtl="1">
              <a:lnSpc>
                <a:spcPct val="150000"/>
              </a:lnSpc>
            </a:pPr>
            <a:r>
              <a:rPr lang="ar-EG" sz="1600" b="1" dirty="0">
                <a:solidFill>
                  <a:srgbClr val="00B0F0"/>
                </a:solidFill>
                <a:latin typeface="Alexandria" pitchFamily="2" charset="-78"/>
                <a:cs typeface="Alexandria" pitchFamily="2" charset="-78"/>
              </a:rPr>
              <a:t>أمثلة: </a:t>
            </a:r>
            <a:r>
              <a:rPr lang="ar-EG" sz="1600" dirty="0">
                <a:latin typeface="Alexandria" pitchFamily="2" charset="-78"/>
                <a:cs typeface="Alexandria" pitchFamily="2" charset="-78"/>
              </a:rPr>
              <a:t>قوانين حماية البيانات أو الحقوق الملكية.</a:t>
            </a:r>
          </a:p>
        </p:txBody>
      </p:sp>
      <p:sp>
        <p:nvSpPr>
          <p:cNvPr id="3" name="Hexagon 2">
            <a:extLst>
              <a:ext uri="{FF2B5EF4-FFF2-40B4-BE49-F238E27FC236}">
                <a16:creationId xmlns:a16="http://schemas.microsoft.com/office/drawing/2014/main" id="{80EFBCE0-6B92-1C97-F92B-12D48E9E3C7F}"/>
              </a:ext>
            </a:extLst>
          </p:cNvPr>
          <p:cNvSpPr/>
          <p:nvPr/>
        </p:nvSpPr>
        <p:spPr>
          <a:xfrm rot="5400000">
            <a:off x="328733" y="1193029"/>
            <a:ext cx="1706830" cy="1670561"/>
          </a:xfrm>
          <a:prstGeom prst="hexag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7" name="TextBox 6">
            <a:extLst>
              <a:ext uri="{FF2B5EF4-FFF2-40B4-BE49-F238E27FC236}">
                <a16:creationId xmlns:a16="http://schemas.microsoft.com/office/drawing/2014/main" id="{9C7F7A40-9159-690D-873C-253E26E8A43E}"/>
              </a:ext>
            </a:extLst>
          </p:cNvPr>
          <p:cNvSpPr txBox="1"/>
          <p:nvPr/>
        </p:nvSpPr>
        <p:spPr>
          <a:xfrm>
            <a:off x="642642" y="1240678"/>
            <a:ext cx="1079011" cy="1445328"/>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T</a:t>
            </a:r>
          </a:p>
        </p:txBody>
      </p:sp>
      <p:sp>
        <p:nvSpPr>
          <p:cNvPr id="10" name="Rectangle 9">
            <a:extLst>
              <a:ext uri="{FF2B5EF4-FFF2-40B4-BE49-F238E27FC236}">
                <a16:creationId xmlns:a16="http://schemas.microsoft.com/office/drawing/2014/main" id="{658021F6-85B3-ED9F-44BF-B867C974839D}"/>
              </a:ext>
            </a:extLst>
          </p:cNvPr>
          <p:cNvSpPr/>
          <p:nvPr/>
        </p:nvSpPr>
        <p:spPr>
          <a:xfrm>
            <a:off x="2062151" y="1571440"/>
            <a:ext cx="2335430" cy="713016"/>
          </a:xfrm>
          <a:prstGeom prst="rect">
            <a:avLst/>
          </a:prstGeom>
        </p:spPr>
        <p:txBody>
          <a:bodyPr wrap="square">
            <a:spAutoFit/>
          </a:bodyPr>
          <a:lstStyle/>
          <a:p>
            <a:pPr algn="ctr">
              <a:spcAft>
                <a:spcPts val="1000"/>
              </a:spcAft>
            </a:pPr>
            <a:r>
              <a:rPr lang="en-US" sz="1600" b="1" dirty="0">
                <a:solidFill>
                  <a:srgbClr val="000000"/>
                </a:solidFill>
                <a:latin typeface="Georgia" panose="02040502050405020303" pitchFamily="18" charset="0"/>
                <a:ea typeface="Roboto" panose="02000000000000000000" pitchFamily="2" charset="0"/>
              </a:rPr>
              <a:t>Technological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rPr>
              <a:t>العوامل التكنولوجية</a:t>
            </a:r>
            <a:endParaRPr kumimoji="0" lang="en-US"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endParaRPr>
          </a:p>
        </p:txBody>
      </p:sp>
      <p:sp>
        <p:nvSpPr>
          <p:cNvPr id="11" name="Hexagon 10">
            <a:extLst>
              <a:ext uri="{FF2B5EF4-FFF2-40B4-BE49-F238E27FC236}">
                <a16:creationId xmlns:a16="http://schemas.microsoft.com/office/drawing/2014/main" id="{3A1E0F0A-B229-5949-6AAE-B0CF7A1D8CF9}"/>
              </a:ext>
            </a:extLst>
          </p:cNvPr>
          <p:cNvSpPr/>
          <p:nvPr/>
        </p:nvSpPr>
        <p:spPr>
          <a:xfrm rot="5400000">
            <a:off x="9907395" y="3040411"/>
            <a:ext cx="1665381" cy="1755904"/>
          </a:xfrm>
          <a:prstGeom prst="hexagon">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TextBox 11">
            <a:extLst>
              <a:ext uri="{FF2B5EF4-FFF2-40B4-BE49-F238E27FC236}">
                <a16:creationId xmlns:a16="http://schemas.microsoft.com/office/drawing/2014/main" id="{A7F5E309-668B-9C0E-57F0-1C8BEA750FA4}"/>
              </a:ext>
            </a:extLst>
          </p:cNvPr>
          <p:cNvSpPr txBox="1"/>
          <p:nvPr/>
        </p:nvSpPr>
        <p:spPr>
          <a:xfrm>
            <a:off x="10208567" y="3184417"/>
            <a:ext cx="1134134" cy="1400383"/>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E</a:t>
            </a:r>
          </a:p>
        </p:txBody>
      </p:sp>
      <p:sp>
        <p:nvSpPr>
          <p:cNvPr id="13" name="Hexagon 12">
            <a:extLst>
              <a:ext uri="{FF2B5EF4-FFF2-40B4-BE49-F238E27FC236}">
                <a16:creationId xmlns:a16="http://schemas.microsoft.com/office/drawing/2014/main" id="{7589C3A7-22A2-E22F-24D6-595E9789B909}"/>
              </a:ext>
            </a:extLst>
          </p:cNvPr>
          <p:cNvSpPr/>
          <p:nvPr/>
        </p:nvSpPr>
        <p:spPr>
          <a:xfrm rot="5400000">
            <a:off x="412773" y="4778059"/>
            <a:ext cx="1674758" cy="1641924"/>
          </a:xfrm>
          <a:prstGeom prst="hexag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 name="TextBox 13">
            <a:extLst>
              <a:ext uri="{FF2B5EF4-FFF2-40B4-BE49-F238E27FC236}">
                <a16:creationId xmlns:a16="http://schemas.microsoft.com/office/drawing/2014/main" id="{8B73F9D6-9A67-7B18-12D1-0FEA179F8831}"/>
              </a:ext>
            </a:extLst>
          </p:cNvPr>
          <p:cNvSpPr txBox="1"/>
          <p:nvPr/>
        </p:nvSpPr>
        <p:spPr>
          <a:xfrm>
            <a:off x="775624" y="4871442"/>
            <a:ext cx="1060514" cy="1418170"/>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L</a:t>
            </a:r>
          </a:p>
        </p:txBody>
      </p:sp>
      <p:sp>
        <p:nvSpPr>
          <p:cNvPr id="16" name="Rectangle 15">
            <a:extLst>
              <a:ext uri="{FF2B5EF4-FFF2-40B4-BE49-F238E27FC236}">
                <a16:creationId xmlns:a16="http://schemas.microsoft.com/office/drawing/2014/main" id="{F4069815-CBDF-C6F8-97EA-ACEDDF627BB1}"/>
              </a:ext>
            </a:extLst>
          </p:cNvPr>
          <p:cNvSpPr/>
          <p:nvPr/>
        </p:nvSpPr>
        <p:spPr>
          <a:xfrm>
            <a:off x="7758358" y="3500932"/>
            <a:ext cx="2159890" cy="713016"/>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Environmental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rPr>
              <a:t>العوامل البيئية</a:t>
            </a:r>
            <a:endParaRPr kumimoji="0" lang="en-US"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endParaRPr>
          </a:p>
        </p:txBody>
      </p:sp>
      <p:sp>
        <p:nvSpPr>
          <p:cNvPr id="17" name="Rectangle 16">
            <a:extLst>
              <a:ext uri="{FF2B5EF4-FFF2-40B4-BE49-F238E27FC236}">
                <a16:creationId xmlns:a16="http://schemas.microsoft.com/office/drawing/2014/main" id="{5BF8E1B7-D45B-6D96-CB92-046FE052B0BA}"/>
              </a:ext>
            </a:extLst>
          </p:cNvPr>
          <p:cNvSpPr/>
          <p:nvPr/>
        </p:nvSpPr>
        <p:spPr>
          <a:xfrm>
            <a:off x="2062151" y="5170549"/>
            <a:ext cx="2159890" cy="713016"/>
          </a:xfrm>
          <a:prstGeom prst="rect">
            <a:avLst/>
          </a:prstGeom>
        </p:spPr>
        <p:txBody>
          <a:bodyPr wrap="square">
            <a:spAutoFit/>
          </a:bodyPr>
          <a:lstStyle/>
          <a:p>
            <a:pPr algn="ctr">
              <a:spcAft>
                <a:spcPts val="1000"/>
              </a:spcAft>
            </a:pPr>
            <a:r>
              <a:rPr lang="en-US" sz="1600" b="1" dirty="0">
                <a:solidFill>
                  <a:srgbClr val="000000"/>
                </a:solidFill>
                <a:latin typeface="Alexandria" pitchFamily="2" charset="-78"/>
                <a:ea typeface="Roboto" panose="02000000000000000000" pitchFamily="2" charset="0"/>
                <a:cs typeface="Alexandria" pitchFamily="2" charset="-78"/>
              </a:rPr>
              <a:t>Legal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rPr>
              <a:t>العوامل القانونية</a:t>
            </a:r>
            <a:endParaRPr kumimoji="0" lang="en-US" sz="1600" b="1" i="0" u="none" strike="noStrike" kern="1200" cap="none" spc="0" normalizeH="0" baseline="0" noProof="0" dirty="0">
              <a:ln>
                <a:noFill/>
              </a:ln>
              <a:solidFill>
                <a:schemeClr val="accent2">
                  <a:lumMod val="75000"/>
                </a:schemeClr>
              </a:solidFill>
              <a:effectLst/>
              <a:uLnTx/>
              <a:uFillTx/>
              <a:latin typeface="Alexandria" pitchFamily="2" charset="-78"/>
              <a:ea typeface="Roboto Thin" panose="02000000000000000000" pitchFamily="2" charset="0"/>
              <a:cs typeface="Alexandria" pitchFamily="2" charset="-78"/>
            </a:endParaRPr>
          </a:p>
        </p:txBody>
      </p:sp>
    </p:spTree>
    <p:extLst>
      <p:ext uri="{BB962C8B-B14F-4D97-AF65-F5344CB8AC3E}">
        <p14:creationId xmlns:p14="http://schemas.microsoft.com/office/powerpoint/2010/main" val="145822651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7AB93-3AE1-972D-6139-D9C5364610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38CB75-59DC-234D-66B0-91C7340AE2FD}"/>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085C4CB-2A8C-1433-4253-86996DC7E7EC}"/>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F22A67A-C53F-6837-4E08-1EC87FECEE35}"/>
              </a:ext>
            </a:extLst>
          </p:cNvPr>
          <p:cNvSpPr/>
          <p:nvPr/>
        </p:nvSpPr>
        <p:spPr>
          <a:xfrm>
            <a:off x="418486" y="1005819"/>
            <a:ext cx="11430000" cy="5528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6ECA104-2E7A-B6AC-FF5E-9D90EEDD9A95}"/>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DB8B1D8-3CEF-2C7E-1051-5C7CCC476C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254E6808-A414-DFC0-E695-729F7254DC9E}"/>
              </a:ext>
            </a:extLst>
          </p:cNvPr>
          <p:cNvSpPr txBox="1"/>
          <p:nvPr/>
        </p:nvSpPr>
        <p:spPr>
          <a:xfrm>
            <a:off x="8182191" y="1477812"/>
            <a:ext cx="3406510" cy="400110"/>
          </a:xfrm>
          <a:prstGeom prst="rect">
            <a:avLst/>
          </a:prstGeom>
          <a:noFill/>
        </p:spPr>
        <p:txBody>
          <a:bodyPr wrap="square" rtlCol="1">
            <a:spAutoFit/>
          </a:bodyPr>
          <a:lstStyle/>
          <a:p>
            <a:pPr algn="ctr" rtl="1"/>
            <a:r>
              <a:rPr lang="ar-EG" sz="2000" b="1" dirty="0">
                <a:solidFill>
                  <a:schemeClr val="accent1"/>
                </a:solidFill>
                <a:latin typeface="Alexandria" pitchFamily="2" charset="-78"/>
                <a:cs typeface="Alexandria" pitchFamily="2" charset="-78"/>
              </a:rPr>
              <a:t>أهمية تحليل </a:t>
            </a:r>
            <a:r>
              <a:rPr lang="en-US" sz="2000" b="1" dirty="0">
                <a:solidFill>
                  <a:schemeClr val="accent1"/>
                </a:solidFill>
                <a:latin typeface="Alexandria" pitchFamily="2" charset="-78"/>
                <a:cs typeface="Alexandria" pitchFamily="2" charset="-78"/>
              </a:rPr>
              <a:t>SWOT</a:t>
            </a:r>
            <a:r>
              <a:rPr lang="ar-EG" sz="2000" b="1" dirty="0">
                <a:solidFill>
                  <a:schemeClr val="accent1"/>
                </a:solidFill>
                <a:latin typeface="Alexandria" pitchFamily="2" charset="-78"/>
                <a:cs typeface="Alexandria" pitchFamily="2" charset="-78"/>
              </a:rPr>
              <a:t>:</a:t>
            </a:r>
          </a:p>
        </p:txBody>
      </p:sp>
      <p:grpSp>
        <p:nvGrpSpPr>
          <p:cNvPr id="44" name="Group 43">
            <a:extLst>
              <a:ext uri="{FF2B5EF4-FFF2-40B4-BE49-F238E27FC236}">
                <a16:creationId xmlns:a16="http://schemas.microsoft.com/office/drawing/2014/main" id="{BAC367D0-5B75-0F14-6AC7-491DFE2FF674}"/>
              </a:ext>
            </a:extLst>
          </p:cNvPr>
          <p:cNvGrpSpPr/>
          <p:nvPr/>
        </p:nvGrpSpPr>
        <p:grpSpPr>
          <a:xfrm>
            <a:off x="1049921" y="1418425"/>
            <a:ext cx="2604594" cy="2766680"/>
            <a:chOff x="4064335" y="1933703"/>
            <a:chExt cx="3803707" cy="3462272"/>
          </a:xfrm>
        </p:grpSpPr>
        <p:grpSp>
          <p:nvGrpSpPr>
            <p:cNvPr id="45" name="Group 44">
              <a:extLst>
                <a:ext uri="{FF2B5EF4-FFF2-40B4-BE49-F238E27FC236}">
                  <a16:creationId xmlns:a16="http://schemas.microsoft.com/office/drawing/2014/main" id="{2EFC7B00-CB48-8A28-6D9F-A5155D619D37}"/>
                </a:ext>
              </a:extLst>
            </p:cNvPr>
            <p:cNvGrpSpPr/>
            <p:nvPr/>
          </p:nvGrpSpPr>
          <p:grpSpPr>
            <a:xfrm>
              <a:off x="4231922" y="1933703"/>
              <a:ext cx="3636120" cy="3462272"/>
              <a:chOff x="3612204" y="1930656"/>
              <a:chExt cx="3556893" cy="3386834"/>
            </a:xfrm>
          </p:grpSpPr>
          <p:sp>
            <p:nvSpPr>
              <p:cNvPr id="50" name="Cube 49">
                <a:extLst>
                  <a:ext uri="{FF2B5EF4-FFF2-40B4-BE49-F238E27FC236}">
                    <a16:creationId xmlns:a16="http://schemas.microsoft.com/office/drawing/2014/main" id="{3B34935E-2340-608F-C64F-A3591C059054}"/>
                  </a:ext>
                </a:extLst>
              </p:cNvPr>
              <p:cNvSpPr/>
              <p:nvPr/>
            </p:nvSpPr>
            <p:spPr>
              <a:xfrm rot="8100000">
                <a:off x="4574807" y="1930656"/>
                <a:ext cx="1362884" cy="1391173"/>
              </a:xfrm>
              <a:prstGeom prst="cube">
                <a:avLst>
                  <a:gd name="adj" fmla="val 14635"/>
                </a:avLst>
              </a:prstGeom>
              <a:solidFill>
                <a:srgbClr val="E35A35"/>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51" name="Cube 50">
                <a:extLst>
                  <a:ext uri="{FF2B5EF4-FFF2-40B4-BE49-F238E27FC236}">
                    <a16:creationId xmlns:a16="http://schemas.microsoft.com/office/drawing/2014/main" id="{C9864710-6AE7-EF26-CADB-64863E36BD5D}"/>
                  </a:ext>
                </a:extLst>
              </p:cNvPr>
              <p:cNvSpPr/>
              <p:nvPr/>
            </p:nvSpPr>
            <p:spPr>
              <a:xfrm rot="13500000">
                <a:off x="5689060" y="2920035"/>
                <a:ext cx="1432072" cy="1528003"/>
              </a:xfrm>
              <a:prstGeom prst="cube">
                <a:avLst>
                  <a:gd name="adj" fmla="val 14635"/>
                </a:avLst>
              </a:prstGeom>
              <a:solidFill>
                <a:srgbClr val="ECB448"/>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52" name="Cube 51">
                <a:extLst>
                  <a:ext uri="{FF2B5EF4-FFF2-40B4-BE49-F238E27FC236}">
                    <a16:creationId xmlns:a16="http://schemas.microsoft.com/office/drawing/2014/main" id="{5B74CA7C-40B5-2620-92FF-122C1656731D}"/>
                  </a:ext>
                </a:extLst>
              </p:cNvPr>
              <p:cNvSpPr/>
              <p:nvPr/>
            </p:nvSpPr>
            <p:spPr>
              <a:xfrm rot="18900000">
                <a:off x="4618306" y="3944263"/>
                <a:ext cx="1468648" cy="1373227"/>
              </a:xfrm>
              <a:prstGeom prst="cube">
                <a:avLst>
                  <a:gd name="adj" fmla="val 14635"/>
                </a:avLst>
              </a:prstGeom>
              <a:solidFill>
                <a:srgbClr val="8BB74C"/>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sp>
            <p:nvSpPr>
              <p:cNvPr id="53" name="Cube 52">
                <a:extLst>
                  <a:ext uri="{FF2B5EF4-FFF2-40B4-BE49-F238E27FC236}">
                    <a16:creationId xmlns:a16="http://schemas.microsoft.com/office/drawing/2014/main" id="{FACF0EAB-D686-C5B4-B613-A2CA710A8315}"/>
                  </a:ext>
                </a:extLst>
              </p:cNvPr>
              <p:cNvSpPr/>
              <p:nvPr/>
            </p:nvSpPr>
            <p:spPr>
              <a:xfrm rot="2700000">
                <a:off x="3581105" y="2858830"/>
                <a:ext cx="1406822" cy="1344624"/>
              </a:xfrm>
              <a:prstGeom prst="cube">
                <a:avLst>
                  <a:gd name="adj" fmla="val 14635"/>
                </a:avLst>
              </a:prstGeom>
              <a:solidFill>
                <a:srgbClr val="1F497D"/>
              </a:solidFill>
              <a:ln w="25400" cap="flat" cmpd="sng" algn="ctr">
                <a:noFill/>
                <a:prstDash val="solid"/>
              </a:ln>
              <a:effectLst/>
            </p:spPr>
            <p:txBody>
              <a:bodyPr rtlCol="0" anchor="ctr"/>
              <a:lstStyle/>
              <a:p>
                <a:pPr marL="0" marR="0" lvl="0" indent="0" algn="ctr" defTabSz="1218987"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Segoe UI" panose="020B0502040204020203" pitchFamily="34" charset="0"/>
                  <a:ea typeface="+mn-ea"/>
                  <a:cs typeface="+mn-cs"/>
                </a:endParaRPr>
              </a:p>
            </p:txBody>
          </p:sp>
        </p:grpSp>
        <p:sp>
          <p:nvSpPr>
            <p:cNvPr id="46" name="TextBox 45">
              <a:extLst>
                <a:ext uri="{FF2B5EF4-FFF2-40B4-BE49-F238E27FC236}">
                  <a16:creationId xmlns:a16="http://schemas.microsoft.com/office/drawing/2014/main" id="{FCD9EBC8-D7E8-D0AB-B8C7-EEF8EE5BAF7D}"/>
                </a:ext>
              </a:extLst>
            </p:cNvPr>
            <p:cNvSpPr txBox="1"/>
            <p:nvPr/>
          </p:nvSpPr>
          <p:spPr>
            <a:xfrm>
              <a:off x="4064335" y="3075854"/>
              <a:ext cx="1284877"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S</a:t>
              </a:r>
            </a:p>
          </p:txBody>
        </p:sp>
        <p:sp>
          <p:nvSpPr>
            <p:cNvPr id="47" name="TextBox 46">
              <a:extLst>
                <a:ext uri="{FF2B5EF4-FFF2-40B4-BE49-F238E27FC236}">
                  <a16:creationId xmlns:a16="http://schemas.microsoft.com/office/drawing/2014/main" id="{B733C46F-44F4-22AC-3EBE-728773625516}"/>
                </a:ext>
              </a:extLst>
            </p:cNvPr>
            <p:cNvSpPr txBox="1"/>
            <p:nvPr/>
          </p:nvSpPr>
          <p:spPr>
            <a:xfrm>
              <a:off x="5501606" y="2001851"/>
              <a:ext cx="737402" cy="1193986"/>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W</a:t>
              </a:r>
            </a:p>
          </p:txBody>
        </p:sp>
        <p:sp>
          <p:nvSpPr>
            <p:cNvPr id="48" name="TextBox 47">
              <a:extLst>
                <a:ext uri="{FF2B5EF4-FFF2-40B4-BE49-F238E27FC236}">
                  <a16:creationId xmlns:a16="http://schemas.microsoft.com/office/drawing/2014/main" id="{24CA28AC-FA50-5B1A-F5E4-6D87430B68C5}"/>
                </a:ext>
              </a:extLst>
            </p:cNvPr>
            <p:cNvSpPr txBox="1"/>
            <p:nvPr/>
          </p:nvSpPr>
          <p:spPr>
            <a:xfrm>
              <a:off x="6547461" y="3289674"/>
              <a:ext cx="1284877"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T</a:t>
              </a:r>
            </a:p>
          </p:txBody>
        </p:sp>
        <p:sp>
          <p:nvSpPr>
            <p:cNvPr id="49" name="TextBox 48">
              <a:extLst>
                <a:ext uri="{FF2B5EF4-FFF2-40B4-BE49-F238E27FC236}">
                  <a16:creationId xmlns:a16="http://schemas.microsoft.com/office/drawing/2014/main" id="{CBE9DC1E-8E6D-C466-ABDE-B0B7924F3702}"/>
                </a:ext>
              </a:extLst>
            </p:cNvPr>
            <p:cNvSpPr txBox="1"/>
            <p:nvPr/>
          </p:nvSpPr>
          <p:spPr>
            <a:xfrm>
              <a:off x="5426031" y="4320565"/>
              <a:ext cx="1284877" cy="954107"/>
            </a:xfrm>
            <a:prstGeom prst="rect">
              <a:avLst/>
            </a:prstGeom>
            <a:noFill/>
          </p:spPr>
          <p:txBody>
            <a:bodyPr wrap="square" rtlCol="0">
              <a:spAutoFit/>
            </a:bodyPr>
            <a:lstStyle/>
            <a:p>
              <a:pPr marL="0" marR="0" lvl="0" indent="0" algn="ctr" defTabSz="1218987" eaLnBrk="1" fontAlgn="auto" latinLnBrk="0" hangingPunct="1">
                <a:lnSpc>
                  <a:spcPct val="80000"/>
                </a:lnSpc>
                <a:spcBef>
                  <a:spcPts val="0"/>
                </a:spcBef>
                <a:spcAft>
                  <a:spcPts val="0"/>
                </a:spcAft>
                <a:buClrTx/>
                <a:buSzTx/>
                <a:buFontTx/>
                <a:buNone/>
                <a:tabLst/>
                <a:defRPr/>
              </a:pPr>
              <a:r>
                <a:rPr kumimoji="0" lang="en-US" sz="7000" b="0" i="0" u="none" strike="noStrike" kern="0" cap="none" spc="0" normalizeH="0" baseline="0" noProof="0" dirty="0">
                  <a:ln>
                    <a:noFill/>
                  </a:ln>
                  <a:solidFill>
                    <a:prstClr val="white"/>
                  </a:solidFill>
                  <a:effectLst/>
                  <a:uLnTx/>
                  <a:uFillTx/>
                  <a:latin typeface="Segoe UI" panose="020B0502040204020203" pitchFamily="34" charset="0"/>
                </a:rPr>
                <a:t>O</a:t>
              </a:r>
            </a:p>
          </p:txBody>
        </p:sp>
      </p:grpSp>
      <p:sp>
        <p:nvSpPr>
          <p:cNvPr id="3" name="TextBox 2">
            <a:extLst>
              <a:ext uri="{FF2B5EF4-FFF2-40B4-BE49-F238E27FC236}">
                <a16:creationId xmlns:a16="http://schemas.microsoft.com/office/drawing/2014/main" id="{3AD8C259-49BB-0B3D-E68A-EC3C57D661E9}"/>
              </a:ext>
            </a:extLst>
          </p:cNvPr>
          <p:cNvSpPr txBox="1"/>
          <p:nvPr/>
        </p:nvSpPr>
        <p:spPr>
          <a:xfrm>
            <a:off x="3607119" y="1960793"/>
            <a:ext cx="7864808" cy="1158715"/>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يساعد هذا التحليل المؤسسات على فهم مكانتها في السوق والتحديات التي قد تواجهها، وكذلك كيفية التفاعل مع العوامل الداخلية والخارجية. يمنح المخططين الأدوات اللازمة للتخطيط بشكل استراتيجي.</a:t>
            </a:r>
          </a:p>
        </p:txBody>
      </p:sp>
      <p:grpSp>
        <p:nvGrpSpPr>
          <p:cNvPr id="7" name="Group 6">
            <a:extLst>
              <a:ext uri="{FF2B5EF4-FFF2-40B4-BE49-F238E27FC236}">
                <a16:creationId xmlns:a16="http://schemas.microsoft.com/office/drawing/2014/main" id="{C1924743-4DF2-045A-7BE1-0A7F04693DBE}"/>
              </a:ext>
            </a:extLst>
          </p:cNvPr>
          <p:cNvGrpSpPr/>
          <p:nvPr/>
        </p:nvGrpSpPr>
        <p:grpSpPr>
          <a:xfrm>
            <a:off x="8480393" y="3474994"/>
            <a:ext cx="3091729" cy="2969378"/>
            <a:chOff x="3400915" y="762201"/>
            <a:chExt cx="5367945" cy="5333599"/>
          </a:xfrm>
        </p:grpSpPr>
        <p:sp>
          <p:nvSpPr>
            <p:cNvPr id="17" name="Hexagon 16">
              <a:extLst>
                <a:ext uri="{FF2B5EF4-FFF2-40B4-BE49-F238E27FC236}">
                  <a16:creationId xmlns:a16="http://schemas.microsoft.com/office/drawing/2014/main" id="{C45FDF3D-BF3F-B3F3-2771-F83AB78C2040}"/>
                </a:ext>
              </a:extLst>
            </p:cNvPr>
            <p:cNvSpPr/>
            <p:nvPr/>
          </p:nvSpPr>
          <p:spPr>
            <a:xfrm rot="5400000">
              <a:off x="5953448" y="904753"/>
              <a:ext cx="2067012" cy="1781907"/>
            </a:xfrm>
            <a:prstGeom prst="hexag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9" name="Hexagon 18">
              <a:extLst>
                <a:ext uri="{FF2B5EF4-FFF2-40B4-BE49-F238E27FC236}">
                  <a16:creationId xmlns:a16="http://schemas.microsoft.com/office/drawing/2014/main" id="{94A1633A-9BDB-FD27-92B1-82AFDD0DC4F7}"/>
                </a:ext>
              </a:extLst>
            </p:cNvPr>
            <p:cNvSpPr/>
            <p:nvPr/>
          </p:nvSpPr>
          <p:spPr>
            <a:xfrm rot="5400000">
              <a:off x="6844401" y="2538047"/>
              <a:ext cx="2067012" cy="1781907"/>
            </a:xfrm>
            <a:prstGeom prst="hexagon">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0" name="Hexagon 19">
              <a:extLst>
                <a:ext uri="{FF2B5EF4-FFF2-40B4-BE49-F238E27FC236}">
                  <a16:creationId xmlns:a16="http://schemas.microsoft.com/office/drawing/2014/main" id="{E8141419-ED07-DBA0-5F13-2CC8034C991A}"/>
                </a:ext>
              </a:extLst>
            </p:cNvPr>
            <p:cNvSpPr/>
            <p:nvPr/>
          </p:nvSpPr>
          <p:spPr>
            <a:xfrm rot="5400000">
              <a:off x="5953448" y="4171340"/>
              <a:ext cx="2067012" cy="178190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1" name="Hexagon 20">
              <a:extLst>
                <a:ext uri="{FF2B5EF4-FFF2-40B4-BE49-F238E27FC236}">
                  <a16:creationId xmlns:a16="http://schemas.microsoft.com/office/drawing/2014/main" id="{65A34BFF-CC9A-1168-273F-EA11EF0B3BCD}"/>
                </a:ext>
              </a:extLst>
            </p:cNvPr>
            <p:cNvSpPr/>
            <p:nvPr/>
          </p:nvSpPr>
          <p:spPr>
            <a:xfrm rot="5400000">
              <a:off x="4153978" y="4171340"/>
              <a:ext cx="2067012" cy="1781907"/>
            </a:xfrm>
            <a:prstGeom prst="hexag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2" name="Hexagon 21">
              <a:extLst>
                <a:ext uri="{FF2B5EF4-FFF2-40B4-BE49-F238E27FC236}">
                  <a16:creationId xmlns:a16="http://schemas.microsoft.com/office/drawing/2014/main" id="{20551B61-29ED-0745-F0DA-A203866F7131}"/>
                </a:ext>
              </a:extLst>
            </p:cNvPr>
            <p:cNvSpPr/>
            <p:nvPr/>
          </p:nvSpPr>
          <p:spPr>
            <a:xfrm rot="5400000">
              <a:off x="3258363" y="2538047"/>
              <a:ext cx="2067012" cy="1781907"/>
            </a:xfrm>
            <a:prstGeom prst="hexagon">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4" name="Hexagon 23">
              <a:extLst>
                <a:ext uri="{FF2B5EF4-FFF2-40B4-BE49-F238E27FC236}">
                  <a16:creationId xmlns:a16="http://schemas.microsoft.com/office/drawing/2014/main" id="{3900B20B-E13C-1545-1C81-AAEBF8334928}"/>
                </a:ext>
              </a:extLst>
            </p:cNvPr>
            <p:cNvSpPr/>
            <p:nvPr/>
          </p:nvSpPr>
          <p:spPr>
            <a:xfrm rot="5400000">
              <a:off x="4153978" y="904753"/>
              <a:ext cx="2067012" cy="1781907"/>
            </a:xfrm>
            <a:prstGeom prst="hexag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6" name="TextBox 25">
              <a:extLst>
                <a:ext uri="{FF2B5EF4-FFF2-40B4-BE49-F238E27FC236}">
                  <a16:creationId xmlns:a16="http://schemas.microsoft.com/office/drawing/2014/main" id="{2BD3A924-F741-F840-6AAD-94F0F40152A9}"/>
                </a:ext>
              </a:extLst>
            </p:cNvPr>
            <p:cNvSpPr txBox="1"/>
            <p:nvPr/>
          </p:nvSpPr>
          <p:spPr>
            <a:xfrm>
              <a:off x="6411489" y="920544"/>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P</a:t>
              </a:r>
            </a:p>
          </p:txBody>
        </p:sp>
        <p:sp>
          <p:nvSpPr>
            <p:cNvPr id="27" name="TextBox 26">
              <a:extLst>
                <a:ext uri="{FF2B5EF4-FFF2-40B4-BE49-F238E27FC236}">
                  <a16:creationId xmlns:a16="http://schemas.microsoft.com/office/drawing/2014/main" id="{24F098BB-6C0B-CF59-A6A8-853F83DDFABB}"/>
                </a:ext>
              </a:extLst>
            </p:cNvPr>
            <p:cNvSpPr txBox="1"/>
            <p:nvPr/>
          </p:nvSpPr>
          <p:spPr>
            <a:xfrm>
              <a:off x="7302443" y="2553837"/>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E</a:t>
              </a:r>
            </a:p>
          </p:txBody>
        </p:sp>
        <p:sp>
          <p:nvSpPr>
            <p:cNvPr id="28" name="TextBox 27">
              <a:extLst>
                <a:ext uri="{FF2B5EF4-FFF2-40B4-BE49-F238E27FC236}">
                  <a16:creationId xmlns:a16="http://schemas.microsoft.com/office/drawing/2014/main" id="{D260F1DE-BA78-B573-10A2-5730D7256195}"/>
                </a:ext>
              </a:extLst>
            </p:cNvPr>
            <p:cNvSpPr txBox="1"/>
            <p:nvPr/>
          </p:nvSpPr>
          <p:spPr>
            <a:xfrm>
              <a:off x="6411489" y="4187130"/>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S</a:t>
              </a:r>
            </a:p>
          </p:txBody>
        </p:sp>
        <p:sp>
          <p:nvSpPr>
            <p:cNvPr id="29" name="TextBox 28">
              <a:extLst>
                <a:ext uri="{FF2B5EF4-FFF2-40B4-BE49-F238E27FC236}">
                  <a16:creationId xmlns:a16="http://schemas.microsoft.com/office/drawing/2014/main" id="{E0A6B8B5-B4FF-5DA4-73AE-E2D9F77348E1}"/>
                </a:ext>
              </a:extLst>
            </p:cNvPr>
            <p:cNvSpPr txBox="1"/>
            <p:nvPr/>
          </p:nvSpPr>
          <p:spPr>
            <a:xfrm>
              <a:off x="4612020" y="4187130"/>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T</a:t>
              </a:r>
            </a:p>
          </p:txBody>
        </p:sp>
        <p:sp>
          <p:nvSpPr>
            <p:cNvPr id="30" name="TextBox 29">
              <a:extLst>
                <a:ext uri="{FF2B5EF4-FFF2-40B4-BE49-F238E27FC236}">
                  <a16:creationId xmlns:a16="http://schemas.microsoft.com/office/drawing/2014/main" id="{1A44D3E5-1F76-89F6-F2ED-FA26C6453C43}"/>
                </a:ext>
              </a:extLst>
            </p:cNvPr>
            <p:cNvSpPr txBox="1"/>
            <p:nvPr/>
          </p:nvSpPr>
          <p:spPr>
            <a:xfrm>
              <a:off x="3716404" y="2673686"/>
              <a:ext cx="1150929" cy="15106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E</a:t>
              </a:r>
            </a:p>
          </p:txBody>
        </p:sp>
        <p:sp>
          <p:nvSpPr>
            <p:cNvPr id="31" name="TextBox 30">
              <a:extLst>
                <a:ext uri="{FF2B5EF4-FFF2-40B4-BE49-F238E27FC236}">
                  <a16:creationId xmlns:a16="http://schemas.microsoft.com/office/drawing/2014/main" id="{ACD227FE-F694-46E5-6048-A91EB82F41AF}"/>
                </a:ext>
              </a:extLst>
            </p:cNvPr>
            <p:cNvSpPr txBox="1"/>
            <p:nvPr/>
          </p:nvSpPr>
          <p:spPr>
            <a:xfrm>
              <a:off x="4612020" y="920544"/>
              <a:ext cx="1150929" cy="1750326"/>
            </a:xfrm>
            <a:prstGeom prst="rect">
              <a:avLst/>
            </a:prstGeom>
            <a:noFill/>
          </p:spPr>
          <p:txBody>
            <a:bodyPr wrap="square" rtlCol="0" anchor="ctr">
              <a:spAutoFit/>
            </a:bodyPr>
            <a:lstStyle/>
            <a:p>
              <a:pPr algn="ctr"/>
              <a:r>
                <a:rPr lang="en-US" sz="8500" b="1" dirty="0">
                  <a:solidFill>
                    <a:schemeClr val="tx1">
                      <a:lumMod val="95000"/>
                      <a:lumOff val="5000"/>
                    </a:schemeClr>
                  </a:solidFill>
                  <a:latin typeface="Roboto" panose="02000000000000000000" pitchFamily="2" charset="0"/>
                  <a:ea typeface="Roboto" panose="02000000000000000000" pitchFamily="2" charset="0"/>
                </a:rPr>
                <a:t>L</a:t>
              </a:r>
            </a:p>
          </p:txBody>
        </p:sp>
      </p:grpSp>
      <p:sp>
        <p:nvSpPr>
          <p:cNvPr id="32" name="TextBox 31">
            <a:extLst>
              <a:ext uri="{FF2B5EF4-FFF2-40B4-BE49-F238E27FC236}">
                <a16:creationId xmlns:a16="http://schemas.microsoft.com/office/drawing/2014/main" id="{C3729C56-7206-FCB5-2C93-8995BAE0D282}"/>
              </a:ext>
            </a:extLst>
          </p:cNvPr>
          <p:cNvSpPr txBox="1"/>
          <p:nvPr/>
        </p:nvSpPr>
        <p:spPr>
          <a:xfrm>
            <a:off x="934947" y="4911469"/>
            <a:ext cx="7451011" cy="1158715"/>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يساعد هذا التحليل في تحديد الفرص والتحديات في البيئة الخارجية. ويسمح للمؤسسة بفهم العوامل التي قد تؤثر في نجاح الحملة وبالتالي يوجه الاستراتيجية بشكل دقيق.</a:t>
            </a:r>
          </a:p>
        </p:txBody>
      </p:sp>
      <p:sp>
        <p:nvSpPr>
          <p:cNvPr id="33" name="TextBox 32">
            <a:extLst>
              <a:ext uri="{FF2B5EF4-FFF2-40B4-BE49-F238E27FC236}">
                <a16:creationId xmlns:a16="http://schemas.microsoft.com/office/drawing/2014/main" id="{E6F7749F-8B8C-336B-871C-F0716D534DE1}"/>
              </a:ext>
            </a:extLst>
          </p:cNvPr>
          <p:cNvSpPr txBox="1"/>
          <p:nvPr/>
        </p:nvSpPr>
        <p:spPr>
          <a:xfrm>
            <a:off x="5255592" y="4472453"/>
            <a:ext cx="3406510" cy="400110"/>
          </a:xfrm>
          <a:prstGeom prst="rect">
            <a:avLst/>
          </a:prstGeom>
          <a:noFill/>
        </p:spPr>
        <p:txBody>
          <a:bodyPr wrap="square" rtlCol="1">
            <a:spAutoFit/>
          </a:bodyPr>
          <a:lstStyle/>
          <a:p>
            <a:pPr algn="ctr" rtl="1"/>
            <a:r>
              <a:rPr lang="ar-EG" sz="2000" b="1" dirty="0">
                <a:solidFill>
                  <a:schemeClr val="accent1"/>
                </a:solidFill>
                <a:latin typeface="Alexandria" pitchFamily="2" charset="-78"/>
                <a:cs typeface="Alexandria" pitchFamily="2" charset="-78"/>
              </a:rPr>
              <a:t>أهمية تحليل </a:t>
            </a:r>
            <a:r>
              <a:rPr lang="en-US" sz="2000" b="1" dirty="0">
                <a:solidFill>
                  <a:schemeClr val="accent1"/>
                </a:solidFill>
                <a:latin typeface="Alexandria" pitchFamily="2" charset="-78"/>
                <a:cs typeface="Alexandria" pitchFamily="2" charset="-78"/>
              </a:rPr>
              <a:t>PESTEL</a:t>
            </a:r>
            <a:r>
              <a:rPr lang="ar-EG" sz="2000" b="1" dirty="0">
                <a:solidFill>
                  <a:schemeClr val="accent1"/>
                </a:solidFill>
                <a:latin typeface="Alexandria" pitchFamily="2" charset="-78"/>
                <a:cs typeface="Alexandria" pitchFamily="2" charset="-78"/>
              </a:rPr>
              <a:t>:</a:t>
            </a:r>
          </a:p>
        </p:txBody>
      </p:sp>
      <p:pic>
        <p:nvPicPr>
          <p:cNvPr id="4" name="Recorded Sound">
            <a:hlinkClick r:id="" action="ppaction://media"/>
            <a:extLst>
              <a:ext uri="{FF2B5EF4-FFF2-40B4-BE49-F238E27FC236}">
                <a16:creationId xmlns:a16="http://schemas.microsoft.com/office/drawing/2014/main" id="{4CACE050-A8B3-F315-AB45-A28C7549A77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53236" y="5865408"/>
            <a:ext cx="487363" cy="487363"/>
          </a:xfrm>
          <a:prstGeom prst="rect">
            <a:avLst/>
          </a:prstGeom>
        </p:spPr>
      </p:pic>
    </p:spTree>
    <p:extLst>
      <p:ext uri="{BB962C8B-B14F-4D97-AF65-F5344CB8AC3E}">
        <p14:creationId xmlns:p14="http://schemas.microsoft.com/office/powerpoint/2010/main" val="235478683"/>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10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D8F73-1EEE-9B37-7E45-9780C6899F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B9ABBF-4B1C-C701-C32A-233EC7B88464}"/>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B79F12E-000E-DF7E-2271-77C5929E55FF}"/>
              </a:ext>
            </a:extLst>
          </p:cNvPr>
          <p:cNvSpPr/>
          <p:nvPr/>
        </p:nvSpPr>
        <p:spPr>
          <a:xfrm>
            <a:off x="7883147" y="633046"/>
            <a:ext cx="4128422" cy="60511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70D8661-0037-611A-2BF1-977F165A3A55}"/>
              </a:ext>
            </a:extLst>
          </p:cNvPr>
          <p:cNvSpPr/>
          <p:nvPr/>
        </p:nvSpPr>
        <p:spPr>
          <a:xfrm>
            <a:off x="226896" y="852908"/>
            <a:ext cx="11695253" cy="5678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التأثير المتبادل:من خلال تحليل </a:t>
            </a:r>
            <a:r>
              <a:rPr lang="en-US" sz="1600" b="1" dirty="0"/>
              <a:t>PESTEL، </a:t>
            </a:r>
            <a:r>
              <a:rPr lang="ar-EG" sz="1600" b="1" dirty="0"/>
              <a:t>تكتسب المؤسسة نظرة شاملة حول التهديدات الخارجية التي قد تؤثر على عملياتها. يمكن دمج هذه المعلومات مع </a:t>
            </a:r>
            <a:r>
              <a:rPr lang="en-US" sz="1600" b="1" dirty="0"/>
              <a:t>SWOT </a:t>
            </a:r>
            <a:r>
              <a:rPr lang="ar-EG" sz="1600" b="1" dirty="0"/>
              <a:t>لتحديد التهديدات (</a:t>
            </a:r>
            <a:r>
              <a:rPr lang="en-US" sz="1600" b="1" dirty="0"/>
              <a:t>Threats) </a:t>
            </a:r>
            <a:r>
              <a:rPr lang="ar-EG" sz="1600" b="1" dirty="0"/>
              <a:t>التي تتعلق بالبيئة الخارجية التي قد تضر بالمؤسسة. على سبيل المثال، إذا كان تحليل </a:t>
            </a:r>
            <a:r>
              <a:rPr lang="en-US" sz="1600" b="1" dirty="0"/>
              <a:t>PESTEL </a:t>
            </a:r>
            <a:r>
              <a:rPr lang="ar-EG" sz="1600" b="1" dirty="0"/>
              <a:t>يكشف عن تغييرات تشريعية جديدة (عامل قانوني)، يمكن أن يُدرج هذا التغيير كتهديد في تحليل </a:t>
            </a:r>
            <a:r>
              <a:rPr lang="en-US" sz="1600" b="1" dirty="0"/>
              <a:t>SWOT.</a:t>
            </a:r>
            <a:r>
              <a:rPr lang="ar-EG" sz="1600" b="1" dirty="0"/>
              <a:t>إستراتيجيات المواجهة:</a:t>
            </a:r>
            <a:r>
              <a:rPr lang="en-US" sz="1600" b="1" dirty="0"/>
              <a:t>SWOT </a:t>
            </a:r>
            <a:r>
              <a:rPr lang="ar-EG" sz="1600" b="1" dirty="0"/>
              <a:t>يمكن أن يساعد في تحديد الفرص التي قد تظهر نتيجة للعوامل الخارجية. على سبيل المثال، إذا أظهر </a:t>
            </a:r>
            <a:r>
              <a:rPr lang="en-US" sz="1600" b="1" dirty="0"/>
              <a:t>PESTEL </a:t>
            </a:r>
            <a:r>
              <a:rPr lang="ar-EG" sz="1600" b="1" dirty="0"/>
              <a:t>تحولات تكنولوجية جديدة (مثل الإنترنت أو الذكاء الاصطناعي)، يمكن للمؤسسة تحديد فرصة في </a:t>
            </a:r>
            <a:r>
              <a:rPr lang="en-US" sz="1600" b="1" dirty="0"/>
              <a:t>SWOT </a:t>
            </a:r>
            <a:r>
              <a:rPr lang="ar-EG" sz="1600" b="1" dirty="0"/>
              <a:t>للاستفادة من هذه التقنيات لتعزيز الاتصال مع الجمهور.القدرة على التنبؤ والتفاعل:عند دمج تحليل </a:t>
            </a:r>
            <a:r>
              <a:rPr lang="en-US" sz="1600" b="1" dirty="0"/>
              <a:t>PESTEL </a:t>
            </a:r>
            <a:r>
              <a:rPr lang="ar-EG" sz="1600" b="1" dirty="0"/>
              <a:t>مع </a:t>
            </a:r>
            <a:r>
              <a:rPr lang="en-US" sz="1600" b="1" dirty="0"/>
              <a:t>SWOT، </a:t>
            </a:r>
            <a:r>
              <a:rPr lang="ar-EG" sz="1600" b="1" dirty="0"/>
              <a:t>يمكن للمؤسسة بناء استراتيجيات تكاملية وقوية. يمكن للمؤسسة التنبؤ بكيفية تأثير العوامل الخارجية على أهدافها وتكييف استراتيجياتها في </a:t>
            </a:r>
            <a:r>
              <a:rPr lang="en-US" sz="1600" b="1" dirty="0"/>
              <a:t>SWOT (</a:t>
            </a:r>
            <a:r>
              <a:rPr lang="ar-EG" sz="1600" b="1" dirty="0"/>
              <a:t>مثل تحديد كيف يمكن الاستفادة من الفرص أو التخفيف من التهديدات).</a:t>
            </a: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AF9465E-D7CF-AFEB-7815-72303FF1AF9D}"/>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EDFF93B-4C7D-F1D6-F75B-458513A33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9D0815FC-E397-56C9-4099-A063B4D69861}"/>
              </a:ext>
            </a:extLst>
          </p:cNvPr>
          <p:cNvSpPr txBox="1"/>
          <p:nvPr/>
        </p:nvSpPr>
        <p:spPr>
          <a:xfrm>
            <a:off x="4250751" y="850605"/>
            <a:ext cx="7671398" cy="369332"/>
          </a:xfrm>
          <a:prstGeom prst="rect">
            <a:avLst/>
          </a:prstGeom>
          <a:noFill/>
        </p:spPr>
        <p:txBody>
          <a:bodyPr wrap="square" rtlCol="1">
            <a:spAutoFit/>
          </a:bodyPr>
          <a:lstStyle/>
          <a:p>
            <a:pPr algn="ctr" rtl="1"/>
            <a:r>
              <a:rPr lang="ar-EG" b="1" dirty="0">
                <a:solidFill>
                  <a:schemeClr val="accent1"/>
                </a:solidFill>
                <a:latin typeface="Alexandria" pitchFamily="2" charset="-78"/>
                <a:cs typeface="Alexandria" pitchFamily="2" charset="-78"/>
              </a:rPr>
              <a:t>البيئة الداخلية والخارجية</a:t>
            </a:r>
            <a:r>
              <a:rPr lang="en-US" b="1" dirty="0">
                <a:solidFill>
                  <a:schemeClr val="accent1"/>
                </a:solidFill>
                <a:latin typeface="Alexandria" pitchFamily="2" charset="-78"/>
                <a:cs typeface="Alexandria" pitchFamily="2" charset="-78"/>
              </a:rPr>
              <a:t>SWOT) </a:t>
            </a:r>
            <a:r>
              <a:rPr lang="ar-EG" b="1" dirty="0">
                <a:solidFill>
                  <a:schemeClr val="accent1"/>
                </a:solidFill>
                <a:latin typeface="Alexandria" pitchFamily="2" charset="-78"/>
                <a:cs typeface="Alexandria" pitchFamily="2" charset="-78"/>
              </a:rPr>
              <a:t>) مقابل العوامل الخارجية</a:t>
            </a:r>
            <a:r>
              <a:rPr lang="en-US" b="1" dirty="0">
                <a:solidFill>
                  <a:schemeClr val="accent1"/>
                </a:solidFill>
                <a:latin typeface="Alexandria" pitchFamily="2" charset="-78"/>
                <a:cs typeface="Alexandria" pitchFamily="2" charset="-78"/>
              </a:rPr>
              <a:t>(PESTEL) </a:t>
            </a:r>
            <a:r>
              <a:rPr lang="ar-EG" b="1" dirty="0">
                <a:solidFill>
                  <a:schemeClr val="accent1"/>
                </a:solidFill>
                <a:latin typeface="Alexandria" pitchFamily="2" charset="-78"/>
                <a:cs typeface="Alexandria" pitchFamily="2" charset="-78"/>
              </a:rPr>
              <a:t>:</a:t>
            </a:r>
          </a:p>
        </p:txBody>
      </p:sp>
      <p:sp>
        <p:nvSpPr>
          <p:cNvPr id="4" name="TextBox 3">
            <a:extLst>
              <a:ext uri="{FF2B5EF4-FFF2-40B4-BE49-F238E27FC236}">
                <a16:creationId xmlns:a16="http://schemas.microsoft.com/office/drawing/2014/main" id="{4A04774B-6F5B-B329-0087-029D97B075A1}"/>
              </a:ext>
            </a:extLst>
          </p:cNvPr>
          <p:cNvSpPr txBox="1"/>
          <p:nvPr/>
        </p:nvSpPr>
        <p:spPr>
          <a:xfrm>
            <a:off x="488159" y="5312049"/>
            <a:ext cx="10449273" cy="789383"/>
          </a:xfrm>
          <a:prstGeom prst="rect">
            <a:avLst/>
          </a:prstGeom>
          <a:noFill/>
        </p:spPr>
        <p:txBody>
          <a:bodyPr wrap="square" rtlCol="1">
            <a:spAutoFit/>
          </a:bodyPr>
          <a:lstStyle/>
          <a:p>
            <a:pPr algn="r" rtl="1">
              <a:lnSpc>
                <a:spcPct val="150000"/>
              </a:lnSpc>
            </a:pPr>
            <a:r>
              <a:rPr lang="en-US" sz="1600" dirty="0">
                <a:latin typeface="Alexandria" pitchFamily="2" charset="-78"/>
                <a:cs typeface="Alexandria" pitchFamily="2" charset="-78"/>
              </a:rPr>
              <a:t> </a:t>
            </a:r>
            <a:r>
              <a:rPr lang="en-US" sz="1600" b="1" dirty="0">
                <a:solidFill>
                  <a:schemeClr val="accent2">
                    <a:lumMod val="75000"/>
                  </a:schemeClr>
                </a:solidFill>
                <a:latin typeface="Alexandria" pitchFamily="2" charset="-78"/>
                <a:cs typeface="Alexandria" pitchFamily="2" charset="-78"/>
              </a:rPr>
              <a:t>:SWOT </a:t>
            </a:r>
            <a:r>
              <a:rPr lang="ar-EG" sz="1600" dirty="0">
                <a:solidFill>
                  <a:srgbClr val="00B0F0"/>
                </a:solidFill>
                <a:latin typeface="Alexandria" pitchFamily="2" charset="-78"/>
                <a:cs typeface="Alexandria" pitchFamily="2" charset="-78"/>
              </a:rPr>
              <a:t>يعكس التفاعل بين البيئة الداخلية (القوة والضعف) و البيئة الخارجية (الفرص والتهديدات)،</a:t>
            </a:r>
          </a:p>
          <a:p>
            <a:pPr algn="r" rtl="1">
              <a:lnSpc>
                <a:spcPct val="150000"/>
              </a:lnSpc>
            </a:pPr>
            <a:r>
              <a:rPr lang="en-US" sz="1600" b="1" dirty="0">
                <a:solidFill>
                  <a:schemeClr val="accent2">
                    <a:lumMod val="75000"/>
                  </a:schemeClr>
                </a:solidFill>
                <a:latin typeface="Alexandria" pitchFamily="2" charset="-78"/>
                <a:cs typeface="Alexandria" pitchFamily="2" charset="-78"/>
              </a:rPr>
              <a:t>PESTEL</a:t>
            </a:r>
            <a:r>
              <a:rPr lang="ar-EG" sz="1600" b="1" dirty="0">
                <a:solidFill>
                  <a:schemeClr val="accent2">
                    <a:lumMod val="75000"/>
                  </a:schemeClr>
                </a:solidFill>
                <a:latin typeface="Alexandria" pitchFamily="2" charset="-78"/>
                <a:cs typeface="Alexandria" pitchFamily="2" charset="-78"/>
              </a:rPr>
              <a:t>: </a:t>
            </a:r>
            <a:r>
              <a:rPr lang="ar-EG" sz="1600" dirty="0">
                <a:solidFill>
                  <a:srgbClr val="00B0F0"/>
                </a:solidFill>
                <a:latin typeface="Alexandria" pitchFamily="2" charset="-78"/>
                <a:cs typeface="Alexandria" pitchFamily="2" charset="-78"/>
              </a:rPr>
              <a:t>يوفر فهماً شاملاً لما يجري في البيئة الخارجية فقط.</a:t>
            </a:r>
          </a:p>
        </p:txBody>
      </p:sp>
      <p:sp>
        <p:nvSpPr>
          <p:cNvPr id="8" name="TextBox 7">
            <a:extLst>
              <a:ext uri="{FF2B5EF4-FFF2-40B4-BE49-F238E27FC236}">
                <a16:creationId xmlns:a16="http://schemas.microsoft.com/office/drawing/2014/main" id="{FF03712E-B372-6E51-7E78-96CE62B00963}"/>
              </a:ext>
            </a:extLst>
          </p:cNvPr>
          <p:cNvSpPr txBox="1"/>
          <p:nvPr/>
        </p:nvSpPr>
        <p:spPr>
          <a:xfrm>
            <a:off x="10742503" y="5551820"/>
            <a:ext cx="1068498" cy="400110"/>
          </a:xfrm>
          <a:prstGeom prst="rect">
            <a:avLst/>
          </a:prstGeom>
          <a:noFill/>
        </p:spPr>
        <p:txBody>
          <a:bodyPr wrap="square" rtlCol="1">
            <a:spAutoFit/>
          </a:bodyPr>
          <a:lstStyle/>
          <a:p>
            <a:pPr algn="ctr" rtl="1"/>
            <a:r>
              <a:rPr lang="ar-EG" sz="2000" b="1" dirty="0">
                <a:solidFill>
                  <a:schemeClr val="accent1"/>
                </a:solidFill>
                <a:latin typeface="Alexandria" pitchFamily="2" charset="-78"/>
                <a:cs typeface="Alexandria" pitchFamily="2" charset="-78"/>
              </a:rPr>
              <a:t>المزايا:</a:t>
            </a:r>
          </a:p>
        </p:txBody>
      </p:sp>
      <p:sp>
        <p:nvSpPr>
          <p:cNvPr id="9" name="TextBox 8">
            <a:extLst>
              <a:ext uri="{FF2B5EF4-FFF2-40B4-BE49-F238E27FC236}">
                <a16:creationId xmlns:a16="http://schemas.microsoft.com/office/drawing/2014/main" id="{A4D02C87-6345-A77D-50FE-9892A35BDEFA}"/>
              </a:ext>
            </a:extLst>
          </p:cNvPr>
          <p:cNvSpPr txBox="1"/>
          <p:nvPr/>
        </p:nvSpPr>
        <p:spPr>
          <a:xfrm>
            <a:off x="277666" y="1145679"/>
            <a:ext cx="11578566" cy="4113370"/>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التأثير المتبادل:</a:t>
            </a:r>
            <a:r>
              <a:rPr lang="ar-EG" sz="1600" dirty="0">
                <a:latin typeface="Alexandria" pitchFamily="2" charset="-78"/>
                <a:cs typeface="Alexandria" pitchFamily="2" charset="-78"/>
              </a:rPr>
              <a:t>من خلال تحليل </a:t>
            </a:r>
            <a:r>
              <a:rPr lang="en-US" sz="1600" dirty="0">
                <a:latin typeface="Alexandria" pitchFamily="2" charset="-78"/>
                <a:cs typeface="Alexandria" pitchFamily="2" charset="-78"/>
              </a:rPr>
              <a:t>PESTEL، </a:t>
            </a:r>
            <a:r>
              <a:rPr lang="ar-EG" sz="1600" dirty="0">
                <a:latin typeface="Alexandria" pitchFamily="2" charset="-78"/>
                <a:cs typeface="Alexandria" pitchFamily="2" charset="-78"/>
              </a:rPr>
              <a:t>تكتسب المؤسسة نظرة شاملة حول التهديدات الخارجية التي قد تؤثر على عملياتها. يمكن دمج هذه المعلومات مع </a:t>
            </a:r>
            <a:r>
              <a:rPr lang="en-US" sz="1600" dirty="0">
                <a:latin typeface="Alexandria" pitchFamily="2" charset="-78"/>
                <a:cs typeface="Alexandria" pitchFamily="2" charset="-78"/>
              </a:rPr>
              <a:t>SWOT </a:t>
            </a:r>
            <a:r>
              <a:rPr lang="ar-EG" sz="1600" dirty="0">
                <a:latin typeface="Alexandria" pitchFamily="2" charset="-78"/>
                <a:cs typeface="Alexandria" pitchFamily="2" charset="-78"/>
              </a:rPr>
              <a:t> لتحديد التهديدات</a:t>
            </a:r>
            <a:r>
              <a:rPr lang="en-US" sz="1600" dirty="0">
                <a:latin typeface="Alexandria" pitchFamily="2" charset="-78"/>
                <a:cs typeface="Alexandria" pitchFamily="2" charset="-78"/>
              </a:rPr>
              <a:t>(Threats) </a:t>
            </a:r>
            <a:r>
              <a:rPr lang="ar-EG" sz="1600" dirty="0">
                <a:latin typeface="Alexandria" pitchFamily="2" charset="-78"/>
                <a:cs typeface="Alexandria" pitchFamily="2" charset="-78"/>
              </a:rPr>
              <a:t> التي تتعلق بالبيئة الخارجية التي قد تضر بالمؤسسة. </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إذا كان تحليل </a:t>
            </a:r>
            <a:r>
              <a:rPr lang="en-US" sz="1600" dirty="0">
                <a:latin typeface="Alexandria" pitchFamily="2" charset="-78"/>
                <a:cs typeface="Alexandria" pitchFamily="2" charset="-78"/>
              </a:rPr>
              <a:t>PESTEL </a:t>
            </a:r>
            <a:r>
              <a:rPr lang="ar-EG" sz="1600" dirty="0">
                <a:latin typeface="Alexandria" pitchFamily="2" charset="-78"/>
                <a:cs typeface="Alexandria" pitchFamily="2" charset="-78"/>
              </a:rPr>
              <a:t>يكشف عن تغييرات تشريعية جديدة (عامل قانوني)، يمكن أن يُدرج هذا التغيير كتهديد في تحليل </a:t>
            </a:r>
            <a:r>
              <a:rPr lang="en-US" sz="1600" dirty="0">
                <a:latin typeface="Alexandria" pitchFamily="2" charset="-78"/>
                <a:cs typeface="Alexandria" pitchFamily="2" charset="-78"/>
              </a:rPr>
              <a:t>SWOT</a:t>
            </a:r>
            <a:r>
              <a:rPr lang="ar-EG" sz="1600" dirty="0">
                <a:latin typeface="Alexandria" pitchFamily="2" charset="-78"/>
                <a:cs typeface="Alexandria" pitchFamily="2" charset="-78"/>
              </a:rPr>
              <a:t>.</a:t>
            </a:r>
          </a:p>
          <a:p>
            <a:pPr algn="just" rtl="1">
              <a:lnSpc>
                <a:spcPct val="150000"/>
              </a:lnSpc>
            </a:pPr>
            <a:r>
              <a:rPr lang="ar-EG" sz="1600" b="1" dirty="0">
                <a:solidFill>
                  <a:schemeClr val="accent2">
                    <a:lumMod val="75000"/>
                  </a:schemeClr>
                </a:solidFill>
                <a:latin typeface="Alexandria" pitchFamily="2" charset="-78"/>
                <a:cs typeface="Alexandria" pitchFamily="2" charset="-78"/>
              </a:rPr>
              <a:t>استراتيجيات المواجهة: </a:t>
            </a:r>
            <a:r>
              <a:rPr lang="ar-EG" sz="1600" dirty="0">
                <a:latin typeface="Alexandria" pitchFamily="2" charset="-78"/>
                <a:cs typeface="Alexandria" pitchFamily="2" charset="-78"/>
              </a:rPr>
              <a:t>يمكن أن يساعد </a:t>
            </a:r>
            <a:r>
              <a:rPr lang="en-US" sz="1600" dirty="0">
                <a:latin typeface="Alexandria" pitchFamily="2" charset="-78"/>
                <a:cs typeface="Alexandria" pitchFamily="2" charset="-78"/>
              </a:rPr>
              <a:t>SWOT </a:t>
            </a:r>
            <a:r>
              <a:rPr lang="ar-EG" sz="1600" dirty="0">
                <a:latin typeface="Alexandria" pitchFamily="2" charset="-78"/>
                <a:cs typeface="Alexandria" pitchFamily="2" charset="-78"/>
              </a:rPr>
              <a:t> في تحديد الفرص التي قد تظهر نتيجة للعوامل الخارجية. </a:t>
            </a:r>
          </a:p>
          <a:p>
            <a:pPr algn="just" rtl="1">
              <a:lnSpc>
                <a:spcPct val="150000"/>
              </a:lnSpc>
            </a:pPr>
            <a:r>
              <a:rPr lang="ar-EG" sz="1600"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إذا أظهر </a:t>
            </a:r>
            <a:r>
              <a:rPr lang="en-US" sz="1600" dirty="0">
                <a:latin typeface="Alexandria" pitchFamily="2" charset="-78"/>
                <a:cs typeface="Alexandria" pitchFamily="2" charset="-78"/>
              </a:rPr>
              <a:t> PESTEL </a:t>
            </a:r>
            <a:r>
              <a:rPr lang="ar-EG" sz="1600" dirty="0">
                <a:latin typeface="Alexandria" pitchFamily="2" charset="-78"/>
                <a:cs typeface="Alexandria" pitchFamily="2" charset="-78"/>
              </a:rPr>
              <a:t>تحولات تكنولوجية جديدة (مثل الإنترنت أو الذكاء الاصطناعي)، يمكن للمؤسسة تحديد فرصة في</a:t>
            </a:r>
            <a:r>
              <a:rPr lang="en-US" sz="1600" dirty="0">
                <a:latin typeface="Alexandria" pitchFamily="2" charset="-78"/>
                <a:cs typeface="Alexandria" pitchFamily="2" charset="-78"/>
              </a:rPr>
              <a:t>SWOT </a:t>
            </a:r>
            <a:r>
              <a:rPr lang="ar-EG" sz="1600" dirty="0">
                <a:latin typeface="Alexandria" pitchFamily="2" charset="-78"/>
                <a:cs typeface="Alexandria" pitchFamily="2" charset="-78"/>
              </a:rPr>
              <a:t>للاستفادة من هذه التقنيات لتعزيز الاتصال مع الجمهور.</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القدرة على التنبؤ والتفاعل: </a:t>
            </a:r>
            <a:r>
              <a:rPr lang="ar-EG" sz="1600" dirty="0">
                <a:latin typeface="Alexandria" pitchFamily="2" charset="-78"/>
                <a:cs typeface="Alexandria" pitchFamily="2" charset="-78"/>
              </a:rPr>
              <a:t>عند دمج تحليل </a:t>
            </a:r>
            <a:r>
              <a:rPr lang="en-US" sz="1600" dirty="0">
                <a:latin typeface="Alexandria" pitchFamily="2" charset="-78"/>
                <a:cs typeface="Alexandria" pitchFamily="2" charset="-78"/>
              </a:rPr>
              <a:t>PESTEL </a:t>
            </a:r>
            <a:r>
              <a:rPr lang="ar-EG" sz="1600" dirty="0">
                <a:latin typeface="Alexandria" pitchFamily="2" charset="-78"/>
                <a:cs typeface="Alexandria" pitchFamily="2" charset="-78"/>
              </a:rPr>
              <a:t>مع </a:t>
            </a:r>
            <a:r>
              <a:rPr lang="en-US" sz="1600" dirty="0">
                <a:latin typeface="Alexandria" pitchFamily="2" charset="-78"/>
                <a:cs typeface="Alexandria" pitchFamily="2" charset="-78"/>
              </a:rPr>
              <a:t>SWOT، </a:t>
            </a:r>
            <a:r>
              <a:rPr lang="ar-EG" sz="1600" dirty="0">
                <a:latin typeface="Alexandria" pitchFamily="2" charset="-78"/>
                <a:cs typeface="Alexandria" pitchFamily="2" charset="-78"/>
              </a:rPr>
              <a:t>يصبح لدى المخططين صورة شاملة عن البيئة الداخلية والخارجية التي تحيط بالمؤسسة، مما يمكن المؤسسة من بناء استراتيجيات تكاملية وقوية من خلال تحليل </a:t>
            </a:r>
            <a:r>
              <a:rPr lang="en-US" sz="1600" dirty="0">
                <a:latin typeface="Alexandria" pitchFamily="2" charset="-78"/>
                <a:cs typeface="Alexandria" pitchFamily="2" charset="-78"/>
              </a:rPr>
              <a:t>SWOT، </a:t>
            </a:r>
            <a:r>
              <a:rPr lang="ar-EG" sz="1600" dirty="0">
                <a:latin typeface="Alexandria" pitchFamily="2" charset="-78"/>
                <a:cs typeface="Alexandria" pitchFamily="2" charset="-78"/>
              </a:rPr>
              <a:t>يمكن للمؤسسة تحديد مكانتها الداخلية في السوق وتحديد مجالات القوة والضعف. التنبؤ بكيفية تأثير العوامل الخارجية على أهدافها. في حين أن </a:t>
            </a:r>
            <a:r>
              <a:rPr lang="en-US" sz="1600" dirty="0">
                <a:latin typeface="Alexandria" pitchFamily="2" charset="-78"/>
                <a:cs typeface="Alexandria" pitchFamily="2" charset="-78"/>
              </a:rPr>
              <a:t>PESTEL </a:t>
            </a:r>
            <a:r>
              <a:rPr lang="ar-EG" sz="1600" dirty="0">
                <a:latin typeface="Alexandria" pitchFamily="2" charset="-78"/>
                <a:cs typeface="Alexandria" pitchFamily="2" charset="-78"/>
              </a:rPr>
              <a:t> يساعد في تحديد العوامل التي تؤثر من الخارج مثل التغيرات الاقتصادية أو السياسية. </a:t>
            </a:r>
          </a:p>
        </p:txBody>
      </p:sp>
      <p:sp>
        <p:nvSpPr>
          <p:cNvPr id="10" name="TextBox 9">
            <a:extLst>
              <a:ext uri="{FF2B5EF4-FFF2-40B4-BE49-F238E27FC236}">
                <a16:creationId xmlns:a16="http://schemas.microsoft.com/office/drawing/2014/main" id="{E0B15719-5241-FD6D-C257-C3A14892ABCE}"/>
              </a:ext>
            </a:extLst>
          </p:cNvPr>
          <p:cNvSpPr txBox="1"/>
          <p:nvPr/>
        </p:nvSpPr>
        <p:spPr>
          <a:xfrm>
            <a:off x="325425" y="6040832"/>
            <a:ext cx="11541150" cy="419987"/>
          </a:xfrm>
          <a:prstGeom prst="rect">
            <a:avLst/>
          </a:prstGeom>
          <a:noFill/>
        </p:spPr>
        <p:txBody>
          <a:bodyPr wrap="square" rtlCol="1">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Alexandria" pitchFamily="2" charset="-78"/>
              </a:rPr>
              <a:t>معاً، تمكن هذه الأدوات المخططين من تصميم حملات العلاقات العامة التي تستفيد من الفرص وتعالج التهديدات.</a:t>
            </a:r>
          </a:p>
        </p:txBody>
      </p:sp>
    </p:spTree>
    <p:extLst>
      <p:ext uri="{BB962C8B-B14F-4D97-AF65-F5344CB8AC3E}">
        <p14:creationId xmlns:p14="http://schemas.microsoft.com/office/powerpoint/2010/main" val="60135116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C6DC2-9424-37D0-9FAA-5396A00934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621D18-D4F3-2CC6-0510-DFC768C316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7E9285-A6A5-1BCC-8362-F730769DCB95}"/>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E8046F-9161-2579-DA4A-C461BCF04CCA}"/>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EBDDCBD-F844-2ED3-6E17-A21F51AC1177}"/>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B6F2238-A3C7-0882-0C09-6272C185C4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4B59A27-84EA-A5E2-B2B8-2D13A123BCD8}"/>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مراحل  التخطيط الاستراتيجي لحملات العلاقات العامة</a:t>
            </a:r>
          </a:p>
        </p:txBody>
      </p:sp>
      <p:sp>
        <p:nvSpPr>
          <p:cNvPr id="6" name="TextBox 5">
            <a:extLst>
              <a:ext uri="{FF2B5EF4-FFF2-40B4-BE49-F238E27FC236}">
                <a16:creationId xmlns:a16="http://schemas.microsoft.com/office/drawing/2014/main" id="{267283A8-AD91-D39E-6F15-6EB2361BF3F1}"/>
              </a:ext>
            </a:extLst>
          </p:cNvPr>
          <p:cNvSpPr txBox="1"/>
          <p:nvPr/>
        </p:nvSpPr>
        <p:spPr>
          <a:xfrm>
            <a:off x="7122281" y="1799373"/>
            <a:ext cx="4178441"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تحديد الأهداف  </a:t>
            </a:r>
            <a:r>
              <a:rPr lang="en-US" sz="2000" b="1" dirty="0">
                <a:solidFill>
                  <a:schemeClr val="accent2">
                    <a:lumMod val="75000"/>
                  </a:schemeClr>
                </a:solidFill>
                <a:latin typeface="Alexandria" pitchFamily="2" charset="-78"/>
                <a:cs typeface="Alexandria" pitchFamily="2" charset="-78"/>
              </a:rPr>
              <a:t>Objectives)</a:t>
            </a:r>
            <a:r>
              <a:rPr lang="ar-EG" sz="2000" b="1" dirty="0">
                <a:solidFill>
                  <a:schemeClr val="accent2">
                    <a:lumMod val="75000"/>
                  </a:schemeClr>
                </a:solidFill>
                <a:latin typeface="Alexandria" pitchFamily="2" charset="-78"/>
                <a:cs typeface="Alexandria" pitchFamily="2" charset="-78"/>
              </a:rPr>
              <a:t>)</a:t>
            </a:r>
          </a:p>
          <a:p>
            <a:endParaRPr lang="ar-EG" dirty="0"/>
          </a:p>
        </p:txBody>
      </p:sp>
      <p:sp>
        <p:nvSpPr>
          <p:cNvPr id="8" name="Oval 7">
            <a:extLst>
              <a:ext uri="{FF2B5EF4-FFF2-40B4-BE49-F238E27FC236}">
                <a16:creationId xmlns:a16="http://schemas.microsoft.com/office/drawing/2014/main" id="{1E74AD0F-4931-1307-EA80-4389324C69DF}"/>
              </a:ext>
            </a:extLst>
          </p:cNvPr>
          <p:cNvSpPr/>
          <p:nvPr/>
        </p:nvSpPr>
        <p:spPr>
          <a:xfrm>
            <a:off x="11103990" y="1440278"/>
            <a:ext cx="843840" cy="844461"/>
          </a:xfrm>
          <a:prstGeom prst="ellipse">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b="1" dirty="0">
                <a:latin typeface="Alexandria" pitchFamily="2" charset="-78"/>
                <a:cs typeface="Alexandria" pitchFamily="2" charset="-78"/>
              </a:rPr>
              <a:t>2</a:t>
            </a:r>
            <a:endParaRPr lang="ar-EG" sz="2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9DD37BC3-2DAC-AD3A-A3B5-F4D2D5901B6F}"/>
              </a:ext>
            </a:extLst>
          </p:cNvPr>
          <p:cNvSpPr txBox="1"/>
          <p:nvPr/>
        </p:nvSpPr>
        <p:spPr>
          <a:xfrm>
            <a:off x="300564" y="2156379"/>
            <a:ext cx="11299717" cy="1158715"/>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يعد تحديد الأهداف المرحلة الأساسية التي تضع الخطوط العريضة لما ترغب الحملة في تحقيقه. فالأهداف يجب أن تكون واضحة، واقعية، وقابلة للقياس تساهم في تحقيق مهمة الحملة. تعتبر الأهداف الموجهة للمؤسسة أو المشروع محورية لأن نجاح الحملة يعتمد على قدرة الفريق على تحقيق تلك الأهداف الخاصة بالمؤسسة أو العلامة التجارية.، </a:t>
            </a:r>
          </a:p>
        </p:txBody>
      </p:sp>
      <p:sp>
        <p:nvSpPr>
          <p:cNvPr id="11" name="TextBox 10">
            <a:extLst>
              <a:ext uri="{FF2B5EF4-FFF2-40B4-BE49-F238E27FC236}">
                <a16:creationId xmlns:a16="http://schemas.microsoft.com/office/drawing/2014/main" id="{8AA469DF-2E91-539C-9AA0-F8FBB3B912EB}"/>
              </a:ext>
            </a:extLst>
          </p:cNvPr>
          <p:cNvSpPr txBox="1"/>
          <p:nvPr/>
        </p:nvSpPr>
        <p:spPr>
          <a:xfrm>
            <a:off x="444168" y="3369845"/>
            <a:ext cx="11520560" cy="3005375"/>
          </a:xfrm>
          <a:prstGeom prst="rect">
            <a:avLst/>
          </a:prstGeom>
          <a:noFill/>
        </p:spPr>
        <p:txBody>
          <a:bodyPr wrap="square" rtlCol="1">
            <a:spAutoFit/>
          </a:bodyPr>
          <a:lstStyle/>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الأهداف الذكية (</a:t>
            </a:r>
            <a:r>
              <a:rPr lang="en-US" sz="1600" b="1" dirty="0">
                <a:solidFill>
                  <a:srgbClr val="00B0F0"/>
                </a:solidFill>
                <a:latin typeface="Alexandria" pitchFamily="2" charset="-78"/>
                <a:cs typeface="Alexandria" pitchFamily="2" charset="-78"/>
              </a:rPr>
              <a:t>(SMART)</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يجب أن تكون محددة، قابلة للقياس، قابلة للتحقيق، واقعية، ومحددة زمنياً.</a:t>
            </a:r>
          </a:p>
          <a:p>
            <a:pPr marL="712788"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محددة </a:t>
            </a:r>
            <a:r>
              <a:rPr lang="en-US" sz="1600" b="1" dirty="0">
                <a:highlight>
                  <a:srgbClr val="FFFF00"/>
                </a:highlight>
                <a:latin typeface="Alexandria" pitchFamily="2" charset="-78"/>
                <a:cs typeface="Alexandria" pitchFamily="2" charset="-78"/>
              </a:rPr>
              <a:t>S</a:t>
            </a:r>
            <a:r>
              <a:rPr lang="en-US" sz="1600" b="1" dirty="0">
                <a:latin typeface="Alexandria" pitchFamily="2" charset="-78"/>
                <a:cs typeface="Alexandria" pitchFamily="2" charset="-78"/>
              </a:rPr>
              <a:t>pecific</a:t>
            </a:r>
            <a:r>
              <a:rPr lang="ar-EG" sz="1600" dirty="0">
                <a:latin typeface="Alexandria" pitchFamily="2" charset="-78"/>
                <a:cs typeface="Alexandria" pitchFamily="2" charset="-78"/>
              </a:rPr>
              <a:t>: توضح بالضبظ ما ترغب في قياسه.</a:t>
            </a:r>
          </a:p>
          <a:p>
            <a:pPr marL="712788"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قابلة للقياس ’</a:t>
            </a:r>
            <a:r>
              <a:rPr lang="en-US" sz="1600" b="1" dirty="0">
                <a:highlight>
                  <a:srgbClr val="FFFF00"/>
                </a:highlight>
                <a:latin typeface="Alexandria" pitchFamily="2" charset="-78"/>
                <a:cs typeface="Alexandria" pitchFamily="2" charset="-78"/>
              </a:rPr>
              <a:t>M</a:t>
            </a:r>
            <a:r>
              <a:rPr lang="en-US" sz="1600" b="1" dirty="0">
                <a:latin typeface="Alexandria" pitchFamily="2" charset="-78"/>
                <a:cs typeface="Alexandria" pitchFamily="2" charset="-78"/>
              </a:rPr>
              <a:t>easurable</a:t>
            </a:r>
            <a:r>
              <a:rPr lang="ar-EG" sz="1600" dirty="0">
                <a:latin typeface="Alexandria" pitchFamily="2" charset="-78"/>
                <a:cs typeface="Alexandria" pitchFamily="2" charset="-78"/>
              </a:rPr>
              <a:t>: يمكن قياس نتائج الحملة بسهولة.</a:t>
            </a:r>
          </a:p>
          <a:p>
            <a:pPr marL="712788"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قابلة للتحقيق </a:t>
            </a:r>
            <a:r>
              <a:rPr lang="en-US" sz="1600" b="1" dirty="0">
                <a:highlight>
                  <a:srgbClr val="FFFF00"/>
                </a:highlight>
                <a:latin typeface="Alexandria" pitchFamily="2" charset="-78"/>
                <a:cs typeface="Alexandria" pitchFamily="2" charset="-78"/>
              </a:rPr>
              <a:t>A</a:t>
            </a:r>
            <a:r>
              <a:rPr lang="en-US" sz="1600" b="1" dirty="0">
                <a:latin typeface="Alexandria" pitchFamily="2" charset="-78"/>
                <a:cs typeface="Alexandria" pitchFamily="2" charset="-78"/>
              </a:rPr>
              <a:t>chievable</a:t>
            </a:r>
            <a:r>
              <a:rPr lang="ar-EG" sz="1600" dirty="0">
                <a:latin typeface="Alexandria" pitchFamily="2" charset="-78"/>
                <a:cs typeface="Alexandria" pitchFamily="2" charset="-78"/>
              </a:rPr>
              <a:t>: يجب أن تكون الأهداف واقعية وقابلة للتحقيق.</a:t>
            </a:r>
          </a:p>
          <a:p>
            <a:pPr marL="712788"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ذات صلة </a:t>
            </a:r>
            <a:r>
              <a:rPr lang="en-US" sz="1600" b="1" dirty="0">
                <a:highlight>
                  <a:srgbClr val="FFFF00"/>
                </a:highlight>
                <a:latin typeface="Alexandria" pitchFamily="2" charset="-78"/>
                <a:cs typeface="Alexandria" pitchFamily="2" charset="-78"/>
              </a:rPr>
              <a:t>R</a:t>
            </a:r>
            <a:r>
              <a:rPr lang="en-US" sz="1600" b="1" dirty="0">
                <a:latin typeface="Alexandria" pitchFamily="2" charset="-78"/>
                <a:cs typeface="Alexandria" pitchFamily="2" charset="-78"/>
              </a:rPr>
              <a:t>elevant</a:t>
            </a:r>
            <a:r>
              <a:rPr lang="ar-EG" sz="1600" dirty="0">
                <a:latin typeface="Alexandria" pitchFamily="2" charset="-78"/>
                <a:cs typeface="Alexandria" pitchFamily="2" charset="-78"/>
              </a:rPr>
              <a:t>: مرتبطة بالاحتياجات الأساسية للمؤسسة.</a:t>
            </a:r>
          </a:p>
          <a:p>
            <a:pPr marL="712788"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محددة زمنيًا </a:t>
            </a:r>
            <a:r>
              <a:rPr lang="en-US" sz="1600" b="1" dirty="0">
                <a:highlight>
                  <a:srgbClr val="FFFF00"/>
                </a:highlight>
                <a:latin typeface="Alexandria" pitchFamily="2" charset="-78"/>
                <a:cs typeface="Alexandria" pitchFamily="2" charset="-78"/>
              </a:rPr>
              <a:t>T</a:t>
            </a:r>
            <a:r>
              <a:rPr lang="en-US" sz="1600" b="1" dirty="0">
                <a:latin typeface="Alexandria" pitchFamily="2" charset="-78"/>
                <a:cs typeface="Alexandria" pitchFamily="2" charset="-78"/>
              </a:rPr>
              <a:t>ime – bound</a:t>
            </a:r>
            <a:r>
              <a:rPr lang="ar-EG" sz="1600" dirty="0">
                <a:latin typeface="Alexandria" pitchFamily="2" charset="-78"/>
                <a:cs typeface="Alexandria" pitchFamily="2" charset="-78"/>
              </a:rPr>
              <a:t>: يجب تحديد إطار زمني لتحقيق الأهداف.</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تحديد تأثير الحملة على الجمهور، </a:t>
            </a:r>
            <a:r>
              <a:rPr lang="ar-EG" sz="1600" dirty="0">
                <a:latin typeface="Alexandria" pitchFamily="2" charset="-78"/>
                <a:cs typeface="Alexandria" pitchFamily="2" charset="-78"/>
              </a:rPr>
              <a:t>مثل زيادة الوعي بنسبة معينة أو تحسين</a:t>
            </a:r>
          </a:p>
          <a:p>
            <a:pPr algn="just" rtl="1">
              <a:lnSpc>
                <a:spcPct val="150000"/>
              </a:lnSpc>
            </a:pPr>
            <a:r>
              <a:rPr lang="ar-EG" sz="1600" dirty="0">
                <a:latin typeface="Alexandria" pitchFamily="2" charset="-78"/>
                <a:cs typeface="Alexandria" pitchFamily="2" charset="-78"/>
              </a:rPr>
              <a:t>      صورة العلامة التجارية.</a:t>
            </a:r>
          </a:p>
        </p:txBody>
      </p:sp>
      <p:pic>
        <p:nvPicPr>
          <p:cNvPr id="9" name="Picture 8">
            <a:extLst>
              <a:ext uri="{FF2B5EF4-FFF2-40B4-BE49-F238E27FC236}">
                <a16:creationId xmlns:a16="http://schemas.microsoft.com/office/drawing/2014/main" id="{139DCA5C-60FD-1FBF-DDD8-541D62E3B25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9667" r="91833">
                        <a14:foregroundMark x1="44333" y1="19750" x2="44333" y2="19750"/>
                        <a14:foregroundMark x1="73500" y1="30500" x2="73500" y2="30500"/>
                        <a14:foregroundMark x1="80167" y1="31500" x2="80167" y2="31500"/>
                        <a14:foregroundMark x1="83000" y1="37000" x2="83000" y2="37000"/>
                        <a14:foregroundMark x1="91000" y1="51500" x2="91000" y2="51500"/>
                        <a14:foregroundMark x1="87833" y1="71000" x2="87833" y2="71000"/>
                        <a14:foregroundMark x1="88500" y1="76750" x2="88500" y2="76750"/>
                        <a14:foregroundMark x1="86667" y1="85250" x2="86667" y2="85250"/>
                        <a14:foregroundMark x1="89333" y1="85000" x2="89333" y2="85000"/>
                        <a14:foregroundMark x1="86167" y1="87000" x2="86167" y2="87000"/>
                        <a14:foregroundMark x1="78000" y1="86250" x2="78000" y2="86250"/>
                        <a14:foregroundMark x1="66167" y1="88500" x2="66167" y2="88500"/>
                        <a14:foregroundMark x1="64000" y1="87750" x2="64000" y2="87750"/>
                        <a14:foregroundMark x1="12333" y1="86250" x2="12333" y2="86250"/>
                        <a14:foregroundMark x1="9667" y1="85000" x2="9667" y2="85000"/>
                        <a14:foregroundMark x1="13167" y1="86000" x2="13167" y2="86000"/>
                        <a14:foregroundMark x1="11667" y1="85250" x2="11667" y2="85250"/>
                        <a14:foregroundMark x1="21167" y1="85750" x2="21167" y2="85750"/>
                        <a14:foregroundMark x1="15833" y1="59750" x2="15833" y2="59750"/>
                        <a14:foregroundMark x1="18167" y1="52750" x2="18167" y2="52750"/>
                        <a14:foregroundMark x1="16833" y1="43750" x2="16833" y2="43750"/>
                        <a14:foregroundMark x1="16000" y1="50250" x2="16000" y2="50250"/>
                        <a14:foregroundMark x1="13667" y1="61250" x2="13667" y2="61250"/>
                        <a14:foregroundMark x1="10833" y1="71750" x2="10833" y2="73000"/>
                        <a14:foregroundMark x1="10833" y1="80000" x2="10833" y2="80000"/>
                        <a14:foregroundMark x1="10833" y1="82250" x2="10833" y2="82250"/>
                        <a14:foregroundMark x1="12000" y1="72500" x2="12000" y2="72500"/>
                        <a14:foregroundMark x1="12000" y1="56750" x2="12000" y2="56750"/>
                        <a14:foregroundMark x1="13000" y1="53750" x2="13000" y2="53750"/>
                        <a14:foregroundMark x1="10000" y1="47750" x2="10000" y2="47750"/>
                        <a14:foregroundMark x1="12000" y1="34750" x2="12000" y2="34750"/>
                        <a14:foregroundMark x1="15000" y1="24000" x2="15000" y2="24000"/>
                        <a14:foregroundMark x1="19167" y1="18000" x2="19167" y2="18000"/>
                        <a14:foregroundMark x1="26167" y1="13250" x2="26167" y2="13250"/>
                        <a14:foregroundMark x1="33333" y1="11750" x2="33333" y2="11750"/>
                        <a14:foregroundMark x1="42000" y1="17500" x2="42000" y2="17500"/>
                        <a14:foregroundMark x1="56500" y1="18250" x2="56500" y2="18250"/>
                        <a14:foregroundMark x1="64500" y1="33000" x2="64500" y2="33000"/>
                        <a14:foregroundMark x1="79000" y1="35000" x2="79000" y2="35000"/>
                        <a14:foregroundMark x1="87667" y1="41750" x2="87667" y2="41750"/>
                        <a14:foregroundMark x1="91667" y1="53000" x2="91833" y2="54250"/>
                        <a14:foregroundMark x1="91833" y1="64500" x2="91833" y2="64500"/>
                        <a14:foregroundMark x1="87667" y1="74250" x2="87667" y2="74250"/>
                        <a14:foregroundMark x1="87000" y1="81500" x2="87000" y2="83250"/>
                        <a14:foregroundMark x1="87000" y1="85500" x2="87000" y2="85500"/>
                        <a14:foregroundMark x1="87667" y1="86750" x2="87667" y2="86750"/>
                        <a14:foregroundMark x1="75333" y1="30750" x2="75333" y2="30750"/>
                        <a14:foregroundMark x1="69500" y1="27250" x2="69500" y2="27250"/>
                        <a14:foregroundMark x1="64833" y1="25750" x2="64833" y2="25750"/>
                        <a14:foregroundMark x1="59000" y1="19750" x2="59000" y2="19750"/>
                        <a14:foregroundMark x1="52667" y1="19250" x2="52667" y2="19250"/>
                        <a14:foregroundMark x1="50333" y1="14750" x2="50333" y2="14750"/>
                        <a14:foregroundMark x1="46667" y1="12250" x2="46667" y2="12250"/>
                        <a14:foregroundMark x1="39333" y1="12250" x2="39333" y2="12250"/>
                        <a14:foregroundMark x1="30500" y1="10250" x2="30500" y2="10250"/>
                        <a14:foregroundMark x1="25833" y1="10750" x2="25833" y2="10750"/>
                        <a14:foregroundMark x1="22500" y1="10000" x2="22500" y2="10000"/>
                        <a14:foregroundMark x1="37833" y1="10250" x2="37833" y2="10250"/>
                        <a14:foregroundMark x1="44833" y1="11250" x2="44833" y2="11250"/>
                        <a14:foregroundMark x1="51667" y1="17000" x2="51667" y2="17000"/>
                        <a14:foregroundMark x1="57167" y1="17500" x2="57167" y2="17500"/>
                        <a14:foregroundMark x1="67333" y1="26000" x2="67333" y2="26000"/>
                        <a14:foregroundMark x1="75000" y1="30500" x2="75000" y2="30500"/>
                      </a14:backgroundRemoval>
                    </a14:imgEffect>
                  </a14:imgLayer>
                </a14:imgProps>
              </a:ext>
              <a:ext uri="{28A0092B-C50C-407E-A947-70E740481C1C}">
                <a14:useLocalDpi xmlns:a14="http://schemas.microsoft.com/office/drawing/2010/main" val="0"/>
              </a:ext>
            </a:extLst>
          </a:blip>
          <a:srcRect l="11026" t="9648" r="7919" b="12351"/>
          <a:stretch>
            <a:fillRect/>
          </a:stretch>
        </p:blipFill>
        <p:spPr>
          <a:xfrm>
            <a:off x="278069" y="3672100"/>
            <a:ext cx="4030785" cy="2585941"/>
          </a:xfrm>
          <a:prstGeom prst="rect">
            <a:avLst/>
          </a:prstGeom>
        </p:spPr>
      </p:pic>
    </p:spTree>
    <p:extLst>
      <p:ext uri="{BB962C8B-B14F-4D97-AF65-F5344CB8AC3E}">
        <p14:creationId xmlns:p14="http://schemas.microsoft.com/office/powerpoint/2010/main" val="417790416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DCFD6-9E97-6CB4-B5B7-AF50561F1E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ED0F77-24A8-DF86-CFEC-05D5CCB7266C}"/>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2484E6-09A7-C973-0113-C1BE0BD058F8}"/>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CEFC411-A7CA-89CF-B447-97624CCE2532}"/>
              </a:ext>
            </a:extLst>
          </p:cNvPr>
          <p:cNvSpPr/>
          <p:nvPr/>
        </p:nvSpPr>
        <p:spPr>
          <a:xfrm>
            <a:off x="418486" y="1005819"/>
            <a:ext cx="11430000" cy="5528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481974D-D165-6ED7-4B5B-9CD6BC93797C}"/>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3A8828D-61F9-8701-A3FD-D6C932EF4D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FCBF3562-7214-3EA5-1CB0-69B7F8D59BD7}"/>
              </a:ext>
            </a:extLst>
          </p:cNvPr>
          <p:cNvSpPr txBox="1"/>
          <p:nvPr/>
        </p:nvSpPr>
        <p:spPr>
          <a:xfrm>
            <a:off x="2698799" y="1283251"/>
            <a:ext cx="9493201" cy="400110"/>
          </a:xfrm>
          <a:prstGeom prst="rect">
            <a:avLst/>
          </a:prstGeom>
          <a:noFill/>
        </p:spPr>
        <p:txBody>
          <a:bodyPr wrap="square" rtlCol="1">
            <a:spAutoFit/>
          </a:bodyPr>
          <a:lstStyle/>
          <a:p>
            <a:pPr algn="ctr" rtl="1"/>
            <a:r>
              <a:rPr lang="ar-EG" sz="2000" b="1" dirty="0">
                <a:solidFill>
                  <a:schemeClr val="accent1"/>
                </a:solidFill>
                <a:latin typeface="Alexandria" pitchFamily="2" charset="-78"/>
                <a:cs typeface="Alexandria" pitchFamily="2" charset="-78"/>
              </a:rPr>
              <a:t>أنواع الأهداف الموضوعة من قِبل مخططي حملات العلاقات العامة:</a:t>
            </a:r>
          </a:p>
        </p:txBody>
      </p:sp>
      <p:sp>
        <p:nvSpPr>
          <p:cNvPr id="3" name="TextBox 2">
            <a:extLst>
              <a:ext uri="{FF2B5EF4-FFF2-40B4-BE49-F238E27FC236}">
                <a16:creationId xmlns:a16="http://schemas.microsoft.com/office/drawing/2014/main" id="{09C14AA9-FE43-E317-1604-9778CC470B07}"/>
              </a:ext>
            </a:extLst>
          </p:cNvPr>
          <p:cNvSpPr txBox="1"/>
          <p:nvPr/>
        </p:nvSpPr>
        <p:spPr>
          <a:xfrm>
            <a:off x="833473" y="3599789"/>
            <a:ext cx="3749334" cy="2266711"/>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أهداف قصيرة المدى تتعلق بتنفيذ الأنشطة اليومية أو الشهرية التي تساهم في تحقيق الأهداف الاستراتيجية. هذه الأهداف تتسم بكونها محددة، قابلة للقياس، و قابلة للتحقيق في فترة زمنية قصيرة نسبيًا.</a:t>
            </a:r>
          </a:p>
        </p:txBody>
      </p:sp>
      <p:grpSp>
        <p:nvGrpSpPr>
          <p:cNvPr id="37" name="Group 36">
            <a:extLst>
              <a:ext uri="{FF2B5EF4-FFF2-40B4-BE49-F238E27FC236}">
                <a16:creationId xmlns:a16="http://schemas.microsoft.com/office/drawing/2014/main" id="{6A2AF0F0-81DA-ADF6-4345-EB2BDAF06E0E}"/>
              </a:ext>
            </a:extLst>
          </p:cNvPr>
          <p:cNvGrpSpPr/>
          <p:nvPr/>
        </p:nvGrpSpPr>
        <p:grpSpPr>
          <a:xfrm>
            <a:off x="8039929" y="1833328"/>
            <a:ext cx="2445296" cy="2318672"/>
            <a:chOff x="6819284" y="1833329"/>
            <a:chExt cx="2445296" cy="2318672"/>
          </a:xfrm>
        </p:grpSpPr>
        <p:grpSp>
          <p:nvGrpSpPr>
            <p:cNvPr id="4" name="Group 3">
              <a:extLst>
                <a:ext uri="{FF2B5EF4-FFF2-40B4-BE49-F238E27FC236}">
                  <a16:creationId xmlns:a16="http://schemas.microsoft.com/office/drawing/2014/main" id="{556E8022-9BD3-1834-34AC-2FD20A307E25}"/>
                </a:ext>
              </a:extLst>
            </p:cNvPr>
            <p:cNvGrpSpPr/>
            <p:nvPr/>
          </p:nvGrpSpPr>
          <p:grpSpPr>
            <a:xfrm>
              <a:off x="6819284" y="1833329"/>
              <a:ext cx="2445296" cy="2318672"/>
              <a:chOff x="1277256" y="1233055"/>
              <a:chExt cx="4306127" cy="4064659"/>
            </a:xfrm>
          </p:grpSpPr>
          <p:sp>
            <p:nvSpPr>
              <p:cNvPr id="8" name="Rectangle 3">
                <a:extLst>
                  <a:ext uri="{FF2B5EF4-FFF2-40B4-BE49-F238E27FC236}">
                    <a16:creationId xmlns:a16="http://schemas.microsoft.com/office/drawing/2014/main" id="{AC7F5739-6FE1-B6A9-EE98-C91042D95FA2}"/>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3">
                <a:extLst>
                  <a:ext uri="{FF2B5EF4-FFF2-40B4-BE49-F238E27FC236}">
                    <a16:creationId xmlns:a16="http://schemas.microsoft.com/office/drawing/2014/main" id="{B1F12BEF-CB85-23B6-9ADD-7606F5737C0B}"/>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FDD33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TextBox 15">
              <a:extLst>
                <a:ext uri="{FF2B5EF4-FFF2-40B4-BE49-F238E27FC236}">
                  <a16:creationId xmlns:a16="http://schemas.microsoft.com/office/drawing/2014/main" id="{FD25EFB9-E622-03DD-8370-7EDC537B5965}"/>
                </a:ext>
              </a:extLst>
            </p:cNvPr>
            <p:cNvSpPr txBox="1"/>
            <p:nvPr/>
          </p:nvSpPr>
          <p:spPr>
            <a:xfrm>
              <a:off x="7441432" y="2346954"/>
              <a:ext cx="1524182" cy="646331"/>
            </a:xfrm>
            <a:prstGeom prst="rect">
              <a:avLst/>
            </a:prstGeom>
            <a:noFill/>
          </p:spPr>
          <p:txBody>
            <a:bodyPr wrap="square" rtlCol="1">
              <a:spAutoFit/>
            </a:bodyPr>
            <a:lstStyle/>
            <a:p>
              <a:pPr algn="ctr"/>
              <a:r>
                <a:rPr lang="ar-EG" b="1" dirty="0">
                  <a:solidFill>
                    <a:srgbClr val="002060"/>
                  </a:solidFill>
                  <a:latin typeface="Alexandria" pitchFamily="2" charset="-78"/>
                  <a:cs typeface="Alexandria" pitchFamily="2" charset="-78"/>
                </a:rPr>
                <a:t>الأهداف الاستراتيجية</a:t>
              </a:r>
            </a:p>
          </p:txBody>
        </p:sp>
      </p:grpSp>
      <p:grpSp>
        <p:nvGrpSpPr>
          <p:cNvPr id="38" name="Group 37">
            <a:extLst>
              <a:ext uri="{FF2B5EF4-FFF2-40B4-BE49-F238E27FC236}">
                <a16:creationId xmlns:a16="http://schemas.microsoft.com/office/drawing/2014/main" id="{B5A2AC88-8941-5D98-B6AF-D020C14DDC0C}"/>
              </a:ext>
            </a:extLst>
          </p:cNvPr>
          <p:cNvGrpSpPr/>
          <p:nvPr/>
        </p:nvGrpSpPr>
        <p:grpSpPr>
          <a:xfrm>
            <a:off x="1064346" y="1688647"/>
            <a:ext cx="2445296" cy="2318672"/>
            <a:chOff x="6819284" y="1833329"/>
            <a:chExt cx="2445296" cy="2318672"/>
          </a:xfrm>
        </p:grpSpPr>
        <p:grpSp>
          <p:nvGrpSpPr>
            <p:cNvPr id="39" name="Group 38">
              <a:extLst>
                <a:ext uri="{FF2B5EF4-FFF2-40B4-BE49-F238E27FC236}">
                  <a16:creationId xmlns:a16="http://schemas.microsoft.com/office/drawing/2014/main" id="{3FDD7EE3-ECBA-44E8-E777-35F931E48FDC}"/>
                </a:ext>
              </a:extLst>
            </p:cNvPr>
            <p:cNvGrpSpPr/>
            <p:nvPr/>
          </p:nvGrpSpPr>
          <p:grpSpPr>
            <a:xfrm>
              <a:off x="6819284" y="1833329"/>
              <a:ext cx="2445296" cy="2318672"/>
              <a:chOff x="1277256" y="1233055"/>
              <a:chExt cx="4306127" cy="4064659"/>
            </a:xfrm>
          </p:grpSpPr>
          <p:sp>
            <p:nvSpPr>
              <p:cNvPr id="41" name="Rectangle 3">
                <a:extLst>
                  <a:ext uri="{FF2B5EF4-FFF2-40B4-BE49-F238E27FC236}">
                    <a16:creationId xmlns:a16="http://schemas.microsoft.com/office/drawing/2014/main" id="{5D7C576F-A5CF-C76B-935C-B80823FD5A74}"/>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Rectangle 3">
                <a:extLst>
                  <a:ext uri="{FF2B5EF4-FFF2-40B4-BE49-F238E27FC236}">
                    <a16:creationId xmlns:a16="http://schemas.microsoft.com/office/drawing/2014/main" id="{6BE86F7F-83DF-712B-9CBC-B68C2BAC7F05}"/>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D3CADD06-4E81-A886-C914-8121556602E3}"/>
                </a:ext>
              </a:extLst>
            </p:cNvPr>
            <p:cNvSpPr txBox="1"/>
            <p:nvPr/>
          </p:nvSpPr>
          <p:spPr>
            <a:xfrm>
              <a:off x="7461713" y="2430879"/>
              <a:ext cx="1524182" cy="646331"/>
            </a:xfrm>
            <a:prstGeom prst="rect">
              <a:avLst/>
            </a:prstGeom>
            <a:noFill/>
          </p:spPr>
          <p:txBody>
            <a:bodyPr wrap="square" rtlCol="1">
              <a:spAutoFit/>
            </a:bodyPr>
            <a:lstStyle/>
            <a:p>
              <a:pPr algn="ctr"/>
              <a:r>
                <a:rPr lang="ar-EG" b="1" dirty="0">
                  <a:solidFill>
                    <a:srgbClr val="002060"/>
                  </a:solidFill>
                  <a:latin typeface="Alexandria" pitchFamily="2" charset="-78"/>
                  <a:cs typeface="Alexandria" pitchFamily="2" charset="-78"/>
                </a:rPr>
                <a:t>الأهداف الإجرائية</a:t>
              </a:r>
            </a:p>
          </p:txBody>
        </p:sp>
      </p:grpSp>
      <p:sp>
        <p:nvSpPr>
          <p:cNvPr id="43" name="TextBox 42">
            <a:extLst>
              <a:ext uri="{FF2B5EF4-FFF2-40B4-BE49-F238E27FC236}">
                <a16:creationId xmlns:a16="http://schemas.microsoft.com/office/drawing/2014/main" id="{62BB8FCE-6B03-AD8C-FC30-26EF106F8EDB}"/>
              </a:ext>
            </a:extLst>
          </p:cNvPr>
          <p:cNvSpPr txBox="1"/>
          <p:nvPr/>
        </p:nvSpPr>
        <p:spPr>
          <a:xfrm>
            <a:off x="6662057" y="3619470"/>
            <a:ext cx="5085732" cy="2636043"/>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 الأهداف طويلة المدى التي تحدد الاتجاه العام الذي ترغب المؤسسة أو المنظمة في الوصول إليه على مستوى السمعة و العلاقات مع الجمهور المستهدف. هذه الأهداف تتمحور حول تحسين أو بناء صورة المؤسسة، تعزيز الثقة مع الجمهور، أو التفاعل الفعّال مع وسائل الإعلام، وهي مرتبطة برؤية المؤسسة بشكل عام.</a:t>
            </a:r>
          </a:p>
        </p:txBody>
      </p:sp>
    </p:spTree>
    <p:extLst>
      <p:ext uri="{BB962C8B-B14F-4D97-AF65-F5344CB8AC3E}">
        <p14:creationId xmlns:p14="http://schemas.microsoft.com/office/powerpoint/2010/main" val="34746592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127A0-ACF0-1A15-9A52-6A12DB01F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CDFBB5-5061-3F0E-C496-25CC5B1804AA}"/>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40C4660-9742-990C-CDD9-0140D93AE342}"/>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83ABFAF-8A84-20C7-4C42-F10EA805A4D9}"/>
              </a:ext>
            </a:extLst>
          </p:cNvPr>
          <p:cNvSpPr/>
          <p:nvPr/>
        </p:nvSpPr>
        <p:spPr>
          <a:xfrm>
            <a:off x="418486" y="1005819"/>
            <a:ext cx="11430000" cy="5528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109C510-02EA-4B40-69BA-6CAF956E5B01}"/>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069FA4B-90D4-09C3-E878-5B7825B1A3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08AE85A6-5E0C-9FD4-3D79-C4366B8675B0}"/>
              </a:ext>
            </a:extLst>
          </p:cNvPr>
          <p:cNvSpPr txBox="1"/>
          <p:nvPr/>
        </p:nvSpPr>
        <p:spPr>
          <a:xfrm>
            <a:off x="7584181" y="1298125"/>
            <a:ext cx="4009887" cy="407011"/>
          </a:xfrm>
          <a:prstGeom prst="rect">
            <a:avLst/>
          </a:prstGeom>
          <a:noFill/>
        </p:spPr>
        <p:txBody>
          <a:bodyPr wrap="square" rtlCol="1">
            <a:spAutoFit/>
          </a:bodyPr>
          <a:lstStyle/>
          <a:p>
            <a:pPr algn="ctr" rtl="1"/>
            <a:r>
              <a:rPr lang="ar-EG" sz="2000" b="1" dirty="0">
                <a:solidFill>
                  <a:schemeClr val="accent1"/>
                </a:solidFill>
                <a:latin typeface="Alexandria" pitchFamily="2" charset="-78"/>
                <a:cs typeface="Alexandria" pitchFamily="2" charset="-78"/>
              </a:rPr>
              <a:t>تصنيف الأهداف الاستراتيجية:</a:t>
            </a:r>
          </a:p>
        </p:txBody>
      </p:sp>
      <p:grpSp>
        <p:nvGrpSpPr>
          <p:cNvPr id="37" name="Group 36">
            <a:extLst>
              <a:ext uri="{FF2B5EF4-FFF2-40B4-BE49-F238E27FC236}">
                <a16:creationId xmlns:a16="http://schemas.microsoft.com/office/drawing/2014/main" id="{58FFFCEF-3318-BFED-C20D-70F31CB2E61D}"/>
              </a:ext>
            </a:extLst>
          </p:cNvPr>
          <p:cNvGrpSpPr/>
          <p:nvPr/>
        </p:nvGrpSpPr>
        <p:grpSpPr>
          <a:xfrm>
            <a:off x="418486" y="1080282"/>
            <a:ext cx="2445294" cy="1924176"/>
            <a:chOff x="6819284" y="1833329"/>
            <a:chExt cx="2445296" cy="2318672"/>
          </a:xfrm>
        </p:grpSpPr>
        <p:grpSp>
          <p:nvGrpSpPr>
            <p:cNvPr id="4" name="Group 3">
              <a:extLst>
                <a:ext uri="{FF2B5EF4-FFF2-40B4-BE49-F238E27FC236}">
                  <a16:creationId xmlns:a16="http://schemas.microsoft.com/office/drawing/2014/main" id="{80B25029-CB57-F8B3-7926-E6E0B27AFFFE}"/>
                </a:ext>
              </a:extLst>
            </p:cNvPr>
            <p:cNvGrpSpPr/>
            <p:nvPr/>
          </p:nvGrpSpPr>
          <p:grpSpPr>
            <a:xfrm>
              <a:off x="6819284" y="1833329"/>
              <a:ext cx="2445296" cy="2318672"/>
              <a:chOff x="1277256" y="1233055"/>
              <a:chExt cx="4306127" cy="4064659"/>
            </a:xfrm>
          </p:grpSpPr>
          <p:sp>
            <p:nvSpPr>
              <p:cNvPr id="8" name="Rectangle 3">
                <a:extLst>
                  <a:ext uri="{FF2B5EF4-FFF2-40B4-BE49-F238E27FC236}">
                    <a16:creationId xmlns:a16="http://schemas.microsoft.com/office/drawing/2014/main" id="{84966E2D-D44D-065E-3ED2-85879DB0DC21}"/>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3">
                <a:extLst>
                  <a:ext uri="{FF2B5EF4-FFF2-40B4-BE49-F238E27FC236}">
                    <a16:creationId xmlns:a16="http://schemas.microsoft.com/office/drawing/2014/main" id="{30847E6F-E463-21F3-7A44-8C8A96A672BA}"/>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FDD33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TextBox 15">
              <a:extLst>
                <a:ext uri="{FF2B5EF4-FFF2-40B4-BE49-F238E27FC236}">
                  <a16:creationId xmlns:a16="http://schemas.microsoft.com/office/drawing/2014/main" id="{951861BA-CF4F-1A15-EBF3-99B1B42BF6E4}"/>
                </a:ext>
              </a:extLst>
            </p:cNvPr>
            <p:cNvSpPr txBox="1"/>
            <p:nvPr/>
          </p:nvSpPr>
          <p:spPr>
            <a:xfrm>
              <a:off x="7441432" y="2346954"/>
              <a:ext cx="1524182" cy="646331"/>
            </a:xfrm>
            <a:prstGeom prst="rect">
              <a:avLst/>
            </a:prstGeom>
            <a:noFill/>
          </p:spPr>
          <p:txBody>
            <a:bodyPr wrap="square" rtlCol="1">
              <a:spAutoFit/>
            </a:bodyPr>
            <a:lstStyle/>
            <a:p>
              <a:pPr algn="ctr"/>
              <a:r>
                <a:rPr lang="ar-EG" b="1" dirty="0">
                  <a:solidFill>
                    <a:srgbClr val="002060"/>
                  </a:solidFill>
                  <a:latin typeface="Alexandria" pitchFamily="2" charset="-78"/>
                  <a:cs typeface="Alexandria" pitchFamily="2" charset="-78"/>
                </a:rPr>
                <a:t>الأهداف الاستراتيجية</a:t>
              </a:r>
            </a:p>
          </p:txBody>
        </p:sp>
      </p:grpSp>
      <p:sp>
        <p:nvSpPr>
          <p:cNvPr id="43" name="TextBox 42">
            <a:extLst>
              <a:ext uri="{FF2B5EF4-FFF2-40B4-BE49-F238E27FC236}">
                <a16:creationId xmlns:a16="http://schemas.microsoft.com/office/drawing/2014/main" id="{44915CD9-C943-D122-5F47-A8B4CCC82D18}"/>
              </a:ext>
            </a:extLst>
          </p:cNvPr>
          <p:cNvSpPr txBox="1"/>
          <p:nvPr/>
        </p:nvSpPr>
        <p:spPr>
          <a:xfrm>
            <a:off x="554388" y="1809328"/>
            <a:ext cx="11083223" cy="4482702"/>
          </a:xfrm>
          <a:prstGeom prst="rect">
            <a:avLst/>
          </a:prstGeom>
          <a:noFill/>
        </p:spPr>
        <p:txBody>
          <a:bodyPr wrap="square" rtlCol="1">
            <a:spAutoFit/>
          </a:bodyPr>
          <a:lstStyle/>
          <a:p>
            <a:pPr algn="r" rtl="1">
              <a:lnSpc>
                <a:spcPct val="150000"/>
              </a:lnSpc>
            </a:pPr>
            <a:r>
              <a:rPr lang="ar-EG" sz="1600" dirty="0">
                <a:latin typeface="Alexandria" pitchFamily="2" charset="-78"/>
                <a:cs typeface="Alexandria" pitchFamily="2" charset="-78"/>
              </a:rPr>
              <a:t>يتم تصنيفها على النحو التالي:</a:t>
            </a:r>
          </a:p>
          <a:p>
            <a:pPr marL="342900" indent="-342900" algn="r" rtl="1">
              <a:lnSpc>
                <a:spcPct val="150000"/>
              </a:lnSpc>
              <a:buFont typeface="+mj-lt"/>
              <a:buAutoNum type="arabicPeriod"/>
            </a:pPr>
            <a:r>
              <a:rPr lang="ar-EG" sz="1600" b="1" dirty="0">
                <a:solidFill>
                  <a:srgbClr val="C00000"/>
                </a:solidFill>
                <a:latin typeface="Alexandria" pitchFamily="2" charset="-78"/>
                <a:cs typeface="Alexandria" pitchFamily="2" charset="-78"/>
              </a:rPr>
              <a:t>الاتصال فقط: </a:t>
            </a:r>
            <a:r>
              <a:rPr lang="ar-EG" sz="1600" dirty="0">
                <a:latin typeface="Alexandria" pitchFamily="2" charset="-78"/>
                <a:cs typeface="Alexandria" pitchFamily="2" charset="-78"/>
              </a:rPr>
              <a:t>قد يكون الهدف الاستراتيجي هو مجرد إيصال رسالة إلى جمهور محدد.</a:t>
            </a:r>
          </a:p>
          <a:p>
            <a:pPr marL="342900" indent="-342900" algn="r" rtl="1">
              <a:lnSpc>
                <a:spcPct val="150000"/>
              </a:lnSpc>
              <a:buFont typeface="+mj-lt"/>
              <a:buAutoNum type="arabicPeriod"/>
            </a:pPr>
            <a:r>
              <a:rPr lang="ar-EG" sz="1600" b="1" dirty="0">
                <a:solidFill>
                  <a:srgbClr val="C00000"/>
                </a:solidFill>
                <a:latin typeface="Alexandria" pitchFamily="2" charset="-78"/>
                <a:cs typeface="Alexandria" pitchFamily="2" charset="-78"/>
              </a:rPr>
              <a:t>فهم الرسالة وتذكرها: </a:t>
            </a:r>
            <a:r>
              <a:rPr lang="ar-EG" sz="1600" dirty="0">
                <a:latin typeface="Alexandria" pitchFamily="2" charset="-78"/>
                <a:cs typeface="Alexandria" pitchFamily="2" charset="-78"/>
              </a:rPr>
              <a:t>حيث يكون الهدف هو السعي إلى أن يفهم أفراد الجمهور المستهدف الرسالة، وليس من الضروري الموافقة عليها.</a:t>
            </a:r>
          </a:p>
          <a:p>
            <a:pPr marL="342900" indent="-342900" algn="r" rtl="1">
              <a:lnSpc>
                <a:spcPct val="150000"/>
              </a:lnSpc>
              <a:buFont typeface="+mj-lt"/>
              <a:buAutoNum type="arabicPeriod"/>
            </a:pPr>
            <a:r>
              <a:rPr lang="ar-EG" sz="1600" b="1" dirty="0">
                <a:solidFill>
                  <a:srgbClr val="C00000"/>
                </a:solidFill>
                <a:latin typeface="Alexandria" pitchFamily="2" charset="-78"/>
                <a:cs typeface="Alexandria" pitchFamily="2" charset="-78"/>
              </a:rPr>
              <a:t>قبول الأفكار المتضمنة في الرسالة: </a:t>
            </a:r>
            <a:r>
              <a:rPr lang="ar-EG" sz="1600" dirty="0">
                <a:latin typeface="Alexandria" pitchFamily="2" charset="-78"/>
                <a:cs typeface="Alexandria" pitchFamily="2" charset="-78"/>
              </a:rPr>
              <a:t>يتجاوز الهدف هنا مجرد فهم الجمهور للرسالة وتذكرها إلى تقبل الأفكار الواردة فيها وتبنيها كأفكار له.</a:t>
            </a:r>
          </a:p>
          <a:p>
            <a:pPr marL="342900" indent="-342900" algn="r" rtl="1">
              <a:lnSpc>
                <a:spcPct val="150000"/>
              </a:lnSpc>
              <a:buFont typeface="+mj-lt"/>
              <a:buAutoNum type="arabicPeriod"/>
            </a:pPr>
            <a:r>
              <a:rPr lang="ar-EG" sz="1600" b="1" dirty="0">
                <a:solidFill>
                  <a:srgbClr val="C00000"/>
                </a:solidFill>
                <a:latin typeface="Alexandria" pitchFamily="2" charset="-78"/>
                <a:cs typeface="Alexandria" pitchFamily="2" charset="-78"/>
              </a:rPr>
              <a:t>تشكيل أو تغيير الاتجاه: </a:t>
            </a:r>
            <a:r>
              <a:rPr lang="ar-EG" sz="1600" dirty="0">
                <a:latin typeface="Alexandria" pitchFamily="2" charset="-78"/>
                <a:cs typeface="Alexandria" pitchFamily="2" charset="-78"/>
              </a:rPr>
              <a:t>المطلوب هو عدم الاكتفاء بأن يؤمن الجمهور أو يتبنى الفكرة الواردة في الرسالة، ولكن المطلوب أن يُقيم الجمهور هذه الأفكار على نحو إيجابي.</a:t>
            </a:r>
          </a:p>
          <a:p>
            <a:pPr marL="342900" indent="-342900" algn="r" rtl="1">
              <a:lnSpc>
                <a:spcPct val="150000"/>
              </a:lnSpc>
              <a:buFont typeface="+mj-lt"/>
              <a:buAutoNum type="arabicPeriod"/>
            </a:pPr>
            <a:r>
              <a:rPr lang="ar-EG" sz="1600" b="1" dirty="0">
                <a:solidFill>
                  <a:srgbClr val="C00000"/>
                </a:solidFill>
                <a:latin typeface="Alexandria" pitchFamily="2" charset="-78"/>
                <a:cs typeface="Alexandria" pitchFamily="2" charset="-78"/>
              </a:rPr>
              <a:t>السلوك: </a:t>
            </a:r>
            <a:r>
              <a:rPr lang="ar-EG" sz="1600" dirty="0">
                <a:latin typeface="Alexandria" pitchFamily="2" charset="-78"/>
                <a:cs typeface="Alexandria" pitchFamily="2" charset="-78"/>
              </a:rPr>
              <a:t>حيث يكون الهدف هو أن يتغير الجمهور فعلًا، أو أن يبدأ في سلوك جديد، كأن يتبرع لموضوع ما، أو يناصر قضية ما مثلاً.</a:t>
            </a:r>
          </a:p>
          <a:p>
            <a:pPr algn="ctr" rtl="1">
              <a:lnSpc>
                <a:spcPct val="150000"/>
              </a:lnSpc>
            </a:pPr>
            <a:r>
              <a:rPr lang="ar-EG" sz="1600" b="1" dirty="0">
                <a:solidFill>
                  <a:srgbClr val="C00000"/>
                </a:solidFill>
                <a:latin typeface="Alexandria" pitchFamily="2" charset="-78"/>
                <a:cs typeface="Alexandria" pitchFamily="2" charset="-78"/>
              </a:rPr>
              <a:t>الأهداف الثلاثة الأولة </a:t>
            </a:r>
            <a:r>
              <a:rPr lang="ar-EG" sz="1600" b="1" dirty="0">
                <a:solidFill>
                  <a:srgbClr val="00B0F0"/>
                </a:solidFill>
                <a:latin typeface="Alexandria" pitchFamily="2" charset="-78"/>
                <a:cs typeface="Alexandria" pitchFamily="2" charset="-78"/>
              </a:rPr>
              <a:t>تسهم في التعاون مع الجمهور باعتباره هدفًا استراتيجيًا،</a:t>
            </a:r>
          </a:p>
          <a:p>
            <a:pPr algn="ctr" rtl="1">
              <a:lnSpc>
                <a:spcPct val="150000"/>
              </a:lnSpc>
            </a:pPr>
            <a:r>
              <a:rPr lang="ar-EG" sz="1600" b="1" dirty="0">
                <a:solidFill>
                  <a:srgbClr val="00B0F0"/>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والهدفين الرابع والخامس </a:t>
            </a:r>
            <a:r>
              <a:rPr lang="ar-EG" sz="1600" b="1" dirty="0">
                <a:solidFill>
                  <a:srgbClr val="00B0F0"/>
                </a:solidFill>
                <a:latin typeface="Alexandria" pitchFamily="2" charset="-78"/>
                <a:cs typeface="Alexandria" pitchFamily="2" charset="-78"/>
              </a:rPr>
              <a:t>يتعلقان بالسعي للتحكم في البيئة.</a:t>
            </a:r>
          </a:p>
        </p:txBody>
      </p:sp>
    </p:spTree>
    <p:extLst>
      <p:ext uri="{BB962C8B-B14F-4D97-AF65-F5344CB8AC3E}">
        <p14:creationId xmlns:p14="http://schemas.microsoft.com/office/powerpoint/2010/main" val="10312113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B7B2B-A6A9-E125-05D9-5767196CE1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58F2B3-7F1B-2C7A-31EC-BE3FEE1C2F52}"/>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305AC5-AB59-D161-E974-ED1DF203ED8F}"/>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16B46B3-E974-D1FA-EE16-76FE838C0FA3}"/>
              </a:ext>
            </a:extLst>
          </p:cNvPr>
          <p:cNvSpPr/>
          <p:nvPr/>
        </p:nvSpPr>
        <p:spPr>
          <a:xfrm>
            <a:off x="418486" y="1005819"/>
            <a:ext cx="11430000" cy="5528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C145000-B3F5-1385-E544-DE2249BA172D}"/>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842169D-31B2-F61C-029B-7111434DB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ED9FCAB3-943F-C58F-45FF-45C0A7B34BDE}"/>
              </a:ext>
            </a:extLst>
          </p:cNvPr>
          <p:cNvSpPr txBox="1"/>
          <p:nvPr/>
        </p:nvSpPr>
        <p:spPr>
          <a:xfrm>
            <a:off x="7584181" y="1298125"/>
            <a:ext cx="4009887" cy="407011"/>
          </a:xfrm>
          <a:prstGeom prst="rect">
            <a:avLst/>
          </a:prstGeom>
          <a:noFill/>
        </p:spPr>
        <p:txBody>
          <a:bodyPr wrap="square" rtlCol="1">
            <a:spAutoFit/>
          </a:bodyPr>
          <a:lstStyle/>
          <a:p>
            <a:pPr algn="ctr" rtl="1"/>
            <a:r>
              <a:rPr lang="ar-EG" sz="2000" b="1" dirty="0">
                <a:solidFill>
                  <a:schemeClr val="accent1"/>
                </a:solidFill>
                <a:latin typeface="Alexandria" pitchFamily="2" charset="-78"/>
                <a:cs typeface="Alexandria" pitchFamily="2" charset="-78"/>
              </a:rPr>
              <a:t>أشكال الأهداف الإجرائية:</a:t>
            </a:r>
          </a:p>
        </p:txBody>
      </p:sp>
      <p:sp>
        <p:nvSpPr>
          <p:cNvPr id="43" name="TextBox 42">
            <a:extLst>
              <a:ext uri="{FF2B5EF4-FFF2-40B4-BE49-F238E27FC236}">
                <a16:creationId xmlns:a16="http://schemas.microsoft.com/office/drawing/2014/main" id="{D1DF38E6-469D-8C71-8C60-76A68F389599}"/>
              </a:ext>
            </a:extLst>
          </p:cNvPr>
          <p:cNvSpPr txBox="1"/>
          <p:nvPr/>
        </p:nvSpPr>
        <p:spPr>
          <a:xfrm>
            <a:off x="690291" y="1643166"/>
            <a:ext cx="11083223" cy="2636043"/>
          </a:xfrm>
          <a:prstGeom prst="rect">
            <a:avLst/>
          </a:prstGeom>
          <a:noFill/>
        </p:spPr>
        <p:txBody>
          <a:bodyPr wrap="square" rtlCol="1">
            <a:spAutoFit/>
          </a:bodyPr>
          <a:lstStyle/>
          <a:p>
            <a:pPr algn="r" rtl="1">
              <a:lnSpc>
                <a:spcPct val="150000"/>
              </a:lnSpc>
            </a:pPr>
            <a:r>
              <a:rPr lang="ar-EG" sz="1600" dirty="0">
                <a:latin typeface="Alexandria" pitchFamily="2" charset="-78"/>
                <a:cs typeface="Alexandria" pitchFamily="2" charset="-78"/>
              </a:rPr>
              <a:t>يتم تصنيفها على النحو التالي:</a:t>
            </a:r>
          </a:p>
          <a:p>
            <a:pPr marL="342900" indent="-342900" algn="r" rtl="1">
              <a:lnSpc>
                <a:spcPct val="150000"/>
              </a:lnSpc>
              <a:buAutoNum type="arabicPeriod"/>
            </a:pPr>
            <a:r>
              <a:rPr lang="ar-EG" sz="1600" b="1" dirty="0">
                <a:solidFill>
                  <a:srgbClr val="C00000"/>
                </a:solidFill>
                <a:latin typeface="Alexandria" pitchFamily="2" charset="-78"/>
                <a:cs typeface="Alexandria" pitchFamily="2" charset="-78"/>
              </a:rPr>
              <a:t>أهداف إجرائية عامة: </a:t>
            </a:r>
            <a:r>
              <a:rPr lang="ar-EG" sz="1600" dirty="0">
                <a:latin typeface="Alexandria" pitchFamily="2" charset="-78"/>
                <a:cs typeface="Alexandria" pitchFamily="2" charset="-78"/>
              </a:rPr>
              <a:t>وهي تركز على النتائج العامة للحملة أو لبرنامج العلاقات العامة تلخص</a:t>
            </a:r>
          </a:p>
          <a:p>
            <a:pPr algn="r" rtl="1">
              <a:lnSpc>
                <a:spcPct val="150000"/>
              </a:lnSpc>
            </a:pPr>
            <a:r>
              <a:rPr lang="ar-EG" sz="1600" dirty="0">
                <a:latin typeface="Alexandria" pitchFamily="2" charset="-78"/>
                <a:cs typeface="Alexandria" pitchFamily="2" charset="-78"/>
              </a:rPr>
              <a:t>  التأثير الكلي للحملة، وهي بذلك تشبه الأهداف الاستراتيجية، ولكنها تركز على النتائج العامة للأنشطة</a:t>
            </a:r>
          </a:p>
          <a:p>
            <a:pPr algn="r" rtl="1">
              <a:lnSpc>
                <a:spcPct val="150000"/>
              </a:lnSpc>
            </a:pPr>
            <a:r>
              <a:rPr lang="ar-EG" sz="1600" dirty="0">
                <a:latin typeface="Alexandria" pitchFamily="2" charset="-78"/>
                <a:cs typeface="Alexandria" pitchFamily="2" charset="-78"/>
              </a:rPr>
              <a:t> والبرامج المنفذة والتي ننوي تنفيذها.</a:t>
            </a:r>
          </a:p>
          <a:p>
            <a:pPr algn="r" rtl="1">
              <a:lnSpc>
                <a:spcPct val="150000"/>
              </a:lnSpc>
            </a:pPr>
            <a:r>
              <a:rPr lang="ar-EG" sz="1600" b="1" dirty="0">
                <a:solidFill>
                  <a:srgbClr val="C00000"/>
                </a:solidFill>
                <a:latin typeface="Alexandria" pitchFamily="2" charset="-78"/>
                <a:cs typeface="Alexandria" pitchFamily="2" charset="-78"/>
              </a:rPr>
              <a:t>2. أهداف وسيطة: </a:t>
            </a:r>
            <a:r>
              <a:rPr lang="ar-EG" sz="1600" dirty="0">
                <a:latin typeface="Alexandria" pitchFamily="2" charset="-78"/>
                <a:cs typeface="Alexandria" pitchFamily="2" charset="-78"/>
              </a:rPr>
              <a:t>وهي التي ترتبط بنتائج الأنشطة العملية أو التنفيذية أو المتعلقة بنتائج إنجاز مهام معينة في إطار حملة أو برنامج العلاقات العامة.</a:t>
            </a:r>
          </a:p>
          <a:p>
            <a:pPr algn="r" rtl="1">
              <a:lnSpc>
                <a:spcPct val="150000"/>
              </a:lnSpc>
            </a:pPr>
            <a:r>
              <a:rPr lang="ar-EG" sz="1600" b="1" dirty="0">
                <a:solidFill>
                  <a:srgbClr val="C00000"/>
                </a:solidFill>
                <a:latin typeface="Alexandria" pitchFamily="2" charset="-78"/>
                <a:cs typeface="Alexandria" pitchFamily="2" charset="-78"/>
              </a:rPr>
              <a:t>3. أهداف فرعية: </a:t>
            </a:r>
            <a:r>
              <a:rPr lang="ar-EG" sz="1600" dirty="0">
                <a:latin typeface="Alexandria" pitchFamily="2" charset="-78"/>
                <a:cs typeface="Alexandria" pitchFamily="2" charset="-78"/>
              </a:rPr>
              <a:t>وهي نتائج الأنشطة أو المهام الفرعية.</a:t>
            </a:r>
          </a:p>
        </p:txBody>
      </p:sp>
      <p:grpSp>
        <p:nvGrpSpPr>
          <p:cNvPr id="3" name="Group 2">
            <a:extLst>
              <a:ext uri="{FF2B5EF4-FFF2-40B4-BE49-F238E27FC236}">
                <a16:creationId xmlns:a16="http://schemas.microsoft.com/office/drawing/2014/main" id="{6A3E3E3B-4D41-FCF9-0184-D77A89B66382}"/>
              </a:ext>
            </a:extLst>
          </p:cNvPr>
          <p:cNvGrpSpPr/>
          <p:nvPr/>
        </p:nvGrpSpPr>
        <p:grpSpPr>
          <a:xfrm>
            <a:off x="510003" y="1084018"/>
            <a:ext cx="2418135" cy="1960634"/>
            <a:chOff x="6819284" y="1811578"/>
            <a:chExt cx="2418135" cy="2340423"/>
          </a:xfrm>
        </p:grpSpPr>
        <p:grpSp>
          <p:nvGrpSpPr>
            <p:cNvPr id="7" name="Group 6">
              <a:extLst>
                <a:ext uri="{FF2B5EF4-FFF2-40B4-BE49-F238E27FC236}">
                  <a16:creationId xmlns:a16="http://schemas.microsoft.com/office/drawing/2014/main" id="{38A66900-8489-5E76-A1E7-0D00CD1ADE52}"/>
                </a:ext>
              </a:extLst>
            </p:cNvPr>
            <p:cNvGrpSpPr/>
            <p:nvPr/>
          </p:nvGrpSpPr>
          <p:grpSpPr>
            <a:xfrm>
              <a:off x="6819284" y="1811578"/>
              <a:ext cx="2418135" cy="2340423"/>
              <a:chOff x="1277256" y="1194925"/>
              <a:chExt cx="4258297" cy="4102789"/>
            </a:xfrm>
          </p:grpSpPr>
          <p:sp>
            <p:nvSpPr>
              <p:cNvPr id="11" name="Rectangle 3">
                <a:extLst>
                  <a:ext uri="{FF2B5EF4-FFF2-40B4-BE49-F238E27FC236}">
                    <a16:creationId xmlns:a16="http://schemas.microsoft.com/office/drawing/2014/main" id="{8E47ABC6-2112-212F-5CDE-0754882DFAF9}"/>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2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3">
                <a:extLst>
                  <a:ext uri="{FF2B5EF4-FFF2-40B4-BE49-F238E27FC236}">
                    <a16:creationId xmlns:a16="http://schemas.microsoft.com/office/drawing/2014/main" id="{BDE5D15A-B5E5-CDB3-7611-11EDE5ECEEED}"/>
                  </a:ext>
                </a:extLst>
              </p:cNvPr>
              <p:cNvSpPr/>
              <p:nvPr/>
            </p:nvSpPr>
            <p:spPr>
              <a:xfrm>
                <a:off x="2002635" y="119492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 name="TextBox 9">
              <a:extLst>
                <a:ext uri="{FF2B5EF4-FFF2-40B4-BE49-F238E27FC236}">
                  <a16:creationId xmlns:a16="http://schemas.microsoft.com/office/drawing/2014/main" id="{F6F4709C-5E07-43EF-E32D-1E43C11F92E7}"/>
                </a:ext>
              </a:extLst>
            </p:cNvPr>
            <p:cNvSpPr txBox="1"/>
            <p:nvPr/>
          </p:nvSpPr>
          <p:spPr>
            <a:xfrm>
              <a:off x="7381597" y="2300019"/>
              <a:ext cx="1524182" cy="646332"/>
            </a:xfrm>
            <a:prstGeom prst="rect">
              <a:avLst/>
            </a:prstGeom>
            <a:noFill/>
          </p:spPr>
          <p:txBody>
            <a:bodyPr wrap="square" rtlCol="1">
              <a:spAutoFit/>
            </a:bodyPr>
            <a:lstStyle/>
            <a:p>
              <a:pPr algn="ctr"/>
              <a:r>
                <a:rPr lang="ar-EG" b="1" dirty="0">
                  <a:solidFill>
                    <a:srgbClr val="002060"/>
                  </a:solidFill>
                  <a:latin typeface="Alexandria" pitchFamily="2" charset="-78"/>
                  <a:cs typeface="Alexandria" pitchFamily="2" charset="-78"/>
                </a:rPr>
                <a:t>الأهداف الإجرائية</a:t>
              </a:r>
            </a:p>
          </p:txBody>
        </p:sp>
      </p:grpSp>
      <p:sp>
        <p:nvSpPr>
          <p:cNvPr id="13" name="TextBox 12">
            <a:extLst>
              <a:ext uri="{FF2B5EF4-FFF2-40B4-BE49-F238E27FC236}">
                <a16:creationId xmlns:a16="http://schemas.microsoft.com/office/drawing/2014/main" id="{15925960-46D8-8889-BB7B-2F65D58BB8D3}"/>
              </a:ext>
            </a:extLst>
          </p:cNvPr>
          <p:cNvSpPr txBox="1"/>
          <p:nvPr/>
        </p:nvSpPr>
        <p:spPr>
          <a:xfrm>
            <a:off x="510845" y="4544481"/>
            <a:ext cx="11083223" cy="1897379"/>
          </a:xfrm>
          <a:prstGeom prst="rect">
            <a:avLst/>
          </a:prstGeom>
          <a:noFill/>
        </p:spPr>
        <p:txBody>
          <a:bodyPr wrap="square" rtlCol="1">
            <a:spAutoFit/>
          </a:bodyPr>
          <a:lstStyle/>
          <a:p>
            <a:pPr algn="r" rtl="1">
              <a:lnSpc>
                <a:spcPct val="150000"/>
              </a:lnSpc>
            </a:pPr>
            <a:r>
              <a:rPr lang="ar-EG" sz="1600" b="1" dirty="0">
                <a:solidFill>
                  <a:srgbClr val="00B0F0"/>
                </a:solidFill>
                <a:latin typeface="Alexandria" pitchFamily="2" charset="-78"/>
                <a:cs typeface="Alexandria" pitchFamily="2" charset="-78"/>
              </a:rPr>
              <a:t>كذلك تبنى أهداف حملات العلاقات العامة تبعًا لطبيعة نشاط الجهة لتي تطلبها، على النحو التالي:</a:t>
            </a:r>
          </a:p>
          <a:p>
            <a:pPr marL="285750" indent="-285750" algn="r" rtl="1">
              <a:lnSpc>
                <a:spcPct val="150000"/>
              </a:lnSpc>
              <a:buClr>
                <a:srgbClr val="00B0F0"/>
              </a:buClr>
              <a:buFont typeface="Wingdings" panose="05000000000000000000" pitchFamily="2" charset="2"/>
              <a:buChar char="q"/>
            </a:pPr>
            <a:r>
              <a:rPr lang="ar-EG" sz="1600" dirty="0">
                <a:latin typeface="Alexandria" pitchFamily="2" charset="-78"/>
                <a:cs typeface="Alexandria" pitchFamily="2" charset="-78"/>
              </a:rPr>
              <a:t>حملة تعريفية بالمنظمة ، وأهدافها، ونشاطاتها وخدماتها.</a:t>
            </a:r>
          </a:p>
          <a:p>
            <a:pPr marL="285750" indent="-285750" algn="r" rtl="1">
              <a:lnSpc>
                <a:spcPct val="150000"/>
              </a:lnSpc>
              <a:buClr>
                <a:srgbClr val="00B0F0"/>
              </a:buClr>
              <a:buFont typeface="Wingdings" panose="05000000000000000000" pitchFamily="2" charset="2"/>
              <a:buChar char="q"/>
            </a:pPr>
            <a:r>
              <a:rPr lang="ar-EG" sz="1600" dirty="0">
                <a:latin typeface="Alexandria" pitchFamily="2" charset="-78"/>
                <a:cs typeface="Alexandria" pitchFamily="2" charset="-78"/>
              </a:rPr>
              <a:t>حملة لبناء الصورة الذهنية للمنظمة وهويتها الإعلامية.</a:t>
            </a:r>
          </a:p>
          <a:p>
            <a:pPr marL="285750" indent="-285750" algn="r" rtl="1">
              <a:lnSpc>
                <a:spcPct val="150000"/>
              </a:lnSpc>
              <a:buClr>
                <a:srgbClr val="00B0F0"/>
              </a:buClr>
              <a:buFont typeface="Wingdings" panose="05000000000000000000" pitchFamily="2" charset="2"/>
              <a:buChar char="q"/>
            </a:pPr>
            <a:r>
              <a:rPr lang="ar-EG" sz="1600" dirty="0">
                <a:latin typeface="Alexandria" pitchFamily="2" charset="-78"/>
                <a:cs typeface="Alexandria" pitchFamily="2" charset="-78"/>
              </a:rPr>
              <a:t>حملة تسويق لمنتج أو خدمة.</a:t>
            </a:r>
          </a:p>
          <a:p>
            <a:pPr marL="285750" indent="-285750" algn="r" rtl="1">
              <a:lnSpc>
                <a:spcPct val="150000"/>
              </a:lnSpc>
              <a:buClr>
                <a:srgbClr val="00B0F0"/>
              </a:buClr>
              <a:buFont typeface="Wingdings" panose="05000000000000000000" pitchFamily="2" charset="2"/>
              <a:buChar char="q"/>
            </a:pPr>
            <a:r>
              <a:rPr lang="ar-EG" sz="1600" dirty="0">
                <a:latin typeface="Alexandria" pitchFamily="2" charset="-78"/>
                <a:cs typeface="Alexandria" pitchFamily="2" charset="-78"/>
              </a:rPr>
              <a:t> حملة لتعريف نشاط ما مثل مؤتمر أو معرض.</a:t>
            </a:r>
          </a:p>
        </p:txBody>
      </p:sp>
      <p:sp>
        <p:nvSpPr>
          <p:cNvPr id="14" name="Rectangle 13">
            <a:extLst>
              <a:ext uri="{FF2B5EF4-FFF2-40B4-BE49-F238E27FC236}">
                <a16:creationId xmlns:a16="http://schemas.microsoft.com/office/drawing/2014/main" id="{20826F3C-2351-6D62-47B6-6CEA426812C0}"/>
              </a:ext>
            </a:extLst>
          </p:cNvPr>
          <p:cNvSpPr/>
          <p:nvPr/>
        </p:nvSpPr>
        <p:spPr>
          <a:xfrm>
            <a:off x="1639491" y="4423778"/>
            <a:ext cx="9184822" cy="45719"/>
          </a:xfrm>
          <a:prstGeom prst="rect">
            <a:avLst/>
          </a:prstGeom>
          <a:solidFill>
            <a:srgbClr val="E35A35"/>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880450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273F8-5AE4-2201-B8AB-7A9C0D85BD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AE50C6-9C03-860C-AD3F-2713E2E6CE24}"/>
              </a:ext>
            </a:extLst>
          </p:cNvPr>
          <p:cNvSpPr/>
          <p:nvPr/>
        </p:nvSpPr>
        <p:spPr>
          <a:xfrm>
            <a:off x="2626179" y="500900"/>
            <a:ext cx="9184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E47FF2-E3DD-71BF-B8A2-0268434E4E1D}"/>
              </a:ext>
            </a:extLst>
          </p:cNvPr>
          <p:cNvSpPr/>
          <p:nvPr/>
        </p:nvSpPr>
        <p:spPr>
          <a:xfrm>
            <a:off x="7883147" y="855852"/>
            <a:ext cx="4128422" cy="58283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A81C137-5715-0475-0EE4-CC15F090C981}"/>
              </a:ext>
            </a:extLst>
          </p:cNvPr>
          <p:cNvSpPr/>
          <p:nvPr/>
        </p:nvSpPr>
        <p:spPr>
          <a:xfrm>
            <a:off x="510003" y="1005819"/>
            <a:ext cx="11430000" cy="5528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87E062B-7D8B-57D4-222A-93134B42A1C0}"/>
              </a:ext>
            </a:extLst>
          </p:cNvPr>
          <p:cNvSpPr txBox="1"/>
          <p:nvPr/>
        </p:nvSpPr>
        <p:spPr>
          <a:xfrm>
            <a:off x="-19702" y="64418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D036D8D-8F83-E55A-3F07-BC5BA8400D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896" y="-73369"/>
            <a:ext cx="2305141" cy="1076343"/>
          </a:xfrm>
          <a:prstGeom prst="rect">
            <a:avLst/>
          </a:prstGeom>
        </p:spPr>
      </p:pic>
      <p:sp>
        <p:nvSpPr>
          <p:cNvPr id="6" name="TextBox 5">
            <a:extLst>
              <a:ext uri="{FF2B5EF4-FFF2-40B4-BE49-F238E27FC236}">
                <a16:creationId xmlns:a16="http://schemas.microsoft.com/office/drawing/2014/main" id="{7CD522CF-8E76-ECBC-00A3-14A27B0B4210}"/>
              </a:ext>
            </a:extLst>
          </p:cNvPr>
          <p:cNvSpPr txBox="1"/>
          <p:nvPr/>
        </p:nvSpPr>
        <p:spPr>
          <a:xfrm>
            <a:off x="4932899" y="1151007"/>
            <a:ext cx="6660327" cy="369332"/>
          </a:xfrm>
          <a:prstGeom prst="rect">
            <a:avLst/>
          </a:prstGeom>
          <a:noFill/>
        </p:spPr>
        <p:txBody>
          <a:bodyPr wrap="square" rtlCol="1">
            <a:spAutoFit/>
          </a:bodyPr>
          <a:lstStyle/>
          <a:p>
            <a:pPr algn="ctr" rtl="1"/>
            <a:r>
              <a:rPr lang="ar-EG" b="1" dirty="0">
                <a:solidFill>
                  <a:schemeClr val="accent1"/>
                </a:solidFill>
                <a:latin typeface="Alexandria" pitchFamily="2" charset="-78"/>
                <a:cs typeface="Alexandria" pitchFamily="2" charset="-78"/>
              </a:rPr>
              <a:t>يمكن تقسيم الأهداف في حملة العلاقات العامة إلى:</a:t>
            </a:r>
          </a:p>
        </p:txBody>
      </p:sp>
      <p:sp>
        <p:nvSpPr>
          <p:cNvPr id="13" name="TextBox 12">
            <a:extLst>
              <a:ext uri="{FF2B5EF4-FFF2-40B4-BE49-F238E27FC236}">
                <a16:creationId xmlns:a16="http://schemas.microsoft.com/office/drawing/2014/main" id="{C73C925E-D1C3-C25F-D8AD-BCDE7F154801}"/>
              </a:ext>
            </a:extLst>
          </p:cNvPr>
          <p:cNvSpPr txBox="1"/>
          <p:nvPr/>
        </p:nvSpPr>
        <p:spPr>
          <a:xfrm>
            <a:off x="598774" y="1518152"/>
            <a:ext cx="11083223" cy="4852034"/>
          </a:xfrm>
          <a:prstGeom prst="rect">
            <a:avLst/>
          </a:prstGeom>
          <a:noFill/>
        </p:spPr>
        <p:txBody>
          <a:bodyPr wrap="square" rtlCol="1">
            <a:spAutoFit/>
          </a:bodyPr>
          <a:lstStyle/>
          <a:p>
            <a:pPr marL="285750" indent="-285750" algn="r" rtl="1">
              <a:lnSpc>
                <a:spcPct val="150000"/>
              </a:lnSpc>
              <a:buFont typeface="Wingdings" panose="05000000000000000000" pitchFamily="2" charset="2"/>
              <a:buChar char="q"/>
            </a:pPr>
            <a:r>
              <a:rPr lang="ar-EG" sz="1600" b="1" dirty="0">
                <a:solidFill>
                  <a:schemeClr val="accent2">
                    <a:lumMod val="75000"/>
                  </a:schemeClr>
                </a:solidFill>
                <a:latin typeface="Alexandria" pitchFamily="2" charset="-78"/>
                <a:cs typeface="Alexandria" pitchFamily="2" charset="-78"/>
              </a:rPr>
              <a:t>إثبات الهوية: </a:t>
            </a:r>
            <a:r>
              <a:rPr lang="ar-EG" sz="1600" dirty="0">
                <a:latin typeface="Alexandria" pitchFamily="2" charset="-78"/>
                <a:cs typeface="Alexandria" pitchFamily="2" charset="-78"/>
              </a:rPr>
              <a:t>تهتم بالتعريف بالمنظمة أو المؤسسة، او تكوين صورة ذهنية إيجابية عنها تكون متحيزة وديناميكية في نفس الوقت.</a:t>
            </a:r>
          </a:p>
          <a:p>
            <a:pPr marL="285750" indent="-285750" algn="r" rtl="1">
              <a:lnSpc>
                <a:spcPct val="150000"/>
              </a:lnSpc>
              <a:buFont typeface="Wingdings" panose="05000000000000000000" pitchFamily="2" charset="2"/>
              <a:buChar char="q"/>
            </a:pPr>
            <a:r>
              <a:rPr lang="ar-EG" sz="1600" b="1" dirty="0">
                <a:solidFill>
                  <a:schemeClr val="accent2">
                    <a:lumMod val="75000"/>
                  </a:schemeClr>
                </a:solidFill>
                <a:latin typeface="Alexandria" pitchFamily="2" charset="-78"/>
                <a:cs typeface="Alexandria" pitchFamily="2" charset="-78"/>
              </a:rPr>
              <a:t>الطمأنة: </a:t>
            </a:r>
            <a:r>
              <a:rPr lang="ar-EG" sz="1600" dirty="0">
                <a:latin typeface="Alexandria" pitchFamily="2" charset="-78"/>
                <a:cs typeface="Alexandria" pitchFamily="2" charset="-78"/>
              </a:rPr>
              <a:t>طمأنة جميع الجهات المتعاملة مع المنظمة، أو المؤسسة عن طريق خلق جو من الثقة والألفة المتبادلة.</a:t>
            </a:r>
          </a:p>
          <a:p>
            <a:pPr marL="285750" indent="-285750" algn="r" rtl="1">
              <a:lnSpc>
                <a:spcPct val="150000"/>
              </a:lnSpc>
              <a:buFont typeface="Wingdings" panose="05000000000000000000" pitchFamily="2" charset="2"/>
              <a:buChar char="q"/>
            </a:pPr>
            <a:r>
              <a:rPr lang="ar-EG" sz="1600" b="1" dirty="0">
                <a:solidFill>
                  <a:schemeClr val="accent2">
                    <a:lumMod val="75000"/>
                  </a:schemeClr>
                </a:solidFill>
                <a:latin typeface="Alexandria" pitchFamily="2" charset="-78"/>
                <a:cs typeface="Alexandria" pitchFamily="2" charset="-78"/>
              </a:rPr>
              <a:t>التحفيز: </a:t>
            </a:r>
            <a:r>
              <a:rPr lang="ar-EG" sz="1600" dirty="0">
                <a:latin typeface="Alexandria" pitchFamily="2" charset="-78"/>
                <a:cs typeface="Alexandria" pitchFamily="2" charset="-78"/>
              </a:rPr>
              <a:t>أي تشجيع الآخرين على التعامل مع المنظمة أو المؤسسة.</a:t>
            </a:r>
          </a:p>
          <a:p>
            <a:pPr marL="285750" indent="-285750" algn="r" rtl="1">
              <a:lnSpc>
                <a:spcPct val="150000"/>
              </a:lnSpc>
              <a:buFont typeface="Wingdings" panose="05000000000000000000" pitchFamily="2" charset="2"/>
              <a:buChar char="q"/>
            </a:pPr>
            <a:r>
              <a:rPr lang="ar-EG" sz="1600" b="1" dirty="0">
                <a:solidFill>
                  <a:schemeClr val="accent2">
                    <a:lumMod val="75000"/>
                  </a:schemeClr>
                </a:solidFill>
                <a:latin typeface="Alexandria" pitchFamily="2" charset="-78"/>
                <a:cs typeface="Alexandria" pitchFamily="2" charset="-78"/>
              </a:rPr>
              <a:t>الإعلام : </a:t>
            </a:r>
            <a:r>
              <a:rPr lang="ar-EG" sz="1600" dirty="0">
                <a:latin typeface="Alexandria" pitchFamily="2" charset="-78"/>
                <a:cs typeface="Alexandria" pitchFamily="2" charset="-78"/>
              </a:rPr>
              <a:t>إمداد المتعاملين مع المنظمة أو المؤسسة بالمعلومات اللازمة والضرورية والحقيقية عنها، وعن برنامج عملها، وأنشطتها المختلفة واستراتيجياتها.</a:t>
            </a:r>
          </a:p>
          <a:p>
            <a:pPr marL="285750" indent="-285750" algn="r" rtl="1">
              <a:lnSpc>
                <a:spcPct val="150000"/>
              </a:lnSpc>
              <a:buFont typeface="Wingdings" panose="05000000000000000000" pitchFamily="2" charset="2"/>
              <a:buChar char="q"/>
            </a:pPr>
            <a:r>
              <a:rPr lang="ar-EG" sz="1600" b="1" dirty="0">
                <a:solidFill>
                  <a:schemeClr val="accent2">
                    <a:lumMod val="75000"/>
                  </a:schemeClr>
                </a:solidFill>
                <a:latin typeface="Alexandria" pitchFamily="2" charset="-78"/>
                <a:cs typeface="Alexandria" pitchFamily="2" charset="-78"/>
              </a:rPr>
              <a:t>المشاركة</a:t>
            </a:r>
            <a:r>
              <a:rPr lang="ar-EG" sz="1600" dirty="0">
                <a:latin typeface="Alexandria" pitchFamily="2" charset="-78"/>
                <a:cs typeface="Alexandria" pitchFamily="2" charset="-78"/>
              </a:rPr>
              <a:t>: ويقصد بها دمج المنظمة أو المؤسسة في النسج الاجتماعي بمختلف فروعه، مما يؤدي إلى تعزيز بناء صورة ذهنية إيجابية نحوها أو يشجع العملاء على التعامل معها.</a:t>
            </a:r>
          </a:p>
          <a:p>
            <a:pPr marL="285750" indent="-285750" algn="r" rtl="1">
              <a:lnSpc>
                <a:spcPct val="150000"/>
              </a:lnSpc>
              <a:buFont typeface="Wingdings" panose="05000000000000000000" pitchFamily="2" charset="2"/>
              <a:buChar char="q"/>
            </a:pPr>
            <a:r>
              <a:rPr lang="ar-EG" sz="1600" b="1" dirty="0">
                <a:solidFill>
                  <a:schemeClr val="accent2">
                    <a:lumMod val="75000"/>
                  </a:schemeClr>
                </a:solidFill>
                <a:latin typeface="Alexandria" pitchFamily="2" charset="-78"/>
                <a:cs typeface="Alexandria" pitchFamily="2" charset="-78"/>
              </a:rPr>
              <a:t>المصداقية: </a:t>
            </a:r>
            <a:r>
              <a:rPr lang="ar-EG" sz="1600" dirty="0">
                <a:latin typeface="Alexandria" pitchFamily="2" charset="-78"/>
                <a:cs typeface="Alexandria" pitchFamily="2" charset="-78"/>
              </a:rPr>
              <a:t>عن طريق منح المصداقية لمدى احتراف وكفاءة المنظمة أو المؤسسة والعاملين فيها لدى الجمهور الخارجي والمتعاملين معها.</a:t>
            </a:r>
          </a:p>
          <a:p>
            <a:pPr marL="285750" indent="-285750" algn="r" rtl="1">
              <a:lnSpc>
                <a:spcPct val="150000"/>
              </a:lnSpc>
              <a:buFont typeface="Wingdings" panose="05000000000000000000" pitchFamily="2" charset="2"/>
              <a:buChar char="q"/>
            </a:pPr>
            <a:r>
              <a:rPr lang="ar-EG" sz="1600" b="1" dirty="0">
                <a:solidFill>
                  <a:schemeClr val="accent2">
                    <a:lumMod val="75000"/>
                  </a:schemeClr>
                </a:solidFill>
                <a:latin typeface="Alexandria" pitchFamily="2" charset="-78"/>
                <a:cs typeface="Alexandria" pitchFamily="2" charset="-78"/>
              </a:rPr>
              <a:t>المواجهة: </a:t>
            </a:r>
            <a:r>
              <a:rPr lang="ar-EG" sz="1600" dirty="0">
                <a:latin typeface="Alexandria" pitchFamily="2" charset="-78"/>
                <a:cs typeface="Alexandria" pitchFamily="2" charset="-78"/>
              </a:rPr>
              <a:t>ويقصد بها قدرة المنظمة أو المؤسسة على التعرض لجميع المشكلات ومعالجتها، ولا سيما تلك الناجمة عن الأزمات التي تتعرض لها سواء داخليًا على مستوى الإدارة أم خارجيًا على مستوى البيئة المحيطة، إلى جانب قدرتها على الإجابة على جميع الشكاى الواردة ومعالجتها بطريقة مدروسة تحقق الرضا الجماهيري الداخلي والخارجي.</a:t>
            </a:r>
          </a:p>
        </p:txBody>
      </p:sp>
    </p:spTree>
    <p:extLst>
      <p:ext uri="{BB962C8B-B14F-4D97-AF65-F5344CB8AC3E}">
        <p14:creationId xmlns:p14="http://schemas.microsoft.com/office/powerpoint/2010/main" val="80849079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474BE-3991-A0E5-6DD9-74D4133DC9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1AA539-60D5-5CF9-BBE1-2AEEF7E8FBC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6B31557-3534-5E10-2807-6CD4D937DDF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AD587F-AEDF-ED29-EAA8-1224C7F4B0E7}"/>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D83437D-2B0D-8EB8-2A0B-AA1C84E11881}"/>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8FA9B41-0CF0-280C-6597-E5AA30DB9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62F7EFE-4789-366B-E09A-97BEC44BC0B0}"/>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مراحل  التخطيط الاستراتيجي لحملات العلاقات العامة</a:t>
            </a:r>
          </a:p>
        </p:txBody>
      </p:sp>
      <p:sp>
        <p:nvSpPr>
          <p:cNvPr id="6" name="TextBox 5">
            <a:extLst>
              <a:ext uri="{FF2B5EF4-FFF2-40B4-BE49-F238E27FC236}">
                <a16:creationId xmlns:a16="http://schemas.microsoft.com/office/drawing/2014/main" id="{44EFD125-E906-5E62-0495-2DA1A5AFEC52}"/>
              </a:ext>
            </a:extLst>
          </p:cNvPr>
          <p:cNvSpPr txBox="1"/>
          <p:nvPr/>
        </p:nvSpPr>
        <p:spPr>
          <a:xfrm>
            <a:off x="7487697" y="1735817"/>
            <a:ext cx="4178441"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الاستراتيجية </a:t>
            </a:r>
            <a:r>
              <a:rPr lang="en-US" sz="2000" b="1" dirty="0">
                <a:solidFill>
                  <a:schemeClr val="accent2">
                    <a:lumMod val="75000"/>
                  </a:schemeClr>
                </a:solidFill>
                <a:latin typeface="Alexandria" pitchFamily="2" charset="-78"/>
                <a:cs typeface="Alexandria" pitchFamily="2" charset="-78"/>
              </a:rPr>
              <a:t>Strategy)</a:t>
            </a:r>
            <a:r>
              <a:rPr lang="ar-EG" sz="2000" b="1" dirty="0">
                <a:solidFill>
                  <a:schemeClr val="accent2">
                    <a:lumMod val="75000"/>
                  </a:schemeClr>
                </a:solidFill>
                <a:latin typeface="Alexandria" pitchFamily="2" charset="-78"/>
                <a:cs typeface="Alexandria" pitchFamily="2" charset="-78"/>
              </a:rPr>
              <a:t>)</a:t>
            </a:r>
          </a:p>
          <a:p>
            <a:endParaRPr lang="ar-EG" dirty="0"/>
          </a:p>
        </p:txBody>
      </p:sp>
      <p:sp>
        <p:nvSpPr>
          <p:cNvPr id="8" name="Oval 7">
            <a:extLst>
              <a:ext uri="{FF2B5EF4-FFF2-40B4-BE49-F238E27FC236}">
                <a16:creationId xmlns:a16="http://schemas.microsoft.com/office/drawing/2014/main" id="{A2617BF3-9C8B-7422-F8B2-3062E0186034}"/>
              </a:ext>
            </a:extLst>
          </p:cNvPr>
          <p:cNvSpPr/>
          <p:nvPr/>
        </p:nvSpPr>
        <p:spPr>
          <a:xfrm>
            <a:off x="11084367" y="1440278"/>
            <a:ext cx="843840" cy="844461"/>
          </a:xfrm>
          <a:prstGeom prst="ellipse">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b="1" dirty="0">
                <a:latin typeface="Alexandria" pitchFamily="2" charset="-78"/>
                <a:cs typeface="Alexandria" pitchFamily="2" charset="-78"/>
              </a:rPr>
              <a:t>3</a:t>
            </a:r>
            <a:endParaRPr lang="ar-EG" sz="2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A5EFC0B-3E3C-5EFC-B3FB-976E61481D7B}"/>
              </a:ext>
            </a:extLst>
          </p:cNvPr>
          <p:cNvSpPr txBox="1"/>
          <p:nvPr/>
        </p:nvSpPr>
        <p:spPr>
          <a:xfrm>
            <a:off x="263793" y="2195576"/>
            <a:ext cx="11546839" cy="1158715"/>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الاستراتيجية هي الخطة العامة لتحقيق الأهداف. يجب أن تحدد الاستراتيجية الطرق التي سيتم بها تحقيق الأهداف، مع التركيز على كيف سيتم الوصول إلى الجمهور المستهدف والتفاعل معه، وما هي القنوات الإعلامية التي سيتم استخدامها، وكيف ستسهم هذه الاستراتيجيات في الوصول إلى النتائج المطلوبة، وتحقيق التأثير المطلوب.</a:t>
            </a:r>
          </a:p>
        </p:txBody>
      </p:sp>
      <p:sp>
        <p:nvSpPr>
          <p:cNvPr id="11" name="TextBox 10">
            <a:extLst>
              <a:ext uri="{FF2B5EF4-FFF2-40B4-BE49-F238E27FC236}">
                <a16:creationId xmlns:a16="http://schemas.microsoft.com/office/drawing/2014/main" id="{B5E953E4-CFC1-2487-C5B3-08E2CE1D0C95}"/>
              </a:ext>
            </a:extLst>
          </p:cNvPr>
          <p:cNvSpPr txBox="1"/>
          <p:nvPr/>
        </p:nvSpPr>
        <p:spPr>
          <a:xfrm>
            <a:off x="263793" y="3215579"/>
            <a:ext cx="11546839" cy="3051541"/>
          </a:xfrm>
          <a:prstGeom prst="rect">
            <a:avLst/>
          </a:prstGeom>
          <a:noFill/>
        </p:spPr>
        <p:txBody>
          <a:bodyPr wrap="square" rtlCol="1">
            <a:spAutoFit/>
          </a:bodyPr>
          <a:lstStyle/>
          <a:p>
            <a:pPr algn="just" rtl="1">
              <a:lnSpc>
                <a:spcPct val="150000"/>
              </a:lnSpc>
            </a:pPr>
            <a:r>
              <a:rPr lang="ar-EG" sz="1600" b="1" dirty="0">
                <a:solidFill>
                  <a:srgbClr val="00B0F0"/>
                </a:solidFill>
                <a:latin typeface="Alexandria" pitchFamily="2" charset="-78"/>
                <a:cs typeface="Alexandria" pitchFamily="2" charset="-78"/>
              </a:rPr>
              <a:t>المكونات الأساسية للاستراتيجية:</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تحديد الجمهور المستهدف: </a:t>
            </a:r>
            <a:r>
              <a:rPr lang="ar-EG" sz="1600" dirty="0">
                <a:latin typeface="Alexandria" pitchFamily="2" charset="-78"/>
                <a:cs typeface="Alexandria" pitchFamily="2" charset="-78"/>
              </a:rPr>
              <a:t>تحديد</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الجمهور الدقيق الذي سيتم توجيه الرسائل إليه. ويجب تحليل الفئات العمرية، الجغرافية، السلوكية والنفسية والاهتمامات للجمهور لربط الرسائل الصحيحة بالفئات المناسبة.</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اختيار الوسائل (القنوات) الإعلامية: </a:t>
            </a:r>
            <a:r>
              <a:rPr lang="ar-EG" sz="1600" dirty="0">
                <a:latin typeface="Alexandria" pitchFamily="2" charset="-78"/>
                <a:cs typeface="Alexandria" pitchFamily="2" charset="-78"/>
              </a:rPr>
              <a:t>تحديد الوسائل الأكثر فعالية التي سيتم استخدامها للوصول </a:t>
            </a:r>
          </a:p>
          <a:p>
            <a:pPr algn="just" rtl="1">
              <a:lnSpc>
                <a:spcPct val="150000"/>
              </a:lnSpc>
            </a:pPr>
            <a:r>
              <a:rPr lang="ar-EG" sz="1600" dirty="0">
                <a:latin typeface="Alexandria" pitchFamily="2" charset="-78"/>
                <a:cs typeface="Alexandria" pitchFamily="2" charset="-78"/>
              </a:rPr>
              <a:t>إلى الجمهور المستهدف (إعلام تقليدي مثل الصحف أو إعلام رقمي مثل وسائل التواصل الاجتماعي).</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تطوير رسائل الحملة: </a:t>
            </a:r>
            <a:r>
              <a:rPr lang="ar-EG" sz="1600" dirty="0">
                <a:latin typeface="Alexandria" pitchFamily="2" charset="-78"/>
                <a:cs typeface="Alexandria" pitchFamily="2" charset="-78"/>
              </a:rPr>
              <a:t>صياغة رسائل مقنعة تركز على الفوائد أو الحلول المقدمة مثل: </a:t>
            </a:r>
          </a:p>
          <a:p>
            <a:pPr algn="just" rtl="1">
              <a:lnSpc>
                <a:spcPct val="150000"/>
              </a:lnSpc>
            </a:pPr>
            <a:r>
              <a:rPr lang="ar-EG" sz="1600" dirty="0">
                <a:latin typeface="Alexandria" pitchFamily="2" charset="-78"/>
                <a:cs typeface="Alexandria" pitchFamily="2" charset="-78"/>
              </a:rPr>
              <a:t>ما هي الرسالة الرئيسية التي سيتم توجيهها إلى الجمهور؟ يجب أن تكون الرسالة واضحة، مؤثرة، </a:t>
            </a:r>
          </a:p>
          <a:p>
            <a:pPr algn="just" rtl="1">
              <a:lnSpc>
                <a:spcPct val="150000"/>
              </a:lnSpc>
            </a:pPr>
            <a:r>
              <a:rPr lang="ar-EG" sz="1600" dirty="0">
                <a:latin typeface="Alexandria" pitchFamily="2" charset="-78"/>
                <a:cs typeface="Alexandria" pitchFamily="2" charset="-78"/>
              </a:rPr>
              <a:t>ومبنية على بيانات البحث.</a:t>
            </a:r>
          </a:p>
        </p:txBody>
      </p:sp>
      <p:pic>
        <p:nvPicPr>
          <p:cNvPr id="7" name="Picture 6">
            <a:extLst>
              <a:ext uri="{FF2B5EF4-FFF2-40B4-BE49-F238E27FC236}">
                <a16:creationId xmlns:a16="http://schemas.microsoft.com/office/drawing/2014/main" id="{28BF65AE-A4BA-48F9-C035-9D5CD384B7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368" y="4374294"/>
            <a:ext cx="2069655" cy="2069655"/>
          </a:xfrm>
          <a:prstGeom prst="rect">
            <a:avLst/>
          </a:prstGeom>
        </p:spPr>
      </p:pic>
    </p:spTree>
    <p:extLst>
      <p:ext uri="{BB962C8B-B14F-4D97-AF65-F5344CB8AC3E}">
        <p14:creationId xmlns:p14="http://schemas.microsoft.com/office/powerpoint/2010/main" val="129375610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5CEFA-6CCE-E3F4-A855-45999510CC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E714F7-0789-4A41-E95B-3295E3D36C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8BBC60-3853-D787-6665-FB1209308A6C}"/>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0992A31-B909-6347-8C1E-E120199CCDB3}"/>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5451548-6755-44DE-3596-1CD69B04D8B2}"/>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BF49E22-1245-C922-F10D-65E655B2F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F904035-EC29-18B6-8FE9-2D1E56E53CFD}"/>
              </a:ext>
            </a:extLst>
          </p:cNvPr>
          <p:cNvSpPr txBox="1"/>
          <p:nvPr/>
        </p:nvSpPr>
        <p:spPr>
          <a:xfrm>
            <a:off x="512466" y="2147726"/>
            <a:ext cx="11211376" cy="420051"/>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على الرغم من اختلاف خبراء العلاقات العامة في تسمية جماهيرها، إلا أنه يمكن الاتفاق على مجموعة من الخصائص التالية:</a:t>
            </a:r>
          </a:p>
        </p:txBody>
      </p:sp>
      <p:sp>
        <p:nvSpPr>
          <p:cNvPr id="11" name="TextBox 10">
            <a:extLst>
              <a:ext uri="{FF2B5EF4-FFF2-40B4-BE49-F238E27FC236}">
                <a16:creationId xmlns:a16="http://schemas.microsoft.com/office/drawing/2014/main" id="{15DBDF72-4CE6-4387-E9F9-9222D5307B76}"/>
              </a:ext>
            </a:extLst>
          </p:cNvPr>
          <p:cNvSpPr txBox="1"/>
          <p:nvPr/>
        </p:nvSpPr>
        <p:spPr>
          <a:xfrm>
            <a:off x="6414284" y="1650375"/>
            <a:ext cx="5390781" cy="461024"/>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معايير تقسيم جمهور حملات العلاقات العامة:</a:t>
            </a:r>
          </a:p>
        </p:txBody>
      </p:sp>
      <p:pic>
        <p:nvPicPr>
          <p:cNvPr id="9" name="Picture 8">
            <a:extLst>
              <a:ext uri="{FF2B5EF4-FFF2-40B4-BE49-F238E27FC236}">
                <a16:creationId xmlns:a16="http://schemas.microsoft.com/office/drawing/2014/main" id="{690421C4-10F6-3274-CF32-E007714AB6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976166" y="2584246"/>
            <a:ext cx="828899" cy="828899"/>
          </a:xfrm>
          <a:prstGeom prst="rect">
            <a:avLst/>
          </a:prstGeom>
        </p:spPr>
      </p:pic>
      <p:sp>
        <p:nvSpPr>
          <p:cNvPr id="12" name="TextBox 11">
            <a:extLst>
              <a:ext uri="{FF2B5EF4-FFF2-40B4-BE49-F238E27FC236}">
                <a16:creationId xmlns:a16="http://schemas.microsoft.com/office/drawing/2014/main" id="{409BFDEF-B5D1-6C68-7689-592DB44454EA}"/>
              </a:ext>
            </a:extLst>
          </p:cNvPr>
          <p:cNvSpPr txBox="1"/>
          <p:nvPr/>
        </p:nvSpPr>
        <p:spPr>
          <a:xfrm>
            <a:off x="90215" y="2651210"/>
            <a:ext cx="11024462" cy="1025409"/>
          </a:xfrm>
          <a:prstGeom prst="rect">
            <a:avLst/>
          </a:prstGeom>
          <a:noFill/>
        </p:spPr>
        <p:txBody>
          <a:bodyPr wrap="square" rtlCol="1">
            <a:spAutoFit/>
          </a:bodyPr>
          <a:lstStyle/>
          <a:p>
            <a:pPr algn="ctr" rtl="1">
              <a:lnSpc>
                <a:spcPct val="150000"/>
              </a:lnSpc>
            </a:pPr>
            <a:r>
              <a:rPr lang="ar-EG" sz="1400" b="1" dirty="0">
                <a:solidFill>
                  <a:schemeClr val="accent2">
                    <a:lumMod val="75000"/>
                  </a:schemeClr>
                </a:solidFill>
                <a:latin typeface="Alexandria" pitchFamily="2" charset="-78"/>
                <a:cs typeface="Alexandria" pitchFamily="2" charset="-78"/>
              </a:rPr>
              <a:t>الخصائص الجغرافية: </a:t>
            </a:r>
            <a:r>
              <a:rPr lang="ar-EG" sz="1400" dirty="0">
                <a:latin typeface="Alexandria" pitchFamily="2" charset="-78"/>
                <a:cs typeface="Alexandria" pitchFamily="2" charset="-78"/>
              </a:rPr>
              <a:t>تتعلق بالمكان الذي يتواجد فيه الجمهور المستهدف من حيث الحدود السياسية او الإقليمية، ويفيد هذا التقسيم في: </a:t>
            </a:r>
            <a:r>
              <a:rPr lang="ar-EG" sz="1400" b="1" dirty="0">
                <a:latin typeface="Alexandria" pitchFamily="2" charset="-78"/>
                <a:cs typeface="Alexandria" pitchFamily="2" charset="-78"/>
              </a:rPr>
              <a:t>تحديد الوسائل التي يمكن الوصول من خلالها إلى الجمهور. تحديد التكاليف في ضوء كثافة الجمهور المتوقع في المناطق المختلفة.</a:t>
            </a:r>
          </a:p>
        </p:txBody>
      </p:sp>
      <p:pic>
        <p:nvPicPr>
          <p:cNvPr id="14" name="Picture 13">
            <a:extLst>
              <a:ext uri="{FF2B5EF4-FFF2-40B4-BE49-F238E27FC236}">
                <a16:creationId xmlns:a16="http://schemas.microsoft.com/office/drawing/2014/main" id="{E7F03080-2122-4DDC-0CA6-7247A89513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76166" y="3676619"/>
            <a:ext cx="705243" cy="705243"/>
          </a:xfrm>
          <a:prstGeom prst="rect">
            <a:avLst/>
          </a:prstGeom>
        </p:spPr>
      </p:pic>
      <p:sp>
        <p:nvSpPr>
          <p:cNvPr id="15" name="TextBox 14">
            <a:extLst>
              <a:ext uri="{FF2B5EF4-FFF2-40B4-BE49-F238E27FC236}">
                <a16:creationId xmlns:a16="http://schemas.microsoft.com/office/drawing/2014/main" id="{F252209E-0136-D8D7-1178-EA4DFBFFA546}"/>
              </a:ext>
            </a:extLst>
          </p:cNvPr>
          <p:cNvSpPr txBox="1"/>
          <p:nvPr/>
        </p:nvSpPr>
        <p:spPr>
          <a:xfrm>
            <a:off x="90215" y="3699642"/>
            <a:ext cx="11024462" cy="1025345"/>
          </a:xfrm>
          <a:prstGeom prst="rect">
            <a:avLst/>
          </a:prstGeom>
          <a:noFill/>
        </p:spPr>
        <p:txBody>
          <a:bodyPr wrap="square" rtlCol="1">
            <a:spAutoFit/>
          </a:bodyPr>
          <a:lstStyle/>
          <a:p>
            <a:pPr algn="ctr" rtl="1">
              <a:lnSpc>
                <a:spcPct val="150000"/>
              </a:lnSpc>
            </a:pPr>
            <a:r>
              <a:rPr lang="ar-EG" sz="1400" b="1" dirty="0">
                <a:solidFill>
                  <a:schemeClr val="accent2">
                    <a:lumMod val="75000"/>
                  </a:schemeClr>
                </a:solidFill>
                <a:latin typeface="Alexandria" pitchFamily="2" charset="-78"/>
                <a:cs typeface="Alexandria" pitchFamily="2" charset="-78"/>
              </a:rPr>
              <a:t>الخصائص الديموغرافية: </a:t>
            </a:r>
            <a:r>
              <a:rPr lang="ar-EG" sz="1400" dirty="0">
                <a:latin typeface="Alexandria" pitchFamily="2" charset="-78"/>
                <a:cs typeface="Alexandria" pitchFamily="2" charset="-78"/>
              </a:rPr>
              <a:t>تتعلق بخصائص الجمهور من حيث الجنس والسن والمكانة المادية والطبقة الاجتماعية ( المستوى الاقتصادي، الاجتماعي)، ومستوى التعليم، ويفيد هذا التقسيم في: </a:t>
            </a:r>
            <a:r>
              <a:rPr lang="ar-EG" sz="1400" b="1" dirty="0">
                <a:latin typeface="Alexandria" pitchFamily="2" charset="-78"/>
                <a:cs typeface="Alexandria" pitchFamily="2" charset="-78"/>
              </a:rPr>
              <a:t>إعداد الرسائل الاتصالية المناسبة ، واستخدام التكنيكات الاتصالية المختلفة والمناسبة.</a:t>
            </a:r>
          </a:p>
        </p:txBody>
      </p:sp>
      <p:pic>
        <p:nvPicPr>
          <p:cNvPr id="17" name="Picture 16">
            <a:extLst>
              <a:ext uri="{FF2B5EF4-FFF2-40B4-BE49-F238E27FC236}">
                <a16:creationId xmlns:a16="http://schemas.microsoft.com/office/drawing/2014/main" id="{772A41F7-63D9-8267-E013-E4525F55EA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39359" y="4645336"/>
            <a:ext cx="865706" cy="865706"/>
          </a:xfrm>
          <a:prstGeom prst="rect">
            <a:avLst/>
          </a:prstGeom>
        </p:spPr>
      </p:pic>
      <p:sp>
        <p:nvSpPr>
          <p:cNvPr id="19" name="TextBox 18">
            <a:extLst>
              <a:ext uri="{FF2B5EF4-FFF2-40B4-BE49-F238E27FC236}">
                <a16:creationId xmlns:a16="http://schemas.microsoft.com/office/drawing/2014/main" id="{320E4941-E5C7-CA3C-068D-26AFA8279E58}"/>
              </a:ext>
            </a:extLst>
          </p:cNvPr>
          <p:cNvSpPr txBox="1"/>
          <p:nvPr/>
        </p:nvSpPr>
        <p:spPr>
          <a:xfrm>
            <a:off x="180431" y="4811795"/>
            <a:ext cx="11024462" cy="702244"/>
          </a:xfrm>
          <a:prstGeom prst="rect">
            <a:avLst/>
          </a:prstGeom>
          <a:noFill/>
        </p:spPr>
        <p:txBody>
          <a:bodyPr wrap="square" rtlCol="1">
            <a:spAutoFit/>
          </a:bodyPr>
          <a:lstStyle/>
          <a:p>
            <a:pPr algn="ctr" rtl="1">
              <a:lnSpc>
                <a:spcPct val="150000"/>
              </a:lnSpc>
            </a:pPr>
            <a:r>
              <a:rPr lang="ar-EG" sz="1400" b="1" dirty="0">
                <a:solidFill>
                  <a:schemeClr val="accent2">
                    <a:lumMod val="75000"/>
                  </a:schemeClr>
                </a:solidFill>
                <a:latin typeface="Alexandria" pitchFamily="2" charset="-78"/>
                <a:cs typeface="Alexandria" pitchFamily="2" charset="-78"/>
              </a:rPr>
              <a:t>الخصائص النفسية: </a:t>
            </a:r>
            <a:r>
              <a:rPr lang="ar-EG" sz="1400" dirty="0">
                <a:latin typeface="Alexandria" pitchFamily="2" charset="-78"/>
                <a:cs typeface="Alexandria" pitchFamily="2" charset="-78"/>
              </a:rPr>
              <a:t>تتعلق بشكل مباشر بأسلوب حياة الجمهور والقيم التي يتبناها الفرد،  ويفيد هذا التقسيم في: </a:t>
            </a:r>
            <a:r>
              <a:rPr lang="ar-EG" sz="1400" b="1" dirty="0">
                <a:latin typeface="Alexandria" pitchFamily="2" charset="-78"/>
                <a:cs typeface="Alexandria" pitchFamily="2" charset="-78"/>
              </a:rPr>
              <a:t>خلق نوع من أنواع التقمص الوجداني بين الجمهور والرسالة الاتصالية.</a:t>
            </a:r>
          </a:p>
        </p:txBody>
      </p:sp>
      <p:pic>
        <p:nvPicPr>
          <p:cNvPr id="21" name="Picture 20">
            <a:extLst>
              <a:ext uri="{FF2B5EF4-FFF2-40B4-BE49-F238E27FC236}">
                <a16:creationId xmlns:a16="http://schemas.microsoft.com/office/drawing/2014/main" id="{1EE5A2D5-177B-80BC-5B57-9DDFC69940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910141" y="5546151"/>
            <a:ext cx="924141" cy="924141"/>
          </a:xfrm>
          <a:prstGeom prst="rect">
            <a:avLst/>
          </a:prstGeom>
        </p:spPr>
      </p:pic>
      <p:sp>
        <p:nvSpPr>
          <p:cNvPr id="22" name="TextBox 21">
            <a:extLst>
              <a:ext uri="{FF2B5EF4-FFF2-40B4-BE49-F238E27FC236}">
                <a16:creationId xmlns:a16="http://schemas.microsoft.com/office/drawing/2014/main" id="{767AC12E-1921-760E-5AEB-269D29227E1E}"/>
              </a:ext>
            </a:extLst>
          </p:cNvPr>
          <p:cNvSpPr txBox="1"/>
          <p:nvPr/>
        </p:nvSpPr>
        <p:spPr>
          <a:xfrm>
            <a:off x="180431" y="5706464"/>
            <a:ext cx="11024462" cy="702244"/>
          </a:xfrm>
          <a:prstGeom prst="rect">
            <a:avLst/>
          </a:prstGeom>
          <a:noFill/>
        </p:spPr>
        <p:txBody>
          <a:bodyPr wrap="square" rtlCol="1">
            <a:spAutoFit/>
          </a:bodyPr>
          <a:lstStyle/>
          <a:p>
            <a:pPr algn="ctr" rtl="1">
              <a:lnSpc>
                <a:spcPct val="150000"/>
              </a:lnSpc>
            </a:pPr>
            <a:r>
              <a:rPr lang="ar-EG" sz="1400" b="1" dirty="0">
                <a:solidFill>
                  <a:schemeClr val="accent2">
                    <a:lumMod val="75000"/>
                  </a:schemeClr>
                </a:solidFill>
                <a:latin typeface="Alexandria" pitchFamily="2" charset="-78"/>
                <a:cs typeface="Alexandria" pitchFamily="2" charset="-78"/>
              </a:rPr>
              <a:t>مدى تفاعل الجمهور مع المنظمة: </a:t>
            </a:r>
            <a:r>
              <a:rPr lang="ar-EG" sz="1400" dirty="0">
                <a:latin typeface="Alexandria" pitchFamily="2" charset="-78"/>
                <a:cs typeface="Alexandria" pitchFamily="2" charset="-78"/>
              </a:rPr>
              <a:t>من أهم معايير جمهور حملات العلاقات العامة، ويتم تقسيمه إلى جمهور داخلي، وجمهور خارجي، وجمهور تجاري، والجمهور الخاص، والجمهور المرتقب.</a:t>
            </a:r>
          </a:p>
        </p:txBody>
      </p:sp>
    </p:spTree>
    <p:extLst>
      <p:ext uri="{BB962C8B-B14F-4D97-AF65-F5344CB8AC3E}">
        <p14:creationId xmlns:p14="http://schemas.microsoft.com/office/powerpoint/2010/main" val="65477674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BC62F-CD10-61AB-740F-A4EBF1772C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05129B-EF67-237B-B87C-3EA0667DA0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BB3070-7A77-661D-25B8-FE3D8043E363}"/>
              </a:ext>
            </a:extLst>
          </p:cNvPr>
          <p:cNvSpPr/>
          <p:nvPr/>
        </p:nvSpPr>
        <p:spPr>
          <a:xfrm>
            <a:off x="7883147" y="752708"/>
            <a:ext cx="4128422" cy="5931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C13CE5F-85C4-BCB2-4850-DDA3512A5479}"/>
              </a:ext>
            </a:extLst>
          </p:cNvPr>
          <p:cNvSpPr/>
          <p:nvPr/>
        </p:nvSpPr>
        <p:spPr>
          <a:xfrm>
            <a:off x="177005" y="994787"/>
            <a:ext cx="11633627" cy="551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BABDCF5-3C0F-4B98-A4EE-A6AA47F9AEEF}"/>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A8D02D1-E73E-5DFE-1737-FA416D5520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9AA7CFD-C745-6DB9-A22F-1B248679AB08}"/>
              </a:ext>
            </a:extLst>
          </p:cNvPr>
          <p:cNvSpPr txBox="1"/>
          <p:nvPr/>
        </p:nvSpPr>
        <p:spPr>
          <a:xfrm>
            <a:off x="8240190" y="1428186"/>
            <a:ext cx="3570442" cy="420051"/>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يتم تقسيم الجمهور إلى الانواع التالية:</a:t>
            </a:r>
          </a:p>
        </p:txBody>
      </p:sp>
      <p:sp>
        <p:nvSpPr>
          <p:cNvPr id="11" name="TextBox 10">
            <a:extLst>
              <a:ext uri="{FF2B5EF4-FFF2-40B4-BE49-F238E27FC236}">
                <a16:creationId xmlns:a16="http://schemas.microsoft.com/office/drawing/2014/main" id="{D43A64F5-9BA9-B346-6F30-C9B10FC5B342}"/>
              </a:ext>
            </a:extLst>
          </p:cNvPr>
          <p:cNvSpPr txBox="1"/>
          <p:nvPr/>
        </p:nvSpPr>
        <p:spPr>
          <a:xfrm>
            <a:off x="7526215" y="1034282"/>
            <a:ext cx="4241021" cy="461024"/>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أنواع جمهور حملات العلاقات العامة:</a:t>
            </a:r>
          </a:p>
        </p:txBody>
      </p:sp>
      <p:sp>
        <p:nvSpPr>
          <p:cNvPr id="12" name="TextBox 11">
            <a:extLst>
              <a:ext uri="{FF2B5EF4-FFF2-40B4-BE49-F238E27FC236}">
                <a16:creationId xmlns:a16="http://schemas.microsoft.com/office/drawing/2014/main" id="{F31C03B1-AE04-BA16-995B-9A62E10968A6}"/>
              </a:ext>
            </a:extLst>
          </p:cNvPr>
          <p:cNvSpPr txBox="1"/>
          <p:nvPr/>
        </p:nvSpPr>
        <p:spPr>
          <a:xfrm>
            <a:off x="195981" y="1838361"/>
            <a:ext cx="11633627" cy="702244"/>
          </a:xfrm>
          <a:prstGeom prst="rect">
            <a:avLst/>
          </a:prstGeom>
          <a:noFill/>
        </p:spPr>
        <p:txBody>
          <a:bodyPr wrap="square" rtlCol="1">
            <a:spAutoFit/>
          </a:bodyPr>
          <a:lstStyle/>
          <a:p>
            <a:pPr algn="just" rtl="1">
              <a:lnSpc>
                <a:spcPct val="150000"/>
              </a:lnSpc>
            </a:pPr>
            <a:r>
              <a:rPr lang="ar-EG" sz="1400" b="1" dirty="0">
                <a:solidFill>
                  <a:schemeClr val="accent2">
                    <a:lumMod val="75000"/>
                  </a:schemeClr>
                </a:solidFill>
                <a:latin typeface="Alexandria" pitchFamily="2" charset="-78"/>
                <a:cs typeface="Alexandria" pitchFamily="2" charset="-78"/>
              </a:rPr>
              <a:t>الجمهور الداخلي: </a:t>
            </a:r>
            <a:r>
              <a:rPr lang="ar-EG" sz="1400" dirty="0">
                <a:latin typeface="Alexandria" pitchFamily="2" charset="-78"/>
                <a:cs typeface="Alexandria" pitchFamily="2" charset="-78"/>
              </a:rPr>
              <a:t>يشمل هذا النوع الموظفين والعاملين في المؤسسة سواء كانوا في المناصب القيادية أو التنفيذية.يتطلب هذا الجمهور استراتيجيات تواصل تحفز المشاركة والإنتاجية وتعزز الولاء المؤسسي. وهو الأكثر اهتماما وتأثرًا بالتطورات التي تجرى في المؤسسة.</a:t>
            </a:r>
            <a:endParaRPr lang="ar-EG" sz="1400" b="1"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245E14C4-963D-5B64-FA48-B66467660D9C}"/>
              </a:ext>
            </a:extLst>
          </p:cNvPr>
          <p:cNvSpPr txBox="1"/>
          <p:nvPr/>
        </p:nvSpPr>
        <p:spPr>
          <a:xfrm>
            <a:off x="186493" y="2672973"/>
            <a:ext cx="11633627" cy="702244"/>
          </a:xfrm>
          <a:prstGeom prst="rect">
            <a:avLst/>
          </a:prstGeom>
          <a:noFill/>
        </p:spPr>
        <p:txBody>
          <a:bodyPr wrap="square" rtlCol="1">
            <a:spAutoFit/>
          </a:bodyPr>
          <a:lstStyle/>
          <a:p>
            <a:pPr algn="just" rtl="1">
              <a:lnSpc>
                <a:spcPct val="150000"/>
              </a:lnSpc>
            </a:pPr>
            <a:r>
              <a:rPr lang="ar-EG" sz="1400" b="1" dirty="0">
                <a:solidFill>
                  <a:schemeClr val="accent2">
                    <a:lumMod val="75000"/>
                  </a:schemeClr>
                </a:solidFill>
                <a:latin typeface="Alexandria" pitchFamily="2" charset="-78"/>
                <a:cs typeface="Alexandria" pitchFamily="2" charset="-78"/>
              </a:rPr>
              <a:t>الجمهور الخارجي: </a:t>
            </a:r>
            <a:r>
              <a:rPr lang="ar-EG" sz="1400" dirty="0">
                <a:latin typeface="Alexandria" pitchFamily="2" charset="-78"/>
                <a:cs typeface="Alexandria" pitchFamily="2" charset="-78"/>
              </a:rPr>
              <a:t>يشمل هذا النوع جميع الأفراد أو المجموعات التي لا تنتمي إلى المؤسسة ولكنها تتأثر بأنشطتها، مثل العملاء، الصحافة، المجتمعات المحلية، الهيئات الحكومية.يتم استهدافهم عبر وسائل الإعلام والإعلانات والعلاقات المجتمعية. </a:t>
            </a:r>
            <a:endParaRPr lang="ar-EG" sz="14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D0AE05E-D981-37A1-4F17-FECDD70E5A9B}"/>
              </a:ext>
            </a:extLst>
          </p:cNvPr>
          <p:cNvSpPr txBox="1"/>
          <p:nvPr/>
        </p:nvSpPr>
        <p:spPr>
          <a:xfrm>
            <a:off x="2528968" y="5507578"/>
            <a:ext cx="9281664" cy="1025409"/>
          </a:xfrm>
          <a:prstGeom prst="rect">
            <a:avLst/>
          </a:prstGeom>
          <a:noFill/>
        </p:spPr>
        <p:txBody>
          <a:bodyPr wrap="square" rtlCol="1">
            <a:spAutoFit/>
          </a:bodyPr>
          <a:lstStyle/>
          <a:p>
            <a:pPr algn="just" rtl="1">
              <a:lnSpc>
                <a:spcPct val="150000"/>
              </a:lnSpc>
            </a:pPr>
            <a:r>
              <a:rPr lang="ar-EG" sz="1400" b="1" dirty="0">
                <a:solidFill>
                  <a:schemeClr val="accent2">
                    <a:lumMod val="75000"/>
                  </a:schemeClr>
                </a:solidFill>
                <a:latin typeface="Alexandria" pitchFamily="2" charset="-78"/>
                <a:cs typeface="Alexandria" pitchFamily="2" charset="-78"/>
              </a:rPr>
              <a:t>الجمهور المؤثر: </a:t>
            </a:r>
            <a:r>
              <a:rPr lang="ar-EG" sz="1400" dirty="0">
                <a:latin typeface="Alexandria" pitchFamily="2" charset="-78"/>
                <a:cs typeface="Alexandria" pitchFamily="2" charset="-78"/>
              </a:rPr>
              <a:t>يتضمن الأفراد أو الجماعات الذين يمكنهم التأثير على قرارات الآخرين، مثل الصحفيين، المدونين</a:t>
            </a:r>
          </a:p>
          <a:p>
            <a:pPr algn="just" rtl="1">
              <a:lnSpc>
                <a:spcPct val="150000"/>
              </a:lnSpc>
            </a:pPr>
            <a:r>
              <a:rPr lang="ar-EG" sz="1400" dirty="0">
                <a:latin typeface="Alexandria" pitchFamily="2" charset="-78"/>
                <a:cs typeface="Alexandria" pitchFamily="2" charset="-78"/>
              </a:rPr>
              <a:t> المشاهير، قادة الرأي،يعتمد التواصل مع هذا الجمهور على بناء علاقات قوية، حيث يمكن أن يؤثروا في</a:t>
            </a:r>
          </a:p>
          <a:p>
            <a:pPr algn="just" rtl="1">
              <a:lnSpc>
                <a:spcPct val="150000"/>
              </a:lnSpc>
            </a:pPr>
            <a:r>
              <a:rPr lang="ar-EG" sz="1400" dirty="0">
                <a:latin typeface="Alexandria" pitchFamily="2" charset="-78"/>
                <a:cs typeface="Alexandria" pitchFamily="2" charset="-78"/>
              </a:rPr>
              <a:t> الرأي العام بشكل كبير.</a:t>
            </a:r>
            <a:endParaRPr lang="ar-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65175340-8192-0B42-C4E4-FF6A861A0176}"/>
              </a:ext>
            </a:extLst>
          </p:cNvPr>
          <p:cNvSpPr txBox="1"/>
          <p:nvPr/>
        </p:nvSpPr>
        <p:spPr>
          <a:xfrm>
            <a:off x="2780620" y="4218065"/>
            <a:ext cx="9088671" cy="1348511"/>
          </a:xfrm>
          <a:prstGeom prst="rect">
            <a:avLst/>
          </a:prstGeom>
          <a:noFill/>
        </p:spPr>
        <p:txBody>
          <a:bodyPr wrap="square" rtlCol="1">
            <a:spAutoFit/>
          </a:bodyPr>
          <a:lstStyle/>
          <a:p>
            <a:pPr algn="just" rtl="1">
              <a:lnSpc>
                <a:spcPct val="150000"/>
              </a:lnSpc>
            </a:pPr>
            <a:r>
              <a:rPr lang="ar-EG" sz="1400" b="1" dirty="0">
                <a:solidFill>
                  <a:schemeClr val="accent2">
                    <a:lumMod val="75000"/>
                  </a:schemeClr>
                </a:solidFill>
                <a:latin typeface="Alexandria" pitchFamily="2" charset="-78"/>
                <a:cs typeface="Alexandria" pitchFamily="2" charset="-78"/>
              </a:rPr>
              <a:t>الجمهور المرتقب :  </a:t>
            </a:r>
            <a:r>
              <a:rPr lang="ar-EG" sz="1400" dirty="0">
                <a:latin typeface="Alexandria" pitchFamily="2" charset="-78"/>
                <a:cs typeface="Alexandria" pitchFamily="2" charset="-78"/>
              </a:rPr>
              <a:t>يشمل الأفراد أو المجموعات الذين قد يصبحون عملاء في المستقبل.يتم التأثير عليهم من خلال التعريف بالعلامة التجارية أو المؤسسة وزيادة الوعي بها،</a:t>
            </a:r>
            <a:r>
              <a:rPr lang="ar-EG" sz="1400" b="1" dirty="0">
                <a:solidFill>
                  <a:schemeClr val="accent2">
                    <a:lumMod val="75000"/>
                  </a:schemeClr>
                </a:solidFill>
                <a:latin typeface="Alexandria" pitchFamily="2" charset="-78"/>
                <a:cs typeface="Alexandria" pitchFamily="2" charset="-78"/>
              </a:rPr>
              <a:t> </a:t>
            </a:r>
            <a:r>
              <a:rPr lang="ar-EG" sz="1400" dirty="0">
                <a:latin typeface="Alexandria" pitchFamily="2" charset="-78"/>
                <a:cs typeface="Alexandria" pitchFamily="2" charset="-78"/>
              </a:rPr>
              <a:t>لا يشترط في حملات العلاقات العامة التوجه فقط إلى الجمهور الفعلي للحملة وقت تنفيذها، ولكن لابد من الأخذ بعين الاعتبار إلى إمكانية انضمام فئات جديدة من الجمهور، والذي نطلق عليه أيضًا الجمهور المحتمل لحملة العلاقات العامة. </a:t>
            </a:r>
          </a:p>
        </p:txBody>
      </p:sp>
      <p:pic>
        <p:nvPicPr>
          <p:cNvPr id="13" name="Picture 12">
            <a:extLst>
              <a:ext uri="{FF2B5EF4-FFF2-40B4-BE49-F238E27FC236}">
                <a16:creationId xmlns:a16="http://schemas.microsoft.com/office/drawing/2014/main" id="{0690DF7F-5B92-3D70-FC70-CDC7D412BFC9}"/>
              </a:ext>
            </a:extLst>
          </p:cNvPr>
          <p:cNvPicPr>
            <a:picLocks noChangeAspect="1"/>
          </p:cNvPicPr>
          <p:nvPr/>
        </p:nvPicPr>
        <p:blipFill>
          <a:blip r:embed="rId3">
            <a:extLst>
              <a:ext uri="{28A0092B-C50C-407E-A947-70E740481C1C}">
                <a14:useLocalDpi xmlns:a14="http://schemas.microsoft.com/office/drawing/2010/main" val="0"/>
              </a:ext>
            </a:extLst>
          </a:blip>
          <a:srcRect l="12904" t="8715" r="9999" b="16466"/>
          <a:stretch>
            <a:fillRect/>
          </a:stretch>
        </p:blipFill>
        <p:spPr>
          <a:xfrm>
            <a:off x="291226" y="3983789"/>
            <a:ext cx="2492567" cy="2418930"/>
          </a:xfrm>
          <a:prstGeom prst="rect">
            <a:avLst/>
          </a:prstGeom>
        </p:spPr>
      </p:pic>
      <p:sp>
        <p:nvSpPr>
          <p:cNvPr id="26" name="TextBox 25">
            <a:extLst>
              <a:ext uri="{FF2B5EF4-FFF2-40B4-BE49-F238E27FC236}">
                <a16:creationId xmlns:a16="http://schemas.microsoft.com/office/drawing/2014/main" id="{C1CC0FD9-960F-A6E0-970F-71FCBD876664}"/>
              </a:ext>
            </a:extLst>
          </p:cNvPr>
          <p:cNvSpPr txBox="1"/>
          <p:nvPr/>
        </p:nvSpPr>
        <p:spPr>
          <a:xfrm>
            <a:off x="195981" y="3472892"/>
            <a:ext cx="11633627" cy="702244"/>
          </a:xfrm>
          <a:prstGeom prst="rect">
            <a:avLst/>
          </a:prstGeom>
          <a:noFill/>
        </p:spPr>
        <p:txBody>
          <a:bodyPr wrap="square" rtlCol="1">
            <a:spAutoFit/>
          </a:bodyPr>
          <a:lstStyle/>
          <a:p>
            <a:pPr algn="just" rtl="1">
              <a:lnSpc>
                <a:spcPct val="150000"/>
              </a:lnSpc>
            </a:pPr>
            <a:r>
              <a:rPr lang="ar-EG" sz="1400" b="1" dirty="0">
                <a:solidFill>
                  <a:schemeClr val="accent2">
                    <a:lumMod val="75000"/>
                  </a:schemeClr>
                </a:solidFill>
                <a:latin typeface="Alexandria" pitchFamily="2" charset="-78"/>
                <a:cs typeface="Alexandria" pitchFamily="2" charset="-78"/>
              </a:rPr>
              <a:t>الجمهور المستهدف: </a:t>
            </a:r>
            <a:r>
              <a:rPr lang="ar-EG" sz="1400" dirty="0">
                <a:latin typeface="Alexandria" pitchFamily="2" charset="-78"/>
                <a:cs typeface="Alexandria" pitchFamily="2" charset="-78"/>
              </a:rPr>
              <a:t>يشمل هذا النوع هو الجمهور الذي يتم تحديده بشكل خاص خلال الحملة بناءً على الخصائص المشتركة، مثل الفئة العمرية، الاهتمامات، الموقع الجغرافي.يتم تصميم الرسائل لتلبية احتياجات وتوقعات هذا الجمهور.</a:t>
            </a:r>
            <a:endParaRPr lang="ar-EG" sz="1400" b="1" dirty="0">
              <a:latin typeface="Alexandria" pitchFamily="2" charset="-78"/>
              <a:cs typeface="Alexandria" pitchFamily="2" charset="-78"/>
            </a:endParaRPr>
          </a:p>
        </p:txBody>
      </p:sp>
    </p:spTree>
    <p:extLst>
      <p:ext uri="{BB962C8B-B14F-4D97-AF65-F5344CB8AC3E}">
        <p14:creationId xmlns:p14="http://schemas.microsoft.com/office/powerpoint/2010/main" val="248048976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2010-29FF-8261-BAB1-97F478A51D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60559C-FE97-4365-6630-768A0E65CF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9C9943A-A349-0E6B-C856-91709C232B8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848AD0-83B3-AE41-EF82-D3654ACA0F9E}"/>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CB72315-C80B-953F-DBB2-8413C51020F8}"/>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06D8334-F3BF-2B48-9F48-4592E03AE3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8E96AA4-3B74-8CB9-1A8D-C27DE3C67C09}"/>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مراحل  التخطيط الاستراتيجي لحملات العلاقات العامة</a:t>
            </a:r>
          </a:p>
        </p:txBody>
      </p:sp>
      <p:sp>
        <p:nvSpPr>
          <p:cNvPr id="6" name="TextBox 5">
            <a:extLst>
              <a:ext uri="{FF2B5EF4-FFF2-40B4-BE49-F238E27FC236}">
                <a16:creationId xmlns:a16="http://schemas.microsoft.com/office/drawing/2014/main" id="{6EA7D4EA-4932-7A1C-A4E7-BBDF59FCFAF5}"/>
              </a:ext>
            </a:extLst>
          </p:cNvPr>
          <p:cNvSpPr txBox="1"/>
          <p:nvPr/>
        </p:nvSpPr>
        <p:spPr>
          <a:xfrm>
            <a:off x="7122281" y="1768619"/>
            <a:ext cx="4178441"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التكتيكات  </a:t>
            </a:r>
            <a:r>
              <a:rPr lang="en-US" sz="2000" b="1" dirty="0">
                <a:solidFill>
                  <a:schemeClr val="accent2">
                    <a:lumMod val="75000"/>
                  </a:schemeClr>
                </a:solidFill>
                <a:latin typeface="Alexandria" pitchFamily="2" charset="-78"/>
                <a:cs typeface="Alexandria" pitchFamily="2" charset="-78"/>
              </a:rPr>
              <a:t>Tactics / Actions)</a:t>
            </a:r>
            <a:r>
              <a:rPr lang="ar-EG" sz="2000" b="1" dirty="0">
                <a:solidFill>
                  <a:schemeClr val="accent2">
                    <a:lumMod val="75000"/>
                  </a:schemeClr>
                </a:solidFill>
                <a:latin typeface="Alexandria" pitchFamily="2" charset="-78"/>
                <a:cs typeface="Alexandria" pitchFamily="2" charset="-78"/>
              </a:rPr>
              <a:t>)</a:t>
            </a:r>
          </a:p>
          <a:p>
            <a:endParaRPr lang="ar-EG" dirty="0"/>
          </a:p>
        </p:txBody>
      </p:sp>
      <p:sp>
        <p:nvSpPr>
          <p:cNvPr id="8" name="Oval 7">
            <a:extLst>
              <a:ext uri="{FF2B5EF4-FFF2-40B4-BE49-F238E27FC236}">
                <a16:creationId xmlns:a16="http://schemas.microsoft.com/office/drawing/2014/main" id="{00038F1E-A6A3-F5EC-ACF2-42DF50B03621}"/>
              </a:ext>
            </a:extLst>
          </p:cNvPr>
          <p:cNvSpPr/>
          <p:nvPr/>
        </p:nvSpPr>
        <p:spPr>
          <a:xfrm>
            <a:off x="11123671" y="1443387"/>
            <a:ext cx="843840" cy="844461"/>
          </a:xfrm>
          <a:prstGeom prst="ellipse">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b="1" dirty="0">
                <a:latin typeface="Alexandria" pitchFamily="2" charset="-78"/>
                <a:cs typeface="Alexandria" pitchFamily="2" charset="-78"/>
              </a:rPr>
              <a:t>4</a:t>
            </a:r>
            <a:endParaRPr lang="ar-EG" sz="2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68B4257E-4267-35E2-01C1-0FE216720579}"/>
              </a:ext>
            </a:extLst>
          </p:cNvPr>
          <p:cNvSpPr txBox="1"/>
          <p:nvPr/>
        </p:nvSpPr>
        <p:spPr>
          <a:xfrm>
            <a:off x="224489" y="2172874"/>
            <a:ext cx="11479730" cy="1527213"/>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التكتيكات هي الخطوات التفصيلية للأنشطة والوسائل التي سيتم تنفيذها لتحقيق الاستراتيجية والأهداف المنشودة. ويتطلب التنفيذ الجيد أن يتم تنفيذ الأنشطة المحددة وفقاً للخطة الموضوعة. وتضمن التكتيكات تحويل الاستراتيجية إلى خطوات عملية قابلة للتنفيذ. فهي تمثل الأنشطة التي يتم إجراؤها بشكل يومي أو أسبوعي لضمان تحقيق الأهداف من خلال تحديد أنواع الأنشطة التي ستنفذ ومواردها.</a:t>
            </a:r>
            <a:endParaRPr lang="ar-EG" sz="1600" dirty="0"/>
          </a:p>
        </p:txBody>
      </p:sp>
      <p:sp>
        <p:nvSpPr>
          <p:cNvPr id="11" name="TextBox 10">
            <a:extLst>
              <a:ext uri="{FF2B5EF4-FFF2-40B4-BE49-F238E27FC236}">
                <a16:creationId xmlns:a16="http://schemas.microsoft.com/office/drawing/2014/main" id="{EFFF2A28-12C2-924A-7E6D-1D9A2DD83F62}"/>
              </a:ext>
            </a:extLst>
          </p:cNvPr>
          <p:cNvSpPr txBox="1"/>
          <p:nvPr/>
        </p:nvSpPr>
        <p:spPr>
          <a:xfrm>
            <a:off x="734399" y="3730291"/>
            <a:ext cx="10969820" cy="2682209"/>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أنشطة التكتيكات:</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إعداد الرسائل الإبداعية: </a:t>
            </a:r>
            <a:r>
              <a:rPr lang="ar-EG" sz="1600" dirty="0">
                <a:latin typeface="Alexandria" pitchFamily="2" charset="-78"/>
                <a:cs typeface="Alexandria" pitchFamily="2" charset="-78"/>
              </a:rPr>
              <a:t>مثل الإعلانات، البوستات على وسائل التواصل الاجتماعي والإعلانات </a:t>
            </a:r>
          </a:p>
          <a:p>
            <a:pPr algn="just" rtl="1">
              <a:lnSpc>
                <a:spcPct val="150000"/>
              </a:lnSpc>
            </a:pPr>
            <a:r>
              <a:rPr lang="ar-EG" sz="1600" dirty="0">
                <a:latin typeface="Alexandria" pitchFamily="2" charset="-78"/>
                <a:cs typeface="Alexandria" pitchFamily="2" charset="-78"/>
              </a:rPr>
              <a:t>المدفوعة على الإنترنت، أو الحملات الإذاعية، أو الحملات البريدية.</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تنظيم الأحداث والفعاليات والعلاقات الإعلامية: </a:t>
            </a:r>
            <a:r>
              <a:rPr lang="ar-EG" sz="1600" dirty="0">
                <a:latin typeface="Alexandria" pitchFamily="2" charset="-78"/>
                <a:cs typeface="Alexandria" pitchFamily="2" charset="-78"/>
              </a:rPr>
              <a:t>مثل الاتصال مع الصحفيين والمدونين </a:t>
            </a:r>
          </a:p>
          <a:p>
            <a:pPr algn="just" rtl="1">
              <a:lnSpc>
                <a:spcPct val="150000"/>
              </a:lnSpc>
            </a:pPr>
            <a:r>
              <a:rPr lang="ar-EG" sz="1600" dirty="0">
                <a:latin typeface="Alexandria" pitchFamily="2" charset="-78"/>
                <a:cs typeface="Alexandria" pitchFamily="2" charset="-78"/>
              </a:rPr>
              <a:t> لتغطية الحملة، و المؤتمرات الصحفية، ورش العمل، أو الحفلات الترويجية.</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إعداد الأنشطة التنفيذية: </a:t>
            </a:r>
            <a:r>
              <a:rPr lang="ar-EG" sz="1600" dirty="0">
                <a:latin typeface="Alexandria" pitchFamily="2" charset="-78"/>
                <a:cs typeface="Alexandria" pitchFamily="2" charset="-78"/>
              </a:rPr>
              <a:t>تصميم الحملات الترويجية، كتابة النصوص، وتنظيم الفعاليات.</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جدولة الأنشطة: </a:t>
            </a:r>
            <a:r>
              <a:rPr lang="ar-EG" sz="1600" dirty="0">
                <a:latin typeface="Alexandria" pitchFamily="2" charset="-78"/>
                <a:cs typeface="Alexandria" pitchFamily="2" charset="-78"/>
              </a:rPr>
              <a:t>وضع جدول زمني للأنشطة، وتحديد المواعيد الدقيقة لكل خطوة.</a:t>
            </a:r>
          </a:p>
        </p:txBody>
      </p:sp>
      <p:pic>
        <p:nvPicPr>
          <p:cNvPr id="7" name="Picture 6">
            <a:extLst>
              <a:ext uri="{FF2B5EF4-FFF2-40B4-BE49-F238E27FC236}">
                <a16:creationId xmlns:a16="http://schemas.microsoft.com/office/drawing/2014/main" id="{60FDDC0C-F276-D028-9925-21CDA00B83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211629" y="4104342"/>
            <a:ext cx="2374411" cy="2374411"/>
          </a:xfrm>
          <a:prstGeom prst="rect">
            <a:avLst/>
          </a:prstGeom>
        </p:spPr>
      </p:pic>
    </p:spTree>
    <p:extLst>
      <p:ext uri="{BB962C8B-B14F-4D97-AF65-F5344CB8AC3E}">
        <p14:creationId xmlns:p14="http://schemas.microsoft.com/office/powerpoint/2010/main" val="156180297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89D799-0B4C-A41F-5D6A-8947F054EF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C3FC91-8128-85D0-B706-9FF33D93E2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AE48E0-CA25-2E50-D86A-ED82DC9D7BC7}"/>
              </a:ext>
            </a:extLst>
          </p:cNvPr>
          <p:cNvSpPr/>
          <p:nvPr/>
        </p:nvSpPr>
        <p:spPr>
          <a:xfrm>
            <a:off x="7883147" y="752708"/>
            <a:ext cx="4128422" cy="5931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9633927-AD8C-F6BC-6659-73833E2F50F2}"/>
              </a:ext>
            </a:extLst>
          </p:cNvPr>
          <p:cNvSpPr/>
          <p:nvPr/>
        </p:nvSpPr>
        <p:spPr>
          <a:xfrm>
            <a:off x="177005" y="994787"/>
            <a:ext cx="11633627" cy="551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092B2E0-CE6B-4148-2555-3BBFA0783D72}"/>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309B593-D2DB-6578-9BF7-9184C9EBC7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625" y="-37272"/>
            <a:ext cx="2305141" cy="1076343"/>
          </a:xfrm>
          <a:prstGeom prst="rect">
            <a:avLst/>
          </a:prstGeom>
        </p:spPr>
      </p:pic>
      <p:sp>
        <p:nvSpPr>
          <p:cNvPr id="10" name="TextBox 9">
            <a:extLst>
              <a:ext uri="{FF2B5EF4-FFF2-40B4-BE49-F238E27FC236}">
                <a16:creationId xmlns:a16="http://schemas.microsoft.com/office/drawing/2014/main" id="{E1886FD3-6E83-4879-AAD9-793E7AC8FBD8}"/>
              </a:ext>
            </a:extLst>
          </p:cNvPr>
          <p:cNvSpPr txBox="1"/>
          <p:nvPr/>
        </p:nvSpPr>
        <p:spPr>
          <a:xfrm>
            <a:off x="5048250" y="1428186"/>
            <a:ext cx="6762382" cy="420051"/>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يتم تنظيم الرسالة الاتصالية في حملة العلاقات العامة على النحو التالي:</a:t>
            </a:r>
          </a:p>
        </p:txBody>
      </p:sp>
      <p:sp>
        <p:nvSpPr>
          <p:cNvPr id="11" name="TextBox 10">
            <a:extLst>
              <a:ext uri="{FF2B5EF4-FFF2-40B4-BE49-F238E27FC236}">
                <a16:creationId xmlns:a16="http://schemas.microsoft.com/office/drawing/2014/main" id="{097ACD6F-865C-5C33-FE88-7DB704EF323B}"/>
              </a:ext>
            </a:extLst>
          </p:cNvPr>
          <p:cNvSpPr txBox="1"/>
          <p:nvPr/>
        </p:nvSpPr>
        <p:spPr>
          <a:xfrm>
            <a:off x="7526215" y="1034282"/>
            <a:ext cx="4241021" cy="461024"/>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تنظيم الرسالة الاتصالية:</a:t>
            </a:r>
          </a:p>
        </p:txBody>
      </p:sp>
      <p:sp>
        <p:nvSpPr>
          <p:cNvPr id="12" name="TextBox 11">
            <a:extLst>
              <a:ext uri="{FF2B5EF4-FFF2-40B4-BE49-F238E27FC236}">
                <a16:creationId xmlns:a16="http://schemas.microsoft.com/office/drawing/2014/main" id="{A15FB34E-8C53-EF63-EC8C-2C62444F4DFC}"/>
              </a:ext>
            </a:extLst>
          </p:cNvPr>
          <p:cNvSpPr txBox="1"/>
          <p:nvPr/>
        </p:nvSpPr>
        <p:spPr>
          <a:xfrm>
            <a:off x="195981" y="1838361"/>
            <a:ext cx="11633627" cy="2318070"/>
          </a:xfrm>
          <a:prstGeom prst="rect">
            <a:avLst/>
          </a:prstGeom>
          <a:noFill/>
        </p:spPr>
        <p:txBody>
          <a:bodyPr wrap="square" rtlCol="1">
            <a:spAutoFit/>
          </a:bodyPr>
          <a:lstStyle/>
          <a:p>
            <a:pPr algn="just" rtl="1">
              <a:lnSpc>
                <a:spcPct val="150000"/>
              </a:lnSpc>
            </a:pPr>
            <a:r>
              <a:rPr lang="ar-EG" sz="1400" b="1" dirty="0">
                <a:solidFill>
                  <a:schemeClr val="accent2">
                    <a:lumMod val="75000"/>
                  </a:schemeClr>
                </a:solidFill>
                <a:latin typeface="Alexandria" pitchFamily="2" charset="-78"/>
                <a:cs typeface="Alexandria" pitchFamily="2" charset="-78"/>
              </a:rPr>
              <a:t>تحديد البداية أو المداخل الإقناعية: : </a:t>
            </a:r>
            <a:r>
              <a:rPr lang="ar-EG" sz="1400" dirty="0">
                <a:latin typeface="Alexandria" pitchFamily="2" charset="-78"/>
                <a:cs typeface="Alexandria" pitchFamily="2" charset="-78"/>
              </a:rPr>
              <a:t>حيث يتم استثارة الجوانب المعرفية والإدراكية لدى المتلقي بهدف مساعدته على اتخاذ القرار المؤيد أوالموالي، فقد تستعين حملة العلاقات العامة لاستخدام الاستمالات العقلانية أو العاطفية حسب هدف الحملة،</a:t>
            </a:r>
          </a:p>
          <a:p>
            <a:pPr marL="285750" indent="-285750" algn="just" rtl="1">
              <a:lnSpc>
                <a:spcPct val="150000"/>
              </a:lnSpc>
              <a:buFont typeface="Wingdings" panose="05000000000000000000" pitchFamily="2" charset="2"/>
              <a:buChar char="q"/>
            </a:pPr>
            <a:r>
              <a:rPr lang="ar-EG" sz="1400" b="1" dirty="0">
                <a:latin typeface="Alexandria" pitchFamily="2" charset="-78"/>
                <a:cs typeface="Alexandria" pitchFamily="2" charset="-78"/>
              </a:rPr>
              <a:t> </a:t>
            </a:r>
            <a:r>
              <a:rPr lang="ar-EG" sz="1400" dirty="0">
                <a:latin typeface="Alexandria" pitchFamily="2" charset="-78"/>
                <a:cs typeface="Alexandria" pitchFamily="2" charset="-78"/>
              </a:rPr>
              <a:t>تعتبر </a:t>
            </a:r>
            <a:r>
              <a:rPr lang="ar-EG" sz="1400" b="1" dirty="0">
                <a:solidFill>
                  <a:srgbClr val="00B0F0"/>
                </a:solidFill>
                <a:latin typeface="Alexandria" pitchFamily="2" charset="-78"/>
                <a:cs typeface="Alexandria" pitchFamily="2" charset="-78"/>
              </a:rPr>
              <a:t>استمالات التخويف أو التهديد </a:t>
            </a:r>
            <a:r>
              <a:rPr lang="ar-EG" sz="1400" dirty="0">
                <a:latin typeface="Alexandria" pitchFamily="2" charset="-78"/>
                <a:cs typeface="Alexandria" pitchFamily="2" charset="-78"/>
              </a:rPr>
              <a:t>من الاستمالات الشائعة في تخطيط الرسائل الإقناعية ، حين يركز المحتوى في هذه الحالة على المخاطر أو النتائج غير المرغوبة إذا لم يستجب المتلقي لتوصيات الرسالة الإقناعية، مثل الحملات التي تهتم بالسلامة كالترويج للالتزام بحزام الأمان أثناء القيادة.</a:t>
            </a:r>
          </a:p>
          <a:p>
            <a:pPr marL="285750" indent="-285750" algn="just" rtl="1">
              <a:lnSpc>
                <a:spcPct val="150000"/>
              </a:lnSpc>
              <a:buFont typeface="Wingdings" panose="05000000000000000000" pitchFamily="2" charset="2"/>
              <a:buChar char="q"/>
            </a:pPr>
            <a:r>
              <a:rPr lang="ar-EG" sz="1400" dirty="0">
                <a:latin typeface="Alexandria" pitchFamily="2" charset="-78"/>
                <a:cs typeface="Alexandria" pitchFamily="2" charset="-78"/>
              </a:rPr>
              <a:t>استخدام </a:t>
            </a:r>
            <a:r>
              <a:rPr lang="ar-EG" sz="1400" b="1" dirty="0">
                <a:solidFill>
                  <a:srgbClr val="00B0F0"/>
                </a:solidFill>
                <a:latin typeface="Alexandria" pitchFamily="2" charset="-78"/>
                <a:cs typeface="Alexandria" pitchFamily="2" charset="-78"/>
              </a:rPr>
              <a:t>استثارة التوقعات الاجتماعية </a:t>
            </a:r>
            <a:r>
              <a:rPr lang="ar-EG" sz="1400" dirty="0">
                <a:latin typeface="Alexandria" pitchFamily="2" charset="-78"/>
                <a:cs typeface="Alexandria" pitchFamily="2" charset="-78"/>
              </a:rPr>
              <a:t>لدى الأفراد في رغبتهم بالقبول الاجتماعي الذي يعتبر جزء مهم في بقاء الاتجاهات والسلوك، مثل الحملات الخاصة بالتغيير الاجتماعي كحملات التكافل الاجتماعي وقت الأزمات.</a:t>
            </a:r>
          </a:p>
        </p:txBody>
      </p:sp>
      <p:sp>
        <p:nvSpPr>
          <p:cNvPr id="6" name="TextBox 5">
            <a:extLst>
              <a:ext uri="{FF2B5EF4-FFF2-40B4-BE49-F238E27FC236}">
                <a16:creationId xmlns:a16="http://schemas.microsoft.com/office/drawing/2014/main" id="{1755F742-7998-1910-8012-DB484742ACBE}"/>
              </a:ext>
            </a:extLst>
          </p:cNvPr>
          <p:cNvSpPr txBox="1"/>
          <p:nvPr/>
        </p:nvSpPr>
        <p:spPr>
          <a:xfrm>
            <a:off x="291402" y="4284146"/>
            <a:ext cx="11318293" cy="1994905"/>
          </a:xfrm>
          <a:prstGeom prst="rect">
            <a:avLst/>
          </a:prstGeom>
          <a:noFill/>
        </p:spPr>
        <p:txBody>
          <a:bodyPr wrap="square" rtlCol="1">
            <a:spAutoFit/>
          </a:bodyPr>
          <a:lstStyle/>
          <a:p>
            <a:pPr algn="just" rtl="1">
              <a:lnSpc>
                <a:spcPct val="150000"/>
              </a:lnSpc>
            </a:pPr>
            <a:r>
              <a:rPr lang="ar-EG" sz="1400" b="1" dirty="0">
                <a:solidFill>
                  <a:schemeClr val="accent2">
                    <a:lumMod val="75000"/>
                  </a:schemeClr>
                </a:solidFill>
                <a:latin typeface="Alexandria" pitchFamily="2" charset="-78"/>
                <a:cs typeface="Alexandria" pitchFamily="2" charset="-78"/>
              </a:rPr>
              <a:t>يجب استخدام الأدلة والبراهين التي من شأنها تدعيم الأفكار والاتجاهات، وعند استخدام الأدلة في الرسالة الاتصالية يجب مراعاة:</a:t>
            </a:r>
          </a:p>
          <a:p>
            <a:pPr marL="285750" indent="-285750" algn="just" rtl="1">
              <a:lnSpc>
                <a:spcPct val="150000"/>
              </a:lnSpc>
              <a:buClr>
                <a:srgbClr val="00B0F0"/>
              </a:buClr>
              <a:buFont typeface="Wingdings" panose="05000000000000000000" pitchFamily="2" charset="2"/>
              <a:buChar char="v"/>
            </a:pPr>
            <a:r>
              <a:rPr lang="ar-EG" sz="1400" dirty="0">
                <a:latin typeface="Alexandria" pitchFamily="2" charset="-78"/>
                <a:cs typeface="Alexandria" pitchFamily="2" charset="-78"/>
              </a:rPr>
              <a:t>التقديم الضعيف للرسالة يقلل من قيمة الأدلة المستخدمة.</a:t>
            </a:r>
          </a:p>
          <a:p>
            <a:pPr marL="285750" indent="-285750" algn="just" rtl="1">
              <a:lnSpc>
                <a:spcPct val="150000"/>
              </a:lnSpc>
              <a:buClr>
                <a:srgbClr val="00B0F0"/>
              </a:buClr>
              <a:buFont typeface="Wingdings" panose="05000000000000000000" pitchFamily="2" charset="2"/>
              <a:buChar char="v"/>
            </a:pPr>
            <a:r>
              <a:rPr lang="ar-EG" sz="1400" dirty="0">
                <a:latin typeface="Alexandria" pitchFamily="2" charset="-78"/>
                <a:cs typeface="Alexandria" pitchFamily="2" charset="-78"/>
              </a:rPr>
              <a:t>استخدام الأدلة المألوفة سابقا يقلل من قيمتها لدى الجمهور.</a:t>
            </a:r>
          </a:p>
          <a:p>
            <a:pPr marL="285750" indent="-285750" algn="just" rtl="1">
              <a:lnSpc>
                <a:spcPct val="150000"/>
              </a:lnSpc>
              <a:buClr>
                <a:srgbClr val="00B0F0"/>
              </a:buClr>
              <a:buFont typeface="Wingdings" panose="05000000000000000000" pitchFamily="2" charset="2"/>
              <a:buChar char="v"/>
            </a:pPr>
            <a:r>
              <a:rPr lang="ar-EG" sz="1400" dirty="0">
                <a:latin typeface="Alexandria" pitchFamily="2" charset="-78"/>
                <a:cs typeface="Alexandria" pitchFamily="2" charset="-78"/>
              </a:rPr>
              <a:t>استخدام الأدلة مع الجمهور الأكثر ذكاء وتعليما يكون ذا فاعلية أكثر.</a:t>
            </a:r>
          </a:p>
          <a:p>
            <a:pPr marL="285750" indent="-285750" algn="just" rtl="1">
              <a:lnSpc>
                <a:spcPct val="150000"/>
              </a:lnSpc>
              <a:buClr>
                <a:srgbClr val="00B0F0"/>
              </a:buClr>
              <a:buFont typeface="Wingdings" panose="05000000000000000000" pitchFamily="2" charset="2"/>
              <a:buChar char="v"/>
            </a:pPr>
            <a:r>
              <a:rPr lang="ar-EG" sz="1400" dirty="0">
                <a:latin typeface="Alexandria" pitchFamily="2" charset="-78"/>
                <a:cs typeface="Alexandria" pitchFamily="2" charset="-78"/>
              </a:rPr>
              <a:t>يتأثر استخدام الدليل بصورة المنظمة لدى الجمهور المستهدف، ومدى مصداقيته.</a:t>
            </a:r>
          </a:p>
          <a:p>
            <a:pPr marL="285750" indent="-285750" algn="just" rtl="1">
              <a:lnSpc>
                <a:spcPct val="150000"/>
              </a:lnSpc>
              <a:buClr>
                <a:srgbClr val="00B0F0"/>
              </a:buClr>
              <a:buFont typeface="Wingdings" panose="05000000000000000000" pitchFamily="2" charset="2"/>
              <a:buChar char="v"/>
            </a:pPr>
            <a:r>
              <a:rPr lang="ar-EG" sz="1400" dirty="0">
                <a:latin typeface="Alexandria" pitchFamily="2" charset="-78"/>
                <a:cs typeface="Alexandria" pitchFamily="2" charset="-78"/>
              </a:rPr>
              <a:t>الأدلة التي تقوم على حقائق محددة تعتبر أكثر فاعلية من التي تقدم حقائق غير محددة أو واضحة.</a:t>
            </a:r>
          </a:p>
        </p:txBody>
      </p:sp>
    </p:spTree>
    <p:extLst>
      <p:ext uri="{BB962C8B-B14F-4D97-AF65-F5344CB8AC3E}">
        <p14:creationId xmlns:p14="http://schemas.microsoft.com/office/powerpoint/2010/main" val="100901898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0BCA5-5B09-2D1C-E11E-1A54BE7E37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D2F7EE-6D1A-053B-F0FA-46C648172B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37BDB4E-57BE-3238-B01D-C40D55317C00}"/>
              </a:ext>
            </a:extLst>
          </p:cNvPr>
          <p:cNvSpPr/>
          <p:nvPr/>
        </p:nvSpPr>
        <p:spPr>
          <a:xfrm>
            <a:off x="7883147" y="752708"/>
            <a:ext cx="4128422" cy="5931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91D75B9-CC42-5C77-34AF-ABBFE64B053D}"/>
              </a:ext>
            </a:extLst>
          </p:cNvPr>
          <p:cNvSpPr/>
          <p:nvPr/>
        </p:nvSpPr>
        <p:spPr>
          <a:xfrm>
            <a:off x="177005" y="994787"/>
            <a:ext cx="11633627" cy="551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D46E123-FB97-C706-BB67-DF0F2FA63634}"/>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DBB322-07FD-75F8-0B9E-19FE2678CC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625" y="-37272"/>
            <a:ext cx="2305141" cy="1076343"/>
          </a:xfrm>
          <a:prstGeom prst="rect">
            <a:avLst/>
          </a:prstGeom>
        </p:spPr>
      </p:pic>
      <p:sp>
        <p:nvSpPr>
          <p:cNvPr id="10" name="TextBox 9">
            <a:extLst>
              <a:ext uri="{FF2B5EF4-FFF2-40B4-BE49-F238E27FC236}">
                <a16:creationId xmlns:a16="http://schemas.microsoft.com/office/drawing/2014/main" id="{FB25415A-3FEB-019B-04B2-307762DD15DC}"/>
              </a:ext>
            </a:extLst>
          </p:cNvPr>
          <p:cNvSpPr txBox="1"/>
          <p:nvPr/>
        </p:nvSpPr>
        <p:spPr>
          <a:xfrm>
            <a:off x="4950536" y="1504695"/>
            <a:ext cx="6762382" cy="420051"/>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من أكثر الوسائل اعتمادًا في تنفيذ حملات العلاقات العامة ما يلي:</a:t>
            </a:r>
          </a:p>
        </p:txBody>
      </p:sp>
      <p:sp>
        <p:nvSpPr>
          <p:cNvPr id="11" name="TextBox 10">
            <a:extLst>
              <a:ext uri="{FF2B5EF4-FFF2-40B4-BE49-F238E27FC236}">
                <a16:creationId xmlns:a16="http://schemas.microsoft.com/office/drawing/2014/main" id="{F178FF9B-A507-131A-8DA6-586083E8F3C4}"/>
              </a:ext>
            </a:extLst>
          </p:cNvPr>
          <p:cNvSpPr txBox="1"/>
          <p:nvPr/>
        </p:nvSpPr>
        <p:spPr>
          <a:xfrm>
            <a:off x="5165382" y="1043671"/>
            <a:ext cx="6547536" cy="461024"/>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الوسائل المعتمدة في تنفيذ حملات العلاقات العامة:</a:t>
            </a:r>
          </a:p>
        </p:txBody>
      </p:sp>
      <p:sp>
        <p:nvSpPr>
          <p:cNvPr id="12" name="TextBox 11">
            <a:extLst>
              <a:ext uri="{FF2B5EF4-FFF2-40B4-BE49-F238E27FC236}">
                <a16:creationId xmlns:a16="http://schemas.microsoft.com/office/drawing/2014/main" id="{24546555-63A8-9B76-CDED-D2030470C14D}"/>
              </a:ext>
            </a:extLst>
          </p:cNvPr>
          <p:cNvSpPr txBox="1"/>
          <p:nvPr/>
        </p:nvSpPr>
        <p:spPr>
          <a:xfrm>
            <a:off x="479081" y="1952863"/>
            <a:ext cx="11233837" cy="3933897"/>
          </a:xfrm>
          <a:prstGeom prst="rect">
            <a:avLst/>
          </a:prstGeom>
          <a:noFill/>
        </p:spPr>
        <p:txBody>
          <a:bodyPr wrap="square" rtlCol="1">
            <a:spAutoFit/>
          </a:bodyPr>
          <a:lstStyle/>
          <a:p>
            <a:pPr marL="342900" indent="-342900" algn="just" rtl="1">
              <a:lnSpc>
                <a:spcPct val="150000"/>
              </a:lnSpc>
              <a:buAutoNum type="arabicPeriod"/>
            </a:pPr>
            <a:r>
              <a:rPr lang="ar-EG" sz="1400" b="1" dirty="0">
                <a:solidFill>
                  <a:schemeClr val="accent2">
                    <a:lumMod val="75000"/>
                  </a:schemeClr>
                </a:solidFill>
                <a:latin typeface="Alexandria" pitchFamily="2" charset="-78"/>
                <a:cs typeface="Alexandria" pitchFamily="2" charset="-78"/>
              </a:rPr>
              <a:t>تنظيم الأحداث: </a:t>
            </a:r>
            <a:r>
              <a:rPr lang="ar-EG" sz="1400" dirty="0">
                <a:latin typeface="Alexandria" pitchFamily="2" charset="-78"/>
                <a:cs typeface="Alexandria" pitchFamily="2" charset="-78"/>
              </a:rPr>
              <a:t>وهي تلك الوسائل التي تستثمر نشاطات المنظمة أو المؤسسة في تنفيذ حملاتها، مثل حفلات الافتتاح، والصالونات ، والاجتماعات، وتنظيم المعارض والمؤتمرات.</a:t>
            </a:r>
          </a:p>
          <a:p>
            <a:pPr marL="342900" indent="-342900" algn="just" rtl="1">
              <a:lnSpc>
                <a:spcPct val="150000"/>
              </a:lnSpc>
              <a:buAutoNum type="arabicPeriod"/>
            </a:pPr>
            <a:r>
              <a:rPr lang="ar-EG" sz="1400" b="1" dirty="0">
                <a:solidFill>
                  <a:schemeClr val="accent2">
                    <a:lumMod val="75000"/>
                  </a:schemeClr>
                </a:solidFill>
                <a:latin typeface="Alexandria" pitchFamily="2" charset="-78"/>
                <a:cs typeface="Alexandria" pitchFamily="2" charset="-78"/>
              </a:rPr>
              <a:t>الأفلام: </a:t>
            </a:r>
            <a:r>
              <a:rPr lang="ar-EG" sz="1400" dirty="0">
                <a:latin typeface="Alexandria" pitchFamily="2" charset="-78"/>
                <a:cs typeface="Alexandria" pitchFamily="2" charset="-78"/>
              </a:rPr>
              <a:t>تشمل الأفلام التي يتم تصويرها وإنتاجها عن المنظمة أو المؤسسة بهدف تعريف الجمهور بنشاطاتها واستراتيجياتاه، وخدماتها المختلفة، أو تعكس التطور المرحلي للمنظمة.</a:t>
            </a:r>
          </a:p>
          <a:p>
            <a:pPr marL="342900" indent="-342900" algn="just" rtl="1">
              <a:lnSpc>
                <a:spcPct val="150000"/>
              </a:lnSpc>
              <a:buAutoNum type="arabicPeriod"/>
            </a:pPr>
            <a:r>
              <a:rPr lang="ar-EG" sz="1400" b="1" dirty="0">
                <a:solidFill>
                  <a:schemeClr val="accent2">
                    <a:lumMod val="75000"/>
                  </a:schemeClr>
                </a:solidFill>
                <a:latin typeface="Alexandria" pitchFamily="2" charset="-78"/>
                <a:cs typeface="Alexandria" pitchFamily="2" charset="-78"/>
              </a:rPr>
              <a:t>المطبوعات:  </a:t>
            </a:r>
            <a:r>
              <a:rPr lang="ar-EG" sz="1400" dirty="0">
                <a:latin typeface="Alexandria" pitchFamily="2" charset="-78"/>
                <a:cs typeface="Alexandria" pitchFamily="2" charset="-78"/>
              </a:rPr>
              <a:t>وهي عبارة عن النشرات التي تصدرها المنظمة أو المؤسسة الداخلية أو الخارجية، بالإضافة إلى كل ما ينشر عنها عن طريق الصحف المطبوعة و الإلكترونية.</a:t>
            </a:r>
          </a:p>
          <a:p>
            <a:pPr marL="342900" indent="-342900" algn="just" rtl="1">
              <a:lnSpc>
                <a:spcPct val="150000"/>
              </a:lnSpc>
              <a:buAutoNum type="arabicPeriod"/>
            </a:pPr>
            <a:r>
              <a:rPr lang="ar-EG" sz="1400" b="1" dirty="0">
                <a:solidFill>
                  <a:schemeClr val="accent2">
                    <a:lumMod val="75000"/>
                  </a:schemeClr>
                </a:solidFill>
                <a:latin typeface="Alexandria" pitchFamily="2" charset="-78"/>
                <a:cs typeface="Alexandria" pitchFamily="2" charset="-78"/>
              </a:rPr>
              <a:t>الهدايا: </a:t>
            </a:r>
            <a:r>
              <a:rPr lang="ar-EG" sz="1400" dirty="0">
                <a:latin typeface="Alexandria" pitchFamily="2" charset="-78"/>
                <a:cs typeface="Alexandria" pitchFamily="2" charset="-78"/>
              </a:rPr>
              <a:t>كل ما يمثل شكل من أشكال العطاءات ومالكافآت سواء العينية أو غير العينية، والتي من شأنها أن تعزز روابط العلاقات الطيبة بين المنظمة وجمهورها، وتسهم في دعم حملة العلاقات العامة في تحقيق أهدافها بشكل عام.</a:t>
            </a:r>
          </a:p>
          <a:p>
            <a:pPr marL="342900" indent="-342900" algn="just" rtl="1">
              <a:lnSpc>
                <a:spcPct val="150000"/>
              </a:lnSpc>
              <a:buAutoNum type="arabicPeriod"/>
            </a:pPr>
            <a:r>
              <a:rPr lang="ar-EG" sz="1400" b="1" dirty="0">
                <a:solidFill>
                  <a:schemeClr val="accent2">
                    <a:lumMod val="75000"/>
                  </a:schemeClr>
                </a:solidFill>
                <a:latin typeface="Alexandria" pitchFamily="2" charset="-78"/>
                <a:cs typeface="Alexandria" pitchFamily="2" charset="-78"/>
              </a:rPr>
              <a:t>أجندة الحملة: </a:t>
            </a:r>
            <a:r>
              <a:rPr lang="ar-EG" sz="1400" dirty="0">
                <a:latin typeface="Alexandria" pitchFamily="2" charset="-78"/>
                <a:cs typeface="Alexandria" pitchFamily="2" charset="-78"/>
              </a:rPr>
              <a:t>عبارة عن تحديد عناصر تنفيذ الحملة على اعتبار أن الالتزام بالجدول الزمني للتنفيذ واحترام المواعيد هو التزام بالخطة المرسومة، وبالتالي نجاح تنفيذ الحملة.</a:t>
            </a:r>
          </a:p>
          <a:p>
            <a:pPr marL="342900" indent="-342900" algn="just" rtl="1">
              <a:lnSpc>
                <a:spcPct val="150000"/>
              </a:lnSpc>
              <a:buAutoNum type="arabicPeriod"/>
            </a:pPr>
            <a:r>
              <a:rPr lang="ar-EG" sz="1400" b="1" dirty="0">
                <a:solidFill>
                  <a:schemeClr val="accent2">
                    <a:lumMod val="75000"/>
                  </a:schemeClr>
                </a:solidFill>
                <a:latin typeface="Alexandria" pitchFamily="2" charset="-78"/>
                <a:cs typeface="Alexandria" pitchFamily="2" charset="-78"/>
              </a:rPr>
              <a:t>وسائل الاتصال: </a:t>
            </a:r>
            <a:r>
              <a:rPr lang="ar-EG" sz="1400" dirty="0">
                <a:latin typeface="Alexandria" pitchFamily="2" charset="-78"/>
                <a:cs typeface="Alexandria" pitchFamily="2" charset="-78"/>
              </a:rPr>
              <a:t>تلجأ الحملة إلى استخدام كافة وسائل الاتصال المختلفة التي من شأنها أن تسهم في تحقيق كل من عنصر الانتشار والوصول إلى الجماهير المستهدفة.</a:t>
            </a:r>
          </a:p>
        </p:txBody>
      </p:sp>
    </p:spTree>
    <p:extLst>
      <p:ext uri="{BB962C8B-B14F-4D97-AF65-F5344CB8AC3E}">
        <p14:creationId xmlns:p14="http://schemas.microsoft.com/office/powerpoint/2010/main" val="337308171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9128F-CF77-C460-11FE-9F4CBD30DA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43C1B3-8757-66D8-B81E-A9CB7FD83D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AEB8873-44DF-EB39-BB7B-A2DBE543F730}"/>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1A3B53-95B1-D5DF-3540-484136688DA3}"/>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19F0BB7-5669-86D4-E73A-227AEC767915}"/>
              </a:ext>
            </a:extLst>
          </p:cNvPr>
          <p:cNvSpPr txBox="1"/>
          <p:nvPr/>
        </p:nvSpPr>
        <p:spPr>
          <a:xfrm>
            <a:off x="-130628" y="644957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8B6C0E0-DE6F-CAAB-DB3C-BAEB947787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9040266-85E9-48F9-1950-35D2D2F2FE35}"/>
              </a:ext>
            </a:extLst>
          </p:cNvPr>
          <p:cNvSpPr/>
          <p:nvPr/>
        </p:nvSpPr>
        <p:spPr>
          <a:xfrm>
            <a:off x="2374411" y="653682"/>
            <a:ext cx="8775810" cy="50218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000" b="1" dirty="0">
                <a:solidFill>
                  <a:srgbClr val="00B0F0"/>
                </a:solidFill>
                <a:latin typeface="Alexandria" pitchFamily="2" charset="-78"/>
                <a:cs typeface="Alexandria" pitchFamily="2" charset="-78"/>
              </a:rPr>
              <a:t>مراحل  التخطيط الاستراتيجي لحملات العلاقات العامة</a:t>
            </a:r>
          </a:p>
        </p:txBody>
      </p:sp>
      <p:sp>
        <p:nvSpPr>
          <p:cNvPr id="6" name="TextBox 5">
            <a:extLst>
              <a:ext uri="{FF2B5EF4-FFF2-40B4-BE49-F238E27FC236}">
                <a16:creationId xmlns:a16="http://schemas.microsoft.com/office/drawing/2014/main" id="{05446E35-170A-CEA9-E267-F17E4179222A}"/>
              </a:ext>
            </a:extLst>
          </p:cNvPr>
          <p:cNvSpPr txBox="1"/>
          <p:nvPr/>
        </p:nvSpPr>
        <p:spPr>
          <a:xfrm>
            <a:off x="6112631" y="1773466"/>
            <a:ext cx="5188091"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التنفيذ  </a:t>
            </a:r>
            <a:r>
              <a:rPr lang="en-US" sz="2000" b="1" dirty="0">
                <a:solidFill>
                  <a:schemeClr val="accent2">
                    <a:lumMod val="75000"/>
                  </a:schemeClr>
                </a:solidFill>
                <a:latin typeface="Alexandria" pitchFamily="2" charset="-78"/>
                <a:cs typeface="Alexandria" pitchFamily="2" charset="-78"/>
              </a:rPr>
              <a:t>Implementation / Action)</a:t>
            </a:r>
            <a:r>
              <a:rPr lang="ar-EG" sz="2000" b="1" dirty="0">
                <a:solidFill>
                  <a:schemeClr val="accent2">
                    <a:lumMod val="75000"/>
                  </a:schemeClr>
                </a:solidFill>
                <a:latin typeface="Alexandria" pitchFamily="2" charset="-78"/>
                <a:cs typeface="Alexandria" pitchFamily="2" charset="-78"/>
              </a:rPr>
              <a:t>)</a:t>
            </a:r>
          </a:p>
          <a:p>
            <a:endParaRPr lang="ar-EG" dirty="0"/>
          </a:p>
        </p:txBody>
      </p:sp>
      <p:sp>
        <p:nvSpPr>
          <p:cNvPr id="8" name="Oval 7">
            <a:extLst>
              <a:ext uri="{FF2B5EF4-FFF2-40B4-BE49-F238E27FC236}">
                <a16:creationId xmlns:a16="http://schemas.microsoft.com/office/drawing/2014/main" id="{73E8C36B-A475-57E2-C944-05CA7E340850}"/>
              </a:ext>
            </a:extLst>
          </p:cNvPr>
          <p:cNvSpPr/>
          <p:nvPr/>
        </p:nvSpPr>
        <p:spPr>
          <a:xfrm>
            <a:off x="11067261" y="1425834"/>
            <a:ext cx="843840" cy="844461"/>
          </a:xfrm>
          <a:prstGeom prst="ellipse">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b="1" dirty="0">
                <a:latin typeface="Alexandria" pitchFamily="2" charset="-78"/>
                <a:cs typeface="Alexandria" pitchFamily="2" charset="-78"/>
              </a:rPr>
              <a:t>5</a:t>
            </a:r>
            <a:endParaRPr lang="ar-EG" sz="2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5D2CF985-F5BB-ADF3-7F2B-7368B125014D}"/>
              </a:ext>
            </a:extLst>
          </p:cNvPr>
          <p:cNvSpPr txBox="1"/>
          <p:nvPr/>
        </p:nvSpPr>
        <p:spPr>
          <a:xfrm>
            <a:off x="160324" y="2166616"/>
            <a:ext cx="11580198" cy="1527213"/>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مرحلة التنفيذ هي المرحلة الأكثر أهمية حيث يتحقق فيها العمل الفعلي، التي يتم فيها تنفيذ جميع الأنشطة والتكتيكات التي تم تحديدها، يتم تنفيذ الخطة وفقاً للجدول الزمني باستخدام الموارد المتاحة، فهي المرحلة التي يبدأ فيها التأثير على الجمهور وبالتالي فهي المرحلة التي تتطلب الكثير من التنسيق والمتابعة، وتنفيذ الأنشطة المخطط لها وتوزيع المهام بين أعضاء الفريق بما يضمن سير العمل بسلاسة.</a:t>
            </a:r>
            <a:endParaRPr lang="ar-EG" sz="1600" dirty="0"/>
          </a:p>
        </p:txBody>
      </p:sp>
      <p:sp>
        <p:nvSpPr>
          <p:cNvPr id="11" name="TextBox 10">
            <a:extLst>
              <a:ext uri="{FF2B5EF4-FFF2-40B4-BE49-F238E27FC236}">
                <a16:creationId xmlns:a16="http://schemas.microsoft.com/office/drawing/2014/main" id="{69A373B2-9325-9F58-F560-92DE329FB8C7}"/>
              </a:ext>
            </a:extLst>
          </p:cNvPr>
          <p:cNvSpPr txBox="1"/>
          <p:nvPr/>
        </p:nvSpPr>
        <p:spPr>
          <a:xfrm>
            <a:off x="381368" y="3800892"/>
            <a:ext cx="11359154" cy="2312877"/>
          </a:xfrm>
          <a:prstGeom prst="rect">
            <a:avLst/>
          </a:prstGeom>
          <a:noFill/>
        </p:spPr>
        <p:txBody>
          <a:bodyPr wrap="square" rtlCol="1">
            <a:spAutoFit/>
          </a:bodyPr>
          <a:lstStyle/>
          <a:p>
            <a:pPr algn="just" rtl="1">
              <a:lnSpc>
                <a:spcPct val="150000"/>
              </a:lnSpc>
            </a:pPr>
            <a:r>
              <a:rPr lang="ar-EG" sz="1600" b="1" dirty="0">
                <a:solidFill>
                  <a:srgbClr val="00B0F0"/>
                </a:solidFill>
                <a:latin typeface="Alexandria" pitchFamily="2" charset="-78"/>
                <a:cs typeface="Alexandria" pitchFamily="2" charset="-78"/>
              </a:rPr>
              <a:t>الأنشطة التي تتم في مرحلة التنفيذ:</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تنسيق العمل بين الفرق المختلفة: </a:t>
            </a:r>
            <a:r>
              <a:rPr lang="ar-EG" sz="1600" dirty="0">
                <a:latin typeface="Alexandria" pitchFamily="2" charset="-78"/>
                <a:cs typeface="Alexandria" pitchFamily="2" charset="-78"/>
              </a:rPr>
              <a:t>ضمان أن جميع الفرق المعنية (الإعلامية، التسويقية، التنظيمية، المالية) تعمل بشكل منسق وضمان سير العمل بسلاسة.</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إدارة الموارد وتخصيصها: </a:t>
            </a:r>
            <a:r>
              <a:rPr lang="ar-EG" sz="1600" dirty="0">
                <a:latin typeface="Alexandria" pitchFamily="2" charset="-78"/>
                <a:cs typeface="Alexandria" pitchFamily="2" charset="-78"/>
              </a:rPr>
              <a:t>التأكد من تخصيص الميزانية، وجميع الموارد المالية والبشرية متاحة</a:t>
            </a:r>
          </a:p>
          <a:p>
            <a:pPr algn="just" rtl="1">
              <a:lnSpc>
                <a:spcPct val="150000"/>
              </a:lnSpc>
            </a:pPr>
            <a:r>
              <a:rPr lang="ar-EG" sz="1600" dirty="0">
                <a:latin typeface="Alexandria" pitchFamily="2" charset="-78"/>
                <a:cs typeface="Alexandria" pitchFamily="2" charset="-78"/>
              </a:rPr>
              <a:t> لكل جزء من الحملة.</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متابعة تنفيذ الأنشطة: </a:t>
            </a:r>
            <a:r>
              <a:rPr lang="ar-EG" sz="1600" dirty="0">
                <a:latin typeface="Alexandria" pitchFamily="2" charset="-78"/>
                <a:cs typeface="Alexandria" pitchFamily="2" charset="-78"/>
              </a:rPr>
              <a:t>التأكد من أن كل جزء من الحملة يتم تنفيذه كما هو مخطط.</a:t>
            </a:r>
          </a:p>
        </p:txBody>
      </p:sp>
      <p:pic>
        <p:nvPicPr>
          <p:cNvPr id="7" name="Picture 6">
            <a:extLst>
              <a:ext uri="{FF2B5EF4-FFF2-40B4-BE49-F238E27FC236}">
                <a16:creationId xmlns:a16="http://schemas.microsoft.com/office/drawing/2014/main" id="{04F34C64-1C7A-D60C-4736-4FE593888C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324" y="4358993"/>
            <a:ext cx="2325248" cy="2325248"/>
          </a:xfrm>
          <a:prstGeom prst="rect">
            <a:avLst/>
          </a:prstGeom>
        </p:spPr>
      </p:pic>
    </p:spTree>
    <p:extLst>
      <p:ext uri="{BB962C8B-B14F-4D97-AF65-F5344CB8AC3E}">
        <p14:creationId xmlns:p14="http://schemas.microsoft.com/office/powerpoint/2010/main" val="188005880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197A88-0C59-155F-3061-83448FE242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D864D3-5320-55B7-D5D7-FF1D302C54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36CD7D-01E1-9CD0-81E2-324F588F7408}"/>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04BCB4E-2DEB-FD2F-3953-8F51038268A1}"/>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7705C7F-A752-B9EC-6272-C078E2365AC1}"/>
              </a:ext>
            </a:extLst>
          </p:cNvPr>
          <p:cNvSpPr txBox="1"/>
          <p:nvPr/>
        </p:nvSpPr>
        <p:spPr>
          <a:xfrm>
            <a:off x="-88324" y="645967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E5364D-A7D7-49DB-EBCE-ADEC00F562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C52D5C4-FFA8-C53C-D2D0-45E38194979E}"/>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مراحل  التخطيط الاستراتيجي لحملات العلاقات العامة</a:t>
            </a:r>
          </a:p>
        </p:txBody>
      </p:sp>
      <p:sp>
        <p:nvSpPr>
          <p:cNvPr id="6" name="TextBox 5">
            <a:extLst>
              <a:ext uri="{FF2B5EF4-FFF2-40B4-BE49-F238E27FC236}">
                <a16:creationId xmlns:a16="http://schemas.microsoft.com/office/drawing/2014/main" id="{4D6CE03F-8099-32FC-2EE2-DFA838E1303F}"/>
              </a:ext>
            </a:extLst>
          </p:cNvPr>
          <p:cNvSpPr txBox="1"/>
          <p:nvPr/>
        </p:nvSpPr>
        <p:spPr>
          <a:xfrm>
            <a:off x="5193565" y="1788001"/>
            <a:ext cx="6502541"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المراقبة والرقابة  </a:t>
            </a:r>
            <a:r>
              <a:rPr lang="en-US" sz="2000" b="1" dirty="0">
                <a:solidFill>
                  <a:schemeClr val="accent2">
                    <a:lumMod val="75000"/>
                  </a:schemeClr>
                </a:solidFill>
                <a:latin typeface="Alexandria" pitchFamily="2" charset="-78"/>
                <a:cs typeface="Alexandria" pitchFamily="2" charset="-78"/>
              </a:rPr>
              <a:t>Control / Monitoring)</a:t>
            </a:r>
            <a:r>
              <a:rPr lang="ar-EG" sz="2000" b="1" dirty="0">
                <a:solidFill>
                  <a:schemeClr val="accent2">
                    <a:lumMod val="75000"/>
                  </a:schemeClr>
                </a:solidFill>
                <a:latin typeface="Alexandria" pitchFamily="2" charset="-78"/>
                <a:cs typeface="Alexandria" pitchFamily="2" charset="-78"/>
              </a:rPr>
              <a:t>)</a:t>
            </a:r>
          </a:p>
          <a:p>
            <a:endParaRPr lang="ar-EG" dirty="0"/>
          </a:p>
        </p:txBody>
      </p:sp>
      <p:sp>
        <p:nvSpPr>
          <p:cNvPr id="8" name="Oval 7">
            <a:extLst>
              <a:ext uri="{FF2B5EF4-FFF2-40B4-BE49-F238E27FC236}">
                <a16:creationId xmlns:a16="http://schemas.microsoft.com/office/drawing/2014/main" id="{1F8C1FC9-1D82-FFE9-6DFD-4A6C163A6466}"/>
              </a:ext>
            </a:extLst>
          </p:cNvPr>
          <p:cNvSpPr/>
          <p:nvPr/>
        </p:nvSpPr>
        <p:spPr>
          <a:xfrm>
            <a:off x="11067261" y="1457884"/>
            <a:ext cx="843840" cy="844461"/>
          </a:xfrm>
          <a:prstGeom prst="ellipse">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b="1" dirty="0">
                <a:latin typeface="Alexandria" pitchFamily="2" charset="-78"/>
                <a:cs typeface="Alexandria" pitchFamily="2" charset="-78"/>
              </a:rPr>
              <a:t>6</a:t>
            </a:r>
            <a:endParaRPr lang="ar-EG" sz="2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A59634B-2F4F-B0EF-E68F-474563E48250}"/>
              </a:ext>
            </a:extLst>
          </p:cNvPr>
          <p:cNvSpPr txBox="1"/>
          <p:nvPr/>
        </p:nvSpPr>
        <p:spPr>
          <a:xfrm>
            <a:off x="330903" y="2314808"/>
            <a:ext cx="11479730" cy="1157881"/>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مراقبة الحملة في الوقت الفعلي لضمان أنها تسير وفقاً للخطة الموضوعة، من خلال تتبع الأنشطة وردود الأفعال الفورية من الجمهور، والتحقق من تطور الحملة وتعديل الأنشطة إذا لزم الأمر في الوقت المناسب، حيث تساعد المراقبة في اتخاذ القرارات السريعة إذا ظهرت أي مشكلات.</a:t>
            </a:r>
            <a:endParaRPr lang="ar-EG" sz="1600" dirty="0"/>
          </a:p>
        </p:txBody>
      </p:sp>
      <p:sp>
        <p:nvSpPr>
          <p:cNvPr id="11" name="TextBox 10">
            <a:extLst>
              <a:ext uri="{FF2B5EF4-FFF2-40B4-BE49-F238E27FC236}">
                <a16:creationId xmlns:a16="http://schemas.microsoft.com/office/drawing/2014/main" id="{A3E57861-BD3F-0C02-5942-D699F6CC252C}"/>
              </a:ext>
            </a:extLst>
          </p:cNvPr>
          <p:cNvSpPr txBox="1"/>
          <p:nvPr/>
        </p:nvSpPr>
        <p:spPr>
          <a:xfrm>
            <a:off x="330903" y="3792737"/>
            <a:ext cx="11429264" cy="1943545"/>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الأنشطة التي يتم تنفيذها في مرحلة المراقبة والرقابة:</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مراقبة الأداء وتحليله بشكل دوري: من خلال </a:t>
            </a:r>
            <a:r>
              <a:rPr lang="ar-EG" sz="1600" b="1" dirty="0">
                <a:latin typeface="Alexandria" pitchFamily="2" charset="-78"/>
                <a:cs typeface="Alexandria" pitchFamily="2" charset="-78"/>
              </a:rPr>
              <a:t>ا</a:t>
            </a:r>
            <a:r>
              <a:rPr lang="ar-EG" sz="1600" dirty="0">
                <a:latin typeface="Alexandria" pitchFamily="2" charset="-78"/>
                <a:cs typeface="Alexandria" pitchFamily="2" charset="-78"/>
              </a:rPr>
              <a:t>ستخدام الأدوات التحليلية لمراقبة الحملة في الوقت الفعلي (مثل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لقياس الوعي الرقمي).، أو أدوات متابعة وسائل التواصل الاجتماعي.</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ضبط الأداء: وتعديل الأنشطة:  </a:t>
            </a:r>
            <a:r>
              <a:rPr lang="ar-EG" sz="1600" dirty="0">
                <a:latin typeface="Alexandria" pitchFamily="2" charset="-78"/>
                <a:cs typeface="Alexandria" pitchFamily="2" charset="-78"/>
              </a:rPr>
              <a:t>إذا كانت هناك انحرافات عن الخطة، أو نتائج غير مرضية، </a:t>
            </a:r>
          </a:p>
          <a:p>
            <a:pPr algn="just" rtl="1">
              <a:lnSpc>
                <a:spcPct val="150000"/>
              </a:lnSpc>
            </a:pPr>
            <a:r>
              <a:rPr lang="ar-EG" sz="1600" dirty="0">
                <a:latin typeface="Alexandria" pitchFamily="2" charset="-78"/>
                <a:cs typeface="Alexandria" pitchFamily="2" charset="-78"/>
              </a:rPr>
              <a:t> يتم تعديل الأنشطة حسب الحاجة. لتحقيق الأهداف.</a:t>
            </a:r>
          </a:p>
        </p:txBody>
      </p:sp>
      <p:pic>
        <p:nvPicPr>
          <p:cNvPr id="7" name="Picture 6">
            <a:extLst>
              <a:ext uri="{FF2B5EF4-FFF2-40B4-BE49-F238E27FC236}">
                <a16:creationId xmlns:a16="http://schemas.microsoft.com/office/drawing/2014/main" id="{10B4913B-A7EB-CA96-D4C2-D3B7F183C0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4516130"/>
            <a:ext cx="2078691" cy="2078691"/>
          </a:xfrm>
          <a:prstGeom prst="rect">
            <a:avLst/>
          </a:prstGeom>
        </p:spPr>
      </p:pic>
    </p:spTree>
    <p:extLst>
      <p:ext uri="{BB962C8B-B14F-4D97-AF65-F5344CB8AC3E}">
        <p14:creationId xmlns:p14="http://schemas.microsoft.com/office/powerpoint/2010/main" val="29225925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9EF1C-0E1C-D2B8-2E42-6C1E8A81E6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C9EE4B-D1CB-9DBA-7E49-8518F3CE3FC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63978E-A89D-77AE-2462-E8B5A5A0A0AC}"/>
              </a:ext>
            </a:extLst>
          </p:cNvPr>
          <p:cNvSpPr/>
          <p:nvPr/>
        </p:nvSpPr>
        <p:spPr>
          <a:xfrm>
            <a:off x="7883147" y="752708"/>
            <a:ext cx="4128422" cy="5931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79B0DED-B527-3EBC-0B08-89F41020C3A0}"/>
              </a:ext>
            </a:extLst>
          </p:cNvPr>
          <p:cNvSpPr/>
          <p:nvPr/>
        </p:nvSpPr>
        <p:spPr>
          <a:xfrm>
            <a:off x="177005" y="994787"/>
            <a:ext cx="11633627" cy="551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D4A15C7-A7F9-E91F-00F5-2B00FAE997AD}"/>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B8C8A4-04EA-A1E1-99B5-21D1665FEF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625" y="-37272"/>
            <a:ext cx="2305141" cy="1076343"/>
          </a:xfrm>
          <a:prstGeom prst="rect">
            <a:avLst/>
          </a:prstGeom>
        </p:spPr>
      </p:pic>
      <p:sp>
        <p:nvSpPr>
          <p:cNvPr id="10" name="TextBox 9">
            <a:extLst>
              <a:ext uri="{FF2B5EF4-FFF2-40B4-BE49-F238E27FC236}">
                <a16:creationId xmlns:a16="http://schemas.microsoft.com/office/drawing/2014/main" id="{F35C1ED5-4819-4556-0757-CEBEA85738BF}"/>
              </a:ext>
            </a:extLst>
          </p:cNvPr>
          <p:cNvSpPr txBox="1"/>
          <p:nvPr/>
        </p:nvSpPr>
        <p:spPr>
          <a:xfrm>
            <a:off x="479081" y="1504695"/>
            <a:ext cx="11190349" cy="1528047"/>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يتم استخدام أدوات تحليلية لمراقبة تقدم الحملة، حيث تستخدم لتأثير الحملة الرقمية على المواقع الإلكترونية، حيث تقدم الاداة معلومات دقيقة حول حركة المرور على الموقع، والتفاعل مع المحتوى، ومصادر الزيارات.</a:t>
            </a:r>
          </a:p>
          <a:p>
            <a:pPr algn="just" rtl="1">
              <a:lnSpc>
                <a:spcPct val="150000"/>
              </a:lnSpc>
            </a:pPr>
            <a:r>
              <a:rPr lang="ar-EG" sz="1600" dirty="0">
                <a:solidFill>
                  <a:srgbClr val="002060"/>
                </a:solidFill>
                <a:latin typeface="Alexandria" pitchFamily="2" charset="-78"/>
                <a:cs typeface="Alexandria" pitchFamily="2" charset="-78"/>
              </a:rPr>
              <a:t>أو قياس الوعي الرقمي مثل: عدد الزوار الجدد، والوقت الذي يقضيه المستخدمون  على الموقع، حيث يمكن استخدام </a:t>
            </a:r>
            <a:r>
              <a:rPr lang="en-US" sz="1600" dirty="0">
                <a:solidFill>
                  <a:srgbClr val="002060"/>
                </a:solidFill>
                <a:latin typeface="Alexandria" pitchFamily="2" charset="-78"/>
                <a:cs typeface="Alexandria" pitchFamily="2" charset="-78"/>
              </a:rPr>
              <a:t>Google Analytics</a:t>
            </a:r>
            <a:r>
              <a:rPr lang="ar-EG" sz="1600" dirty="0">
                <a:solidFill>
                  <a:srgbClr val="002060"/>
                </a:solidFill>
                <a:latin typeface="Alexandria" pitchFamily="2" charset="-78"/>
                <a:cs typeface="Alexandria" pitchFamily="2" charset="-78"/>
              </a:rPr>
              <a:t> لتحديد الصفحات الأكثر زيارة، مما يساعد في فهم نوع المحتوى الذي يثير اهتمام الجمهور.</a:t>
            </a:r>
          </a:p>
        </p:txBody>
      </p:sp>
      <p:sp>
        <p:nvSpPr>
          <p:cNvPr id="11" name="TextBox 10">
            <a:extLst>
              <a:ext uri="{FF2B5EF4-FFF2-40B4-BE49-F238E27FC236}">
                <a16:creationId xmlns:a16="http://schemas.microsoft.com/office/drawing/2014/main" id="{4F8102D1-151C-FDAF-204D-5053926B6BDF}"/>
              </a:ext>
            </a:extLst>
          </p:cNvPr>
          <p:cNvSpPr txBox="1"/>
          <p:nvPr/>
        </p:nvSpPr>
        <p:spPr>
          <a:xfrm>
            <a:off x="4724400" y="1043670"/>
            <a:ext cx="6988518" cy="461024"/>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الأنشطة التي يتم تنفيذها في مرحلة المراقبة والرقابة::</a:t>
            </a:r>
          </a:p>
        </p:txBody>
      </p:sp>
      <p:sp>
        <p:nvSpPr>
          <p:cNvPr id="3" name="TextBox 2">
            <a:extLst>
              <a:ext uri="{FF2B5EF4-FFF2-40B4-BE49-F238E27FC236}">
                <a16:creationId xmlns:a16="http://schemas.microsoft.com/office/drawing/2014/main" id="{665E5E1F-4970-A07A-1A6C-7931E6EE9512}"/>
              </a:ext>
            </a:extLst>
          </p:cNvPr>
          <p:cNvSpPr txBox="1"/>
          <p:nvPr/>
        </p:nvSpPr>
        <p:spPr>
          <a:xfrm>
            <a:off x="522567" y="3032742"/>
            <a:ext cx="11146863" cy="3374706"/>
          </a:xfrm>
          <a:prstGeom prst="rect">
            <a:avLst/>
          </a:prstGeom>
          <a:noFill/>
        </p:spPr>
        <p:txBody>
          <a:bodyPr wrap="square" rtlCol="1">
            <a:spAutoFit/>
          </a:bodyPr>
          <a:lstStyle/>
          <a:p>
            <a:pPr algn="just" rtl="1">
              <a:lnSpc>
                <a:spcPct val="150000"/>
              </a:lnSpc>
              <a:buNone/>
            </a:pPr>
            <a:r>
              <a:rPr lang="ar-EG" sz="1600" b="1" dirty="0">
                <a:solidFill>
                  <a:schemeClr val="accent2">
                    <a:lumMod val="75000"/>
                  </a:schemeClr>
                </a:solidFill>
                <a:latin typeface="Alexandria" pitchFamily="2" charset="-78"/>
                <a:cs typeface="Alexandria" pitchFamily="2" charset="-78"/>
              </a:rPr>
              <a:t>ضبط الأداء وتعديل الأنشطة:</a:t>
            </a:r>
          </a:p>
          <a:p>
            <a:pPr algn="just" rtl="1">
              <a:lnSpc>
                <a:spcPct val="150000"/>
              </a:lnSpc>
              <a:buNone/>
            </a:pPr>
            <a:r>
              <a:rPr lang="ar-EG" sz="1600" b="1" dirty="0">
                <a:solidFill>
                  <a:srgbClr val="00B0F0"/>
                </a:solidFill>
                <a:latin typeface="Alexandria" pitchFamily="2" charset="-78"/>
                <a:cs typeface="Alexandria" pitchFamily="2" charset="-78"/>
              </a:rPr>
              <a:t>تحليل البيانات:</a:t>
            </a:r>
            <a:r>
              <a:rPr lang="ar-EG" sz="1600" dirty="0">
                <a:solidFill>
                  <a:srgbClr val="002060"/>
                </a:solidFill>
                <a:latin typeface="Alexandria" pitchFamily="2" charset="-78"/>
                <a:cs typeface="Alexandria" pitchFamily="2" charset="-78"/>
              </a:rPr>
              <a:t> إذا اكتشفت أدوات المراقبة وجود انحرافات عن الخطة أو نتائج غير مرضية، يتم اتخاذ إجراءات تصحيحية لتعديل الأنشطة وتوجيه الحملة بما يتماشى مع الأهداف المنشودة، ومقارنة النتائج الفعلية مع الأهداف، مثل مقارنة الأرقام الفعلية للمشاركات على وسائل التواصل مع الأهداف المتوقعة، </a:t>
            </a:r>
          </a:p>
          <a:p>
            <a:pPr algn="just" rtl="1">
              <a:lnSpc>
                <a:spcPct val="150000"/>
              </a:lnSpc>
              <a:buNone/>
            </a:pPr>
            <a:r>
              <a:rPr lang="ar-EG" sz="1600" b="1" dirty="0">
                <a:solidFill>
                  <a:srgbClr val="00B0F0"/>
                </a:solidFill>
                <a:latin typeface="Alexandria" pitchFamily="2" charset="-78"/>
                <a:cs typeface="Alexandria" pitchFamily="2" charset="-78"/>
              </a:rPr>
              <a:t>تحديد المشكلات والتحديات: </a:t>
            </a:r>
            <a:r>
              <a:rPr lang="ar-EG" sz="1600" dirty="0">
                <a:solidFill>
                  <a:srgbClr val="002060"/>
                </a:solidFill>
                <a:latin typeface="Alexandria" pitchFamily="2" charset="-78"/>
                <a:cs typeface="Alexandria" pitchFamily="2" charset="-78"/>
              </a:rPr>
              <a:t>في حال كانت النتائج غير مرضية، يتم تحديد المشكلات التي تواجه الحملة. على سبيل المثال، قد يكون التفاعل مع الجمهور أقل من المتوقع بسبب توقيت الإعلانات أو عدم وضوح الرسالة.</a:t>
            </a:r>
          </a:p>
          <a:p>
            <a:pPr algn="just" rtl="1">
              <a:lnSpc>
                <a:spcPct val="150000"/>
              </a:lnSpc>
              <a:buNone/>
            </a:pPr>
            <a:r>
              <a:rPr lang="ar-EG" sz="1600" b="1" dirty="0">
                <a:solidFill>
                  <a:srgbClr val="00B0F0"/>
                </a:solidFill>
                <a:latin typeface="Alexandria" pitchFamily="2" charset="-78"/>
                <a:cs typeface="Alexandria" pitchFamily="2" charset="-78"/>
              </a:rPr>
              <a:t>تعديل الرسائل والأنشطة: </a:t>
            </a:r>
            <a:r>
              <a:rPr lang="ar-EG" sz="1600" dirty="0">
                <a:solidFill>
                  <a:srgbClr val="002060"/>
                </a:solidFill>
                <a:latin typeface="Alexandria" pitchFamily="2" charset="-78"/>
                <a:cs typeface="Alexandria" pitchFamily="2" charset="-78"/>
              </a:rPr>
              <a:t>قد يحتاج المحتوى إلى تعديل ليتناسب بشكل أفضل مع ردود فعل الجمهور.</a:t>
            </a:r>
          </a:p>
          <a:p>
            <a:pPr algn="just" rtl="1">
              <a:lnSpc>
                <a:spcPct val="150000"/>
              </a:lnSpc>
              <a:buNone/>
            </a:pPr>
            <a:r>
              <a:rPr lang="ar-EG" sz="1600" b="1" dirty="0">
                <a:solidFill>
                  <a:srgbClr val="00B0F0"/>
                </a:solidFill>
                <a:latin typeface="Alexandria" pitchFamily="2" charset="-78"/>
                <a:cs typeface="Alexandria" pitchFamily="2" charset="-78"/>
              </a:rPr>
              <a:t>إعادة توجيه الميزانية: </a:t>
            </a:r>
            <a:r>
              <a:rPr lang="ar-EG" sz="1600" dirty="0">
                <a:solidFill>
                  <a:srgbClr val="002060"/>
                </a:solidFill>
                <a:latin typeface="Alexandria" pitchFamily="2" charset="-78"/>
                <a:cs typeface="Alexandria" pitchFamily="2" charset="-78"/>
              </a:rPr>
              <a:t>قد يتم تعديل ميزانية الحملة لتوجيه المزيد من الموارد نحو تلك الأنشطة التي أثبتت جدواها.</a:t>
            </a:r>
          </a:p>
          <a:p>
            <a:pPr algn="just" rtl="1">
              <a:lnSpc>
                <a:spcPct val="150000"/>
              </a:lnSpc>
              <a:buNone/>
            </a:pPr>
            <a:r>
              <a:rPr lang="ar-EG" sz="1600" b="1" dirty="0">
                <a:solidFill>
                  <a:srgbClr val="00B0F0"/>
                </a:solidFill>
                <a:latin typeface="Alexandria" pitchFamily="2" charset="-78"/>
                <a:cs typeface="Alexandria" pitchFamily="2" charset="-78"/>
              </a:rPr>
              <a:t>تحديث الجدول الزمني: </a:t>
            </a:r>
            <a:r>
              <a:rPr lang="ar-EG" sz="1600" dirty="0">
                <a:solidFill>
                  <a:srgbClr val="002060"/>
                </a:solidFill>
                <a:latin typeface="Alexandria" pitchFamily="2" charset="-78"/>
                <a:cs typeface="Alexandria" pitchFamily="2" charset="-78"/>
              </a:rPr>
              <a:t>يمكن تعديل الجدول الزمني لضمان استمرارية الحملة، وتحقيق الأهداف في الوقت المحدد.</a:t>
            </a:r>
          </a:p>
        </p:txBody>
      </p:sp>
    </p:spTree>
    <p:extLst>
      <p:ext uri="{BB962C8B-B14F-4D97-AF65-F5344CB8AC3E}">
        <p14:creationId xmlns:p14="http://schemas.microsoft.com/office/powerpoint/2010/main" val="159277079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258A7-917E-7EB6-DDD1-99CF1FCA03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C42ED6-05A5-74F3-47B3-2A2ECC4D47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3CCC1E7-C9A5-ACBD-CDF0-FE45ABBFC58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40BBC5E-9C68-D945-8CEE-384D04398435}"/>
              </a:ext>
            </a:extLst>
          </p:cNvPr>
          <p:cNvSpPr/>
          <p:nvPr/>
        </p:nvSpPr>
        <p:spPr>
          <a:xfrm>
            <a:off x="90215" y="1606113"/>
            <a:ext cx="11720417" cy="4899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5F837D6-97D1-6213-3A8B-C92A1F294194}"/>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540FFBA-6689-0524-E367-5870A321A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372C8AA-F468-80E1-49C0-B821018B70D1}"/>
              </a:ext>
            </a:extLst>
          </p:cNvPr>
          <p:cNvSpPr/>
          <p:nvPr/>
        </p:nvSpPr>
        <p:spPr>
          <a:xfrm>
            <a:off x="2374411" y="653682"/>
            <a:ext cx="877581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مراحل  التخطيط الاستراتيجي لحملات العلاقات العامة</a:t>
            </a:r>
          </a:p>
        </p:txBody>
      </p:sp>
      <p:sp>
        <p:nvSpPr>
          <p:cNvPr id="6" name="TextBox 5">
            <a:extLst>
              <a:ext uri="{FF2B5EF4-FFF2-40B4-BE49-F238E27FC236}">
                <a16:creationId xmlns:a16="http://schemas.microsoft.com/office/drawing/2014/main" id="{A2C06D59-09A9-1DA3-813E-5ABB8794FE2F}"/>
              </a:ext>
            </a:extLst>
          </p:cNvPr>
          <p:cNvSpPr txBox="1"/>
          <p:nvPr/>
        </p:nvSpPr>
        <p:spPr>
          <a:xfrm>
            <a:off x="5689459" y="1737210"/>
            <a:ext cx="6502541" cy="677108"/>
          </a:xfrm>
          <a:prstGeom prst="rect">
            <a:avLst/>
          </a:prstGeom>
          <a:noFill/>
        </p:spPr>
        <p:txBody>
          <a:bodyPr wrap="square" rtlCol="1">
            <a:spAutoFit/>
          </a:bodyPr>
          <a:lstStyle/>
          <a:p>
            <a:pPr algn="ctr" rtl="1"/>
            <a:r>
              <a:rPr lang="ar-EG" sz="2000" b="1" dirty="0">
                <a:solidFill>
                  <a:schemeClr val="accent2">
                    <a:lumMod val="75000"/>
                  </a:schemeClr>
                </a:solidFill>
                <a:latin typeface="Alexandria" pitchFamily="2" charset="-78"/>
                <a:cs typeface="Alexandria" pitchFamily="2" charset="-78"/>
              </a:rPr>
              <a:t>التقييم </a:t>
            </a:r>
            <a:r>
              <a:rPr lang="en-US" sz="2000" b="1" dirty="0">
                <a:solidFill>
                  <a:schemeClr val="accent2">
                    <a:lumMod val="75000"/>
                  </a:schemeClr>
                </a:solidFill>
                <a:latin typeface="Alexandria" pitchFamily="2" charset="-78"/>
                <a:cs typeface="Alexandria" pitchFamily="2" charset="-78"/>
              </a:rPr>
              <a:t>Evaluation / Outcomes)</a:t>
            </a:r>
            <a:r>
              <a:rPr lang="ar-EG" sz="2000" b="1" dirty="0">
                <a:solidFill>
                  <a:schemeClr val="accent2">
                    <a:lumMod val="75000"/>
                  </a:schemeClr>
                </a:solidFill>
                <a:latin typeface="Alexandria" pitchFamily="2" charset="-78"/>
                <a:cs typeface="Alexandria" pitchFamily="2" charset="-78"/>
              </a:rPr>
              <a:t>)</a:t>
            </a:r>
          </a:p>
          <a:p>
            <a:endParaRPr lang="ar-EG" dirty="0"/>
          </a:p>
        </p:txBody>
      </p:sp>
      <p:sp>
        <p:nvSpPr>
          <p:cNvPr id="8" name="Oval 7">
            <a:extLst>
              <a:ext uri="{FF2B5EF4-FFF2-40B4-BE49-F238E27FC236}">
                <a16:creationId xmlns:a16="http://schemas.microsoft.com/office/drawing/2014/main" id="{67FDC41C-B389-2D22-5DF2-BDD3DE29D65B}"/>
              </a:ext>
            </a:extLst>
          </p:cNvPr>
          <p:cNvSpPr/>
          <p:nvPr/>
        </p:nvSpPr>
        <p:spPr>
          <a:xfrm>
            <a:off x="11067261" y="1427274"/>
            <a:ext cx="843840" cy="844461"/>
          </a:xfrm>
          <a:prstGeom prst="ellipse">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b="1" dirty="0">
                <a:latin typeface="Alexandria" pitchFamily="2" charset="-78"/>
                <a:cs typeface="Alexandria" pitchFamily="2" charset="-78"/>
              </a:rPr>
              <a:t>7</a:t>
            </a:r>
            <a:endParaRPr lang="ar-EG" sz="2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38BF90BC-E0E2-31E9-DF82-61EA10FD8A0C}"/>
              </a:ext>
            </a:extLst>
          </p:cNvPr>
          <p:cNvSpPr txBox="1"/>
          <p:nvPr/>
        </p:nvSpPr>
        <p:spPr>
          <a:xfrm>
            <a:off x="381368" y="2179177"/>
            <a:ext cx="11219109" cy="1158715"/>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تحليل النتائج النهائية للحملة لتحديد ما إذا كانت الحملة قد حققت أهدافها وتحديد الدروس المستفادة لتطبيقها في المستقبل، من خلال حساب العائد على الاستثمار، أو قياس التغيير في التصورات والسلوكيات بين الجمهور المستهدف، فالتقييم يساعد في تحديد النجاح العام للحملة، ويوفر أداة قيمة لتحسين الحملات المستقبلية.</a:t>
            </a:r>
          </a:p>
        </p:txBody>
      </p:sp>
      <p:sp>
        <p:nvSpPr>
          <p:cNvPr id="11" name="TextBox 10">
            <a:extLst>
              <a:ext uri="{FF2B5EF4-FFF2-40B4-BE49-F238E27FC236}">
                <a16:creationId xmlns:a16="http://schemas.microsoft.com/office/drawing/2014/main" id="{81D310E1-A7A7-857B-8029-F7E3D0F50D2C}"/>
              </a:ext>
            </a:extLst>
          </p:cNvPr>
          <p:cNvSpPr txBox="1"/>
          <p:nvPr/>
        </p:nvSpPr>
        <p:spPr>
          <a:xfrm>
            <a:off x="729770" y="3696248"/>
            <a:ext cx="10969820" cy="1943545"/>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الأنشطة التي يتم تنفيذها في مرحلة التقييم:</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تحليل البيانات: </a:t>
            </a:r>
            <a:r>
              <a:rPr lang="ar-EG" sz="1600" dirty="0">
                <a:latin typeface="Alexandria" pitchFamily="2" charset="-78"/>
                <a:cs typeface="Alexandria" pitchFamily="2" charset="-78"/>
              </a:rPr>
              <a:t>مقارنة النتائج المحققة مع الأهداف الأصلية باستخدام مؤشرات الأداء الرئيسية مثل </a:t>
            </a:r>
          </a:p>
          <a:p>
            <a:pPr algn="just" rtl="1">
              <a:lnSpc>
                <a:spcPct val="150000"/>
              </a:lnSpc>
            </a:pPr>
            <a:r>
              <a:rPr lang="ar-EG" sz="1600" dirty="0">
                <a:latin typeface="Alexandria" pitchFamily="2" charset="-78"/>
                <a:cs typeface="Alexandria" pitchFamily="2" charset="-78"/>
              </a:rPr>
              <a:t>زيادة الوعي بنسبة 25%.</a:t>
            </a:r>
          </a:p>
          <a:p>
            <a:pPr marL="285750" indent="-285750" algn="just" rtl="1">
              <a:lnSpc>
                <a:spcPct val="15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إعداد تقرير التقييم النهائي: </a:t>
            </a:r>
            <a:r>
              <a:rPr lang="ar-EG" sz="1600" dirty="0">
                <a:latin typeface="Alexandria" pitchFamily="2" charset="-78"/>
                <a:cs typeface="Alexandria" pitchFamily="2" charset="-78"/>
              </a:rPr>
              <a:t>تقديم تقرير شامل حول الأداء الإجمالي للحملة وتقديم التوصيات</a:t>
            </a:r>
          </a:p>
          <a:p>
            <a:pPr algn="just" rtl="1">
              <a:lnSpc>
                <a:spcPct val="150000"/>
              </a:lnSpc>
            </a:pPr>
            <a:r>
              <a:rPr lang="ar-EG" sz="1600" dirty="0">
                <a:latin typeface="Alexandria" pitchFamily="2" charset="-78"/>
                <a:cs typeface="Alexandria" pitchFamily="2" charset="-78"/>
              </a:rPr>
              <a:t>  للتحسين في المستقبل.</a:t>
            </a:r>
          </a:p>
        </p:txBody>
      </p:sp>
      <p:pic>
        <p:nvPicPr>
          <p:cNvPr id="7" name="Picture 6">
            <a:extLst>
              <a:ext uri="{FF2B5EF4-FFF2-40B4-BE49-F238E27FC236}">
                <a16:creationId xmlns:a16="http://schemas.microsoft.com/office/drawing/2014/main" id="{90D5ECCA-86D5-965A-7BFE-9ED7A8E3B1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90215" y="4338978"/>
            <a:ext cx="1979150" cy="1979150"/>
          </a:xfrm>
          <a:prstGeom prst="rect">
            <a:avLst/>
          </a:prstGeom>
        </p:spPr>
      </p:pic>
    </p:spTree>
    <p:extLst>
      <p:ext uri="{BB962C8B-B14F-4D97-AF65-F5344CB8AC3E}">
        <p14:creationId xmlns:p14="http://schemas.microsoft.com/office/powerpoint/2010/main" val="99365367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40C6A-F684-A55B-4843-F1918683BC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9BC6DA-2088-4F93-3ECD-09A48354312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E0F1FB8-0ECD-9A2A-95E8-164849B6658F}"/>
              </a:ext>
            </a:extLst>
          </p:cNvPr>
          <p:cNvSpPr/>
          <p:nvPr/>
        </p:nvSpPr>
        <p:spPr>
          <a:xfrm>
            <a:off x="7883147" y="752708"/>
            <a:ext cx="4128422" cy="5931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E9A7909-B7E5-39DD-B167-0198837ECD63}"/>
              </a:ext>
            </a:extLst>
          </p:cNvPr>
          <p:cNvSpPr/>
          <p:nvPr/>
        </p:nvSpPr>
        <p:spPr>
          <a:xfrm>
            <a:off x="177005" y="994787"/>
            <a:ext cx="11633627" cy="551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E1A502F-1713-145D-866F-78487D1C4D4C}"/>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1820FC8-6D07-E19B-C578-B027CF915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625" y="-37272"/>
            <a:ext cx="2305141" cy="1076343"/>
          </a:xfrm>
          <a:prstGeom prst="rect">
            <a:avLst/>
          </a:prstGeom>
        </p:spPr>
      </p:pic>
      <p:sp>
        <p:nvSpPr>
          <p:cNvPr id="11" name="TextBox 10">
            <a:extLst>
              <a:ext uri="{FF2B5EF4-FFF2-40B4-BE49-F238E27FC236}">
                <a16:creationId xmlns:a16="http://schemas.microsoft.com/office/drawing/2014/main" id="{4C643BFE-9586-D20B-A3DE-A54631296FEC}"/>
              </a:ext>
            </a:extLst>
          </p:cNvPr>
          <p:cNvSpPr txBox="1"/>
          <p:nvPr/>
        </p:nvSpPr>
        <p:spPr>
          <a:xfrm>
            <a:off x="4847313" y="1034282"/>
            <a:ext cx="6919923" cy="461024"/>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يستند تقييم حملات العلاقات العامة على الأسس التالية:</a:t>
            </a:r>
          </a:p>
        </p:txBody>
      </p:sp>
      <p:sp>
        <p:nvSpPr>
          <p:cNvPr id="12" name="TextBox 11">
            <a:extLst>
              <a:ext uri="{FF2B5EF4-FFF2-40B4-BE49-F238E27FC236}">
                <a16:creationId xmlns:a16="http://schemas.microsoft.com/office/drawing/2014/main" id="{C2A525AF-7008-0074-3F92-3E6AA708BB72}"/>
              </a:ext>
            </a:extLst>
          </p:cNvPr>
          <p:cNvSpPr txBox="1"/>
          <p:nvPr/>
        </p:nvSpPr>
        <p:spPr>
          <a:xfrm>
            <a:off x="133609" y="1487239"/>
            <a:ext cx="11633627" cy="1025345"/>
          </a:xfrm>
          <a:prstGeom prst="rect">
            <a:avLst/>
          </a:prstGeom>
          <a:noFill/>
        </p:spPr>
        <p:txBody>
          <a:bodyPr wrap="square" rtlCol="1">
            <a:spAutoFit/>
          </a:bodyPr>
          <a:lstStyle/>
          <a:p>
            <a:pPr marL="342900" indent="-342900" algn="just" rtl="1">
              <a:lnSpc>
                <a:spcPct val="150000"/>
              </a:lnSpc>
              <a:buAutoNum type="arabicPeriod"/>
            </a:pPr>
            <a:r>
              <a:rPr lang="ar-EG" sz="1400" dirty="0">
                <a:latin typeface="Alexandria" pitchFamily="2" charset="-78"/>
                <a:cs typeface="Alexandria" pitchFamily="2" charset="-78"/>
              </a:rPr>
              <a:t>مدى ارتباط الحملة بأهداف المنظمة مما يعكس مصداقية الغدارة.</a:t>
            </a:r>
          </a:p>
          <a:p>
            <a:pPr marL="342900" indent="-342900" algn="just" rtl="1">
              <a:lnSpc>
                <a:spcPct val="150000"/>
              </a:lnSpc>
              <a:buAutoNum type="arabicPeriod"/>
            </a:pPr>
            <a:r>
              <a:rPr lang="ar-EG" sz="1400" dirty="0">
                <a:latin typeface="Alexandria" pitchFamily="2" charset="-78"/>
                <a:cs typeface="Alexandria" pitchFamily="2" charset="-78"/>
              </a:rPr>
              <a:t>مدى التوافق بين الفوائد المادية والمعنوية التي تحققها حملات العلاقات العامة مع حجم الميزانية التي تم تخصيصها لها.</a:t>
            </a:r>
          </a:p>
          <a:p>
            <a:pPr marL="342900" indent="-342900" algn="just" rtl="1">
              <a:lnSpc>
                <a:spcPct val="150000"/>
              </a:lnSpc>
              <a:buAutoNum type="arabicPeriod"/>
            </a:pPr>
            <a:r>
              <a:rPr lang="ar-EG" sz="1400" dirty="0">
                <a:latin typeface="Alexandria" pitchFamily="2" charset="-78"/>
                <a:cs typeface="Alexandria" pitchFamily="2" charset="-78"/>
              </a:rPr>
              <a:t>مدى تناسب حجم الموارد البشرية مع النتائج المحققة في خطط وحملات العلاقات العامة.</a:t>
            </a:r>
          </a:p>
        </p:txBody>
      </p:sp>
      <p:sp>
        <p:nvSpPr>
          <p:cNvPr id="6" name="TextBox 5">
            <a:extLst>
              <a:ext uri="{FF2B5EF4-FFF2-40B4-BE49-F238E27FC236}">
                <a16:creationId xmlns:a16="http://schemas.microsoft.com/office/drawing/2014/main" id="{2D5FDE49-F60C-2BE0-4EEE-02D6D038E59F}"/>
              </a:ext>
            </a:extLst>
          </p:cNvPr>
          <p:cNvSpPr txBox="1"/>
          <p:nvPr/>
        </p:nvSpPr>
        <p:spPr>
          <a:xfrm>
            <a:off x="436853" y="2718673"/>
            <a:ext cx="11318293" cy="3328540"/>
          </a:xfrm>
          <a:prstGeom prst="rect">
            <a:avLst/>
          </a:prstGeom>
          <a:noFill/>
        </p:spPr>
        <p:txBody>
          <a:bodyPr wrap="square" rtlCol="1">
            <a:spAutoFit/>
          </a:bodyPr>
          <a:lstStyle/>
          <a:p>
            <a:pPr algn="just" rtl="1">
              <a:lnSpc>
                <a:spcPct val="150000"/>
              </a:lnSpc>
            </a:pPr>
            <a:r>
              <a:rPr lang="ar-EG" sz="1400" b="1" dirty="0">
                <a:solidFill>
                  <a:schemeClr val="accent2">
                    <a:lumMod val="75000"/>
                  </a:schemeClr>
                </a:solidFill>
                <a:latin typeface="Alexandria" pitchFamily="2" charset="-78"/>
                <a:cs typeface="Alexandria" pitchFamily="2" charset="-78"/>
              </a:rPr>
              <a:t>مصطلحات ذات العلاقة بتقييم حملة العلاقات العامة:</a:t>
            </a:r>
          </a:p>
          <a:p>
            <a:pPr algn="just" rtl="1">
              <a:lnSpc>
                <a:spcPct val="150000"/>
              </a:lnSpc>
            </a:pPr>
            <a:r>
              <a:rPr lang="ar-EG" sz="1600" b="1" dirty="0">
                <a:solidFill>
                  <a:srgbClr val="00B0F0"/>
                </a:solidFill>
                <a:latin typeface="Alexandria" pitchFamily="2" charset="-78"/>
                <a:cs typeface="Alexandria" pitchFamily="2" charset="-78"/>
              </a:rPr>
              <a:t>المدخلات </a:t>
            </a:r>
            <a:r>
              <a:rPr lang="en-US" sz="1600" b="1" dirty="0">
                <a:solidFill>
                  <a:srgbClr val="00B0F0"/>
                </a:solidFill>
                <a:latin typeface="Alexandria" pitchFamily="2" charset="-78"/>
                <a:cs typeface="Alexandria" pitchFamily="2" charset="-78"/>
              </a:rPr>
              <a:t>Input</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كالأساليب ومتطلبات إنجاز الخطة كالبحوث وتحديد الميزانية والموارد.</a:t>
            </a:r>
          </a:p>
          <a:p>
            <a:pPr algn="just" rtl="1">
              <a:lnSpc>
                <a:spcPct val="150000"/>
              </a:lnSpc>
            </a:pPr>
            <a:r>
              <a:rPr lang="ar-EG" sz="1600" b="1" dirty="0">
                <a:solidFill>
                  <a:srgbClr val="00B0F0"/>
                </a:solidFill>
                <a:latin typeface="Alexandria" pitchFamily="2" charset="-78"/>
                <a:cs typeface="Alexandria" pitchFamily="2" charset="-78"/>
              </a:rPr>
              <a:t>المخرجات </a:t>
            </a:r>
            <a:r>
              <a:rPr lang="en-US" sz="1600" b="1" dirty="0">
                <a:solidFill>
                  <a:srgbClr val="00B0F0"/>
                </a:solidFill>
                <a:latin typeface="Alexandria" pitchFamily="2" charset="-78"/>
                <a:cs typeface="Alexandria" pitchFamily="2" charset="-78"/>
              </a:rPr>
              <a:t>Output</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وتعكس كيفية الاستفادة من المدخلات وتوظيفها في تحديد أهداف الخطة.</a:t>
            </a:r>
          </a:p>
          <a:p>
            <a:pPr algn="just" rtl="1">
              <a:lnSpc>
                <a:spcPct val="150000"/>
              </a:lnSpc>
            </a:pPr>
            <a:r>
              <a:rPr lang="ar-EG" sz="1600" b="1" dirty="0">
                <a:solidFill>
                  <a:srgbClr val="00B0F0"/>
                </a:solidFill>
                <a:latin typeface="Alexandria" pitchFamily="2" charset="-78"/>
                <a:cs typeface="Alexandria" pitchFamily="2" charset="-78"/>
              </a:rPr>
              <a:t>النتيجة </a:t>
            </a:r>
            <a:r>
              <a:rPr lang="en-US" sz="1600" b="1" dirty="0">
                <a:solidFill>
                  <a:srgbClr val="00B0F0"/>
                </a:solidFill>
                <a:latin typeface="Alexandria" pitchFamily="2" charset="-78"/>
                <a:cs typeface="Alexandria" pitchFamily="2" charset="-78"/>
              </a:rPr>
              <a:t>Outcome</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وتتضمن قياس التأثير النهائي للاتصال، وقياس النتيجة النهائية وفقا  ثلاث طرق: </a:t>
            </a:r>
          </a:p>
          <a:p>
            <a:pPr marL="984250" indent="-180975" algn="just" rtl="1">
              <a:lnSpc>
                <a:spcPct val="150000"/>
              </a:lnSpc>
              <a:buFontTx/>
              <a:buChar char="-"/>
            </a:pPr>
            <a:r>
              <a:rPr lang="ar-EG" sz="1600" b="1" dirty="0">
                <a:solidFill>
                  <a:schemeClr val="accent2">
                    <a:lumMod val="75000"/>
                  </a:schemeClr>
                </a:solidFill>
                <a:latin typeface="Alexandria" pitchFamily="2" charset="-78"/>
                <a:cs typeface="Alexandria" pitchFamily="2" charset="-78"/>
              </a:rPr>
              <a:t>معرفي : </a:t>
            </a:r>
            <a:r>
              <a:rPr lang="ar-EG" sz="1600" dirty="0">
                <a:latin typeface="Alexandria" pitchFamily="2" charset="-78"/>
                <a:cs typeface="Alexandria" pitchFamily="2" charset="-78"/>
              </a:rPr>
              <a:t>تغييرات في مستوى التفكير والوعي.</a:t>
            </a:r>
          </a:p>
          <a:p>
            <a:pPr marL="984250" indent="-180975" algn="just" rtl="1">
              <a:lnSpc>
                <a:spcPct val="150000"/>
              </a:lnSpc>
              <a:buFontTx/>
              <a:buChar char="-"/>
            </a:pPr>
            <a:r>
              <a:rPr lang="ar-EG" sz="1600" b="1" dirty="0">
                <a:solidFill>
                  <a:schemeClr val="accent2">
                    <a:lumMod val="75000"/>
                  </a:schemeClr>
                </a:solidFill>
                <a:latin typeface="Alexandria" pitchFamily="2" charset="-78"/>
                <a:cs typeface="Alexandria" pitchFamily="2" charset="-78"/>
              </a:rPr>
              <a:t>تأثيري: </a:t>
            </a:r>
            <a:r>
              <a:rPr lang="ar-EG" sz="1600" dirty="0">
                <a:latin typeface="Alexandria" pitchFamily="2" charset="-78"/>
                <a:cs typeface="Alexandria" pitchFamily="2" charset="-78"/>
              </a:rPr>
              <a:t>تغييرات في مستوى الاتجاه والرأي.</a:t>
            </a:r>
          </a:p>
          <a:p>
            <a:pPr marL="984250" indent="-180975" algn="just" rtl="1">
              <a:lnSpc>
                <a:spcPct val="150000"/>
              </a:lnSpc>
              <a:buFontTx/>
              <a:buChar char="-"/>
            </a:pPr>
            <a:r>
              <a:rPr lang="ar-EG" sz="1600" b="1" dirty="0">
                <a:solidFill>
                  <a:schemeClr val="accent2">
                    <a:lumMod val="75000"/>
                  </a:schemeClr>
                </a:solidFill>
                <a:latin typeface="Alexandria" pitchFamily="2" charset="-78"/>
                <a:cs typeface="Alexandria" pitchFamily="2" charset="-78"/>
              </a:rPr>
              <a:t>سلوكي: </a:t>
            </a:r>
            <a:r>
              <a:rPr lang="ar-EG" sz="1600" dirty="0">
                <a:latin typeface="Alexandria" pitchFamily="2" charset="-78"/>
                <a:cs typeface="Alexandria" pitchFamily="2" charset="-78"/>
              </a:rPr>
              <a:t>تغييرات إرادية في السلوك.</a:t>
            </a:r>
          </a:p>
          <a:p>
            <a:pPr marL="285750" indent="-285750" algn="just" rtl="1">
              <a:lnSpc>
                <a:spcPct val="150000"/>
              </a:lnSpc>
              <a:buFontTx/>
              <a:buChar char="-"/>
            </a:pPr>
            <a:r>
              <a:rPr lang="ar-EG" sz="1600" b="1" dirty="0">
                <a:solidFill>
                  <a:srgbClr val="00B0F0"/>
                </a:solidFill>
                <a:latin typeface="Alexandria" pitchFamily="2" charset="-78"/>
                <a:cs typeface="Alexandria" pitchFamily="2" charset="-78"/>
              </a:rPr>
              <a:t>الفارق المتوسط </a:t>
            </a:r>
            <a:r>
              <a:rPr lang="en-US" sz="1600" b="1" dirty="0">
                <a:solidFill>
                  <a:srgbClr val="00B0F0"/>
                </a:solidFill>
                <a:latin typeface="Alexandria" pitchFamily="2" charset="-78"/>
                <a:cs typeface="Alexandria" pitchFamily="2" charset="-78"/>
              </a:rPr>
              <a:t>Out Take</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وهو الفارق  بين النتاج والنتيجة النهائية، أي أن هناك أهداف محددة قد حققت في الحملة، ولكن لا يشترط أن تكون الحملة هي المؤثر الوحيد على الجمهور، أو المؤشر الأوحد على السلوك المتبع كنتيجة نهائية للحملة.</a:t>
            </a:r>
          </a:p>
        </p:txBody>
      </p:sp>
    </p:spTree>
    <p:extLst>
      <p:ext uri="{BB962C8B-B14F-4D97-AF65-F5344CB8AC3E}">
        <p14:creationId xmlns:p14="http://schemas.microsoft.com/office/powerpoint/2010/main" val="304892774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E8E00-9C92-12D1-C0F0-0F11BFB3760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05CD60E-0876-BCA8-0924-D6770D329088}"/>
              </a:ext>
            </a:extLst>
          </p:cNvPr>
          <p:cNvSpPr/>
          <p:nvPr/>
        </p:nvSpPr>
        <p:spPr>
          <a:xfrm>
            <a:off x="7883147" y="924449"/>
            <a:ext cx="4128422" cy="57175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8EC0C42-E501-546B-62BD-D84207C6A191}"/>
              </a:ext>
            </a:extLst>
          </p:cNvPr>
          <p:cNvSpPr/>
          <p:nvPr/>
        </p:nvSpPr>
        <p:spPr>
          <a:xfrm>
            <a:off x="188716" y="1049892"/>
            <a:ext cx="11706550" cy="5357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F2AC658-9E0A-C73F-C6B3-0444AE19AF21}"/>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ED650-EB61-10D5-ABBD-84F4E816A9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2753" y="0"/>
            <a:ext cx="2305141" cy="1076343"/>
          </a:xfrm>
          <a:prstGeom prst="rect">
            <a:avLst/>
          </a:prstGeom>
        </p:spPr>
      </p:pic>
      <p:sp>
        <p:nvSpPr>
          <p:cNvPr id="3" name="Rectangle: Rounded Corners 2">
            <a:extLst>
              <a:ext uri="{FF2B5EF4-FFF2-40B4-BE49-F238E27FC236}">
                <a16:creationId xmlns:a16="http://schemas.microsoft.com/office/drawing/2014/main" id="{EEC0018F-7EDA-FE2C-21D0-373755ABEE6A}"/>
              </a:ext>
            </a:extLst>
          </p:cNvPr>
          <p:cNvSpPr/>
          <p:nvPr/>
        </p:nvSpPr>
        <p:spPr>
          <a:xfrm>
            <a:off x="6582392" y="2541182"/>
            <a:ext cx="5215029" cy="2639692"/>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2060"/>
                </a:solidFill>
                <a:latin typeface="Alexandria" pitchFamily="2" charset="-78"/>
                <a:cs typeface="Alexandria" pitchFamily="2" charset="-78"/>
              </a:rPr>
              <a:t>مثال تطبيقي على التخطيط الاستراتيجي لحملات العلاقات العامة </a:t>
            </a:r>
            <a:r>
              <a:rPr lang="en-US" sz="2400" b="1" dirty="0">
                <a:solidFill>
                  <a:srgbClr val="002060"/>
                </a:solidFill>
                <a:latin typeface="Alexandria" pitchFamily="2" charset="-78"/>
                <a:cs typeface="Alexandria" pitchFamily="2" charset="-78"/>
              </a:rPr>
              <a:t> </a:t>
            </a:r>
            <a:r>
              <a:rPr lang="ar-EG" sz="2400" b="1" dirty="0">
                <a:solidFill>
                  <a:srgbClr val="002060"/>
                </a:solidFill>
                <a:latin typeface="Alexandria" pitchFamily="2" charset="-78"/>
                <a:cs typeface="Alexandria" pitchFamily="2" charset="-78"/>
              </a:rPr>
              <a:t> </a:t>
            </a:r>
          </a:p>
          <a:p>
            <a:pPr algn="ctr" rtl="1"/>
            <a:endParaRPr lang="ar-EG" sz="2400" b="1" dirty="0">
              <a:solidFill>
                <a:srgbClr val="002060"/>
              </a:solidFill>
              <a:latin typeface="Alexandria" pitchFamily="2" charset="-78"/>
              <a:cs typeface="Alexandria" pitchFamily="2" charset="-78"/>
            </a:endParaRPr>
          </a:p>
          <a:p>
            <a:pPr algn="ctr" rtl="1"/>
            <a:r>
              <a:rPr lang="ar-EG" sz="2000" b="1" dirty="0">
                <a:solidFill>
                  <a:srgbClr val="00B0F0"/>
                </a:solidFill>
                <a:latin typeface="Alexandria" pitchFamily="2" charset="-78"/>
                <a:cs typeface="Alexandria" pitchFamily="2" charset="-78"/>
              </a:rPr>
              <a:t>حملة العلاقات العامة لمؤسسة تعليمية لإعلان عن نظام جديد</a:t>
            </a:r>
          </a:p>
          <a:p>
            <a:pPr algn="ctr" rtl="1"/>
            <a:endParaRPr lang="ar-EG" sz="2400" b="1" dirty="0">
              <a:solidFill>
                <a:srgbClr val="002060"/>
              </a:solidFill>
              <a:latin typeface="Alexandria" pitchFamily="2" charset="-78"/>
              <a:cs typeface="Alexandria" pitchFamily="2" charset="-78"/>
            </a:endParaRPr>
          </a:p>
        </p:txBody>
      </p:sp>
      <p:grpSp>
        <p:nvGrpSpPr>
          <p:cNvPr id="57" name="Group 56">
            <a:extLst>
              <a:ext uri="{FF2B5EF4-FFF2-40B4-BE49-F238E27FC236}">
                <a16:creationId xmlns:a16="http://schemas.microsoft.com/office/drawing/2014/main" id="{F00B3B9A-F4FF-900E-14AB-99053B0D9334}"/>
              </a:ext>
            </a:extLst>
          </p:cNvPr>
          <p:cNvGrpSpPr/>
          <p:nvPr/>
        </p:nvGrpSpPr>
        <p:grpSpPr>
          <a:xfrm>
            <a:off x="172146" y="1848896"/>
            <a:ext cx="6228214" cy="4199872"/>
            <a:chOff x="300613" y="453808"/>
            <a:chExt cx="9501815" cy="5390978"/>
          </a:xfrm>
        </p:grpSpPr>
        <p:grpSp>
          <p:nvGrpSpPr>
            <p:cNvPr id="58" name="Group 57">
              <a:extLst>
                <a:ext uri="{FF2B5EF4-FFF2-40B4-BE49-F238E27FC236}">
                  <a16:creationId xmlns:a16="http://schemas.microsoft.com/office/drawing/2014/main" id="{EC8D0186-70D5-FE0A-5728-25DC372F1417}"/>
                </a:ext>
              </a:extLst>
            </p:cNvPr>
            <p:cNvGrpSpPr/>
            <p:nvPr/>
          </p:nvGrpSpPr>
          <p:grpSpPr>
            <a:xfrm>
              <a:off x="300613" y="453808"/>
              <a:ext cx="9501815" cy="5390978"/>
              <a:chOff x="730353" y="415677"/>
              <a:chExt cx="10624324" cy="6026647"/>
            </a:xfrm>
          </p:grpSpPr>
          <p:sp>
            <p:nvSpPr>
              <p:cNvPr id="63" name="Oval 62">
                <a:extLst>
                  <a:ext uri="{FF2B5EF4-FFF2-40B4-BE49-F238E27FC236}">
                    <a16:creationId xmlns:a16="http://schemas.microsoft.com/office/drawing/2014/main" id="{4953788B-CAE7-8F94-4E71-521CAF806C96}"/>
                  </a:ext>
                </a:extLst>
              </p:cNvPr>
              <p:cNvSpPr/>
              <p:nvPr/>
            </p:nvSpPr>
            <p:spPr>
              <a:xfrm>
                <a:off x="4384761" y="514286"/>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4" name="Oval 63">
                <a:extLst>
                  <a:ext uri="{FF2B5EF4-FFF2-40B4-BE49-F238E27FC236}">
                    <a16:creationId xmlns:a16="http://schemas.microsoft.com/office/drawing/2014/main" id="{7FC766F1-229C-42E1-A91C-8D6FF0300B74}"/>
                  </a:ext>
                </a:extLst>
              </p:cNvPr>
              <p:cNvSpPr/>
              <p:nvPr/>
            </p:nvSpPr>
            <p:spPr>
              <a:xfrm>
                <a:off x="2834274" y="2337387"/>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5" name="Oval 64">
                <a:extLst>
                  <a:ext uri="{FF2B5EF4-FFF2-40B4-BE49-F238E27FC236}">
                    <a16:creationId xmlns:a16="http://schemas.microsoft.com/office/drawing/2014/main" id="{9BDBD142-6D52-BB31-CF6D-374B5C33A466}"/>
                  </a:ext>
                </a:extLst>
              </p:cNvPr>
              <p:cNvSpPr/>
              <p:nvPr/>
            </p:nvSpPr>
            <p:spPr>
              <a:xfrm>
                <a:off x="3332289" y="4553094"/>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6" name="Oval 65">
                <a:extLst>
                  <a:ext uri="{FF2B5EF4-FFF2-40B4-BE49-F238E27FC236}">
                    <a16:creationId xmlns:a16="http://schemas.microsoft.com/office/drawing/2014/main" id="{F9901AD7-933F-A4B8-E288-89336B0FF272}"/>
                  </a:ext>
                </a:extLst>
              </p:cNvPr>
              <p:cNvSpPr/>
              <p:nvPr/>
            </p:nvSpPr>
            <p:spPr>
              <a:xfrm>
                <a:off x="7573264" y="4591744"/>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dirty="0">
                  <a:latin typeface="Tw Cen MT" panose="020B0602020104020603" pitchFamily="34" charset="0"/>
                </a:endParaRPr>
              </a:p>
            </p:txBody>
          </p:sp>
          <p:sp>
            <p:nvSpPr>
              <p:cNvPr id="67" name="Oval 66">
                <a:extLst>
                  <a:ext uri="{FF2B5EF4-FFF2-40B4-BE49-F238E27FC236}">
                    <a16:creationId xmlns:a16="http://schemas.microsoft.com/office/drawing/2014/main" id="{2E6F8EED-0965-F1A5-693F-2433753A4E73}"/>
                  </a:ext>
                </a:extLst>
              </p:cNvPr>
              <p:cNvSpPr/>
              <p:nvPr/>
            </p:nvSpPr>
            <p:spPr>
              <a:xfrm>
                <a:off x="8163691" y="2309651"/>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8" name="Oval 67">
                <a:extLst>
                  <a:ext uri="{FF2B5EF4-FFF2-40B4-BE49-F238E27FC236}">
                    <a16:creationId xmlns:a16="http://schemas.microsoft.com/office/drawing/2014/main" id="{5B595E49-F422-FF13-BB59-24E76967AD87}"/>
                  </a:ext>
                </a:extLst>
              </p:cNvPr>
              <p:cNvSpPr/>
              <p:nvPr/>
            </p:nvSpPr>
            <p:spPr>
              <a:xfrm>
                <a:off x="6787913" y="488089"/>
                <a:ext cx="1661054" cy="1661054"/>
              </a:xfrm>
              <a:prstGeom prst="ellipse">
                <a:avLst/>
              </a:prstGeom>
              <a:solidFill>
                <a:schemeClr val="tx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69" name="Freeform: Shape 68">
                <a:extLst>
                  <a:ext uri="{FF2B5EF4-FFF2-40B4-BE49-F238E27FC236}">
                    <a16:creationId xmlns:a16="http://schemas.microsoft.com/office/drawing/2014/main" id="{3F6940BF-9066-E787-39A5-AB32AB2CC38E}"/>
                  </a:ext>
                </a:extLst>
              </p:cNvPr>
              <p:cNvSpPr/>
              <p:nvPr/>
            </p:nvSpPr>
            <p:spPr>
              <a:xfrm rot="2700000">
                <a:off x="6647833" y="580376"/>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1467FB"/>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0" name="Oval 69">
                <a:extLst>
                  <a:ext uri="{FF2B5EF4-FFF2-40B4-BE49-F238E27FC236}">
                    <a16:creationId xmlns:a16="http://schemas.microsoft.com/office/drawing/2014/main" id="{2A8DB72A-FF53-B800-ADA2-AD2D7FEC0267}"/>
                  </a:ext>
                </a:extLst>
              </p:cNvPr>
              <p:cNvSpPr/>
              <p:nvPr/>
            </p:nvSpPr>
            <p:spPr>
              <a:xfrm>
                <a:off x="5279144" y="2354437"/>
                <a:ext cx="2119383" cy="1889211"/>
              </a:xfrm>
              <a:prstGeom prst="ellipse">
                <a:avLst/>
              </a:prstGeom>
              <a:no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1" name="Oval 70">
                <a:extLst>
                  <a:ext uri="{FF2B5EF4-FFF2-40B4-BE49-F238E27FC236}">
                    <a16:creationId xmlns:a16="http://schemas.microsoft.com/office/drawing/2014/main" id="{4557F63D-F38F-05F6-BB58-370A200F9DFD}"/>
                  </a:ext>
                </a:extLst>
              </p:cNvPr>
              <p:cNvSpPr/>
              <p:nvPr/>
            </p:nvSpPr>
            <p:spPr>
              <a:xfrm>
                <a:off x="6040736" y="2653196"/>
                <a:ext cx="99442" cy="99442"/>
              </a:xfrm>
              <a:prstGeom prst="ellipse">
                <a:avLst/>
              </a:prstGeom>
              <a:solidFill>
                <a:srgbClr val="1467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2" name="Oval 71">
                <a:extLst>
                  <a:ext uri="{FF2B5EF4-FFF2-40B4-BE49-F238E27FC236}">
                    <a16:creationId xmlns:a16="http://schemas.microsoft.com/office/drawing/2014/main" id="{7E267644-3659-EB05-28E7-4841FC6EE04F}"/>
                  </a:ext>
                </a:extLst>
              </p:cNvPr>
              <p:cNvSpPr/>
              <p:nvPr/>
            </p:nvSpPr>
            <p:spPr>
              <a:xfrm>
                <a:off x="6525302" y="2884463"/>
                <a:ext cx="99442" cy="99442"/>
              </a:xfrm>
              <a:prstGeom prst="ellipse">
                <a:avLst/>
              </a:prstGeom>
              <a:solidFill>
                <a:srgbClr val="7B00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3" name="Oval 72">
                <a:extLst>
                  <a:ext uri="{FF2B5EF4-FFF2-40B4-BE49-F238E27FC236}">
                    <a16:creationId xmlns:a16="http://schemas.microsoft.com/office/drawing/2014/main" id="{D9AA9854-A7C4-5AAE-BA5F-7632BD85F37E}"/>
                  </a:ext>
                </a:extLst>
              </p:cNvPr>
              <p:cNvSpPr/>
              <p:nvPr/>
            </p:nvSpPr>
            <p:spPr>
              <a:xfrm>
                <a:off x="6657891" y="3430028"/>
                <a:ext cx="99442" cy="99442"/>
              </a:xfrm>
              <a:prstGeom prst="ellipse">
                <a:avLst/>
              </a:prstGeom>
              <a:solidFill>
                <a:srgbClr val="FF00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4" name="Oval 73">
                <a:extLst>
                  <a:ext uri="{FF2B5EF4-FFF2-40B4-BE49-F238E27FC236}">
                    <a16:creationId xmlns:a16="http://schemas.microsoft.com/office/drawing/2014/main" id="{98D8BFA7-32C4-08B7-815B-1D8BB3A4E99A}"/>
                  </a:ext>
                </a:extLst>
              </p:cNvPr>
              <p:cNvSpPr/>
              <p:nvPr/>
            </p:nvSpPr>
            <p:spPr>
              <a:xfrm>
                <a:off x="6317396" y="3861510"/>
                <a:ext cx="99442" cy="99442"/>
              </a:xfrm>
              <a:prstGeom prst="ellipse">
                <a:avLst/>
              </a:prstGeom>
              <a:solidFill>
                <a:srgbClr val="FF52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5" name="Oval 74">
                <a:extLst>
                  <a:ext uri="{FF2B5EF4-FFF2-40B4-BE49-F238E27FC236}">
                    <a16:creationId xmlns:a16="http://schemas.microsoft.com/office/drawing/2014/main" id="{299F2F35-82A9-8634-18DE-3D8992BD6307}"/>
                  </a:ext>
                </a:extLst>
              </p:cNvPr>
              <p:cNvSpPr/>
              <p:nvPr/>
            </p:nvSpPr>
            <p:spPr>
              <a:xfrm>
                <a:off x="5764075" y="3861510"/>
                <a:ext cx="99442" cy="99442"/>
              </a:xfrm>
              <a:prstGeom prst="ellipse">
                <a:avLst/>
              </a:prstGeom>
              <a:solidFill>
                <a:srgbClr val="FFC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6" name="Oval 75">
                <a:extLst>
                  <a:ext uri="{FF2B5EF4-FFF2-40B4-BE49-F238E27FC236}">
                    <a16:creationId xmlns:a16="http://schemas.microsoft.com/office/drawing/2014/main" id="{2CDA2019-4AD0-E555-6DBF-CA8DECA23BAA}"/>
                  </a:ext>
                </a:extLst>
              </p:cNvPr>
              <p:cNvSpPr/>
              <p:nvPr/>
            </p:nvSpPr>
            <p:spPr>
              <a:xfrm>
                <a:off x="5414297" y="3430028"/>
                <a:ext cx="99442" cy="99442"/>
              </a:xfrm>
              <a:prstGeom prst="ellipse">
                <a:avLst/>
              </a:prstGeom>
              <a:solidFill>
                <a:srgbClr val="61A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7" name="Oval 76">
                <a:extLst>
                  <a:ext uri="{FF2B5EF4-FFF2-40B4-BE49-F238E27FC236}">
                    <a16:creationId xmlns:a16="http://schemas.microsoft.com/office/drawing/2014/main" id="{67BA2D65-1662-2231-B8A2-3AFCD69E435B}"/>
                  </a:ext>
                </a:extLst>
              </p:cNvPr>
              <p:cNvSpPr/>
              <p:nvPr/>
            </p:nvSpPr>
            <p:spPr>
              <a:xfrm>
                <a:off x="5543811" y="2892328"/>
                <a:ext cx="99442" cy="99442"/>
              </a:xfrm>
              <a:prstGeom prst="ellipse">
                <a:avLst/>
              </a:prstGeom>
              <a:solidFill>
                <a:srgbClr val="00F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8" name="Freeform: Shape 77">
                <a:extLst>
                  <a:ext uri="{FF2B5EF4-FFF2-40B4-BE49-F238E27FC236}">
                    <a16:creationId xmlns:a16="http://schemas.microsoft.com/office/drawing/2014/main" id="{4CB5CA8D-A22D-4B54-3D29-5920E0A7E658}"/>
                  </a:ext>
                </a:extLst>
              </p:cNvPr>
              <p:cNvSpPr/>
              <p:nvPr/>
            </p:nvSpPr>
            <p:spPr>
              <a:xfrm rot="5760000">
                <a:off x="7550289" y="1765196"/>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7B00FA"/>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79" name="Freeform: Shape 78">
                <a:extLst>
                  <a:ext uri="{FF2B5EF4-FFF2-40B4-BE49-F238E27FC236}">
                    <a16:creationId xmlns:a16="http://schemas.microsoft.com/office/drawing/2014/main" id="{D64C395D-060F-29EF-5B78-C00A307486A3}"/>
                  </a:ext>
                </a:extLst>
              </p:cNvPr>
              <p:cNvSpPr/>
              <p:nvPr/>
            </p:nvSpPr>
            <p:spPr>
              <a:xfrm rot="8880000">
                <a:off x="7130943" y="3262896"/>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FF003A"/>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0" name="Freeform: Shape 79">
                <a:extLst>
                  <a:ext uri="{FF2B5EF4-FFF2-40B4-BE49-F238E27FC236}">
                    <a16:creationId xmlns:a16="http://schemas.microsoft.com/office/drawing/2014/main" id="{609C1D8B-0832-9BFC-537A-7A71914298EC}"/>
                  </a:ext>
                </a:extLst>
              </p:cNvPr>
              <p:cNvSpPr/>
              <p:nvPr/>
            </p:nvSpPr>
            <p:spPr>
              <a:xfrm rot="11940000">
                <a:off x="5755116" y="3864420"/>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FF52AE"/>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1" name="Freeform: Shape 80">
                <a:extLst>
                  <a:ext uri="{FF2B5EF4-FFF2-40B4-BE49-F238E27FC236}">
                    <a16:creationId xmlns:a16="http://schemas.microsoft.com/office/drawing/2014/main" id="{5FF8436D-DF1A-2104-F362-A189E0769ACA}"/>
                  </a:ext>
                </a:extLst>
              </p:cNvPr>
              <p:cNvSpPr/>
              <p:nvPr/>
            </p:nvSpPr>
            <p:spPr>
              <a:xfrm rot="15060000">
                <a:off x="4393644" y="3163727"/>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FFC129"/>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2" name="Freeform: Shape 81">
                <a:extLst>
                  <a:ext uri="{FF2B5EF4-FFF2-40B4-BE49-F238E27FC236}">
                    <a16:creationId xmlns:a16="http://schemas.microsoft.com/office/drawing/2014/main" id="{F099BC72-A27A-2BCF-0D89-667EB1403A93}"/>
                  </a:ext>
                </a:extLst>
              </p:cNvPr>
              <p:cNvSpPr/>
              <p:nvPr/>
            </p:nvSpPr>
            <p:spPr>
              <a:xfrm rot="18120000">
                <a:off x="4114720" y="1646908"/>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61AF29"/>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3" name="Freeform: Shape 82">
                <a:extLst>
                  <a:ext uri="{FF2B5EF4-FFF2-40B4-BE49-F238E27FC236}">
                    <a16:creationId xmlns:a16="http://schemas.microsoft.com/office/drawing/2014/main" id="{AD7591E8-2E82-DDAC-AFFA-B3FDC2F097BF}"/>
                  </a:ext>
                </a:extLst>
              </p:cNvPr>
              <p:cNvSpPr/>
              <p:nvPr/>
            </p:nvSpPr>
            <p:spPr>
              <a:xfrm rot="21240000">
                <a:off x="5149891" y="525526"/>
                <a:ext cx="528810" cy="2437418"/>
              </a:xfrm>
              <a:custGeom>
                <a:avLst/>
                <a:gdLst>
                  <a:gd name="connsiteX0" fmla="*/ 430713 w 748828"/>
                  <a:gd name="connsiteY0" fmla="*/ 0 h 3451538"/>
                  <a:gd name="connsiteX1" fmla="*/ 435152 w 748828"/>
                  <a:gd name="connsiteY1" fmla="*/ 0 h 3451538"/>
                  <a:gd name="connsiteX2" fmla="*/ 430859 w 748828"/>
                  <a:gd name="connsiteY2" fmla="*/ 1722549 h 3451538"/>
                  <a:gd name="connsiteX3" fmla="*/ 435152 w 748828"/>
                  <a:gd name="connsiteY3" fmla="*/ 3451538 h 3451538"/>
                  <a:gd name="connsiteX4" fmla="*/ 423093 w 748828"/>
                  <a:gd name="connsiteY4" fmla="*/ 3451538 h 3451538"/>
                  <a:gd name="connsiteX5" fmla="*/ 274020 w 748828"/>
                  <a:gd name="connsiteY5" fmla="*/ 1722549 h 3451538"/>
                  <a:gd name="connsiteX6" fmla="*/ 430713 w 748828"/>
                  <a:gd name="connsiteY6" fmla="*/ 0 h 345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8828" h="3451538">
                    <a:moveTo>
                      <a:pt x="430713" y="0"/>
                    </a:moveTo>
                    <a:lnTo>
                      <a:pt x="435152" y="0"/>
                    </a:lnTo>
                    <a:cubicBezTo>
                      <a:pt x="1000392" y="780245"/>
                      <a:pt x="676989" y="1148366"/>
                      <a:pt x="430859" y="1722549"/>
                    </a:cubicBezTo>
                    <a:cubicBezTo>
                      <a:pt x="161834" y="2273122"/>
                      <a:pt x="-223102" y="2836571"/>
                      <a:pt x="435152" y="3451538"/>
                    </a:cubicBezTo>
                    <a:lnTo>
                      <a:pt x="423093" y="3451538"/>
                    </a:lnTo>
                    <a:cubicBezTo>
                      <a:pt x="-235161" y="2836571"/>
                      <a:pt x="4995" y="2273122"/>
                      <a:pt x="274020" y="1722549"/>
                    </a:cubicBezTo>
                    <a:cubicBezTo>
                      <a:pt x="520150" y="1148366"/>
                      <a:pt x="995953" y="780245"/>
                      <a:pt x="430713" y="0"/>
                    </a:cubicBezTo>
                    <a:close/>
                  </a:path>
                </a:pathLst>
              </a:custGeom>
              <a:solidFill>
                <a:srgbClr val="00FFE0"/>
              </a:solidFill>
              <a:ln>
                <a:noFill/>
              </a:ln>
              <a:effectLst>
                <a:outerShdw blurRad="1397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4" name="Oval 83">
                <a:extLst>
                  <a:ext uri="{FF2B5EF4-FFF2-40B4-BE49-F238E27FC236}">
                    <a16:creationId xmlns:a16="http://schemas.microsoft.com/office/drawing/2014/main" id="{0F5EE6D3-545C-52CA-2B85-4476326C33F5}"/>
                  </a:ext>
                </a:extLst>
              </p:cNvPr>
              <p:cNvSpPr/>
              <p:nvPr/>
            </p:nvSpPr>
            <p:spPr>
              <a:xfrm>
                <a:off x="6833922" y="504564"/>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5" name="Oval 84">
                <a:extLst>
                  <a:ext uri="{FF2B5EF4-FFF2-40B4-BE49-F238E27FC236}">
                    <a16:creationId xmlns:a16="http://schemas.microsoft.com/office/drawing/2014/main" id="{D1AAA2F2-8BD5-A676-B935-C38EF1962F36}"/>
                  </a:ext>
                </a:extLst>
              </p:cNvPr>
              <p:cNvSpPr/>
              <p:nvPr/>
            </p:nvSpPr>
            <p:spPr>
              <a:xfrm>
                <a:off x="8253670" y="2296856"/>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6" name="Oval 85">
                <a:extLst>
                  <a:ext uri="{FF2B5EF4-FFF2-40B4-BE49-F238E27FC236}">
                    <a16:creationId xmlns:a16="http://schemas.microsoft.com/office/drawing/2014/main" id="{80D95B4E-6B20-49AC-7C8E-7B192C02E580}"/>
                  </a:ext>
                </a:extLst>
              </p:cNvPr>
              <p:cNvSpPr/>
              <p:nvPr/>
            </p:nvSpPr>
            <p:spPr>
              <a:xfrm>
                <a:off x="7664052" y="4568260"/>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7" name="Oval 86">
                <a:extLst>
                  <a:ext uri="{FF2B5EF4-FFF2-40B4-BE49-F238E27FC236}">
                    <a16:creationId xmlns:a16="http://schemas.microsoft.com/office/drawing/2014/main" id="{18712D0F-CCFE-A966-BAD2-8724696E267C}"/>
                  </a:ext>
                </a:extLst>
              </p:cNvPr>
              <p:cNvSpPr/>
              <p:nvPr/>
            </p:nvSpPr>
            <p:spPr>
              <a:xfrm>
                <a:off x="5543811" y="5486988"/>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8" name="Oval 87">
                <a:extLst>
                  <a:ext uri="{FF2B5EF4-FFF2-40B4-BE49-F238E27FC236}">
                    <a16:creationId xmlns:a16="http://schemas.microsoft.com/office/drawing/2014/main" id="{3CAE55B9-2AAA-3F40-0D13-546739548D32}"/>
                  </a:ext>
                </a:extLst>
              </p:cNvPr>
              <p:cNvSpPr/>
              <p:nvPr/>
            </p:nvSpPr>
            <p:spPr>
              <a:xfrm>
                <a:off x="3488479" y="4456220"/>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89" name="Oval 88">
                <a:extLst>
                  <a:ext uri="{FF2B5EF4-FFF2-40B4-BE49-F238E27FC236}">
                    <a16:creationId xmlns:a16="http://schemas.microsoft.com/office/drawing/2014/main" id="{CA6BCA05-F8C8-45DD-1CC2-4771DAD826A9}"/>
                  </a:ext>
                </a:extLst>
              </p:cNvPr>
              <p:cNvSpPr/>
              <p:nvPr/>
            </p:nvSpPr>
            <p:spPr>
              <a:xfrm>
                <a:off x="2982995" y="2198156"/>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0" name="Oval 89">
                <a:extLst>
                  <a:ext uri="{FF2B5EF4-FFF2-40B4-BE49-F238E27FC236}">
                    <a16:creationId xmlns:a16="http://schemas.microsoft.com/office/drawing/2014/main" id="{373A9DB6-06B0-F5E7-7AFC-F69FC307FE41}"/>
                  </a:ext>
                </a:extLst>
              </p:cNvPr>
              <p:cNvSpPr/>
              <p:nvPr/>
            </p:nvSpPr>
            <p:spPr>
              <a:xfrm>
                <a:off x="4508682" y="415677"/>
                <a:ext cx="955336" cy="955336"/>
              </a:xfrm>
              <a:prstGeom prst="ellipse">
                <a:avLst/>
              </a:prstGeom>
              <a:solidFill>
                <a:schemeClr val="bg1"/>
              </a:solidFill>
              <a:ln>
                <a:noFill/>
              </a:ln>
              <a:effectLst>
                <a:outerShdw blurRad="152400" sx="102000" sy="102000" algn="c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1" name="Oval 90">
                <a:extLst>
                  <a:ext uri="{FF2B5EF4-FFF2-40B4-BE49-F238E27FC236}">
                    <a16:creationId xmlns:a16="http://schemas.microsoft.com/office/drawing/2014/main" id="{9D033A27-6713-AF5C-725D-4EBCF80B2647}"/>
                  </a:ext>
                </a:extLst>
              </p:cNvPr>
              <p:cNvSpPr/>
              <p:nvPr/>
            </p:nvSpPr>
            <p:spPr>
              <a:xfrm>
                <a:off x="6946484" y="616604"/>
                <a:ext cx="731256" cy="731256"/>
              </a:xfrm>
              <a:prstGeom prst="ellipse">
                <a:avLst/>
              </a:prstGeom>
              <a:solidFill>
                <a:srgbClr val="1467FB"/>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2" name="Oval 91">
                <a:extLst>
                  <a:ext uri="{FF2B5EF4-FFF2-40B4-BE49-F238E27FC236}">
                    <a16:creationId xmlns:a16="http://schemas.microsoft.com/office/drawing/2014/main" id="{FEADAB7A-1C7B-3178-873D-1B266760030E}"/>
                  </a:ext>
                </a:extLst>
              </p:cNvPr>
              <p:cNvSpPr/>
              <p:nvPr/>
            </p:nvSpPr>
            <p:spPr>
              <a:xfrm>
                <a:off x="8378589" y="2408896"/>
                <a:ext cx="731256" cy="731256"/>
              </a:xfrm>
              <a:prstGeom prst="ellipse">
                <a:avLst/>
              </a:prstGeom>
              <a:solidFill>
                <a:srgbClr val="7B00FA"/>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3" name="Oval 92">
                <a:extLst>
                  <a:ext uri="{FF2B5EF4-FFF2-40B4-BE49-F238E27FC236}">
                    <a16:creationId xmlns:a16="http://schemas.microsoft.com/office/drawing/2014/main" id="{CD87CDDB-948C-E576-EA59-F344C9602047}"/>
                  </a:ext>
                </a:extLst>
              </p:cNvPr>
              <p:cNvSpPr/>
              <p:nvPr/>
            </p:nvSpPr>
            <p:spPr>
              <a:xfrm>
                <a:off x="7788449" y="4680822"/>
                <a:ext cx="731256" cy="731256"/>
              </a:xfrm>
              <a:prstGeom prst="ellipse">
                <a:avLst/>
              </a:prstGeom>
              <a:solidFill>
                <a:srgbClr val="FF003A"/>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4" name="Oval 93">
                <a:extLst>
                  <a:ext uri="{FF2B5EF4-FFF2-40B4-BE49-F238E27FC236}">
                    <a16:creationId xmlns:a16="http://schemas.microsoft.com/office/drawing/2014/main" id="{F606139E-DDB3-F4CE-E063-D4A4E29119C9}"/>
                  </a:ext>
                </a:extLst>
              </p:cNvPr>
              <p:cNvSpPr/>
              <p:nvPr/>
            </p:nvSpPr>
            <p:spPr>
              <a:xfrm>
                <a:off x="5655851" y="5599028"/>
                <a:ext cx="731256" cy="731256"/>
              </a:xfrm>
              <a:prstGeom prst="ellipse">
                <a:avLst/>
              </a:prstGeom>
              <a:solidFill>
                <a:srgbClr val="FF52AE"/>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5" name="Oval 94">
                <a:extLst>
                  <a:ext uri="{FF2B5EF4-FFF2-40B4-BE49-F238E27FC236}">
                    <a16:creationId xmlns:a16="http://schemas.microsoft.com/office/drawing/2014/main" id="{203AF923-E81E-8E06-8553-1ABFB7E4B261}"/>
                  </a:ext>
                </a:extLst>
              </p:cNvPr>
              <p:cNvSpPr/>
              <p:nvPr/>
            </p:nvSpPr>
            <p:spPr>
              <a:xfrm>
                <a:off x="3600519" y="4568260"/>
                <a:ext cx="731256" cy="731256"/>
              </a:xfrm>
              <a:prstGeom prst="ellipse">
                <a:avLst/>
              </a:prstGeom>
              <a:solidFill>
                <a:srgbClr val="FFC129"/>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6" name="Oval 95">
                <a:extLst>
                  <a:ext uri="{FF2B5EF4-FFF2-40B4-BE49-F238E27FC236}">
                    <a16:creationId xmlns:a16="http://schemas.microsoft.com/office/drawing/2014/main" id="{00966B90-0853-F72B-CD34-0C7FF0E8CEC9}"/>
                  </a:ext>
                </a:extLst>
              </p:cNvPr>
              <p:cNvSpPr/>
              <p:nvPr/>
            </p:nvSpPr>
            <p:spPr>
              <a:xfrm>
                <a:off x="3095035" y="2310196"/>
                <a:ext cx="731256" cy="731256"/>
              </a:xfrm>
              <a:prstGeom prst="ellipse">
                <a:avLst/>
              </a:prstGeom>
              <a:solidFill>
                <a:srgbClr val="61AF29"/>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sp>
            <p:nvSpPr>
              <p:cNvPr id="97" name="Oval 96">
                <a:extLst>
                  <a:ext uri="{FF2B5EF4-FFF2-40B4-BE49-F238E27FC236}">
                    <a16:creationId xmlns:a16="http://schemas.microsoft.com/office/drawing/2014/main" id="{63B641AC-384C-E1BF-6A87-17D290A6EC2E}"/>
                  </a:ext>
                </a:extLst>
              </p:cNvPr>
              <p:cNvSpPr/>
              <p:nvPr/>
            </p:nvSpPr>
            <p:spPr>
              <a:xfrm>
                <a:off x="4620722" y="527717"/>
                <a:ext cx="731256" cy="731256"/>
              </a:xfrm>
              <a:prstGeom prst="ellipse">
                <a:avLst/>
              </a:prstGeom>
              <a:solidFill>
                <a:srgbClr val="00FFE0"/>
              </a:solidFill>
              <a:ln>
                <a:noFill/>
              </a:ln>
              <a:effectLst>
                <a:innerShdw blurRad="215900" dist="50800" dir="2700000">
                  <a:prstClr val="black">
                    <a:alpha val="6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400" b="1">
                  <a:latin typeface="Tw Cen MT" panose="020B0602020104020603" pitchFamily="34" charset="0"/>
                </a:endParaRPr>
              </a:p>
            </p:txBody>
          </p:sp>
          <p:pic>
            <p:nvPicPr>
              <p:cNvPr id="98" name="Graphic 97" descr="Computer">
                <a:extLst>
                  <a:ext uri="{FF2B5EF4-FFF2-40B4-BE49-F238E27FC236}">
                    <a16:creationId xmlns:a16="http://schemas.microsoft.com/office/drawing/2014/main" id="{D0ED06B2-BAB0-B8B5-2512-862DE58C113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7095259" y="804526"/>
                <a:ext cx="374442" cy="374442"/>
              </a:xfrm>
              <a:prstGeom prst="rect">
                <a:avLst/>
              </a:prstGeom>
            </p:spPr>
          </p:pic>
          <p:pic>
            <p:nvPicPr>
              <p:cNvPr id="99" name="Graphic 98" descr="Monitor">
                <a:extLst>
                  <a:ext uri="{FF2B5EF4-FFF2-40B4-BE49-F238E27FC236}">
                    <a16:creationId xmlns:a16="http://schemas.microsoft.com/office/drawing/2014/main" id="{01382DD1-51DA-E233-7BB3-13C20BF5EA0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flipH="1">
                <a:off x="5838522" y="5794997"/>
                <a:ext cx="374442" cy="374442"/>
              </a:xfrm>
              <a:prstGeom prst="rect">
                <a:avLst/>
              </a:prstGeom>
            </p:spPr>
          </p:pic>
          <p:pic>
            <p:nvPicPr>
              <p:cNvPr id="100" name="Graphic 99" descr="Tablet">
                <a:extLst>
                  <a:ext uri="{FF2B5EF4-FFF2-40B4-BE49-F238E27FC236}">
                    <a16:creationId xmlns:a16="http://schemas.microsoft.com/office/drawing/2014/main" id="{7F72F50D-0BF2-8943-F870-FFA51DC734D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8553751" y="2587303"/>
                <a:ext cx="374442" cy="374442"/>
              </a:xfrm>
              <a:prstGeom prst="rect">
                <a:avLst/>
              </a:prstGeom>
            </p:spPr>
          </p:pic>
          <p:pic>
            <p:nvPicPr>
              <p:cNvPr id="101" name="Graphic 100" descr="Laptop">
                <a:extLst>
                  <a:ext uri="{FF2B5EF4-FFF2-40B4-BE49-F238E27FC236}">
                    <a16:creationId xmlns:a16="http://schemas.microsoft.com/office/drawing/2014/main" id="{8D1C4704-DA2B-1082-6535-C4FB0DDBF0B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flipH="1">
                <a:off x="7960144" y="4858707"/>
                <a:ext cx="374442" cy="374442"/>
              </a:xfrm>
              <a:prstGeom prst="rect">
                <a:avLst/>
              </a:prstGeom>
            </p:spPr>
          </p:pic>
          <p:pic>
            <p:nvPicPr>
              <p:cNvPr id="102" name="Graphic 101" descr="Television">
                <a:extLst>
                  <a:ext uri="{FF2B5EF4-FFF2-40B4-BE49-F238E27FC236}">
                    <a16:creationId xmlns:a16="http://schemas.microsoft.com/office/drawing/2014/main" id="{B66C8194-DF10-22CC-A67F-390ABAD1B6E7}"/>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flipH="1">
                <a:off x="3751110" y="4761579"/>
                <a:ext cx="374442" cy="374442"/>
              </a:xfrm>
              <a:prstGeom prst="rect">
                <a:avLst/>
              </a:prstGeom>
              <a:effectLst>
                <a:innerShdw blurRad="114300">
                  <a:prstClr val="black"/>
                </a:innerShdw>
              </a:effectLst>
            </p:spPr>
          </p:pic>
          <p:pic>
            <p:nvPicPr>
              <p:cNvPr id="103" name="Graphic 102" descr="Smart Phone">
                <a:extLst>
                  <a:ext uri="{FF2B5EF4-FFF2-40B4-BE49-F238E27FC236}">
                    <a16:creationId xmlns:a16="http://schemas.microsoft.com/office/drawing/2014/main" id="{0B99E4BF-AA27-70F4-B786-ECAF7C9F40A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flipH="1">
                <a:off x="3265306" y="2507011"/>
                <a:ext cx="374442" cy="374442"/>
              </a:xfrm>
              <a:prstGeom prst="rect">
                <a:avLst/>
              </a:prstGeom>
            </p:spPr>
          </p:pic>
          <p:pic>
            <p:nvPicPr>
              <p:cNvPr id="104" name="Graphic 103" descr="Projector screen">
                <a:extLst>
                  <a:ext uri="{FF2B5EF4-FFF2-40B4-BE49-F238E27FC236}">
                    <a16:creationId xmlns:a16="http://schemas.microsoft.com/office/drawing/2014/main" id="{3AFCDE32-162A-5C0C-B549-554D65E97032}"/>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flipH="1">
                <a:off x="4812008" y="729159"/>
                <a:ext cx="374442" cy="374442"/>
              </a:xfrm>
              <a:prstGeom prst="rect">
                <a:avLst/>
              </a:prstGeom>
              <a:effectLst>
                <a:innerShdw blurRad="114300">
                  <a:prstClr val="black"/>
                </a:innerShdw>
              </a:effectLst>
            </p:spPr>
          </p:pic>
          <p:sp>
            <p:nvSpPr>
              <p:cNvPr id="105" name="TextBox 104">
                <a:extLst>
                  <a:ext uri="{FF2B5EF4-FFF2-40B4-BE49-F238E27FC236}">
                    <a16:creationId xmlns:a16="http://schemas.microsoft.com/office/drawing/2014/main" id="{367B00BB-8CB6-BD82-5994-83D120B03CDC}"/>
                  </a:ext>
                </a:extLst>
              </p:cNvPr>
              <p:cNvSpPr txBox="1"/>
              <p:nvPr/>
            </p:nvSpPr>
            <p:spPr>
              <a:xfrm>
                <a:off x="7850376" y="605202"/>
                <a:ext cx="2357760" cy="839129"/>
              </a:xfrm>
              <a:prstGeom prst="rect">
                <a:avLst/>
              </a:prstGeom>
              <a:noFill/>
            </p:spPr>
            <p:txBody>
              <a:bodyPr wrap="square" rtlCol="0">
                <a:spAutoFit/>
              </a:bodyPr>
              <a:lstStyle/>
              <a:p>
                <a:pPr algn="ctr"/>
                <a:r>
                  <a:rPr lang="ar-EG" sz="1600" b="1" dirty="0">
                    <a:solidFill>
                      <a:srgbClr val="002060"/>
                    </a:solidFill>
                    <a:latin typeface="Alexandria" pitchFamily="2" charset="-78"/>
                    <a:cs typeface="Alexandria" pitchFamily="2" charset="-78"/>
                  </a:rPr>
                  <a:t>البحث والتحليل</a:t>
                </a:r>
                <a:endParaRPr lang="en-US" sz="1600" b="1" dirty="0">
                  <a:solidFill>
                    <a:srgbClr val="002060"/>
                  </a:solidFill>
                  <a:latin typeface="Alexandria" pitchFamily="2" charset="-78"/>
                  <a:cs typeface="Alexandria" pitchFamily="2" charset="-78"/>
                </a:endParaRPr>
              </a:p>
            </p:txBody>
          </p:sp>
          <p:sp>
            <p:nvSpPr>
              <p:cNvPr id="106" name="TextBox 105">
                <a:extLst>
                  <a:ext uri="{FF2B5EF4-FFF2-40B4-BE49-F238E27FC236}">
                    <a16:creationId xmlns:a16="http://schemas.microsoft.com/office/drawing/2014/main" id="{69AFFC8E-BD23-8FDD-FF4E-7690F987A204}"/>
                  </a:ext>
                </a:extLst>
              </p:cNvPr>
              <p:cNvSpPr txBox="1"/>
              <p:nvPr/>
            </p:nvSpPr>
            <p:spPr>
              <a:xfrm>
                <a:off x="9133655" y="2337388"/>
                <a:ext cx="2220145" cy="839129"/>
              </a:xfrm>
              <a:prstGeom prst="rect">
                <a:avLst/>
              </a:prstGeom>
              <a:noFill/>
            </p:spPr>
            <p:txBody>
              <a:bodyPr wrap="square" rtlCol="0">
                <a:spAutoFit/>
              </a:bodyPr>
              <a:lstStyle/>
              <a:p>
                <a:pPr algn="ctr"/>
                <a:r>
                  <a:rPr lang="ar-EG" sz="1600" b="1" dirty="0">
                    <a:solidFill>
                      <a:srgbClr val="002060"/>
                    </a:solidFill>
                    <a:latin typeface="Alexandria" pitchFamily="2" charset="-78"/>
                    <a:cs typeface="Alexandria" pitchFamily="2" charset="-78"/>
                  </a:rPr>
                  <a:t>تحديد</a:t>
                </a:r>
                <a:r>
                  <a:rPr lang="ar-EG" sz="1600" b="1" dirty="0">
                    <a:latin typeface="Tw Cen MT" panose="020B0602020104020603" pitchFamily="34" charset="0"/>
                  </a:rPr>
                  <a:t> </a:t>
                </a:r>
                <a:r>
                  <a:rPr lang="ar-EG" sz="1600" b="1" dirty="0">
                    <a:solidFill>
                      <a:srgbClr val="002060"/>
                    </a:solidFill>
                    <a:latin typeface="Alexandria" pitchFamily="2" charset="-78"/>
                    <a:cs typeface="Alexandria" pitchFamily="2" charset="-78"/>
                  </a:rPr>
                  <a:t>الأهداف</a:t>
                </a:r>
                <a:endParaRPr lang="en-US" sz="1600" b="1" dirty="0">
                  <a:solidFill>
                    <a:srgbClr val="002060"/>
                  </a:solidFill>
                  <a:latin typeface="Alexandria" pitchFamily="2" charset="-78"/>
                  <a:cs typeface="Alexandria" pitchFamily="2" charset="-78"/>
                </a:endParaRPr>
              </a:p>
            </p:txBody>
          </p:sp>
          <p:sp>
            <p:nvSpPr>
              <p:cNvPr id="107" name="TextBox 106">
                <a:extLst>
                  <a:ext uri="{FF2B5EF4-FFF2-40B4-BE49-F238E27FC236}">
                    <a16:creationId xmlns:a16="http://schemas.microsoft.com/office/drawing/2014/main" id="{FC29F1AC-9436-873F-26AD-CF3C24144A13}"/>
                  </a:ext>
                </a:extLst>
              </p:cNvPr>
              <p:cNvSpPr txBox="1"/>
              <p:nvPr/>
            </p:nvSpPr>
            <p:spPr>
              <a:xfrm>
                <a:off x="8712750" y="4894753"/>
                <a:ext cx="2641927" cy="485811"/>
              </a:xfrm>
              <a:prstGeom prst="rect">
                <a:avLst/>
              </a:prstGeom>
              <a:noFill/>
            </p:spPr>
            <p:txBody>
              <a:bodyPr wrap="square" rtlCol="0">
                <a:spAutoFit/>
              </a:bodyPr>
              <a:lstStyle/>
              <a:p>
                <a:pPr algn="ctr"/>
                <a:r>
                  <a:rPr lang="ar-EG" sz="1600" b="1" dirty="0">
                    <a:solidFill>
                      <a:srgbClr val="002060"/>
                    </a:solidFill>
                    <a:latin typeface="Alexandria" pitchFamily="2" charset="-78"/>
                    <a:cs typeface="Alexandria" pitchFamily="2" charset="-78"/>
                  </a:rPr>
                  <a:t>الاستراتيجية</a:t>
                </a:r>
                <a:endParaRPr lang="en-US" sz="1600" b="1" dirty="0">
                  <a:solidFill>
                    <a:srgbClr val="002060"/>
                  </a:solidFill>
                  <a:latin typeface="Alexandria" pitchFamily="2" charset="-78"/>
                  <a:cs typeface="Alexandria" pitchFamily="2" charset="-78"/>
                </a:endParaRPr>
              </a:p>
            </p:txBody>
          </p:sp>
          <p:sp>
            <p:nvSpPr>
              <p:cNvPr id="108" name="TextBox 107">
                <a:extLst>
                  <a:ext uri="{FF2B5EF4-FFF2-40B4-BE49-F238E27FC236}">
                    <a16:creationId xmlns:a16="http://schemas.microsoft.com/office/drawing/2014/main" id="{59C65561-1C76-EBE5-39A6-669B83F6B1DF}"/>
                  </a:ext>
                </a:extLst>
              </p:cNvPr>
              <p:cNvSpPr txBox="1"/>
              <p:nvPr/>
            </p:nvSpPr>
            <p:spPr>
              <a:xfrm>
                <a:off x="6499147" y="5744524"/>
                <a:ext cx="2020557" cy="485811"/>
              </a:xfrm>
              <a:prstGeom prst="rect">
                <a:avLst/>
              </a:prstGeom>
              <a:noFill/>
            </p:spPr>
            <p:txBody>
              <a:bodyPr wrap="square" rtlCol="0">
                <a:spAutoFit/>
              </a:bodyPr>
              <a:lstStyle/>
              <a:p>
                <a:r>
                  <a:rPr lang="ar-EG" sz="1600" b="1" dirty="0">
                    <a:solidFill>
                      <a:srgbClr val="002060"/>
                    </a:solidFill>
                    <a:latin typeface="Alexandria" pitchFamily="2" charset="-78"/>
                    <a:cs typeface="Alexandria" pitchFamily="2" charset="-78"/>
                  </a:rPr>
                  <a:t>التكتيكات</a:t>
                </a:r>
                <a:endParaRPr lang="en-US" sz="1600" b="1" dirty="0">
                  <a:solidFill>
                    <a:srgbClr val="002060"/>
                  </a:solidFill>
                  <a:latin typeface="Alexandria" pitchFamily="2" charset="-78"/>
                  <a:cs typeface="Alexandria" pitchFamily="2" charset="-78"/>
                </a:endParaRPr>
              </a:p>
            </p:txBody>
          </p:sp>
          <p:sp>
            <p:nvSpPr>
              <p:cNvPr id="109" name="TextBox 108">
                <a:extLst>
                  <a:ext uri="{FF2B5EF4-FFF2-40B4-BE49-F238E27FC236}">
                    <a16:creationId xmlns:a16="http://schemas.microsoft.com/office/drawing/2014/main" id="{FE808D88-588E-C99A-16D5-F6FE8057777C}"/>
                  </a:ext>
                </a:extLst>
              </p:cNvPr>
              <p:cNvSpPr txBox="1"/>
              <p:nvPr/>
            </p:nvSpPr>
            <p:spPr>
              <a:xfrm>
                <a:off x="1509709" y="4806398"/>
                <a:ext cx="1641333" cy="485811"/>
              </a:xfrm>
              <a:prstGeom prst="rect">
                <a:avLst/>
              </a:prstGeom>
              <a:noFill/>
            </p:spPr>
            <p:txBody>
              <a:bodyPr wrap="square" rtlCol="0">
                <a:spAutoFit/>
              </a:bodyPr>
              <a:lstStyle/>
              <a:p>
                <a:pPr algn="ctr"/>
                <a:r>
                  <a:rPr lang="ar-EG" sz="1600" b="1" dirty="0">
                    <a:solidFill>
                      <a:srgbClr val="002060"/>
                    </a:solidFill>
                    <a:latin typeface="Alexandria" pitchFamily="2" charset="-78"/>
                    <a:cs typeface="Alexandria" pitchFamily="2" charset="-78"/>
                  </a:rPr>
                  <a:t>التنفيذ</a:t>
                </a:r>
                <a:endParaRPr lang="en-US" sz="1600" b="1" dirty="0">
                  <a:solidFill>
                    <a:srgbClr val="002060"/>
                  </a:solidFill>
                  <a:latin typeface="Alexandria" pitchFamily="2" charset="-78"/>
                  <a:cs typeface="Alexandria" pitchFamily="2" charset="-78"/>
                </a:endParaRPr>
              </a:p>
            </p:txBody>
          </p:sp>
          <p:sp>
            <p:nvSpPr>
              <p:cNvPr id="110" name="TextBox 109">
                <a:extLst>
                  <a:ext uri="{FF2B5EF4-FFF2-40B4-BE49-F238E27FC236}">
                    <a16:creationId xmlns:a16="http://schemas.microsoft.com/office/drawing/2014/main" id="{4C95F4D9-37C6-2D68-7BFB-C06EA69C80A8}"/>
                  </a:ext>
                </a:extLst>
              </p:cNvPr>
              <p:cNvSpPr txBox="1"/>
              <p:nvPr/>
            </p:nvSpPr>
            <p:spPr>
              <a:xfrm>
                <a:off x="730353" y="2934183"/>
                <a:ext cx="2701832" cy="839129"/>
              </a:xfrm>
              <a:prstGeom prst="rect">
                <a:avLst/>
              </a:prstGeom>
              <a:noFill/>
            </p:spPr>
            <p:txBody>
              <a:bodyPr wrap="square" rtlCol="0">
                <a:spAutoFit/>
              </a:bodyPr>
              <a:lstStyle>
                <a:defPPr>
                  <a:defRPr lang="en-US"/>
                </a:defPPr>
                <a:lvl1pPr algn="ctr">
                  <a:defRPr sz="2800" b="1">
                    <a:solidFill>
                      <a:srgbClr val="002060"/>
                    </a:solidFill>
                    <a:latin typeface="Alexandria" pitchFamily="2" charset="-78"/>
                    <a:cs typeface="Alexandria" pitchFamily="2" charset="-78"/>
                  </a:defRPr>
                </a:lvl1pPr>
              </a:lstStyle>
              <a:p>
                <a:r>
                  <a:rPr lang="ar-EG" sz="1600" dirty="0"/>
                  <a:t>المراقبة والرقابة</a:t>
                </a:r>
                <a:endParaRPr lang="en-US" sz="1600" dirty="0"/>
              </a:p>
            </p:txBody>
          </p:sp>
          <p:sp>
            <p:nvSpPr>
              <p:cNvPr id="111" name="TextBox 110">
                <a:extLst>
                  <a:ext uri="{FF2B5EF4-FFF2-40B4-BE49-F238E27FC236}">
                    <a16:creationId xmlns:a16="http://schemas.microsoft.com/office/drawing/2014/main" id="{0122B12B-2866-1C2C-571B-1080ACE01F4B}"/>
                  </a:ext>
                </a:extLst>
              </p:cNvPr>
              <p:cNvSpPr txBox="1"/>
              <p:nvPr/>
            </p:nvSpPr>
            <p:spPr>
              <a:xfrm>
                <a:off x="2903985" y="562601"/>
                <a:ext cx="1647684" cy="485811"/>
              </a:xfrm>
              <a:prstGeom prst="rect">
                <a:avLst/>
              </a:prstGeom>
              <a:noFill/>
            </p:spPr>
            <p:txBody>
              <a:bodyPr wrap="square" rtlCol="0">
                <a:spAutoFit/>
              </a:bodyPr>
              <a:lstStyle/>
              <a:p>
                <a:pPr algn="ctr" rtl="1"/>
                <a:r>
                  <a:rPr lang="ar-EG" sz="1600" b="1" dirty="0">
                    <a:solidFill>
                      <a:srgbClr val="002060"/>
                    </a:solidFill>
                    <a:latin typeface="Alexandria" pitchFamily="2" charset="-78"/>
                    <a:cs typeface="Alexandria" pitchFamily="2" charset="-78"/>
                  </a:rPr>
                  <a:t>التقييم</a:t>
                </a:r>
                <a:endParaRPr lang="en-US" sz="1600" b="1" dirty="0">
                  <a:solidFill>
                    <a:srgbClr val="002060"/>
                  </a:solidFill>
                  <a:latin typeface="Alexandria" pitchFamily="2" charset="-78"/>
                  <a:cs typeface="Alexandria" pitchFamily="2" charset="-78"/>
                </a:endParaRPr>
              </a:p>
            </p:txBody>
          </p:sp>
        </p:grpSp>
        <p:sp>
          <p:nvSpPr>
            <p:cNvPr id="61" name="Rectangle 60">
              <a:extLst>
                <a:ext uri="{FF2B5EF4-FFF2-40B4-BE49-F238E27FC236}">
                  <a16:creationId xmlns:a16="http://schemas.microsoft.com/office/drawing/2014/main" id="{CDEB6C81-AD28-05DB-0AFA-3CF0B47D5BC0}"/>
                </a:ext>
              </a:extLst>
            </p:cNvPr>
            <p:cNvSpPr/>
            <p:nvPr/>
          </p:nvSpPr>
          <p:spPr>
            <a:xfrm>
              <a:off x="4368803" y="2342257"/>
              <a:ext cx="2026362" cy="1066672"/>
            </a:xfrm>
            <a:prstGeom prst="rect">
              <a:avLst/>
            </a:prstGeom>
          </p:spPr>
          <p:txBody>
            <a:bodyPr wrap="square">
              <a:spAutoFit/>
            </a:bodyPr>
            <a:lstStyle/>
            <a:p>
              <a:pPr algn="ctr"/>
              <a:r>
                <a:rPr lang="ar-EG" sz="1600" b="1" dirty="0">
                  <a:solidFill>
                    <a:srgbClr val="002060"/>
                  </a:solidFill>
                  <a:latin typeface="Alexandria" pitchFamily="2" charset="-78"/>
                  <a:cs typeface="Alexandria" pitchFamily="2" charset="-78"/>
                </a:rPr>
                <a:t>مراحل التخطيط الاستراتيجي</a:t>
              </a:r>
              <a:endParaRPr lang="en-IN" sz="1600" b="1" dirty="0">
                <a:solidFill>
                  <a:srgbClr val="002060"/>
                </a:solidFill>
                <a:latin typeface="Alexandria" pitchFamily="2" charset="-78"/>
                <a:cs typeface="Alexandria" pitchFamily="2" charset="-78"/>
              </a:endParaRPr>
            </a:p>
          </p:txBody>
        </p:sp>
      </p:grpSp>
      <p:sp>
        <p:nvSpPr>
          <p:cNvPr id="4" name="Rectangle 3">
            <a:extLst>
              <a:ext uri="{FF2B5EF4-FFF2-40B4-BE49-F238E27FC236}">
                <a16:creationId xmlns:a16="http://schemas.microsoft.com/office/drawing/2014/main" id="{D63DE291-8E50-4D9D-D959-EB8597B2D2B1}"/>
              </a:ext>
            </a:extLst>
          </p:cNvPr>
          <p:cNvSpPr/>
          <p:nvPr/>
        </p:nvSpPr>
        <p:spPr>
          <a:xfrm>
            <a:off x="2626179" y="468972"/>
            <a:ext cx="8929426" cy="776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242732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CD9E7-606A-DF57-C169-18D8A4A727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C199BD-2551-58CA-0242-0806F5124719}"/>
              </a:ext>
            </a:extLst>
          </p:cNvPr>
          <p:cNvSpPr/>
          <p:nvPr/>
        </p:nvSpPr>
        <p:spPr>
          <a:xfrm>
            <a:off x="2184051" y="30058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5CF4104-6451-7A43-0900-BBCA484D1AF1}"/>
              </a:ext>
            </a:extLst>
          </p:cNvPr>
          <p:cNvSpPr/>
          <p:nvPr/>
        </p:nvSpPr>
        <p:spPr>
          <a:xfrm>
            <a:off x="7883147" y="1117061"/>
            <a:ext cx="4128422" cy="55671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B5C7982-E904-DD50-9FA7-9F69910DEF13}"/>
              </a:ext>
            </a:extLst>
          </p:cNvPr>
          <p:cNvSpPr/>
          <p:nvPr/>
        </p:nvSpPr>
        <p:spPr>
          <a:xfrm>
            <a:off x="177004" y="1329778"/>
            <a:ext cx="11633627" cy="525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2CD2BE6-4535-F26E-C90A-4F2A08ADF720}"/>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8B895B5-22E5-E2A3-C6D3-74E87DA3B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25" y="-43432"/>
            <a:ext cx="2305141" cy="1076343"/>
          </a:xfrm>
          <a:prstGeom prst="rect">
            <a:avLst/>
          </a:prstGeom>
        </p:spPr>
      </p:pic>
      <p:sp>
        <p:nvSpPr>
          <p:cNvPr id="11" name="TextBox 10">
            <a:extLst>
              <a:ext uri="{FF2B5EF4-FFF2-40B4-BE49-F238E27FC236}">
                <a16:creationId xmlns:a16="http://schemas.microsoft.com/office/drawing/2014/main" id="{7224EA0B-130A-E604-FD24-D64D13CA33F6}"/>
              </a:ext>
            </a:extLst>
          </p:cNvPr>
          <p:cNvSpPr txBox="1"/>
          <p:nvPr/>
        </p:nvSpPr>
        <p:spPr>
          <a:xfrm>
            <a:off x="8277943" y="1329778"/>
            <a:ext cx="2931288" cy="461024"/>
          </a:xfrm>
          <a:prstGeom prst="rect">
            <a:avLst/>
          </a:prstGeom>
          <a:noFill/>
        </p:spPr>
        <p:txBody>
          <a:bodyPr wrap="square" rtlCol="1">
            <a:spAutoFit/>
          </a:bodyPr>
          <a:lstStyle/>
          <a:p>
            <a:pPr algn="just" rtl="1">
              <a:lnSpc>
                <a:spcPct val="150000"/>
              </a:lnSpc>
            </a:pPr>
            <a:r>
              <a:rPr lang="ar-EG" b="1" dirty="0">
                <a:solidFill>
                  <a:srgbClr val="00B050"/>
                </a:solidFill>
                <a:latin typeface="Alexandria" pitchFamily="2" charset="-78"/>
                <a:cs typeface="Alexandria" pitchFamily="2" charset="-78"/>
              </a:rPr>
              <a:t>1. البحث والتحليل:</a:t>
            </a:r>
          </a:p>
        </p:txBody>
      </p:sp>
      <p:sp>
        <p:nvSpPr>
          <p:cNvPr id="3" name="TextBox 2">
            <a:extLst>
              <a:ext uri="{FF2B5EF4-FFF2-40B4-BE49-F238E27FC236}">
                <a16:creationId xmlns:a16="http://schemas.microsoft.com/office/drawing/2014/main" id="{46748084-8DB7-7E8D-FDE0-F83C0F662163}"/>
              </a:ext>
            </a:extLst>
          </p:cNvPr>
          <p:cNvSpPr txBox="1"/>
          <p:nvPr/>
        </p:nvSpPr>
        <p:spPr>
          <a:xfrm>
            <a:off x="381369" y="1711866"/>
            <a:ext cx="11280038" cy="2312877"/>
          </a:xfrm>
          <a:prstGeom prst="rect">
            <a:avLst/>
          </a:prstGeom>
          <a:noFill/>
        </p:spPr>
        <p:txBody>
          <a:bodyPr wrap="square" rtlCol="1">
            <a:spAutoFit/>
          </a:bodyPr>
          <a:lstStyle/>
          <a:p>
            <a:pPr algn="r" rtl="1">
              <a:lnSpc>
                <a:spcPct val="150000"/>
              </a:lnSpc>
            </a:pPr>
            <a:r>
              <a:rPr lang="ar-EG" b="1" dirty="0">
                <a:solidFill>
                  <a:schemeClr val="accent2">
                    <a:lumMod val="75000"/>
                  </a:schemeClr>
                </a:solidFill>
                <a:latin typeface="Alexandria" pitchFamily="2" charset="-78"/>
                <a:cs typeface="Alexandria" pitchFamily="2" charset="-78"/>
              </a:rPr>
              <a:t>تحليل البيئة الداخلية والخارجية:  </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البيئة الداخلية: </a:t>
            </a:r>
            <a:r>
              <a:rPr lang="ar-EG" sz="1600" dirty="0">
                <a:latin typeface="Alexandria" pitchFamily="2" charset="-78"/>
                <a:cs typeface="Alexandria" pitchFamily="2" charset="-78"/>
              </a:rPr>
              <a:t>يتضمن هذا تحليل قدرة المؤسسة التعليمية على تنفيذ النظام الجديد، مثل توفر الموارد البشرية والتقنية المناسبة.</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البيئة الخارجية: </a:t>
            </a:r>
            <a:r>
              <a:rPr lang="ar-EG" sz="1600" dirty="0">
                <a:latin typeface="Alexandria" pitchFamily="2" charset="-78"/>
                <a:cs typeface="Alexandria" pitchFamily="2" charset="-78"/>
              </a:rPr>
              <a:t>يشمل تحليل الجمهور المستهدف (الأهالي، الطلاب، المعلمون) ودراسة المنافسة من مؤسسات تعليمية أخرى.أدوات التحليل: يتم استخدام تحليل </a:t>
            </a:r>
            <a:r>
              <a:rPr lang="en-US" sz="1600" dirty="0">
                <a:latin typeface="Alexandria" pitchFamily="2" charset="-78"/>
                <a:cs typeface="Alexandria" pitchFamily="2" charset="-78"/>
              </a:rPr>
              <a:t> SWOT</a:t>
            </a:r>
            <a:r>
              <a:rPr lang="ar-EG" sz="1600" dirty="0">
                <a:latin typeface="Alexandria" pitchFamily="2" charset="-78"/>
                <a:cs typeface="Alexandria" pitchFamily="2" charset="-78"/>
              </a:rPr>
              <a:t>نقاط القوة والضعف، الفرص والتهديدات و</a:t>
            </a:r>
            <a:r>
              <a:rPr lang="en-US" sz="1600" dirty="0">
                <a:latin typeface="Alexandria" pitchFamily="2" charset="-78"/>
                <a:cs typeface="Alexandria" pitchFamily="2" charset="-78"/>
              </a:rPr>
              <a:t> PESTEL </a:t>
            </a:r>
            <a:r>
              <a:rPr lang="ar-EG" sz="1600" dirty="0">
                <a:latin typeface="Alexandria" pitchFamily="2" charset="-78"/>
                <a:cs typeface="Alexandria" pitchFamily="2" charset="-78"/>
              </a:rPr>
              <a:t> العوامل السياسية، الاقتصادية، الاجتماعية، التكنولوجية، البيئية، القانونية) لفهم التحديات والفرص في البيئة المحيطة.</a:t>
            </a:r>
            <a:endParaRPr lang="ar-EG"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AA05CB08-9252-ACC2-3B10-DF5A08976D81}"/>
              </a:ext>
            </a:extLst>
          </p:cNvPr>
          <p:cNvSpPr txBox="1"/>
          <p:nvPr/>
        </p:nvSpPr>
        <p:spPr>
          <a:xfrm>
            <a:off x="1823840" y="294580"/>
            <a:ext cx="9385391" cy="789319"/>
          </a:xfrm>
          <a:prstGeom prst="rect">
            <a:avLst/>
          </a:prstGeom>
          <a:noFill/>
        </p:spPr>
        <p:txBody>
          <a:bodyPr wrap="square" rtlCol="1">
            <a:spAutoFit/>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مثال تطبيقي عن تنفيذ حملة علاقات عامة : </a:t>
            </a:r>
          </a:p>
          <a:p>
            <a:pPr algn="ctr" rtl="1">
              <a:lnSpc>
                <a:spcPct val="150000"/>
              </a:lnSpc>
            </a:pPr>
            <a:r>
              <a:rPr lang="ar-EG" sz="1600" b="1" dirty="0">
                <a:latin typeface="Alexandria" pitchFamily="2" charset="-78"/>
                <a:cs typeface="Alexandria" pitchFamily="2" charset="-78"/>
              </a:rPr>
              <a:t>حملة العلاقات العامة لمؤسسة تعليمية لإعلان عن نظام جديد</a:t>
            </a:r>
          </a:p>
        </p:txBody>
      </p:sp>
      <p:sp>
        <p:nvSpPr>
          <p:cNvPr id="6" name="TextBox 5">
            <a:extLst>
              <a:ext uri="{FF2B5EF4-FFF2-40B4-BE49-F238E27FC236}">
                <a16:creationId xmlns:a16="http://schemas.microsoft.com/office/drawing/2014/main" id="{B4DF842E-588C-03C0-01CE-3FB80B4AA7F1}"/>
              </a:ext>
            </a:extLst>
          </p:cNvPr>
          <p:cNvSpPr txBox="1"/>
          <p:nvPr/>
        </p:nvSpPr>
        <p:spPr>
          <a:xfrm>
            <a:off x="9184194" y="4050242"/>
            <a:ext cx="2365180" cy="461024"/>
          </a:xfrm>
          <a:prstGeom prst="rect">
            <a:avLst/>
          </a:prstGeom>
          <a:noFill/>
        </p:spPr>
        <p:txBody>
          <a:bodyPr wrap="square" rtlCol="1">
            <a:spAutoFit/>
          </a:bodyPr>
          <a:lstStyle/>
          <a:p>
            <a:pPr algn="just" rtl="1">
              <a:lnSpc>
                <a:spcPct val="150000"/>
              </a:lnSpc>
            </a:pPr>
            <a:r>
              <a:rPr lang="ar-EG" b="1" dirty="0">
                <a:solidFill>
                  <a:srgbClr val="00B050"/>
                </a:solidFill>
                <a:latin typeface="Alexandria" pitchFamily="2" charset="-78"/>
                <a:cs typeface="Alexandria" pitchFamily="2" charset="-78"/>
              </a:rPr>
              <a:t>2. تحديد الأهداف:</a:t>
            </a:r>
          </a:p>
        </p:txBody>
      </p:sp>
      <p:sp>
        <p:nvSpPr>
          <p:cNvPr id="7" name="TextBox 6">
            <a:extLst>
              <a:ext uri="{FF2B5EF4-FFF2-40B4-BE49-F238E27FC236}">
                <a16:creationId xmlns:a16="http://schemas.microsoft.com/office/drawing/2014/main" id="{B545CAD1-88A9-6036-4CD6-8C5D25C83D6F}"/>
              </a:ext>
            </a:extLst>
          </p:cNvPr>
          <p:cNvSpPr txBox="1"/>
          <p:nvPr/>
        </p:nvSpPr>
        <p:spPr>
          <a:xfrm>
            <a:off x="381369" y="4406831"/>
            <a:ext cx="11280038" cy="1528047"/>
          </a:xfrm>
          <a:prstGeom prst="rect">
            <a:avLst/>
          </a:prstGeom>
          <a:noFill/>
        </p:spPr>
        <p:txBody>
          <a:bodyPr wrap="square" rtlCol="1">
            <a:spAutoFit/>
          </a:bodyPr>
          <a:lstStyle/>
          <a:p>
            <a:pPr algn="r" rtl="1">
              <a:lnSpc>
                <a:spcPct val="150000"/>
              </a:lnSpc>
            </a:pPr>
            <a:r>
              <a:rPr lang="ar-EG" sz="1600" b="1" dirty="0">
                <a:solidFill>
                  <a:schemeClr val="accent2">
                    <a:lumMod val="75000"/>
                  </a:schemeClr>
                </a:solidFill>
                <a:latin typeface="Alexandria" pitchFamily="2" charset="-78"/>
                <a:cs typeface="Alexandria" pitchFamily="2" charset="-78"/>
              </a:rPr>
              <a:t>أهداف قصيرة المدى:</a:t>
            </a:r>
            <a:r>
              <a:rPr lang="ar-EG" sz="1600" dirty="0">
                <a:latin typeface="Alexandria" pitchFamily="2" charset="-78"/>
                <a:cs typeface="Alexandria" pitchFamily="2" charset="-78"/>
              </a:rPr>
              <a:t>زيادة وعي الأهالي بنظام التعليم الجديد بنسبة 30% خلال الشهر الأول.تعزيز تفاعل الطلاب مع المنصات الرقمية بنسبة 20%.</a:t>
            </a:r>
          </a:p>
          <a:p>
            <a:pPr algn="r" rtl="1">
              <a:lnSpc>
                <a:spcPct val="150000"/>
              </a:lnSpc>
            </a:pPr>
            <a:r>
              <a:rPr lang="ar-EG" sz="1600" b="1" dirty="0">
                <a:solidFill>
                  <a:schemeClr val="accent2">
                    <a:lumMod val="75000"/>
                  </a:schemeClr>
                </a:solidFill>
                <a:latin typeface="Alexandria" pitchFamily="2" charset="-78"/>
                <a:cs typeface="Alexandria" pitchFamily="2" charset="-78"/>
              </a:rPr>
              <a:t>أهداف طويلة المدى: </a:t>
            </a:r>
            <a:r>
              <a:rPr lang="ar-EG" sz="1600" dirty="0">
                <a:latin typeface="Alexandria" pitchFamily="2" charset="-78"/>
                <a:cs typeface="Alexandria" pitchFamily="2" charset="-78"/>
              </a:rPr>
              <a:t>تحسين الصورة الذهنية للمؤسسة التعليمية في المجتمع.بناء علاقة ثقة مستدامة بين المؤسسة وأولياء الأمور.</a:t>
            </a:r>
          </a:p>
        </p:txBody>
      </p:sp>
    </p:spTree>
    <p:extLst>
      <p:ext uri="{BB962C8B-B14F-4D97-AF65-F5344CB8AC3E}">
        <p14:creationId xmlns:p14="http://schemas.microsoft.com/office/powerpoint/2010/main" val="314161708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EEC7E-E360-A54E-5AB1-63BDF4A4F6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5D93CC-02EE-C18F-5E33-2E0F68A52535}"/>
              </a:ext>
            </a:extLst>
          </p:cNvPr>
          <p:cNvSpPr/>
          <p:nvPr/>
        </p:nvSpPr>
        <p:spPr>
          <a:xfrm>
            <a:off x="2184051" y="30058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7469DB-BBC7-AEA1-67B4-EDA092E484AE}"/>
              </a:ext>
            </a:extLst>
          </p:cNvPr>
          <p:cNvSpPr/>
          <p:nvPr/>
        </p:nvSpPr>
        <p:spPr>
          <a:xfrm>
            <a:off x="7883147" y="1117061"/>
            <a:ext cx="4128422" cy="55671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C927A8B-4B48-4B9B-72ED-27B174287657}"/>
              </a:ext>
            </a:extLst>
          </p:cNvPr>
          <p:cNvSpPr/>
          <p:nvPr/>
        </p:nvSpPr>
        <p:spPr>
          <a:xfrm>
            <a:off x="177004" y="1329778"/>
            <a:ext cx="11633627" cy="525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0EB873E-EF09-C190-1B48-C338BCE8F36C}"/>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73C5360-0E00-82B9-2E89-60A9C362D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25" y="-43432"/>
            <a:ext cx="2305141" cy="1076343"/>
          </a:xfrm>
          <a:prstGeom prst="rect">
            <a:avLst/>
          </a:prstGeom>
        </p:spPr>
      </p:pic>
      <p:sp>
        <p:nvSpPr>
          <p:cNvPr id="11" name="TextBox 10">
            <a:extLst>
              <a:ext uri="{FF2B5EF4-FFF2-40B4-BE49-F238E27FC236}">
                <a16:creationId xmlns:a16="http://schemas.microsoft.com/office/drawing/2014/main" id="{3A6E03B2-7499-B0A2-7205-31B31FCC1B5C}"/>
              </a:ext>
            </a:extLst>
          </p:cNvPr>
          <p:cNvSpPr txBox="1"/>
          <p:nvPr/>
        </p:nvSpPr>
        <p:spPr>
          <a:xfrm>
            <a:off x="8481714" y="1304712"/>
            <a:ext cx="2931288" cy="461024"/>
          </a:xfrm>
          <a:prstGeom prst="rect">
            <a:avLst/>
          </a:prstGeom>
          <a:noFill/>
        </p:spPr>
        <p:txBody>
          <a:bodyPr wrap="square" rtlCol="1">
            <a:spAutoFit/>
          </a:bodyPr>
          <a:lstStyle/>
          <a:p>
            <a:pPr algn="just" rtl="1">
              <a:lnSpc>
                <a:spcPct val="150000"/>
              </a:lnSpc>
            </a:pPr>
            <a:r>
              <a:rPr lang="ar-EG" b="1" dirty="0">
                <a:solidFill>
                  <a:srgbClr val="00B050"/>
                </a:solidFill>
                <a:latin typeface="Alexandria" pitchFamily="2" charset="-78"/>
                <a:cs typeface="Alexandria" pitchFamily="2" charset="-78"/>
              </a:rPr>
              <a:t>3. الاستراتيجية:</a:t>
            </a:r>
          </a:p>
        </p:txBody>
      </p:sp>
      <p:sp>
        <p:nvSpPr>
          <p:cNvPr id="3" name="TextBox 2">
            <a:extLst>
              <a:ext uri="{FF2B5EF4-FFF2-40B4-BE49-F238E27FC236}">
                <a16:creationId xmlns:a16="http://schemas.microsoft.com/office/drawing/2014/main" id="{EF9CA5C9-0E36-5148-E35B-A9FDEC4807FD}"/>
              </a:ext>
            </a:extLst>
          </p:cNvPr>
          <p:cNvSpPr txBox="1"/>
          <p:nvPr/>
        </p:nvSpPr>
        <p:spPr>
          <a:xfrm>
            <a:off x="381369" y="1581323"/>
            <a:ext cx="11280038" cy="3051541"/>
          </a:xfrm>
          <a:prstGeom prst="rect">
            <a:avLst/>
          </a:prstGeom>
          <a:noFill/>
        </p:spPr>
        <p:txBody>
          <a:bodyPr wrap="square" rtlCol="1">
            <a:spAutoFit/>
          </a:bodyPr>
          <a:lstStyle/>
          <a:p>
            <a:pPr algn="r" rtl="1">
              <a:lnSpc>
                <a:spcPct val="150000"/>
              </a:lnSpc>
            </a:pPr>
            <a:r>
              <a:rPr lang="ar-EG" sz="1600" b="1" dirty="0">
                <a:solidFill>
                  <a:schemeClr val="accent2">
                    <a:lumMod val="75000"/>
                  </a:schemeClr>
                </a:solidFill>
                <a:latin typeface="Alexandria" pitchFamily="2" charset="-78"/>
                <a:cs typeface="Alexandria" pitchFamily="2" charset="-78"/>
              </a:rPr>
              <a:t>تحديد الجمهور المستهدف:</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الأهالي: </a:t>
            </a:r>
            <a:r>
              <a:rPr lang="ar-EG" sz="1600" dirty="0">
                <a:latin typeface="Alexandria" pitchFamily="2" charset="-78"/>
                <a:cs typeface="Alexandria" pitchFamily="2" charset="-78"/>
              </a:rPr>
              <a:t>الذين سيستفيدون مباشرة من النظام الجديد.</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الطلاب: </a:t>
            </a:r>
            <a:r>
              <a:rPr lang="ar-EG" sz="1600" dirty="0">
                <a:latin typeface="Alexandria" pitchFamily="2" charset="-78"/>
                <a:cs typeface="Alexandria" pitchFamily="2" charset="-78"/>
              </a:rPr>
              <a:t>الذين سيتأثرون بتطبيق النظام في العملية التعليمية.</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المعلمين: </a:t>
            </a:r>
            <a:r>
              <a:rPr lang="ar-EG" sz="1600" dirty="0">
                <a:latin typeface="Alexandria" pitchFamily="2" charset="-78"/>
                <a:cs typeface="Alexandria" pitchFamily="2" charset="-78"/>
              </a:rPr>
              <a:t>الذين سيتعين عليهم التكيف مع النظام الجديد.</a:t>
            </a:r>
          </a:p>
          <a:p>
            <a:pPr algn="just" rtl="1">
              <a:lnSpc>
                <a:spcPct val="150000"/>
              </a:lnSpc>
            </a:pPr>
            <a:r>
              <a:rPr lang="ar-EG" sz="1600" b="1" dirty="0">
                <a:solidFill>
                  <a:srgbClr val="00B0F0"/>
                </a:solidFill>
                <a:latin typeface="Alexandria" pitchFamily="2" charset="-78"/>
                <a:cs typeface="Alexandria" pitchFamily="2" charset="-78"/>
              </a:rPr>
              <a:t>اختيار الوسائل الإعلامية:</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الإعلام التقليدي: </a:t>
            </a:r>
            <a:r>
              <a:rPr lang="ar-EG" sz="1600" dirty="0">
                <a:latin typeface="Alexandria" pitchFamily="2" charset="-78"/>
                <a:cs typeface="Alexandria" pitchFamily="2" charset="-78"/>
              </a:rPr>
              <a:t>الصحف المحلية، الإعلانات التلفزيونية.</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الإعلام الرقمي: </a:t>
            </a:r>
            <a:r>
              <a:rPr lang="ar-EG" sz="1600" dirty="0">
                <a:latin typeface="Alexandria" pitchFamily="2" charset="-78"/>
                <a:cs typeface="Alexandria" pitchFamily="2" charset="-78"/>
              </a:rPr>
              <a:t>مواقع التواصل الاجتماعي، البريد الإلكتروني، المواقع الإلكترونية للمؤسسة.</a:t>
            </a:r>
          </a:p>
          <a:p>
            <a:pPr algn="just" rtl="1">
              <a:lnSpc>
                <a:spcPct val="150000"/>
              </a:lnSpc>
            </a:pPr>
            <a:r>
              <a:rPr lang="ar-EG" sz="1600" b="1" dirty="0">
                <a:solidFill>
                  <a:schemeClr val="accent2">
                    <a:lumMod val="75000"/>
                  </a:schemeClr>
                </a:solidFill>
                <a:latin typeface="Alexandria" pitchFamily="2" charset="-78"/>
                <a:cs typeface="Alexandria" pitchFamily="2" charset="-78"/>
              </a:rPr>
              <a:t>تطوير رسائل الحملة:</a:t>
            </a:r>
            <a:r>
              <a:rPr lang="ar-EG" sz="1600" b="1" dirty="0">
                <a:latin typeface="Alexandria" pitchFamily="2" charset="-78"/>
                <a:cs typeface="Alexandria" pitchFamily="2" charset="-78"/>
              </a:rPr>
              <a:t>"</a:t>
            </a:r>
            <a:r>
              <a:rPr lang="ar-EG" sz="1600" dirty="0">
                <a:latin typeface="Alexandria" pitchFamily="2" charset="-78"/>
                <a:cs typeface="Alexandria" pitchFamily="2" charset="-78"/>
              </a:rPr>
              <a:t>نظام تعليمي جديد يناسب العصر: قم بتسجيل أبنائك اليوم للاستفادة من أحدث أساليب التعليم."</a:t>
            </a:r>
            <a:endParaRPr lang="ar-EG"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6DA6A8B7-3EA3-F2E6-92FB-9E001065693A}"/>
              </a:ext>
            </a:extLst>
          </p:cNvPr>
          <p:cNvSpPr txBox="1"/>
          <p:nvPr/>
        </p:nvSpPr>
        <p:spPr>
          <a:xfrm>
            <a:off x="1823840" y="294580"/>
            <a:ext cx="9385391" cy="789319"/>
          </a:xfrm>
          <a:prstGeom prst="rect">
            <a:avLst/>
          </a:prstGeom>
          <a:noFill/>
        </p:spPr>
        <p:txBody>
          <a:bodyPr wrap="square" rtlCol="1">
            <a:spAutoFit/>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مثال تطبيقي عن تنفيذ حملة علاقات عامة : </a:t>
            </a:r>
          </a:p>
          <a:p>
            <a:pPr algn="ctr" rtl="1">
              <a:lnSpc>
                <a:spcPct val="150000"/>
              </a:lnSpc>
            </a:pPr>
            <a:r>
              <a:rPr lang="ar-EG" sz="1600" b="1" dirty="0">
                <a:latin typeface="Alexandria" pitchFamily="2" charset="-78"/>
                <a:cs typeface="Alexandria" pitchFamily="2" charset="-78"/>
              </a:rPr>
              <a:t>حملة العلاقات العامة لمؤسسة تعليمية لإعلان عن نظام جديد</a:t>
            </a:r>
          </a:p>
        </p:txBody>
      </p:sp>
      <p:sp>
        <p:nvSpPr>
          <p:cNvPr id="6" name="TextBox 5">
            <a:extLst>
              <a:ext uri="{FF2B5EF4-FFF2-40B4-BE49-F238E27FC236}">
                <a16:creationId xmlns:a16="http://schemas.microsoft.com/office/drawing/2014/main" id="{F5D26ACA-E7B4-93E4-1316-5601986FAB69}"/>
              </a:ext>
            </a:extLst>
          </p:cNvPr>
          <p:cNvSpPr txBox="1"/>
          <p:nvPr/>
        </p:nvSpPr>
        <p:spPr>
          <a:xfrm>
            <a:off x="9139727" y="4685846"/>
            <a:ext cx="2365180" cy="461024"/>
          </a:xfrm>
          <a:prstGeom prst="rect">
            <a:avLst/>
          </a:prstGeom>
          <a:noFill/>
        </p:spPr>
        <p:txBody>
          <a:bodyPr wrap="square" rtlCol="1">
            <a:spAutoFit/>
          </a:bodyPr>
          <a:lstStyle/>
          <a:p>
            <a:pPr algn="just" rtl="1">
              <a:lnSpc>
                <a:spcPct val="150000"/>
              </a:lnSpc>
            </a:pPr>
            <a:r>
              <a:rPr lang="ar-EG" b="1" dirty="0">
                <a:solidFill>
                  <a:srgbClr val="00B050"/>
                </a:solidFill>
                <a:latin typeface="Alexandria" pitchFamily="2" charset="-78"/>
                <a:cs typeface="Alexandria" pitchFamily="2" charset="-78"/>
              </a:rPr>
              <a:t>4. التكتيكات:</a:t>
            </a:r>
          </a:p>
        </p:txBody>
      </p:sp>
      <p:sp>
        <p:nvSpPr>
          <p:cNvPr id="7" name="TextBox 6">
            <a:extLst>
              <a:ext uri="{FF2B5EF4-FFF2-40B4-BE49-F238E27FC236}">
                <a16:creationId xmlns:a16="http://schemas.microsoft.com/office/drawing/2014/main" id="{0795ABF9-E1D7-6E42-D5E5-0A0B8DDFD64B}"/>
              </a:ext>
            </a:extLst>
          </p:cNvPr>
          <p:cNvSpPr txBox="1"/>
          <p:nvPr/>
        </p:nvSpPr>
        <p:spPr>
          <a:xfrm>
            <a:off x="455981" y="5084189"/>
            <a:ext cx="11280038" cy="1158715"/>
          </a:xfrm>
          <a:prstGeom prst="rect">
            <a:avLst/>
          </a:prstGeom>
          <a:noFill/>
        </p:spPr>
        <p:txBody>
          <a:bodyPr wrap="square" rtlCol="1">
            <a:spAutoFit/>
          </a:bodyPr>
          <a:lstStyle/>
          <a:p>
            <a:pPr algn="r" rtl="1">
              <a:lnSpc>
                <a:spcPct val="150000"/>
              </a:lnSpc>
            </a:pPr>
            <a:r>
              <a:rPr lang="ar-EG" sz="1600" b="1" dirty="0">
                <a:solidFill>
                  <a:schemeClr val="accent2">
                    <a:lumMod val="75000"/>
                  </a:schemeClr>
                </a:solidFill>
                <a:latin typeface="Alexandria" pitchFamily="2" charset="-78"/>
                <a:cs typeface="Alexandria" pitchFamily="2" charset="-78"/>
              </a:rPr>
              <a:t>أنشطة التكتيك: </a:t>
            </a:r>
            <a:r>
              <a:rPr lang="ar-EG" sz="1600" dirty="0">
                <a:latin typeface="Alexandria" pitchFamily="2" charset="-78"/>
                <a:cs typeface="Alexandria" pitchFamily="2" charset="-78"/>
              </a:rPr>
              <a:t>تنظيم حفل صحفي للإعلان عن النظام الجديد بمشاركة وسائل الإعلام المحلية.</a:t>
            </a:r>
          </a:p>
          <a:p>
            <a:pPr algn="r" rtl="1">
              <a:lnSpc>
                <a:spcPct val="150000"/>
              </a:lnSpc>
            </a:pPr>
            <a:r>
              <a:rPr lang="ar-EG" sz="1600" b="1" dirty="0">
                <a:solidFill>
                  <a:schemeClr val="accent2">
                    <a:lumMod val="75000"/>
                  </a:schemeClr>
                </a:solidFill>
                <a:latin typeface="Alexandria" pitchFamily="2" charset="-78"/>
                <a:cs typeface="Alexandria" pitchFamily="2" charset="-78"/>
              </a:rPr>
              <a:t>إعلانات عبر وسائل التواصل الاجتماعي: </a:t>
            </a:r>
            <a:r>
              <a:rPr lang="ar-EG" sz="1600" dirty="0">
                <a:latin typeface="Alexandria" pitchFamily="2" charset="-78"/>
                <a:cs typeface="Alexandria" pitchFamily="2" charset="-78"/>
              </a:rPr>
              <a:t>لإشراك الجمهور.</a:t>
            </a:r>
          </a:p>
          <a:p>
            <a:pPr algn="r" rtl="1">
              <a:lnSpc>
                <a:spcPct val="150000"/>
              </a:lnSpc>
            </a:pPr>
            <a:r>
              <a:rPr lang="ar-EG" sz="1600" b="1" dirty="0">
                <a:solidFill>
                  <a:schemeClr val="accent2">
                    <a:lumMod val="75000"/>
                  </a:schemeClr>
                </a:solidFill>
                <a:latin typeface="Alexandria" pitchFamily="2" charset="-78"/>
                <a:cs typeface="Alexandria" pitchFamily="2" charset="-78"/>
              </a:rPr>
              <a:t>إرسال نشرات إخبارية: </a:t>
            </a:r>
            <a:r>
              <a:rPr lang="ar-EG" sz="1600" dirty="0">
                <a:latin typeface="Alexandria" pitchFamily="2" charset="-78"/>
                <a:cs typeface="Alexandria" pitchFamily="2" charset="-78"/>
              </a:rPr>
              <a:t>عبر البريد الإلكتروني إلى الأهالي.</a:t>
            </a:r>
          </a:p>
        </p:txBody>
      </p:sp>
    </p:spTree>
    <p:extLst>
      <p:ext uri="{BB962C8B-B14F-4D97-AF65-F5344CB8AC3E}">
        <p14:creationId xmlns:p14="http://schemas.microsoft.com/office/powerpoint/2010/main" val="246842273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4F6D1-2E8F-1BDB-7B18-A4BFAB2CAB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FC2E14-47C1-9525-36B6-3A0F741F031F}"/>
              </a:ext>
            </a:extLst>
          </p:cNvPr>
          <p:cNvSpPr/>
          <p:nvPr/>
        </p:nvSpPr>
        <p:spPr>
          <a:xfrm>
            <a:off x="2184051" y="30058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28046C6-FB1F-F9CA-38E8-E7520BDB1DBF}"/>
              </a:ext>
            </a:extLst>
          </p:cNvPr>
          <p:cNvSpPr/>
          <p:nvPr/>
        </p:nvSpPr>
        <p:spPr>
          <a:xfrm>
            <a:off x="7883147" y="1117061"/>
            <a:ext cx="4128422" cy="55671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10F526-8B17-CCF0-C0EE-2702317E2995}"/>
              </a:ext>
            </a:extLst>
          </p:cNvPr>
          <p:cNvSpPr/>
          <p:nvPr/>
        </p:nvSpPr>
        <p:spPr>
          <a:xfrm>
            <a:off x="180431" y="1247897"/>
            <a:ext cx="11633627" cy="525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AA04C19-0DCB-7F7B-03AB-0315728E1DBF}"/>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65E0713-4069-B31E-8A59-11EA0E553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25" y="-43432"/>
            <a:ext cx="2305141" cy="1076343"/>
          </a:xfrm>
          <a:prstGeom prst="rect">
            <a:avLst/>
          </a:prstGeom>
        </p:spPr>
      </p:pic>
      <p:sp>
        <p:nvSpPr>
          <p:cNvPr id="11" name="TextBox 10">
            <a:extLst>
              <a:ext uri="{FF2B5EF4-FFF2-40B4-BE49-F238E27FC236}">
                <a16:creationId xmlns:a16="http://schemas.microsoft.com/office/drawing/2014/main" id="{45D91546-C5B7-4FD7-A5AD-151D0F75F097}"/>
              </a:ext>
            </a:extLst>
          </p:cNvPr>
          <p:cNvSpPr txBox="1"/>
          <p:nvPr/>
        </p:nvSpPr>
        <p:spPr>
          <a:xfrm>
            <a:off x="8481714" y="1304712"/>
            <a:ext cx="2931288" cy="461024"/>
          </a:xfrm>
          <a:prstGeom prst="rect">
            <a:avLst/>
          </a:prstGeom>
          <a:noFill/>
        </p:spPr>
        <p:txBody>
          <a:bodyPr wrap="square" rtlCol="1">
            <a:spAutoFit/>
          </a:bodyPr>
          <a:lstStyle/>
          <a:p>
            <a:pPr algn="just" rtl="1">
              <a:lnSpc>
                <a:spcPct val="150000"/>
              </a:lnSpc>
            </a:pPr>
            <a:r>
              <a:rPr lang="ar-EG" b="1" dirty="0">
                <a:solidFill>
                  <a:srgbClr val="00B050"/>
                </a:solidFill>
                <a:latin typeface="Alexandria" pitchFamily="2" charset="-78"/>
                <a:cs typeface="Alexandria" pitchFamily="2" charset="-78"/>
              </a:rPr>
              <a:t>5. التنفيذ:</a:t>
            </a:r>
          </a:p>
        </p:txBody>
      </p:sp>
      <p:sp>
        <p:nvSpPr>
          <p:cNvPr id="3" name="TextBox 2">
            <a:extLst>
              <a:ext uri="{FF2B5EF4-FFF2-40B4-BE49-F238E27FC236}">
                <a16:creationId xmlns:a16="http://schemas.microsoft.com/office/drawing/2014/main" id="{306C793B-6207-F158-AB8B-D1EFD178F180}"/>
              </a:ext>
            </a:extLst>
          </p:cNvPr>
          <p:cNvSpPr txBox="1"/>
          <p:nvPr/>
        </p:nvSpPr>
        <p:spPr>
          <a:xfrm>
            <a:off x="8139" y="1710605"/>
            <a:ext cx="11404863" cy="789383"/>
          </a:xfrm>
          <a:prstGeom prst="rect">
            <a:avLst/>
          </a:prstGeom>
          <a:noFill/>
        </p:spPr>
        <p:txBody>
          <a:bodyPr wrap="square" rtlCol="1">
            <a:spAutoFit/>
          </a:bodyPr>
          <a:lstStyle/>
          <a:p>
            <a:pPr algn="r" rtl="1">
              <a:lnSpc>
                <a:spcPct val="150000"/>
              </a:lnSpc>
            </a:pPr>
            <a:r>
              <a:rPr lang="ar-EG" sz="1600" dirty="0">
                <a:latin typeface="Alexandria" pitchFamily="2" charset="-78"/>
                <a:cs typeface="Alexandria" pitchFamily="2" charset="-78"/>
              </a:rPr>
              <a:t>تنفيذ الأنشطة وفقًا للجدول الزمني المحدد.</a:t>
            </a:r>
          </a:p>
          <a:p>
            <a:pPr algn="r" rtl="1">
              <a:lnSpc>
                <a:spcPct val="150000"/>
              </a:lnSpc>
            </a:pPr>
            <a:r>
              <a:rPr lang="ar-EG" sz="1600" dirty="0">
                <a:latin typeface="Alexandria" pitchFamily="2" charset="-78"/>
                <a:cs typeface="Alexandria" pitchFamily="2" charset="-78"/>
              </a:rPr>
              <a:t>توزيع المهام بين الفرق المختلفة (الإعلامية، التسويقية، التنظيمية).</a:t>
            </a:r>
          </a:p>
        </p:txBody>
      </p:sp>
      <p:sp>
        <p:nvSpPr>
          <p:cNvPr id="4" name="TextBox 3">
            <a:extLst>
              <a:ext uri="{FF2B5EF4-FFF2-40B4-BE49-F238E27FC236}">
                <a16:creationId xmlns:a16="http://schemas.microsoft.com/office/drawing/2014/main" id="{9517A3BF-A2B7-02CB-A5FD-07A7C2D05682}"/>
              </a:ext>
            </a:extLst>
          </p:cNvPr>
          <p:cNvSpPr txBox="1"/>
          <p:nvPr/>
        </p:nvSpPr>
        <p:spPr>
          <a:xfrm>
            <a:off x="1823840" y="294580"/>
            <a:ext cx="9385391" cy="789319"/>
          </a:xfrm>
          <a:prstGeom prst="rect">
            <a:avLst/>
          </a:prstGeom>
          <a:noFill/>
        </p:spPr>
        <p:txBody>
          <a:bodyPr wrap="square" rtlCol="1">
            <a:spAutoFit/>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مثال تطبيقي عن تنفيذ حملة علاقات عامة : </a:t>
            </a:r>
          </a:p>
          <a:p>
            <a:pPr algn="ctr" rtl="1">
              <a:lnSpc>
                <a:spcPct val="150000"/>
              </a:lnSpc>
            </a:pPr>
            <a:r>
              <a:rPr lang="ar-EG" sz="1600" b="1" dirty="0">
                <a:latin typeface="Alexandria" pitchFamily="2" charset="-78"/>
                <a:cs typeface="Alexandria" pitchFamily="2" charset="-78"/>
              </a:rPr>
              <a:t>حملة العلاقات العامة لمؤسسة تعليمية لإعلان عن نظام جديد</a:t>
            </a:r>
          </a:p>
        </p:txBody>
      </p:sp>
      <p:sp>
        <p:nvSpPr>
          <p:cNvPr id="6" name="TextBox 5">
            <a:extLst>
              <a:ext uri="{FF2B5EF4-FFF2-40B4-BE49-F238E27FC236}">
                <a16:creationId xmlns:a16="http://schemas.microsoft.com/office/drawing/2014/main" id="{7827401C-EFFD-DB6E-37F4-6AC3D2CA5404}"/>
              </a:ext>
            </a:extLst>
          </p:cNvPr>
          <p:cNvSpPr txBox="1"/>
          <p:nvPr/>
        </p:nvSpPr>
        <p:spPr>
          <a:xfrm>
            <a:off x="8481714" y="2714372"/>
            <a:ext cx="2931288" cy="461024"/>
          </a:xfrm>
          <a:prstGeom prst="rect">
            <a:avLst/>
          </a:prstGeom>
          <a:noFill/>
        </p:spPr>
        <p:txBody>
          <a:bodyPr wrap="square" rtlCol="1">
            <a:spAutoFit/>
          </a:bodyPr>
          <a:lstStyle/>
          <a:p>
            <a:pPr algn="just" rtl="1">
              <a:lnSpc>
                <a:spcPct val="150000"/>
              </a:lnSpc>
            </a:pPr>
            <a:r>
              <a:rPr lang="ar-EG" b="1" dirty="0">
                <a:solidFill>
                  <a:srgbClr val="00B050"/>
                </a:solidFill>
                <a:latin typeface="Alexandria" pitchFamily="2" charset="-78"/>
                <a:cs typeface="Alexandria" pitchFamily="2" charset="-78"/>
              </a:rPr>
              <a:t>6. المراقبة والرقابة:</a:t>
            </a:r>
          </a:p>
        </p:txBody>
      </p:sp>
      <p:sp>
        <p:nvSpPr>
          <p:cNvPr id="8" name="TextBox 7">
            <a:extLst>
              <a:ext uri="{FF2B5EF4-FFF2-40B4-BE49-F238E27FC236}">
                <a16:creationId xmlns:a16="http://schemas.microsoft.com/office/drawing/2014/main" id="{7018E19E-E628-443F-9ABE-844D894A11F5}"/>
              </a:ext>
            </a:extLst>
          </p:cNvPr>
          <p:cNvSpPr txBox="1"/>
          <p:nvPr/>
        </p:nvSpPr>
        <p:spPr>
          <a:xfrm>
            <a:off x="180430" y="3096465"/>
            <a:ext cx="11404863" cy="789383"/>
          </a:xfrm>
          <a:prstGeom prst="rect">
            <a:avLst/>
          </a:prstGeom>
          <a:noFill/>
        </p:spPr>
        <p:txBody>
          <a:bodyPr wrap="square" rtlCol="1">
            <a:spAutoFit/>
          </a:bodyPr>
          <a:lstStyle/>
          <a:p>
            <a:pPr algn="r" rtl="1">
              <a:lnSpc>
                <a:spcPct val="150000"/>
              </a:lnSpc>
            </a:pPr>
            <a:r>
              <a:rPr lang="ar-EG" sz="1600" b="1" dirty="0">
                <a:solidFill>
                  <a:schemeClr val="accent2">
                    <a:lumMod val="75000"/>
                  </a:schemeClr>
                </a:solidFill>
                <a:latin typeface="Alexandria" pitchFamily="2" charset="-78"/>
                <a:cs typeface="Alexandria" pitchFamily="2" charset="-78"/>
              </a:rPr>
              <a:t>مراقبة الأداء:</a:t>
            </a:r>
            <a:r>
              <a:rPr lang="ar-EG" sz="1600" dirty="0">
                <a:latin typeface="Alexandria" pitchFamily="2" charset="-78"/>
                <a:cs typeface="Alexandria" pitchFamily="2" charset="-78"/>
              </a:rPr>
              <a:t>استخدام أدوات مثل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 لمراقبة التفاعل مع المحتوى الرقمي.</a:t>
            </a:r>
          </a:p>
          <a:p>
            <a:pPr algn="r" rtl="1">
              <a:lnSpc>
                <a:spcPct val="150000"/>
              </a:lnSpc>
            </a:pPr>
            <a:r>
              <a:rPr lang="ar-EG" sz="1600" b="1" dirty="0">
                <a:solidFill>
                  <a:schemeClr val="accent2">
                    <a:lumMod val="75000"/>
                  </a:schemeClr>
                </a:solidFill>
                <a:latin typeface="Alexandria" pitchFamily="2" charset="-78"/>
                <a:cs typeface="Alexandria" pitchFamily="2" charset="-78"/>
              </a:rPr>
              <a:t>ضبط الأداء:</a:t>
            </a:r>
            <a:r>
              <a:rPr lang="ar-EG" sz="1600" dirty="0">
                <a:latin typeface="Alexandria" pitchFamily="2" charset="-78"/>
                <a:cs typeface="Alexandria" pitchFamily="2" charset="-78"/>
              </a:rPr>
              <a:t>تعديل الأنشطة إذا كانت هناك انحرافات عن الخطة.</a:t>
            </a:r>
          </a:p>
        </p:txBody>
      </p:sp>
      <p:sp>
        <p:nvSpPr>
          <p:cNvPr id="9" name="TextBox 8">
            <a:extLst>
              <a:ext uri="{FF2B5EF4-FFF2-40B4-BE49-F238E27FC236}">
                <a16:creationId xmlns:a16="http://schemas.microsoft.com/office/drawing/2014/main" id="{B5BD7489-95EC-A994-83CF-D2D790995AB8}"/>
              </a:ext>
            </a:extLst>
          </p:cNvPr>
          <p:cNvSpPr txBox="1"/>
          <p:nvPr/>
        </p:nvSpPr>
        <p:spPr>
          <a:xfrm>
            <a:off x="8654005" y="4109859"/>
            <a:ext cx="2931288" cy="461024"/>
          </a:xfrm>
          <a:prstGeom prst="rect">
            <a:avLst/>
          </a:prstGeom>
          <a:noFill/>
        </p:spPr>
        <p:txBody>
          <a:bodyPr wrap="square" rtlCol="1">
            <a:spAutoFit/>
          </a:bodyPr>
          <a:lstStyle/>
          <a:p>
            <a:pPr algn="just" rtl="1">
              <a:lnSpc>
                <a:spcPct val="150000"/>
              </a:lnSpc>
            </a:pPr>
            <a:r>
              <a:rPr lang="ar-EG" b="1" dirty="0">
                <a:solidFill>
                  <a:srgbClr val="00B050"/>
                </a:solidFill>
                <a:latin typeface="Alexandria" pitchFamily="2" charset="-78"/>
                <a:cs typeface="Alexandria" pitchFamily="2" charset="-78"/>
              </a:rPr>
              <a:t>7. التقييم:</a:t>
            </a:r>
          </a:p>
        </p:txBody>
      </p:sp>
      <p:sp>
        <p:nvSpPr>
          <p:cNvPr id="10" name="TextBox 9">
            <a:extLst>
              <a:ext uri="{FF2B5EF4-FFF2-40B4-BE49-F238E27FC236}">
                <a16:creationId xmlns:a16="http://schemas.microsoft.com/office/drawing/2014/main" id="{FB8E2F9F-9CEF-F29C-A253-6B45E1A86823}"/>
              </a:ext>
            </a:extLst>
          </p:cNvPr>
          <p:cNvSpPr txBox="1"/>
          <p:nvPr/>
        </p:nvSpPr>
        <p:spPr>
          <a:xfrm>
            <a:off x="180430" y="4440450"/>
            <a:ext cx="11404863" cy="789383"/>
          </a:xfrm>
          <a:prstGeom prst="rect">
            <a:avLst/>
          </a:prstGeom>
          <a:noFill/>
        </p:spPr>
        <p:txBody>
          <a:bodyPr wrap="square" rtlCol="1">
            <a:spAutoFit/>
          </a:bodyPr>
          <a:lstStyle/>
          <a:p>
            <a:pPr algn="r" rtl="1">
              <a:lnSpc>
                <a:spcPct val="150000"/>
              </a:lnSpc>
            </a:pPr>
            <a:r>
              <a:rPr lang="ar-EG" sz="1600" b="1" dirty="0">
                <a:solidFill>
                  <a:schemeClr val="accent2">
                    <a:lumMod val="75000"/>
                  </a:schemeClr>
                </a:solidFill>
                <a:latin typeface="Alexandria" pitchFamily="2" charset="-78"/>
                <a:cs typeface="Alexandria" pitchFamily="2" charset="-78"/>
              </a:rPr>
              <a:t>تحليل النتائج:</a:t>
            </a:r>
            <a:r>
              <a:rPr lang="ar-EG" sz="1600" dirty="0">
                <a:latin typeface="Alexandria" pitchFamily="2" charset="-78"/>
                <a:cs typeface="Alexandria" pitchFamily="2" charset="-78"/>
              </a:rPr>
              <a:t>مقارنة نتائج الحملة مع الأهداف المحددة مسبقًا (زيادة الوعي، التفاعل مع النظام).</a:t>
            </a:r>
          </a:p>
          <a:p>
            <a:pPr algn="r" rtl="1">
              <a:lnSpc>
                <a:spcPct val="150000"/>
              </a:lnSpc>
            </a:pPr>
            <a:r>
              <a:rPr lang="ar-EG" sz="1600" b="1" dirty="0">
                <a:solidFill>
                  <a:schemeClr val="accent2">
                    <a:lumMod val="75000"/>
                  </a:schemeClr>
                </a:solidFill>
                <a:latin typeface="Alexandria" pitchFamily="2" charset="-78"/>
                <a:cs typeface="Alexandria" pitchFamily="2" charset="-78"/>
              </a:rPr>
              <a:t>إعداد تقرير التقييم النهائي: </a:t>
            </a:r>
            <a:r>
              <a:rPr lang="ar-EG" sz="1600" dirty="0">
                <a:latin typeface="Alexandria" pitchFamily="2" charset="-78"/>
                <a:cs typeface="Alexandria" pitchFamily="2" charset="-78"/>
              </a:rPr>
              <a:t>يتضمن التوصيات للتحسين في المستقبل بناءً على البيانات التي تم جمعها.</a:t>
            </a:r>
          </a:p>
        </p:txBody>
      </p:sp>
      <p:sp>
        <p:nvSpPr>
          <p:cNvPr id="12" name="TextBox 11">
            <a:extLst>
              <a:ext uri="{FF2B5EF4-FFF2-40B4-BE49-F238E27FC236}">
                <a16:creationId xmlns:a16="http://schemas.microsoft.com/office/drawing/2014/main" id="{CD49F496-6A0F-5082-9858-9FF5A200EF90}"/>
              </a:ext>
            </a:extLst>
          </p:cNvPr>
          <p:cNvSpPr txBox="1"/>
          <p:nvPr/>
        </p:nvSpPr>
        <p:spPr>
          <a:xfrm>
            <a:off x="180431" y="5641105"/>
            <a:ext cx="11404863" cy="789383"/>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من خلال هذه الخطوات، ستتمكن المؤسسة من تنفيذ حملة علاقات عامة استراتيجية وفعالة لتعريف الأهالي والجمهور المستهدف بالنظام التعليمي الجديد وتعزيز صورة المؤسسة التعليمية في المجتمع.</a:t>
            </a:r>
          </a:p>
        </p:txBody>
      </p:sp>
    </p:spTree>
    <p:extLst>
      <p:ext uri="{BB962C8B-B14F-4D97-AF65-F5344CB8AC3E}">
        <p14:creationId xmlns:p14="http://schemas.microsoft.com/office/powerpoint/2010/main" val="343368308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BB278-C754-60B0-59ED-1787ABD3B3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DA4CED-7C7E-6A43-3D05-3BD81241AF26}"/>
              </a:ext>
            </a:extLst>
          </p:cNvPr>
          <p:cNvSpPr/>
          <p:nvPr/>
        </p:nvSpPr>
        <p:spPr>
          <a:xfrm>
            <a:off x="2184051" y="30058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5F9653F-966B-64BD-3360-81EE8B211980}"/>
              </a:ext>
            </a:extLst>
          </p:cNvPr>
          <p:cNvSpPr/>
          <p:nvPr/>
        </p:nvSpPr>
        <p:spPr>
          <a:xfrm>
            <a:off x="7883147" y="1117061"/>
            <a:ext cx="4128422" cy="55671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0B57AD4-8A4B-96DA-02ED-AAC2566B5844}"/>
              </a:ext>
            </a:extLst>
          </p:cNvPr>
          <p:cNvSpPr/>
          <p:nvPr/>
        </p:nvSpPr>
        <p:spPr>
          <a:xfrm>
            <a:off x="180431" y="1247897"/>
            <a:ext cx="11633627" cy="525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b="1" dirty="0"/>
              <a:t>الهدف:</a:t>
            </a:r>
          </a:p>
          <a:p>
            <a:r>
              <a:rPr lang="ar-EG" sz="1600" dirty="0"/>
              <a:t>فهم الجمهور المستهدف، بما في ذلك سلوكياته، اهتماماتهم، وأولوياتهم.</a:t>
            </a:r>
          </a:p>
          <a:p>
            <a:pPr algn="just" rtl="1">
              <a:lnSpc>
                <a:spcPct val="200000"/>
              </a:lnSpc>
            </a:pPr>
            <a:endParaRPr lang="ar-EG" sz="16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7484E96-D566-4AF4-5E1E-18423503C00E}"/>
              </a:ext>
            </a:extLst>
          </p:cNvPr>
          <p:cNvSpPr txBox="1"/>
          <p:nvPr/>
        </p:nvSpPr>
        <p:spPr>
          <a:xfrm>
            <a:off x="-130628"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263AB0B-0FC7-EE71-8472-3894733DCF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25" y="-43432"/>
            <a:ext cx="2305141" cy="1076343"/>
          </a:xfrm>
          <a:prstGeom prst="rect">
            <a:avLst/>
          </a:prstGeom>
        </p:spPr>
      </p:pic>
      <p:sp>
        <p:nvSpPr>
          <p:cNvPr id="3" name="TextBox 2">
            <a:extLst>
              <a:ext uri="{FF2B5EF4-FFF2-40B4-BE49-F238E27FC236}">
                <a16:creationId xmlns:a16="http://schemas.microsoft.com/office/drawing/2014/main" id="{008F1A07-3247-C1BC-879A-9D652E6E77CA}"/>
              </a:ext>
            </a:extLst>
          </p:cNvPr>
          <p:cNvSpPr txBox="1"/>
          <p:nvPr/>
        </p:nvSpPr>
        <p:spPr>
          <a:xfrm>
            <a:off x="294812" y="1271240"/>
            <a:ext cx="11404863" cy="4482702"/>
          </a:xfrm>
          <a:prstGeom prst="rect">
            <a:avLst/>
          </a:prstGeom>
          <a:noFill/>
        </p:spPr>
        <p:txBody>
          <a:bodyPr wrap="square" rtlCol="1">
            <a:spAutoFit/>
          </a:bodyPr>
          <a:lstStyle/>
          <a:p>
            <a:pPr algn="just" rtl="1">
              <a:lnSpc>
                <a:spcPct val="150000"/>
              </a:lnSpc>
            </a:pPr>
            <a:r>
              <a:rPr lang="ar-EG" sz="1600" dirty="0">
                <a:latin typeface="Alexandria" pitchFamily="2" charset="-78"/>
                <a:cs typeface="Alexandria" pitchFamily="2" charset="-78"/>
              </a:rPr>
              <a:t>في ختام محاضرتنا، يمكننا أن نؤكد على أهمية التمييز بين "التخطيط" و"التخطيط الاستراتيجي"، حيث يشمل التخطيط عادةً تحديد الأهداف وتنفيذ الأنشطة قصيرة الأمد، بينما يتسم التخطيط الاستراتيجي برؤية طويلة الأمد تساهم في تحقيق أهداف المؤسسة الكبرى. </a:t>
            </a:r>
          </a:p>
          <a:p>
            <a:pPr algn="just" rtl="1">
              <a:lnSpc>
                <a:spcPct val="150000"/>
              </a:lnSpc>
            </a:pPr>
            <a:r>
              <a:rPr lang="ar-EG" sz="1600" dirty="0">
                <a:latin typeface="Alexandria" pitchFamily="2" charset="-78"/>
                <a:cs typeface="Alexandria" pitchFamily="2" charset="-78"/>
              </a:rPr>
              <a:t>كما أبرزنا أن التخطيط الاستراتيجي لحملات العلاقات العامة ليس مجرد عملية تنظيمية، بل هو عملية شاملة تتطلب فهماً دقيقاً للبيئة الداخلية والخارجية، والجمهور المستهدف، بالإضافة إلى تحليل الفرص والتهديدات التي قد تؤثر على الحملة.، وتتمثل أهمية التخطيط الاستراتيجي لحملات العلاقات العامة في قدرته على مواءمة الأهداف الاتصالية مع رؤية ورسالة المؤسسة، مما يعزز من قدرة الحملة على بناء صورة ذهنية قوية للمؤسسة وتحقيق نتائج مستدامة. </a:t>
            </a:r>
          </a:p>
          <a:p>
            <a:pPr algn="just" rtl="1">
              <a:lnSpc>
                <a:spcPct val="150000"/>
              </a:lnSpc>
            </a:pPr>
            <a:r>
              <a:rPr lang="ar-EG" sz="1600" dirty="0">
                <a:latin typeface="Alexandria" pitchFamily="2" charset="-78"/>
                <a:cs typeface="Alexandria" pitchFamily="2" charset="-78"/>
              </a:rPr>
              <a:t>كما تناولنا عوامل نجاح التخطيط الاستراتيجي للحملات والتي تتمحور حول القدرة على التقييم المستمر للأنشطة، وتخصيص الموارد بشكل كفء، بالإضافة إلى التنسيق بين مختلف الفرق العاملة في الحملة.</a:t>
            </a:r>
          </a:p>
          <a:p>
            <a:pPr algn="just" rtl="1">
              <a:lnSpc>
                <a:spcPct val="150000"/>
              </a:lnSpc>
            </a:pPr>
            <a:r>
              <a:rPr lang="ar-EG" sz="1600" dirty="0">
                <a:latin typeface="Alexandria" pitchFamily="2" charset="-78"/>
                <a:cs typeface="Alexandria" pitchFamily="2" charset="-78"/>
              </a:rPr>
              <a:t>أخيراً، قدّمنا مراحل التخطيط الاستراتيجي التي تبدأ من البحث والتحليل، مروراً بتحديد الأهداف والاستراتيجية، وصولاً إلى تنفيذ الأنشطة ومراقبتها وتقييم نتائجها. هذه المراحل تضمن أن كل خطوة من الحملة تتماشى مع الأهداف المرسومة، وتساعد في تحسين الأداء والتفاعل مع الجمهور المستهدف.</a:t>
            </a:r>
          </a:p>
        </p:txBody>
      </p:sp>
      <p:sp>
        <p:nvSpPr>
          <p:cNvPr id="4" name="TextBox 3">
            <a:extLst>
              <a:ext uri="{FF2B5EF4-FFF2-40B4-BE49-F238E27FC236}">
                <a16:creationId xmlns:a16="http://schemas.microsoft.com/office/drawing/2014/main" id="{5A5C03AC-C6B3-59D5-5D10-5559DE1E0A4B}"/>
              </a:ext>
            </a:extLst>
          </p:cNvPr>
          <p:cNvSpPr txBox="1"/>
          <p:nvPr/>
        </p:nvSpPr>
        <p:spPr>
          <a:xfrm>
            <a:off x="3694443" y="507636"/>
            <a:ext cx="4982603" cy="501932"/>
          </a:xfrm>
          <a:prstGeom prst="rect">
            <a:avLst/>
          </a:prstGeom>
          <a:noFill/>
        </p:spPr>
        <p:txBody>
          <a:bodyPr wrap="square" rtlCol="1">
            <a:spAutoFit/>
          </a:bodyPr>
          <a:lstStyle/>
          <a:p>
            <a:pPr algn="ctr" rtl="1">
              <a:lnSpc>
                <a:spcPct val="150000"/>
              </a:lnSpc>
            </a:pPr>
            <a:r>
              <a:rPr lang="ar-EG" sz="2000" b="1" dirty="0">
                <a:solidFill>
                  <a:srgbClr val="00B0F0"/>
                </a:solidFill>
                <a:latin typeface="Alexandria" pitchFamily="2" charset="-78"/>
                <a:cs typeface="Alexandria" pitchFamily="2" charset="-78"/>
              </a:rPr>
              <a:t>وفي ختام المحاضرة </a:t>
            </a:r>
          </a:p>
        </p:txBody>
      </p:sp>
      <p:sp>
        <p:nvSpPr>
          <p:cNvPr id="7" name="TextBox 6">
            <a:extLst>
              <a:ext uri="{FF2B5EF4-FFF2-40B4-BE49-F238E27FC236}">
                <a16:creationId xmlns:a16="http://schemas.microsoft.com/office/drawing/2014/main" id="{FD551C2D-39B8-CBC7-064C-A38B95F4B152}"/>
              </a:ext>
            </a:extLst>
          </p:cNvPr>
          <p:cNvSpPr txBox="1"/>
          <p:nvPr/>
        </p:nvSpPr>
        <p:spPr>
          <a:xfrm>
            <a:off x="904352" y="5771285"/>
            <a:ext cx="9887578" cy="584775"/>
          </a:xfrm>
          <a:prstGeom prst="rect">
            <a:avLst/>
          </a:prstGeom>
          <a:noFill/>
        </p:spPr>
        <p:txBody>
          <a:bodyPr wrap="square" rtlCol="1">
            <a:spAutoFit/>
          </a:bodyPr>
          <a:lstStyle/>
          <a:p>
            <a:pPr algn="ctr" rtl="1"/>
            <a:r>
              <a:rPr kumimoji="0" lang="ar-EG" sz="1600"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إن التخطيط الاستراتيجي لحملات العلاقات العامة لا يعد فقط أداة لتنظيم الأنشطة، بل هو منهج متكامل يساهم في تحقيق تأثير طويل الأمد على صورة المؤسسة وتعزيز علاقتها مع جمهورها.</a:t>
            </a:r>
            <a:endParaRPr lang="ar-EG" b="1" dirty="0">
              <a:solidFill>
                <a:schemeClr val="accent2">
                  <a:lumMod val="75000"/>
                </a:schemeClr>
              </a:solidFill>
            </a:endParaRPr>
          </a:p>
        </p:txBody>
      </p:sp>
    </p:spTree>
    <p:extLst>
      <p:ext uri="{BB962C8B-B14F-4D97-AF65-F5344CB8AC3E}">
        <p14:creationId xmlns:p14="http://schemas.microsoft.com/office/powerpoint/2010/main" val="355790280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advTm="49796">
    <p:wipe/>
  </p:transition>
  <p:extLst>
    <p:ext uri="{E180D4A7-C9FB-4DFB-919C-405C955672EB}">
      <p14:showEvtLst xmlns:p14="http://schemas.microsoft.com/office/powerpoint/2010/main">
        <p14:playEvt time="1" objId="6"/>
        <p14:stopEvt time="20751" objId="6"/>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7207E4B-9499-440D-B62A-31B4B23AD6C7}"/>
</file>

<file path=customXml/itemProps2.xml><?xml version="1.0" encoding="utf-8"?>
<ds:datastoreItem xmlns:ds="http://schemas.openxmlformats.org/officeDocument/2006/customXml" ds:itemID="{B4A7D006-386C-4AD4-87DE-B8B6A2EF2921}"/>
</file>

<file path=customXml/itemProps3.xml><?xml version="1.0" encoding="utf-8"?>
<ds:datastoreItem xmlns:ds="http://schemas.openxmlformats.org/officeDocument/2006/customXml" ds:itemID="{CC55A063-7F78-4580-970B-882455FA511A}"/>
</file>

<file path=docProps/app.xml><?xml version="1.0" encoding="utf-8"?>
<Properties xmlns="http://schemas.openxmlformats.org/officeDocument/2006/extended-properties" xmlns:vt="http://schemas.openxmlformats.org/officeDocument/2006/docPropsVTypes">
  <Template/>
  <TotalTime>3230</TotalTime>
  <Words>6219</Words>
  <Application>Microsoft Office PowerPoint</Application>
  <PresentationFormat>Widescreen</PresentationFormat>
  <Paragraphs>527</Paragraphs>
  <Slides>43</Slides>
  <Notes>2</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Alexandria</vt:lpstr>
      <vt:lpstr>Arial</vt:lpstr>
      <vt:lpstr>Calibri</vt:lpstr>
      <vt:lpstr>Calibri Light</vt:lpstr>
      <vt:lpstr>Century Gothic</vt:lpstr>
      <vt:lpstr>Georgia</vt:lpstr>
      <vt:lpstr>Roboto</vt:lpstr>
      <vt:lpstr>Roboto Light</vt:lpstr>
      <vt:lpstr>Segoe UI</vt:lpstr>
      <vt:lpstr>Times New Roman</vt:lpstr>
      <vt:lpstr>Tw Cen 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58</cp:revision>
  <dcterms:created xsi:type="dcterms:W3CDTF">2023-04-29T09:08:00Z</dcterms:created>
  <dcterms:modified xsi:type="dcterms:W3CDTF">2025-06-17T17:52:17Z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