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E90F53C8-03CF-5677-BEC8-C3A0FCDB52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cs typeface="Times New Roman" panose="02020603050405020304" pitchFamily="18" charset="0"/>
              </a:defRPr>
            </a:lvl1pPr>
            <a:lvl2pPr marL="742950" indent="-285750">
              <a:defRPr>
                <a:solidFill>
                  <a:schemeClr val="tx1"/>
                </a:solidFill>
                <a:latin typeface="Times New Roman" panose="02020603050405020304" pitchFamily="18" charset="0"/>
                <a:cs typeface="Times New Roman" panose="02020603050405020304" pitchFamily="18" charset="0"/>
              </a:defRPr>
            </a:lvl2pPr>
            <a:lvl3pPr marL="1143000" indent="-228600">
              <a:defRPr>
                <a:solidFill>
                  <a:schemeClr val="tx1"/>
                </a:solidFill>
                <a:latin typeface="Times New Roman" panose="02020603050405020304" pitchFamily="18" charset="0"/>
                <a:cs typeface="Times New Roman" panose="02020603050405020304" pitchFamily="18" charset="0"/>
              </a:defRPr>
            </a:lvl3pPr>
            <a:lvl4pPr marL="1600200" indent="-228600">
              <a:defRPr>
                <a:solidFill>
                  <a:schemeClr val="tx1"/>
                </a:solidFill>
                <a:latin typeface="Times New Roman" panose="02020603050405020304" pitchFamily="18" charset="0"/>
                <a:cs typeface="Times New Roman" panose="02020603050405020304" pitchFamily="18" charset="0"/>
              </a:defRPr>
            </a:lvl4pPr>
            <a:lvl5pPr marL="2057400" indent="-22860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fld id="{3368736D-D9FA-4570-9F91-1584C29C57DE}" type="slidenum">
              <a:rPr lang="fr-FR" altLang="ar-SA">
                <a:latin typeface="Arial" panose="020B0604020202020204" pitchFamily="34" charset="0"/>
                <a:cs typeface="Arial" panose="020B0604020202020204" pitchFamily="34" charset="0"/>
              </a:rPr>
              <a:pPr/>
              <a:t>8</a:t>
            </a:fld>
            <a:endParaRPr lang="fr-FR" altLang="ar-SA">
              <a:latin typeface="Arial" panose="020B0604020202020204" pitchFamily="34" charset="0"/>
              <a:cs typeface="Arial" panose="020B0604020202020204" pitchFamily="34" charset="0"/>
            </a:endParaRPr>
          </a:p>
        </p:txBody>
      </p:sp>
      <p:sp>
        <p:nvSpPr>
          <p:cNvPr id="15363" name="Rectangle 2">
            <a:extLst>
              <a:ext uri="{FF2B5EF4-FFF2-40B4-BE49-F238E27FC236}">
                <a16:creationId xmlns:a16="http://schemas.microsoft.com/office/drawing/2014/main" id="{6ABF1298-DD12-57F7-E0F6-27F408C3AB73}"/>
              </a:ext>
            </a:extLst>
          </p:cNvPr>
          <p:cNvSpPr>
            <a:spLocks noGrp="1" noRot="1" noChangeAspect="1" noChangeArrowheads="1" noTextEdit="1"/>
          </p:cNvSpPr>
          <p:nvPr>
            <p:ph type="sldImg"/>
          </p:nvPr>
        </p:nvSpPr>
        <p:spPr>
          <a:xfrm>
            <a:off x="382588" y="685800"/>
            <a:ext cx="6096000" cy="3429000"/>
          </a:xfrm>
          <a:ln/>
        </p:spPr>
      </p:sp>
      <p:sp>
        <p:nvSpPr>
          <p:cNvPr id="15364" name="Rectangle 3">
            <a:extLst>
              <a:ext uri="{FF2B5EF4-FFF2-40B4-BE49-F238E27FC236}">
                <a16:creationId xmlns:a16="http://schemas.microsoft.com/office/drawing/2014/main" id="{1495B153-BC4F-6B13-8B92-3B3F91F894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ar-SA">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42513" y="139739"/>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07</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jp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56629" y="4249499"/>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4896" y="2414512"/>
            <a:ext cx="62552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analysis using SPSS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31260" y="583413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11361" y="2785710"/>
            <a:ext cx="577863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Validity and Reliability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28103" y="5769711"/>
            <a:ext cx="641747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Project</a:t>
            </a:r>
          </a:p>
          <a:p>
            <a:r>
              <a:rPr lang="en-US" sz="2800" b="1" dirty="0">
                <a:solidFill>
                  <a:srgbClr val="24A9E1"/>
                </a:solidFill>
                <a:latin typeface="Tajawal Medium" panose="00000600000000000000" pitchFamily="2" charset="-78"/>
                <a:cs typeface="Tajawal Medium" panose="00000600000000000000" pitchFamily="2" charset="-78"/>
              </a:rPr>
              <a:t>Prepared by </a:t>
            </a:r>
            <a:r>
              <a:rPr lang="en-US" sz="2800" b="1" dirty="0" err="1">
                <a:solidFill>
                  <a:srgbClr val="24A9E1"/>
                </a:solidFill>
                <a:latin typeface="Tajawal Medium" panose="00000600000000000000" pitchFamily="2" charset="-78"/>
                <a:cs typeface="Tajawal Medium" panose="00000600000000000000" pitchFamily="2" charset="-78"/>
              </a:rPr>
              <a:t>Walid</a:t>
            </a:r>
            <a:r>
              <a:rPr lang="en-US" sz="2800" b="1" dirty="0">
                <a:solidFill>
                  <a:srgbClr val="24A9E1"/>
                </a:solidFill>
                <a:latin typeface="Tajawal Medium" panose="00000600000000000000" pitchFamily="2" charset="-78"/>
                <a:cs typeface="Tajawal Medium" panose="00000600000000000000" pitchFamily="2" charset="-78"/>
              </a:rPr>
              <a:t> </a:t>
            </a:r>
            <a:r>
              <a:rPr lang="en-US" sz="2800" b="1" dirty="0" err="1">
                <a:solidFill>
                  <a:srgbClr val="24A9E1"/>
                </a:solidFill>
                <a:latin typeface="Tajawal Medium" panose="00000600000000000000" pitchFamily="2" charset="-78"/>
                <a:cs typeface="Tajawal Medium" panose="00000600000000000000" pitchFamily="2" charset="-78"/>
              </a:rPr>
              <a:t>Soliman</a:t>
            </a:r>
            <a:endParaRPr lang="en-US" sz="2800" b="1" dirty="0">
              <a:solidFill>
                <a:srgbClr val="24A9E1"/>
              </a:solidFill>
              <a:latin typeface="Tajawal Medium" panose="00000600000000000000" pitchFamily="2" charset="-78"/>
              <a:cs typeface="Tajawal Medium" panose="000006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2"/>
          <a:srcRect l="18089" t="18955" r="29337" b="10456"/>
          <a:stretch/>
        </p:blipFill>
        <p:spPr>
          <a:xfrm>
            <a:off x="5959510" y="1865552"/>
            <a:ext cx="5495364" cy="4150465"/>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3"/>
          <a:srcRect l="18015" t="19608" r="32795" b="12288"/>
          <a:stretch/>
        </p:blipFill>
        <p:spPr>
          <a:xfrm>
            <a:off x="172055" y="226558"/>
            <a:ext cx="5056095" cy="3937556"/>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744071" y="1730119"/>
            <a:ext cx="10828335" cy="3785652"/>
          </a:xfrm>
          <a:prstGeom prst="rect">
            <a:avLst/>
          </a:prstGeom>
          <a:noFill/>
        </p:spPr>
        <p:txBody>
          <a:bodyPr wrap="square">
            <a:spAutoFit/>
          </a:bodyPr>
          <a:lstStyle/>
          <a:p>
            <a:pPr marL="457200" indent="-457200" algn="just">
              <a:lnSpc>
                <a:spcPct val="250000"/>
              </a:lnSpc>
              <a:buFont typeface="+mj-lt"/>
              <a:buAutoNum type="arabicPeriod"/>
            </a:pPr>
            <a:r>
              <a:rPr lang="en-US" sz="2400" b="1" dirty="0">
                <a:solidFill>
                  <a:schemeClr val="bg1"/>
                </a:solidFill>
              </a:rPr>
              <a:t>Data Types: </a:t>
            </a:r>
            <a:r>
              <a:rPr lang="en-US" sz="2400" dirty="0">
                <a:solidFill>
                  <a:schemeClr val="bg1"/>
                </a:solidFill>
              </a:rPr>
              <a:t>(Quantitative &amp; Qualitative)</a:t>
            </a:r>
          </a:p>
          <a:p>
            <a:pPr marL="457200" indent="-457200" algn="just">
              <a:lnSpc>
                <a:spcPct val="250000"/>
              </a:lnSpc>
              <a:buFont typeface="+mj-lt"/>
              <a:buAutoNum type="arabicPeriod"/>
            </a:pPr>
            <a:r>
              <a:rPr lang="en-US" sz="2400" b="1" dirty="0">
                <a:solidFill>
                  <a:schemeClr val="bg1"/>
                </a:solidFill>
              </a:rPr>
              <a:t>The first stage</a:t>
            </a:r>
            <a:r>
              <a:rPr lang="en-US" sz="2400" dirty="0">
                <a:solidFill>
                  <a:schemeClr val="bg1"/>
                </a:solidFill>
              </a:rPr>
              <a:t>: Presentation and analysis of data using the SPSS program</a:t>
            </a:r>
          </a:p>
          <a:p>
            <a:pPr marL="457200" indent="-457200" algn="just">
              <a:lnSpc>
                <a:spcPct val="250000"/>
              </a:lnSpc>
              <a:buFont typeface="+mj-lt"/>
              <a:buAutoNum type="arabicPeriod"/>
            </a:pPr>
            <a:r>
              <a:rPr lang="en-US" sz="2400" b="1" dirty="0">
                <a:solidFill>
                  <a:schemeClr val="bg1"/>
                </a:solidFill>
              </a:rPr>
              <a:t>The second stage</a:t>
            </a:r>
            <a:r>
              <a:rPr lang="en-US" sz="2400" dirty="0">
                <a:solidFill>
                  <a:schemeClr val="bg1"/>
                </a:solidFill>
              </a:rPr>
              <a:t>: Describing the data using statistical measures.</a:t>
            </a:r>
          </a:p>
          <a:p>
            <a:pPr marL="457200" indent="-457200" algn="just">
              <a:lnSpc>
                <a:spcPct val="250000"/>
              </a:lnSpc>
              <a:buFont typeface="+mj-lt"/>
              <a:buAutoNum type="arabicPeriod"/>
            </a:pPr>
            <a:r>
              <a:rPr lang="en-US" sz="2400" b="1" dirty="0">
                <a:solidFill>
                  <a:schemeClr val="bg1"/>
                </a:solidFill>
              </a:rPr>
              <a:t>The third stage</a:t>
            </a:r>
            <a:r>
              <a:rPr lang="en-US" sz="2400" dirty="0">
                <a:solidFill>
                  <a:schemeClr val="bg1"/>
                </a:solidFill>
              </a:rPr>
              <a:t>: Data analysis using SPSS software</a:t>
            </a:r>
          </a:p>
        </p:txBody>
      </p:sp>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755565" y="1608722"/>
            <a:ext cx="11146625" cy="3970318"/>
          </a:xfrm>
          <a:prstGeom prst="rect">
            <a:avLst/>
          </a:prstGeom>
          <a:noFill/>
        </p:spPr>
        <p:txBody>
          <a:bodyPr wrap="square">
            <a:spAutoFit/>
          </a:bodyPr>
          <a:lstStyle/>
          <a:p>
            <a:pPr marL="457200" indent="-457200" algn="just">
              <a:lnSpc>
                <a:spcPct val="150000"/>
              </a:lnSpc>
              <a:buFont typeface="+mj-lt"/>
              <a:buAutoNum type="arabicPeriod"/>
            </a:pPr>
            <a:r>
              <a:rPr lang="en-US" sz="2400" b="0" i="0" dirty="0">
                <a:solidFill>
                  <a:schemeClr val="bg1"/>
                </a:solidFill>
                <a:effectLst/>
              </a:rPr>
              <a:t>Learn about qualitative and quantitative data types.</a:t>
            </a:r>
          </a:p>
          <a:p>
            <a:pPr marL="457200" indent="-457200" algn="just">
              <a:lnSpc>
                <a:spcPct val="150000"/>
              </a:lnSpc>
              <a:buFont typeface="+mj-lt"/>
              <a:buAutoNum type="arabicPeriod"/>
            </a:pPr>
            <a:r>
              <a:rPr lang="en-US" sz="2400" b="0" i="0" dirty="0">
                <a:solidFill>
                  <a:schemeClr val="bg1"/>
                </a:solidFill>
                <a:effectLst/>
              </a:rPr>
              <a:t>Learn how to display and analyze data using SPSS, including displaying data using different graphic formats</a:t>
            </a:r>
          </a:p>
          <a:p>
            <a:pPr marL="457200" indent="-457200" algn="just">
              <a:lnSpc>
                <a:spcPct val="150000"/>
              </a:lnSpc>
              <a:buFont typeface="+mj-lt"/>
              <a:buAutoNum type="arabicPeriod" startAt="3"/>
            </a:pPr>
            <a:r>
              <a:rPr lang="en-US" sz="2400" b="0" i="0" dirty="0">
                <a:solidFill>
                  <a:schemeClr val="bg1"/>
                </a:solidFill>
                <a:effectLst/>
              </a:rPr>
              <a:t>Analyze the data by comparing the means of two different groups.</a:t>
            </a:r>
          </a:p>
          <a:p>
            <a:pPr marL="457200" indent="-457200" algn="just">
              <a:lnSpc>
                <a:spcPct val="150000"/>
              </a:lnSpc>
              <a:buFont typeface="+mj-lt"/>
              <a:buAutoNum type="arabicPeriod" startAt="3"/>
            </a:pPr>
            <a:r>
              <a:rPr lang="en-US" sz="2400" b="0" i="0" dirty="0">
                <a:solidFill>
                  <a:schemeClr val="bg1"/>
                </a:solidFill>
                <a:effectLst/>
              </a:rPr>
              <a:t>Analyze the data by one-way analysis of variance</a:t>
            </a:r>
          </a:p>
          <a:p>
            <a:pPr marL="457200" indent="-457200" algn="just">
              <a:lnSpc>
                <a:spcPct val="150000"/>
              </a:lnSpc>
              <a:buFont typeface="+mj-lt"/>
              <a:buAutoNum type="arabicPeriod" startAt="3"/>
            </a:pPr>
            <a:r>
              <a:rPr lang="en-US" sz="2400" b="0" i="0" dirty="0">
                <a:solidFill>
                  <a:schemeClr val="bg1"/>
                </a:solidFill>
                <a:effectLst/>
              </a:rPr>
              <a:t>Analyze the data by measuring the correlation coefficient between the variables.</a:t>
            </a:r>
          </a:p>
          <a:p>
            <a:pPr marL="457200" indent="-457200" algn="just">
              <a:lnSpc>
                <a:spcPct val="150000"/>
              </a:lnSpc>
              <a:buFont typeface="+mj-lt"/>
              <a:buAutoNum type="arabicPeriod" startAt="3"/>
            </a:pPr>
            <a:r>
              <a:rPr lang="en-US" sz="2400" b="0" i="0" dirty="0">
                <a:solidFill>
                  <a:schemeClr val="bg1"/>
                </a:solidFill>
                <a:effectLst/>
              </a:rPr>
              <a:t>Analyze the data through regression analysis between variables.</a:t>
            </a:r>
          </a:p>
        </p:txBody>
      </p:sp>
    </p:spTree>
    <p:extLst>
      <p:ext uri="{BB962C8B-B14F-4D97-AF65-F5344CB8AC3E}">
        <p14:creationId xmlns:p14="http://schemas.microsoft.com/office/powerpoint/2010/main" val="6088486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453672" y="1676579"/>
            <a:ext cx="11478497" cy="3913059"/>
          </a:xfrm>
          <a:prstGeom prst="rect">
            <a:avLst/>
          </a:prstGeom>
          <a:noFill/>
        </p:spPr>
        <p:txBody>
          <a:bodyPr wrap="square" rtlCol="0">
            <a:spAutoFit/>
          </a:bodyPr>
          <a:lstStyle/>
          <a:p>
            <a:pPr algn="just">
              <a:lnSpc>
                <a:spcPct val="15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gn="just">
              <a:lnSpc>
                <a:spcPct val="150000"/>
              </a:lnSpc>
              <a:buFont typeface="Wingdings" panose="05000000000000000000" pitchFamily="2" charset="2"/>
              <a:buChar char="§"/>
            </a:pPr>
            <a:r>
              <a:rPr lang="en-US" sz="2400" dirty="0">
                <a:solidFill>
                  <a:schemeClr val="bg1"/>
                </a:solidFill>
              </a:rPr>
              <a:t>The ability to distinguish between different types of data and the appropriate statistical measures for each.</a:t>
            </a:r>
          </a:p>
          <a:p>
            <a:pPr marL="285750" indent="-285750" algn="just">
              <a:lnSpc>
                <a:spcPct val="150000"/>
              </a:lnSpc>
              <a:buFont typeface="Wingdings" panose="05000000000000000000" pitchFamily="2" charset="2"/>
              <a:buChar char="§"/>
            </a:pPr>
            <a:r>
              <a:rPr lang="en-US" sz="2400" dirty="0">
                <a:solidFill>
                  <a:schemeClr val="bg1"/>
                </a:solidFill>
              </a:rPr>
              <a:t>Data presentation skills using the SPSS program using appropriate graphic figures.</a:t>
            </a:r>
          </a:p>
          <a:p>
            <a:pPr marL="285750" indent="-285750" algn="just">
              <a:lnSpc>
                <a:spcPct val="150000"/>
              </a:lnSpc>
              <a:buFont typeface="Wingdings" panose="05000000000000000000" pitchFamily="2" charset="2"/>
              <a:buChar char="§"/>
            </a:pPr>
            <a:r>
              <a:rPr lang="en-US" sz="2400" dirty="0">
                <a:solidFill>
                  <a:schemeClr val="bg1"/>
                </a:solidFill>
              </a:rPr>
              <a:t>Data analysis skills on the SPSS program, which includes a comparison between averages, one-way analysis of variance, measurement, and interpretation of the correlation coefficient between variables, regression analysis, and interpretation of results.</a:t>
            </a: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72784" y="619747"/>
            <a:ext cx="3571779" cy="584775"/>
          </a:xfrm>
          <a:prstGeom prst="rect">
            <a:avLst/>
          </a:prstGeom>
          <a:noFill/>
        </p:spPr>
        <p:txBody>
          <a:bodyPr wrap="square" rtlCol="0">
            <a:spAutoFit/>
          </a:bodyPr>
          <a:lstStyle/>
          <a:p>
            <a:pPr algn="ctr"/>
            <a:r>
              <a:rPr lang="en-US" sz="3200" b="1" dirty="0">
                <a:solidFill>
                  <a:schemeClr val="bg1"/>
                </a:solidFill>
                <a:latin typeface="Inter"/>
              </a:rPr>
              <a:t>SPSS Program</a:t>
            </a:r>
            <a:r>
              <a:rPr lang="en-US" sz="3200" b="1" i="0" dirty="0">
                <a:solidFill>
                  <a:schemeClr val="bg1"/>
                </a:solidFill>
                <a:effectLst/>
                <a:latin typeface="Inter"/>
              </a:rPr>
              <a:t>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9373441" y="5861890"/>
            <a:ext cx="2653553" cy="338554"/>
          </a:xfrm>
          <a:prstGeom prst="rect">
            <a:avLst/>
          </a:prstGeom>
          <a:noFill/>
        </p:spPr>
        <p:txBody>
          <a:bodyPr wrap="square" rtlCol="0">
            <a:spAutoFit/>
          </a:bodyPr>
          <a:lstStyle/>
          <a:p>
            <a:r>
              <a:rPr lang="en-US" sz="1600" b="0" i="0" dirty="0">
                <a:solidFill>
                  <a:schemeClr val="bg1"/>
                </a:solidFill>
                <a:effectLst/>
                <a:latin typeface="Inter"/>
              </a:rPr>
              <a:t>(Bhandari, P , 2022)</a:t>
            </a:r>
            <a:endParaRPr lang="en-US" sz="1600" dirty="0">
              <a:solidFill>
                <a:schemeClr val="bg1"/>
              </a:solidFill>
            </a:endParaRPr>
          </a:p>
        </p:txBody>
      </p:sp>
      <p:sp>
        <p:nvSpPr>
          <p:cNvPr id="9" name="TextBox 8">
            <a:extLst>
              <a:ext uri="{FF2B5EF4-FFF2-40B4-BE49-F238E27FC236}">
                <a16:creationId xmlns:a16="http://schemas.microsoft.com/office/drawing/2014/main" id="{643D50C1-886A-7678-73F1-D37E1C93B1C3}"/>
              </a:ext>
            </a:extLst>
          </p:cNvPr>
          <p:cNvSpPr txBox="1"/>
          <p:nvPr/>
        </p:nvSpPr>
        <p:spPr>
          <a:xfrm>
            <a:off x="629587" y="2039270"/>
            <a:ext cx="10792918" cy="2308324"/>
          </a:xfrm>
          <a:prstGeom prst="rect">
            <a:avLst/>
          </a:prstGeom>
          <a:noFill/>
        </p:spPr>
        <p:txBody>
          <a:bodyPr wrap="square">
            <a:spAutoFit/>
          </a:bodyPr>
          <a:lstStyle/>
          <a:p>
            <a:pPr algn="just">
              <a:lnSpc>
                <a:spcPct val="200000"/>
              </a:lnSpc>
            </a:pPr>
            <a:r>
              <a:rPr lang="en-US" sz="2400" b="0" i="0" dirty="0">
                <a:solidFill>
                  <a:schemeClr val="bg1"/>
                </a:solidFill>
                <a:effectLst/>
              </a:rPr>
              <a:t>"SPSS is the most used statistical program by researchers to analyze information in the field of human, administrative and economic sciences, and helps the researcher to obtain accurate results while saving time and effort."</a:t>
            </a:r>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2AAF3F8-73D9-CDF2-8999-3F35C0B50E48}"/>
              </a:ext>
            </a:extLst>
          </p:cNvPr>
          <p:cNvSpPr/>
          <p:nvPr/>
        </p:nvSpPr>
        <p:spPr bwMode="auto">
          <a:xfrm>
            <a:off x="4439816" y="1340768"/>
            <a:ext cx="3384376" cy="1152128"/>
          </a:xfrm>
          <a:prstGeom prst="rect">
            <a:avLst/>
          </a:prstGeom>
          <a:solidFill>
            <a:srgbClr val="00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eaLnBrk="1" hangingPunct="1">
              <a:defRPr/>
            </a:pPr>
            <a:endParaRPr lang="ar-SA" sz="3600" b="1" dirty="0">
              <a:solidFill>
                <a:schemeClr val="tx1"/>
              </a:solidFill>
              <a:latin typeface="Simplified Arabic" pitchFamily="18" charset="-78"/>
              <a:cs typeface="Simplified Arabic" pitchFamily="18" charset="-78"/>
            </a:endParaRPr>
          </a:p>
          <a:p>
            <a:pPr algn="ctr" eaLnBrk="1" hangingPunct="1">
              <a:defRPr/>
            </a:pPr>
            <a:r>
              <a:rPr lang="en-US" sz="2800" b="1" dirty="0">
                <a:solidFill>
                  <a:schemeClr val="tx1"/>
                </a:solidFill>
                <a:latin typeface="Simplified Arabic" pitchFamily="18" charset="-78"/>
                <a:cs typeface="Simplified Arabic" pitchFamily="18" charset="-78"/>
              </a:rPr>
              <a:t>DATA</a:t>
            </a:r>
            <a:endParaRPr lang="ar-SA" sz="3600" b="1" dirty="0">
              <a:solidFill>
                <a:schemeClr val="tx1"/>
              </a:solidFill>
              <a:latin typeface="Simplified Arabic" pitchFamily="18" charset="-78"/>
              <a:cs typeface="Simplified Arabic" pitchFamily="18" charset="-78"/>
            </a:endParaRPr>
          </a:p>
        </p:txBody>
      </p:sp>
      <p:sp>
        <p:nvSpPr>
          <p:cNvPr id="12" name="Rectangle 11">
            <a:extLst>
              <a:ext uri="{FF2B5EF4-FFF2-40B4-BE49-F238E27FC236}">
                <a16:creationId xmlns:a16="http://schemas.microsoft.com/office/drawing/2014/main" id="{EB33A280-DFF8-0DDD-B938-3AB8A0771D39}"/>
              </a:ext>
            </a:extLst>
          </p:cNvPr>
          <p:cNvSpPr/>
          <p:nvPr/>
        </p:nvSpPr>
        <p:spPr bwMode="auto">
          <a:xfrm>
            <a:off x="2207568" y="2852936"/>
            <a:ext cx="2880320"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Qualitative</a:t>
            </a:r>
            <a:endParaRPr lang="ar-SA" sz="3600" dirty="0">
              <a:solidFill>
                <a:schemeClr val="tx1"/>
              </a:solidFill>
              <a:latin typeface="Simplified Arabic" pitchFamily="18" charset="-78"/>
              <a:cs typeface="Simplified Arabic" pitchFamily="18" charset="-78"/>
            </a:endParaRPr>
          </a:p>
        </p:txBody>
      </p:sp>
      <p:sp>
        <p:nvSpPr>
          <p:cNvPr id="14" name="Rectangle 13">
            <a:extLst>
              <a:ext uri="{FF2B5EF4-FFF2-40B4-BE49-F238E27FC236}">
                <a16:creationId xmlns:a16="http://schemas.microsoft.com/office/drawing/2014/main" id="{347F5653-C1E5-F6A5-50CB-554A6A57EDD4}"/>
              </a:ext>
            </a:extLst>
          </p:cNvPr>
          <p:cNvSpPr/>
          <p:nvPr/>
        </p:nvSpPr>
        <p:spPr bwMode="auto">
          <a:xfrm>
            <a:off x="7032104" y="2924944"/>
            <a:ext cx="2952328"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Quantitative</a:t>
            </a:r>
            <a:endParaRPr lang="en-US" sz="3600" dirty="0">
              <a:solidFill>
                <a:schemeClr val="tx1"/>
              </a:solidFill>
              <a:latin typeface="Simplified Arabic" pitchFamily="18" charset="-78"/>
              <a:cs typeface="Simplified Arabic" pitchFamily="18" charset="-78"/>
            </a:endParaRPr>
          </a:p>
        </p:txBody>
      </p:sp>
      <p:sp>
        <p:nvSpPr>
          <p:cNvPr id="15" name="Rectangle 14">
            <a:extLst>
              <a:ext uri="{FF2B5EF4-FFF2-40B4-BE49-F238E27FC236}">
                <a16:creationId xmlns:a16="http://schemas.microsoft.com/office/drawing/2014/main" id="{3D54AC61-9C5D-E3AC-2CED-09CA62CE0092}"/>
              </a:ext>
            </a:extLst>
          </p:cNvPr>
          <p:cNvSpPr/>
          <p:nvPr/>
        </p:nvSpPr>
        <p:spPr bwMode="auto">
          <a:xfrm>
            <a:off x="1524000" y="4437112"/>
            <a:ext cx="1691680"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Nominal</a:t>
            </a:r>
            <a:endParaRPr lang="en-US" sz="3200" dirty="0">
              <a:solidFill>
                <a:schemeClr val="tx1"/>
              </a:solidFill>
              <a:latin typeface="Simplified Arabic" pitchFamily="18" charset="-78"/>
              <a:cs typeface="Simplified Arabic" pitchFamily="18" charset="-78"/>
            </a:endParaRPr>
          </a:p>
        </p:txBody>
      </p:sp>
      <p:sp>
        <p:nvSpPr>
          <p:cNvPr id="16" name="Rectangle 15">
            <a:extLst>
              <a:ext uri="{FF2B5EF4-FFF2-40B4-BE49-F238E27FC236}">
                <a16:creationId xmlns:a16="http://schemas.microsoft.com/office/drawing/2014/main" id="{719CF211-2603-D49F-7BFB-8E5CB7787EDB}"/>
              </a:ext>
            </a:extLst>
          </p:cNvPr>
          <p:cNvSpPr/>
          <p:nvPr/>
        </p:nvSpPr>
        <p:spPr bwMode="auto">
          <a:xfrm>
            <a:off x="4151784" y="4437112"/>
            <a:ext cx="1728192"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2400" b="0" i="0">
                <a:effectLst/>
              </a:rPr>
              <a:t>Ordinal</a:t>
            </a:r>
            <a:endParaRPr lang="en-US" sz="2400" dirty="0">
              <a:solidFill>
                <a:schemeClr val="tx1"/>
              </a:solidFill>
              <a:latin typeface="Simplified Arabic" pitchFamily="18" charset="-78"/>
              <a:cs typeface="Simplified Arabic" pitchFamily="18" charset="-78"/>
            </a:endParaRPr>
          </a:p>
        </p:txBody>
      </p:sp>
      <p:sp>
        <p:nvSpPr>
          <p:cNvPr id="17" name="Rectangle 16">
            <a:extLst>
              <a:ext uri="{FF2B5EF4-FFF2-40B4-BE49-F238E27FC236}">
                <a16:creationId xmlns:a16="http://schemas.microsoft.com/office/drawing/2014/main" id="{EBCD9872-0190-729C-BE60-527659B58465}"/>
              </a:ext>
            </a:extLst>
          </p:cNvPr>
          <p:cNvSpPr/>
          <p:nvPr/>
        </p:nvSpPr>
        <p:spPr bwMode="auto">
          <a:xfrm>
            <a:off x="6312024"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endParaRPr lang="en-US" sz="3200" dirty="0">
              <a:solidFill>
                <a:schemeClr val="tx1"/>
              </a:solidFill>
              <a:latin typeface="Simplified Arabic" pitchFamily="18" charset="-78"/>
              <a:cs typeface="Simplified Arabic" pitchFamily="18" charset="-78"/>
            </a:endParaRPr>
          </a:p>
        </p:txBody>
      </p:sp>
      <p:sp>
        <p:nvSpPr>
          <p:cNvPr id="18" name="Rectangle 17">
            <a:extLst>
              <a:ext uri="{FF2B5EF4-FFF2-40B4-BE49-F238E27FC236}">
                <a16:creationId xmlns:a16="http://schemas.microsoft.com/office/drawing/2014/main" id="{C372719C-949D-9BE7-20F6-57FCED217E57}"/>
              </a:ext>
            </a:extLst>
          </p:cNvPr>
          <p:cNvSpPr/>
          <p:nvPr/>
        </p:nvSpPr>
        <p:spPr bwMode="auto">
          <a:xfrm>
            <a:off x="9047312" y="4437112"/>
            <a:ext cx="1853770"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r>
              <a:rPr lang="en-US" sz="2400" b="1" dirty="0">
                <a:solidFill>
                  <a:schemeClr val="tx1"/>
                </a:solidFill>
                <a:latin typeface="Simplified Arabic" pitchFamily="18" charset="-78"/>
                <a:cs typeface="Simplified Arabic" pitchFamily="18" charset="-78"/>
              </a:rPr>
              <a:t>Continuous</a:t>
            </a:r>
            <a:endParaRPr lang="en-US" sz="2400" b="1" dirty="0"/>
          </a:p>
        </p:txBody>
      </p:sp>
      <p:sp>
        <p:nvSpPr>
          <p:cNvPr id="27" name="Left-Right-Up Arrow 26">
            <a:extLst>
              <a:ext uri="{FF2B5EF4-FFF2-40B4-BE49-F238E27FC236}">
                <a16:creationId xmlns:a16="http://schemas.microsoft.com/office/drawing/2014/main" id="{4E1BD762-3290-96E7-5386-7944B5A12388}"/>
              </a:ext>
            </a:extLst>
          </p:cNvPr>
          <p:cNvSpPr/>
          <p:nvPr/>
        </p:nvSpPr>
        <p:spPr bwMode="auto">
          <a:xfrm>
            <a:off x="5087938" y="2636839"/>
            <a:ext cx="1871662" cy="1152525"/>
          </a:xfrm>
          <a:prstGeom prst="leftRightUpArrow">
            <a:avLst/>
          </a:prstGeom>
          <a:solidFill>
            <a:srgbClr val="9966FF"/>
          </a:solidFill>
          <a:ln w="9525" cap="flat" cmpd="sng" algn="ctr">
            <a:solidFill>
              <a:schemeClr val="accent1">
                <a:lumMod val="50000"/>
              </a:schemeClr>
            </a:solidFill>
            <a:prstDash val="solid"/>
            <a:round/>
            <a:headEnd type="none" w="med" len="med"/>
            <a:tailEnd type="none" w="med" len="med"/>
          </a:ln>
          <a:effectLst/>
        </p:spPr>
        <p:txBody>
          <a:bodyPr/>
          <a:lstStyle/>
          <a:p>
            <a:pPr algn="ctr" eaLnBrk="1" hangingPunct="1">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4349" name="Elbow Connector 29">
            <a:extLst>
              <a:ext uri="{FF2B5EF4-FFF2-40B4-BE49-F238E27FC236}">
                <a16:creationId xmlns:a16="http://schemas.microsoft.com/office/drawing/2014/main" id="{0FAFFAE7-45A0-19D7-DF67-E4777337ECD3}"/>
              </a:ext>
            </a:extLst>
          </p:cNvPr>
          <p:cNvCxnSpPr>
            <a:cxnSpLocks noChangeShapeType="1"/>
            <a:endCxn id="18" idx="0"/>
          </p:cNvCxnSpPr>
          <p:nvPr/>
        </p:nvCxnSpPr>
        <p:spPr bwMode="auto">
          <a:xfrm>
            <a:off x="8975725" y="3573463"/>
            <a:ext cx="998472" cy="863649"/>
          </a:xfrm>
          <a:prstGeom prst="bentConnector2">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62" name="Left-Right-Up Arrow 61">
            <a:extLst>
              <a:ext uri="{FF2B5EF4-FFF2-40B4-BE49-F238E27FC236}">
                <a16:creationId xmlns:a16="http://schemas.microsoft.com/office/drawing/2014/main" id="{36E62210-75FC-F6E8-6EE0-C8B54AC1E5B3}"/>
              </a:ext>
            </a:extLst>
          </p:cNvPr>
          <p:cNvSpPr/>
          <p:nvPr/>
        </p:nvSpPr>
        <p:spPr bwMode="auto">
          <a:xfrm>
            <a:off x="8040689" y="4149725"/>
            <a:ext cx="935037"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63" name="Left-Right-Up Arrow 62">
            <a:extLst>
              <a:ext uri="{FF2B5EF4-FFF2-40B4-BE49-F238E27FC236}">
                <a16:creationId xmlns:a16="http://schemas.microsoft.com/office/drawing/2014/main" id="{84467D94-9992-2B43-314C-4B196D347132}"/>
              </a:ext>
            </a:extLst>
          </p:cNvPr>
          <p:cNvSpPr/>
          <p:nvPr/>
        </p:nvSpPr>
        <p:spPr bwMode="auto">
          <a:xfrm>
            <a:off x="3216275" y="4149725"/>
            <a:ext cx="935038"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9" name="TextBox 8">
            <a:extLst>
              <a:ext uri="{FF2B5EF4-FFF2-40B4-BE49-F238E27FC236}">
                <a16:creationId xmlns:a16="http://schemas.microsoft.com/office/drawing/2014/main" id="{5B2848CB-9B95-9E5E-F886-6B1C128914F6}"/>
              </a:ext>
            </a:extLst>
          </p:cNvPr>
          <p:cNvSpPr txBox="1"/>
          <p:nvPr/>
        </p:nvSpPr>
        <p:spPr>
          <a:xfrm>
            <a:off x="2940424" y="639412"/>
            <a:ext cx="5099792" cy="646331"/>
          </a:xfrm>
          <a:prstGeom prst="rect">
            <a:avLst/>
          </a:prstGeom>
          <a:noFill/>
        </p:spPr>
        <p:txBody>
          <a:bodyPr wrap="square" rtlCol="0">
            <a:spAutoFit/>
          </a:bodyPr>
          <a:lstStyle/>
          <a:p>
            <a:pPr algn="ctr"/>
            <a:r>
              <a:rPr lang="en-US" sz="3600" b="1" dirty="0">
                <a:solidFill>
                  <a:schemeClr val="bg1"/>
                </a:solidFill>
                <a:latin typeface="Inter"/>
              </a:rPr>
              <a:t>Data Types</a:t>
            </a:r>
          </a:p>
        </p:txBody>
      </p:sp>
      <p:sp>
        <p:nvSpPr>
          <p:cNvPr id="31" name="Rectangle 30">
            <a:extLst>
              <a:ext uri="{FF2B5EF4-FFF2-40B4-BE49-F238E27FC236}">
                <a16:creationId xmlns:a16="http://schemas.microsoft.com/office/drawing/2014/main" id="{E97725F4-CC21-9F8E-446C-1510A71359CA}"/>
              </a:ext>
            </a:extLst>
          </p:cNvPr>
          <p:cNvSpPr/>
          <p:nvPr/>
        </p:nvSpPr>
        <p:spPr bwMode="auto">
          <a:xfrm>
            <a:off x="6312026"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Discrete</a:t>
            </a:r>
            <a:endParaRPr lang="en-US" sz="3200" dirty="0">
              <a:solidFill>
                <a:schemeClr val="tx1"/>
              </a:solidFill>
              <a:latin typeface="Simplified Arabic" pitchFamily="18" charset="-78"/>
              <a:cs typeface="Simplified Arabic" pitchFamily="18" charset="-78"/>
            </a:endParaRPr>
          </a:p>
        </p:txBody>
      </p:sp>
    </p:spTree>
  </p:cSld>
  <p:clrMapOvr>
    <a:masterClrMapping/>
  </p:clrMapOvr>
  <p:transition advTm="22420">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55067" y="585808"/>
            <a:ext cx="2001061" cy="584775"/>
          </a:xfrm>
          <a:prstGeom prst="rect">
            <a:avLst/>
          </a:prstGeom>
          <a:noFill/>
        </p:spPr>
        <p:txBody>
          <a:bodyPr wrap="none" rtlCol="0">
            <a:spAutoFit/>
          </a:bodyPr>
          <a:lstStyle/>
          <a:p>
            <a:pPr algn="ctr"/>
            <a:r>
              <a:rPr lang="en-US" sz="3200" b="1" i="0" dirty="0">
                <a:solidFill>
                  <a:schemeClr val="bg1"/>
                </a:solidFill>
                <a:effectLst/>
              </a:rPr>
              <a:t>Data</a:t>
            </a:r>
            <a:r>
              <a:rPr lang="en-US" sz="3200" b="0" i="0" dirty="0">
                <a:effectLst/>
              </a:rPr>
              <a:t> </a:t>
            </a:r>
            <a:r>
              <a:rPr lang="en-US" sz="3200" b="1" dirty="0">
                <a:solidFill>
                  <a:schemeClr val="bg1"/>
                </a:solidFill>
              </a:rPr>
              <a:t>types</a:t>
            </a: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14" name="TextBox 13">
            <a:extLst>
              <a:ext uri="{FF2B5EF4-FFF2-40B4-BE49-F238E27FC236}">
                <a16:creationId xmlns:a16="http://schemas.microsoft.com/office/drawing/2014/main" id="{C812E000-A005-6789-EA63-FDEF33B41A2A}"/>
              </a:ext>
            </a:extLst>
          </p:cNvPr>
          <p:cNvSpPr txBox="1"/>
          <p:nvPr/>
        </p:nvSpPr>
        <p:spPr>
          <a:xfrm>
            <a:off x="9543030" y="6086743"/>
            <a:ext cx="2653553" cy="338554"/>
          </a:xfrm>
          <a:prstGeom prst="rect">
            <a:avLst/>
          </a:prstGeom>
          <a:noFill/>
        </p:spPr>
        <p:txBody>
          <a:bodyPr wrap="square" rtlCol="0">
            <a:spAutoFit/>
          </a:bodyPr>
          <a:lstStyle/>
          <a:p>
            <a:r>
              <a:rPr lang="en-US" sz="1600" b="0" i="0" dirty="0">
                <a:solidFill>
                  <a:schemeClr val="bg1"/>
                </a:solidFill>
                <a:effectLst/>
                <a:latin typeface="Inter"/>
              </a:rPr>
              <a:t>(Bhandari, P , 2022)</a:t>
            </a:r>
            <a:endParaRPr lang="en-US" sz="1600" dirty="0">
              <a:solidFill>
                <a:schemeClr val="bg1"/>
              </a:solidFill>
            </a:endParaRPr>
          </a:p>
        </p:txBody>
      </p:sp>
      <p:sp>
        <p:nvSpPr>
          <p:cNvPr id="9" name="TextBox 8">
            <a:extLst>
              <a:ext uri="{FF2B5EF4-FFF2-40B4-BE49-F238E27FC236}">
                <a16:creationId xmlns:a16="http://schemas.microsoft.com/office/drawing/2014/main" id="{643D50C1-886A-7678-73F1-D37E1C93B1C3}"/>
              </a:ext>
            </a:extLst>
          </p:cNvPr>
          <p:cNvSpPr txBox="1"/>
          <p:nvPr/>
        </p:nvSpPr>
        <p:spPr>
          <a:xfrm>
            <a:off x="614597" y="1472818"/>
            <a:ext cx="9878518" cy="5262979"/>
          </a:xfrm>
          <a:prstGeom prst="rect">
            <a:avLst/>
          </a:prstGeom>
          <a:noFill/>
        </p:spPr>
        <p:txBody>
          <a:bodyPr wrap="square">
            <a:spAutoFit/>
          </a:bodyPr>
          <a:lstStyle/>
          <a:p>
            <a:pPr algn="just">
              <a:lnSpc>
                <a:spcPct val="200000"/>
              </a:lnSpc>
            </a:pPr>
            <a:r>
              <a:rPr lang="en-US" sz="2400" b="1" i="0" dirty="0">
                <a:solidFill>
                  <a:schemeClr val="bg1"/>
                </a:solidFill>
                <a:effectLst/>
              </a:rPr>
              <a:t>First: Qualitative Data</a:t>
            </a:r>
          </a:p>
          <a:p>
            <a:pPr algn="just">
              <a:lnSpc>
                <a:spcPct val="200000"/>
              </a:lnSpc>
            </a:pPr>
            <a:r>
              <a:rPr lang="en-US" sz="2400" b="0" i="0" dirty="0">
                <a:solidFill>
                  <a:schemeClr val="bg1"/>
                </a:solidFill>
                <a:effectLst/>
              </a:rPr>
              <a:t>a) Nominal data: male-female, marital status, </a:t>
            </a:r>
            <a:r>
              <a:rPr lang="en-US" sz="2400" dirty="0">
                <a:solidFill>
                  <a:schemeClr val="bg1"/>
                </a:solidFill>
              </a:rPr>
              <a:t>nationality </a:t>
            </a:r>
            <a:endParaRPr lang="en-US" sz="2400" b="0" i="0" dirty="0">
              <a:solidFill>
                <a:schemeClr val="bg1"/>
              </a:solidFill>
              <a:effectLst/>
            </a:endParaRPr>
          </a:p>
          <a:p>
            <a:pPr algn="just">
              <a:lnSpc>
                <a:spcPct val="200000"/>
              </a:lnSpc>
            </a:pPr>
            <a:r>
              <a:rPr lang="en-US" sz="2400" b="0" i="0" dirty="0">
                <a:solidFill>
                  <a:schemeClr val="bg1"/>
                </a:solidFill>
                <a:effectLst/>
              </a:rPr>
              <a:t>No calculations can be performed on it</a:t>
            </a:r>
          </a:p>
          <a:p>
            <a:pPr algn="just">
              <a:lnSpc>
                <a:spcPct val="200000"/>
              </a:lnSpc>
            </a:pPr>
            <a:r>
              <a:rPr lang="en-US" sz="2400" b="0" i="0" dirty="0">
                <a:solidFill>
                  <a:schemeClr val="bg1"/>
                </a:solidFill>
                <a:effectLst/>
              </a:rPr>
              <a:t>b) Ordinal data: educational level, degrees of agreement or disagreement.</a:t>
            </a:r>
          </a:p>
          <a:p>
            <a:pPr algn="just">
              <a:lnSpc>
                <a:spcPct val="200000"/>
              </a:lnSpc>
            </a:pPr>
            <a:r>
              <a:rPr lang="en-US" sz="2400" b="1" i="0" dirty="0">
                <a:solidFill>
                  <a:schemeClr val="bg1"/>
                </a:solidFill>
                <a:effectLst/>
              </a:rPr>
              <a:t>Second: Quantitative Data</a:t>
            </a:r>
          </a:p>
          <a:p>
            <a:pPr algn="just">
              <a:lnSpc>
                <a:spcPct val="200000"/>
              </a:lnSpc>
            </a:pPr>
            <a:r>
              <a:rPr lang="en-US" sz="2400" b="0" i="0" dirty="0">
                <a:solidFill>
                  <a:schemeClr val="bg1"/>
                </a:solidFill>
                <a:effectLst/>
              </a:rPr>
              <a:t>a) Discrete data (discontinuous): number of family members, </a:t>
            </a:r>
            <a:r>
              <a:rPr lang="en-US" sz="2400" dirty="0">
                <a:solidFill>
                  <a:schemeClr val="bg1"/>
                </a:solidFill>
              </a:rPr>
              <a:t>or workers.</a:t>
            </a:r>
            <a:endParaRPr lang="en-US" sz="2400" b="0" i="0" dirty="0">
              <a:solidFill>
                <a:schemeClr val="bg1"/>
              </a:solidFill>
              <a:effectLst/>
            </a:endParaRPr>
          </a:p>
          <a:p>
            <a:pPr algn="just">
              <a:lnSpc>
                <a:spcPct val="200000"/>
              </a:lnSpc>
            </a:pPr>
            <a:r>
              <a:rPr lang="en-US" sz="2400" b="0" i="0" dirty="0">
                <a:solidFill>
                  <a:schemeClr val="bg1"/>
                </a:solidFill>
                <a:effectLst/>
              </a:rPr>
              <a:t>b) </a:t>
            </a:r>
            <a:r>
              <a:rPr lang="en-US" sz="2400" dirty="0">
                <a:solidFill>
                  <a:schemeClr val="bg1"/>
                </a:solidFill>
              </a:rPr>
              <a:t>Continuous </a:t>
            </a:r>
            <a:r>
              <a:rPr lang="en-US" sz="2400" b="0" i="0" dirty="0">
                <a:solidFill>
                  <a:schemeClr val="bg1"/>
                </a:solidFill>
                <a:effectLst/>
              </a:rPr>
              <a:t>data: sale price, age, income.</a:t>
            </a:r>
          </a:p>
        </p:txBody>
      </p:sp>
    </p:spTree>
    <p:extLst>
      <p:ext uri="{BB962C8B-B14F-4D97-AF65-F5344CB8AC3E}">
        <p14:creationId xmlns:p14="http://schemas.microsoft.com/office/powerpoint/2010/main" val="190902797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84407" y="647622"/>
            <a:ext cx="7871001"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solidFill>
                  <a:schemeClr val="bg1"/>
                </a:solidFill>
                <a:effectLst/>
              </a:rPr>
              <a:t>The first stage: Data presentation.</a:t>
            </a:r>
          </a:p>
          <a:p>
            <a:pPr algn="l">
              <a:lnSpc>
                <a:spcPct val="200000"/>
              </a:lnSpc>
            </a:pPr>
            <a:r>
              <a:rPr lang="en-US" sz="2000" b="1" i="0" dirty="0">
                <a:solidFill>
                  <a:schemeClr val="bg1"/>
                </a:solidFill>
                <a:effectLst/>
              </a:rPr>
              <a:t>a) Circle: The proportions of distribution or structural composition of a variable</a:t>
            </a:r>
            <a:endParaRPr lang="en-US" sz="2000" dirty="0">
              <a:solidFill>
                <a:schemeClr val="bg1"/>
              </a:solidFill>
            </a:endParaRPr>
          </a:p>
        </p:txBody>
      </p:sp>
      <p:pic>
        <p:nvPicPr>
          <p:cNvPr id="8" name="Picture 9">
            <a:extLst>
              <a:ext uri="{FF2B5EF4-FFF2-40B4-BE49-F238E27FC236}">
                <a16:creationId xmlns:a16="http://schemas.microsoft.com/office/drawing/2014/main" id="{3F3EE8A7-8578-6466-7DA3-1B5EC9C011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4165" y="3032235"/>
            <a:ext cx="8642350" cy="374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97792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44364" y="64762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323439"/>
          </a:xfrm>
          <a:prstGeom prst="rect">
            <a:avLst/>
          </a:prstGeom>
          <a:noFill/>
        </p:spPr>
        <p:txBody>
          <a:bodyPr wrap="square">
            <a:spAutoFit/>
          </a:bodyPr>
          <a:lstStyle/>
          <a:p>
            <a:pPr algn="l">
              <a:lnSpc>
                <a:spcPct val="200000"/>
              </a:lnSpc>
            </a:pPr>
            <a:r>
              <a:rPr lang="en-US" sz="2000" b="1" i="0" dirty="0">
                <a:solidFill>
                  <a:schemeClr val="bg1"/>
                </a:solidFill>
                <a:effectLst/>
              </a:rPr>
              <a:t>The first stage: Data presentation. (Sample of 35 employees)</a:t>
            </a:r>
          </a:p>
          <a:p>
            <a:pPr algn="l">
              <a:lnSpc>
                <a:spcPct val="200000"/>
              </a:lnSpc>
            </a:pPr>
            <a:r>
              <a:rPr lang="en-US" sz="2000" b="1" i="0" dirty="0">
                <a:solidFill>
                  <a:schemeClr val="bg1"/>
                </a:solidFill>
                <a:effectLst/>
              </a:rPr>
              <a:t>a) Circle: The proportions of distribution or structural composition of a variable</a:t>
            </a:r>
            <a:endParaRPr lang="en-US" sz="2000" dirty="0">
              <a:solidFill>
                <a:schemeClr val="bg1"/>
              </a:solidFill>
            </a:endParaRPr>
          </a:p>
        </p:txBody>
      </p:sp>
      <p:pic>
        <p:nvPicPr>
          <p:cNvPr id="9" name="Picture 4">
            <a:extLst>
              <a:ext uri="{FF2B5EF4-FFF2-40B4-BE49-F238E27FC236}">
                <a16:creationId xmlns:a16="http://schemas.microsoft.com/office/drawing/2014/main" id="{86937AED-6E6D-B565-E581-1D883A8CB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0788" y="2717446"/>
            <a:ext cx="77755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3081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19315" y="662612"/>
            <a:ext cx="7871001"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323439"/>
          </a:xfrm>
          <a:prstGeom prst="rect">
            <a:avLst/>
          </a:prstGeom>
          <a:noFill/>
        </p:spPr>
        <p:txBody>
          <a:bodyPr wrap="square">
            <a:spAutoFit/>
          </a:bodyPr>
          <a:lstStyle/>
          <a:p>
            <a:pPr>
              <a:lnSpc>
                <a:spcPct val="200000"/>
              </a:lnSpc>
            </a:pPr>
            <a:r>
              <a:rPr lang="en-US" sz="2000" b="1" i="0" dirty="0">
                <a:solidFill>
                  <a:schemeClr val="bg1"/>
                </a:solidFill>
                <a:effectLst/>
              </a:rPr>
              <a:t>The first stage: Data presentation (Sample of 35 employees).</a:t>
            </a:r>
          </a:p>
          <a:p>
            <a:pPr algn="l">
              <a:lnSpc>
                <a:spcPct val="200000"/>
              </a:lnSpc>
            </a:pPr>
            <a:r>
              <a:rPr lang="en-US" sz="2000" b="1" i="0" dirty="0">
                <a:solidFill>
                  <a:schemeClr val="bg1"/>
                </a:solidFill>
                <a:effectLst/>
              </a:rPr>
              <a:t>b) Bar graphs: discrete ordinal and quantitative data.</a:t>
            </a:r>
            <a:endParaRPr lang="en-US" sz="2000" dirty="0">
              <a:solidFill>
                <a:schemeClr val="bg1"/>
              </a:solidFill>
            </a:endParaRPr>
          </a:p>
        </p:txBody>
      </p:sp>
      <p:pic>
        <p:nvPicPr>
          <p:cNvPr id="8" name="Picture 2">
            <a:extLst>
              <a:ext uri="{FF2B5EF4-FFF2-40B4-BE49-F238E27FC236}">
                <a16:creationId xmlns:a16="http://schemas.microsoft.com/office/drawing/2014/main" id="{721238BC-F284-1818-BEFA-27BCF0971E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4023" y="2955244"/>
            <a:ext cx="8750300" cy="345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75751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79472" y="632632"/>
            <a:ext cx="7871001"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solidFill>
                  <a:schemeClr val="bg1"/>
                </a:solidFill>
                <a:effectLst/>
              </a:rPr>
              <a:t>The first stage: Data presentation.</a:t>
            </a:r>
          </a:p>
          <a:p>
            <a:pPr algn="l">
              <a:lnSpc>
                <a:spcPct val="200000"/>
              </a:lnSpc>
            </a:pPr>
            <a:r>
              <a:rPr lang="en-US" sz="2000" b="1" i="0" dirty="0">
                <a:solidFill>
                  <a:schemeClr val="bg1"/>
                </a:solidFill>
                <a:effectLst/>
              </a:rPr>
              <a:t>b) Bar graphs: discrete ordinal and quantitative data.</a:t>
            </a:r>
            <a:endParaRPr lang="en-US" sz="2000" dirty="0">
              <a:solidFill>
                <a:schemeClr val="bg1"/>
              </a:solidFill>
            </a:endParaRPr>
          </a:p>
        </p:txBody>
      </p:sp>
      <p:pic>
        <p:nvPicPr>
          <p:cNvPr id="9" name="Picture 4">
            <a:extLst>
              <a:ext uri="{FF2B5EF4-FFF2-40B4-BE49-F238E27FC236}">
                <a16:creationId xmlns:a16="http://schemas.microsoft.com/office/drawing/2014/main" id="{BB56CBD4-96BC-BF37-6474-A876A0A2DC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1184" y="2977343"/>
            <a:ext cx="8713788" cy="362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09622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04326" y="632632"/>
            <a:ext cx="7871001"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874165" y="1480184"/>
            <a:ext cx="9451001" cy="1235595"/>
          </a:xfrm>
          <a:prstGeom prst="rect">
            <a:avLst/>
          </a:prstGeom>
          <a:noFill/>
        </p:spPr>
        <p:txBody>
          <a:bodyPr wrap="square">
            <a:spAutoFit/>
          </a:bodyPr>
          <a:lstStyle/>
          <a:p>
            <a:pPr algn="l">
              <a:lnSpc>
                <a:spcPct val="200000"/>
              </a:lnSpc>
            </a:pPr>
            <a:r>
              <a:rPr lang="en-US" sz="2000" b="1" i="0" dirty="0">
                <a:solidFill>
                  <a:schemeClr val="bg1"/>
                </a:solidFill>
                <a:effectLst/>
              </a:rPr>
              <a:t>The first stage: Data presentation.</a:t>
            </a:r>
          </a:p>
          <a:p>
            <a:pPr algn="l">
              <a:lnSpc>
                <a:spcPct val="200000"/>
              </a:lnSpc>
            </a:pPr>
            <a:r>
              <a:rPr lang="en-US" sz="2000" b="1" i="0" dirty="0">
                <a:solidFill>
                  <a:schemeClr val="bg1"/>
                </a:solidFill>
                <a:effectLst/>
              </a:rPr>
              <a:t>c) Histogram and </a:t>
            </a:r>
            <a:r>
              <a:rPr lang="en-US" altLang="en-US" sz="2000" b="1" dirty="0">
                <a:solidFill>
                  <a:schemeClr val="bg1"/>
                </a:solidFill>
                <a:latin typeface="Times New Roman" panose="02020603050405020304" pitchFamily="18" charset="0"/>
                <a:cs typeface="Times New Roman" panose="02020603050405020304" pitchFamily="18" charset="0"/>
              </a:rPr>
              <a:t>Interpolation line</a:t>
            </a:r>
            <a:r>
              <a:rPr lang="en-US" sz="2000" b="1" i="0" dirty="0">
                <a:solidFill>
                  <a:schemeClr val="bg1"/>
                </a:solidFill>
                <a:effectLst/>
              </a:rPr>
              <a:t>: connected quantitative data.</a:t>
            </a:r>
            <a:endParaRPr lang="en-US" sz="2000" dirty="0">
              <a:solidFill>
                <a:schemeClr val="bg1"/>
              </a:solidFill>
            </a:endParaRPr>
          </a:p>
        </p:txBody>
      </p:sp>
      <p:pic>
        <p:nvPicPr>
          <p:cNvPr id="8" name="Picture 2">
            <a:extLst>
              <a:ext uri="{FF2B5EF4-FFF2-40B4-BE49-F238E27FC236}">
                <a16:creationId xmlns:a16="http://schemas.microsoft.com/office/drawing/2014/main" id="{72788735-01C7-EC52-5A27-EFD684E4A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7979" y="2877671"/>
            <a:ext cx="8709025" cy="354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3519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44365" y="632632"/>
            <a:ext cx="7871001"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109670" y="1480184"/>
            <a:ext cx="10198510" cy="1938992"/>
          </a:xfrm>
          <a:prstGeom prst="rect">
            <a:avLst/>
          </a:prstGeom>
          <a:noFill/>
        </p:spPr>
        <p:txBody>
          <a:bodyPr wrap="square">
            <a:spAutoFit/>
          </a:bodyPr>
          <a:lstStyle/>
          <a:p>
            <a:pPr algn="l">
              <a:lnSpc>
                <a:spcPct val="200000"/>
              </a:lnSpc>
            </a:pPr>
            <a:r>
              <a:rPr lang="en-US" sz="2000" b="1" i="0" dirty="0">
                <a:solidFill>
                  <a:schemeClr val="bg1"/>
                </a:solidFill>
                <a:effectLst/>
              </a:rPr>
              <a:t>The first stage: Data presentation.</a:t>
            </a:r>
          </a:p>
          <a:p>
            <a:pPr algn="l">
              <a:lnSpc>
                <a:spcPct val="200000"/>
              </a:lnSpc>
            </a:pPr>
            <a:r>
              <a:rPr lang="en-US" sz="2000" b="1" i="0" dirty="0">
                <a:solidFill>
                  <a:schemeClr val="bg1"/>
                </a:solidFill>
                <a:effectLst/>
              </a:rPr>
              <a:t>c) Histogram and </a:t>
            </a:r>
            <a:r>
              <a:rPr lang="en-US" altLang="en-US" sz="2000" b="1" dirty="0">
                <a:solidFill>
                  <a:schemeClr val="bg1"/>
                </a:solidFill>
                <a:latin typeface="Times New Roman" panose="02020603050405020304" pitchFamily="18" charset="0"/>
                <a:cs typeface="Times New Roman" panose="02020603050405020304" pitchFamily="18" charset="0"/>
              </a:rPr>
              <a:t>Interpolation line</a:t>
            </a:r>
            <a:r>
              <a:rPr lang="en-US" sz="2000" b="1" i="0" dirty="0">
                <a:solidFill>
                  <a:schemeClr val="bg1"/>
                </a:solidFill>
                <a:effectLst/>
              </a:rPr>
              <a:t>: connected quantitative data.</a:t>
            </a:r>
          </a:p>
          <a:p>
            <a:pPr algn="l">
              <a:lnSpc>
                <a:spcPct val="200000"/>
              </a:lnSpc>
            </a:pPr>
            <a:r>
              <a:rPr lang="en-US" sz="2000" dirty="0">
                <a:solidFill>
                  <a:schemeClr val="bg1"/>
                </a:solidFill>
              </a:rPr>
              <a:t>We choose the Chart editor, and then we choose the Interpolation line from the list of elements.</a:t>
            </a:r>
          </a:p>
        </p:txBody>
      </p:sp>
      <p:pic>
        <p:nvPicPr>
          <p:cNvPr id="9" name="Picture 2">
            <a:extLst>
              <a:ext uri="{FF2B5EF4-FFF2-40B4-BE49-F238E27FC236}">
                <a16:creationId xmlns:a16="http://schemas.microsoft.com/office/drawing/2014/main" id="{CF399F6E-02A1-1FB1-9925-CE47E750ED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361" y="3460202"/>
            <a:ext cx="8783210" cy="299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921473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34306" y="662612"/>
            <a:ext cx="7871001"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629586" y="1390244"/>
            <a:ext cx="10927830" cy="5262979"/>
          </a:xfrm>
          <a:prstGeom prst="rect">
            <a:avLst/>
          </a:prstGeom>
          <a:noFill/>
        </p:spPr>
        <p:txBody>
          <a:bodyPr wrap="square">
            <a:spAutoFit/>
          </a:bodyPr>
          <a:lstStyle/>
          <a:p>
            <a:pPr algn="just">
              <a:lnSpc>
                <a:spcPct val="200000"/>
              </a:lnSpc>
            </a:pPr>
            <a:r>
              <a:rPr lang="en-US" sz="2400" b="1" i="0" dirty="0">
                <a:solidFill>
                  <a:schemeClr val="bg1"/>
                </a:solidFill>
                <a:effectLst/>
              </a:rPr>
              <a:t>The second stage: describing the data using statistical measures</a:t>
            </a:r>
          </a:p>
          <a:p>
            <a:pPr algn="just">
              <a:lnSpc>
                <a:spcPct val="200000"/>
              </a:lnSpc>
            </a:pPr>
            <a:r>
              <a:rPr lang="en-US" sz="2400" b="1" dirty="0">
                <a:solidFill>
                  <a:schemeClr val="bg1"/>
                </a:solidFill>
              </a:rPr>
              <a:t>A good scale:</a:t>
            </a:r>
          </a:p>
          <a:p>
            <a:pPr marL="342900" indent="-342900" algn="just">
              <a:lnSpc>
                <a:spcPct val="200000"/>
              </a:lnSpc>
              <a:buFont typeface="Wingdings" panose="05000000000000000000" pitchFamily="2" charset="2"/>
              <a:buChar char="§"/>
            </a:pPr>
            <a:r>
              <a:rPr lang="en-US" sz="2400" dirty="0">
                <a:solidFill>
                  <a:schemeClr val="bg1"/>
                </a:solidFill>
              </a:rPr>
              <a:t>Its exact value should be determined and not left to objectivity.</a:t>
            </a:r>
          </a:p>
          <a:p>
            <a:pPr marL="342900" indent="-342900" algn="just">
              <a:lnSpc>
                <a:spcPct val="200000"/>
              </a:lnSpc>
              <a:buFont typeface="Wingdings" panose="05000000000000000000" pitchFamily="2" charset="2"/>
              <a:buChar char="§"/>
            </a:pPr>
            <a:r>
              <a:rPr lang="en-US" sz="2400" dirty="0">
                <a:solidFill>
                  <a:schemeClr val="bg1"/>
                </a:solidFill>
              </a:rPr>
              <a:t>To enter all data or observations in his account.</a:t>
            </a:r>
          </a:p>
          <a:p>
            <a:pPr marL="342900" indent="-342900" algn="just">
              <a:lnSpc>
                <a:spcPct val="200000"/>
              </a:lnSpc>
              <a:buFont typeface="Wingdings" panose="05000000000000000000" pitchFamily="2" charset="2"/>
              <a:buChar char="§"/>
            </a:pPr>
            <a:r>
              <a:rPr lang="en-US" sz="2400" dirty="0">
                <a:solidFill>
                  <a:schemeClr val="bg1"/>
                </a:solidFill>
              </a:rPr>
              <a:t>Easy to understand and calculate.</a:t>
            </a:r>
          </a:p>
          <a:p>
            <a:pPr marL="342900" indent="-342900" algn="just">
              <a:lnSpc>
                <a:spcPct val="200000"/>
              </a:lnSpc>
              <a:buFont typeface="Wingdings" panose="05000000000000000000" pitchFamily="2" charset="2"/>
              <a:buChar char="§"/>
            </a:pPr>
            <a:r>
              <a:rPr lang="en-US" sz="2400" dirty="0">
                <a:solidFill>
                  <a:schemeClr val="bg1"/>
                </a:solidFill>
              </a:rPr>
              <a:t>His ability to coercive dealing.</a:t>
            </a:r>
          </a:p>
          <a:p>
            <a:pPr marL="342900" indent="-342900" algn="just">
              <a:lnSpc>
                <a:spcPct val="200000"/>
              </a:lnSpc>
              <a:buFont typeface="Wingdings" panose="05000000000000000000" pitchFamily="2" charset="2"/>
              <a:buChar char="§"/>
            </a:pPr>
            <a:r>
              <a:rPr lang="en-US" sz="2400" dirty="0">
                <a:solidFill>
                  <a:schemeClr val="bg1"/>
                </a:solidFill>
              </a:rPr>
              <a:t>Not affected by outliers (extremes).</a:t>
            </a:r>
          </a:p>
        </p:txBody>
      </p:sp>
    </p:spTree>
    <p:extLst>
      <p:ext uri="{BB962C8B-B14F-4D97-AF65-F5344CB8AC3E}">
        <p14:creationId xmlns:p14="http://schemas.microsoft.com/office/powerpoint/2010/main" val="26568998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97507" y="629308"/>
            <a:ext cx="7667420"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1337760" y="1466686"/>
            <a:ext cx="9731302" cy="1852815"/>
          </a:xfrm>
          <a:prstGeom prst="rect">
            <a:avLst/>
          </a:prstGeom>
          <a:noFill/>
        </p:spPr>
        <p:txBody>
          <a:bodyPr wrap="square">
            <a:spAutoFit/>
          </a:bodyPr>
          <a:lstStyle/>
          <a:p>
            <a:pPr algn="l">
              <a:lnSpc>
                <a:spcPct val="200000"/>
              </a:lnSpc>
            </a:pPr>
            <a:r>
              <a:rPr lang="en-US" sz="2000" b="1" i="0" dirty="0">
                <a:solidFill>
                  <a:schemeClr val="bg1"/>
                </a:solidFill>
                <a:effectLst/>
              </a:rPr>
              <a:t>The second stage: describing the data using statistical measures</a:t>
            </a:r>
          </a:p>
          <a:p>
            <a:pPr algn="l">
              <a:lnSpc>
                <a:spcPct val="200000"/>
              </a:lnSpc>
            </a:pPr>
            <a:r>
              <a:rPr lang="en-US" sz="2000" b="1" i="0" dirty="0">
                <a:solidFill>
                  <a:schemeClr val="bg1"/>
                </a:solidFill>
                <a:effectLst/>
              </a:rPr>
              <a:t>  (descriptive statistical measures)</a:t>
            </a:r>
          </a:p>
          <a:p>
            <a:pPr algn="l">
              <a:lnSpc>
                <a:spcPct val="200000"/>
              </a:lnSpc>
            </a:pPr>
            <a:endParaRPr lang="en-US" sz="2000" dirty="0">
              <a:solidFill>
                <a:schemeClr val="bg1"/>
              </a:solidFill>
            </a:endParaRPr>
          </a:p>
        </p:txBody>
      </p:sp>
      <p:sp>
        <p:nvSpPr>
          <p:cNvPr id="8" name="مستطيل مستدير الزوايا 10">
            <a:extLst>
              <a:ext uri="{FF2B5EF4-FFF2-40B4-BE49-F238E27FC236}">
                <a16:creationId xmlns:a16="http://schemas.microsoft.com/office/drawing/2014/main" id="{54363581-77A2-AA3E-8352-DD465380403C}"/>
              </a:ext>
            </a:extLst>
          </p:cNvPr>
          <p:cNvSpPr/>
          <p:nvPr/>
        </p:nvSpPr>
        <p:spPr>
          <a:xfrm>
            <a:off x="1262952" y="2907271"/>
            <a:ext cx="36242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just" rtl="1">
              <a:defRPr/>
            </a:pPr>
            <a:r>
              <a:rPr lang="en-US" sz="2000" b="1" dirty="0">
                <a:solidFill>
                  <a:schemeClr val="accent6">
                    <a:lumMod val="50000"/>
                  </a:schemeClr>
                </a:solidFill>
                <a:cs typeface="+mj-cs"/>
              </a:rPr>
              <a:t>Definition of central tendency</a:t>
            </a:r>
            <a:endParaRPr lang="ar-SA" sz="2000" b="1" dirty="0">
              <a:solidFill>
                <a:schemeClr val="accent6">
                  <a:lumMod val="50000"/>
                </a:schemeClr>
              </a:solidFill>
              <a:cs typeface="+mj-cs"/>
            </a:endParaRPr>
          </a:p>
        </p:txBody>
      </p:sp>
      <p:sp>
        <p:nvSpPr>
          <p:cNvPr id="12" name="TextBox 11">
            <a:extLst>
              <a:ext uri="{FF2B5EF4-FFF2-40B4-BE49-F238E27FC236}">
                <a16:creationId xmlns:a16="http://schemas.microsoft.com/office/drawing/2014/main" id="{1366BAD9-FA93-1BC6-91BF-C5B35ECE68BE}"/>
              </a:ext>
            </a:extLst>
          </p:cNvPr>
          <p:cNvSpPr txBox="1"/>
          <p:nvPr/>
        </p:nvSpPr>
        <p:spPr>
          <a:xfrm>
            <a:off x="1109272" y="3638988"/>
            <a:ext cx="10033857" cy="2400657"/>
          </a:xfrm>
          <a:prstGeom prst="rect">
            <a:avLst/>
          </a:prstGeom>
          <a:noFill/>
        </p:spPr>
        <p:txBody>
          <a:bodyPr wrap="square">
            <a:spAutoFit/>
          </a:bodyPr>
          <a:lstStyle/>
          <a:p>
            <a:pPr>
              <a:lnSpc>
                <a:spcPct val="150000"/>
              </a:lnSpc>
            </a:pPr>
            <a:r>
              <a:rPr lang="en-US" sz="2000" dirty="0">
                <a:solidFill>
                  <a:schemeClr val="bg1"/>
                </a:solidFill>
              </a:rPr>
              <a:t>It is the tendency of the data to center around a certain value in the middle of the data.</a:t>
            </a:r>
          </a:p>
          <a:p>
            <a:pPr marL="342900" indent="-342900">
              <a:lnSpc>
                <a:spcPct val="150000"/>
              </a:lnSpc>
              <a:buFont typeface="+mj-lt"/>
              <a:buAutoNum type="alphaUcPeriod"/>
            </a:pPr>
            <a:r>
              <a:rPr lang="en-US" sz="2000" b="1" i="1" u="sng" dirty="0">
                <a:solidFill>
                  <a:schemeClr val="bg1"/>
                </a:solidFill>
              </a:rPr>
              <a:t>The measure of central tendency:</a:t>
            </a:r>
          </a:p>
          <a:p>
            <a:pPr marL="742950" lvl="1" indent="-285750">
              <a:lnSpc>
                <a:spcPct val="150000"/>
              </a:lnSpc>
              <a:spcBef>
                <a:spcPct val="0"/>
              </a:spcBef>
              <a:buFont typeface="Wingdings" panose="05000000000000000000" pitchFamily="2" charset="2"/>
              <a:buChar char="§"/>
            </a:pPr>
            <a:r>
              <a:rPr lang="en-US" altLang="en-US" sz="2000" b="1" dirty="0">
                <a:solidFill>
                  <a:schemeClr val="bg1"/>
                </a:solidFill>
                <a:latin typeface="Times New Roman" panose="02020603050405020304" pitchFamily="18" charset="0"/>
                <a:cs typeface="Times New Roman" panose="02020603050405020304" pitchFamily="18" charset="0"/>
              </a:rPr>
              <a:t>Mean </a:t>
            </a:r>
          </a:p>
          <a:p>
            <a:pPr marL="742950" lvl="1" indent="-285750">
              <a:lnSpc>
                <a:spcPct val="150000"/>
              </a:lnSpc>
              <a:spcBef>
                <a:spcPct val="0"/>
              </a:spcBef>
              <a:buFont typeface="Wingdings" panose="05000000000000000000" pitchFamily="2" charset="2"/>
              <a:buChar char="§"/>
            </a:pPr>
            <a:r>
              <a:rPr lang="en-US" altLang="en-US" sz="2000" b="1" dirty="0">
                <a:solidFill>
                  <a:schemeClr val="bg1"/>
                </a:solidFill>
                <a:latin typeface="Times New Roman" panose="02020603050405020304" pitchFamily="18" charset="0"/>
                <a:cs typeface="Times New Roman" panose="02020603050405020304" pitchFamily="18" charset="0"/>
              </a:rPr>
              <a:t>Median</a:t>
            </a:r>
          </a:p>
          <a:p>
            <a:pPr marL="742950" lvl="1" indent="-285750">
              <a:lnSpc>
                <a:spcPct val="150000"/>
              </a:lnSpc>
              <a:spcBef>
                <a:spcPct val="0"/>
              </a:spcBef>
              <a:buFont typeface="Wingdings" panose="05000000000000000000" pitchFamily="2" charset="2"/>
              <a:buChar char="§"/>
            </a:pPr>
            <a:r>
              <a:rPr lang="en-US" sz="2000" b="1" dirty="0">
                <a:solidFill>
                  <a:schemeClr val="bg1"/>
                </a:solidFill>
                <a:latin typeface="Simplified Arabic" panose="02020603050405020304" pitchFamily="18" charset="-78"/>
                <a:cs typeface="Simplified Arabic" panose="02020603050405020304" pitchFamily="18" charset="-78"/>
              </a:rPr>
              <a:t>Mod</a:t>
            </a:r>
            <a:endParaRPr lang="en-US" sz="2000" dirty="0">
              <a:solidFill>
                <a:schemeClr val="bg1"/>
              </a:solidFill>
            </a:endParaRPr>
          </a:p>
        </p:txBody>
      </p:sp>
    </p:spTree>
    <p:extLst>
      <p:ext uri="{BB962C8B-B14F-4D97-AF65-F5344CB8AC3E}">
        <p14:creationId xmlns:p14="http://schemas.microsoft.com/office/powerpoint/2010/main" val="2451594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57471" y="629308"/>
            <a:ext cx="7667420" cy="584775"/>
          </a:xfrm>
          <a:prstGeom prst="rect">
            <a:avLst/>
          </a:prstGeom>
          <a:noFill/>
        </p:spPr>
        <p:txBody>
          <a:bodyPr wrap="none" rtlCol="0">
            <a:spAutoFit/>
          </a:bodyPr>
          <a:lstStyle/>
          <a:p>
            <a:pPr algn="ctr"/>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573263" y="1511656"/>
            <a:ext cx="11179026" cy="4401205"/>
          </a:xfrm>
          <a:prstGeom prst="rect">
            <a:avLst/>
          </a:prstGeom>
          <a:noFill/>
        </p:spPr>
        <p:txBody>
          <a:bodyPr wrap="square">
            <a:spAutoFit/>
          </a:bodyPr>
          <a:lstStyle/>
          <a:p>
            <a:pPr algn="just">
              <a:lnSpc>
                <a:spcPct val="200000"/>
              </a:lnSpc>
            </a:pPr>
            <a:r>
              <a:rPr lang="en-US" sz="2000" b="1" u="sng" dirty="0">
                <a:solidFill>
                  <a:schemeClr val="bg1"/>
                </a:solidFill>
              </a:rPr>
              <a:t>Mean</a:t>
            </a:r>
          </a:p>
          <a:p>
            <a:pPr algn="just">
              <a:lnSpc>
                <a:spcPct val="200000"/>
              </a:lnSpc>
            </a:pPr>
            <a:r>
              <a:rPr lang="en-US" sz="2000" dirty="0">
                <a:solidFill>
                  <a:schemeClr val="bg1"/>
                </a:solidFill>
              </a:rPr>
              <a:t>It is the most common and used measure in all scientific and practical fields, and the process of measuring the arithmetic mean is a very simple process, as in the first step all the values are collected and in the second step the sum of the values is divided by their number to obtain the arithmetic mean for a group of values</a:t>
            </a:r>
          </a:p>
          <a:p>
            <a:pPr algn="just">
              <a:lnSpc>
                <a:spcPct val="200000"/>
              </a:lnSpc>
            </a:pPr>
            <a:r>
              <a:rPr lang="en-US" sz="2000" b="1" u="sng" dirty="0">
                <a:solidFill>
                  <a:schemeClr val="bg1"/>
                </a:solidFill>
              </a:rPr>
              <a:t>Median</a:t>
            </a:r>
          </a:p>
          <a:p>
            <a:pPr algn="just">
              <a:lnSpc>
                <a:spcPct val="200000"/>
              </a:lnSpc>
            </a:pPr>
            <a:r>
              <a:rPr lang="en-US" sz="2000" dirty="0">
                <a:solidFill>
                  <a:schemeClr val="bg1"/>
                </a:solidFill>
              </a:rPr>
              <a:t>It is the value that lies in the middle of the data distribution</a:t>
            </a:r>
          </a:p>
        </p:txBody>
      </p:sp>
    </p:spTree>
    <p:extLst>
      <p:ext uri="{BB962C8B-B14F-4D97-AF65-F5344CB8AC3E}">
        <p14:creationId xmlns:p14="http://schemas.microsoft.com/office/powerpoint/2010/main" val="2011435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02635" y="629308"/>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963008" y="1511656"/>
            <a:ext cx="10444509" cy="4524315"/>
          </a:xfrm>
          <a:prstGeom prst="rect">
            <a:avLst/>
          </a:prstGeom>
          <a:noFill/>
        </p:spPr>
        <p:txBody>
          <a:bodyPr wrap="square">
            <a:spAutoFit/>
          </a:bodyPr>
          <a:lstStyle/>
          <a:p>
            <a:pPr algn="just">
              <a:lnSpc>
                <a:spcPct val="200000"/>
              </a:lnSpc>
            </a:pPr>
            <a:r>
              <a:rPr lang="en-US" sz="2400" b="1" u="sng" dirty="0">
                <a:solidFill>
                  <a:schemeClr val="bg1"/>
                </a:solidFill>
              </a:rPr>
              <a:t>Mod</a:t>
            </a:r>
          </a:p>
          <a:p>
            <a:pPr algn="just">
              <a:lnSpc>
                <a:spcPct val="200000"/>
              </a:lnSpc>
            </a:pPr>
            <a:r>
              <a:rPr lang="en-US" sz="2400" dirty="0">
                <a:solidFill>
                  <a:schemeClr val="bg1"/>
                </a:solidFill>
              </a:rPr>
              <a:t>The measure determines the value or variable that occurs frequently in the data distribution. The mode can be calculated for any type of quantitative or descriptive data.</a:t>
            </a:r>
            <a:endParaRPr lang="en-US" altLang="en-US" sz="2400" b="1" u="sng" dirty="0">
              <a:solidFill>
                <a:schemeClr val="bg1"/>
              </a:solidFill>
              <a:latin typeface="Times New Roman" panose="02020603050405020304" pitchFamily="18" charset="0"/>
              <a:cs typeface="Calibri" panose="020F0502020204030204" pitchFamily="34" charset="0"/>
            </a:endParaRPr>
          </a:p>
          <a:p>
            <a:pPr algn="just">
              <a:lnSpc>
                <a:spcPct val="200000"/>
              </a:lnSpc>
            </a:pPr>
            <a:endParaRPr lang="en-US" sz="2400" dirty="0">
              <a:solidFill>
                <a:schemeClr val="bg1"/>
              </a:solidFill>
            </a:endParaRPr>
          </a:p>
          <a:p>
            <a:pPr algn="just">
              <a:lnSpc>
                <a:spcPct val="200000"/>
              </a:lnSpc>
            </a:pPr>
            <a:endParaRPr lang="en-US" sz="2400" dirty="0">
              <a:solidFill>
                <a:schemeClr val="bg1"/>
              </a:solidFill>
            </a:endParaRPr>
          </a:p>
        </p:txBody>
      </p:sp>
    </p:spTree>
    <p:extLst>
      <p:ext uri="{BB962C8B-B14F-4D97-AF65-F5344CB8AC3E}">
        <p14:creationId xmlns:p14="http://schemas.microsoft.com/office/powerpoint/2010/main" val="550860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42478" y="67909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359764" y="1631413"/>
            <a:ext cx="11377533" cy="4524315"/>
          </a:xfrm>
          <a:prstGeom prst="rect">
            <a:avLst/>
          </a:prstGeom>
          <a:noFill/>
        </p:spPr>
        <p:txBody>
          <a:bodyPr wrap="square">
            <a:spAutoFit/>
          </a:bodyPr>
          <a:lstStyle/>
          <a:p>
            <a:pPr marL="457200" indent="-457200" algn="just">
              <a:lnSpc>
                <a:spcPct val="200000"/>
              </a:lnSpc>
              <a:buFont typeface="+mj-lt"/>
              <a:buAutoNum type="alphaUcPeriod" startAt="2"/>
            </a:pPr>
            <a:r>
              <a:rPr lang="en-US" altLang="en-US" sz="2400" b="1" u="sng" dirty="0">
                <a:solidFill>
                  <a:schemeClr val="bg1"/>
                </a:solidFill>
                <a:latin typeface="Times New Roman" panose="02020603050405020304" pitchFamily="18" charset="0"/>
                <a:cs typeface="Times New Roman" panose="02020603050405020304" pitchFamily="18" charset="0"/>
              </a:rPr>
              <a:t>Frequency</a:t>
            </a:r>
            <a:r>
              <a:rPr lang="ar-SA" altLang="en-US" sz="2400" b="1" u="sng" dirty="0">
                <a:solidFill>
                  <a:schemeClr val="bg1"/>
                </a:solidFill>
                <a:latin typeface="Times New Roman" panose="02020603050405020304" pitchFamily="18" charset="0"/>
                <a:cs typeface="Times New Roman" panose="02020603050405020304" pitchFamily="18" charset="0"/>
              </a:rPr>
              <a:t> </a:t>
            </a:r>
            <a:r>
              <a:rPr lang="en-US" altLang="en-US" sz="2400" b="1" u="sng" dirty="0">
                <a:solidFill>
                  <a:schemeClr val="bg1"/>
                </a:solidFill>
                <a:latin typeface="Times New Roman" panose="02020603050405020304" pitchFamily="18" charset="0"/>
                <a:cs typeface="Times New Roman" panose="02020603050405020304" pitchFamily="18" charset="0"/>
              </a:rPr>
              <a:t>Table:</a:t>
            </a:r>
            <a:endParaRPr lang="ar-SA" altLang="en-US" sz="2400" b="1" u="sng" dirty="0">
              <a:solidFill>
                <a:schemeClr val="bg1"/>
              </a:solidFill>
              <a:latin typeface="Times New Roman" panose="02020603050405020304" pitchFamily="18" charset="0"/>
              <a:cs typeface="Times New Roman" panose="02020603050405020304" pitchFamily="18" charset="0"/>
            </a:endParaRPr>
          </a:p>
          <a:p>
            <a:pPr algn="just">
              <a:lnSpc>
                <a:spcPct val="200000"/>
              </a:lnSpc>
            </a:pPr>
            <a:r>
              <a:rPr lang="en-US" altLang="en-US" sz="2400" dirty="0">
                <a:solidFill>
                  <a:schemeClr val="bg1"/>
                </a:solidFill>
                <a:latin typeface="Times New Roman" panose="02020603050405020304" pitchFamily="18" charset="0"/>
                <a:cs typeface="Calibri" panose="020F0502020204030204" pitchFamily="34" charset="0"/>
              </a:rPr>
              <a:t>It is a table that organizes and summarizes statistical data, whether descriptive or quantitative</a:t>
            </a:r>
            <a:r>
              <a:rPr lang="ar-SA" altLang="en-US" sz="2400" dirty="0">
                <a:solidFill>
                  <a:schemeClr val="bg1"/>
                </a:solidFill>
                <a:latin typeface="Times New Roman" panose="02020603050405020304" pitchFamily="18" charset="0"/>
                <a:cs typeface="Calibri" panose="020F0502020204030204" pitchFamily="34" charset="0"/>
              </a:rPr>
              <a:t>,</a:t>
            </a:r>
            <a:r>
              <a:rPr lang="en-US" altLang="en-US" sz="2400" dirty="0">
                <a:solidFill>
                  <a:schemeClr val="bg1"/>
                </a:solidFill>
                <a:latin typeface="Times New Roman" panose="02020603050405020304" pitchFamily="18" charset="0"/>
                <a:cs typeface="Calibri" panose="020F0502020204030204" pitchFamily="34" charset="0"/>
              </a:rPr>
              <a:t> and distributes them to categories that determine the number of individuals who belong to each category.</a:t>
            </a:r>
          </a:p>
          <a:p>
            <a:pPr algn="just">
              <a:lnSpc>
                <a:spcPct val="200000"/>
              </a:lnSpc>
            </a:pPr>
            <a:endParaRPr lang="en-US" sz="2400" dirty="0">
              <a:solidFill>
                <a:schemeClr val="bg1"/>
              </a:solidFill>
            </a:endParaRPr>
          </a:p>
          <a:p>
            <a:pPr algn="just">
              <a:lnSpc>
                <a:spcPct val="200000"/>
              </a:lnSpc>
            </a:pPr>
            <a:endParaRPr lang="en-US" sz="2400" dirty="0">
              <a:solidFill>
                <a:schemeClr val="bg1"/>
              </a:solidFill>
            </a:endParaRPr>
          </a:p>
        </p:txBody>
      </p:sp>
    </p:spTree>
    <p:extLst>
      <p:ext uri="{BB962C8B-B14F-4D97-AF65-F5344CB8AC3E}">
        <p14:creationId xmlns:p14="http://schemas.microsoft.com/office/powerpoint/2010/main" val="311777318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97507" y="602414"/>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
        <p:nvSpPr>
          <p:cNvPr id="9" name="TextBox 8">
            <a:extLst>
              <a:ext uri="{FF2B5EF4-FFF2-40B4-BE49-F238E27FC236}">
                <a16:creationId xmlns:a16="http://schemas.microsoft.com/office/drawing/2014/main" id="{405EFEA4-799E-8BFC-3145-A89894800991}"/>
              </a:ext>
            </a:extLst>
          </p:cNvPr>
          <p:cNvSpPr txBox="1"/>
          <p:nvPr/>
        </p:nvSpPr>
        <p:spPr>
          <a:xfrm>
            <a:off x="1364502" y="1333733"/>
            <a:ext cx="10198510" cy="4446730"/>
          </a:xfrm>
          <a:prstGeom prst="rect">
            <a:avLst/>
          </a:prstGeom>
          <a:noFill/>
        </p:spPr>
        <p:txBody>
          <a:bodyPr wrap="square">
            <a:spAutoFit/>
          </a:bodyPr>
          <a:lstStyle/>
          <a:p>
            <a:pPr marL="342900" indent="-342900" algn="just">
              <a:lnSpc>
                <a:spcPct val="200000"/>
              </a:lnSpc>
              <a:buFont typeface="+mj-lt"/>
              <a:buAutoNum type="alphaUcPeriod" startAt="3"/>
            </a:pPr>
            <a:r>
              <a:rPr lang="en-US" b="1" i="0" u="sng" dirty="0">
                <a:solidFill>
                  <a:schemeClr val="bg1"/>
                </a:solidFill>
                <a:effectLst/>
                <a:latin typeface="Roboto" panose="02000000000000000000" pitchFamily="2" charset="0"/>
              </a:rPr>
              <a:t>Measures of Dispersion</a:t>
            </a:r>
            <a:r>
              <a:rPr lang="ar-SA" b="0" i="0" dirty="0">
                <a:solidFill>
                  <a:schemeClr val="bg1"/>
                </a:solidFill>
                <a:effectLst/>
                <a:latin typeface="Roboto" panose="02000000000000000000" pitchFamily="2" charset="0"/>
              </a:rPr>
              <a:t>:</a:t>
            </a:r>
          </a:p>
          <a:p>
            <a:pPr algn="just">
              <a:lnSpc>
                <a:spcPct val="200000"/>
              </a:lnSpc>
            </a:pPr>
            <a:r>
              <a:rPr lang="en-US" dirty="0">
                <a:solidFill>
                  <a:schemeClr val="bg1"/>
                </a:solidFill>
              </a:rPr>
              <a:t>To determine the extent of convergence, homogeneity, or divergence of the given data, we need measures other than measures of central tendency. These measures are called measures of dispersion.</a:t>
            </a:r>
          </a:p>
          <a:p>
            <a:pPr algn="just">
              <a:lnSpc>
                <a:spcPct val="200000"/>
              </a:lnSpc>
            </a:pPr>
            <a:r>
              <a:rPr lang="en-US" dirty="0">
                <a:solidFill>
                  <a:schemeClr val="bg1"/>
                </a:solidFill>
              </a:rPr>
              <a:t>The dispersion of the data (i.e. the divergence around the mean value of the data) can be measured by a number of measures:</a:t>
            </a:r>
          </a:p>
          <a:p>
            <a:pPr marL="285750" indent="-285750" algn="just">
              <a:lnSpc>
                <a:spcPct val="200000"/>
              </a:lnSpc>
              <a:buFont typeface="Wingdings" panose="05000000000000000000" pitchFamily="2" charset="2"/>
              <a:buChar char="§"/>
            </a:pPr>
            <a:r>
              <a:rPr lang="en-US" b="1" dirty="0">
                <a:solidFill>
                  <a:schemeClr val="bg1"/>
                </a:solidFill>
              </a:rPr>
              <a:t>Variance</a:t>
            </a:r>
          </a:p>
          <a:p>
            <a:pPr marL="285750" indent="-285750" algn="just">
              <a:lnSpc>
                <a:spcPct val="200000"/>
              </a:lnSpc>
              <a:buFont typeface="Wingdings" panose="05000000000000000000" pitchFamily="2" charset="2"/>
              <a:buChar char="§"/>
            </a:pPr>
            <a:r>
              <a:rPr lang="en-US" b="1" dirty="0">
                <a:solidFill>
                  <a:schemeClr val="bg1"/>
                </a:solidFill>
              </a:rPr>
              <a:t>Standard Deviation</a:t>
            </a:r>
          </a:p>
          <a:p>
            <a:pPr marL="285750" indent="-285750" algn="just">
              <a:lnSpc>
                <a:spcPct val="200000"/>
              </a:lnSpc>
              <a:buFont typeface="Wingdings" panose="05000000000000000000" pitchFamily="2" charset="2"/>
              <a:buChar char="§"/>
            </a:pPr>
            <a:r>
              <a:rPr lang="en-US" b="1" dirty="0">
                <a:solidFill>
                  <a:schemeClr val="bg1"/>
                </a:solidFill>
              </a:rPr>
              <a:t>RANGE</a:t>
            </a:r>
          </a:p>
        </p:txBody>
      </p:sp>
    </p:spTree>
    <p:extLst>
      <p:ext uri="{BB962C8B-B14F-4D97-AF65-F5344CB8AC3E}">
        <p14:creationId xmlns:p14="http://schemas.microsoft.com/office/powerpoint/2010/main" val="259701793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344774" y="1679916"/>
            <a:ext cx="11392524" cy="44670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400" b="1" dirty="0">
                <a:solidFill>
                  <a:schemeClr val="bg1"/>
                </a:solidFill>
              </a:rPr>
              <a:t>V</a:t>
            </a:r>
            <a:r>
              <a:rPr lang="en-US" sz="2400" b="1" i="0" dirty="0">
                <a:solidFill>
                  <a:schemeClr val="bg1"/>
                </a:solidFill>
                <a:effectLst/>
              </a:rPr>
              <a:t>ariance</a:t>
            </a:r>
          </a:p>
          <a:p>
            <a:pPr algn="just">
              <a:lnSpc>
                <a:spcPct val="150000"/>
              </a:lnSpc>
            </a:pPr>
            <a:r>
              <a:rPr lang="en-US" sz="2400" b="0" i="0" dirty="0">
                <a:solidFill>
                  <a:schemeClr val="bg1"/>
                </a:solidFill>
                <a:effectLst/>
              </a:rPr>
              <a:t>To calculate it, the arithmetic mean must be found first, then subtract each value given in the data from the arithmetic mean, square it, then add all the results from the squaring process, then divide the result by the number of values.</a:t>
            </a:r>
          </a:p>
          <a:p>
            <a:pPr marL="342900" indent="-342900" algn="just">
              <a:lnSpc>
                <a:spcPct val="150000"/>
              </a:lnSpc>
              <a:buFont typeface="Wingdings" panose="05000000000000000000" pitchFamily="2" charset="2"/>
              <a:buChar char="v"/>
            </a:pPr>
            <a:r>
              <a:rPr lang="en-US" sz="2400" b="1" i="0" dirty="0">
                <a:solidFill>
                  <a:schemeClr val="bg1"/>
                </a:solidFill>
                <a:effectLst/>
              </a:rPr>
              <a:t>Standard deviation</a:t>
            </a:r>
          </a:p>
          <a:p>
            <a:pPr algn="just">
              <a:lnSpc>
                <a:spcPct val="150000"/>
              </a:lnSpc>
            </a:pPr>
            <a:r>
              <a:rPr lang="en-US" sz="2400" b="0" i="0" dirty="0">
                <a:solidFill>
                  <a:schemeClr val="bg1"/>
                </a:solidFill>
                <a:effectLst/>
              </a:rPr>
              <a:t>It is a measure of dispersion, which measures how far away or close the data are from their arithmetic mean</a:t>
            </a:r>
          </a:p>
          <a:p>
            <a:pPr algn="just">
              <a:lnSpc>
                <a:spcPct val="150000"/>
              </a:lnSpc>
            </a:pPr>
            <a:r>
              <a:rPr lang="en-US" sz="2400" b="0" i="0" dirty="0">
                <a:solidFill>
                  <a:schemeClr val="bg1"/>
                </a:solidFill>
                <a:effectLst/>
              </a:rPr>
              <a:t>is the positive square root of the variance</a:t>
            </a:r>
          </a:p>
        </p:txBody>
      </p:sp>
      <p:sp>
        <p:nvSpPr>
          <p:cNvPr id="9" name="TextBox 8">
            <a:extLst>
              <a:ext uri="{FF2B5EF4-FFF2-40B4-BE49-F238E27FC236}">
                <a16:creationId xmlns:a16="http://schemas.microsoft.com/office/drawing/2014/main" id="{F4528CB2-2C16-9A10-4BFC-588F6F675019}"/>
              </a:ext>
            </a:extLst>
          </p:cNvPr>
          <p:cNvSpPr txBox="1"/>
          <p:nvPr/>
        </p:nvSpPr>
        <p:spPr>
          <a:xfrm>
            <a:off x="2012138" y="637657"/>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41474199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740574" y="1698662"/>
            <a:ext cx="10532031" cy="2031325"/>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800" b="1" i="0" dirty="0">
                <a:solidFill>
                  <a:schemeClr val="bg1"/>
                </a:solidFill>
                <a:effectLst/>
              </a:rPr>
              <a:t>Range</a:t>
            </a:r>
          </a:p>
          <a:p>
            <a:pPr algn="just">
              <a:lnSpc>
                <a:spcPct val="150000"/>
              </a:lnSpc>
            </a:pPr>
            <a:r>
              <a:rPr lang="en-US" sz="2800" b="0" i="0" dirty="0">
                <a:solidFill>
                  <a:schemeClr val="bg1"/>
                </a:solidFill>
                <a:effectLst/>
              </a:rPr>
              <a:t>It is the difference between the largest value and the lowest value of the data, and it is symbolized by the symbol (R).</a:t>
            </a:r>
          </a:p>
        </p:txBody>
      </p:sp>
      <p:sp>
        <p:nvSpPr>
          <p:cNvPr id="9" name="TextBox 8">
            <a:extLst>
              <a:ext uri="{FF2B5EF4-FFF2-40B4-BE49-F238E27FC236}">
                <a16:creationId xmlns:a16="http://schemas.microsoft.com/office/drawing/2014/main" id="{55C78A3F-9BB8-BF6D-8E31-3F1ED4847B80}"/>
              </a:ext>
            </a:extLst>
          </p:cNvPr>
          <p:cNvSpPr txBox="1"/>
          <p:nvPr/>
        </p:nvSpPr>
        <p:spPr>
          <a:xfrm>
            <a:off x="1994331"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399627631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650633" y="1458822"/>
            <a:ext cx="10671939" cy="738664"/>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800" b="1" i="0" dirty="0">
                <a:solidFill>
                  <a:schemeClr val="bg1"/>
                </a:solidFill>
                <a:effectLst/>
              </a:rPr>
              <a:t>The second stage: describing the data using statistical measures</a:t>
            </a:r>
            <a:endParaRPr lang="en-US" sz="2800" b="0" i="0" dirty="0">
              <a:solidFill>
                <a:schemeClr val="bg1"/>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4140E61-03FF-1C26-40A9-C91DDC6730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939" y="2342288"/>
            <a:ext cx="856932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6025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5C78A3F-9BB8-BF6D-8E31-3F1ED4847B80}"/>
              </a:ext>
            </a:extLst>
          </p:cNvPr>
          <p:cNvSpPr txBox="1"/>
          <p:nvPr/>
        </p:nvSpPr>
        <p:spPr>
          <a:xfrm>
            <a:off x="2054291" y="64141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D5BA0389-401C-138C-1412-A61647DE98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354" y="1697046"/>
            <a:ext cx="9282899" cy="460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25632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1520061" y="1653692"/>
            <a:ext cx="8816245" cy="64633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solidFill>
                  <a:schemeClr val="bg1"/>
                </a:solidFill>
                <a:effectLst/>
              </a:rPr>
              <a:t>The second stage: describing the data using statistical measures</a:t>
            </a:r>
            <a:endParaRPr lang="en-US" sz="2400" b="0" i="0" dirty="0">
              <a:solidFill>
                <a:schemeClr val="bg1"/>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054291" y="67139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2" name="Table 11">
            <a:extLst>
              <a:ext uri="{FF2B5EF4-FFF2-40B4-BE49-F238E27FC236}">
                <a16:creationId xmlns:a16="http://schemas.microsoft.com/office/drawing/2014/main" id="{A7838057-9C59-8DCC-B781-1CC88793B31D}"/>
              </a:ext>
            </a:extLst>
          </p:cNvPr>
          <p:cNvGraphicFramePr>
            <a:graphicFrameLocks noGrp="1"/>
          </p:cNvGraphicFramePr>
          <p:nvPr>
            <p:extLst>
              <p:ext uri="{D42A27DB-BD31-4B8C-83A1-F6EECF244321}">
                <p14:modId xmlns:p14="http://schemas.microsoft.com/office/powerpoint/2010/main" val="927367545"/>
              </p:ext>
            </p:extLst>
          </p:nvPr>
        </p:nvGraphicFramePr>
        <p:xfrm>
          <a:off x="2668886" y="2453733"/>
          <a:ext cx="6175375" cy="3816352"/>
        </p:xfrm>
        <a:graphic>
          <a:graphicData uri="http://schemas.openxmlformats.org/drawingml/2006/table">
            <a:tbl>
              <a:tblPr/>
              <a:tblGrid>
                <a:gridCol w="2992438">
                  <a:extLst>
                    <a:ext uri="{9D8B030D-6E8A-4147-A177-3AD203B41FA5}">
                      <a16:colId xmlns:a16="http://schemas.microsoft.com/office/drawing/2014/main" val="262035904"/>
                    </a:ext>
                  </a:extLst>
                </a:gridCol>
                <a:gridCol w="3182937">
                  <a:extLst>
                    <a:ext uri="{9D8B030D-6E8A-4147-A177-3AD203B41FA5}">
                      <a16:colId xmlns:a16="http://schemas.microsoft.com/office/drawing/2014/main" val="1788641843"/>
                    </a:ext>
                  </a:extLst>
                </a:gridCol>
              </a:tblGrid>
              <a:tr h="477044">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Monthly income variable</a:t>
                      </a:r>
                      <a:endParaRPr kumimoji="0" lang="en-US" altLang="en-US" sz="2400" b="0" i="0" u="none" strike="noStrike" cap="none" normalizeH="0" baseline="0" dirty="0">
                        <a:ln>
                          <a:noFill/>
                        </a:ln>
                        <a:solidFill>
                          <a:srgbClr val="000000"/>
                        </a:solidFill>
                        <a:effectLst/>
                        <a:latin typeface="Times New Roman" panose="02020603050405020304" pitchFamily="18" charset="0"/>
                        <a:cs typeface="Traditional Arabic" panose="02020603050405020304" pitchFamily="18" charset="-78"/>
                      </a:endParaRPr>
                    </a:p>
                  </a:txBody>
                  <a:tcPr marL="19050" marR="19050" marT="19051" marB="19051"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extLst>
                  <a:ext uri="{0D108BD9-81ED-4DB2-BD59-A6C34878D82A}">
                    <a16:rowId xmlns:a16="http://schemas.microsoft.com/office/drawing/2014/main" val="4096922104"/>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Statistics</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Value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158865581"/>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Mean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5897.1</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74597836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Std. Deviation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2026.6</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700839599"/>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Variance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4107000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01517665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Range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6700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804448778"/>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Minimum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2800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3913628513"/>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Maximum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9500</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4156463427"/>
                  </a:ext>
                </a:extLst>
              </a:tr>
            </a:tbl>
          </a:graphicData>
        </a:graphic>
      </p:graphicFrame>
    </p:spTree>
    <p:extLst>
      <p:ext uri="{BB962C8B-B14F-4D97-AF65-F5344CB8AC3E}">
        <p14:creationId xmlns:p14="http://schemas.microsoft.com/office/powerpoint/2010/main" val="4076763340"/>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1520061" y="1698662"/>
            <a:ext cx="9062995" cy="64633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solidFill>
                  <a:schemeClr val="bg1"/>
                </a:solidFill>
                <a:effectLst/>
              </a:rPr>
              <a:t>The </a:t>
            </a:r>
            <a:r>
              <a:rPr lang="en-US" sz="2400" b="1" dirty="0">
                <a:solidFill>
                  <a:schemeClr val="bg1"/>
                </a:solidFill>
              </a:rPr>
              <a:t>S</a:t>
            </a:r>
            <a:r>
              <a:rPr lang="en-US" sz="2400" b="1" i="0" dirty="0">
                <a:solidFill>
                  <a:schemeClr val="bg1"/>
                </a:solidFill>
                <a:effectLst/>
              </a:rPr>
              <a:t>econd </a:t>
            </a:r>
            <a:r>
              <a:rPr lang="en-US" sz="2400" b="1" dirty="0">
                <a:solidFill>
                  <a:schemeClr val="bg1"/>
                </a:solidFill>
              </a:rPr>
              <a:t>S</a:t>
            </a:r>
            <a:r>
              <a:rPr lang="en-US" sz="2400" b="1" i="0" dirty="0">
                <a:solidFill>
                  <a:schemeClr val="bg1"/>
                </a:solidFill>
                <a:effectLst/>
              </a:rPr>
              <a:t>tage: describing the data using statistical measures</a:t>
            </a:r>
            <a:endParaRPr lang="en-US" sz="2400" b="0" i="0" dirty="0">
              <a:solidFill>
                <a:schemeClr val="bg1"/>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1889400"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948C2B27-5F37-00A0-3DC8-FEE3D9253A23}"/>
              </a:ext>
            </a:extLst>
          </p:cNvPr>
          <p:cNvGraphicFramePr>
            <a:graphicFrameLocks noGrp="1"/>
          </p:cNvGraphicFramePr>
          <p:nvPr>
            <p:extLst>
              <p:ext uri="{D42A27DB-BD31-4B8C-83A1-F6EECF244321}">
                <p14:modId xmlns:p14="http://schemas.microsoft.com/office/powerpoint/2010/main" val="2379885961"/>
              </p:ext>
            </p:extLst>
          </p:nvPr>
        </p:nvGraphicFramePr>
        <p:xfrm>
          <a:off x="1938244" y="3128682"/>
          <a:ext cx="7561263" cy="2820561"/>
        </p:xfrm>
        <a:graphic>
          <a:graphicData uri="http://schemas.openxmlformats.org/drawingml/2006/table">
            <a:tbl>
              <a:tblPr/>
              <a:tblGrid>
                <a:gridCol w="2438400">
                  <a:extLst>
                    <a:ext uri="{9D8B030D-6E8A-4147-A177-3AD203B41FA5}">
                      <a16:colId xmlns:a16="http://schemas.microsoft.com/office/drawing/2014/main" val="1037213701"/>
                    </a:ext>
                  </a:extLst>
                </a:gridCol>
                <a:gridCol w="2439988">
                  <a:extLst>
                    <a:ext uri="{9D8B030D-6E8A-4147-A177-3AD203B41FA5}">
                      <a16:colId xmlns:a16="http://schemas.microsoft.com/office/drawing/2014/main" val="222108676"/>
                    </a:ext>
                  </a:extLst>
                </a:gridCol>
                <a:gridCol w="2682875">
                  <a:extLst>
                    <a:ext uri="{9D8B030D-6E8A-4147-A177-3AD203B41FA5}">
                      <a16:colId xmlns:a16="http://schemas.microsoft.com/office/drawing/2014/main" val="976656368"/>
                    </a:ext>
                  </a:extLst>
                </a:gridCol>
              </a:tblGrid>
              <a:tr h="698082">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 Degree</a:t>
                      </a:r>
                      <a:endParaRPr kumimoji="0" lang="en-US" altLang="en-US" sz="24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Frequency</a:t>
                      </a:r>
                      <a:endParaRPr kumimoji="0" lang="en-US" altLang="en-US" sz="24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Percent</a:t>
                      </a:r>
                      <a:endParaRPr kumimoji="0" lang="en-US" altLang="en-US" sz="2400" b="1" i="0" u="none" strike="noStrike" cap="none" normalizeH="0" baseline="0">
                        <a:ln>
                          <a:noFill/>
                        </a:ln>
                        <a:solidFill>
                          <a:schemeClr val="bg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92194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Calibri" panose="020F0502020204030204" pitchFamily="34" charset="0"/>
                        </a:rPr>
                        <a:t>Primary</a:t>
                      </a:r>
                      <a:endParaRPr kumimoji="0" lang="ar-SA"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4</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bg1"/>
                          </a:solidFill>
                          <a:effectLst/>
                          <a:latin typeface="+mn-lt"/>
                          <a:cs typeface="Times New Roman" panose="02020603050405020304" pitchFamily="18" charset="0"/>
                        </a:rPr>
                        <a:t>11.4</a:t>
                      </a:r>
                      <a:endParaRPr kumimoji="0" lang="en-US" altLang="en-US" sz="2000" b="1" i="0" u="none" strike="noStrike" cap="none" normalizeH="0" baseline="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9016132"/>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Calibri" panose="020F0502020204030204" pitchFamily="34" charset="0"/>
                        </a:rPr>
                        <a:t>Middle School</a:t>
                      </a: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6</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bg1"/>
                          </a:solidFill>
                          <a:effectLst/>
                          <a:latin typeface="+mn-lt"/>
                          <a:cs typeface="Times New Roman" panose="02020603050405020304" pitchFamily="18" charset="0"/>
                        </a:rPr>
                        <a:t>17.1</a:t>
                      </a:r>
                      <a:endParaRPr kumimoji="0" lang="en-US" altLang="en-US" sz="2000" b="1" i="0" u="none" strike="noStrike" cap="none" normalizeH="0" baseline="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71318090"/>
                  </a:ext>
                </a:extLst>
              </a:tr>
              <a:tr h="32081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High School</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9</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25.7</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1810065"/>
                  </a:ext>
                </a:extLst>
              </a:tr>
              <a:tr h="349041">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Diploma</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bg1"/>
                          </a:solidFill>
                          <a:effectLst/>
                          <a:latin typeface="+mn-lt"/>
                          <a:cs typeface="Times New Roman" panose="02020603050405020304" pitchFamily="18" charset="0"/>
                        </a:rPr>
                        <a:t>5</a:t>
                      </a:r>
                      <a:endParaRPr kumimoji="0" lang="en-US" altLang="en-US" sz="2000" b="1" i="0" u="none" strike="noStrike" cap="none" normalizeH="0" baseline="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14.3</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08815455"/>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BSC</a:t>
                      </a:r>
                      <a:endParaRPr kumimoji="0" lang="ar-SA"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bg1"/>
                          </a:solidFill>
                          <a:effectLst/>
                          <a:latin typeface="+mn-lt"/>
                          <a:cs typeface="Times New Roman" panose="02020603050405020304" pitchFamily="18" charset="0"/>
                        </a:rPr>
                        <a:t>11</a:t>
                      </a:r>
                      <a:endParaRPr kumimoji="0" lang="en-US" altLang="en-US" sz="2000" b="1" i="0" u="none" strike="noStrike" cap="none" normalizeH="0" baseline="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31.4</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6695202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Total</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bg1"/>
                          </a:solidFill>
                          <a:effectLst/>
                          <a:latin typeface="+mn-lt"/>
                          <a:cs typeface="Times New Roman" panose="02020603050405020304" pitchFamily="18" charset="0"/>
                        </a:rPr>
                        <a:t>35</a:t>
                      </a:r>
                      <a:endParaRPr kumimoji="0" lang="en-US" altLang="en-US" sz="2000" b="1" i="0" u="none" strike="noStrike" cap="none" normalizeH="0" baseline="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bg1"/>
                          </a:solidFill>
                          <a:effectLst/>
                          <a:latin typeface="+mn-lt"/>
                          <a:cs typeface="Times New Roman" panose="02020603050405020304" pitchFamily="18" charset="0"/>
                        </a:rPr>
                        <a:t>100.0</a:t>
                      </a:r>
                      <a:endParaRPr kumimoji="0" lang="en-US" altLang="en-US" sz="2000" b="1" i="0" u="none" strike="noStrike" cap="none" normalizeH="0" baseline="0" dirty="0">
                        <a:ln>
                          <a:noFill/>
                        </a:ln>
                        <a:solidFill>
                          <a:schemeClr val="bg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28708636"/>
                  </a:ext>
                </a:extLst>
              </a:tr>
            </a:tbl>
          </a:graphicData>
        </a:graphic>
      </p:graphicFrame>
      <p:sp>
        <p:nvSpPr>
          <p:cNvPr id="13" name="مستطيل مستدير الزوايا 10">
            <a:extLst>
              <a:ext uri="{FF2B5EF4-FFF2-40B4-BE49-F238E27FC236}">
                <a16:creationId xmlns:a16="http://schemas.microsoft.com/office/drawing/2014/main" id="{E72A6833-1C55-EF24-90A8-821118780B41}"/>
              </a:ext>
            </a:extLst>
          </p:cNvPr>
          <p:cNvSpPr/>
          <p:nvPr/>
        </p:nvSpPr>
        <p:spPr>
          <a:xfrm>
            <a:off x="1938244" y="2438218"/>
            <a:ext cx="18970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ctr" rtl="1">
              <a:defRPr/>
            </a:pPr>
            <a:r>
              <a:rPr lang="en-US" altLang="en-US" sz="2400" b="1" dirty="0">
                <a:solidFill>
                  <a:schemeClr val="tx1"/>
                </a:solidFill>
                <a:latin typeface="Times New Roman" panose="02020603050405020304" pitchFamily="18" charset="0"/>
                <a:cs typeface="Times New Roman" panose="02020603050405020304" pitchFamily="18" charset="0"/>
              </a:rPr>
              <a:t>Frequency</a:t>
            </a:r>
            <a:endParaRPr lang="en-US" altLang="en-US" sz="2400" b="1" dirty="0">
              <a:solidFill>
                <a:srgbClr val="000000"/>
              </a:solidFill>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96545125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540413" y="1382787"/>
            <a:ext cx="11346787" cy="24006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i="0" dirty="0">
                <a:solidFill>
                  <a:schemeClr val="bg1"/>
                </a:solidFill>
                <a:effectLst/>
              </a:rPr>
              <a:t>The </a:t>
            </a:r>
            <a:r>
              <a:rPr lang="en-US" sz="2000" b="1" dirty="0">
                <a:solidFill>
                  <a:schemeClr val="bg1"/>
                </a:solidFill>
              </a:rPr>
              <a:t>third</a:t>
            </a:r>
            <a:r>
              <a:rPr lang="en-US" sz="2000" b="1" i="0" dirty="0">
                <a:solidFill>
                  <a:schemeClr val="bg1"/>
                </a:solidFill>
                <a:effectLst/>
              </a:rPr>
              <a:t> stage:</a:t>
            </a:r>
          </a:p>
          <a:p>
            <a:pPr algn="just">
              <a:lnSpc>
                <a:spcPct val="150000"/>
              </a:lnSpc>
            </a:pPr>
            <a:r>
              <a:rPr lang="en-US" sz="2000" b="0" i="0" dirty="0">
                <a:solidFill>
                  <a:schemeClr val="bg1"/>
                </a:solidFill>
                <a:effectLst/>
              </a:rPr>
              <a:t>a) Comparing the mean of two different groups:</a:t>
            </a:r>
          </a:p>
          <a:p>
            <a:pPr algn="just">
              <a:lnSpc>
                <a:spcPct val="150000"/>
              </a:lnSpc>
            </a:pPr>
            <a:r>
              <a:rPr lang="en-US" sz="2000" b="0" i="0" dirty="0">
                <a:solidFill>
                  <a:schemeClr val="bg1"/>
                </a:solidFill>
                <a:effectLst/>
              </a:rPr>
              <a:t>Example: In our previous example, we will test the difference or equality between the averages of the three variables (administrative affiliation - professional affiliation - incentive system) according to each gender (male - female).</a:t>
            </a:r>
          </a:p>
        </p:txBody>
      </p:sp>
      <p:sp>
        <p:nvSpPr>
          <p:cNvPr id="9" name="TextBox 8">
            <a:extLst>
              <a:ext uri="{FF2B5EF4-FFF2-40B4-BE49-F238E27FC236}">
                <a16:creationId xmlns:a16="http://schemas.microsoft.com/office/drawing/2014/main" id="{55C78A3F-9BB8-BF6D-8E31-3F1ED4847B80}"/>
              </a:ext>
            </a:extLst>
          </p:cNvPr>
          <p:cNvSpPr txBox="1"/>
          <p:nvPr/>
        </p:nvSpPr>
        <p:spPr>
          <a:xfrm>
            <a:off x="1799458" y="65640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E3BB6E92-F349-B534-0ED4-E0B66424B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9458" y="3925053"/>
            <a:ext cx="9455940" cy="258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1387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1349880" y="1337817"/>
            <a:ext cx="9628951" cy="114307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solidFill>
                  <a:schemeClr val="bg1"/>
                </a:solidFill>
                <a:effectLst/>
              </a:rPr>
              <a:t>The </a:t>
            </a:r>
            <a:r>
              <a:rPr lang="en-US" sz="2400" b="1" dirty="0">
                <a:solidFill>
                  <a:schemeClr val="bg1"/>
                </a:solidFill>
              </a:rPr>
              <a:t>third</a:t>
            </a:r>
            <a:r>
              <a:rPr lang="en-US" sz="2400" b="1" i="0" dirty="0">
                <a:solidFill>
                  <a:schemeClr val="bg1"/>
                </a:solidFill>
                <a:effectLst/>
              </a:rPr>
              <a:t> stage:</a:t>
            </a:r>
          </a:p>
          <a:p>
            <a:pPr marL="457200" indent="-457200">
              <a:lnSpc>
                <a:spcPct val="150000"/>
              </a:lnSpc>
              <a:buAutoNum type="alphaLcParenR"/>
            </a:pPr>
            <a:r>
              <a:rPr lang="en-US" sz="2400" b="0" i="0" dirty="0">
                <a:solidFill>
                  <a:schemeClr val="bg1"/>
                </a:solidFill>
                <a:effectLst/>
              </a:rPr>
              <a:t>Comparing the mean of two different groups:</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2269838B-9162-FC83-787F-83F006905EBD}"/>
              </a:ext>
            </a:extLst>
          </p:cNvPr>
          <p:cNvGraphicFramePr>
            <a:graphicFrameLocks noGrp="1"/>
          </p:cNvGraphicFramePr>
          <p:nvPr>
            <p:extLst>
              <p:ext uri="{D42A27DB-BD31-4B8C-83A1-F6EECF244321}">
                <p14:modId xmlns:p14="http://schemas.microsoft.com/office/powerpoint/2010/main" val="4019888003"/>
              </p:ext>
            </p:extLst>
          </p:nvPr>
        </p:nvGraphicFramePr>
        <p:xfrm>
          <a:off x="1349880" y="2589137"/>
          <a:ext cx="9360049" cy="3646770"/>
        </p:xfrm>
        <a:graphic>
          <a:graphicData uri="http://schemas.openxmlformats.org/drawingml/2006/table">
            <a:tbl>
              <a:tblPr/>
              <a:tblGrid>
                <a:gridCol w="2340014">
                  <a:extLst>
                    <a:ext uri="{9D8B030D-6E8A-4147-A177-3AD203B41FA5}">
                      <a16:colId xmlns:a16="http://schemas.microsoft.com/office/drawing/2014/main" val="20000"/>
                    </a:ext>
                  </a:extLst>
                </a:gridCol>
                <a:gridCol w="1350007">
                  <a:extLst>
                    <a:ext uri="{9D8B030D-6E8A-4147-A177-3AD203B41FA5}">
                      <a16:colId xmlns:a16="http://schemas.microsoft.com/office/drawing/2014/main" val="20001"/>
                    </a:ext>
                  </a:extLst>
                </a:gridCol>
                <a:gridCol w="1350007">
                  <a:extLst>
                    <a:ext uri="{9D8B030D-6E8A-4147-A177-3AD203B41FA5}">
                      <a16:colId xmlns:a16="http://schemas.microsoft.com/office/drawing/2014/main" val="20002"/>
                    </a:ext>
                  </a:extLst>
                </a:gridCol>
                <a:gridCol w="1890009">
                  <a:extLst>
                    <a:ext uri="{9D8B030D-6E8A-4147-A177-3AD203B41FA5}">
                      <a16:colId xmlns:a16="http://schemas.microsoft.com/office/drawing/2014/main" val="20003"/>
                    </a:ext>
                  </a:extLst>
                </a:gridCol>
                <a:gridCol w="2430012">
                  <a:extLst>
                    <a:ext uri="{9D8B030D-6E8A-4147-A177-3AD203B41FA5}">
                      <a16:colId xmlns:a16="http://schemas.microsoft.com/office/drawing/2014/main" val="20004"/>
                    </a:ext>
                  </a:extLst>
                </a:gridCol>
              </a:tblGrid>
              <a:tr h="426410">
                <a:tc>
                  <a:txBody>
                    <a:bodyPr/>
                    <a:lstStyle/>
                    <a:p>
                      <a:pPr indent="252095" algn="l" rtl="0">
                        <a:lnSpc>
                          <a:spcPct val="120000"/>
                        </a:lnSpc>
                        <a:spcAft>
                          <a:spcPts val="0"/>
                        </a:spcAft>
                      </a:pPr>
                      <a:r>
                        <a:rPr lang="en-US" sz="1800" b="1" dirty="0">
                          <a:solidFill>
                            <a:srgbClr val="000000"/>
                          </a:solidFill>
                          <a:effectLst/>
                          <a:latin typeface="Times New Roman"/>
                          <a:ea typeface="Calibri"/>
                          <a:cs typeface="Times New Roman"/>
                        </a:rPr>
                        <a:t> Variable</a:t>
                      </a:r>
                      <a:endParaRPr lang="en-US" sz="1800" b="1"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M&amp;F</a:t>
                      </a:r>
                      <a:endParaRPr lang="en-US" sz="1800" dirty="0">
                        <a:solidFill>
                          <a:srgbClr val="000000"/>
                        </a:solidFill>
                        <a:effectLst/>
                        <a:latin typeface="Times New Roman"/>
                        <a:ea typeface="Calibri"/>
                        <a:cs typeface="Traditional Arabic"/>
                      </a:endParaRPr>
                    </a:p>
                  </a:txBody>
                  <a:tcPr marL="19048" marR="19048" marT="19051" marB="19051"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Mean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Std. Deviation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02169">
                <a:tc rowSpan="2">
                  <a:txBody>
                    <a:bodyPr/>
                    <a:lstStyle/>
                    <a:p>
                      <a:pPr indent="252095" algn="ctr" rtl="1">
                        <a:lnSpc>
                          <a:spcPct val="150000"/>
                        </a:lnSpc>
                        <a:spcBef>
                          <a:spcPts val="600"/>
                        </a:spcBef>
                        <a:spcAft>
                          <a:spcPts val="0"/>
                        </a:spcAft>
                      </a:pPr>
                      <a:r>
                        <a:rPr lang="en-US" sz="1800" b="0" i="0" dirty="0">
                          <a:effectLst/>
                          <a:latin typeface="+mn-lt"/>
                        </a:rPr>
                        <a:t>administrative affiliation </a:t>
                      </a:r>
                      <a:endParaRPr lang="en-US" sz="1800" dirty="0">
                        <a:solidFill>
                          <a:srgbClr val="000000"/>
                        </a:solidFill>
                        <a:effectLst/>
                        <a:latin typeface="+mn-lt"/>
                        <a:ea typeface="Calibri"/>
                        <a:cs typeface="Traditional Arabic"/>
                      </a:endParaRP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23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3.087</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.92013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3.200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.82682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169">
                <a:tc rowSpan="2">
                  <a:txBody>
                    <a:bodyPr/>
                    <a:lstStyle/>
                    <a:p>
                      <a:pPr indent="252095" algn="r" rtl="1">
                        <a:lnSpc>
                          <a:spcPts val="1600"/>
                        </a:lnSpc>
                        <a:spcBef>
                          <a:spcPts val="600"/>
                        </a:spcBef>
                        <a:spcAft>
                          <a:spcPts val="0"/>
                        </a:spcAft>
                      </a:pPr>
                      <a:endParaRPr lang="ar-SA" sz="1800" b="1" dirty="0">
                        <a:solidFill>
                          <a:srgbClr val="000000"/>
                        </a:solidFill>
                        <a:effectLst/>
                        <a:latin typeface="Times New Roman"/>
                        <a:ea typeface="Calibri"/>
                        <a:cs typeface="Arial"/>
                      </a:endParaRPr>
                    </a:p>
                    <a:p>
                      <a:pPr marL="0" indent="252095" algn="ctr" defTabSz="914400" rtl="1" eaLnBrk="1" latinLnBrk="0" hangingPunct="1">
                        <a:lnSpc>
                          <a:spcPct val="150000"/>
                        </a:lnSpc>
                        <a:spcBef>
                          <a:spcPts val="600"/>
                        </a:spcBef>
                        <a:spcAft>
                          <a:spcPts val="0"/>
                        </a:spcAft>
                      </a:pPr>
                      <a:r>
                        <a:rPr lang="en-US" sz="1800" b="0" i="0" kern="1200" dirty="0">
                          <a:solidFill>
                            <a:schemeClr val="tx1"/>
                          </a:solidFill>
                          <a:effectLst/>
                          <a:latin typeface="+mn-lt"/>
                          <a:ea typeface="+mn-ea"/>
                          <a:cs typeface="+mn-cs"/>
                        </a:rPr>
                        <a:t>professional affiliation </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3.511</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1.04305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709515">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3.583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.57735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169">
                <a:tc rowSpan="2">
                  <a:txBody>
                    <a:bodyPr/>
                    <a:lstStyle/>
                    <a:p>
                      <a:pPr indent="252095" algn="r" rtl="1">
                        <a:lnSpc>
                          <a:spcPct val="100000"/>
                        </a:lnSpc>
                        <a:spcBef>
                          <a:spcPts val="600"/>
                        </a:spcBef>
                        <a:spcAft>
                          <a:spcPts val="0"/>
                        </a:spcAft>
                      </a:pPr>
                      <a:endParaRPr lang="ar-SA" sz="1800" b="0" dirty="0">
                        <a:solidFill>
                          <a:srgbClr val="000000"/>
                        </a:solidFill>
                        <a:effectLst/>
                        <a:latin typeface="Times New Roman"/>
                        <a:ea typeface="Calibri"/>
                        <a:cs typeface="Arial"/>
                      </a:endParaRPr>
                    </a:p>
                    <a:p>
                      <a:pPr marL="0" indent="252095" algn="ctr" defTabSz="914400" rtl="1" eaLnBrk="1" latinLnBrk="0" hangingPunct="1">
                        <a:lnSpc>
                          <a:spcPct val="100000"/>
                        </a:lnSpc>
                        <a:spcBef>
                          <a:spcPts val="600"/>
                        </a:spcBef>
                        <a:spcAft>
                          <a:spcPts val="0"/>
                        </a:spcAft>
                      </a:pPr>
                      <a:r>
                        <a:rPr lang="en-US" sz="1800" b="0" kern="1200" dirty="0">
                          <a:solidFill>
                            <a:srgbClr val="000000"/>
                          </a:solidFill>
                          <a:effectLst/>
                          <a:latin typeface="Times New Roman"/>
                          <a:ea typeface="Calibri"/>
                          <a:cs typeface="Arial"/>
                        </a:rPr>
                        <a:t>Incentive System</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3.250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.90139</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3.500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.48850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43367556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1232707" y="1139246"/>
            <a:ext cx="9628951"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solidFill>
                  <a:schemeClr val="bg1"/>
                </a:solidFill>
                <a:effectLst/>
              </a:rPr>
              <a:t>The </a:t>
            </a:r>
            <a:r>
              <a:rPr lang="en-US" sz="2000" b="1" dirty="0">
                <a:solidFill>
                  <a:schemeClr val="bg1"/>
                </a:solidFill>
              </a:rPr>
              <a:t>third</a:t>
            </a:r>
            <a:r>
              <a:rPr lang="en-US" sz="2000" b="1" i="0" dirty="0">
                <a:solidFill>
                  <a:schemeClr val="bg1"/>
                </a:solidFill>
                <a:effectLst/>
              </a:rPr>
              <a:t> stage: a) Comparing the mean of two different groups:</a:t>
            </a: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780F2BC4-E028-E129-F083-A2D3C78366CA}"/>
              </a:ext>
            </a:extLst>
          </p:cNvPr>
          <p:cNvGraphicFramePr>
            <a:graphicFrameLocks noGrp="1"/>
          </p:cNvGraphicFramePr>
          <p:nvPr>
            <p:extLst>
              <p:ext uri="{D42A27DB-BD31-4B8C-83A1-F6EECF244321}">
                <p14:modId xmlns:p14="http://schemas.microsoft.com/office/powerpoint/2010/main" val="3769132306"/>
              </p:ext>
            </p:extLst>
          </p:nvPr>
        </p:nvGraphicFramePr>
        <p:xfrm>
          <a:off x="1726007" y="1855398"/>
          <a:ext cx="8642350" cy="4961679"/>
        </p:xfrm>
        <a:graphic>
          <a:graphicData uri="http://schemas.openxmlformats.org/drawingml/2006/table">
            <a:tbl>
              <a:tblPr/>
              <a:tblGrid>
                <a:gridCol w="1598873">
                  <a:extLst>
                    <a:ext uri="{9D8B030D-6E8A-4147-A177-3AD203B41FA5}">
                      <a16:colId xmlns:a16="http://schemas.microsoft.com/office/drawing/2014/main" val="20000"/>
                    </a:ext>
                  </a:extLst>
                </a:gridCol>
                <a:gridCol w="2679090">
                  <a:extLst>
                    <a:ext uri="{9D8B030D-6E8A-4147-A177-3AD203B41FA5}">
                      <a16:colId xmlns:a16="http://schemas.microsoft.com/office/drawing/2014/main" val="20001"/>
                    </a:ext>
                  </a:extLst>
                </a:gridCol>
                <a:gridCol w="823154">
                  <a:extLst>
                    <a:ext uri="{9D8B030D-6E8A-4147-A177-3AD203B41FA5}">
                      <a16:colId xmlns:a16="http://schemas.microsoft.com/office/drawing/2014/main" val="20002"/>
                    </a:ext>
                  </a:extLst>
                </a:gridCol>
                <a:gridCol w="811532">
                  <a:extLst>
                    <a:ext uri="{9D8B030D-6E8A-4147-A177-3AD203B41FA5}">
                      <a16:colId xmlns:a16="http://schemas.microsoft.com/office/drawing/2014/main" val="20003"/>
                    </a:ext>
                  </a:extLst>
                </a:gridCol>
                <a:gridCol w="885308">
                  <a:extLst>
                    <a:ext uri="{9D8B030D-6E8A-4147-A177-3AD203B41FA5}">
                      <a16:colId xmlns:a16="http://schemas.microsoft.com/office/drawing/2014/main" val="20004"/>
                    </a:ext>
                  </a:extLst>
                </a:gridCol>
                <a:gridCol w="959083">
                  <a:extLst>
                    <a:ext uri="{9D8B030D-6E8A-4147-A177-3AD203B41FA5}">
                      <a16:colId xmlns:a16="http://schemas.microsoft.com/office/drawing/2014/main" val="20005"/>
                    </a:ext>
                  </a:extLst>
                </a:gridCol>
                <a:gridCol w="885310">
                  <a:extLst>
                    <a:ext uri="{9D8B030D-6E8A-4147-A177-3AD203B41FA5}">
                      <a16:colId xmlns:a16="http://schemas.microsoft.com/office/drawing/2014/main" val="20006"/>
                    </a:ext>
                  </a:extLst>
                </a:gridCol>
              </a:tblGrid>
              <a:tr h="325502">
                <a:tc gridSpan="7">
                  <a:txBody>
                    <a:bodyPr/>
                    <a:lstStyle/>
                    <a:p>
                      <a:pPr indent="252095" algn="ctr" rtl="0">
                        <a:lnSpc>
                          <a:spcPts val="1600"/>
                        </a:lnSpc>
                        <a:spcAft>
                          <a:spcPts val="0"/>
                        </a:spcAft>
                      </a:pPr>
                      <a:r>
                        <a:rPr lang="en-US" sz="1600" b="1" dirty="0">
                          <a:solidFill>
                            <a:srgbClr val="000000"/>
                          </a:solidFill>
                          <a:effectLst/>
                          <a:latin typeface="Arial"/>
                          <a:ea typeface="Calibri"/>
                          <a:cs typeface="Traditional Arabic"/>
                        </a:rPr>
                        <a:t>Independent Samples Test</a:t>
                      </a:r>
                      <a:endParaRPr lang="en-US" sz="1600" dirty="0">
                        <a:solidFill>
                          <a:srgbClr val="000000"/>
                        </a:solidFill>
                        <a:effectLst/>
                        <a:latin typeface="Times New Roman"/>
                        <a:ea typeface="Calibri"/>
                        <a:cs typeface="Traditional Arabic"/>
                      </a:endParaRPr>
                    </a:p>
                  </a:txBody>
                  <a:tcPr marL="19053" marR="19053"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915934">
                <a:tc rowSpan="2">
                  <a:txBody>
                    <a:bodyPr/>
                    <a:lstStyle/>
                    <a:p>
                      <a:pPr indent="252095" algn="l"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rowSpan="2">
                  <a:txBody>
                    <a:bodyPr/>
                    <a:lstStyle/>
                    <a:p>
                      <a:pPr indent="0" algn="l"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gridSpan="2">
                  <a:txBody>
                    <a:bodyPr/>
                    <a:lstStyle/>
                    <a:p>
                      <a:pPr indent="0" algn="ctr" rtl="0">
                        <a:lnSpc>
                          <a:spcPct val="120000"/>
                        </a:lnSpc>
                        <a:spcAft>
                          <a:spcPts val="0"/>
                        </a:spcAft>
                      </a:pPr>
                      <a:r>
                        <a:rPr lang="en-US" sz="1600" b="1" dirty="0" err="1">
                          <a:solidFill>
                            <a:srgbClr val="000000"/>
                          </a:solidFill>
                          <a:effectLst/>
                          <a:latin typeface="Arial"/>
                          <a:ea typeface="Calibri"/>
                          <a:cs typeface="Traditional Arabic"/>
                        </a:rPr>
                        <a:t>Levene's</a:t>
                      </a:r>
                      <a:r>
                        <a:rPr lang="en-US" sz="1600" b="1" dirty="0">
                          <a:solidFill>
                            <a:srgbClr val="000000"/>
                          </a:solidFill>
                          <a:effectLst/>
                          <a:latin typeface="Arial"/>
                          <a:ea typeface="Calibri"/>
                          <a:cs typeface="Traditional Arabic"/>
                        </a:rPr>
                        <a:t> Test for Equality of Variances</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gridSpan="3">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t-test for Equality of Means</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1"/>
                  </a:ext>
                </a:extLst>
              </a:tr>
              <a:tr h="495448">
                <a:tc vMerge="1">
                  <a:txBody>
                    <a:bodyPr/>
                    <a:lstStyle/>
                    <a:p>
                      <a:pPr rtl="1"/>
                      <a:endParaRPr lang="ar-SA"/>
                    </a:p>
                  </a:txBody>
                  <a:tcPr/>
                </a:tc>
                <a:tc vMerge="1">
                  <a:txBody>
                    <a:bodyPr/>
                    <a:lstStyle/>
                    <a:p>
                      <a:pPr rtl="1"/>
                      <a:endParaRPr lang="ar-SA"/>
                    </a:p>
                  </a:txBody>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F</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t</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 </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30712">
                <a:tc rowSpan="2">
                  <a:txBody>
                    <a:bodyPr/>
                    <a:lstStyle/>
                    <a:p>
                      <a:pPr indent="252095" algn="ctr" rtl="1">
                        <a:lnSpc>
                          <a:spcPct val="150000"/>
                        </a:lnSpc>
                        <a:spcBef>
                          <a:spcPts val="600"/>
                        </a:spcBef>
                        <a:spcAft>
                          <a:spcPts val="0"/>
                        </a:spcAft>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.142</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.709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-.357</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.724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not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-.369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24.66</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.715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kern="1200" dirty="0">
                          <a:solidFill>
                            <a:schemeClr val="tx1"/>
                          </a:solidFill>
                          <a:effectLst/>
                          <a:latin typeface="+mn-lt"/>
                          <a:ea typeface="+mn-ea"/>
                          <a:cs typeface="+mn-cs"/>
                        </a:rPr>
                        <a:t>professional affiliation </a:t>
                      </a:r>
                    </a:p>
                    <a:p>
                      <a:pPr indent="252095" algn="r" rtl="1">
                        <a:lnSpc>
                          <a:spcPct val="150000"/>
                        </a:lnSpc>
                        <a:spcAft>
                          <a:spcPts val="0"/>
                        </a:spcAft>
                      </a:pPr>
                      <a:r>
                        <a:rPr lang="ar-SA" sz="1600" b="1" dirty="0">
                          <a:solidFill>
                            <a:srgbClr val="000000"/>
                          </a:solidFill>
                          <a:effectLst/>
                          <a:latin typeface="Times New Roman"/>
                          <a:ea typeface="Calibri"/>
                          <a:cs typeface="Arial"/>
                        </a:rPr>
                        <a:t> </a:t>
                      </a: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10.628</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.003</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-.223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.825</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-.264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.793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8.049</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.008</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-.891</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7"/>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-1.064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.295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07659249"/>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735285" y="1365752"/>
            <a:ext cx="9628951"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solidFill>
                  <a:schemeClr val="bg1"/>
                </a:solidFill>
                <a:effectLst/>
              </a:rPr>
              <a:t>The </a:t>
            </a:r>
            <a:r>
              <a:rPr lang="en-US" sz="2000" b="1" dirty="0">
                <a:solidFill>
                  <a:schemeClr val="bg1"/>
                </a:solidFill>
              </a:rPr>
              <a:t>third</a:t>
            </a:r>
            <a:r>
              <a:rPr lang="en-US" sz="2000" b="1" i="0" dirty="0">
                <a:solidFill>
                  <a:schemeClr val="bg1"/>
                </a:solidFill>
                <a:effectLst/>
              </a:rPr>
              <a:t> stage: b)</a:t>
            </a:r>
            <a:r>
              <a:rPr lang="en-US" sz="2000" b="1" dirty="0">
                <a:solidFill>
                  <a:schemeClr val="bg1"/>
                </a:solidFill>
              </a:rPr>
              <a:t> One-way ANOVA</a:t>
            </a:r>
            <a:r>
              <a:rPr lang="en-US" sz="2000" b="1" i="0" dirty="0">
                <a:solidFill>
                  <a:schemeClr val="bg1"/>
                </a:solidFill>
                <a:effectLst/>
              </a:rPr>
              <a:t>:</a:t>
            </a:r>
          </a:p>
        </p:txBody>
      </p:sp>
      <p:sp>
        <p:nvSpPr>
          <p:cNvPr id="9" name="TextBox 8">
            <a:extLst>
              <a:ext uri="{FF2B5EF4-FFF2-40B4-BE49-F238E27FC236}">
                <a16:creationId xmlns:a16="http://schemas.microsoft.com/office/drawing/2014/main" id="{55C78A3F-9BB8-BF6D-8E31-3F1ED4847B80}"/>
              </a:ext>
            </a:extLst>
          </p:cNvPr>
          <p:cNvSpPr txBox="1"/>
          <p:nvPr/>
        </p:nvSpPr>
        <p:spPr>
          <a:xfrm>
            <a:off x="1889399"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10" name="Picture 4">
            <a:extLst>
              <a:ext uri="{FF2B5EF4-FFF2-40B4-BE49-F238E27FC236}">
                <a16:creationId xmlns:a16="http://schemas.microsoft.com/office/drawing/2014/main" id="{266ABB71-932D-7A8C-C6E9-EB8BFD3EF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7958" y="1995822"/>
            <a:ext cx="82804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50773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659568" y="1610200"/>
            <a:ext cx="11188692" cy="409342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solidFill>
                  <a:schemeClr val="bg1"/>
                </a:solidFill>
                <a:effectLst/>
              </a:rPr>
              <a:t>The </a:t>
            </a:r>
            <a:r>
              <a:rPr lang="en-US" sz="2000" b="1" dirty="0">
                <a:solidFill>
                  <a:schemeClr val="bg1"/>
                </a:solidFill>
              </a:rPr>
              <a:t>third</a:t>
            </a:r>
            <a:r>
              <a:rPr lang="en-US" sz="2000" b="1" i="0" dirty="0">
                <a:solidFill>
                  <a:schemeClr val="bg1"/>
                </a:solidFill>
                <a:effectLst/>
              </a:rPr>
              <a:t> stage: b)</a:t>
            </a:r>
            <a:r>
              <a:rPr lang="en-US" sz="2000" b="1" dirty="0">
                <a:solidFill>
                  <a:schemeClr val="bg1"/>
                </a:solidFill>
              </a:rPr>
              <a:t> One-way ANOVA</a:t>
            </a:r>
            <a:r>
              <a:rPr lang="en-US" sz="2000" b="1" i="0" dirty="0">
                <a:solidFill>
                  <a:schemeClr val="bg1"/>
                </a:solidFill>
                <a:effectLst/>
              </a:rPr>
              <a:t>:</a:t>
            </a:r>
          </a:p>
          <a:p>
            <a:r>
              <a:rPr lang="en-US" altLang="en-US" sz="2000" b="1" u="sng" dirty="0">
                <a:solidFill>
                  <a:schemeClr val="bg1"/>
                </a:solidFill>
              </a:rPr>
              <a:t>Sum of Squares:</a:t>
            </a:r>
            <a:endParaRPr lang="ar-SA" altLang="en-US" sz="2000" b="1" u="sng" dirty="0">
              <a:solidFill>
                <a:schemeClr val="bg1"/>
              </a:solidFill>
            </a:endParaRPr>
          </a:p>
          <a:p>
            <a:pPr lvl="1">
              <a:lnSpc>
                <a:spcPct val="150000"/>
              </a:lnSpc>
            </a:pPr>
            <a:r>
              <a:rPr lang="en-US" altLang="en-US" sz="2000" dirty="0">
                <a:solidFill>
                  <a:schemeClr val="bg1"/>
                </a:solidFill>
              </a:rPr>
              <a:t>- Between Groups</a:t>
            </a:r>
          </a:p>
          <a:p>
            <a:pPr lvl="1">
              <a:lnSpc>
                <a:spcPct val="150000"/>
              </a:lnSpc>
            </a:pPr>
            <a:r>
              <a:rPr lang="en-US" altLang="en-US" sz="2000" dirty="0">
                <a:solidFill>
                  <a:schemeClr val="bg1"/>
                </a:solidFill>
              </a:rPr>
              <a:t>- Within Groups </a:t>
            </a:r>
          </a:p>
          <a:p>
            <a:pPr marL="742950" lvl="1" indent="-285750">
              <a:lnSpc>
                <a:spcPct val="150000"/>
              </a:lnSpc>
              <a:buFont typeface="Arial" panose="020B0604020202020204" pitchFamily="34" charset="0"/>
              <a:buChar char="•"/>
            </a:pPr>
            <a:r>
              <a:rPr lang="en-US" altLang="en-US" sz="2000" dirty="0" err="1">
                <a:solidFill>
                  <a:schemeClr val="bg1"/>
                </a:solidFill>
              </a:rPr>
              <a:t>df</a:t>
            </a:r>
            <a:r>
              <a:rPr lang="en-US" altLang="en-US" sz="2000" dirty="0">
                <a:solidFill>
                  <a:schemeClr val="bg1"/>
                </a:solidFill>
              </a:rPr>
              <a:t> </a:t>
            </a:r>
          </a:p>
          <a:p>
            <a:pPr marL="742950" lvl="1" indent="-285750">
              <a:lnSpc>
                <a:spcPct val="150000"/>
              </a:lnSpc>
              <a:buFont typeface="Arial" panose="020B0604020202020204" pitchFamily="34" charset="0"/>
              <a:buChar char="•"/>
            </a:pPr>
            <a:r>
              <a:rPr lang="en-US" altLang="en-US" sz="2000" dirty="0">
                <a:solidFill>
                  <a:schemeClr val="bg1"/>
                </a:solidFill>
              </a:rPr>
              <a:t>Mean Square </a:t>
            </a:r>
          </a:p>
          <a:p>
            <a:pPr marL="742950" lvl="1" indent="-285750">
              <a:lnSpc>
                <a:spcPct val="150000"/>
              </a:lnSpc>
              <a:buFont typeface="Arial" panose="020B0604020202020204" pitchFamily="34" charset="0"/>
              <a:buChar char="•"/>
            </a:pPr>
            <a:r>
              <a:rPr lang="en-US" altLang="en-US" sz="2000" dirty="0">
                <a:solidFill>
                  <a:schemeClr val="bg1"/>
                </a:solidFill>
              </a:rPr>
              <a:t>F ratio</a:t>
            </a:r>
            <a:endParaRPr lang="en-US" sz="2000" b="1" i="0" dirty="0">
              <a:solidFill>
                <a:schemeClr val="bg1"/>
              </a:solidFill>
              <a:effectLst/>
            </a:endParaRPr>
          </a:p>
          <a:p>
            <a:pPr>
              <a:lnSpc>
                <a:spcPct val="150000"/>
              </a:lnSpc>
            </a:pPr>
            <a:r>
              <a:rPr lang="en-US" sz="2000" b="1" i="0" u="sng" dirty="0">
                <a:solidFill>
                  <a:schemeClr val="bg1"/>
                </a:solidFill>
                <a:effectLst/>
              </a:rPr>
              <a:t>Null hypothesis</a:t>
            </a:r>
            <a:r>
              <a:rPr lang="en-US" sz="2000" b="1" i="0" dirty="0">
                <a:solidFill>
                  <a:schemeClr val="bg1"/>
                </a:solidFill>
                <a:effectLst/>
              </a:rPr>
              <a:t>: </a:t>
            </a:r>
            <a:r>
              <a:rPr lang="en-US" sz="2000" i="0" dirty="0">
                <a:solidFill>
                  <a:schemeClr val="bg1"/>
                </a:solidFill>
                <a:effectLst/>
              </a:rPr>
              <a:t>The means of the sampled populations are equal</a:t>
            </a:r>
            <a:r>
              <a:rPr lang="en-US" sz="2000" b="1" i="0" dirty="0">
                <a:solidFill>
                  <a:schemeClr val="bg1"/>
                </a:solidFill>
                <a:effectLst/>
              </a:rPr>
              <a:t>.</a:t>
            </a:r>
          </a:p>
          <a:p>
            <a:pPr>
              <a:lnSpc>
                <a:spcPct val="150000"/>
              </a:lnSpc>
            </a:pPr>
            <a:r>
              <a:rPr lang="en-US" sz="2000" b="1" i="0" u="sng" dirty="0">
                <a:solidFill>
                  <a:schemeClr val="bg1"/>
                </a:solidFill>
                <a:effectLst/>
              </a:rPr>
              <a:t>Alternative hypothesis: </a:t>
            </a:r>
            <a:r>
              <a:rPr lang="en-US" sz="2000" i="0" dirty="0">
                <a:solidFill>
                  <a:schemeClr val="bg1"/>
                </a:solidFill>
                <a:effectLst/>
              </a:rPr>
              <a:t>There are at least two sampled populations with different means</a:t>
            </a:r>
            <a:r>
              <a:rPr lang="en-US" sz="2000" b="1" i="0" dirty="0">
                <a:solidFill>
                  <a:schemeClr val="bg1"/>
                </a:solidFill>
                <a:effectLst/>
              </a:rPr>
              <a:t>.</a:t>
            </a:r>
          </a:p>
        </p:txBody>
      </p:sp>
      <p:sp>
        <p:nvSpPr>
          <p:cNvPr id="9" name="TextBox 8">
            <a:extLst>
              <a:ext uri="{FF2B5EF4-FFF2-40B4-BE49-F238E27FC236}">
                <a16:creationId xmlns:a16="http://schemas.microsoft.com/office/drawing/2014/main" id="{55C78A3F-9BB8-BF6D-8E31-3F1ED4847B80}"/>
              </a:ext>
            </a:extLst>
          </p:cNvPr>
          <p:cNvSpPr txBox="1"/>
          <p:nvPr/>
        </p:nvSpPr>
        <p:spPr>
          <a:xfrm>
            <a:off x="1799458" y="71636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278361049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2219308" y="1365752"/>
            <a:ext cx="9628951" cy="506292"/>
          </a:xfrm>
          <a:prstGeom prst="rect">
            <a:avLst/>
          </a:prstGeom>
          <a:noFill/>
        </p:spPr>
        <p:txBody>
          <a:bodyPr wrap="square">
            <a:spAutoFit/>
          </a:bodyPr>
          <a:lstStyle/>
          <a:p>
            <a:pPr>
              <a:lnSpc>
                <a:spcPct val="150000"/>
              </a:lnSpc>
            </a:pPr>
            <a:endParaRPr lang="en-US" sz="2000" b="1" i="0" dirty="0">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1829435"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7" name="Table 6">
            <a:extLst>
              <a:ext uri="{FF2B5EF4-FFF2-40B4-BE49-F238E27FC236}">
                <a16:creationId xmlns:a16="http://schemas.microsoft.com/office/drawing/2014/main" id="{E6BE1E8E-78E0-0342-DB61-8D35C11C8AD1}"/>
              </a:ext>
            </a:extLst>
          </p:cNvPr>
          <p:cNvGraphicFramePr>
            <a:graphicFrameLocks noGrp="1"/>
          </p:cNvGraphicFramePr>
          <p:nvPr>
            <p:extLst>
              <p:ext uri="{D42A27DB-BD31-4B8C-83A1-F6EECF244321}">
                <p14:modId xmlns:p14="http://schemas.microsoft.com/office/powerpoint/2010/main" val="2623725946"/>
              </p:ext>
            </p:extLst>
          </p:nvPr>
        </p:nvGraphicFramePr>
        <p:xfrm>
          <a:off x="2096017" y="2150934"/>
          <a:ext cx="8362951" cy="4294155"/>
        </p:xfrm>
        <a:graphic>
          <a:graphicData uri="http://schemas.openxmlformats.org/drawingml/2006/table">
            <a:tbl>
              <a:tblPr/>
              <a:tblGrid>
                <a:gridCol w="1691941">
                  <a:extLst>
                    <a:ext uri="{9D8B030D-6E8A-4147-A177-3AD203B41FA5}">
                      <a16:colId xmlns:a16="http://schemas.microsoft.com/office/drawing/2014/main" val="20000"/>
                    </a:ext>
                  </a:extLst>
                </a:gridCol>
                <a:gridCol w="1691941">
                  <a:extLst>
                    <a:ext uri="{9D8B030D-6E8A-4147-A177-3AD203B41FA5}">
                      <a16:colId xmlns:a16="http://schemas.microsoft.com/office/drawing/2014/main" val="20001"/>
                    </a:ext>
                  </a:extLst>
                </a:gridCol>
                <a:gridCol w="1221226">
                  <a:extLst>
                    <a:ext uri="{9D8B030D-6E8A-4147-A177-3AD203B41FA5}">
                      <a16:colId xmlns:a16="http://schemas.microsoft.com/office/drawing/2014/main" val="20002"/>
                    </a:ext>
                  </a:extLst>
                </a:gridCol>
                <a:gridCol w="1173496">
                  <a:extLst>
                    <a:ext uri="{9D8B030D-6E8A-4147-A177-3AD203B41FA5}">
                      <a16:colId xmlns:a16="http://schemas.microsoft.com/office/drawing/2014/main" val="20003"/>
                    </a:ext>
                  </a:extLst>
                </a:gridCol>
                <a:gridCol w="1173496">
                  <a:extLst>
                    <a:ext uri="{9D8B030D-6E8A-4147-A177-3AD203B41FA5}">
                      <a16:colId xmlns:a16="http://schemas.microsoft.com/office/drawing/2014/main" val="20004"/>
                    </a:ext>
                  </a:extLst>
                </a:gridCol>
                <a:gridCol w="852554">
                  <a:extLst>
                    <a:ext uri="{9D8B030D-6E8A-4147-A177-3AD203B41FA5}">
                      <a16:colId xmlns:a16="http://schemas.microsoft.com/office/drawing/2014/main" val="20005"/>
                    </a:ext>
                  </a:extLst>
                </a:gridCol>
                <a:gridCol w="558297">
                  <a:extLst>
                    <a:ext uri="{9D8B030D-6E8A-4147-A177-3AD203B41FA5}">
                      <a16:colId xmlns:a16="http://schemas.microsoft.com/office/drawing/2014/main" val="20006"/>
                    </a:ext>
                  </a:extLst>
                </a:gridCol>
              </a:tblGrid>
              <a:tr h="330713">
                <a:tc gridSpan="7">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ANOVA</a:t>
                      </a:r>
                      <a:endParaRPr lang="en-US" sz="1600" dirty="0">
                        <a:solidFill>
                          <a:srgbClr val="000000"/>
                        </a:solidFill>
                        <a:effectLst/>
                        <a:latin typeface="Times New Roman"/>
                        <a:ea typeface="Calibri"/>
                        <a:cs typeface="Traditional Arabic"/>
                      </a:endParaRPr>
                    </a:p>
                  </a:txBody>
                  <a:tcPr marL="19049" marR="19049"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623326">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49" marR="19049"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b="1"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Sum of Squares</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Mean Square</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F</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p>
                      <a:pPr indent="252095" algn="r" rtl="1">
                        <a:lnSpc>
                          <a:spcPts val="1600"/>
                        </a:lnSpc>
                        <a:spcAft>
                          <a:spcPts val="0"/>
                        </a:spcAft>
                      </a:pPr>
                      <a:endParaRPr lang="en-US" sz="1600" dirty="0">
                        <a:solidFill>
                          <a:srgbClr val="000000"/>
                        </a:solidFill>
                        <a:effectLst/>
                        <a:latin typeface="Times New Roman"/>
                        <a:ea typeface="Calibri"/>
                        <a:cs typeface="Traditional Arabic"/>
                      </a:endParaRPr>
                    </a:p>
                    <a:p>
                      <a:pPr indent="252095" algn="r" rtl="1">
                        <a:lnSpc>
                          <a:spcPts val="1600"/>
                        </a:lnSpc>
                        <a:spcAft>
                          <a:spcPts val="0"/>
                        </a:spcAft>
                      </a:pPr>
                      <a:r>
                        <a:rPr lang="en-US" sz="1600" b="1"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20.858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5.215</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29.031</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2"/>
                  </a:ext>
                </a:extLst>
              </a:tr>
              <a:tr h="330713">
                <a:tc vMerge="1">
                  <a:txBody>
                    <a:bodyPr/>
                    <a:lstStyle/>
                    <a:p>
                      <a:pPr rtl="1"/>
                      <a:endParaRPr lang="ar-SA"/>
                    </a:p>
                  </a:txBody>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Within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5.389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3"/>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26.247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67290">
                <a:tc rowSpan="3">
                  <a:txBody>
                    <a:bodyPr/>
                    <a:lstStyle/>
                    <a:p>
                      <a:pPr marL="0" marR="0" lvl="0" indent="252095" algn="ctr" defTabSz="914400" rtl="1" eaLnBrk="1" fontAlgn="auto" latinLnBrk="0" hangingPunct="1">
                        <a:lnSpc>
                          <a:spcPct val="120000"/>
                        </a:lnSpc>
                        <a:spcBef>
                          <a:spcPts val="0"/>
                        </a:spcBef>
                        <a:spcAft>
                          <a:spcPts val="0"/>
                        </a:spcAft>
                        <a:buClrTx/>
                        <a:buSzTx/>
                        <a:buFontTx/>
                        <a:buNone/>
                        <a:tabLst/>
                        <a:defRPr/>
                      </a:pPr>
                      <a:r>
                        <a:rPr lang="en-US" sz="1600" b="1" dirty="0">
                          <a:solidFill>
                            <a:srgbClr val="000000"/>
                          </a:solidFill>
                          <a:effectLst/>
                          <a:latin typeface="Arial"/>
                          <a:ea typeface="Calibri"/>
                          <a:cs typeface="Traditional Arabic"/>
                        </a:rPr>
                        <a:t> </a:t>
                      </a:r>
                      <a:r>
                        <a:rPr lang="en-US" sz="1600" b="0" i="0" kern="1200" dirty="0">
                          <a:solidFill>
                            <a:schemeClr val="tx1"/>
                          </a:solidFill>
                          <a:effectLst/>
                          <a:latin typeface="+mn-lt"/>
                          <a:ea typeface="+mn-ea"/>
                          <a:cs typeface="+mn-cs"/>
                        </a:rPr>
                        <a:t>professional affiliation </a:t>
                      </a:r>
                    </a:p>
                    <a:p>
                      <a:pPr indent="252095" algn="r" rtl="1">
                        <a:lnSpc>
                          <a:spcPct val="12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Between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24.294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6.073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54.407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3.349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.112</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27.643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18.177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4.544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48.408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2.816</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9"/>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20.993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
        <p:nvSpPr>
          <p:cNvPr id="13" name="TextBox 12">
            <a:extLst>
              <a:ext uri="{FF2B5EF4-FFF2-40B4-BE49-F238E27FC236}">
                <a16:creationId xmlns:a16="http://schemas.microsoft.com/office/drawing/2014/main" id="{D4C3F255-B293-0D7B-88FD-E49B0B457C64}"/>
              </a:ext>
            </a:extLst>
          </p:cNvPr>
          <p:cNvSpPr txBox="1"/>
          <p:nvPr/>
        </p:nvSpPr>
        <p:spPr>
          <a:xfrm>
            <a:off x="776880" y="1292776"/>
            <a:ext cx="11071379" cy="646331"/>
          </a:xfrm>
          <a:prstGeom prst="rect">
            <a:avLst/>
          </a:prstGeom>
          <a:noFill/>
        </p:spPr>
        <p:txBody>
          <a:bodyPr wrap="square">
            <a:spAutoFit/>
          </a:bodyPr>
          <a:lstStyle/>
          <a:p>
            <a:pPr algn="just"/>
            <a:r>
              <a:rPr lang="en-US" b="1" dirty="0">
                <a:solidFill>
                  <a:schemeClr val="bg1"/>
                </a:solidFill>
              </a:rPr>
              <a:t>b) One-way </a:t>
            </a:r>
            <a:r>
              <a:rPr lang="en-US" sz="1800" b="1" dirty="0">
                <a:solidFill>
                  <a:schemeClr val="bg1"/>
                </a:solidFill>
              </a:rPr>
              <a:t>ANOVA </a:t>
            </a:r>
            <a:r>
              <a:rPr lang="en-US" dirty="0">
                <a:solidFill>
                  <a:schemeClr val="bg1"/>
                </a:solidFill>
              </a:rPr>
              <a:t>The analysis of variance test indicates that the value of F for the three variables is significant at 1%, which means that there is a significant difference in the averages of these variables according to qualification</a:t>
            </a:r>
          </a:p>
        </p:txBody>
      </p:sp>
    </p:spTree>
    <p:extLst>
      <p:ext uri="{BB962C8B-B14F-4D97-AF65-F5344CB8AC3E}">
        <p14:creationId xmlns:p14="http://schemas.microsoft.com/office/powerpoint/2010/main" val="28516663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885186" y="1610200"/>
            <a:ext cx="9628951" cy="424731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solidFill>
                  <a:schemeClr val="bg1"/>
                </a:solidFill>
              </a:rPr>
              <a:t>C</a:t>
            </a:r>
            <a:r>
              <a:rPr lang="en-US" sz="2000" b="1" i="0" dirty="0">
                <a:solidFill>
                  <a:schemeClr val="bg1"/>
                </a:solidFill>
                <a:effectLst/>
              </a:rPr>
              <a:t>) Measuring the correlation between variables: Correlation</a:t>
            </a:r>
          </a:p>
          <a:p>
            <a:pPr algn="just">
              <a:lnSpc>
                <a:spcPct val="200000"/>
              </a:lnSpc>
            </a:pPr>
            <a:r>
              <a:rPr lang="en-US" sz="2000" i="0" dirty="0">
                <a:solidFill>
                  <a:schemeClr val="bg1"/>
                </a:solidFill>
                <a:effectLst/>
              </a:rPr>
              <a:t>- Correlation coefficient between +1 and -1</a:t>
            </a:r>
          </a:p>
          <a:p>
            <a:pPr algn="just">
              <a:lnSpc>
                <a:spcPct val="200000"/>
              </a:lnSpc>
            </a:pPr>
            <a:r>
              <a:rPr lang="en-US" sz="2000" i="0" dirty="0">
                <a:solidFill>
                  <a:schemeClr val="bg1"/>
                </a:solidFill>
                <a:effectLst/>
              </a:rPr>
              <a:t>- Correlation coefficient between two variables between ± 0.01, ± 0.3 (</a:t>
            </a:r>
            <a:r>
              <a:rPr lang="en-US" sz="2000" b="1" i="0" dirty="0">
                <a:solidFill>
                  <a:schemeClr val="bg1"/>
                </a:solidFill>
                <a:effectLst/>
              </a:rPr>
              <a:t>weak correlation)</a:t>
            </a:r>
          </a:p>
          <a:p>
            <a:pPr algn="just">
              <a:lnSpc>
                <a:spcPct val="200000"/>
              </a:lnSpc>
            </a:pPr>
            <a:r>
              <a:rPr lang="en-US" sz="2000" i="0" dirty="0">
                <a:solidFill>
                  <a:schemeClr val="bg1"/>
                </a:solidFill>
                <a:effectLst/>
              </a:rPr>
              <a:t>- Correlation coefficient ranged from ±0.3, with ±0.6</a:t>
            </a:r>
          </a:p>
          <a:p>
            <a:pPr algn="just">
              <a:lnSpc>
                <a:spcPct val="200000"/>
              </a:lnSpc>
            </a:pPr>
            <a:r>
              <a:rPr lang="en-US" sz="2000" i="0" dirty="0">
                <a:solidFill>
                  <a:schemeClr val="bg1"/>
                </a:solidFill>
                <a:effectLst/>
              </a:rPr>
              <a:t>- The correlation coefficient is between ±0.6 and ±0.99 (</a:t>
            </a:r>
            <a:r>
              <a:rPr lang="en-US" sz="2000" b="1" i="0" dirty="0">
                <a:solidFill>
                  <a:schemeClr val="bg1"/>
                </a:solidFill>
                <a:effectLst/>
              </a:rPr>
              <a:t>strong correlation)</a:t>
            </a:r>
          </a:p>
          <a:p>
            <a:pPr algn="just">
              <a:lnSpc>
                <a:spcPct val="200000"/>
              </a:lnSpc>
            </a:pPr>
            <a:r>
              <a:rPr lang="en-US" sz="2000" i="0" dirty="0">
                <a:solidFill>
                  <a:schemeClr val="bg1"/>
                </a:solidFill>
                <a:effectLst/>
              </a:rPr>
              <a:t>- Correlation coefficient = 1, </a:t>
            </a:r>
            <a:r>
              <a:rPr lang="en-US" sz="2000" b="1" i="0" dirty="0">
                <a:solidFill>
                  <a:schemeClr val="bg1"/>
                </a:solidFill>
                <a:effectLst/>
              </a:rPr>
              <a:t>perfect correlation</a:t>
            </a:r>
          </a:p>
          <a:p>
            <a:pPr algn="just">
              <a:lnSpc>
                <a:spcPct val="200000"/>
              </a:lnSpc>
            </a:pPr>
            <a:r>
              <a:rPr lang="en-US" sz="2000" i="0" dirty="0">
                <a:solidFill>
                  <a:schemeClr val="bg1"/>
                </a:solidFill>
                <a:effectLst/>
              </a:rPr>
              <a:t>- Pearson Correlation</a:t>
            </a:r>
          </a:p>
        </p:txBody>
      </p:sp>
      <p:sp>
        <p:nvSpPr>
          <p:cNvPr id="9" name="TextBox 8">
            <a:extLst>
              <a:ext uri="{FF2B5EF4-FFF2-40B4-BE49-F238E27FC236}">
                <a16:creationId xmlns:a16="http://schemas.microsoft.com/office/drawing/2014/main" id="{55C78A3F-9BB8-BF6D-8E31-3F1ED4847B80}"/>
              </a:ext>
            </a:extLst>
          </p:cNvPr>
          <p:cNvSpPr txBox="1"/>
          <p:nvPr/>
        </p:nvSpPr>
        <p:spPr>
          <a:xfrm>
            <a:off x="1934370" y="65640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50421461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1964351"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pic>
        <p:nvPicPr>
          <p:cNvPr id="7" name="Picture 2">
            <a:extLst>
              <a:ext uri="{FF2B5EF4-FFF2-40B4-BE49-F238E27FC236}">
                <a16:creationId xmlns:a16="http://schemas.microsoft.com/office/drawing/2014/main" id="{65A08318-EA0D-96A2-3607-3F0B3615D8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023" y="1890376"/>
            <a:ext cx="8442365" cy="449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4859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solidFill>
                  <a:srgbClr val="FF0000"/>
                </a:solidFill>
              </a:rPr>
              <a:t>D) </a:t>
            </a:r>
            <a:r>
              <a:rPr lang="en-US" altLang="en-US" sz="2000" b="1" dirty="0">
                <a:solidFill>
                  <a:srgbClr val="FF0000"/>
                </a:solidFill>
                <a:cs typeface="Times New Roman" panose="02020603050405020304" pitchFamily="18" charset="0"/>
              </a:rPr>
              <a:t>Correlation</a:t>
            </a:r>
            <a:endParaRPr lang="en-US" sz="2000" b="1" i="0" dirty="0">
              <a:solidFill>
                <a:srgbClr val="FF0000"/>
              </a:solidFill>
              <a:effectLst/>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2668886" y="59644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graphicFrame>
        <p:nvGraphicFramePr>
          <p:cNvPr id="10" name="Table 9">
            <a:extLst>
              <a:ext uri="{FF2B5EF4-FFF2-40B4-BE49-F238E27FC236}">
                <a16:creationId xmlns:a16="http://schemas.microsoft.com/office/drawing/2014/main" id="{DD4F0722-F91F-C6B5-7B9C-A737741F96CE}"/>
              </a:ext>
            </a:extLst>
          </p:cNvPr>
          <p:cNvGraphicFramePr>
            <a:graphicFrameLocks noGrp="1"/>
          </p:cNvGraphicFramePr>
          <p:nvPr>
            <p:extLst>
              <p:ext uri="{D42A27DB-BD31-4B8C-83A1-F6EECF244321}">
                <p14:modId xmlns:p14="http://schemas.microsoft.com/office/powerpoint/2010/main" val="3194219949"/>
              </p:ext>
            </p:extLst>
          </p:nvPr>
        </p:nvGraphicFramePr>
        <p:xfrm>
          <a:off x="1109273" y="2204822"/>
          <a:ext cx="9637940" cy="3975990"/>
        </p:xfrm>
        <a:graphic>
          <a:graphicData uri="http://schemas.openxmlformats.org/drawingml/2006/table">
            <a:tbl>
              <a:tblPr/>
              <a:tblGrid>
                <a:gridCol w="1738858">
                  <a:extLst>
                    <a:ext uri="{9D8B030D-6E8A-4147-A177-3AD203B41FA5}">
                      <a16:colId xmlns:a16="http://schemas.microsoft.com/office/drawing/2014/main" val="20000"/>
                    </a:ext>
                  </a:extLst>
                </a:gridCol>
                <a:gridCol w="2908092">
                  <a:extLst>
                    <a:ext uri="{9D8B030D-6E8A-4147-A177-3AD203B41FA5}">
                      <a16:colId xmlns:a16="http://schemas.microsoft.com/office/drawing/2014/main" val="20001"/>
                    </a:ext>
                  </a:extLst>
                </a:gridCol>
                <a:gridCol w="1265401">
                  <a:extLst>
                    <a:ext uri="{9D8B030D-6E8A-4147-A177-3AD203B41FA5}">
                      <a16:colId xmlns:a16="http://schemas.microsoft.com/office/drawing/2014/main" val="20002"/>
                    </a:ext>
                  </a:extLst>
                </a:gridCol>
                <a:gridCol w="1457839">
                  <a:extLst>
                    <a:ext uri="{9D8B030D-6E8A-4147-A177-3AD203B41FA5}">
                      <a16:colId xmlns:a16="http://schemas.microsoft.com/office/drawing/2014/main" val="20003"/>
                    </a:ext>
                  </a:extLst>
                </a:gridCol>
                <a:gridCol w="1376849">
                  <a:extLst>
                    <a:ext uri="{9D8B030D-6E8A-4147-A177-3AD203B41FA5}">
                      <a16:colId xmlns:a16="http://schemas.microsoft.com/office/drawing/2014/main" val="20004"/>
                    </a:ext>
                  </a:extLst>
                </a:gridCol>
                <a:gridCol w="890901">
                  <a:extLst>
                    <a:ext uri="{9D8B030D-6E8A-4147-A177-3AD203B41FA5}">
                      <a16:colId xmlns:a16="http://schemas.microsoft.com/office/drawing/2014/main" val="20005"/>
                    </a:ext>
                  </a:extLst>
                </a:gridCol>
              </a:tblGrid>
              <a:tr h="795198">
                <a:tc>
                  <a:txBody>
                    <a:bodyPr/>
                    <a:lstStyle/>
                    <a:p>
                      <a:pPr indent="0" algn="l" rtl="0">
                        <a:lnSpc>
                          <a:spcPct val="150000"/>
                        </a:lnSpc>
                        <a:spcAft>
                          <a:spcPts val="0"/>
                        </a:spcAft>
                      </a:pPr>
                      <a:r>
                        <a:rPr lang="en-US" sz="1600" dirty="0">
                          <a:solidFill>
                            <a:sysClr val="windowText" lastClr="000000"/>
                          </a:solidFill>
                          <a:effectLst/>
                          <a:latin typeface="Times New Roman"/>
                          <a:ea typeface="Calibri"/>
                          <a:cs typeface="Times New Roman"/>
                        </a:rPr>
                        <a:t> Variables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1">
                          <a:solidFill>
                            <a:sysClr val="windowText" lastClr="000000"/>
                          </a:solidFill>
                          <a:effectLst/>
                          <a:latin typeface="Arial"/>
                          <a:ea typeface="Calibri"/>
                          <a:cs typeface="Traditional Arabic"/>
                        </a:rPr>
                        <a:t> </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36197" marR="36197" marT="0" marB="0" anchor="b">
                    <a:lnL w="1905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36197" marR="36197"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1</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solidFill>
                      <a:srgbClr val="FFFFFF"/>
                    </a:solidFill>
                  </a:tcPr>
                </a:tc>
                <a:tc rowSpan="2">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 </a:t>
                      </a:r>
                      <a:endParaRPr lang="en-US" sz="160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4">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6">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 </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2"/>
                  </a:ext>
                </a:extLst>
              </a:tr>
              <a:tr h="397599">
                <a:tc rowSpan="2">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1</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3"/>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4"/>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.840</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.901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5"/>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6"/>
                  </a:ext>
                </a:extLst>
              </a:tr>
              <a:tr h="397599">
                <a:tc rowSpan="2">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.846</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.789</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w="12700" cap="flat" cmpd="sng" algn="ctr">
                      <a:solidFill>
                        <a:schemeClr val="tx1"/>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7"/>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.000</a:t>
                      </a:r>
                      <a:endParaRPr lang="en-US" sz="1600" dirty="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86005014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01153C9-CDCF-6382-03C6-A896310FFAB0}"/>
              </a:ext>
            </a:extLst>
          </p:cNvPr>
          <p:cNvSpPr txBox="1"/>
          <p:nvPr/>
        </p:nvSpPr>
        <p:spPr>
          <a:xfrm>
            <a:off x="674557" y="1524515"/>
            <a:ext cx="11227491" cy="4236224"/>
          </a:xfrm>
          <a:prstGeom prst="rect">
            <a:avLst/>
          </a:prstGeom>
          <a:noFill/>
        </p:spPr>
        <p:txBody>
          <a:bodyPr wrap="square">
            <a:spAutoFit/>
          </a:bodyPr>
          <a:lstStyle/>
          <a:p>
            <a:pPr>
              <a:lnSpc>
                <a:spcPct val="150000"/>
              </a:lnSpc>
            </a:pPr>
            <a:r>
              <a:rPr lang="en-US" sz="2400" b="1" dirty="0">
                <a:solidFill>
                  <a:srgbClr val="FF0000"/>
                </a:solidFill>
              </a:rPr>
              <a:t>E) Linear Regression analysis</a:t>
            </a:r>
          </a:p>
          <a:p>
            <a:pPr marL="342900" indent="-342900" algn="just">
              <a:lnSpc>
                <a:spcPct val="200000"/>
              </a:lnSpc>
              <a:buFont typeface="Arial" panose="020B0604020202020204" pitchFamily="34" charset="0"/>
              <a:buChar char="•"/>
            </a:pPr>
            <a:r>
              <a:rPr lang="en-US" sz="2400" b="1" i="0" dirty="0">
                <a:solidFill>
                  <a:schemeClr val="bg1"/>
                </a:solidFill>
                <a:effectLst/>
              </a:rPr>
              <a:t>The causal relationship between the variables</a:t>
            </a:r>
          </a:p>
          <a:p>
            <a:pPr marL="342900" indent="-342900" algn="just">
              <a:lnSpc>
                <a:spcPct val="200000"/>
              </a:lnSpc>
              <a:buFont typeface="Arial" panose="020B0604020202020204" pitchFamily="34" charset="0"/>
              <a:buChar char="•"/>
            </a:pPr>
            <a:r>
              <a:rPr lang="en-US" sz="2400" b="1" i="0" dirty="0">
                <a:solidFill>
                  <a:schemeClr val="bg1"/>
                </a:solidFill>
                <a:effectLst/>
              </a:rPr>
              <a:t>The dependent variable and the dependent variable (or variables).</a:t>
            </a:r>
          </a:p>
          <a:p>
            <a:pPr marL="342900" indent="-342900" algn="just">
              <a:lnSpc>
                <a:spcPct val="200000"/>
              </a:lnSpc>
              <a:buFont typeface="Arial" panose="020B0604020202020204" pitchFamily="34" charset="0"/>
              <a:buChar char="•"/>
            </a:pPr>
            <a:r>
              <a:rPr lang="en-US" sz="2400" b="1" i="0" dirty="0">
                <a:solidFill>
                  <a:schemeClr val="bg1"/>
                </a:solidFill>
                <a:effectLst/>
              </a:rPr>
              <a:t>Simple linear regression: Y = a + b X + u</a:t>
            </a:r>
          </a:p>
          <a:p>
            <a:pPr marL="342900" indent="-342900" algn="just">
              <a:lnSpc>
                <a:spcPct val="200000"/>
              </a:lnSpc>
              <a:buFont typeface="Arial" panose="020B0604020202020204" pitchFamily="34" charset="0"/>
              <a:buChar char="•"/>
            </a:pPr>
            <a:r>
              <a:rPr lang="en-US" sz="2400" b="1" i="0" dirty="0">
                <a:solidFill>
                  <a:schemeClr val="bg1"/>
                </a:solidFill>
                <a:effectLst/>
              </a:rPr>
              <a:t>Multiple linear regression:</a:t>
            </a:r>
          </a:p>
          <a:p>
            <a:pPr marL="342900" indent="-342900" algn="just">
              <a:lnSpc>
                <a:spcPct val="200000"/>
              </a:lnSpc>
              <a:buFont typeface="Arial" panose="020B0604020202020204" pitchFamily="34" charset="0"/>
              <a:buChar char="•"/>
            </a:pPr>
            <a:r>
              <a:rPr lang="en-US" sz="2400" b="1" i="0" dirty="0">
                <a:solidFill>
                  <a:schemeClr val="bg1"/>
                </a:solidFill>
                <a:effectLst/>
              </a:rPr>
              <a:t>Y = a + b1X1 + b2X2 + b3X3 + .... + </a:t>
            </a:r>
            <a:r>
              <a:rPr lang="en-US" sz="2400" b="1" i="0" dirty="0" err="1">
                <a:solidFill>
                  <a:schemeClr val="bg1"/>
                </a:solidFill>
                <a:effectLst/>
              </a:rPr>
              <a:t>bnXn</a:t>
            </a:r>
            <a:r>
              <a:rPr lang="en-US" sz="2400" b="1" i="0" dirty="0">
                <a:solidFill>
                  <a:schemeClr val="bg1"/>
                </a:solidFill>
                <a:effectLst/>
              </a:rPr>
              <a:t> + u</a:t>
            </a:r>
          </a:p>
        </p:txBody>
      </p:sp>
      <p:sp>
        <p:nvSpPr>
          <p:cNvPr id="9" name="TextBox 8">
            <a:extLst>
              <a:ext uri="{FF2B5EF4-FFF2-40B4-BE49-F238E27FC236}">
                <a16:creationId xmlns:a16="http://schemas.microsoft.com/office/drawing/2014/main" id="{55C78A3F-9BB8-BF6D-8E31-3F1ED4847B80}"/>
              </a:ext>
            </a:extLst>
          </p:cNvPr>
          <p:cNvSpPr txBox="1"/>
          <p:nvPr/>
        </p:nvSpPr>
        <p:spPr>
          <a:xfrm>
            <a:off x="1964350" y="641413"/>
            <a:ext cx="7667420" cy="584775"/>
          </a:xfrm>
          <a:prstGeom prst="rect">
            <a:avLst/>
          </a:prstGeom>
          <a:noFill/>
        </p:spPr>
        <p:txBody>
          <a:bodyPr wrap="none" rtlCol="0">
            <a:spAutoFit/>
          </a:bodyPr>
          <a:lstStyle/>
          <a:p>
            <a:r>
              <a:rPr lang="en-US" sz="3200" b="1" i="0" dirty="0">
                <a:solidFill>
                  <a:schemeClr val="bg1"/>
                </a:solidFill>
                <a:effectLst/>
              </a:rPr>
              <a:t>View and analyze data using SPSS software</a:t>
            </a:r>
            <a:r>
              <a:rPr lang="en-US" sz="3200" b="1" dirty="0">
                <a:solidFill>
                  <a:schemeClr val="bg1"/>
                </a:solidFill>
                <a:cs typeface="Times New Roman" pitchFamily="18" charset="0"/>
              </a:rPr>
              <a:t>  </a:t>
            </a:r>
          </a:p>
        </p:txBody>
      </p:sp>
    </p:spTree>
    <p:extLst>
      <p:ext uri="{BB962C8B-B14F-4D97-AF65-F5344CB8AC3E}">
        <p14:creationId xmlns:p14="http://schemas.microsoft.com/office/powerpoint/2010/main" val="138037470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2556" y="95673"/>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674</TotalTime>
  <Words>1824</Words>
  <Application>Microsoft Office PowerPoint</Application>
  <PresentationFormat>Widescreen</PresentationFormat>
  <Paragraphs>393</Paragraphs>
  <Slides>38</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Calibri</vt:lpstr>
      <vt:lpstr>Calibri Light</vt:lpstr>
      <vt:lpstr>Inter</vt:lpstr>
      <vt:lpstr>Roboto</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26</cp:revision>
  <dcterms:created xsi:type="dcterms:W3CDTF">2023-04-29T09:08:23Z</dcterms:created>
  <dcterms:modified xsi:type="dcterms:W3CDTF">2023-10-10T19:19:51Z</dcterms:modified>
</cp:coreProperties>
</file>