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6"/>
  </p:notesMasterIdLst>
  <p:sldIdLst>
    <p:sldId id="480" r:id="rId5"/>
    <p:sldId id="560" r:id="rId6"/>
    <p:sldId id="566" r:id="rId7"/>
    <p:sldId id="616" r:id="rId8"/>
    <p:sldId id="694" r:id="rId9"/>
    <p:sldId id="730" r:id="rId10"/>
    <p:sldId id="757" r:id="rId11"/>
    <p:sldId id="731" r:id="rId12"/>
    <p:sldId id="732" r:id="rId13"/>
    <p:sldId id="733" r:id="rId14"/>
    <p:sldId id="734" r:id="rId15"/>
    <p:sldId id="735" r:id="rId16"/>
    <p:sldId id="736" r:id="rId17"/>
    <p:sldId id="737" r:id="rId18"/>
    <p:sldId id="738" r:id="rId19"/>
    <p:sldId id="739" r:id="rId20"/>
    <p:sldId id="740" r:id="rId21"/>
    <p:sldId id="741" r:id="rId22"/>
    <p:sldId id="742" r:id="rId23"/>
    <p:sldId id="758" r:id="rId24"/>
    <p:sldId id="743" r:id="rId25"/>
    <p:sldId id="744" r:id="rId26"/>
    <p:sldId id="759" r:id="rId27"/>
    <p:sldId id="745" r:id="rId28"/>
    <p:sldId id="760" r:id="rId29"/>
    <p:sldId id="746" r:id="rId30"/>
    <p:sldId id="762" r:id="rId31"/>
    <p:sldId id="761" r:id="rId32"/>
    <p:sldId id="747" r:id="rId33"/>
    <p:sldId id="763" r:id="rId34"/>
    <p:sldId id="748" r:id="rId35"/>
    <p:sldId id="749" r:id="rId36"/>
    <p:sldId id="750" r:id="rId37"/>
    <p:sldId id="751" r:id="rId38"/>
    <p:sldId id="752" r:id="rId39"/>
    <p:sldId id="753" r:id="rId40"/>
    <p:sldId id="754" r:id="rId41"/>
    <p:sldId id="756" r:id="rId42"/>
    <p:sldId id="729" r:id="rId43"/>
    <p:sldId id="755" r:id="rId44"/>
    <p:sldId id="349" r:id="rId45"/>
  </p:sldIdLst>
  <p:sldSz cx="12192000" cy="6858000"/>
  <p:notesSz cx="6858000" cy="9144000"/>
  <p:embeddedFontLst>
    <p:embeddedFont>
      <p:font typeface="Alexandria" pitchFamily="2" charset="-78"/>
      <p:regular r:id="rId47"/>
      <p:bold r:id="rId48"/>
    </p:embeddedFont>
    <p:embeddedFont>
      <p:font typeface="Alexandria Light" pitchFamily="2" charset="-78"/>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0"/>
            <p14:sldId id="566"/>
            <p14:sldId id="616"/>
            <p14:sldId id="694"/>
            <p14:sldId id="730"/>
            <p14:sldId id="757"/>
            <p14:sldId id="731"/>
            <p14:sldId id="732"/>
            <p14:sldId id="733"/>
            <p14:sldId id="734"/>
            <p14:sldId id="735"/>
            <p14:sldId id="736"/>
            <p14:sldId id="737"/>
            <p14:sldId id="738"/>
            <p14:sldId id="739"/>
            <p14:sldId id="740"/>
            <p14:sldId id="741"/>
            <p14:sldId id="742"/>
            <p14:sldId id="758"/>
            <p14:sldId id="743"/>
            <p14:sldId id="744"/>
            <p14:sldId id="759"/>
            <p14:sldId id="745"/>
            <p14:sldId id="760"/>
            <p14:sldId id="746"/>
            <p14:sldId id="762"/>
            <p14:sldId id="761"/>
            <p14:sldId id="747"/>
            <p14:sldId id="763"/>
            <p14:sldId id="748"/>
            <p14:sldId id="749"/>
            <p14:sldId id="750"/>
            <p14:sldId id="751"/>
            <p14:sldId id="752"/>
            <p14:sldId id="753"/>
            <p14:sldId id="754"/>
            <p14:sldId id="756"/>
            <p14:sldId id="729"/>
            <p14:sldId id="7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1301" y="31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10AE0C-A0B5-F750-8B44-575C13BBA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BD8E08-BCAB-8682-5461-0270894CEA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5B1AF2-4A63-6205-B298-949F6FAFA8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0FC430-8009-A6F2-B29F-C1E04B2BF425}"/>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46735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3.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0" y="1804750"/>
            <a:ext cx="6095999"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Project Communication</a:t>
            </a:r>
            <a:r>
              <a:rPr lang="tr-TR" sz="3600" b="1" dirty="0">
                <a:solidFill>
                  <a:srgbClr val="00B0F0"/>
                </a:solidFill>
                <a:latin typeface="Alexandria" charset="0"/>
                <a:cs typeface="Alexandria" charset="0"/>
              </a:rPr>
              <a:t>s</a:t>
            </a:r>
            <a:endParaRPr lang="en-US" sz="3600" b="1" dirty="0">
              <a:solidFill>
                <a:srgbClr val="00B0F0"/>
              </a:solidFill>
              <a:latin typeface="Alexandria" charset="0"/>
              <a:cs typeface="Alexandria" charset="0"/>
            </a:endParaRP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A" sz="2800" b="1" dirty="0">
                <a:solidFill>
                  <a:schemeClr val="bg1"/>
                </a:solidFill>
                <a:latin typeface="Alexandria" charset="0"/>
                <a:cs typeface="Alexandria" charset="0"/>
              </a:rPr>
              <a:t>05</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02573" cy="400110"/>
          </a:xfrm>
          <a:prstGeom prst="rect">
            <a:avLst/>
          </a:prstGeom>
          <a:noFill/>
        </p:spPr>
        <p:txBody>
          <a:bodyPr wrap="none" rtlCol="0">
            <a:spAutoFit/>
          </a:bodyPr>
          <a:lstStyle/>
          <a:p>
            <a:r>
              <a:rPr lang="en-US" sz="2000" dirty="0">
                <a:latin typeface="Alexandria" charset="0"/>
                <a:cs typeface="Alexandria" charset="0"/>
              </a:rPr>
              <a:t>PMG 112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763799B-10B2-4459-DED9-30ADDFBA97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pic>
        <p:nvPicPr>
          <p:cNvPr id="4" name="Picture 3">
            <a:extLst>
              <a:ext uri="{FF2B5EF4-FFF2-40B4-BE49-F238E27FC236}">
                <a16:creationId xmlns:a16="http://schemas.microsoft.com/office/drawing/2014/main" id="{66415CC5-9D30-3C42-F5F6-5FC181AC86CD}"/>
              </a:ext>
            </a:extLst>
          </p:cNvPr>
          <p:cNvPicPr>
            <a:picLocks noChangeAspect="1"/>
          </p:cNvPicPr>
          <p:nvPr/>
        </p:nvPicPr>
        <p:blipFill>
          <a:blip r:embed="rId3"/>
          <a:stretch>
            <a:fillRect/>
          </a:stretch>
        </p:blipFill>
        <p:spPr>
          <a:xfrm>
            <a:off x="6804193" y="0"/>
            <a:ext cx="5387807" cy="6790008"/>
          </a:xfrm>
          <a:prstGeom prst="rect">
            <a:avLst/>
          </a:prstGeom>
        </p:spPr>
      </p:pic>
      <p:sp>
        <p:nvSpPr>
          <p:cNvPr id="7" name="Rectangle: Rounded Corners 6">
            <a:extLst>
              <a:ext uri="{FF2B5EF4-FFF2-40B4-BE49-F238E27FC236}">
                <a16:creationId xmlns:a16="http://schemas.microsoft.com/office/drawing/2014/main" id="{62107946-D380-BFDA-C4C3-36309DC0FB7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69DF83C-D662-692B-59DD-4C22934F5DA6}"/>
              </a:ext>
            </a:extLst>
          </p:cNvPr>
          <p:cNvSpPr/>
          <p:nvPr/>
        </p:nvSpPr>
        <p:spPr>
          <a:xfrm>
            <a:off x="461462" y="1667145"/>
            <a:ext cx="5766618" cy="503144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a:t>
            </a:r>
            <a:r>
              <a:rPr lang="en-US" dirty="0">
                <a:latin typeface="Alexandria Light" pitchFamily="2" charset="-78"/>
                <a:cs typeface="Alexandria Light" pitchFamily="2" charset="-78"/>
              </a:rPr>
              <a:t> Introduction.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Ch2</a:t>
            </a:r>
            <a:r>
              <a:rPr lang="en-US" dirty="0">
                <a:latin typeface="Alexandria Light" pitchFamily="2" charset="-78"/>
                <a:cs typeface="Alexandria Light" pitchFamily="2" charset="-78"/>
              </a:rPr>
              <a:t>: Exploring Communication Theories.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Ch3</a:t>
            </a:r>
            <a:r>
              <a:rPr lang="en-US" dirty="0">
                <a:latin typeface="Alexandria Light" pitchFamily="2" charset="-78"/>
                <a:cs typeface="Alexandria Light" pitchFamily="2" charset="-78"/>
              </a:rPr>
              <a:t>: Knowing Your Audience.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Ch4</a:t>
            </a:r>
            <a:r>
              <a:rPr lang="en-US" dirty="0">
                <a:latin typeface="Alexandria Light" pitchFamily="2" charset="-78"/>
                <a:cs typeface="Alexandria Light" pitchFamily="2" charset="-78"/>
              </a:rPr>
              <a:t>: Starting with the Basics.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Ch5</a:t>
            </a:r>
            <a:r>
              <a:rPr lang="en-US" dirty="0">
                <a:latin typeface="Alexandria Light" pitchFamily="2" charset="-78"/>
                <a:cs typeface="Alexandria Light" pitchFamily="2" charset="-78"/>
              </a:rPr>
              <a:t>: Planning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Ch6</a:t>
            </a:r>
            <a:r>
              <a:rPr lang="en-US" dirty="0">
                <a:latin typeface="Alexandria Light" pitchFamily="2" charset="-78"/>
                <a:cs typeface="Alexandria Light" pitchFamily="2" charset="-78"/>
              </a:rPr>
              <a:t>: Managing and Monitoring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Ch7</a:t>
            </a:r>
            <a:r>
              <a:rPr lang="en-US" dirty="0">
                <a:latin typeface="Alexandria Light" pitchFamily="2" charset="-78"/>
                <a:cs typeface="Alexandria Light" pitchFamily="2" charset="-78"/>
              </a:rPr>
              <a:t>: Using Project Communication Tools.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Ch8</a:t>
            </a:r>
            <a:r>
              <a:rPr lang="en-US" dirty="0">
                <a:latin typeface="Alexandria Light" pitchFamily="2" charset="-78"/>
                <a:cs typeface="Alexandria Light" pitchFamily="2" charset="-78"/>
              </a:rPr>
              <a:t>: Communicating Change.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Ch9</a:t>
            </a:r>
            <a:r>
              <a:rPr lang="en-US" dirty="0">
                <a:latin typeface="Alexandria Light" pitchFamily="2" charset="-78"/>
                <a:cs typeface="Alexandria Light" pitchFamily="2" charset="-78"/>
              </a:rPr>
              <a:t>: Managing Conflict through Communication.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Ch10</a:t>
            </a:r>
            <a:r>
              <a:rPr lang="en-US" dirty="0">
                <a:latin typeface="Alexandria Light" pitchFamily="2" charset="-78"/>
                <a:cs typeface="Alexandria Light" pitchFamily="2" charset="-78"/>
              </a:rPr>
              <a:t>: Closing.</a:t>
            </a:r>
          </a:p>
        </p:txBody>
      </p:sp>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D73EDE-D127-BAD5-0FEB-CEB75A9755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EC599D-E5CB-1158-8FE3-BBAA7AAC95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C259141-78A6-9F9E-1F9C-51E491A80431}"/>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814C69B-E02B-8507-158E-056CC6009B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AFDE7901-7F28-747C-1B1D-20D159E19B43}"/>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5</a:t>
            </a:r>
            <a:r>
              <a:rPr lang="en-US" sz="2400" dirty="0">
                <a:latin typeface="Alexandria" pitchFamily="2" charset="-78"/>
                <a:ea typeface="Times New Roman" panose="02020603050405020304" pitchFamily="18" charset="0"/>
                <a:cs typeface="Alexandria" pitchFamily="2" charset="-78"/>
              </a:rPr>
              <a:t>: Planning Project Communications</a:t>
            </a:r>
          </a:p>
        </p:txBody>
      </p:sp>
      <p:sp>
        <p:nvSpPr>
          <p:cNvPr id="3" name="Rectangle: Rounded Corners 2">
            <a:extLst>
              <a:ext uri="{FF2B5EF4-FFF2-40B4-BE49-F238E27FC236}">
                <a16:creationId xmlns:a16="http://schemas.microsoft.com/office/drawing/2014/main" id="{E79110A1-5F8B-B08A-B73E-103D21E9DC3E}"/>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A00FEF2-2964-6F49-39BE-F25DC2DD4635}"/>
              </a:ext>
            </a:extLst>
          </p:cNvPr>
          <p:cNvSpPr/>
          <p:nvPr/>
        </p:nvSpPr>
        <p:spPr>
          <a:xfrm>
            <a:off x="461462" y="1843380"/>
            <a:ext cx="5766618" cy="465691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the purpose, content, and development of a project communications management plan.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Demonstrate how to effectively use a project communications management plan.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Examine a communications matrix.</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Planning communications in traditional, agile, and virtual project teams.</a:t>
            </a:r>
          </a:p>
        </p:txBody>
      </p:sp>
      <p:pic>
        <p:nvPicPr>
          <p:cNvPr id="7" name="Picture 4" descr="How To Create A Project Communication Plan [+ Template]">
            <a:extLst>
              <a:ext uri="{FF2B5EF4-FFF2-40B4-BE49-F238E27FC236}">
                <a16:creationId xmlns:a16="http://schemas.microsoft.com/office/drawing/2014/main" id="{6E56FC7A-5053-7B54-E47E-593A65D6DE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2062" y="1960880"/>
            <a:ext cx="5678818" cy="42014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5826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A3CF3-194A-E763-96B8-7391496CE4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5DA8C-B0C4-DF50-0C04-ACE2718C0B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F08348-36FB-F2E5-461E-E65995CA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E56B4F-255B-F486-7F6C-C6E904D79DF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8" name="TextBox 7">
            <a:extLst>
              <a:ext uri="{FF2B5EF4-FFF2-40B4-BE49-F238E27FC236}">
                <a16:creationId xmlns:a16="http://schemas.microsoft.com/office/drawing/2014/main" id="{134AECE0-D97D-14F6-759D-C71A67A14305}"/>
              </a:ext>
            </a:extLst>
          </p:cNvPr>
          <p:cNvSpPr txBox="1"/>
          <p:nvPr/>
        </p:nvSpPr>
        <p:spPr>
          <a:xfrm>
            <a:off x="737419" y="5635896"/>
            <a:ext cx="10810349" cy="1133148"/>
          </a:xfrm>
          <a:prstGeom prst="rect">
            <a:avLst/>
          </a:prstGeom>
          <a:noFill/>
        </p:spPr>
        <p:txBody>
          <a:bodyPr wrap="square">
            <a:spAutoFit/>
          </a:bodyPr>
          <a:lstStyle/>
          <a:p>
            <a:pPr algn="ctr">
              <a:lnSpc>
                <a:spcPct val="150000"/>
              </a:lnSpc>
            </a:pPr>
            <a:r>
              <a:rPr lang="en-US" sz="2400" b="1" i="1" dirty="0">
                <a:solidFill>
                  <a:schemeClr val="accent6">
                    <a:lumMod val="75000"/>
                  </a:schemeClr>
                </a:solidFill>
              </a:rPr>
              <a:t>If you fail to prepare, you are preparing to fail.</a:t>
            </a:r>
          </a:p>
          <a:p>
            <a:pPr algn="ctr">
              <a:lnSpc>
                <a:spcPct val="150000"/>
              </a:lnSpc>
            </a:pPr>
            <a:r>
              <a:rPr lang="en-US" sz="2400" b="1" i="1" dirty="0">
                <a:solidFill>
                  <a:schemeClr val="accent6">
                    <a:lumMod val="75000"/>
                  </a:schemeClr>
                </a:solidFill>
              </a:rPr>
              <a:t>—The Reverend H. K. Williams, religious leader and author</a:t>
            </a:r>
          </a:p>
        </p:txBody>
      </p:sp>
      <p:pic>
        <p:nvPicPr>
          <p:cNvPr id="17" name="Picture 16">
            <a:extLst>
              <a:ext uri="{FF2B5EF4-FFF2-40B4-BE49-F238E27FC236}">
                <a16:creationId xmlns:a16="http://schemas.microsoft.com/office/drawing/2014/main" id="{2D4C5FC7-D419-123E-C28D-23C485FC252A}"/>
              </a:ext>
            </a:extLst>
          </p:cNvPr>
          <p:cNvPicPr>
            <a:picLocks noChangeAspect="1"/>
          </p:cNvPicPr>
          <p:nvPr/>
        </p:nvPicPr>
        <p:blipFill>
          <a:blip r:embed="rId3"/>
          <a:srcRect t="4599" b="4771"/>
          <a:stretch/>
        </p:blipFill>
        <p:spPr>
          <a:xfrm>
            <a:off x="1512296" y="1276418"/>
            <a:ext cx="9113264" cy="4509950"/>
          </a:xfrm>
          <a:prstGeom prst="rect">
            <a:avLst/>
          </a:prstGeom>
        </p:spPr>
      </p:pic>
    </p:spTree>
    <p:extLst>
      <p:ext uri="{BB962C8B-B14F-4D97-AF65-F5344CB8AC3E}">
        <p14:creationId xmlns:p14="http://schemas.microsoft.com/office/powerpoint/2010/main" val="1094394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B3AC9-74CF-4196-664B-E9CE3D53DA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462079-53A7-8855-F35E-F49A471362F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317C8DE-971F-F269-5365-799C71DEF4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A27476B-3C5A-6E58-715D-212CC38F816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3" name="Rectangle: Rounded Corners 2">
            <a:extLst>
              <a:ext uri="{FF2B5EF4-FFF2-40B4-BE49-F238E27FC236}">
                <a16:creationId xmlns:a16="http://schemas.microsoft.com/office/drawing/2014/main" id="{BB13E3FD-EFEA-B589-276C-38CB58316D1B}"/>
              </a:ext>
            </a:extLst>
          </p:cNvPr>
          <p:cNvSpPr/>
          <p:nvPr/>
        </p:nvSpPr>
        <p:spPr>
          <a:xfrm>
            <a:off x="569419" y="2024873"/>
            <a:ext cx="5526581"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14736B-791D-370D-BEF0-A6C374CE64C0}"/>
              </a:ext>
            </a:extLst>
          </p:cNvPr>
          <p:cNvSpPr/>
          <p:nvPr/>
        </p:nvSpPr>
        <p:spPr>
          <a:xfrm>
            <a:off x="599768" y="2024001"/>
            <a:ext cx="5222298"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Most often, we associate the concept of failing to plan or prepare with the overall project. If we fail to plan the project, we are planning for the project to fail. However, it can also be applied to planning communication on a project. What are the chances of project success if we fail to plan our communications?</a:t>
            </a:r>
          </a:p>
        </p:txBody>
      </p:sp>
      <p:sp>
        <p:nvSpPr>
          <p:cNvPr id="4" name="Rectangle: Rounded Corners 3">
            <a:extLst>
              <a:ext uri="{FF2B5EF4-FFF2-40B4-BE49-F238E27FC236}">
                <a16:creationId xmlns:a16="http://schemas.microsoft.com/office/drawing/2014/main" id="{C4CDB19F-1C3B-036D-6D12-B5C56C865C4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8553049-E8A3-1404-0C8F-43BC11EDB77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44A0633F-379B-3B68-CB47-8C3548899DC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6" name="Picture 2" descr="Quote by Benjamin Franklin by Jess Shore - One Drop">
            <a:extLst>
              <a:ext uri="{FF2B5EF4-FFF2-40B4-BE49-F238E27FC236}">
                <a16:creationId xmlns:a16="http://schemas.microsoft.com/office/drawing/2014/main" id="{DC3C510B-82D3-57BB-1A5F-13FD3198265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347" t="4590" r="33782" b="4499"/>
          <a:stretch/>
        </p:blipFill>
        <p:spPr bwMode="auto">
          <a:xfrm>
            <a:off x="6686122" y="1977704"/>
            <a:ext cx="4745877" cy="46512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023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DF6D3-6167-8704-679D-0D02656601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D23C8E-7A7F-D60D-E7A4-47F7F4DA68B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924B223-0A79-B413-F643-CD681B432A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4E4FC90-CE8A-C6D2-88D4-000B148FDFF2}"/>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98D2AE85-3F89-947B-5292-A152399FAF87}"/>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C1BCE608-5B5C-93F7-52AF-0D718DAE0C7F}"/>
              </a:ext>
            </a:extLst>
          </p:cNvPr>
          <p:cNvSpPr/>
          <p:nvPr/>
        </p:nvSpPr>
        <p:spPr>
          <a:xfrm>
            <a:off x="599767" y="2128176"/>
            <a:ext cx="10520517" cy="333488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If you are a project manager, how much time do you spend communicating when working on a project? This refers to how much time you are spending communicating on a project, not how much time you should be spending.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For team members, think about how much time you think your project manager spends communicating on a project. Put an X somewhere between 0 percent and 100 percent on the continuum below.</a:t>
            </a:r>
            <a:endParaRPr lang="en-US" b="1" dirty="0">
              <a:solidFill>
                <a:schemeClr val="accent6">
                  <a:lumMod val="50000"/>
                </a:schemeClr>
              </a:solidFill>
              <a:latin typeface="Alexandria Light" pitchFamily="2" charset="-78"/>
              <a:cs typeface="Alexandria Light" pitchFamily="2" charset="-78"/>
            </a:endParaRPr>
          </a:p>
        </p:txBody>
      </p:sp>
      <p:sp>
        <p:nvSpPr>
          <p:cNvPr id="4" name="Rectangle: Rounded Corners 3">
            <a:extLst>
              <a:ext uri="{FF2B5EF4-FFF2-40B4-BE49-F238E27FC236}">
                <a16:creationId xmlns:a16="http://schemas.microsoft.com/office/drawing/2014/main" id="{1A00CE3C-809A-9020-950F-701C26F08B6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C0BF95F-8D23-C430-90C0-70FE4A52A6BF}"/>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DCCB4020-43E9-A3EA-6394-FB337C024C6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69EB861D-8282-1A18-A758-714B07CA31BA}"/>
              </a:ext>
            </a:extLst>
          </p:cNvPr>
          <p:cNvPicPr>
            <a:picLocks noChangeAspect="1"/>
          </p:cNvPicPr>
          <p:nvPr/>
        </p:nvPicPr>
        <p:blipFill>
          <a:blip r:embed="rId3"/>
          <a:stretch>
            <a:fillRect/>
          </a:stretch>
        </p:blipFill>
        <p:spPr>
          <a:xfrm>
            <a:off x="1571952" y="5451425"/>
            <a:ext cx="8497486" cy="790685"/>
          </a:xfrm>
          <a:prstGeom prst="rect">
            <a:avLst/>
          </a:prstGeom>
        </p:spPr>
      </p:pic>
    </p:spTree>
    <p:extLst>
      <p:ext uri="{BB962C8B-B14F-4D97-AF65-F5344CB8AC3E}">
        <p14:creationId xmlns:p14="http://schemas.microsoft.com/office/powerpoint/2010/main" val="2319274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7571B-7130-A13D-B131-9921C4B426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E1B32B-717B-1209-4BAD-3420961B515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B60506D-FEAF-34E0-7237-A9219E06B8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FCC82C2-035E-4DAD-BD25-0E95249CB70B}"/>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pic>
        <p:nvPicPr>
          <p:cNvPr id="10242" name="Picture 2" descr="Project managers spend 75-90% of their time engaged in some form of  communication. Boost productivity">
            <a:extLst>
              <a:ext uri="{FF2B5EF4-FFF2-40B4-BE49-F238E27FC236}">
                <a16:creationId xmlns:a16="http://schemas.microsoft.com/office/drawing/2014/main" id="{2A438007-93EB-B286-5B4F-D6909BCE0A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6308" y="1414124"/>
            <a:ext cx="9436840" cy="50735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47487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5B2358-A112-0E8D-29F0-B879814A7A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DF56B2A-5D5A-C48F-9330-43539213289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BD03724-5053-27DF-4745-565319171A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4A0E2B6-3725-5416-B4EB-2952BA95296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82B31C7C-09B9-50A3-B896-8B93F523DB16}"/>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B56843B-4B1C-6675-6F16-73D1AAEEF493}"/>
              </a:ext>
            </a:extLst>
          </p:cNvPr>
          <p:cNvSpPr/>
          <p:nvPr/>
        </p:nvSpPr>
        <p:spPr>
          <a:xfrm>
            <a:off x="599767" y="2128176"/>
            <a:ext cx="10520517" cy="278088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“Top project managers spend about 90 percent of their time on a project in communicating”—with external stakeholders, groups, project teams, individuals, management, project sponsors, and others. Hopefully, you marked an X near 90 percent!</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Since project managers are to be spending the majority of their time communicating, it is best to have a plan. A project communications management plan.</a:t>
            </a:r>
          </a:p>
        </p:txBody>
      </p:sp>
      <p:sp>
        <p:nvSpPr>
          <p:cNvPr id="4" name="Rectangle: Rounded Corners 3">
            <a:extLst>
              <a:ext uri="{FF2B5EF4-FFF2-40B4-BE49-F238E27FC236}">
                <a16:creationId xmlns:a16="http://schemas.microsoft.com/office/drawing/2014/main" id="{94524992-9D30-C3FB-9599-7D0F1BFD142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2BC360F-FAD4-8EB6-8F57-C20E5993E44A}"/>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91017D1E-A8AB-1A3D-08BC-B422343BBC4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44B1B93B-4E72-A550-EBBC-50F8B6109459}"/>
              </a:ext>
            </a:extLst>
          </p:cNvPr>
          <p:cNvPicPr>
            <a:picLocks noChangeAspect="1"/>
          </p:cNvPicPr>
          <p:nvPr/>
        </p:nvPicPr>
        <p:blipFill>
          <a:blip r:embed="rId3"/>
          <a:stretch>
            <a:fillRect/>
          </a:stretch>
        </p:blipFill>
        <p:spPr>
          <a:xfrm>
            <a:off x="1571952" y="5451425"/>
            <a:ext cx="8497486" cy="790685"/>
          </a:xfrm>
          <a:prstGeom prst="rect">
            <a:avLst/>
          </a:prstGeom>
        </p:spPr>
      </p:pic>
    </p:spTree>
    <p:extLst>
      <p:ext uri="{BB962C8B-B14F-4D97-AF65-F5344CB8AC3E}">
        <p14:creationId xmlns:p14="http://schemas.microsoft.com/office/powerpoint/2010/main" val="4169246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B82A3-810E-42A4-2B71-0A86814979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226279-3303-6D43-32C2-0684599C20C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A51D5B4-8C65-5B47-926B-DEA629F9C2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2596126-ADF3-BE0C-556E-7B977564D9F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B3B073C8-5E55-1A8D-4E41-962B43C46958}"/>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69B0930-4997-4F2B-B7A3-0B9A2A8DBD18}"/>
              </a:ext>
            </a:extLst>
          </p:cNvPr>
          <p:cNvSpPr/>
          <p:nvPr/>
        </p:nvSpPr>
        <p:spPr>
          <a:xfrm>
            <a:off x="599767" y="2128176"/>
            <a:ext cx="10520517"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Plan Communications Management is “</a:t>
            </a:r>
            <a:r>
              <a:rPr lang="en-US" dirty="0">
                <a:solidFill>
                  <a:srgbClr val="002060"/>
                </a:solidFill>
                <a:latin typeface="Alexandria Light" pitchFamily="2" charset="-78"/>
                <a:cs typeface="Alexandria Light" pitchFamily="2" charset="-78"/>
              </a:rPr>
              <a:t>the process for developing an appropriate approach and plan for project communications activities based on the information needs of each stakeholder or group, available organizational assets, and the needs of the project</a:t>
            </a:r>
            <a:r>
              <a:rPr lang="en-US" dirty="0">
                <a:latin typeface="Alexandria Light" pitchFamily="2" charset="-78"/>
                <a:cs typeface="Alexandria Light" pitchFamily="2" charset="-78"/>
              </a:rPr>
              <a: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 other words, consider it your “</a:t>
            </a:r>
            <a:r>
              <a:rPr lang="en-US" b="1" dirty="0">
                <a:solidFill>
                  <a:schemeClr val="accent6">
                    <a:lumMod val="50000"/>
                  </a:schemeClr>
                </a:solidFill>
                <a:latin typeface="Alexandria Light" pitchFamily="2" charset="-78"/>
                <a:cs typeface="Alexandria Light" pitchFamily="2" charset="-78"/>
              </a:rPr>
              <a:t>how to</a:t>
            </a:r>
            <a:r>
              <a:rPr lang="en-US" dirty="0">
                <a:latin typeface="Alexandria Light" pitchFamily="2" charset="-78"/>
                <a:cs typeface="Alexandria Light" pitchFamily="2" charset="-78"/>
              </a:rPr>
              <a:t>” document. </a:t>
            </a:r>
            <a:r>
              <a:rPr lang="en-US" b="1" dirty="0">
                <a:solidFill>
                  <a:schemeClr val="accent6">
                    <a:lumMod val="50000"/>
                  </a:schemeClr>
                </a:solidFill>
                <a:latin typeface="Alexandria Light" pitchFamily="2" charset="-78"/>
                <a:cs typeface="Alexandria Light" pitchFamily="2" charset="-78"/>
              </a:rPr>
              <a:t>How</a:t>
            </a:r>
            <a:r>
              <a:rPr lang="en-US" dirty="0">
                <a:latin typeface="Alexandria Light" pitchFamily="2" charset="-78"/>
                <a:cs typeface="Alexandria Light" pitchFamily="2" charset="-78"/>
              </a:rPr>
              <a:t> will you communicate with various stakeholder groups? </a:t>
            </a:r>
            <a:r>
              <a:rPr lang="en-US" b="1" dirty="0">
                <a:solidFill>
                  <a:schemeClr val="accent6">
                    <a:lumMod val="50000"/>
                  </a:schemeClr>
                </a:solidFill>
                <a:latin typeface="Alexandria Light" pitchFamily="2" charset="-78"/>
                <a:cs typeface="Alexandria Light" pitchFamily="2" charset="-78"/>
              </a:rPr>
              <a:t>How</a:t>
            </a:r>
            <a:r>
              <a:rPr lang="en-US" dirty="0">
                <a:latin typeface="Alexandria Light" pitchFamily="2" charset="-78"/>
                <a:cs typeface="Alexandria Light" pitchFamily="2" charset="-78"/>
              </a:rPr>
              <a:t> will you utilize the processes, procedures, policies, plans, and knowledge already established by the organization? </a:t>
            </a:r>
            <a:r>
              <a:rPr lang="en-US" b="1" dirty="0">
                <a:solidFill>
                  <a:schemeClr val="accent6">
                    <a:lumMod val="50000"/>
                  </a:schemeClr>
                </a:solidFill>
                <a:latin typeface="Alexandria Light" pitchFamily="2" charset="-78"/>
                <a:cs typeface="Alexandria Light" pitchFamily="2" charset="-78"/>
              </a:rPr>
              <a:t>What</a:t>
            </a:r>
            <a:r>
              <a:rPr lang="en-US" dirty="0">
                <a:latin typeface="Alexandria Light" pitchFamily="2" charset="-78"/>
                <a:cs typeface="Alexandria Light" pitchFamily="2" charset="-78"/>
              </a:rPr>
              <a:t> new processes or procedures might be needed? </a:t>
            </a:r>
            <a:r>
              <a:rPr lang="en-US" b="1" dirty="0">
                <a:solidFill>
                  <a:schemeClr val="accent6">
                    <a:lumMod val="50000"/>
                  </a:schemeClr>
                </a:solidFill>
                <a:latin typeface="Alexandria Light" pitchFamily="2" charset="-78"/>
                <a:cs typeface="Alexandria Light" pitchFamily="2" charset="-78"/>
              </a:rPr>
              <a:t>What</a:t>
            </a:r>
            <a:r>
              <a:rPr lang="en-US" dirty="0">
                <a:latin typeface="Alexandria Light" pitchFamily="2" charset="-78"/>
                <a:cs typeface="Alexandria Light" pitchFamily="2" charset="-78"/>
              </a:rPr>
              <a:t>, </a:t>
            </a:r>
            <a:r>
              <a:rPr lang="en-US" b="1" dirty="0">
                <a:solidFill>
                  <a:schemeClr val="accent6">
                    <a:lumMod val="50000"/>
                  </a:schemeClr>
                </a:solidFill>
                <a:latin typeface="Alexandria Light" pitchFamily="2" charset="-78"/>
                <a:cs typeface="Alexandria Light" pitchFamily="2" charset="-78"/>
              </a:rPr>
              <a:t>when</a:t>
            </a:r>
            <a:r>
              <a:rPr lang="en-US" dirty="0">
                <a:latin typeface="Alexandria Light" pitchFamily="2" charset="-78"/>
                <a:cs typeface="Alexandria Light" pitchFamily="2" charset="-78"/>
              </a:rPr>
              <a:t>, and </a:t>
            </a:r>
            <a:r>
              <a:rPr lang="en-US" b="1" dirty="0">
                <a:solidFill>
                  <a:schemeClr val="accent6">
                    <a:lumMod val="50000"/>
                  </a:schemeClr>
                </a:solidFill>
                <a:latin typeface="Alexandria Light" pitchFamily="2" charset="-78"/>
                <a:cs typeface="Alexandria Light" pitchFamily="2" charset="-78"/>
              </a:rPr>
              <a:t>who</a:t>
            </a:r>
            <a:r>
              <a:rPr lang="en-US" dirty="0">
                <a:latin typeface="Alexandria Light" pitchFamily="2" charset="-78"/>
                <a:cs typeface="Alexandria Light" pitchFamily="2" charset="-78"/>
              </a:rPr>
              <a:t> will send and receive information?</a:t>
            </a:r>
          </a:p>
        </p:txBody>
      </p:sp>
      <p:sp>
        <p:nvSpPr>
          <p:cNvPr id="4" name="Rectangle: Rounded Corners 3">
            <a:extLst>
              <a:ext uri="{FF2B5EF4-FFF2-40B4-BE49-F238E27FC236}">
                <a16:creationId xmlns:a16="http://schemas.microsoft.com/office/drawing/2014/main" id="{0E48F8E9-B7DE-0476-2C81-361FA0D3DDE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8D7BA5E-6AD0-E458-56D8-5B3B035AF882}"/>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5CD1AB9D-3650-DF2E-5BDB-441B387E7D7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578927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2DB78-69F3-36F6-B95F-37777D6735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67D66EE-DD57-154D-DAAA-E82E8F17783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A45A7E5-54EE-8C01-5397-2C7FD5ABC4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1074848-327E-A11B-7B05-2BF8801A92E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D521E335-D29D-36DF-2E1A-189B97941913}"/>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5D1FBC5-027C-3E7E-91CE-81E18193CD16}"/>
              </a:ext>
            </a:extLst>
          </p:cNvPr>
          <p:cNvSpPr/>
          <p:nvPr/>
        </p:nvSpPr>
        <p:spPr>
          <a:xfrm>
            <a:off x="599767" y="2128176"/>
            <a:ext cx="10520517" cy="388882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 And </a:t>
            </a:r>
            <a:r>
              <a:rPr lang="en-US" b="1" dirty="0">
                <a:solidFill>
                  <a:schemeClr val="accent6">
                    <a:lumMod val="50000"/>
                  </a:schemeClr>
                </a:solidFill>
                <a:latin typeface="Alexandria Light" pitchFamily="2" charset="-78"/>
                <a:cs typeface="Alexandria Light" pitchFamily="2" charset="-78"/>
              </a:rPr>
              <a:t>how</a:t>
            </a:r>
            <a:r>
              <a:rPr lang="en-US" dirty="0">
                <a:latin typeface="Alexandria Light" pitchFamily="2" charset="-78"/>
                <a:cs typeface="Alexandria Light" pitchFamily="2" charset="-78"/>
              </a:rPr>
              <a:t> will that information be distributed? </a:t>
            </a:r>
            <a:r>
              <a:rPr lang="en-US" b="1" dirty="0">
                <a:solidFill>
                  <a:schemeClr val="accent6">
                    <a:lumMod val="50000"/>
                  </a:schemeClr>
                </a:solidFill>
                <a:latin typeface="Alexandria Light" pitchFamily="2" charset="-78"/>
                <a:cs typeface="Alexandria Light" pitchFamily="2" charset="-78"/>
              </a:rPr>
              <a:t>Where</a:t>
            </a:r>
            <a:r>
              <a:rPr lang="en-US" dirty="0">
                <a:latin typeface="Alexandria Light" pitchFamily="2" charset="-78"/>
                <a:cs typeface="Alexandria Light" pitchFamily="2" charset="-78"/>
              </a:rPr>
              <a:t> will project information be stored, and </a:t>
            </a:r>
            <a:r>
              <a:rPr lang="en-US" b="1" dirty="0">
                <a:solidFill>
                  <a:schemeClr val="accent6">
                    <a:lumMod val="50000"/>
                  </a:schemeClr>
                </a:solidFill>
                <a:latin typeface="Alexandria Light" pitchFamily="2" charset="-78"/>
                <a:cs typeface="Alexandria Light" pitchFamily="2" charset="-78"/>
              </a:rPr>
              <a:t>how</a:t>
            </a:r>
            <a:r>
              <a:rPr lang="en-US" dirty="0">
                <a:latin typeface="Alexandria Light" pitchFamily="2" charset="-78"/>
                <a:cs typeface="Alexandria Light" pitchFamily="2" charset="-78"/>
              </a:rPr>
              <a:t> will it be retrieved? </a:t>
            </a:r>
            <a:r>
              <a:rPr lang="en-US" b="1" dirty="0">
                <a:solidFill>
                  <a:schemeClr val="accent6">
                    <a:lumMod val="50000"/>
                  </a:schemeClr>
                </a:solidFill>
                <a:latin typeface="Alexandria Light" pitchFamily="2" charset="-78"/>
                <a:cs typeface="Alexandria Light" pitchFamily="2" charset="-78"/>
              </a:rPr>
              <a:t>How</a:t>
            </a:r>
            <a:r>
              <a:rPr lang="en-US" dirty="0">
                <a:latin typeface="Alexandria Light" pitchFamily="2" charset="-78"/>
                <a:cs typeface="Alexandria Light" pitchFamily="2" charset="-78"/>
              </a:rPr>
              <a:t> will the information be disposed of at the end of the project?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purpose of a project communications management plan is to answer these and other questions in guiding the project team’s communications to “ensure timely and appropriate planning, collection, creation, description, storage, retrieval, management, control, monitoring, and ultimate disposition of project information?</a:t>
            </a:r>
          </a:p>
        </p:txBody>
      </p:sp>
      <p:sp>
        <p:nvSpPr>
          <p:cNvPr id="4" name="Rectangle: Rounded Corners 3">
            <a:extLst>
              <a:ext uri="{FF2B5EF4-FFF2-40B4-BE49-F238E27FC236}">
                <a16:creationId xmlns:a16="http://schemas.microsoft.com/office/drawing/2014/main" id="{F34952A1-60A1-AEC1-C014-F5F3D1D79B6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68C8A2-1C64-F071-7E56-10A1C0757B90}"/>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A6C129B0-25D1-7692-6B18-C07973726D0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64314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1C2B7-6B69-17A0-FD69-4D200D56C0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855B50-4A67-8B4F-0117-EA80B126849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1DD441A-9404-2DD6-6F82-8492FE13E9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A7DD2F1-2F6D-F0E9-D05E-AEE4B1DD232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B9502160-2BD0-64BF-A826-943D9A353660}"/>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D65E1EE-C69F-9AB4-DE74-4F3F3342FF78}"/>
              </a:ext>
            </a:extLst>
          </p:cNvPr>
          <p:cNvSpPr/>
          <p:nvPr/>
        </p:nvSpPr>
        <p:spPr>
          <a:xfrm>
            <a:off x="599767" y="2128176"/>
            <a:ext cx="10520517" cy="33348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Plan Communications Management happens in the planning process group</a:t>
            </a:r>
            <a:r>
              <a:rPr lang="en-US" b="1" dirty="0">
                <a:solidFill>
                  <a:schemeClr val="accent6">
                    <a:lumMod val="50000"/>
                  </a:schemeClr>
                </a:solidFill>
                <a:latin typeface="Alexandria Light" pitchFamily="2" charset="-78"/>
                <a:cs typeface="Alexandria Light" pitchFamily="2" charset="-78"/>
              </a:rPr>
              <a:t>. It is our “communications road map</a:t>
            </a:r>
            <a:r>
              <a:rPr lang="en-US" dirty="0">
                <a:latin typeface="Alexandria Light" pitchFamily="2" charset="-78"/>
                <a:cs typeface="Alexandria Light" pitchFamily="2" charset="-78"/>
              </a:rPr>
              <a: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It is our guide for keeping everyone </a:t>
            </a:r>
            <a:r>
              <a:rPr lang="en-US" b="1" dirty="0">
                <a:solidFill>
                  <a:schemeClr val="accent6">
                    <a:lumMod val="50000"/>
                  </a:schemeClr>
                </a:solidFill>
                <a:latin typeface="Alexandria Light" pitchFamily="2" charset="-78"/>
                <a:cs typeface="Alexandria Light" pitchFamily="2" charset="-78"/>
              </a:rPr>
              <a:t>informed</a:t>
            </a:r>
            <a:r>
              <a:rPr lang="en-US" dirty="0">
                <a:latin typeface="Alexandria Light" pitchFamily="2" charset="-78"/>
                <a:cs typeface="Alexandria Light" pitchFamily="2" charset="-78"/>
              </a:rPr>
              <a:t>—with the </a:t>
            </a:r>
            <a:r>
              <a:rPr lang="en-US" b="1" dirty="0">
                <a:solidFill>
                  <a:schemeClr val="accent6">
                    <a:lumMod val="50000"/>
                  </a:schemeClr>
                </a:solidFill>
                <a:latin typeface="Alexandria Light" pitchFamily="2" charset="-78"/>
                <a:cs typeface="Alexandria Light" pitchFamily="2" charset="-78"/>
              </a:rPr>
              <a:t>right</a:t>
            </a:r>
            <a:r>
              <a:rPr lang="en-US" dirty="0">
                <a:latin typeface="Alexandria Light" pitchFamily="2" charset="-78"/>
                <a:cs typeface="Alexandria Light" pitchFamily="2" charset="-78"/>
              </a:rPr>
              <a:t> message, at the right </a:t>
            </a:r>
            <a:r>
              <a:rPr lang="en-US" b="1" dirty="0">
                <a:solidFill>
                  <a:schemeClr val="accent6">
                    <a:lumMod val="50000"/>
                  </a:schemeClr>
                </a:solidFill>
                <a:latin typeface="Alexandria Light" pitchFamily="2" charset="-78"/>
                <a:cs typeface="Alexandria Light" pitchFamily="2" charset="-78"/>
              </a:rPr>
              <a:t>time</a:t>
            </a:r>
            <a:r>
              <a:rPr lang="en-US" dirty="0">
                <a:latin typeface="Alexandria Light" pitchFamily="2" charset="-78"/>
                <a:cs typeface="Alexandria Light" pitchFamily="2" charset="-78"/>
              </a:rPr>
              <a:t>, using the right </a:t>
            </a:r>
            <a:r>
              <a:rPr lang="en-US" b="1" dirty="0">
                <a:solidFill>
                  <a:schemeClr val="accent6">
                    <a:lumMod val="50000"/>
                  </a:schemeClr>
                </a:solidFill>
                <a:latin typeface="Alexandria Light" pitchFamily="2" charset="-78"/>
                <a:cs typeface="Alexandria Light" pitchFamily="2" charset="-78"/>
              </a:rPr>
              <a:t>methods</a:t>
            </a:r>
            <a:r>
              <a:rPr lang="en-US" dirty="0">
                <a:latin typeface="Alexandria Light" pitchFamily="2" charset="-78"/>
                <a:cs typeface="Alexandria Light" pitchFamily="2" charset="-78"/>
              </a:rPr>
              <a:t>, for the right </a:t>
            </a:r>
            <a:r>
              <a:rPr lang="en-US" b="1" dirty="0">
                <a:solidFill>
                  <a:schemeClr val="accent6">
                    <a:lumMod val="50000"/>
                  </a:schemeClr>
                </a:solidFill>
                <a:latin typeface="Alexandria Light" pitchFamily="2" charset="-78"/>
                <a:cs typeface="Alexandria Light" pitchFamily="2" charset="-78"/>
              </a:rPr>
              <a:t>reasons</a:t>
            </a:r>
            <a:r>
              <a:rPr lang="en-US" dirty="0">
                <a:latin typeface="Alexandria Light" pitchFamily="2" charset="-78"/>
                <a:cs typeface="Alexandria Light" pitchFamily="2" charset="-78"/>
              </a:rPr>
              <a:t>. The other chapters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 This book provides insight into these different factors. The project communications management plan is where you bring them all together.</a:t>
            </a:r>
          </a:p>
        </p:txBody>
      </p:sp>
      <p:sp>
        <p:nvSpPr>
          <p:cNvPr id="4" name="Rectangle: Rounded Corners 3">
            <a:extLst>
              <a:ext uri="{FF2B5EF4-FFF2-40B4-BE49-F238E27FC236}">
                <a16:creationId xmlns:a16="http://schemas.microsoft.com/office/drawing/2014/main" id="{649ED3B7-1497-33C6-400B-010711E1604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85AF345-1F5D-940C-F6C0-7401D74583D8}"/>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1A3817BA-D225-EC69-228D-372C0C09787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23476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C89F7-5648-D835-270D-060DA016F0A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11F9B63-0B49-2855-44F9-6F524D0B2F1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67D3412-99C3-026F-0D64-A91E25F2D6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F043BCA-1171-F9B2-1189-365B41CD054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DA981BA0-253D-20C3-BC2F-96ACCA6E6811}"/>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83B8CAB-CF30-2D49-96EE-E0B46CAB91B3}"/>
              </a:ext>
            </a:extLst>
          </p:cNvPr>
          <p:cNvSpPr/>
          <p:nvPr/>
        </p:nvSpPr>
        <p:spPr>
          <a:xfrm>
            <a:off x="599767" y="2128176"/>
            <a:ext cx="10520517" cy="388882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Regardless of the size or complexity of the project, here is a word of caution: Just because you have a template or form does not mean that you fill it out and you are done.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Project management is not about “form filling.” It is about adapting the templates, tools, and techniques to meet your project, stakeholder, and organizational needs—and then using them.</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Take a look at the example in the Exhibit. This is a sample outline of a table of contents for a project communications management plan.</a:t>
            </a:r>
          </a:p>
        </p:txBody>
      </p:sp>
      <p:sp>
        <p:nvSpPr>
          <p:cNvPr id="4" name="Rectangle: Rounded Corners 3">
            <a:extLst>
              <a:ext uri="{FF2B5EF4-FFF2-40B4-BE49-F238E27FC236}">
                <a16:creationId xmlns:a16="http://schemas.microsoft.com/office/drawing/2014/main" id="{AF84ADE5-C88B-DB00-00B2-CD4CBC9BDCF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506755F-4C98-6D82-F9C2-D9A3A961A7AB}"/>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1EBB6C19-4189-327B-0EF8-7FC1F917EF2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45230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698A4-3374-6F1E-FFBA-C3169C7825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9F46E5-D834-821F-D21D-0FD68C99C3A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3753ECA-FCCB-B63A-638B-51B486CC08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B6EC88D-8FC2-EC27-6119-ABD34433F6D2}"/>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pic>
        <p:nvPicPr>
          <p:cNvPr id="4" name="Picture 3">
            <a:extLst>
              <a:ext uri="{FF2B5EF4-FFF2-40B4-BE49-F238E27FC236}">
                <a16:creationId xmlns:a16="http://schemas.microsoft.com/office/drawing/2014/main" id="{15D55146-D57F-DA22-6E8F-04943C0EF791}"/>
              </a:ext>
            </a:extLst>
          </p:cNvPr>
          <p:cNvPicPr>
            <a:picLocks noChangeAspect="1"/>
          </p:cNvPicPr>
          <p:nvPr/>
        </p:nvPicPr>
        <p:blipFill>
          <a:blip r:embed="rId3"/>
          <a:stretch>
            <a:fillRect/>
          </a:stretch>
        </p:blipFill>
        <p:spPr>
          <a:xfrm>
            <a:off x="2465541" y="0"/>
            <a:ext cx="7260918" cy="6858000"/>
          </a:xfrm>
          <a:prstGeom prst="rect">
            <a:avLst/>
          </a:prstGeom>
          <a:ln>
            <a:noFill/>
          </a:ln>
          <a:effectLst>
            <a:softEdge rad="112500"/>
          </a:effectLst>
        </p:spPr>
      </p:pic>
    </p:spTree>
    <p:extLst>
      <p:ext uri="{BB962C8B-B14F-4D97-AF65-F5344CB8AC3E}">
        <p14:creationId xmlns:p14="http://schemas.microsoft.com/office/powerpoint/2010/main" val="134216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8C6AB-BD28-F14F-A937-97B23B8E5D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9ACDD6-9639-4A93-3DF2-7789F20A61C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C118C6-06BA-2F7E-B675-85C6D6A38F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F5FA61-1C9D-FC2C-6EFB-FAF7C46C672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pic>
        <p:nvPicPr>
          <p:cNvPr id="2050" name="Picture 2" descr="2.2 Manage Communications - PM Illustrated PMP Exam">
            <a:extLst>
              <a:ext uri="{FF2B5EF4-FFF2-40B4-BE49-F238E27FC236}">
                <a16:creationId xmlns:a16="http://schemas.microsoft.com/office/drawing/2014/main" id="{69F9D3EA-8328-124B-650B-2E84D8AED38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105"/>
          <a:stretch/>
        </p:blipFill>
        <p:spPr bwMode="auto">
          <a:xfrm>
            <a:off x="642633" y="1535062"/>
            <a:ext cx="10906734" cy="4971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57154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E40FA-9130-9E0F-DC13-51B83628A1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B3E4B3-2FF2-1285-E680-719B63E4D11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051AF7-FFDB-5D38-578B-A44ABAA8E3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3030EAA-6427-EA4F-5DE9-4788823AEB8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pic>
        <p:nvPicPr>
          <p:cNvPr id="3074" name="Picture 2">
            <a:extLst>
              <a:ext uri="{FF2B5EF4-FFF2-40B4-BE49-F238E27FC236}">
                <a16:creationId xmlns:a16="http://schemas.microsoft.com/office/drawing/2014/main" id="{C35FEA80-0083-52B4-EEB5-CD2A7F4758B1}"/>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35038" y="1453237"/>
            <a:ext cx="11462795" cy="44596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87799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43A30-D8E7-F4FF-E73F-6C2F327830B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15524F-7656-348E-9E8E-1ED02CF24F1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40BEC84-9F05-41F6-2925-BD9FE05AC6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1F41618-D3C0-CB7D-39FF-D6911F146AA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F1928E21-F77B-69D0-C2C5-E15400AD2692}"/>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C9C7C072-AF20-FC21-A511-53F5EAB3ED97}"/>
              </a:ext>
            </a:extLst>
          </p:cNvPr>
          <p:cNvSpPr/>
          <p:nvPr/>
        </p:nvSpPr>
        <p:spPr>
          <a:xfrm>
            <a:off x="599767" y="2128176"/>
            <a:ext cx="10520517" cy="3888821"/>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Additional recommendation:</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Do not make your project communications management plan so voluminous and so complicated that no one uses it. It needs to be proportionate to the size and complexity of your project and the project experience of your team.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less project management experience your team has, the more information is included in your project communications management plan.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Otherwise, there is a greater risk of miscommunication occurring.</a:t>
            </a:r>
          </a:p>
        </p:txBody>
      </p:sp>
      <p:sp>
        <p:nvSpPr>
          <p:cNvPr id="4" name="Rectangle: Rounded Corners 3">
            <a:extLst>
              <a:ext uri="{FF2B5EF4-FFF2-40B4-BE49-F238E27FC236}">
                <a16:creationId xmlns:a16="http://schemas.microsoft.com/office/drawing/2014/main" id="{19C98251-D83A-794B-6192-4EF45F63999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B8E37B4-F0CA-01A0-6C03-2C244C97ACA1}"/>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EFA66585-C146-2440-94CD-C5E19B3655A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0875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8CD1D4-43A2-39ED-458B-9C169B8E06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2D6B14-5BE6-C1E5-BF08-CB7EC1544B9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D588F0D-DB87-D8FC-7F77-BF2F7027C1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3A6300A-6571-9C4C-3728-786334E0E50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Create the Plan. Follow the Plan.</a:t>
            </a:r>
          </a:p>
        </p:txBody>
      </p:sp>
      <p:pic>
        <p:nvPicPr>
          <p:cNvPr id="4098" name="Picture 2" descr="Underwood Talent Development Services">
            <a:extLst>
              <a:ext uri="{FF2B5EF4-FFF2-40B4-BE49-F238E27FC236}">
                <a16:creationId xmlns:a16="http://schemas.microsoft.com/office/drawing/2014/main" id="{C1BD6545-A20B-E793-3C7E-82478DC408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2096" y="1558211"/>
            <a:ext cx="8747808" cy="48987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12397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7A627E-0AB0-D5C8-93D6-B908D89A95E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B2E54E3-3258-A2E1-72E2-A2BF1AEAE7A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5580B6F-DF68-EE9B-0941-5E560F431D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D020739-670E-C814-3CE5-421AAC9D101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F69DFB23-615B-CC4B-5F2D-F9D850DD3A1F}"/>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FC4EF88-3DC9-5C32-C7DD-D1BA32473C8F}"/>
              </a:ext>
            </a:extLst>
          </p:cNvPr>
          <p:cNvSpPr/>
          <p:nvPr/>
        </p:nvSpPr>
        <p:spPr>
          <a:xfrm>
            <a:off x="599767" y="2128176"/>
            <a:ext cx="10520517" cy="4442819"/>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When developing a project communications management plan, where do you begin?:</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Start by reviewing the project communications management plans of previous, similar projects. Review the </a:t>
            </a:r>
            <a:r>
              <a:rPr lang="en-US" b="1" dirty="0">
                <a:solidFill>
                  <a:schemeClr val="accent6">
                    <a:lumMod val="50000"/>
                  </a:schemeClr>
                </a:solidFill>
                <a:latin typeface="Alexandria Light" pitchFamily="2" charset="-78"/>
                <a:cs typeface="Alexandria Light" pitchFamily="2" charset="-78"/>
              </a:rPr>
              <a:t>lessons learned</a:t>
            </a:r>
            <a:r>
              <a:rPr lang="en-US" dirty="0">
                <a:latin typeface="Alexandria Light" pitchFamily="2" charset="-78"/>
                <a:cs typeface="Alexandria Light" pitchFamily="2" charset="-78"/>
              </a:rPr>
              <a:t>. What </a:t>
            </a:r>
            <a:r>
              <a:rPr lang="en-US" b="1" dirty="0">
                <a:solidFill>
                  <a:schemeClr val="accent6">
                    <a:lumMod val="50000"/>
                  </a:schemeClr>
                </a:solidFill>
                <a:latin typeface="Alexandria Light" pitchFamily="2" charset="-78"/>
                <a:cs typeface="Alexandria Light" pitchFamily="2" charset="-78"/>
              </a:rPr>
              <a:t>worked well</a:t>
            </a:r>
            <a:r>
              <a:rPr lang="en-US" dirty="0">
                <a:latin typeface="Alexandria Light" pitchFamily="2" charset="-78"/>
                <a:cs typeface="Alexandria Light" pitchFamily="2" charset="-78"/>
              </a:rPr>
              <a:t>? What needed </a:t>
            </a:r>
            <a:r>
              <a:rPr lang="en-US" b="1" dirty="0">
                <a:solidFill>
                  <a:schemeClr val="accent6">
                    <a:lumMod val="50000"/>
                  </a:schemeClr>
                </a:solidFill>
                <a:latin typeface="Alexandria Light" pitchFamily="2" charset="-78"/>
                <a:cs typeface="Alexandria Light" pitchFamily="2" charset="-78"/>
              </a:rPr>
              <a:t>improvement</a:t>
            </a:r>
            <a:r>
              <a:rPr lang="en-US" dirty="0">
                <a:latin typeface="Alexandria Light" pitchFamily="2" charset="-78"/>
                <a:cs typeface="Alexandria Light" pitchFamily="2" charset="-78"/>
              </a:rPr>
              <a:t>? What project communications areas were </a:t>
            </a:r>
            <a:r>
              <a:rPr lang="en-US" b="1" dirty="0">
                <a:solidFill>
                  <a:schemeClr val="accent6">
                    <a:lumMod val="50000"/>
                  </a:schemeClr>
                </a:solidFill>
                <a:latin typeface="Alexandria Light" pitchFamily="2" charset="-78"/>
                <a:cs typeface="Alexandria Light" pitchFamily="2" charset="-78"/>
              </a:rPr>
              <a:t>challenging</a:t>
            </a:r>
            <a:r>
              <a:rPr lang="en-US" dirty="0">
                <a:latin typeface="Alexandria Light" pitchFamily="2" charset="-78"/>
                <a:cs typeface="Alexandria Light" pitchFamily="2" charset="-78"/>
              </a:rPr>
              <a:t>? Share and discuss the findings with your project team.</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You can learn a lot from the experiences of other project teams and avoid mistakes that others have made. Once you have completed the review and discussion, you can start to collaborate and develop your own project communications management plan as a team.</a:t>
            </a:r>
          </a:p>
        </p:txBody>
      </p:sp>
      <p:sp>
        <p:nvSpPr>
          <p:cNvPr id="4" name="Rectangle: Rounded Corners 3">
            <a:extLst>
              <a:ext uri="{FF2B5EF4-FFF2-40B4-BE49-F238E27FC236}">
                <a16:creationId xmlns:a16="http://schemas.microsoft.com/office/drawing/2014/main" id="{9413C6DB-69B1-C31A-7353-F8A2F7078F1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3441264-84EF-D1BF-5336-4F2E4B4979C7}"/>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4A5CFED1-A15C-4FEC-4601-C9BD0CF0AE2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930804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A91B5-C70D-2539-B8EA-A4115FF33F4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81D2576-5AD7-B66F-1000-C9A5A97BD51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700AFFC-1D4E-D2B9-7836-6EB7A891E5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0BF8856-AE7C-7126-85F9-0055296164DB}"/>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DCAAA555-518F-56D4-17F7-A9137BC3F0EE}"/>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F8FA969-4303-53A2-6255-88400C0759BA}"/>
              </a:ext>
            </a:extLst>
          </p:cNvPr>
          <p:cNvSpPr/>
          <p:nvPr/>
        </p:nvSpPr>
        <p:spPr>
          <a:xfrm>
            <a:off x="599767" y="2128176"/>
            <a:ext cx="10520517" cy="3888821"/>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Your project communications management plan should include:</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All stakeholders that you have identified in your project (see Chapter 3).</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Address the aspects of the project that impact them most.</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Incorporate the basics of good project communication discussed in Chapter 4, and make sure your plan aligns with the ground rules you set with your team.</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Project communications management plan should incorporate elements for handling and communicating that change with stakeholders</a:t>
            </a:r>
          </a:p>
        </p:txBody>
      </p:sp>
      <p:sp>
        <p:nvSpPr>
          <p:cNvPr id="4" name="Rectangle: Rounded Corners 3">
            <a:extLst>
              <a:ext uri="{FF2B5EF4-FFF2-40B4-BE49-F238E27FC236}">
                <a16:creationId xmlns:a16="http://schemas.microsoft.com/office/drawing/2014/main" id="{A21755E3-BEC3-3C0F-CB36-0F241D3D8273}"/>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BF2D4DA-1DB3-62EE-70FE-B77D1B6B489B}"/>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7719F4A8-13F5-9153-AE4C-B9F61987C18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10850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8EC97-67B7-7314-C03B-BC937B4466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F946B8-6B8A-28F3-2DEB-6965D768640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8DBA9D1-2DB2-C7C2-62C5-EA376C3165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6D5A27E-4419-6830-6158-EC2ED7964DE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Create the Plan. Follow the Plan.</a:t>
            </a:r>
          </a:p>
        </p:txBody>
      </p:sp>
      <p:pic>
        <p:nvPicPr>
          <p:cNvPr id="11266" name="Picture 2" descr="Princeton Project Communication Plan Methodology | Download Scientific  Diagram">
            <a:extLst>
              <a:ext uri="{FF2B5EF4-FFF2-40B4-BE49-F238E27FC236}">
                <a16:creationId xmlns:a16="http://schemas.microsoft.com/office/drawing/2014/main" id="{3737AEF2-5ED5-8229-460A-4294062470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7520" y="1248797"/>
            <a:ext cx="8878626" cy="56092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15327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D3304-5CAC-6B35-5250-ABE6D560AE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D4EAC4C-84B2-04A2-7378-B7F396C54B7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40347D9-85C0-7B07-5A41-4781BDBFB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7BB1439-D1C9-C2D2-0D38-77FDC590C4A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5EED238D-A928-E997-806F-A9BFA298F8C3}"/>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E07AC1F-37C0-6367-EBB8-6511745C8F4A}"/>
              </a:ext>
            </a:extLst>
          </p:cNvPr>
          <p:cNvSpPr/>
          <p:nvPr/>
        </p:nvSpPr>
        <p:spPr>
          <a:xfrm>
            <a:off x="599767" y="2128176"/>
            <a:ext cx="10520517" cy="3334824"/>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Why the project communications management plan is designed:</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project communications management plan is designed to be developed by and used by the project team to ensure that stakeholders are receiving the project information that they need and that the project communications are effective.</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Once the project communications management plan has been developed, you now need to follow it.</a:t>
            </a:r>
          </a:p>
        </p:txBody>
      </p:sp>
      <p:sp>
        <p:nvSpPr>
          <p:cNvPr id="4" name="Rectangle: Rounded Corners 3">
            <a:extLst>
              <a:ext uri="{FF2B5EF4-FFF2-40B4-BE49-F238E27FC236}">
                <a16:creationId xmlns:a16="http://schemas.microsoft.com/office/drawing/2014/main" id="{C7330CC8-C434-3403-3837-61C9E4BB9AA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D0D1497-79EC-F88A-3B3D-2B853E1CBF32}"/>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A24D6565-5B4F-EB5C-3997-EC290744CB0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40070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8BFA31-1EC7-5872-A351-687B7E4E38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DD4F8F-2EC2-7B43-3111-8DFD5417EDF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E4FBF7A-268D-EA9B-D3F8-25AF7B57D8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F479749-C4D9-43FA-ED75-1EEE6F1C418C}"/>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DDED4AD6-ECF1-4487-1FDF-016BB5B481B7}"/>
              </a:ext>
            </a:extLst>
          </p:cNvPr>
          <p:cNvSpPr/>
          <p:nvPr/>
        </p:nvSpPr>
        <p:spPr>
          <a:xfrm>
            <a:off x="569419" y="2024874"/>
            <a:ext cx="6930976"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11FA1A6-050E-283B-A6D5-2AAB122F2ADC}"/>
              </a:ext>
            </a:extLst>
          </p:cNvPr>
          <p:cNvSpPr/>
          <p:nvPr/>
        </p:nvSpPr>
        <p:spPr>
          <a:xfrm>
            <a:off x="599768" y="2128176"/>
            <a:ext cx="6773306" cy="4442819"/>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List of techniques to ensure your project communications are being used effectively:</a:t>
            </a:r>
          </a:p>
          <a:p>
            <a:pPr marL="342900" indent="-3429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Take ownership</a:t>
            </a:r>
            <a:r>
              <a:rPr lang="en-US" dirty="0">
                <a:latin typeface="Alexandria Light" pitchFamily="2" charset="-78"/>
                <a:cs typeface="Alexandria Light" pitchFamily="2" charset="-78"/>
              </a:rPr>
              <a:t>: In project management, ownership is everything. Make sure that someone on the team owns the project communications management plan. This individual is responsible for ensuring that the project communications management plan is followed properly, reviewed regularly, and updated as needed.</a:t>
            </a:r>
          </a:p>
        </p:txBody>
      </p:sp>
      <p:sp>
        <p:nvSpPr>
          <p:cNvPr id="4" name="Rectangle: Rounded Corners 3">
            <a:extLst>
              <a:ext uri="{FF2B5EF4-FFF2-40B4-BE49-F238E27FC236}">
                <a16:creationId xmlns:a16="http://schemas.microsoft.com/office/drawing/2014/main" id="{94FDF7EC-EBF2-5FB9-DBF8-7851D7FDD56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C143F7D-C04B-2044-BAA7-65F2AA20A322}"/>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45B3ED32-D980-8E99-810C-AF02B31815F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2290" name="Picture 2" descr="Project communication: Transparency in project management">
            <a:extLst>
              <a:ext uri="{FF2B5EF4-FFF2-40B4-BE49-F238E27FC236}">
                <a16:creationId xmlns:a16="http://schemas.microsoft.com/office/drawing/2014/main" id="{F9E06378-9B17-9822-E3BA-BFCF239344A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026" r="9209"/>
          <a:stretch/>
        </p:blipFill>
        <p:spPr bwMode="auto">
          <a:xfrm>
            <a:off x="7616142" y="2519410"/>
            <a:ext cx="4467828" cy="31714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649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FF861F-C313-248C-29D8-70BAFDDCB04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AB7E4E-2A6F-B1FD-2B5F-CA40BC18542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63D6CDD-4A89-AE0E-D4BF-115E4A48C8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1BD7387-2ED1-F040-E928-57562A72957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7361EB4E-BAF7-567D-EC98-6BCC0A777224}"/>
              </a:ext>
            </a:extLst>
          </p:cNvPr>
          <p:cNvSpPr/>
          <p:nvPr/>
        </p:nvSpPr>
        <p:spPr>
          <a:xfrm>
            <a:off x="569419" y="2024874"/>
            <a:ext cx="5808232"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527B138-1236-BF00-CB22-04D6023F80A2}"/>
              </a:ext>
            </a:extLst>
          </p:cNvPr>
          <p:cNvSpPr/>
          <p:nvPr/>
        </p:nvSpPr>
        <p:spPr>
          <a:xfrm>
            <a:off x="599767" y="2128176"/>
            <a:ext cx="5496233" cy="3888821"/>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List of techniques to ensure your project communications are being used effectively:</a:t>
            </a:r>
          </a:p>
          <a:p>
            <a:pPr marL="342900" indent="-342900" algn="just">
              <a:lnSpc>
                <a:spcPct val="200000"/>
              </a:lnSpc>
              <a:buFont typeface="+mj-lt"/>
              <a:buAutoNum type="arabicPeriod" startAt="2"/>
            </a:pPr>
            <a:r>
              <a:rPr lang="en-US" b="1" dirty="0">
                <a:solidFill>
                  <a:srgbClr val="FF0000"/>
                </a:solidFill>
                <a:latin typeface="Alexandria Light" pitchFamily="2" charset="-78"/>
                <a:cs typeface="Alexandria Light" pitchFamily="2" charset="-78"/>
              </a:rPr>
              <a:t>Review regularly</a:t>
            </a:r>
            <a:r>
              <a:rPr lang="en-US" dirty="0">
                <a:latin typeface="Alexandria Light" pitchFamily="2" charset="-78"/>
                <a:cs typeface="Alexandria Light" pitchFamily="2" charset="-78"/>
              </a:rPr>
              <a:t>: Key elements in the project communications management plan should be reviewed at every project status meeting. Important communications should be reflected in project status reports.</a:t>
            </a:r>
          </a:p>
        </p:txBody>
      </p:sp>
      <p:sp>
        <p:nvSpPr>
          <p:cNvPr id="4" name="Rectangle: Rounded Corners 3">
            <a:extLst>
              <a:ext uri="{FF2B5EF4-FFF2-40B4-BE49-F238E27FC236}">
                <a16:creationId xmlns:a16="http://schemas.microsoft.com/office/drawing/2014/main" id="{AF23D85F-7D73-A092-C540-16047093E8B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A00F1B7-D042-18A4-3045-24F485DB4A73}"/>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1D1B0516-6078-858E-BAF0-02D3883CE2C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3314" name="Picture 2">
            <a:extLst>
              <a:ext uri="{FF2B5EF4-FFF2-40B4-BE49-F238E27FC236}">
                <a16:creationId xmlns:a16="http://schemas.microsoft.com/office/drawing/2014/main" id="{8E128496-A6B2-7297-3B66-E974F64695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8121" y="2358086"/>
            <a:ext cx="5532699"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2291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36C47A-F22C-D268-B6EE-DE5D12DBF3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D01F3A8-8E38-BC02-B41E-14723AC718C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1A068D9-B055-3D85-FD0C-7B91AE8A1A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E1418D5-DEB0-1F02-3910-6217E88E5CEC}"/>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2D529A92-4B18-268B-2B48-26C2C334CA9B}"/>
              </a:ext>
            </a:extLst>
          </p:cNvPr>
          <p:cNvSpPr/>
          <p:nvPr/>
        </p:nvSpPr>
        <p:spPr>
          <a:xfrm>
            <a:off x="569419" y="2024874"/>
            <a:ext cx="6201771"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6C7AD4C-72EF-5966-0FC9-46D6DD70D23B}"/>
              </a:ext>
            </a:extLst>
          </p:cNvPr>
          <p:cNvSpPr/>
          <p:nvPr/>
        </p:nvSpPr>
        <p:spPr>
          <a:xfrm>
            <a:off x="599768" y="2128176"/>
            <a:ext cx="5893630" cy="3888821"/>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List of techniques to ensure your project communications are being used effectively:</a:t>
            </a:r>
          </a:p>
          <a:p>
            <a:pPr marL="342900" indent="-342900" algn="just">
              <a:lnSpc>
                <a:spcPct val="200000"/>
              </a:lnSpc>
              <a:buFont typeface="+mj-lt"/>
              <a:buAutoNum type="arabicPeriod" startAt="3"/>
            </a:pPr>
            <a:r>
              <a:rPr lang="en-US" b="1" dirty="0">
                <a:solidFill>
                  <a:srgbClr val="FF0000"/>
                </a:solidFill>
                <a:latin typeface="Alexandria Light" pitchFamily="2" charset="-78"/>
                <a:cs typeface="Alexandria Light" pitchFamily="2" charset="-78"/>
              </a:rPr>
              <a:t>Keep a log</a:t>
            </a:r>
            <a:r>
              <a:rPr lang="en-US" dirty="0">
                <a:latin typeface="Alexandria Light" pitchFamily="2" charset="-78"/>
                <a:cs typeface="Alexandria Light" pitchFamily="2" charset="-78"/>
              </a:rPr>
              <a:t>: With so much information being shared on a project, maintain a log (or journal) of critical communications.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will serve you well when documenting lessons learned.</a:t>
            </a:r>
          </a:p>
        </p:txBody>
      </p:sp>
      <p:sp>
        <p:nvSpPr>
          <p:cNvPr id="4" name="Rectangle: Rounded Corners 3">
            <a:extLst>
              <a:ext uri="{FF2B5EF4-FFF2-40B4-BE49-F238E27FC236}">
                <a16:creationId xmlns:a16="http://schemas.microsoft.com/office/drawing/2014/main" id="{897F6FA6-F80B-2C0C-D67E-079626AA9E0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45ABFA3-599F-5978-929C-04B0D4851158}"/>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692ED815-027D-B2FF-F81E-4C473570A66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4338" name="Picture 2" descr="Communication Log - World of Printables">
            <a:extLst>
              <a:ext uri="{FF2B5EF4-FFF2-40B4-BE49-F238E27FC236}">
                <a16:creationId xmlns:a16="http://schemas.microsoft.com/office/drawing/2014/main" id="{AE403795-AC88-681A-1050-DA04E99F059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83" t="13671" r="18821" b="9250"/>
          <a:stretch/>
        </p:blipFill>
        <p:spPr bwMode="auto">
          <a:xfrm>
            <a:off x="6801539" y="2294688"/>
            <a:ext cx="5282431" cy="3396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418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280D3E-A79B-73BF-0837-A9F8FEEE2C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1A2466-F2B0-784B-A3E9-41F22F27D0E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EDDFAF-E54B-B142-581F-2F2624C02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FB0D345-4540-7DFC-1FCC-586EF3C514B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42A70152-9C59-12DA-DFAD-1CC1A2E57371}"/>
              </a:ext>
            </a:extLst>
          </p:cNvPr>
          <p:cNvSpPr/>
          <p:nvPr/>
        </p:nvSpPr>
        <p:spPr>
          <a:xfrm>
            <a:off x="569419" y="2024874"/>
            <a:ext cx="10862580" cy="2330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9C87755-E6D0-9A93-B5FC-B404924C0DCE}"/>
              </a:ext>
            </a:extLst>
          </p:cNvPr>
          <p:cNvSpPr/>
          <p:nvPr/>
        </p:nvSpPr>
        <p:spPr>
          <a:xfrm>
            <a:off x="599767" y="1977705"/>
            <a:ext cx="10697124" cy="2226828"/>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List of techniques to ensure your project communications are being used effectively:</a:t>
            </a:r>
          </a:p>
          <a:p>
            <a:pPr marL="342900" indent="-342900" algn="just">
              <a:lnSpc>
                <a:spcPct val="200000"/>
              </a:lnSpc>
              <a:buFont typeface="+mj-lt"/>
              <a:buAutoNum type="arabicPeriod" startAt="4"/>
            </a:pPr>
            <a:r>
              <a:rPr lang="en-US" b="1" dirty="0">
                <a:solidFill>
                  <a:srgbClr val="FF0000"/>
                </a:solidFill>
                <a:latin typeface="Alexandria Light" pitchFamily="2" charset="-78"/>
                <a:cs typeface="Alexandria Light" pitchFamily="2" charset="-78"/>
              </a:rPr>
              <a:t>Get feedback</a:t>
            </a:r>
            <a:r>
              <a:rPr lang="en-US" dirty="0">
                <a:latin typeface="Alexandria Light" pitchFamily="2" charset="-78"/>
                <a:cs typeface="Alexandria Light" pitchFamily="2" charset="-78"/>
              </a:rPr>
              <a:t>: Getting feedback is essential for effective project communications. In communicating and engaging with stakeholders, listen to their feedback and incorporate relevant input. We will discuss feedback further in Chapter 6.</a:t>
            </a:r>
          </a:p>
        </p:txBody>
      </p:sp>
      <p:sp>
        <p:nvSpPr>
          <p:cNvPr id="4" name="Rectangle: Rounded Corners 3">
            <a:extLst>
              <a:ext uri="{FF2B5EF4-FFF2-40B4-BE49-F238E27FC236}">
                <a16:creationId xmlns:a16="http://schemas.microsoft.com/office/drawing/2014/main" id="{E9789074-9352-C2A9-C85C-51DF3F96BC5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10ED489-0B3A-C7DE-0A53-6FDB8C0A037E}"/>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45D640BD-5FAF-3E4F-5113-276D9C09FCB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5362" name="Picture 2" descr="LeadingAnswers: Leadership and Agile Project Management Blog: Project  Communication: Why Is It So Hard?">
            <a:extLst>
              <a:ext uri="{FF2B5EF4-FFF2-40B4-BE49-F238E27FC236}">
                <a16:creationId xmlns:a16="http://schemas.microsoft.com/office/drawing/2014/main" id="{8E49693F-0B06-BE1E-DBF8-CB3C2BE4BE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0283" y="4318022"/>
            <a:ext cx="7200824" cy="25399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0400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BFDA5-86EF-B03B-3F8C-2B5BC6498FB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5400EE-13D5-C404-2DA4-9F0A5448A96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3FF68DD-66C6-D595-36D0-F77F8A910B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06E28C4-D258-9ED1-CDBD-3F5113259B1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9FF7822E-A2D2-F72C-C0AC-959635092B86}"/>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D05FF56-7F09-2502-8CB7-3F8D7C0EFBF8}"/>
              </a:ext>
            </a:extLst>
          </p:cNvPr>
          <p:cNvSpPr/>
          <p:nvPr/>
        </p:nvSpPr>
        <p:spPr>
          <a:xfrm>
            <a:off x="599767" y="2128176"/>
            <a:ext cx="10520517" cy="2226828"/>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List of techniques to ensure your project communications are being used effectively:</a:t>
            </a:r>
          </a:p>
          <a:p>
            <a:pPr marL="342900" indent="-342900" algn="just">
              <a:lnSpc>
                <a:spcPct val="200000"/>
              </a:lnSpc>
              <a:buFont typeface="+mj-lt"/>
              <a:buAutoNum type="arabicPeriod" startAt="5"/>
            </a:pPr>
            <a:r>
              <a:rPr lang="en-US" b="1" dirty="0">
                <a:solidFill>
                  <a:srgbClr val="FF0000"/>
                </a:solidFill>
                <a:latin typeface="Alexandria Light" pitchFamily="2" charset="-78"/>
                <a:cs typeface="Alexandria Light" pitchFamily="2" charset="-78"/>
              </a:rPr>
              <a:t>Do a systems assessment</a:t>
            </a:r>
            <a:r>
              <a:rPr lang="en-US" dirty="0">
                <a:latin typeface="Alexandria Light" pitchFamily="2" charset="-78"/>
                <a:cs typeface="Alexandria Light" pitchFamily="2" charset="-78"/>
              </a:rPr>
              <a:t>: Ask the project team and others who are accessing project information if systems for storing and retrieving project information are working properly. Make necessary adjustments or provide ongoing assistance. </a:t>
            </a:r>
          </a:p>
        </p:txBody>
      </p:sp>
      <p:sp>
        <p:nvSpPr>
          <p:cNvPr id="4" name="Rectangle: Rounded Corners 3">
            <a:extLst>
              <a:ext uri="{FF2B5EF4-FFF2-40B4-BE49-F238E27FC236}">
                <a16:creationId xmlns:a16="http://schemas.microsoft.com/office/drawing/2014/main" id="{5EFBEC4F-AA5F-C60F-273F-9F8787B6ADF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8B0D78E-F4D9-F728-CBCB-F2C0450E9B88}"/>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E4CFEDE8-4134-67BC-8126-E266A9CBA7B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16074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0A4C96-A159-F617-3BCF-32052761D8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4B0E00-64B4-3CB9-8E12-D3D0B96D332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FB6B352-2ADD-ECAB-E664-E33A2EDB53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3AB1FB7-205F-6F91-69C2-30923C980AE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4" name="Rectangle: Rounded Corners 3">
            <a:extLst>
              <a:ext uri="{FF2B5EF4-FFF2-40B4-BE49-F238E27FC236}">
                <a16:creationId xmlns:a16="http://schemas.microsoft.com/office/drawing/2014/main" id="{9B2C65F5-26E3-9016-5634-CAE543CB3CF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6F18B51-5F80-38B4-CB53-0E979AC6F0AA}"/>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B1DA748F-07D3-0B20-1469-092269762BD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7410" name="Picture 2" descr="Project Communication Management Index">
            <a:extLst>
              <a:ext uri="{FF2B5EF4-FFF2-40B4-BE49-F238E27FC236}">
                <a16:creationId xmlns:a16="http://schemas.microsoft.com/office/drawing/2014/main" id="{08533265-589F-50F1-D397-6582A2F4F3AB}"/>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144075" y="2006378"/>
            <a:ext cx="7353240" cy="4771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14753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E0C81-8422-0736-0D09-2EB7AD1723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DB0AB6-0ED3-9EEB-9ABA-484CECE74B3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770D7D7-14E5-7EF5-9EC7-094B8E92A4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6DE514D-044D-911E-D7DA-B76F7518CD4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D2B11F2F-518B-2B25-23B3-965A4D2780FC}"/>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184E083-09A2-5B9C-2EB6-4DB6643AFDA2}"/>
              </a:ext>
            </a:extLst>
          </p:cNvPr>
          <p:cNvSpPr/>
          <p:nvPr/>
        </p:nvSpPr>
        <p:spPr>
          <a:xfrm>
            <a:off x="994154" y="2128176"/>
            <a:ext cx="9758728" cy="4442819"/>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List of techniques to ensure your project communications are being used effectively:</a:t>
            </a:r>
          </a:p>
          <a:p>
            <a:pPr marL="342900" indent="-342900" algn="just">
              <a:lnSpc>
                <a:spcPct val="200000"/>
              </a:lnSpc>
              <a:buFont typeface="+mj-lt"/>
              <a:buAutoNum type="arabicPeriod" startAt="6"/>
            </a:pPr>
            <a:r>
              <a:rPr lang="en-US" b="1" dirty="0">
                <a:solidFill>
                  <a:srgbClr val="FF0000"/>
                </a:solidFill>
                <a:latin typeface="Alexandria Light" pitchFamily="2" charset="-78"/>
                <a:cs typeface="Alexandria Light" pitchFamily="2" charset="-78"/>
              </a:rPr>
              <a:t>Make updates</a:t>
            </a:r>
            <a:r>
              <a:rPr lang="en-US" dirty="0">
                <a:latin typeface="Alexandria Light" pitchFamily="2" charset="-78"/>
                <a:cs typeface="Alexandria Light" pitchFamily="2" charset="-78"/>
              </a:rPr>
              <a:t>: If something is not working in your project communications, make changes.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As changes occur, make necessary updates to the project communications management plan.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Keep track of changes through proper revision control.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Remember, the project communications management plan evolves over the life of the project.</a:t>
            </a:r>
          </a:p>
        </p:txBody>
      </p:sp>
      <p:sp>
        <p:nvSpPr>
          <p:cNvPr id="4" name="Rectangle: Rounded Corners 3">
            <a:extLst>
              <a:ext uri="{FF2B5EF4-FFF2-40B4-BE49-F238E27FC236}">
                <a16:creationId xmlns:a16="http://schemas.microsoft.com/office/drawing/2014/main" id="{C3396A1D-478E-3A27-7BF7-05789925363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B4E2FD3-5C8C-7F37-D318-DACC69534D8A}"/>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B1B339E7-6DE2-5D67-3173-C9861BB0692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114998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BBBDF-274B-1E91-F01D-201FA28094D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1E7283-0DE8-B3F0-72C8-E163731BE9C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26CCCE1-0CFE-67C9-1EAB-2B59DC21BD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BEFC60D-216B-7178-B797-E39FEDA69A0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EC74E522-55D3-F09C-0E5F-4A669E7FCF5F}"/>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0E34FB1-7E6B-5E1B-0498-5D3D34E6A1EE}"/>
              </a:ext>
            </a:extLst>
          </p:cNvPr>
          <p:cNvSpPr/>
          <p:nvPr/>
        </p:nvSpPr>
        <p:spPr>
          <a:xfrm>
            <a:off x="599767" y="2128176"/>
            <a:ext cx="10520517" cy="3334824"/>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List of techniques to ensure your project communications are being used effectively:</a:t>
            </a:r>
          </a:p>
          <a:p>
            <a:pPr marL="342900" indent="-342900" algn="just">
              <a:lnSpc>
                <a:spcPct val="200000"/>
              </a:lnSpc>
              <a:buFont typeface="+mj-lt"/>
              <a:buAutoNum type="arabicPeriod" startAt="7"/>
            </a:pPr>
            <a:r>
              <a:rPr lang="en-US" b="1" dirty="0">
                <a:solidFill>
                  <a:srgbClr val="FF0000"/>
                </a:solidFill>
                <a:latin typeface="Alexandria Light" pitchFamily="2" charset="-78"/>
                <a:cs typeface="Alexandria Light" pitchFamily="2" charset="-78"/>
              </a:rPr>
              <a:t>Ask questions</a:t>
            </a:r>
            <a:r>
              <a:rPr lang="en-US" dirty="0">
                <a:latin typeface="Alexandria Light" pitchFamily="2" charset="-78"/>
                <a:cs typeface="Alexandria Light" pitchFamily="2" charset="-78"/>
              </a:rPr>
              <a:t>: If you are uncertain about a process in the project communications management plan or a specific message, ask others. Get clarity before sending project information. One valuable technique is to have others read (or listen to) your message before sending (or saying) it. Ask: How does this read to you? How does this sound to you? This activity can make a tremendous difference.</a:t>
            </a:r>
          </a:p>
        </p:txBody>
      </p:sp>
      <p:sp>
        <p:nvSpPr>
          <p:cNvPr id="4" name="Rectangle: Rounded Corners 3">
            <a:extLst>
              <a:ext uri="{FF2B5EF4-FFF2-40B4-BE49-F238E27FC236}">
                <a16:creationId xmlns:a16="http://schemas.microsoft.com/office/drawing/2014/main" id="{57A4213D-4849-6FBE-E1D1-E44060B1191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9901B71-0066-32E5-2358-B9D9312B5D66}"/>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E2557A3E-319D-DDCA-E995-00F2050BA4F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43919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2FC28-1A6E-7DA0-EBEB-4DB37B7058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6CA2AF-9D4B-A8ED-098F-CA804F772E4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0A1FB48-939F-A673-0C50-36AA34C441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4D68B2B-AC61-9E04-7BF0-BF67040445A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AA7A3C86-E967-7859-A702-49E7BE96B612}"/>
              </a:ext>
            </a:extLst>
          </p:cNvPr>
          <p:cNvSpPr/>
          <p:nvPr/>
        </p:nvSpPr>
        <p:spPr>
          <a:xfrm>
            <a:off x="569419" y="2024874"/>
            <a:ext cx="10862580" cy="19167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C5A6226-04A5-505A-1391-FDC845338883}"/>
              </a:ext>
            </a:extLst>
          </p:cNvPr>
          <p:cNvSpPr/>
          <p:nvPr/>
        </p:nvSpPr>
        <p:spPr>
          <a:xfrm>
            <a:off x="599767" y="2128176"/>
            <a:ext cx="10520517" cy="1672830"/>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List of techniques to ensure your project communications are being used effectively:</a:t>
            </a:r>
          </a:p>
          <a:p>
            <a:pPr marL="342900" indent="-342900" algn="just">
              <a:lnSpc>
                <a:spcPct val="200000"/>
              </a:lnSpc>
              <a:buFont typeface="+mj-lt"/>
              <a:buAutoNum type="arabicPeriod" startAt="8"/>
            </a:pPr>
            <a:r>
              <a:rPr lang="en-US" b="1" dirty="0">
                <a:solidFill>
                  <a:srgbClr val="FF0000"/>
                </a:solidFill>
                <a:latin typeface="Alexandria Light" pitchFamily="2" charset="-78"/>
                <a:cs typeface="Alexandria Light" pitchFamily="2" charset="-78"/>
              </a:rPr>
              <a:t>Lead by example</a:t>
            </a:r>
            <a:r>
              <a:rPr lang="en-US" dirty="0">
                <a:latin typeface="Alexandria Light" pitchFamily="2" charset="-78"/>
                <a:cs typeface="Alexandria Light" pitchFamily="2" charset="-78"/>
              </a:rPr>
              <a:t>: Make sure that you are effectively communicating. Over time, others will see your example and aspire to do the same.</a:t>
            </a:r>
          </a:p>
        </p:txBody>
      </p:sp>
      <p:sp>
        <p:nvSpPr>
          <p:cNvPr id="4" name="Rectangle: Rounded Corners 3">
            <a:extLst>
              <a:ext uri="{FF2B5EF4-FFF2-40B4-BE49-F238E27FC236}">
                <a16:creationId xmlns:a16="http://schemas.microsoft.com/office/drawing/2014/main" id="{15EE39DA-4065-E13E-BE8E-FF35166587E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64A7125-48A8-AE6D-BE61-7A85659C58BB}"/>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F3016AF8-AE9B-CEEA-A0D4-C82A1CEACC9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2" descr="How to Lead by Example: A Guide to Managing Teams - Pareto Labs">
            <a:extLst>
              <a:ext uri="{FF2B5EF4-FFF2-40B4-BE49-F238E27FC236}">
                <a16:creationId xmlns:a16="http://schemas.microsoft.com/office/drawing/2014/main" id="{065F0BFA-CDE7-6499-BF64-C1B47A2E2DE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64" t="30390" r="5364" b="27343"/>
          <a:stretch/>
        </p:blipFill>
        <p:spPr bwMode="auto">
          <a:xfrm>
            <a:off x="994153" y="4006848"/>
            <a:ext cx="10203694" cy="27618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4061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B1DA8-6682-D208-2C81-31987B488F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3BF8E7-EFF0-C284-EB26-F5F81F43205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FB07C30-663B-BA5F-0E2D-C7221593C5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11DC005-BC96-9AA3-163E-3B652E4E16E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Project Communications Take Time</a:t>
            </a:r>
          </a:p>
        </p:txBody>
      </p:sp>
      <p:pic>
        <p:nvPicPr>
          <p:cNvPr id="5124" name="Picture 4" descr="2.2 Manage Communications - PM Illustrated PMP Exam">
            <a:extLst>
              <a:ext uri="{FF2B5EF4-FFF2-40B4-BE49-F238E27FC236}">
                <a16:creationId xmlns:a16="http://schemas.microsoft.com/office/drawing/2014/main" id="{B4192AF1-523A-8812-9B47-39DEB4FF13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4093" y="1348209"/>
            <a:ext cx="9986696" cy="5430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34576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8B479D-662D-BB71-D439-797E0252344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AF25A56-19D1-DFC2-0B93-755E85312EF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701B044-0A0A-7526-258F-D5AC496EFF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9F9C5D1-256F-1AA1-C60B-ECDB9FCDCB6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Planning Project Communications</a:t>
            </a:r>
          </a:p>
        </p:txBody>
      </p:sp>
      <p:sp>
        <p:nvSpPr>
          <p:cNvPr id="3" name="Rectangle: Rounded Corners 2">
            <a:extLst>
              <a:ext uri="{FF2B5EF4-FFF2-40B4-BE49-F238E27FC236}">
                <a16:creationId xmlns:a16="http://schemas.microsoft.com/office/drawing/2014/main" id="{E54E7F6F-A6DE-F7A5-0FB1-EBB8071777EE}"/>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8D23EF0-781B-3DF4-01A6-BA68E4BCA321}"/>
              </a:ext>
            </a:extLst>
          </p:cNvPr>
          <p:cNvSpPr/>
          <p:nvPr/>
        </p:nvSpPr>
        <p:spPr>
          <a:xfrm>
            <a:off x="599767" y="2128176"/>
            <a:ext cx="10520517" cy="4442819"/>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Having a communication expert on the project team could be extremely beneficial.:</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individual would work closely with the project manager to help orchestrate and support communications, assist in creating and executing the project communications management plan, and help reduce the risk of the wrong message being sent to the wrong stakeholder groups at the wrong time for the wrong purpose.</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Keep in mind, however, that it is the project manager who is ultimately responsible for ensuring that the project communications management plan is created and properly executed.</a:t>
            </a:r>
          </a:p>
        </p:txBody>
      </p:sp>
      <p:sp>
        <p:nvSpPr>
          <p:cNvPr id="4" name="Rectangle: Rounded Corners 3">
            <a:extLst>
              <a:ext uri="{FF2B5EF4-FFF2-40B4-BE49-F238E27FC236}">
                <a16:creationId xmlns:a16="http://schemas.microsoft.com/office/drawing/2014/main" id="{5FE09FB0-9331-02B0-4792-1B12331AF74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AE729B8-EA24-685D-7B9B-4528CD5B16D2}"/>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Planning Project Communications</a:t>
            </a:r>
          </a:p>
        </p:txBody>
      </p:sp>
      <p:sp>
        <p:nvSpPr>
          <p:cNvPr id="7" name="TextBox 6">
            <a:extLst>
              <a:ext uri="{FF2B5EF4-FFF2-40B4-BE49-F238E27FC236}">
                <a16:creationId xmlns:a16="http://schemas.microsoft.com/office/drawing/2014/main" id="{2BD175E1-D563-5C37-C016-D6A07707924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31776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7D1EB9-25B2-8D46-8AAB-E2BEB86251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F2023E-EA5A-95B8-83D2-74D916BAB2A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A60B4A3-8E4F-3813-4653-2BCA6A454A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A76102A-6E30-273F-F5A9-14A7D9D57E1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Communications Matrix</a:t>
            </a:r>
          </a:p>
        </p:txBody>
      </p:sp>
      <p:pic>
        <p:nvPicPr>
          <p:cNvPr id="6146" name="Picture 2" descr="Communication Plan Template Free Download – Techno PM - Project ...">
            <a:extLst>
              <a:ext uri="{FF2B5EF4-FFF2-40B4-BE49-F238E27FC236}">
                <a16:creationId xmlns:a16="http://schemas.microsoft.com/office/drawing/2014/main" id="{C59A2FE1-0A1D-7B74-BEA9-D7359075B7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3234" y="1463698"/>
            <a:ext cx="9261738" cy="51685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06500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417D14-2C69-8009-91CE-904B9D1B58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81A653A-4D58-6931-4A16-14F0E028282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2BDD45C-830F-30B5-17D3-0E3D23F49E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CB9BD0C-FBFB-1993-CA8A-74AA77CAF71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Communications Matrix</a:t>
            </a:r>
          </a:p>
        </p:txBody>
      </p:sp>
      <p:pic>
        <p:nvPicPr>
          <p:cNvPr id="7170" name="Picture 2" descr="Communication Matrix - SlideBazaar">
            <a:extLst>
              <a:ext uri="{FF2B5EF4-FFF2-40B4-BE49-F238E27FC236}">
                <a16:creationId xmlns:a16="http://schemas.microsoft.com/office/drawing/2014/main" id="{856665DF-AAEE-D75F-B9EF-88AECC9E56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55916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CA9124-2F57-4C85-DF9F-5923ED85F1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C4E6E1-05B9-11DE-6CE1-0688B6B3B4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19446D7-D7E6-9522-EB49-CC6AA97921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84BAB11-E34C-859F-0C0F-56B7E007418C}"/>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Communications Matrix</a:t>
            </a:r>
          </a:p>
        </p:txBody>
      </p:sp>
      <p:sp>
        <p:nvSpPr>
          <p:cNvPr id="3" name="Rectangle: Rounded Corners 2">
            <a:extLst>
              <a:ext uri="{FF2B5EF4-FFF2-40B4-BE49-F238E27FC236}">
                <a16:creationId xmlns:a16="http://schemas.microsoft.com/office/drawing/2014/main" id="{04F0EF21-04E9-0132-BFCD-13F19E3AA47A}"/>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D9385CD-1275-35DB-8F23-7D3B3CA505BB}"/>
              </a:ext>
            </a:extLst>
          </p:cNvPr>
          <p:cNvSpPr/>
          <p:nvPr/>
        </p:nvSpPr>
        <p:spPr>
          <a:xfrm>
            <a:off x="599767" y="2128176"/>
            <a:ext cx="10520517" cy="33348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A communications matrix </a:t>
            </a:r>
            <a:r>
              <a:rPr lang="en-US" dirty="0">
                <a:latin typeface="Alexandria Light" pitchFamily="2" charset="-78"/>
                <a:cs typeface="Alexandria Light" pitchFamily="2" charset="-78"/>
              </a:rPr>
              <a:t>provides an “at a glance” document to quickly assess what information needs to be distributed, to whom, when, and how.</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A communications matrix </a:t>
            </a:r>
            <a:r>
              <a:rPr lang="en-US" dirty="0">
                <a:latin typeface="Alexandria Light" pitchFamily="2" charset="-78"/>
                <a:cs typeface="Alexandria Light" pitchFamily="2" charset="-78"/>
              </a:rPr>
              <a:t>can also take many forms and is developed together by the project team. Information that is included in a communications matrix can come from a variety of sources—the sponsor, project manager, management, project team, stakeholder analysis, lessons learned from other projects, company requirements, etc.</a:t>
            </a:r>
          </a:p>
        </p:txBody>
      </p:sp>
      <p:sp>
        <p:nvSpPr>
          <p:cNvPr id="4" name="Rectangle: Rounded Corners 3">
            <a:extLst>
              <a:ext uri="{FF2B5EF4-FFF2-40B4-BE49-F238E27FC236}">
                <a16:creationId xmlns:a16="http://schemas.microsoft.com/office/drawing/2014/main" id="{FE1B18A2-F198-3AD6-9F12-1A0ABA10DFB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F35101B-F4D1-A534-7A22-E1A535B1C2F7}"/>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Communications Matrix</a:t>
            </a:r>
          </a:p>
        </p:txBody>
      </p:sp>
      <p:sp>
        <p:nvSpPr>
          <p:cNvPr id="7" name="TextBox 6">
            <a:extLst>
              <a:ext uri="{FF2B5EF4-FFF2-40B4-BE49-F238E27FC236}">
                <a16:creationId xmlns:a16="http://schemas.microsoft.com/office/drawing/2014/main" id="{18F9DF27-9B30-00AD-7505-953D89CB931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03857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04304-D1E6-788A-76EF-60053491E09F}"/>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CE73F09D-7968-AAE6-48A5-C3BD607258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pic>
        <p:nvPicPr>
          <p:cNvPr id="4" name="Picture 3">
            <a:extLst>
              <a:ext uri="{FF2B5EF4-FFF2-40B4-BE49-F238E27FC236}">
                <a16:creationId xmlns:a16="http://schemas.microsoft.com/office/drawing/2014/main" id="{CB0923CD-992D-CD01-775C-3F1217F345D4}"/>
              </a:ext>
            </a:extLst>
          </p:cNvPr>
          <p:cNvPicPr>
            <a:picLocks noChangeAspect="1"/>
          </p:cNvPicPr>
          <p:nvPr/>
        </p:nvPicPr>
        <p:blipFill>
          <a:blip r:embed="rId3"/>
          <a:stretch>
            <a:fillRect/>
          </a:stretch>
        </p:blipFill>
        <p:spPr>
          <a:xfrm>
            <a:off x="841569" y="520916"/>
            <a:ext cx="10314265" cy="6257558"/>
          </a:xfrm>
          <a:prstGeom prst="rect">
            <a:avLst/>
          </a:prstGeom>
        </p:spPr>
      </p:pic>
    </p:spTree>
    <p:extLst>
      <p:ext uri="{BB962C8B-B14F-4D97-AF65-F5344CB8AC3E}">
        <p14:creationId xmlns:p14="http://schemas.microsoft.com/office/powerpoint/2010/main" val="41744719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30C1A-4DFD-77A8-FB1C-F60BB9765F9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79F07AF-FB14-100F-101D-477D8E8C461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F8B730E-EC40-D5CF-89AA-79BEC9105C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B3DBCF5-B20F-77EC-5787-EFF72AB85E5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Communications Matrix</a:t>
            </a:r>
          </a:p>
        </p:txBody>
      </p:sp>
      <p:sp>
        <p:nvSpPr>
          <p:cNvPr id="3" name="Rectangle: Rounded Corners 2">
            <a:extLst>
              <a:ext uri="{FF2B5EF4-FFF2-40B4-BE49-F238E27FC236}">
                <a16:creationId xmlns:a16="http://schemas.microsoft.com/office/drawing/2014/main" id="{0C551901-90DD-D292-0F7C-F142F8DB224E}"/>
              </a:ext>
            </a:extLst>
          </p:cNvPr>
          <p:cNvSpPr/>
          <p:nvPr/>
        </p:nvSpPr>
        <p:spPr>
          <a:xfrm>
            <a:off x="569419" y="2024874"/>
            <a:ext cx="1086258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5A1A1EB-E0EE-0680-CE68-431445E5E2B2}"/>
              </a:ext>
            </a:extLst>
          </p:cNvPr>
          <p:cNvSpPr/>
          <p:nvPr/>
        </p:nvSpPr>
        <p:spPr>
          <a:xfrm>
            <a:off x="599767" y="2128176"/>
            <a:ext cx="10520517" cy="2780826"/>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Since projects have lots of information, having an electronic document repository can be helpful.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is a secure online location where all project data can be stored. Instead of e-mailing documents, a link to the information can be provided.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helps with accessibility, version control, and data security.</a:t>
            </a:r>
          </a:p>
        </p:txBody>
      </p:sp>
      <p:sp>
        <p:nvSpPr>
          <p:cNvPr id="4" name="Rectangle: Rounded Corners 3">
            <a:extLst>
              <a:ext uri="{FF2B5EF4-FFF2-40B4-BE49-F238E27FC236}">
                <a16:creationId xmlns:a16="http://schemas.microsoft.com/office/drawing/2014/main" id="{ADA2438B-2319-3287-B724-A21987550A1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BD9EBBA-5FAB-C5AA-986C-BF4762C6D17C}"/>
              </a:ext>
            </a:extLst>
          </p:cNvPr>
          <p:cNvSpPr/>
          <p:nvPr/>
        </p:nvSpPr>
        <p:spPr>
          <a:xfrm>
            <a:off x="994153" y="1427823"/>
            <a:ext cx="9653084" cy="461665"/>
          </a:xfrm>
          <a:prstGeom prst="rect">
            <a:avLst/>
          </a:prstGeom>
        </p:spPr>
        <p:txBody>
          <a:bodyPr wrap="square">
            <a:spAutoFit/>
          </a:bodyPr>
          <a:lstStyle/>
          <a:p>
            <a:pPr algn="ctr"/>
            <a:r>
              <a:rPr lang="en-US" sz="2400" b="1" dirty="0">
                <a:solidFill>
                  <a:srgbClr val="FF0000"/>
                </a:solidFill>
                <a:latin typeface="Alexandria" pitchFamily="2" charset="-78"/>
                <a:cs typeface="Alexandria" pitchFamily="2" charset="-78"/>
              </a:rPr>
              <a:t>Communications Matrix</a:t>
            </a:r>
          </a:p>
        </p:txBody>
      </p:sp>
      <p:sp>
        <p:nvSpPr>
          <p:cNvPr id="7" name="TextBox 6">
            <a:extLst>
              <a:ext uri="{FF2B5EF4-FFF2-40B4-BE49-F238E27FC236}">
                <a16:creationId xmlns:a16="http://schemas.microsoft.com/office/drawing/2014/main" id="{2307BAA7-5FF5-AFEB-3C19-D2A4438E1B2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05669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93DFC-560A-11A7-93CA-EDB0940FE4ED}"/>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5BD44710-7BFA-4FC5-A4B9-0E2D308D6E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pic>
        <p:nvPicPr>
          <p:cNvPr id="8194" name="Picture 2" descr="Communication Matrix PowerPoint Presentation Slides - PPT Template">
            <a:extLst>
              <a:ext uri="{FF2B5EF4-FFF2-40B4-BE49-F238E27FC236}">
                <a16:creationId xmlns:a16="http://schemas.microsoft.com/office/drawing/2014/main" id="{666070B6-E67F-9F3F-5DEC-A1FE1C963C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6207" y="747290"/>
            <a:ext cx="10039109" cy="5646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50680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00A70-D5BB-928F-E749-5D0DD50CA2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BD1E21-25CB-2754-6892-0927CA65619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77B8C11-34C6-14DF-9310-FE5200BD6F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D0B1990-D27C-5C4C-76AF-09F204AE879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4" name="Rectangle: Rounded Corners 3">
            <a:extLst>
              <a:ext uri="{FF2B5EF4-FFF2-40B4-BE49-F238E27FC236}">
                <a16:creationId xmlns:a16="http://schemas.microsoft.com/office/drawing/2014/main" id="{C0F06780-4CC6-7890-2B82-4480283B485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0B7436F-DE85-6D76-C9EF-560EE6C72F9F}"/>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FA2EBBCB-73EC-5C06-CFB1-32965D90D16D}"/>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D1CBCDA-CE79-C8DF-13E6-5A9F9B36A20D}"/>
              </a:ext>
            </a:extLst>
          </p:cNvPr>
          <p:cNvSpPr/>
          <p:nvPr/>
        </p:nvSpPr>
        <p:spPr>
          <a:xfrm>
            <a:off x="706217" y="1933789"/>
            <a:ext cx="10483089" cy="499688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Project communication is essential to project success. A project communications management plan helps you and the project team stay on track in keeping others informed—with the right message, at the right time, and for the right purpose. As the project team implements the project communications management plan, the team may find adjustments need to be made.</a:t>
            </a:r>
          </a:p>
          <a:p>
            <a:pPr marL="342900" indent="-342900" algn="just">
              <a:lnSpc>
                <a:spcPct val="20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The project communications management plan should evolve throughout the life of the project. There are several techniques that you can use to ensure that your project communications management plan is being used effectively. Consider adding a communications specialist to your project team when needed.</a:t>
            </a:r>
          </a:p>
        </p:txBody>
      </p:sp>
    </p:spTree>
    <p:extLst>
      <p:ext uri="{BB962C8B-B14F-4D97-AF65-F5344CB8AC3E}">
        <p14:creationId xmlns:p14="http://schemas.microsoft.com/office/powerpoint/2010/main" val="2660780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12A30-9B8C-2DEC-C5BC-016CCE44FA9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18F5CC0-5F2E-0D02-2452-6A186A30931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722719A-4A5E-F608-37EC-74BD28363F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0963220-1537-203B-844A-0A07E1154AF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with the Basics</a:t>
            </a:r>
          </a:p>
        </p:txBody>
      </p:sp>
      <p:sp>
        <p:nvSpPr>
          <p:cNvPr id="4" name="Rectangle: Rounded Corners 3">
            <a:extLst>
              <a:ext uri="{FF2B5EF4-FFF2-40B4-BE49-F238E27FC236}">
                <a16:creationId xmlns:a16="http://schemas.microsoft.com/office/drawing/2014/main" id="{C3310296-4646-436A-B085-674025A076E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DDF379E-3862-691F-6991-C3A79AE3B83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A166EFF4-F389-75A6-CCFD-5380753C44D3}"/>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113DBDEA-77DC-0540-E9A6-A5C0E2C51BE1}"/>
              </a:ext>
            </a:extLst>
          </p:cNvPr>
          <p:cNvSpPr/>
          <p:nvPr/>
        </p:nvSpPr>
        <p:spPr>
          <a:xfrm>
            <a:off x="706217" y="2281031"/>
            <a:ext cx="10483089" cy="278088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Project communications take time. A communications matrix provides an “at a glance” look at project communications. And finally: </a:t>
            </a:r>
          </a:p>
          <a:p>
            <a:pPr marL="342900" indent="-342900" algn="just">
              <a:lnSpc>
                <a:spcPct val="20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If you fail to plan your project communications, you plan to fail. </a:t>
            </a:r>
          </a:p>
          <a:p>
            <a:pPr marL="342900" indent="-342900" algn="just">
              <a:lnSpc>
                <a:spcPct val="20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Don’t overlook the importance and value of having an effective project communications management plan for your project—not only to have it, but to use it</a:t>
            </a:r>
          </a:p>
        </p:txBody>
      </p:sp>
    </p:spTree>
    <p:extLst>
      <p:ext uri="{BB962C8B-B14F-4D97-AF65-F5344CB8AC3E}">
        <p14:creationId xmlns:p14="http://schemas.microsoft.com/office/powerpoint/2010/main" val="1894878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AEA93021-8175-4288-A5C1-BCBADDDFC348}"/>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3569</TotalTime>
  <Words>2209</Words>
  <Application>Microsoft Office PowerPoint</Application>
  <PresentationFormat>Widescreen</PresentationFormat>
  <Paragraphs>173</Paragraphs>
  <Slides>41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Calibri</vt:lpstr>
      <vt:lpstr>Calibri Light</vt:lpstr>
      <vt:lpstr>Arial</vt:lpstr>
      <vt:lpstr>Alexandria</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453</cp:revision>
  <dcterms:created xsi:type="dcterms:W3CDTF">2023-04-29T09:08:00Z</dcterms:created>
  <dcterms:modified xsi:type="dcterms:W3CDTF">2025-03-06T20:43:37Z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