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 id="2147483708" r:id="rId2"/>
  </p:sldMasterIdLst>
  <p:notesMasterIdLst>
    <p:notesMasterId r:id="rId80"/>
  </p:notesMasterIdLst>
  <p:sldIdLst>
    <p:sldId id="354" r:id="rId3"/>
    <p:sldId id="257" r:id="rId4"/>
    <p:sldId id="262" r:id="rId5"/>
    <p:sldId id="269" r:id="rId6"/>
    <p:sldId id="270" r:id="rId7"/>
    <p:sldId id="263" r:id="rId8"/>
    <p:sldId id="264" r:id="rId9"/>
    <p:sldId id="267" r:id="rId10"/>
    <p:sldId id="268" r:id="rId11"/>
    <p:sldId id="271" r:id="rId12"/>
    <p:sldId id="266" r:id="rId13"/>
    <p:sldId id="274" r:id="rId14"/>
    <p:sldId id="275" r:id="rId15"/>
    <p:sldId id="277" r:id="rId16"/>
    <p:sldId id="278" r:id="rId17"/>
    <p:sldId id="279" r:id="rId18"/>
    <p:sldId id="353" r:id="rId19"/>
    <p:sldId id="283" r:id="rId20"/>
    <p:sldId id="284" r:id="rId21"/>
    <p:sldId id="285" r:id="rId22"/>
    <p:sldId id="286" r:id="rId23"/>
    <p:sldId id="287" r:id="rId24"/>
    <p:sldId id="288" r:id="rId25"/>
    <p:sldId id="289" r:id="rId26"/>
    <p:sldId id="290" r:id="rId27"/>
    <p:sldId id="291" r:id="rId28"/>
    <p:sldId id="292" r:id="rId29"/>
    <p:sldId id="293" r:id="rId30"/>
    <p:sldId id="294" r:id="rId31"/>
    <p:sldId id="295" r:id="rId32"/>
    <p:sldId id="296" r:id="rId33"/>
    <p:sldId id="297" r:id="rId34"/>
    <p:sldId id="298" r:id="rId35"/>
    <p:sldId id="299" r:id="rId36"/>
    <p:sldId id="301" r:id="rId37"/>
    <p:sldId id="302" r:id="rId38"/>
    <p:sldId id="303" r:id="rId39"/>
    <p:sldId id="304" r:id="rId40"/>
    <p:sldId id="306" r:id="rId41"/>
    <p:sldId id="307" r:id="rId42"/>
    <p:sldId id="308" r:id="rId43"/>
    <p:sldId id="309" r:id="rId44"/>
    <p:sldId id="311" r:id="rId45"/>
    <p:sldId id="355" r:id="rId46"/>
    <p:sldId id="316" r:id="rId47"/>
    <p:sldId id="317" r:id="rId48"/>
    <p:sldId id="318" r:id="rId49"/>
    <p:sldId id="319" r:id="rId50"/>
    <p:sldId id="320" r:id="rId51"/>
    <p:sldId id="321" r:id="rId52"/>
    <p:sldId id="322" r:id="rId53"/>
    <p:sldId id="326" r:id="rId54"/>
    <p:sldId id="327" r:id="rId55"/>
    <p:sldId id="328" r:id="rId56"/>
    <p:sldId id="329" r:id="rId57"/>
    <p:sldId id="330" r:id="rId58"/>
    <p:sldId id="331" r:id="rId59"/>
    <p:sldId id="332" r:id="rId60"/>
    <p:sldId id="333" r:id="rId61"/>
    <p:sldId id="334" r:id="rId62"/>
    <p:sldId id="335" r:id="rId63"/>
    <p:sldId id="336" r:id="rId64"/>
    <p:sldId id="337" r:id="rId65"/>
    <p:sldId id="338" r:id="rId66"/>
    <p:sldId id="339" r:id="rId67"/>
    <p:sldId id="340" r:id="rId68"/>
    <p:sldId id="341" r:id="rId69"/>
    <p:sldId id="342" r:id="rId70"/>
    <p:sldId id="344" r:id="rId71"/>
    <p:sldId id="345" r:id="rId72"/>
    <p:sldId id="346" r:id="rId73"/>
    <p:sldId id="347" r:id="rId74"/>
    <p:sldId id="348" r:id="rId75"/>
    <p:sldId id="349" r:id="rId76"/>
    <p:sldId id="350" r:id="rId77"/>
    <p:sldId id="351" r:id="rId78"/>
    <p:sldId id="352" r:id="rId7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tableStyles" Target="tableStyles.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viewProps" Target="view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D7966B7-00D9-439C-9164-368E4BFC7AC0}" type="datetimeFigureOut">
              <a:rPr lang="en-US" smtClean="0"/>
              <a:t>01-Mar-24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375276-C47B-479D-B7D0-C580822FA985}" type="slidenum">
              <a:rPr lang="en-US" smtClean="0"/>
              <a:t>‹#›</a:t>
            </a:fld>
            <a:endParaRPr lang="en-US"/>
          </a:p>
        </p:txBody>
      </p:sp>
    </p:spTree>
    <p:extLst>
      <p:ext uri="{BB962C8B-B14F-4D97-AF65-F5344CB8AC3E}">
        <p14:creationId xmlns:p14="http://schemas.microsoft.com/office/powerpoint/2010/main" val="4233989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482402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84C97CC-8E8E-4C16-9996-0EE63B27C404}" type="datetimeFigureOut">
              <a:rPr lang="en-US" smtClean="0"/>
              <a:t>01-Mar-24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34739679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4C97CC-8E8E-4C16-9996-0EE63B27C404}" type="datetimeFigureOut">
              <a:rPr lang="en-US" smtClean="0"/>
              <a:t>01-Mar-24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27769941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84C97CC-8E8E-4C16-9996-0EE63B27C404}" type="datetimeFigureOut">
              <a:rPr lang="en-US" smtClean="0"/>
              <a:t>01-Mar-24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22848301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84C97CC-8E8E-4C16-9996-0EE63B27C404}" type="datetimeFigureOut">
              <a:rPr lang="en-US" smtClean="0"/>
              <a:t>01-Mar-24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39195743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84C97CC-8E8E-4C16-9996-0EE63B27C404}" type="datetimeFigureOut">
              <a:rPr lang="en-US" smtClean="0"/>
              <a:t>01-Mar-24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13381256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84C97CC-8E8E-4C16-9996-0EE63B27C404}" type="datetimeFigureOut">
              <a:rPr lang="en-US" smtClean="0"/>
              <a:t>01-Mar-24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29133834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4C97CC-8E8E-4C16-9996-0EE63B27C404}" type="datetimeFigureOut">
              <a:rPr lang="en-US" smtClean="0"/>
              <a:t>01-Mar-24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2450176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84C97CC-8E8E-4C16-9996-0EE63B27C404}" type="datetimeFigureOut">
              <a:rPr lang="en-US" smtClean="0"/>
              <a:t>01-Mar-24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23234054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84C97CC-8E8E-4C16-9996-0EE63B27C404}" type="datetimeFigureOut">
              <a:rPr lang="en-US" smtClean="0"/>
              <a:t>01-Mar-24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9248962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4C97CC-8E8E-4C16-9996-0EE63B27C404}" type="datetimeFigureOut">
              <a:rPr lang="en-US" smtClean="0"/>
              <a:t>01-Mar-24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1961894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4C97CC-8E8E-4C16-9996-0EE63B27C404}" type="datetimeFigureOut">
              <a:rPr lang="en-US" smtClean="0"/>
              <a:t>01-Mar-24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24704221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84C97CC-8E8E-4C16-9996-0EE63B27C404}" type="datetimeFigureOut">
              <a:rPr lang="en-US" smtClean="0"/>
              <a:t>01-Mar-24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39263414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84C97CC-8E8E-4C16-9996-0EE63B27C404}" type="datetimeFigureOut">
              <a:rPr lang="en-US" smtClean="0"/>
              <a:t>01-Mar-24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16884312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84C97CC-8E8E-4C16-9996-0EE63B27C404}" type="datetimeFigureOut">
              <a:rPr lang="en-US" smtClean="0"/>
              <a:t>01-Mar-24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17449323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84C97CC-8E8E-4C16-9996-0EE63B27C404}" type="datetimeFigureOut">
              <a:rPr lang="en-US" smtClean="0"/>
              <a:t>01-Mar-24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31619692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84C97CC-8E8E-4C16-9996-0EE63B27C404}" type="datetimeFigureOut">
              <a:rPr lang="en-US" smtClean="0"/>
              <a:t>01-Mar-24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2360013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84C97CC-8E8E-4C16-9996-0EE63B27C404}" type="datetimeFigureOut">
              <a:rPr lang="en-US" smtClean="0"/>
              <a:t>01-Mar-24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27941528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4C97CC-8E8E-4C16-9996-0EE63B27C404}" type="datetimeFigureOut">
              <a:rPr lang="en-US" smtClean="0"/>
              <a:t>01-Mar-24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26258321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84C97CC-8E8E-4C16-9996-0EE63B27C404}" type="datetimeFigureOut">
              <a:rPr lang="en-US" smtClean="0"/>
              <a:t>01-Mar-24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1715342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84C97CC-8E8E-4C16-9996-0EE63B27C404}" type="datetimeFigureOut">
              <a:rPr lang="en-US" smtClean="0"/>
              <a:t>01-Mar-24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42586811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84C97CC-8E8E-4C16-9996-0EE63B27C404}" type="datetimeFigureOut">
              <a:rPr lang="en-US" smtClean="0"/>
              <a:t>01-Mar-24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27318555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84C97CC-8E8E-4C16-9996-0EE63B27C404}" type="datetimeFigureOut">
              <a:rPr lang="en-US" smtClean="0"/>
              <a:t>01-Mar-24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257307936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040676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smConfetti">
          <a:fgClr>
            <a:schemeClr val="bg1">
              <a:lumMod val="95000"/>
            </a:schemeClr>
          </a:fgClr>
          <a:bgClr>
            <a:schemeClr val="bg1">
              <a:lumMod val="85000"/>
            </a:schemeClr>
          </a:bgClr>
        </a:patt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4C97CC-8E8E-4C16-9996-0EE63B27C404}" type="datetimeFigureOut">
              <a:rPr lang="en-US" smtClean="0"/>
              <a:t>01-Mar-24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E963B9-3E57-4276-9DCC-F588FED2705A}" type="slidenum">
              <a:rPr lang="en-US" smtClean="0"/>
              <a:t>‹#›</a:t>
            </a:fld>
            <a:endParaRPr lang="en-US"/>
          </a:p>
        </p:txBody>
      </p:sp>
    </p:spTree>
    <p:extLst>
      <p:ext uri="{BB962C8B-B14F-4D97-AF65-F5344CB8AC3E}">
        <p14:creationId xmlns:p14="http://schemas.microsoft.com/office/powerpoint/2010/main" val="165251714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pattFill prst="smConfetti">
          <a:fgClr>
            <a:schemeClr val="bg1">
              <a:lumMod val="95000"/>
            </a:schemeClr>
          </a:fgClr>
          <a:bgClr>
            <a:schemeClr val="bg1">
              <a:lumMod val="85000"/>
            </a:schemeClr>
          </a:bgClr>
        </a:patt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4C97CC-8E8E-4C16-9996-0EE63B27C404}" type="datetimeFigureOut">
              <a:rPr lang="en-US" smtClean="0"/>
              <a:t>01-Mar-24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E963B9-3E57-4276-9DCC-F588FED2705A}" type="slidenum">
              <a:rPr lang="en-US" smtClean="0"/>
              <a:t>‹#›</a:t>
            </a:fld>
            <a:endParaRPr lang="en-US"/>
          </a:p>
        </p:txBody>
      </p:sp>
    </p:spTree>
    <p:extLst>
      <p:ext uri="{BB962C8B-B14F-4D97-AF65-F5344CB8AC3E}">
        <p14:creationId xmlns:p14="http://schemas.microsoft.com/office/powerpoint/2010/main" val="1296028287"/>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3.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nexxt.com/articles/4-ways-to-make-a-better-impression-at-your-14199-article.html" TargetMode="Externa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jobsearch.about.com/od/jobinterviewtypes/a/mock-interview.htm" TargetMode="Externa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a:extLst>
              <a:ext uri="{FF2B5EF4-FFF2-40B4-BE49-F238E27FC236}">
                <a16:creationId xmlns:a16="http://schemas.microsoft.com/office/drawing/2014/main" id="{52297C4B-84D7-EDC8-F6F6-53F29890AA2A}"/>
              </a:ext>
            </a:extLst>
          </p:cNvPr>
          <p:cNvSpPr/>
          <p:nvPr/>
        </p:nvSpPr>
        <p:spPr>
          <a:xfrm>
            <a:off x="152400" y="1324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22">
            <a:extLst>
              <a:ext uri="{FF2B5EF4-FFF2-40B4-BE49-F238E27FC236}">
                <a16:creationId xmlns:a16="http://schemas.microsoft.com/office/drawing/2014/main" id="{52297C4B-84D7-EDC8-F6F6-53F29890AA2A}"/>
              </a:ext>
            </a:extLst>
          </p:cNvPr>
          <p:cNvSpPr/>
          <p:nvPr/>
        </p:nvSpPr>
        <p:spPr>
          <a:xfrm>
            <a:off x="0" y="11722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30" name="TextBox 29">
            <a:extLst>
              <a:ext uri="{FF2B5EF4-FFF2-40B4-BE49-F238E27FC236}">
                <a16:creationId xmlns:a16="http://schemas.microsoft.com/office/drawing/2014/main" id="{1BBD67B8-DB49-942C-018D-7F74C671F260}"/>
              </a:ext>
            </a:extLst>
          </p:cNvPr>
          <p:cNvSpPr txBox="1"/>
          <p:nvPr/>
        </p:nvSpPr>
        <p:spPr>
          <a:xfrm>
            <a:off x="6742424" y="3648358"/>
            <a:ext cx="4886463" cy="461665"/>
          </a:xfrm>
          <a:prstGeom prst="rect">
            <a:avLst/>
          </a:prstGeom>
          <a:noFill/>
        </p:spPr>
        <p:txBody>
          <a:bodyPr wrap="square" rtlCol="0">
            <a:spAutoFit/>
          </a:bodyPr>
          <a:lstStyle/>
          <a:p>
            <a:r>
              <a:rPr lang="en-US" sz="2400" dirty="0">
                <a:solidFill>
                  <a:schemeClr val="tx1">
                    <a:lumMod val="95000"/>
                  </a:schemeClr>
                </a:solidFill>
                <a:latin typeface="Times New Roman" panose="02020603050405020304" pitchFamily="18" charset="0"/>
                <a:cs typeface="Times New Roman" panose="02020603050405020304" pitchFamily="18" charset="0"/>
              </a:rPr>
              <a:t>Prepared by Dr. </a:t>
            </a:r>
            <a:r>
              <a:rPr lang="en-US" sz="2400" dirty="0" smtClean="0">
                <a:solidFill>
                  <a:schemeClr val="tx1">
                    <a:lumMod val="95000"/>
                  </a:schemeClr>
                </a:solidFill>
                <a:latin typeface="Times New Roman" panose="02020603050405020304" pitchFamily="18" charset="0"/>
                <a:cs typeface="Times New Roman" panose="02020603050405020304" pitchFamily="18" charset="0"/>
              </a:rPr>
              <a:t>Merna Emad</a:t>
            </a:r>
            <a:endParaRPr lang="en-US" sz="2400" dirty="0">
              <a:solidFill>
                <a:schemeClr val="tx1">
                  <a:lumMod val="95000"/>
                </a:schemeClr>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39344" y="2225438"/>
            <a:ext cx="5215534" cy="769441"/>
          </a:xfrm>
          <a:prstGeom prst="rect">
            <a:avLst/>
          </a:prstGeom>
          <a:noFill/>
        </p:spPr>
        <p:txBody>
          <a:bodyPr wrap="square" rtlCol="0">
            <a:spAutoFit/>
          </a:bodyPr>
          <a:lstStyle/>
          <a:p>
            <a:pPr algn="ctr"/>
            <a:r>
              <a:rPr lang="en-US" sz="4400" b="1" dirty="0" smtClean="0">
                <a:solidFill>
                  <a:schemeClr val="tx1">
                    <a:lumMod val="95000"/>
                  </a:schemeClr>
                </a:solidFill>
              </a:rPr>
              <a:t>Communication skills</a:t>
            </a:r>
            <a:endParaRPr lang="en-US" sz="4400" b="1" dirty="0">
              <a:solidFill>
                <a:schemeClr val="tx1">
                  <a:lumMod val="95000"/>
                </a:schemeClr>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2501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lumMod val="95000"/>
                  </a:schemeClr>
                </a:solidFill>
                <a:latin typeface="Times New Roman" panose="02020603050405020304" pitchFamily="18" charset="0"/>
                <a:cs typeface="Times New Roman" panose="02020603050405020304" pitchFamily="18" charset="0"/>
              </a:rPr>
              <a:t>Lecture 5</a:t>
            </a:r>
            <a:endParaRPr lang="en-US" sz="2800" b="1" dirty="0">
              <a:solidFill>
                <a:schemeClr val="tx1">
                  <a:lumMod val="95000"/>
                </a:schemeClr>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56140" y="-52733"/>
            <a:ext cx="7024370" cy="3537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4119899" y="6325403"/>
            <a:ext cx="1978940" cy="369332"/>
          </a:xfrm>
          <a:prstGeom prst="rect">
            <a:avLst/>
          </a:prstGeom>
        </p:spPr>
        <p:txBody>
          <a:bodyPr wrap="none">
            <a:spAutoFit/>
          </a:bodyPr>
          <a:lstStyle/>
          <a:p>
            <a:pPr algn="ctr"/>
            <a:r>
              <a:rPr lang="en-US" b="1" dirty="0">
                <a:solidFill>
                  <a:schemeClr val="tx1">
                    <a:lumMod val="95000"/>
                  </a:schemeClr>
                </a:solidFill>
              </a:rPr>
              <a:t>www.midocean.ae</a:t>
            </a:r>
          </a:p>
        </p:txBody>
      </p:sp>
      <p:sp>
        <p:nvSpPr>
          <p:cNvPr id="6" name="Rectangle 5"/>
          <p:cNvSpPr/>
          <p:nvPr/>
        </p:nvSpPr>
        <p:spPr>
          <a:xfrm>
            <a:off x="8588" y="5008239"/>
            <a:ext cx="3971536" cy="646331"/>
          </a:xfrm>
          <a:prstGeom prst="rect">
            <a:avLst/>
          </a:prstGeom>
        </p:spPr>
        <p:txBody>
          <a:bodyPr wrap="none">
            <a:spAutoFit/>
          </a:bodyPr>
          <a:lstStyle/>
          <a:p>
            <a:r>
              <a:rPr lang="en-US" sz="3600" dirty="0">
                <a:solidFill>
                  <a:schemeClr val="tx1">
                    <a:lumMod val="95000"/>
                  </a:schemeClr>
                </a:solidFill>
              </a:rPr>
              <a:t>Job seeking process </a:t>
            </a:r>
          </a:p>
        </p:txBody>
      </p:sp>
    </p:spTree>
    <p:extLst>
      <p:ext uri="{BB962C8B-B14F-4D97-AF65-F5344CB8AC3E}">
        <p14:creationId xmlns:p14="http://schemas.microsoft.com/office/powerpoint/2010/main" val="364820245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650449" y="933253"/>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4" name="Rectangle 3"/>
          <p:cNvSpPr/>
          <p:nvPr/>
        </p:nvSpPr>
        <p:spPr>
          <a:xfrm>
            <a:off x="1158976" y="1255022"/>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sp>
        <p:nvSpPr>
          <p:cNvPr id="6" name="Oval 5"/>
          <p:cNvSpPr/>
          <p:nvPr/>
        </p:nvSpPr>
        <p:spPr>
          <a:xfrm>
            <a:off x="3079444" y="2648715"/>
            <a:ext cx="2355482" cy="1649691"/>
          </a:xfrm>
          <a:prstGeom prst="ellipse">
            <a:avLst/>
          </a:prstGeom>
          <a:solidFill>
            <a:schemeClr val="tx1">
              <a:lumMod val="95000"/>
            </a:schemeClr>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solidFill>
                  <a:schemeClr val="bg1">
                    <a:lumMod val="95000"/>
                    <a:lumOff val="5000"/>
                  </a:schemeClr>
                </a:solidFill>
                <a:latin typeface="Times New Roman" panose="02020603050405020304" pitchFamily="18" charset="0"/>
                <a:cs typeface="Times New Roman" panose="02020603050405020304" pitchFamily="18" charset="0"/>
              </a:rPr>
              <a:t>Section </a:t>
            </a:r>
            <a:r>
              <a:rPr lang="en-US" sz="2400" b="1" dirty="0" smtClean="0">
                <a:solidFill>
                  <a:schemeClr val="bg1">
                    <a:lumMod val="95000"/>
                    <a:lumOff val="5000"/>
                  </a:schemeClr>
                </a:solidFill>
                <a:latin typeface="Times New Roman" panose="02020603050405020304" pitchFamily="18" charset="0"/>
                <a:cs typeface="Times New Roman" panose="02020603050405020304" pitchFamily="18" charset="0"/>
              </a:rPr>
              <a:t>one </a:t>
            </a:r>
            <a:endParaRPr lang="en-US" sz="2400" b="1" dirty="0">
              <a:solidFill>
                <a:schemeClr val="bg1">
                  <a:lumMod val="95000"/>
                  <a:lumOff val="5000"/>
                </a:schemeClr>
              </a:solidFill>
              <a:latin typeface="Times New Roman" panose="02020603050405020304" pitchFamily="18" charset="0"/>
              <a:cs typeface="Times New Roman" panose="02020603050405020304" pitchFamily="18" charset="0"/>
            </a:endParaRPr>
          </a:p>
        </p:txBody>
      </p:sp>
      <p:sp>
        <p:nvSpPr>
          <p:cNvPr id="8" name="Oval 7"/>
          <p:cNvSpPr/>
          <p:nvPr/>
        </p:nvSpPr>
        <p:spPr>
          <a:xfrm>
            <a:off x="4624405" y="149645"/>
            <a:ext cx="2298535" cy="1649691"/>
          </a:xfrm>
          <a:prstGeom prst="ellipse">
            <a:avLst/>
          </a:prstGeom>
          <a:solidFill>
            <a:schemeClr val="tx1">
              <a:lumMod val="95000"/>
            </a:schemeClr>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solidFill>
                  <a:schemeClr val="bg1">
                    <a:lumMod val="95000"/>
                    <a:lumOff val="5000"/>
                  </a:schemeClr>
                </a:solidFill>
                <a:latin typeface="Times New Roman" panose="02020603050405020304" pitchFamily="18" charset="0"/>
                <a:cs typeface="Times New Roman" panose="02020603050405020304" pitchFamily="18" charset="0"/>
              </a:rPr>
              <a:t>Section </a:t>
            </a:r>
            <a:r>
              <a:rPr lang="en-US" sz="2400" b="1" dirty="0" smtClean="0">
                <a:solidFill>
                  <a:schemeClr val="bg1">
                    <a:lumMod val="95000"/>
                    <a:lumOff val="5000"/>
                  </a:schemeClr>
                </a:solidFill>
                <a:latin typeface="Times New Roman" panose="02020603050405020304" pitchFamily="18" charset="0"/>
                <a:cs typeface="Times New Roman" panose="02020603050405020304" pitchFamily="18" charset="0"/>
              </a:rPr>
              <a:t>two </a:t>
            </a:r>
            <a:endParaRPr lang="en-US" sz="2400" b="1" dirty="0">
              <a:solidFill>
                <a:schemeClr val="bg1">
                  <a:lumMod val="95000"/>
                  <a:lumOff val="5000"/>
                </a:schemeClr>
              </a:solidFill>
              <a:latin typeface="Times New Roman" panose="02020603050405020304" pitchFamily="18" charset="0"/>
              <a:cs typeface="Times New Roman" panose="02020603050405020304" pitchFamily="18" charset="0"/>
            </a:endParaRPr>
          </a:p>
        </p:txBody>
      </p:sp>
      <p:sp>
        <p:nvSpPr>
          <p:cNvPr id="14" name="Rectangle 13"/>
          <p:cNvSpPr/>
          <p:nvPr/>
        </p:nvSpPr>
        <p:spPr>
          <a:xfrm>
            <a:off x="3733463" y="4386347"/>
            <a:ext cx="1720343" cy="530594"/>
          </a:xfrm>
          <a:prstGeom prst="rect">
            <a:avLst/>
          </a:prstGeom>
          <a:noFill/>
          <a:ln>
            <a:solidFill>
              <a:schemeClr val="bg1">
                <a:lumMod val="50000"/>
                <a:lumOff val="50000"/>
              </a:schemeClr>
            </a:solidFill>
          </a:ln>
        </p:spPr>
        <p:txBody>
          <a:bodyPr wrap="none">
            <a:spAutoFit/>
          </a:bodyPr>
          <a:lstStyle/>
          <a:p>
            <a:pPr>
              <a:lnSpc>
                <a:spcPct val="107000"/>
              </a:lnSpc>
            </a:pPr>
            <a:r>
              <a:rPr lang="en-US" sz="2800" b="1" dirty="0">
                <a:latin typeface="Times New Roman" panose="02020603050405020304" pitchFamily="18" charset="0"/>
                <a:ea typeface="Calibri" panose="020F0502020204030204" pitchFamily="34" charset="0"/>
                <a:cs typeface="Arial" panose="020B0604020202020204" pitchFamily="34" charset="0"/>
              </a:rPr>
              <a:t>Exploring</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5" name="Rectangle 14"/>
          <p:cNvSpPr/>
          <p:nvPr/>
        </p:nvSpPr>
        <p:spPr>
          <a:xfrm>
            <a:off x="3525939" y="5087202"/>
            <a:ext cx="2071336" cy="530594"/>
          </a:xfrm>
          <a:prstGeom prst="rect">
            <a:avLst/>
          </a:prstGeom>
          <a:noFill/>
          <a:ln>
            <a:solidFill>
              <a:schemeClr val="bg1">
                <a:lumMod val="50000"/>
                <a:lumOff val="50000"/>
              </a:schemeClr>
            </a:solidFill>
          </a:ln>
        </p:spPr>
        <p:txBody>
          <a:bodyPr wrap="non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Researching</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3073554" y="5788057"/>
            <a:ext cx="2909771" cy="530594"/>
          </a:xfrm>
          <a:prstGeom prst="rect">
            <a:avLst/>
          </a:prstGeom>
          <a:noFill/>
          <a:ln>
            <a:solidFill>
              <a:schemeClr val="bg1">
                <a:lumMod val="50000"/>
                <a:lumOff val="50000"/>
              </a:schemeClr>
            </a:solidFill>
          </a:ln>
        </p:spPr>
        <p:txBody>
          <a:bodyPr wrap="non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Applying Resume</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8" name="Rectangle 17"/>
          <p:cNvSpPr/>
          <p:nvPr/>
        </p:nvSpPr>
        <p:spPr>
          <a:xfrm>
            <a:off x="8125879" y="120110"/>
            <a:ext cx="2138727" cy="530594"/>
          </a:xfrm>
          <a:prstGeom prst="rect">
            <a:avLst/>
          </a:prstGeom>
          <a:noFill/>
          <a:ln>
            <a:solidFill>
              <a:schemeClr val="bg1">
                <a:lumMod val="50000"/>
                <a:lumOff val="50000"/>
              </a:schemeClr>
            </a:solidFill>
          </a:ln>
        </p:spPr>
        <p:txBody>
          <a:bodyPr wrap="non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Interviewing</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9" name="Rectangle 18"/>
          <p:cNvSpPr/>
          <p:nvPr/>
        </p:nvSpPr>
        <p:spPr>
          <a:xfrm>
            <a:off x="7950383" y="883502"/>
            <a:ext cx="2191626" cy="530594"/>
          </a:xfrm>
          <a:prstGeom prst="rect">
            <a:avLst/>
          </a:prstGeom>
          <a:noFill/>
          <a:ln>
            <a:solidFill>
              <a:schemeClr val="bg1">
                <a:lumMod val="50000"/>
                <a:lumOff val="50000"/>
              </a:schemeClr>
            </a:solidFill>
          </a:ln>
        </p:spPr>
        <p:txBody>
          <a:bodyPr wrap="non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Following up</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8091448" y="1671949"/>
            <a:ext cx="2050561" cy="530594"/>
          </a:xfrm>
          <a:prstGeom prst="rect">
            <a:avLst/>
          </a:prstGeom>
          <a:noFill/>
          <a:ln>
            <a:solidFill>
              <a:schemeClr val="bg1">
                <a:lumMod val="50000"/>
                <a:lumOff val="50000"/>
              </a:schemeClr>
            </a:solidFill>
          </a:ln>
        </p:spPr>
        <p:txBody>
          <a:bodyPr wrap="non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Negotiating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21" name="Elbow Connector 20"/>
          <p:cNvCxnSpPr/>
          <p:nvPr/>
        </p:nvCxnSpPr>
        <p:spPr>
          <a:xfrm flipV="1">
            <a:off x="3129699" y="933253"/>
            <a:ext cx="1398740" cy="536775"/>
          </a:xfrm>
          <a:prstGeom prst="bentConnector3">
            <a:avLst/>
          </a:prstGeom>
          <a:ln>
            <a:tailEnd type="triangle"/>
          </a:ln>
        </p:spPr>
        <p:style>
          <a:lnRef idx="1">
            <a:schemeClr val="dk1"/>
          </a:lnRef>
          <a:fillRef idx="0">
            <a:schemeClr val="dk1"/>
          </a:fillRef>
          <a:effectRef idx="0">
            <a:schemeClr val="dk1"/>
          </a:effectRef>
          <a:fontRef idx="minor">
            <a:schemeClr val="tx1"/>
          </a:fontRef>
        </p:style>
      </p:cxnSp>
      <p:cxnSp>
        <p:nvCxnSpPr>
          <p:cNvPr id="23" name="Elbow Connector 22"/>
          <p:cNvCxnSpPr/>
          <p:nvPr/>
        </p:nvCxnSpPr>
        <p:spPr>
          <a:xfrm rot="16200000" flipH="1">
            <a:off x="3091399" y="1508327"/>
            <a:ext cx="934437" cy="857839"/>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30" name="Left Bracket 29"/>
          <p:cNvSpPr/>
          <p:nvPr/>
        </p:nvSpPr>
        <p:spPr>
          <a:xfrm>
            <a:off x="7382417" y="65286"/>
            <a:ext cx="396790" cy="2395110"/>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31" name="Right Bracket 30"/>
          <p:cNvSpPr/>
          <p:nvPr/>
        </p:nvSpPr>
        <p:spPr>
          <a:xfrm>
            <a:off x="5759624" y="4298406"/>
            <a:ext cx="350598" cy="2300356"/>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32" name="Right Bracket 31"/>
          <p:cNvSpPr/>
          <p:nvPr/>
        </p:nvSpPr>
        <p:spPr>
          <a:xfrm>
            <a:off x="10263001" y="37707"/>
            <a:ext cx="386906" cy="2422689"/>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33" name="Left Bracket 32"/>
          <p:cNvSpPr/>
          <p:nvPr/>
        </p:nvSpPr>
        <p:spPr>
          <a:xfrm>
            <a:off x="3002253" y="4450806"/>
            <a:ext cx="396790" cy="2206089"/>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pic>
        <p:nvPicPr>
          <p:cNvPr id="22" name="Picture 21">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1244338" cy="422532"/>
          </a:xfrm>
          <a:prstGeom prst="rect">
            <a:avLst/>
          </a:prstGeom>
        </p:spPr>
      </p:pic>
    </p:spTree>
    <p:extLst>
      <p:ext uri="{BB962C8B-B14F-4D97-AF65-F5344CB8AC3E}">
        <p14:creationId xmlns:p14="http://schemas.microsoft.com/office/powerpoint/2010/main" val="1423177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
                                          </p:val>
                                        </p:tav>
                                        <p:tav tm="100000">
                                          <p:val>
                                            <p:strVal val="#ppt_x"/>
                                          </p:val>
                                        </p:tav>
                                      </p:tavLst>
                                    </p:anim>
                                    <p:anim calcmode="lin" valueType="num">
                                      <p:cBhvr>
                                        <p:cTn id="1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ppt_x"/>
                                          </p:val>
                                        </p:tav>
                                        <p:tav tm="100000">
                                          <p:val>
                                            <p:strVal val="#ppt_x"/>
                                          </p:val>
                                        </p:tav>
                                      </p:tavLst>
                                    </p:anim>
                                    <p:anim calcmode="lin" valueType="num">
                                      <p:cBhvr additive="base">
                                        <p:cTn id="4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500" fill="hold"/>
                                        <p:tgtEl>
                                          <p:spTgt spid="19"/>
                                        </p:tgtEl>
                                        <p:attrNameLst>
                                          <p:attrName>ppt_x</p:attrName>
                                        </p:attrNameLst>
                                      </p:cBhvr>
                                      <p:tavLst>
                                        <p:tav tm="0">
                                          <p:val>
                                            <p:strVal val="#ppt_x"/>
                                          </p:val>
                                        </p:tav>
                                        <p:tav tm="100000">
                                          <p:val>
                                            <p:strVal val="#ppt_x"/>
                                          </p:val>
                                        </p:tav>
                                      </p:tavLst>
                                    </p:anim>
                                    <p:anim calcmode="lin" valueType="num">
                                      <p:cBhvr additive="base">
                                        <p:cTn id="5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additive="base">
                                        <p:cTn id="59" dur="500" fill="hold"/>
                                        <p:tgtEl>
                                          <p:spTgt spid="20"/>
                                        </p:tgtEl>
                                        <p:attrNameLst>
                                          <p:attrName>ppt_x</p:attrName>
                                        </p:attrNameLst>
                                      </p:cBhvr>
                                      <p:tavLst>
                                        <p:tav tm="0">
                                          <p:val>
                                            <p:strVal val="#ppt_x"/>
                                          </p:val>
                                        </p:tav>
                                        <p:tav tm="100000">
                                          <p:val>
                                            <p:strVal val="#ppt_x"/>
                                          </p:val>
                                        </p:tav>
                                      </p:tavLst>
                                    </p:anim>
                                    <p:anim calcmode="lin" valueType="num">
                                      <p:cBhvr additive="base">
                                        <p:cTn id="6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animBg="1"/>
      <p:bldP spid="8" grpId="0" animBg="1"/>
      <p:bldP spid="14" grpId="0" animBg="1"/>
      <p:bldP spid="15" grpId="0" animBg="1"/>
      <p:bldP spid="17" grpId="0" animBg="1"/>
      <p:bldP spid="18" grpId="0" animBg="1"/>
      <p:bldP spid="19" grpId="0" animBg="1"/>
      <p:bldP spid="2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70854" y="95526"/>
            <a:ext cx="5344733" cy="718466"/>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40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sz="32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223104" y="1066487"/>
            <a:ext cx="5185971" cy="530594"/>
          </a:xfrm>
          <a:prstGeom prst="rect">
            <a:avLst/>
          </a:prstGeom>
          <a:solidFill>
            <a:schemeClr val="accent4">
              <a:lumMod val="20000"/>
              <a:lumOff val="80000"/>
            </a:schemeClr>
          </a:solidFill>
          <a:ln>
            <a:solidFill>
              <a:schemeClr val="tx1"/>
            </a:solidFill>
          </a:ln>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What is the job-seeking process?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933253" y="1849576"/>
            <a:ext cx="7956223" cy="882678"/>
          </a:xfrm>
          <a:prstGeom prst="rect">
            <a:avLst/>
          </a:prstGeom>
        </p:spPr>
        <p:txBody>
          <a:bodyPr wrap="square">
            <a:spAutoFit/>
          </a:bodyPr>
          <a:lstStyle/>
          <a:p>
            <a:pPr>
              <a:lnSpc>
                <a:spcPct val="107000"/>
              </a:lnSpc>
            </a:pPr>
            <a:r>
              <a:rPr lang="en-US" sz="2400" dirty="0">
                <a:latin typeface="Times New Roman" panose="02020603050405020304" pitchFamily="18" charset="0"/>
                <a:ea typeface="Calibri" panose="020F0502020204030204" pitchFamily="34" charset="0"/>
                <a:cs typeface="Arial" panose="020B0604020202020204" pitchFamily="34" charset="0"/>
              </a:rPr>
              <a:t>Seeking a job is a multifaceted process that is part research, part performance, and part roller-coaster ride.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527901" y="2740996"/>
            <a:ext cx="5762347" cy="487506"/>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The job-seeking </a:t>
            </a:r>
            <a:r>
              <a:rPr lang="en-US" sz="2400" b="1" dirty="0" smtClean="0">
                <a:latin typeface="Times New Roman" panose="02020603050405020304" pitchFamily="18" charset="0"/>
                <a:ea typeface="Calibri" panose="020F0502020204030204" pitchFamily="34" charset="0"/>
                <a:cs typeface="Arial" panose="020B0604020202020204" pitchFamily="34" charset="0"/>
              </a:rPr>
              <a:t>process involves six stages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933253" y="3670941"/>
            <a:ext cx="1654620" cy="468077"/>
          </a:xfrm>
          <a:prstGeom prst="rect">
            <a:avLst/>
          </a:prstGeom>
          <a:solidFill>
            <a:schemeClr val="bg1">
              <a:lumMod val="95000"/>
              <a:lumOff val="5000"/>
            </a:schemeClr>
          </a:solidFill>
          <a:ln>
            <a:solidFill>
              <a:schemeClr val="tx1"/>
            </a:solidFill>
          </a:ln>
        </p:spPr>
        <p:txBody>
          <a:bodyPr wrap="non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Exploring, </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515874" y="4305469"/>
            <a:ext cx="1956818" cy="468077"/>
          </a:xfrm>
          <a:prstGeom prst="rect">
            <a:avLst/>
          </a:prstGeom>
          <a:solidFill>
            <a:schemeClr val="bg1">
              <a:lumMod val="95000"/>
              <a:lumOff val="5000"/>
            </a:schemeClr>
          </a:solidFill>
          <a:ln>
            <a:solidFill>
              <a:schemeClr val="tx1"/>
            </a:solidFill>
          </a:ln>
        </p:spPr>
        <p:txBody>
          <a:bodyPr wrap="none">
            <a:spAutoFit/>
          </a:bodyPr>
          <a:lstStyle/>
          <a:p>
            <a:pPr>
              <a:lnSpc>
                <a:spcPct val="107000"/>
              </a:lnSpc>
            </a:pPr>
            <a:r>
              <a:rPr lang="en-US" sz="2400" b="1" dirty="0" smtClean="0">
                <a:latin typeface="Times New Roman" panose="02020603050405020304" pitchFamily="18" charset="0"/>
                <a:ea typeface="Calibri" panose="020F0502020204030204" pitchFamily="34" charset="0"/>
                <a:cs typeface="Arial" panose="020B0604020202020204" pitchFamily="34" charset="0"/>
              </a:rPr>
              <a:t>Researching, </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2450934" y="4937883"/>
            <a:ext cx="1553630" cy="468077"/>
          </a:xfrm>
          <a:prstGeom prst="rect">
            <a:avLst/>
          </a:prstGeom>
          <a:solidFill>
            <a:schemeClr val="bg1">
              <a:lumMod val="95000"/>
              <a:lumOff val="5000"/>
            </a:schemeClr>
          </a:solidFill>
          <a:ln>
            <a:solidFill>
              <a:schemeClr val="tx1"/>
            </a:solidFill>
          </a:ln>
        </p:spPr>
        <p:txBody>
          <a:bodyPr wrap="none">
            <a:spAutoFit/>
          </a:bodyPr>
          <a:lstStyle/>
          <a:p>
            <a:pPr>
              <a:lnSpc>
                <a:spcPct val="107000"/>
              </a:lnSpc>
            </a:pPr>
            <a:r>
              <a:rPr lang="en-US" sz="2400" b="1" dirty="0" smtClean="0">
                <a:latin typeface="Times New Roman" panose="02020603050405020304" pitchFamily="18" charset="0"/>
                <a:ea typeface="Calibri" panose="020F0502020204030204" pitchFamily="34" charset="0"/>
                <a:cs typeface="Arial" panose="020B0604020202020204" pitchFamily="34" charset="0"/>
              </a:rPr>
              <a:t>Applying, </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4004563" y="3638372"/>
            <a:ext cx="2013693" cy="468077"/>
          </a:xfrm>
          <a:prstGeom prst="rect">
            <a:avLst/>
          </a:prstGeom>
          <a:solidFill>
            <a:schemeClr val="bg1">
              <a:lumMod val="95000"/>
              <a:lumOff val="5000"/>
            </a:schemeClr>
          </a:solidFill>
          <a:ln>
            <a:solidFill>
              <a:schemeClr val="tx1"/>
            </a:solidFill>
          </a:ln>
        </p:spPr>
        <p:txBody>
          <a:bodyPr wrap="none">
            <a:spAutoFit/>
          </a:bodyPr>
          <a:lstStyle/>
          <a:p>
            <a:pPr>
              <a:lnSpc>
                <a:spcPct val="107000"/>
              </a:lnSpc>
            </a:pPr>
            <a:r>
              <a:rPr lang="en-US" sz="2400" b="1" dirty="0" smtClean="0">
                <a:latin typeface="Times New Roman" panose="02020603050405020304" pitchFamily="18" charset="0"/>
                <a:ea typeface="Calibri" panose="020F0502020204030204" pitchFamily="34" charset="0"/>
                <a:cs typeface="Arial" panose="020B0604020202020204" pitchFamily="34" charset="0"/>
              </a:rPr>
              <a:t>Interviewing, </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4877959" y="4270215"/>
            <a:ext cx="2056973" cy="468077"/>
          </a:xfrm>
          <a:prstGeom prst="rect">
            <a:avLst/>
          </a:prstGeom>
          <a:solidFill>
            <a:schemeClr val="bg1">
              <a:lumMod val="95000"/>
              <a:lumOff val="5000"/>
            </a:schemeClr>
          </a:solidFill>
          <a:ln>
            <a:solidFill>
              <a:schemeClr val="tx1"/>
            </a:solidFill>
          </a:ln>
        </p:spPr>
        <p:txBody>
          <a:bodyPr wrap="none">
            <a:spAutoFit/>
          </a:bodyPr>
          <a:lstStyle/>
          <a:p>
            <a:pPr>
              <a:lnSpc>
                <a:spcPct val="107000"/>
              </a:lnSpc>
            </a:pPr>
            <a:r>
              <a:rPr lang="en-US" sz="2400" b="1" dirty="0" smtClean="0">
                <a:latin typeface="Times New Roman" panose="02020603050405020304" pitchFamily="18" charset="0"/>
                <a:ea typeface="Calibri" panose="020F0502020204030204" pitchFamily="34" charset="0"/>
                <a:cs typeface="Arial" panose="020B0604020202020204" pitchFamily="34" charset="0"/>
              </a:rPr>
              <a:t>Following up, </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906446" y="4902058"/>
            <a:ext cx="1859805" cy="468077"/>
          </a:xfrm>
          <a:prstGeom prst="rect">
            <a:avLst/>
          </a:prstGeom>
          <a:solidFill>
            <a:schemeClr val="bg1">
              <a:lumMod val="95000"/>
              <a:lumOff val="5000"/>
            </a:schemeClr>
          </a:solidFill>
          <a:ln>
            <a:solidFill>
              <a:schemeClr val="tx1"/>
            </a:solidFill>
          </a:ln>
        </p:spPr>
        <p:txBody>
          <a:bodyPr wrap="none">
            <a:spAutoFit/>
          </a:bodyPr>
          <a:lstStyle/>
          <a:p>
            <a:pPr>
              <a:lnSpc>
                <a:spcPct val="107000"/>
              </a:lnSpc>
            </a:pPr>
            <a:r>
              <a:rPr lang="en-US" sz="2400" b="1" dirty="0" smtClean="0">
                <a:latin typeface="Times New Roman" panose="02020603050405020304" pitchFamily="18" charset="0"/>
                <a:ea typeface="Calibri" panose="020F0502020204030204" pitchFamily="34" charset="0"/>
                <a:cs typeface="Arial" panose="020B0604020202020204" pitchFamily="34" charset="0"/>
              </a:rPr>
              <a:t>Negotiating, </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1244338" cy="422532"/>
          </a:xfrm>
          <a:prstGeom prst="rect">
            <a:avLst/>
          </a:prstGeom>
        </p:spPr>
      </p:pic>
    </p:spTree>
    <p:extLst>
      <p:ext uri="{BB962C8B-B14F-4D97-AF65-F5344CB8AC3E}">
        <p14:creationId xmlns:p14="http://schemas.microsoft.com/office/powerpoint/2010/main" val="264802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
                                          </p:val>
                                        </p:tav>
                                        <p:tav tm="100000">
                                          <p:val>
                                            <p:strVal val="#ppt_x"/>
                                          </p:val>
                                        </p:tav>
                                      </p:tavLst>
                                    </p:anim>
                                    <p:anim calcmode="lin" valueType="num">
                                      <p:cBhvr>
                                        <p:cTn id="2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ppt_x"/>
                                          </p:val>
                                        </p:tav>
                                        <p:tav tm="100000">
                                          <p:val>
                                            <p:strVal val="#ppt_x"/>
                                          </p:val>
                                        </p:tav>
                                      </p:tavLst>
                                    </p:anim>
                                    <p:anim calcmode="lin" valueType="num">
                                      <p:cBhvr additive="base">
                                        <p:cTn id="3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500" fill="hold"/>
                                        <p:tgtEl>
                                          <p:spTgt spid="7"/>
                                        </p:tgtEl>
                                        <p:attrNameLst>
                                          <p:attrName>ppt_x</p:attrName>
                                        </p:attrNameLst>
                                      </p:cBhvr>
                                      <p:tavLst>
                                        <p:tav tm="0">
                                          <p:val>
                                            <p:strVal val="#ppt_x"/>
                                          </p:val>
                                        </p:tav>
                                        <p:tav tm="100000">
                                          <p:val>
                                            <p:strVal val="#ppt_x"/>
                                          </p:val>
                                        </p:tav>
                                      </p:tavLst>
                                    </p:anim>
                                    <p:anim calcmode="lin" valueType="num">
                                      <p:cBhvr additive="base">
                                        <p:cTn id="3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additive="base">
                                        <p:cTn id="44" dur="500" fill="hold"/>
                                        <p:tgtEl>
                                          <p:spTgt spid="8"/>
                                        </p:tgtEl>
                                        <p:attrNameLst>
                                          <p:attrName>ppt_x</p:attrName>
                                        </p:attrNameLst>
                                      </p:cBhvr>
                                      <p:tavLst>
                                        <p:tav tm="0">
                                          <p:val>
                                            <p:strVal val="#ppt_x"/>
                                          </p:val>
                                        </p:tav>
                                        <p:tav tm="100000">
                                          <p:val>
                                            <p:strVal val="#ppt_x"/>
                                          </p:val>
                                        </p:tav>
                                      </p:tavLst>
                                    </p:anim>
                                    <p:anim calcmode="lin" valueType="num">
                                      <p:cBhvr additive="base">
                                        <p:cTn id="4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500" fill="hold"/>
                                        <p:tgtEl>
                                          <p:spTgt spid="9"/>
                                        </p:tgtEl>
                                        <p:attrNameLst>
                                          <p:attrName>ppt_x</p:attrName>
                                        </p:attrNameLst>
                                      </p:cBhvr>
                                      <p:tavLst>
                                        <p:tav tm="0">
                                          <p:val>
                                            <p:strVal val="#ppt_x"/>
                                          </p:val>
                                        </p:tav>
                                        <p:tav tm="100000">
                                          <p:val>
                                            <p:strVal val="#ppt_x"/>
                                          </p:val>
                                        </p:tav>
                                      </p:tavLst>
                                    </p:anim>
                                    <p:anim calcmode="lin" valueType="num">
                                      <p:cBhvr additive="base">
                                        <p:cTn id="5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additive="base">
                                        <p:cTn id="56" dur="500" fill="hold"/>
                                        <p:tgtEl>
                                          <p:spTgt spid="10"/>
                                        </p:tgtEl>
                                        <p:attrNameLst>
                                          <p:attrName>ppt_x</p:attrName>
                                        </p:attrNameLst>
                                      </p:cBhvr>
                                      <p:tavLst>
                                        <p:tav tm="0">
                                          <p:val>
                                            <p:strVal val="#ppt_x"/>
                                          </p:val>
                                        </p:tav>
                                        <p:tav tm="100000">
                                          <p:val>
                                            <p:strVal val="#ppt_x"/>
                                          </p:val>
                                        </p:tav>
                                      </p:tavLst>
                                    </p:anim>
                                    <p:anim calcmode="lin" valueType="num">
                                      <p:cBhvr additive="base">
                                        <p:cTn id="5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grpId="0" nodeType="click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500" fill="hold"/>
                                        <p:tgtEl>
                                          <p:spTgt spid="11"/>
                                        </p:tgtEl>
                                        <p:attrNameLst>
                                          <p:attrName>ppt_x</p:attrName>
                                        </p:attrNameLst>
                                      </p:cBhvr>
                                      <p:tavLst>
                                        <p:tav tm="0">
                                          <p:val>
                                            <p:strVal val="#ppt_x"/>
                                          </p:val>
                                        </p:tav>
                                        <p:tav tm="100000">
                                          <p:val>
                                            <p:strVal val="#ppt_x"/>
                                          </p:val>
                                        </p:tav>
                                      </p:tavLst>
                                    </p:anim>
                                    <p:anim calcmode="lin" valueType="num">
                                      <p:cBhvr additive="base">
                                        <p:cTn id="6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animBg="1"/>
      <p:bldP spid="6" grpId="0" animBg="1"/>
      <p:bldP spid="7" grpId="0" animBg="1"/>
      <p:bldP spid="8" grpId="0" animBg="1"/>
      <p:bldP spid="9" grpId="0" animBg="1"/>
      <p:bldP spid="10" grpId="0" animBg="1"/>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49868" y="1924326"/>
            <a:ext cx="3924472" cy="1031564"/>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pPr>
            <a:r>
              <a:rPr lang="en-US" sz="6000" b="1" dirty="0">
                <a:latin typeface="Times New Roman" panose="02020603050405020304" pitchFamily="18" charset="0"/>
                <a:ea typeface="Calibri" panose="020F0502020204030204" pitchFamily="34" charset="0"/>
                <a:cs typeface="Arial" panose="020B0604020202020204" pitchFamily="34" charset="0"/>
              </a:rPr>
              <a:t>Section one</a:t>
            </a:r>
            <a:endParaRPr lang="en-US" sz="4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1244338" cy="422532"/>
          </a:xfrm>
          <a:prstGeom prst="rect">
            <a:avLst/>
          </a:prstGeom>
        </p:spPr>
      </p:pic>
    </p:spTree>
    <p:extLst>
      <p:ext uri="{BB962C8B-B14F-4D97-AF65-F5344CB8AC3E}">
        <p14:creationId xmlns:p14="http://schemas.microsoft.com/office/powerpoint/2010/main" val="2714934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49868" y="1924326"/>
            <a:ext cx="3475631" cy="1031564"/>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pPr>
            <a:r>
              <a:rPr lang="en-US" sz="6000" b="1" dirty="0" smtClean="0">
                <a:latin typeface="Times New Roman" panose="02020603050405020304" pitchFamily="18" charset="0"/>
                <a:ea typeface="Calibri" panose="020F0502020204030204" pitchFamily="34" charset="0"/>
                <a:cs typeface="Arial" panose="020B0604020202020204" pitchFamily="34" charset="0"/>
              </a:rPr>
              <a:t>Exploring</a:t>
            </a:r>
            <a:endParaRPr lang="en-US" sz="4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1244338" cy="422532"/>
          </a:xfrm>
          <a:prstGeom prst="rect">
            <a:avLst/>
          </a:prstGeom>
        </p:spPr>
      </p:pic>
    </p:spTree>
    <p:extLst>
      <p:ext uri="{BB962C8B-B14F-4D97-AF65-F5344CB8AC3E}">
        <p14:creationId xmlns:p14="http://schemas.microsoft.com/office/powerpoint/2010/main" val="3392615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11920" y="95526"/>
            <a:ext cx="3967753" cy="593304"/>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One: Exploring</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414779" y="1307452"/>
            <a:ext cx="8050491" cy="1475404"/>
          </a:xfrm>
          <a:prstGeom prst="rect">
            <a:avLst/>
          </a:prstGeom>
        </p:spPr>
        <p:txBody>
          <a:bodyPr wrap="square">
            <a:spAutoFit/>
          </a:bodyPr>
          <a:lstStyle/>
          <a:p>
            <a:pPr>
              <a:lnSpc>
                <a:spcPct val="107000"/>
              </a:lnSpc>
            </a:pPr>
            <a:r>
              <a:rPr lang="en-US" sz="2800" dirty="0">
                <a:latin typeface="Times New Roman" panose="02020603050405020304" pitchFamily="18" charset="0"/>
                <a:ea typeface="Calibri" panose="020F0502020204030204" pitchFamily="34" charset="0"/>
                <a:cs typeface="Arial" panose="020B0604020202020204" pitchFamily="34" charset="0"/>
              </a:rPr>
              <a:t>The exploring stage begins with you, the job seeker. During this stage, you will need to explore both yourself and potential careers.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5" name="Straight Arrow Connector 4"/>
          <p:cNvCxnSpPr/>
          <p:nvPr/>
        </p:nvCxnSpPr>
        <p:spPr>
          <a:xfrm flipH="1">
            <a:off x="2790334" y="2941163"/>
            <a:ext cx="1960775" cy="1176779"/>
          </a:xfrm>
          <a:prstGeom prst="straightConnector1">
            <a:avLst/>
          </a:prstGeom>
          <a:ln>
            <a:solidFill>
              <a:schemeClr val="tx1"/>
            </a:solidFill>
            <a:tailEnd type="triangle"/>
          </a:ln>
        </p:spPr>
        <p:style>
          <a:lnRef idx="3">
            <a:schemeClr val="accent2"/>
          </a:lnRef>
          <a:fillRef idx="0">
            <a:schemeClr val="accent2"/>
          </a:fillRef>
          <a:effectRef idx="2">
            <a:schemeClr val="accent2"/>
          </a:effectRef>
          <a:fontRef idx="minor">
            <a:schemeClr val="tx1"/>
          </a:fontRef>
        </p:style>
      </p:cxnSp>
      <p:cxnSp>
        <p:nvCxnSpPr>
          <p:cNvPr id="6" name="Straight Arrow Connector 5"/>
          <p:cNvCxnSpPr/>
          <p:nvPr/>
        </p:nvCxnSpPr>
        <p:spPr>
          <a:xfrm>
            <a:off x="4751109" y="2941163"/>
            <a:ext cx="1753386" cy="1176779"/>
          </a:xfrm>
          <a:prstGeom prst="straightConnector1">
            <a:avLst/>
          </a:prstGeom>
          <a:ln>
            <a:solidFill>
              <a:schemeClr val="tx1"/>
            </a:solidFill>
            <a:tailEnd type="triangle"/>
          </a:ln>
        </p:spPr>
        <p:style>
          <a:lnRef idx="3">
            <a:schemeClr val="accent2"/>
          </a:lnRef>
          <a:fillRef idx="0">
            <a:schemeClr val="accent2"/>
          </a:fillRef>
          <a:effectRef idx="2">
            <a:schemeClr val="accent2"/>
          </a:effectRef>
          <a:fontRef idx="minor">
            <a:schemeClr val="tx1"/>
          </a:fontRef>
        </p:style>
      </p:cxnSp>
      <p:sp>
        <p:nvSpPr>
          <p:cNvPr id="8" name="Rectangle 7"/>
          <p:cNvSpPr/>
          <p:nvPr/>
        </p:nvSpPr>
        <p:spPr>
          <a:xfrm>
            <a:off x="1117695" y="4248640"/>
            <a:ext cx="2719014" cy="530594"/>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pPr>
            <a:r>
              <a:rPr lang="en-US" sz="2800" b="1" dirty="0">
                <a:latin typeface="Times New Roman" panose="02020603050405020304" pitchFamily="18" charset="0"/>
                <a:ea typeface="Calibri" panose="020F0502020204030204" pitchFamily="34" charset="0"/>
                <a:cs typeface="Arial" panose="020B0604020202020204" pitchFamily="34" charset="0"/>
              </a:rPr>
              <a:t>Self-Exploration</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5286390" y="4256945"/>
            <a:ext cx="3194529" cy="530594"/>
          </a:xfrm>
          <a:prstGeom prst="rect">
            <a:avLst/>
          </a:prstGeom>
          <a:solidFill>
            <a:schemeClr val="accent4">
              <a:lumMod val="20000"/>
              <a:lumOff val="80000"/>
            </a:schemeClr>
          </a:solidFill>
          <a:ln>
            <a:solidFill>
              <a:schemeClr val="tx1"/>
            </a:solidFill>
          </a:ln>
        </p:spPr>
        <p:txBody>
          <a:bodyPr wrap="non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Career-Exploration</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1244338" cy="422532"/>
          </a:xfrm>
          <a:prstGeom prst="rect">
            <a:avLst/>
          </a:prstGeom>
        </p:spPr>
      </p:pic>
    </p:spTree>
    <p:extLst>
      <p:ext uri="{BB962C8B-B14F-4D97-AF65-F5344CB8AC3E}">
        <p14:creationId xmlns:p14="http://schemas.microsoft.com/office/powerpoint/2010/main" val="2458425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1000" fill="hold"/>
                                        <p:tgtEl>
                                          <p:spTgt spid="8"/>
                                        </p:tgtEl>
                                        <p:attrNameLst>
                                          <p:attrName>ppt_w</p:attrName>
                                        </p:attrNameLst>
                                      </p:cBhvr>
                                      <p:tavLst>
                                        <p:tav tm="0">
                                          <p:val>
                                            <p:fltVal val="0"/>
                                          </p:val>
                                        </p:tav>
                                        <p:tav tm="100000">
                                          <p:val>
                                            <p:strVal val="#ppt_w"/>
                                          </p:val>
                                        </p:tav>
                                      </p:tavLst>
                                    </p:anim>
                                    <p:anim calcmode="lin" valueType="num">
                                      <p:cBhvr>
                                        <p:cTn id="19" dur="1000" fill="hold"/>
                                        <p:tgtEl>
                                          <p:spTgt spid="8"/>
                                        </p:tgtEl>
                                        <p:attrNameLst>
                                          <p:attrName>ppt_h</p:attrName>
                                        </p:attrNameLst>
                                      </p:cBhvr>
                                      <p:tavLst>
                                        <p:tav tm="0">
                                          <p:val>
                                            <p:fltVal val="0"/>
                                          </p:val>
                                        </p:tav>
                                        <p:tav tm="100000">
                                          <p:val>
                                            <p:strVal val="#ppt_h"/>
                                          </p:val>
                                        </p:tav>
                                      </p:tavLst>
                                    </p:anim>
                                    <p:anim calcmode="lin" valueType="num">
                                      <p:cBhvr>
                                        <p:cTn id="20" dur="1000" fill="hold"/>
                                        <p:tgtEl>
                                          <p:spTgt spid="8"/>
                                        </p:tgtEl>
                                        <p:attrNameLst>
                                          <p:attrName>style.rotation</p:attrName>
                                        </p:attrNameLst>
                                      </p:cBhvr>
                                      <p:tavLst>
                                        <p:tav tm="0">
                                          <p:val>
                                            <p:fltVal val="90"/>
                                          </p:val>
                                        </p:tav>
                                        <p:tav tm="100000">
                                          <p:val>
                                            <p:fltVal val="0"/>
                                          </p:val>
                                        </p:tav>
                                      </p:tavLst>
                                    </p:anim>
                                    <p:animEffect transition="in" filter="fade">
                                      <p:cBhvr>
                                        <p:cTn id="21" dur="1000"/>
                                        <p:tgtEl>
                                          <p:spTgt spid="8"/>
                                        </p:tgtEl>
                                      </p:cBhvr>
                                    </p:animEffect>
                                  </p:childTnLst>
                                </p:cTn>
                              </p:par>
                              <p:par>
                                <p:cTn id="22" presetID="31" presetClass="entr" presetSubtype="0"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1000" fill="hold"/>
                                        <p:tgtEl>
                                          <p:spTgt spid="5"/>
                                        </p:tgtEl>
                                        <p:attrNameLst>
                                          <p:attrName>ppt_w</p:attrName>
                                        </p:attrNameLst>
                                      </p:cBhvr>
                                      <p:tavLst>
                                        <p:tav tm="0">
                                          <p:val>
                                            <p:fltVal val="0"/>
                                          </p:val>
                                        </p:tav>
                                        <p:tav tm="100000">
                                          <p:val>
                                            <p:strVal val="#ppt_w"/>
                                          </p:val>
                                        </p:tav>
                                      </p:tavLst>
                                    </p:anim>
                                    <p:anim calcmode="lin" valueType="num">
                                      <p:cBhvr>
                                        <p:cTn id="25" dur="1000" fill="hold"/>
                                        <p:tgtEl>
                                          <p:spTgt spid="5"/>
                                        </p:tgtEl>
                                        <p:attrNameLst>
                                          <p:attrName>ppt_h</p:attrName>
                                        </p:attrNameLst>
                                      </p:cBhvr>
                                      <p:tavLst>
                                        <p:tav tm="0">
                                          <p:val>
                                            <p:fltVal val="0"/>
                                          </p:val>
                                        </p:tav>
                                        <p:tav tm="100000">
                                          <p:val>
                                            <p:strVal val="#ppt_h"/>
                                          </p:val>
                                        </p:tav>
                                      </p:tavLst>
                                    </p:anim>
                                    <p:anim calcmode="lin" valueType="num">
                                      <p:cBhvr>
                                        <p:cTn id="26" dur="1000" fill="hold"/>
                                        <p:tgtEl>
                                          <p:spTgt spid="5"/>
                                        </p:tgtEl>
                                        <p:attrNameLst>
                                          <p:attrName>style.rotation</p:attrName>
                                        </p:attrNameLst>
                                      </p:cBhvr>
                                      <p:tavLst>
                                        <p:tav tm="0">
                                          <p:val>
                                            <p:fltVal val="90"/>
                                          </p:val>
                                        </p:tav>
                                        <p:tav tm="100000">
                                          <p:val>
                                            <p:fltVal val="0"/>
                                          </p:val>
                                        </p:tav>
                                      </p:tavLst>
                                    </p:anim>
                                    <p:animEffect transition="in" filter="fade">
                                      <p:cBhvr>
                                        <p:cTn id="27" dur="10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par>
                                <p:cTn id="36" presetID="31" presetClass="entr" presetSubtype="0"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1000" fill="hold"/>
                                        <p:tgtEl>
                                          <p:spTgt spid="6"/>
                                        </p:tgtEl>
                                        <p:attrNameLst>
                                          <p:attrName>ppt_w</p:attrName>
                                        </p:attrNameLst>
                                      </p:cBhvr>
                                      <p:tavLst>
                                        <p:tav tm="0">
                                          <p:val>
                                            <p:fltVal val="0"/>
                                          </p:val>
                                        </p:tav>
                                        <p:tav tm="100000">
                                          <p:val>
                                            <p:strVal val="#ppt_w"/>
                                          </p:val>
                                        </p:tav>
                                      </p:tavLst>
                                    </p:anim>
                                    <p:anim calcmode="lin" valueType="num">
                                      <p:cBhvr>
                                        <p:cTn id="39" dur="1000" fill="hold"/>
                                        <p:tgtEl>
                                          <p:spTgt spid="6"/>
                                        </p:tgtEl>
                                        <p:attrNameLst>
                                          <p:attrName>ppt_h</p:attrName>
                                        </p:attrNameLst>
                                      </p:cBhvr>
                                      <p:tavLst>
                                        <p:tav tm="0">
                                          <p:val>
                                            <p:fltVal val="0"/>
                                          </p:val>
                                        </p:tav>
                                        <p:tav tm="100000">
                                          <p:val>
                                            <p:strVal val="#ppt_h"/>
                                          </p:val>
                                        </p:tav>
                                      </p:tavLst>
                                    </p:anim>
                                    <p:anim calcmode="lin" valueType="num">
                                      <p:cBhvr>
                                        <p:cTn id="40" dur="1000" fill="hold"/>
                                        <p:tgtEl>
                                          <p:spTgt spid="6"/>
                                        </p:tgtEl>
                                        <p:attrNameLst>
                                          <p:attrName>style.rotation</p:attrName>
                                        </p:attrNameLst>
                                      </p:cBhvr>
                                      <p:tavLst>
                                        <p:tav tm="0">
                                          <p:val>
                                            <p:fltVal val="90"/>
                                          </p:val>
                                        </p:tav>
                                        <p:tav tm="100000">
                                          <p:val>
                                            <p:fltVal val="0"/>
                                          </p:val>
                                        </p:tav>
                                      </p:tavLst>
                                    </p:anim>
                                    <p:animEffect transition="in" filter="fade">
                                      <p:cBhvr>
                                        <p:cTn id="41"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8" grpId="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112585" y="0"/>
            <a:ext cx="2079415" cy="355803"/>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One: Exploring</a:t>
            </a:r>
            <a:endParaRPr lang="en-US" sz="12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135067" y="599097"/>
            <a:ext cx="3078087" cy="593304"/>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pPr>
            <a:r>
              <a:rPr lang="en-US" sz="3200" b="1" dirty="0">
                <a:latin typeface="Times New Roman" panose="02020603050405020304" pitchFamily="18" charset="0"/>
                <a:ea typeface="Calibri" panose="020F0502020204030204" pitchFamily="34" charset="0"/>
                <a:cs typeface="Arial" panose="020B0604020202020204" pitchFamily="34" charset="0"/>
              </a:rPr>
              <a:t>Self-Exploration</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35067" y="1348461"/>
            <a:ext cx="4366901" cy="530594"/>
          </a:xfrm>
          <a:prstGeom prst="rect">
            <a:avLst/>
          </a:prstGeom>
          <a:solidFill>
            <a:schemeClr val="accent4">
              <a:lumMod val="20000"/>
              <a:lumOff val="80000"/>
            </a:schemeClr>
          </a:solidFill>
          <a:ln>
            <a:solidFill>
              <a:schemeClr val="tx1"/>
            </a:solidFill>
          </a:ln>
        </p:spPr>
        <p:txBody>
          <a:bodyPr wrap="none">
            <a:spAutoFit/>
          </a:bodyPr>
          <a:lstStyle/>
          <a:p>
            <a:pPr>
              <a:lnSpc>
                <a:spcPct val="107000"/>
              </a:lnSpc>
            </a:pPr>
            <a:r>
              <a:rPr lang="en-US" sz="2800" b="1" dirty="0">
                <a:latin typeface="Times New Roman" panose="02020603050405020304" pitchFamily="18" charset="0"/>
                <a:ea typeface="Calibri" panose="020F0502020204030204" pitchFamily="34" charset="0"/>
                <a:cs typeface="Arial" panose="020B0604020202020204" pitchFamily="34" charset="0"/>
              </a:rPr>
              <a:t>It means to know yourself!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796762" y="2223942"/>
            <a:ext cx="8130421" cy="707886"/>
          </a:xfrm>
          <a:prstGeom prst="rect">
            <a:avLst/>
          </a:prstGeom>
          <a:solidFill>
            <a:schemeClr val="accent3">
              <a:lumMod val="20000"/>
              <a:lumOff val="80000"/>
            </a:schemeClr>
          </a:solidFill>
          <a:ln>
            <a:solidFill>
              <a:schemeClr val="tx1"/>
            </a:solidFill>
          </a:ln>
        </p:spPr>
        <p:txBody>
          <a:bodyPr wrap="square">
            <a:spAutoFit/>
          </a:bodyPr>
          <a:lstStyle/>
          <a:p>
            <a:pPr algn="ctr"/>
            <a:r>
              <a:rPr lang="en-US" sz="2000" b="1" u="sng" dirty="0">
                <a:latin typeface="Times New Roman" panose="02020603050405020304" pitchFamily="18" charset="0"/>
                <a:ea typeface="Calibri" panose="020F0502020204030204" pitchFamily="34" charset="0"/>
              </a:rPr>
              <a:t>Take time to explore your goals and priorities</a:t>
            </a:r>
            <a:r>
              <a:rPr lang="en-US" sz="2000" b="1" u="sng" dirty="0" smtClean="0">
                <a:latin typeface="Times New Roman" panose="02020603050405020304" pitchFamily="18" charset="0"/>
                <a:ea typeface="Calibri" panose="020F0502020204030204" pitchFamily="34" charset="0"/>
              </a:rPr>
              <a:t>.</a:t>
            </a:r>
          </a:p>
          <a:p>
            <a:pPr algn="ctr"/>
            <a:r>
              <a:rPr lang="en-US" sz="2000" b="1" u="sng" dirty="0" smtClean="0">
                <a:latin typeface="Times New Roman" panose="02020603050405020304" pitchFamily="18" charset="0"/>
                <a:ea typeface="Calibri" panose="020F0502020204030204" pitchFamily="34" charset="0"/>
              </a:rPr>
              <a:t> </a:t>
            </a:r>
            <a:r>
              <a:rPr lang="en-US" sz="2000" b="1" u="sng" dirty="0">
                <a:latin typeface="Times New Roman" panose="02020603050405020304" pitchFamily="18" charset="0"/>
                <a:ea typeface="Calibri" panose="020F0502020204030204" pitchFamily="34" charset="0"/>
              </a:rPr>
              <a:t>Here are just a few questions you should consider: </a:t>
            </a:r>
            <a:endParaRPr lang="en-US" sz="2000" b="1" u="sng" dirty="0"/>
          </a:p>
        </p:txBody>
      </p:sp>
      <p:sp>
        <p:nvSpPr>
          <p:cNvPr id="10" name="Rectangle 9"/>
          <p:cNvSpPr/>
          <p:nvPr/>
        </p:nvSpPr>
        <p:spPr>
          <a:xfrm>
            <a:off x="333030" y="3036944"/>
            <a:ext cx="2813591" cy="400110"/>
          </a:xfrm>
          <a:prstGeom prst="rect">
            <a:avLst/>
          </a:prstGeom>
        </p:spPr>
        <p:txBody>
          <a:bodyPr wrap="none">
            <a:spAutoFit/>
          </a:bodyPr>
          <a:lstStyle/>
          <a:p>
            <a:pPr marL="342900" indent="-342900">
              <a:buFont typeface="Wingdings" panose="05000000000000000000" pitchFamily="2" charset="2"/>
              <a:buChar char="§"/>
            </a:pPr>
            <a:r>
              <a:rPr lang="en-US" sz="2000" dirty="0">
                <a:latin typeface="Times New Roman" panose="02020603050405020304" pitchFamily="18" charset="0"/>
                <a:ea typeface="Calibri" panose="020F0502020204030204" pitchFamily="34" charset="0"/>
              </a:rPr>
              <a:t>What are you best at? </a:t>
            </a:r>
            <a:endParaRPr lang="en-US" sz="2000" dirty="0"/>
          </a:p>
        </p:txBody>
      </p:sp>
      <p:sp>
        <p:nvSpPr>
          <p:cNvPr id="11" name="Rectangle 10"/>
          <p:cNvSpPr/>
          <p:nvPr/>
        </p:nvSpPr>
        <p:spPr>
          <a:xfrm>
            <a:off x="333030" y="3492172"/>
            <a:ext cx="4251485" cy="400110"/>
          </a:xfrm>
          <a:prstGeom prst="rect">
            <a:avLst/>
          </a:prstGeom>
        </p:spPr>
        <p:txBody>
          <a:bodyPr wrap="none">
            <a:spAutoFit/>
          </a:bodyPr>
          <a:lstStyle/>
          <a:p>
            <a:pPr marL="342900" indent="-342900">
              <a:buFont typeface="Wingdings" panose="05000000000000000000" pitchFamily="2" charset="2"/>
              <a:buChar char="§"/>
            </a:pPr>
            <a:r>
              <a:rPr lang="en-US" sz="2000" dirty="0">
                <a:latin typeface="Times New Roman" panose="02020603050405020304" pitchFamily="18" charset="0"/>
                <a:ea typeface="Calibri" panose="020F0502020204030204" pitchFamily="34" charset="0"/>
              </a:rPr>
              <a:t>What do you enjoy doing the most? </a:t>
            </a:r>
            <a:endParaRPr lang="en-US" sz="2000" dirty="0"/>
          </a:p>
        </p:txBody>
      </p:sp>
      <p:sp>
        <p:nvSpPr>
          <p:cNvPr id="12" name="Rectangle 11"/>
          <p:cNvSpPr/>
          <p:nvPr/>
        </p:nvSpPr>
        <p:spPr>
          <a:xfrm>
            <a:off x="333030" y="3947400"/>
            <a:ext cx="2706190" cy="400110"/>
          </a:xfrm>
          <a:prstGeom prst="rect">
            <a:avLst/>
          </a:prstGeom>
        </p:spPr>
        <p:txBody>
          <a:bodyPr wrap="none">
            <a:spAutoFit/>
          </a:bodyPr>
          <a:lstStyle/>
          <a:p>
            <a:pPr marL="342900" indent="-342900">
              <a:buFont typeface="Wingdings" panose="05000000000000000000" pitchFamily="2" charset="2"/>
              <a:buChar char="§"/>
            </a:pPr>
            <a:r>
              <a:rPr lang="en-US" sz="2000" dirty="0">
                <a:latin typeface="Times New Roman" panose="02020603050405020304" pitchFamily="18" charset="0"/>
                <a:ea typeface="Calibri" panose="020F0502020204030204" pitchFamily="34" charset="0"/>
              </a:rPr>
              <a:t>What motivates you?</a:t>
            </a:r>
            <a:endParaRPr lang="en-US" sz="2000" dirty="0"/>
          </a:p>
        </p:txBody>
      </p:sp>
      <p:sp>
        <p:nvSpPr>
          <p:cNvPr id="13" name="Rectangle 12"/>
          <p:cNvSpPr/>
          <p:nvPr/>
        </p:nvSpPr>
        <p:spPr>
          <a:xfrm>
            <a:off x="333030" y="4506690"/>
            <a:ext cx="6922088" cy="400110"/>
          </a:xfrm>
          <a:prstGeom prst="rect">
            <a:avLst/>
          </a:prstGeom>
        </p:spPr>
        <p:txBody>
          <a:bodyPr wrap="none">
            <a:spAutoFit/>
          </a:bodyPr>
          <a:lstStyle/>
          <a:p>
            <a:pPr marL="342900" indent="-342900">
              <a:buFont typeface="Wingdings" panose="05000000000000000000" pitchFamily="2" charset="2"/>
              <a:buChar char="§"/>
            </a:pPr>
            <a:r>
              <a:rPr lang="en-US" sz="2000" dirty="0">
                <a:latin typeface="Times New Roman" panose="02020603050405020304" pitchFamily="18" charset="0"/>
                <a:ea typeface="Calibri" panose="020F0502020204030204" pitchFamily="34" charset="0"/>
              </a:rPr>
              <a:t>What salary range do you need to live the lifestyle you </a:t>
            </a:r>
            <a:r>
              <a:rPr lang="en-US" sz="2000" dirty="0" smtClean="0">
                <a:latin typeface="Times New Roman" panose="02020603050405020304" pitchFamily="18" charset="0"/>
                <a:ea typeface="Calibri" panose="020F0502020204030204" pitchFamily="34" charset="0"/>
              </a:rPr>
              <a:t>desire?</a:t>
            </a:r>
            <a:endParaRPr lang="en-US" sz="2000" dirty="0"/>
          </a:p>
        </p:txBody>
      </p:sp>
      <p:sp>
        <p:nvSpPr>
          <p:cNvPr id="14" name="Rectangle 13"/>
          <p:cNvSpPr/>
          <p:nvPr/>
        </p:nvSpPr>
        <p:spPr>
          <a:xfrm>
            <a:off x="374067" y="5065980"/>
            <a:ext cx="5205271" cy="400110"/>
          </a:xfrm>
          <a:prstGeom prst="rect">
            <a:avLst/>
          </a:prstGeom>
        </p:spPr>
        <p:txBody>
          <a:bodyPr wrap="none">
            <a:spAutoFit/>
          </a:bodyPr>
          <a:lstStyle/>
          <a:p>
            <a:pPr marL="342900" indent="-342900">
              <a:buFont typeface="Wingdings" panose="05000000000000000000" pitchFamily="2" charset="2"/>
              <a:buChar char="§"/>
            </a:pPr>
            <a:r>
              <a:rPr lang="en-US" sz="2000" dirty="0">
                <a:latin typeface="Times New Roman" panose="02020603050405020304" pitchFamily="18" charset="0"/>
                <a:ea typeface="Calibri" panose="020F0502020204030204" pitchFamily="34" charset="0"/>
              </a:rPr>
              <a:t>Is a family-friendly career a priority for you? </a:t>
            </a:r>
            <a:endParaRPr lang="en-US" sz="2000" dirty="0"/>
          </a:p>
        </p:txBody>
      </p:sp>
      <p:sp>
        <p:nvSpPr>
          <p:cNvPr id="15" name="Rectangle 14"/>
          <p:cNvSpPr/>
          <p:nvPr/>
        </p:nvSpPr>
        <p:spPr>
          <a:xfrm>
            <a:off x="302783" y="5660710"/>
            <a:ext cx="6603987" cy="421654"/>
          </a:xfrm>
          <a:prstGeom prst="rect">
            <a:avLst/>
          </a:prstGeom>
        </p:spPr>
        <p:txBody>
          <a:bodyPr wrap="none">
            <a:spAutoFit/>
          </a:bodyPr>
          <a:lstStyle/>
          <a:p>
            <a:pPr marL="342900" indent="-342900">
              <a:lnSpc>
                <a:spcPct val="107000"/>
              </a:lnSpc>
              <a:buFont typeface="Wingdings" panose="05000000000000000000" pitchFamily="2" charset="2"/>
              <a:buChar char="§"/>
            </a:pPr>
            <a:r>
              <a:rPr lang="en-US" sz="2000" dirty="0" smtClean="0">
                <a:latin typeface="Times New Roman" panose="02020603050405020304" pitchFamily="18" charset="0"/>
                <a:ea typeface="Calibri" panose="020F0502020204030204" pitchFamily="34" charset="0"/>
                <a:cs typeface="Arial" panose="020B0604020202020204" pitchFamily="34" charset="0"/>
              </a:rPr>
              <a:t> </a:t>
            </a:r>
            <a:r>
              <a:rPr lang="en-US" sz="2000" dirty="0">
                <a:latin typeface="Times New Roman" panose="02020603050405020304" pitchFamily="18" charset="0"/>
                <a:ea typeface="Calibri" panose="020F0502020204030204" pitchFamily="34" charset="0"/>
                <a:cs typeface="Arial" panose="020B0604020202020204" pitchFamily="34" charset="0"/>
              </a:rPr>
              <a:t>Would you prefer to work in a large or small organization?</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6" name="Picture 1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1244338" cy="422532"/>
          </a:xfrm>
          <a:prstGeom prst="rect">
            <a:avLst/>
          </a:prstGeom>
        </p:spPr>
      </p:pic>
    </p:spTree>
    <p:extLst>
      <p:ext uri="{BB962C8B-B14F-4D97-AF65-F5344CB8AC3E}">
        <p14:creationId xmlns:p14="http://schemas.microsoft.com/office/powerpoint/2010/main" val="2836124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ppt_x"/>
                                          </p:val>
                                        </p:tav>
                                        <p:tav tm="100000">
                                          <p:val>
                                            <p:strVal val="#ppt_x"/>
                                          </p:val>
                                        </p:tav>
                                      </p:tavLst>
                                    </p:anim>
                                    <p:anim calcmode="lin" valueType="num">
                                      <p:cBhvr additive="base">
                                        <p:cTn id="31"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4" presetClass="entr" presetSubtype="10"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randombar(horizontal)">
                                      <p:cBhvr>
                                        <p:cTn id="36" dur="500"/>
                                        <p:tgtEl>
                                          <p:spTgt spid="13"/>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grpId="0" nodeType="click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p:cTn id="41" dur="500" fill="hold"/>
                                        <p:tgtEl>
                                          <p:spTgt spid="14"/>
                                        </p:tgtEl>
                                        <p:attrNameLst>
                                          <p:attrName>ppt_w</p:attrName>
                                        </p:attrNameLst>
                                      </p:cBhvr>
                                      <p:tavLst>
                                        <p:tav tm="0">
                                          <p:val>
                                            <p:fltVal val="0"/>
                                          </p:val>
                                        </p:tav>
                                        <p:tav tm="100000">
                                          <p:val>
                                            <p:strVal val="#ppt_w"/>
                                          </p:val>
                                        </p:tav>
                                      </p:tavLst>
                                    </p:anim>
                                    <p:anim calcmode="lin" valueType="num">
                                      <p:cBhvr>
                                        <p:cTn id="42" dur="500" fill="hold"/>
                                        <p:tgtEl>
                                          <p:spTgt spid="14"/>
                                        </p:tgtEl>
                                        <p:attrNameLst>
                                          <p:attrName>ppt_h</p:attrName>
                                        </p:attrNameLst>
                                      </p:cBhvr>
                                      <p:tavLst>
                                        <p:tav tm="0">
                                          <p:val>
                                            <p:fltVal val="0"/>
                                          </p:val>
                                        </p:tav>
                                        <p:tav tm="100000">
                                          <p:val>
                                            <p:strVal val="#ppt_h"/>
                                          </p:val>
                                        </p:tav>
                                      </p:tavLst>
                                    </p:anim>
                                    <p:animEffect transition="in" filter="fade">
                                      <p:cBhvr>
                                        <p:cTn id="43" dur="500"/>
                                        <p:tgtEl>
                                          <p:spTgt spid="14"/>
                                        </p:tgtEl>
                                      </p:cBhvr>
                                    </p:animEffect>
                                  </p:childTnLst>
                                </p:cTn>
                              </p:par>
                            </p:childTnLst>
                          </p:cTn>
                        </p:par>
                      </p:childTnLst>
                    </p:cTn>
                  </p:par>
                  <p:par>
                    <p:cTn id="44" fill="hold">
                      <p:stCondLst>
                        <p:cond delay="indefinite"/>
                      </p:stCondLst>
                      <p:childTnLst>
                        <p:par>
                          <p:cTn id="45" fill="hold">
                            <p:stCondLst>
                              <p:cond delay="0"/>
                            </p:stCondLst>
                            <p:childTnLst>
                              <p:par>
                                <p:cTn id="46" presetID="6" presetClass="entr" presetSubtype="16" fill="hold" grpId="0" nodeType="click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circle(in)">
                                      <p:cBhvr>
                                        <p:cTn id="48"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0" grpId="0"/>
      <p:bldP spid="11" grpId="0"/>
      <p:bldP spid="12" grpId="0"/>
      <p:bldP spid="13" grpId="0"/>
      <p:bldP spid="14" grpId="0"/>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78506" y="581613"/>
            <a:ext cx="3078087" cy="593304"/>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pPr>
            <a:r>
              <a:rPr lang="en-US" sz="3200" b="1" dirty="0">
                <a:latin typeface="Times New Roman" panose="02020603050405020304" pitchFamily="18" charset="0"/>
                <a:ea typeface="Calibri" panose="020F0502020204030204" pitchFamily="34" charset="0"/>
                <a:cs typeface="Arial" panose="020B0604020202020204" pitchFamily="34" charset="0"/>
              </a:rPr>
              <a:t>Self-Exploration</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78506" y="1369148"/>
            <a:ext cx="4366901" cy="530594"/>
          </a:xfrm>
          <a:prstGeom prst="rect">
            <a:avLst/>
          </a:prstGeom>
          <a:solidFill>
            <a:schemeClr val="accent4">
              <a:lumMod val="20000"/>
              <a:lumOff val="80000"/>
            </a:schemeClr>
          </a:solidFill>
          <a:ln>
            <a:solidFill>
              <a:schemeClr val="tx1"/>
            </a:solidFill>
          </a:ln>
        </p:spPr>
        <p:txBody>
          <a:bodyPr wrap="none">
            <a:spAutoFit/>
          </a:bodyPr>
          <a:lstStyle/>
          <a:p>
            <a:pPr>
              <a:lnSpc>
                <a:spcPct val="107000"/>
              </a:lnSpc>
            </a:pPr>
            <a:r>
              <a:rPr lang="en-US" sz="2800" b="1" dirty="0">
                <a:latin typeface="Times New Roman" panose="02020603050405020304" pitchFamily="18" charset="0"/>
                <a:ea typeface="Calibri" panose="020F0502020204030204" pitchFamily="34" charset="0"/>
                <a:cs typeface="Arial" panose="020B0604020202020204" pitchFamily="34" charset="0"/>
              </a:rPr>
              <a:t>It means to know yourself!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107617" y="2292442"/>
            <a:ext cx="9137245" cy="584775"/>
          </a:xfrm>
          <a:prstGeom prst="rect">
            <a:avLst/>
          </a:prstGeom>
        </p:spPr>
        <p:txBody>
          <a:bodyPr wrap="none">
            <a:spAutoFit/>
          </a:bodyPr>
          <a:lstStyle/>
          <a:p>
            <a:pPr marL="457200" indent="-457200">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A list of what you do not like in your life&amp; yourself</a:t>
            </a:r>
          </a:p>
        </p:txBody>
      </p:sp>
      <p:sp>
        <p:nvSpPr>
          <p:cNvPr id="12" name="Rectangle 11"/>
          <p:cNvSpPr/>
          <p:nvPr/>
        </p:nvSpPr>
        <p:spPr>
          <a:xfrm>
            <a:off x="107617" y="3071450"/>
            <a:ext cx="6723123" cy="584775"/>
          </a:xfrm>
          <a:prstGeom prst="rect">
            <a:avLst/>
          </a:prstGeom>
        </p:spPr>
        <p:txBody>
          <a:bodyPr wrap="none">
            <a:spAutoFit/>
          </a:bodyPr>
          <a:lstStyle/>
          <a:p>
            <a:pPr marL="457200" indent="-457200">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A list of what you want to be or have</a:t>
            </a:r>
          </a:p>
        </p:txBody>
      </p:sp>
      <p:sp>
        <p:nvSpPr>
          <p:cNvPr id="14" name="Rectangle 13"/>
          <p:cNvSpPr/>
          <p:nvPr/>
        </p:nvSpPr>
        <p:spPr>
          <a:xfrm>
            <a:off x="165869" y="3850458"/>
            <a:ext cx="3480440" cy="646331"/>
          </a:xfrm>
          <a:prstGeom prst="rect">
            <a:avLst/>
          </a:prstGeom>
        </p:spPr>
        <p:txBody>
          <a:bodyPr wrap="none">
            <a:spAutoFit/>
          </a:bodyPr>
          <a:lstStyle/>
          <a:p>
            <a:pPr marL="571500" indent="-571500">
              <a:buFont typeface="Wingdings" panose="05000000000000000000" pitchFamily="2" charset="2"/>
              <a:buChar char="§"/>
            </a:pPr>
            <a:r>
              <a:rPr lang="en-US" sz="3600" dirty="0" smtClean="0">
                <a:latin typeface="Times New Roman" panose="02020603050405020304" pitchFamily="18" charset="0"/>
                <a:ea typeface="Calibri" panose="020F0502020204030204" pitchFamily="34" charset="0"/>
              </a:rPr>
              <a:t>An action plan</a:t>
            </a:r>
            <a:endParaRPr lang="en-US" sz="3600" dirty="0"/>
          </a:p>
        </p:txBody>
      </p:sp>
      <p:sp>
        <p:nvSpPr>
          <p:cNvPr id="11" name="Rectangle 10"/>
          <p:cNvSpPr/>
          <p:nvPr/>
        </p:nvSpPr>
        <p:spPr>
          <a:xfrm>
            <a:off x="10112585" y="0"/>
            <a:ext cx="2079415" cy="355803"/>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One: Exploring</a:t>
            </a:r>
            <a:endParaRPr lang="en-US" sz="12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1244338" cy="422532"/>
          </a:xfrm>
          <a:prstGeom prst="rect">
            <a:avLst/>
          </a:prstGeom>
        </p:spPr>
      </p:pic>
    </p:spTree>
    <p:extLst>
      <p:ext uri="{BB962C8B-B14F-4D97-AF65-F5344CB8AC3E}">
        <p14:creationId xmlns:p14="http://schemas.microsoft.com/office/powerpoint/2010/main" val="2899001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ppt_w</p:attrName>
                                        </p:attrNameLst>
                                      </p:cBhvr>
                                      <p:tavLst>
                                        <p:tav tm="0">
                                          <p:val>
                                            <p:fltVal val="0"/>
                                          </p:val>
                                        </p:tav>
                                        <p:tav tm="100000">
                                          <p:val>
                                            <p:strVal val="#ppt_w"/>
                                          </p:val>
                                        </p:tav>
                                      </p:tavLst>
                                    </p:anim>
                                    <p:anim calcmode="lin" valueType="num">
                                      <p:cBhvr>
                                        <p:cTn id="14" dur="500" fill="hold"/>
                                        <p:tgtEl>
                                          <p:spTgt spid="10"/>
                                        </p:tgtEl>
                                        <p:attrNameLst>
                                          <p:attrName>ppt_h</p:attrName>
                                        </p:attrNameLst>
                                      </p:cBhvr>
                                      <p:tavLst>
                                        <p:tav tm="0">
                                          <p:val>
                                            <p:fltVal val="0"/>
                                          </p:val>
                                        </p:tav>
                                        <p:tav tm="100000">
                                          <p:val>
                                            <p:strVal val="#ppt_h"/>
                                          </p:val>
                                        </p:tav>
                                      </p:tavLst>
                                    </p:anim>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p:cTn id="26" dur="500" fill="hold"/>
                                        <p:tgtEl>
                                          <p:spTgt spid="14"/>
                                        </p:tgtEl>
                                        <p:attrNameLst>
                                          <p:attrName>ppt_w</p:attrName>
                                        </p:attrNameLst>
                                      </p:cBhvr>
                                      <p:tavLst>
                                        <p:tav tm="0">
                                          <p:val>
                                            <p:fltVal val="0"/>
                                          </p:val>
                                        </p:tav>
                                        <p:tav tm="100000">
                                          <p:val>
                                            <p:strVal val="#ppt_w"/>
                                          </p:val>
                                        </p:tav>
                                      </p:tavLst>
                                    </p:anim>
                                    <p:anim calcmode="lin" valueType="num">
                                      <p:cBhvr>
                                        <p:cTn id="27" dur="500" fill="hold"/>
                                        <p:tgtEl>
                                          <p:spTgt spid="14"/>
                                        </p:tgtEl>
                                        <p:attrNameLst>
                                          <p:attrName>ppt_h</p:attrName>
                                        </p:attrNameLst>
                                      </p:cBhvr>
                                      <p:tavLst>
                                        <p:tav tm="0">
                                          <p:val>
                                            <p:fltVal val="0"/>
                                          </p:val>
                                        </p:tav>
                                        <p:tav tm="100000">
                                          <p:val>
                                            <p:strVal val="#ppt_h"/>
                                          </p:val>
                                        </p:tav>
                                      </p:tavLst>
                                    </p:anim>
                                    <p:animEffect transition="in" filter="fade">
                                      <p:cBhvr>
                                        <p:cTn id="2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p:bldP spid="12"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27412" y="669969"/>
            <a:ext cx="3627660" cy="593304"/>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pPr>
            <a:r>
              <a:rPr lang="en-US" sz="3200" b="1" dirty="0" smtClean="0">
                <a:latin typeface="Times New Roman" panose="02020603050405020304" pitchFamily="18" charset="0"/>
                <a:ea typeface="Calibri" panose="020F0502020204030204" pitchFamily="34" charset="0"/>
                <a:cs typeface="Arial" panose="020B0604020202020204" pitchFamily="34" charset="0"/>
              </a:rPr>
              <a:t>Career-Exploration</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227412" y="1391567"/>
            <a:ext cx="5205271" cy="530594"/>
          </a:xfrm>
          <a:prstGeom prst="rect">
            <a:avLst/>
          </a:prstGeom>
          <a:solidFill>
            <a:schemeClr val="accent4">
              <a:lumMod val="20000"/>
              <a:lumOff val="80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pPr>
            <a:r>
              <a:rPr lang="en-US" sz="2800" dirty="0">
                <a:latin typeface="Times New Roman" panose="02020603050405020304" pitchFamily="18" charset="0"/>
                <a:ea typeface="Calibri" panose="020F0502020204030204" pitchFamily="34" charset="0"/>
                <a:cs typeface="Arial" panose="020B0604020202020204" pitchFamily="34" charset="0"/>
              </a:rPr>
              <a:t>Career exploration requires you to:</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227412" y="2484706"/>
            <a:ext cx="9180539" cy="421654"/>
          </a:xfrm>
          <a:prstGeom prst="rect">
            <a:avLst/>
          </a:prstGeom>
        </p:spPr>
        <p:txBody>
          <a:bodyPr wrap="square">
            <a:spAutoFit/>
          </a:bodyPr>
          <a:lstStyle/>
          <a:p>
            <a:pPr marL="342900" indent="-342900">
              <a:lnSpc>
                <a:spcPct val="107000"/>
              </a:lnSpc>
              <a:buFont typeface="Wingdings" panose="05000000000000000000" pitchFamily="2"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Research opportunities in your major that correspond with your goals and priorities.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227411" y="2953619"/>
            <a:ext cx="3007275" cy="421654"/>
          </a:xfrm>
          <a:prstGeom prst="rect">
            <a:avLst/>
          </a:prstGeom>
        </p:spPr>
        <p:txBody>
          <a:bodyPr wrap="square">
            <a:spAutoFit/>
          </a:bodyPr>
          <a:lstStyle/>
          <a:p>
            <a:pPr marL="342900" indent="-342900">
              <a:lnSpc>
                <a:spcPct val="107000"/>
              </a:lnSpc>
              <a:buFont typeface="Wingdings" panose="05000000000000000000" pitchFamily="2"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Do some investigating.</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227412" y="3422532"/>
            <a:ext cx="8143815" cy="750975"/>
          </a:xfrm>
          <a:prstGeom prst="rect">
            <a:avLst/>
          </a:prstGeom>
        </p:spPr>
        <p:txBody>
          <a:bodyPr wrap="square">
            <a:spAutoFit/>
          </a:bodyPr>
          <a:lstStyle/>
          <a:p>
            <a:pPr marL="342900" indent="-342900">
              <a:lnSpc>
                <a:spcPct val="107000"/>
              </a:lnSpc>
              <a:buFont typeface="Wingdings" panose="05000000000000000000" pitchFamily="2"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Interview several people in that line of work and find out what the job involves.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227412" y="4175422"/>
            <a:ext cx="7833794" cy="750975"/>
          </a:xfrm>
          <a:prstGeom prst="rect">
            <a:avLst/>
          </a:prstGeom>
        </p:spPr>
        <p:txBody>
          <a:bodyPr wrap="square">
            <a:spAutoFit/>
          </a:bodyPr>
          <a:lstStyle/>
          <a:p>
            <a:pPr marL="342900" indent="-342900">
              <a:lnSpc>
                <a:spcPct val="107000"/>
              </a:lnSpc>
              <a:buFont typeface="Wingdings" panose="05000000000000000000" pitchFamily="2"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Ask questions that will help you determine if this career lines up with your goals and priorities.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227412" y="5028735"/>
            <a:ext cx="6380704" cy="400110"/>
          </a:xfrm>
          <a:prstGeom prst="rect">
            <a:avLst/>
          </a:prstGeom>
        </p:spPr>
        <p:txBody>
          <a:bodyPr wrap="square">
            <a:spAutoFit/>
          </a:bodyPr>
          <a:lstStyle/>
          <a:p>
            <a:pPr marL="342900" indent="-342900">
              <a:buFont typeface="Wingdings" panose="05000000000000000000" pitchFamily="2" charset="2"/>
              <a:buChar char="§"/>
            </a:pPr>
            <a:r>
              <a:rPr lang="en-US" sz="2000" dirty="0">
                <a:latin typeface="Times New Roman" panose="02020603050405020304" pitchFamily="18" charset="0"/>
                <a:ea typeface="Calibri" panose="020F0502020204030204" pitchFamily="34" charset="0"/>
              </a:rPr>
              <a:t>Try shadowing someone in the field for a week or two.</a:t>
            </a:r>
            <a:endParaRPr lang="en-US" sz="2000" dirty="0"/>
          </a:p>
        </p:txBody>
      </p:sp>
      <p:sp>
        <p:nvSpPr>
          <p:cNvPr id="14" name="Rectangle 13"/>
          <p:cNvSpPr/>
          <p:nvPr/>
        </p:nvSpPr>
        <p:spPr>
          <a:xfrm>
            <a:off x="227411" y="5631708"/>
            <a:ext cx="6324661" cy="750975"/>
          </a:xfrm>
          <a:prstGeom prst="rect">
            <a:avLst/>
          </a:prstGeom>
        </p:spPr>
        <p:txBody>
          <a:bodyPr wrap="square">
            <a:spAutoFit/>
          </a:bodyPr>
          <a:lstStyle/>
          <a:p>
            <a:pPr marL="342900" indent="-342900">
              <a:lnSpc>
                <a:spcPct val="107000"/>
              </a:lnSpc>
              <a:buFont typeface="Wingdings" panose="05000000000000000000" pitchFamily="2"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Seek an internship that will allow you to develop a clearer understanding of this career choice.</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p:cNvSpPr/>
          <p:nvPr/>
        </p:nvSpPr>
        <p:spPr>
          <a:xfrm>
            <a:off x="10112585" y="0"/>
            <a:ext cx="2079415" cy="355803"/>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One: Exploring</a:t>
            </a:r>
            <a:endParaRPr lang="en-US" sz="12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5" name="Picture 1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1244338" cy="422532"/>
          </a:xfrm>
          <a:prstGeom prst="rect">
            <a:avLst/>
          </a:prstGeom>
        </p:spPr>
      </p:pic>
    </p:spTree>
    <p:extLst>
      <p:ext uri="{BB962C8B-B14F-4D97-AF65-F5344CB8AC3E}">
        <p14:creationId xmlns:p14="http://schemas.microsoft.com/office/powerpoint/2010/main" val="1059323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500"/>
                                        <p:tgtEl>
                                          <p:spTgt spid="7"/>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arn(inVertical)">
                                      <p:cBhvr>
                                        <p:cTn id="26" dur="500"/>
                                        <p:tgtEl>
                                          <p:spTgt spid="10"/>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arn(inVertical)">
                                      <p:cBhvr>
                                        <p:cTn id="31" dur="500"/>
                                        <p:tgtEl>
                                          <p:spTgt spid="11"/>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barn(inVertical)">
                                      <p:cBhvr>
                                        <p:cTn id="36" dur="500"/>
                                        <p:tgtEl>
                                          <p:spTgt spid="12"/>
                                        </p:tgtEl>
                                      </p:cBhvr>
                                    </p:animEffect>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barn(inVertical)">
                                      <p:cBhvr>
                                        <p:cTn id="41" dur="500"/>
                                        <p:tgtEl>
                                          <p:spTgt spid="13"/>
                                        </p:tgtEl>
                                      </p:cBhvr>
                                    </p:animEffect>
                                  </p:childTnLst>
                                </p:cTn>
                              </p:par>
                            </p:childTnLst>
                          </p:cTn>
                        </p:par>
                      </p:childTnLst>
                    </p:cTn>
                  </p:par>
                  <p:par>
                    <p:cTn id="42" fill="hold">
                      <p:stCondLst>
                        <p:cond delay="indefinite"/>
                      </p:stCondLst>
                      <p:childTnLst>
                        <p:par>
                          <p:cTn id="43" fill="hold">
                            <p:stCondLst>
                              <p:cond delay="0"/>
                            </p:stCondLst>
                            <p:childTnLst>
                              <p:par>
                                <p:cTn id="44" presetID="16" presetClass="entr" presetSubtype="21" fill="hold" grpId="0" nodeType="click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barn(inVertical)">
                                      <p:cBhvr>
                                        <p:cTn id="4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animBg="1"/>
      <p:bldP spid="7" grpId="0"/>
      <p:bldP spid="10" grpId="0"/>
      <p:bldP spid="11" grpId="0"/>
      <p:bldP spid="12" grpId="0"/>
      <p:bldP spid="13" grpId="0"/>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49868" y="1924326"/>
            <a:ext cx="4231158" cy="1031564"/>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pPr>
            <a:r>
              <a:rPr lang="en-US" sz="6000" b="1" dirty="0" smtClean="0">
                <a:latin typeface="Times New Roman" panose="02020603050405020304" pitchFamily="18" charset="0"/>
                <a:ea typeface="Calibri" panose="020F0502020204030204" pitchFamily="34" charset="0"/>
                <a:cs typeface="Arial" panose="020B0604020202020204" pitchFamily="34" charset="0"/>
              </a:rPr>
              <a:t>Researching</a:t>
            </a:r>
            <a:endParaRPr lang="en-US" sz="4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1244338" cy="422532"/>
          </a:xfrm>
          <a:prstGeom prst="rect">
            <a:avLst/>
          </a:prstGeom>
        </p:spPr>
      </p:pic>
    </p:spTree>
    <p:extLst>
      <p:ext uri="{BB962C8B-B14F-4D97-AF65-F5344CB8AC3E}">
        <p14:creationId xmlns:p14="http://schemas.microsoft.com/office/powerpoint/2010/main" val="4055801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11920" y="95526"/>
            <a:ext cx="4380879" cy="619272"/>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Two: Researching</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2199587" y="1192193"/>
            <a:ext cx="6096000" cy="1569660"/>
          </a:xfrm>
          <a:prstGeom prst="rect">
            <a:avLst/>
          </a:prstGeom>
        </p:spPr>
        <p:txBody>
          <a:bodyPr>
            <a:spAutoFit/>
          </a:bodyPr>
          <a:lstStyle/>
          <a:p>
            <a:r>
              <a:rPr lang="en-US" sz="3200" dirty="0">
                <a:latin typeface="Times New Roman" panose="02020603050405020304" pitchFamily="18" charset="0"/>
                <a:ea typeface="Calibri" panose="020F0502020204030204" pitchFamily="34" charset="0"/>
              </a:rPr>
              <a:t>The researching stage of the job-seeking process comprises two components: </a:t>
            </a:r>
            <a:endParaRPr lang="en-US" sz="3200" dirty="0"/>
          </a:p>
        </p:txBody>
      </p:sp>
      <p:cxnSp>
        <p:nvCxnSpPr>
          <p:cNvPr id="4" name="Straight Arrow Connector 3"/>
          <p:cNvCxnSpPr/>
          <p:nvPr/>
        </p:nvCxnSpPr>
        <p:spPr>
          <a:xfrm flipH="1">
            <a:off x="1894788" y="2761852"/>
            <a:ext cx="1960775" cy="1176779"/>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5" name="Straight Arrow Connector 4"/>
          <p:cNvCxnSpPr/>
          <p:nvPr/>
        </p:nvCxnSpPr>
        <p:spPr>
          <a:xfrm>
            <a:off x="3855563" y="2761853"/>
            <a:ext cx="1753386" cy="1176779"/>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sp>
        <p:nvSpPr>
          <p:cNvPr id="6" name="Rectangle 5"/>
          <p:cNvSpPr/>
          <p:nvPr/>
        </p:nvSpPr>
        <p:spPr>
          <a:xfrm>
            <a:off x="587128" y="4082891"/>
            <a:ext cx="2615320" cy="1014380"/>
          </a:xfrm>
          <a:prstGeom prst="rect">
            <a:avLst/>
          </a:prstGeom>
          <a:solidFill>
            <a:schemeClr val="accent4">
              <a:lumMod val="20000"/>
              <a:lumOff val="80000"/>
            </a:schemeClr>
          </a:solidFill>
          <a:ln>
            <a:solidFill>
              <a:schemeClr val="tx1"/>
            </a:solidFill>
          </a:ln>
        </p:spPr>
        <p:txBody>
          <a:bodyPr wrap="squar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Researching openings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3855563" y="4082891"/>
            <a:ext cx="3297438" cy="1014380"/>
          </a:xfrm>
          <a:prstGeom prst="rect">
            <a:avLst/>
          </a:prstGeom>
          <a:solidFill>
            <a:schemeClr val="accent6">
              <a:lumMod val="20000"/>
              <a:lumOff val="80000"/>
            </a:schemeClr>
          </a:solidFill>
          <a:ln>
            <a:solidFill>
              <a:schemeClr val="tx1"/>
            </a:solidFill>
          </a:ln>
        </p:spPr>
        <p:txBody>
          <a:bodyPr wrap="squar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Researching potential employers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1244338" cy="422532"/>
          </a:xfrm>
          <a:prstGeom prst="rect">
            <a:avLst/>
          </a:prstGeom>
        </p:spPr>
      </p:pic>
    </p:spTree>
    <p:extLst>
      <p:ext uri="{BB962C8B-B14F-4D97-AF65-F5344CB8AC3E}">
        <p14:creationId xmlns:p14="http://schemas.microsoft.com/office/powerpoint/2010/main" val="1352496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000" fill="hold"/>
                                        <p:tgtEl>
                                          <p:spTgt spid="6"/>
                                        </p:tgtEl>
                                        <p:attrNameLst>
                                          <p:attrName>ppt_w</p:attrName>
                                        </p:attrNameLst>
                                      </p:cBhvr>
                                      <p:tavLst>
                                        <p:tav tm="0">
                                          <p:val>
                                            <p:fltVal val="0"/>
                                          </p:val>
                                        </p:tav>
                                        <p:tav tm="100000">
                                          <p:val>
                                            <p:strVal val="#ppt_w"/>
                                          </p:val>
                                        </p:tav>
                                      </p:tavLst>
                                    </p:anim>
                                    <p:anim calcmode="lin" valueType="num">
                                      <p:cBhvr>
                                        <p:cTn id="20" dur="1000" fill="hold"/>
                                        <p:tgtEl>
                                          <p:spTgt spid="6"/>
                                        </p:tgtEl>
                                        <p:attrNameLst>
                                          <p:attrName>ppt_h</p:attrName>
                                        </p:attrNameLst>
                                      </p:cBhvr>
                                      <p:tavLst>
                                        <p:tav tm="0">
                                          <p:val>
                                            <p:fltVal val="0"/>
                                          </p:val>
                                        </p:tav>
                                        <p:tav tm="100000">
                                          <p:val>
                                            <p:strVal val="#ppt_h"/>
                                          </p:val>
                                        </p:tav>
                                      </p:tavLst>
                                    </p:anim>
                                    <p:anim calcmode="lin" valueType="num">
                                      <p:cBhvr>
                                        <p:cTn id="21" dur="1000" fill="hold"/>
                                        <p:tgtEl>
                                          <p:spTgt spid="6"/>
                                        </p:tgtEl>
                                        <p:attrNameLst>
                                          <p:attrName>style.rotation</p:attrName>
                                        </p:attrNameLst>
                                      </p:cBhvr>
                                      <p:tavLst>
                                        <p:tav tm="0">
                                          <p:val>
                                            <p:fltVal val="90"/>
                                          </p:val>
                                        </p:tav>
                                        <p:tav tm="100000">
                                          <p:val>
                                            <p:fltVal val="0"/>
                                          </p:val>
                                        </p:tav>
                                      </p:tavLst>
                                    </p:anim>
                                    <p:animEffect transition="in" filter="fade">
                                      <p:cBhvr>
                                        <p:cTn id="22" dur="1000"/>
                                        <p:tgtEl>
                                          <p:spTgt spid="6"/>
                                        </p:tgtEl>
                                      </p:cBhvr>
                                    </p:animEffect>
                                  </p:childTnLst>
                                </p:cTn>
                              </p:par>
                              <p:par>
                                <p:cTn id="23" presetID="31"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1000" fill="hold"/>
                                        <p:tgtEl>
                                          <p:spTgt spid="4"/>
                                        </p:tgtEl>
                                        <p:attrNameLst>
                                          <p:attrName>ppt_w</p:attrName>
                                        </p:attrNameLst>
                                      </p:cBhvr>
                                      <p:tavLst>
                                        <p:tav tm="0">
                                          <p:val>
                                            <p:fltVal val="0"/>
                                          </p:val>
                                        </p:tav>
                                        <p:tav tm="100000">
                                          <p:val>
                                            <p:strVal val="#ppt_w"/>
                                          </p:val>
                                        </p:tav>
                                      </p:tavLst>
                                    </p:anim>
                                    <p:anim calcmode="lin" valueType="num">
                                      <p:cBhvr>
                                        <p:cTn id="26" dur="1000" fill="hold"/>
                                        <p:tgtEl>
                                          <p:spTgt spid="4"/>
                                        </p:tgtEl>
                                        <p:attrNameLst>
                                          <p:attrName>ppt_h</p:attrName>
                                        </p:attrNameLst>
                                      </p:cBhvr>
                                      <p:tavLst>
                                        <p:tav tm="0">
                                          <p:val>
                                            <p:fltVal val="0"/>
                                          </p:val>
                                        </p:tav>
                                        <p:tav tm="100000">
                                          <p:val>
                                            <p:strVal val="#ppt_h"/>
                                          </p:val>
                                        </p:tav>
                                      </p:tavLst>
                                    </p:anim>
                                    <p:anim calcmode="lin" valueType="num">
                                      <p:cBhvr>
                                        <p:cTn id="27" dur="1000" fill="hold"/>
                                        <p:tgtEl>
                                          <p:spTgt spid="4"/>
                                        </p:tgtEl>
                                        <p:attrNameLst>
                                          <p:attrName>style.rotation</p:attrName>
                                        </p:attrNameLst>
                                      </p:cBhvr>
                                      <p:tavLst>
                                        <p:tav tm="0">
                                          <p:val>
                                            <p:fltVal val="90"/>
                                          </p:val>
                                        </p:tav>
                                        <p:tav tm="100000">
                                          <p:val>
                                            <p:fltVal val="0"/>
                                          </p:val>
                                        </p:tav>
                                      </p:tavLst>
                                    </p:anim>
                                    <p:animEffect transition="in" filter="fade">
                                      <p:cBhvr>
                                        <p:cTn id="28" dur="1000"/>
                                        <p:tgtEl>
                                          <p:spTgt spid="4"/>
                                        </p:tgtEl>
                                      </p:cBhvr>
                                    </p:animEffect>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1000" fill="hold"/>
                                        <p:tgtEl>
                                          <p:spTgt spid="7"/>
                                        </p:tgtEl>
                                        <p:attrNameLst>
                                          <p:attrName>ppt_w</p:attrName>
                                        </p:attrNameLst>
                                      </p:cBhvr>
                                      <p:tavLst>
                                        <p:tav tm="0">
                                          <p:val>
                                            <p:fltVal val="0"/>
                                          </p:val>
                                        </p:tav>
                                        <p:tav tm="100000">
                                          <p:val>
                                            <p:strVal val="#ppt_w"/>
                                          </p:val>
                                        </p:tav>
                                      </p:tavLst>
                                    </p:anim>
                                    <p:anim calcmode="lin" valueType="num">
                                      <p:cBhvr>
                                        <p:cTn id="34" dur="1000" fill="hold"/>
                                        <p:tgtEl>
                                          <p:spTgt spid="7"/>
                                        </p:tgtEl>
                                        <p:attrNameLst>
                                          <p:attrName>ppt_h</p:attrName>
                                        </p:attrNameLst>
                                      </p:cBhvr>
                                      <p:tavLst>
                                        <p:tav tm="0">
                                          <p:val>
                                            <p:fltVal val="0"/>
                                          </p:val>
                                        </p:tav>
                                        <p:tav tm="100000">
                                          <p:val>
                                            <p:strVal val="#ppt_h"/>
                                          </p:val>
                                        </p:tav>
                                      </p:tavLst>
                                    </p:anim>
                                    <p:anim calcmode="lin" valueType="num">
                                      <p:cBhvr>
                                        <p:cTn id="35" dur="1000" fill="hold"/>
                                        <p:tgtEl>
                                          <p:spTgt spid="7"/>
                                        </p:tgtEl>
                                        <p:attrNameLst>
                                          <p:attrName>style.rotation</p:attrName>
                                        </p:attrNameLst>
                                      </p:cBhvr>
                                      <p:tavLst>
                                        <p:tav tm="0">
                                          <p:val>
                                            <p:fltVal val="90"/>
                                          </p:val>
                                        </p:tav>
                                        <p:tav tm="100000">
                                          <p:val>
                                            <p:fltVal val="0"/>
                                          </p:val>
                                        </p:tav>
                                      </p:tavLst>
                                    </p:anim>
                                    <p:animEffect transition="in" filter="fade">
                                      <p:cBhvr>
                                        <p:cTn id="36" dur="1000"/>
                                        <p:tgtEl>
                                          <p:spTgt spid="7"/>
                                        </p:tgtEl>
                                      </p:cBhvr>
                                    </p:animEffect>
                                  </p:childTnLst>
                                </p:cTn>
                              </p:par>
                              <p:par>
                                <p:cTn id="37" presetID="31" presetClass="entr" presetSubtype="0"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1000" fill="hold"/>
                                        <p:tgtEl>
                                          <p:spTgt spid="5"/>
                                        </p:tgtEl>
                                        <p:attrNameLst>
                                          <p:attrName>ppt_w</p:attrName>
                                        </p:attrNameLst>
                                      </p:cBhvr>
                                      <p:tavLst>
                                        <p:tav tm="0">
                                          <p:val>
                                            <p:fltVal val="0"/>
                                          </p:val>
                                        </p:tav>
                                        <p:tav tm="100000">
                                          <p:val>
                                            <p:strVal val="#ppt_w"/>
                                          </p:val>
                                        </p:tav>
                                      </p:tavLst>
                                    </p:anim>
                                    <p:anim calcmode="lin" valueType="num">
                                      <p:cBhvr>
                                        <p:cTn id="40" dur="1000" fill="hold"/>
                                        <p:tgtEl>
                                          <p:spTgt spid="5"/>
                                        </p:tgtEl>
                                        <p:attrNameLst>
                                          <p:attrName>ppt_h</p:attrName>
                                        </p:attrNameLst>
                                      </p:cBhvr>
                                      <p:tavLst>
                                        <p:tav tm="0">
                                          <p:val>
                                            <p:fltVal val="0"/>
                                          </p:val>
                                        </p:tav>
                                        <p:tav tm="100000">
                                          <p:val>
                                            <p:strVal val="#ppt_h"/>
                                          </p:val>
                                        </p:tav>
                                      </p:tavLst>
                                    </p:anim>
                                    <p:anim calcmode="lin" valueType="num">
                                      <p:cBhvr>
                                        <p:cTn id="41" dur="1000" fill="hold"/>
                                        <p:tgtEl>
                                          <p:spTgt spid="5"/>
                                        </p:tgtEl>
                                        <p:attrNameLst>
                                          <p:attrName>style.rotation</p:attrName>
                                        </p:attrNameLst>
                                      </p:cBhvr>
                                      <p:tavLst>
                                        <p:tav tm="0">
                                          <p:val>
                                            <p:fltVal val="90"/>
                                          </p:val>
                                        </p:tav>
                                        <p:tav tm="100000">
                                          <p:val>
                                            <p:fltVal val="0"/>
                                          </p:val>
                                        </p:tav>
                                      </p:tavLst>
                                    </p:anim>
                                    <p:animEffect transition="in" filter="fade">
                                      <p:cBhvr>
                                        <p:cTn id="4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59902" y="711737"/>
            <a:ext cx="3673788" cy="553357"/>
          </a:xfrm>
          <a:prstGeom prst="rect">
            <a:avLst/>
          </a:prstGeom>
          <a:solidFill>
            <a:schemeClr val="accent4">
              <a:lumMod val="20000"/>
              <a:lumOff val="80000"/>
            </a:schemeClr>
          </a:solidFill>
          <a:ln>
            <a:solidFill>
              <a:schemeClr val="tx1"/>
            </a:solidFill>
          </a:ln>
        </p:spPr>
        <p:txBody>
          <a:bodyPr wrap="squar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Researching openings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572673" y="1706438"/>
            <a:ext cx="9872225" cy="468077"/>
          </a:xfrm>
          <a:prstGeom prst="rect">
            <a:avLst/>
          </a:prstGeom>
          <a:solidFill>
            <a:schemeClr val="accent6">
              <a:lumMod val="20000"/>
              <a:lumOff val="80000"/>
            </a:schemeClr>
          </a:solidFill>
          <a:ln>
            <a:solidFill>
              <a:schemeClr val="tx1"/>
            </a:solidFill>
          </a:ln>
        </p:spPr>
        <p:txBody>
          <a:bodyPr wrap="square">
            <a:spAutoFit/>
          </a:bodyPr>
          <a:lstStyle/>
          <a:p>
            <a:pPr algn="ct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Mistakes you might make when researching for a job</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501834" y="2374399"/>
            <a:ext cx="4697696" cy="405367"/>
          </a:xfrm>
          <a:prstGeom prst="rect">
            <a:avLst/>
          </a:prstGeom>
          <a:solidFill>
            <a:schemeClr val="accent3">
              <a:lumMod val="20000"/>
              <a:lumOff val="80000"/>
            </a:schemeClr>
          </a:solidFill>
          <a:ln>
            <a:solidFill>
              <a:schemeClr val="tx1"/>
            </a:solidFill>
          </a:ln>
        </p:spPr>
        <p:txBody>
          <a:bodyPr wrap="none">
            <a:spAutoFit/>
          </a:bodyPr>
          <a:lstStyle/>
          <a:p>
            <a:pPr>
              <a:lnSpc>
                <a:spcPct val="107000"/>
              </a:lnSpc>
              <a:spcAft>
                <a:spcPts val="800"/>
              </a:spcAft>
            </a:pPr>
            <a:r>
              <a:rPr lang="en-US" sz="2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Not Utilizing Career Guidance Resources</a:t>
            </a:r>
            <a:endParaRPr lang="en-US"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379286" y="3121267"/>
            <a:ext cx="6711885" cy="2048766"/>
          </a:xfrm>
          <a:prstGeom prst="rect">
            <a:avLst/>
          </a:prstGeom>
        </p:spPr>
        <p:txBody>
          <a:bodyPr wrap="squar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Most colleges have career guidance offices with beneficial resources for the students. It is advisable that you seek help from such offices because they have dedicated professionals who are ready to guide you through your career challenges.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9909259" y="0"/>
            <a:ext cx="2282741" cy="342786"/>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Two: Researching</a:t>
            </a:r>
            <a:endParaRPr lang="en-US" sz="1200" b="1"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0" name="Elbow Connector 9"/>
          <p:cNvCxnSpPr/>
          <p:nvPr/>
        </p:nvCxnSpPr>
        <p:spPr>
          <a:xfrm rot="16200000" flipH="1">
            <a:off x="3744431" y="939302"/>
            <a:ext cx="800687" cy="622169"/>
          </a:xfrm>
          <a:prstGeom prst="bentConnector3">
            <a:avLst/>
          </a:prstGeom>
          <a:ln>
            <a:tailEnd type="triangle"/>
          </a:ln>
        </p:spPr>
        <p:style>
          <a:lnRef idx="1">
            <a:schemeClr val="dk1"/>
          </a:lnRef>
          <a:fillRef idx="0">
            <a:schemeClr val="dk1"/>
          </a:fillRef>
          <a:effectRef idx="0">
            <a:schemeClr val="dk1"/>
          </a:effectRef>
          <a:fontRef idx="minor">
            <a:schemeClr val="tx1"/>
          </a:fontRef>
        </p:style>
      </p:cxn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1244338" cy="422532"/>
          </a:xfrm>
          <a:prstGeom prst="rect">
            <a:avLst/>
          </a:prstGeom>
        </p:spPr>
      </p:pic>
    </p:spTree>
    <p:extLst>
      <p:ext uri="{BB962C8B-B14F-4D97-AF65-F5344CB8AC3E}">
        <p14:creationId xmlns:p14="http://schemas.microsoft.com/office/powerpoint/2010/main" val="2762007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1834" y="2327976"/>
            <a:ext cx="3716274" cy="421654"/>
          </a:xfrm>
          <a:prstGeom prst="rect">
            <a:avLst/>
          </a:prstGeom>
          <a:solidFill>
            <a:schemeClr val="accent3">
              <a:lumMod val="20000"/>
              <a:lumOff val="80000"/>
            </a:schemeClr>
          </a:solidFill>
          <a:ln>
            <a:solidFill>
              <a:schemeClr val="tx1"/>
            </a:solidFill>
          </a:ln>
        </p:spPr>
        <p:txBody>
          <a:bodyPr wrap="none">
            <a:spAutoFit/>
          </a:bodyPr>
          <a:lstStyle/>
          <a:p>
            <a:pPr>
              <a:lnSpc>
                <a:spcPct val="107000"/>
              </a:lnSpc>
              <a:spcAft>
                <a:spcPts val="800"/>
              </a:spcAft>
            </a:pPr>
            <a:r>
              <a:rPr lang="en-US" sz="2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Not </a:t>
            </a:r>
            <a:r>
              <a:rPr lang="en-US" sz="20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searching in the right places</a:t>
            </a:r>
            <a:endParaRPr lang="en-US"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495677" y="3024568"/>
            <a:ext cx="8261824" cy="1200329"/>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Most graduates research for jobs in the yellow websites (non-real websites) because they have a lack experiences in searching right and well.</a:t>
            </a:r>
          </a:p>
        </p:txBody>
      </p:sp>
      <p:sp>
        <p:nvSpPr>
          <p:cNvPr id="7" name="Rectangle 6"/>
          <p:cNvSpPr/>
          <p:nvPr/>
        </p:nvSpPr>
        <p:spPr>
          <a:xfrm>
            <a:off x="504952" y="4385124"/>
            <a:ext cx="3206968" cy="374077"/>
          </a:xfrm>
          <a:prstGeom prst="rect">
            <a:avLst/>
          </a:prstGeom>
          <a:solidFill>
            <a:schemeClr val="accent4">
              <a:lumMod val="20000"/>
              <a:lumOff val="80000"/>
            </a:schemeClr>
          </a:solidFill>
          <a:ln>
            <a:solidFill>
              <a:schemeClr val="tx1"/>
            </a:solidFill>
          </a:ln>
        </p:spPr>
        <p:txBody>
          <a:bodyPr wrap="none">
            <a:spAutoFit/>
          </a:bodyPr>
          <a:lstStyle/>
          <a:p>
            <a:pPr>
              <a:lnSpc>
                <a:spcPct val="107000"/>
              </a:lnSpc>
              <a:spcAft>
                <a:spcPts val="800"/>
              </a:spcAft>
            </a:pPr>
            <a:r>
              <a:rPr lang="en-US" b="1" u="sng"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So, Begin by asking help from:</a:t>
            </a:r>
            <a:endParaRPr lang="en-US" sz="1400" b="1" u="sng"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504952" y="4919428"/>
            <a:ext cx="6096000" cy="734688"/>
          </a:xfrm>
          <a:prstGeom prst="rect">
            <a:avLst/>
          </a:prstGeom>
        </p:spPr>
        <p:txBody>
          <a:bodyPr>
            <a:spAutoFit/>
          </a:bodyPr>
          <a:lstStyle/>
          <a:p>
            <a:pPr marL="342900" indent="-342900">
              <a:lnSpc>
                <a:spcPct val="107000"/>
              </a:lnSpc>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Career planning centers or career services, career placements, career development, or career consulting.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504952" y="5781687"/>
            <a:ext cx="1404552" cy="405367"/>
          </a:xfrm>
          <a:prstGeom prst="rect">
            <a:avLst/>
          </a:prstGeom>
        </p:spPr>
        <p:txBody>
          <a:bodyPr wrap="none">
            <a:spAutoFit/>
          </a:bodyPr>
          <a:lstStyle/>
          <a:p>
            <a:pPr marL="342900" indent="-342900">
              <a:lnSpc>
                <a:spcPct val="107000"/>
              </a:lnSpc>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Job fairs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159902" y="711737"/>
            <a:ext cx="3673788" cy="553357"/>
          </a:xfrm>
          <a:prstGeom prst="rect">
            <a:avLst/>
          </a:prstGeom>
          <a:solidFill>
            <a:schemeClr val="accent4">
              <a:lumMod val="20000"/>
              <a:lumOff val="80000"/>
            </a:schemeClr>
          </a:solidFill>
          <a:ln>
            <a:solidFill>
              <a:schemeClr val="tx1"/>
            </a:solidFill>
          </a:ln>
        </p:spPr>
        <p:txBody>
          <a:bodyPr wrap="squar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Researching openings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572673" y="1706438"/>
            <a:ext cx="9872225" cy="468077"/>
          </a:xfrm>
          <a:prstGeom prst="rect">
            <a:avLst/>
          </a:prstGeom>
          <a:solidFill>
            <a:schemeClr val="accent6">
              <a:lumMod val="20000"/>
              <a:lumOff val="80000"/>
            </a:schemeClr>
          </a:solidFill>
          <a:ln>
            <a:solidFill>
              <a:schemeClr val="tx1"/>
            </a:solidFill>
          </a:ln>
        </p:spPr>
        <p:txBody>
          <a:bodyPr wrap="square">
            <a:spAutoFit/>
          </a:bodyPr>
          <a:lstStyle/>
          <a:p>
            <a:pPr algn="ct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Mistakes you might make when researching for a job</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9909259" y="0"/>
            <a:ext cx="2282741" cy="342786"/>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Two: Researching</a:t>
            </a:r>
            <a:endParaRPr lang="en-US" sz="1200" b="1"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5" name="Elbow Connector 14"/>
          <p:cNvCxnSpPr/>
          <p:nvPr/>
        </p:nvCxnSpPr>
        <p:spPr>
          <a:xfrm rot="16200000" flipH="1">
            <a:off x="3744431" y="939302"/>
            <a:ext cx="800687" cy="622169"/>
          </a:xfrm>
          <a:prstGeom prst="bentConnector3">
            <a:avLst/>
          </a:prstGeom>
          <a:ln>
            <a:tailEnd type="triangle"/>
          </a:ln>
        </p:spPr>
        <p:style>
          <a:lnRef idx="1">
            <a:schemeClr val="dk1"/>
          </a:lnRef>
          <a:fillRef idx="0">
            <a:schemeClr val="dk1"/>
          </a:fillRef>
          <a:effectRef idx="0">
            <a:schemeClr val="dk1"/>
          </a:effectRef>
          <a:fontRef idx="minor">
            <a:schemeClr val="tx1"/>
          </a:fontRef>
        </p:style>
      </p:cxn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1244338" cy="422532"/>
          </a:xfrm>
          <a:prstGeom prst="rect">
            <a:avLst/>
          </a:prstGeom>
        </p:spPr>
      </p:pic>
    </p:spTree>
    <p:extLst>
      <p:ext uri="{BB962C8B-B14F-4D97-AF65-F5344CB8AC3E}">
        <p14:creationId xmlns:p14="http://schemas.microsoft.com/office/powerpoint/2010/main" val="1889877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8">
                                            <p:txEl>
                                              <p:pRg st="0" end="0"/>
                                            </p:txEl>
                                          </p:spTgt>
                                        </p:tgtEl>
                                        <p:attrNameLst>
                                          <p:attrName>style.visibility</p:attrName>
                                        </p:attrNameLst>
                                      </p:cBhvr>
                                      <p:to>
                                        <p:strVal val="visible"/>
                                      </p:to>
                                    </p:set>
                                    <p:animEffect transition="in" filter="barn(inVertical)">
                                      <p:cBhvr>
                                        <p:cTn id="24" dur="500"/>
                                        <p:tgtEl>
                                          <p:spTgt spid="8">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9">
                                            <p:txEl>
                                              <p:pRg st="0" end="0"/>
                                            </p:txEl>
                                          </p:spTgt>
                                        </p:tgtEl>
                                        <p:attrNameLst>
                                          <p:attrName>style.visibility</p:attrName>
                                        </p:attrNameLst>
                                      </p:cBhvr>
                                      <p:to>
                                        <p:strVal val="visible"/>
                                      </p:to>
                                    </p:set>
                                    <p:animEffect transition="in" filter="barn(inVertical)">
                                      <p:cBhvr>
                                        <p:cTn id="29" dur="500"/>
                                        <p:tgtEl>
                                          <p:spTgt spid="9">
                                            <p:txEl>
                                              <p:pRg st="0" end="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fill="hold"/>
                                        <p:tgtEl>
                                          <p:spTgt spid="13"/>
                                        </p:tgtEl>
                                        <p:attrNameLst>
                                          <p:attrName>ppt_x</p:attrName>
                                        </p:attrNameLst>
                                      </p:cBhvr>
                                      <p:tavLst>
                                        <p:tav tm="0">
                                          <p:val>
                                            <p:strVal val="#ppt_x"/>
                                          </p:val>
                                        </p:tav>
                                        <p:tav tm="100000">
                                          <p:val>
                                            <p:strVal val="#ppt_x"/>
                                          </p:val>
                                        </p:tav>
                                      </p:tavLst>
                                    </p:anim>
                                    <p:anim calcmode="lin" valueType="num">
                                      <p:cBhvr additive="base">
                                        <p:cTn id="3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500" fill="hold"/>
                                        <p:tgtEl>
                                          <p:spTgt spid="14"/>
                                        </p:tgtEl>
                                        <p:attrNameLst>
                                          <p:attrName>ppt_x</p:attrName>
                                        </p:attrNameLst>
                                      </p:cBhvr>
                                      <p:tavLst>
                                        <p:tav tm="0">
                                          <p:val>
                                            <p:strVal val="#ppt_x"/>
                                          </p:val>
                                        </p:tav>
                                        <p:tav tm="100000">
                                          <p:val>
                                            <p:strVal val="#ppt_x"/>
                                          </p:val>
                                        </p:tav>
                                      </p:tavLst>
                                    </p:anim>
                                    <p:anim calcmode="lin" valueType="num">
                                      <p:cBhvr additive="base">
                                        <p:cTn id="4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7" grpId="0" animBg="1"/>
      <p:bldP spid="13" grpId="0" animBg="1"/>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1834" y="2327976"/>
            <a:ext cx="4156907" cy="421654"/>
          </a:xfrm>
          <a:prstGeom prst="rect">
            <a:avLst/>
          </a:prstGeom>
          <a:solidFill>
            <a:schemeClr val="tx2">
              <a:lumMod val="20000"/>
              <a:lumOff val="80000"/>
            </a:schemeClr>
          </a:solidFill>
          <a:ln>
            <a:solidFill>
              <a:schemeClr val="tx1"/>
            </a:solidFill>
          </a:ln>
        </p:spPr>
        <p:txBody>
          <a:bodyPr wrap="none">
            <a:spAutoFit/>
          </a:bodyPr>
          <a:lstStyle/>
          <a:p>
            <a:pPr>
              <a:lnSpc>
                <a:spcPct val="107000"/>
              </a:lnSpc>
              <a:spcAft>
                <a:spcPts val="800"/>
              </a:spcAft>
            </a:pPr>
            <a:r>
              <a:rPr lang="en-US" sz="20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Not understanding the market value</a:t>
            </a:r>
            <a:endParaRPr lang="en-US"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495677" y="3024568"/>
            <a:ext cx="6499012" cy="2308324"/>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Every graduate should research and assess their market value in order to fit in the marketplace. It is advisable that you understand the data before attending any single interview. You can consider learning new skill sets that will put your market value at a higher rate.</a:t>
            </a:r>
          </a:p>
        </p:txBody>
      </p:sp>
      <p:sp>
        <p:nvSpPr>
          <p:cNvPr id="8" name="Rectangle 7"/>
          <p:cNvSpPr/>
          <p:nvPr/>
        </p:nvSpPr>
        <p:spPr>
          <a:xfrm>
            <a:off x="159902" y="711737"/>
            <a:ext cx="3673788" cy="553357"/>
          </a:xfrm>
          <a:prstGeom prst="rect">
            <a:avLst/>
          </a:prstGeom>
          <a:solidFill>
            <a:schemeClr val="accent4">
              <a:lumMod val="20000"/>
              <a:lumOff val="80000"/>
            </a:schemeClr>
          </a:solidFill>
          <a:ln>
            <a:solidFill>
              <a:schemeClr val="tx1"/>
            </a:solidFill>
          </a:ln>
        </p:spPr>
        <p:txBody>
          <a:bodyPr wrap="squar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Researching openings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572673" y="1706438"/>
            <a:ext cx="9872225" cy="468077"/>
          </a:xfrm>
          <a:prstGeom prst="rect">
            <a:avLst/>
          </a:prstGeom>
          <a:solidFill>
            <a:schemeClr val="accent6">
              <a:lumMod val="20000"/>
              <a:lumOff val="80000"/>
            </a:schemeClr>
          </a:solidFill>
          <a:ln>
            <a:solidFill>
              <a:schemeClr val="tx1"/>
            </a:solidFill>
          </a:ln>
        </p:spPr>
        <p:txBody>
          <a:bodyPr wrap="square">
            <a:spAutoFit/>
          </a:bodyPr>
          <a:lstStyle/>
          <a:p>
            <a:pPr algn="ct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Mistakes you might make when researching for a job</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9909259" y="0"/>
            <a:ext cx="2282741" cy="342786"/>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Two: Researching</a:t>
            </a:r>
            <a:endParaRPr lang="en-US" sz="1200" b="1"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1" name="Elbow Connector 10"/>
          <p:cNvCxnSpPr/>
          <p:nvPr/>
        </p:nvCxnSpPr>
        <p:spPr>
          <a:xfrm rot="16200000" flipH="1">
            <a:off x="3744431" y="939302"/>
            <a:ext cx="800687" cy="622169"/>
          </a:xfrm>
          <a:prstGeom prst="bentConnector3">
            <a:avLst/>
          </a:prstGeom>
          <a:ln>
            <a:tailEnd type="triangle"/>
          </a:ln>
        </p:spPr>
        <p:style>
          <a:lnRef idx="1">
            <a:schemeClr val="dk1"/>
          </a:lnRef>
          <a:fillRef idx="0">
            <a:schemeClr val="dk1"/>
          </a:fillRef>
          <a:effectRef idx="0">
            <a:schemeClr val="dk1"/>
          </a:effectRef>
          <a:fontRef idx="minor">
            <a:schemeClr val="tx1"/>
          </a:fontRef>
        </p:style>
      </p:cxn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1244338" cy="422532"/>
          </a:xfrm>
          <a:prstGeom prst="rect">
            <a:avLst/>
          </a:prstGeom>
        </p:spPr>
      </p:pic>
    </p:spTree>
    <p:extLst>
      <p:ext uri="{BB962C8B-B14F-4D97-AF65-F5344CB8AC3E}">
        <p14:creationId xmlns:p14="http://schemas.microsoft.com/office/powerpoint/2010/main" val="2322089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9"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1834" y="2327976"/>
            <a:ext cx="3742115" cy="421654"/>
          </a:xfrm>
          <a:prstGeom prst="rect">
            <a:avLst/>
          </a:prstGeom>
          <a:solidFill>
            <a:schemeClr val="tx2">
              <a:lumMod val="20000"/>
              <a:lumOff val="80000"/>
            </a:schemeClr>
          </a:solidFill>
          <a:ln>
            <a:solidFill>
              <a:schemeClr val="tx1"/>
            </a:solidFill>
          </a:ln>
        </p:spPr>
        <p:txBody>
          <a:bodyPr wrap="none">
            <a:spAutoFit/>
          </a:bodyPr>
          <a:lstStyle/>
          <a:p>
            <a:pPr>
              <a:lnSpc>
                <a:spcPct val="107000"/>
              </a:lnSpc>
              <a:spcAft>
                <a:spcPts val="800"/>
              </a:spcAft>
            </a:pPr>
            <a:r>
              <a:rPr lang="en-US" sz="20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Not preparing for Job interview</a:t>
            </a:r>
            <a:endParaRPr lang="en-US"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495677" y="3024568"/>
            <a:ext cx="6480158" cy="1938992"/>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Many graduates make the mistake of not preparing well enough for their job interviews. It is critical to ensure that you are well-prepared and that you have researched everything you need to know about the employer.</a:t>
            </a:r>
          </a:p>
        </p:txBody>
      </p:sp>
      <p:sp>
        <p:nvSpPr>
          <p:cNvPr id="8" name="Rectangle 7"/>
          <p:cNvSpPr/>
          <p:nvPr/>
        </p:nvSpPr>
        <p:spPr>
          <a:xfrm>
            <a:off x="159902" y="711737"/>
            <a:ext cx="3673788" cy="553357"/>
          </a:xfrm>
          <a:prstGeom prst="rect">
            <a:avLst/>
          </a:prstGeom>
          <a:solidFill>
            <a:schemeClr val="accent4">
              <a:lumMod val="20000"/>
              <a:lumOff val="80000"/>
            </a:schemeClr>
          </a:solidFill>
          <a:ln>
            <a:solidFill>
              <a:schemeClr val="tx1"/>
            </a:solidFill>
          </a:ln>
        </p:spPr>
        <p:txBody>
          <a:bodyPr wrap="squar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Researching openings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572673" y="1706438"/>
            <a:ext cx="9872225" cy="468077"/>
          </a:xfrm>
          <a:prstGeom prst="rect">
            <a:avLst/>
          </a:prstGeom>
          <a:solidFill>
            <a:schemeClr val="accent6">
              <a:lumMod val="20000"/>
              <a:lumOff val="80000"/>
            </a:schemeClr>
          </a:solidFill>
          <a:ln>
            <a:solidFill>
              <a:schemeClr val="tx1"/>
            </a:solidFill>
          </a:ln>
        </p:spPr>
        <p:txBody>
          <a:bodyPr wrap="square">
            <a:spAutoFit/>
          </a:bodyPr>
          <a:lstStyle/>
          <a:p>
            <a:pPr algn="ct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Mistakes you might make when researching for a job</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9909259" y="0"/>
            <a:ext cx="2282741" cy="342786"/>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Two: Researching</a:t>
            </a:r>
            <a:endParaRPr lang="en-US" sz="1200" b="1"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1" name="Elbow Connector 10"/>
          <p:cNvCxnSpPr/>
          <p:nvPr/>
        </p:nvCxnSpPr>
        <p:spPr>
          <a:xfrm rot="16200000" flipH="1">
            <a:off x="3744431" y="939302"/>
            <a:ext cx="800687" cy="622169"/>
          </a:xfrm>
          <a:prstGeom prst="bentConnector3">
            <a:avLst/>
          </a:prstGeom>
          <a:ln>
            <a:tailEnd type="triangle"/>
          </a:ln>
        </p:spPr>
        <p:style>
          <a:lnRef idx="1">
            <a:schemeClr val="dk1"/>
          </a:lnRef>
          <a:fillRef idx="0">
            <a:schemeClr val="dk1"/>
          </a:fillRef>
          <a:effectRef idx="0">
            <a:schemeClr val="dk1"/>
          </a:effectRef>
          <a:fontRef idx="minor">
            <a:schemeClr val="tx1"/>
          </a:fontRef>
        </p:style>
      </p:cxn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1244338" cy="422532"/>
          </a:xfrm>
          <a:prstGeom prst="rect">
            <a:avLst/>
          </a:prstGeom>
        </p:spPr>
      </p:pic>
    </p:spTree>
    <p:extLst>
      <p:ext uri="{BB962C8B-B14F-4D97-AF65-F5344CB8AC3E}">
        <p14:creationId xmlns:p14="http://schemas.microsoft.com/office/powerpoint/2010/main" val="2277868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9"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92068" y="697029"/>
            <a:ext cx="5316717" cy="553357"/>
          </a:xfrm>
          <a:prstGeom prst="rect">
            <a:avLst/>
          </a:prstGeom>
          <a:solidFill>
            <a:schemeClr val="accent4">
              <a:lumMod val="20000"/>
              <a:lumOff val="80000"/>
            </a:schemeClr>
          </a:solidFill>
          <a:ln>
            <a:solidFill>
              <a:schemeClr val="tx1"/>
            </a:solidFill>
          </a:ln>
          <a:effectLst>
            <a:reflection blurRad="6350" stA="50000" endA="300" endPos="55000" dir="5400000" sy="-100000" algn="bl" rotWithShape="0"/>
          </a:effectLst>
        </p:spPr>
        <p:txBody>
          <a:bodyPr wrap="squar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Researching potential employers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301657" y="2614038"/>
            <a:ext cx="11349873" cy="1080296"/>
          </a:xfrm>
          <a:prstGeom prst="rect">
            <a:avLst/>
          </a:prstGeom>
          <a:ln>
            <a:solidFill>
              <a:schemeClr val="tx1"/>
            </a:solidFill>
          </a:ln>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Think about this stage of the job-seeking process as job researching, not job searching. You are not simply searching for vacant positions. You are researching positions and companies to find the right fit between your skills and desires and their needs and opportunities.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5" name="Rectangle 14"/>
          <p:cNvSpPr/>
          <p:nvPr/>
        </p:nvSpPr>
        <p:spPr>
          <a:xfrm>
            <a:off x="572673" y="1706438"/>
            <a:ext cx="9872225" cy="468077"/>
          </a:xfrm>
          <a:prstGeom prst="rect">
            <a:avLst/>
          </a:prstGeom>
          <a:solidFill>
            <a:schemeClr val="accent6">
              <a:lumMod val="20000"/>
              <a:lumOff val="80000"/>
            </a:schemeClr>
          </a:solidFill>
          <a:ln>
            <a:solidFill>
              <a:schemeClr val="tx1"/>
            </a:solidFill>
          </a:ln>
        </p:spPr>
        <p:txBody>
          <a:bodyPr wrap="square">
            <a:spAutoFit/>
          </a:bodyPr>
          <a:lstStyle/>
          <a:p>
            <a:pPr algn="ctr">
              <a:lnSpc>
                <a:spcPct val="107000"/>
              </a:lnSpc>
              <a:spcAft>
                <a:spcPts val="800"/>
              </a:spcAft>
            </a:pPr>
            <a:r>
              <a:rPr lang="en-US" sz="2400" b="1" dirty="0" smtClean="0">
                <a:latin typeface="Times New Roman" panose="02020603050405020304" pitchFamily="18" charset="0"/>
                <a:ea typeface="Calibri" panose="020F0502020204030204" pitchFamily="34" charset="0"/>
                <a:cs typeface="Arial" panose="020B0604020202020204" pitchFamily="34" charset="0"/>
              </a:rPr>
              <a:t>Before Applying steps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p:cNvSpPr/>
          <p:nvPr/>
        </p:nvSpPr>
        <p:spPr>
          <a:xfrm>
            <a:off x="9909259" y="0"/>
            <a:ext cx="2282741" cy="342786"/>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Two: Researching</a:t>
            </a:r>
            <a:endParaRPr lang="en-US" sz="1200" b="1"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7" name="Elbow Connector 16"/>
          <p:cNvCxnSpPr/>
          <p:nvPr/>
        </p:nvCxnSpPr>
        <p:spPr>
          <a:xfrm rot="16200000" flipH="1">
            <a:off x="5419526" y="995010"/>
            <a:ext cx="800687" cy="622169"/>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3" name="Rectangle 2"/>
          <p:cNvSpPr/>
          <p:nvPr/>
        </p:nvSpPr>
        <p:spPr>
          <a:xfrm>
            <a:off x="301657" y="4133857"/>
            <a:ext cx="6096000" cy="1938992"/>
          </a:xfrm>
          <a:prstGeom prst="rect">
            <a:avLst/>
          </a:prstGeom>
        </p:spPr>
        <p:txBody>
          <a:bodyPr>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take a few moments to research the position and the company. This research not only will help you determine if you truly wish to apply for this position with this organization but also will help you down the line when you customize your résumé and prepare for your interview. </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1244338" cy="422532"/>
          </a:xfrm>
          <a:prstGeom prst="rect">
            <a:avLst/>
          </a:prstGeom>
        </p:spPr>
      </p:pic>
    </p:spTree>
    <p:extLst>
      <p:ext uri="{BB962C8B-B14F-4D97-AF65-F5344CB8AC3E}">
        <p14:creationId xmlns:p14="http://schemas.microsoft.com/office/powerpoint/2010/main" val="2413960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500" fill="hold"/>
                                        <p:tgtEl>
                                          <p:spTgt spid="16"/>
                                        </p:tgtEl>
                                        <p:attrNameLst>
                                          <p:attrName>ppt_x</p:attrName>
                                        </p:attrNameLst>
                                      </p:cBhvr>
                                      <p:tavLst>
                                        <p:tav tm="0">
                                          <p:val>
                                            <p:strVal val="#ppt_x"/>
                                          </p:val>
                                        </p:tav>
                                        <p:tav tm="100000">
                                          <p:val>
                                            <p:strVal val="#ppt_x"/>
                                          </p:val>
                                        </p:tav>
                                      </p:tavLst>
                                    </p:anim>
                                    <p:anim calcmode="lin" valueType="num">
                                      <p:cBhvr additive="base">
                                        <p:cTn id="19"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animBg="1"/>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92068" y="697029"/>
            <a:ext cx="5316717" cy="553357"/>
          </a:xfrm>
          <a:prstGeom prst="rect">
            <a:avLst/>
          </a:prstGeom>
          <a:solidFill>
            <a:schemeClr val="accent4">
              <a:lumMod val="20000"/>
              <a:lumOff val="80000"/>
            </a:schemeClr>
          </a:solidFill>
          <a:ln>
            <a:solidFill>
              <a:schemeClr val="tx1"/>
            </a:solidFill>
          </a:ln>
          <a:effectLst>
            <a:reflection blurRad="6350" stA="50000" endA="300" endPos="55000" dir="5400000" sy="-100000" algn="bl" rotWithShape="0"/>
          </a:effectLst>
        </p:spPr>
        <p:txBody>
          <a:bodyPr wrap="squar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Researching potential employers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5" name="Rectangle 14"/>
          <p:cNvSpPr/>
          <p:nvPr/>
        </p:nvSpPr>
        <p:spPr>
          <a:xfrm>
            <a:off x="572673" y="1706438"/>
            <a:ext cx="9872225" cy="468077"/>
          </a:xfrm>
          <a:prstGeom prst="rect">
            <a:avLst/>
          </a:prstGeom>
          <a:solidFill>
            <a:schemeClr val="accent6">
              <a:lumMod val="20000"/>
              <a:lumOff val="80000"/>
            </a:schemeClr>
          </a:solidFill>
          <a:ln>
            <a:solidFill>
              <a:schemeClr val="tx1"/>
            </a:solidFill>
          </a:ln>
        </p:spPr>
        <p:txBody>
          <a:bodyPr wrap="square">
            <a:spAutoFit/>
          </a:bodyPr>
          <a:lstStyle/>
          <a:p>
            <a:pPr algn="ctr">
              <a:lnSpc>
                <a:spcPct val="107000"/>
              </a:lnSpc>
              <a:spcAft>
                <a:spcPts val="800"/>
              </a:spcAft>
            </a:pPr>
            <a:r>
              <a:rPr lang="en-US" sz="2400" b="1" dirty="0" smtClean="0">
                <a:latin typeface="Times New Roman" panose="02020603050405020304" pitchFamily="18" charset="0"/>
                <a:ea typeface="Calibri" panose="020F0502020204030204" pitchFamily="34" charset="0"/>
                <a:cs typeface="Arial" panose="020B0604020202020204" pitchFamily="34" charset="0"/>
              </a:rPr>
              <a:t>Before Applying steps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p:cNvSpPr/>
          <p:nvPr/>
        </p:nvSpPr>
        <p:spPr>
          <a:xfrm>
            <a:off x="9909259" y="0"/>
            <a:ext cx="2282741" cy="342786"/>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Two: Researching</a:t>
            </a:r>
            <a:endParaRPr lang="en-US" sz="1200" b="1"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7" name="Elbow Connector 16"/>
          <p:cNvCxnSpPr/>
          <p:nvPr/>
        </p:nvCxnSpPr>
        <p:spPr>
          <a:xfrm rot="16200000" flipH="1">
            <a:off x="5419526" y="995010"/>
            <a:ext cx="800687" cy="622169"/>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8" name="Rectangle 7"/>
          <p:cNvSpPr/>
          <p:nvPr/>
        </p:nvSpPr>
        <p:spPr>
          <a:xfrm>
            <a:off x="329937" y="2304156"/>
            <a:ext cx="7359192" cy="1015663"/>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Begin by researching their websites, but remember that the purpose of company websites is to make the organization look appealing, so you do not want to end your research there. </a:t>
            </a:r>
          </a:p>
        </p:txBody>
      </p:sp>
      <p:sp>
        <p:nvSpPr>
          <p:cNvPr id="10" name="Rectangle 9"/>
          <p:cNvSpPr/>
          <p:nvPr/>
        </p:nvSpPr>
        <p:spPr>
          <a:xfrm>
            <a:off x="329937" y="3538167"/>
            <a:ext cx="6900421" cy="1015663"/>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Interview anyone who works for the organization in question or has a similar type of position with a different organization for insights. </a:t>
            </a:r>
          </a:p>
        </p:txBody>
      </p:sp>
      <p:sp>
        <p:nvSpPr>
          <p:cNvPr id="11" name="Rectangle 10"/>
          <p:cNvSpPr/>
          <p:nvPr/>
        </p:nvSpPr>
        <p:spPr>
          <a:xfrm>
            <a:off x="329936" y="4864115"/>
            <a:ext cx="6900421" cy="2381293"/>
          </a:xfrm>
          <a:prstGeom prst="rect">
            <a:avLst/>
          </a:prstGeom>
        </p:spPr>
        <p:txBody>
          <a:bodyPr wrap="square">
            <a:spAutoFit/>
          </a:bodyPr>
          <a:lstStyle/>
          <a:p>
            <a:pPr marL="342900" indent="-342900">
              <a:lnSpc>
                <a:spcPct val="107000"/>
              </a:lnSpc>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Other sources of information that may be helpful include the Chamber of Commerce, Better Business Bureau reports, the College Placement Annual, Public libraries and career centers have valuable information about employers, including companies’ annual reports to shareholders, reports kept by local chambers of commerce, trade journals, and business indexes.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1244338" cy="422532"/>
          </a:xfrm>
          <a:prstGeom prst="rect">
            <a:avLst/>
          </a:prstGeom>
        </p:spPr>
      </p:pic>
    </p:spTree>
    <p:extLst>
      <p:ext uri="{BB962C8B-B14F-4D97-AF65-F5344CB8AC3E}">
        <p14:creationId xmlns:p14="http://schemas.microsoft.com/office/powerpoint/2010/main" val="1096780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8" grpId="0"/>
      <p:bldP spid="10" grpId="0"/>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67823" y="1886619"/>
            <a:ext cx="6320961" cy="1013675"/>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pPr>
            <a:r>
              <a:rPr lang="en-US" sz="6000" b="1" dirty="0" smtClean="0">
                <a:latin typeface="Times New Roman" panose="02020603050405020304" pitchFamily="18" charset="0"/>
                <a:ea typeface="Calibri" panose="020F0502020204030204" pitchFamily="34" charset="0"/>
                <a:cs typeface="Arial" panose="020B0604020202020204" pitchFamily="34" charset="0"/>
              </a:rPr>
              <a:t>Applying </a:t>
            </a:r>
            <a:r>
              <a:rPr lang="en-US" sz="6000" b="1" dirty="0" smtClean="0">
                <a:latin typeface="Times New Roman" panose="02020603050405020304" pitchFamily="18" charset="0"/>
                <a:cs typeface="Times New Roman" panose="02020603050405020304" pitchFamily="18" charset="0"/>
              </a:rPr>
              <a:t>Résumés</a:t>
            </a:r>
            <a:endParaRPr lang="en-US" sz="60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1244338" cy="422532"/>
          </a:xfrm>
          <a:prstGeom prst="rect">
            <a:avLst/>
          </a:prstGeom>
        </p:spPr>
      </p:pic>
    </p:spTree>
    <p:extLst>
      <p:ext uri="{BB962C8B-B14F-4D97-AF65-F5344CB8AC3E}">
        <p14:creationId xmlns:p14="http://schemas.microsoft.com/office/powerpoint/2010/main" val="1005561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81982" y="86670"/>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584460" y="980705"/>
            <a:ext cx="11117347" cy="830997"/>
          </a:xfrm>
          <a:prstGeom prst="rect">
            <a:avLst/>
          </a:prstGeom>
          <a:solidFill>
            <a:schemeClr val="accent4">
              <a:lumMod val="20000"/>
              <a:lumOff val="80000"/>
            </a:schemeClr>
          </a:solidFill>
          <a:ln>
            <a:solidFill>
              <a:schemeClr val="tx1"/>
            </a:solidFill>
          </a:ln>
        </p:spPr>
        <p:txBody>
          <a:bodyPr wrap="square">
            <a:spAutoFit/>
          </a:bodyPr>
          <a:lstStyle/>
          <a:p>
            <a:pPr algn="ctr"/>
            <a:r>
              <a:rPr lang="en-US" sz="2400" b="1" dirty="0">
                <a:latin typeface="Times New Roman" panose="02020603050405020304" pitchFamily="18" charset="0"/>
                <a:cs typeface="Times New Roman" panose="02020603050405020304" pitchFamily="18" charset="0"/>
              </a:rPr>
              <a:t>Once you have researched a place you would like to consider for employment, it is time to turn your attention to résumés and cover letters.</a:t>
            </a:r>
          </a:p>
        </p:txBody>
      </p:sp>
      <p:sp>
        <p:nvSpPr>
          <p:cNvPr id="4" name="Rectangle 3"/>
          <p:cNvSpPr/>
          <p:nvPr/>
        </p:nvSpPr>
        <p:spPr>
          <a:xfrm>
            <a:off x="3259434" y="1962033"/>
            <a:ext cx="5040162" cy="530594"/>
          </a:xfrm>
          <a:prstGeom prst="rect">
            <a:avLst/>
          </a:prstGeom>
          <a:solidFill>
            <a:schemeClr val="accent6">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Characteristics of good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399067" y="2548411"/>
            <a:ext cx="3288080" cy="400110"/>
          </a:xfrm>
          <a:prstGeom prst="rect">
            <a:avLst/>
          </a:prstGeom>
        </p:spPr>
        <p:txBody>
          <a:bodyPr wrap="none">
            <a:spAutoFit/>
          </a:bodyPr>
          <a:lstStyle/>
          <a:p>
            <a:pPr marL="342900" indent="-342900">
              <a:buFont typeface="Arial" panose="020B0604020202020204" pitchFamily="34" charset="0"/>
              <a:buChar char="•"/>
            </a:pPr>
            <a:r>
              <a:rPr lang="en-US" sz="2000" dirty="0">
                <a:latin typeface="Times New Roman" panose="02020603050405020304" pitchFamily="18" charset="0"/>
                <a:ea typeface="Calibri" panose="020F0502020204030204" pitchFamily="34" charset="0"/>
              </a:rPr>
              <a:t>Highlighting your skill set.</a:t>
            </a:r>
            <a:endParaRPr lang="en-US" sz="2000" dirty="0"/>
          </a:p>
        </p:txBody>
      </p:sp>
      <p:sp>
        <p:nvSpPr>
          <p:cNvPr id="6" name="Rectangle 5"/>
          <p:cNvSpPr/>
          <p:nvPr/>
        </p:nvSpPr>
        <p:spPr>
          <a:xfrm>
            <a:off x="399067" y="3072304"/>
            <a:ext cx="6096000" cy="1393330"/>
          </a:xfrm>
          <a:prstGeom prst="rect">
            <a:avLst/>
          </a:prstGeom>
        </p:spPr>
        <p:txBody>
          <a:bodyPr>
            <a:spAutoFit/>
          </a:bodyPr>
          <a:lstStyle/>
          <a:p>
            <a:pPr marL="342900" indent="-342900">
              <a:lnSpc>
                <a:spcPct val="107000"/>
              </a:lnSpc>
              <a:spcAft>
                <a:spcPts val="800"/>
              </a:spcAft>
              <a:buFont typeface="Arial" panose="020B0604020202020204" pitchFamily="34" charset="0"/>
              <a:buChar char="•"/>
            </a:pPr>
            <a:r>
              <a:rPr lang="en-US" sz="2000" dirty="0" smtClean="0">
                <a:latin typeface="Times New Roman" panose="02020603050405020304" pitchFamily="18" charset="0"/>
                <a:ea typeface="Calibri" panose="020F0502020204030204" pitchFamily="34" charset="0"/>
                <a:cs typeface="Arial" panose="020B0604020202020204" pitchFamily="34" charset="0"/>
              </a:rPr>
              <a:t>Shows </a:t>
            </a:r>
            <a:r>
              <a:rPr lang="en-US" sz="2000" dirty="0">
                <a:latin typeface="Times New Roman" panose="02020603050405020304" pitchFamily="18" charset="0"/>
                <a:ea typeface="Calibri" panose="020F0502020204030204" pitchFamily="34" charset="0"/>
                <a:cs typeface="Arial" panose="020B0604020202020204" pitchFamily="34" charset="0"/>
              </a:rPr>
              <a:t>how you fit this position and this organization and highlights the skills you possess relevant to the skills required by the position for which you are applying.</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99067" y="4272892"/>
            <a:ext cx="6096000" cy="750975"/>
          </a:xfrm>
          <a:prstGeom prst="rect">
            <a:avLst/>
          </a:prstGeom>
        </p:spPr>
        <p:txBody>
          <a:bodyPr>
            <a:spAutoFit/>
          </a:bodyPr>
          <a:lstStyle/>
          <a:p>
            <a:pPr marL="342900" indent="-342900">
              <a:lnSpc>
                <a:spcPct val="107000"/>
              </a:lnSpc>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Select a format that will highlight your strengths and downplay your weaknesses.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399067" y="5177116"/>
            <a:ext cx="6484660" cy="405367"/>
          </a:xfrm>
          <a:prstGeom prst="rect">
            <a:avLst/>
          </a:prstGeom>
        </p:spPr>
        <p:txBody>
          <a:bodyPr wrap="none">
            <a:spAutoFit/>
          </a:bodyPr>
          <a:lstStyle/>
          <a:p>
            <a:pPr marL="342900" indent="-342900">
              <a:lnSpc>
                <a:spcPct val="107000"/>
              </a:lnSpc>
              <a:spcAft>
                <a:spcPts val="800"/>
              </a:spcAft>
              <a:buFont typeface="Arial" panose="020B0604020202020204" pitchFamily="34" charset="0"/>
              <a:buChar char="•"/>
            </a:pPr>
            <a:r>
              <a:rPr lang="en-US" sz="2000" dirty="0" smtClean="0">
                <a:latin typeface="Times New Roman" panose="02020603050405020304" pitchFamily="18" charset="0"/>
                <a:ea typeface="Calibri" panose="020F0502020204030204" pitchFamily="34" charset="0"/>
                <a:cs typeface="Arial" panose="020B0604020202020204" pitchFamily="34" charset="0"/>
              </a:rPr>
              <a:t>Customize your résumé to each position and organization.</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399067" y="5784977"/>
            <a:ext cx="6096000" cy="750975"/>
          </a:xfrm>
          <a:prstGeom prst="rect">
            <a:avLst/>
          </a:prstGeom>
        </p:spPr>
        <p:txBody>
          <a:bodyPr>
            <a:spAutoFit/>
          </a:bodyPr>
          <a:lstStyle/>
          <a:p>
            <a:pPr marL="342900" indent="-342900">
              <a:lnSpc>
                <a:spcPct val="107000"/>
              </a:lnSpc>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Should be no more than two pages and must be visually appealing.</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1244338" cy="422532"/>
          </a:xfrm>
          <a:prstGeom prst="rect">
            <a:avLst/>
          </a:prstGeom>
        </p:spPr>
      </p:pic>
    </p:spTree>
    <p:extLst>
      <p:ext uri="{BB962C8B-B14F-4D97-AF65-F5344CB8AC3E}">
        <p14:creationId xmlns:p14="http://schemas.microsoft.com/office/powerpoint/2010/main" val="2473685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inVertical)">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barn(inVertical)">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barn(inVertical)">
                                      <p:cBhvr>
                                        <p:cTn id="35" dur="500"/>
                                        <p:tgtEl>
                                          <p:spTgt spid="10"/>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arn(inVertical)">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barn(inVertical)">
                                      <p:cBhvr>
                                        <p:cTn id="4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4" grpId="0" animBg="1"/>
      <p:bldP spid="5" grpId="0"/>
      <p:bldP spid="6" grpId="0"/>
      <p:bldP spid="10" grpId="0"/>
      <p:bldP spid="11" grpId="0"/>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214454" y="0"/>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52601" y="679181"/>
            <a:ext cx="2381358"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Types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352602" y="2431338"/>
            <a:ext cx="7433445" cy="707886"/>
          </a:xfrm>
          <a:prstGeom prst="rect">
            <a:avLst/>
          </a:prstGeom>
        </p:spPr>
        <p:txBody>
          <a:bodyPr wrap="non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This is the most common form and probably the easiest to prepare. </a:t>
            </a:r>
          </a:p>
          <a:p>
            <a:pPr marL="342900" indent="-342900">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352601" y="3268869"/>
            <a:ext cx="7383312" cy="1015663"/>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chronological résumé emphasizes employment and/or experience history, listing elements in reverse chronological order (i.e., your most recent experience first).</a:t>
            </a:r>
          </a:p>
        </p:txBody>
      </p:sp>
      <p:sp>
        <p:nvSpPr>
          <p:cNvPr id="10" name="Rectangle 9"/>
          <p:cNvSpPr/>
          <p:nvPr/>
        </p:nvSpPr>
        <p:spPr>
          <a:xfrm>
            <a:off x="352601" y="5140988"/>
            <a:ext cx="6548487" cy="707886"/>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This format is especially useful to new graduates or those with limited work experience.</a:t>
            </a:r>
          </a:p>
        </p:txBody>
      </p:sp>
      <p:sp>
        <p:nvSpPr>
          <p:cNvPr id="3" name="Rectangle 2"/>
          <p:cNvSpPr/>
          <p:nvPr/>
        </p:nvSpPr>
        <p:spPr>
          <a:xfrm>
            <a:off x="2733959" y="1493914"/>
            <a:ext cx="2351862" cy="553357"/>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Chronological</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1244338" cy="422532"/>
          </a:xfrm>
          <a:prstGeom prst="rect">
            <a:avLst/>
          </a:prstGeom>
        </p:spPr>
      </p:pic>
    </p:spTree>
    <p:extLst>
      <p:ext uri="{BB962C8B-B14F-4D97-AF65-F5344CB8AC3E}">
        <p14:creationId xmlns:p14="http://schemas.microsoft.com/office/powerpoint/2010/main" val="3045565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inVertical)">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barn(inVertical)">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barn(inVertical)">
                                      <p:cBhvr>
                                        <p:cTn id="3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p:bldP spid="6" grpId="0"/>
      <p:bldP spid="10" grpId="0"/>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a:extLst>
              <a:ext uri="{28A0092B-C50C-407E-A947-70E740481C1C}">
                <a14:useLocalDpi xmlns:a14="http://schemas.microsoft.com/office/drawing/2010/main" val="0"/>
              </a:ext>
            </a:extLst>
          </a:blip>
          <a:srcRect l="67666" t="23160" r="11059" b="22858"/>
          <a:stretch/>
        </p:blipFill>
        <p:spPr>
          <a:xfrm>
            <a:off x="0" y="1508288"/>
            <a:ext cx="5448693" cy="5349711"/>
          </a:xfrm>
          <a:prstGeom prst="rect">
            <a:avLst/>
          </a:prstGeom>
        </p:spPr>
      </p:pic>
      <p:sp>
        <p:nvSpPr>
          <p:cNvPr id="6" name="Rectangle 5"/>
          <p:cNvSpPr/>
          <p:nvPr/>
        </p:nvSpPr>
        <p:spPr>
          <a:xfrm>
            <a:off x="9214454" y="0"/>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1182159" y="127028"/>
            <a:ext cx="2381358"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Types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3563517" y="941761"/>
            <a:ext cx="2351862" cy="553357"/>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Chronological</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1725056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3971" y="2308647"/>
            <a:ext cx="8839200" cy="707886"/>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This functional résumé emphasizes skills and attributes that can be applied to a variety of employment situations.</a:t>
            </a:r>
          </a:p>
        </p:txBody>
      </p:sp>
      <p:sp>
        <p:nvSpPr>
          <p:cNvPr id="6" name="Rectangle 5"/>
          <p:cNvSpPr/>
          <p:nvPr/>
        </p:nvSpPr>
        <p:spPr>
          <a:xfrm>
            <a:off x="153970" y="3312951"/>
            <a:ext cx="7383312" cy="707886"/>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Your skills are broken down into categories that quickly communicate to employers what you can do for them. </a:t>
            </a:r>
          </a:p>
        </p:txBody>
      </p:sp>
      <p:sp>
        <p:nvSpPr>
          <p:cNvPr id="10" name="Rectangle 9"/>
          <p:cNvSpPr/>
          <p:nvPr/>
        </p:nvSpPr>
        <p:spPr>
          <a:xfrm>
            <a:off x="238811" y="4458215"/>
            <a:ext cx="6548487" cy="1015663"/>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This format is useful for candidates without direct employment-related experience or for those who wish to work in fields unrelated to their academic major.</a:t>
            </a:r>
          </a:p>
        </p:txBody>
      </p:sp>
      <p:sp>
        <p:nvSpPr>
          <p:cNvPr id="9" name="Rectangle 8"/>
          <p:cNvSpPr/>
          <p:nvPr/>
        </p:nvSpPr>
        <p:spPr>
          <a:xfrm>
            <a:off x="9214454" y="0"/>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352601" y="679181"/>
            <a:ext cx="2381358"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Types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2733959" y="1493914"/>
            <a:ext cx="3809056" cy="530594"/>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Functional (skill-based)</a:t>
            </a:r>
            <a:endParaRPr lang="en-US" sz="1400" b="1" dirty="0">
              <a:latin typeface="Calibri" panose="020F0502020204030204" pitchFamily="34" charset="0"/>
              <a:ea typeface="Calibri" panose="020F050202020403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3307509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fill="hold"/>
                                        <p:tgtEl>
                                          <p:spTgt spid="11"/>
                                        </p:tgtEl>
                                        <p:attrNameLst>
                                          <p:attrName>ppt_x</p:attrName>
                                        </p:attrNameLst>
                                      </p:cBhvr>
                                      <p:tavLst>
                                        <p:tav tm="0">
                                          <p:val>
                                            <p:strVal val="#ppt_x"/>
                                          </p:val>
                                        </p:tav>
                                        <p:tav tm="100000">
                                          <p:val>
                                            <p:strVal val="#ppt_x"/>
                                          </p:val>
                                        </p:tav>
                                      </p:tavLst>
                                    </p:anim>
                                    <p:anim calcmode="lin" valueType="num">
                                      <p:cBhvr additive="base">
                                        <p:cTn id="2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500" fill="hold"/>
                                        <p:tgtEl>
                                          <p:spTgt spid="12"/>
                                        </p:tgtEl>
                                        <p:attrNameLst>
                                          <p:attrName>ppt_x</p:attrName>
                                        </p:attrNameLst>
                                      </p:cBhvr>
                                      <p:tavLst>
                                        <p:tav tm="0">
                                          <p:val>
                                            <p:strVal val="#ppt_x"/>
                                          </p:val>
                                        </p:tav>
                                        <p:tav tm="100000">
                                          <p:val>
                                            <p:strVal val="#ppt_x"/>
                                          </p:val>
                                        </p:tav>
                                      </p:tavLst>
                                    </p:anim>
                                    <p:anim calcmode="lin" valueType="num">
                                      <p:cBhvr additive="base">
                                        <p:cTn id="3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0" grpId="0"/>
      <p:bldP spid="9" grpId="0" animBg="1"/>
      <p:bldP spid="11" grpId="0" animBg="1"/>
      <p:bldP spid="1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503" y="1517715"/>
            <a:ext cx="6337869" cy="5340285"/>
          </a:xfrm>
          <a:prstGeom prst="rect">
            <a:avLst/>
          </a:prstGeom>
        </p:spPr>
      </p:pic>
      <p:sp>
        <p:nvSpPr>
          <p:cNvPr id="8" name="Rectangle 7"/>
          <p:cNvSpPr/>
          <p:nvPr/>
        </p:nvSpPr>
        <p:spPr>
          <a:xfrm>
            <a:off x="9214454" y="0"/>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786234" y="172388"/>
            <a:ext cx="2381358"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Types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167592" y="987121"/>
            <a:ext cx="3809056" cy="530594"/>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Functional (skill-based)</a:t>
            </a:r>
            <a:endParaRPr lang="en-US" sz="1400" b="1" dirty="0">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432263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28144" y="2374778"/>
            <a:ext cx="6614475" cy="1200329"/>
          </a:xfrm>
          <a:prstGeom prst="rect">
            <a:avLst/>
          </a:prstGeom>
        </p:spPr>
        <p:txBody>
          <a:bodyPr wrap="square">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For many candidates, a combination of elements from the chronological and functional résumé formats works best.</a:t>
            </a:r>
          </a:p>
        </p:txBody>
      </p:sp>
      <p:sp>
        <p:nvSpPr>
          <p:cNvPr id="7" name="Rectangle 6"/>
          <p:cNvSpPr/>
          <p:nvPr/>
        </p:nvSpPr>
        <p:spPr>
          <a:xfrm>
            <a:off x="9214454" y="0"/>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352601" y="679181"/>
            <a:ext cx="2381358"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Types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2733959" y="1493914"/>
            <a:ext cx="2202847" cy="530594"/>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Combination</a:t>
            </a:r>
            <a:endParaRPr lang="en-US" sz="1400" b="1" dirty="0">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1101734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P spid="8" grpId="0" animBg="1"/>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60981" y="2638728"/>
            <a:ext cx="6614475" cy="707886"/>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Begin your generic résumé by listing your contact information.</a:t>
            </a:r>
          </a:p>
        </p:txBody>
      </p:sp>
      <p:sp>
        <p:nvSpPr>
          <p:cNvPr id="3" name="Rectangle 2"/>
          <p:cNvSpPr/>
          <p:nvPr/>
        </p:nvSpPr>
        <p:spPr>
          <a:xfrm>
            <a:off x="2675444" y="1658954"/>
            <a:ext cx="3329758" cy="530594"/>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Contact information</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844209" y="3527670"/>
            <a:ext cx="6096000" cy="707886"/>
          </a:xfrm>
          <a:prstGeom prst="rect">
            <a:avLst/>
          </a:prstGeom>
        </p:spPr>
        <p:txBody>
          <a:bodyPr>
            <a:spAutoFit/>
          </a:bodyPr>
          <a:lstStyle/>
          <a:p>
            <a:pPr marL="342900" indent="-342900">
              <a:buFont typeface="Arial" panose="020B0604020202020204" pitchFamily="34" charset="0"/>
              <a:buChar char="•"/>
            </a:pPr>
            <a:r>
              <a:rPr lang="en-US" sz="2000" dirty="0">
                <a:latin typeface="Times New Roman" panose="02020603050405020304" pitchFamily="18" charset="0"/>
                <a:ea typeface="Calibri" panose="020F0502020204030204" pitchFamily="34" charset="0"/>
              </a:rPr>
              <a:t>You should include your name, address, phone number, and e-mail address. </a:t>
            </a:r>
            <a:endParaRPr lang="en-US" sz="2000" dirty="0"/>
          </a:p>
        </p:txBody>
      </p:sp>
      <p:sp>
        <p:nvSpPr>
          <p:cNvPr id="7" name="Rectangle 6"/>
          <p:cNvSpPr/>
          <p:nvPr/>
        </p:nvSpPr>
        <p:spPr>
          <a:xfrm>
            <a:off x="864451" y="4506693"/>
            <a:ext cx="6096000" cy="1722651"/>
          </a:xfrm>
          <a:prstGeom prst="rect">
            <a:avLst/>
          </a:prstGeom>
        </p:spPr>
        <p:txBody>
          <a:bodyPr>
            <a:spAutoFit/>
          </a:bodyPr>
          <a:lstStyle/>
          <a:p>
            <a:pPr marL="342900" indent="-342900">
              <a:lnSpc>
                <a:spcPct val="107000"/>
              </a:lnSpc>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You should make certain the address you provide will be valid throughout your job search. Believe it or not, many prospective job seekers are taken out of the running due to problems with their contact information.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9214454" y="0"/>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p:cNvSpPr/>
          <p:nvPr/>
        </p:nvSpPr>
        <p:spPr>
          <a:xfrm>
            <a:off x="352601" y="679181"/>
            <a:ext cx="3087705"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Section of </a:t>
            </a:r>
            <a:r>
              <a:rPr lang="en-US" sz="2800" b="1" dirty="0" smtClean="0">
                <a:latin typeface="Times New Roman" panose="02020603050405020304" pitchFamily="18" charset="0"/>
                <a:ea typeface="Calibri" panose="020F0502020204030204" pitchFamily="34" charset="0"/>
                <a:cs typeface="Arial" panose="020B0604020202020204" pitchFamily="34" charset="0"/>
              </a:rPr>
              <a:t>Résumé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2388400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Vertical)">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Vertical)">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ppt_x"/>
                                          </p:val>
                                        </p:tav>
                                        <p:tav tm="100000">
                                          <p:val>
                                            <p:strVal val="#ppt_x"/>
                                          </p:val>
                                        </p:tav>
                                      </p:tavLst>
                                    </p:anim>
                                    <p:anim calcmode="lin" valueType="num">
                                      <p:cBhvr additive="base">
                                        <p:cTn id="2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P spid="6" grpId="0"/>
      <p:bldP spid="7" grpId="0"/>
      <p:bldP spid="9" grpId="0" animBg="1"/>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5977" y="2421773"/>
            <a:ext cx="9259936" cy="707886"/>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An e-mail address such as “partygirl2010” is going to land your résumé in the trash. Addresses like these are unprofessional as well.</a:t>
            </a:r>
          </a:p>
        </p:txBody>
      </p:sp>
      <p:sp>
        <p:nvSpPr>
          <p:cNvPr id="3" name="Rectangle 2"/>
          <p:cNvSpPr/>
          <p:nvPr/>
        </p:nvSpPr>
        <p:spPr>
          <a:xfrm>
            <a:off x="3734728" y="1266327"/>
            <a:ext cx="3329758" cy="530594"/>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Contact information</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345976" y="3249160"/>
            <a:ext cx="8543499" cy="707886"/>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Choose an e-mail address related to your name, and be certain to check your e-mail account regularly.</a:t>
            </a:r>
          </a:p>
        </p:txBody>
      </p:sp>
      <p:sp>
        <p:nvSpPr>
          <p:cNvPr id="7" name="Rectangle 6"/>
          <p:cNvSpPr/>
          <p:nvPr/>
        </p:nvSpPr>
        <p:spPr>
          <a:xfrm>
            <a:off x="345976" y="4289876"/>
            <a:ext cx="7402857" cy="2554545"/>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It’s also important to make sure there is nothing in cyberspace that you would not want your future employer to see. What comes up when you “Google” your name? What information can be found on your Facebook and Instagram accounts? If you think prospective employers don’t bother to check these sites, you’re wrong. Not only do employers use Google and Yahoo to run background checks on potential employees; they also check Facebook, Twitter, and other forms of social media.</a:t>
            </a:r>
          </a:p>
        </p:txBody>
      </p:sp>
      <p:sp>
        <p:nvSpPr>
          <p:cNvPr id="9" name="Rectangle 8"/>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p:cNvSpPr/>
          <p:nvPr/>
        </p:nvSpPr>
        <p:spPr>
          <a:xfrm>
            <a:off x="352601" y="641474"/>
            <a:ext cx="3087705"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Section of </a:t>
            </a:r>
            <a:r>
              <a:rPr lang="en-US" sz="2800" b="1" dirty="0" smtClean="0">
                <a:latin typeface="Times New Roman" panose="02020603050405020304" pitchFamily="18" charset="0"/>
                <a:ea typeface="Calibri" panose="020F0502020204030204" pitchFamily="34" charset="0"/>
                <a:cs typeface="Arial" panose="020B0604020202020204" pitchFamily="34" charset="0"/>
              </a:rPr>
              <a:t>Résumé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1737282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ppt_x"/>
                                          </p:val>
                                        </p:tav>
                                        <p:tav tm="100000">
                                          <p:val>
                                            <p:strVal val="#ppt_x"/>
                                          </p:val>
                                        </p:tav>
                                      </p:tavLst>
                                    </p:anim>
                                    <p:anim calcmode="lin" valueType="num">
                                      <p:cBhvr additive="base">
                                        <p:cTn id="2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9" grpId="0" animBg="1"/>
      <p:bldP spid="1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5977" y="2421773"/>
            <a:ext cx="9259936" cy="400110"/>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An objective is a one- or two-sentence declarative statement about your career goals.</a:t>
            </a:r>
          </a:p>
        </p:txBody>
      </p:sp>
      <p:sp>
        <p:nvSpPr>
          <p:cNvPr id="3" name="Rectangle 2"/>
          <p:cNvSpPr/>
          <p:nvPr/>
        </p:nvSpPr>
        <p:spPr>
          <a:xfrm>
            <a:off x="3565046" y="1266327"/>
            <a:ext cx="3876382" cy="530594"/>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Objective and summary</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345976" y="3249160"/>
            <a:ext cx="8543499" cy="707886"/>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benefit of including an objective is debatable. Some people argue it can be beneficial and has been a résumé standard for years. </a:t>
            </a:r>
          </a:p>
        </p:txBody>
      </p:sp>
      <p:sp>
        <p:nvSpPr>
          <p:cNvPr id="7" name="Rectangle 6"/>
          <p:cNvSpPr/>
          <p:nvPr/>
        </p:nvSpPr>
        <p:spPr>
          <a:xfrm>
            <a:off x="473055" y="4353546"/>
            <a:ext cx="6587622" cy="1323439"/>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Others argue that since the objective is clear (to obtain the position), there is no need to waste space stating the obvious. Many résumés have moved away from the objective to a summary of skills and traits.</a:t>
            </a:r>
          </a:p>
        </p:txBody>
      </p:sp>
      <p:sp>
        <p:nvSpPr>
          <p:cNvPr id="9" name="Rectangle 8"/>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p:cNvSpPr/>
          <p:nvPr/>
        </p:nvSpPr>
        <p:spPr>
          <a:xfrm>
            <a:off x="352601" y="641474"/>
            <a:ext cx="3087705"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Section of </a:t>
            </a:r>
            <a:r>
              <a:rPr lang="en-US" sz="2800" b="1" dirty="0" smtClean="0">
                <a:latin typeface="Times New Roman" panose="02020603050405020304" pitchFamily="18" charset="0"/>
                <a:ea typeface="Calibri" panose="020F0502020204030204" pitchFamily="34" charset="0"/>
                <a:cs typeface="Arial" panose="020B0604020202020204" pitchFamily="34" charset="0"/>
              </a:rPr>
              <a:t>Résumé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2232758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Vertical)">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Vertical)">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ppt_x"/>
                                          </p:val>
                                        </p:tav>
                                        <p:tav tm="100000">
                                          <p:val>
                                            <p:strVal val="#ppt_x"/>
                                          </p:val>
                                        </p:tav>
                                      </p:tavLst>
                                    </p:anim>
                                    <p:anim calcmode="lin" valueType="num">
                                      <p:cBhvr additive="base">
                                        <p:cTn id="2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P spid="6" grpId="0"/>
      <p:bldP spid="7" grpId="0"/>
      <p:bldP spid="9" grpId="0" animBg="1"/>
      <p:bldP spid="1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5977" y="2421773"/>
            <a:ext cx="9259936" cy="1200329"/>
          </a:xfrm>
          <a:prstGeom prst="rect">
            <a:avLst/>
          </a:prstGeom>
          <a:solidFill>
            <a:schemeClr val="accent4">
              <a:lumMod val="20000"/>
              <a:lumOff val="80000"/>
            </a:schemeClr>
          </a:solidFill>
        </p:spPr>
        <p:txBody>
          <a:bodyPr wrap="square">
            <a:spAutoFit/>
          </a:bodyPr>
          <a:lstStyle/>
          <a:p>
            <a:pPr fontAlgn="base"/>
            <a:r>
              <a:rPr lang="en-US" b="1" u="sng" dirty="0">
                <a:solidFill>
                  <a:srgbClr val="C00000"/>
                </a:solidFill>
                <a:effectLst>
                  <a:outerShdw blurRad="38100" dist="38100" dir="2700000" algn="tl">
                    <a:srgbClr val="000000">
                      <a:alpha val="43137"/>
                    </a:srgbClr>
                  </a:outerShdw>
                </a:effectLst>
              </a:rPr>
              <a:t>Example 1:</a:t>
            </a:r>
          </a:p>
          <a:p>
            <a:pPr fontAlgn="base"/>
            <a:r>
              <a:rPr lang="en-US" i="1" dirty="0"/>
              <a:t>Highly motivated individual and a certified digital marketer with strong SEO and SEM skills, attention to detail, and a solid online marketing background looking to obtain a position of SEO Specialist with XYZ company.</a:t>
            </a:r>
            <a:endParaRPr lang="en-US" dirty="0"/>
          </a:p>
        </p:txBody>
      </p:sp>
      <p:sp>
        <p:nvSpPr>
          <p:cNvPr id="3" name="Rectangle 2"/>
          <p:cNvSpPr/>
          <p:nvPr/>
        </p:nvSpPr>
        <p:spPr>
          <a:xfrm>
            <a:off x="3536765" y="1266327"/>
            <a:ext cx="3876382" cy="530594"/>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Objective and summary</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473055" y="4353546"/>
            <a:ext cx="6587622" cy="1754326"/>
          </a:xfrm>
          <a:prstGeom prst="rect">
            <a:avLst/>
          </a:prstGeom>
          <a:solidFill>
            <a:schemeClr val="accent4">
              <a:lumMod val="20000"/>
              <a:lumOff val="80000"/>
            </a:schemeClr>
          </a:solidFill>
        </p:spPr>
        <p:txBody>
          <a:bodyPr wrap="square">
            <a:spAutoFit/>
          </a:bodyPr>
          <a:lstStyle/>
          <a:p>
            <a:pPr fontAlgn="base"/>
            <a:r>
              <a:rPr lang="en-US" b="1" u="sng" dirty="0">
                <a:solidFill>
                  <a:srgbClr val="C00000"/>
                </a:solidFill>
                <a:effectLst>
                  <a:outerShdw blurRad="38100" dist="38100" dir="2700000" algn="tl">
                    <a:srgbClr val="000000">
                      <a:alpha val="43137"/>
                    </a:srgbClr>
                  </a:outerShdw>
                </a:effectLst>
              </a:rPr>
              <a:t>Example 2:</a:t>
            </a:r>
          </a:p>
          <a:p>
            <a:pPr fontAlgn="base"/>
            <a:r>
              <a:rPr lang="en-US" i="1" dirty="0"/>
              <a:t>An MBA with specialization in online marketing, working knowledge of Google Analytics and </a:t>
            </a:r>
            <a:r>
              <a:rPr lang="en-US" i="1" dirty="0" err="1"/>
              <a:t>Adwords</a:t>
            </a:r>
            <a:r>
              <a:rPr lang="en-US" i="1" dirty="0"/>
              <a:t>, and 4 years experience in developing and managing marketing campaigns seek the role of Online Marketing Manager with ABC Inc. to provide thought leadership and implement best practices for digital marketing.</a:t>
            </a:r>
            <a:endParaRPr lang="en-US" dirty="0"/>
          </a:p>
        </p:txBody>
      </p:sp>
      <p:sp>
        <p:nvSpPr>
          <p:cNvPr id="9" name="Rectangle 8"/>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p:cNvSpPr/>
          <p:nvPr/>
        </p:nvSpPr>
        <p:spPr>
          <a:xfrm>
            <a:off x="352601" y="641474"/>
            <a:ext cx="3087705"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Section of </a:t>
            </a:r>
            <a:r>
              <a:rPr lang="en-US" sz="2800" b="1" dirty="0" smtClean="0">
                <a:latin typeface="Times New Roman" panose="02020603050405020304" pitchFamily="18" charset="0"/>
                <a:ea typeface="Calibri" panose="020F0502020204030204" pitchFamily="34" charset="0"/>
                <a:cs typeface="Arial" panose="020B0604020202020204" pitchFamily="34" charset="0"/>
              </a:rPr>
              <a:t>Résumé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290284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1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43940" y="2468907"/>
            <a:ext cx="9259936" cy="1015663"/>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If you’re a recent college graduate, your education is, in all likelihood, the most important thing you want future employers to consider, So your education section should be displayed prominently. </a:t>
            </a:r>
          </a:p>
        </p:txBody>
      </p:sp>
      <p:sp>
        <p:nvSpPr>
          <p:cNvPr id="3" name="Rectangle 2"/>
          <p:cNvSpPr/>
          <p:nvPr/>
        </p:nvSpPr>
        <p:spPr>
          <a:xfrm>
            <a:off x="3591939" y="1235458"/>
            <a:ext cx="1762021" cy="530594"/>
          </a:xfrm>
          <a:prstGeom prst="rect">
            <a:avLst/>
          </a:prstGeom>
          <a:solidFill>
            <a:schemeClr val="accent4">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Education</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473054" y="4697052"/>
            <a:ext cx="7402857" cy="400110"/>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Don’t list high school education or high school accomplishments</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sp>
        <p:nvSpPr>
          <p:cNvPr id="8" name="Rectangle 7"/>
          <p:cNvSpPr/>
          <p:nvPr/>
        </p:nvSpPr>
        <p:spPr>
          <a:xfrm>
            <a:off x="473054" y="3715323"/>
            <a:ext cx="7044638" cy="750975"/>
          </a:xfrm>
          <a:prstGeom prst="rect">
            <a:avLst/>
          </a:prstGeom>
        </p:spPr>
        <p:txBody>
          <a:bodyPr wrap="square">
            <a:spAutoFit/>
          </a:bodyPr>
          <a:lstStyle/>
          <a:p>
            <a:pPr marL="342900" indent="-342900">
              <a:lnSpc>
                <a:spcPct val="107000"/>
              </a:lnSpc>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Times New Roman" panose="02020603050405020304" pitchFamily="18" charset="0"/>
              </a:rPr>
              <a:t>Include the name of any college or university from which you have graduated or that you are currently attending.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543939" y="5485551"/>
            <a:ext cx="6096000" cy="707886"/>
          </a:xfrm>
          <a:prstGeom prst="rect">
            <a:avLst/>
          </a:prstGeom>
        </p:spPr>
        <p:txBody>
          <a:bodyPr>
            <a:spAutoFit/>
          </a:bodyPr>
          <a:lstStyle/>
          <a:p>
            <a:pPr marL="342900" indent="-342900">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Times New Roman" panose="02020603050405020304" pitchFamily="18" charset="0"/>
              </a:rPr>
              <a:t>List the name of your degree and your major (e.g., bachelor of science in biology). </a:t>
            </a:r>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Rectangle 11"/>
          <p:cNvSpPr/>
          <p:nvPr/>
        </p:nvSpPr>
        <p:spPr>
          <a:xfrm>
            <a:off x="352601" y="641474"/>
            <a:ext cx="3087705"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Section of </a:t>
            </a:r>
            <a:r>
              <a:rPr lang="en-US" sz="2800" b="1" dirty="0" smtClean="0">
                <a:latin typeface="Times New Roman" panose="02020603050405020304" pitchFamily="18" charset="0"/>
                <a:ea typeface="Calibri" panose="020F0502020204030204" pitchFamily="34" charset="0"/>
                <a:cs typeface="Arial" panose="020B0604020202020204" pitchFamily="34" charset="0"/>
              </a:rPr>
              <a:t>Résumé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332591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Vertical)">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arn(inVertical)">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ppt_x"/>
                                          </p:val>
                                        </p:tav>
                                        <p:tav tm="100000">
                                          <p:val>
                                            <p:strVal val="#ppt_x"/>
                                          </p:val>
                                        </p:tav>
                                      </p:tavLst>
                                    </p:anim>
                                    <p:anim calcmode="lin" valueType="num">
                                      <p:cBhvr additive="base">
                                        <p:cTn id="3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ppt_x"/>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P spid="7" grpId="0"/>
      <p:bldP spid="8" grpId="0"/>
      <p:bldP spid="9" grpId="0"/>
      <p:bldP spid="11" grpId="0" animBg="1"/>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43940" y="2468907"/>
            <a:ext cx="9259936" cy="400110"/>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You may also wish to state a minor if you have one. Include the date of graduation.</a:t>
            </a:r>
          </a:p>
        </p:txBody>
      </p:sp>
      <p:sp>
        <p:nvSpPr>
          <p:cNvPr id="3" name="Rectangle 2"/>
          <p:cNvSpPr/>
          <p:nvPr/>
        </p:nvSpPr>
        <p:spPr>
          <a:xfrm>
            <a:off x="3697021" y="1245025"/>
            <a:ext cx="1762021" cy="530594"/>
          </a:xfrm>
          <a:prstGeom prst="rect">
            <a:avLst/>
          </a:prstGeom>
          <a:solidFill>
            <a:schemeClr val="accent4">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Education</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543939" y="4327719"/>
            <a:ext cx="7402857" cy="400110"/>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If your GPA is a 3.0 or higher, include it.</a:t>
            </a:r>
          </a:p>
        </p:txBody>
      </p:sp>
      <p:sp>
        <p:nvSpPr>
          <p:cNvPr id="8" name="Rectangle 7"/>
          <p:cNvSpPr/>
          <p:nvPr/>
        </p:nvSpPr>
        <p:spPr>
          <a:xfrm>
            <a:off x="543939" y="2991410"/>
            <a:ext cx="7044638" cy="1015663"/>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You may also wish to list some relevant courses. For the purposes of the generic résumé, list all the courses you think may be relevant during your job-seeking process. </a:t>
            </a:r>
          </a:p>
        </p:txBody>
      </p:sp>
      <p:sp>
        <p:nvSpPr>
          <p:cNvPr id="9" name="Rectangle 8"/>
          <p:cNvSpPr/>
          <p:nvPr/>
        </p:nvSpPr>
        <p:spPr>
          <a:xfrm>
            <a:off x="543939" y="5337831"/>
            <a:ext cx="6096000" cy="400110"/>
          </a:xfrm>
          <a:prstGeom prst="rect">
            <a:avLst/>
          </a:prstGeom>
        </p:spPr>
        <p:txBody>
          <a:bodyPr>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You can narrow the list during the customizing step.</a:t>
            </a:r>
          </a:p>
        </p:txBody>
      </p:sp>
      <p:sp>
        <p:nvSpPr>
          <p:cNvPr id="13" name="Rectangle 12"/>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4" name="Rectangle 13"/>
          <p:cNvSpPr/>
          <p:nvPr/>
        </p:nvSpPr>
        <p:spPr>
          <a:xfrm>
            <a:off x="352601" y="641474"/>
            <a:ext cx="3087705"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Section of </a:t>
            </a:r>
            <a:r>
              <a:rPr lang="en-US" sz="2800" b="1" dirty="0" smtClean="0">
                <a:latin typeface="Times New Roman" panose="02020603050405020304" pitchFamily="18" charset="0"/>
                <a:ea typeface="Calibri" panose="020F0502020204030204" pitchFamily="34" charset="0"/>
                <a:cs typeface="Arial" panose="020B0604020202020204" pitchFamily="34" charset="0"/>
              </a:rPr>
              <a:t>Résumé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3956115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Vertical)">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arn(inVertical)">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fill="hold"/>
                                        <p:tgtEl>
                                          <p:spTgt spid="13"/>
                                        </p:tgtEl>
                                        <p:attrNameLst>
                                          <p:attrName>ppt_x</p:attrName>
                                        </p:attrNameLst>
                                      </p:cBhvr>
                                      <p:tavLst>
                                        <p:tav tm="0">
                                          <p:val>
                                            <p:strVal val="#ppt_x"/>
                                          </p:val>
                                        </p:tav>
                                        <p:tav tm="100000">
                                          <p:val>
                                            <p:strVal val="#ppt_x"/>
                                          </p:val>
                                        </p:tav>
                                      </p:tavLst>
                                    </p:anim>
                                    <p:anim calcmode="lin" valueType="num">
                                      <p:cBhvr additive="base">
                                        <p:cTn id="3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 fill="hold"/>
                                        <p:tgtEl>
                                          <p:spTgt spid="14"/>
                                        </p:tgtEl>
                                        <p:attrNameLst>
                                          <p:attrName>ppt_x</p:attrName>
                                        </p:attrNameLst>
                                      </p:cBhvr>
                                      <p:tavLst>
                                        <p:tav tm="0">
                                          <p:val>
                                            <p:strVal val="#ppt_x"/>
                                          </p:val>
                                        </p:tav>
                                        <p:tav tm="100000">
                                          <p:val>
                                            <p:strVal val="#ppt_x"/>
                                          </p:val>
                                        </p:tav>
                                      </p:tavLst>
                                    </p:anim>
                                    <p:anim calcmode="lin" valueType="num">
                                      <p:cBhvr additive="base">
                                        <p:cTn id="4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P spid="7" grpId="0"/>
      <p:bldP spid="8" grpId="0"/>
      <p:bldP spid="9" grpId="0"/>
      <p:bldP spid="13" grpId="0" animBg="1"/>
      <p:bldP spid="1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678168" y="1334697"/>
            <a:ext cx="1762021" cy="530594"/>
          </a:xfrm>
          <a:prstGeom prst="rect">
            <a:avLst/>
          </a:prstGeom>
          <a:solidFill>
            <a:schemeClr val="accent4">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Education</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p:nvPr/>
        </p:nvPicPr>
        <p:blipFill rotWithShape="1">
          <a:blip r:embed="rId2">
            <a:extLst>
              <a:ext uri="{28A0092B-C50C-407E-A947-70E740481C1C}">
                <a14:useLocalDpi xmlns:a14="http://schemas.microsoft.com/office/drawing/2010/main" val="0"/>
              </a:ext>
            </a:extLst>
          </a:blip>
          <a:srcRect l="20769" t="30997" r="44102" b="58290"/>
          <a:stretch/>
        </p:blipFill>
        <p:spPr bwMode="auto">
          <a:xfrm>
            <a:off x="612741" y="2558513"/>
            <a:ext cx="6853287" cy="2352852"/>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9" name="Rectangle 8"/>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352601" y="641474"/>
            <a:ext cx="3087705"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Section of </a:t>
            </a:r>
            <a:r>
              <a:rPr lang="en-US" sz="2800" b="1" dirty="0" smtClean="0">
                <a:latin typeface="Times New Roman" panose="02020603050405020304" pitchFamily="18" charset="0"/>
                <a:ea typeface="Calibri" panose="020F0502020204030204" pitchFamily="34" charset="0"/>
                <a:cs typeface="Arial" panose="020B0604020202020204" pitchFamily="34" charset="0"/>
              </a:rPr>
              <a:t>Résumé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3798963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500" fill="hold"/>
                                        <p:tgtEl>
                                          <p:spTgt spid="11"/>
                                        </p:tgtEl>
                                        <p:attrNameLst>
                                          <p:attrName>ppt_x</p:attrName>
                                        </p:attrNameLst>
                                      </p:cBhvr>
                                      <p:tavLst>
                                        <p:tav tm="0">
                                          <p:val>
                                            <p:strVal val="#ppt_x"/>
                                          </p:val>
                                        </p:tav>
                                        <p:tav tm="100000">
                                          <p:val>
                                            <p:strVal val="#ppt_x"/>
                                          </p:val>
                                        </p:tav>
                                      </p:tavLst>
                                    </p:anim>
                                    <p:anim calcmode="lin" valueType="num">
                                      <p:cBhvr additive="base">
                                        <p:cTn id="25"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7439" y="2666041"/>
            <a:ext cx="9259936" cy="400110"/>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 section on experience is a standard part of the résumé.</a:t>
            </a:r>
          </a:p>
        </p:txBody>
      </p:sp>
      <p:sp>
        <p:nvSpPr>
          <p:cNvPr id="3" name="Rectangle 2"/>
          <p:cNvSpPr/>
          <p:nvPr/>
        </p:nvSpPr>
        <p:spPr>
          <a:xfrm>
            <a:off x="3744155" y="1213177"/>
            <a:ext cx="1896673" cy="530594"/>
          </a:xfrm>
          <a:prstGeom prst="rect">
            <a:avLst/>
          </a:prstGeom>
          <a:solidFill>
            <a:schemeClr val="accent4">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Experience</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57440" y="4874474"/>
            <a:ext cx="7700353" cy="1323439"/>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Yet, for most college graduates, including relevant experience, not just employment experience, is more beneficial. Using the general title “Relevant Experience” allows you to incorporate a broader range of information. </a:t>
            </a:r>
          </a:p>
        </p:txBody>
      </p:sp>
      <p:sp>
        <p:nvSpPr>
          <p:cNvPr id="8" name="Rectangle 7"/>
          <p:cNvSpPr/>
          <p:nvPr/>
        </p:nvSpPr>
        <p:spPr>
          <a:xfrm>
            <a:off x="157439" y="3458046"/>
            <a:ext cx="7402857" cy="1015663"/>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As you advance in your career, you will most likely label this section as employment experience, which will take precedence over your education. </a:t>
            </a:r>
          </a:p>
        </p:txBody>
      </p:sp>
      <p:sp>
        <p:nvSpPr>
          <p:cNvPr id="10" name="Rectangle 9"/>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352601" y="641474"/>
            <a:ext cx="3087705"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Section of </a:t>
            </a:r>
            <a:r>
              <a:rPr lang="en-US" sz="2800" b="1" dirty="0" smtClean="0">
                <a:latin typeface="Times New Roman" panose="02020603050405020304" pitchFamily="18" charset="0"/>
                <a:ea typeface="Calibri" panose="020F0502020204030204" pitchFamily="34" charset="0"/>
                <a:cs typeface="Arial" panose="020B0604020202020204" pitchFamily="34" charset="0"/>
              </a:rPr>
              <a:t>Résumé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5476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Vertical)">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ppt_x"/>
                                          </p:val>
                                        </p:tav>
                                        <p:tav tm="100000">
                                          <p:val>
                                            <p:strVal val="#ppt_x"/>
                                          </p:val>
                                        </p:tav>
                                      </p:tavLst>
                                    </p:anim>
                                    <p:anim calcmode="lin" valueType="num">
                                      <p:cBhvr additive="base">
                                        <p:cTn id="2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fill="hold"/>
                                        <p:tgtEl>
                                          <p:spTgt spid="11"/>
                                        </p:tgtEl>
                                        <p:attrNameLst>
                                          <p:attrName>ppt_x</p:attrName>
                                        </p:attrNameLst>
                                      </p:cBhvr>
                                      <p:tavLst>
                                        <p:tav tm="0">
                                          <p:val>
                                            <p:strVal val="#ppt_x"/>
                                          </p:val>
                                        </p:tav>
                                        <p:tav tm="100000">
                                          <p:val>
                                            <p:strVal val="#ppt_x"/>
                                          </p:val>
                                        </p:tav>
                                      </p:tavLst>
                                    </p:anim>
                                    <p:anim calcmode="lin" valueType="num">
                                      <p:cBhvr additive="base">
                                        <p:cTn id="35"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P spid="7" grpId="0"/>
      <p:bldP spid="8" grpId="0"/>
      <p:bldP spid="10" grpId="0" animBg="1"/>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43938" y="2656614"/>
            <a:ext cx="9259936" cy="461665"/>
          </a:xfrm>
          <a:prstGeom prst="rect">
            <a:avLst/>
          </a:prstGeom>
        </p:spPr>
        <p:txBody>
          <a:bodyPr wrap="square">
            <a:spAutoFit/>
          </a:bodyPr>
          <a:lstStyle/>
          <a:p>
            <a:r>
              <a:rPr lang="en-US" sz="2400" b="1" u="sng" dirty="0">
                <a:latin typeface="Times New Roman" panose="02020603050405020304" pitchFamily="18" charset="0"/>
                <a:cs typeface="Times New Roman" panose="02020603050405020304" pitchFamily="18" charset="0"/>
              </a:rPr>
              <a:t>In this section, you can list the following:</a:t>
            </a:r>
          </a:p>
        </p:txBody>
      </p:sp>
      <p:sp>
        <p:nvSpPr>
          <p:cNvPr id="3" name="Rectangle 2"/>
          <p:cNvSpPr/>
          <p:nvPr/>
        </p:nvSpPr>
        <p:spPr>
          <a:xfrm>
            <a:off x="3832198" y="1172068"/>
            <a:ext cx="1896673" cy="530594"/>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Experience</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543938" y="3304708"/>
            <a:ext cx="3603856" cy="400110"/>
          </a:xfrm>
          <a:prstGeom prst="rect">
            <a:avLst/>
          </a:prstGeom>
          <a:solidFill>
            <a:schemeClr val="accent3">
              <a:lumMod val="20000"/>
              <a:lumOff val="80000"/>
            </a:schemeClr>
          </a:solidFill>
        </p:spPr>
        <p:txBody>
          <a:bodyPr wrap="square">
            <a:spAutoFit/>
          </a:bodyPr>
          <a:lstStyle/>
          <a:p>
            <a:r>
              <a:rPr lang="en-US" sz="2000" b="1" dirty="0">
                <a:solidFill>
                  <a:schemeClr val="tx2">
                    <a:lumMod val="2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Relevant employment history</a:t>
            </a:r>
          </a:p>
        </p:txBody>
      </p:sp>
      <p:sp>
        <p:nvSpPr>
          <p:cNvPr id="6" name="Rectangle 5"/>
          <p:cNvSpPr/>
          <p:nvPr/>
        </p:nvSpPr>
        <p:spPr>
          <a:xfrm>
            <a:off x="8019394" y="3279865"/>
            <a:ext cx="1436612" cy="399405"/>
          </a:xfrm>
          <a:prstGeom prst="rect">
            <a:avLst/>
          </a:prstGeom>
          <a:solidFill>
            <a:schemeClr val="accent3">
              <a:lumMod val="20000"/>
              <a:lumOff val="80000"/>
            </a:schemeClr>
          </a:solidFill>
        </p:spPr>
        <p:txBody>
          <a:bodyPr wrap="none">
            <a:spAutoFit/>
          </a:bodyPr>
          <a:lstStyle/>
          <a:p>
            <a:pPr>
              <a:lnSpc>
                <a:spcPct val="107000"/>
              </a:lnSpc>
              <a:spcAft>
                <a:spcPts val="800"/>
              </a:spcAft>
            </a:pPr>
            <a:r>
              <a:rPr lang="en-US" sz="2000" b="1" dirty="0" smtClean="0">
                <a:solidFill>
                  <a:schemeClr val="tx2">
                    <a:lumMod val="25000"/>
                  </a:schemeClr>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Internships</a:t>
            </a:r>
            <a:endParaRPr lang="en-US" sz="2000" b="1" dirty="0">
              <a:solidFill>
                <a:schemeClr val="tx2">
                  <a:lumMod val="25000"/>
                </a:schemeClr>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4394115" y="3279865"/>
            <a:ext cx="2669513" cy="399405"/>
          </a:xfrm>
          <a:prstGeom prst="rect">
            <a:avLst/>
          </a:prstGeom>
          <a:solidFill>
            <a:schemeClr val="accent3">
              <a:lumMod val="20000"/>
              <a:lumOff val="80000"/>
            </a:schemeClr>
          </a:solidFill>
        </p:spPr>
        <p:txBody>
          <a:bodyPr wrap="none">
            <a:spAutoFit/>
          </a:bodyPr>
          <a:lstStyle/>
          <a:p>
            <a:pPr>
              <a:lnSpc>
                <a:spcPct val="107000"/>
              </a:lnSpc>
              <a:spcAft>
                <a:spcPts val="800"/>
              </a:spcAft>
            </a:pPr>
            <a:r>
              <a:rPr lang="en-US" sz="2000" b="1" dirty="0">
                <a:solidFill>
                  <a:schemeClr val="tx2">
                    <a:lumMod val="25000"/>
                  </a:schemeClr>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Relevant class projects</a:t>
            </a:r>
          </a:p>
        </p:txBody>
      </p:sp>
      <p:sp>
        <p:nvSpPr>
          <p:cNvPr id="10" name="Rectangle 9"/>
          <p:cNvSpPr/>
          <p:nvPr/>
        </p:nvSpPr>
        <p:spPr>
          <a:xfrm>
            <a:off x="3386237" y="3885527"/>
            <a:ext cx="1787669" cy="399405"/>
          </a:xfrm>
          <a:prstGeom prst="rect">
            <a:avLst/>
          </a:prstGeom>
          <a:solidFill>
            <a:schemeClr val="accent3">
              <a:lumMod val="20000"/>
              <a:lumOff val="80000"/>
            </a:schemeClr>
          </a:solidFill>
        </p:spPr>
        <p:txBody>
          <a:bodyPr wrap="none">
            <a:spAutoFit/>
          </a:bodyPr>
          <a:lstStyle/>
          <a:p>
            <a:pPr>
              <a:lnSpc>
                <a:spcPct val="107000"/>
              </a:lnSpc>
              <a:spcAft>
                <a:spcPts val="800"/>
              </a:spcAft>
            </a:pPr>
            <a:r>
              <a:rPr lang="en-US" sz="2000" b="1" dirty="0">
                <a:solidFill>
                  <a:schemeClr val="tx2">
                    <a:lumMod val="25000"/>
                  </a:schemeClr>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Relevant </a:t>
            </a:r>
            <a:r>
              <a:rPr lang="en-US" sz="2000" b="1" dirty="0" smtClean="0">
                <a:solidFill>
                  <a:schemeClr val="tx2">
                    <a:lumMod val="25000"/>
                  </a:schemeClr>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work</a:t>
            </a:r>
            <a:endParaRPr lang="en-US" sz="2000" b="1" dirty="0">
              <a:solidFill>
                <a:schemeClr val="tx2">
                  <a:lumMod val="25000"/>
                </a:schemeClr>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6568900" y="3854107"/>
            <a:ext cx="1599027" cy="400110"/>
          </a:xfrm>
          <a:prstGeom prst="rect">
            <a:avLst/>
          </a:prstGeom>
          <a:solidFill>
            <a:schemeClr val="accent3">
              <a:lumMod val="20000"/>
              <a:lumOff val="80000"/>
            </a:schemeClr>
          </a:solidFill>
        </p:spPr>
        <p:txBody>
          <a:bodyPr wrap="none">
            <a:spAutoFit/>
          </a:bodyPr>
          <a:lstStyle/>
          <a:p>
            <a:r>
              <a:rPr lang="en-US" sz="2000" b="1" dirty="0">
                <a:solidFill>
                  <a:schemeClr val="tx2">
                    <a:lumMod val="25000"/>
                  </a:schemeClr>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Volunteering</a:t>
            </a:r>
            <a:endParaRPr lang="en-US" sz="2000" b="1" dirty="0">
              <a:solidFill>
                <a:schemeClr val="tx2">
                  <a:lumMod val="2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4" name="Rectangle 13"/>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5" name="Rectangle 14"/>
          <p:cNvSpPr/>
          <p:nvPr/>
        </p:nvSpPr>
        <p:spPr>
          <a:xfrm>
            <a:off x="352601" y="641474"/>
            <a:ext cx="3087705"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Section of </a:t>
            </a:r>
            <a:r>
              <a:rPr lang="en-US" sz="2800" b="1" dirty="0" smtClean="0">
                <a:latin typeface="Times New Roman" panose="02020603050405020304" pitchFamily="18" charset="0"/>
                <a:ea typeface="Calibri" panose="020F0502020204030204" pitchFamily="34" charset="0"/>
                <a:cs typeface="Arial" panose="020B0604020202020204" pitchFamily="34" charset="0"/>
              </a:rPr>
              <a:t>Résumé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4156551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Vertical)">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arn(inVertical)">
                                      <p:cBhvr>
                                        <p:cTn id="28" dur="5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arn(inVertical)">
                                      <p:cBhvr>
                                        <p:cTn id="33" dur="500"/>
                                        <p:tgtEl>
                                          <p:spTgt spid="11"/>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barn(inVertical)">
                                      <p:cBhvr>
                                        <p:cTn id="38" dur="5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ppt_x"/>
                                          </p:val>
                                        </p:tav>
                                        <p:tav tm="100000">
                                          <p:val>
                                            <p:strVal val="#ppt_x"/>
                                          </p:val>
                                        </p:tav>
                                      </p:tavLst>
                                    </p:anim>
                                    <p:anim calcmode="lin" valueType="num">
                                      <p:cBhvr additive="base">
                                        <p:cTn id="4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ppt_x"/>
                                          </p:val>
                                        </p:tav>
                                        <p:tav tm="100000">
                                          <p:val>
                                            <p:strVal val="#ppt_x"/>
                                          </p:val>
                                        </p:tav>
                                      </p:tavLst>
                                    </p:anim>
                                    <p:anim calcmode="lin" valueType="num">
                                      <p:cBhvr additive="base">
                                        <p:cTn id="5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P spid="8" grpId="0" animBg="1"/>
      <p:bldP spid="6" grpId="0" animBg="1"/>
      <p:bldP spid="9" grpId="0" animBg="1"/>
      <p:bldP spid="10" grpId="0" animBg="1"/>
      <p:bldP spid="11" grpId="0" animBg="1"/>
      <p:bldP spid="14" grpId="0" animBg="1"/>
      <p:bldP spid="1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43938" y="2656614"/>
            <a:ext cx="9259936" cy="1384995"/>
          </a:xfrm>
          <a:prstGeom prst="rect">
            <a:avLst/>
          </a:prstGeom>
          <a:noFill/>
          <a:ln>
            <a:solidFill>
              <a:schemeClr val="tx1"/>
            </a:solidFill>
          </a:ln>
        </p:spPr>
        <p:txBody>
          <a:bodyPr wrap="square">
            <a:spAutoFit/>
          </a:bodyPr>
          <a:lstStyle/>
          <a:p>
            <a:pPr lvl="0"/>
            <a:r>
              <a:rPr lang="en-US" sz="2400" b="1" u="sng" dirty="0">
                <a:solidFill>
                  <a:schemeClr val="accent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Hard skills</a:t>
            </a:r>
            <a:r>
              <a:rPr lang="en-US" sz="2400" b="1" u="sng" dirty="0" smtClean="0">
                <a:solidFill>
                  <a:schemeClr val="accent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a:p>
            <a:pPr lvl="0"/>
            <a:r>
              <a:rPr lang="en-US" sz="2000" dirty="0" smtClean="0">
                <a:latin typeface="Times New Roman" panose="02020603050405020304" pitchFamily="18" charset="0"/>
                <a:cs typeface="Times New Roman" panose="02020603050405020304" pitchFamily="18" charset="0"/>
              </a:rPr>
              <a:t>are </a:t>
            </a:r>
            <a:r>
              <a:rPr lang="en-US" sz="2000" dirty="0">
                <a:latin typeface="Times New Roman" panose="02020603050405020304" pitchFamily="18" charset="0"/>
                <a:cs typeface="Times New Roman" panose="02020603050405020304" pitchFamily="18" charset="0"/>
              </a:rPr>
              <a:t>those of your skills that you’ve acquired through deliberate effort. They can be learned, taught, and measured. Examples of hard skills include </a:t>
            </a:r>
            <a:r>
              <a:rPr lang="en-US" sz="2000" i="1" dirty="0">
                <a:latin typeface="Times New Roman" panose="02020603050405020304" pitchFamily="18" charset="0"/>
                <a:cs typeface="Times New Roman" panose="02020603050405020304" pitchFamily="18" charset="0"/>
              </a:rPr>
              <a:t>English, Spanish, HTML, copywriting, data analysis, SEO, SEM, and others.</a:t>
            </a:r>
            <a:endParaRPr lang="en-US" sz="2000" dirty="0">
              <a:latin typeface="Times New Roman" panose="02020603050405020304" pitchFamily="18" charset="0"/>
              <a:cs typeface="Times New Roman" panose="02020603050405020304" pitchFamily="18" charset="0"/>
            </a:endParaRPr>
          </a:p>
        </p:txBody>
      </p:sp>
      <p:sp>
        <p:nvSpPr>
          <p:cNvPr id="3" name="Rectangle 2"/>
          <p:cNvSpPr/>
          <p:nvPr/>
        </p:nvSpPr>
        <p:spPr>
          <a:xfrm>
            <a:off x="3800716" y="1206977"/>
            <a:ext cx="1023037" cy="530594"/>
          </a:xfrm>
          <a:prstGeom prst="rect">
            <a:avLst/>
          </a:prstGeom>
          <a:solidFill>
            <a:schemeClr val="accent4">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Skills</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473054" y="4434743"/>
            <a:ext cx="7077816" cy="2308324"/>
          </a:xfrm>
          <a:prstGeom prst="rect">
            <a:avLst/>
          </a:prstGeom>
          <a:noFill/>
          <a:ln>
            <a:solidFill>
              <a:schemeClr val="tx1"/>
            </a:solidFill>
          </a:ln>
        </p:spPr>
        <p:txBody>
          <a:bodyPr wrap="square">
            <a:spAutoFit/>
          </a:bodyPr>
          <a:lstStyle/>
          <a:p>
            <a:pPr lvl="0"/>
            <a:r>
              <a:rPr lang="en-US" sz="2400" b="1" u="sng" dirty="0">
                <a:solidFill>
                  <a:schemeClr val="accent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Soft skills, </a:t>
            </a:r>
            <a:endParaRPr lang="en-US" sz="2400" b="1" u="sng" dirty="0" smtClean="0">
              <a:solidFill>
                <a:schemeClr val="accent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on </a:t>
            </a:r>
            <a:r>
              <a:rPr lang="en-US" sz="2000" dirty="0">
                <a:latin typeface="Times New Roman" panose="02020603050405020304" pitchFamily="18" charset="0"/>
                <a:cs typeface="Times New Roman" panose="02020603050405020304" pitchFamily="18" charset="0"/>
              </a:rPr>
              <a:t>the other hand, are closely tied to one’s personality traits. They arise from your previous experiences and the environment you grew up in. These could be your leadership, communication, or other interpersonal skills</a:t>
            </a: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Examples of soft skills include: </a:t>
            </a:r>
            <a:r>
              <a:rPr lang="en-US" sz="2000" i="1" dirty="0">
                <a:latin typeface="Times New Roman" panose="02020603050405020304" pitchFamily="18" charset="0"/>
                <a:cs typeface="Times New Roman" panose="02020603050405020304" pitchFamily="18" charset="0"/>
              </a:rPr>
              <a:t>problem-solving, negotiating, multitasking, time management, presenting, and others</a:t>
            </a:r>
            <a:r>
              <a:rPr lang="en-US" sz="2000" i="1"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Rectangle 11"/>
          <p:cNvSpPr/>
          <p:nvPr/>
        </p:nvSpPr>
        <p:spPr>
          <a:xfrm>
            <a:off x="352601" y="641474"/>
            <a:ext cx="3087705"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Section of </a:t>
            </a:r>
            <a:r>
              <a:rPr lang="en-US" sz="2800" b="1" dirty="0" smtClean="0">
                <a:latin typeface="Times New Roman" panose="02020603050405020304" pitchFamily="18" charset="0"/>
                <a:ea typeface="Calibri" panose="020F0502020204030204" pitchFamily="34" charset="0"/>
                <a:cs typeface="Arial" panose="020B0604020202020204" pitchFamily="34" charset="0"/>
              </a:rPr>
              <a:t>Résumé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2031047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ppt_x"/>
                                          </p:val>
                                        </p:tav>
                                        <p:tav tm="100000">
                                          <p:val>
                                            <p:strVal val="#ppt_x"/>
                                          </p:val>
                                        </p:tav>
                                      </p:tavLst>
                                    </p:anim>
                                    <p:anim calcmode="lin" valueType="num">
                                      <p:cBhvr additive="base">
                                        <p:cTn id="3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8" grpId="0" animBg="1"/>
      <p:bldP spid="11" grpId="0" animBg="1"/>
      <p:bldP spid="1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2261517"/>
            <a:ext cx="10782550" cy="1015663"/>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If you’ve been lucky enough to work at a job that’s relevant to the position you’re seeking, prominently display that experience and your job duties. For most college graduates, however, this will not be the case.</a:t>
            </a:r>
          </a:p>
        </p:txBody>
      </p:sp>
      <p:sp>
        <p:nvSpPr>
          <p:cNvPr id="3" name="Rectangle 2"/>
          <p:cNvSpPr/>
          <p:nvPr/>
        </p:nvSpPr>
        <p:spPr>
          <a:xfrm>
            <a:off x="3631033" y="1243563"/>
            <a:ext cx="3962944" cy="553357"/>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Employment Experience</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36481" y="3311721"/>
            <a:ext cx="7700353" cy="1015663"/>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a:t>
            </a:r>
            <a:r>
              <a:rPr lang="en-US" sz="2000" dirty="0" smtClean="0">
                <a:latin typeface="Times New Roman" panose="02020603050405020304" pitchFamily="18" charset="0"/>
                <a:cs typeface="Times New Roman" panose="02020603050405020304" pitchFamily="18" charset="0"/>
              </a:rPr>
              <a:t>n </a:t>
            </a:r>
            <a:r>
              <a:rPr lang="en-US" sz="2000" dirty="0">
                <a:latin typeface="Times New Roman" panose="02020603050405020304" pitchFamily="18" charset="0"/>
                <a:cs typeface="Times New Roman" panose="02020603050405020304" pitchFamily="18" charset="0"/>
              </a:rPr>
              <a:t>this situation, list the class projects, your internship, and your work with the Sociology Club under “Relevant Experience,” as previously discussed. Give some details about each experience</a:t>
            </a:r>
          </a:p>
        </p:txBody>
      </p:sp>
      <p:sp>
        <p:nvSpPr>
          <p:cNvPr id="6" name="Rectangle 5"/>
          <p:cNvSpPr/>
          <p:nvPr/>
        </p:nvSpPr>
        <p:spPr>
          <a:xfrm>
            <a:off x="0" y="4566195"/>
            <a:ext cx="6096000" cy="1409617"/>
          </a:xfrm>
          <a:prstGeom prst="rect">
            <a:avLst/>
          </a:prstGeom>
        </p:spPr>
        <p:txBody>
          <a:bodyPr>
            <a:spAutoFit/>
          </a:bodyPr>
          <a:lstStyle/>
          <a:p>
            <a:pPr marL="342900" indent="-342900">
              <a:lnSpc>
                <a:spcPct val="107000"/>
              </a:lnSpc>
              <a:spcAft>
                <a:spcPts val="800"/>
              </a:spcAft>
              <a:buFont typeface="Arial" panose="020B0604020202020204" pitchFamily="34" charset="0"/>
              <a:buChar char="•"/>
            </a:pPr>
            <a:r>
              <a:rPr lang="en-US" sz="2000" dirty="0">
                <a:latin typeface="Times New Roman" panose="02020603050405020304" pitchFamily="18" charset="0"/>
                <a:ea typeface="Times New Roman" panose="02020603050405020304" pitchFamily="18" charset="0"/>
                <a:cs typeface="Times New Roman" panose="02020603050405020304" pitchFamily="18" charset="0"/>
              </a:rPr>
              <a:t>Then you can simply list your places of employment, job titles, and employment dates later in the résumé in a section titled “Employment Experience,” “Employment History,” or “Work History.”</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Rectangle 11"/>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Rectangle 12"/>
          <p:cNvSpPr/>
          <p:nvPr/>
        </p:nvSpPr>
        <p:spPr>
          <a:xfrm>
            <a:off x="352601" y="641474"/>
            <a:ext cx="3087705"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Section of </a:t>
            </a:r>
            <a:r>
              <a:rPr lang="en-US" sz="2800" b="1" dirty="0" smtClean="0">
                <a:latin typeface="Times New Roman" panose="02020603050405020304" pitchFamily="18" charset="0"/>
                <a:ea typeface="Calibri" panose="020F0502020204030204" pitchFamily="34" charset="0"/>
                <a:cs typeface="Arial" panose="020B0604020202020204" pitchFamily="34" charset="0"/>
              </a:rPr>
              <a:t>Résumé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3637393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arn(inVertical)">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fill="hold"/>
                                        <p:tgtEl>
                                          <p:spTgt spid="12"/>
                                        </p:tgtEl>
                                        <p:attrNameLst>
                                          <p:attrName>ppt_x</p:attrName>
                                        </p:attrNameLst>
                                      </p:cBhvr>
                                      <p:tavLst>
                                        <p:tav tm="0">
                                          <p:val>
                                            <p:strVal val="#ppt_x"/>
                                          </p:val>
                                        </p:tav>
                                        <p:tav tm="100000">
                                          <p:val>
                                            <p:strVal val="#ppt_x"/>
                                          </p:val>
                                        </p:tav>
                                      </p:tavLst>
                                    </p:anim>
                                    <p:anim calcmode="lin" valueType="num">
                                      <p:cBhvr additive="base">
                                        <p:cTn id="2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fill="hold"/>
                                        <p:tgtEl>
                                          <p:spTgt spid="13"/>
                                        </p:tgtEl>
                                        <p:attrNameLst>
                                          <p:attrName>ppt_x</p:attrName>
                                        </p:attrNameLst>
                                      </p:cBhvr>
                                      <p:tavLst>
                                        <p:tav tm="0">
                                          <p:val>
                                            <p:strVal val="#ppt_x"/>
                                          </p:val>
                                        </p:tav>
                                        <p:tav tm="100000">
                                          <p:val>
                                            <p:strVal val="#ppt_x"/>
                                          </p:val>
                                        </p:tav>
                                      </p:tavLst>
                                    </p:anim>
                                    <p:anim calcmode="lin" valueType="num">
                                      <p:cBhvr additive="base">
                                        <p:cTn id="3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P spid="7" grpId="0"/>
      <p:bldP spid="6" grpId="0"/>
      <p:bldP spid="12" grpId="0" animBg="1"/>
      <p:bldP spid="1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17698" y="2574821"/>
            <a:ext cx="9123433" cy="1631216"/>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If your work history is not directly related to the position you are pursuing, </a:t>
            </a:r>
            <a:endParaRPr lang="en-US" sz="2000" dirty="0" smtClean="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000" dirty="0" smtClean="0">
                <a:latin typeface="Times New Roman" panose="02020603050405020304" pitchFamily="18" charset="0"/>
                <a:cs typeface="Times New Roman" panose="02020603050405020304" pitchFamily="18" charset="0"/>
              </a:rPr>
              <a:t>list </a:t>
            </a:r>
            <a:r>
              <a:rPr lang="en-US" sz="2000" dirty="0">
                <a:latin typeface="Times New Roman" panose="02020603050405020304" pitchFamily="18" charset="0"/>
                <a:cs typeface="Times New Roman" panose="02020603050405020304" pitchFamily="18" charset="0"/>
              </a:rPr>
              <a:t>the place of employment, job title, employment dates, and some skills you acquired at this job. Even if the job is not directly related to your career, you likely gained or honed some skill(s) that will make you a more appealing applicant. </a:t>
            </a:r>
          </a:p>
        </p:txBody>
      </p:sp>
      <p:sp>
        <p:nvSpPr>
          <p:cNvPr id="3" name="Rectangle 2"/>
          <p:cNvSpPr/>
          <p:nvPr/>
        </p:nvSpPr>
        <p:spPr>
          <a:xfrm>
            <a:off x="4008106" y="1320087"/>
            <a:ext cx="3962944" cy="553357"/>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Employment Experience</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p:cNvSpPr/>
          <p:nvPr/>
        </p:nvSpPr>
        <p:spPr>
          <a:xfrm>
            <a:off x="352601" y="641474"/>
            <a:ext cx="3087705"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Section of </a:t>
            </a:r>
            <a:r>
              <a:rPr lang="en-US" sz="2800" b="1" dirty="0" smtClean="0">
                <a:latin typeface="Times New Roman" panose="02020603050405020304" pitchFamily="18" charset="0"/>
                <a:ea typeface="Calibri" panose="020F0502020204030204" pitchFamily="34" charset="0"/>
                <a:cs typeface="Arial" panose="020B0604020202020204" pitchFamily="34" charset="0"/>
              </a:rPr>
              <a:t>Résumé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2144487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animBg="1"/>
      <p:bldP spid="1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5408" y="2052076"/>
            <a:ext cx="10782550" cy="707886"/>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Include an awards and honors section only if you have multiple listings and they are relevant to the position.</a:t>
            </a:r>
          </a:p>
        </p:txBody>
      </p:sp>
      <p:sp>
        <p:nvSpPr>
          <p:cNvPr id="3" name="Rectangle 2"/>
          <p:cNvSpPr/>
          <p:nvPr/>
        </p:nvSpPr>
        <p:spPr>
          <a:xfrm>
            <a:off x="3847850" y="1266327"/>
            <a:ext cx="1445204" cy="530594"/>
          </a:xfrm>
          <a:prstGeom prst="rect">
            <a:avLst/>
          </a:prstGeom>
          <a:solidFill>
            <a:schemeClr val="bg2">
              <a:lumMod val="75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Awards </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176292" y="3078922"/>
            <a:ext cx="7402857" cy="400110"/>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If you have Academic awards and honors. </a:t>
            </a:r>
          </a:p>
        </p:txBody>
      </p:sp>
      <p:sp>
        <p:nvSpPr>
          <p:cNvPr id="6" name="Rectangle 5"/>
          <p:cNvSpPr/>
          <p:nvPr/>
        </p:nvSpPr>
        <p:spPr>
          <a:xfrm>
            <a:off x="176292" y="4826191"/>
            <a:ext cx="6096000" cy="1631216"/>
          </a:xfrm>
          <a:prstGeom prst="rect">
            <a:avLst/>
          </a:prstGeom>
        </p:spPr>
        <p:txBody>
          <a:bodyPr>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As for hobbies, do not put a hobbies and interests section in your résumé. If you do have a hobby or interest directly relevant to the position, work it into your résumé as a skill or experience. Otherwise, leave it out.</a:t>
            </a:r>
          </a:p>
        </p:txBody>
      </p:sp>
      <p:sp>
        <p:nvSpPr>
          <p:cNvPr id="9" name="Rectangle 8"/>
          <p:cNvSpPr/>
          <p:nvPr/>
        </p:nvSpPr>
        <p:spPr>
          <a:xfrm>
            <a:off x="3847850" y="3797992"/>
            <a:ext cx="1531188" cy="530594"/>
          </a:xfrm>
          <a:prstGeom prst="rect">
            <a:avLst/>
          </a:prstGeom>
          <a:solidFill>
            <a:schemeClr val="accent2">
              <a:lumMod val="60000"/>
              <a:lumOff val="4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Hobbies </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Rectangle 11"/>
          <p:cNvSpPr/>
          <p:nvPr/>
        </p:nvSpPr>
        <p:spPr>
          <a:xfrm>
            <a:off x="352601" y="641474"/>
            <a:ext cx="3087705"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Section of </a:t>
            </a:r>
            <a:r>
              <a:rPr lang="en-US" sz="2800" b="1" dirty="0" smtClean="0">
                <a:latin typeface="Times New Roman" panose="02020603050405020304" pitchFamily="18" charset="0"/>
                <a:ea typeface="Calibri" panose="020F0502020204030204" pitchFamily="34" charset="0"/>
                <a:cs typeface="Arial" panose="020B0604020202020204" pitchFamily="34" charset="0"/>
              </a:rPr>
              <a:t>Résumé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895535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barn(inVertical)">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fill="hold"/>
                                        <p:tgtEl>
                                          <p:spTgt spid="11"/>
                                        </p:tgtEl>
                                        <p:attrNameLst>
                                          <p:attrName>ppt_x</p:attrName>
                                        </p:attrNameLst>
                                      </p:cBhvr>
                                      <p:tavLst>
                                        <p:tav tm="0">
                                          <p:val>
                                            <p:strVal val="#ppt_x"/>
                                          </p:val>
                                        </p:tav>
                                        <p:tav tm="100000">
                                          <p:val>
                                            <p:strVal val="#ppt_x"/>
                                          </p:val>
                                        </p:tav>
                                      </p:tavLst>
                                    </p:anim>
                                    <p:anim calcmode="lin" valueType="num">
                                      <p:cBhvr additive="base">
                                        <p:cTn id="35"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ppt_x"/>
                                          </p:val>
                                        </p:tav>
                                        <p:tav tm="100000">
                                          <p:val>
                                            <p:strVal val="#ppt_x"/>
                                          </p:val>
                                        </p:tav>
                                      </p:tavLst>
                                    </p:anim>
                                    <p:anim calcmode="lin" valueType="num">
                                      <p:cBhvr additive="base">
                                        <p:cTn id="41"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P spid="8" grpId="0"/>
      <p:bldP spid="6" grpId="0"/>
      <p:bldP spid="9" grpId="0" animBg="1"/>
      <p:bldP spid="11" grpId="0" animBg="1"/>
      <p:bldP spid="1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97640" y="2845979"/>
            <a:ext cx="8180752" cy="1200329"/>
          </a:xfrm>
          <a:prstGeom prst="rect">
            <a:avLst/>
          </a:prstGeom>
        </p:spPr>
        <p:txBody>
          <a:bodyPr wrap="square">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References should not be listed on your résumé. You can make a note about references at the bottom of the page (e.g., “References available on request”)</a:t>
            </a:r>
          </a:p>
        </p:txBody>
      </p:sp>
      <p:sp>
        <p:nvSpPr>
          <p:cNvPr id="3" name="Rectangle 2"/>
          <p:cNvSpPr/>
          <p:nvPr/>
        </p:nvSpPr>
        <p:spPr>
          <a:xfrm>
            <a:off x="3610256" y="1347220"/>
            <a:ext cx="1939890" cy="530594"/>
          </a:xfrm>
          <a:prstGeom prst="rect">
            <a:avLst/>
          </a:prstGeom>
          <a:solidFill>
            <a:schemeClr val="accent4">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References </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352601" y="641474"/>
            <a:ext cx="3087705"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Section of </a:t>
            </a:r>
            <a:r>
              <a:rPr lang="en-US" sz="2800" b="1" dirty="0" smtClean="0">
                <a:latin typeface="Times New Roman" panose="02020603050405020304" pitchFamily="18" charset="0"/>
                <a:ea typeface="Calibri" panose="020F0502020204030204" pitchFamily="34" charset="0"/>
                <a:cs typeface="Arial" panose="020B0604020202020204" pitchFamily="34" charset="0"/>
              </a:rPr>
              <a:t>Résumé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2051012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P spid="7" grpId="0" animBg="1"/>
      <p:bldP spid="8"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6807" y="684627"/>
            <a:ext cx="5105821" cy="553357"/>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How to Customize your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466807" y="2001603"/>
            <a:ext cx="6672010" cy="400110"/>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Begin with the generic résumé you have already developed. </a:t>
            </a:r>
          </a:p>
        </p:txBody>
      </p:sp>
      <p:sp>
        <p:nvSpPr>
          <p:cNvPr id="7" name="Rectangle 6"/>
          <p:cNvSpPr/>
          <p:nvPr/>
        </p:nvSpPr>
        <p:spPr>
          <a:xfrm>
            <a:off x="466807" y="2689169"/>
            <a:ext cx="6672010" cy="707886"/>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Identifying the information that is most relevant to this position. </a:t>
            </a:r>
          </a:p>
        </p:txBody>
      </p:sp>
      <p:sp>
        <p:nvSpPr>
          <p:cNvPr id="8" name="Rectangle 7"/>
          <p:cNvSpPr/>
          <p:nvPr/>
        </p:nvSpPr>
        <p:spPr>
          <a:xfrm>
            <a:off x="466807" y="3573839"/>
            <a:ext cx="6672010" cy="707886"/>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During the first round of cuts, delete all the information that is not relevant to the position. </a:t>
            </a:r>
          </a:p>
        </p:txBody>
      </p:sp>
      <p:sp>
        <p:nvSpPr>
          <p:cNvPr id="9" name="Rectangle 8"/>
          <p:cNvSpPr/>
          <p:nvPr/>
        </p:nvSpPr>
        <p:spPr>
          <a:xfrm>
            <a:off x="466807" y="4678605"/>
            <a:ext cx="6672010" cy="1015663"/>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If the remaining information does not fit on two pages, go back and eliminate the information that is least relevant to the position.</a:t>
            </a:r>
          </a:p>
        </p:txBody>
      </p:sp>
      <p:sp>
        <p:nvSpPr>
          <p:cNvPr id="11" name="Rectangle 10"/>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3742951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arn(inVertical)">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arn(inVertical)">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ppt_x"/>
                                          </p:val>
                                        </p:tav>
                                        <p:tav tm="100000">
                                          <p:val>
                                            <p:strVal val="#ppt_x"/>
                                          </p:val>
                                        </p:tav>
                                      </p:tavLst>
                                    </p:anim>
                                    <p:anim calcmode="lin" valueType="num">
                                      <p:cBhvr additive="base">
                                        <p:cTn id="3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7" grpId="0"/>
      <p:bldP spid="8" grpId="0"/>
      <p:bldP spid="9" grpId="0"/>
      <p:bldP spid="1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6807" y="527853"/>
            <a:ext cx="3689793" cy="553357"/>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Creating visual Appeal</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466807" y="1460031"/>
            <a:ext cx="10666249" cy="707886"/>
          </a:xfrm>
          <a:prstGeom prst="rect">
            <a:avLst/>
          </a:prstGeom>
          <a:solidFill>
            <a:schemeClr val="accent1">
              <a:lumMod val="20000"/>
              <a:lumOff val="8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pPr algn="ctr"/>
            <a:r>
              <a:rPr lang="en-US" sz="2000" dirty="0">
                <a:latin typeface="Times New Roman" panose="02020603050405020304" pitchFamily="18" charset="0"/>
                <a:cs typeface="Times New Roman" panose="02020603050405020304" pitchFamily="18" charset="0"/>
              </a:rPr>
              <a:t>Although résumés can come in a variety of different forms, all résumés should be visually appealing and utilize a parallel structure. </a:t>
            </a:r>
          </a:p>
        </p:txBody>
      </p:sp>
      <p:sp>
        <p:nvSpPr>
          <p:cNvPr id="7" name="Rectangle 6"/>
          <p:cNvSpPr/>
          <p:nvPr/>
        </p:nvSpPr>
        <p:spPr>
          <a:xfrm>
            <a:off x="436285" y="2333964"/>
            <a:ext cx="6672010" cy="461665"/>
          </a:xfrm>
          <a:prstGeom prst="rect">
            <a:avLst/>
          </a:prstGeom>
        </p:spPr>
        <p:txBody>
          <a:bodyPr wrap="square">
            <a:spAutoFit/>
          </a:bodyPr>
          <a:lstStyle/>
          <a:p>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terms of visual appeal, you need to include:</a:t>
            </a:r>
          </a:p>
        </p:txBody>
      </p:sp>
      <p:sp>
        <p:nvSpPr>
          <p:cNvPr id="8" name="Rectangle 7"/>
          <p:cNvSpPr/>
          <p:nvPr/>
        </p:nvSpPr>
        <p:spPr>
          <a:xfrm>
            <a:off x="247749" y="3109522"/>
            <a:ext cx="6672010" cy="1754326"/>
          </a:xfrm>
          <a:prstGeom prst="rect">
            <a:avLst/>
          </a:prstGeom>
        </p:spPr>
        <p:txBody>
          <a:bodyPr wrap="square">
            <a:spAutoFit/>
          </a:bodyPr>
          <a:lstStyle/>
          <a:p>
            <a:pPr marL="285750" indent="-285750">
              <a:buFont typeface="Arial" panose="020B0604020202020204" pitchFamily="34" charset="0"/>
              <a:buChar char="•"/>
            </a:pPr>
            <a:r>
              <a:rPr lang="en-US" dirty="0"/>
              <a:t>A balance between text and white space. Too much white space indicates a lack of qualifications. On the flip side, too much information jammed on a page does not make you look more qualified. Instead, it makes your résumé difficult to read, which makes you less appealing. </a:t>
            </a:r>
          </a:p>
          <a:p>
            <a:pPr marL="285750" indent="-285750">
              <a:buFont typeface="Arial" panose="020B0604020202020204" pitchFamily="34" charset="0"/>
              <a:buChar char="•"/>
            </a:pPr>
            <a:endParaRPr lang="en-US" dirty="0"/>
          </a:p>
        </p:txBody>
      </p:sp>
      <p:sp>
        <p:nvSpPr>
          <p:cNvPr id="9" name="Rectangle 8"/>
          <p:cNvSpPr/>
          <p:nvPr/>
        </p:nvSpPr>
        <p:spPr>
          <a:xfrm>
            <a:off x="247748" y="5159372"/>
            <a:ext cx="6672010" cy="923330"/>
          </a:xfrm>
          <a:prstGeom prst="rect">
            <a:avLst/>
          </a:prstGeom>
        </p:spPr>
        <p:txBody>
          <a:bodyPr wrap="square">
            <a:spAutoFit/>
          </a:bodyPr>
          <a:lstStyle/>
          <a:p>
            <a:pPr marL="285750" indent="-285750">
              <a:buFont typeface="Arial" panose="020B0604020202020204" pitchFamily="34" charset="0"/>
              <a:buChar char="•"/>
            </a:pPr>
            <a:r>
              <a:rPr lang="en-US" dirty="0"/>
              <a:t>Remember, a résumé is a snapshot. You can’t include every detail of your life, so make sure to include the information that is most relevant to this position at this organization.</a:t>
            </a:r>
          </a:p>
        </p:txBody>
      </p:sp>
      <p:sp>
        <p:nvSpPr>
          <p:cNvPr id="11" name="Rectangle 10"/>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1406238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arn(inVertical)">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arn(inVertical)">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ppt_x"/>
                                          </p:val>
                                        </p:tav>
                                        <p:tav tm="100000">
                                          <p:val>
                                            <p:strVal val="#ppt_x"/>
                                          </p:val>
                                        </p:tav>
                                      </p:tavLst>
                                    </p:anim>
                                    <p:anim calcmode="lin" valueType="num">
                                      <p:cBhvr additive="base">
                                        <p:cTn id="3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p:bldP spid="8" grpId="0"/>
      <p:bldP spid="9" grpId="0"/>
      <p:bldP spid="1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38322" y="1518276"/>
            <a:ext cx="6672010" cy="461665"/>
          </a:xfrm>
          <a:prstGeom prst="rect">
            <a:avLst/>
          </a:prstGeom>
        </p:spPr>
        <p:txBody>
          <a:bodyPr wrap="square">
            <a:spAutoFit/>
          </a:bodyPr>
          <a:lstStyle/>
          <a:p>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terms of visual appeal, you need to include:</a:t>
            </a:r>
          </a:p>
        </p:txBody>
      </p:sp>
      <p:sp>
        <p:nvSpPr>
          <p:cNvPr id="8" name="Rectangle 7"/>
          <p:cNvSpPr/>
          <p:nvPr/>
        </p:nvSpPr>
        <p:spPr>
          <a:xfrm>
            <a:off x="466807" y="2261544"/>
            <a:ext cx="8867971" cy="707886"/>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font you select for the text of the résumé should be 12 point—no less than 11 point if you need more space—for easy reading. </a:t>
            </a:r>
          </a:p>
        </p:txBody>
      </p:sp>
      <p:sp>
        <p:nvSpPr>
          <p:cNvPr id="9" name="Rectangle 8"/>
          <p:cNvSpPr/>
          <p:nvPr/>
        </p:nvSpPr>
        <p:spPr>
          <a:xfrm>
            <a:off x="466807" y="3189478"/>
            <a:ext cx="6672010" cy="1015663"/>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When selecting a font, you want to stick with standard fonts such as Arial, Helvetica, and Times New Roman to ensure easy electronic transfer.</a:t>
            </a:r>
          </a:p>
        </p:txBody>
      </p:sp>
      <p:sp>
        <p:nvSpPr>
          <p:cNvPr id="3" name="Rectangle 2"/>
          <p:cNvSpPr/>
          <p:nvPr/>
        </p:nvSpPr>
        <p:spPr>
          <a:xfrm>
            <a:off x="466807" y="4495593"/>
            <a:ext cx="6096000" cy="1716688"/>
          </a:xfrm>
          <a:prstGeom prst="rect">
            <a:avLst/>
          </a:prstGeom>
        </p:spPr>
        <p:txBody>
          <a:bodyPr>
            <a:spAutoFit/>
          </a:bodyPr>
          <a:lstStyle/>
          <a:p>
            <a:pPr marL="342900" indent="-342900">
              <a:lnSpc>
                <a:spcPct val="107000"/>
              </a:lnSpc>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Times New Roman" panose="02020603050405020304" pitchFamily="18" charset="0"/>
              </a:rPr>
              <a:t>As for parallel structure, decide on a heading system, and keep it consistent throughout the résumé. If your first major heading is bold, 14 point, and all capitals, then all major headings should be bold, 14 point, and all capitals.</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466807" y="527853"/>
            <a:ext cx="3689793" cy="553357"/>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Creating visual Appeal</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2996406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inVertical)">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fill="hold"/>
                                        <p:tgtEl>
                                          <p:spTgt spid="13"/>
                                        </p:tgtEl>
                                        <p:attrNameLst>
                                          <p:attrName>ppt_x</p:attrName>
                                        </p:attrNameLst>
                                      </p:cBhvr>
                                      <p:tavLst>
                                        <p:tav tm="0">
                                          <p:val>
                                            <p:strVal val="#ppt_x"/>
                                          </p:val>
                                        </p:tav>
                                        <p:tav tm="100000">
                                          <p:val>
                                            <p:strVal val="#ppt_x"/>
                                          </p:val>
                                        </p:tav>
                                      </p:tavLst>
                                    </p:anim>
                                    <p:anim calcmode="lin" valueType="num">
                                      <p:cBhvr additive="base">
                                        <p:cTn id="3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3" grpId="0"/>
      <p:bldP spid="11" grpId="0" animBg="1"/>
      <p:bldP spid="1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38322" y="1518276"/>
            <a:ext cx="6672010" cy="461665"/>
          </a:xfrm>
          <a:prstGeom prst="rect">
            <a:avLst/>
          </a:prstGeom>
        </p:spPr>
        <p:txBody>
          <a:bodyPr wrap="square">
            <a:spAutoFit/>
          </a:bodyPr>
          <a:lstStyle/>
          <a:p>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terms of visual appeal, you need to include:</a:t>
            </a:r>
          </a:p>
        </p:txBody>
      </p:sp>
      <p:sp>
        <p:nvSpPr>
          <p:cNvPr id="8" name="Rectangle 7"/>
          <p:cNvSpPr/>
          <p:nvPr/>
        </p:nvSpPr>
        <p:spPr>
          <a:xfrm>
            <a:off x="466807" y="2261544"/>
            <a:ext cx="8867971" cy="1015663"/>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use of a parallel structure can also be applied to your word choices. For example, when listing your duties/work experience, use active verbs. In addition, you may utilize a list of bulleted duties/skills. </a:t>
            </a:r>
          </a:p>
        </p:txBody>
      </p:sp>
      <p:sp>
        <p:nvSpPr>
          <p:cNvPr id="9" name="Rectangle 8"/>
          <p:cNvSpPr/>
          <p:nvPr/>
        </p:nvSpPr>
        <p:spPr>
          <a:xfrm>
            <a:off x="466807" y="3466477"/>
            <a:ext cx="8686620" cy="707886"/>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Whichever format you select, remember to use that format throughout that section of the résumé.</a:t>
            </a:r>
          </a:p>
        </p:txBody>
      </p:sp>
      <p:sp>
        <p:nvSpPr>
          <p:cNvPr id="3" name="Rectangle 2"/>
          <p:cNvSpPr/>
          <p:nvPr/>
        </p:nvSpPr>
        <p:spPr>
          <a:xfrm>
            <a:off x="466807" y="4388355"/>
            <a:ext cx="7649671" cy="707886"/>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It’s also critical to edit résumés, applications, and cover letters carefully. </a:t>
            </a:r>
          </a:p>
        </p:txBody>
      </p:sp>
      <p:sp>
        <p:nvSpPr>
          <p:cNvPr id="5" name="Rectangle 4"/>
          <p:cNvSpPr/>
          <p:nvPr/>
        </p:nvSpPr>
        <p:spPr>
          <a:xfrm>
            <a:off x="466807" y="5129439"/>
            <a:ext cx="6418745" cy="399405"/>
          </a:xfrm>
          <a:prstGeom prst="rect">
            <a:avLst/>
          </a:prstGeom>
        </p:spPr>
        <p:txBody>
          <a:bodyPr wrap="none">
            <a:spAutoFit/>
          </a:bodyPr>
          <a:lstStyle/>
          <a:p>
            <a:pPr marL="342900" indent="-342900">
              <a:lnSpc>
                <a:spcPct val="107000"/>
              </a:lnSpc>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Times New Roman" panose="02020603050405020304" pitchFamily="18" charset="0"/>
              </a:rPr>
              <a:t>Make it a habit to check, double-check, and triple-check.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466807" y="5681489"/>
            <a:ext cx="7348014" cy="1080296"/>
          </a:xfrm>
          <a:prstGeom prst="rect">
            <a:avLst/>
          </a:prstGeom>
        </p:spPr>
        <p:txBody>
          <a:bodyPr wrap="square">
            <a:spAutoFit/>
          </a:bodyPr>
          <a:lstStyle/>
          <a:p>
            <a:pPr marL="342900" indent="-342900">
              <a:lnSpc>
                <a:spcPct val="107000"/>
              </a:lnSpc>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Spelling errors seem to jump off the page at potential employers. If you want to be considered for an interview, your résumé can contain no spelling errors.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6807" y="527853"/>
            <a:ext cx="3689793" cy="553357"/>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Creating visual Appeal</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956764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inVertical)">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arn(inVertical)">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6">
                                            <p:txEl>
                                              <p:pRg st="0" end="0"/>
                                            </p:txEl>
                                          </p:spTgt>
                                        </p:tgtEl>
                                        <p:attrNameLst>
                                          <p:attrName>style.visibility</p:attrName>
                                        </p:attrNameLst>
                                      </p:cBhvr>
                                      <p:to>
                                        <p:strVal val="visible"/>
                                      </p:to>
                                    </p:set>
                                    <p:animEffect transition="in" filter="barn(inVertical)">
                                      <p:cBhvr>
                                        <p:cTn id="32" dur="500"/>
                                        <p:tgtEl>
                                          <p:spTgt spid="6">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3" grpId="0"/>
      <p:bldP spid="5" grpId="0"/>
      <p:bldP spid="11" grpId="0" animBg="1"/>
      <p:bldP spid="1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6666" y="470415"/>
            <a:ext cx="9135771" cy="523220"/>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Developing Electronic and </a:t>
            </a:r>
            <a:r>
              <a:rPr lang="en-US" sz="2800" b="1" dirty="0" err="1">
                <a:latin typeface="Times New Roman" panose="02020603050405020304" pitchFamily="18" charset="0"/>
                <a:cs typeface="Times New Roman" panose="02020603050405020304" pitchFamily="18" charset="0"/>
              </a:rPr>
              <a:t>Scannable</a:t>
            </a:r>
            <a:r>
              <a:rPr lang="en-US" sz="2800" b="1" dirty="0">
                <a:latin typeface="Times New Roman" panose="02020603050405020304" pitchFamily="18" charset="0"/>
                <a:cs typeface="Times New Roman" panose="02020603050405020304" pitchFamily="18" charset="0"/>
              </a:rPr>
              <a:t> Résumés and Online</a:t>
            </a:r>
          </a:p>
        </p:txBody>
      </p:sp>
      <p:sp>
        <p:nvSpPr>
          <p:cNvPr id="8" name="Rectangle 7"/>
          <p:cNvSpPr/>
          <p:nvPr/>
        </p:nvSpPr>
        <p:spPr>
          <a:xfrm>
            <a:off x="825026" y="1255245"/>
            <a:ext cx="10553127" cy="1015663"/>
          </a:xfrm>
          <a:prstGeom prst="rect">
            <a:avLst/>
          </a:prstGeom>
          <a:ln>
            <a:solidFill>
              <a:schemeClr val="tx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Applications Back in the day, résumés and cover letters were either mailed or hand-delivered to organizations. Today, organizations are requesting that résumés be submitted electronically or that the information traditionally found in a résumé be submitted via an online application.</a:t>
            </a:r>
          </a:p>
        </p:txBody>
      </p:sp>
      <p:sp>
        <p:nvSpPr>
          <p:cNvPr id="9" name="Rectangle 8"/>
          <p:cNvSpPr/>
          <p:nvPr/>
        </p:nvSpPr>
        <p:spPr>
          <a:xfrm>
            <a:off x="256666" y="2532518"/>
            <a:ext cx="10534273" cy="646331"/>
          </a:xfrm>
          <a:prstGeom prst="rect">
            <a:avLst/>
          </a:prstGeom>
        </p:spPr>
        <p:txBody>
          <a:bodyPr wrap="square">
            <a:spAutoFit/>
          </a:bodyPr>
          <a:lstStyle/>
          <a:p>
            <a:pPr algn="ctr"/>
            <a:r>
              <a:rPr lang="en-US" b="1" u="sng" dirty="0"/>
              <a:t>When it comes to submitting electronic or </a:t>
            </a:r>
            <a:r>
              <a:rPr lang="en-US" b="1" u="sng" dirty="0" err="1"/>
              <a:t>scannable</a:t>
            </a:r>
            <a:r>
              <a:rPr lang="en-US" b="1" u="sng" dirty="0"/>
              <a:t> résumés, you must take into your consecration the following:</a:t>
            </a:r>
          </a:p>
        </p:txBody>
      </p:sp>
      <p:sp>
        <p:nvSpPr>
          <p:cNvPr id="3" name="Rectangle 2"/>
          <p:cNvSpPr/>
          <p:nvPr/>
        </p:nvSpPr>
        <p:spPr>
          <a:xfrm>
            <a:off x="155722" y="3440459"/>
            <a:ext cx="7131197" cy="707886"/>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Electronic résumés should be prepared in common programs, such as Microsoft Word. </a:t>
            </a:r>
          </a:p>
        </p:txBody>
      </p:sp>
      <p:sp>
        <p:nvSpPr>
          <p:cNvPr id="5" name="Rectangle 4"/>
          <p:cNvSpPr/>
          <p:nvPr/>
        </p:nvSpPr>
        <p:spPr>
          <a:xfrm>
            <a:off x="89734" y="4225289"/>
            <a:ext cx="6754125" cy="707886"/>
          </a:xfrm>
          <a:prstGeom prst="rect">
            <a:avLst/>
          </a:prstGeom>
        </p:spPr>
        <p:txBody>
          <a:bodyPr wrap="square">
            <a:spAutoFit/>
          </a:bodyPr>
          <a:lstStyle/>
          <a:p>
            <a:pPr marL="342900" indent="-342900">
              <a:buFont typeface="Arial" panose="020B0604020202020204" pitchFamily="34" charset="0"/>
              <a:buChar char="•"/>
            </a:pPr>
            <a:r>
              <a:rPr lang="en-US" sz="2000" dirty="0" err="1">
                <a:latin typeface="Times New Roman" panose="02020603050405020304" pitchFamily="18" charset="0"/>
                <a:cs typeface="Times New Roman" panose="02020603050405020304" pitchFamily="18" charset="0"/>
              </a:rPr>
              <a:t>Scannable</a:t>
            </a:r>
            <a:r>
              <a:rPr lang="en-US" sz="2000" dirty="0">
                <a:latin typeface="Times New Roman" panose="02020603050405020304" pitchFamily="18" charset="0"/>
                <a:cs typeface="Times New Roman" panose="02020603050405020304" pitchFamily="18" charset="0"/>
              </a:rPr>
              <a:t> résumés should be simplistic; so avoid any decorative fonts or graphics.</a:t>
            </a:r>
          </a:p>
        </p:txBody>
      </p:sp>
      <p:sp>
        <p:nvSpPr>
          <p:cNvPr id="6" name="Rectangle 5"/>
          <p:cNvSpPr/>
          <p:nvPr/>
        </p:nvSpPr>
        <p:spPr>
          <a:xfrm>
            <a:off x="89734" y="5103256"/>
            <a:ext cx="7348014" cy="1015663"/>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For electronic applications, you’ll most likely be cutting information from your résumé and pasting it into the application. the information presented should still be concise and relevant.</a:t>
            </a:r>
          </a:p>
        </p:txBody>
      </p:sp>
      <p:sp>
        <p:nvSpPr>
          <p:cNvPr id="13" name="Rectangle 12"/>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2354635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barn(inVertical)">
                                      <p:cBhvr>
                                        <p:cTn id="23" dur="5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arn(inVertical)">
                                      <p:cBhvr>
                                        <p:cTn id="28" dur="500"/>
                                        <p:tgtEl>
                                          <p:spTgt spid="5"/>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6">
                                            <p:txEl>
                                              <p:pRg st="0" end="0"/>
                                            </p:txEl>
                                          </p:spTgt>
                                        </p:tgtEl>
                                        <p:attrNameLst>
                                          <p:attrName>style.visibility</p:attrName>
                                        </p:attrNameLst>
                                      </p:cBhvr>
                                      <p:to>
                                        <p:strVal val="visible"/>
                                      </p:to>
                                    </p:set>
                                    <p:animEffect transition="in" filter="barn(inVertical)">
                                      <p:cBhvr>
                                        <p:cTn id="33" dur="500"/>
                                        <p:tgtEl>
                                          <p:spTgt spid="6">
                                            <p:txEl>
                                              <p:pRg st="0" end="0"/>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fill="hold"/>
                                        <p:tgtEl>
                                          <p:spTgt spid="13"/>
                                        </p:tgtEl>
                                        <p:attrNameLst>
                                          <p:attrName>ppt_x</p:attrName>
                                        </p:attrNameLst>
                                      </p:cBhvr>
                                      <p:tavLst>
                                        <p:tav tm="0">
                                          <p:val>
                                            <p:strVal val="#ppt_x"/>
                                          </p:val>
                                        </p:tav>
                                        <p:tav tm="100000">
                                          <p:val>
                                            <p:strVal val="#ppt_x"/>
                                          </p:val>
                                        </p:tav>
                                      </p:tavLst>
                                    </p:anim>
                                    <p:anim calcmode="lin" valueType="num">
                                      <p:cBhvr additive="base">
                                        <p:cTn id="39"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p:bldP spid="3" grpId="0"/>
      <p:bldP spid="5" grpId="0"/>
      <p:bldP spid="1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421" y="2235411"/>
            <a:ext cx="5309082" cy="1344599"/>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dirty="0" smtClean="0">
                <a:latin typeface="Times New Roman" panose="02020603050405020304" pitchFamily="18" charset="0"/>
                <a:ea typeface="Calibri" panose="020F0502020204030204" pitchFamily="34" charset="0"/>
                <a:cs typeface="Arial" panose="020B0604020202020204" pitchFamily="34" charset="0"/>
              </a:rPr>
              <a:t>Section Two</a:t>
            </a:r>
            <a:endParaRPr lang="en-US" sz="4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3238222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065638" y="1698083"/>
            <a:ext cx="5769528" cy="1344599"/>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ounded Rectangle 4"/>
          <p:cNvSpPr/>
          <p:nvPr/>
        </p:nvSpPr>
        <p:spPr>
          <a:xfrm>
            <a:off x="961534" y="1920893"/>
            <a:ext cx="2488676" cy="112178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latin typeface="Times New Roman" panose="02020603050405020304" pitchFamily="18" charset="0"/>
                <a:cs typeface="Times New Roman" panose="02020603050405020304" pitchFamily="18" charset="0"/>
              </a:rPr>
              <a:t>Before </a:t>
            </a:r>
            <a:endParaRPr lang="en-US" sz="4400" b="1"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4023613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31"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000" fill="hold"/>
                                        <p:tgtEl>
                                          <p:spTgt spid="5"/>
                                        </p:tgtEl>
                                        <p:attrNameLst>
                                          <p:attrName>ppt_w</p:attrName>
                                        </p:attrNameLst>
                                      </p:cBhvr>
                                      <p:tavLst>
                                        <p:tav tm="0">
                                          <p:val>
                                            <p:fltVal val="0"/>
                                          </p:val>
                                        </p:tav>
                                        <p:tav tm="100000">
                                          <p:val>
                                            <p:strVal val="#ppt_w"/>
                                          </p:val>
                                        </p:tav>
                                      </p:tavLst>
                                    </p:anim>
                                    <p:anim calcmode="lin" valueType="num">
                                      <p:cBhvr>
                                        <p:cTn id="12" dur="1000" fill="hold"/>
                                        <p:tgtEl>
                                          <p:spTgt spid="5"/>
                                        </p:tgtEl>
                                        <p:attrNameLst>
                                          <p:attrName>ppt_h</p:attrName>
                                        </p:attrNameLst>
                                      </p:cBhvr>
                                      <p:tavLst>
                                        <p:tav tm="0">
                                          <p:val>
                                            <p:fltVal val="0"/>
                                          </p:val>
                                        </p:tav>
                                        <p:tav tm="100000">
                                          <p:val>
                                            <p:strVal val="#ppt_h"/>
                                          </p:val>
                                        </p:tav>
                                      </p:tavLst>
                                    </p:anim>
                                    <p:anim calcmode="lin" valueType="num">
                                      <p:cBhvr>
                                        <p:cTn id="13" dur="1000" fill="hold"/>
                                        <p:tgtEl>
                                          <p:spTgt spid="5"/>
                                        </p:tgtEl>
                                        <p:attrNameLst>
                                          <p:attrName>style.rotation</p:attrName>
                                        </p:attrNameLst>
                                      </p:cBhvr>
                                      <p:tavLst>
                                        <p:tav tm="0">
                                          <p:val>
                                            <p:fltVal val="90"/>
                                          </p:val>
                                        </p:tav>
                                        <p:tav tm="100000">
                                          <p:val>
                                            <p:fltVal val="0"/>
                                          </p:val>
                                        </p:tav>
                                      </p:tavLst>
                                    </p:anim>
                                    <p:animEffect transition="in" filter="fade">
                                      <p:cBhvr>
                                        <p:cTn id="1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297870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Interviewing</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244339" y="1195721"/>
            <a:ext cx="8587818" cy="1200329"/>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dirty="0">
                <a:latin typeface="Times New Roman" panose="02020603050405020304" pitchFamily="18" charset="0"/>
                <a:cs typeface="Times New Roman" panose="02020603050405020304" pitchFamily="18" charset="0"/>
              </a:rPr>
              <a:t>Although securing an interview is an exciting milestone in the job-seeking process, you’re still several steps away from being hired. To land the position, you must do two important tasks</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cxnSp>
        <p:nvCxnSpPr>
          <p:cNvPr id="3" name="Straight Arrow Connector 2"/>
          <p:cNvCxnSpPr/>
          <p:nvPr/>
        </p:nvCxnSpPr>
        <p:spPr>
          <a:xfrm flipH="1">
            <a:off x="2073897" y="2396050"/>
            <a:ext cx="3091992" cy="1478366"/>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9" name="Rounded Rectangle 8"/>
          <p:cNvSpPr/>
          <p:nvPr/>
        </p:nvSpPr>
        <p:spPr>
          <a:xfrm>
            <a:off x="263951" y="3912124"/>
            <a:ext cx="2488676" cy="112178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P</a:t>
            </a:r>
            <a:r>
              <a:rPr lang="en-US" sz="2400" b="1" dirty="0" smtClean="0">
                <a:latin typeface="Times New Roman" panose="02020603050405020304" pitchFamily="18" charset="0"/>
                <a:cs typeface="Times New Roman" panose="02020603050405020304" pitchFamily="18" charset="0"/>
              </a:rPr>
              <a:t>reparing </a:t>
            </a:r>
            <a:endParaRPr lang="en-US" sz="2400" b="1" dirty="0">
              <a:latin typeface="Times New Roman" panose="02020603050405020304" pitchFamily="18" charset="0"/>
              <a:cs typeface="Times New Roman" panose="02020603050405020304" pitchFamily="18" charset="0"/>
            </a:endParaRPr>
          </a:p>
        </p:txBody>
      </p:sp>
      <p:cxnSp>
        <p:nvCxnSpPr>
          <p:cNvPr id="10" name="Straight Arrow Connector 9"/>
          <p:cNvCxnSpPr/>
          <p:nvPr/>
        </p:nvCxnSpPr>
        <p:spPr>
          <a:xfrm>
            <a:off x="5165889" y="2396050"/>
            <a:ext cx="1029093" cy="1440658"/>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11" name="Rounded Rectangle 10"/>
          <p:cNvSpPr/>
          <p:nvPr/>
        </p:nvSpPr>
        <p:spPr>
          <a:xfrm>
            <a:off x="4385036" y="3874416"/>
            <a:ext cx="2488676" cy="112178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P</a:t>
            </a:r>
            <a:r>
              <a:rPr lang="en-US" sz="2400" b="1" dirty="0" smtClean="0">
                <a:latin typeface="Times New Roman" panose="02020603050405020304" pitchFamily="18" charset="0"/>
                <a:cs typeface="Times New Roman" panose="02020603050405020304" pitchFamily="18" charset="0"/>
              </a:rPr>
              <a:t>racticing</a:t>
            </a:r>
            <a:endParaRPr lang="en-US" sz="2400" b="1" dirty="0">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4078407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1000" fill="hold"/>
                                        <p:tgtEl>
                                          <p:spTgt spid="3"/>
                                        </p:tgtEl>
                                        <p:attrNameLst>
                                          <p:attrName>ppt_w</p:attrName>
                                        </p:attrNameLst>
                                      </p:cBhvr>
                                      <p:tavLst>
                                        <p:tav tm="0">
                                          <p:val>
                                            <p:fltVal val="0"/>
                                          </p:val>
                                        </p:tav>
                                        <p:tav tm="100000">
                                          <p:val>
                                            <p:strVal val="#ppt_w"/>
                                          </p:val>
                                        </p:tav>
                                      </p:tavLst>
                                    </p:anim>
                                    <p:anim calcmode="lin" valueType="num">
                                      <p:cBhvr>
                                        <p:cTn id="19" dur="1000" fill="hold"/>
                                        <p:tgtEl>
                                          <p:spTgt spid="3"/>
                                        </p:tgtEl>
                                        <p:attrNameLst>
                                          <p:attrName>ppt_h</p:attrName>
                                        </p:attrNameLst>
                                      </p:cBhvr>
                                      <p:tavLst>
                                        <p:tav tm="0">
                                          <p:val>
                                            <p:fltVal val="0"/>
                                          </p:val>
                                        </p:tav>
                                        <p:tav tm="100000">
                                          <p:val>
                                            <p:strVal val="#ppt_h"/>
                                          </p:val>
                                        </p:tav>
                                      </p:tavLst>
                                    </p:anim>
                                    <p:anim calcmode="lin" valueType="num">
                                      <p:cBhvr>
                                        <p:cTn id="20" dur="1000" fill="hold"/>
                                        <p:tgtEl>
                                          <p:spTgt spid="3"/>
                                        </p:tgtEl>
                                        <p:attrNameLst>
                                          <p:attrName>style.rotation</p:attrName>
                                        </p:attrNameLst>
                                      </p:cBhvr>
                                      <p:tavLst>
                                        <p:tav tm="0">
                                          <p:val>
                                            <p:fltVal val="90"/>
                                          </p:val>
                                        </p:tav>
                                        <p:tav tm="100000">
                                          <p:val>
                                            <p:fltVal val="0"/>
                                          </p:val>
                                        </p:tav>
                                      </p:tavLst>
                                    </p:anim>
                                    <p:animEffect transition="in" filter="fade">
                                      <p:cBhvr>
                                        <p:cTn id="21" dur="1000"/>
                                        <p:tgtEl>
                                          <p:spTgt spid="3"/>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1000" fill="hold"/>
                                        <p:tgtEl>
                                          <p:spTgt spid="9"/>
                                        </p:tgtEl>
                                        <p:attrNameLst>
                                          <p:attrName>ppt_w</p:attrName>
                                        </p:attrNameLst>
                                      </p:cBhvr>
                                      <p:tavLst>
                                        <p:tav tm="0">
                                          <p:val>
                                            <p:fltVal val="0"/>
                                          </p:val>
                                        </p:tav>
                                        <p:tav tm="100000">
                                          <p:val>
                                            <p:strVal val="#ppt_w"/>
                                          </p:val>
                                        </p:tav>
                                      </p:tavLst>
                                    </p:anim>
                                    <p:anim calcmode="lin" valueType="num">
                                      <p:cBhvr>
                                        <p:cTn id="25" dur="1000" fill="hold"/>
                                        <p:tgtEl>
                                          <p:spTgt spid="9"/>
                                        </p:tgtEl>
                                        <p:attrNameLst>
                                          <p:attrName>ppt_h</p:attrName>
                                        </p:attrNameLst>
                                      </p:cBhvr>
                                      <p:tavLst>
                                        <p:tav tm="0">
                                          <p:val>
                                            <p:fltVal val="0"/>
                                          </p:val>
                                        </p:tav>
                                        <p:tav tm="100000">
                                          <p:val>
                                            <p:strVal val="#ppt_h"/>
                                          </p:val>
                                        </p:tav>
                                      </p:tavLst>
                                    </p:anim>
                                    <p:anim calcmode="lin" valueType="num">
                                      <p:cBhvr>
                                        <p:cTn id="26" dur="1000" fill="hold"/>
                                        <p:tgtEl>
                                          <p:spTgt spid="9"/>
                                        </p:tgtEl>
                                        <p:attrNameLst>
                                          <p:attrName>style.rotation</p:attrName>
                                        </p:attrNameLst>
                                      </p:cBhvr>
                                      <p:tavLst>
                                        <p:tav tm="0">
                                          <p:val>
                                            <p:fltVal val="90"/>
                                          </p:val>
                                        </p:tav>
                                        <p:tav tm="100000">
                                          <p:val>
                                            <p:fltVal val="0"/>
                                          </p:val>
                                        </p:tav>
                                      </p:tavLst>
                                    </p:anim>
                                    <p:animEffect transition="in" filter="fade">
                                      <p:cBhvr>
                                        <p:cTn id="27" dur="10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ppt_w</p:attrName>
                                        </p:attrNameLst>
                                      </p:cBhvr>
                                      <p:tavLst>
                                        <p:tav tm="0">
                                          <p:val>
                                            <p:fltVal val="0"/>
                                          </p:val>
                                        </p:tav>
                                        <p:tav tm="100000">
                                          <p:val>
                                            <p:strVal val="#ppt_w"/>
                                          </p:val>
                                        </p:tav>
                                      </p:tavLst>
                                    </p:anim>
                                    <p:anim calcmode="lin" valueType="num">
                                      <p:cBhvr>
                                        <p:cTn id="33" dur="1000" fill="hold"/>
                                        <p:tgtEl>
                                          <p:spTgt spid="10"/>
                                        </p:tgtEl>
                                        <p:attrNameLst>
                                          <p:attrName>ppt_h</p:attrName>
                                        </p:attrNameLst>
                                      </p:cBhvr>
                                      <p:tavLst>
                                        <p:tav tm="0">
                                          <p:val>
                                            <p:fltVal val="0"/>
                                          </p:val>
                                        </p:tav>
                                        <p:tav tm="100000">
                                          <p:val>
                                            <p:strVal val="#ppt_h"/>
                                          </p:val>
                                        </p:tav>
                                      </p:tavLst>
                                    </p:anim>
                                    <p:anim calcmode="lin" valueType="num">
                                      <p:cBhvr>
                                        <p:cTn id="34" dur="1000" fill="hold"/>
                                        <p:tgtEl>
                                          <p:spTgt spid="10"/>
                                        </p:tgtEl>
                                        <p:attrNameLst>
                                          <p:attrName>style.rotation</p:attrName>
                                        </p:attrNameLst>
                                      </p:cBhvr>
                                      <p:tavLst>
                                        <p:tav tm="0">
                                          <p:val>
                                            <p:fltVal val="90"/>
                                          </p:val>
                                        </p:tav>
                                        <p:tav tm="100000">
                                          <p:val>
                                            <p:fltVal val="0"/>
                                          </p:val>
                                        </p:tav>
                                      </p:tavLst>
                                    </p:anim>
                                    <p:animEffect transition="in" filter="fade">
                                      <p:cBhvr>
                                        <p:cTn id="35" dur="1000"/>
                                        <p:tgtEl>
                                          <p:spTgt spid="10"/>
                                        </p:tgtEl>
                                      </p:cBhvr>
                                    </p:animEffect>
                                  </p:childTnLst>
                                </p:cTn>
                              </p:par>
                              <p:par>
                                <p:cTn id="36" presetID="31" presetClass="entr" presetSubtype="0"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fltVal val="0"/>
                                          </p:val>
                                        </p:tav>
                                        <p:tav tm="100000">
                                          <p:val>
                                            <p:strVal val="#ppt_w"/>
                                          </p:val>
                                        </p:tav>
                                      </p:tavLst>
                                    </p:anim>
                                    <p:anim calcmode="lin" valueType="num">
                                      <p:cBhvr>
                                        <p:cTn id="39" dur="1000" fill="hold"/>
                                        <p:tgtEl>
                                          <p:spTgt spid="11"/>
                                        </p:tgtEl>
                                        <p:attrNameLst>
                                          <p:attrName>ppt_h</p:attrName>
                                        </p:attrNameLst>
                                      </p:cBhvr>
                                      <p:tavLst>
                                        <p:tav tm="0">
                                          <p:val>
                                            <p:fltVal val="0"/>
                                          </p:val>
                                        </p:tav>
                                        <p:tav tm="100000">
                                          <p:val>
                                            <p:strVal val="#ppt_h"/>
                                          </p:val>
                                        </p:tav>
                                      </p:tavLst>
                                    </p:anim>
                                    <p:anim calcmode="lin" valueType="num">
                                      <p:cBhvr>
                                        <p:cTn id="40" dur="1000" fill="hold"/>
                                        <p:tgtEl>
                                          <p:spTgt spid="11"/>
                                        </p:tgtEl>
                                        <p:attrNameLst>
                                          <p:attrName>style.rotation</p:attrName>
                                        </p:attrNameLst>
                                      </p:cBhvr>
                                      <p:tavLst>
                                        <p:tav tm="0">
                                          <p:val>
                                            <p:fltVal val="90"/>
                                          </p:val>
                                        </p:tav>
                                        <p:tav tm="100000">
                                          <p:val>
                                            <p:fltVal val="0"/>
                                          </p:val>
                                        </p:tav>
                                      </p:tavLst>
                                    </p:anim>
                                    <p:animEffect transition="in" filter="fade">
                                      <p:cBhvr>
                                        <p:cTn id="41"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9" grpId="0" animBg="1"/>
      <p:bldP spid="1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311085" y="933253"/>
            <a:ext cx="2488676" cy="112178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P</a:t>
            </a:r>
            <a:r>
              <a:rPr lang="en-US" sz="2400" b="1" dirty="0" smtClean="0">
                <a:latin typeface="Times New Roman" panose="02020603050405020304" pitchFamily="18" charset="0"/>
                <a:cs typeface="Times New Roman" panose="02020603050405020304" pitchFamily="18" charset="0"/>
              </a:rPr>
              <a:t>reparing </a:t>
            </a:r>
            <a:endParaRPr lang="en-US" sz="2400" b="1" dirty="0">
              <a:latin typeface="Times New Roman" panose="02020603050405020304" pitchFamily="18" charset="0"/>
              <a:cs typeface="Times New Roman" panose="02020603050405020304" pitchFamily="18" charset="0"/>
            </a:endParaRPr>
          </a:p>
        </p:txBody>
      </p:sp>
      <p:cxnSp>
        <p:nvCxnSpPr>
          <p:cNvPr id="5" name="Straight Arrow Connector 4"/>
          <p:cNvCxnSpPr/>
          <p:nvPr/>
        </p:nvCxnSpPr>
        <p:spPr>
          <a:xfrm flipV="1">
            <a:off x="2799761" y="933253"/>
            <a:ext cx="4722829" cy="25452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2" name="Straight Arrow Connector 11"/>
          <p:cNvCxnSpPr/>
          <p:nvPr/>
        </p:nvCxnSpPr>
        <p:spPr>
          <a:xfrm>
            <a:off x="2775513" y="1943493"/>
            <a:ext cx="4747077" cy="13040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8" name="Wave 7"/>
          <p:cNvSpPr/>
          <p:nvPr/>
        </p:nvSpPr>
        <p:spPr>
          <a:xfrm>
            <a:off x="7677451" y="473612"/>
            <a:ext cx="2234153" cy="942681"/>
          </a:xfrm>
          <a:prstGeom prst="wav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Message</a:t>
            </a:r>
          </a:p>
        </p:txBody>
      </p:sp>
      <p:sp>
        <p:nvSpPr>
          <p:cNvPr id="13" name="Wave 12"/>
          <p:cNvSpPr/>
          <p:nvPr/>
        </p:nvSpPr>
        <p:spPr>
          <a:xfrm>
            <a:off x="7677451" y="1602557"/>
            <a:ext cx="2234153" cy="942681"/>
          </a:xfrm>
          <a:prstGeom prst="wav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Appearance</a:t>
            </a:r>
            <a:endParaRPr lang="en-US" sz="2400" b="1" dirty="0">
              <a:latin typeface="Times New Roman" panose="02020603050405020304" pitchFamily="18" charset="0"/>
              <a:cs typeface="Times New Roman" panose="02020603050405020304" pitchFamily="18" charset="0"/>
            </a:endParaRPr>
          </a:p>
        </p:txBody>
      </p:sp>
      <p:sp>
        <p:nvSpPr>
          <p:cNvPr id="17" name="Explosion 2 16"/>
          <p:cNvSpPr/>
          <p:nvPr/>
        </p:nvSpPr>
        <p:spPr>
          <a:xfrm>
            <a:off x="348197" y="2316945"/>
            <a:ext cx="3044857" cy="1732963"/>
          </a:xfrm>
          <a:prstGeom prst="irregularSeal2">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Bad news</a:t>
            </a:r>
          </a:p>
        </p:txBody>
      </p:sp>
      <p:sp>
        <p:nvSpPr>
          <p:cNvPr id="18" name="Rectangle 17"/>
          <p:cNvSpPr/>
          <p:nvPr/>
        </p:nvSpPr>
        <p:spPr>
          <a:xfrm>
            <a:off x="2084212" y="3646828"/>
            <a:ext cx="8233601" cy="530594"/>
          </a:xfrm>
          <a:prstGeom prst="rect">
            <a:avLst/>
          </a:prstGeom>
          <a:solidFill>
            <a:schemeClr val="accent1">
              <a:lumMod val="20000"/>
              <a:lumOff val="80000"/>
            </a:schemeClr>
          </a:solidFill>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“YOU CAN NOT KNOW ALL THE QUESTIONS”.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9" name="Explosion 2 18"/>
          <p:cNvSpPr/>
          <p:nvPr/>
        </p:nvSpPr>
        <p:spPr>
          <a:xfrm>
            <a:off x="104671" y="4202308"/>
            <a:ext cx="3430381" cy="1732963"/>
          </a:xfrm>
          <a:prstGeom prst="irregularSeal2">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r>
              <a:rPr lang="en-US"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Good news</a:t>
            </a:r>
            <a:endPar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0" name="Rectangle 19"/>
          <p:cNvSpPr/>
          <p:nvPr/>
        </p:nvSpPr>
        <p:spPr>
          <a:xfrm>
            <a:off x="764101" y="5810992"/>
            <a:ext cx="5541902" cy="553357"/>
          </a:xfrm>
          <a:prstGeom prst="rect">
            <a:avLst/>
          </a:prstGeom>
          <a:solidFill>
            <a:schemeClr val="accent1">
              <a:lumMod val="20000"/>
              <a:lumOff val="80000"/>
            </a:schemeClr>
          </a:solidFill>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WE CAN GUESS CORRECTLEY</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5" name="Picture 1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4183110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80">
                                          <p:stCondLst>
                                            <p:cond delay="0"/>
                                          </p:stCondLst>
                                        </p:cTn>
                                        <p:tgtEl>
                                          <p:spTgt spid="5"/>
                                        </p:tgtEl>
                                      </p:cBhvr>
                                    </p:animEffect>
                                    <p:anim calcmode="lin" valueType="num">
                                      <p:cBhvr>
                                        <p:cTn id="1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1" dur="26">
                                          <p:stCondLst>
                                            <p:cond delay="650"/>
                                          </p:stCondLst>
                                        </p:cTn>
                                        <p:tgtEl>
                                          <p:spTgt spid="5"/>
                                        </p:tgtEl>
                                      </p:cBhvr>
                                      <p:to x="100000" y="60000"/>
                                    </p:animScale>
                                    <p:animScale>
                                      <p:cBhvr>
                                        <p:cTn id="22" dur="166" decel="50000">
                                          <p:stCondLst>
                                            <p:cond delay="676"/>
                                          </p:stCondLst>
                                        </p:cTn>
                                        <p:tgtEl>
                                          <p:spTgt spid="5"/>
                                        </p:tgtEl>
                                      </p:cBhvr>
                                      <p:to x="100000" y="100000"/>
                                    </p:animScale>
                                    <p:animScale>
                                      <p:cBhvr>
                                        <p:cTn id="23" dur="26">
                                          <p:stCondLst>
                                            <p:cond delay="1312"/>
                                          </p:stCondLst>
                                        </p:cTn>
                                        <p:tgtEl>
                                          <p:spTgt spid="5"/>
                                        </p:tgtEl>
                                      </p:cBhvr>
                                      <p:to x="100000" y="80000"/>
                                    </p:animScale>
                                    <p:animScale>
                                      <p:cBhvr>
                                        <p:cTn id="24" dur="166" decel="50000">
                                          <p:stCondLst>
                                            <p:cond delay="1338"/>
                                          </p:stCondLst>
                                        </p:cTn>
                                        <p:tgtEl>
                                          <p:spTgt spid="5"/>
                                        </p:tgtEl>
                                      </p:cBhvr>
                                      <p:to x="100000" y="100000"/>
                                    </p:animScale>
                                    <p:animScale>
                                      <p:cBhvr>
                                        <p:cTn id="25" dur="26">
                                          <p:stCondLst>
                                            <p:cond delay="1642"/>
                                          </p:stCondLst>
                                        </p:cTn>
                                        <p:tgtEl>
                                          <p:spTgt spid="5"/>
                                        </p:tgtEl>
                                      </p:cBhvr>
                                      <p:to x="100000" y="90000"/>
                                    </p:animScale>
                                    <p:animScale>
                                      <p:cBhvr>
                                        <p:cTn id="26" dur="166" decel="50000">
                                          <p:stCondLst>
                                            <p:cond delay="1668"/>
                                          </p:stCondLst>
                                        </p:cTn>
                                        <p:tgtEl>
                                          <p:spTgt spid="5"/>
                                        </p:tgtEl>
                                      </p:cBhvr>
                                      <p:to x="100000" y="100000"/>
                                    </p:animScale>
                                    <p:animScale>
                                      <p:cBhvr>
                                        <p:cTn id="27" dur="26">
                                          <p:stCondLst>
                                            <p:cond delay="1808"/>
                                          </p:stCondLst>
                                        </p:cTn>
                                        <p:tgtEl>
                                          <p:spTgt spid="5"/>
                                        </p:tgtEl>
                                      </p:cBhvr>
                                      <p:to x="100000" y="95000"/>
                                    </p:animScale>
                                    <p:animScale>
                                      <p:cBhvr>
                                        <p:cTn id="28" dur="166" decel="50000">
                                          <p:stCondLst>
                                            <p:cond delay="1834"/>
                                          </p:stCondLst>
                                        </p:cTn>
                                        <p:tgtEl>
                                          <p:spTgt spid="5"/>
                                        </p:tgtEl>
                                      </p:cBhvr>
                                      <p:to x="100000" y="100000"/>
                                    </p:animScale>
                                  </p:childTnLst>
                                </p:cTn>
                              </p:par>
                              <p:par>
                                <p:cTn id="29" presetID="26"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down)">
                                      <p:cBhvr>
                                        <p:cTn id="31" dur="580">
                                          <p:stCondLst>
                                            <p:cond delay="0"/>
                                          </p:stCondLst>
                                        </p:cTn>
                                        <p:tgtEl>
                                          <p:spTgt spid="8"/>
                                        </p:tgtEl>
                                      </p:cBhvr>
                                    </p:animEffect>
                                    <p:anim calcmode="lin" valueType="num">
                                      <p:cBhvr>
                                        <p:cTn id="32"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37" dur="26">
                                          <p:stCondLst>
                                            <p:cond delay="650"/>
                                          </p:stCondLst>
                                        </p:cTn>
                                        <p:tgtEl>
                                          <p:spTgt spid="8"/>
                                        </p:tgtEl>
                                      </p:cBhvr>
                                      <p:to x="100000" y="60000"/>
                                    </p:animScale>
                                    <p:animScale>
                                      <p:cBhvr>
                                        <p:cTn id="38" dur="166" decel="50000">
                                          <p:stCondLst>
                                            <p:cond delay="676"/>
                                          </p:stCondLst>
                                        </p:cTn>
                                        <p:tgtEl>
                                          <p:spTgt spid="8"/>
                                        </p:tgtEl>
                                      </p:cBhvr>
                                      <p:to x="100000" y="100000"/>
                                    </p:animScale>
                                    <p:animScale>
                                      <p:cBhvr>
                                        <p:cTn id="39" dur="26">
                                          <p:stCondLst>
                                            <p:cond delay="1312"/>
                                          </p:stCondLst>
                                        </p:cTn>
                                        <p:tgtEl>
                                          <p:spTgt spid="8"/>
                                        </p:tgtEl>
                                      </p:cBhvr>
                                      <p:to x="100000" y="80000"/>
                                    </p:animScale>
                                    <p:animScale>
                                      <p:cBhvr>
                                        <p:cTn id="40" dur="166" decel="50000">
                                          <p:stCondLst>
                                            <p:cond delay="1338"/>
                                          </p:stCondLst>
                                        </p:cTn>
                                        <p:tgtEl>
                                          <p:spTgt spid="8"/>
                                        </p:tgtEl>
                                      </p:cBhvr>
                                      <p:to x="100000" y="100000"/>
                                    </p:animScale>
                                    <p:animScale>
                                      <p:cBhvr>
                                        <p:cTn id="41" dur="26">
                                          <p:stCondLst>
                                            <p:cond delay="1642"/>
                                          </p:stCondLst>
                                        </p:cTn>
                                        <p:tgtEl>
                                          <p:spTgt spid="8"/>
                                        </p:tgtEl>
                                      </p:cBhvr>
                                      <p:to x="100000" y="90000"/>
                                    </p:animScale>
                                    <p:animScale>
                                      <p:cBhvr>
                                        <p:cTn id="42" dur="166" decel="50000">
                                          <p:stCondLst>
                                            <p:cond delay="1668"/>
                                          </p:stCondLst>
                                        </p:cTn>
                                        <p:tgtEl>
                                          <p:spTgt spid="8"/>
                                        </p:tgtEl>
                                      </p:cBhvr>
                                      <p:to x="100000" y="100000"/>
                                    </p:animScale>
                                    <p:animScale>
                                      <p:cBhvr>
                                        <p:cTn id="43" dur="26">
                                          <p:stCondLst>
                                            <p:cond delay="1808"/>
                                          </p:stCondLst>
                                        </p:cTn>
                                        <p:tgtEl>
                                          <p:spTgt spid="8"/>
                                        </p:tgtEl>
                                      </p:cBhvr>
                                      <p:to x="100000" y="95000"/>
                                    </p:animScale>
                                    <p:animScale>
                                      <p:cBhvr>
                                        <p:cTn id="44" dur="166" decel="50000">
                                          <p:stCondLst>
                                            <p:cond delay="1834"/>
                                          </p:stCondLst>
                                        </p:cTn>
                                        <p:tgtEl>
                                          <p:spTgt spid="8"/>
                                        </p:tgtEl>
                                      </p:cBhvr>
                                      <p:to x="100000" y="100000"/>
                                    </p:animScale>
                                  </p:childTnLst>
                                </p:cTn>
                              </p:par>
                            </p:childTnLst>
                          </p:cTn>
                        </p:par>
                      </p:childTnLst>
                    </p:cTn>
                  </p:par>
                  <p:par>
                    <p:cTn id="45" fill="hold">
                      <p:stCondLst>
                        <p:cond delay="indefinite"/>
                      </p:stCondLst>
                      <p:childTnLst>
                        <p:par>
                          <p:cTn id="46" fill="hold">
                            <p:stCondLst>
                              <p:cond delay="0"/>
                            </p:stCondLst>
                            <p:childTnLst>
                              <p:par>
                                <p:cTn id="47" presetID="26" presetClass="entr" presetSubtype="0" fill="hold" nodeType="click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wipe(down)">
                                      <p:cBhvr>
                                        <p:cTn id="49" dur="580">
                                          <p:stCondLst>
                                            <p:cond delay="0"/>
                                          </p:stCondLst>
                                        </p:cTn>
                                        <p:tgtEl>
                                          <p:spTgt spid="12"/>
                                        </p:tgtEl>
                                      </p:cBhvr>
                                    </p:animEffect>
                                    <p:anim calcmode="lin" valueType="num">
                                      <p:cBhvr>
                                        <p:cTn id="50"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51"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52"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53"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54"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55" dur="26">
                                          <p:stCondLst>
                                            <p:cond delay="650"/>
                                          </p:stCondLst>
                                        </p:cTn>
                                        <p:tgtEl>
                                          <p:spTgt spid="12"/>
                                        </p:tgtEl>
                                      </p:cBhvr>
                                      <p:to x="100000" y="60000"/>
                                    </p:animScale>
                                    <p:animScale>
                                      <p:cBhvr>
                                        <p:cTn id="56" dur="166" decel="50000">
                                          <p:stCondLst>
                                            <p:cond delay="676"/>
                                          </p:stCondLst>
                                        </p:cTn>
                                        <p:tgtEl>
                                          <p:spTgt spid="12"/>
                                        </p:tgtEl>
                                      </p:cBhvr>
                                      <p:to x="100000" y="100000"/>
                                    </p:animScale>
                                    <p:animScale>
                                      <p:cBhvr>
                                        <p:cTn id="57" dur="26">
                                          <p:stCondLst>
                                            <p:cond delay="1312"/>
                                          </p:stCondLst>
                                        </p:cTn>
                                        <p:tgtEl>
                                          <p:spTgt spid="12"/>
                                        </p:tgtEl>
                                      </p:cBhvr>
                                      <p:to x="100000" y="80000"/>
                                    </p:animScale>
                                    <p:animScale>
                                      <p:cBhvr>
                                        <p:cTn id="58" dur="166" decel="50000">
                                          <p:stCondLst>
                                            <p:cond delay="1338"/>
                                          </p:stCondLst>
                                        </p:cTn>
                                        <p:tgtEl>
                                          <p:spTgt spid="12"/>
                                        </p:tgtEl>
                                      </p:cBhvr>
                                      <p:to x="100000" y="100000"/>
                                    </p:animScale>
                                    <p:animScale>
                                      <p:cBhvr>
                                        <p:cTn id="59" dur="26">
                                          <p:stCondLst>
                                            <p:cond delay="1642"/>
                                          </p:stCondLst>
                                        </p:cTn>
                                        <p:tgtEl>
                                          <p:spTgt spid="12"/>
                                        </p:tgtEl>
                                      </p:cBhvr>
                                      <p:to x="100000" y="90000"/>
                                    </p:animScale>
                                    <p:animScale>
                                      <p:cBhvr>
                                        <p:cTn id="60" dur="166" decel="50000">
                                          <p:stCondLst>
                                            <p:cond delay="1668"/>
                                          </p:stCondLst>
                                        </p:cTn>
                                        <p:tgtEl>
                                          <p:spTgt spid="12"/>
                                        </p:tgtEl>
                                      </p:cBhvr>
                                      <p:to x="100000" y="100000"/>
                                    </p:animScale>
                                    <p:animScale>
                                      <p:cBhvr>
                                        <p:cTn id="61" dur="26">
                                          <p:stCondLst>
                                            <p:cond delay="1808"/>
                                          </p:stCondLst>
                                        </p:cTn>
                                        <p:tgtEl>
                                          <p:spTgt spid="12"/>
                                        </p:tgtEl>
                                      </p:cBhvr>
                                      <p:to x="100000" y="95000"/>
                                    </p:animScale>
                                    <p:animScale>
                                      <p:cBhvr>
                                        <p:cTn id="62" dur="166" decel="50000">
                                          <p:stCondLst>
                                            <p:cond delay="1834"/>
                                          </p:stCondLst>
                                        </p:cTn>
                                        <p:tgtEl>
                                          <p:spTgt spid="12"/>
                                        </p:tgtEl>
                                      </p:cBhvr>
                                      <p:to x="100000" y="100000"/>
                                    </p:animScale>
                                  </p:childTnLst>
                                </p:cTn>
                              </p:par>
                              <p:par>
                                <p:cTn id="63" presetID="26" presetClass="entr" presetSubtype="0" fill="hold" grpId="0" nodeType="withEffect">
                                  <p:stCondLst>
                                    <p:cond delay="0"/>
                                  </p:stCondLst>
                                  <p:childTnLst>
                                    <p:set>
                                      <p:cBhvr>
                                        <p:cTn id="64" dur="1" fill="hold">
                                          <p:stCondLst>
                                            <p:cond delay="0"/>
                                          </p:stCondLst>
                                        </p:cTn>
                                        <p:tgtEl>
                                          <p:spTgt spid="13"/>
                                        </p:tgtEl>
                                        <p:attrNameLst>
                                          <p:attrName>style.visibility</p:attrName>
                                        </p:attrNameLst>
                                      </p:cBhvr>
                                      <p:to>
                                        <p:strVal val="visible"/>
                                      </p:to>
                                    </p:set>
                                    <p:animEffect transition="in" filter="wipe(down)">
                                      <p:cBhvr>
                                        <p:cTn id="65" dur="580">
                                          <p:stCondLst>
                                            <p:cond delay="0"/>
                                          </p:stCondLst>
                                        </p:cTn>
                                        <p:tgtEl>
                                          <p:spTgt spid="13"/>
                                        </p:tgtEl>
                                      </p:cBhvr>
                                    </p:animEffect>
                                    <p:anim calcmode="lin" valueType="num">
                                      <p:cBhvr>
                                        <p:cTn id="66"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67"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68"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69"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70"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71" dur="26">
                                          <p:stCondLst>
                                            <p:cond delay="650"/>
                                          </p:stCondLst>
                                        </p:cTn>
                                        <p:tgtEl>
                                          <p:spTgt spid="13"/>
                                        </p:tgtEl>
                                      </p:cBhvr>
                                      <p:to x="100000" y="60000"/>
                                    </p:animScale>
                                    <p:animScale>
                                      <p:cBhvr>
                                        <p:cTn id="72" dur="166" decel="50000">
                                          <p:stCondLst>
                                            <p:cond delay="676"/>
                                          </p:stCondLst>
                                        </p:cTn>
                                        <p:tgtEl>
                                          <p:spTgt spid="13"/>
                                        </p:tgtEl>
                                      </p:cBhvr>
                                      <p:to x="100000" y="100000"/>
                                    </p:animScale>
                                    <p:animScale>
                                      <p:cBhvr>
                                        <p:cTn id="73" dur="26">
                                          <p:stCondLst>
                                            <p:cond delay="1312"/>
                                          </p:stCondLst>
                                        </p:cTn>
                                        <p:tgtEl>
                                          <p:spTgt spid="13"/>
                                        </p:tgtEl>
                                      </p:cBhvr>
                                      <p:to x="100000" y="80000"/>
                                    </p:animScale>
                                    <p:animScale>
                                      <p:cBhvr>
                                        <p:cTn id="74" dur="166" decel="50000">
                                          <p:stCondLst>
                                            <p:cond delay="1338"/>
                                          </p:stCondLst>
                                        </p:cTn>
                                        <p:tgtEl>
                                          <p:spTgt spid="13"/>
                                        </p:tgtEl>
                                      </p:cBhvr>
                                      <p:to x="100000" y="100000"/>
                                    </p:animScale>
                                    <p:animScale>
                                      <p:cBhvr>
                                        <p:cTn id="75" dur="26">
                                          <p:stCondLst>
                                            <p:cond delay="1642"/>
                                          </p:stCondLst>
                                        </p:cTn>
                                        <p:tgtEl>
                                          <p:spTgt spid="13"/>
                                        </p:tgtEl>
                                      </p:cBhvr>
                                      <p:to x="100000" y="90000"/>
                                    </p:animScale>
                                    <p:animScale>
                                      <p:cBhvr>
                                        <p:cTn id="76" dur="166" decel="50000">
                                          <p:stCondLst>
                                            <p:cond delay="1668"/>
                                          </p:stCondLst>
                                        </p:cTn>
                                        <p:tgtEl>
                                          <p:spTgt spid="13"/>
                                        </p:tgtEl>
                                      </p:cBhvr>
                                      <p:to x="100000" y="100000"/>
                                    </p:animScale>
                                    <p:animScale>
                                      <p:cBhvr>
                                        <p:cTn id="77" dur="26">
                                          <p:stCondLst>
                                            <p:cond delay="1808"/>
                                          </p:stCondLst>
                                        </p:cTn>
                                        <p:tgtEl>
                                          <p:spTgt spid="13"/>
                                        </p:tgtEl>
                                      </p:cBhvr>
                                      <p:to x="100000" y="95000"/>
                                    </p:animScale>
                                    <p:animScale>
                                      <p:cBhvr>
                                        <p:cTn id="78" dur="166" decel="50000">
                                          <p:stCondLst>
                                            <p:cond delay="1834"/>
                                          </p:stCondLst>
                                        </p:cTn>
                                        <p:tgtEl>
                                          <p:spTgt spid="13"/>
                                        </p:tgtEl>
                                      </p:cBhvr>
                                      <p:to x="100000" y="100000"/>
                                    </p:animScale>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grpId="0" nodeType="click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500" fill="hold"/>
                                        <p:tgtEl>
                                          <p:spTgt spid="17"/>
                                        </p:tgtEl>
                                        <p:attrNameLst>
                                          <p:attrName>ppt_x</p:attrName>
                                        </p:attrNameLst>
                                      </p:cBhvr>
                                      <p:tavLst>
                                        <p:tav tm="0">
                                          <p:val>
                                            <p:strVal val="#ppt_x"/>
                                          </p:val>
                                        </p:tav>
                                        <p:tav tm="100000">
                                          <p:val>
                                            <p:strVal val="#ppt_x"/>
                                          </p:val>
                                        </p:tav>
                                      </p:tavLst>
                                    </p:anim>
                                    <p:anim calcmode="lin" valueType="num">
                                      <p:cBhvr additive="base">
                                        <p:cTn id="8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grpId="0" nodeType="click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500" fill="hold"/>
                                        <p:tgtEl>
                                          <p:spTgt spid="19"/>
                                        </p:tgtEl>
                                        <p:attrNameLst>
                                          <p:attrName>ppt_x</p:attrName>
                                        </p:attrNameLst>
                                      </p:cBhvr>
                                      <p:tavLst>
                                        <p:tav tm="0">
                                          <p:val>
                                            <p:strVal val="#ppt_x"/>
                                          </p:val>
                                        </p:tav>
                                        <p:tav tm="100000">
                                          <p:val>
                                            <p:strVal val="#ppt_x"/>
                                          </p:val>
                                        </p:tav>
                                      </p:tavLst>
                                    </p:anim>
                                    <p:anim calcmode="lin" valueType="num">
                                      <p:cBhvr additive="base">
                                        <p:cTn id="9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2" presetClass="entr" presetSubtype="4" fill="hold" grpId="0" nodeType="clickEffect">
                                  <p:stCondLst>
                                    <p:cond delay="0"/>
                                  </p:stCondLst>
                                  <p:childTnLst>
                                    <p:set>
                                      <p:cBhvr>
                                        <p:cTn id="94" dur="1" fill="hold">
                                          <p:stCondLst>
                                            <p:cond delay="0"/>
                                          </p:stCondLst>
                                        </p:cTn>
                                        <p:tgtEl>
                                          <p:spTgt spid="18"/>
                                        </p:tgtEl>
                                        <p:attrNameLst>
                                          <p:attrName>style.visibility</p:attrName>
                                        </p:attrNameLst>
                                      </p:cBhvr>
                                      <p:to>
                                        <p:strVal val="visible"/>
                                      </p:to>
                                    </p:set>
                                    <p:anim calcmode="lin" valueType="num">
                                      <p:cBhvr additive="base">
                                        <p:cTn id="95" dur="500" fill="hold"/>
                                        <p:tgtEl>
                                          <p:spTgt spid="18"/>
                                        </p:tgtEl>
                                        <p:attrNameLst>
                                          <p:attrName>ppt_x</p:attrName>
                                        </p:attrNameLst>
                                      </p:cBhvr>
                                      <p:tavLst>
                                        <p:tav tm="0">
                                          <p:val>
                                            <p:strVal val="#ppt_x"/>
                                          </p:val>
                                        </p:tav>
                                        <p:tav tm="100000">
                                          <p:val>
                                            <p:strVal val="#ppt_x"/>
                                          </p:val>
                                        </p:tav>
                                      </p:tavLst>
                                    </p:anim>
                                    <p:anim calcmode="lin" valueType="num">
                                      <p:cBhvr additive="base">
                                        <p:cTn id="9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2" presetClass="entr" presetSubtype="4" fill="hold" grpId="0" nodeType="clickEffect">
                                  <p:stCondLst>
                                    <p:cond delay="0"/>
                                  </p:stCondLst>
                                  <p:childTnLst>
                                    <p:set>
                                      <p:cBhvr>
                                        <p:cTn id="100" dur="1" fill="hold">
                                          <p:stCondLst>
                                            <p:cond delay="0"/>
                                          </p:stCondLst>
                                        </p:cTn>
                                        <p:tgtEl>
                                          <p:spTgt spid="20"/>
                                        </p:tgtEl>
                                        <p:attrNameLst>
                                          <p:attrName>style.visibility</p:attrName>
                                        </p:attrNameLst>
                                      </p:cBhvr>
                                      <p:to>
                                        <p:strVal val="visible"/>
                                      </p:to>
                                    </p:set>
                                    <p:anim calcmode="lin" valueType="num">
                                      <p:cBhvr additive="base">
                                        <p:cTn id="101" dur="500" fill="hold"/>
                                        <p:tgtEl>
                                          <p:spTgt spid="20"/>
                                        </p:tgtEl>
                                        <p:attrNameLst>
                                          <p:attrName>ppt_x</p:attrName>
                                        </p:attrNameLst>
                                      </p:cBhvr>
                                      <p:tavLst>
                                        <p:tav tm="0">
                                          <p:val>
                                            <p:strVal val="#ppt_x"/>
                                          </p:val>
                                        </p:tav>
                                        <p:tav tm="100000">
                                          <p:val>
                                            <p:strVal val="#ppt_x"/>
                                          </p:val>
                                        </p:tav>
                                      </p:tavLst>
                                    </p:anim>
                                    <p:anim calcmode="lin" valueType="num">
                                      <p:cBhvr additive="base">
                                        <p:cTn id="10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2" presetClass="entr" presetSubtype="4" fill="hold" grpId="0" nodeType="clickEffect">
                                  <p:stCondLst>
                                    <p:cond delay="0"/>
                                  </p:stCondLst>
                                  <p:childTnLst>
                                    <p:set>
                                      <p:cBhvr>
                                        <p:cTn id="106" dur="1" fill="hold">
                                          <p:stCondLst>
                                            <p:cond delay="0"/>
                                          </p:stCondLst>
                                        </p:cTn>
                                        <p:tgtEl>
                                          <p:spTgt spid="14"/>
                                        </p:tgtEl>
                                        <p:attrNameLst>
                                          <p:attrName>style.visibility</p:attrName>
                                        </p:attrNameLst>
                                      </p:cBhvr>
                                      <p:to>
                                        <p:strVal val="visible"/>
                                      </p:to>
                                    </p:set>
                                    <p:anim calcmode="lin" valueType="num">
                                      <p:cBhvr additive="base">
                                        <p:cTn id="107" dur="500" fill="hold"/>
                                        <p:tgtEl>
                                          <p:spTgt spid="14"/>
                                        </p:tgtEl>
                                        <p:attrNameLst>
                                          <p:attrName>ppt_x</p:attrName>
                                        </p:attrNameLst>
                                      </p:cBhvr>
                                      <p:tavLst>
                                        <p:tav tm="0">
                                          <p:val>
                                            <p:strVal val="#ppt_x"/>
                                          </p:val>
                                        </p:tav>
                                        <p:tav tm="100000">
                                          <p:val>
                                            <p:strVal val="#ppt_x"/>
                                          </p:val>
                                        </p:tav>
                                      </p:tavLst>
                                    </p:anim>
                                    <p:anim calcmode="lin" valueType="num">
                                      <p:cBhvr additive="base">
                                        <p:cTn id="10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13" grpId="0" animBg="1"/>
      <p:bldP spid="17" grpId="0" animBg="1"/>
      <p:bldP spid="18" grpId="0" animBg="1"/>
      <p:bldP spid="19" grpId="0" animBg="1"/>
      <p:bldP spid="20" grpId="0" animBg="1"/>
      <p:bldP spid="1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22507" y="2596030"/>
            <a:ext cx="3182227"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Your résumé and cover letter.</a:t>
            </a:r>
          </a:p>
        </p:txBody>
      </p:sp>
      <p:sp>
        <p:nvSpPr>
          <p:cNvPr id="12" name="Rectangle 11"/>
          <p:cNvSpPr/>
          <p:nvPr/>
        </p:nvSpPr>
        <p:spPr>
          <a:xfrm>
            <a:off x="2212544" y="1782899"/>
            <a:ext cx="7739426"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What should you know to prepare your message?</a:t>
            </a:r>
          </a:p>
        </p:txBody>
      </p:sp>
      <p:sp>
        <p:nvSpPr>
          <p:cNvPr id="14" name="Wave 13"/>
          <p:cNvSpPr/>
          <p:nvPr/>
        </p:nvSpPr>
        <p:spPr>
          <a:xfrm>
            <a:off x="255801" y="466626"/>
            <a:ext cx="2984265"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Preparing your Message</a:t>
            </a:r>
            <a:endParaRPr lang="en-US" sz="2400" b="1" dirty="0">
              <a:latin typeface="Times New Roman" panose="02020603050405020304" pitchFamily="18" charset="0"/>
              <a:cs typeface="Times New Roman" panose="02020603050405020304" pitchFamily="18" charset="0"/>
            </a:endParaRPr>
          </a:p>
        </p:txBody>
      </p:sp>
      <p:sp>
        <p:nvSpPr>
          <p:cNvPr id="15" name="Rectangle 14"/>
          <p:cNvSpPr/>
          <p:nvPr/>
        </p:nvSpPr>
        <p:spPr>
          <a:xfrm>
            <a:off x="522506" y="3119697"/>
            <a:ext cx="3182227"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Your skills</a:t>
            </a:r>
          </a:p>
        </p:txBody>
      </p:sp>
      <p:sp>
        <p:nvSpPr>
          <p:cNvPr id="16" name="Rectangle 15"/>
          <p:cNvSpPr/>
          <p:nvPr/>
        </p:nvSpPr>
        <p:spPr>
          <a:xfrm>
            <a:off x="522503" y="3651432"/>
            <a:ext cx="3182227"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qualifications you have</a:t>
            </a:r>
          </a:p>
        </p:txBody>
      </p:sp>
      <p:sp>
        <p:nvSpPr>
          <p:cNvPr id="17" name="Rectangle 16"/>
          <p:cNvSpPr/>
          <p:nvPr/>
        </p:nvSpPr>
        <p:spPr>
          <a:xfrm>
            <a:off x="522503" y="4174652"/>
            <a:ext cx="3182227"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job posting</a:t>
            </a:r>
          </a:p>
        </p:txBody>
      </p:sp>
      <p:sp>
        <p:nvSpPr>
          <p:cNvPr id="18" name="Rectangle 17"/>
          <p:cNvSpPr/>
          <p:nvPr/>
        </p:nvSpPr>
        <p:spPr>
          <a:xfrm>
            <a:off x="522503" y="4712130"/>
            <a:ext cx="3182227"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company info</a:t>
            </a:r>
          </a:p>
        </p:txBody>
      </p:sp>
      <p:sp>
        <p:nvSpPr>
          <p:cNvPr id="19" name="Rectangle 18"/>
          <p:cNvSpPr/>
          <p:nvPr/>
        </p:nvSpPr>
        <p:spPr>
          <a:xfrm>
            <a:off x="522502" y="5253558"/>
            <a:ext cx="4266314"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qualifications the job requires</a:t>
            </a:r>
          </a:p>
        </p:txBody>
      </p:sp>
      <p:sp>
        <p:nvSpPr>
          <p:cNvPr id="2" name="Rectangle 1"/>
          <p:cNvSpPr/>
          <p:nvPr/>
        </p:nvSpPr>
        <p:spPr>
          <a:xfrm>
            <a:off x="446202" y="5760728"/>
            <a:ext cx="6520206" cy="750975"/>
          </a:xfrm>
          <a:prstGeom prst="rect">
            <a:avLst/>
          </a:prstGeom>
          <a:noFill/>
          <a:ln>
            <a:solidFill>
              <a:schemeClr val="bg1"/>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Times New Roman" panose="02020603050405020304" pitchFamily="18" charset="0"/>
              </a:rPr>
              <a:t>In the end, you should be ready to discuss specific examples, stories, and experiences that are relevant to the position.</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Rectangle 12"/>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20" name="Picture 1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112540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arn(inVertic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arn(inVertical)">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barn(inVertical)">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barn(inVertical)">
                                      <p:cBhvr>
                                        <p:cTn id="32" dur="500"/>
                                        <p:tgtEl>
                                          <p:spTgt spid="18"/>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barn(inVertical)">
                                      <p:cBhvr>
                                        <p:cTn id="37" dur="500"/>
                                        <p:tgtEl>
                                          <p:spTgt spid="19"/>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barn(inVertical)">
                                      <p:cBhvr>
                                        <p:cTn id="42" dur="500"/>
                                        <p:tgtEl>
                                          <p:spTgt spid="2"/>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fill="hold"/>
                                        <p:tgtEl>
                                          <p:spTgt spid="13"/>
                                        </p:tgtEl>
                                        <p:attrNameLst>
                                          <p:attrName>ppt_x</p:attrName>
                                        </p:attrNameLst>
                                      </p:cBhvr>
                                      <p:tavLst>
                                        <p:tav tm="0">
                                          <p:val>
                                            <p:strVal val="#ppt_x"/>
                                          </p:val>
                                        </p:tav>
                                        <p:tav tm="100000">
                                          <p:val>
                                            <p:strVal val="#ppt_x"/>
                                          </p:val>
                                        </p:tav>
                                      </p:tavLst>
                                    </p:anim>
                                    <p:anim calcmode="lin" valueType="num">
                                      <p:cBhvr additive="base">
                                        <p:cTn id="4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5" grpId="0" animBg="1"/>
      <p:bldP spid="16" grpId="0" animBg="1"/>
      <p:bldP spid="17" grpId="0" animBg="1"/>
      <p:bldP spid="18" grpId="0" animBg="1"/>
      <p:bldP spid="19" grpId="0" animBg="1"/>
      <p:bldP spid="2" grpId="0" animBg="1"/>
      <p:bldP spid="13"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55800" y="2274678"/>
            <a:ext cx="8049213" cy="707886"/>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You can never be 100% certain about what’s going to be asked during the interview, but you can make some educated guesses.</a:t>
            </a:r>
          </a:p>
        </p:txBody>
      </p:sp>
      <p:sp>
        <p:nvSpPr>
          <p:cNvPr id="12" name="Rectangle 11"/>
          <p:cNvSpPr/>
          <p:nvPr/>
        </p:nvSpPr>
        <p:spPr>
          <a:xfrm>
            <a:off x="3258342" y="1521289"/>
            <a:ext cx="3708066"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Anticipating Questions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255801" y="466626"/>
            <a:ext cx="2984265"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Preparing your Message</a:t>
            </a:r>
            <a:endParaRPr lang="en-US" sz="2400" b="1" dirty="0">
              <a:latin typeface="Times New Roman" panose="02020603050405020304" pitchFamily="18" charset="0"/>
              <a:cs typeface="Times New Roman" panose="02020603050405020304" pitchFamily="18" charset="0"/>
            </a:endParaRPr>
          </a:p>
        </p:txBody>
      </p:sp>
      <p:sp>
        <p:nvSpPr>
          <p:cNvPr id="15" name="Rectangle 14"/>
          <p:cNvSpPr/>
          <p:nvPr/>
        </p:nvSpPr>
        <p:spPr>
          <a:xfrm>
            <a:off x="255801" y="3176045"/>
            <a:ext cx="8049212" cy="1015663"/>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Be certain to practice both behavioral questions and traditional questions. Behavioral questions explore how you have handled past situations and ask you to respond to hypothetical situations.</a:t>
            </a:r>
          </a:p>
        </p:txBody>
      </p:sp>
      <p:sp>
        <p:nvSpPr>
          <p:cNvPr id="8" name="Rectangle 7"/>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2579705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arn(inVertic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5" grpId="0" animBg="1"/>
      <p:bldP spid="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31291" y="2580120"/>
            <a:ext cx="4850771"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Tell me a little about yourself.</a:t>
            </a:r>
          </a:p>
        </p:txBody>
      </p:sp>
      <p:sp>
        <p:nvSpPr>
          <p:cNvPr id="12" name="Rectangle 11"/>
          <p:cNvSpPr/>
          <p:nvPr/>
        </p:nvSpPr>
        <p:spPr>
          <a:xfrm>
            <a:off x="1935137" y="1830121"/>
            <a:ext cx="9165907"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Traditional questions include some of the old standards listed below:</a:t>
            </a:r>
          </a:p>
        </p:txBody>
      </p:sp>
      <p:sp>
        <p:nvSpPr>
          <p:cNvPr id="14" name="Wave 13"/>
          <p:cNvSpPr/>
          <p:nvPr/>
        </p:nvSpPr>
        <p:spPr>
          <a:xfrm>
            <a:off x="255801" y="466626"/>
            <a:ext cx="2984265"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Preparing your Message</a:t>
            </a:r>
            <a:endParaRPr lang="en-US" sz="2400" b="1" dirty="0">
              <a:latin typeface="Times New Roman" panose="02020603050405020304" pitchFamily="18" charset="0"/>
              <a:cs typeface="Times New Roman" panose="02020603050405020304" pitchFamily="18" charset="0"/>
            </a:endParaRPr>
          </a:p>
        </p:txBody>
      </p:sp>
      <p:sp>
        <p:nvSpPr>
          <p:cNvPr id="15" name="Rectangle 14"/>
          <p:cNvSpPr/>
          <p:nvPr/>
        </p:nvSpPr>
        <p:spPr>
          <a:xfrm>
            <a:off x="131291" y="3096272"/>
            <a:ext cx="4945040"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Why did you apply for this position?</a:t>
            </a:r>
          </a:p>
        </p:txBody>
      </p:sp>
      <p:sp>
        <p:nvSpPr>
          <p:cNvPr id="13" name="Rectangle 12"/>
          <p:cNvSpPr/>
          <p:nvPr/>
        </p:nvSpPr>
        <p:spPr>
          <a:xfrm>
            <a:off x="131291" y="4716921"/>
            <a:ext cx="7782508"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What makes you qualified for this position? Why should we hire you?</a:t>
            </a:r>
          </a:p>
        </p:txBody>
      </p:sp>
      <p:sp>
        <p:nvSpPr>
          <p:cNvPr id="20" name="Rectangle 19"/>
          <p:cNvSpPr/>
          <p:nvPr/>
        </p:nvSpPr>
        <p:spPr>
          <a:xfrm>
            <a:off x="131291" y="3609371"/>
            <a:ext cx="6019699"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What are your strengths? What are your weaknesses?</a:t>
            </a:r>
          </a:p>
        </p:txBody>
      </p:sp>
      <p:sp>
        <p:nvSpPr>
          <p:cNvPr id="21" name="Rectangle 20"/>
          <p:cNvSpPr/>
          <p:nvPr/>
        </p:nvSpPr>
        <p:spPr>
          <a:xfrm>
            <a:off x="131291" y="4121952"/>
            <a:ext cx="5077019"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What are three words that describe you?</a:t>
            </a:r>
          </a:p>
        </p:txBody>
      </p:sp>
      <p:sp>
        <p:nvSpPr>
          <p:cNvPr id="22" name="Rectangle 21"/>
          <p:cNvSpPr/>
          <p:nvPr/>
        </p:nvSpPr>
        <p:spPr>
          <a:xfrm>
            <a:off x="131291" y="5329676"/>
            <a:ext cx="7631681"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What are your short-term goals? What are your long-term goals?</a:t>
            </a:r>
          </a:p>
        </p:txBody>
      </p:sp>
      <p:sp>
        <p:nvSpPr>
          <p:cNvPr id="23" name="Rectangle 22"/>
          <p:cNvSpPr/>
          <p:nvPr/>
        </p:nvSpPr>
        <p:spPr>
          <a:xfrm>
            <a:off x="131291" y="5913289"/>
            <a:ext cx="6520206"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Do you have any questions for us?</a:t>
            </a:r>
          </a:p>
        </p:txBody>
      </p:sp>
      <p:sp>
        <p:nvSpPr>
          <p:cNvPr id="16" name="Rectangle 15"/>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7" name="Picture 1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4271459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arn(inVertic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arn(inVertic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barn(inVertical)">
                                      <p:cBhvr>
                                        <p:cTn id="27" dur="500"/>
                                        <p:tgtEl>
                                          <p:spTgt spid="20"/>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barn(inVertical)">
                                      <p:cBhvr>
                                        <p:cTn id="32" dur="500"/>
                                        <p:tgtEl>
                                          <p:spTgt spid="21"/>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barn(inVertical)">
                                      <p:cBhvr>
                                        <p:cTn id="37" dur="500"/>
                                        <p:tgtEl>
                                          <p:spTgt spid="22"/>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barn(inVertical)">
                                      <p:cBhvr>
                                        <p:cTn id="42" dur="500"/>
                                        <p:tgtEl>
                                          <p:spTgt spid="23"/>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500" fill="hold"/>
                                        <p:tgtEl>
                                          <p:spTgt spid="16"/>
                                        </p:tgtEl>
                                        <p:attrNameLst>
                                          <p:attrName>ppt_x</p:attrName>
                                        </p:attrNameLst>
                                      </p:cBhvr>
                                      <p:tavLst>
                                        <p:tav tm="0">
                                          <p:val>
                                            <p:strVal val="#ppt_x"/>
                                          </p:val>
                                        </p:tav>
                                        <p:tav tm="100000">
                                          <p:val>
                                            <p:strVal val="#ppt_x"/>
                                          </p:val>
                                        </p:tav>
                                      </p:tavLst>
                                    </p:anim>
                                    <p:anim calcmode="lin" valueType="num">
                                      <p:cBhvr additive="base">
                                        <p:cTn id="4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5" grpId="0" animBg="1"/>
      <p:bldP spid="13" grpId="0" animBg="1"/>
      <p:bldP spid="20" grpId="0" animBg="1"/>
      <p:bldP spid="21" grpId="0" animBg="1"/>
      <p:bldP spid="22" grpId="0" animBg="1"/>
      <p:bldP spid="23" grpId="0" animBg="1"/>
      <p:bldP spid="1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31291" y="2197234"/>
            <a:ext cx="9116404" cy="1015663"/>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purpose of practicing is not to guess the exact questions that will be asked—it’s to learn to professionally present important information about your qualifications for the position and your fit in the organization.</a:t>
            </a:r>
          </a:p>
        </p:txBody>
      </p:sp>
      <p:sp>
        <p:nvSpPr>
          <p:cNvPr id="12" name="Rectangle 11"/>
          <p:cNvSpPr/>
          <p:nvPr/>
        </p:nvSpPr>
        <p:spPr>
          <a:xfrm>
            <a:off x="3240066" y="1552066"/>
            <a:ext cx="2588209"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Scripting Answers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255801" y="466626"/>
            <a:ext cx="2984265"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Preparing your Message</a:t>
            </a:r>
            <a:endParaRPr lang="en-US" sz="2400" b="1" dirty="0">
              <a:latin typeface="Times New Roman" panose="02020603050405020304" pitchFamily="18" charset="0"/>
              <a:cs typeface="Times New Roman" panose="02020603050405020304" pitchFamily="18" charset="0"/>
            </a:endParaRPr>
          </a:p>
        </p:txBody>
      </p:sp>
      <p:sp>
        <p:nvSpPr>
          <p:cNvPr id="13" name="Rectangle 12"/>
          <p:cNvSpPr/>
          <p:nvPr/>
        </p:nvSpPr>
        <p:spPr>
          <a:xfrm>
            <a:off x="131291" y="4716921"/>
            <a:ext cx="7782508"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Back up your answer with a specific example, that supports your answer.</a:t>
            </a:r>
          </a:p>
        </p:txBody>
      </p:sp>
      <p:sp>
        <p:nvSpPr>
          <p:cNvPr id="21" name="Rectangle 20"/>
          <p:cNvSpPr/>
          <p:nvPr/>
        </p:nvSpPr>
        <p:spPr>
          <a:xfrm>
            <a:off x="131291" y="4121952"/>
            <a:ext cx="5077019"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Directly answer the question.</a:t>
            </a:r>
          </a:p>
        </p:txBody>
      </p:sp>
      <p:sp>
        <p:nvSpPr>
          <p:cNvPr id="22" name="Rectangle 21"/>
          <p:cNvSpPr/>
          <p:nvPr/>
        </p:nvSpPr>
        <p:spPr>
          <a:xfrm>
            <a:off x="131291" y="5329676"/>
            <a:ext cx="7631681"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Connect the answer back to the company and/or the position.</a:t>
            </a:r>
          </a:p>
        </p:txBody>
      </p:sp>
      <p:sp>
        <p:nvSpPr>
          <p:cNvPr id="17" name="Rectangle 16"/>
          <p:cNvSpPr/>
          <p:nvPr/>
        </p:nvSpPr>
        <p:spPr>
          <a:xfrm>
            <a:off x="3240065" y="3323132"/>
            <a:ext cx="4056560"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Criteria of Scripting Answers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5" name="Picture 1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2697867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barn(inVertical)">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arn(inVertic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barn(inVertical)">
                                      <p:cBhvr>
                                        <p:cTn id="27" dur="500"/>
                                        <p:tgtEl>
                                          <p:spTgt spid="21"/>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barn(inVertical)">
                                      <p:cBhvr>
                                        <p:cTn id="32" dur="500"/>
                                        <p:tgtEl>
                                          <p:spTgt spid="22"/>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3" grpId="0" animBg="1"/>
      <p:bldP spid="21" grpId="0" animBg="1"/>
      <p:bldP spid="22" grpId="0" animBg="1"/>
      <p:bldP spid="17" grpId="0" animBg="1"/>
      <p:bldP spid="11"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55801" y="2466599"/>
            <a:ext cx="6976451" cy="1323439"/>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Your interviewing attire is in a sense a uniform that identifies you as a professional. </a:t>
            </a:r>
            <a:r>
              <a:rPr lang="en-US" sz="2000" dirty="0" smtClean="0">
                <a:latin typeface="Times New Roman" panose="02020603050405020304" pitchFamily="18" charset="0"/>
                <a:cs typeface="Times New Roman" panose="02020603050405020304" pitchFamily="18" charset="0"/>
              </a:rPr>
              <a:t>The </a:t>
            </a:r>
            <a:r>
              <a:rPr lang="en-US" sz="2000" dirty="0">
                <a:latin typeface="Times New Roman" panose="02020603050405020304" pitchFamily="18" charset="0"/>
                <a:cs typeface="Times New Roman" panose="02020603050405020304" pitchFamily="18" charset="0"/>
              </a:rPr>
              <a:t>main piece in an interviewing uniform is the standard business suit. </a:t>
            </a:r>
            <a:r>
              <a:rPr lang="en-US" sz="2000" dirty="0" smtClean="0">
                <a:latin typeface="Times New Roman" panose="02020603050405020304" pitchFamily="18" charset="0"/>
                <a:cs typeface="Times New Roman" panose="02020603050405020304" pitchFamily="18" charset="0"/>
              </a:rPr>
              <a:t> </a:t>
            </a:r>
          </a:p>
          <a:p>
            <a:r>
              <a:rPr lang="en-US" sz="2000" dirty="0" smtClean="0">
                <a:latin typeface="Times New Roman" panose="02020603050405020304" pitchFamily="18" charset="0"/>
                <a:cs typeface="Times New Roman" panose="02020603050405020304" pitchFamily="18" charset="0"/>
              </a:rPr>
              <a:t>For </a:t>
            </a:r>
            <a:r>
              <a:rPr lang="en-US" sz="2000" dirty="0">
                <a:latin typeface="Times New Roman" panose="02020603050405020304" pitchFamily="18" charset="0"/>
                <a:cs typeface="Times New Roman" panose="02020603050405020304" pitchFamily="18" charset="0"/>
              </a:rPr>
              <a:t>men, that suit includes a jacket and pants. </a:t>
            </a:r>
          </a:p>
        </p:txBody>
      </p:sp>
      <p:sp>
        <p:nvSpPr>
          <p:cNvPr id="12" name="Rectangle 11"/>
          <p:cNvSpPr/>
          <p:nvPr/>
        </p:nvSpPr>
        <p:spPr>
          <a:xfrm>
            <a:off x="3421334" y="1511781"/>
            <a:ext cx="117692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Clothes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255801" y="466626"/>
            <a:ext cx="2984265"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Preparing your Appearance</a:t>
            </a:r>
            <a:endParaRPr lang="en-US" sz="2400" b="1" dirty="0">
              <a:latin typeface="Times New Roman" panose="02020603050405020304" pitchFamily="18" charset="0"/>
              <a:cs typeface="Times New Roman" panose="02020603050405020304" pitchFamily="18" charset="0"/>
            </a:endParaRPr>
          </a:p>
        </p:txBody>
      </p:sp>
      <p:sp>
        <p:nvSpPr>
          <p:cNvPr id="3" name="Rectangle 2"/>
          <p:cNvSpPr/>
          <p:nvPr/>
        </p:nvSpPr>
        <p:spPr>
          <a:xfrm>
            <a:off x="255801" y="4373809"/>
            <a:ext cx="6552245" cy="1409617"/>
          </a:xfrm>
          <a:prstGeom prst="rect">
            <a:avLst/>
          </a:prstGeom>
          <a:noFill/>
          <a:ln>
            <a:solidFill>
              <a:schemeClr val="bg1"/>
            </a:solidFill>
          </a:ln>
        </p:spPr>
        <p:txBody>
          <a:bodyPr wrap="square">
            <a:spAutoFit/>
          </a:bodyPr>
          <a:lstStyle/>
          <a:p>
            <a:pPr>
              <a:lnSpc>
                <a:spcPct val="107000"/>
              </a:lnSpc>
            </a:pPr>
            <a:r>
              <a:rPr lang="en-US" sz="2000" spc="-35" dirty="0">
                <a:latin typeface="Times New Roman" panose="02020603050405020304" pitchFamily="18" charset="0"/>
                <a:ea typeface="Calibri" panose="020F0502020204030204" pitchFamily="34" charset="0"/>
                <a:cs typeface="Arial" panose="020B0604020202020204" pitchFamily="34" charset="0"/>
              </a:rPr>
              <a:t>For women, it includes a jacket and skirt. Many female students question the necessity of wearing a skirt. For better or worse, even in the 21</a:t>
            </a:r>
            <a:r>
              <a:rPr lang="en-US" sz="2000" spc="-35" baseline="30000" dirty="0">
                <a:latin typeface="Times New Roman" panose="02020603050405020304" pitchFamily="18" charset="0"/>
                <a:ea typeface="Calibri" panose="020F0502020204030204" pitchFamily="34" charset="0"/>
                <a:cs typeface="Arial" panose="020B0604020202020204" pitchFamily="34" charset="0"/>
              </a:rPr>
              <a:t>st</a:t>
            </a:r>
            <a:r>
              <a:rPr lang="en-US" sz="2000" spc="-35" dirty="0">
                <a:latin typeface="Times New Roman" panose="02020603050405020304" pitchFamily="18" charset="0"/>
                <a:ea typeface="Calibri" panose="020F0502020204030204" pitchFamily="34" charset="0"/>
                <a:cs typeface="Arial" panose="020B0604020202020204" pitchFamily="34" charset="0"/>
              </a:rPr>
              <a:t> century, the standard interviewing uniform for women is the suit with a skirt.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3353730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3" grpId="0" animBg="1"/>
      <p:bldP spid="8"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55801" y="2466599"/>
            <a:ext cx="6976451"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Black, dark gray or dark blue.</a:t>
            </a:r>
          </a:p>
        </p:txBody>
      </p:sp>
      <p:sp>
        <p:nvSpPr>
          <p:cNvPr id="12" name="Rectangle 11"/>
          <p:cNvSpPr/>
          <p:nvPr/>
        </p:nvSpPr>
        <p:spPr>
          <a:xfrm>
            <a:off x="3421334" y="1687340"/>
            <a:ext cx="1056700"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Colors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255801" y="466626"/>
            <a:ext cx="2984265"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Preparing your Appearance</a:t>
            </a:r>
            <a:endParaRPr lang="en-US" sz="2400" b="1" dirty="0">
              <a:latin typeface="Times New Roman" panose="02020603050405020304" pitchFamily="18" charset="0"/>
              <a:cs typeface="Times New Roman" panose="02020603050405020304" pitchFamily="18" charset="0"/>
            </a:endParaRPr>
          </a:p>
        </p:txBody>
      </p:sp>
      <p:pic>
        <p:nvPicPr>
          <p:cNvPr id="8" name="Picture 7"/>
          <p:cNvPicPr/>
          <p:nvPr/>
        </p:nvPicPr>
        <p:blipFill>
          <a:blip r:embed="rId2" cstate="print">
            <a:extLst>
              <a:ext uri="{28A0092B-C50C-407E-A947-70E740481C1C}">
                <a14:useLocalDpi xmlns:a14="http://schemas.microsoft.com/office/drawing/2010/main" val="0"/>
              </a:ext>
            </a:extLst>
          </a:blip>
          <a:stretch>
            <a:fillRect/>
          </a:stretch>
        </p:blipFill>
        <p:spPr>
          <a:xfrm>
            <a:off x="255800" y="3040232"/>
            <a:ext cx="7059399" cy="1187823"/>
          </a:xfrm>
          <a:prstGeom prst="rect">
            <a:avLst/>
          </a:prstGeom>
          <a:ln>
            <a:noFill/>
          </a:ln>
          <a:effectLst>
            <a:outerShdw blurRad="292100" dist="139700" dir="2700000" algn="tl" rotWithShape="0">
              <a:srgbClr val="333333">
                <a:alpha val="65000"/>
              </a:srgbClr>
            </a:outerShdw>
          </a:effectLst>
        </p:spPr>
      </p:pic>
      <p:sp>
        <p:nvSpPr>
          <p:cNvPr id="9" name="Rectangle 8"/>
          <p:cNvSpPr/>
          <p:nvPr/>
        </p:nvSpPr>
        <p:spPr>
          <a:xfrm>
            <a:off x="3421334" y="4487723"/>
            <a:ext cx="114326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Brands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304035" y="5052540"/>
            <a:ext cx="7011164" cy="1080296"/>
          </a:xfrm>
          <a:prstGeom prst="rect">
            <a:avLst/>
          </a:prstGeom>
          <a:noFill/>
          <a:ln>
            <a:solidFill>
              <a:schemeClr val="bg1"/>
            </a:solidFill>
          </a:ln>
        </p:spPr>
        <p:txBody>
          <a:bodyPr wrap="square">
            <a:spAutoFit/>
          </a:bodyPr>
          <a:lstStyle/>
          <a:p>
            <a:pPr>
              <a:lnSpc>
                <a:spcPct val="107000"/>
              </a:lnSpc>
            </a:pPr>
            <a:r>
              <a:rPr lang="en-US" sz="2000" spc="-35" dirty="0">
                <a:latin typeface="Times New Roman" panose="02020603050405020304" pitchFamily="18" charset="0"/>
                <a:ea typeface="Calibri" panose="020F0502020204030204" pitchFamily="34" charset="0"/>
                <a:cs typeface="Arial" panose="020B0604020202020204" pitchFamily="34" charset="0"/>
              </a:rPr>
              <a:t>Interviewers do not expect to see new college graduates in expensive, designer-label suits, nor do they expect to see them in ill-fitting suits. When purchasing your suit, the fit is extremely important.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2613747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ppt_x"/>
                                          </p:val>
                                        </p:tav>
                                        <p:tav tm="100000">
                                          <p:val>
                                            <p:strVal val="#ppt_x"/>
                                          </p:val>
                                        </p:tav>
                                      </p:tavLst>
                                    </p:anim>
                                    <p:anim calcmode="lin" valueType="num">
                                      <p:cBhvr additive="base">
                                        <p:cTn id="2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500" fill="hold"/>
                                        <p:tgtEl>
                                          <p:spTgt spid="10"/>
                                        </p:tgtEl>
                                        <p:attrNameLst>
                                          <p:attrName>ppt_x</p:attrName>
                                        </p:attrNameLst>
                                      </p:cBhvr>
                                      <p:tavLst>
                                        <p:tav tm="0">
                                          <p:val>
                                            <p:strVal val="#ppt_x"/>
                                          </p:val>
                                        </p:tav>
                                        <p:tav tm="100000">
                                          <p:val>
                                            <p:strVal val="#ppt_x"/>
                                          </p:val>
                                        </p:tav>
                                      </p:tavLst>
                                    </p:anim>
                                    <p:anim calcmode="lin" valueType="num">
                                      <p:cBhvr additive="base">
                                        <p:cTn id="3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animBg="1"/>
      <p:bldP spid="2" grpId="0" animBg="1"/>
      <p:bldP spid="10"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2808827" y="1817962"/>
            <a:ext cx="2101857"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Shoes &amp; Socks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255801" y="466626"/>
            <a:ext cx="2984265"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Preparing your Appearance</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2787219" y="3415358"/>
            <a:ext cx="120898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Jewelry</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0" name="Rectangle 9"/>
          <p:cNvSpPr/>
          <p:nvPr/>
        </p:nvSpPr>
        <p:spPr>
          <a:xfrm>
            <a:off x="8057415" y="1782899"/>
            <a:ext cx="120898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Jewelry</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Rectangle 12"/>
          <p:cNvSpPr/>
          <p:nvPr/>
        </p:nvSpPr>
        <p:spPr>
          <a:xfrm>
            <a:off x="348791" y="2370622"/>
            <a:ext cx="5137609" cy="1015663"/>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Shoes should be black. Shocks should be dark, over-the-calf dress socks that correspond with the outfit.</a:t>
            </a:r>
          </a:p>
        </p:txBody>
      </p:sp>
      <p:sp>
        <p:nvSpPr>
          <p:cNvPr id="15" name="Rectangle 14"/>
          <p:cNvSpPr/>
          <p:nvPr/>
        </p:nvSpPr>
        <p:spPr>
          <a:xfrm>
            <a:off x="126820" y="3964580"/>
            <a:ext cx="7011164" cy="2862322"/>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For women, the rule of thumb for women is no more than five pieces of jewelry. Those five pieces consist of a watch, a pair of earrings (counts as two pieces), a necklace, and a wedding/engagement ring. The earrings should be small posts, and the necklace should be very simple.</a:t>
            </a:r>
          </a:p>
          <a:p>
            <a:r>
              <a:rPr lang="en-US" sz="2000" dirty="0">
                <a:latin typeface="Times New Roman" panose="02020603050405020304" pitchFamily="18" charset="0"/>
                <a:cs typeface="Times New Roman" panose="02020603050405020304" pitchFamily="18" charset="0"/>
              </a:rPr>
              <a:t> </a:t>
            </a:r>
          </a:p>
          <a:p>
            <a:r>
              <a:rPr lang="en-US" sz="2000" dirty="0">
                <a:latin typeface="Times New Roman" panose="02020603050405020304" pitchFamily="18" charset="0"/>
                <a:cs typeface="Times New Roman" panose="02020603050405020304" pitchFamily="18" charset="0"/>
              </a:rPr>
              <a:t>For men, Men should keep a two-piece rule in mind for jewelry: one watch, as long as it appears professional with the suit, and one ring, such as a wedding band. </a:t>
            </a:r>
          </a:p>
        </p:txBody>
      </p:sp>
      <p:sp>
        <p:nvSpPr>
          <p:cNvPr id="16" name="Rectangle 15"/>
          <p:cNvSpPr/>
          <p:nvPr/>
        </p:nvSpPr>
        <p:spPr>
          <a:xfrm>
            <a:off x="6023730" y="2366452"/>
            <a:ext cx="5947036" cy="1015663"/>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Both men and women should carry a briefcase, portfolio, or some sort of professional bag. Under no circumstances is it acceptable to carry your backpack.</a:t>
            </a:r>
          </a:p>
        </p:txBody>
      </p:sp>
      <p:sp>
        <p:nvSpPr>
          <p:cNvPr id="17" name="Rectangle 16"/>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8" name="Picture 1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2983671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arn(inVertic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barn(inVertical)">
                                      <p:cBhvr>
                                        <p:cTn id="33" dur="500"/>
                                        <p:tgtEl>
                                          <p:spTgt spid="16"/>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500" fill="hold"/>
                                        <p:tgtEl>
                                          <p:spTgt spid="17"/>
                                        </p:tgtEl>
                                        <p:attrNameLst>
                                          <p:attrName>ppt_x</p:attrName>
                                        </p:attrNameLst>
                                      </p:cBhvr>
                                      <p:tavLst>
                                        <p:tav tm="0">
                                          <p:val>
                                            <p:strVal val="#ppt_x"/>
                                          </p:val>
                                        </p:tav>
                                        <p:tav tm="100000">
                                          <p:val>
                                            <p:strVal val="#ppt_x"/>
                                          </p:val>
                                        </p:tav>
                                      </p:tavLst>
                                    </p:anim>
                                    <p:anim calcmode="lin" valueType="num">
                                      <p:cBhvr additive="base">
                                        <p:cTn id="3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animBg="1"/>
      <p:bldP spid="10" grpId="0" animBg="1"/>
      <p:bldP spid="13" grpId="0" animBg="1"/>
      <p:bldP spid="15" grpId="0" animBg="1"/>
      <p:bldP spid="16" grpId="0" animBg="1"/>
      <p:bldP spid="17"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55801" y="2360266"/>
            <a:ext cx="7348879" cy="3046988"/>
          </a:xfrm>
          <a:prstGeom prst="rect">
            <a:avLst/>
          </a:prstGeom>
          <a:no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Reading questions and thinking through the answers is an effective way to begin practicing, but to be fully prepared, you must take part in mock interviews. Enlist the help of family members and friends to run through questions with you. Have different people take different approaches to the interview. Have some mock interviewers smile and give you a lot of feedback. Have others be stern and cold and provide little feedback.</a:t>
            </a:r>
          </a:p>
        </p:txBody>
      </p:sp>
      <p:sp>
        <p:nvSpPr>
          <p:cNvPr id="12" name="Rectangle 11"/>
          <p:cNvSpPr/>
          <p:nvPr/>
        </p:nvSpPr>
        <p:spPr>
          <a:xfrm>
            <a:off x="3946296" y="1581307"/>
            <a:ext cx="1061509"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Mock</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255801" y="466626"/>
            <a:ext cx="2984265"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Practicing Answers</a:t>
            </a:r>
            <a:endParaRPr lang="en-US" sz="2400" b="1" dirty="0">
              <a:latin typeface="Times New Roman" panose="02020603050405020304" pitchFamily="18" charset="0"/>
              <a:cs typeface="Times New Roman" panose="02020603050405020304" pitchFamily="18" charset="0"/>
            </a:endParaRPr>
          </a:p>
        </p:txBody>
      </p:sp>
      <p:sp>
        <p:nvSpPr>
          <p:cNvPr id="8" name="Rectangle 7"/>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942484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4" grpId="0" animBg="1"/>
      <p:bldP spid="8"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835587" y="2286689"/>
            <a:ext cx="8435713" cy="707886"/>
          </a:xfrm>
          <a:prstGeom prst="rect">
            <a:avLst/>
          </a:prstGeom>
          <a:solidFill>
            <a:schemeClr val="accent4">
              <a:lumMod val="60000"/>
              <a:lumOff val="40000"/>
            </a:schemeClr>
          </a:solidFill>
          <a:ln>
            <a:solidFill>
              <a:schemeClr val="bg1"/>
            </a:solidFill>
          </a:ln>
        </p:spPr>
        <p:txBody>
          <a:bodyPr wrap="square">
            <a:spAutoFit/>
          </a:bodyPr>
          <a:lstStyle/>
          <a:p>
            <a:pPr algn="ctr"/>
            <a:r>
              <a:rPr lang="en-US" sz="2000" b="1" u="sng" dirty="0">
                <a:solidFill>
                  <a:schemeClr val="accent5">
                    <a:lumMod val="75000"/>
                  </a:schemeClr>
                </a:solidFill>
                <a:latin typeface="Times New Roman" panose="02020603050405020304" pitchFamily="18" charset="0"/>
                <a:cs typeface="Times New Roman" panose="02020603050405020304" pitchFamily="18" charset="0"/>
              </a:rPr>
              <a:t>Prepare for your </a:t>
            </a:r>
            <a:r>
              <a:rPr lang="en-US" sz="2000" b="1" u="sng" dirty="0">
                <a:solidFill>
                  <a:schemeClr val="accent5">
                    <a:lumMod val="75000"/>
                  </a:schemeClr>
                </a:solidFill>
                <a:latin typeface="Times New Roman" panose="02020603050405020304" pitchFamily="18" charset="0"/>
                <a:cs typeface="Times New Roman" panose="02020603050405020304" pitchFamily="18" charset="0"/>
                <a:hlinkClick r:id="rId2"/>
              </a:rPr>
              <a:t>mock interview video</a:t>
            </a:r>
            <a:r>
              <a:rPr lang="en-US" sz="2000" b="1" u="sng" dirty="0">
                <a:solidFill>
                  <a:schemeClr val="accent5">
                    <a:lumMod val="75000"/>
                  </a:schemeClr>
                </a:solidFill>
                <a:latin typeface="Times New Roman" panose="02020603050405020304" pitchFamily="18" charset="0"/>
                <a:cs typeface="Times New Roman" panose="02020603050405020304" pitchFamily="18" charset="0"/>
              </a:rPr>
              <a:t> just as you would prepare for a real interview.</a:t>
            </a:r>
          </a:p>
        </p:txBody>
      </p:sp>
      <p:sp>
        <p:nvSpPr>
          <p:cNvPr id="12" name="Rectangle 11"/>
          <p:cNvSpPr/>
          <p:nvPr/>
        </p:nvSpPr>
        <p:spPr>
          <a:xfrm>
            <a:off x="3946296" y="1581307"/>
            <a:ext cx="2843535"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Video Recording</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255801" y="466626"/>
            <a:ext cx="2984265"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Practicing Answers</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255801" y="3167303"/>
            <a:ext cx="10066550" cy="421654"/>
          </a:xfrm>
          <a:prstGeom prst="rect">
            <a:avLst/>
          </a:prstGeom>
          <a:noFill/>
          <a:ln>
            <a:solidFill>
              <a:schemeClr val="bg1"/>
            </a:solidFill>
          </a:ln>
        </p:spPr>
        <p:txBody>
          <a:bodyPr wrap="square">
            <a:spAutoFit/>
          </a:bodyPr>
          <a:lstStyle/>
          <a:p>
            <a:pPr>
              <a:lnSpc>
                <a:spcPct val="107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Think through the questions you are likely to be asked, and prepare answers for them.</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848549" y="3738399"/>
            <a:ext cx="8435713" cy="369332"/>
          </a:xfrm>
          <a:prstGeom prst="rect">
            <a:avLst/>
          </a:prstGeom>
          <a:solidFill>
            <a:schemeClr val="accent4">
              <a:lumMod val="60000"/>
              <a:lumOff val="40000"/>
            </a:schemeClr>
          </a:solidFill>
          <a:ln>
            <a:solidFill>
              <a:schemeClr val="bg1"/>
            </a:solidFill>
          </a:ln>
        </p:spPr>
        <p:txBody>
          <a:bodyPr wrap="square">
            <a:spAutoFit/>
          </a:bodyPr>
          <a:lstStyle/>
          <a:p>
            <a:pPr algn="ctr"/>
            <a:r>
              <a:rPr lang="en-US" b="1" u="sng" dirty="0">
                <a:solidFill>
                  <a:schemeClr val="accent5">
                    <a:lumMod val="75000"/>
                  </a:schemeClr>
                </a:solidFill>
                <a:latin typeface="Times New Roman" panose="02020603050405020304" pitchFamily="18" charset="0"/>
                <a:cs typeface="Times New Roman" panose="02020603050405020304" pitchFamily="18" charset="0"/>
              </a:rPr>
              <a:t>Bring all the energy to your mock interview video you would bring to a real one.</a:t>
            </a:r>
            <a:endParaRPr lang="en-US" sz="2000" b="1" u="sng"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3" name="Rectangle 2"/>
          <p:cNvSpPr/>
          <p:nvPr/>
        </p:nvSpPr>
        <p:spPr>
          <a:xfrm>
            <a:off x="373333" y="4287485"/>
            <a:ext cx="7234097" cy="1870512"/>
          </a:xfrm>
          <a:prstGeom prst="rect">
            <a:avLst/>
          </a:prstGeom>
          <a:noFill/>
          <a:ln>
            <a:solidFill>
              <a:schemeClr val="bg1"/>
            </a:solidFill>
          </a:ln>
        </p:spPr>
        <p:txBody>
          <a:bodyPr wrap="square">
            <a:spAutoFit/>
          </a:bodyPr>
          <a:lstStyle/>
          <a:p>
            <a:pPr>
              <a:lnSpc>
                <a:spcPct val="107000"/>
              </a:lnSpc>
              <a:spcAft>
                <a:spcPts val="800"/>
              </a:spcAft>
            </a:pPr>
            <a:r>
              <a:rPr lang="en-US" dirty="0">
                <a:solidFill>
                  <a:srgbClr val="000000"/>
                </a:solidFill>
                <a:latin typeface="Times New Roman" panose="02020603050405020304" pitchFamily="18" charset="0"/>
                <a:ea typeface="Calibri" panose="020F0502020204030204" pitchFamily="34" charset="0"/>
                <a:cs typeface="Arial" panose="020B0604020202020204" pitchFamily="34" charset="0"/>
              </a:rPr>
              <a:t>The second you enter the room to sit down before the camera recording your mock interview, your interview has begun. Focus on making a good impression in the way you greet your interviewer and shake her hand, take your seat, present your resume and respond to questions. Ignore the camera completely, and avoid looking directly at it. Instead focus all your energy and attention on your interviewer.</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2168841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arn(inVertical)">
                                      <p:cBhvr>
                                        <p:cTn id="29" dur="50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500" fill="hold"/>
                                        <p:tgtEl>
                                          <p:spTgt spid="3"/>
                                        </p:tgtEl>
                                        <p:attrNameLst>
                                          <p:attrName>ppt_x</p:attrName>
                                        </p:attrNameLst>
                                      </p:cBhvr>
                                      <p:tavLst>
                                        <p:tav tm="0">
                                          <p:val>
                                            <p:strVal val="#ppt_x"/>
                                          </p:val>
                                        </p:tav>
                                        <p:tav tm="100000">
                                          <p:val>
                                            <p:strVal val="#ppt_x"/>
                                          </p:val>
                                        </p:tav>
                                      </p:tavLst>
                                    </p:anim>
                                    <p:anim calcmode="lin" valueType="num">
                                      <p:cBhvr additive="base">
                                        <p:cTn id="3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500" fill="hold"/>
                                        <p:tgtEl>
                                          <p:spTgt spid="10"/>
                                        </p:tgtEl>
                                        <p:attrNameLst>
                                          <p:attrName>ppt_x</p:attrName>
                                        </p:attrNameLst>
                                      </p:cBhvr>
                                      <p:tavLst>
                                        <p:tav tm="0">
                                          <p:val>
                                            <p:strVal val="#ppt_x"/>
                                          </p:val>
                                        </p:tav>
                                        <p:tav tm="100000">
                                          <p:val>
                                            <p:strVal val="#ppt_x"/>
                                          </p:val>
                                        </p:tav>
                                      </p:tavLst>
                                    </p:anim>
                                    <p:anim calcmode="lin" valueType="num">
                                      <p:cBhvr additive="base">
                                        <p:cTn id="4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4" grpId="0" animBg="1"/>
      <p:bldP spid="2" grpId="0" animBg="1"/>
      <p:bldP spid="8" grpId="0" animBg="1"/>
      <p:bldP spid="3" grpId="0" animBg="1"/>
      <p:bldP spid="10"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835587" y="2286689"/>
            <a:ext cx="8435713" cy="400110"/>
          </a:xfrm>
          <a:prstGeom prst="rect">
            <a:avLst/>
          </a:prstGeom>
          <a:solidFill>
            <a:schemeClr val="accent4">
              <a:lumMod val="60000"/>
              <a:lumOff val="40000"/>
            </a:schemeClr>
          </a:solidFill>
          <a:ln>
            <a:solidFill>
              <a:schemeClr val="bg1"/>
            </a:solidFill>
          </a:ln>
        </p:spPr>
        <p:txBody>
          <a:bodyPr wrap="square">
            <a:spAutoFit/>
          </a:bodyPr>
          <a:lstStyle/>
          <a:p>
            <a:pPr algn="ctr"/>
            <a:r>
              <a:rPr lang="en-US" sz="2000" b="1" dirty="0">
                <a:solidFill>
                  <a:schemeClr val="accent5">
                    <a:lumMod val="75000"/>
                  </a:schemeClr>
                </a:solidFill>
                <a:latin typeface="Times New Roman" panose="02020603050405020304" pitchFamily="18" charset="0"/>
                <a:cs typeface="Times New Roman" panose="02020603050405020304" pitchFamily="18" charset="0"/>
              </a:rPr>
              <a:t>Watch your mock interview video</a:t>
            </a:r>
          </a:p>
        </p:txBody>
      </p:sp>
      <p:sp>
        <p:nvSpPr>
          <p:cNvPr id="12" name="Rectangle 11"/>
          <p:cNvSpPr/>
          <p:nvPr/>
        </p:nvSpPr>
        <p:spPr>
          <a:xfrm>
            <a:off x="3946296" y="1581307"/>
            <a:ext cx="2843535"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Video Recording</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255801" y="466626"/>
            <a:ext cx="2984265"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Practicing Answers</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255801" y="2896651"/>
            <a:ext cx="10066550" cy="1323439"/>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value of a </a:t>
            </a:r>
            <a:r>
              <a:rPr lang="en-US" sz="2000" dirty="0">
                <a:latin typeface="Times New Roman" panose="02020603050405020304" pitchFamily="18" charset="0"/>
                <a:cs typeface="Times New Roman" panose="02020603050405020304" pitchFamily="18" charset="0"/>
                <a:hlinkClick r:id="rId2"/>
              </a:rPr>
              <a:t>recorded mock interview</a:t>
            </a:r>
            <a:r>
              <a:rPr lang="en-US" sz="2000" dirty="0">
                <a:latin typeface="Times New Roman" panose="02020603050405020304" pitchFamily="18" charset="0"/>
                <a:cs typeface="Times New Roman" panose="02020603050405020304" pitchFamily="18" charset="0"/>
              </a:rPr>
              <a:t> is that you get to see yourself through neutral eyes. Start by turning down the audio on your video and just watch yourself. Take a look at what you're wearing, and see if it looks as good when you're sitting down as it did when you looked at yourself standing before your bathroom mirror.</a:t>
            </a:r>
          </a:p>
        </p:txBody>
      </p:sp>
      <p:sp>
        <p:nvSpPr>
          <p:cNvPr id="8" name="Rectangle 7"/>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2801602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 grpId="0" animBg="1"/>
      <p:bldP spid="8"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065638" y="1698083"/>
            <a:ext cx="5769528" cy="1344599"/>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ounded Rectangle 4"/>
          <p:cNvSpPr/>
          <p:nvPr/>
        </p:nvSpPr>
        <p:spPr>
          <a:xfrm>
            <a:off x="961534" y="1920893"/>
            <a:ext cx="2488676" cy="112178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latin typeface="Times New Roman" panose="02020603050405020304" pitchFamily="18" charset="0"/>
                <a:cs typeface="Times New Roman" panose="02020603050405020304" pitchFamily="18" charset="0"/>
              </a:rPr>
              <a:t>During </a:t>
            </a:r>
            <a:endParaRPr lang="en-US" sz="4400" b="1"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1504419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31"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000" fill="hold"/>
                                        <p:tgtEl>
                                          <p:spTgt spid="5"/>
                                        </p:tgtEl>
                                        <p:attrNameLst>
                                          <p:attrName>ppt_w</p:attrName>
                                        </p:attrNameLst>
                                      </p:cBhvr>
                                      <p:tavLst>
                                        <p:tav tm="0">
                                          <p:val>
                                            <p:fltVal val="0"/>
                                          </p:val>
                                        </p:tav>
                                        <p:tav tm="100000">
                                          <p:val>
                                            <p:strVal val="#ppt_w"/>
                                          </p:val>
                                        </p:tav>
                                      </p:tavLst>
                                    </p:anim>
                                    <p:anim calcmode="lin" valueType="num">
                                      <p:cBhvr>
                                        <p:cTn id="12" dur="1000" fill="hold"/>
                                        <p:tgtEl>
                                          <p:spTgt spid="5"/>
                                        </p:tgtEl>
                                        <p:attrNameLst>
                                          <p:attrName>ppt_h</p:attrName>
                                        </p:attrNameLst>
                                      </p:cBhvr>
                                      <p:tavLst>
                                        <p:tav tm="0">
                                          <p:val>
                                            <p:fltVal val="0"/>
                                          </p:val>
                                        </p:tav>
                                        <p:tav tm="100000">
                                          <p:val>
                                            <p:strVal val="#ppt_h"/>
                                          </p:val>
                                        </p:tav>
                                      </p:tavLst>
                                    </p:anim>
                                    <p:anim calcmode="lin" valueType="num">
                                      <p:cBhvr>
                                        <p:cTn id="13" dur="1000" fill="hold"/>
                                        <p:tgtEl>
                                          <p:spTgt spid="5"/>
                                        </p:tgtEl>
                                        <p:attrNameLst>
                                          <p:attrName>style.rotation</p:attrName>
                                        </p:attrNameLst>
                                      </p:cBhvr>
                                      <p:tavLst>
                                        <p:tav tm="0">
                                          <p:val>
                                            <p:fltVal val="90"/>
                                          </p:val>
                                        </p:tav>
                                        <p:tav tm="100000">
                                          <p:val>
                                            <p:fltVal val="0"/>
                                          </p:val>
                                        </p:tav>
                                      </p:tavLst>
                                    </p:anim>
                                    <p:animEffect transition="in" filter="fade">
                                      <p:cBhvr>
                                        <p:cTn id="1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0642" y="1642886"/>
            <a:ext cx="10066550" cy="923330"/>
          </a:xfrm>
          <a:prstGeom prst="rect">
            <a:avLst/>
          </a:prstGeom>
          <a:no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Arrive for the interview at least 10 minutes early. </a:t>
            </a:r>
          </a:p>
          <a:p>
            <a:r>
              <a:rPr lang="en-US" dirty="0">
                <a:latin typeface="Times New Roman" panose="02020603050405020304" pitchFamily="18" charset="0"/>
                <a:cs typeface="Times New Roman" panose="02020603050405020304" pitchFamily="18" charset="0"/>
              </a:rPr>
              <a:t>Treat everyone from the parking attendant to the receptionist to the CEO with the same level of </a:t>
            </a:r>
            <a:r>
              <a:rPr lang="en-US" dirty="0" smtClean="0">
                <a:latin typeface="Times New Roman" panose="02020603050405020304" pitchFamily="18" charset="0"/>
                <a:cs typeface="Times New Roman" panose="02020603050405020304" pitchFamily="18" charset="0"/>
              </a:rPr>
              <a:t>professionalism </a:t>
            </a:r>
            <a:r>
              <a:rPr lang="en-US" dirty="0">
                <a:latin typeface="Times New Roman" panose="02020603050405020304" pitchFamily="18" charset="0"/>
                <a:cs typeface="Times New Roman" panose="02020603050405020304" pitchFamily="18" charset="0"/>
              </a:rPr>
              <a:t>and respect.</a:t>
            </a:r>
          </a:p>
        </p:txBody>
      </p:sp>
      <p:sp>
        <p:nvSpPr>
          <p:cNvPr id="8" name="Rectangle 7"/>
          <p:cNvSpPr/>
          <p:nvPr/>
        </p:nvSpPr>
        <p:spPr>
          <a:xfrm>
            <a:off x="340642" y="1109315"/>
            <a:ext cx="2550698"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Once you arrived,</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9" name="Rectangle 8"/>
          <p:cNvSpPr/>
          <p:nvPr/>
        </p:nvSpPr>
        <p:spPr>
          <a:xfrm>
            <a:off x="340642" y="2762415"/>
            <a:ext cx="224452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While you wait,</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0" name="Rectangle 9"/>
          <p:cNvSpPr/>
          <p:nvPr/>
        </p:nvSpPr>
        <p:spPr>
          <a:xfrm>
            <a:off x="340642" y="3304312"/>
            <a:ext cx="10066550" cy="923330"/>
          </a:xfrm>
          <a:prstGeom prst="rect">
            <a:avLst/>
          </a:prstGeom>
          <a:no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The way you sit in the lobby, the way you greet the receptionist and the interviewer, and the way you wait, will all have an impact on whether you are going to be considered for the job. Be friendly and pleasant, but not overbearing. If you need to wait, sit quietly (no phone calls) and patiently.</a:t>
            </a:r>
          </a:p>
        </p:txBody>
      </p:sp>
      <p:sp>
        <p:nvSpPr>
          <p:cNvPr id="11" name="Rectangle 10"/>
          <p:cNvSpPr/>
          <p:nvPr/>
        </p:nvSpPr>
        <p:spPr>
          <a:xfrm>
            <a:off x="340642" y="4931333"/>
            <a:ext cx="4247253"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Once you meet the interviewer,</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Rectangle 12"/>
          <p:cNvSpPr/>
          <p:nvPr/>
        </p:nvSpPr>
        <p:spPr>
          <a:xfrm>
            <a:off x="340642" y="5534556"/>
            <a:ext cx="6569205" cy="646331"/>
          </a:xfrm>
          <a:prstGeom prst="rect">
            <a:avLst/>
          </a:prstGeom>
          <a:no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Shake hands with the interviewer. Your handshake should be firm - not sticky or wimpy.</a:t>
            </a:r>
          </a:p>
        </p:txBody>
      </p:sp>
      <p:sp>
        <p:nvSpPr>
          <p:cNvPr id="12" name="Rectangle 11"/>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4" name="Picture 13">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2908007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barn(inVertical)">
                                      <p:cBhvr>
                                        <p:cTn id="29" dur="500"/>
                                        <p:tgtEl>
                                          <p:spTgt spid="11"/>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fill="hold"/>
                                        <p:tgtEl>
                                          <p:spTgt spid="13"/>
                                        </p:tgtEl>
                                        <p:attrNameLst>
                                          <p:attrName>ppt_x</p:attrName>
                                        </p:attrNameLst>
                                      </p:cBhvr>
                                      <p:tavLst>
                                        <p:tav tm="0">
                                          <p:val>
                                            <p:strVal val="#ppt_x"/>
                                          </p:val>
                                        </p:tav>
                                        <p:tav tm="100000">
                                          <p:val>
                                            <p:strVal val="#ppt_x"/>
                                          </p:val>
                                        </p:tav>
                                      </p:tavLst>
                                    </p:anim>
                                    <p:anim calcmode="lin" valueType="num">
                                      <p:cBhvr additive="base">
                                        <p:cTn id="3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ppt_x"/>
                                          </p:val>
                                        </p:tav>
                                        <p:tav tm="100000">
                                          <p:val>
                                            <p:strVal val="#ppt_x"/>
                                          </p:val>
                                        </p:tav>
                                      </p:tavLst>
                                    </p:anim>
                                    <p:anim calcmode="lin" valueType="num">
                                      <p:cBhvr additive="base">
                                        <p:cTn id="41"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9" grpId="0" animBg="1"/>
      <p:bldP spid="10" grpId="0" animBg="1"/>
      <p:bldP spid="11" grpId="0" animBg="1"/>
      <p:bldP spid="13" grpId="0" animBg="1"/>
      <p:bldP spid="12"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692" y="2025947"/>
            <a:ext cx="7144240" cy="4708981"/>
          </a:xfrm>
          <a:prstGeom prst="rect">
            <a:avLst/>
          </a:prstGeom>
          <a:noFill/>
          <a:ln>
            <a:solidFill>
              <a:schemeClr val="bg1"/>
            </a:solidFill>
          </a:ln>
        </p:spPr>
        <p:txBody>
          <a:bodyPr wrap="square">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When you take your seat, be sure to sit up straight and avoid slouching. </a:t>
            </a:r>
            <a:endParaRPr lang="en-US" sz="2000" dirty="0" smtClean="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marL="285750" indent="-285750" fontAlgn="base">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You can lean forward a little to show your interest. The goal here is to appear natural, confident, and enthusiastic. </a:t>
            </a:r>
            <a:endParaRPr lang="en-US" sz="2000" dirty="0" smtClean="0">
              <a:latin typeface="Times New Roman" panose="02020603050405020304" pitchFamily="18" charset="0"/>
              <a:cs typeface="Times New Roman" panose="02020603050405020304" pitchFamily="18" charset="0"/>
            </a:endParaRPr>
          </a:p>
          <a:p>
            <a:pPr marL="285750" indent="-285750" fontAlgn="base">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marL="285750" indent="-285750" fontAlgn="base">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Avoid any body language that could be construed as showing disinterest or desperation. </a:t>
            </a:r>
            <a:endParaRPr lang="en-US" sz="2000" dirty="0" smtClean="0">
              <a:latin typeface="Times New Roman" panose="02020603050405020304" pitchFamily="18" charset="0"/>
              <a:cs typeface="Times New Roman" panose="02020603050405020304" pitchFamily="18" charset="0"/>
            </a:endParaRPr>
          </a:p>
          <a:p>
            <a:pPr marL="285750" indent="-285750" fontAlgn="base">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marL="285750" indent="-285750" fontAlgn="base">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Don’t lean back (you’ll look too relaxed or lethargic) or fidget (you’ll look nervous or immature) and don’t invade your interviewer’s personal space (you’ll look like a stalker</a:t>
            </a:r>
            <a:r>
              <a:rPr lang="en-US" sz="2000" dirty="0" smtClean="0">
                <a:latin typeface="Times New Roman" panose="02020603050405020304" pitchFamily="18" charset="0"/>
                <a:cs typeface="Times New Roman" panose="02020603050405020304" pitchFamily="18" charset="0"/>
              </a:rPr>
              <a:t>).</a:t>
            </a:r>
          </a:p>
          <a:p>
            <a:pPr marL="285750" indent="-285750" fontAlgn="base">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Keep the social space (4 to 12 feet), which is the distance at which we usually talk to strangers or conduct </a:t>
            </a:r>
            <a:r>
              <a:rPr lang="en-US" sz="2000" dirty="0" smtClean="0">
                <a:latin typeface="Times New Roman" panose="02020603050405020304" pitchFamily="18" charset="0"/>
                <a:cs typeface="Times New Roman" panose="02020603050405020304" pitchFamily="18" charset="0"/>
              </a:rPr>
              <a:t>business</a:t>
            </a:r>
            <a:r>
              <a:rPr lang="en-US" sz="2000" dirty="0">
                <a:latin typeface="Times New Roman" panose="02020603050405020304" pitchFamily="18" charset="0"/>
                <a:cs typeface="Times New Roman" panose="02020603050405020304" pitchFamily="18" charset="0"/>
              </a:rPr>
              <a:t>.</a:t>
            </a:r>
          </a:p>
        </p:txBody>
      </p:sp>
      <p:sp>
        <p:nvSpPr>
          <p:cNvPr id="8" name="Rectangle 7"/>
          <p:cNvSpPr/>
          <p:nvPr/>
        </p:nvSpPr>
        <p:spPr>
          <a:xfrm>
            <a:off x="340642" y="1109315"/>
            <a:ext cx="3514167"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Once you enter the room,</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4054746" y="1542496"/>
            <a:ext cx="2088649" cy="356829"/>
          </a:xfrm>
          <a:prstGeom prst="rect">
            <a:avLst/>
          </a:prstGeom>
          <a:solidFill>
            <a:schemeClr val="accent4"/>
          </a:solidFill>
          <a:ln>
            <a:solidFill>
              <a:srgbClr val="002060"/>
            </a:solidFill>
          </a:ln>
        </p:spPr>
        <p:txBody>
          <a:bodyPr wrap="none">
            <a:spAutoFit/>
          </a:bodyPr>
          <a:lstStyle/>
          <a:p>
            <a:pPr fontAlgn="base">
              <a:lnSpc>
                <a:spcPts val="2040"/>
              </a:lnSpc>
            </a:pPr>
            <a:r>
              <a:rPr lang="en-US" sz="2400" b="1" dirty="0">
                <a:solidFill>
                  <a:srgbClr val="1F314A"/>
                </a:solidFill>
                <a:latin typeface="Times New Roman" panose="02020603050405020304" pitchFamily="18" charset="0"/>
                <a:ea typeface="Times New Roman" panose="02020603050405020304" pitchFamily="18" charset="0"/>
                <a:cs typeface="Times New Roman" panose="02020603050405020304" pitchFamily="18" charset="0"/>
              </a:rPr>
              <a:t>Your Posture:</a:t>
            </a:r>
            <a:r>
              <a:rPr lang="en-US" sz="2400" dirty="0">
                <a:solidFill>
                  <a:srgbClr val="1F314A"/>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p:txBody>
      </p:sp>
      <p:sp>
        <p:nvSpPr>
          <p:cNvPr id="7" name="Rectangle 6"/>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1147507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3" grpId="0" animBg="1"/>
      <p:bldP spid="7"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692" y="2025947"/>
            <a:ext cx="8878772" cy="1015663"/>
          </a:xfrm>
          <a:prstGeom prst="rect">
            <a:avLst/>
          </a:prstGeom>
          <a:noFill/>
          <a:ln>
            <a:solidFill>
              <a:schemeClr val="bg1"/>
            </a:solidFill>
          </a:ln>
        </p:spPr>
        <p:txBody>
          <a:bodyPr wrap="square">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Keep your feet on the floor and your hands positioned naturally. If you’re not sure what to do with your hands, keep them folded loosely in your lap or on the tabletop.</a:t>
            </a:r>
            <a:endParaRPr lang="en-US" sz="2400" dirty="0">
              <a:latin typeface="Times New Roman" panose="02020603050405020304" pitchFamily="18" charset="0"/>
              <a:cs typeface="Times New Roman" panose="02020603050405020304" pitchFamily="18" charset="0"/>
            </a:endParaRPr>
          </a:p>
        </p:txBody>
      </p:sp>
      <p:sp>
        <p:nvSpPr>
          <p:cNvPr id="8" name="Rectangle 7"/>
          <p:cNvSpPr/>
          <p:nvPr/>
        </p:nvSpPr>
        <p:spPr>
          <a:xfrm>
            <a:off x="340642" y="1109315"/>
            <a:ext cx="3514167"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Once you enter the room,</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4054746" y="1542496"/>
            <a:ext cx="2823593" cy="348813"/>
          </a:xfrm>
          <a:prstGeom prst="rect">
            <a:avLst/>
          </a:prstGeom>
          <a:solidFill>
            <a:schemeClr val="accent4"/>
          </a:solidFill>
          <a:ln>
            <a:solidFill>
              <a:srgbClr val="002060"/>
            </a:solidFill>
          </a:ln>
        </p:spPr>
        <p:txBody>
          <a:bodyPr wrap="none">
            <a:spAutoFit/>
          </a:bodyPr>
          <a:lstStyle/>
          <a:p>
            <a:pPr fontAlgn="base">
              <a:lnSpc>
                <a:spcPts val="2040"/>
              </a:lnSpc>
            </a:pPr>
            <a:r>
              <a:rPr lang="en-US" sz="2400" b="1" dirty="0" smtClean="0">
                <a:solidFill>
                  <a:srgbClr val="1F314A"/>
                </a:solidFill>
                <a:latin typeface="Times New Roman" panose="02020603050405020304" pitchFamily="18" charset="0"/>
                <a:ea typeface="Times New Roman" panose="02020603050405020304" pitchFamily="18" charset="0"/>
                <a:cs typeface="Times New Roman" panose="02020603050405020304" pitchFamily="18" charset="0"/>
              </a:rPr>
              <a:t>Your hands and feet</a:t>
            </a:r>
            <a:endParaRPr lang="en-US" sz="2000" dirty="0">
              <a:effectLst/>
              <a:latin typeface="Times New Roman" panose="02020603050405020304" pitchFamily="18" charset="0"/>
              <a:ea typeface="Times New Roman" panose="02020603050405020304" pitchFamily="18" charset="0"/>
            </a:endParaRPr>
          </a:p>
        </p:txBody>
      </p:sp>
      <p:sp>
        <p:nvSpPr>
          <p:cNvPr id="7" name="Rectangle 6"/>
          <p:cNvSpPr/>
          <p:nvPr/>
        </p:nvSpPr>
        <p:spPr>
          <a:xfrm>
            <a:off x="4054746" y="3176248"/>
            <a:ext cx="2366738" cy="356829"/>
          </a:xfrm>
          <a:prstGeom prst="rect">
            <a:avLst/>
          </a:prstGeom>
          <a:solidFill>
            <a:schemeClr val="accent4"/>
          </a:solidFill>
          <a:ln>
            <a:solidFill>
              <a:srgbClr val="002060"/>
            </a:solidFill>
          </a:ln>
        </p:spPr>
        <p:txBody>
          <a:bodyPr wrap="none">
            <a:spAutoFit/>
          </a:bodyPr>
          <a:lstStyle/>
          <a:p>
            <a:pPr fontAlgn="base">
              <a:lnSpc>
                <a:spcPts val="2040"/>
              </a:lnSpc>
            </a:pPr>
            <a:r>
              <a:rPr lang="en-US" sz="2400" b="1" dirty="0" smtClean="0">
                <a:solidFill>
                  <a:srgbClr val="1F314A"/>
                </a:solidFill>
                <a:latin typeface="Times New Roman" panose="02020603050405020304" pitchFamily="18" charset="0"/>
                <a:ea typeface="Times New Roman" panose="02020603050405020304" pitchFamily="18" charset="0"/>
                <a:cs typeface="Times New Roman" panose="02020603050405020304" pitchFamily="18" charset="0"/>
              </a:rPr>
              <a:t>Your eye contact</a:t>
            </a:r>
            <a:endParaRPr lang="en-US" sz="2000" dirty="0">
              <a:effectLst/>
              <a:latin typeface="Times New Roman" panose="02020603050405020304" pitchFamily="18" charset="0"/>
              <a:ea typeface="Times New Roman" panose="02020603050405020304" pitchFamily="18" charset="0"/>
            </a:endParaRPr>
          </a:p>
        </p:txBody>
      </p:sp>
      <p:sp>
        <p:nvSpPr>
          <p:cNvPr id="9" name="Rectangle 8"/>
          <p:cNvSpPr/>
          <p:nvPr/>
        </p:nvSpPr>
        <p:spPr>
          <a:xfrm>
            <a:off x="76692" y="3638850"/>
            <a:ext cx="8577114" cy="1015663"/>
          </a:xfrm>
          <a:prstGeom prst="rect">
            <a:avLst/>
          </a:prstGeom>
          <a:noFill/>
          <a:ln>
            <a:solidFill>
              <a:schemeClr val="bg1"/>
            </a:solidFill>
          </a:ln>
        </p:spPr>
        <p:txBody>
          <a:bodyPr wrap="square">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Maintain eye contact in a natural way. Just don’t stare fixedly at your interviewer. That can seem creepy or robotic. Listen carefully and smile and nod as appropriate.</a:t>
            </a:r>
            <a:endParaRPr lang="en-US" sz="2800" dirty="0">
              <a:latin typeface="Times New Roman" panose="02020603050405020304" pitchFamily="18" charset="0"/>
              <a:cs typeface="Times New Roman" panose="02020603050405020304" pitchFamily="18" charset="0"/>
            </a:endParaRPr>
          </a:p>
        </p:txBody>
      </p:sp>
      <p:sp>
        <p:nvSpPr>
          <p:cNvPr id="10" name="Rectangle 9"/>
          <p:cNvSpPr/>
          <p:nvPr/>
        </p:nvSpPr>
        <p:spPr>
          <a:xfrm>
            <a:off x="417627" y="4790088"/>
            <a:ext cx="3740768"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At the end of the interview,</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76692" y="5387328"/>
            <a:ext cx="6966408" cy="1323439"/>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Once the interview is over, when you thank your interviewer politely for her time, shake her hand professionally and smile. On your way out, say goodbye to the receptionist or anyone else you spoke to during the interview.</a:t>
            </a:r>
          </a:p>
        </p:txBody>
      </p:sp>
      <p:sp>
        <p:nvSpPr>
          <p:cNvPr id="12" name="Rectangle 11"/>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584534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barn(inVertical)">
                                      <p:cBhvr>
                                        <p:cTn id="36" dur="500"/>
                                        <p:tgtEl>
                                          <p:spTgt spid="10"/>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ppt_x"/>
                                          </p:val>
                                        </p:tav>
                                        <p:tav tm="100000">
                                          <p:val>
                                            <p:strVal val="#ppt_x"/>
                                          </p:val>
                                        </p:tav>
                                      </p:tavLst>
                                    </p:anim>
                                    <p:anim calcmode="lin" valueType="num">
                                      <p:cBhvr additive="base">
                                        <p:cTn id="4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fill="hold"/>
                                        <p:tgtEl>
                                          <p:spTgt spid="12"/>
                                        </p:tgtEl>
                                        <p:attrNameLst>
                                          <p:attrName>ppt_x</p:attrName>
                                        </p:attrNameLst>
                                      </p:cBhvr>
                                      <p:tavLst>
                                        <p:tav tm="0">
                                          <p:val>
                                            <p:strVal val="#ppt_x"/>
                                          </p:val>
                                        </p:tav>
                                        <p:tav tm="100000">
                                          <p:val>
                                            <p:strVal val="#ppt_x"/>
                                          </p:val>
                                        </p:tav>
                                      </p:tavLst>
                                    </p:anim>
                                    <p:anim calcmode="lin" valueType="num">
                                      <p:cBhvr additive="base">
                                        <p:cTn id="4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3" grpId="0" animBg="1"/>
      <p:bldP spid="7" grpId="0" animBg="1"/>
      <p:bldP spid="9" grpId="0" animBg="1"/>
      <p:bldP spid="10" grpId="0" animBg="1"/>
      <p:bldP spid="11" grpId="0" animBg="1"/>
      <p:bldP spid="12"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9946" y="2062740"/>
            <a:ext cx="8878772" cy="1015663"/>
          </a:xfrm>
          <a:prstGeom prst="rect">
            <a:avLst/>
          </a:prstGeom>
          <a:no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According to the Civil Rights Act, employers may not consider race, color, religion, sex, national origin, disability, or age when hiring or promoting employees. Therefore, they legally can’t ask questions related to these categories.</a:t>
            </a:r>
          </a:p>
        </p:txBody>
      </p:sp>
      <p:sp>
        <p:nvSpPr>
          <p:cNvPr id="8" name="Rectangle 7"/>
          <p:cNvSpPr/>
          <p:nvPr/>
        </p:nvSpPr>
        <p:spPr>
          <a:xfrm>
            <a:off x="340642" y="1109315"/>
            <a:ext cx="1790875"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Questions,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4054746" y="1542496"/>
            <a:ext cx="2534668" cy="461665"/>
          </a:xfrm>
          <a:prstGeom prst="rect">
            <a:avLst/>
          </a:prstGeom>
          <a:solidFill>
            <a:schemeClr val="accent4"/>
          </a:solidFill>
          <a:ln>
            <a:solidFill>
              <a:srgbClr val="002060"/>
            </a:solidFill>
          </a:ln>
        </p:spPr>
        <p:txBody>
          <a:bodyPr wrap="none">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Illegal Questions. </a:t>
            </a:r>
          </a:p>
        </p:txBody>
      </p:sp>
      <p:sp>
        <p:nvSpPr>
          <p:cNvPr id="7" name="Rectangle 6"/>
          <p:cNvSpPr/>
          <p:nvPr/>
        </p:nvSpPr>
        <p:spPr>
          <a:xfrm>
            <a:off x="2209036" y="3338754"/>
            <a:ext cx="6388287" cy="461665"/>
          </a:xfrm>
          <a:prstGeom prst="rect">
            <a:avLst/>
          </a:prstGeom>
          <a:solidFill>
            <a:schemeClr val="accent6">
              <a:lumMod val="40000"/>
              <a:lumOff val="60000"/>
            </a:schemeClr>
          </a:solidFill>
          <a:ln>
            <a:solidFill>
              <a:srgbClr val="002060"/>
            </a:solidFill>
          </a:ln>
        </p:spPr>
        <p:txBody>
          <a:bodyPr wrap="none">
            <a:spAutoFit/>
          </a:bodyPr>
          <a:lstStyle/>
          <a:p>
            <a:r>
              <a:rPr lang="en-US" sz="2400" b="1" dirty="0">
                <a:latin typeface="Times New Roman" panose="02020603050405020304" pitchFamily="18" charset="0"/>
                <a:cs typeface="Times New Roman" panose="02020603050405020304" pitchFamily="18" charset="0"/>
              </a:rPr>
              <a:t>If you faced this situation, what should you do?</a:t>
            </a:r>
          </a:p>
        </p:txBody>
      </p:sp>
      <p:sp>
        <p:nvSpPr>
          <p:cNvPr id="9" name="Rectangle 8"/>
          <p:cNvSpPr/>
          <p:nvPr/>
        </p:nvSpPr>
        <p:spPr>
          <a:xfrm>
            <a:off x="91716" y="4097564"/>
            <a:ext cx="7807946"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First, you answer their questions</a:t>
            </a:r>
          </a:p>
        </p:txBody>
      </p:sp>
      <p:sp>
        <p:nvSpPr>
          <p:cNvPr id="12" name="Rectangle 11"/>
          <p:cNvSpPr/>
          <p:nvPr/>
        </p:nvSpPr>
        <p:spPr>
          <a:xfrm>
            <a:off x="91716" y="4780236"/>
            <a:ext cx="7807946" cy="707886"/>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Second, you answer the question and then ask why that question was asked at the first place</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sp>
        <p:nvSpPr>
          <p:cNvPr id="13" name="Rectangle 12"/>
          <p:cNvSpPr/>
          <p:nvPr/>
        </p:nvSpPr>
        <p:spPr>
          <a:xfrm>
            <a:off x="91716" y="5762141"/>
            <a:ext cx="7807946" cy="707886"/>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Third, you just simply tell them that it is illegal to ask such questions or how this question can be related to the job posting</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4" name="Picture 13">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806154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fill="hold"/>
                                        <p:tgtEl>
                                          <p:spTgt spid="12"/>
                                        </p:tgtEl>
                                        <p:attrNameLst>
                                          <p:attrName>ppt_x</p:attrName>
                                        </p:attrNameLst>
                                      </p:cBhvr>
                                      <p:tavLst>
                                        <p:tav tm="0">
                                          <p:val>
                                            <p:strVal val="#ppt_x"/>
                                          </p:val>
                                        </p:tav>
                                        <p:tav tm="100000">
                                          <p:val>
                                            <p:strVal val="#ppt_x"/>
                                          </p:val>
                                        </p:tav>
                                      </p:tavLst>
                                    </p:anim>
                                    <p:anim calcmode="lin" valueType="num">
                                      <p:cBhvr additive="base">
                                        <p:cTn id="3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ppt_x"/>
                                          </p:val>
                                        </p:tav>
                                        <p:tav tm="100000">
                                          <p:val>
                                            <p:strVal val="#ppt_x"/>
                                          </p:val>
                                        </p:tav>
                                      </p:tavLst>
                                    </p:anim>
                                    <p:anim calcmode="lin" valueType="num">
                                      <p:cBhvr additive="base">
                                        <p:cTn id="4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500" fill="hold"/>
                                        <p:tgtEl>
                                          <p:spTgt spid="11"/>
                                        </p:tgtEl>
                                        <p:attrNameLst>
                                          <p:attrName>ppt_x</p:attrName>
                                        </p:attrNameLst>
                                      </p:cBhvr>
                                      <p:tavLst>
                                        <p:tav tm="0">
                                          <p:val>
                                            <p:strVal val="#ppt_x"/>
                                          </p:val>
                                        </p:tav>
                                        <p:tav tm="100000">
                                          <p:val>
                                            <p:strVal val="#ppt_x"/>
                                          </p:val>
                                        </p:tav>
                                      </p:tavLst>
                                    </p:anim>
                                    <p:anim calcmode="lin" valueType="num">
                                      <p:cBhvr additive="base">
                                        <p:cTn id="4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3" grpId="0" animBg="1"/>
      <p:bldP spid="7" grpId="0" animBg="1"/>
      <p:bldP spid="9" grpId="0" animBg="1"/>
      <p:bldP spid="12" grpId="0" animBg="1"/>
      <p:bldP spid="13" grpId="0" animBg="1"/>
      <p:bldP spid="11"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9946" y="2062740"/>
            <a:ext cx="8878772" cy="1015663"/>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Although you should never bring up the issue of salary prior to being offered the position, you should be prepared in case the interviewer asks about your salary expectations. </a:t>
            </a:r>
          </a:p>
        </p:txBody>
      </p:sp>
      <p:sp>
        <p:nvSpPr>
          <p:cNvPr id="8" name="Rectangle 7"/>
          <p:cNvSpPr/>
          <p:nvPr/>
        </p:nvSpPr>
        <p:spPr>
          <a:xfrm>
            <a:off x="340642" y="1109315"/>
            <a:ext cx="1790875"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Questions,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4054746" y="1542496"/>
            <a:ext cx="2569934" cy="461665"/>
          </a:xfrm>
          <a:prstGeom prst="rect">
            <a:avLst/>
          </a:prstGeom>
          <a:solidFill>
            <a:schemeClr val="accent4"/>
          </a:solidFill>
          <a:ln>
            <a:solidFill>
              <a:srgbClr val="002060"/>
            </a:solidFill>
          </a:ln>
        </p:spPr>
        <p:txBody>
          <a:bodyPr wrap="none">
            <a:spAutoFit/>
          </a:bodyPr>
          <a:lstStyle/>
          <a:p>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Salary </a:t>
            </a: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Questions. </a:t>
            </a:r>
          </a:p>
        </p:txBody>
      </p:sp>
      <p:sp>
        <p:nvSpPr>
          <p:cNvPr id="7" name="Rectangle 6"/>
          <p:cNvSpPr/>
          <p:nvPr/>
        </p:nvSpPr>
        <p:spPr>
          <a:xfrm>
            <a:off x="3994924" y="3181003"/>
            <a:ext cx="2585323" cy="369332"/>
          </a:xfrm>
          <a:prstGeom prst="rect">
            <a:avLst/>
          </a:prstGeom>
          <a:solidFill>
            <a:schemeClr val="accent6">
              <a:lumMod val="40000"/>
              <a:lumOff val="60000"/>
            </a:schemeClr>
          </a:solidFill>
          <a:ln>
            <a:solidFill>
              <a:srgbClr val="002060"/>
            </a:solidFill>
          </a:ln>
        </p:spPr>
        <p:txBody>
          <a:bodyPr wrap="none">
            <a:spAutoFit/>
          </a:bodyPr>
          <a:lstStyle/>
          <a:p>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prepare, you need to:</a:t>
            </a:r>
          </a:p>
        </p:txBody>
      </p:sp>
      <p:sp>
        <p:nvSpPr>
          <p:cNvPr id="9" name="Rectangle 8"/>
          <p:cNvSpPr/>
          <p:nvPr/>
        </p:nvSpPr>
        <p:spPr>
          <a:xfrm>
            <a:off x="91716" y="3597696"/>
            <a:ext cx="8898959" cy="646331"/>
          </a:xfrm>
          <a:prstGeom prst="rect">
            <a:avLst/>
          </a:prstGeom>
          <a:no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Research the appropriate pay for the position you are seeking. Be sure to examine pay-scale variations related to credentials, experience, and location. </a:t>
            </a:r>
          </a:p>
        </p:txBody>
      </p:sp>
      <p:sp>
        <p:nvSpPr>
          <p:cNvPr id="12" name="Rectangle 11"/>
          <p:cNvSpPr/>
          <p:nvPr/>
        </p:nvSpPr>
        <p:spPr>
          <a:xfrm>
            <a:off x="90951" y="5148697"/>
            <a:ext cx="7807946" cy="400110"/>
          </a:xfrm>
          <a:prstGeom prst="rect">
            <a:avLst/>
          </a:prstGeom>
          <a:noFill/>
          <a:ln>
            <a:solidFill>
              <a:schemeClr val="bg1"/>
            </a:solidFill>
          </a:ln>
        </p:spPr>
        <p:txBody>
          <a:bodyPr wrap="square">
            <a:spAutoFit/>
          </a:bodyPr>
          <a:lstStyle/>
          <a:p>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Diplomatic answer: </a:t>
            </a:r>
            <a:r>
              <a:rPr lang="en-US" dirty="0">
                <a:latin typeface="Times New Roman" panose="02020603050405020304" pitchFamily="18" charset="0"/>
                <a:cs typeface="Times New Roman" panose="02020603050405020304" pitchFamily="18" charset="0"/>
              </a:rPr>
              <a:t>“I expect a salary that is competitive in this market.”</a:t>
            </a:r>
          </a:p>
        </p:txBody>
      </p:sp>
      <p:sp>
        <p:nvSpPr>
          <p:cNvPr id="13" name="Rectangle 12"/>
          <p:cNvSpPr/>
          <p:nvPr/>
        </p:nvSpPr>
        <p:spPr>
          <a:xfrm>
            <a:off x="91716" y="5762141"/>
            <a:ext cx="7807946" cy="677108"/>
          </a:xfrm>
          <a:prstGeom prst="rect">
            <a:avLst/>
          </a:prstGeom>
          <a:noFill/>
          <a:ln>
            <a:solidFill>
              <a:schemeClr val="bg1"/>
            </a:solidFill>
          </a:ln>
        </p:spPr>
        <p:txBody>
          <a:bodyPr wrap="square">
            <a:spAutoFit/>
          </a:bodyPr>
          <a:lstStyle/>
          <a:p>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Specific answer</a:t>
            </a:r>
            <a:r>
              <a:rPr lang="en-US" dirty="0">
                <a:latin typeface="Times New Roman" panose="02020603050405020304" pitchFamily="18" charset="0"/>
                <a:cs typeface="Times New Roman" panose="02020603050405020304" pitchFamily="18" charset="0"/>
              </a:rPr>
              <a:t>: give a range starting with the employer’s probable salary and ending with a little above what you are willing to accept.</a:t>
            </a:r>
          </a:p>
        </p:txBody>
      </p:sp>
      <p:sp>
        <p:nvSpPr>
          <p:cNvPr id="11" name="Rectangle 10"/>
          <p:cNvSpPr/>
          <p:nvPr/>
        </p:nvSpPr>
        <p:spPr>
          <a:xfrm>
            <a:off x="2835427" y="4563265"/>
            <a:ext cx="1951175" cy="400110"/>
          </a:xfrm>
          <a:prstGeom prst="rect">
            <a:avLst/>
          </a:prstGeom>
          <a:solidFill>
            <a:schemeClr val="accent6">
              <a:lumMod val="40000"/>
              <a:lumOff val="60000"/>
            </a:schemeClr>
          </a:solidFill>
          <a:ln>
            <a:solidFill>
              <a:srgbClr val="002060"/>
            </a:solidFill>
          </a:ln>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to answer</a:t>
            </a:r>
            <a:r>
              <a:rPr lang="en-US"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4" name="Rectangle 13"/>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5" name="Picture 1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490071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ppt_x"/>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ppt_x"/>
                                          </p:val>
                                        </p:tav>
                                        <p:tav tm="100000">
                                          <p:val>
                                            <p:strVal val="#ppt_x"/>
                                          </p:val>
                                        </p:tav>
                                      </p:tavLst>
                                    </p:anim>
                                    <p:anim calcmode="lin" valueType="num">
                                      <p:cBhvr additive="base">
                                        <p:cTn id="4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fill="hold"/>
                                        <p:tgtEl>
                                          <p:spTgt spid="13"/>
                                        </p:tgtEl>
                                        <p:attrNameLst>
                                          <p:attrName>ppt_x</p:attrName>
                                        </p:attrNameLst>
                                      </p:cBhvr>
                                      <p:tavLst>
                                        <p:tav tm="0">
                                          <p:val>
                                            <p:strVal val="#ppt_x"/>
                                          </p:val>
                                        </p:tav>
                                        <p:tav tm="100000">
                                          <p:val>
                                            <p:strVal val="#ppt_x"/>
                                          </p:val>
                                        </p:tav>
                                      </p:tavLst>
                                    </p:anim>
                                    <p:anim calcmode="lin" valueType="num">
                                      <p:cBhvr additive="base">
                                        <p:cTn id="49"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500" fill="hold"/>
                                        <p:tgtEl>
                                          <p:spTgt spid="14"/>
                                        </p:tgtEl>
                                        <p:attrNameLst>
                                          <p:attrName>ppt_x</p:attrName>
                                        </p:attrNameLst>
                                      </p:cBhvr>
                                      <p:tavLst>
                                        <p:tav tm="0">
                                          <p:val>
                                            <p:strVal val="#ppt_x"/>
                                          </p:val>
                                        </p:tav>
                                        <p:tav tm="100000">
                                          <p:val>
                                            <p:strVal val="#ppt_x"/>
                                          </p:val>
                                        </p:tav>
                                      </p:tavLst>
                                    </p:anim>
                                    <p:anim calcmode="lin" valueType="num">
                                      <p:cBhvr additive="base">
                                        <p:cTn id="55"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3" grpId="0" animBg="1"/>
      <p:bldP spid="7" grpId="0" animBg="1"/>
      <p:bldP spid="9" grpId="0" animBg="1"/>
      <p:bldP spid="12" grpId="0" animBg="1"/>
      <p:bldP spid="13" grpId="0" animBg="1"/>
      <p:bldP spid="11" grpId="0" animBg="1"/>
      <p:bldP spid="14"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0814" y="370313"/>
            <a:ext cx="3392275" cy="593304"/>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200" b="1" dirty="0" smtClean="0">
                <a:latin typeface="Times New Roman" panose="02020603050405020304" pitchFamily="18" charset="0"/>
                <a:ea typeface="Calibri" panose="020F0502020204030204" pitchFamily="34" charset="0"/>
                <a:cs typeface="Arial" panose="020B0604020202020204" pitchFamily="34" charset="0"/>
              </a:rPr>
              <a:t>Types of interview</a:t>
            </a:r>
            <a:endParaRPr lang="en-US" sz="16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859117" y="1663869"/>
            <a:ext cx="8011506"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Face-to-face interviews also come in a variety of formats, which include the following:</a:t>
            </a:r>
          </a:p>
        </p:txBody>
      </p:sp>
      <p:sp>
        <p:nvSpPr>
          <p:cNvPr id="8" name="Rectangle 7"/>
          <p:cNvSpPr/>
          <p:nvPr/>
        </p:nvSpPr>
        <p:spPr>
          <a:xfrm>
            <a:off x="330814" y="1074982"/>
            <a:ext cx="321594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Face-to-face </a:t>
            </a: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interviews</a:t>
            </a:r>
          </a:p>
        </p:txBody>
      </p:sp>
      <p:cxnSp>
        <p:nvCxnSpPr>
          <p:cNvPr id="5" name="Straight Arrow Connector 4"/>
          <p:cNvCxnSpPr/>
          <p:nvPr/>
        </p:nvCxnSpPr>
        <p:spPr>
          <a:xfrm flipH="1">
            <a:off x="1366887" y="2374974"/>
            <a:ext cx="2054447" cy="68873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p:cNvCxnSpPr/>
          <p:nvPr/>
        </p:nvCxnSpPr>
        <p:spPr>
          <a:xfrm flipH="1">
            <a:off x="4382271" y="2374973"/>
            <a:ext cx="16419" cy="109014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p:cNvCxnSpPr/>
          <p:nvPr/>
        </p:nvCxnSpPr>
        <p:spPr>
          <a:xfrm>
            <a:off x="5036092" y="2383715"/>
            <a:ext cx="1265249" cy="68873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8" name="Rectangle 17"/>
          <p:cNvSpPr/>
          <p:nvPr/>
        </p:nvSpPr>
        <p:spPr>
          <a:xfrm>
            <a:off x="76707" y="3076424"/>
            <a:ext cx="3724161" cy="388696"/>
          </a:xfrm>
          <a:prstGeom prst="rect">
            <a:avLst/>
          </a:prstGeom>
          <a:solidFill>
            <a:schemeClr val="accent6">
              <a:lumMod val="40000"/>
              <a:lumOff val="60000"/>
            </a:schemeClr>
          </a:solidFill>
          <a:ln>
            <a:solidFill>
              <a:srgbClr val="002060"/>
            </a:solidFill>
          </a:ln>
        </p:spPr>
        <p:txBody>
          <a:bodyPr wrap="none">
            <a:spAutoFit/>
          </a:bodyPr>
          <a:lstStyle/>
          <a:p>
            <a:pPr>
              <a:lnSpc>
                <a:spcPct val="107000"/>
              </a:lnSpc>
            </a:pPr>
            <a:r>
              <a:rPr lang="en-US" b="1" dirty="0">
                <a:latin typeface="Times New Roman" panose="02020603050405020304" pitchFamily="18" charset="0"/>
                <a:ea typeface="Calibri" panose="020F0502020204030204" pitchFamily="34" charset="0"/>
                <a:cs typeface="Arial" panose="020B0604020202020204" pitchFamily="34" charset="0"/>
              </a:rPr>
              <a:t>The standard one on-one interview, </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9" name="Rectangle 18"/>
          <p:cNvSpPr/>
          <p:nvPr/>
        </p:nvSpPr>
        <p:spPr>
          <a:xfrm>
            <a:off x="2769540" y="3586745"/>
            <a:ext cx="3531801" cy="388696"/>
          </a:xfrm>
          <a:prstGeom prst="rect">
            <a:avLst/>
          </a:prstGeom>
          <a:solidFill>
            <a:schemeClr val="accent6">
              <a:lumMod val="40000"/>
              <a:lumOff val="60000"/>
            </a:schemeClr>
          </a:solidFill>
          <a:ln>
            <a:solidFill>
              <a:srgbClr val="002060"/>
            </a:solidFill>
          </a:ln>
        </p:spPr>
        <p:txBody>
          <a:bodyPr wrap="none">
            <a:spAutoFit/>
          </a:bodyPr>
          <a:lstStyle/>
          <a:p>
            <a:pPr>
              <a:lnSpc>
                <a:spcPct val="107000"/>
              </a:lnSpc>
            </a:pPr>
            <a:r>
              <a:rPr lang="en-US" b="1" dirty="0">
                <a:latin typeface="Times New Roman" panose="02020603050405020304" pitchFamily="18" charset="0"/>
                <a:ea typeface="Calibri" panose="020F0502020204030204" pitchFamily="34" charset="0"/>
                <a:cs typeface="Arial" panose="020B0604020202020204" pitchFamily="34" charset="0"/>
              </a:rPr>
              <a:t>A series of one-on-one interviews, </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5505627" y="3116559"/>
            <a:ext cx="1922321" cy="388696"/>
          </a:xfrm>
          <a:prstGeom prst="rect">
            <a:avLst/>
          </a:prstGeom>
          <a:solidFill>
            <a:schemeClr val="accent6">
              <a:lumMod val="40000"/>
              <a:lumOff val="60000"/>
            </a:schemeClr>
          </a:solidFill>
          <a:ln>
            <a:solidFill>
              <a:srgbClr val="002060"/>
            </a:solidFill>
          </a:ln>
        </p:spPr>
        <p:txBody>
          <a:bodyPr wrap="none">
            <a:spAutoFit/>
          </a:bodyPr>
          <a:lstStyle/>
          <a:p>
            <a:pPr>
              <a:lnSpc>
                <a:spcPct val="107000"/>
              </a:lnSpc>
            </a:pPr>
            <a:r>
              <a:rPr lang="en-US" b="1" dirty="0">
                <a:latin typeface="Times New Roman" panose="02020603050405020304" pitchFamily="18" charset="0"/>
                <a:ea typeface="Calibri" panose="020F0502020204030204" pitchFamily="34" charset="0"/>
                <a:cs typeface="Arial" panose="020B0604020202020204" pitchFamily="34" charset="0"/>
              </a:rPr>
              <a:t>Panel interviews, </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21" name="Straight Arrow Connector 20"/>
          <p:cNvCxnSpPr/>
          <p:nvPr/>
        </p:nvCxnSpPr>
        <p:spPr>
          <a:xfrm>
            <a:off x="6601017" y="2387685"/>
            <a:ext cx="1477754" cy="87037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2" name="Rectangle 21"/>
          <p:cNvSpPr/>
          <p:nvPr/>
        </p:nvSpPr>
        <p:spPr>
          <a:xfrm>
            <a:off x="7615495" y="3318216"/>
            <a:ext cx="3929281" cy="374077"/>
          </a:xfrm>
          <a:prstGeom prst="rect">
            <a:avLst/>
          </a:prstGeom>
          <a:solidFill>
            <a:schemeClr val="accent6">
              <a:lumMod val="40000"/>
              <a:lumOff val="60000"/>
            </a:schemeClr>
          </a:solidFill>
          <a:ln>
            <a:solidFill>
              <a:srgbClr val="002060"/>
            </a:solidFill>
          </a:ln>
        </p:spPr>
        <p:txBody>
          <a:bodyPr wrap="none">
            <a:spAutoFit/>
          </a:bodyPr>
          <a:lstStyle/>
          <a:p>
            <a:pPr>
              <a:lnSpc>
                <a:spcPct val="107000"/>
              </a:lnSpc>
            </a:pPr>
            <a:r>
              <a:rPr lang="en-US" b="1" dirty="0">
                <a:latin typeface="Times New Roman" panose="02020603050405020304" pitchFamily="18" charset="0"/>
                <a:ea typeface="Calibri" panose="020F0502020204030204" pitchFamily="34" charset="0"/>
                <a:cs typeface="Arial" panose="020B0604020202020204" pitchFamily="34" charset="0"/>
              </a:rPr>
              <a:t>Interviews with multiple interviewees.</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5" name="Rectangle 24"/>
          <p:cNvSpPr/>
          <p:nvPr/>
        </p:nvSpPr>
        <p:spPr>
          <a:xfrm>
            <a:off x="239316" y="4430416"/>
            <a:ext cx="6096000" cy="1080296"/>
          </a:xfrm>
          <a:prstGeom prst="rect">
            <a:avLst/>
          </a:prstGeom>
          <a:noFill/>
          <a:ln>
            <a:solidFill>
              <a:schemeClr val="bg1"/>
            </a:solidFill>
          </a:ln>
        </p:spPr>
        <p:txBody>
          <a:bodyPr>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The same rules that apply in the standard one-on-one interview apply in each of these settings, but keep a few things in mind for each context.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5" name="Rectangle 14"/>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7" name="Picture 1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1464605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p:cTn id="24" dur="1000" fill="hold"/>
                                        <p:tgtEl>
                                          <p:spTgt spid="18"/>
                                        </p:tgtEl>
                                        <p:attrNameLst>
                                          <p:attrName>ppt_w</p:attrName>
                                        </p:attrNameLst>
                                      </p:cBhvr>
                                      <p:tavLst>
                                        <p:tav tm="0">
                                          <p:val>
                                            <p:fltVal val="0"/>
                                          </p:val>
                                        </p:tav>
                                        <p:tav tm="100000">
                                          <p:val>
                                            <p:strVal val="#ppt_w"/>
                                          </p:val>
                                        </p:tav>
                                      </p:tavLst>
                                    </p:anim>
                                    <p:anim calcmode="lin" valueType="num">
                                      <p:cBhvr>
                                        <p:cTn id="25" dur="1000" fill="hold"/>
                                        <p:tgtEl>
                                          <p:spTgt spid="18"/>
                                        </p:tgtEl>
                                        <p:attrNameLst>
                                          <p:attrName>ppt_h</p:attrName>
                                        </p:attrNameLst>
                                      </p:cBhvr>
                                      <p:tavLst>
                                        <p:tav tm="0">
                                          <p:val>
                                            <p:fltVal val="0"/>
                                          </p:val>
                                        </p:tav>
                                        <p:tav tm="100000">
                                          <p:val>
                                            <p:strVal val="#ppt_h"/>
                                          </p:val>
                                        </p:tav>
                                      </p:tavLst>
                                    </p:anim>
                                    <p:anim calcmode="lin" valueType="num">
                                      <p:cBhvr>
                                        <p:cTn id="26" dur="1000" fill="hold"/>
                                        <p:tgtEl>
                                          <p:spTgt spid="18"/>
                                        </p:tgtEl>
                                        <p:attrNameLst>
                                          <p:attrName>style.rotation</p:attrName>
                                        </p:attrNameLst>
                                      </p:cBhvr>
                                      <p:tavLst>
                                        <p:tav tm="0">
                                          <p:val>
                                            <p:fltVal val="90"/>
                                          </p:val>
                                        </p:tav>
                                        <p:tav tm="100000">
                                          <p:val>
                                            <p:fltVal val="0"/>
                                          </p:val>
                                        </p:tav>
                                      </p:tavLst>
                                    </p:anim>
                                    <p:animEffect transition="in" filter="fade">
                                      <p:cBhvr>
                                        <p:cTn id="27" dur="1000"/>
                                        <p:tgtEl>
                                          <p:spTgt spid="18"/>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1000" fill="hold"/>
                                        <p:tgtEl>
                                          <p:spTgt spid="14"/>
                                        </p:tgtEl>
                                        <p:attrNameLst>
                                          <p:attrName>ppt_w</p:attrName>
                                        </p:attrNameLst>
                                      </p:cBhvr>
                                      <p:tavLst>
                                        <p:tav tm="0">
                                          <p:val>
                                            <p:fltVal val="0"/>
                                          </p:val>
                                        </p:tav>
                                        <p:tav tm="100000">
                                          <p:val>
                                            <p:strVal val="#ppt_w"/>
                                          </p:val>
                                        </p:tav>
                                      </p:tavLst>
                                    </p:anim>
                                    <p:anim calcmode="lin" valueType="num">
                                      <p:cBhvr>
                                        <p:cTn id="33" dur="1000" fill="hold"/>
                                        <p:tgtEl>
                                          <p:spTgt spid="14"/>
                                        </p:tgtEl>
                                        <p:attrNameLst>
                                          <p:attrName>ppt_h</p:attrName>
                                        </p:attrNameLst>
                                      </p:cBhvr>
                                      <p:tavLst>
                                        <p:tav tm="0">
                                          <p:val>
                                            <p:fltVal val="0"/>
                                          </p:val>
                                        </p:tav>
                                        <p:tav tm="100000">
                                          <p:val>
                                            <p:strVal val="#ppt_h"/>
                                          </p:val>
                                        </p:tav>
                                      </p:tavLst>
                                    </p:anim>
                                    <p:anim calcmode="lin" valueType="num">
                                      <p:cBhvr>
                                        <p:cTn id="34" dur="1000" fill="hold"/>
                                        <p:tgtEl>
                                          <p:spTgt spid="14"/>
                                        </p:tgtEl>
                                        <p:attrNameLst>
                                          <p:attrName>style.rotation</p:attrName>
                                        </p:attrNameLst>
                                      </p:cBhvr>
                                      <p:tavLst>
                                        <p:tav tm="0">
                                          <p:val>
                                            <p:fltVal val="90"/>
                                          </p:val>
                                        </p:tav>
                                        <p:tav tm="100000">
                                          <p:val>
                                            <p:fltVal val="0"/>
                                          </p:val>
                                        </p:tav>
                                      </p:tavLst>
                                    </p:anim>
                                    <p:animEffect transition="in" filter="fade">
                                      <p:cBhvr>
                                        <p:cTn id="35" dur="1000"/>
                                        <p:tgtEl>
                                          <p:spTgt spid="14"/>
                                        </p:tgtEl>
                                      </p:cBhvr>
                                    </p:animEffect>
                                  </p:childTnLst>
                                </p:cTn>
                              </p:par>
                              <p:par>
                                <p:cTn id="36" presetID="31" presetClass="entr" presetSubtype="0"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p:cTn id="38" dur="1000" fill="hold"/>
                                        <p:tgtEl>
                                          <p:spTgt spid="19"/>
                                        </p:tgtEl>
                                        <p:attrNameLst>
                                          <p:attrName>ppt_w</p:attrName>
                                        </p:attrNameLst>
                                      </p:cBhvr>
                                      <p:tavLst>
                                        <p:tav tm="0">
                                          <p:val>
                                            <p:fltVal val="0"/>
                                          </p:val>
                                        </p:tav>
                                        <p:tav tm="100000">
                                          <p:val>
                                            <p:strVal val="#ppt_w"/>
                                          </p:val>
                                        </p:tav>
                                      </p:tavLst>
                                    </p:anim>
                                    <p:anim calcmode="lin" valueType="num">
                                      <p:cBhvr>
                                        <p:cTn id="39" dur="1000" fill="hold"/>
                                        <p:tgtEl>
                                          <p:spTgt spid="19"/>
                                        </p:tgtEl>
                                        <p:attrNameLst>
                                          <p:attrName>ppt_h</p:attrName>
                                        </p:attrNameLst>
                                      </p:cBhvr>
                                      <p:tavLst>
                                        <p:tav tm="0">
                                          <p:val>
                                            <p:fltVal val="0"/>
                                          </p:val>
                                        </p:tav>
                                        <p:tav tm="100000">
                                          <p:val>
                                            <p:strVal val="#ppt_h"/>
                                          </p:val>
                                        </p:tav>
                                      </p:tavLst>
                                    </p:anim>
                                    <p:anim calcmode="lin" valueType="num">
                                      <p:cBhvr>
                                        <p:cTn id="40" dur="1000" fill="hold"/>
                                        <p:tgtEl>
                                          <p:spTgt spid="19"/>
                                        </p:tgtEl>
                                        <p:attrNameLst>
                                          <p:attrName>style.rotation</p:attrName>
                                        </p:attrNameLst>
                                      </p:cBhvr>
                                      <p:tavLst>
                                        <p:tav tm="0">
                                          <p:val>
                                            <p:fltVal val="90"/>
                                          </p:val>
                                        </p:tav>
                                        <p:tav tm="100000">
                                          <p:val>
                                            <p:fltVal val="0"/>
                                          </p:val>
                                        </p:tav>
                                      </p:tavLst>
                                    </p:anim>
                                    <p:animEffect transition="in" filter="fade">
                                      <p:cBhvr>
                                        <p:cTn id="41" dur="1000"/>
                                        <p:tgtEl>
                                          <p:spTgt spid="19"/>
                                        </p:tgtEl>
                                      </p:cBhvr>
                                    </p:animEffect>
                                  </p:childTnLst>
                                </p:cTn>
                              </p:par>
                            </p:childTnLst>
                          </p:cTn>
                        </p:par>
                      </p:childTnLst>
                    </p:cTn>
                  </p:par>
                  <p:par>
                    <p:cTn id="42" fill="hold">
                      <p:stCondLst>
                        <p:cond delay="indefinite"/>
                      </p:stCondLst>
                      <p:childTnLst>
                        <p:par>
                          <p:cTn id="43" fill="hold">
                            <p:stCondLst>
                              <p:cond delay="0"/>
                            </p:stCondLst>
                            <p:childTnLst>
                              <p:par>
                                <p:cTn id="44" presetID="31" presetClass="entr" presetSubtype="0" fill="hold" nodeType="click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p:cTn id="46" dur="1000" fill="hold"/>
                                        <p:tgtEl>
                                          <p:spTgt spid="16"/>
                                        </p:tgtEl>
                                        <p:attrNameLst>
                                          <p:attrName>ppt_w</p:attrName>
                                        </p:attrNameLst>
                                      </p:cBhvr>
                                      <p:tavLst>
                                        <p:tav tm="0">
                                          <p:val>
                                            <p:fltVal val="0"/>
                                          </p:val>
                                        </p:tav>
                                        <p:tav tm="100000">
                                          <p:val>
                                            <p:strVal val="#ppt_w"/>
                                          </p:val>
                                        </p:tav>
                                      </p:tavLst>
                                    </p:anim>
                                    <p:anim calcmode="lin" valueType="num">
                                      <p:cBhvr>
                                        <p:cTn id="47" dur="1000" fill="hold"/>
                                        <p:tgtEl>
                                          <p:spTgt spid="16"/>
                                        </p:tgtEl>
                                        <p:attrNameLst>
                                          <p:attrName>ppt_h</p:attrName>
                                        </p:attrNameLst>
                                      </p:cBhvr>
                                      <p:tavLst>
                                        <p:tav tm="0">
                                          <p:val>
                                            <p:fltVal val="0"/>
                                          </p:val>
                                        </p:tav>
                                        <p:tav tm="100000">
                                          <p:val>
                                            <p:strVal val="#ppt_h"/>
                                          </p:val>
                                        </p:tav>
                                      </p:tavLst>
                                    </p:anim>
                                    <p:anim calcmode="lin" valueType="num">
                                      <p:cBhvr>
                                        <p:cTn id="48" dur="1000" fill="hold"/>
                                        <p:tgtEl>
                                          <p:spTgt spid="16"/>
                                        </p:tgtEl>
                                        <p:attrNameLst>
                                          <p:attrName>style.rotation</p:attrName>
                                        </p:attrNameLst>
                                      </p:cBhvr>
                                      <p:tavLst>
                                        <p:tav tm="0">
                                          <p:val>
                                            <p:fltVal val="90"/>
                                          </p:val>
                                        </p:tav>
                                        <p:tav tm="100000">
                                          <p:val>
                                            <p:fltVal val="0"/>
                                          </p:val>
                                        </p:tav>
                                      </p:tavLst>
                                    </p:anim>
                                    <p:animEffect transition="in" filter="fade">
                                      <p:cBhvr>
                                        <p:cTn id="49" dur="1000"/>
                                        <p:tgtEl>
                                          <p:spTgt spid="16"/>
                                        </p:tgtEl>
                                      </p:cBhvr>
                                    </p:animEffect>
                                  </p:childTnLst>
                                </p:cTn>
                              </p:par>
                              <p:par>
                                <p:cTn id="50" presetID="31" presetClass="entr" presetSubtype="0"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p:cTn id="52" dur="1000" fill="hold"/>
                                        <p:tgtEl>
                                          <p:spTgt spid="20"/>
                                        </p:tgtEl>
                                        <p:attrNameLst>
                                          <p:attrName>ppt_w</p:attrName>
                                        </p:attrNameLst>
                                      </p:cBhvr>
                                      <p:tavLst>
                                        <p:tav tm="0">
                                          <p:val>
                                            <p:fltVal val="0"/>
                                          </p:val>
                                        </p:tav>
                                        <p:tav tm="100000">
                                          <p:val>
                                            <p:strVal val="#ppt_w"/>
                                          </p:val>
                                        </p:tav>
                                      </p:tavLst>
                                    </p:anim>
                                    <p:anim calcmode="lin" valueType="num">
                                      <p:cBhvr>
                                        <p:cTn id="53" dur="1000" fill="hold"/>
                                        <p:tgtEl>
                                          <p:spTgt spid="20"/>
                                        </p:tgtEl>
                                        <p:attrNameLst>
                                          <p:attrName>ppt_h</p:attrName>
                                        </p:attrNameLst>
                                      </p:cBhvr>
                                      <p:tavLst>
                                        <p:tav tm="0">
                                          <p:val>
                                            <p:fltVal val="0"/>
                                          </p:val>
                                        </p:tav>
                                        <p:tav tm="100000">
                                          <p:val>
                                            <p:strVal val="#ppt_h"/>
                                          </p:val>
                                        </p:tav>
                                      </p:tavLst>
                                    </p:anim>
                                    <p:anim calcmode="lin" valueType="num">
                                      <p:cBhvr>
                                        <p:cTn id="54" dur="1000" fill="hold"/>
                                        <p:tgtEl>
                                          <p:spTgt spid="20"/>
                                        </p:tgtEl>
                                        <p:attrNameLst>
                                          <p:attrName>style.rotation</p:attrName>
                                        </p:attrNameLst>
                                      </p:cBhvr>
                                      <p:tavLst>
                                        <p:tav tm="0">
                                          <p:val>
                                            <p:fltVal val="90"/>
                                          </p:val>
                                        </p:tav>
                                        <p:tav tm="100000">
                                          <p:val>
                                            <p:fltVal val="0"/>
                                          </p:val>
                                        </p:tav>
                                      </p:tavLst>
                                    </p:anim>
                                    <p:animEffect transition="in" filter="fade">
                                      <p:cBhvr>
                                        <p:cTn id="55" dur="1000"/>
                                        <p:tgtEl>
                                          <p:spTgt spid="20"/>
                                        </p:tgtEl>
                                      </p:cBhvr>
                                    </p:animEffect>
                                  </p:childTnLst>
                                </p:cTn>
                              </p:par>
                            </p:childTnLst>
                          </p:cTn>
                        </p:par>
                      </p:childTnLst>
                    </p:cTn>
                  </p:par>
                  <p:par>
                    <p:cTn id="56" fill="hold">
                      <p:stCondLst>
                        <p:cond delay="indefinite"/>
                      </p:stCondLst>
                      <p:childTnLst>
                        <p:par>
                          <p:cTn id="57" fill="hold">
                            <p:stCondLst>
                              <p:cond delay="0"/>
                            </p:stCondLst>
                            <p:childTnLst>
                              <p:par>
                                <p:cTn id="58" presetID="31" presetClass="entr" presetSubtype="0" fill="hold" nodeType="click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p:cTn id="60" dur="1000" fill="hold"/>
                                        <p:tgtEl>
                                          <p:spTgt spid="21"/>
                                        </p:tgtEl>
                                        <p:attrNameLst>
                                          <p:attrName>ppt_w</p:attrName>
                                        </p:attrNameLst>
                                      </p:cBhvr>
                                      <p:tavLst>
                                        <p:tav tm="0">
                                          <p:val>
                                            <p:fltVal val="0"/>
                                          </p:val>
                                        </p:tav>
                                        <p:tav tm="100000">
                                          <p:val>
                                            <p:strVal val="#ppt_w"/>
                                          </p:val>
                                        </p:tav>
                                      </p:tavLst>
                                    </p:anim>
                                    <p:anim calcmode="lin" valueType="num">
                                      <p:cBhvr>
                                        <p:cTn id="61" dur="1000" fill="hold"/>
                                        <p:tgtEl>
                                          <p:spTgt spid="21"/>
                                        </p:tgtEl>
                                        <p:attrNameLst>
                                          <p:attrName>ppt_h</p:attrName>
                                        </p:attrNameLst>
                                      </p:cBhvr>
                                      <p:tavLst>
                                        <p:tav tm="0">
                                          <p:val>
                                            <p:fltVal val="0"/>
                                          </p:val>
                                        </p:tav>
                                        <p:tav tm="100000">
                                          <p:val>
                                            <p:strVal val="#ppt_h"/>
                                          </p:val>
                                        </p:tav>
                                      </p:tavLst>
                                    </p:anim>
                                    <p:anim calcmode="lin" valueType="num">
                                      <p:cBhvr>
                                        <p:cTn id="62" dur="1000" fill="hold"/>
                                        <p:tgtEl>
                                          <p:spTgt spid="21"/>
                                        </p:tgtEl>
                                        <p:attrNameLst>
                                          <p:attrName>style.rotation</p:attrName>
                                        </p:attrNameLst>
                                      </p:cBhvr>
                                      <p:tavLst>
                                        <p:tav tm="0">
                                          <p:val>
                                            <p:fltVal val="90"/>
                                          </p:val>
                                        </p:tav>
                                        <p:tav tm="100000">
                                          <p:val>
                                            <p:fltVal val="0"/>
                                          </p:val>
                                        </p:tav>
                                      </p:tavLst>
                                    </p:anim>
                                    <p:animEffect transition="in" filter="fade">
                                      <p:cBhvr>
                                        <p:cTn id="63" dur="1000"/>
                                        <p:tgtEl>
                                          <p:spTgt spid="21"/>
                                        </p:tgtEl>
                                      </p:cBhvr>
                                    </p:animEffect>
                                  </p:childTnLst>
                                </p:cTn>
                              </p:par>
                              <p:par>
                                <p:cTn id="64" presetID="31" presetClass="entr" presetSubtype="0"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p:cTn id="66" dur="1000" fill="hold"/>
                                        <p:tgtEl>
                                          <p:spTgt spid="22"/>
                                        </p:tgtEl>
                                        <p:attrNameLst>
                                          <p:attrName>ppt_w</p:attrName>
                                        </p:attrNameLst>
                                      </p:cBhvr>
                                      <p:tavLst>
                                        <p:tav tm="0">
                                          <p:val>
                                            <p:fltVal val="0"/>
                                          </p:val>
                                        </p:tav>
                                        <p:tav tm="100000">
                                          <p:val>
                                            <p:strVal val="#ppt_w"/>
                                          </p:val>
                                        </p:tav>
                                      </p:tavLst>
                                    </p:anim>
                                    <p:anim calcmode="lin" valueType="num">
                                      <p:cBhvr>
                                        <p:cTn id="67" dur="1000" fill="hold"/>
                                        <p:tgtEl>
                                          <p:spTgt spid="22"/>
                                        </p:tgtEl>
                                        <p:attrNameLst>
                                          <p:attrName>ppt_h</p:attrName>
                                        </p:attrNameLst>
                                      </p:cBhvr>
                                      <p:tavLst>
                                        <p:tav tm="0">
                                          <p:val>
                                            <p:fltVal val="0"/>
                                          </p:val>
                                        </p:tav>
                                        <p:tav tm="100000">
                                          <p:val>
                                            <p:strVal val="#ppt_h"/>
                                          </p:val>
                                        </p:tav>
                                      </p:tavLst>
                                    </p:anim>
                                    <p:anim calcmode="lin" valueType="num">
                                      <p:cBhvr>
                                        <p:cTn id="68" dur="1000" fill="hold"/>
                                        <p:tgtEl>
                                          <p:spTgt spid="22"/>
                                        </p:tgtEl>
                                        <p:attrNameLst>
                                          <p:attrName>style.rotation</p:attrName>
                                        </p:attrNameLst>
                                      </p:cBhvr>
                                      <p:tavLst>
                                        <p:tav tm="0">
                                          <p:val>
                                            <p:fltVal val="90"/>
                                          </p:val>
                                        </p:tav>
                                        <p:tav tm="100000">
                                          <p:val>
                                            <p:fltVal val="0"/>
                                          </p:val>
                                        </p:tav>
                                      </p:tavLst>
                                    </p:anim>
                                    <p:animEffect transition="in" filter="fade">
                                      <p:cBhvr>
                                        <p:cTn id="69" dur="1000"/>
                                        <p:tgtEl>
                                          <p:spTgt spid="22"/>
                                        </p:tgtEl>
                                      </p:cBhvr>
                                    </p:animEffect>
                                  </p:childTnLst>
                                </p:cTn>
                              </p:par>
                            </p:childTnLst>
                          </p:cTn>
                        </p:par>
                      </p:childTnLst>
                    </p:cTn>
                  </p:par>
                  <p:par>
                    <p:cTn id="70" fill="hold">
                      <p:stCondLst>
                        <p:cond delay="indefinite"/>
                      </p:stCondLst>
                      <p:childTnLst>
                        <p:par>
                          <p:cTn id="71" fill="hold">
                            <p:stCondLst>
                              <p:cond delay="0"/>
                            </p:stCondLst>
                            <p:childTnLst>
                              <p:par>
                                <p:cTn id="72" presetID="16" presetClass="entr" presetSubtype="21" fill="hold" grpId="0" nodeType="clickEffect">
                                  <p:stCondLst>
                                    <p:cond delay="0"/>
                                  </p:stCondLst>
                                  <p:childTnLst>
                                    <p:set>
                                      <p:cBhvr>
                                        <p:cTn id="73" dur="1" fill="hold">
                                          <p:stCondLst>
                                            <p:cond delay="0"/>
                                          </p:stCondLst>
                                        </p:cTn>
                                        <p:tgtEl>
                                          <p:spTgt spid="25"/>
                                        </p:tgtEl>
                                        <p:attrNameLst>
                                          <p:attrName>style.visibility</p:attrName>
                                        </p:attrNameLst>
                                      </p:cBhvr>
                                      <p:to>
                                        <p:strVal val="visible"/>
                                      </p:to>
                                    </p:set>
                                    <p:animEffect transition="in" filter="barn(inVertical)">
                                      <p:cBhvr>
                                        <p:cTn id="74" dur="500"/>
                                        <p:tgtEl>
                                          <p:spTgt spid="25"/>
                                        </p:tgtEl>
                                      </p:cBhvr>
                                    </p:animEffect>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additive="base">
                                        <p:cTn id="79" dur="500" fill="hold"/>
                                        <p:tgtEl>
                                          <p:spTgt spid="15"/>
                                        </p:tgtEl>
                                        <p:attrNameLst>
                                          <p:attrName>ppt_x</p:attrName>
                                        </p:attrNameLst>
                                      </p:cBhvr>
                                      <p:tavLst>
                                        <p:tav tm="0">
                                          <p:val>
                                            <p:strVal val="#ppt_x"/>
                                          </p:val>
                                        </p:tav>
                                        <p:tav tm="100000">
                                          <p:val>
                                            <p:strVal val="#ppt_x"/>
                                          </p:val>
                                        </p:tav>
                                      </p:tavLst>
                                    </p:anim>
                                    <p:anim calcmode="lin" valueType="num">
                                      <p:cBhvr additive="base">
                                        <p:cTn id="8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18" grpId="0" animBg="1"/>
      <p:bldP spid="19" grpId="0" animBg="1"/>
      <p:bldP spid="20" grpId="0" animBg="1"/>
      <p:bldP spid="22" grpId="0" animBg="1"/>
      <p:bldP spid="25" grpId="0" animBg="1"/>
      <p:bldP spid="15"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6206" y="2288109"/>
            <a:ext cx="8011506" cy="1384995"/>
          </a:xfrm>
          <a:prstGeom prst="rect">
            <a:avLst/>
          </a:prstGeom>
          <a:noFill/>
          <a:ln>
            <a:solidFill>
              <a:schemeClr val="bg1"/>
            </a:solidFill>
          </a:ln>
        </p:spPr>
        <p:txBody>
          <a:bodyPr wrap="square">
            <a:spAutoFit/>
          </a:bodyPr>
          <a:lstStyle/>
          <a:p>
            <a:r>
              <a:rPr lang="en-US" sz="2400" b="1" u="sng" dirty="0">
                <a:solidFill>
                  <a:schemeClr val="accent6">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a series of one-on-one interviews, </a:t>
            </a:r>
            <a:r>
              <a:rPr lang="en-US" sz="2000" dirty="0">
                <a:latin typeface="Times New Roman" panose="02020603050405020304" pitchFamily="18" charset="0"/>
                <a:cs typeface="Times New Roman" panose="02020603050405020304" pitchFamily="18" charset="0"/>
              </a:rPr>
              <a:t>you may feel as though you are repeating yourself. But remember, each interviewer is hearing your information for the first time, so not only it is okay to repeat yourself, it is necessary.</a:t>
            </a:r>
          </a:p>
        </p:txBody>
      </p:sp>
      <p:sp>
        <p:nvSpPr>
          <p:cNvPr id="8" name="Rectangle 7"/>
          <p:cNvSpPr/>
          <p:nvPr/>
        </p:nvSpPr>
        <p:spPr>
          <a:xfrm>
            <a:off x="330814" y="1074982"/>
            <a:ext cx="321594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Face-to-face </a:t>
            </a: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interviews</a:t>
            </a:r>
          </a:p>
        </p:txBody>
      </p:sp>
      <p:sp>
        <p:nvSpPr>
          <p:cNvPr id="25" name="Rectangle 24"/>
          <p:cNvSpPr/>
          <p:nvPr/>
        </p:nvSpPr>
        <p:spPr>
          <a:xfrm>
            <a:off x="377351" y="3864220"/>
            <a:ext cx="6956701" cy="1015663"/>
          </a:xfrm>
          <a:prstGeom prst="rect">
            <a:avLst/>
          </a:prstGeom>
          <a:noFill/>
          <a:ln>
            <a:solidFill>
              <a:schemeClr val="bg1"/>
            </a:solidFill>
          </a:ln>
        </p:spPr>
        <p:txBody>
          <a:bodyPr wrap="square">
            <a:spAutoFit/>
          </a:bodyPr>
          <a:lstStyle/>
          <a:p>
            <a:r>
              <a:rPr lang="en-US" sz="2000" b="1" u="sng" dirty="0">
                <a:solidFill>
                  <a:schemeClr val="accent6">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a panel of interviewers, </a:t>
            </a:r>
            <a:r>
              <a:rPr lang="en-US" sz="2000" dirty="0">
                <a:latin typeface="Times New Roman" panose="02020603050405020304" pitchFamily="18" charset="0"/>
                <a:cs typeface="Times New Roman" panose="02020603050405020304" pitchFamily="18" charset="0"/>
              </a:rPr>
              <a:t>always acknowledge the person who asks the question but address your answer to (and make eye contact with) the entire group when responding.</a:t>
            </a:r>
          </a:p>
        </p:txBody>
      </p:sp>
      <p:sp>
        <p:nvSpPr>
          <p:cNvPr id="15" name="Rectangle 14"/>
          <p:cNvSpPr/>
          <p:nvPr/>
        </p:nvSpPr>
        <p:spPr>
          <a:xfrm>
            <a:off x="4054746" y="1542496"/>
            <a:ext cx="1867627" cy="461665"/>
          </a:xfrm>
          <a:prstGeom prst="rect">
            <a:avLst/>
          </a:prstGeom>
          <a:solidFill>
            <a:schemeClr val="accent4"/>
          </a:solidFill>
          <a:ln>
            <a:solidFill>
              <a:srgbClr val="002060"/>
            </a:solidFill>
          </a:ln>
        </p:spPr>
        <p:txBody>
          <a:bodyPr wrap="none">
            <a:spAutoFit/>
          </a:bodyPr>
          <a:lstStyle/>
          <a:p>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Take care of,</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7" name="Rectangle 16"/>
          <p:cNvSpPr/>
          <p:nvPr/>
        </p:nvSpPr>
        <p:spPr>
          <a:xfrm>
            <a:off x="330814" y="5075854"/>
            <a:ext cx="6593074" cy="1323439"/>
          </a:xfrm>
          <a:prstGeom prst="rect">
            <a:avLst/>
          </a:prstGeom>
          <a:noFill/>
          <a:ln>
            <a:solidFill>
              <a:schemeClr val="bg1"/>
            </a:solidFill>
          </a:ln>
        </p:spPr>
        <p:txBody>
          <a:bodyPr wrap="square">
            <a:spAutoFit/>
          </a:bodyPr>
          <a:lstStyle/>
          <a:p>
            <a:r>
              <a:rPr lang="en-US" sz="2000" b="1" u="sng" dirty="0">
                <a:solidFill>
                  <a:schemeClr val="accent6">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an interview with other interviewees, </a:t>
            </a:r>
            <a:r>
              <a:rPr lang="en-US" sz="2000" dirty="0">
                <a:latin typeface="Times New Roman" panose="02020603050405020304" pitchFamily="18" charset="0"/>
                <a:cs typeface="Times New Roman" panose="02020603050405020304" pitchFamily="18" charset="0"/>
              </a:rPr>
              <a:t>always treat your competition with respect and professionalism. The way you treat the other candidates is indeed part of how you will be assessed.</a:t>
            </a:r>
          </a:p>
        </p:txBody>
      </p:sp>
      <p:sp>
        <p:nvSpPr>
          <p:cNvPr id="9" name="Rectangle 8"/>
          <p:cNvSpPr/>
          <p:nvPr/>
        </p:nvSpPr>
        <p:spPr>
          <a:xfrm>
            <a:off x="330814" y="370313"/>
            <a:ext cx="3392275" cy="593304"/>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200" b="1" dirty="0" smtClean="0">
                <a:latin typeface="Times New Roman" panose="02020603050405020304" pitchFamily="18" charset="0"/>
                <a:ea typeface="Calibri" panose="020F0502020204030204" pitchFamily="34" charset="0"/>
                <a:cs typeface="Arial" panose="020B0604020202020204" pitchFamily="34" charset="0"/>
              </a:rPr>
              <a:t>Types of interview</a:t>
            </a:r>
            <a:endParaRPr lang="en-US" sz="16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1015950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barn(inVertical)">
                                      <p:cBhvr>
                                        <p:cTn id="24" dur="500"/>
                                        <p:tgtEl>
                                          <p:spTgt spid="25"/>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barn(inVertical)">
                                      <p:cBhvr>
                                        <p:cTn id="29" dur="500"/>
                                        <p:tgtEl>
                                          <p:spTgt spid="17"/>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25" grpId="0" animBg="1"/>
      <p:bldP spid="15" grpId="0" animBg="1"/>
      <p:bldP spid="17" grpId="0" animBg="1"/>
      <p:bldP spid="10"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7351" y="2072762"/>
            <a:ext cx="8011506" cy="646331"/>
          </a:xfrm>
          <a:prstGeom prst="rect">
            <a:avLst/>
          </a:prstGeom>
          <a:no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Keeping yourself on mute as they speak can help your interviewer feel more focused on what they want to tell you.</a:t>
            </a:r>
          </a:p>
        </p:txBody>
      </p:sp>
      <p:sp>
        <p:nvSpPr>
          <p:cNvPr id="8" name="Rectangle 7"/>
          <p:cNvSpPr/>
          <p:nvPr/>
        </p:nvSpPr>
        <p:spPr>
          <a:xfrm>
            <a:off x="330814" y="1074982"/>
            <a:ext cx="2380780"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Zoom </a:t>
            </a: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interviews</a:t>
            </a:r>
          </a:p>
        </p:txBody>
      </p:sp>
      <p:sp>
        <p:nvSpPr>
          <p:cNvPr id="25" name="Rectangle 24"/>
          <p:cNvSpPr/>
          <p:nvPr/>
        </p:nvSpPr>
        <p:spPr>
          <a:xfrm>
            <a:off x="377351" y="3378326"/>
            <a:ext cx="6956701" cy="923330"/>
          </a:xfrm>
          <a:prstGeom prst="rect">
            <a:avLst/>
          </a:prstGeom>
          <a:no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Maintaining eye contact with your interviewer is a sign of confidence and respect.  Look into the camera as you are speaking. This creates the illusion that you are looking at them rather than yourself or the screen.</a:t>
            </a:r>
          </a:p>
        </p:txBody>
      </p:sp>
      <p:sp>
        <p:nvSpPr>
          <p:cNvPr id="15" name="Rectangle 14"/>
          <p:cNvSpPr/>
          <p:nvPr/>
        </p:nvSpPr>
        <p:spPr>
          <a:xfrm>
            <a:off x="4054746" y="1542496"/>
            <a:ext cx="2172646" cy="369332"/>
          </a:xfrm>
          <a:prstGeom prst="rect">
            <a:avLst/>
          </a:prstGeom>
          <a:solidFill>
            <a:schemeClr val="accent4"/>
          </a:solidFill>
          <a:ln>
            <a:solidFill>
              <a:srgbClr val="002060"/>
            </a:solidFill>
          </a:ln>
        </p:spPr>
        <p:txBody>
          <a:bodyPr wrap="none">
            <a:spAutoFit/>
          </a:bodyPr>
          <a:lstStyle/>
          <a:p>
            <a:r>
              <a:rPr lang="en-US" b="1" dirty="0">
                <a:latin typeface="Times New Roman" panose="02020603050405020304" pitchFamily="18" charset="0"/>
                <a:cs typeface="Times New Roman" panose="02020603050405020304" pitchFamily="18" charset="0"/>
              </a:rPr>
              <a:t>Use the mute button</a:t>
            </a:r>
            <a:endParaRPr lang="en-US" dirty="0">
              <a:latin typeface="Times New Roman" panose="02020603050405020304" pitchFamily="18" charset="0"/>
              <a:cs typeface="Times New Roman" panose="02020603050405020304" pitchFamily="18" charset="0"/>
            </a:endParaRPr>
          </a:p>
        </p:txBody>
      </p:sp>
      <p:sp>
        <p:nvSpPr>
          <p:cNvPr id="17" name="Rectangle 16"/>
          <p:cNvSpPr/>
          <p:nvPr/>
        </p:nvSpPr>
        <p:spPr>
          <a:xfrm>
            <a:off x="330814" y="5075854"/>
            <a:ext cx="6593074" cy="1477328"/>
          </a:xfrm>
          <a:prstGeom prst="rect">
            <a:avLst/>
          </a:prstGeom>
          <a:no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Choose an area that is tidy and free of clutter. Make sure your background is sparse rather than busy and only has professional-looking items in the background. Setting up in front of a blank wall or a few tasteful decorations shows that you are organized and pay attention to detail.</a:t>
            </a:r>
          </a:p>
        </p:txBody>
      </p:sp>
      <p:sp>
        <p:nvSpPr>
          <p:cNvPr id="9" name="Rectangle 8"/>
          <p:cNvSpPr/>
          <p:nvPr/>
        </p:nvSpPr>
        <p:spPr>
          <a:xfrm>
            <a:off x="2895249" y="2880027"/>
            <a:ext cx="3807453" cy="369332"/>
          </a:xfrm>
          <a:prstGeom prst="rect">
            <a:avLst/>
          </a:prstGeom>
          <a:solidFill>
            <a:schemeClr val="accent4"/>
          </a:solidFill>
          <a:ln>
            <a:solidFill>
              <a:srgbClr val="002060"/>
            </a:solidFill>
          </a:ln>
        </p:spPr>
        <p:txBody>
          <a:bodyPr wrap="none">
            <a:spAutoFit/>
          </a:bodyPr>
          <a:lstStyle/>
          <a:p>
            <a:r>
              <a:rPr lang="en-US" b="1" dirty="0">
                <a:latin typeface="Times New Roman" panose="02020603050405020304" pitchFamily="18" charset="0"/>
                <a:cs typeface="Times New Roman" panose="02020603050405020304" pitchFamily="18" charset="0"/>
              </a:rPr>
              <a:t>Look into the camera while speaking</a:t>
            </a:r>
            <a:endParaRPr lang="en-US" dirty="0">
              <a:latin typeface="Times New Roman" panose="02020603050405020304" pitchFamily="18" charset="0"/>
              <a:cs typeface="Times New Roman" panose="02020603050405020304" pitchFamily="18" charset="0"/>
            </a:endParaRPr>
          </a:p>
        </p:txBody>
      </p:sp>
      <p:sp>
        <p:nvSpPr>
          <p:cNvPr id="10" name="Rectangle 9"/>
          <p:cNvSpPr/>
          <p:nvPr/>
        </p:nvSpPr>
        <p:spPr>
          <a:xfrm>
            <a:off x="1721172" y="4540968"/>
            <a:ext cx="3568285" cy="369332"/>
          </a:xfrm>
          <a:prstGeom prst="rect">
            <a:avLst/>
          </a:prstGeom>
          <a:solidFill>
            <a:schemeClr val="accent4"/>
          </a:solidFill>
          <a:ln>
            <a:solidFill>
              <a:srgbClr val="002060"/>
            </a:solidFill>
          </a:ln>
        </p:spPr>
        <p:txBody>
          <a:bodyPr wrap="none">
            <a:spAutoFit/>
          </a:bodyPr>
          <a:lstStyle/>
          <a:p>
            <a:r>
              <a:rPr lang="en-US" b="1" dirty="0">
                <a:latin typeface="Times New Roman" panose="02020603050405020304" pitchFamily="18" charset="0"/>
                <a:cs typeface="Times New Roman" panose="02020603050405020304" pitchFamily="18" charset="0"/>
              </a:rPr>
              <a:t>Choose a professional background</a:t>
            </a:r>
            <a:endParaRPr lang="en-US" dirty="0">
              <a:latin typeface="Times New Roman" panose="02020603050405020304" pitchFamily="18" charset="0"/>
              <a:cs typeface="Times New Roman" panose="02020603050405020304" pitchFamily="18" charset="0"/>
            </a:endParaRPr>
          </a:p>
        </p:txBody>
      </p:sp>
      <p:sp>
        <p:nvSpPr>
          <p:cNvPr id="11" name="Rectangle 10"/>
          <p:cNvSpPr/>
          <p:nvPr/>
        </p:nvSpPr>
        <p:spPr>
          <a:xfrm>
            <a:off x="330814" y="370313"/>
            <a:ext cx="3392275" cy="593304"/>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200" b="1" dirty="0" smtClean="0">
                <a:latin typeface="Times New Roman" panose="02020603050405020304" pitchFamily="18" charset="0"/>
                <a:ea typeface="Calibri" panose="020F0502020204030204" pitchFamily="34" charset="0"/>
                <a:cs typeface="Arial" panose="020B0604020202020204" pitchFamily="34" charset="0"/>
              </a:rPr>
              <a:t>Types of interview</a:t>
            </a:r>
            <a:endParaRPr lang="en-US" sz="16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1131972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barn(inVertical)">
                                      <p:cBhvr>
                                        <p:cTn id="30" dur="500"/>
                                        <p:tgtEl>
                                          <p:spTgt spid="25"/>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ppt_x"/>
                                          </p:val>
                                        </p:tav>
                                        <p:tav tm="100000">
                                          <p:val>
                                            <p:strVal val="#ppt_x"/>
                                          </p:val>
                                        </p:tav>
                                      </p:tavLst>
                                    </p:anim>
                                    <p:anim calcmode="lin" valueType="num">
                                      <p:cBhvr additive="base">
                                        <p:cTn id="3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barn(inVertical)">
                                      <p:cBhvr>
                                        <p:cTn id="41" dur="500"/>
                                        <p:tgtEl>
                                          <p:spTgt spid="17"/>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500" fill="hold"/>
                                        <p:tgtEl>
                                          <p:spTgt spid="12"/>
                                        </p:tgtEl>
                                        <p:attrNameLst>
                                          <p:attrName>ppt_x</p:attrName>
                                        </p:attrNameLst>
                                      </p:cBhvr>
                                      <p:tavLst>
                                        <p:tav tm="0">
                                          <p:val>
                                            <p:strVal val="#ppt_x"/>
                                          </p:val>
                                        </p:tav>
                                        <p:tav tm="100000">
                                          <p:val>
                                            <p:strVal val="#ppt_x"/>
                                          </p:val>
                                        </p:tav>
                                      </p:tavLst>
                                    </p:anim>
                                    <p:anim calcmode="lin" valueType="num">
                                      <p:cBhvr additive="base">
                                        <p:cTn id="4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25" grpId="0" animBg="1"/>
      <p:bldP spid="15" grpId="0" animBg="1"/>
      <p:bldP spid="17" grpId="0" animBg="1"/>
      <p:bldP spid="9" grpId="0" animBg="1"/>
      <p:bldP spid="10" grpId="0" animBg="1"/>
      <p:bldP spid="12"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7351" y="2072762"/>
            <a:ext cx="8964612" cy="1015663"/>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 Setting your interview space facing a window that lets in a lot of natural lighting is a great way to make yourself more visible. Your interviewer needs to be able to see your body language and facial expressions during your Zoom interview.</a:t>
            </a:r>
          </a:p>
        </p:txBody>
      </p:sp>
      <p:sp>
        <p:nvSpPr>
          <p:cNvPr id="8" name="Rectangle 7"/>
          <p:cNvSpPr/>
          <p:nvPr/>
        </p:nvSpPr>
        <p:spPr>
          <a:xfrm>
            <a:off x="330814" y="1074982"/>
            <a:ext cx="2380780"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Zoom </a:t>
            </a: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interviews</a:t>
            </a:r>
          </a:p>
        </p:txBody>
      </p:sp>
      <p:sp>
        <p:nvSpPr>
          <p:cNvPr id="25" name="Rectangle 24"/>
          <p:cNvSpPr/>
          <p:nvPr/>
        </p:nvSpPr>
        <p:spPr>
          <a:xfrm>
            <a:off x="309892" y="4089978"/>
            <a:ext cx="6956701" cy="1015663"/>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Before your Zoom interview, silence your phone and put it away. This way, you can focus on the interview rather than a text message or phone call.</a:t>
            </a:r>
          </a:p>
        </p:txBody>
      </p:sp>
      <p:sp>
        <p:nvSpPr>
          <p:cNvPr id="15" name="Rectangle 14"/>
          <p:cNvSpPr/>
          <p:nvPr/>
        </p:nvSpPr>
        <p:spPr>
          <a:xfrm>
            <a:off x="3788242" y="1583453"/>
            <a:ext cx="2768900" cy="400110"/>
          </a:xfrm>
          <a:prstGeom prst="rect">
            <a:avLst/>
          </a:prstGeom>
          <a:solidFill>
            <a:schemeClr val="accent4"/>
          </a:solidFill>
          <a:ln>
            <a:solidFill>
              <a:srgbClr val="002060"/>
            </a:solidFill>
          </a:ln>
        </p:spPr>
        <p:txBody>
          <a:bodyPr wrap="none">
            <a:spAutoFit/>
          </a:bodyPr>
          <a:lstStyle/>
          <a:p>
            <a:r>
              <a:rPr lang="en-US" sz="2000" b="1" dirty="0">
                <a:latin typeface="Times New Roman" panose="02020603050405020304" pitchFamily="18" charset="0"/>
                <a:cs typeface="Times New Roman" panose="02020603050405020304" pitchFamily="18" charset="0"/>
              </a:rPr>
              <a:t>Find a brightly lit room</a:t>
            </a:r>
            <a:endParaRPr lang="en-US" sz="2000" dirty="0">
              <a:latin typeface="Times New Roman" panose="02020603050405020304" pitchFamily="18" charset="0"/>
              <a:cs typeface="Times New Roman" panose="02020603050405020304" pitchFamily="18" charset="0"/>
            </a:endParaRPr>
          </a:p>
        </p:txBody>
      </p:sp>
      <p:sp>
        <p:nvSpPr>
          <p:cNvPr id="17" name="Rectangle 16"/>
          <p:cNvSpPr/>
          <p:nvPr/>
        </p:nvSpPr>
        <p:spPr>
          <a:xfrm>
            <a:off x="149000" y="5827717"/>
            <a:ext cx="6593074" cy="1015663"/>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Test out your connection where you plan to sit during your interview. Moreover, make sure you are connected to the internet during the interview. </a:t>
            </a:r>
          </a:p>
        </p:txBody>
      </p:sp>
      <p:sp>
        <p:nvSpPr>
          <p:cNvPr id="9" name="Rectangle 8"/>
          <p:cNvSpPr/>
          <p:nvPr/>
        </p:nvSpPr>
        <p:spPr>
          <a:xfrm>
            <a:off x="2291761" y="3574599"/>
            <a:ext cx="2259145" cy="400110"/>
          </a:xfrm>
          <a:prstGeom prst="rect">
            <a:avLst/>
          </a:prstGeom>
          <a:solidFill>
            <a:schemeClr val="accent4"/>
          </a:solidFill>
          <a:ln>
            <a:solidFill>
              <a:srgbClr val="002060"/>
            </a:solidFill>
          </a:ln>
        </p:spPr>
        <p:txBody>
          <a:bodyPr wrap="none">
            <a:spAutoFit/>
          </a:bodyPr>
          <a:lstStyle/>
          <a:p>
            <a:r>
              <a:rPr lang="en-US" sz="2000" b="1" dirty="0">
                <a:latin typeface="Times New Roman" panose="02020603050405020304" pitchFamily="18" charset="0"/>
                <a:cs typeface="Times New Roman" panose="02020603050405020304" pitchFamily="18" charset="0"/>
              </a:rPr>
              <a:t>Silence your phone</a:t>
            </a:r>
            <a:endParaRPr lang="en-US" sz="2000" dirty="0">
              <a:latin typeface="Times New Roman" panose="02020603050405020304" pitchFamily="18" charset="0"/>
              <a:cs typeface="Times New Roman" panose="02020603050405020304" pitchFamily="18" charset="0"/>
            </a:endParaRPr>
          </a:p>
        </p:txBody>
      </p:sp>
      <p:sp>
        <p:nvSpPr>
          <p:cNvPr id="10" name="Rectangle 9"/>
          <p:cNvSpPr/>
          <p:nvPr/>
        </p:nvSpPr>
        <p:spPr>
          <a:xfrm>
            <a:off x="1037781" y="5272318"/>
            <a:ext cx="3658374" cy="400110"/>
          </a:xfrm>
          <a:prstGeom prst="rect">
            <a:avLst/>
          </a:prstGeom>
          <a:solidFill>
            <a:schemeClr val="accent4"/>
          </a:solidFill>
          <a:ln>
            <a:solidFill>
              <a:srgbClr val="002060"/>
            </a:solidFill>
          </a:ln>
        </p:spPr>
        <p:txBody>
          <a:bodyPr wrap="none">
            <a:spAutoFit/>
          </a:bodyPr>
          <a:lstStyle/>
          <a:p>
            <a:r>
              <a:rPr lang="en-US" sz="2000" b="1" dirty="0">
                <a:latin typeface="Times New Roman" panose="02020603050405020304" pitchFamily="18" charset="0"/>
                <a:cs typeface="Times New Roman" panose="02020603050405020304" pitchFamily="18" charset="0"/>
              </a:rPr>
              <a:t>Find a good internet connection</a:t>
            </a:r>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330814" y="370313"/>
            <a:ext cx="3392275" cy="593304"/>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200" b="1" dirty="0" smtClean="0">
                <a:latin typeface="Times New Roman" panose="02020603050405020304" pitchFamily="18" charset="0"/>
                <a:ea typeface="Calibri" panose="020F0502020204030204" pitchFamily="34" charset="0"/>
                <a:cs typeface="Arial" panose="020B0604020202020204" pitchFamily="34" charset="0"/>
              </a:rPr>
              <a:t>Types of interview</a:t>
            </a:r>
            <a:endParaRPr lang="en-US" sz="16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2184232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barn(inVertical)">
                                      <p:cBhvr>
                                        <p:cTn id="30" dur="500"/>
                                        <p:tgtEl>
                                          <p:spTgt spid="25"/>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ppt_x"/>
                                          </p:val>
                                        </p:tav>
                                        <p:tav tm="100000">
                                          <p:val>
                                            <p:strVal val="#ppt_x"/>
                                          </p:val>
                                        </p:tav>
                                      </p:tavLst>
                                    </p:anim>
                                    <p:anim calcmode="lin" valueType="num">
                                      <p:cBhvr additive="base">
                                        <p:cTn id="3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barn(inVertical)">
                                      <p:cBhvr>
                                        <p:cTn id="41" dur="500"/>
                                        <p:tgtEl>
                                          <p:spTgt spid="17"/>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500" fill="hold"/>
                                        <p:tgtEl>
                                          <p:spTgt spid="12"/>
                                        </p:tgtEl>
                                        <p:attrNameLst>
                                          <p:attrName>ppt_x</p:attrName>
                                        </p:attrNameLst>
                                      </p:cBhvr>
                                      <p:tavLst>
                                        <p:tav tm="0">
                                          <p:val>
                                            <p:strVal val="#ppt_x"/>
                                          </p:val>
                                        </p:tav>
                                        <p:tav tm="100000">
                                          <p:val>
                                            <p:strVal val="#ppt_x"/>
                                          </p:val>
                                        </p:tav>
                                      </p:tavLst>
                                    </p:anim>
                                    <p:anim calcmode="lin" valueType="num">
                                      <p:cBhvr additive="base">
                                        <p:cTn id="4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25" grpId="0" animBg="1"/>
      <p:bldP spid="15" grpId="0" animBg="1"/>
      <p:bldP spid="17" grpId="0" animBg="1"/>
      <p:bldP spid="9" grpId="0" animBg="1"/>
      <p:bldP spid="10" grpId="0" animBg="1"/>
      <p:bldP spid="12"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8061" y="2434332"/>
            <a:ext cx="9023901" cy="1631216"/>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One benefit of using video chat rather than a phone call is that you get to see each other's body language. During your interview, sit up tall with your hands in your lap and your feet on the floor. While you speak, you may use your hands as well if that's natural for you. As your interviewer speaks, use nonverbal cues such as nodding and smiling to show that you are listening.</a:t>
            </a:r>
          </a:p>
        </p:txBody>
      </p:sp>
      <p:sp>
        <p:nvSpPr>
          <p:cNvPr id="8" name="Rectangle 7"/>
          <p:cNvSpPr/>
          <p:nvPr/>
        </p:nvSpPr>
        <p:spPr>
          <a:xfrm>
            <a:off x="330814" y="1074982"/>
            <a:ext cx="2380780"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Zoom </a:t>
            </a: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interviews</a:t>
            </a:r>
          </a:p>
        </p:txBody>
      </p:sp>
      <p:sp>
        <p:nvSpPr>
          <p:cNvPr id="15" name="Rectangle 14"/>
          <p:cNvSpPr/>
          <p:nvPr/>
        </p:nvSpPr>
        <p:spPr>
          <a:xfrm>
            <a:off x="3253467" y="1846773"/>
            <a:ext cx="4061307" cy="400110"/>
          </a:xfrm>
          <a:prstGeom prst="rect">
            <a:avLst/>
          </a:prstGeom>
          <a:solidFill>
            <a:schemeClr val="accent4"/>
          </a:solidFill>
          <a:ln>
            <a:solidFill>
              <a:srgbClr val="002060"/>
            </a:solidFill>
          </a:ln>
        </p:spPr>
        <p:txBody>
          <a:bodyPr wrap="square">
            <a:spAutoFit/>
          </a:bodyPr>
          <a:lstStyle/>
          <a:p>
            <a:r>
              <a:rPr lang="en-US" sz="2000" b="1" dirty="0">
                <a:latin typeface="Times New Roman" panose="02020603050405020304" pitchFamily="18" charset="0"/>
                <a:cs typeface="Times New Roman" panose="02020603050405020304" pitchFamily="18" charset="0"/>
              </a:rPr>
              <a:t>Use appropriate body language</a:t>
            </a:r>
            <a:endParaRPr lang="en-US" sz="2000" dirty="0">
              <a:latin typeface="Times New Roman" panose="02020603050405020304" pitchFamily="18" charset="0"/>
              <a:cs typeface="Times New Roman" panose="02020603050405020304" pitchFamily="18" charset="0"/>
            </a:endParaRPr>
          </a:p>
        </p:txBody>
      </p:sp>
      <p:sp>
        <p:nvSpPr>
          <p:cNvPr id="17" name="Rectangle 16"/>
          <p:cNvSpPr/>
          <p:nvPr/>
        </p:nvSpPr>
        <p:spPr>
          <a:xfrm>
            <a:off x="330814" y="4851427"/>
            <a:ext cx="7426225" cy="1631216"/>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Make sure to listen throughout your interview so you only ask questions about topics the interviewer hasn't covered yet. Appropriate questions could be about the company's culture, this role's responsibilities or what the interviewer enjoys most about the company.</a:t>
            </a:r>
          </a:p>
        </p:txBody>
      </p:sp>
      <p:sp>
        <p:nvSpPr>
          <p:cNvPr id="10" name="Rectangle 9"/>
          <p:cNvSpPr/>
          <p:nvPr/>
        </p:nvSpPr>
        <p:spPr>
          <a:xfrm>
            <a:off x="1402309" y="4252997"/>
            <a:ext cx="4038050" cy="400110"/>
          </a:xfrm>
          <a:prstGeom prst="rect">
            <a:avLst/>
          </a:prstGeom>
          <a:solidFill>
            <a:schemeClr val="accent4"/>
          </a:solidFill>
          <a:ln>
            <a:solidFill>
              <a:srgbClr val="002060"/>
            </a:solidFill>
          </a:ln>
        </p:spPr>
        <p:txBody>
          <a:bodyPr wrap="square">
            <a:spAutoFit/>
          </a:bodyPr>
          <a:lstStyle/>
          <a:p>
            <a:r>
              <a:rPr lang="en-US" sz="2000" b="1" dirty="0">
                <a:latin typeface="Times New Roman" panose="02020603050405020304" pitchFamily="18" charset="0"/>
                <a:cs typeface="Times New Roman" panose="02020603050405020304" pitchFamily="18" charset="0"/>
              </a:rPr>
              <a:t>Ask your interviewer questions</a:t>
            </a:r>
            <a:endParaRPr lang="en-US" sz="2000" dirty="0">
              <a:latin typeface="Times New Roman" panose="02020603050405020304" pitchFamily="18" charset="0"/>
              <a:cs typeface="Times New Roman" panose="02020603050405020304" pitchFamily="18" charset="0"/>
            </a:endParaRPr>
          </a:p>
        </p:txBody>
      </p:sp>
      <p:sp>
        <p:nvSpPr>
          <p:cNvPr id="9" name="Rectangle 8"/>
          <p:cNvSpPr/>
          <p:nvPr/>
        </p:nvSpPr>
        <p:spPr>
          <a:xfrm>
            <a:off x="330814" y="370313"/>
            <a:ext cx="3392275" cy="593304"/>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200" b="1" dirty="0" smtClean="0">
                <a:latin typeface="Times New Roman" panose="02020603050405020304" pitchFamily="18" charset="0"/>
                <a:ea typeface="Calibri" panose="020F0502020204030204" pitchFamily="34" charset="0"/>
                <a:cs typeface="Arial" panose="020B0604020202020204" pitchFamily="34" charset="0"/>
              </a:rPr>
              <a:t>Types of interview</a:t>
            </a:r>
            <a:endParaRPr lang="en-US" sz="16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601156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barn(inVertical)">
                                      <p:cBhvr>
                                        <p:cTn id="30" dur="500"/>
                                        <p:tgtEl>
                                          <p:spTgt spid="17"/>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ppt_x"/>
                                          </p:val>
                                        </p:tav>
                                        <p:tav tm="100000">
                                          <p:val>
                                            <p:strVal val="#ppt_x"/>
                                          </p:val>
                                        </p:tav>
                                      </p:tavLst>
                                    </p:anim>
                                    <p:anim calcmode="lin" valueType="num">
                                      <p:cBhvr additive="base">
                                        <p:cTn id="3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15" grpId="0" animBg="1"/>
      <p:bldP spid="17" grpId="0" animBg="1"/>
      <p:bldP spid="10" grpId="0" animBg="1"/>
      <p:bldP spid="11"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25374" y="1792351"/>
            <a:ext cx="6000361" cy="1344599"/>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Following-up</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2757239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99284" y="0"/>
            <a:ext cx="1492716" cy="374077"/>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b="1" dirty="0" smtClean="0">
                <a:latin typeface="Times New Roman" panose="02020603050405020304" pitchFamily="18" charset="0"/>
                <a:ea typeface="Calibri" panose="020F0502020204030204" pitchFamily="34" charset="0"/>
                <a:cs typeface="Arial" panose="020B0604020202020204" pitchFamily="34" charset="0"/>
              </a:rPr>
              <a:t>Following-up</a:t>
            </a:r>
            <a:endParaRPr lang="en-US" sz="105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89475" y="904610"/>
            <a:ext cx="240803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Thank you email</a:t>
            </a:r>
          </a:p>
        </p:txBody>
      </p:sp>
      <p:sp>
        <p:nvSpPr>
          <p:cNvPr id="7" name="Rectangle 6"/>
          <p:cNvSpPr/>
          <p:nvPr/>
        </p:nvSpPr>
        <p:spPr>
          <a:xfrm>
            <a:off x="1002792" y="1437510"/>
            <a:ext cx="7528465" cy="707886"/>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Your first step should be to send a thank you email to the interviewers within two days of the interview. </a:t>
            </a:r>
          </a:p>
        </p:txBody>
      </p:sp>
      <p:sp>
        <p:nvSpPr>
          <p:cNvPr id="10" name="Rectangle 9"/>
          <p:cNvSpPr/>
          <p:nvPr/>
        </p:nvSpPr>
        <p:spPr>
          <a:xfrm>
            <a:off x="1002792" y="2913204"/>
            <a:ext cx="7651014" cy="707886"/>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You should send a follow up email in case you have never heard from the company within 14 days of the interview. </a:t>
            </a:r>
          </a:p>
        </p:txBody>
      </p:sp>
      <p:sp>
        <p:nvSpPr>
          <p:cNvPr id="8" name="Rectangle 7"/>
          <p:cNvSpPr/>
          <p:nvPr/>
        </p:nvSpPr>
        <p:spPr>
          <a:xfrm>
            <a:off x="214061" y="2268267"/>
            <a:ext cx="269657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Following up email</a:t>
            </a:r>
          </a:p>
        </p:txBody>
      </p:sp>
      <p:sp>
        <p:nvSpPr>
          <p:cNvPr id="9" name="Rectangle 8"/>
          <p:cNvSpPr/>
          <p:nvPr/>
        </p:nvSpPr>
        <p:spPr>
          <a:xfrm>
            <a:off x="2184051" y="3815466"/>
            <a:ext cx="4038050" cy="400110"/>
          </a:xfrm>
          <a:prstGeom prst="rect">
            <a:avLst/>
          </a:prstGeom>
          <a:solidFill>
            <a:schemeClr val="accent4"/>
          </a:solidFill>
          <a:ln>
            <a:solidFill>
              <a:srgbClr val="002060"/>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Here are a few pointers:</a:t>
            </a:r>
          </a:p>
        </p:txBody>
      </p:sp>
      <p:sp>
        <p:nvSpPr>
          <p:cNvPr id="2" name="Rectangle 1"/>
          <p:cNvSpPr/>
          <p:nvPr/>
        </p:nvSpPr>
        <p:spPr>
          <a:xfrm>
            <a:off x="455629" y="4347765"/>
            <a:ext cx="6096000" cy="2178289"/>
          </a:xfrm>
          <a:prstGeom prst="rect">
            <a:avLst/>
          </a:prstGeom>
          <a:noFill/>
          <a:ln>
            <a:solidFill>
              <a:schemeClr val="bg1"/>
            </a:solidFill>
          </a:ln>
        </p:spPr>
        <p:txBody>
          <a:bodyPr>
            <a:spAutoFit/>
          </a:bodyPr>
          <a:lstStyle/>
          <a:p>
            <a:pPr marL="342900" lvl="0" indent="-342900">
              <a:lnSpc>
                <a:spcPct val="107000"/>
              </a:lnSpc>
              <a:spcAft>
                <a:spcPts val="750"/>
              </a:spcAft>
              <a:buFont typeface="+mj-lt"/>
              <a:buAutoNum type="arabicPeriod"/>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Address the person you are emailing by their first name</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750"/>
              </a:spcAft>
              <a:buFont typeface="+mj-lt"/>
              <a:buAutoNum type="arabicPeriod"/>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Mention the job title of the role you're following up about and the date you interviewed to refresh their memory</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750"/>
              </a:spcAft>
              <a:buFont typeface="+mj-lt"/>
              <a:buAutoNum type="arabicPeriod"/>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Confirm that you're still interested in the position and that you are eager to hear about next steps</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750"/>
              </a:spcAft>
              <a:buFont typeface="+mj-lt"/>
              <a:buAutoNum type="arabicPeriod"/>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Finally, ask for an update</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3574382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barn(inVertical)">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ppt_x"/>
                                          </p:val>
                                        </p:tav>
                                        <p:tav tm="100000">
                                          <p:val>
                                            <p:strVal val="#ppt_x"/>
                                          </p:val>
                                        </p:tav>
                                      </p:tavLst>
                                    </p:anim>
                                    <p:anim calcmode="lin" valueType="num">
                                      <p:cBhvr additive="base">
                                        <p:cTn id="3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barn(inVertical)">
                                      <p:cBhvr>
                                        <p:cTn id="3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0" grpId="0" animBg="1"/>
      <p:bldP spid="8" grpId="0" animBg="1"/>
      <p:bldP spid="9" grpId="0" animBg="1"/>
      <p:bldP spid="2"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25374" y="1792351"/>
            <a:ext cx="5256567" cy="1344599"/>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Negotiating</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1241005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991030" y="0"/>
            <a:ext cx="1200970" cy="3427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latin typeface="Times New Roman" panose="02020603050405020304" pitchFamily="18" charset="0"/>
                <a:ea typeface="Calibri" panose="020F0502020204030204" pitchFamily="34" charset="0"/>
                <a:cs typeface="Arial" panose="020B0604020202020204" pitchFamily="34" charset="0"/>
              </a:rPr>
              <a:t>Negotiation</a:t>
            </a:r>
            <a:endParaRPr lang="en-US" sz="1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89475" y="904610"/>
            <a:ext cx="150073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Definition</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Rectangle 6"/>
          <p:cNvSpPr/>
          <p:nvPr/>
        </p:nvSpPr>
        <p:spPr>
          <a:xfrm>
            <a:off x="748267" y="1459859"/>
            <a:ext cx="7943246" cy="707886"/>
          </a:xfrm>
          <a:prstGeom prst="rect">
            <a:avLst/>
          </a:prstGeom>
          <a:noFill/>
          <a:ln>
            <a:solidFill>
              <a:schemeClr val="bg1"/>
            </a:solidFill>
          </a:ln>
        </p:spPr>
        <p:txBody>
          <a:bodyPr wrap="square">
            <a:spAutoFit/>
          </a:bodyPr>
          <a:lstStyle/>
          <a:p>
            <a:pPr fontAlgn="base"/>
            <a:r>
              <a:rPr lang="en-US" sz="2000" dirty="0">
                <a:latin typeface="Times New Roman" panose="02020603050405020304" pitchFamily="18" charset="0"/>
                <a:cs typeface="Times New Roman" panose="02020603050405020304" pitchFamily="18" charset="0"/>
              </a:rPr>
              <a:t>Negotiation skills refers to the ability to bring about agreement on a decision through discussion, so as to achieve win-win situation.</a:t>
            </a:r>
          </a:p>
        </p:txBody>
      </p:sp>
      <p:sp>
        <p:nvSpPr>
          <p:cNvPr id="9" name="Rectangle 8"/>
          <p:cNvSpPr/>
          <p:nvPr/>
        </p:nvSpPr>
        <p:spPr>
          <a:xfrm>
            <a:off x="2609613" y="2657285"/>
            <a:ext cx="4122862" cy="400110"/>
          </a:xfrm>
          <a:prstGeom prst="rect">
            <a:avLst/>
          </a:prstGeom>
          <a:solidFill>
            <a:schemeClr val="accent4"/>
          </a:solidFill>
          <a:ln>
            <a:solidFill>
              <a:srgbClr val="002060"/>
            </a:solidFill>
          </a:ln>
        </p:spPr>
        <p:txBody>
          <a:bodyPr wrap="square">
            <a:spAutoFit/>
          </a:bodyPr>
          <a:lstStyle/>
          <a:p>
            <a:pPr algn="ctr" fontAlgn="base"/>
            <a:r>
              <a:rPr lang="en-US" sz="2000" b="1" dirty="0">
                <a:latin typeface="Times New Roman" panose="02020603050405020304" pitchFamily="18" charset="0"/>
                <a:cs typeface="Times New Roman" panose="02020603050405020304" pitchFamily="18" charset="0"/>
              </a:rPr>
              <a:t>Before you negotiate, you need to:</a:t>
            </a:r>
          </a:p>
        </p:txBody>
      </p:sp>
      <p:sp>
        <p:nvSpPr>
          <p:cNvPr id="2" name="Rectangle 1"/>
          <p:cNvSpPr/>
          <p:nvPr/>
        </p:nvSpPr>
        <p:spPr>
          <a:xfrm>
            <a:off x="636475" y="3394668"/>
            <a:ext cx="6096000" cy="707886"/>
          </a:xfrm>
          <a:prstGeom prst="rect">
            <a:avLst/>
          </a:prstGeom>
          <a:solidFill>
            <a:srgbClr val="F1D6F8"/>
          </a:solidFill>
          <a:ln>
            <a:solidFill>
              <a:schemeClr val="bg1"/>
            </a:solidFill>
          </a:ln>
        </p:spPr>
        <p:txBody>
          <a:bodyPr>
            <a:spAutoFit/>
          </a:bodyPr>
          <a:lstStyle/>
          <a:p>
            <a:pPr fontAlgn="base"/>
            <a:r>
              <a:rPr lang="en-US" sz="2000" dirty="0">
                <a:latin typeface="Times New Roman" panose="02020603050405020304" pitchFamily="18" charset="0"/>
                <a:cs typeface="Times New Roman" panose="02020603050405020304" pitchFamily="18" charset="0"/>
              </a:rPr>
              <a:t>Research salary norms, as well as benefits and other perks, for the industry, the region, and this organization.</a:t>
            </a:r>
          </a:p>
        </p:txBody>
      </p:sp>
      <p:sp>
        <p:nvSpPr>
          <p:cNvPr id="8" name="Rectangle 7"/>
          <p:cNvSpPr/>
          <p:nvPr/>
        </p:nvSpPr>
        <p:spPr>
          <a:xfrm>
            <a:off x="748267" y="4527456"/>
            <a:ext cx="6096000" cy="707886"/>
          </a:xfrm>
          <a:prstGeom prst="rect">
            <a:avLst/>
          </a:prstGeom>
          <a:solidFill>
            <a:srgbClr val="F1D6F8"/>
          </a:solidFill>
          <a:ln>
            <a:solidFill>
              <a:schemeClr val="bg1"/>
            </a:solidFill>
          </a:ln>
        </p:spPr>
        <p:txBody>
          <a:bodyPr>
            <a:spAutoFit/>
          </a:bodyPr>
          <a:lstStyle/>
          <a:p>
            <a:pPr fontAlgn="base"/>
            <a:r>
              <a:rPr lang="en-US" sz="2000" dirty="0">
                <a:latin typeface="Times New Roman" panose="02020603050405020304" pitchFamily="18" charset="0"/>
                <a:cs typeface="Times New Roman" panose="02020603050405020304" pitchFamily="18" charset="0"/>
              </a:rPr>
              <a:t>Evaluate the offer by taking into account the entire compensation package, not just the salary.</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1790054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inVertical)">
                                      <p:cBhvr>
                                        <p:cTn id="24" dur="500"/>
                                        <p:tgtEl>
                                          <p:spTgt spid="2"/>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arn(inVertical)">
                                      <p:cBhvr>
                                        <p:cTn id="2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2" grpId="0" animBg="1"/>
      <p:bldP spid="8"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7351" y="2072762"/>
            <a:ext cx="8964612" cy="646331"/>
          </a:xfrm>
          <a:prstGeom prst="rect">
            <a:avLst/>
          </a:prstGeom>
          <a:no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It’s not enough for them to like you. They also have to believe you’re worth the offer you want. Never let your proposal speak for itself—always tell the story that goes with it. </a:t>
            </a:r>
          </a:p>
        </p:txBody>
      </p:sp>
      <p:sp>
        <p:nvSpPr>
          <p:cNvPr id="8" name="Rectangle 7"/>
          <p:cNvSpPr/>
          <p:nvPr/>
        </p:nvSpPr>
        <p:spPr>
          <a:xfrm>
            <a:off x="330814" y="1074982"/>
            <a:ext cx="261161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to Negotiate?</a:t>
            </a:r>
            <a:endPar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5" name="Rectangle 24"/>
          <p:cNvSpPr/>
          <p:nvPr/>
        </p:nvSpPr>
        <p:spPr>
          <a:xfrm>
            <a:off x="330814" y="3410497"/>
            <a:ext cx="6956701" cy="1477328"/>
          </a:xfrm>
          <a:prstGeom prst="rect">
            <a:avLst/>
          </a:prstGeom>
          <a:noFill/>
          <a:ln>
            <a:solidFill>
              <a:schemeClr val="bg1"/>
            </a:solidFill>
          </a:ln>
        </p:spPr>
        <p:txBody>
          <a:bodyPr wrap="square">
            <a:spAutoFit/>
          </a:bodyPr>
          <a:lstStyle/>
          <a:p>
            <a:pPr fontAlgn="base"/>
            <a:r>
              <a:rPr lang="en-US" dirty="0">
                <a:latin typeface="Times New Roman" panose="02020603050405020304" pitchFamily="18" charset="0"/>
                <a:cs typeface="Times New Roman" panose="02020603050405020304" pitchFamily="18" charset="0"/>
              </a:rPr>
              <a:t>People won’t want to expend political or social capital to get approval for a strong or improved offer if they suspect that at the end of the day, you’re still going to say, “No, thanks.” If you intend to negotiate for a better package, make it clear that you’re serious about working for this employer.</a:t>
            </a:r>
          </a:p>
        </p:txBody>
      </p:sp>
      <p:sp>
        <p:nvSpPr>
          <p:cNvPr id="15" name="Rectangle 14"/>
          <p:cNvSpPr/>
          <p:nvPr/>
        </p:nvSpPr>
        <p:spPr>
          <a:xfrm>
            <a:off x="2289380" y="1646436"/>
            <a:ext cx="6479338" cy="369332"/>
          </a:xfrm>
          <a:prstGeom prst="rect">
            <a:avLst/>
          </a:prstGeom>
          <a:solidFill>
            <a:schemeClr val="accent4"/>
          </a:solidFill>
          <a:ln>
            <a:solidFill>
              <a:srgbClr val="002060"/>
            </a:solidFill>
          </a:ln>
        </p:spPr>
        <p:txBody>
          <a:bodyPr wrap="none">
            <a:spAutoFit/>
          </a:bodyPr>
          <a:lstStyle/>
          <a:p>
            <a:r>
              <a:rPr lang="en-US" b="1" dirty="0">
                <a:latin typeface="Times New Roman" panose="02020603050405020304" pitchFamily="18" charset="0"/>
                <a:cs typeface="Times New Roman" panose="02020603050405020304" pitchFamily="18" charset="0"/>
              </a:rPr>
              <a:t>Help them understand why you deserve what you’re requesting.</a:t>
            </a:r>
            <a:endParaRPr lang="en-US" sz="2000" dirty="0">
              <a:latin typeface="Times New Roman" panose="02020603050405020304" pitchFamily="18" charset="0"/>
              <a:cs typeface="Times New Roman" panose="02020603050405020304" pitchFamily="18" charset="0"/>
            </a:endParaRPr>
          </a:p>
        </p:txBody>
      </p:sp>
      <p:sp>
        <p:nvSpPr>
          <p:cNvPr id="17" name="Rectangle 16"/>
          <p:cNvSpPr/>
          <p:nvPr/>
        </p:nvSpPr>
        <p:spPr>
          <a:xfrm>
            <a:off x="149000" y="5827717"/>
            <a:ext cx="6593074" cy="923330"/>
          </a:xfrm>
          <a:prstGeom prst="rect">
            <a:avLst/>
          </a:prstGeom>
          <a:no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Companies don’t negotiate; people do. And before you can influence the person sitting opposite you, you have to understand her. What are her interests and individual concerns? </a:t>
            </a:r>
          </a:p>
        </p:txBody>
      </p:sp>
      <p:sp>
        <p:nvSpPr>
          <p:cNvPr id="9" name="Rectangle 8"/>
          <p:cNvSpPr/>
          <p:nvPr/>
        </p:nvSpPr>
        <p:spPr>
          <a:xfrm>
            <a:off x="3036479" y="2885876"/>
            <a:ext cx="3200556" cy="369332"/>
          </a:xfrm>
          <a:prstGeom prst="rect">
            <a:avLst/>
          </a:prstGeom>
          <a:solidFill>
            <a:schemeClr val="accent4"/>
          </a:solidFill>
          <a:ln>
            <a:solidFill>
              <a:srgbClr val="002060"/>
            </a:solidFill>
          </a:ln>
        </p:spPr>
        <p:txBody>
          <a:bodyPr wrap="none">
            <a:spAutoFit/>
          </a:bodyPr>
          <a:lstStyle/>
          <a:p>
            <a:r>
              <a:rPr lang="en-US" b="1" dirty="0">
                <a:latin typeface="Times New Roman" panose="02020603050405020304" pitchFamily="18" charset="0"/>
                <a:cs typeface="Times New Roman" panose="02020603050405020304" pitchFamily="18" charset="0"/>
              </a:rPr>
              <a:t>Make it clear they can get you.</a:t>
            </a:r>
            <a:endParaRPr lang="en-US" dirty="0">
              <a:latin typeface="Times New Roman" panose="02020603050405020304" pitchFamily="18" charset="0"/>
              <a:cs typeface="Times New Roman" panose="02020603050405020304" pitchFamily="18" charset="0"/>
            </a:endParaRPr>
          </a:p>
        </p:txBody>
      </p:sp>
      <p:sp>
        <p:nvSpPr>
          <p:cNvPr id="10" name="Rectangle 9"/>
          <p:cNvSpPr/>
          <p:nvPr/>
        </p:nvSpPr>
        <p:spPr>
          <a:xfrm>
            <a:off x="1037781" y="5272318"/>
            <a:ext cx="4079002" cy="369332"/>
          </a:xfrm>
          <a:prstGeom prst="rect">
            <a:avLst/>
          </a:prstGeom>
          <a:solidFill>
            <a:schemeClr val="accent4"/>
          </a:solidFill>
          <a:ln>
            <a:solidFill>
              <a:srgbClr val="002060"/>
            </a:solidFill>
          </a:ln>
        </p:spPr>
        <p:txBody>
          <a:bodyPr wrap="none">
            <a:spAutoFit/>
          </a:bodyPr>
          <a:lstStyle/>
          <a:p>
            <a:r>
              <a:rPr lang="en-US" b="1" dirty="0">
                <a:latin typeface="Times New Roman" panose="02020603050405020304" pitchFamily="18" charset="0"/>
                <a:cs typeface="Times New Roman" panose="02020603050405020304" pitchFamily="18" charset="0"/>
              </a:rPr>
              <a:t>Understand the person across the table.</a:t>
            </a:r>
            <a:endParaRPr lang="en-US" dirty="0">
              <a:latin typeface="Times New Roman" panose="02020603050405020304" pitchFamily="18" charset="0"/>
              <a:cs typeface="Times New Roman" panose="02020603050405020304" pitchFamily="18" charset="0"/>
            </a:endParaRPr>
          </a:p>
        </p:txBody>
      </p:sp>
      <p:sp>
        <p:nvSpPr>
          <p:cNvPr id="11" name="Rectangle 10"/>
          <p:cNvSpPr/>
          <p:nvPr/>
        </p:nvSpPr>
        <p:spPr>
          <a:xfrm>
            <a:off x="10991030" y="0"/>
            <a:ext cx="1200970" cy="3427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latin typeface="Times New Roman" panose="02020603050405020304" pitchFamily="18" charset="0"/>
                <a:ea typeface="Calibri" panose="020F0502020204030204" pitchFamily="34" charset="0"/>
                <a:cs typeface="Arial" panose="020B0604020202020204" pitchFamily="34" charset="0"/>
              </a:rPr>
              <a:t>Negotiation</a:t>
            </a:r>
            <a:endParaRPr lang="en-US" sz="1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3713520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barn(inVertical)">
                                      <p:cBhvr>
                                        <p:cTn id="30" dur="500"/>
                                        <p:tgtEl>
                                          <p:spTgt spid="25"/>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ppt_x"/>
                                          </p:val>
                                        </p:tav>
                                        <p:tav tm="100000">
                                          <p:val>
                                            <p:strVal val="#ppt_x"/>
                                          </p:val>
                                        </p:tav>
                                      </p:tavLst>
                                    </p:anim>
                                    <p:anim calcmode="lin" valueType="num">
                                      <p:cBhvr additive="base">
                                        <p:cTn id="3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barn(inVertical)">
                                      <p:cBhvr>
                                        <p:cTn id="4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25" grpId="0" animBg="1"/>
      <p:bldP spid="15" grpId="0" animBg="1"/>
      <p:bldP spid="17" grpId="0" animBg="1"/>
      <p:bldP spid="9" grpId="0" animBg="1"/>
      <p:bldP spid="10"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7350" y="2072762"/>
            <a:ext cx="11632397" cy="923330"/>
          </a:xfrm>
          <a:prstGeom prst="rect">
            <a:avLst/>
          </a:prstGeom>
          <a:no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They may like you. They may think you deserve everything you want. But they still may not give it to you. Why? Because they may have certain ironclad constraints, such as salary caps, that no amount of negotiation can loosen. Your job is to figure out where they’re flexible and where they’re not.</a:t>
            </a:r>
          </a:p>
        </p:txBody>
      </p:sp>
      <p:sp>
        <p:nvSpPr>
          <p:cNvPr id="8" name="Rectangle 7"/>
          <p:cNvSpPr/>
          <p:nvPr/>
        </p:nvSpPr>
        <p:spPr>
          <a:xfrm>
            <a:off x="330814" y="1074982"/>
            <a:ext cx="261161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to Negotiate?</a:t>
            </a:r>
            <a:endPar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5" name="Rectangle 24"/>
          <p:cNvSpPr/>
          <p:nvPr/>
        </p:nvSpPr>
        <p:spPr>
          <a:xfrm>
            <a:off x="299930" y="3517289"/>
            <a:ext cx="7447540" cy="1477328"/>
          </a:xfrm>
          <a:prstGeom prst="rect">
            <a:avLst/>
          </a:prstGeom>
          <a:noFill/>
          <a:ln>
            <a:solidFill>
              <a:schemeClr val="bg1"/>
            </a:solidFill>
          </a:ln>
        </p:spPr>
        <p:txBody>
          <a:bodyPr wrap="square">
            <a:spAutoFit/>
          </a:bodyPr>
          <a:lstStyle/>
          <a:p>
            <a:pPr fontAlgn="base"/>
            <a:r>
              <a:rPr lang="en-US" dirty="0">
                <a:latin typeface="Times New Roman" panose="02020603050405020304" pitchFamily="18" charset="0"/>
                <a:cs typeface="Times New Roman" panose="02020603050405020304" pitchFamily="18" charset="0"/>
              </a:rPr>
              <a:t>Many job candidates have been hit with difficult questions they were hoping not to face: Do you have any other offers? If we make you an offer tomorrow, will you say yes? Are we your top choice? If you’re unprepared, you might say something inelegantly evasive or, worse, untrue. My advice is to never lie in a negotiation.</a:t>
            </a:r>
          </a:p>
        </p:txBody>
      </p:sp>
      <p:sp>
        <p:nvSpPr>
          <p:cNvPr id="15" name="Rectangle 14"/>
          <p:cNvSpPr/>
          <p:nvPr/>
        </p:nvSpPr>
        <p:spPr>
          <a:xfrm>
            <a:off x="2289380" y="1646436"/>
            <a:ext cx="3085140" cy="369332"/>
          </a:xfrm>
          <a:prstGeom prst="rect">
            <a:avLst/>
          </a:prstGeom>
          <a:solidFill>
            <a:schemeClr val="accent4"/>
          </a:solidFill>
          <a:ln>
            <a:solidFill>
              <a:srgbClr val="002060"/>
            </a:solidFill>
          </a:ln>
        </p:spPr>
        <p:txBody>
          <a:bodyPr wrap="none">
            <a:spAutoFit/>
          </a:bodyPr>
          <a:lstStyle/>
          <a:p>
            <a:r>
              <a:rPr lang="en-US" b="1" dirty="0">
                <a:latin typeface="Times New Roman" panose="02020603050405020304" pitchFamily="18" charset="0"/>
                <a:cs typeface="Times New Roman" panose="02020603050405020304" pitchFamily="18" charset="0"/>
              </a:rPr>
              <a:t>Understand their constraints.</a:t>
            </a:r>
            <a:endParaRPr lang="en-US" dirty="0">
              <a:latin typeface="Times New Roman" panose="02020603050405020304" pitchFamily="18" charset="0"/>
              <a:cs typeface="Times New Roman" panose="02020603050405020304" pitchFamily="18" charset="0"/>
            </a:endParaRPr>
          </a:p>
        </p:txBody>
      </p:sp>
      <p:sp>
        <p:nvSpPr>
          <p:cNvPr id="17" name="Rectangle 16"/>
          <p:cNvSpPr/>
          <p:nvPr/>
        </p:nvSpPr>
        <p:spPr>
          <a:xfrm>
            <a:off x="256772" y="5631343"/>
            <a:ext cx="6593074" cy="1200329"/>
          </a:xfrm>
          <a:prstGeom prst="rect">
            <a:avLst/>
          </a:prstGeom>
          <a:no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Don’t simply mention all the things you want—A, B, C, and D; also signal the relative importance of each to you. Otherwise, may pick the two things you value least, because they’re pretty easy to give you, and feel like meeting you halfway. </a:t>
            </a:r>
          </a:p>
        </p:txBody>
      </p:sp>
      <p:sp>
        <p:nvSpPr>
          <p:cNvPr id="9" name="Rectangle 8"/>
          <p:cNvSpPr/>
          <p:nvPr/>
        </p:nvSpPr>
        <p:spPr>
          <a:xfrm>
            <a:off x="2111286" y="3060673"/>
            <a:ext cx="3410229" cy="369332"/>
          </a:xfrm>
          <a:prstGeom prst="rect">
            <a:avLst/>
          </a:prstGeom>
          <a:solidFill>
            <a:schemeClr val="accent4"/>
          </a:solidFill>
          <a:ln>
            <a:solidFill>
              <a:srgbClr val="002060"/>
            </a:solidFill>
          </a:ln>
        </p:spPr>
        <p:txBody>
          <a:bodyPr wrap="none">
            <a:spAutoFit/>
          </a:bodyPr>
          <a:lstStyle/>
          <a:p>
            <a:r>
              <a:rPr lang="en-US" b="1" dirty="0">
                <a:latin typeface="Times New Roman" panose="02020603050405020304" pitchFamily="18" charset="0"/>
                <a:cs typeface="Times New Roman" panose="02020603050405020304" pitchFamily="18" charset="0"/>
              </a:rPr>
              <a:t>Be prepared for tough questions.</a:t>
            </a:r>
            <a:endParaRPr lang="en-US" dirty="0">
              <a:latin typeface="Times New Roman" panose="02020603050405020304" pitchFamily="18" charset="0"/>
              <a:cs typeface="Times New Roman" panose="02020603050405020304" pitchFamily="18" charset="0"/>
            </a:endParaRPr>
          </a:p>
        </p:txBody>
      </p:sp>
      <p:sp>
        <p:nvSpPr>
          <p:cNvPr id="10" name="Rectangle 9"/>
          <p:cNvSpPr/>
          <p:nvPr/>
        </p:nvSpPr>
        <p:spPr>
          <a:xfrm>
            <a:off x="1022590" y="5081901"/>
            <a:ext cx="4499950" cy="369332"/>
          </a:xfrm>
          <a:prstGeom prst="rect">
            <a:avLst/>
          </a:prstGeom>
          <a:solidFill>
            <a:schemeClr val="accent4"/>
          </a:solidFill>
          <a:ln>
            <a:solidFill>
              <a:srgbClr val="002060"/>
            </a:solidFill>
          </a:ln>
        </p:spPr>
        <p:txBody>
          <a:bodyPr wrap="none">
            <a:spAutoFit/>
          </a:bodyPr>
          <a:lstStyle/>
          <a:p>
            <a:r>
              <a:rPr lang="en-US" b="1" dirty="0">
                <a:latin typeface="Times New Roman" panose="02020603050405020304" pitchFamily="18" charset="0"/>
                <a:cs typeface="Times New Roman" panose="02020603050405020304" pitchFamily="18" charset="0"/>
              </a:rPr>
              <a:t>Pick the most important issues to Negotiate.</a:t>
            </a:r>
            <a:endParaRPr lang="en-US" dirty="0">
              <a:latin typeface="Times New Roman" panose="02020603050405020304" pitchFamily="18" charset="0"/>
              <a:cs typeface="Times New Roman" panose="02020603050405020304" pitchFamily="18" charset="0"/>
            </a:endParaRPr>
          </a:p>
        </p:txBody>
      </p:sp>
      <p:sp>
        <p:nvSpPr>
          <p:cNvPr id="11" name="Rectangle 10"/>
          <p:cNvSpPr/>
          <p:nvPr/>
        </p:nvSpPr>
        <p:spPr>
          <a:xfrm>
            <a:off x="10991030" y="0"/>
            <a:ext cx="1200970" cy="3427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latin typeface="Times New Roman" panose="02020603050405020304" pitchFamily="18" charset="0"/>
                <a:ea typeface="Calibri" panose="020F0502020204030204" pitchFamily="34" charset="0"/>
                <a:cs typeface="Arial" panose="020B0604020202020204" pitchFamily="34" charset="0"/>
              </a:rPr>
              <a:t>Negotiation</a:t>
            </a:r>
            <a:endParaRPr lang="en-US" sz="1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416269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barn(inVertical)">
                                      <p:cBhvr>
                                        <p:cTn id="30" dur="500"/>
                                        <p:tgtEl>
                                          <p:spTgt spid="25"/>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ppt_x"/>
                                          </p:val>
                                        </p:tav>
                                        <p:tav tm="100000">
                                          <p:val>
                                            <p:strVal val="#ppt_x"/>
                                          </p:val>
                                        </p:tav>
                                      </p:tavLst>
                                    </p:anim>
                                    <p:anim calcmode="lin" valueType="num">
                                      <p:cBhvr additive="base">
                                        <p:cTn id="3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barn(inVertical)">
                                      <p:cBhvr>
                                        <p:cTn id="4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25" grpId="0" animBg="1"/>
      <p:bldP spid="15" grpId="0" animBg="1"/>
      <p:bldP spid="17" grpId="0" animBg="1"/>
      <p:bldP spid="9" grpId="0" animBg="1"/>
      <p:bldP spid="10"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3338" y="2219052"/>
            <a:ext cx="11632397" cy="1200329"/>
          </a:xfrm>
          <a:prstGeom prst="rect">
            <a:avLst/>
          </a:prstGeom>
          <a:no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Sadly, to many people, “negotiating a job offer” and “negotiating a salary” are synonymous. But much of your satisfaction from the job will come from other factors you can negotiate—perhaps even more easily than salary. Focus on the value of the entire deal: responsibilities, location, travel, flexibility in work hours, opportunities for growth and promotion, perks, support for continued education, and so forth. </a:t>
            </a:r>
          </a:p>
        </p:txBody>
      </p:sp>
      <p:sp>
        <p:nvSpPr>
          <p:cNvPr id="8" name="Rectangle 7"/>
          <p:cNvSpPr/>
          <p:nvPr/>
        </p:nvSpPr>
        <p:spPr>
          <a:xfrm>
            <a:off x="330814" y="1074982"/>
            <a:ext cx="261161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to Negotiate?</a:t>
            </a:r>
            <a:endPar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5" name="Rectangle 14"/>
          <p:cNvSpPr/>
          <p:nvPr/>
        </p:nvSpPr>
        <p:spPr>
          <a:xfrm>
            <a:off x="2117563" y="1739931"/>
            <a:ext cx="2871492" cy="400110"/>
          </a:xfrm>
          <a:prstGeom prst="rect">
            <a:avLst/>
          </a:prstGeom>
          <a:solidFill>
            <a:schemeClr val="accent4"/>
          </a:solidFill>
          <a:ln>
            <a:solidFill>
              <a:srgbClr val="002060"/>
            </a:solidFill>
          </a:ln>
        </p:spPr>
        <p:txBody>
          <a:bodyPr wrap="none">
            <a:spAutoFit/>
          </a:bodyPr>
          <a:lstStyle/>
          <a:p>
            <a:r>
              <a:rPr lang="en-US" sz="2000" b="1" dirty="0">
                <a:latin typeface="Times New Roman" panose="02020603050405020304" pitchFamily="18" charset="0"/>
                <a:cs typeface="Times New Roman" panose="02020603050405020304" pitchFamily="18" charset="0"/>
              </a:rPr>
              <a:t>Consider the whole deal.</a:t>
            </a:r>
            <a:endParaRPr lang="en-US" sz="2000" dirty="0">
              <a:latin typeface="Times New Roman" panose="02020603050405020304" pitchFamily="18" charset="0"/>
              <a:cs typeface="Times New Roman" panose="02020603050405020304" pitchFamily="18" charset="0"/>
            </a:endParaRPr>
          </a:p>
        </p:txBody>
      </p:sp>
      <p:sp>
        <p:nvSpPr>
          <p:cNvPr id="7" name="Rectangle 6"/>
          <p:cNvSpPr/>
          <p:nvPr/>
        </p:nvSpPr>
        <p:spPr>
          <a:xfrm>
            <a:off x="10991030" y="0"/>
            <a:ext cx="1200970" cy="3427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latin typeface="Times New Roman" panose="02020603050405020304" pitchFamily="18" charset="0"/>
                <a:ea typeface="Calibri" panose="020F0502020204030204" pitchFamily="34" charset="0"/>
                <a:cs typeface="Arial" panose="020B0604020202020204" pitchFamily="34" charset="0"/>
              </a:rPr>
              <a:t>Negotiation</a:t>
            </a:r>
            <a:endParaRPr lang="en-US" sz="1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4147498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15"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evel 1"/>
          <p:cNvSpPr/>
          <p:nvPr/>
        </p:nvSpPr>
        <p:spPr>
          <a:xfrm>
            <a:off x="1395167" y="650449"/>
            <a:ext cx="3054285" cy="1555423"/>
          </a:xfrm>
          <a:prstGeom prst="bevel">
            <a:avLst/>
          </a:prstGeom>
          <a:solidFill>
            <a:srgbClr val="7030A0"/>
          </a:solidFill>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smtClean="0">
                <a:latin typeface="Times New Roman" panose="02020603050405020304" pitchFamily="18" charset="0"/>
                <a:cs typeface="Times New Roman" panose="02020603050405020304" pitchFamily="18" charset="0"/>
              </a:rPr>
              <a:t>Remember</a:t>
            </a:r>
            <a:endParaRPr lang="en-US" sz="3600" b="1" dirty="0">
              <a:latin typeface="Times New Roman" panose="02020603050405020304" pitchFamily="18" charset="0"/>
              <a:cs typeface="Times New Roman" panose="02020603050405020304" pitchFamily="18" charset="0"/>
            </a:endParaRPr>
          </a:p>
        </p:txBody>
      </p:sp>
      <p:sp>
        <p:nvSpPr>
          <p:cNvPr id="3" name="Rectangle 2"/>
          <p:cNvSpPr/>
          <p:nvPr/>
        </p:nvSpPr>
        <p:spPr>
          <a:xfrm>
            <a:off x="1483150" y="2427105"/>
            <a:ext cx="6096000" cy="2554545"/>
          </a:xfrm>
          <a:prstGeom prst="rect">
            <a:avLst/>
          </a:prstGeom>
          <a:solidFill>
            <a:srgbClr val="F1D6F8"/>
          </a:solidFill>
        </p:spPr>
        <p:txBody>
          <a:bodyPr>
            <a:spAutoFit/>
          </a:bodyPr>
          <a:lstStyle/>
          <a:p>
            <a:pPr algn="ctr"/>
            <a:r>
              <a:rPr lang="en-US" sz="3200" b="1" spc="-10" dirty="0">
                <a:solidFill>
                  <a:srgbClr val="000000"/>
                </a:solidFill>
                <a:latin typeface="Goudy Old Style" panose="02020502050305020303" pitchFamily="18" charset="0"/>
                <a:ea typeface="Times New Roman" panose="02020603050405020304" pitchFamily="18" charset="0"/>
                <a:cs typeface="Times New Roman" panose="02020603050405020304" pitchFamily="18" charset="0"/>
              </a:rPr>
              <a:t>What’s not negotiable today may be negotiable tomorrow. </a:t>
            </a:r>
            <a:endParaRPr lang="en-US" sz="3200" b="1" spc="-10" dirty="0" smtClean="0">
              <a:solidFill>
                <a:srgbClr val="000000"/>
              </a:solidFill>
              <a:latin typeface="Goudy Old Style" panose="02020502050305020303" pitchFamily="18" charset="0"/>
              <a:ea typeface="Times New Roman" panose="02020603050405020304" pitchFamily="18" charset="0"/>
              <a:cs typeface="Times New Roman" panose="02020603050405020304" pitchFamily="18" charset="0"/>
            </a:endParaRPr>
          </a:p>
          <a:p>
            <a:pPr algn="ctr"/>
            <a:endParaRPr lang="en-US" sz="3200" b="1" spc="-10" dirty="0">
              <a:solidFill>
                <a:srgbClr val="000000"/>
              </a:solidFill>
              <a:latin typeface="Goudy Old Style" panose="02020502050305020303" pitchFamily="18" charset="0"/>
              <a:ea typeface="Times New Roman" panose="02020603050405020304" pitchFamily="18" charset="0"/>
              <a:cs typeface="Times New Roman" panose="02020603050405020304" pitchFamily="18" charset="0"/>
            </a:endParaRPr>
          </a:p>
          <a:p>
            <a:pPr algn="ctr"/>
            <a:r>
              <a:rPr lang="en-US" sz="3200" b="1" spc="-10" dirty="0" smtClean="0">
                <a:solidFill>
                  <a:srgbClr val="000000"/>
                </a:solidFill>
                <a:latin typeface="Goudy Old Style" panose="02020502050305020303" pitchFamily="18" charset="0"/>
                <a:ea typeface="Times New Roman" panose="02020603050405020304" pitchFamily="18" charset="0"/>
                <a:cs typeface="Times New Roman" panose="02020603050405020304" pitchFamily="18" charset="0"/>
              </a:rPr>
              <a:t>Leave </a:t>
            </a:r>
            <a:r>
              <a:rPr lang="en-US" sz="3200" b="1" spc="-10" dirty="0">
                <a:solidFill>
                  <a:srgbClr val="000000"/>
                </a:solidFill>
                <a:latin typeface="Goudy Old Style" panose="02020502050305020303" pitchFamily="18" charset="0"/>
                <a:ea typeface="Times New Roman" panose="02020603050405020304" pitchFamily="18" charset="0"/>
                <a:cs typeface="Times New Roman" panose="02020603050405020304" pitchFamily="18" charset="0"/>
              </a:rPr>
              <a:t>a good impression even if you declined the offer</a:t>
            </a:r>
            <a:endParaRPr lang="en-US" sz="3200" b="1" dirty="0">
              <a:latin typeface="Goudy Old Style" panose="02020502050305020303" pitchFamily="18" charset="0"/>
            </a:endParaRPr>
          </a:p>
        </p:txBody>
      </p:sp>
      <p:sp>
        <p:nvSpPr>
          <p:cNvPr id="5" name="Rectangle 4"/>
          <p:cNvSpPr/>
          <p:nvPr/>
        </p:nvSpPr>
        <p:spPr>
          <a:xfrm>
            <a:off x="10991030" y="0"/>
            <a:ext cx="1200970" cy="3427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latin typeface="Times New Roman" panose="02020603050405020304" pitchFamily="18" charset="0"/>
                <a:ea typeface="Calibri" panose="020F0502020204030204" pitchFamily="34" charset="0"/>
                <a:cs typeface="Arial" panose="020B0604020202020204" pitchFamily="34" charset="0"/>
              </a:rPr>
              <a:t>Negotiation</a:t>
            </a:r>
            <a:endParaRPr lang="en-US" sz="1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2975285131"/>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83492" y="2094265"/>
            <a:ext cx="5484194" cy="1569660"/>
          </a:xfrm>
          <a:prstGeom prst="rect">
            <a:avLst/>
          </a:prstGeom>
          <a:solidFill>
            <a:schemeClr val="bg1"/>
          </a:solidFill>
          <a:ln>
            <a:solidFill>
              <a:schemeClr val="tx1">
                <a:lumMod val="85000"/>
                <a:lumOff val="1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9600" dirty="0">
                <a:latin typeface="Times New Roman" panose="02020603050405020304" pitchFamily="18" charset="0"/>
                <a:cs typeface="Times New Roman" panose="02020603050405020304" pitchFamily="18" charset="0"/>
              </a:rPr>
              <a:t>Thank you</a:t>
            </a:r>
          </a:p>
        </p:txBody>
      </p:sp>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Tree>
    <p:extLst>
      <p:ext uri="{BB962C8B-B14F-4D97-AF65-F5344CB8AC3E}">
        <p14:creationId xmlns:p14="http://schemas.microsoft.com/office/powerpoint/2010/main" val="112522595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375</TotalTime>
  <Words>5413</Words>
  <Application>Microsoft Office PowerPoint</Application>
  <PresentationFormat>Widescreen</PresentationFormat>
  <Paragraphs>465</Paragraphs>
  <Slides>77</Slides>
  <Notes>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77</vt:i4>
      </vt:variant>
    </vt:vector>
  </HeadingPairs>
  <TitlesOfParts>
    <vt:vector size="85" baseType="lpstr">
      <vt:lpstr>Arial</vt:lpstr>
      <vt:lpstr>Calibri</vt:lpstr>
      <vt:lpstr>Calibri Light</vt:lpstr>
      <vt:lpstr>Goudy Old Style</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Job seeking process 1 Chapter 5</dc:title>
  <dc:creator>Merna</dc:creator>
  <cp:lastModifiedBy>Merna Emad</cp:lastModifiedBy>
  <cp:revision>34</cp:revision>
  <dcterms:created xsi:type="dcterms:W3CDTF">2021-02-24T20:56:46Z</dcterms:created>
  <dcterms:modified xsi:type="dcterms:W3CDTF">2024-03-01T07:57:29Z</dcterms:modified>
</cp:coreProperties>
</file>