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6"/>
  </p:notesMasterIdLst>
  <p:sldIdLst>
    <p:sldId id="700" r:id="rId5"/>
    <p:sldId id="701" r:id="rId6"/>
    <p:sldId id="633" r:id="rId7"/>
    <p:sldId id="638" r:id="rId8"/>
    <p:sldId id="879" r:id="rId9"/>
    <p:sldId id="1028" r:id="rId10"/>
    <p:sldId id="988" r:id="rId11"/>
    <p:sldId id="1026" r:id="rId12"/>
    <p:sldId id="1056" r:id="rId13"/>
    <p:sldId id="1057" r:id="rId14"/>
    <p:sldId id="1058" r:id="rId15"/>
    <p:sldId id="1059" r:id="rId16"/>
    <p:sldId id="1023" r:id="rId17"/>
    <p:sldId id="1030" r:id="rId18"/>
    <p:sldId id="1061" r:id="rId19"/>
    <p:sldId id="1062" r:id="rId20"/>
    <p:sldId id="1063" r:id="rId21"/>
    <p:sldId id="1064" r:id="rId22"/>
    <p:sldId id="1066" r:id="rId23"/>
    <p:sldId id="1024" r:id="rId24"/>
    <p:sldId id="1071" r:id="rId25"/>
    <p:sldId id="1072" r:id="rId26"/>
    <p:sldId id="1073" r:id="rId27"/>
    <p:sldId id="1075" r:id="rId28"/>
    <p:sldId id="1076" r:id="rId29"/>
    <p:sldId id="1077" r:id="rId30"/>
    <p:sldId id="1022" r:id="rId31"/>
    <p:sldId id="1069" r:id="rId32"/>
    <p:sldId id="1078" r:id="rId33"/>
    <p:sldId id="1079" r:id="rId34"/>
    <p:sldId id="1080" r:id="rId35"/>
    <p:sldId id="1081" r:id="rId36"/>
    <p:sldId id="1082" r:id="rId37"/>
    <p:sldId id="1083" r:id="rId38"/>
    <p:sldId id="1084" r:id="rId39"/>
    <p:sldId id="1087" r:id="rId40"/>
    <p:sldId id="1088" r:id="rId41"/>
    <p:sldId id="1089" r:id="rId42"/>
    <p:sldId id="1090" r:id="rId43"/>
    <p:sldId id="1091" r:id="rId44"/>
    <p:sldId id="349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700"/>
            <p14:sldId id="701"/>
            <p14:sldId id="633"/>
            <p14:sldId id="638"/>
            <p14:sldId id="879"/>
            <p14:sldId id="1028"/>
            <p14:sldId id="988"/>
            <p14:sldId id="1026"/>
            <p14:sldId id="1056"/>
            <p14:sldId id="1057"/>
            <p14:sldId id="1058"/>
            <p14:sldId id="1059"/>
            <p14:sldId id="1023"/>
            <p14:sldId id="1030"/>
            <p14:sldId id="1061"/>
            <p14:sldId id="1062"/>
            <p14:sldId id="1063"/>
            <p14:sldId id="1064"/>
            <p14:sldId id="1066"/>
            <p14:sldId id="1024"/>
            <p14:sldId id="1071"/>
            <p14:sldId id="1072"/>
            <p14:sldId id="1073"/>
            <p14:sldId id="1075"/>
            <p14:sldId id="1076"/>
            <p14:sldId id="1077"/>
            <p14:sldId id="1022"/>
            <p14:sldId id="1069"/>
            <p14:sldId id="1078"/>
            <p14:sldId id="1079"/>
            <p14:sldId id="1080"/>
            <p14:sldId id="1081"/>
            <p14:sldId id="1082"/>
            <p14:sldId id="1083"/>
            <p14:sldId id="1084"/>
            <p14:sldId id="1087"/>
            <p14:sldId id="1088"/>
            <p14:sldId id="1089"/>
            <p14:sldId id="1090"/>
            <p14:sldId id="1091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8E5A6D"/>
    <a:srgbClr val="852F4A"/>
    <a:srgbClr val="669BBC"/>
    <a:srgbClr val="F58221"/>
    <a:srgbClr val="FFD200"/>
    <a:srgbClr val="203E5F"/>
    <a:srgbClr val="000000"/>
    <a:srgbClr val="2D3956"/>
    <a:srgbClr val="FAC7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4334" autoAdjust="0"/>
  </p:normalViewPr>
  <p:slideViewPr>
    <p:cSldViewPr snapToGrid="0">
      <p:cViewPr varScale="1">
        <p:scale>
          <a:sx n="69" d="100"/>
          <a:sy n="69" d="100"/>
        </p:scale>
        <p:origin x="1205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56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39478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464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A54F5A-DC10-EC25-964F-06B973EE76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6601F18-62D2-E399-A8EC-E30F38C0C37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162DFAD-8402-18E4-79E4-D78EE1F49C7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B8FBD4F-4F4E-4D8D-BF9C-1B238408BF2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94453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72DE0E-2F74-05D0-35D1-D6CC2A4C45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BA06D44-5E1D-6533-76FF-3071A6CEFC4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6B60489-2401-494B-6FDC-A431B9B19DE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A6AFECB-CF14-ED4B-FCB9-ECF3FEE03C3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595609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19F586-A599-255A-3824-AE7BA90C4E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D7243BB-EDA1-DDDE-5158-F14EFE53244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AF85579-DE79-C513-98CE-60AECD9BD34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3DEE5F-580B-9859-3884-90DF18E2FB6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745457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D0F6B3-4621-94CA-27A0-BB24841F15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1260C32-3784-38DB-08F0-ACB2E611450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B8CE860-8189-5F06-FFAE-EC081168C86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2623D2C-81E4-A052-A72D-DE0DACEDDEE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969751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532DEF-8828-37EA-3F95-D7FC5D9078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EC2BF38-B4F0-6E26-C47E-79D9DC49AC4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C824B02-F8D7-ED43-C109-6857E31C4FE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E421498-21F4-BD4C-610C-8B3204318B0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324611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DD071C-CC34-101C-0E9D-73E6F6F4D2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7BF672A-89D0-507E-7851-84876AC9F3E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2939B21-F13D-4C75-8AB0-E70C589FB91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C57C051-B0D1-1DF8-8D6E-FA2B46E72F9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16943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917AAF-F0B0-495F-FCE0-9798FAF0D9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B7BD40D-2D86-51A4-E7D6-EFFCC0D4A4A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BF2CA82-8F64-AA34-27CA-732204739CC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9B2B98-FFB6-657B-EF6B-31B4AAB8D6B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3513370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18CF20-B35E-126F-CB4C-A0CA94562C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2A54DB9-BE99-A147-AE64-DD218B20205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F70FA5C-AA26-AD58-DDCC-F0333ECB4FE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2CD148-FCE0-B446-3476-D38E0CF3212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110302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C254F3-037F-36C3-8C94-F4FD6CC8AF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796B8F8-A23F-52D6-7D12-1FAC51111CC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C1DC0A1-ABF4-7077-B02C-B1A3441900C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E2300D6-C924-055E-6DEE-990652516AC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942073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799DA1-6CE3-54E2-6A32-601A232E22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522C637-6E30-06CF-3B18-A4E5248C12D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8F82389-BB72-982A-4D5A-31F0EF4D85E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F3E8BE5-C457-EC47-4AC6-98E3A63A888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0134633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0DD002-0FA2-17AB-E8C3-781922340C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4074E3D-16C5-3CE0-5AE4-BEC90767566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4247A55-AC83-BA53-9712-49B0B3849FD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A706040-A2F7-A10E-3B16-BCCFC845439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9799317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23A974-2037-2A17-9CBF-0DA6F138F5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800313D-4950-915B-1CC8-22EFEA6463D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D585851-3C04-4A44-086D-ED9D8226D7B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2295AC9-5899-07B8-7DB2-49FA2EF5C2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1088911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D5EE2C-080F-A6B1-8E19-2B14FF511D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075E05C-AFDB-352A-4BDE-19D1BD425A2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694090D-CF94-92FF-9B72-27890F7060D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6F5EF37-9484-1E13-62EE-A6112218F13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8615950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7A98F1-2D8D-C664-C901-175CA25C19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019AD96-66D9-9C4E-12D2-EFED1AB8856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C78CE49-AB4D-CACC-EE5E-AA1E43D8200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5165A30-86CA-4F57-B3F9-E3AB09CCC0D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8525814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F10D54-018E-6C04-E10D-649BA176DA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AF3A147-AAA1-8D7D-AB53-92FC3D56F00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AC0BBDB-19E6-5251-DA0A-39DC3D564BC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E23D5A-6AD6-9E52-3AE2-74C3B9962BA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4810731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2D5562-6583-92C3-B176-A3543AD4F4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8E05B09-AB09-AE4E-F9F1-C8E183E8909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37A448B-C236-4E37-B80B-7290CC6A44F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D7A2FF6-482C-C2B1-4CA3-48F96990380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138428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A96738-71D7-D0A5-C6C6-575575D22F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4C7B639-3DFA-3A02-A337-A0FCE6A56F7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503A0A6-AF07-7CA1-6297-9A8F3E5FEED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0512970-4CB1-F3A4-3D12-F1586451989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2141077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72FFDD-33F9-E833-4D9B-B9BEE45591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6F13F92-398A-E746-C975-0F61F263EB4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F34EA76-B227-E18C-57F8-CA8D8EA58A0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99CB92-77F3-6108-D175-C2F778AC4BD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1333366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5C2141-563F-2FDB-9B18-88507AC418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669DF4F-2506-B8F5-C049-FFB433BCB0D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52860B4-CBFB-0183-AE21-D2B0592A33F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9E5157-FC2A-DE6E-7437-611F2046C5F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4718429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52CA7A-433A-0FF3-FE06-F515E67DC6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2E8EBE6-B637-051A-099D-9911DB2B01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290ECA6-E970-F5CF-C43D-7B9B052E62C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C66E4C9-1CC3-E46C-992F-CF3D74C8BE0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2791816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CD5D44-324D-5223-B006-9B85FD2E40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DEC89A5-AF57-28E6-1EB9-A07774085B9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3F81DCF-FEA3-AAA7-5279-71A6EA81534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540DCB-F624-F108-A885-23B0A3CF0BF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2713082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73C0DA-051D-95F2-35D5-6B9EB1985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D7B090A-1AB6-938E-FDF2-045CBC7AEDB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2AB76AC-1F98-1633-4B11-859EF1553E7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521D2B6-5F25-9C56-5546-9F5FF49FA66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5834225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DB7D0A-4373-E386-489D-945B2F65EF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FDF2D89-6191-A3F3-0E28-4EA0245F741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C8D34E4-2498-C01F-56D7-96B51ECF725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ADAED5C-0F71-67A2-9D43-424F3179C3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19703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6FC9B3-E843-0740-8EC4-8F5C30279D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DC12A4F-D849-1EFB-0F8F-02F3749CDFA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C1AFDC0-86E0-852F-14D0-65E84F63E5A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E3B834-FEB2-DEFD-BA76-8CB4A5DB83B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7141046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058663-786C-5C01-5968-07FA72EF6D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4F43295-8DE0-CEC4-C393-6E3F728EC1D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7897BA8-B778-BFBA-4A7E-4242F6A4BF3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B634753-18F4-57C4-E3B9-0931CA75C11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3837500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6D9781-329E-2908-36EC-F499DE6C9A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89B2565-A31C-449D-EE51-9908CB877C9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A5CDEDD-7F71-99E6-A1B9-0D5DC016FB8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B448DD-D699-9344-C48C-9F3E91BFEB7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2478739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5E2EF8-E2F0-7F80-0445-6767A19BFB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5F0C40F-2EC4-CB5F-0085-CCCC1582D83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AB68B92-C6C5-379F-DB48-EE1C97B4FF8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45F19A-FCFF-14D6-122E-FEDB14289C8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611964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FC91B8-60AC-2701-3D2C-6C1BF73559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3D79EF5-1243-603B-65F8-857722EE791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6E8FEB6-358F-D90C-630A-13EA47FDE52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C51B9B4-2F20-2E25-F15F-C5B7A818F4B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04496118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18B575-BA35-B41F-EAF6-12C77AFFDD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2C9E7C6-39F8-2377-0322-A3C9911F1DC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6C35B53-FB82-0235-D8F5-52B55C87FBC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0D33EA-AD25-1A19-8961-EBEBA8E0B2A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48025123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BE82BF-2ED7-4E80-7F73-694AB1E3CE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F33A31B-4B5E-202F-6450-53B864F07AA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4B0F84D-ED37-DCB4-1210-EB4F446CC5F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718EB45-290F-8A61-020D-9630DFB51FE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91486787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95E27B-60A8-E9EF-46E8-4441433E29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7D7AF0-CD88-9E29-D163-8328CDB606D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C50AFA4-A4C8-B4F3-1BAF-4AAE147CCF1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921307-E718-A3B7-1600-530618ECCD2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3974486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7B4654-25A4-216B-163E-D640CAFF69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E9E16CB-8EFB-6743-3FB3-3E952D9BA96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1436F0F-7EF6-AC13-CE43-633D9C41419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309D4E-D2B4-6C1E-E928-0214ED82922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29894229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E386E8-C404-27DD-3617-1918E2F313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A8EDCD7-CBFB-53BF-E28F-0C90CC28CD5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608E2FD-9ECF-8C15-328B-E45FF2588C7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2678B14-7743-1954-DC8F-687EDC97DDD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91641712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0A286F-8A9C-880F-A49A-CCC84EBAFF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A817E8-3333-F537-9493-25CEC3B7088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EC80176-4212-C95B-AD01-46005F08F4D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964C43A-7385-02E0-B52B-86D34328BB5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78576572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0282BB-19C5-13E6-C536-EB6B97E3DD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9EE35ED-4ADD-434C-0816-513C67B8AB5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399A566-99DA-F164-DF8F-F7D19EA8525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04496E6-2563-4D09-B59F-3B9E43102A4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29313635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D72028-47A2-CC0A-DC51-0F4B18A15A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0BF2B96-854C-4843-5DA4-9DC6A19CB5F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F670AEE-B0AF-728F-85B0-D63126B4904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E8CF6A-7971-A521-3A3B-A7FA5F14F5C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74485114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70912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4459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26363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30268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06050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4" r:id="rId12"/>
    <p:sldLayoutId id="2147483667" r:id="rId13"/>
    <p:sldLayoutId id="2147483668" r:id="rId14"/>
    <p:sldLayoutId id="2147483669" r:id="rId15"/>
    <p:sldLayoutId id="2147483670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0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7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0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1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2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4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5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39.png"/><Relationship Id="rId5" Type="http://schemas.openxmlformats.org/officeDocument/2006/relationships/image" Target="../media/image38.svg"/><Relationship Id="rId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5825203" y="59568"/>
            <a:ext cx="6304719" cy="654794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681130" y="4257713"/>
            <a:ext cx="412880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Alexandria" charset="0"/>
                <a:cs typeface="Alexandria" charset="0"/>
              </a:rPr>
              <a:t>Prepared by </a:t>
            </a:r>
          </a:p>
          <a:p>
            <a:r>
              <a:rPr lang="en-US" sz="2800" b="1" dirty="0">
                <a:latin typeface="Alexandria" charset="0"/>
                <a:cs typeface="Alexandria" charset="0"/>
              </a:rPr>
              <a:t>Dr. Ahmed El-Douh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-74884" y="2230955"/>
            <a:ext cx="5973045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System Administration (2)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455875" y="5983901"/>
            <a:ext cx="2371412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8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748145" y="3439517"/>
            <a:ext cx="10791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latin typeface="Alexandria" charset="0"/>
                <a:cs typeface="Alexandria" charset="0"/>
              </a:rPr>
              <a:t>IT401 </a:t>
            </a:r>
          </a:p>
        </p:txBody>
      </p:sp>
      <p:sp>
        <p:nvSpPr>
          <p:cNvPr id="14" name="Oval 13"/>
          <p:cNvSpPr/>
          <p:nvPr/>
        </p:nvSpPr>
        <p:spPr>
          <a:xfrm>
            <a:off x="5898161" y="136634"/>
            <a:ext cx="6158805" cy="6334512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5345648" y="3331886"/>
            <a:ext cx="589385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System Administration 2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8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Ahmed El-Douh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002F6D-0DF4-504C-1A57-D34F6F823551}"/>
              </a:ext>
            </a:extLst>
          </p:cNvPr>
          <p:cNvSpPr txBox="1"/>
          <p:nvPr/>
        </p:nvSpPr>
        <p:spPr>
          <a:xfrm>
            <a:off x="6444050" y="4761427"/>
            <a:ext cx="339798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>
                <a:latin typeface="Alexandria" charset="0"/>
                <a:cs typeface="Alexandria" charset="0"/>
              </a:rPr>
              <a:t>IT401 </a:t>
            </a:r>
          </a:p>
          <a:p>
            <a:pPr algn="ctr"/>
            <a:r>
              <a:rPr lang="en-US" sz="2400" b="1" dirty="0">
                <a:latin typeface="Alexandria" charset="0"/>
                <a:cs typeface="Alexandria" charset="0"/>
              </a:rPr>
              <a:t>Access Linux File Systems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2E5268-819B-EE9C-363C-777E9F42FC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3EA53ED-2AC2-4D6A-B177-F1D748071FB3}"/>
              </a:ext>
            </a:extLst>
          </p:cNvPr>
          <p:cNvSpPr/>
          <p:nvPr/>
        </p:nvSpPr>
        <p:spPr>
          <a:xfrm>
            <a:off x="640447" y="1635142"/>
            <a:ext cx="10911106" cy="375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1C484B1-C75C-99AB-28F5-A9CF00351F6E}"/>
              </a:ext>
            </a:extLst>
          </p:cNvPr>
          <p:cNvSpPr txBox="1"/>
          <p:nvPr/>
        </p:nvSpPr>
        <p:spPr>
          <a:xfrm>
            <a:off x="1029024" y="1050367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200" b="1" i="0" dirty="0">
                <a:effectLst/>
                <a:latin typeface="Nunito" pitchFamily="2" charset="0"/>
              </a:rPr>
              <a:t>Objectives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960EAD9-7936-F4DE-5397-74C6BA1DB6A5}"/>
              </a:ext>
            </a:extLst>
          </p:cNvPr>
          <p:cNvSpPr txBox="1"/>
          <p:nvPr/>
        </p:nvSpPr>
        <p:spPr>
          <a:xfrm>
            <a:off x="765858" y="1926986"/>
            <a:ext cx="10660283" cy="21730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b="0" i="0" u="none" strike="noStrike" baseline="0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Upon completion of this lecture, you will be able to: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Identify the file system hierarchy.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Access and view the contents of file systems.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Use hard links and symbolic links to create multiple names for the same file.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Search for files on mounted file systems.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61576A0-480A-2EC5-5840-85F3339B528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045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894756" y="1552037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2456834" y="1028817"/>
            <a:ext cx="161614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3200" b="1" kern="1200" dirty="0">
                <a:solidFill>
                  <a:schemeClr val="tx2"/>
                </a:solidFill>
                <a:latin typeface="Alexandria" charset="0"/>
                <a:ea typeface="+mn-ea"/>
                <a:cs typeface="+mn-cs"/>
              </a:rPr>
              <a:t>Outlines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721CE6A5-21F8-2C1B-1FFD-89AB5C2DA729}"/>
              </a:ext>
            </a:extLst>
          </p:cNvPr>
          <p:cNvGrpSpPr/>
          <p:nvPr/>
        </p:nvGrpSpPr>
        <p:grpSpPr>
          <a:xfrm>
            <a:off x="894756" y="1120334"/>
            <a:ext cx="1404457" cy="1166000"/>
            <a:chOff x="942308" y="935396"/>
            <a:chExt cx="1404457" cy="116600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1798D7B0-2DE8-DE6D-7F7E-D9A64F05FF8E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FF995177-28A8-16DD-1240-EDBA52E23955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6451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E1D59B5B-C882-F4BA-59D4-12864C389E1F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EG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</a:t>
              </a:r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8</a:t>
              </a:r>
            </a:p>
          </p:txBody>
        </p: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CD1FE591-28BF-6B41-228B-18BEF9BB34C9}"/>
              </a:ext>
            </a:extLst>
          </p:cNvPr>
          <p:cNvSpPr txBox="1"/>
          <p:nvPr/>
        </p:nvSpPr>
        <p:spPr>
          <a:xfrm>
            <a:off x="2806789" y="2084561"/>
            <a:ext cx="8377884" cy="21438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"/>
              <a:tabLst>
                <a:tab pos="457200" algn="l"/>
              </a:tabLst>
            </a:pPr>
            <a:r>
              <a:rPr lang="en-US" sz="25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Identifying File Systems and Devices</a:t>
            </a:r>
            <a:endParaRPr lang="ar-IQ" sz="25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"/>
              <a:tabLst>
                <a:tab pos="457200" algn="l"/>
              </a:tabLst>
            </a:pPr>
            <a:r>
              <a:rPr lang="en-US" sz="25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Mounting and Unmounting File Systems</a:t>
            </a:r>
            <a:endParaRPr lang="ar-IQ" sz="25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"/>
              <a:tabLst>
                <a:tab pos="457200" algn="l"/>
              </a:tabLst>
            </a:pPr>
            <a:r>
              <a:rPr lang="en-US" sz="25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Making Links Between Files</a:t>
            </a:r>
            <a:endParaRPr lang="ar-IQ" sz="25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"/>
              <a:tabLst>
                <a:tab pos="457200" algn="l"/>
              </a:tabLst>
            </a:pPr>
            <a:r>
              <a:rPr lang="en-US" sz="25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Locating Files on the System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97A574-06F2-2561-36FF-F8E7C498BD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4A94D1C-8A0B-0F98-0D7E-0ACC66BF52EA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0671B139-495A-18D4-39F7-354CCC78862C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5299180D-F216-809F-9C11-38BB6FC1515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E6F67730-1C95-877B-D905-8909016B303B}"/>
              </a:ext>
            </a:extLst>
          </p:cNvPr>
          <p:cNvSpPr/>
          <p:nvPr/>
        </p:nvSpPr>
        <p:spPr>
          <a:xfrm flipV="1">
            <a:off x="2626178" y="455181"/>
            <a:ext cx="925464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DCC05579-D641-2F8B-C212-41FAED0E2D00}"/>
              </a:ext>
            </a:extLst>
          </p:cNvPr>
          <p:cNvSpPr txBox="1"/>
          <p:nvPr/>
        </p:nvSpPr>
        <p:spPr>
          <a:xfrm>
            <a:off x="6069807" y="1391488"/>
            <a:ext cx="5375190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2700" b="1" dirty="0"/>
              <a:t>Identifying File Systems and Devices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251AA08-087B-40AC-C4A1-9617F71FF9C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070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FFCEE2-2740-9AE6-E98B-FFFC41D34F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383A4E0-5449-CAA7-2EFC-CD1708F25349}"/>
              </a:ext>
            </a:extLst>
          </p:cNvPr>
          <p:cNvSpPr/>
          <p:nvPr/>
        </p:nvSpPr>
        <p:spPr>
          <a:xfrm>
            <a:off x="640447" y="1918009"/>
            <a:ext cx="10923368" cy="38137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9B4104B-022A-2227-F7A8-E03E1FBB879F}"/>
              </a:ext>
            </a:extLst>
          </p:cNvPr>
          <p:cNvSpPr txBox="1"/>
          <p:nvPr/>
        </p:nvSpPr>
        <p:spPr>
          <a:xfrm>
            <a:off x="765858" y="1194236"/>
            <a:ext cx="66653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Storage Management Concepts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CBC2DA9-7584-44C8-89EA-BC39CFD2C25B}"/>
              </a:ext>
            </a:extLst>
          </p:cNvPr>
          <p:cNvSpPr txBox="1"/>
          <p:nvPr/>
        </p:nvSpPr>
        <p:spPr>
          <a:xfrm>
            <a:off x="765858" y="1998017"/>
            <a:ext cx="10660283" cy="33733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A </a:t>
            </a:r>
            <a:r>
              <a:rPr lang="en-US" b="1" dirty="0">
                <a:solidFill>
                  <a:srgbClr val="C00000"/>
                </a:solidFill>
              </a:rPr>
              <a:t>file system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/>
              <a:t>is an organized structure that stores files and directories on a storage device such as a disk or partition.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The </a:t>
            </a:r>
            <a:r>
              <a:rPr lang="en-US" b="1" dirty="0"/>
              <a:t>file system hierarchy</a:t>
            </a:r>
            <a:r>
              <a:rPr lang="en-US" dirty="0"/>
              <a:t> combines all file systems into one directory tree with a single root: </a:t>
            </a:r>
            <a:r>
              <a:rPr lang="en-US" b="1" dirty="0"/>
              <a:t>/</a:t>
            </a:r>
            <a:r>
              <a:rPr lang="en-US" dirty="0"/>
              <a:t>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One key advantage of this design is that storage can be expanded at any time by adding a new disk or partition that contains a supported file system.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Adding a new file system to the existing hierarchy is called </a:t>
            </a:r>
            <a:r>
              <a:rPr lang="en-US" b="1" dirty="0"/>
              <a:t>mounting</a:t>
            </a:r>
            <a:r>
              <a:rPr lang="en-US" dirty="0"/>
              <a:t>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The directory where the new file system becomes accessible is called the </a:t>
            </a:r>
            <a:r>
              <a:rPr lang="en-US" b="1" dirty="0"/>
              <a:t>mount point</a:t>
            </a:r>
            <a:r>
              <a:rPr lang="en-US" dirty="0"/>
              <a:t>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This is different from Microsoft Windows, where each new file system appears as a separate </a:t>
            </a:r>
            <a:r>
              <a:rPr lang="en-US" b="1" dirty="0"/>
              <a:t>drive letter</a:t>
            </a:r>
            <a:r>
              <a:rPr lang="en-US" dirty="0"/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7D8DFB2-0DA9-CF9D-5899-E72FC3422FA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97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303846-FA2C-1662-D45E-D0F1753AC4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55017BE-4E82-1867-1893-10416561C689}"/>
              </a:ext>
            </a:extLst>
          </p:cNvPr>
          <p:cNvSpPr/>
          <p:nvPr/>
        </p:nvSpPr>
        <p:spPr>
          <a:xfrm>
            <a:off x="617281" y="1705221"/>
            <a:ext cx="9385363" cy="380348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9CBC4DA-0552-AAEA-33C2-B35B9836B136}"/>
              </a:ext>
            </a:extLst>
          </p:cNvPr>
          <p:cNvSpPr txBox="1"/>
          <p:nvPr/>
        </p:nvSpPr>
        <p:spPr>
          <a:xfrm>
            <a:off x="736945" y="1076536"/>
            <a:ext cx="1009587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273239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Storage Devices and Partitions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776A178-1B9F-45E2-8483-D3B43746E86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12726" y="277192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361E40CD-CDFA-EFBA-0924-A32B57803AE8}"/>
              </a:ext>
            </a:extLst>
          </p:cNvPr>
          <p:cNvSpPr/>
          <p:nvPr/>
        </p:nvSpPr>
        <p:spPr>
          <a:xfrm>
            <a:off x="916011" y="1816488"/>
            <a:ext cx="8116477" cy="333629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u="sng" dirty="0">
                <a:solidFill>
                  <a:schemeClr val="tx1"/>
                </a:solidFill>
              </a:rPr>
              <a:t>Hard disks and storage devices are divided into smaller units </a:t>
            </a:r>
            <a:r>
              <a:rPr lang="en-US" dirty="0">
                <a:solidFill>
                  <a:schemeClr val="tx1"/>
                </a:solidFill>
              </a:rPr>
              <a:t>called 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partitions</a:t>
            </a:r>
            <a:r>
              <a:rPr lang="en-US" dirty="0">
                <a:solidFill>
                  <a:schemeClr val="tx1"/>
                </a:solidFill>
              </a:rPr>
              <a:t>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chemeClr val="tx1"/>
                </a:solidFill>
              </a:rPr>
              <a:t>A </a:t>
            </a:r>
            <a:r>
              <a:rPr lang="en-US" b="1" dirty="0">
                <a:solidFill>
                  <a:schemeClr val="tx1"/>
                </a:solidFill>
              </a:rPr>
              <a:t>partition</a:t>
            </a:r>
            <a:r>
              <a:rPr lang="en-US" dirty="0">
                <a:solidFill>
                  <a:schemeClr val="tx1"/>
                </a:solidFill>
              </a:rPr>
              <a:t> allows you to organize a disk into separate sections.</a:t>
            </a:r>
            <a:br>
              <a:rPr lang="en-US" dirty="0">
                <a:solidFill>
                  <a:schemeClr val="tx1"/>
                </a:solidFill>
              </a:rPr>
            </a:br>
            <a:r>
              <a:rPr lang="en-US" dirty="0">
                <a:solidFill>
                  <a:schemeClr val="tx1"/>
                </a:solidFill>
              </a:rPr>
              <a:t>Each section can have a different </a:t>
            </a:r>
            <a:r>
              <a:rPr lang="en-US" b="1" dirty="0">
                <a:solidFill>
                  <a:schemeClr val="tx1"/>
                </a:solidFill>
              </a:rPr>
              <a:t>file system</a:t>
            </a:r>
            <a:r>
              <a:rPr lang="en-US" dirty="0">
                <a:solidFill>
                  <a:schemeClr val="tx1"/>
                </a:solidFill>
              </a:rPr>
              <a:t> or a different purpose.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chemeClr val="tx1"/>
                </a:solidFill>
              </a:rPr>
              <a:t>Example: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chemeClr val="tx1"/>
                </a:solidFill>
              </a:rPr>
              <a:t>One partition can store </a:t>
            </a:r>
            <a:r>
              <a:rPr lang="en-US" b="1" dirty="0">
                <a:solidFill>
                  <a:schemeClr val="tx1"/>
                </a:solidFill>
              </a:rPr>
              <a:t>user home directories</a:t>
            </a:r>
            <a:r>
              <a:rPr lang="en-US" dirty="0">
                <a:solidFill>
                  <a:schemeClr val="tx1"/>
                </a:solidFill>
              </a:rPr>
              <a:t>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chemeClr val="tx1"/>
                </a:solidFill>
              </a:rPr>
              <a:t>Another partition can store </a:t>
            </a:r>
            <a:r>
              <a:rPr lang="en-US" b="1" dirty="0">
                <a:solidFill>
                  <a:schemeClr val="tx1"/>
                </a:solidFill>
              </a:rPr>
              <a:t>system data and logs</a:t>
            </a:r>
            <a:r>
              <a:rPr lang="en-US" dirty="0">
                <a:solidFill>
                  <a:schemeClr val="tx1"/>
                </a:solidFill>
              </a:rPr>
              <a:t>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chemeClr val="tx1"/>
                </a:solidFill>
              </a:rPr>
              <a:t>If one partition becomes full, other partitions remain usable.</a:t>
            </a:r>
            <a:br>
              <a:rPr lang="en-US" dirty="0">
                <a:solidFill>
                  <a:schemeClr val="tx1"/>
                </a:solidFill>
              </a:rPr>
            </a:br>
            <a:r>
              <a:rPr lang="en-US" dirty="0">
                <a:solidFill>
                  <a:schemeClr val="tx1"/>
                </a:solidFill>
              </a:rPr>
              <a:t>This helps in planning and managing storage more efficiently.</a:t>
            </a:r>
          </a:p>
        </p:txBody>
      </p:sp>
    </p:spTree>
    <p:extLst>
      <p:ext uri="{BB962C8B-B14F-4D97-AF65-F5344CB8AC3E}">
        <p14:creationId xmlns:p14="http://schemas.microsoft.com/office/powerpoint/2010/main" val="3896536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064BDF-7D54-9878-2FF6-233D20AABA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03ACD3B-B7E3-21C8-8C7C-370E70B0A6A0}"/>
              </a:ext>
            </a:extLst>
          </p:cNvPr>
          <p:cNvSpPr/>
          <p:nvPr/>
        </p:nvSpPr>
        <p:spPr>
          <a:xfrm>
            <a:off x="640447" y="1587887"/>
            <a:ext cx="10923368" cy="47303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62FD08A-5B2B-6DFA-6365-F8CBDB6D29AD}"/>
              </a:ext>
            </a:extLst>
          </p:cNvPr>
          <p:cNvSpPr txBox="1"/>
          <p:nvPr/>
        </p:nvSpPr>
        <p:spPr>
          <a:xfrm>
            <a:off x="754706" y="892578"/>
            <a:ext cx="66653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Block Devices and Device Names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EC8050F-7433-BFF3-1DC3-6CFF27F7B179}"/>
              </a:ext>
            </a:extLst>
          </p:cNvPr>
          <p:cNvSpPr txBox="1"/>
          <p:nvPr/>
        </p:nvSpPr>
        <p:spPr>
          <a:xfrm>
            <a:off x="903532" y="1587888"/>
            <a:ext cx="10660283" cy="46198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Storage devices in Linux are represented as </a:t>
            </a:r>
            <a:r>
              <a:rPr lang="en-US" b="1" dirty="0"/>
              <a:t>block devices</a:t>
            </a:r>
            <a:r>
              <a:rPr lang="en-US" dirty="0"/>
              <a:t>.</a:t>
            </a:r>
            <a:r>
              <a:rPr lang="ar-IQ" dirty="0"/>
              <a:t> </a:t>
            </a:r>
            <a:r>
              <a:rPr lang="en-US" dirty="0"/>
              <a:t>These appear under the </a:t>
            </a:r>
            <a:r>
              <a:rPr lang="en-US" b="1" dirty="0"/>
              <a:t>/dev</a:t>
            </a:r>
            <a:r>
              <a:rPr lang="en-US" dirty="0"/>
              <a:t> directory.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Common device names: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The first detected disk → </a:t>
            </a:r>
            <a:r>
              <a:rPr lang="en-US" b="1" dirty="0"/>
              <a:t>/dev/</a:t>
            </a:r>
            <a:r>
              <a:rPr lang="en-US" b="1" dirty="0" err="1"/>
              <a:t>sda</a:t>
            </a:r>
            <a:endParaRPr lang="en-US" dirty="0"/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The second disk → </a:t>
            </a:r>
            <a:r>
              <a:rPr lang="en-US" b="1" dirty="0"/>
              <a:t>/dev/</a:t>
            </a:r>
            <a:r>
              <a:rPr lang="en-US" b="1" dirty="0" err="1"/>
              <a:t>sdb</a:t>
            </a:r>
            <a:endParaRPr lang="en-US" dirty="0"/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The third → </a:t>
            </a:r>
            <a:r>
              <a:rPr lang="en-US" b="1" dirty="0"/>
              <a:t>/dev/</a:t>
            </a:r>
            <a:r>
              <a:rPr lang="en-US" b="1" dirty="0" err="1"/>
              <a:t>sdc</a:t>
            </a:r>
            <a:br>
              <a:rPr lang="en-US" dirty="0"/>
            </a:br>
            <a:r>
              <a:rPr lang="en-US" dirty="0"/>
              <a:t>…and so on.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Each disk is the whole device.</a:t>
            </a:r>
            <a:br>
              <a:rPr lang="en-US" dirty="0"/>
            </a:br>
            <a:r>
              <a:rPr lang="en-US" dirty="0"/>
              <a:t>Partitions on that disk are numbered: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First partition: </a:t>
            </a:r>
            <a:r>
              <a:rPr lang="en-US" b="1" dirty="0"/>
              <a:t>/dev/sda1</a:t>
            </a:r>
            <a:endParaRPr lang="en-US" dirty="0"/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Second partition: </a:t>
            </a:r>
            <a:r>
              <a:rPr lang="en-US" b="1" dirty="0"/>
              <a:t>/dev/sda2</a:t>
            </a:r>
            <a:endParaRPr lang="en-US" dirty="0"/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Third partition: </a:t>
            </a:r>
            <a:r>
              <a:rPr lang="en-US" b="1" dirty="0"/>
              <a:t>/dev/sda3</a:t>
            </a:r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E7F5B28-A503-1A82-A7C6-A9662C32BA2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479C5289-177C-F94D-F3A2-4CC1A390189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74909" y="5105948"/>
            <a:ext cx="4373861" cy="504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0963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DCE2A5-438F-D3D1-29AE-ED654C968B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F0EE2DE-09AC-B12C-4B91-B321DC828D15}"/>
              </a:ext>
            </a:extLst>
          </p:cNvPr>
          <p:cNvSpPr/>
          <p:nvPr/>
        </p:nvSpPr>
        <p:spPr>
          <a:xfrm>
            <a:off x="617281" y="1398685"/>
            <a:ext cx="10095876" cy="498206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383DDC1-83F9-B0C1-801C-1DDA57A6BDD5}"/>
              </a:ext>
            </a:extLst>
          </p:cNvPr>
          <p:cNvSpPr txBox="1"/>
          <p:nvPr/>
        </p:nvSpPr>
        <p:spPr>
          <a:xfrm>
            <a:off x="736945" y="844687"/>
            <a:ext cx="1009587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273239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Examining File Systems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D8C3341-9B7B-7C9A-0358-95A6F5C01EF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12726" y="277192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AC1424EE-9A5E-44F3-5E98-BD8FA2A8F9C2}"/>
              </a:ext>
            </a:extLst>
          </p:cNvPr>
          <p:cNvSpPr/>
          <p:nvPr/>
        </p:nvSpPr>
        <p:spPr>
          <a:xfrm>
            <a:off x="882557" y="1443835"/>
            <a:ext cx="9153540" cy="36141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chemeClr val="tx1"/>
                </a:solidFill>
              </a:rPr>
              <a:t>To view mounted file systems and check available and used disk space, use the </a:t>
            </a:r>
            <a:r>
              <a:rPr lang="en-US" b="1" dirty="0" err="1">
                <a:solidFill>
                  <a:srgbClr val="C00000"/>
                </a:solidFill>
              </a:rPr>
              <a:t>df</a:t>
            </a:r>
            <a:r>
              <a:rPr lang="en-US" dirty="0">
                <a:solidFill>
                  <a:schemeClr val="tx1"/>
                </a:solidFill>
              </a:rPr>
              <a:t> command.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chemeClr val="tx1"/>
                </a:solidFill>
              </a:rPr>
              <a:t>Running </a:t>
            </a:r>
            <a:r>
              <a:rPr lang="en-US" b="1" dirty="0" err="1">
                <a:solidFill>
                  <a:schemeClr val="tx1"/>
                </a:solidFill>
              </a:rPr>
              <a:t>df</a:t>
            </a:r>
            <a:r>
              <a:rPr lang="en-US" dirty="0">
                <a:solidFill>
                  <a:schemeClr val="tx1"/>
                </a:solidFill>
              </a:rPr>
              <a:t> without any arguments displays: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Total disk space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Used space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Available space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Percentage of disk usage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Mount points of all active file systems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chemeClr val="tx1"/>
                </a:solidFill>
              </a:rPr>
              <a:t>The command reports information for both local and remote file systems.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2414F16-9A15-4B3C-CFEC-93D9BF40DA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18484" y="4957980"/>
            <a:ext cx="4507145" cy="1308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169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F247A4-6D34-74CC-49CE-5752941418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9C1764D-AB13-92E0-AB66-2896788560D3}"/>
              </a:ext>
            </a:extLst>
          </p:cNvPr>
          <p:cNvSpPr/>
          <p:nvPr/>
        </p:nvSpPr>
        <p:spPr>
          <a:xfrm>
            <a:off x="617281" y="1921030"/>
            <a:ext cx="10095876" cy="40922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357602E-9D91-9D60-1209-F51E1C58608D}"/>
              </a:ext>
            </a:extLst>
          </p:cNvPr>
          <p:cNvSpPr txBox="1"/>
          <p:nvPr/>
        </p:nvSpPr>
        <p:spPr>
          <a:xfrm>
            <a:off x="748096" y="1260256"/>
            <a:ext cx="1009587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273239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Examining File Systems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585815B-9A68-239F-D146-5677B4320B2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12726" y="277192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69C501F-E80A-4090-CD34-F0099116E1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9877" y="2589245"/>
            <a:ext cx="8612045" cy="2755854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87707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64D4E2-0DE4-F2ED-6BC4-39A3E5E16E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7835B91-F058-AEF2-7AB3-45F865BB5482}"/>
              </a:ext>
            </a:extLst>
          </p:cNvPr>
          <p:cNvSpPr/>
          <p:nvPr/>
        </p:nvSpPr>
        <p:spPr>
          <a:xfrm>
            <a:off x="617281" y="1921030"/>
            <a:ext cx="10095876" cy="355421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8BD6098-1FE3-54D7-4EAA-C46ED577661A}"/>
              </a:ext>
            </a:extLst>
          </p:cNvPr>
          <p:cNvSpPr txBox="1"/>
          <p:nvPr/>
        </p:nvSpPr>
        <p:spPr>
          <a:xfrm>
            <a:off x="748096" y="1260256"/>
            <a:ext cx="1009587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273239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Examining File Systems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E3D4A3D-B652-84BF-71D8-00AA68E80B8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12726" y="27719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A050A92-7E72-BDC1-42EB-0C5C855315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655" y="2533785"/>
            <a:ext cx="8913128" cy="2205999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60519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C75CD5-FD52-0088-7F09-84AADA48F2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A89047E-B3CF-1233-5EBD-5F4B57114784}"/>
              </a:ext>
            </a:extLst>
          </p:cNvPr>
          <p:cNvSpPr/>
          <p:nvPr/>
        </p:nvSpPr>
        <p:spPr>
          <a:xfrm>
            <a:off x="617281" y="1921030"/>
            <a:ext cx="10095876" cy="379954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BEA46B6-CA1C-A67E-EB26-F6BCAE9C830B}"/>
              </a:ext>
            </a:extLst>
          </p:cNvPr>
          <p:cNvSpPr txBox="1"/>
          <p:nvPr/>
        </p:nvSpPr>
        <p:spPr>
          <a:xfrm>
            <a:off x="748096" y="1260256"/>
            <a:ext cx="1009587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273239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Examining File Systems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6538B6D-215B-0CB9-513C-2DDEFFC22D9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12726" y="27719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1E185E9-5F13-760B-FDF2-694F457D2C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78725" y="2551658"/>
            <a:ext cx="8857372" cy="2369346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8376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5EFDD6-4837-AA5E-3E02-2695BEBC59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9C627096-BF49-7D11-2FA9-C4AF4FEFF830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E5DD933E-9AB1-172C-7725-CF37F5652B76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F4B15C90-2E7B-96AE-9670-E7BB873C759E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9D0D46C7-D3D2-260E-BF73-92244C88A552}"/>
              </a:ext>
            </a:extLst>
          </p:cNvPr>
          <p:cNvSpPr/>
          <p:nvPr/>
        </p:nvSpPr>
        <p:spPr>
          <a:xfrm flipV="1">
            <a:off x="2626178" y="455181"/>
            <a:ext cx="925464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8ECF2E6D-F933-E0AF-7BB9-7F0C7927634D}"/>
              </a:ext>
            </a:extLst>
          </p:cNvPr>
          <p:cNvSpPr txBox="1"/>
          <p:nvPr/>
        </p:nvSpPr>
        <p:spPr>
          <a:xfrm>
            <a:off x="6069807" y="1391488"/>
            <a:ext cx="5925853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2700" b="1" dirty="0"/>
              <a:t>Mounting and Unmounting File Systems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A76A540-E811-B39E-82B0-3F2F5735991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2499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CD20FF-1001-27B7-639E-BB1B73B73B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BD04E88-D814-8E86-7E2E-CA13AB999D5E}"/>
              </a:ext>
            </a:extLst>
          </p:cNvPr>
          <p:cNvSpPr/>
          <p:nvPr/>
        </p:nvSpPr>
        <p:spPr>
          <a:xfrm>
            <a:off x="640447" y="1828800"/>
            <a:ext cx="10923368" cy="40865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004EE8F-D4F8-15F9-ABEE-44A52C2628D0}"/>
              </a:ext>
            </a:extLst>
          </p:cNvPr>
          <p:cNvSpPr txBox="1"/>
          <p:nvPr/>
        </p:nvSpPr>
        <p:spPr>
          <a:xfrm>
            <a:off x="721253" y="1133491"/>
            <a:ext cx="79766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Mounting and Unmounting File Systems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A0FC732-BC84-2994-D4E3-17FCADA83304}"/>
              </a:ext>
            </a:extLst>
          </p:cNvPr>
          <p:cNvSpPr txBox="1"/>
          <p:nvPr/>
        </p:nvSpPr>
        <p:spPr>
          <a:xfrm>
            <a:off x="891270" y="2120681"/>
            <a:ext cx="10438369" cy="3179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Objectives</a:t>
            </a:r>
          </a:p>
          <a:p>
            <a:pPr>
              <a:lnSpc>
                <a:spcPct val="150000"/>
              </a:lnSpc>
              <a:buNone/>
            </a:pPr>
            <a:endParaRPr lang="en-US" sz="2000" b="1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200" dirty="0"/>
              <a:t>After completing this section, students should be able to access the contents of file systems by adding file systems to the directory hierarchy through mounting.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200" dirty="0"/>
              <a:t>Students should also be able to remove file systems from the directory hierarchy through unmounting.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9028AA8-48F4-2CFB-749B-8564856CFCF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7106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0C8AD6-9B5A-9C5A-1D58-7DBA09A024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A0D4231-EF28-C087-FA82-2D820FAC7E97}"/>
              </a:ext>
            </a:extLst>
          </p:cNvPr>
          <p:cNvSpPr/>
          <p:nvPr/>
        </p:nvSpPr>
        <p:spPr>
          <a:xfrm>
            <a:off x="592265" y="1637953"/>
            <a:ext cx="11246753" cy="451776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E23330E-8DCF-AAD0-9E1A-2B8B19CC58C4}"/>
              </a:ext>
            </a:extLst>
          </p:cNvPr>
          <p:cNvSpPr txBox="1"/>
          <p:nvPr/>
        </p:nvSpPr>
        <p:spPr>
          <a:xfrm>
            <a:off x="676648" y="942645"/>
            <a:ext cx="79766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Mounting File Systems Manually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C779621-EDCB-33E3-C715-0CDCD24B1B7D}"/>
              </a:ext>
            </a:extLst>
          </p:cNvPr>
          <p:cNvSpPr txBox="1"/>
          <p:nvPr/>
        </p:nvSpPr>
        <p:spPr>
          <a:xfrm>
            <a:off x="799312" y="1715744"/>
            <a:ext cx="11007899" cy="41996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000" b="1" dirty="0">
                <a:solidFill>
                  <a:schemeClr val="accent2">
                    <a:lumMod val="50000"/>
                  </a:schemeClr>
                </a:solidFill>
              </a:rPr>
              <a:t>Mounting File Systems Manually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A file system located on a SATA, PATA, or SCSI device must be mounted manually in order to access it.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The mount command allows the root user to manually mount a file system.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The first argument to the mount command specifies the file system to mount.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The second argument specifies the directory where the file system will be available after mounting.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This directory is called the mount point.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000" b="1" dirty="0">
                <a:solidFill>
                  <a:schemeClr val="accent2">
                    <a:lumMod val="50000"/>
                  </a:schemeClr>
                </a:solidFill>
              </a:rPr>
              <a:t>The mount command accepts the file system argument in two ways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The device file of the partition holding the file system, located under </a:t>
            </a:r>
            <a:r>
              <a:rPr lang="ar-IQ" sz="2000" dirty="0"/>
              <a:t>/</a:t>
            </a:r>
            <a:r>
              <a:rPr lang="en-US" sz="2000" b="1" dirty="0"/>
              <a:t>dev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The </a:t>
            </a:r>
            <a:r>
              <a:rPr lang="en-US" sz="2000" b="1" dirty="0"/>
              <a:t>UUID</a:t>
            </a:r>
            <a:r>
              <a:rPr lang="en-US" sz="2000" dirty="0"/>
              <a:t>, which is the universal unique identifier of the file system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86A15D6-A823-8466-5E3E-91DF3F1D465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1198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77D114-0540-879D-5E87-D09E040BB6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483F035-FB70-87ED-FACC-097E21AF3598}"/>
              </a:ext>
            </a:extLst>
          </p:cNvPr>
          <p:cNvSpPr/>
          <p:nvPr/>
        </p:nvSpPr>
        <p:spPr>
          <a:xfrm>
            <a:off x="640447" y="1828800"/>
            <a:ext cx="10923368" cy="40865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0AA88C0-0BF5-3BB1-052A-CCCFF43DE1F1}"/>
              </a:ext>
            </a:extLst>
          </p:cNvPr>
          <p:cNvSpPr txBox="1"/>
          <p:nvPr/>
        </p:nvSpPr>
        <p:spPr>
          <a:xfrm>
            <a:off x="721253" y="1133491"/>
            <a:ext cx="79766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Mounting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 and 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Unmounting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 File Systems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39075DC-5B1F-752A-9492-77747ACF6C95}"/>
              </a:ext>
            </a:extLst>
          </p:cNvPr>
          <p:cNvSpPr txBox="1"/>
          <p:nvPr/>
        </p:nvSpPr>
        <p:spPr>
          <a:xfrm>
            <a:off x="891270" y="2120681"/>
            <a:ext cx="10438369" cy="18912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sz="2000" b="1" dirty="0"/>
              <a:t>Using </a:t>
            </a:r>
            <a:r>
              <a:rPr lang="en-US" sz="2000" b="1" dirty="0" err="1">
                <a:solidFill>
                  <a:schemeClr val="accent2">
                    <a:lumMod val="50000"/>
                  </a:schemeClr>
                </a:solidFill>
              </a:rPr>
              <a:t>blkid</a:t>
            </a:r>
            <a:endParaRPr lang="en-US" sz="2000" b="1" dirty="0">
              <a:solidFill>
                <a:schemeClr val="accent2">
                  <a:lumMod val="50000"/>
                </a:schemeClr>
              </a:solidFill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The </a:t>
            </a:r>
            <a:r>
              <a:rPr lang="en-US" sz="2000" b="1" dirty="0" err="1"/>
              <a:t>blkid</a:t>
            </a:r>
            <a:r>
              <a:rPr lang="en-US" sz="2000" dirty="0"/>
              <a:t> command provides information about existing partitions that contain a file system.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It displays the UUID of each file system and the file system type used to format it.</a:t>
            </a:r>
          </a:p>
          <a:p>
            <a:pPr>
              <a:lnSpc>
                <a:spcPct val="150000"/>
              </a:lnSpc>
              <a:buNone/>
            </a:pPr>
            <a:r>
              <a:rPr lang="en-US" sz="2000" b="1" dirty="0"/>
              <a:t>Example Output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3548EE2-3DBF-78DE-041A-E0F161FDD5F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2919C64-54A3-8E89-41EF-756F880CFD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3624" y="4303849"/>
            <a:ext cx="10136015" cy="933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4721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4F8A07-AAD9-BDD1-60B6-278B127E9D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59F6E3C-A887-CF12-48C1-DE0F4112A3AB}"/>
              </a:ext>
            </a:extLst>
          </p:cNvPr>
          <p:cNvSpPr/>
          <p:nvPr/>
        </p:nvSpPr>
        <p:spPr>
          <a:xfrm>
            <a:off x="640447" y="1828800"/>
            <a:ext cx="9975514" cy="40865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86EE129-5061-F002-351E-8B489FAF6F1E}"/>
              </a:ext>
            </a:extLst>
          </p:cNvPr>
          <p:cNvSpPr txBox="1"/>
          <p:nvPr/>
        </p:nvSpPr>
        <p:spPr>
          <a:xfrm>
            <a:off x="721253" y="1133491"/>
            <a:ext cx="79766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Mounting and Unmounting File Systems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A6A3B7B-00D7-39D2-76B7-07A8F9E9807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2E4174E-C059-B95B-10AF-5B5D217C1A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27895" y="2182062"/>
            <a:ext cx="8573980" cy="3588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22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8A270F-E0A5-D32A-ADBF-B6178678FA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D1580CB-615A-C465-5FB9-332FD4DB6A93}"/>
              </a:ext>
            </a:extLst>
          </p:cNvPr>
          <p:cNvSpPr/>
          <p:nvPr/>
        </p:nvSpPr>
        <p:spPr>
          <a:xfrm>
            <a:off x="640447" y="1828800"/>
            <a:ext cx="10923368" cy="40865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8AA5839-B53B-C281-F477-334509039CE7}"/>
              </a:ext>
            </a:extLst>
          </p:cNvPr>
          <p:cNvSpPr txBox="1"/>
          <p:nvPr/>
        </p:nvSpPr>
        <p:spPr>
          <a:xfrm>
            <a:off x="721253" y="1133491"/>
            <a:ext cx="79766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Unmounting File Systems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2649036-86C0-018D-6D9C-29BE7C90933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E8EC701-3F16-7916-4199-3582EEA11A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2590" y="2298591"/>
            <a:ext cx="10486819" cy="3031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0809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FE3E97-972A-4E81-D722-1E8F1DD228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8681E7-457B-5027-91FC-FD0DCCD16E84}"/>
              </a:ext>
            </a:extLst>
          </p:cNvPr>
          <p:cNvSpPr/>
          <p:nvPr/>
        </p:nvSpPr>
        <p:spPr>
          <a:xfrm>
            <a:off x="640447" y="1828799"/>
            <a:ext cx="10923368" cy="41594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59F8723-73F2-175E-04D0-EC60EF2A87AF}"/>
              </a:ext>
            </a:extLst>
          </p:cNvPr>
          <p:cNvSpPr txBox="1"/>
          <p:nvPr/>
        </p:nvSpPr>
        <p:spPr>
          <a:xfrm>
            <a:off x="721253" y="1133491"/>
            <a:ext cx="79766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Mounting and Unmounting File Systems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1F7441B-48C4-F0DF-9827-938B24F72267}"/>
              </a:ext>
            </a:extLst>
          </p:cNvPr>
          <p:cNvSpPr txBox="1"/>
          <p:nvPr/>
        </p:nvSpPr>
        <p:spPr>
          <a:xfrm>
            <a:off x="876815" y="1951463"/>
            <a:ext cx="10438369" cy="22510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A file system cannot be unmounted if a process is accessing the mount point.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chemeClr val="accent2">
                    <a:lumMod val="50000"/>
                  </a:schemeClr>
                </a:solidFill>
              </a:rPr>
              <a:t>To successfully unmount</a:t>
            </a:r>
            <a:r>
              <a:rPr lang="en-US" sz="2400" dirty="0">
                <a:solidFill>
                  <a:schemeClr val="accent4">
                    <a:lumMod val="50000"/>
                  </a:schemeClr>
                </a:solidFill>
              </a:rPr>
              <a:t>, </a:t>
            </a:r>
            <a:r>
              <a:rPr lang="en-US" sz="2400" dirty="0"/>
              <a:t>the process must stop using the mount point.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The </a:t>
            </a:r>
            <a:r>
              <a:rPr lang="en-US" sz="2400" b="1" dirty="0"/>
              <a:t>lsof</a:t>
            </a:r>
            <a:r>
              <a:rPr lang="en-US" sz="2400" dirty="0"/>
              <a:t> command lists open files and the processes that are using them.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This helps identify which process is preventing the unmount operation.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A7D6C5A-A4C9-F98F-8E0C-8C1931AF94F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CF95392-DE65-51D3-78EB-D46212E849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92880" y="4325192"/>
            <a:ext cx="8206238" cy="1562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710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AFDE19-6F28-70F6-1CF3-B07AB829C1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5777E702-C6EC-C8A3-EFCE-5FADF8AE9B46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C32D4481-6EE5-E9FF-BB35-78341E11589B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FCCD306C-3E99-FB54-A053-450548C42C9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1AA7D591-8CBD-3B22-BA6A-E5E23164A4CE}"/>
              </a:ext>
            </a:extLst>
          </p:cNvPr>
          <p:cNvSpPr/>
          <p:nvPr/>
        </p:nvSpPr>
        <p:spPr>
          <a:xfrm flipV="1">
            <a:off x="2626178" y="455181"/>
            <a:ext cx="925464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5B9B3FA1-5E8E-8D53-07EF-E7C9439AEFCC}"/>
              </a:ext>
            </a:extLst>
          </p:cNvPr>
          <p:cNvSpPr txBox="1"/>
          <p:nvPr/>
        </p:nvSpPr>
        <p:spPr>
          <a:xfrm>
            <a:off x="6690939" y="1391488"/>
            <a:ext cx="4132926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2700" b="1" dirty="0"/>
              <a:t>Making Links Between Files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04A819B1-1C6A-9D07-A0F0-35E5D03D4DA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7522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127EFF-EB36-0558-417B-8EB0077C61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B074C43-3B61-6934-CF7E-F8AD1FDACDE9}"/>
              </a:ext>
            </a:extLst>
          </p:cNvPr>
          <p:cNvSpPr/>
          <p:nvPr/>
        </p:nvSpPr>
        <p:spPr>
          <a:xfrm>
            <a:off x="640447" y="1828800"/>
            <a:ext cx="10438369" cy="372450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2C7F77B-9B5F-AC36-0ECF-A0C500B141B1}"/>
              </a:ext>
            </a:extLst>
          </p:cNvPr>
          <p:cNvSpPr txBox="1"/>
          <p:nvPr/>
        </p:nvSpPr>
        <p:spPr>
          <a:xfrm>
            <a:off x="721253" y="1133491"/>
            <a:ext cx="79766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Making Links Between Files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8252422-0C40-0A57-5B1C-B6FA28E0E2C9}"/>
              </a:ext>
            </a:extLst>
          </p:cNvPr>
          <p:cNvSpPr txBox="1"/>
          <p:nvPr/>
        </p:nvSpPr>
        <p:spPr>
          <a:xfrm>
            <a:off x="891270" y="2120681"/>
            <a:ext cx="10438369" cy="21404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Objectives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After completing this section, students should be able to create hard links and soft links.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Students should understand how multiple names can point to the same file.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29370E6-0C1E-3EC4-5404-725224DBFAC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6194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7B0A36-9F17-B952-1C06-FCC45DB5B0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4B03B7D-FA03-09C7-97C4-89987E1CBB40}"/>
              </a:ext>
            </a:extLst>
          </p:cNvPr>
          <p:cNvSpPr/>
          <p:nvPr/>
        </p:nvSpPr>
        <p:spPr>
          <a:xfrm>
            <a:off x="640447" y="1244053"/>
            <a:ext cx="10923368" cy="50742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ABE317A-5088-8D90-A695-EF2C91850EF5}"/>
              </a:ext>
            </a:extLst>
          </p:cNvPr>
          <p:cNvSpPr txBox="1"/>
          <p:nvPr/>
        </p:nvSpPr>
        <p:spPr>
          <a:xfrm>
            <a:off x="732404" y="659279"/>
            <a:ext cx="79766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Making Links Between Files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1BAEAE7-E7F8-7DB4-2612-22B61EA7A55C}"/>
              </a:ext>
            </a:extLst>
          </p:cNvPr>
          <p:cNvSpPr txBox="1"/>
          <p:nvPr/>
        </p:nvSpPr>
        <p:spPr>
          <a:xfrm>
            <a:off x="876815" y="1429305"/>
            <a:ext cx="10438369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</a:rPr>
              <a:t>Creating Hard Links</a:t>
            </a:r>
          </a:p>
          <a:p>
            <a:pPr>
              <a:buNone/>
            </a:pPr>
            <a:endParaRPr lang="en-US" sz="2400" b="1" dirty="0">
              <a:solidFill>
                <a:schemeClr val="accent2">
                  <a:lumMod val="50000"/>
                </a:schemeClr>
              </a:solidFill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900" dirty="0"/>
              <a:t>A hard link is a new directory entry that points to the same file on the file system.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900" dirty="0"/>
              <a:t>Every file starts with one hard link by default.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900" dirty="0"/>
              <a:t>Creating a hard link allows multiple file names to refer to the same content without copying the data.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900" dirty="0"/>
              <a:t>Hard links must be created in the same file system.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900" dirty="0"/>
              <a:t>All hard links share the same permissions, ownership, timestamps, and content.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900" dirty="0"/>
              <a:t>The ls -l command shows the hard link count next to the permissions column.</a:t>
            </a:r>
          </a:p>
          <a:p>
            <a:pPr>
              <a:buNone/>
            </a:pPr>
            <a:endParaRPr lang="en-US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B5525DC-F750-7FEC-3496-D149B10F835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C570E18-12AC-1EFE-0824-E3E072F30F9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07233" y="5060402"/>
            <a:ext cx="7977533" cy="937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3662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B938B4-12D1-7F4F-DB9F-AF8208F013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EB0BA2A-9664-E9FE-8450-80BDB77F0540}"/>
              </a:ext>
            </a:extLst>
          </p:cNvPr>
          <p:cNvSpPr/>
          <p:nvPr/>
        </p:nvSpPr>
        <p:spPr>
          <a:xfrm>
            <a:off x="640447" y="1828800"/>
            <a:ext cx="10923368" cy="440473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94266A7-0841-5D84-F8F5-8CAC1D4C4541}"/>
              </a:ext>
            </a:extLst>
          </p:cNvPr>
          <p:cNvSpPr txBox="1"/>
          <p:nvPr/>
        </p:nvSpPr>
        <p:spPr>
          <a:xfrm>
            <a:off x="721253" y="1133491"/>
            <a:ext cx="79766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Making Links Between Files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42D9A8D-4566-E416-9E98-1ACD078E6B26}"/>
              </a:ext>
            </a:extLst>
          </p:cNvPr>
          <p:cNvSpPr txBox="1"/>
          <p:nvPr/>
        </p:nvSpPr>
        <p:spPr>
          <a:xfrm>
            <a:off x="921975" y="1847349"/>
            <a:ext cx="10830300" cy="3163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sz="2100" b="1" dirty="0"/>
              <a:t>Creating Hard Links with </a:t>
            </a:r>
            <a:r>
              <a:rPr lang="en-US" sz="2100" b="1" dirty="0">
                <a:solidFill>
                  <a:schemeClr val="accent2">
                    <a:lumMod val="50000"/>
                  </a:schemeClr>
                </a:solidFill>
              </a:rPr>
              <a:t>ln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900" dirty="0"/>
              <a:t>The ln command is used to </a:t>
            </a:r>
            <a:r>
              <a:rPr lang="en-US" sz="1900" dirty="0">
                <a:solidFill>
                  <a:schemeClr val="accent2">
                    <a:lumMod val="50000"/>
                  </a:schemeClr>
                </a:solidFill>
              </a:rPr>
              <a:t>create new hard links to an existing file</a:t>
            </a:r>
            <a:r>
              <a:rPr lang="en-US" sz="1900" dirty="0"/>
              <a:t>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900" dirty="0"/>
              <a:t>The first argument is the existing file.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900" dirty="0"/>
              <a:t>The second argument is the name or location of the new hard link.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900" dirty="0"/>
              <a:t>Hard links can be placed anywhere as long as they are on the same file system.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900" dirty="0"/>
              <a:t>Once created, all hard links are identical and there is no way to know which one was the original name.</a:t>
            </a:r>
          </a:p>
          <a:p>
            <a:pPr>
              <a:lnSpc>
                <a:spcPct val="150000"/>
              </a:lnSpc>
              <a:buNone/>
            </a:pPr>
            <a:r>
              <a:rPr lang="en-US" sz="1900" b="1" dirty="0"/>
              <a:t>Example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CE451A2-8F0D-A295-D3C3-F72E2F4C27D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6745276-682B-5AC5-8FA9-42C9C8A45A23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744492" y="4614455"/>
            <a:ext cx="7185265" cy="1515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5083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9D7E9D-E836-F360-E245-B3AC51D432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6A95F00-C45D-4556-7BA7-97F67F2A0632}"/>
              </a:ext>
            </a:extLst>
          </p:cNvPr>
          <p:cNvSpPr/>
          <p:nvPr/>
        </p:nvSpPr>
        <p:spPr>
          <a:xfrm>
            <a:off x="640447" y="1828799"/>
            <a:ext cx="10923368" cy="448947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27DA5E8-622F-AFDA-5BD0-8EBC75E4E3FF}"/>
              </a:ext>
            </a:extLst>
          </p:cNvPr>
          <p:cNvSpPr txBox="1"/>
          <p:nvPr/>
        </p:nvSpPr>
        <p:spPr>
          <a:xfrm>
            <a:off x="721253" y="1133491"/>
            <a:ext cx="79766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Making Links Between Files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A12040A-9CEF-AFDB-FD6E-CE68978ACF71}"/>
              </a:ext>
            </a:extLst>
          </p:cNvPr>
          <p:cNvSpPr txBox="1"/>
          <p:nvPr/>
        </p:nvSpPr>
        <p:spPr>
          <a:xfrm>
            <a:off x="891270" y="2120681"/>
            <a:ext cx="10438369" cy="25790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Hard Links and File Deletion</a:t>
            </a:r>
            <a:endParaRPr kumimoji="0" lang="ar-IQ" sz="2200" b="1" i="0" u="none" strike="noStrike" kern="1200" cap="none" spc="0" normalizeH="0" baseline="0" noProof="0" dirty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When the original file name is removed, the data itself remains available as long as at least one hard link still exists.</a:t>
            </a:r>
            <a:endParaRPr kumimoji="0" lang="ar-IQ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file content is not deleted until the last hard link is removed.</a:t>
            </a:r>
            <a:endParaRPr kumimoji="0" lang="ar-IQ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Example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FF24612-7B2D-C4D9-430E-94ED79D283C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AC61564-2F9F-B8D4-18FB-BB01ED2C87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3944" y="4699720"/>
            <a:ext cx="10044112" cy="1332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0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07C339-0E27-5BBE-78C5-3A8D2BD467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2B28C20-EFC6-0EA1-551A-62543445F122}"/>
              </a:ext>
            </a:extLst>
          </p:cNvPr>
          <p:cNvSpPr/>
          <p:nvPr/>
        </p:nvSpPr>
        <p:spPr>
          <a:xfrm>
            <a:off x="640447" y="1204331"/>
            <a:ext cx="11126784" cy="511394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67D50D-747D-C36A-0E71-A058BB81A475}"/>
              </a:ext>
            </a:extLst>
          </p:cNvPr>
          <p:cNvSpPr txBox="1"/>
          <p:nvPr/>
        </p:nvSpPr>
        <p:spPr>
          <a:xfrm>
            <a:off x="732404" y="619557"/>
            <a:ext cx="79766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Making Links Between Files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47E1813-A0AE-37A9-D14E-F3A30F0EDA6D}"/>
              </a:ext>
            </a:extLst>
          </p:cNvPr>
          <p:cNvSpPr txBox="1"/>
          <p:nvPr/>
        </p:nvSpPr>
        <p:spPr>
          <a:xfrm>
            <a:off x="857207" y="1294666"/>
            <a:ext cx="10910024" cy="42688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300" b="1" dirty="0">
                <a:solidFill>
                  <a:schemeClr val="accent2">
                    <a:lumMod val="50000"/>
                  </a:schemeClr>
                </a:solidFill>
              </a:rPr>
              <a:t>Creating Soft Links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The ln -s command creates a soft link, also called a symbolic link.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A soft link is a special file that points to another file or directory.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Unlike hard links, soft links can point to directories and can point to targets on different file systems.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A soft link stores only the path of the original target.</a:t>
            </a:r>
            <a:endParaRPr lang="ar-IQ" sz="2000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ar-IQ" sz="2000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ar-IQ" sz="2000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When the original file is deleted, the soft link still exists but points to a missing file.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This is called a dangling soft link.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C364181-F341-BB98-314A-40B5B9E05A0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44259AD-7FFF-DA73-607A-035E9D87E36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0418" y="3716868"/>
            <a:ext cx="6560831" cy="95095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ABBC737-F919-FAD5-0764-48917779BD6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90721" y="5184845"/>
            <a:ext cx="6560832" cy="992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099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7EC17B-5A26-BCF7-3120-18FF2416C4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3F1BA44-648C-FD47-E5B3-7E7C7B771A19}"/>
              </a:ext>
            </a:extLst>
          </p:cNvPr>
          <p:cNvSpPr/>
          <p:nvPr/>
        </p:nvSpPr>
        <p:spPr>
          <a:xfrm>
            <a:off x="640447" y="2046180"/>
            <a:ext cx="11124090" cy="386917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E5796BB-D47E-B9B6-3A46-AB5E95668C0E}"/>
              </a:ext>
            </a:extLst>
          </p:cNvPr>
          <p:cNvSpPr txBox="1"/>
          <p:nvPr/>
        </p:nvSpPr>
        <p:spPr>
          <a:xfrm>
            <a:off x="834405" y="1315464"/>
            <a:ext cx="79766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Making Links Between Files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FFFC2F5-E90A-A966-9F82-271FC576A83C}"/>
              </a:ext>
            </a:extLst>
          </p:cNvPr>
          <p:cNvSpPr txBox="1"/>
          <p:nvPr/>
        </p:nvSpPr>
        <p:spPr>
          <a:xfrm>
            <a:off x="891270" y="2120681"/>
            <a:ext cx="10761754" cy="2071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Soft Links to Directories</a:t>
            </a:r>
            <a:endParaRPr kumimoji="0" lang="ar-IQ" sz="2200" b="1" i="0" u="none" strike="noStrike" kern="1200" cap="none" spc="0" normalizeH="0" baseline="0" noProof="0" dirty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 soft link can point to a directory.</a:t>
            </a:r>
            <a:endParaRPr kumimoji="0" lang="ar-IQ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When accessing the soft link with cd, it behaves exactly like entering the original directory.</a:t>
            </a:r>
            <a:endParaRPr kumimoji="0" lang="ar-IQ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Example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4013906-B215-2034-5A71-125BEADBA68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CA3B22B-3726-7F9A-CB52-FE06FC303D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4405" y="4483770"/>
            <a:ext cx="10736173" cy="1133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8366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8DA510-D91D-E53E-7E81-CEAD485A51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256D5D7-5383-35ED-8584-1A552028805C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65143B0-F3C3-FE27-5D1C-EF598F8B157C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3EDB3DD6-335C-1024-D492-A2F5CF7E564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D46F96FB-4289-3E08-ECC1-32EFADAC9646}"/>
              </a:ext>
            </a:extLst>
          </p:cNvPr>
          <p:cNvSpPr/>
          <p:nvPr/>
        </p:nvSpPr>
        <p:spPr>
          <a:xfrm flipV="1">
            <a:off x="2626178" y="455181"/>
            <a:ext cx="925464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0A26E1A8-6C3C-3358-C400-84F1D67ABB12}"/>
              </a:ext>
            </a:extLst>
          </p:cNvPr>
          <p:cNvSpPr txBox="1"/>
          <p:nvPr/>
        </p:nvSpPr>
        <p:spPr>
          <a:xfrm>
            <a:off x="6649100" y="1391488"/>
            <a:ext cx="4216604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2700" b="1" dirty="0"/>
              <a:t>Locating Files on the System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012DB5AD-0681-AFDA-4309-28A30E03E1B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883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2A8C80-7574-568D-AABD-B0A50DC065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25BD0B0-E314-937F-0F94-26B2BE3C2507}"/>
              </a:ext>
            </a:extLst>
          </p:cNvPr>
          <p:cNvSpPr/>
          <p:nvPr/>
        </p:nvSpPr>
        <p:spPr>
          <a:xfrm>
            <a:off x="640447" y="1828799"/>
            <a:ext cx="10923368" cy="448947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52E02EC-42FB-6595-3015-CB413ADFB4F0}"/>
              </a:ext>
            </a:extLst>
          </p:cNvPr>
          <p:cNvSpPr txBox="1"/>
          <p:nvPr/>
        </p:nvSpPr>
        <p:spPr>
          <a:xfrm>
            <a:off x="721253" y="1133491"/>
            <a:ext cx="79766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Locating Files on the System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00CA797-6CC2-77E0-951A-068E323E0947}"/>
              </a:ext>
            </a:extLst>
          </p:cNvPr>
          <p:cNvSpPr txBox="1"/>
          <p:nvPr/>
        </p:nvSpPr>
        <p:spPr>
          <a:xfrm>
            <a:off x="876815" y="1917928"/>
            <a:ext cx="10438369" cy="4132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sz="2200" b="1" dirty="0">
                <a:solidFill>
                  <a:schemeClr val="accent2">
                    <a:lumMod val="50000"/>
                  </a:schemeClr>
                </a:solidFill>
              </a:rPr>
              <a:t>Objectives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900" dirty="0"/>
              <a:t>After completing this section, students should be able to search for files on mounted file systems using the find and locate commands.</a:t>
            </a:r>
          </a:p>
          <a:p>
            <a:pPr>
              <a:lnSpc>
                <a:spcPct val="150000"/>
              </a:lnSpc>
            </a:pPr>
            <a:r>
              <a:rPr lang="en-US" sz="2200" b="1" dirty="0">
                <a:solidFill>
                  <a:schemeClr val="accent2">
                    <a:lumMod val="50000"/>
                  </a:schemeClr>
                </a:solidFill>
              </a:rPr>
              <a:t>Tools for Finding Files</a:t>
            </a:r>
          </a:p>
          <a:p>
            <a:pPr>
              <a:lnSpc>
                <a:spcPct val="150000"/>
              </a:lnSpc>
              <a:buNone/>
            </a:pPr>
            <a:r>
              <a:rPr lang="en-US" sz="1900" dirty="0"/>
              <a:t>A system administrator needs tools for searching files based on specific criteria within the file system.</a:t>
            </a:r>
            <a:br>
              <a:rPr lang="en-US" sz="1900" dirty="0"/>
            </a:br>
            <a:r>
              <a:rPr lang="en-US" sz="1900" dirty="0"/>
              <a:t>This section covers two commands for searching files: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900" b="1" dirty="0"/>
              <a:t>locate</a:t>
            </a:r>
            <a:r>
              <a:rPr lang="en-US" sz="1900" dirty="0"/>
              <a:t> searches a pre-generated database for file names or paths and returns results instantly.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900" b="1" dirty="0"/>
              <a:t>find</a:t>
            </a:r>
            <a:r>
              <a:rPr lang="en-US" sz="1900" dirty="0"/>
              <a:t> searches the file system directly in real time by crawling through directories and matching specific conditions.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88F7653-AB95-7CAB-9DE1-76AEFC20A00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6935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2026CA-6F9F-B3FA-3A58-B2B02E6DAF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3E3BD52-A2FD-A813-C5AC-989649FE6071}"/>
              </a:ext>
            </a:extLst>
          </p:cNvPr>
          <p:cNvSpPr/>
          <p:nvPr/>
        </p:nvSpPr>
        <p:spPr>
          <a:xfrm>
            <a:off x="640447" y="1345306"/>
            <a:ext cx="9183777" cy="48882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E923352-B572-CD0F-B1D9-8B01F1D2B1AA}"/>
              </a:ext>
            </a:extLst>
          </p:cNvPr>
          <p:cNvSpPr txBox="1"/>
          <p:nvPr/>
        </p:nvSpPr>
        <p:spPr>
          <a:xfrm>
            <a:off x="743556" y="760531"/>
            <a:ext cx="79766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Locating Files on the System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D480D6C-041D-F3CE-F350-2288257573CD}"/>
              </a:ext>
            </a:extLst>
          </p:cNvPr>
          <p:cNvSpPr txBox="1"/>
          <p:nvPr/>
        </p:nvSpPr>
        <p:spPr>
          <a:xfrm>
            <a:off x="876815" y="1375719"/>
            <a:ext cx="10438369" cy="2355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200" b="1" dirty="0">
                <a:solidFill>
                  <a:srgbClr val="C00000"/>
                </a:solidFill>
              </a:rPr>
              <a:t>Locating Files by Name with locate</a:t>
            </a:r>
            <a:endParaRPr lang="ar-IQ" sz="2200" b="1" dirty="0">
              <a:solidFill>
                <a:srgbClr val="C00000"/>
              </a:solidFill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900" dirty="0"/>
              <a:t>The </a:t>
            </a:r>
            <a:r>
              <a:rPr lang="en-US" sz="1900" dirty="0">
                <a:solidFill>
                  <a:srgbClr val="C00000"/>
                </a:solidFill>
              </a:rPr>
              <a:t>locate</a:t>
            </a:r>
            <a:r>
              <a:rPr lang="en-US" sz="1900" dirty="0"/>
              <a:t> command searches for files by name or path using a local database.</a:t>
            </a:r>
            <a:endParaRPr lang="ar-IQ" sz="1900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900" dirty="0"/>
              <a:t>The database contains a list of file names and paths.</a:t>
            </a:r>
            <a:endParaRPr lang="ar-IQ" sz="1900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900" dirty="0"/>
              <a:t>Results are returned only from directories where the user has read permissions.</a:t>
            </a:r>
            <a:endParaRPr lang="ar-IQ" sz="1900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900" dirty="0"/>
              <a:t>Use locate to quickly find files that match a specific keyword.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CD48B7C-CF37-BC53-262E-7842BA5EE14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BD5A184-8339-65AD-D41F-60EAB59F98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6062" y="3761519"/>
            <a:ext cx="4273459" cy="2335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805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7969B2-E62C-D241-6986-ED0E9DA550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80DC131-0CCF-008F-B8A6-82112CC3F279}"/>
              </a:ext>
            </a:extLst>
          </p:cNvPr>
          <p:cNvSpPr/>
          <p:nvPr/>
        </p:nvSpPr>
        <p:spPr>
          <a:xfrm>
            <a:off x="640447" y="1124499"/>
            <a:ext cx="10923368" cy="519377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92BA74E-01AD-9F63-2592-A6CBA9ABB43A}"/>
              </a:ext>
            </a:extLst>
          </p:cNvPr>
          <p:cNvSpPr txBox="1"/>
          <p:nvPr/>
        </p:nvSpPr>
        <p:spPr>
          <a:xfrm>
            <a:off x="732405" y="539722"/>
            <a:ext cx="79766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Locating Files on the System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C8BEBCAF-8B70-1F50-1D73-9D1B0C179360}"/>
              </a:ext>
            </a:extLst>
          </p:cNvPr>
          <p:cNvSpPr txBox="1"/>
          <p:nvPr/>
        </p:nvSpPr>
        <p:spPr>
          <a:xfrm>
            <a:off x="876815" y="1124498"/>
            <a:ext cx="10438369" cy="29507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sz="2100" b="1" dirty="0"/>
              <a:t>Partial matches with </a:t>
            </a:r>
            <a:r>
              <a:rPr lang="en-US" sz="2100" b="1" dirty="0">
                <a:solidFill>
                  <a:schemeClr val="accent2">
                    <a:lumMod val="50000"/>
                  </a:schemeClr>
                </a:solidFill>
              </a:rPr>
              <a:t>locate</a:t>
            </a:r>
            <a:endParaRPr lang="en-US" sz="2100" dirty="0">
              <a:solidFill>
                <a:schemeClr val="accent2">
                  <a:lumMod val="50000"/>
                </a:schemeClr>
              </a:solidFill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100" dirty="0"/>
              <a:t>The </a:t>
            </a:r>
            <a:r>
              <a:rPr lang="en-US" sz="2100" i="1" dirty="0">
                <a:solidFill>
                  <a:schemeClr val="accent2">
                    <a:lumMod val="50000"/>
                  </a:schemeClr>
                </a:solidFill>
              </a:rPr>
              <a:t>locate</a:t>
            </a:r>
            <a:r>
              <a:rPr lang="en-US" sz="2100" dirty="0"/>
              <a:t> command returns results even when the search keyword matches only part of the file name or directory path.</a:t>
            </a:r>
            <a:endParaRPr lang="ar-IQ" sz="2100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100" dirty="0"/>
              <a:t>When a user searches for a term, any file or directory that contains this term in its name or in any part of its path will be listed.</a:t>
            </a:r>
          </a:p>
          <a:p>
            <a:pPr>
              <a:lnSpc>
                <a:spcPct val="150000"/>
              </a:lnSpc>
              <a:buNone/>
            </a:pPr>
            <a:r>
              <a:rPr lang="en-US" sz="2100" b="1" dirty="0">
                <a:solidFill>
                  <a:schemeClr val="accent2">
                    <a:lumMod val="50000"/>
                  </a:schemeClr>
                </a:solidFill>
              </a:rPr>
              <a:t>Example</a:t>
            </a:r>
            <a:r>
              <a:rPr lang="en-US" sz="2100" b="1" dirty="0"/>
              <a:t>:</a:t>
            </a:r>
            <a:endParaRPr lang="en-US" sz="21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77A2CD1-0F2A-242D-5A02-6BD77FD3CFC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49" y="-55059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17DAD4D-2360-BCCD-BB1E-A1D831BCBC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25253" y="3710652"/>
            <a:ext cx="5191391" cy="118921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6B1BFE5-3A5A-B9BB-5B7E-34459E9C768C}"/>
              </a:ext>
            </a:extLst>
          </p:cNvPr>
          <p:cNvPicPr>
            <a:picLocks noChangeAspect="1"/>
          </p:cNvPicPr>
          <p:nvPr/>
        </p:nvPicPr>
        <p:blipFill>
          <a:blip r:embed="rId5">
            <a:grayscl/>
          </a:blip>
          <a:stretch>
            <a:fillRect/>
          </a:stretch>
        </p:blipFill>
        <p:spPr>
          <a:xfrm>
            <a:off x="1122142" y="5106297"/>
            <a:ext cx="6487430" cy="1005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4762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1E2B98-BCC1-FB21-BAD5-7B4B12F74B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941D3BA-785A-E992-ECA2-402C94DD85AF}"/>
              </a:ext>
            </a:extLst>
          </p:cNvPr>
          <p:cNvSpPr/>
          <p:nvPr/>
        </p:nvSpPr>
        <p:spPr>
          <a:xfrm>
            <a:off x="640447" y="1828800"/>
            <a:ext cx="10923368" cy="40865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57E9B76-E82C-2051-0B83-09B9C32BD1F5}"/>
              </a:ext>
            </a:extLst>
          </p:cNvPr>
          <p:cNvSpPr txBox="1"/>
          <p:nvPr/>
        </p:nvSpPr>
        <p:spPr>
          <a:xfrm>
            <a:off x="721253" y="1133491"/>
            <a:ext cx="79766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Locating Files on the System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99E7AE5-E08D-C2F7-185E-AA961E37F9D3}"/>
              </a:ext>
            </a:extLst>
          </p:cNvPr>
          <p:cNvSpPr txBox="1"/>
          <p:nvPr/>
        </p:nvSpPr>
        <p:spPr>
          <a:xfrm>
            <a:off x="876815" y="2044389"/>
            <a:ext cx="10438369" cy="18475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sz="2100" b="1" dirty="0">
                <a:solidFill>
                  <a:schemeClr val="accent2">
                    <a:lumMod val="50000"/>
                  </a:schemeClr>
                </a:solidFill>
              </a:rPr>
              <a:t>Limiting results with the -n option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900" dirty="0"/>
              <a:t>The </a:t>
            </a:r>
            <a:r>
              <a:rPr lang="en-US" sz="1900" b="1" dirty="0"/>
              <a:t>-n</a:t>
            </a:r>
            <a:r>
              <a:rPr lang="en-US" sz="1900" dirty="0"/>
              <a:t> option limits the number of search results returned by the </a:t>
            </a:r>
            <a:r>
              <a:rPr lang="en-US" sz="1900" b="1" dirty="0"/>
              <a:t>locate</a:t>
            </a:r>
            <a:r>
              <a:rPr lang="en-US" sz="1900" dirty="0"/>
              <a:t> command.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900" dirty="0"/>
              <a:t>This is useful when the search keyword produces a large number of matches.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900" dirty="0"/>
              <a:t>For example, the following command returns only the first </a:t>
            </a:r>
            <a:r>
              <a:rPr lang="en-US" sz="1900" b="1" dirty="0"/>
              <a:t>five</a:t>
            </a:r>
            <a:r>
              <a:rPr lang="en-US" sz="1900" dirty="0"/>
              <a:t> matches for the file name </a:t>
            </a:r>
            <a:r>
              <a:rPr lang="en-US" sz="1900" b="1" dirty="0"/>
              <a:t>snow.png</a:t>
            </a:r>
            <a:r>
              <a:rPr lang="en-US" sz="1900" dirty="0"/>
              <a:t>: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26922B0-56EA-94D5-1C9C-3C4DE89284E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45E7F19-AC8A-2F12-26B4-E4AC2A1C38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23596" y="4095547"/>
            <a:ext cx="6593221" cy="1616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276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EAE093-A253-5C83-2FE8-8424837B98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7F9BFD2-130B-0EE7-2683-4D4C46F2B314}"/>
              </a:ext>
            </a:extLst>
          </p:cNvPr>
          <p:cNvSpPr/>
          <p:nvPr/>
        </p:nvSpPr>
        <p:spPr>
          <a:xfrm>
            <a:off x="640447" y="1650380"/>
            <a:ext cx="10438369" cy="43266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8D64EF-B93E-A6E6-BD34-02E172C136A7}"/>
              </a:ext>
            </a:extLst>
          </p:cNvPr>
          <p:cNvSpPr txBox="1"/>
          <p:nvPr/>
        </p:nvSpPr>
        <p:spPr>
          <a:xfrm>
            <a:off x="640447" y="961991"/>
            <a:ext cx="79766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Locating Files on the System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B471977-6511-9023-A016-B81AC699543F}"/>
              </a:ext>
            </a:extLst>
          </p:cNvPr>
          <p:cNvSpPr txBox="1"/>
          <p:nvPr/>
        </p:nvSpPr>
        <p:spPr>
          <a:xfrm>
            <a:off x="876815" y="1748226"/>
            <a:ext cx="10438369" cy="3835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sz="2000" b="1" dirty="0">
                <a:solidFill>
                  <a:schemeClr val="accent2">
                    <a:lumMod val="50000"/>
                  </a:schemeClr>
                </a:solidFill>
              </a:rPr>
              <a:t>Searching for Files with 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find</a:t>
            </a:r>
            <a:endParaRPr lang="en-US" sz="2000" dirty="0">
              <a:solidFill>
                <a:schemeClr val="accent1">
                  <a:lumMod val="50000"/>
                </a:schemeClr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The </a:t>
            </a:r>
            <a:r>
              <a:rPr lang="en-US" b="1" dirty="0">
                <a:solidFill>
                  <a:schemeClr val="accent1">
                    <a:lumMod val="50000"/>
                  </a:schemeClr>
                </a:solidFill>
              </a:rPr>
              <a:t>find</a:t>
            </a:r>
            <a:r>
              <a:rPr lang="en-US" dirty="0"/>
              <a:t> command performs a real-time search in the local file system.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It searches for files that match the criteria provided in the command-line arguments.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The command runs using the permissions of the current user.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The user running find must have read and execute permissions on directories to see their contents.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The first argument to find is the starting directory of the search.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If no directory is provided, find starts searching in the current directory and all its subdirectories.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To search the home directory of user student, start the search at:</a:t>
            </a:r>
            <a:r>
              <a:rPr lang="ar-IQ" b="1" dirty="0">
                <a:solidFill>
                  <a:schemeClr val="accent2">
                    <a:lumMod val="50000"/>
                  </a:schemeClr>
                </a:solidFill>
              </a:rPr>
              <a:t>/ 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home </a:t>
            </a:r>
            <a:r>
              <a:rPr lang="ar-IQ" b="1" dirty="0">
                <a:solidFill>
                  <a:schemeClr val="accent2">
                    <a:lumMod val="50000"/>
                  </a:schemeClr>
                </a:solidFill>
              </a:rPr>
              <a:t>/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student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To search the entire system, start the search at:</a:t>
            </a:r>
            <a:r>
              <a:rPr lang="ar-IQ" b="1" dirty="0">
                <a:solidFill>
                  <a:schemeClr val="accent2">
                    <a:lumMod val="50000"/>
                  </a:schemeClr>
                </a:solidFill>
              </a:rPr>
              <a:t> / </a:t>
            </a:r>
            <a:endParaRPr lang="en-US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A7EEAF3-6E41-7D20-0C6B-E320E939DD5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1511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1AC5E0-581C-9138-5C05-6CDE536D22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D285F8E-0FCC-6E12-9EE6-55EF8E63947E}"/>
              </a:ext>
            </a:extLst>
          </p:cNvPr>
          <p:cNvSpPr/>
          <p:nvPr/>
        </p:nvSpPr>
        <p:spPr>
          <a:xfrm>
            <a:off x="640447" y="1828800"/>
            <a:ext cx="10923368" cy="40865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5F326E3-C733-56CD-7C50-2328A0A64709}"/>
              </a:ext>
            </a:extLst>
          </p:cNvPr>
          <p:cNvSpPr txBox="1"/>
          <p:nvPr/>
        </p:nvSpPr>
        <p:spPr>
          <a:xfrm>
            <a:off x="721253" y="1133491"/>
            <a:ext cx="79766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Locating Files on the System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B21AE2B-9F6C-5C67-08E2-3D2DE8406E1E}"/>
              </a:ext>
            </a:extLst>
          </p:cNvPr>
          <p:cNvSpPr txBox="1"/>
          <p:nvPr/>
        </p:nvSpPr>
        <p:spPr>
          <a:xfrm>
            <a:off x="876815" y="1828800"/>
            <a:ext cx="10438369" cy="33733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sz="1900" b="1" dirty="0"/>
              <a:t>Searching with the </a:t>
            </a:r>
            <a:r>
              <a:rPr lang="en-US" sz="1900" b="1" dirty="0">
                <a:solidFill>
                  <a:schemeClr val="accent2">
                    <a:lumMod val="50000"/>
                  </a:schemeClr>
                </a:solidFill>
              </a:rPr>
              <a:t>-name </a:t>
            </a:r>
            <a:r>
              <a:rPr lang="en-US" sz="1900" b="1" dirty="0"/>
              <a:t>option</a:t>
            </a:r>
            <a:endParaRPr lang="en-US" sz="1900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The name option allows find to look for files that match a specific file name.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It returns only the exact matches of the name provided.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To search for a file named </a:t>
            </a:r>
            <a:r>
              <a:rPr lang="en-US" b="1" dirty="0" err="1">
                <a:solidFill>
                  <a:schemeClr val="accent2">
                    <a:lumMod val="50000"/>
                  </a:schemeClr>
                </a:solidFill>
              </a:rPr>
              <a:t>sshd_config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dirty="0"/>
              <a:t>starting from the root directory and all subdirectories, use:</a:t>
            </a:r>
            <a:br>
              <a:rPr lang="en-US" dirty="0"/>
            </a:b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The name option can also match patterns when using wildcard characters.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To search for all files ending with </a:t>
            </a:r>
            <a:r>
              <a:rPr lang="en-US" b="1" dirty="0"/>
              <a:t>.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txt</a:t>
            </a:r>
            <a:r>
              <a:rPr lang="en-US" dirty="0"/>
              <a:t> starting from the root directory, use:</a:t>
            </a:r>
            <a:br>
              <a:rPr lang="en-US" dirty="0"/>
            </a:br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5231386-E3D1-56A8-75E1-B28ADA494AB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96CCA5D-B5A1-243F-086E-F2E7103A27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86063" y="3530885"/>
            <a:ext cx="4860425" cy="44185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302262F-F003-3686-62B6-F20DC088F67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86063" y="4978290"/>
            <a:ext cx="5191850" cy="447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3165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7BDC3C-B43D-EF0C-DCF9-2A927A376A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F6480EB-7D14-C24C-C16E-A1604C4ABB40}"/>
              </a:ext>
            </a:extLst>
          </p:cNvPr>
          <p:cNvSpPr/>
          <p:nvPr/>
        </p:nvSpPr>
        <p:spPr>
          <a:xfrm>
            <a:off x="640447" y="1828800"/>
            <a:ext cx="10923368" cy="40865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5AE71F0-FFA6-2FA1-D23F-B61FAB064AE3}"/>
              </a:ext>
            </a:extLst>
          </p:cNvPr>
          <p:cNvSpPr txBox="1"/>
          <p:nvPr/>
        </p:nvSpPr>
        <p:spPr>
          <a:xfrm>
            <a:off x="721253" y="1133491"/>
            <a:ext cx="79766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Locating Files on the System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8ED6621-0183-A2E5-1693-30640C58017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B8728D9-8A6F-1F9A-207B-158BAAA5AB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0414" y="2062075"/>
            <a:ext cx="9831172" cy="3620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816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8A592F-496C-3632-EF57-C3F837A59B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2D71FAC-AE0A-3446-B6FE-A1F338A223E2}"/>
              </a:ext>
            </a:extLst>
          </p:cNvPr>
          <p:cNvSpPr/>
          <p:nvPr/>
        </p:nvSpPr>
        <p:spPr>
          <a:xfrm>
            <a:off x="640447" y="1828800"/>
            <a:ext cx="10923368" cy="40865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5DE08E7-69E9-6BCF-76EC-38E0B62B4D9E}"/>
              </a:ext>
            </a:extLst>
          </p:cNvPr>
          <p:cNvSpPr txBox="1"/>
          <p:nvPr/>
        </p:nvSpPr>
        <p:spPr>
          <a:xfrm>
            <a:off x="721253" y="1133491"/>
            <a:ext cx="79766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Locating Files on the System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A5799F6-A99B-691B-41F3-F2FA83B6302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1CC4105-4EEA-E52A-9777-B4D5072333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2125" y="2201760"/>
            <a:ext cx="9109520" cy="3398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3662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0C9E73-65ED-53E9-8030-3446C06E46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AB8E3C0-B3D1-60F8-B368-73161205EC5C}"/>
              </a:ext>
            </a:extLst>
          </p:cNvPr>
          <p:cNvSpPr/>
          <p:nvPr/>
        </p:nvSpPr>
        <p:spPr>
          <a:xfrm>
            <a:off x="640447" y="1828800"/>
            <a:ext cx="10923368" cy="40865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0807191-33BC-4D1C-C37F-0157EF230E15}"/>
              </a:ext>
            </a:extLst>
          </p:cNvPr>
          <p:cNvSpPr txBox="1"/>
          <p:nvPr/>
        </p:nvSpPr>
        <p:spPr>
          <a:xfrm>
            <a:off x="721253" y="1133491"/>
            <a:ext cx="79766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Locating Files on the System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318FBBC-F86E-4D10-4E7C-857D8202CDF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B9FEC80-AE00-A3A1-EFE2-B31B96B3D13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9673" y="2397512"/>
            <a:ext cx="10231368" cy="2992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619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DFA1CE-B777-015F-1C44-8A738B0D2F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1C1222D-27BA-AABE-20CF-9DA65A784133}"/>
              </a:ext>
            </a:extLst>
          </p:cNvPr>
          <p:cNvSpPr/>
          <p:nvPr/>
        </p:nvSpPr>
        <p:spPr>
          <a:xfrm>
            <a:off x="640447" y="1828800"/>
            <a:ext cx="10923368" cy="40865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411939-85F3-A452-3ADC-B7F1B0C1EA42}"/>
              </a:ext>
            </a:extLst>
          </p:cNvPr>
          <p:cNvSpPr txBox="1"/>
          <p:nvPr/>
        </p:nvSpPr>
        <p:spPr>
          <a:xfrm>
            <a:off x="721253" y="1133491"/>
            <a:ext cx="79766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Locating Files on the System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5F66C99-23F2-792C-441A-B38D4AC7725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83B48A9-5FFD-4C93-97E0-D581F61D24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0962" y="2509085"/>
            <a:ext cx="9624570" cy="2815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3799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8C8B2A-BD1F-ECBE-CD01-68192720DA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A85641E-287E-121D-1C45-CE4E02C19420}"/>
              </a:ext>
            </a:extLst>
          </p:cNvPr>
          <p:cNvSpPr/>
          <p:nvPr/>
        </p:nvSpPr>
        <p:spPr>
          <a:xfrm>
            <a:off x="640447" y="1828800"/>
            <a:ext cx="10923368" cy="40865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F0160BA-D4C6-095A-6DED-85738C2383A6}"/>
              </a:ext>
            </a:extLst>
          </p:cNvPr>
          <p:cNvSpPr txBox="1"/>
          <p:nvPr/>
        </p:nvSpPr>
        <p:spPr>
          <a:xfrm>
            <a:off x="721253" y="1133491"/>
            <a:ext cx="79766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Locating Files on the System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EACF501-AA33-F055-D4A8-3DB5A18BCED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56C7626-507C-8DD1-7509-765F8C4F56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5109" y="2402481"/>
            <a:ext cx="10201781" cy="2961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715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79041D-ABD1-9267-DE7D-B25AA8B8A1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73FE251-9227-9A05-9DA0-54A57D51A498}"/>
              </a:ext>
            </a:extLst>
          </p:cNvPr>
          <p:cNvSpPr/>
          <p:nvPr/>
        </p:nvSpPr>
        <p:spPr>
          <a:xfrm>
            <a:off x="640447" y="1828800"/>
            <a:ext cx="10482104" cy="27878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580021-19D4-6C51-CE49-E2E835AB5CE9}"/>
              </a:ext>
            </a:extLst>
          </p:cNvPr>
          <p:cNvSpPr txBox="1"/>
          <p:nvPr/>
        </p:nvSpPr>
        <p:spPr>
          <a:xfrm>
            <a:off x="721253" y="1133491"/>
            <a:ext cx="79766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Locating Files on the System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5A0E0C1-D141-773E-089E-C568C9AD8DB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016881C4-07F8-1D6D-BF94-451FCCBA4C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9449" y="2291035"/>
            <a:ext cx="9702629" cy="1655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5599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942BC3-EBE2-DC5F-5CF0-84A328DF5B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0118A19-241B-1B63-AC2B-0D2DE01CEBC0}"/>
              </a:ext>
            </a:extLst>
          </p:cNvPr>
          <p:cNvSpPr/>
          <p:nvPr/>
        </p:nvSpPr>
        <p:spPr>
          <a:xfrm>
            <a:off x="640447" y="1650380"/>
            <a:ext cx="11101787" cy="38137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467A5CF-7B85-0E4C-940D-9DA9C014767E}"/>
              </a:ext>
            </a:extLst>
          </p:cNvPr>
          <p:cNvSpPr txBox="1"/>
          <p:nvPr/>
        </p:nvSpPr>
        <p:spPr>
          <a:xfrm>
            <a:off x="640447" y="961991"/>
            <a:ext cx="79766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Summary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E3D7726-4DD9-E602-A250-647859103A9D}"/>
              </a:ext>
            </a:extLst>
          </p:cNvPr>
          <p:cNvSpPr txBox="1"/>
          <p:nvPr/>
        </p:nvSpPr>
        <p:spPr>
          <a:xfrm>
            <a:off x="708450" y="1818817"/>
            <a:ext cx="10843103" cy="30839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US" sz="2000" dirty="0"/>
              <a:t>Identified file systems and storage devices using commands like </a:t>
            </a:r>
            <a:r>
              <a:rPr lang="en-US" sz="2000" b="1" dirty="0" err="1"/>
              <a:t>blkid</a:t>
            </a:r>
            <a:r>
              <a:rPr lang="en-US" sz="2000" dirty="0"/>
              <a:t>, </a:t>
            </a:r>
            <a:r>
              <a:rPr lang="en-US" sz="2000" b="1" dirty="0" err="1"/>
              <a:t>lsblk</a:t>
            </a:r>
            <a:r>
              <a:rPr lang="en-US" sz="2000" dirty="0"/>
              <a:t>, and device paths.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US" sz="2000" b="1" dirty="0"/>
              <a:t>Mounted</a:t>
            </a:r>
            <a:r>
              <a:rPr lang="en-US" sz="2000" dirty="0"/>
              <a:t> and </a:t>
            </a:r>
            <a:r>
              <a:rPr lang="en-US" sz="2000" b="1" dirty="0"/>
              <a:t>unmounted</a:t>
            </a:r>
            <a:r>
              <a:rPr lang="en-US" sz="2000" dirty="0"/>
              <a:t> file systems using device names and UUIDs and handled mount point issues.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US" sz="2000" dirty="0"/>
              <a:t>Created and managed </a:t>
            </a:r>
            <a:r>
              <a:rPr lang="en-US" sz="2000" b="1" dirty="0"/>
              <a:t>hard links </a:t>
            </a:r>
            <a:r>
              <a:rPr lang="en-US" sz="2000" dirty="0"/>
              <a:t>and </a:t>
            </a:r>
            <a:r>
              <a:rPr lang="en-US" sz="2000" b="1" dirty="0"/>
              <a:t>soft links </a:t>
            </a:r>
            <a:r>
              <a:rPr lang="en-US" sz="2000" dirty="0"/>
              <a:t>and understood behavior, usage, and differences.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US" sz="2000" dirty="0"/>
              <a:t>Searched for files using </a:t>
            </a:r>
            <a:r>
              <a:rPr lang="en-US" sz="2000" b="1" dirty="0"/>
              <a:t>locate</a:t>
            </a:r>
            <a:r>
              <a:rPr lang="en-US" sz="2000" dirty="0"/>
              <a:t> and </a:t>
            </a:r>
            <a:r>
              <a:rPr lang="en-US" sz="2000" b="1" dirty="0"/>
              <a:t>find</a:t>
            </a:r>
            <a:r>
              <a:rPr lang="en-US" sz="2000" dirty="0"/>
              <a:t> based on name, type, ownership, patterns, and permissions.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8DAFF34-DCBD-1FA8-0F8C-D0FEE1E17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2331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20555b5da0b2e7a8b0125b4063a232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07b825fe9b2234ea84872814b078fd7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http://schemas.microsoft.com/office/2006/documentManagement/types"/>
    <ds:schemaRef ds:uri="http://schemas.openxmlformats.org/package/2006/metadata/core-properties"/>
    <ds:schemaRef ds:uri="49100919-8a76-4266-be0c-7dc583902cb4"/>
    <ds:schemaRef ds:uri="http://purl.org/dc/dcmitype/"/>
    <ds:schemaRef ds:uri="http://purl.org/dc/elements/1.1/"/>
    <ds:schemaRef ds:uri="http://schemas.microsoft.com/office/infopath/2007/PartnerControls"/>
    <ds:schemaRef ds:uri="http://www.w3.org/XML/1998/namespace"/>
    <ds:schemaRef ds:uri="d13aca44-ef33-4cf4-9980-7f0b00e6eeb9"/>
    <ds:schemaRef ds:uri="http://schemas.microsoft.com/office/2006/metadata/properties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B4242970-9238-4BCD-A2F7-0FC1C93B667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27259</TotalTime>
  <Words>1802</Words>
  <Application>Microsoft Office PowerPoint</Application>
  <PresentationFormat>Widescreen</PresentationFormat>
  <Paragraphs>225</Paragraphs>
  <Slides>41</Slides>
  <Notes>41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9" baseType="lpstr">
      <vt:lpstr>Alexandria</vt:lpstr>
      <vt:lpstr>Arial</vt:lpstr>
      <vt:lpstr>Calibri</vt:lpstr>
      <vt:lpstr>Calibri Light</vt:lpstr>
      <vt:lpstr>Nunito</vt:lpstr>
      <vt:lpstr>Roboto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DR.Ahmed.eldouh.CSIS</cp:lastModifiedBy>
  <cp:revision>640</cp:revision>
  <dcterms:created xsi:type="dcterms:W3CDTF">2023-04-29T09:08:00Z</dcterms:created>
  <dcterms:modified xsi:type="dcterms:W3CDTF">2026-02-03T22:42:20Z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