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29"/>
  </p:notesMasterIdLst>
  <p:sldIdLst>
    <p:sldId id="303" r:id="rId5"/>
    <p:sldId id="332" r:id="rId6"/>
    <p:sldId id="360" r:id="rId7"/>
    <p:sldId id="372" r:id="rId8"/>
    <p:sldId id="373" r:id="rId9"/>
    <p:sldId id="374" r:id="rId10"/>
    <p:sldId id="331" r:id="rId11"/>
    <p:sldId id="363" r:id="rId12"/>
    <p:sldId id="361" r:id="rId13"/>
    <p:sldId id="362" r:id="rId14"/>
    <p:sldId id="337" r:id="rId15"/>
    <p:sldId id="364" r:id="rId16"/>
    <p:sldId id="371" r:id="rId17"/>
    <p:sldId id="365" r:id="rId18"/>
    <p:sldId id="340" r:id="rId19"/>
    <p:sldId id="368" r:id="rId20"/>
    <p:sldId id="367" r:id="rId21"/>
    <p:sldId id="369" r:id="rId22"/>
    <p:sldId id="370" r:id="rId23"/>
    <p:sldId id="376" r:id="rId24"/>
    <p:sldId id="377" r:id="rId25"/>
    <p:sldId id="339" r:id="rId26"/>
    <p:sldId id="353"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32"/>
            <p14:sldId id="360"/>
            <p14:sldId id="372"/>
            <p14:sldId id="373"/>
            <p14:sldId id="374"/>
            <p14:sldId id="331"/>
            <p14:sldId id="363"/>
            <p14:sldId id="361"/>
            <p14:sldId id="362"/>
            <p14:sldId id="337"/>
            <p14:sldId id="364"/>
            <p14:sldId id="371"/>
            <p14:sldId id="365"/>
            <p14:sldId id="340"/>
            <p14:sldId id="368"/>
            <p14:sldId id="367"/>
            <p14:sldId id="369"/>
            <p14:sldId id="370"/>
            <p14:sldId id="376"/>
            <p14:sldId id="377"/>
            <p14:sldId id="339"/>
            <p14:sldId id="353"/>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5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D47199-26FB-48B0-8719-F884A10F98A9}"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17996B7D-D4CA-4184-9E77-4DF8D4F1E623}">
      <dgm:prSet/>
      <dgm:spPr/>
      <dgm:t>
        <a:bodyPr/>
        <a:lstStyle/>
        <a:p>
          <a:pPr algn="just" rtl="1"/>
          <a:r>
            <a:rPr lang="ar-EG" dirty="0">
              <a:latin typeface="Sakkal Majalla" panose="02000000000000000000" pitchFamily="2" charset="-78"/>
              <a:cs typeface="Sakkal Majalla" panose="02000000000000000000" pitchFamily="2" charset="-78"/>
            </a:rPr>
            <a:t>مجموعة المبادئ والقواعد التي تصف السلوك السوي لكل من المؤلفين والمحررين والمحكمين والناشرين والمؤسسات البحثية ، وعدم الالتزام بها يشير إلى نوع من أنواع سوء السلوك العلمي </a:t>
          </a:r>
          <a:r>
            <a:rPr lang="en-US" dirty="0">
              <a:latin typeface="Sakkal Majalla" panose="02000000000000000000" pitchFamily="2" charset="-78"/>
              <a:cs typeface="Sakkal Majalla" panose="02000000000000000000" pitchFamily="2" charset="-78"/>
            </a:rPr>
            <a:t>.Research Misconduct</a:t>
          </a:r>
          <a:endParaRPr lang="ar-EG" dirty="0">
            <a:latin typeface="Sakkal Majalla" panose="02000000000000000000" pitchFamily="2" charset="-78"/>
            <a:cs typeface="Sakkal Majalla" panose="02000000000000000000" pitchFamily="2" charset="-78"/>
          </a:endParaRPr>
        </a:p>
      </dgm:t>
    </dgm:pt>
    <dgm:pt modelId="{EE45C66C-CDE0-43ED-8F46-31BEAB70E237}" type="parTrans" cxnId="{21AE6B0D-47E0-4A7D-97CC-7F837626ACCD}">
      <dgm:prSet/>
      <dgm:spPr/>
      <dgm:t>
        <a:bodyPr/>
        <a:lstStyle/>
        <a:p>
          <a:pPr rtl="1"/>
          <a:endParaRPr lang="ar-EG"/>
        </a:p>
      </dgm:t>
    </dgm:pt>
    <dgm:pt modelId="{965CB12A-E748-4938-B4A9-BA05AAB4A244}" type="sibTrans" cxnId="{21AE6B0D-47E0-4A7D-97CC-7F837626ACCD}">
      <dgm:prSet/>
      <dgm:spPr/>
      <dgm:t>
        <a:bodyPr/>
        <a:lstStyle/>
        <a:p>
          <a:pPr rtl="1"/>
          <a:endParaRPr lang="ar-EG"/>
        </a:p>
      </dgm:t>
    </dgm:pt>
    <dgm:pt modelId="{5A4F6943-D1E3-4111-B163-FF63FCF1FC04}" type="pres">
      <dgm:prSet presAssocID="{6AD47199-26FB-48B0-8719-F884A10F98A9}" presName="linear" presStyleCnt="0">
        <dgm:presLayoutVars>
          <dgm:animLvl val="lvl"/>
          <dgm:resizeHandles val="exact"/>
        </dgm:presLayoutVars>
      </dgm:prSet>
      <dgm:spPr/>
    </dgm:pt>
    <dgm:pt modelId="{17DD88EF-DDD9-4A50-B2F4-D63AA9A4702C}" type="pres">
      <dgm:prSet presAssocID="{17996B7D-D4CA-4184-9E77-4DF8D4F1E623}" presName="parentText" presStyleLbl="node1" presStyleIdx="0" presStyleCnt="1">
        <dgm:presLayoutVars>
          <dgm:chMax val="0"/>
          <dgm:bulletEnabled val="1"/>
        </dgm:presLayoutVars>
      </dgm:prSet>
      <dgm:spPr/>
    </dgm:pt>
  </dgm:ptLst>
  <dgm:cxnLst>
    <dgm:cxn modelId="{21AE6B0D-47E0-4A7D-97CC-7F837626ACCD}" srcId="{6AD47199-26FB-48B0-8719-F884A10F98A9}" destId="{17996B7D-D4CA-4184-9E77-4DF8D4F1E623}" srcOrd="0" destOrd="0" parTransId="{EE45C66C-CDE0-43ED-8F46-31BEAB70E237}" sibTransId="{965CB12A-E748-4938-B4A9-BA05AAB4A244}"/>
    <dgm:cxn modelId="{C78B96D1-1506-4792-9A39-22F4B3B5FBB6}" type="presOf" srcId="{17996B7D-D4CA-4184-9E77-4DF8D4F1E623}" destId="{17DD88EF-DDD9-4A50-B2F4-D63AA9A4702C}" srcOrd="0" destOrd="0" presId="urn:microsoft.com/office/officeart/2005/8/layout/vList2"/>
    <dgm:cxn modelId="{C7CBC8F3-9027-4E53-BF5B-48684076903A}" type="presOf" srcId="{6AD47199-26FB-48B0-8719-F884A10F98A9}" destId="{5A4F6943-D1E3-4111-B163-FF63FCF1FC04}" srcOrd="0" destOrd="0" presId="urn:microsoft.com/office/officeart/2005/8/layout/vList2"/>
    <dgm:cxn modelId="{5C074EC8-02F1-4E68-A8B5-33C9F00A57B4}" type="presParOf" srcId="{5A4F6943-D1E3-4111-B163-FF63FCF1FC04}" destId="{17DD88EF-DDD9-4A50-B2F4-D63AA9A4702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E75BB0-593A-4BE0-A0A3-783AE441D69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3B379618-1A45-412B-8912-043EA045276B}">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كثرة الممارسات غير السوية التي يقدم عليها بعض المؤلفين في مختلف التخصصات ، والتي أصبحت تتنامى بطريقة ملحوظة، كسرقة الأفكار وتلفيق البيانات وتزويرها وغيرها من السلوكيات. ولذلك تم نشر العديد من الدراسات والأبحاث وتنظيم عدد من الفعاليات  على المستوى المحلي والإقليمي من أجل مناقشة بعض تلك الممارسات المنافية لأخلاقيات النشر والوقوف عليها. </a:t>
          </a:r>
        </a:p>
      </dgm:t>
    </dgm:pt>
    <dgm:pt modelId="{9B48E166-8679-49A0-B1A1-2649D532566E}" type="parTrans" cxnId="{6D6A7DD1-2D2C-4BA2-A8AB-B83DFC2333EA}">
      <dgm:prSet/>
      <dgm:spPr/>
      <dgm:t>
        <a:bodyPr/>
        <a:lstStyle/>
        <a:p>
          <a:pPr rtl="1"/>
          <a:endParaRPr lang="ar-EG"/>
        </a:p>
      </dgm:t>
    </dgm:pt>
    <dgm:pt modelId="{4FA8CFA6-B522-44DA-BB6B-1D8DE309CF41}" type="sibTrans" cxnId="{6D6A7DD1-2D2C-4BA2-A8AB-B83DFC2333EA}">
      <dgm:prSet/>
      <dgm:spPr/>
      <dgm:t>
        <a:bodyPr/>
        <a:lstStyle/>
        <a:p>
          <a:pPr rtl="1"/>
          <a:endParaRPr lang="ar-EG"/>
        </a:p>
      </dgm:t>
    </dgm:pt>
    <dgm:pt modelId="{DAB9980E-D7D3-4D70-942A-3ED117127F4D}">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إقدام بعض المؤسسات  الأكاديمية والبحثية على إلزام المؤلف المتقدم للترقية العلمية أن يحضر ما يفيد أصالة مقالته العلمية ، استنادا إلى نتائج أحد البرمجيات المعنية بالكشف عن الانتحال المحتمل في المقالة المقدمة للنشر. </a:t>
          </a:r>
        </a:p>
      </dgm:t>
    </dgm:pt>
    <dgm:pt modelId="{546E6C30-E21B-4750-9536-56E06802262B}" type="parTrans" cxnId="{59B6EA09-0F00-45AB-BAE5-24F1608111DE}">
      <dgm:prSet/>
      <dgm:spPr/>
      <dgm:t>
        <a:bodyPr/>
        <a:lstStyle/>
        <a:p>
          <a:pPr rtl="1"/>
          <a:endParaRPr lang="ar-EG"/>
        </a:p>
      </dgm:t>
    </dgm:pt>
    <dgm:pt modelId="{F12D1577-E372-4521-B0C7-5129544940DC}" type="sibTrans" cxnId="{59B6EA09-0F00-45AB-BAE5-24F1608111DE}">
      <dgm:prSet/>
      <dgm:spPr/>
      <dgm:t>
        <a:bodyPr/>
        <a:lstStyle/>
        <a:p>
          <a:pPr rtl="1"/>
          <a:endParaRPr lang="ar-EG"/>
        </a:p>
      </dgm:t>
    </dgm:pt>
    <dgm:pt modelId="{5B39BC1F-5B05-40D2-935F-988C55AC3F40}" type="pres">
      <dgm:prSet presAssocID="{98E75BB0-593A-4BE0-A0A3-783AE441D69B}" presName="vert0" presStyleCnt="0">
        <dgm:presLayoutVars>
          <dgm:dir/>
          <dgm:animOne val="branch"/>
          <dgm:animLvl val="lvl"/>
        </dgm:presLayoutVars>
      </dgm:prSet>
      <dgm:spPr/>
    </dgm:pt>
    <dgm:pt modelId="{D9292E85-F3D5-418A-8573-DA995FF2C7FA}" type="pres">
      <dgm:prSet presAssocID="{3B379618-1A45-412B-8912-043EA045276B}" presName="thickLine" presStyleLbl="alignNode1" presStyleIdx="0" presStyleCnt="2"/>
      <dgm:spPr/>
    </dgm:pt>
    <dgm:pt modelId="{CAE2785E-1738-45B1-A49E-D9D69B268F02}" type="pres">
      <dgm:prSet presAssocID="{3B379618-1A45-412B-8912-043EA045276B}" presName="horz1" presStyleCnt="0"/>
      <dgm:spPr/>
    </dgm:pt>
    <dgm:pt modelId="{7CB8F6D0-12BA-4DDF-A49E-C43D16669636}" type="pres">
      <dgm:prSet presAssocID="{3B379618-1A45-412B-8912-043EA045276B}" presName="tx1" presStyleLbl="revTx" presStyleIdx="0" presStyleCnt="2" custScaleY="140448"/>
      <dgm:spPr/>
    </dgm:pt>
    <dgm:pt modelId="{21BE4547-B21A-4BC4-A82D-607A94DD494A}" type="pres">
      <dgm:prSet presAssocID="{3B379618-1A45-412B-8912-043EA045276B}" presName="vert1" presStyleCnt="0"/>
      <dgm:spPr/>
    </dgm:pt>
    <dgm:pt modelId="{2F83CD93-0EDF-4B91-8C91-A0BFD45B09CE}" type="pres">
      <dgm:prSet presAssocID="{DAB9980E-D7D3-4D70-942A-3ED117127F4D}" presName="thickLine" presStyleLbl="alignNode1" presStyleIdx="1" presStyleCnt="2"/>
      <dgm:spPr/>
    </dgm:pt>
    <dgm:pt modelId="{C739DBAB-25F2-441B-BA92-89203540AC71}" type="pres">
      <dgm:prSet presAssocID="{DAB9980E-D7D3-4D70-942A-3ED117127F4D}" presName="horz1" presStyleCnt="0"/>
      <dgm:spPr/>
    </dgm:pt>
    <dgm:pt modelId="{003C39CA-61C1-45F2-B94A-3766DB780944}" type="pres">
      <dgm:prSet presAssocID="{DAB9980E-D7D3-4D70-942A-3ED117127F4D}" presName="tx1" presStyleLbl="revTx" presStyleIdx="1" presStyleCnt="2"/>
      <dgm:spPr/>
    </dgm:pt>
    <dgm:pt modelId="{390893BB-79EF-455B-93CA-2C1F03F6FA49}" type="pres">
      <dgm:prSet presAssocID="{DAB9980E-D7D3-4D70-942A-3ED117127F4D}" presName="vert1" presStyleCnt="0"/>
      <dgm:spPr/>
    </dgm:pt>
  </dgm:ptLst>
  <dgm:cxnLst>
    <dgm:cxn modelId="{59B6EA09-0F00-45AB-BAE5-24F1608111DE}" srcId="{98E75BB0-593A-4BE0-A0A3-783AE441D69B}" destId="{DAB9980E-D7D3-4D70-942A-3ED117127F4D}" srcOrd="1" destOrd="0" parTransId="{546E6C30-E21B-4750-9536-56E06802262B}" sibTransId="{F12D1577-E372-4521-B0C7-5129544940DC}"/>
    <dgm:cxn modelId="{6DA3D58F-6AF8-440A-A8FD-42AF6BBB35D1}" type="presOf" srcId="{3B379618-1A45-412B-8912-043EA045276B}" destId="{7CB8F6D0-12BA-4DDF-A49E-C43D16669636}" srcOrd="0" destOrd="0" presId="urn:microsoft.com/office/officeart/2008/layout/LinedList"/>
    <dgm:cxn modelId="{FA0D8BAE-36C6-4AC1-8287-7F9E8CF8E71E}" type="presOf" srcId="{98E75BB0-593A-4BE0-A0A3-783AE441D69B}" destId="{5B39BC1F-5B05-40D2-935F-988C55AC3F40}" srcOrd="0" destOrd="0" presId="urn:microsoft.com/office/officeart/2008/layout/LinedList"/>
    <dgm:cxn modelId="{6D6A7DD1-2D2C-4BA2-A8AB-B83DFC2333EA}" srcId="{98E75BB0-593A-4BE0-A0A3-783AE441D69B}" destId="{3B379618-1A45-412B-8912-043EA045276B}" srcOrd="0" destOrd="0" parTransId="{9B48E166-8679-49A0-B1A1-2649D532566E}" sibTransId="{4FA8CFA6-B522-44DA-BB6B-1D8DE309CF41}"/>
    <dgm:cxn modelId="{BD71D8EC-0C25-44F7-9F33-90642C6EFB8E}" type="presOf" srcId="{DAB9980E-D7D3-4D70-942A-3ED117127F4D}" destId="{003C39CA-61C1-45F2-B94A-3766DB780944}" srcOrd="0" destOrd="0" presId="urn:microsoft.com/office/officeart/2008/layout/LinedList"/>
    <dgm:cxn modelId="{2CEF7CB2-7B03-4E2F-A824-9668C705A0D9}" type="presParOf" srcId="{5B39BC1F-5B05-40D2-935F-988C55AC3F40}" destId="{D9292E85-F3D5-418A-8573-DA995FF2C7FA}" srcOrd="0" destOrd="0" presId="urn:microsoft.com/office/officeart/2008/layout/LinedList"/>
    <dgm:cxn modelId="{E337ECF0-1B53-47E5-80EE-BE9389557D78}" type="presParOf" srcId="{5B39BC1F-5B05-40D2-935F-988C55AC3F40}" destId="{CAE2785E-1738-45B1-A49E-D9D69B268F02}" srcOrd="1" destOrd="0" presId="urn:microsoft.com/office/officeart/2008/layout/LinedList"/>
    <dgm:cxn modelId="{01239466-5528-4142-AE65-1F7A80C81A73}" type="presParOf" srcId="{CAE2785E-1738-45B1-A49E-D9D69B268F02}" destId="{7CB8F6D0-12BA-4DDF-A49E-C43D16669636}" srcOrd="0" destOrd="0" presId="urn:microsoft.com/office/officeart/2008/layout/LinedList"/>
    <dgm:cxn modelId="{CDC1EAF7-0608-400C-A18E-FE783D8E707B}" type="presParOf" srcId="{CAE2785E-1738-45B1-A49E-D9D69B268F02}" destId="{21BE4547-B21A-4BC4-A82D-607A94DD494A}" srcOrd="1" destOrd="0" presId="urn:microsoft.com/office/officeart/2008/layout/LinedList"/>
    <dgm:cxn modelId="{801D4EC0-7041-4CB2-8C6F-2A7F6EB3BAA7}" type="presParOf" srcId="{5B39BC1F-5B05-40D2-935F-988C55AC3F40}" destId="{2F83CD93-0EDF-4B91-8C91-A0BFD45B09CE}" srcOrd="2" destOrd="0" presId="urn:microsoft.com/office/officeart/2008/layout/LinedList"/>
    <dgm:cxn modelId="{011F3437-E187-4CAA-97A3-DADCDE5C6C61}" type="presParOf" srcId="{5B39BC1F-5B05-40D2-935F-988C55AC3F40}" destId="{C739DBAB-25F2-441B-BA92-89203540AC71}" srcOrd="3" destOrd="0" presId="urn:microsoft.com/office/officeart/2008/layout/LinedList"/>
    <dgm:cxn modelId="{50B3338E-0D4C-44E8-A591-47D311F9B9AC}" type="presParOf" srcId="{C739DBAB-25F2-441B-BA92-89203540AC71}" destId="{003C39CA-61C1-45F2-B94A-3766DB780944}" srcOrd="0" destOrd="0" presId="urn:microsoft.com/office/officeart/2008/layout/LinedList"/>
    <dgm:cxn modelId="{4B1D7377-0837-4416-9DBB-264D1A0D39A3}" type="presParOf" srcId="{C739DBAB-25F2-441B-BA92-89203540AC71}" destId="{390893BB-79EF-455B-93CA-2C1F03F6FA4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322EC1-1DD0-4843-A22A-BBB54E009DA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630D034-A1B6-429E-8943-B2BDD9377CA2}">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افتقار بعض الدوريات العلمية إلى التعليمات الإرشادية التي يجب أن يسترشد بها المؤلف بحيث لا يقع في الممارسات المخالفة لأخلاقيات النشر ، حيث ينصرف اهتمام التعليمات على التركيز على النواحي الشكلية المجردة وكيفية تنسيق المادة العلمية للمقالة. </a:t>
          </a:r>
        </a:p>
      </dgm:t>
    </dgm:pt>
    <dgm:pt modelId="{9606EFCC-C8A9-43D5-941A-16D5981A295A}" type="parTrans" cxnId="{1F8F9FB7-F060-4B68-992C-E376B13016F3}">
      <dgm:prSet/>
      <dgm:spPr/>
      <dgm:t>
        <a:bodyPr/>
        <a:lstStyle/>
        <a:p>
          <a:pPr rtl="1"/>
          <a:endParaRPr lang="ar-EG"/>
        </a:p>
      </dgm:t>
    </dgm:pt>
    <dgm:pt modelId="{6D3A84EE-1ACC-4E1E-8E64-E020D0AE4C49}" type="sibTrans" cxnId="{1F8F9FB7-F060-4B68-992C-E376B13016F3}">
      <dgm:prSet/>
      <dgm:spPr/>
      <dgm:t>
        <a:bodyPr/>
        <a:lstStyle/>
        <a:p>
          <a:pPr rtl="1"/>
          <a:endParaRPr lang="ar-EG"/>
        </a:p>
      </dgm:t>
    </dgm:pt>
    <dgm:pt modelId="{07C19D0E-5B5F-48E2-8063-E66C9A99195B}">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انتشار العديد من الظواهر السلبية في النشر العلمي مثل السرقات العلمية ،</a:t>
          </a:r>
        </a:p>
        <a:p>
          <a:pPr algn="just" rtl="1"/>
          <a:r>
            <a:rPr lang="ar-EG" sz="3200" dirty="0">
              <a:solidFill>
                <a:srgbClr val="000000"/>
              </a:solidFill>
              <a:latin typeface="Sakkal Majalla" panose="02000000000000000000" pitchFamily="2" charset="-78"/>
              <a:cs typeface="Sakkal Majalla" panose="02000000000000000000" pitchFamily="2" charset="-78"/>
            </a:rPr>
            <a:t> وانتشار وتفشي الانتحال العلمي في البحوث المنشورة . </a:t>
          </a:r>
        </a:p>
      </dgm:t>
    </dgm:pt>
    <dgm:pt modelId="{3FC133B3-A3DC-4757-A266-4CD31C5C5D01}" type="parTrans" cxnId="{EFCD3B28-E429-4DD3-A1CF-303FFF31D75A}">
      <dgm:prSet/>
      <dgm:spPr/>
      <dgm:t>
        <a:bodyPr/>
        <a:lstStyle/>
        <a:p>
          <a:pPr rtl="1"/>
          <a:endParaRPr lang="ar-EG"/>
        </a:p>
      </dgm:t>
    </dgm:pt>
    <dgm:pt modelId="{F6B583B3-9ECF-4B8B-8366-C2816807283D}" type="sibTrans" cxnId="{EFCD3B28-E429-4DD3-A1CF-303FFF31D75A}">
      <dgm:prSet/>
      <dgm:spPr/>
      <dgm:t>
        <a:bodyPr/>
        <a:lstStyle/>
        <a:p>
          <a:pPr rtl="1"/>
          <a:endParaRPr lang="ar-EG"/>
        </a:p>
      </dgm:t>
    </dgm:pt>
    <dgm:pt modelId="{57255BA0-523D-4045-BA18-573D1C0E7FC6}">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لجوء بعض الباحثين إلى النشر في مجلات مغمورة تتقاضى مبالغ مالية نظير نشر الأبحاث مما يشكك في مصداقية تلك المجلات ويجعلها أقرب ان تكون مجلات وهمية </a:t>
          </a:r>
        </a:p>
      </dgm:t>
    </dgm:pt>
    <dgm:pt modelId="{B56D98E0-FF3F-4F78-B28C-26BF6EE4C9FE}" type="parTrans" cxnId="{71FC20DD-3DD8-488C-B28E-5B928360065E}">
      <dgm:prSet/>
      <dgm:spPr/>
      <dgm:t>
        <a:bodyPr/>
        <a:lstStyle/>
        <a:p>
          <a:pPr rtl="1"/>
          <a:endParaRPr lang="ar-EG"/>
        </a:p>
      </dgm:t>
    </dgm:pt>
    <dgm:pt modelId="{ACEEAA9A-9F1F-4A58-B893-BB2CE7BEC031}" type="sibTrans" cxnId="{71FC20DD-3DD8-488C-B28E-5B928360065E}">
      <dgm:prSet/>
      <dgm:spPr/>
      <dgm:t>
        <a:bodyPr/>
        <a:lstStyle/>
        <a:p>
          <a:pPr rtl="1"/>
          <a:endParaRPr lang="ar-EG"/>
        </a:p>
      </dgm:t>
    </dgm:pt>
    <dgm:pt modelId="{75B9D385-9605-41D6-9DA4-7EE0DE8741E1}" type="pres">
      <dgm:prSet presAssocID="{05322EC1-1DD0-4843-A22A-BBB54E009DA3}" presName="vert0" presStyleCnt="0">
        <dgm:presLayoutVars>
          <dgm:dir/>
          <dgm:animOne val="branch"/>
          <dgm:animLvl val="lvl"/>
        </dgm:presLayoutVars>
      </dgm:prSet>
      <dgm:spPr/>
    </dgm:pt>
    <dgm:pt modelId="{372B35CF-7BFD-4903-A183-705809F3A707}" type="pres">
      <dgm:prSet presAssocID="{6630D034-A1B6-429E-8943-B2BDD9377CA2}" presName="thickLine" presStyleLbl="alignNode1" presStyleIdx="0" presStyleCnt="3"/>
      <dgm:spPr/>
    </dgm:pt>
    <dgm:pt modelId="{E731BA3E-FBEE-42E9-A658-04BE14BB0CD7}" type="pres">
      <dgm:prSet presAssocID="{6630D034-A1B6-429E-8943-B2BDD9377CA2}" presName="horz1" presStyleCnt="0"/>
      <dgm:spPr/>
    </dgm:pt>
    <dgm:pt modelId="{E7ADAE04-01BF-4883-8FEB-3B047DF3D70B}" type="pres">
      <dgm:prSet presAssocID="{6630D034-A1B6-429E-8943-B2BDD9377CA2}" presName="tx1" presStyleLbl="revTx" presStyleIdx="0" presStyleCnt="3"/>
      <dgm:spPr/>
    </dgm:pt>
    <dgm:pt modelId="{B8F50204-AAE4-43CF-BAE0-B765ADD4384A}" type="pres">
      <dgm:prSet presAssocID="{6630D034-A1B6-429E-8943-B2BDD9377CA2}" presName="vert1" presStyleCnt="0"/>
      <dgm:spPr/>
    </dgm:pt>
    <dgm:pt modelId="{D9C2B0CD-43AB-4E09-A129-F115A4373AC6}" type="pres">
      <dgm:prSet presAssocID="{07C19D0E-5B5F-48E2-8063-E66C9A99195B}" presName="thickLine" presStyleLbl="alignNode1" presStyleIdx="1" presStyleCnt="3"/>
      <dgm:spPr/>
    </dgm:pt>
    <dgm:pt modelId="{5A82D5E0-6A1D-492F-AFE4-57BAE19F1054}" type="pres">
      <dgm:prSet presAssocID="{07C19D0E-5B5F-48E2-8063-E66C9A99195B}" presName="horz1" presStyleCnt="0"/>
      <dgm:spPr/>
    </dgm:pt>
    <dgm:pt modelId="{6085F7CA-BF8F-46B7-A0AE-7DA43E08F0D8}" type="pres">
      <dgm:prSet presAssocID="{07C19D0E-5B5F-48E2-8063-E66C9A99195B}" presName="tx1" presStyleLbl="revTx" presStyleIdx="1" presStyleCnt="3"/>
      <dgm:spPr/>
    </dgm:pt>
    <dgm:pt modelId="{65B7A4D9-7ACA-4560-90EB-06DC0CCCED0A}" type="pres">
      <dgm:prSet presAssocID="{07C19D0E-5B5F-48E2-8063-E66C9A99195B}" presName="vert1" presStyleCnt="0"/>
      <dgm:spPr/>
    </dgm:pt>
    <dgm:pt modelId="{25848553-4459-4125-A9C6-6B34183B8279}" type="pres">
      <dgm:prSet presAssocID="{57255BA0-523D-4045-BA18-573D1C0E7FC6}" presName="thickLine" presStyleLbl="alignNode1" presStyleIdx="2" presStyleCnt="3"/>
      <dgm:spPr/>
    </dgm:pt>
    <dgm:pt modelId="{158A7B2D-DC4F-4E52-B7C4-33C08F116EB7}" type="pres">
      <dgm:prSet presAssocID="{57255BA0-523D-4045-BA18-573D1C0E7FC6}" presName="horz1" presStyleCnt="0"/>
      <dgm:spPr/>
    </dgm:pt>
    <dgm:pt modelId="{6552F901-37A0-4C16-B7D3-FE3222F3C4D4}" type="pres">
      <dgm:prSet presAssocID="{57255BA0-523D-4045-BA18-573D1C0E7FC6}" presName="tx1" presStyleLbl="revTx" presStyleIdx="2" presStyleCnt="3"/>
      <dgm:spPr/>
    </dgm:pt>
    <dgm:pt modelId="{714D492E-D4A5-4EAB-9F87-F979C5FB35D2}" type="pres">
      <dgm:prSet presAssocID="{57255BA0-523D-4045-BA18-573D1C0E7FC6}" presName="vert1" presStyleCnt="0"/>
      <dgm:spPr/>
    </dgm:pt>
  </dgm:ptLst>
  <dgm:cxnLst>
    <dgm:cxn modelId="{EFCD3B28-E429-4DD3-A1CF-303FFF31D75A}" srcId="{05322EC1-1DD0-4843-A22A-BBB54E009DA3}" destId="{07C19D0E-5B5F-48E2-8063-E66C9A99195B}" srcOrd="1" destOrd="0" parTransId="{3FC133B3-A3DC-4757-A266-4CD31C5C5D01}" sibTransId="{F6B583B3-9ECF-4B8B-8366-C2816807283D}"/>
    <dgm:cxn modelId="{1810823B-1327-469B-975A-B0A0BAD86366}" type="presOf" srcId="{57255BA0-523D-4045-BA18-573D1C0E7FC6}" destId="{6552F901-37A0-4C16-B7D3-FE3222F3C4D4}" srcOrd="0" destOrd="0" presId="urn:microsoft.com/office/officeart/2008/layout/LinedList"/>
    <dgm:cxn modelId="{E6313E48-BF73-4D44-A1B0-019E7022442E}" type="presOf" srcId="{07C19D0E-5B5F-48E2-8063-E66C9A99195B}" destId="{6085F7CA-BF8F-46B7-A0AE-7DA43E08F0D8}" srcOrd="0" destOrd="0" presId="urn:microsoft.com/office/officeart/2008/layout/LinedList"/>
    <dgm:cxn modelId="{1E097D73-739A-464A-893B-9142AC0E95CA}" type="presOf" srcId="{6630D034-A1B6-429E-8943-B2BDD9377CA2}" destId="{E7ADAE04-01BF-4883-8FEB-3B047DF3D70B}" srcOrd="0" destOrd="0" presId="urn:microsoft.com/office/officeart/2008/layout/LinedList"/>
    <dgm:cxn modelId="{5908EC5A-948D-4F31-BB4E-7A14E5B2C567}" type="presOf" srcId="{05322EC1-1DD0-4843-A22A-BBB54E009DA3}" destId="{75B9D385-9605-41D6-9DA4-7EE0DE8741E1}" srcOrd="0" destOrd="0" presId="urn:microsoft.com/office/officeart/2008/layout/LinedList"/>
    <dgm:cxn modelId="{1F8F9FB7-F060-4B68-992C-E376B13016F3}" srcId="{05322EC1-1DD0-4843-A22A-BBB54E009DA3}" destId="{6630D034-A1B6-429E-8943-B2BDD9377CA2}" srcOrd="0" destOrd="0" parTransId="{9606EFCC-C8A9-43D5-941A-16D5981A295A}" sibTransId="{6D3A84EE-1ACC-4E1E-8E64-E020D0AE4C49}"/>
    <dgm:cxn modelId="{71FC20DD-3DD8-488C-B28E-5B928360065E}" srcId="{05322EC1-1DD0-4843-A22A-BBB54E009DA3}" destId="{57255BA0-523D-4045-BA18-573D1C0E7FC6}" srcOrd="2" destOrd="0" parTransId="{B56D98E0-FF3F-4F78-B28C-26BF6EE4C9FE}" sibTransId="{ACEEAA9A-9F1F-4A58-B893-BB2CE7BEC031}"/>
    <dgm:cxn modelId="{6F99FF02-B582-4C89-8935-B624ABB5A751}" type="presParOf" srcId="{75B9D385-9605-41D6-9DA4-7EE0DE8741E1}" destId="{372B35CF-7BFD-4903-A183-705809F3A707}" srcOrd="0" destOrd="0" presId="urn:microsoft.com/office/officeart/2008/layout/LinedList"/>
    <dgm:cxn modelId="{7F17835C-6E7E-49ED-B11A-33A0FEF6541B}" type="presParOf" srcId="{75B9D385-9605-41D6-9DA4-7EE0DE8741E1}" destId="{E731BA3E-FBEE-42E9-A658-04BE14BB0CD7}" srcOrd="1" destOrd="0" presId="urn:microsoft.com/office/officeart/2008/layout/LinedList"/>
    <dgm:cxn modelId="{642C44FD-C7AC-4BF7-B547-5F7F3D4F0737}" type="presParOf" srcId="{E731BA3E-FBEE-42E9-A658-04BE14BB0CD7}" destId="{E7ADAE04-01BF-4883-8FEB-3B047DF3D70B}" srcOrd="0" destOrd="0" presId="urn:microsoft.com/office/officeart/2008/layout/LinedList"/>
    <dgm:cxn modelId="{B8E5A803-6422-4F7E-B25C-C8C09BC14CA5}" type="presParOf" srcId="{E731BA3E-FBEE-42E9-A658-04BE14BB0CD7}" destId="{B8F50204-AAE4-43CF-BAE0-B765ADD4384A}" srcOrd="1" destOrd="0" presId="urn:microsoft.com/office/officeart/2008/layout/LinedList"/>
    <dgm:cxn modelId="{7DE3B193-35B8-4DC4-865D-CD74A6C7EEC3}" type="presParOf" srcId="{75B9D385-9605-41D6-9DA4-7EE0DE8741E1}" destId="{D9C2B0CD-43AB-4E09-A129-F115A4373AC6}" srcOrd="2" destOrd="0" presId="urn:microsoft.com/office/officeart/2008/layout/LinedList"/>
    <dgm:cxn modelId="{A2D625D9-CEED-48D0-A532-5AB0ABE654E2}" type="presParOf" srcId="{75B9D385-9605-41D6-9DA4-7EE0DE8741E1}" destId="{5A82D5E0-6A1D-492F-AFE4-57BAE19F1054}" srcOrd="3" destOrd="0" presId="urn:microsoft.com/office/officeart/2008/layout/LinedList"/>
    <dgm:cxn modelId="{82855C8A-10B6-41E8-AE3B-88649CCFAC68}" type="presParOf" srcId="{5A82D5E0-6A1D-492F-AFE4-57BAE19F1054}" destId="{6085F7CA-BF8F-46B7-A0AE-7DA43E08F0D8}" srcOrd="0" destOrd="0" presId="urn:microsoft.com/office/officeart/2008/layout/LinedList"/>
    <dgm:cxn modelId="{0024EE3E-36C6-431D-AFD4-F388355552D4}" type="presParOf" srcId="{5A82D5E0-6A1D-492F-AFE4-57BAE19F1054}" destId="{65B7A4D9-7ACA-4560-90EB-06DC0CCCED0A}" srcOrd="1" destOrd="0" presId="urn:microsoft.com/office/officeart/2008/layout/LinedList"/>
    <dgm:cxn modelId="{CE9DF314-5ED1-4404-99A0-DDB01E014DFD}" type="presParOf" srcId="{75B9D385-9605-41D6-9DA4-7EE0DE8741E1}" destId="{25848553-4459-4125-A9C6-6B34183B8279}" srcOrd="4" destOrd="0" presId="urn:microsoft.com/office/officeart/2008/layout/LinedList"/>
    <dgm:cxn modelId="{CBFEC0C7-7940-4B27-BDAD-1BC6EAFA8341}" type="presParOf" srcId="{75B9D385-9605-41D6-9DA4-7EE0DE8741E1}" destId="{158A7B2D-DC4F-4E52-B7C4-33C08F116EB7}" srcOrd="5" destOrd="0" presId="urn:microsoft.com/office/officeart/2008/layout/LinedList"/>
    <dgm:cxn modelId="{45896C17-D97F-4F1A-A260-95C218E68FF8}" type="presParOf" srcId="{158A7B2D-DC4F-4E52-B7C4-33C08F116EB7}" destId="{6552F901-37A0-4C16-B7D3-FE3222F3C4D4}" srcOrd="0" destOrd="0" presId="urn:microsoft.com/office/officeart/2008/layout/LinedList"/>
    <dgm:cxn modelId="{B8E3B94C-3489-490D-8453-9B9336B8B18D}" type="presParOf" srcId="{158A7B2D-DC4F-4E52-B7C4-33C08F116EB7}" destId="{714D492E-D4A5-4EAB-9F87-F979C5FB35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95D52B-1694-4128-A111-8E464292FAD8}"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7D2BD58C-5D99-40C4-9EE5-CEED874FA339}">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الأمانة: تتسم مراجعته  بالدقة ، لا تتضمن انحيازا أو محاباة، لأن الانحياز في تحكيم النظراء يمكن أن يؤدي إلى إسناد التحكيم لمن  لا يتمتع بالتخصص، مما يؤثر سلبا في سير هذه العملية. </a:t>
          </a:r>
        </a:p>
        <a:p>
          <a:pPr algn="just" rtl="1"/>
          <a:endParaRPr lang="ar-EG" sz="4000" dirty="0">
            <a:solidFill>
              <a:schemeClr val="bg1"/>
            </a:solidFill>
            <a:latin typeface="Sakkal Majalla" panose="02000000000000000000" pitchFamily="2" charset="-78"/>
            <a:cs typeface="Sakkal Majalla" panose="02000000000000000000" pitchFamily="2" charset="-78"/>
          </a:endParaRPr>
        </a:p>
      </dgm:t>
    </dgm:pt>
    <dgm:pt modelId="{D01745A3-A060-4AA5-AD91-7FAC3FE4BD33}" type="parTrans" cxnId="{5D29DCF1-2E1F-4766-947F-054BEDC95FE5}">
      <dgm:prSet/>
      <dgm:spPr/>
      <dgm:t>
        <a:bodyPr/>
        <a:lstStyle/>
        <a:p>
          <a:pPr rtl="1"/>
          <a:endParaRPr lang="ar-EG"/>
        </a:p>
      </dgm:t>
    </dgm:pt>
    <dgm:pt modelId="{A46D3975-1793-4520-9CEC-039D04B82AE6}" type="sibTrans" cxnId="{5D29DCF1-2E1F-4766-947F-054BEDC95FE5}">
      <dgm:prSet/>
      <dgm:spPr/>
      <dgm:t>
        <a:bodyPr/>
        <a:lstStyle/>
        <a:p>
          <a:pPr rtl="1"/>
          <a:endParaRPr lang="ar-EG"/>
        </a:p>
      </dgm:t>
    </dgm:pt>
    <dgm:pt modelId="{9A5AD174-CE2B-4349-96D2-3FE9F869BED0}">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عدم إفشاء أسرار الورقة البحثية:  وذلك سواء لمن حوله أو </a:t>
          </a:r>
        </a:p>
        <a:p>
          <a:pPr algn="just" rtl="1"/>
          <a:r>
            <a:rPr lang="ar-EG" sz="4000" dirty="0">
              <a:solidFill>
                <a:srgbClr val="000000"/>
              </a:solidFill>
              <a:latin typeface="Sakkal Majalla" panose="02000000000000000000" pitchFamily="2" charset="-78"/>
              <a:cs typeface="Sakkal Majalla" panose="02000000000000000000" pitchFamily="2" charset="-78"/>
            </a:rPr>
            <a:t>مريديه من الطلاب أو الأساتذة. </a:t>
          </a:r>
        </a:p>
      </dgm:t>
    </dgm:pt>
    <dgm:pt modelId="{12AE604A-E617-4CC6-B0D2-9813862E4FC8}" type="parTrans" cxnId="{3548E827-1FF7-4A84-B92F-42064735DCDC}">
      <dgm:prSet/>
      <dgm:spPr/>
      <dgm:t>
        <a:bodyPr/>
        <a:lstStyle/>
        <a:p>
          <a:pPr rtl="1"/>
          <a:endParaRPr lang="ar-EG"/>
        </a:p>
      </dgm:t>
    </dgm:pt>
    <dgm:pt modelId="{0D4BF57E-D636-4248-9463-EF5B265EF8C3}" type="sibTrans" cxnId="{3548E827-1FF7-4A84-B92F-42064735DCDC}">
      <dgm:prSet/>
      <dgm:spPr/>
      <dgm:t>
        <a:bodyPr/>
        <a:lstStyle/>
        <a:p>
          <a:pPr rtl="1"/>
          <a:endParaRPr lang="ar-EG"/>
        </a:p>
      </dgm:t>
    </dgm:pt>
    <dgm:pt modelId="{8E8041BF-64BF-4A11-9742-A837377E084F}">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عدم قيامه بحذف مجموعة من البيانات بدون مناقشة أسباب ذلك مع الباحث صاحب الورقة البحثية قيد التقييم. </a:t>
          </a:r>
        </a:p>
      </dgm:t>
    </dgm:pt>
    <dgm:pt modelId="{317338FC-9D01-4B9D-B77E-A752381042F9}" type="parTrans" cxnId="{9C54E91E-B749-4853-95E2-B4FDA5D42809}">
      <dgm:prSet/>
      <dgm:spPr/>
      <dgm:t>
        <a:bodyPr/>
        <a:lstStyle/>
        <a:p>
          <a:pPr rtl="1"/>
          <a:endParaRPr lang="ar-EG"/>
        </a:p>
      </dgm:t>
    </dgm:pt>
    <dgm:pt modelId="{D3AB488B-9748-4B5D-BFAF-C45DC14259D9}" type="sibTrans" cxnId="{9C54E91E-B749-4853-95E2-B4FDA5D42809}">
      <dgm:prSet/>
      <dgm:spPr/>
      <dgm:t>
        <a:bodyPr/>
        <a:lstStyle/>
        <a:p>
          <a:pPr rtl="1"/>
          <a:endParaRPr lang="ar-EG"/>
        </a:p>
      </dgm:t>
    </dgm:pt>
    <dgm:pt modelId="{0BB8D8E9-C874-4B98-BAAD-48590F152193}" type="pres">
      <dgm:prSet presAssocID="{1795D52B-1694-4128-A111-8E464292FAD8}" presName="vert0" presStyleCnt="0">
        <dgm:presLayoutVars>
          <dgm:dir/>
          <dgm:animOne val="branch"/>
          <dgm:animLvl val="lvl"/>
        </dgm:presLayoutVars>
      </dgm:prSet>
      <dgm:spPr/>
    </dgm:pt>
    <dgm:pt modelId="{16A1E0CA-73FB-4D4D-AB13-186436738953}" type="pres">
      <dgm:prSet presAssocID="{7D2BD58C-5D99-40C4-9EE5-CEED874FA339}" presName="thickLine" presStyleLbl="alignNode1" presStyleIdx="0" presStyleCnt="3"/>
      <dgm:spPr/>
    </dgm:pt>
    <dgm:pt modelId="{D584F450-A084-4D1A-9899-4F9A441DD19B}" type="pres">
      <dgm:prSet presAssocID="{7D2BD58C-5D99-40C4-9EE5-CEED874FA339}" presName="horz1" presStyleCnt="0"/>
      <dgm:spPr/>
    </dgm:pt>
    <dgm:pt modelId="{11F734F1-E0AF-4B8A-BD4C-621C4CA99F3A}" type="pres">
      <dgm:prSet presAssocID="{7D2BD58C-5D99-40C4-9EE5-CEED874FA339}" presName="tx1" presStyleLbl="revTx" presStyleIdx="0" presStyleCnt="3"/>
      <dgm:spPr/>
    </dgm:pt>
    <dgm:pt modelId="{72AFEFA6-6610-4FD1-8ACA-57FD3EE012BD}" type="pres">
      <dgm:prSet presAssocID="{7D2BD58C-5D99-40C4-9EE5-CEED874FA339}" presName="vert1" presStyleCnt="0"/>
      <dgm:spPr/>
    </dgm:pt>
    <dgm:pt modelId="{3AC39F26-274D-4F98-AC0F-3C99BA659D85}" type="pres">
      <dgm:prSet presAssocID="{9A5AD174-CE2B-4349-96D2-3FE9F869BED0}" presName="thickLine" presStyleLbl="alignNode1" presStyleIdx="1" presStyleCnt="3"/>
      <dgm:spPr/>
    </dgm:pt>
    <dgm:pt modelId="{F6FA0FBF-878D-46CD-90FE-9F7D48E633D3}" type="pres">
      <dgm:prSet presAssocID="{9A5AD174-CE2B-4349-96D2-3FE9F869BED0}" presName="horz1" presStyleCnt="0"/>
      <dgm:spPr/>
    </dgm:pt>
    <dgm:pt modelId="{56B22643-7BF9-4690-B75D-0E654634620D}" type="pres">
      <dgm:prSet presAssocID="{9A5AD174-CE2B-4349-96D2-3FE9F869BED0}" presName="tx1" presStyleLbl="revTx" presStyleIdx="1" presStyleCnt="3" custScaleY="79903"/>
      <dgm:spPr/>
    </dgm:pt>
    <dgm:pt modelId="{0734FF8D-C954-41CD-869B-D798B6A2CDA2}" type="pres">
      <dgm:prSet presAssocID="{9A5AD174-CE2B-4349-96D2-3FE9F869BED0}" presName="vert1" presStyleCnt="0"/>
      <dgm:spPr/>
    </dgm:pt>
    <dgm:pt modelId="{3BEBA13C-B9AB-4D13-8948-0E6881A70BBA}" type="pres">
      <dgm:prSet presAssocID="{8E8041BF-64BF-4A11-9742-A837377E084F}" presName="thickLine" presStyleLbl="alignNode1" presStyleIdx="2" presStyleCnt="3"/>
      <dgm:spPr/>
    </dgm:pt>
    <dgm:pt modelId="{33811789-2D38-4503-A8C8-2D305D8DBA87}" type="pres">
      <dgm:prSet presAssocID="{8E8041BF-64BF-4A11-9742-A837377E084F}" presName="horz1" presStyleCnt="0"/>
      <dgm:spPr/>
    </dgm:pt>
    <dgm:pt modelId="{504886C2-95D6-4194-BC9A-8949DA5B4CC8}" type="pres">
      <dgm:prSet presAssocID="{8E8041BF-64BF-4A11-9742-A837377E084F}" presName="tx1" presStyleLbl="revTx" presStyleIdx="2" presStyleCnt="3"/>
      <dgm:spPr/>
    </dgm:pt>
    <dgm:pt modelId="{774E77D6-9C17-41C7-8D95-4CF5671E2EB6}" type="pres">
      <dgm:prSet presAssocID="{8E8041BF-64BF-4A11-9742-A837377E084F}" presName="vert1" presStyleCnt="0"/>
      <dgm:spPr/>
    </dgm:pt>
  </dgm:ptLst>
  <dgm:cxnLst>
    <dgm:cxn modelId="{52EDA711-B647-4CF7-8C08-AE384704E293}" type="presOf" srcId="{8E8041BF-64BF-4A11-9742-A837377E084F}" destId="{504886C2-95D6-4194-BC9A-8949DA5B4CC8}" srcOrd="0" destOrd="0" presId="urn:microsoft.com/office/officeart/2008/layout/LinedList"/>
    <dgm:cxn modelId="{BE625E13-C7E9-4B37-84B2-5DD6AFA493D0}" type="presOf" srcId="{9A5AD174-CE2B-4349-96D2-3FE9F869BED0}" destId="{56B22643-7BF9-4690-B75D-0E654634620D}" srcOrd="0" destOrd="0" presId="urn:microsoft.com/office/officeart/2008/layout/LinedList"/>
    <dgm:cxn modelId="{9C54E91E-B749-4853-95E2-B4FDA5D42809}" srcId="{1795D52B-1694-4128-A111-8E464292FAD8}" destId="{8E8041BF-64BF-4A11-9742-A837377E084F}" srcOrd="2" destOrd="0" parTransId="{317338FC-9D01-4B9D-B77E-A752381042F9}" sibTransId="{D3AB488B-9748-4B5D-BFAF-C45DC14259D9}"/>
    <dgm:cxn modelId="{3548E827-1FF7-4A84-B92F-42064735DCDC}" srcId="{1795D52B-1694-4128-A111-8E464292FAD8}" destId="{9A5AD174-CE2B-4349-96D2-3FE9F869BED0}" srcOrd="1" destOrd="0" parTransId="{12AE604A-E617-4CC6-B0D2-9813862E4FC8}" sibTransId="{0D4BF57E-D636-4248-9463-EF5B265EF8C3}"/>
    <dgm:cxn modelId="{0665E787-7BC1-4440-8254-FBA12CCE0A3C}" type="presOf" srcId="{1795D52B-1694-4128-A111-8E464292FAD8}" destId="{0BB8D8E9-C874-4B98-BAAD-48590F152193}" srcOrd="0" destOrd="0" presId="urn:microsoft.com/office/officeart/2008/layout/LinedList"/>
    <dgm:cxn modelId="{21895DAA-1BF5-4D78-8417-8E1CF8E99D79}" type="presOf" srcId="{7D2BD58C-5D99-40C4-9EE5-CEED874FA339}" destId="{11F734F1-E0AF-4B8A-BD4C-621C4CA99F3A}" srcOrd="0" destOrd="0" presId="urn:microsoft.com/office/officeart/2008/layout/LinedList"/>
    <dgm:cxn modelId="{5D29DCF1-2E1F-4766-947F-054BEDC95FE5}" srcId="{1795D52B-1694-4128-A111-8E464292FAD8}" destId="{7D2BD58C-5D99-40C4-9EE5-CEED874FA339}" srcOrd="0" destOrd="0" parTransId="{D01745A3-A060-4AA5-AD91-7FAC3FE4BD33}" sibTransId="{A46D3975-1793-4520-9CEC-039D04B82AE6}"/>
    <dgm:cxn modelId="{83F00B3B-F899-4D98-A65C-F7B41CB94051}" type="presParOf" srcId="{0BB8D8E9-C874-4B98-BAAD-48590F152193}" destId="{16A1E0CA-73FB-4D4D-AB13-186436738953}" srcOrd="0" destOrd="0" presId="urn:microsoft.com/office/officeart/2008/layout/LinedList"/>
    <dgm:cxn modelId="{8317327E-9A24-4369-A750-86B9D1F13A15}" type="presParOf" srcId="{0BB8D8E9-C874-4B98-BAAD-48590F152193}" destId="{D584F450-A084-4D1A-9899-4F9A441DD19B}" srcOrd="1" destOrd="0" presId="urn:microsoft.com/office/officeart/2008/layout/LinedList"/>
    <dgm:cxn modelId="{5896A27B-5951-46F3-96FB-C61924E98226}" type="presParOf" srcId="{D584F450-A084-4D1A-9899-4F9A441DD19B}" destId="{11F734F1-E0AF-4B8A-BD4C-621C4CA99F3A}" srcOrd="0" destOrd="0" presId="urn:microsoft.com/office/officeart/2008/layout/LinedList"/>
    <dgm:cxn modelId="{E76799AD-2678-4120-A00E-A097D2B38BD3}" type="presParOf" srcId="{D584F450-A084-4D1A-9899-4F9A441DD19B}" destId="{72AFEFA6-6610-4FD1-8ACA-57FD3EE012BD}" srcOrd="1" destOrd="0" presId="urn:microsoft.com/office/officeart/2008/layout/LinedList"/>
    <dgm:cxn modelId="{CBDE8017-799D-42F6-AFB1-1D05F260E15E}" type="presParOf" srcId="{0BB8D8E9-C874-4B98-BAAD-48590F152193}" destId="{3AC39F26-274D-4F98-AC0F-3C99BA659D85}" srcOrd="2" destOrd="0" presId="urn:microsoft.com/office/officeart/2008/layout/LinedList"/>
    <dgm:cxn modelId="{38D48804-D5DB-4E54-9640-1A38668F44E5}" type="presParOf" srcId="{0BB8D8E9-C874-4B98-BAAD-48590F152193}" destId="{F6FA0FBF-878D-46CD-90FE-9F7D48E633D3}" srcOrd="3" destOrd="0" presId="urn:microsoft.com/office/officeart/2008/layout/LinedList"/>
    <dgm:cxn modelId="{0ED7A387-CC8A-41C5-B585-4005464ACADC}" type="presParOf" srcId="{F6FA0FBF-878D-46CD-90FE-9F7D48E633D3}" destId="{56B22643-7BF9-4690-B75D-0E654634620D}" srcOrd="0" destOrd="0" presId="urn:microsoft.com/office/officeart/2008/layout/LinedList"/>
    <dgm:cxn modelId="{FBAD7806-7AAB-4218-BD61-217D4F8F2702}" type="presParOf" srcId="{F6FA0FBF-878D-46CD-90FE-9F7D48E633D3}" destId="{0734FF8D-C954-41CD-869B-D798B6A2CDA2}" srcOrd="1" destOrd="0" presId="urn:microsoft.com/office/officeart/2008/layout/LinedList"/>
    <dgm:cxn modelId="{F4DD6AA5-4DE1-4C84-B789-AB0024FF2F62}" type="presParOf" srcId="{0BB8D8E9-C874-4B98-BAAD-48590F152193}" destId="{3BEBA13C-B9AB-4D13-8948-0E6881A70BBA}" srcOrd="4" destOrd="0" presId="urn:microsoft.com/office/officeart/2008/layout/LinedList"/>
    <dgm:cxn modelId="{F0DE9924-F6C6-4536-98EF-2F8B05436C11}" type="presParOf" srcId="{0BB8D8E9-C874-4B98-BAAD-48590F152193}" destId="{33811789-2D38-4503-A8C8-2D305D8DBA87}" srcOrd="5" destOrd="0" presId="urn:microsoft.com/office/officeart/2008/layout/LinedList"/>
    <dgm:cxn modelId="{051A6BE7-B0CE-4CD7-BAD4-290DE43DCE90}" type="presParOf" srcId="{33811789-2D38-4503-A8C8-2D305D8DBA87}" destId="{504886C2-95D6-4194-BC9A-8949DA5B4CC8}" srcOrd="0" destOrd="0" presId="urn:microsoft.com/office/officeart/2008/layout/LinedList"/>
    <dgm:cxn modelId="{DF0E158A-2D11-4EB0-8863-11DCDF80FE80}" type="presParOf" srcId="{33811789-2D38-4503-A8C8-2D305D8DBA87}" destId="{774E77D6-9C17-41C7-8D95-4CF5671E2EB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05187DF-187F-423F-813E-3630C535A1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542BDA8B-5CA6-4FD0-93DC-DD2F1C2F7965}">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عدم الإساءة أو السخرية من المادة المقدمة للتحكيم. </a:t>
          </a:r>
        </a:p>
      </dgm:t>
    </dgm:pt>
    <dgm:pt modelId="{771CB0BC-1544-47F7-A7BF-2C5024FD0F1B}" type="parTrans" cxnId="{A1B7D5C1-8042-4599-9835-32DB998E2FE0}">
      <dgm:prSet/>
      <dgm:spPr/>
      <dgm:t>
        <a:bodyPr/>
        <a:lstStyle/>
        <a:p>
          <a:pPr rtl="1"/>
          <a:endParaRPr lang="ar-EG"/>
        </a:p>
      </dgm:t>
    </dgm:pt>
    <dgm:pt modelId="{AC6B50C3-C02E-4F91-8BE1-0ED974B65A8C}" type="sibTrans" cxnId="{A1B7D5C1-8042-4599-9835-32DB998E2FE0}">
      <dgm:prSet/>
      <dgm:spPr/>
      <dgm:t>
        <a:bodyPr/>
        <a:lstStyle/>
        <a:p>
          <a:pPr rtl="1"/>
          <a:endParaRPr lang="ar-EG"/>
        </a:p>
      </dgm:t>
    </dgm:pt>
    <dgm:pt modelId="{42E8D6BC-0703-42FE-B6B1-5F89958F8F7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ضرورة إبلاغ محررو المجلة العلمية عن أي خرق لأخلاقيات البحث العلمي ورد بالمادة العلمية  المقدمة للتحكيم. </a:t>
          </a:r>
        </a:p>
      </dgm:t>
    </dgm:pt>
    <dgm:pt modelId="{7D70CF7E-AB55-4875-9E4C-A9AE707108D6}" type="parTrans" cxnId="{3305D6EF-6EB5-4354-A21F-C57D1F4C0BBC}">
      <dgm:prSet/>
      <dgm:spPr/>
      <dgm:t>
        <a:bodyPr/>
        <a:lstStyle/>
        <a:p>
          <a:pPr rtl="1"/>
          <a:endParaRPr lang="ar-EG"/>
        </a:p>
      </dgm:t>
    </dgm:pt>
    <dgm:pt modelId="{8C55E52D-54A3-4EBA-A128-6CC05201AF41}" type="sibTrans" cxnId="{3305D6EF-6EB5-4354-A21F-C57D1F4C0BBC}">
      <dgm:prSet/>
      <dgm:spPr/>
      <dgm:t>
        <a:bodyPr/>
        <a:lstStyle/>
        <a:p>
          <a:pPr rtl="1"/>
          <a:endParaRPr lang="ar-EG"/>
        </a:p>
      </dgm:t>
    </dgm:pt>
    <dgm:pt modelId="{F32F80F7-60F8-4E62-B6F2-69630E47F460}">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لا يجب أن ترفض أي مادة علمية مقدمة للتحكيم بدون إبداء الأسباب. </a:t>
          </a:r>
        </a:p>
      </dgm:t>
    </dgm:pt>
    <dgm:pt modelId="{FC6355D0-5159-4398-932D-D26B559F96F3}" type="parTrans" cxnId="{9E258B41-A076-4264-A1AC-D2741F52BE3E}">
      <dgm:prSet/>
      <dgm:spPr/>
      <dgm:t>
        <a:bodyPr/>
        <a:lstStyle/>
        <a:p>
          <a:pPr rtl="1"/>
          <a:endParaRPr lang="ar-EG"/>
        </a:p>
      </dgm:t>
    </dgm:pt>
    <dgm:pt modelId="{2EBF1AB1-4B8D-4B45-A63E-E55CC3674B06}" type="sibTrans" cxnId="{9E258B41-A076-4264-A1AC-D2741F52BE3E}">
      <dgm:prSet/>
      <dgm:spPr/>
      <dgm:t>
        <a:bodyPr/>
        <a:lstStyle/>
        <a:p>
          <a:pPr rtl="1"/>
          <a:endParaRPr lang="ar-EG"/>
        </a:p>
      </dgm:t>
    </dgm:pt>
    <dgm:pt modelId="{B8DAFE27-79F5-4C7B-8C0E-D21EA45BEB90}" type="pres">
      <dgm:prSet presAssocID="{D05187DF-187F-423F-813E-3630C535A1F1}" presName="vert0" presStyleCnt="0">
        <dgm:presLayoutVars>
          <dgm:dir/>
          <dgm:animOne val="branch"/>
          <dgm:animLvl val="lvl"/>
        </dgm:presLayoutVars>
      </dgm:prSet>
      <dgm:spPr/>
    </dgm:pt>
    <dgm:pt modelId="{66B172D5-80F4-4644-8CB3-065596E17730}" type="pres">
      <dgm:prSet presAssocID="{542BDA8B-5CA6-4FD0-93DC-DD2F1C2F7965}" presName="thickLine" presStyleLbl="alignNode1" presStyleIdx="0" presStyleCnt="3"/>
      <dgm:spPr/>
    </dgm:pt>
    <dgm:pt modelId="{2CB4B1FC-C695-47BA-A99F-66BB87FB37D3}" type="pres">
      <dgm:prSet presAssocID="{542BDA8B-5CA6-4FD0-93DC-DD2F1C2F7965}" presName="horz1" presStyleCnt="0"/>
      <dgm:spPr/>
    </dgm:pt>
    <dgm:pt modelId="{4E4C30E2-5AAB-4276-B7D9-5CC8746D8B63}" type="pres">
      <dgm:prSet presAssocID="{542BDA8B-5CA6-4FD0-93DC-DD2F1C2F7965}" presName="tx1" presStyleLbl="revTx" presStyleIdx="0" presStyleCnt="3"/>
      <dgm:spPr/>
    </dgm:pt>
    <dgm:pt modelId="{9A14CD93-40E5-42A1-93DA-2E8596210592}" type="pres">
      <dgm:prSet presAssocID="{542BDA8B-5CA6-4FD0-93DC-DD2F1C2F7965}" presName="vert1" presStyleCnt="0"/>
      <dgm:spPr/>
    </dgm:pt>
    <dgm:pt modelId="{DFA506FB-52DD-4FA0-A928-2D1D7F142D91}" type="pres">
      <dgm:prSet presAssocID="{42E8D6BC-0703-42FE-B6B1-5F89958F8F7E}" presName="thickLine" presStyleLbl="alignNode1" presStyleIdx="1" presStyleCnt="3"/>
      <dgm:spPr/>
    </dgm:pt>
    <dgm:pt modelId="{4FA5B03B-2F3E-434B-BDD9-A41734A4ED39}" type="pres">
      <dgm:prSet presAssocID="{42E8D6BC-0703-42FE-B6B1-5F89958F8F7E}" presName="horz1" presStyleCnt="0"/>
      <dgm:spPr/>
    </dgm:pt>
    <dgm:pt modelId="{DED38FF5-DA19-424A-A6DA-8661D56236A5}" type="pres">
      <dgm:prSet presAssocID="{42E8D6BC-0703-42FE-B6B1-5F89958F8F7E}" presName="tx1" presStyleLbl="revTx" presStyleIdx="1" presStyleCnt="3"/>
      <dgm:spPr/>
    </dgm:pt>
    <dgm:pt modelId="{B7389348-7EE4-46D0-8F61-9CA2B3FA1F69}" type="pres">
      <dgm:prSet presAssocID="{42E8D6BC-0703-42FE-B6B1-5F89958F8F7E}" presName="vert1" presStyleCnt="0"/>
      <dgm:spPr/>
    </dgm:pt>
    <dgm:pt modelId="{B66852C1-94C8-4028-907C-E3B464EB14B3}" type="pres">
      <dgm:prSet presAssocID="{F32F80F7-60F8-4E62-B6F2-69630E47F460}" presName="thickLine" presStyleLbl="alignNode1" presStyleIdx="2" presStyleCnt="3"/>
      <dgm:spPr/>
    </dgm:pt>
    <dgm:pt modelId="{BB3E7E72-841D-4FD2-9B50-4534A8DEDC5C}" type="pres">
      <dgm:prSet presAssocID="{F32F80F7-60F8-4E62-B6F2-69630E47F460}" presName="horz1" presStyleCnt="0"/>
      <dgm:spPr/>
    </dgm:pt>
    <dgm:pt modelId="{58F56DCC-31DE-437E-A053-B09FFA130F2A}" type="pres">
      <dgm:prSet presAssocID="{F32F80F7-60F8-4E62-B6F2-69630E47F460}" presName="tx1" presStyleLbl="revTx" presStyleIdx="2" presStyleCnt="3" custScaleX="100196" custScaleY="111731"/>
      <dgm:spPr/>
    </dgm:pt>
    <dgm:pt modelId="{4BC44616-BF99-4D6E-B1F1-C543A1EF71E2}" type="pres">
      <dgm:prSet presAssocID="{F32F80F7-60F8-4E62-B6F2-69630E47F460}" presName="vert1" presStyleCnt="0"/>
      <dgm:spPr/>
    </dgm:pt>
  </dgm:ptLst>
  <dgm:cxnLst>
    <dgm:cxn modelId="{8064AE3A-8A20-411D-BBEB-D3D33D13F738}" type="presOf" srcId="{F32F80F7-60F8-4E62-B6F2-69630E47F460}" destId="{58F56DCC-31DE-437E-A053-B09FFA130F2A}" srcOrd="0" destOrd="0" presId="urn:microsoft.com/office/officeart/2008/layout/LinedList"/>
    <dgm:cxn modelId="{9E258B41-A076-4264-A1AC-D2741F52BE3E}" srcId="{D05187DF-187F-423F-813E-3630C535A1F1}" destId="{F32F80F7-60F8-4E62-B6F2-69630E47F460}" srcOrd="2" destOrd="0" parTransId="{FC6355D0-5159-4398-932D-D26B559F96F3}" sibTransId="{2EBF1AB1-4B8D-4B45-A63E-E55CC3674B06}"/>
    <dgm:cxn modelId="{37DA4C4E-2E99-41EB-B8E4-29ACD45805BA}" type="presOf" srcId="{D05187DF-187F-423F-813E-3630C535A1F1}" destId="{B8DAFE27-79F5-4C7B-8C0E-D21EA45BEB90}" srcOrd="0" destOrd="0" presId="urn:microsoft.com/office/officeart/2008/layout/LinedList"/>
    <dgm:cxn modelId="{F9FB527C-9007-434C-A867-986F28DFDEA3}" type="presOf" srcId="{542BDA8B-5CA6-4FD0-93DC-DD2F1C2F7965}" destId="{4E4C30E2-5AAB-4276-B7D9-5CC8746D8B63}" srcOrd="0" destOrd="0" presId="urn:microsoft.com/office/officeart/2008/layout/LinedList"/>
    <dgm:cxn modelId="{9A7702AA-22ED-4E7D-8A88-0504B402FC50}" type="presOf" srcId="{42E8D6BC-0703-42FE-B6B1-5F89958F8F7E}" destId="{DED38FF5-DA19-424A-A6DA-8661D56236A5}" srcOrd="0" destOrd="0" presId="urn:microsoft.com/office/officeart/2008/layout/LinedList"/>
    <dgm:cxn modelId="{A1B7D5C1-8042-4599-9835-32DB998E2FE0}" srcId="{D05187DF-187F-423F-813E-3630C535A1F1}" destId="{542BDA8B-5CA6-4FD0-93DC-DD2F1C2F7965}" srcOrd="0" destOrd="0" parTransId="{771CB0BC-1544-47F7-A7BF-2C5024FD0F1B}" sibTransId="{AC6B50C3-C02E-4F91-8BE1-0ED974B65A8C}"/>
    <dgm:cxn modelId="{3305D6EF-6EB5-4354-A21F-C57D1F4C0BBC}" srcId="{D05187DF-187F-423F-813E-3630C535A1F1}" destId="{42E8D6BC-0703-42FE-B6B1-5F89958F8F7E}" srcOrd="1" destOrd="0" parTransId="{7D70CF7E-AB55-4875-9E4C-A9AE707108D6}" sibTransId="{8C55E52D-54A3-4EBA-A128-6CC05201AF41}"/>
    <dgm:cxn modelId="{8863CE7D-4270-4E2C-A2D7-BF776318DE94}" type="presParOf" srcId="{B8DAFE27-79F5-4C7B-8C0E-D21EA45BEB90}" destId="{66B172D5-80F4-4644-8CB3-065596E17730}" srcOrd="0" destOrd="0" presId="urn:microsoft.com/office/officeart/2008/layout/LinedList"/>
    <dgm:cxn modelId="{1FF38E2C-E3D4-4457-A9C9-8A67B21F5489}" type="presParOf" srcId="{B8DAFE27-79F5-4C7B-8C0E-D21EA45BEB90}" destId="{2CB4B1FC-C695-47BA-A99F-66BB87FB37D3}" srcOrd="1" destOrd="0" presId="urn:microsoft.com/office/officeart/2008/layout/LinedList"/>
    <dgm:cxn modelId="{B249EB6E-F09C-43DB-883F-278589F21AF5}" type="presParOf" srcId="{2CB4B1FC-C695-47BA-A99F-66BB87FB37D3}" destId="{4E4C30E2-5AAB-4276-B7D9-5CC8746D8B63}" srcOrd="0" destOrd="0" presId="urn:microsoft.com/office/officeart/2008/layout/LinedList"/>
    <dgm:cxn modelId="{6DCA1D5C-08E9-49EA-B8DE-F65A0B5F595A}" type="presParOf" srcId="{2CB4B1FC-C695-47BA-A99F-66BB87FB37D3}" destId="{9A14CD93-40E5-42A1-93DA-2E8596210592}" srcOrd="1" destOrd="0" presId="urn:microsoft.com/office/officeart/2008/layout/LinedList"/>
    <dgm:cxn modelId="{9CC309B6-2F41-4E84-94F3-49FB44C1877A}" type="presParOf" srcId="{B8DAFE27-79F5-4C7B-8C0E-D21EA45BEB90}" destId="{DFA506FB-52DD-4FA0-A928-2D1D7F142D91}" srcOrd="2" destOrd="0" presId="urn:microsoft.com/office/officeart/2008/layout/LinedList"/>
    <dgm:cxn modelId="{6FB0FCF2-39CE-4657-BA60-F9D2F71E12E9}" type="presParOf" srcId="{B8DAFE27-79F5-4C7B-8C0E-D21EA45BEB90}" destId="{4FA5B03B-2F3E-434B-BDD9-A41734A4ED39}" srcOrd="3" destOrd="0" presId="urn:microsoft.com/office/officeart/2008/layout/LinedList"/>
    <dgm:cxn modelId="{0DD24070-3BD6-46EA-8DEC-39AFE3D0A325}" type="presParOf" srcId="{4FA5B03B-2F3E-434B-BDD9-A41734A4ED39}" destId="{DED38FF5-DA19-424A-A6DA-8661D56236A5}" srcOrd="0" destOrd="0" presId="urn:microsoft.com/office/officeart/2008/layout/LinedList"/>
    <dgm:cxn modelId="{E31EAFF1-913F-483D-9B1E-545C76B84197}" type="presParOf" srcId="{4FA5B03B-2F3E-434B-BDD9-A41734A4ED39}" destId="{B7389348-7EE4-46D0-8F61-9CA2B3FA1F69}" srcOrd="1" destOrd="0" presId="urn:microsoft.com/office/officeart/2008/layout/LinedList"/>
    <dgm:cxn modelId="{B908801F-C906-4771-A3ED-12F5B6308DEE}" type="presParOf" srcId="{B8DAFE27-79F5-4C7B-8C0E-D21EA45BEB90}" destId="{B66852C1-94C8-4028-907C-E3B464EB14B3}" srcOrd="4" destOrd="0" presId="urn:microsoft.com/office/officeart/2008/layout/LinedList"/>
    <dgm:cxn modelId="{53115E74-AE0C-4DF0-A341-4BE2F887A475}" type="presParOf" srcId="{B8DAFE27-79F5-4C7B-8C0E-D21EA45BEB90}" destId="{BB3E7E72-841D-4FD2-9B50-4534A8DEDC5C}" srcOrd="5" destOrd="0" presId="urn:microsoft.com/office/officeart/2008/layout/LinedList"/>
    <dgm:cxn modelId="{22DFC3D2-5D2D-489C-8B73-E7178494ED36}" type="presParOf" srcId="{BB3E7E72-841D-4FD2-9B50-4534A8DEDC5C}" destId="{58F56DCC-31DE-437E-A053-B09FFA130F2A}" srcOrd="0" destOrd="0" presId="urn:microsoft.com/office/officeart/2008/layout/LinedList"/>
    <dgm:cxn modelId="{9B460B88-5897-40E5-8951-8E40C41FC4F1}" type="presParOf" srcId="{BB3E7E72-841D-4FD2-9B50-4534A8DEDC5C}" destId="{4BC44616-BF99-4D6E-B1F1-C543A1EF71E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0F879B-A283-43F8-9109-13E51F7FCCB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ACE66D2-0EBF-4AF0-A136-25BF45C692CD}">
      <dgm:prSet/>
      <dgm:spPr/>
      <dgm:t>
        <a:bodyPr/>
        <a:lstStyle/>
        <a:p>
          <a:pPr algn="just" rtl="1"/>
          <a:r>
            <a:rPr lang="ar-EG" dirty="0">
              <a:solidFill>
                <a:srgbClr val="000000"/>
              </a:solidFill>
            </a:rPr>
            <a:t>أن تستند أحكام تقييم جودة المادة العلمية </a:t>
          </a:r>
        </a:p>
        <a:p>
          <a:pPr algn="just" rtl="1"/>
          <a:r>
            <a:rPr lang="ar-EG" dirty="0">
              <a:solidFill>
                <a:srgbClr val="000000"/>
              </a:solidFill>
            </a:rPr>
            <a:t>المقدمة للتحكيم إلى استيفاء معايير محددة من بينها  </a:t>
          </a:r>
        </a:p>
        <a:p>
          <a:pPr algn="just" rtl="1"/>
          <a:r>
            <a:rPr lang="ar-EG" dirty="0">
              <a:solidFill>
                <a:srgbClr val="000000"/>
              </a:solidFill>
            </a:rPr>
            <a:t>( عنوان الورقة البحثية – الملخص – المقدمة – المشكلة البحثية – منهجية البحث العلمي المتبعة – المواد والطرائق -  النتائج والمناقشة – قائمة المراجع – طريقة الكتابة)،  بحيث يكون نظام تحكيم النظراء عادلا وغير منحاز وأمين للبحث العلمي. </a:t>
          </a:r>
        </a:p>
      </dgm:t>
    </dgm:pt>
    <dgm:pt modelId="{DC54AE22-F959-4D36-8B25-5E018188EFD4}" type="parTrans" cxnId="{FB6C6AA1-BA5E-4836-919F-8262C56FD92F}">
      <dgm:prSet/>
      <dgm:spPr/>
      <dgm:t>
        <a:bodyPr/>
        <a:lstStyle/>
        <a:p>
          <a:pPr rtl="1"/>
          <a:endParaRPr lang="ar-EG"/>
        </a:p>
      </dgm:t>
    </dgm:pt>
    <dgm:pt modelId="{9594FDA9-10D2-4A59-9607-8904B281451A}" type="sibTrans" cxnId="{FB6C6AA1-BA5E-4836-919F-8262C56FD92F}">
      <dgm:prSet/>
      <dgm:spPr/>
      <dgm:t>
        <a:bodyPr/>
        <a:lstStyle/>
        <a:p>
          <a:pPr rtl="1"/>
          <a:endParaRPr lang="ar-EG"/>
        </a:p>
      </dgm:t>
    </dgm:pt>
    <dgm:pt modelId="{39D35FF3-5E58-4184-9BE1-42453A22B5EC}" type="pres">
      <dgm:prSet presAssocID="{1C0F879B-A283-43F8-9109-13E51F7FCCBB}" presName="vert0" presStyleCnt="0">
        <dgm:presLayoutVars>
          <dgm:dir/>
          <dgm:animOne val="branch"/>
          <dgm:animLvl val="lvl"/>
        </dgm:presLayoutVars>
      </dgm:prSet>
      <dgm:spPr/>
    </dgm:pt>
    <dgm:pt modelId="{26F3D471-55C5-4E8B-8400-ABC2B74C89B0}" type="pres">
      <dgm:prSet presAssocID="{4ACE66D2-0EBF-4AF0-A136-25BF45C692CD}" presName="thickLine" presStyleLbl="alignNode1" presStyleIdx="0" presStyleCnt="1"/>
      <dgm:spPr/>
    </dgm:pt>
    <dgm:pt modelId="{49B4D0DE-2898-4253-9952-D276DF3299BB}" type="pres">
      <dgm:prSet presAssocID="{4ACE66D2-0EBF-4AF0-A136-25BF45C692CD}" presName="horz1" presStyleCnt="0"/>
      <dgm:spPr/>
    </dgm:pt>
    <dgm:pt modelId="{948BB8B1-A72D-48EC-9876-5573FF87AA13}" type="pres">
      <dgm:prSet presAssocID="{4ACE66D2-0EBF-4AF0-A136-25BF45C692CD}" presName="tx1" presStyleLbl="revTx" presStyleIdx="0" presStyleCnt="1"/>
      <dgm:spPr/>
    </dgm:pt>
    <dgm:pt modelId="{C2A3C28E-F5C7-4B5E-8F09-968D58AAA86D}" type="pres">
      <dgm:prSet presAssocID="{4ACE66D2-0EBF-4AF0-A136-25BF45C692CD}" presName="vert1" presStyleCnt="0"/>
      <dgm:spPr/>
    </dgm:pt>
  </dgm:ptLst>
  <dgm:cxnLst>
    <dgm:cxn modelId="{B0A3CC4D-A156-4AC6-8CEB-25F538741490}" type="presOf" srcId="{4ACE66D2-0EBF-4AF0-A136-25BF45C692CD}" destId="{948BB8B1-A72D-48EC-9876-5573FF87AA13}" srcOrd="0" destOrd="0" presId="urn:microsoft.com/office/officeart/2008/layout/LinedList"/>
    <dgm:cxn modelId="{347BEF96-F074-4F96-A59F-4C818E56D8ED}" type="presOf" srcId="{1C0F879B-A283-43F8-9109-13E51F7FCCBB}" destId="{39D35FF3-5E58-4184-9BE1-42453A22B5EC}" srcOrd="0" destOrd="0" presId="urn:microsoft.com/office/officeart/2008/layout/LinedList"/>
    <dgm:cxn modelId="{FB6C6AA1-BA5E-4836-919F-8262C56FD92F}" srcId="{1C0F879B-A283-43F8-9109-13E51F7FCCBB}" destId="{4ACE66D2-0EBF-4AF0-A136-25BF45C692CD}" srcOrd="0" destOrd="0" parTransId="{DC54AE22-F959-4D36-8B25-5E018188EFD4}" sibTransId="{9594FDA9-10D2-4A59-9607-8904B281451A}"/>
    <dgm:cxn modelId="{96DFEF9B-6D89-4931-8686-362766E6648B}" type="presParOf" srcId="{39D35FF3-5E58-4184-9BE1-42453A22B5EC}" destId="{26F3D471-55C5-4E8B-8400-ABC2B74C89B0}" srcOrd="0" destOrd="0" presId="urn:microsoft.com/office/officeart/2008/layout/LinedList"/>
    <dgm:cxn modelId="{9784D8F2-2D76-4F27-A585-6F7217E599A0}" type="presParOf" srcId="{39D35FF3-5E58-4184-9BE1-42453A22B5EC}" destId="{49B4D0DE-2898-4253-9952-D276DF3299BB}" srcOrd="1" destOrd="0" presId="urn:microsoft.com/office/officeart/2008/layout/LinedList"/>
    <dgm:cxn modelId="{430697A0-2349-4E2D-A890-8D2D7B6273DD}" type="presParOf" srcId="{49B4D0DE-2898-4253-9952-D276DF3299BB}" destId="{948BB8B1-A72D-48EC-9876-5573FF87AA13}" srcOrd="0" destOrd="0" presId="urn:microsoft.com/office/officeart/2008/layout/LinedList"/>
    <dgm:cxn modelId="{80EF065A-DF84-4BC9-9028-95700E59902A}" type="presParOf" srcId="{49B4D0DE-2898-4253-9952-D276DF3299BB}" destId="{C2A3C28E-F5C7-4B5E-8F09-968D58AAA86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rtl="1"/>
          <a:r>
            <a:rPr lang="ar-EG" sz="3600" dirty="0">
              <a:latin typeface="Sakkal Majalla" panose="02000000000000000000" pitchFamily="2" charset="-78"/>
              <a:cs typeface="Sakkal Majalla" panose="02000000000000000000" pitchFamily="2" charset="-78"/>
            </a:rPr>
            <a:t>1- اصطناع البيانات أو النتائج . </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200" dirty="0">
              <a:latin typeface="Sakkal Majalla" panose="02000000000000000000" pitchFamily="2" charset="-78"/>
              <a:cs typeface="Sakkal Majalla" panose="02000000000000000000" pitchFamily="2" charset="-78"/>
            </a:rPr>
            <a:t>القيام باصطناع بيانات أو نتائج، ثم تسجيلها أو كتابتها وكأنها حقيقية وكجزء من التقرير البحثي (ﺗﺳﺟﯾل أو عرض بيانات غير موجودة)، ويعد هذا خطأ أخلاقي.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AA2E4181-643F-4A11-956F-F8F17955F00B}">
      <dgm:prSet custT="1"/>
      <dgm:spPr/>
      <dgm:t>
        <a:bodyPr/>
        <a:lstStyle/>
        <a:p>
          <a:pPr algn="just" rtl="1"/>
          <a:r>
            <a:rPr lang="ar-EG" sz="3200" dirty="0">
              <a:latin typeface="Sakkal Majalla" panose="02000000000000000000" pitchFamily="2" charset="-78"/>
              <a:cs typeface="Sakkal Majalla" panose="02000000000000000000" pitchFamily="2" charset="-78"/>
            </a:rPr>
            <a:t>لذا يجب أن تتخذ جهات التمويل والمؤسسات البحثية الإجراءات القانونية تجاه الباحثين الذين يقومون بهذا العمل غير الأخلاقي.</a:t>
          </a:r>
        </a:p>
      </dgm:t>
    </dgm:pt>
    <dgm:pt modelId="{E865A014-C10F-4D00-8708-3A8486AB188D}" type="parTrans" cxnId="{CD7C96D2-4B5B-4A1D-AA9F-FD1D5D5EBC52}">
      <dgm:prSet/>
      <dgm:spPr/>
      <dgm:t>
        <a:bodyPr/>
        <a:lstStyle/>
        <a:p>
          <a:pPr rtl="1"/>
          <a:endParaRPr lang="ar-EG"/>
        </a:p>
      </dgm:t>
    </dgm:pt>
    <dgm:pt modelId="{43EB4EE8-648B-4F38-98E6-24B938EE5813}" type="sibTrans" cxnId="{CD7C96D2-4B5B-4A1D-AA9F-FD1D5D5EBC52}">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86915" custLinFactNeighborX="5702" custLinFactNeighborY="15562">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8D67D25F-5C28-494E-96BA-2931181130C1}" type="presOf" srcId="{AA2E4181-643F-4A11-956F-F8F17955F00B}" destId="{94DBE4A5-E8C1-4D50-B4B0-49669B83D0EE}" srcOrd="0" destOrd="1"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CD7C96D2-4B5B-4A1D-AA9F-FD1D5D5EBC52}" srcId="{608BAE98-26D0-457D-85E0-BC88C719DA5F}" destId="{AA2E4181-643F-4A11-956F-F8F17955F00B}" srcOrd="1" destOrd="0" parTransId="{E865A014-C10F-4D00-8708-3A8486AB188D}" sibTransId="{43EB4EE8-648B-4F38-98E6-24B938EE5813}"/>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2- تزييف أو تعديل النتائج الأصلية</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4000" dirty="0">
              <a:latin typeface="Sakkal Majalla" panose="02000000000000000000" pitchFamily="2" charset="-78"/>
              <a:cs typeface="Sakkal Majalla" panose="02000000000000000000" pitchFamily="2" charset="-78"/>
            </a:rPr>
            <a:t>التغيير المتعمد للنتائج الأصلية وعرضها بطريقة مخالفة للواقع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73C9DEF7-6A9A-49ED-B32C-C72955AF5894}">
      <dgm:prSet custT="1"/>
      <dgm:spPr/>
      <dgm:t>
        <a:bodyPr/>
        <a:lstStyle/>
        <a:p>
          <a:pPr algn="just" rtl="1"/>
          <a:r>
            <a:rPr lang="ar-EG" sz="4000" dirty="0">
              <a:latin typeface="Sakkal Majalla" panose="02000000000000000000" pitchFamily="2" charset="-78"/>
              <a:cs typeface="Sakkal Majalla" panose="02000000000000000000" pitchFamily="2" charset="-78"/>
            </a:rPr>
            <a:t>حذف أو تغيير متعمد للمادة البحثية أو التلاعب بالأجهزة أو البيانات بحيث لا تعكس نتائج البحوث الفعلية، ثم تسجل وتنشر كورقة بحثية أو تقرير مشروع. </a:t>
          </a:r>
        </a:p>
      </dgm:t>
    </dgm:pt>
    <dgm:pt modelId="{D6E82482-0FBA-4EC1-A39E-32B6C10B8DC1}" type="parTrans" cxnId="{243BC3B1-9C72-4C2C-A8D8-44D683EDBA06}">
      <dgm:prSet/>
      <dgm:spPr/>
      <dgm:t>
        <a:bodyPr/>
        <a:lstStyle/>
        <a:p>
          <a:pPr rtl="1"/>
          <a:endParaRPr lang="ar-EG"/>
        </a:p>
      </dgm:t>
    </dgm:pt>
    <dgm:pt modelId="{F9B11D7C-E5CF-4473-9F3B-4B72A1FFE264}" type="sibTrans" cxnId="{243BC3B1-9C72-4C2C-A8D8-44D683EDBA06}">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08209442-48B3-4244-BEF3-F608C23D9446}" type="presOf" srcId="{73C9DEF7-6A9A-49ED-B32C-C72955AF5894}" destId="{94DBE4A5-E8C1-4D50-B4B0-49669B83D0EE}" srcOrd="0" destOrd="1" presId="urn:microsoft.com/office/officeart/2005/8/layout/list1"/>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243BC3B1-9C72-4C2C-A8D8-44D683EDBA06}" srcId="{608BAE98-26D0-457D-85E0-BC88C719DA5F}" destId="{73C9DEF7-6A9A-49ED-B32C-C72955AF5894}" srcOrd="1" destOrd="0" parTransId="{D6E82482-0FBA-4EC1-A39E-32B6C10B8DC1}" sibTransId="{F9B11D7C-E5CF-4473-9F3B-4B72A1FFE264}"/>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ctr" rtl="1"/>
          <a:r>
            <a:rPr lang="ar-EG" sz="4400" dirty="0">
              <a:latin typeface="Sakkal Majalla" panose="02000000000000000000" pitchFamily="2" charset="-78"/>
              <a:cs typeface="Sakkal Majalla" panose="02000000000000000000" pitchFamily="2" charset="-78"/>
            </a:rPr>
            <a:t>لماذا</a:t>
          </a:r>
          <a:r>
            <a:rPr lang="ar-EG" sz="4400" baseline="0" dirty="0">
              <a:latin typeface="Sakkal Majalla" panose="02000000000000000000" pitchFamily="2" charset="-78"/>
              <a:cs typeface="Sakkal Majalla" panose="02000000000000000000" pitchFamily="2" charset="-78"/>
            </a:rPr>
            <a:t> يعد اصطناع أو تزييف البيانات أو النتائج خرق لأخلاقيات البحث العلمي؟ </a:t>
          </a:r>
          <a:endParaRPr lang="ar-EG" sz="4400" dirty="0">
            <a:latin typeface="Sakkal Majalla" panose="02000000000000000000" pitchFamily="2" charset="-78"/>
            <a:cs typeface="Sakkal Majalla" panose="02000000000000000000" pitchFamily="2" charset="-78"/>
          </a:endParaRP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600" dirty="0">
              <a:latin typeface="Sakkal Majalla" panose="02000000000000000000" pitchFamily="2" charset="-78"/>
              <a:cs typeface="Sakkal Majalla" panose="02000000000000000000" pitchFamily="2" charset="-78"/>
            </a:rPr>
            <a:t>يضعف أو  يزعزع ثقة المجتمع في المشروع البحث ككل .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63FA382E-F49F-4DBA-8398-C7F4FA523813}">
      <dgm:prSet custT="1"/>
      <dgm:spPr/>
      <dgm:t>
        <a:bodyPr/>
        <a:lstStyle/>
        <a:p>
          <a:pPr algn="just" rtl="1"/>
          <a:r>
            <a:rPr lang="ar-EG" sz="3600" dirty="0">
              <a:latin typeface="Sakkal Majalla" panose="02000000000000000000" pitchFamily="2" charset="-78"/>
              <a:cs typeface="Sakkal Majalla" panose="02000000000000000000" pitchFamily="2" charset="-78"/>
            </a:rPr>
            <a:t>كل اكتشاف جديد يكون مبنيا على مجموعة من الاكتشافات السابقة. وبناء عليه، إذا بنيت البحوث على نتائج مصطنعة فإن النتيجة هو بحث علمي باطل. </a:t>
          </a:r>
        </a:p>
      </dgm:t>
    </dgm:pt>
    <dgm:pt modelId="{4FD40ACE-FE32-4170-BDDB-546E8511BD73}" type="parTrans" cxnId="{E1D11DCF-79F5-4920-8222-8716F2666BC5}">
      <dgm:prSet/>
      <dgm:spPr/>
      <dgm:t>
        <a:bodyPr/>
        <a:lstStyle/>
        <a:p>
          <a:pPr rtl="1"/>
          <a:endParaRPr lang="ar-EG"/>
        </a:p>
      </dgm:t>
    </dgm:pt>
    <dgm:pt modelId="{1D96AFC4-7BA3-4C4B-80D0-FD88B6177621}" type="sibTrans" cxnId="{E1D11DCF-79F5-4920-8222-8716F2666BC5}">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8C52263A-3E5F-4801-9A5F-0CFFFE656AC8}" type="presOf" srcId="{63FA382E-F49F-4DBA-8398-C7F4FA523813}" destId="{94DBE4A5-E8C1-4D50-B4B0-49669B83D0EE}" srcOrd="0" destOrd="1" presId="urn:microsoft.com/office/officeart/2005/8/layout/list1"/>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E1D11DCF-79F5-4920-8222-8716F2666BC5}" srcId="{608BAE98-26D0-457D-85E0-BC88C719DA5F}" destId="{63FA382E-F49F-4DBA-8398-C7F4FA523813}" srcOrd="1" destOrd="0" parTransId="{4FD40ACE-FE32-4170-BDDB-546E8511BD73}" sibTransId="{1D96AFC4-7BA3-4C4B-80D0-FD88B6177621}"/>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3-</a:t>
          </a:r>
          <a:r>
            <a:rPr lang="ar-EG" sz="4400" b="1" baseline="0" dirty="0">
              <a:latin typeface="Sakkal Majalla" panose="02000000000000000000" pitchFamily="2" charset="-78"/>
              <a:cs typeface="Sakkal Majalla" panose="02000000000000000000" pitchFamily="2" charset="-78"/>
            </a:rPr>
            <a:t> الاستيلاء أو الاقتباس أو القرصنة العلمية. </a:t>
          </a:r>
          <a:endParaRPr lang="ar-EG" sz="4400" b="1" dirty="0">
            <a:latin typeface="Sakkal Majalla" panose="02000000000000000000" pitchFamily="2" charset="-78"/>
            <a:cs typeface="Sakkal Majalla" panose="02000000000000000000" pitchFamily="2" charset="-78"/>
          </a:endParaRP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4000" dirty="0">
              <a:latin typeface="Sakkal Majalla" panose="02000000000000000000" pitchFamily="2" charset="-78"/>
              <a:cs typeface="Sakkal Majalla" panose="02000000000000000000" pitchFamily="2" charset="-78"/>
            </a:rPr>
            <a:t>الاستيلاء على أفكار، أو مجهود، أو نتائج، أو كلمات شخص آخر ،أو أشخاص آخرون دون الإشارة إليهم .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37CECC9E-AACB-45C5-ADD2-DFB498F1B1BF}">
      <dgm:prSet custT="1"/>
      <dgm:spPr/>
      <dgm:t>
        <a:bodyPr/>
        <a:lstStyle/>
        <a:p>
          <a:pPr algn="just" rtl="1"/>
          <a:r>
            <a:rPr lang="ar-EG" sz="4000" dirty="0">
              <a:latin typeface="Sakkal Majalla" panose="02000000000000000000" pitchFamily="2" charset="-78"/>
              <a:cs typeface="Sakkal Majalla" panose="02000000000000000000" pitchFamily="2" charset="-78"/>
            </a:rPr>
            <a:t>جعل الانترنت عملية الاستيلاء أو قرصنة اعمال الآخرين دون الإشارة إليهم عملية سهلة جدا " القص واللزق" </a:t>
          </a:r>
        </a:p>
      </dgm:t>
    </dgm:pt>
    <dgm:pt modelId="{149E01E0-0885-4635-8B44-E78E84ECC186}" type="parTrans" cxnId="{67F95DA9-C6F6-4B6C-B34E-A84AFB84740C}">
      <dgm:prSet/>
      <dgm:spPr/>
    </dgm:pt>
    <dgm:pt modelId="{ED3E189C-C341-4875-9E35-3903D8C21CD0}" type="sibTrans" cxnId="{67F95DA9-C6F6-4B6C-B34E-A84AFB84740C}">
      <dgm:prSet/>
      <dgm:spPr/>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40A456E-634C-40AB-8628-DD79FB6339B7}" type="presOf" srcId="{37CECC9E-AACB-45C5-ADD2-DFB498F1B1BF}" destId="{94DBE4A5-E8C1-4D50-B4B0-49669B83D0EE}" srcOrd="0" destOrd="1"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67F95DA9-C6F6-4B6C-B34E-A84AFB84740C}" srcId="{608BAE98-26D0-457D-85E0-BC88C719DA5F}" destId="{37CECC9E-AACB-45C5-ADD2-DFB498F1B1BF}" srcOrd="1" destOrd="0" parTransId="{149E01E0-0885-4635-8B44-E78E84ECC186}" sibTransId="{ED3E189C-C341-4875-9E35-3903D8C21CD0}"/>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4- خرق حقوق الملكية الفكرية </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600" dirty="0">
              <a:latin typeface="Sakkal Majalla" panose="02000000000000000000" pitchFamily="2" charset="-78"/>
              <a:cs typeface="Sakkal Majalla" panose="02000000000000000000" pitchFamily="2" charset="-78"/>
            </a:rPr>
            <a:t>قيام باحثا ما بصورة محرمة، أو محظورة، أو غير قانونية ،أو مخالفة لأخلاقيات العمل المهني بنسب فكرة بحثية أصلية أو خطة أو نتائج بحثية معينة لنفسه وبكل ثقة أو فجاجة.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F948C8B3-F0C8-4488-921A-4EDE20F05A57}">
      <dgm:prSet custT="1"/>
      <dgm:spPr/>
      <dgm:t>
        <a:bodyPr/>
        <a:lstStyle/>
        <a:p>
          <a:pPr algn="just" rtl="1"/>
          <a:r>
            <a:rPr lang="ar-EG" sz="3600" dirty="0">
              <a:latin typeface="Sakkal Majalla" panose="02000000000000000000" pitchFamily="2" charset="-78"/>
              <a:cs typeface="Sakkal Majalla" panose="02000000000000000000" pitchFamily="2" charset="-78"/>
            </a:rPr>
            <a:t>أصدرت وشرعت الدول والمؤسسات والمنظمات الدولية القوانين للحفاظ على حقوق الملكية الفكرية للمؤلفين وأصحاب البراءات الاختراع والعلامات التجارية .... الخ، وتجريم كل من يعتدي على تلك الحقوق. </a:t>
          </a:r>
        </a:p>
      </dgm:t>
    </dgm:pt>
    <dgm:pt modelId="{3299C366-0837-4EFF-9956-89FF5AFCE533}" type="parTrans" cxnId="{18830C2B-C5C1-4760-B3E7-1B0AC61AF0E6}">
      <dgm:prSet/>
      <dgm:spPr/>
    </dgm:pt>
    <dgm:pt modelId="{E7771F9B-2143-417F-A3FF-5504AABE4F20}" type="sibTrans" cxnId="{18830C2B-C5C1-4760-B3E7-1B0AC61AF0E6}">
      <dgm:prSet/>
      <dgm:spPr/>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18830C2B-C5C1-4760-B3E7-1B0AC61AF0E6}" srcId="{608BAE98-26D0-457D-85E0-BC88C719DA5F}" destId="{F948C8B3-F0C8-4488-921A-4EDE20F05A57}" srcOrd="1" destOrd="0" parTransId="{3299C366-0837-4EFF-9956-89FF5AFCE533}" sibTransId="{E7771F9B-2143-417F-A3FF-5504AABE4F20}"/>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2431B091-75A6-4813-89A0-AFB036764553}" type="presOf" srcId="{F948C8B3-F0C8-4488-921A-4EDE20F05A57}" destId="{94DBE4A5-E8C1-4D50-B4B0-49669B83D0EE}" srcOrd="0" destOrd="1" presId="urn:microsoft.com/office/officeart/2005/8/layout/list1"/>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290788C-5C3F-45B9-B3F9-32A2512D8E3D}"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349913F2-C736-49FB-8B39-CA4EB4E00DB8}">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نشر نفس البحث في مجلتين أو دوريتين مختلفتين أو إلى عدة  مجلات مختلفة بدون إخطار للمحررين في كلتا المجلتين أو الدوريتين. </a:t>
          </a:r>
        </a:p>
      </dgm:t>
    </dgm:pt>
    <dgm:pt modelId="{D06D84DB-4EDE-41A2-9A62-ECBB76A1C5E9}" type="parTrans" cxnId="{A2089EC8-D4B0-4A51-BF87-6FF4C72BCEB1}">
      <dgm:prSet/>
      <dgm:spPr/>
      <dgm:t>
        <a:bodyPr/>
        <a:lstStyle/>
        <a:p>
          <a:pPr rtl="1"/>
          <a:endParaRPr lang="ar-EG"/>
        </a:p>
      </dgm:t>
    </dgm:pt>
    <dgm:pt modelId="{F9E5291C-CC7A-4111-81C4-B37590BE7BB8}" type="sibTrans" cxnId="{A2089EC8-D4B0-4A51-BF87-6FF4C72BCEB1}">
      <dgm:prSet/>
      <dgm:spPr/>
      <dgm:t>
        <a:bodyPr/>
        <a:lstStyle/>
        <a:p>
          <a:pPr rtl="1"/>
          <a:endParaRPr lang="ar-EG"/>
        </a:p>
      </dgm:t>
    </dgm:pt>
    <dgm:pt modelId="{9B803629-535C-404D-8180-D0598344F8D5}">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عدم إخطار القائم بتسجيل براءة اختراع ، الزميل المشارك أو الزملاء المشاركين معه في براءة الاختراع بما يحدث لكي تظهر بأنه المخترع الوحيد لهذا الابتكار. </a:t>
          </a:r>
        </a:p>
      </dgm:t>
    </dgm:pt>
    <dgm:pt modelId="{2C65A16E-CB5C-409E-B908-6E3345E1C773}" type="parTrans" cxnId="{8DC884DE-4622-4758-8515-616BA5514C33}">
      <dgm:prSet/>
      <dgm:spPr/>
      <dgm:t>
        <a:bodyPr/>
        <a:lstStyle/>
        <a:p>
          <a:pPr rtl="1"/>
          <a:endParaRPr lang="ar-EG"/>
        </a:p>
      </dgm:t>
    </dgm:pt>
    <dgm:pt modelId="{783A7769-A64D-4AC8-B583-DCD632D2FDED}" type="sibTrans" cxnId="{8DC884DE-4622-4758-8515-616BA5514C33}">
      <dgm:prSet/>
      <dgm:spPr/>
      <dgm:t>
        <a:bodyPr/>
        <a:lstStyle/>
        <a:p>
          <a:pPr rtl="1"/>
          <a:endParaRPr lang="ar-EG"/>
        </a:p>
      </dgm:t>
    </dgm:pt>
    <dgm:pt modelId="{425FAA10-9FBB-4C13-BEE9-39ED8FE20F49}">
      <dgm:prSet custT="1"/>
      <dgm:spPr/>
      <dgm:t>
        <a:bodyPr/>
        <a:lstStyle/>
        <a:p>
          <a:pPr algn="just" rtl="1"/>
          <a:r>
            <a:rPr lang="ar-EG" sz="4000" dirty="0">
              <a:solidFill>
                <a:srgbClr val="000000"/>
              </a:solidFill>
              <a:latin typeface="Sakkal Majalla" panose="02000000000000000000" pitchFamily="2" charset="-78"/>
              <a:cs typeface="Sakkal Majalla" panose="02000000000000000000" pitchFamily="2" charset="-78"/>
            </a:rPr>
            <a:t>استخدام أسلوب تحليل إحصائي غير مناسب لكي تعزز معنوية بحثك. </a:t>
          </a:r>
        </a:p>
      </dgm:t>
    </dgm:pt>
    <dgm:pt modelId="{E10241D6-FDDC-4BBE-8F46-C9A14F38344C}" type="parTrans" cxnId="{1F7D3203-A0BD-41B3-AE20-0D314BC39249}">
      <dgm:prSet/>
      <dgm:spPr/>
      <dgm:t>
        <a:bodyPr/>
        <a:lstStyle/>
        <a:p>
          <a:pPr rtl="1"/>
          <a:endParaRPr lang="ar-EG"/>
        </a:p>
      </dgm:t>
    </dgm:pt>
    <dgm:pt modelId="{CE77FC51-9107-49A2-9BB1-E2703AB517AF}" type="sibTrans" cxnId="{1F7D3203-A0BD-41B3-AE20-0D314BC39249}">
      <dgm:prSet/>
      <dgm:spPr/>
      <dgm:t>
        <a:bodyPr/>
        <a:lstStyle/>
        <a:p>
          <a:pPr rtl="1"/>
          <a:endParaRPr lang="ar-EG"/>
        </a:p>
      </dgm:t>
    </dgm:pt>
    <dgm:pt modelId="{B492698F-B583-4AB4-9A77-6B16CC76E6FC}" type="pres">
      <dgm:prSet presAssocID="{A290788C-5C3F-45B9-B3F9-32A2512D8E3D}" presName="vert0" presStyleCnt="0">
        <dgm:presLayoutVars>
          <dgm:dir/>
          <dgm:animOne val="branch"/>
          <dgm:animLvl val="lvl"/>
        </dgm:presLayoutVars>
      </dgm:prSet>
      <dgm:spPr/>
    </dgm:pt>
    <dgm:pt modelId="{85EE11A8-6AB3-4941-818E-070149FCAADE}" type="pres">
      <dgm:prSet presAssocID="{349913F2-C736-49FB-8B39-CA4EB4E00DB8}" presName="thickLine" presStyleLbl="alignNode1" presStyleIdx="0" presStyleCnt="3"/>
      <dgm:spPr/>
    </dgm:pt>
    <dgm:pt modelId="{630A6472-5205-4AE8-9C2B-6D0C2940FB0A}" type="pres">
      <dgm:prSet presAssocID="{349913F2-C736-49FB-8B39-CA4EB4E00DB8}" presName="horz1" presStyleCnt="0"/>
      <dgm:spPr/>
    </dgm:pt>
    <dgm:pt modelId="{31E50BD4-7F16-47DF-B52E-07F49B308DF9}" type="pres">
      <dgm:prSet presAssocID="{349913F2-C736-49FB-8B39-CA4EB4E00DB8}" presName="tx1" presStyleLbl="revTx" presStyleIdx="0" presStyleCnt="3"/>
      <dgm:spPr/>
    </dgm:pt>
    <dgm:pt modelId="{A9DC6EA9-8B30-4A92-AD7F-A7604A6EBEC1}" type="pres">
      <dgm:prSet presAssocID="{349913F2-C736-49FB-8B39-CA4EB4E00DB8}" presName="vert1" presStyleCnt="0"/>
      <dgm:spPr/>
    </dgm:pt>
    <dgm:pt modelId="{10C66C29-E5AA-4C74-8F7F-C90D8FC6673F}" type="pres">
      <dgm:prSet presAssocID="{9B803629-535C-404D-8180-D0598344F8D5}" presName="thickLine" presStyleLbl="alignNode1" presStyleIdx="1" presStyleCnt="3"/>
      <dgm:spPr/>
    </dgm:pt>
    <dgm:pt modelId="{B5BE0D8A-7825-419E-94FB-724995671114}" type="pres">
      <dgm:prSet presAssocID="{9B803629-535C-404D-8180-D0598344F8D5}" presName="horz1" presStyleCnt="0"/>
      <dgm:spPr/>
    </dgm:pt>
    <dgm:pt modelId="{0382A47C-2499-4E9B-9B66-CBF53275E798}" type="pres">
      <dgm:prSet presAssocID="{9B803629-535C-404D-8180-D0598344F8D5}" presName="tx1" presStyleLbl="revTx" presStyleIdx="1" presStyleCnt="3"/>
      <dgm:spPr/>
    </dgm:pt>
    <dgm:pt modelId="{E114FA8F-E620-4562-9E51-17363F5C1787}" type="pres">
      <dgm:prSet presAssocID="{9B803629-535C-404D-8180-D0598344F8D5}" presName="vert1" presStyleCnt="0"/>
      <dgm:spPr/>
    </dgm:pt>
    <dgm:pt modelId="{19E48089-8761-42CE-A0B9-846CDC026055}" type="pres">
      <dgm:prSet presAssocID="{425FAA10-9FBB-4C13-BEE9-39ED8FE20F49}" presName="thickLine" presStyleLbl="alignNode1" presStyleIdx="2" presStyleCnt="3"/>
      <dgm:spPr/>
    </dgm:pt>
    <dgm:pt modelId="{146072B0-59A3-4210-A265-8C8D69E84E9E}" type="pres">
      <dgm:prSet presAssocID="{425FAA10-9FBB-4C13-BEE9-39ED8FE20F49}" presName="horz1" presStyleCnt="0"/>
      <dgm:spPr/>
    </dgm:pt>
    <dgm:pt modelId="{8D4C8239-28D6-49C4-A25A-F17AABD6EDBC}" type="pres">
      <dgm:prSet presAssocID="{425FAA10-9FBB-4C13-BEE9-39ED8FE20F49}" presName="tx1" presStyleLbl="revTx" presStyleIdx="2" presStyleCnt="3"/>
      <dgm:spPr/>
    </dgm:pt>
    <dgm:pt modelId="{6DF01E35-04EB-4DD9-88BA-224FD9FAF6D2}" type="pres">
      <dgm:prSet presAssocID="{425FAA10-9FBB-4C13-BEE9-39ED8FE20F49}" presName="vert1" presStyleCnt="0"/>
      <dgm:spPr/>
    </dgm:pt>
  </dgm:ptLst>
  <dgm:cxnLst>
    <dgm:cxn modelId="{1F7D3203-A0BD-41B3-AE20-0D314BC39249}" srcId="{A290788C-5C3F-45B9-B3F9-32A2512D8E3D}" destId="{425FAA10-9FBB-4C13-BEE9-39ED8FE20F49}" srcOrd="2" destOrd="0" parTransId="{E10241D6-FDDC-4BBE-8F46-C9A14F38344C}" sibTransId="{CE77FC51-9107-49A2-9BB1-E2703AB517AF}"/>
    <dgm:cxn modelId="{A242FF0D-618C-4AC0-800C-6F82A9925535}" type="presOf" srcId="{9B803629-535C-404D-8180-D0598344F8D5}" destId="{0382A47C-2499-4E9B-9B66-CBF53275E798}" srcOrd="0" destOrd="0" presId="urn:microsoft.com/office/officeart/2008/layout/LinedList"/>
    <dgm:cxn modelId="{91FFAB74-0DA3-4C38-90AA-30706543166A}" type="presOf" srcId="{425FAA10-9FBB-4C13-BEE9-39ED8FE20F49}" destId="{8D4C8239-28D6-49C4-A25A-F17AABD6EDBC}" srcOrd="0" destOrd="0" presId="urn:microsoft.com/office/officeart/2008/layout/LinedList"/>
    <dgm:cxn modelId="{212422B7-95BF-4E64-9535-D07A8C07442C}" type="presOf" srcId="{A290788C-5C3F-45B9-B3F9-32A2512D8E3D}" destId="{B492698F-B583-4AB4-9A77-6B16CC76E6FC}" srcOrd="0" destOrd="0" presId="urn:microsoft.com/office/officeart/2008/layout/LinedList"/>
    <dgm:cxn modelId="{A2089EC8-D4B0-4A51-BF87-6FF4C72BCEB1}" srcId="{A290788C-5C3F-45B9-B3F9-32A2512D8E3D}" destId="{349913F2-C736-49FB-8B39-CA4EB4E00DB8}" srcOrd="0" destOrd="0" parTransId="{D06D84DB-4EDE-41A2-9A62-ECBB76A1C5E9}" sibTransId="{F9E5291C-CC7A-4111-81C4-B37590BE7BB8}"/>
    <dgm:cxn modelId="{8DC884DE-4622-4758-8515-616BA5514C33}" srcId="{A290788C-5C3F-45B9-B3F9-32A2512D8E3D}" destId="{9B803629-535C-404D-8180-D0598344F8D5}" srcOrd="1" destOrd="0" parTransId="{2C65A16E-CB5C-409E-B908-6E3345E1C773}" sibTransId="{783A7769-A64D-4AC8-B583-DCD632D2FDED}"/>
    <dgm:cxn modelId="{35037BFC-F3BF-4C0B-8B2B-73EA709FF3BB}" type="presOf" srcId="{349913F2-C736-49FB-8B39-CA4EB4E00DB8}" destId="{31E50BD4-7F16-47DF-B52E-07F49B308DF9}" srcOrd="0" destOrd="0" presId="urn:microsoft.com/office/officeart/2008/layout/LinedList"/>
    <dgm:cxn modelId="{7A7D8127-F302-43F4-BF1B-40CAFC70977A}" type="presParOf" srcId="{B492698F-B583-4AB4-9A77-6B16CC76E6FC}" destId="{85EE11A8-6AB3-4941-818E-070149FCAADE}" srcOrd="0" destOrd="0" presId="urn:microsoft.com/office/officeart/2008/layout/LinedList"/>
    <dgm:cxn modelId="{40EAB6A4-83C2-4326-BCD4-E99B4B9A6DB8}" type="presParOf" srcId="{B492698F-B583-4AB4-9A77-6B16CC76E6FC}" destId="{630A6472-5205-4AE8-9C2B-6D0C2940FB0A}" srcOrd="1" destOrd="0" presId="urn:microsoft.com/office/officeart/2008/layout/LinedList"/>
    <dgm:cxn modelId="{F76118E4-62F5-411E-941C-3083ABACC022}" type="presParOf" srcId="{630A6472-5205-4AE8-9C2B-6D0C2940FB0A}" destId="{31E50BD4-7F16-47DF-B52E-07F49B308DF9}" srcOrd="0" destOrd="0" presId="urn:microsoft.com/office/officeart/2008/layout/LinedList"/>
    <dgm:cxn modelId="{75AE387A-105A-42AD-A658-3538F1B8E127}" type="presParOf" srcId="{630A6472-5205-4AE8-9C2B-6D0C2940FB0A}" destId="{A9DC6EA9-8B30-4A92-AD7F-A7604A6EBEC1}" srcOrd="1" destOrd="0" presId="urn:microsoft.com/office/officeart/2008/layout/LinedList"/>
    <dgm:cxn modelId="{B877EF12-E6AD-4FE4-9F19-AF40708DCE06}" type="presParOf" srcId="{B492698F-B583-4AB4-9A77-6B16CC76E6FC}" destId="{10C66C29-E5AA-4C74-8F7F-C90D8FC6673F}" srcOrd="2" destOrd="0" presId="urn:microsoft.com/office/officeart/2008/layout/LinedList"/>
    <dgm:cxn modelId="{BD6B7EA2-F223-4C00-BEDE-44C2D2B35A9D}" type="presParOf" srcId="{B492698F-B583-4AB4-9A77-6B16CC76E6FC}" destId="{B5BE0D8A-7825-419E-94FB-724995671114}" srcOrd="3" destOrd="0" presId="urn:microsoft.com/office/officeart/2008/layout/LinedList"/>
    <dgm:cxn modelId="{3DDB476A-399F-4C6E-8ECC-1FBB6A38F713}" type="presParOf" srcId="{B5BE0D8A-7825-419E-94FB-724995671114}" destId="{0382A47C-2499-4E9B-9B66-CBF53275E798}" srcOrd="0" destOrd="0" presId="urn:microsoft.com/office/officeart/2008/layout/LinedList"/>
    <dgm:cxn modelId="{BE8DDCAB-173A-4BA9-A982-31294460BA33}" type="presParOf" srcId="{B5BE0D8A-7825-419E-94FB-724995671114}" destId="{E114FA8F-E620-4562-9E51-17363F5C1787}" srcOrd="1" destOrd="0" presId="urn:microsoft.com/office/officeart/2008/layout/LinedList"/>
    <dgm:cxn modelId="{8042F9F3-742A-4EB5-9856-8D5F2E696CA2}" type="presParOf" srcId="{B492698F-B583-4AB4-9A77-6B16CC76E6FC}" destId="{19E48089-8761-42CE-A0B9-846CDC026055}" srcOrd="4" destOrd="0" presId="urn:microsoft.com/office/officeart/2008/layout/LinedList"/>
    <dgm:cxn modelId="{B4437E6D-11C7-476F-AD65-6FFF08543C3B}" type="presParOf" srcId="{B492698F-B583-4AB4-9A77-6B16CC76E6FC}" destId="{146072B0-59A3-4210-A265-8C8D69E84E9E}" srcOrd="5" destOrd="0" presId="urn:microsoft.com/office/officeart/2008/layout/LinedList"/>
    <dgm:cxn modelId="{76A61C7A-2F41-452D-8AAA-A217ACF915B3}" type="presParOf" srcId="{146072B0-59A3-4210-A265-8C8D69E84E9E}" destId="{8D4C8239-28D6-49C4-A25A-F17AABD6EDBC}" srcOrd="0" destOrd="0" presId="urn:microsoft.com/office/officeart/2008/layout/LinedList"/>
    <dgm:cxn modelId="{964B324B-7F51-4FF3-BF06-1D5A493E6467}" type="presParOf" srcId="{146072B0-59A3-4210-A265-8C8D69E84E9E}" destId="{6DF01E35-04EB-4DD9-88BA-224FD9FAF6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0CD6D3C-6532-43DB-9784-B31F5FB14A2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EA8F9880-C730-4A16-81E3-2F4FF8BA12FD}">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تمرير أو تجاوز عملية تحكيم الورقة البحثية وإعلان النتائج </a:t>
          </a:r>
        </a:p>
        <a:p>
          <a:pPr algn="just" rtl="1"/>
          <a:r>
            <a:rPr lang="ar-EG" dirty="0">
              <a:solidFill>
                <a:srgbClr val="000000"/>
              </a:solidFill>
              <a:latin typeface="Sakkal Majalla" panose="02000000000000000000" pitchFamily="2" charset="-78"/>
              <a:cs typeface="Sakkal Majalla" panose="02000000000000000000" pitchFamily="2" charset="-78"/>
            </a:rPr>
            <a:t>خلال مؤتمر علمي أو صحفي بدون إعطاء المحكمين الفرصة الكافية لمراجعة البحث </a:t>
          </a:r>
          <a:r>
            <a:rPr lang="ar-EG" dirty="0">
              <a:solidFill>
                <a:schemeClr val="bg1"/>
              </a:solidFill>
              <a:latin typeface="Sakkal Majalla" panose="02000000000000000000" pitchFamily="2" charset="-78"/>
              <a:cs typeface="Sakkal Majalla" panose="02000000000000000000" pitchFamily="2" charset="-78"/>
            </a:rPr>
            <a:t>. </a:t>
          </a:r>
        </a:p>
      </dgm:t>
    </dgm:pt>
    <dgm:pt modelId="{F46CDFAC-A339-476A-9AD5-00BA3711D7C4}" type="parTrans" cxnId="{0B3A1B3A-0ADD-44BA-8AFE-40AF224B52D2}">
      <dgm:prSet/>
      <dgm:spPr/>
      <dgm:t>
        <a:bodyPr/>
        <a:lstStyle/>
        <a:p>
          <a:pPr rtl="1"/>
          <a:endParaRPr lang="ar-EG"/>
        </a:p>
      </dgm:t>
    </dgm:pt>
    <dgm:pt modelId="{1E22192F-4F5F-4612-B25A-1FDBD8039659}" type="sibTrans" cxnId="{0B3A1B3A-0ADD-44BA-8AFE-40AF224B52D2}">
      <dgm:prSet/>
      <dgm:spPr/>
      <dgm:t>
        <a:bodyPr/>
        <a:lstStyle/>
        <a:p>
          <a:pPr rtl="1"/>
          <a:endParaRPr lang="ar-EG"/>
        </a:p>
      </dgm:t>
    </dgm:pt>
    <dgm:pt modelId="{84E26956-4AF4-47AF-A235-4A345E9C71A3}">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وضع أحد الزملاء كمشاركين على ورقة بحثية ما دون أن يكون له إسهام حقيقي في هذه الورقة البحثية. </a:t>
          </a:r>
        </a:p>
      </dgm:t>
    </dgm:pt>
    <dgm:pt modelId="{13570778-0C78-492B-95B5-ACDA93C733CC}" type="parTrans" cxnId="{4B771CC9-3236-45EB-B913-21EA3D84875B}">
      <dgm:prSet/>
      <dgm:spPr/>
      <dgm:t>
        <a:bodyPr/>
        <a:lstStyle/>
        <a:p>
          <a:pPr rtl="1"/>
          <a:endParaRPr lang="ar-EG"/>
        </a:p>
      </dgm:t>
    </dgm:pt>
    <dgm:pt modelId="{3F7200DB-706A-4AED-9116-B9D2855C658B}" type="sibTrans" cxnId="{4B771CC9-3236-45EB-B913-21EA3D84875B}">
      <dgm:prSet/>
      <dgm:spPr/>
      <dgm:t>
        <a:bodyPr/>
        <a:lstStyle/>
        <a:p>
          <a:pPr rtl="1"/>
          <a:endParaRPr lang="ar-EG"/>
        </a:p>
      </dgm:t>
    </dgm:pt>
    <dgm:pt modelId="{AD191B32-C995-4B95-B831-5745E9D4260C}">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الاستعراض والتنكر لذكر مساهمات الآخرين السابقين  في المجلة. </a:t>
          </a:r>
        </a:p>
      </dgm:t>
    </dgm:pt>
    <dgm:pt modelId="{1A2EEF0A-DB94-4381-83A2-352BF7C76BD3}" type="parTrans" cxnId="{A3566268-415F-4C49-869E-B407A1E62210}">
      <dgm:prSet/>
      <dgm:spPr/>
      <dgm:t>
        <a:bodyPr/>
        <a:lstStyle/>
        <a:p>
          <a:pPr rtl="1"/>
          <a:endParaRPr lang="ar-EG"/>
        </a:p>
      </dgm:t>
    </dgm:pt>
    <dgm:pt modelId="{72F2C405-27CC-4E4E-AFC7-16A8CF3F789E}" type="sibTrans" cxnId="{A3566268-415F-4C49-869E-B407A1E62210}">
      <dgm:prSet/>
      <dgm:spPr/>
      <dgm:t>
        <a:bodyPr/>
        <a:lstStyle/>
        <a:p>
          <a:pPr rtl="1"/>
          <a:endParaRPr lang="ar-EG"/>
        </a:p>
      </dgm:t>
    </dgm:pt>
    <dgm:pt modelId="{D36D161B-4E0C-4343-824C-376C33346CA7}" type="pres">
      <dgm:prSet presAssocID="{D0CD6D3C-6532-43DB-9784-B31F5FB14A23}" presName="vert0" presStyleCnt="0">
        <dgm:presLayoutVars>
          <dgm:dir/>
          <dgm:animOne val="branch"/>
          <dgm:animLvl val="lvl"/>
        </dgm:presLayoutVars>
      </dgm:prSet>
      <dgm:spPr/>
    </dgm:pt>
    <dgm:pt modelId="{64AEB88E-1988-4474-BC4C-A737E85BE270}" type="pres">
      <dgm:prSet presAssocID="{EA8F9880-C730-4A16-81E3-2F4FF8BA12FD}" presName="thickLine" presStyleLbl="alignNode1" presStyleIdx="0" presStyleCnt="3"/>
      <dgm:spPr/>
    </dgm:pt>
    <dgm:pt modelId="{A55C6994-B6E0-4B70-AAE4-57B2119670E7}" type="pres">
      <dgm:prSet presAssocID="{EA8F9880-C730-4A16-81E3-2F4FF8BA12FD}" presName="horz1" presStyleCnt="0"/>
      <dgm:spPr/>
    </dgm:pt>
    <dgm:pt modelId="{6234E52E-E421-4987-8B84-75219D3B240D}" type="pres">
      <dgm:prSet presAssocID="{EA8F9880-C730-4A16-81E3-2F4FF8BA12FD}" presName="tx1" presStyleLbl="revTx" presStyleIdx="0" presStyleCnt="3"/>
      <dgm:spPr/>
    </dgm:pt>
    <dgm:pt modelId="{5021BE6A-4AF7-4FC6-9FD1-C9A3A4D07237}" type="pres">
      <dgm:prSet presAssocID="{EA8F9880-C730-4A16-81E3-2F4FF8BA12FD}" presName="vert1" presStyleCnt="0"/>
      <dgm:spPr/>
    </dgm:pt>
    <dgm:pt modelId="{F99A857C-237B-406A-9298-0DD2932D8702}" type="pres">
      <dgm:prSet presAssocID="{84E26956-4AF4-47AF-A235-4A345E9C71A3}" presName="thickLine" presStyleLbl="alignNode1" presStyleIdx="1" presStyleCnt="3"/>
      <dgm:spPr/>
    </dgm:pt>
    <dgm:pt modelId="{70882825-176A-4376-8192-EE05B886E9A7}" type="pres">
      <dgm:prSet presAssocID="{84E26956-4AF4-47AF-A235-4A345E9C71A3}" presName="horz1" presStyleCnt="0"/>
      <dgm:spPr/>
    </dgm:pt>
    <dgm:pt modelId="{75F67821-F12F-497D-A074-29C6FE0BCBAD}" type="pres">
      <dgm:prSet presAssocID="{84E26956-4AF4-47AF-A235-4A345E9C71A3}" presName="tx1" presStyleLbl="revTx" presStyleIdx="1" presStyleCnt="3"/>
      <dgm:spPr/>
    </dgm:pt>
    <dgm:pt modelId="{D4628E85-F34A-4F92-AEBA-7E1854739482}" type="pres">
      <dgm:prSet presAssocID="{84E26956-4AF4-47AF-A235-4A345E9C71A3}" presName="vert1" presStyleCnt="0"/>
      <dgm:spPr/>
    </dgm:pt>
    <dgm:pt modelId="{CA7388A0-58EE-486B-B5E8-34D64DEF218B}" type="pres">
      <dgm:prSet presAssocID="{AD191B32-C995-4B95-B831-5745E9D4260C}" presName="thickLine" presStyleLbl="alignNode1" presStyleIdx="2" presStyleCnt="3"/>
      <dgm:spPr/>
    </dgm:pt>
    <dgm:pt modelId="{9C34B55D-B4B0-466A-842C-C33D092D2DA4}" type="pres">
      <dgm:prSet presAssocID="{AD191B32-C995-4B95-B831-5745E9D4260C}" presName="horz1" presStyleCnt="0"/>
      <dgm:spPr/>
    </dgm:pt>
    <dgm:pt modelId="{8A7B924F-628D-4748-851F-A54C07271C4C}" type="pres">
      <dgm:prSet presAssocID="{AD191B32-C995-4B95-B831-5745E9D4260C}" presName="tx1" presStyleLbl="revTx" presStyleIdx="2" presStyleCnt="3"/>
      <dgm:spPr/>
    </dgm:pt>
    <dgm:pt modelId="{E61BB19C-AE87-463D-81F3-820A547851D5}" type="pres">
      <dgm:prSet presAssocID="{AD191B32-C995-4B95-B831-5745E9D4260C}" presName="vert1" presStyleCnt="0"/>
      <dgm:spPr/>
    </dgm:pt>
  </dgm:ptLst>
  <dgm:cxnLst>
    <dgm:cxn modelId="{0B3A1B3A-0ADD-44BA-8AFE-40AF224B52D2}" srcId="{D0CD6D3C-6532-43DB-9784-B31F5FB14A23}" destId="{EA8F9880-C730-4A16-81E3-2F4FF8BA12FD}" srcOrd="0" destOrd="0" parTransId="{F46CDFAC-A339-476A-9AD5-00BA3711D7C4}" sibTransId="{1E22192F-4F5F-4612-B25A-1FDBD8039659}"/>
    <dgm:cxn modelId="{5475D73B-1F4F-4D43-93D1-7139D979457A}" type="presOf" srcId="{AD191B32-C995-4B95-B831-5745E9D4260C}" destId="{8A7B924F-628D-4748-851F-A54C07271C4C}" srcOrd="0" destOrd="0" presId="urn:microsoft.com/office/officeart/2008/layout/LinedList"/>
    <dgm:cxn modelId="{A3566268-415F-4C49-869E-B407A1E62210}" srcId="{D0CD6D3C-6532-43DB-9784-B31F5FB14A23}" destId="{AD191B32-C995-4B95-B831-5745E9D4260C}" srcOrd="2" destOrd="0" parTransId="{1A2EEF0A-DB94-4381-83A2-352BF7C76BD3}" sibTransId="{72F2C405-27CC-4E4E-AFC7-16A8CF3F789E}"/>
    <dgm:cxn modelId="{58B903C5-C80D-4E16-8E52-4B6B92C84FC1}" type="presOf" srcId="{84E26956-4AF4-47AF-A235-4A345E9C71A3}" destId="{75F67821-F12F-497D-A074-29C6FE0BCBAD}" srcOrd="0" destOrd="0" presId="urn:microsoft.com/office/officeart/2008/layout/LinedList"/>
    <dgm:cxn modelId="{4B771CC9-3236-45EB-B913-21EA3D84875B}" srcId="{D0CD6D3C-6532-43DB-9784-B31F5FB14A23}" destId="{84E26956-4AF4-47AF-A235-4A345E9C71A3}" srcOrd="1" destOrd="0" parTransId="{13570778-0C78-492B-95B5-ACDA93C733CC}" sibTransId="{3F7200DB-706A-4AED-9116-B9D2855C658B}"/>
    <dgm:cxn modelId="{DB60C9CE-ABE2-4D86-8C63-993464C594DF}" type="presOf" srcId="{EA8F9880-C730-4A16-81E3-2F4FF8BA12FD}" destId="{6234E52E-E421-4987-8B84-75219D3B240D}" srcOrd="0" destOrd="0" presId="urn:microsoft.com/office/officeart/2008/layout/LinedList"/>
    <dgm:cxn modelId="{2AFA4ED9-E7F7-4121-B1C6-84B7B1954EAC}" type="presOf" srcId="{D0CD6D3C-6532-43DB-9784-B31F5FB14A23}" destId="{D36D161B-4E0C-4343-824C-376C33346CA7}" srcOrd="0" destOrd="0" presId="urn:microsoft.com/office/officeart/2008/layout/LinedList"/>
    <dgm:cxn modelId="{DD7766A0-068B-49C1-9E7A-B96242B5647D}" type="presParOf" srcId="{D36D161B-4E0C-4343-824C-376C33346CA7}" destId="{64AEB88E-1988-4474-BC4C-A737E85BE270}" srcOrd="0" destOrd="0" presId="urn:microsoft.com/office/officeart/2008/layout/LinedList"/>
    <dgm:cxn modelId="{EC122716-37C7-4D77-AFD5-70DF89A8C8CD}" type="presParOf" srcId="{D36D161B-4E0C-4343-824C-376C33346CA7}" destId="{A55C6994-B6E0-4B70-AAE4-57B2119670E7}" srcOrd="1" destOrd="0" presId="urn:microsoft.com/office/officeart/2008/layout/LinedList"/>
    <dgm:cxn modelId="{F8A67AD5-174D-48D6-84B3-F45BB21A43B6}" type="presParOf" srcId="{A55C6994-B6E0-4B70-AAE4-57B2119670E7}" destId="{6234E52E-E421-4987-8B84-75219D3B240D}" srcOrd="0" destOrd="0" presId="urn:microsoft.com/office/officeart/2008/layout/LinedList"/>
    <dgm:cxn modelId="{A5C5189F-CE97-4917-9DC8-0EC9570EC934}" type="presParOf" srcId="{A55C6994-B6E0-4B70-AAE4-57B2119670E7}" destId="{5021BE6A-4AF7-4FC6-9FD1-C9A3A4D07237}" srcOrd="1" destOrd="0" presId="urn:microsoft.com/office/officeart/2008/layout/LinedList"/>
    <dgm:cxn modelId="{CFB58249-4E4D-42A9-AD16-457C9D9B936E}" type="presParOf" srcId="{D36D161B-4E0C-4343-824C-376C33346CA7}" destId="{F99A857C-237B-406A-9298-0DD2932D8702}" srcOrd="2" destOrd="0" presId="urn:microsoft.com/office/officeart/2008/layout/LinedList"/>
    <dgm:cxn modelId="{7B3B51F2-3769-4BF2-B8AD-84DDFAD7BF1B}" type="presParOf" srcId="{D36D161B-4E0C-4343-824C-376C33346CA7}" destId="{70882825-176A-4376-8192-EE05B886E9A7}" srcOrd="3" destOrd="0" presId="urn:microsoft.com/office/officeart/2008/layout/LinedList"/>
    <dgm:cxn modelId="{99FE0FD3-85EA-4023-98D4-4DF2B8A372E9}" type="presParOf" srcId="{70882825-176A-4376-8192-EE05B886E9A7}" destId="{75F67821-F12F-497D-A074-29C6FE0BCBAD}" srcOrd="0" destOrd="0" presId="urn:microsoft.com/office/officeart/2008/layout/LinedList"/>
    <dgm:cxn modelId="{92539552-7D1C-465B-A14E-4F8E2AC92E0C}" type="presParOf" srcId="{70882825-176A-4376-8192-EE05B886E9A7}" destId="{D4628E85-F34A-4F92-AEBA-7E1854739482}" srcOrd="1" destOrd="0" presId="urn:microsoft.com/office/officeart/2008/layout/LinedList"/>
    <dgm:cxn modelId="{A96F9328-F307-4CF0-A420-40E94AA9A7FC}" type="presParOf" srcId="{D36D161B-4E0C-4343-824C-376C33346CA7}" destId="{CA7388A0-58EE-486B-B5E8-34D64DEF218B}" srcOrd="4" destOrd="0" presId="urn:microsoft.com/office/officeart/2008/layout/LinedList"/>
    <dgm:cxn modelId="{9A750B07-371B-4F4B-8765-CE7744A08401}" type="presParOf" srcId="{D36D161B-4E0C-4343-824C-376C33346CA7}" destId="{9C34B55D-B4B0-466A-842C-C33D092D2DA4}" srcOrd="5" destOrd="0" presId="urn:microsoft.com/office/officeart/2008/layout/LinedList"/>
    <dgm:cxn modelId="{A166F849-4661-489B-8D8A-F16216BBC37F}" type="presParOf" srcId="{9C34B55D-B4B0-466A-842C-C33D092D2DA4}" destId="{8A7B924F-628D-4748-851F-A54C07271C4C}" srcOrd="0" destOrd="0" presId="urn:microsoft.com/office/officeart/2008/layout/LinedList"/>
    <dgm:cxn modelId="{0812817A-1F3F-4EDE-954D-C003E2D9E501}" type="presParOf" srcId="{9C34B55D-B4B0-466A-842C-C33D092D2DA4}" destId="{E61BB19C-AE87-463D-81F3-820A547851D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D88EF-DDD9-4A50-B2F4-D63AA9A4702C}">
      <dsp:nvSpPr>
        <dsp:cNvPr id="0" name=""/>
        <dsp:cNvSpPr/>
      </dsp:nvSpPr>
      <dsp:spPr>
        <a:xfrm>
          <a:off x="0" y="128169"/>
          <a:ext cx="10515600" cy="40950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0" tIns="190500" rIns="190500" bIns="190500" numCol="1" spcCol="1270" anchor="ctr" anchorCtr="0">
          <a:noAutofit/>
        </a:bodyPr>
        <a:lstStyle/>
        <a:p>
          <a:pPr marL="0" lvl="0" indent="0" algn="just" defTabSz="2222500" rtl="1">
            <a:lnSpc>
              <a:spcPct val="90000"/>
            </a:lnSpc>
            <a:spcBef>
              <a:spcPct val="0"/>
            </a:spcBef>
            <a:spcAft>
              <a:spcPct val="35000"/>
            </a:spcAft>
            <a:buNone/>
          </a:pPr>
          <a:r>
            <a:rPr lang="ar-EG" sz="5000" kern="1200" dirty="0">
              <a:latin typeface="Sakkal Majalla" panose="02000000000000000000" pitchFamily="2" charset="-78"/>
              <a:cs typeface="Sakkal Majalla" panose="02000000000000000000" pitchFamily="2" charset="-78"/>
            </a:rPr>
            <a:t>مجموعة المبادئ والقواعد التي تصف السلوك السوي لكل من المؤلفين والمحررين والمحكمين والناشرين والمؤسسات البحثية ، وعدم الالتزام بها يشير إلى نوع من أنواع سوء السلوك العلمي </a:t>
          </a:r>
          <a:r>
            <a:rPr lang="en-US" sz="5000" kern="1200" dirty="0">
              <a:latin typeface="Sakkal Majalla" panose="02000000000000000000" pitchFamily="2" charset="-78"/>
              <a:cs typeface="Sakkal Majalla" panose="02000000000000000000" pitchFamily="2" charset="-78"/>
            </a:rPr>
            <a:t>.Research Misconduct</a:t>
          </a:r>
          <a:endParaRPr lang="ar-EG" sz="5000" kern="1200" dirty="0">
            <a:latin typeface="Sakkal Majalla" panose="02000000000000000000" pitchFamily="2" charset="-78"/>
            <a:cs typeface="Sakkal Majalla" panose="02000000000000000000" pitchFamily="2" charset="-78"/>
          </a:endParaRPr>
        </a:p>
      </dsp:txBody>
      <dsp:txXfrm>
        <a:off x="199901" y="328070"/>
        <a:ext cx="10115798" cy="3695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292E85-F3D5-418A-8573-DA995FF2C7FA}">
      <dsp:nvSpPr>
        <dsp:cNvPr id="0" name=""/>
        <dsp:cNvSpPr/>
      </dsp:nvSpPr>
      <dsp:spPr>
        <a:xfrm>
          <a:off x="0" y="18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B8F6D0-12BA-4DDF-A49E-C43D16669636}">
      <dsp:nvSpPr>
        <dsp:cNvPr id="0" name=""/>
        <dsp:cNvSpPr/>
      </dsp:nvSpPr>
      <dsp:spPr>
        <a:xfrm>
          <a:off x="0" y="1898"/>
          <a:ext cx="10505330" cy="25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كثرة الممارسات غير السوية التي يقدم عليها بعض المؤلفين في مختلف التخصصات ، والتي أصبحت تتنامى بطريقة ملحوظة، كسرقة الأفكار وتلفيق البيانات وتزويرها وغيرها من السلوكيات. ولذلك تم نشر العديد من الدراسات والأبحاث وتنظيم عدد من الفعاليات  على المستوى المحلي والإقليمي من أجل مناقشة بعض تلك الممارسات المنافية لأخلاقيات النشر والوقوف عليها. </a:t>
          </a:r>
        </a:p>
      </dsp:txBody>
      <dsp:txXfrm>
        <a:off x="0" y="1898"/>
        <a:ext cx="10505330" cy="2539440"/>
      </dsp:txXfrm>
    </dsp:sp>
    <dsp:sp modelId="{2F83CD93-0EDF-4B91-8C91-A0BFD45B09CE}">
      <dsp:nvSpPr>
        <dsp:cNvPr id="0" name=""/>
        <dsp:cNvSpPr/>
      </dsp:nvSpPr>
      <dsp:spPr>
        <a:xfrm>
          <a:off x="0" y="25413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3C39CA-61C1-45F2-B94A-3766DB780944}">
      <dsp:nvSpPr>
        <dsp:cNvPr id="0" name=""/>
        <dsp:cNvSpPr/>
      </dsp:nvSpPr>
      <dsp:spPr>
        <a:xfrm>
          <a:off x="0" y="2541339"/>
          <a:ext cx="10515600" cy="1808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إقدام بعض المؤسسات  الأكاديمية والبحثية على إلزام المؤلف المتقدم للترقية العلمية أن يحضر ما يفيد أصالة مقالته العلمية ، استنادا إلى نتائج أحد البرمجيات المعنية بالكشف عن الانتحال المحتمل في المقالة المقدمة للنشر. </a:t>
          </a:r>
        </a:p>
      </dsp:txBody>
      <dsp:txXfrm>
        <a:off x="0" y="2541339"/>
        <a:ext cx="10515600" cy="18080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B35CF-7BFD-4903-A183-705809F3A707}">
      <dsp:nvSpPr>
        <dsp:cNvPr id="0" name=""/>
        <dsp:cNvSpPr/>
      </dsp:nvSpPr>
      <dsp:spPr>
        <a:xfrm>
          <a:off x="0" y="242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ADAE04-01BF-4883-8FEB-3B047DF3D70B}">
      <dsp:nvSpPr>
        <dsp:cNvPr id="0" name=""/>
        <dsp:cNvSpPr/>
      </dsp:nvSpPr>
      <dsp:spPr>
        <a:xfrm>
          <a:off x="0" y="2423"/>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افتقار بعض الدوريات العلمية إلى التعليمات الإرشادية التي يجب أن يسترشد بها المؤلف بحيث لا يقع في الممارسات المخالفة لأخلاقيات النشر ، حيث ينصرف اهتمام التعليمات على التركيز على النواحي الشكلية المجردة وكيفية تنسيق المادة العلمية للمقالة. </a:t>
          </a:r>
        </a:p>
      </dsp:txBody>
      <dsp:txXfrm>
        <a:off x="0" y="2423"/>
        <a:ext cx="10515600" cy="1652637"/>
      </dsp:txXfrm>
    </dsp:sp>
    <dsp:sp modelId="{D9C2B0CD-43AB-4E09-A129-F115A4373AC6}">
      <dsp:nvSpPr>
        <dsp:cNvPr id="0" name=""/>
        <dsp:cNvSpPr/>
      </dsp:nvSpPr>
      <dsp:spPr>
        <a:xfrm>
          <a:off x="0" y="165506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5F7CA-BF8F-46B7-A0AE-7DA43E08F0D8}">
      <dsp:nvSpPr>
        <dsp:cNvPr id="0" name=""/>
        <dsp:cNvSpPr/>
      </dsp:nvSpPr>
      <dsp:spPr>
        <a:xfrm>
          <a:off x="0" y="1655061"/>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انتشار العديد من الظواهر السلبية في النشر العلمي مثل السرقات العلمية ،</a:t>
          </a:r>
        </a:p>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 وانتشار وتفشي الانتحال العلمي في البحوث المنشورة . </a:t>
          </a:r>
        </a:p>
      </dsp:txBody>
      <dsp:txXfrm>
        <a:off x="0" y="1655061"/>
        <a:ext cx="10515600" cy="1652637"/>
      </dsp:txXfrm>
    </dsp:sp>
    <dsp:sp modelId="{25848553-4459-4125-A9C6-6B34183B8279}">
      <dsp:nvSpPr>
        <dsp:cNvPr id="0" name=""/>
        <dsp:cNvSpPr/>
      </dsp:nvSpPr>
      <dsp:spPr>
        <a:xfrm>
          <a:off x="0" y="33076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52F901-37A0-4C16-B7D3-FE3222F3C4D4}">
      <dsp:nvSpPr>
        <dsp:cNvPr id="0" name=""/>
        <dsp:cNvSpPr/>
      </dsp:nvSpPr>
      <dsp:spPr>
        <a:xfrm>
          <a:off x="0" y="3307698"/>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لجوء بعض الباحثين إلى النشر في مجلات مغمورة تتقاضى مبالغ مالية نظير نشر الأبحاث مما يشكك في مصداقية تلك المجلات ويجعلها أقرب ان تكون مجلات وهمية </a:t>
          </a:r>
        </a:p>
      </dsp:txBody>
      <dsp:txXfrm>
        <a:off x="0" y="3307698"/>
        <a:ext cx="10515600" cy="16526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1E0CA-73FB-4D4D-AB13-186436738953}">
      <dsp:nvSpPr>
        <dsp:cNvPr id="0" name=""/>
        <dsp:cNvSpPr/>
      </dsp:nvSpPr>
      <dsp:spPr>
        <a:xfrm>
          <a:off x="0" y="2642"/>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1F734F1-E0AF-4B8A-BD4C-621C4CA99F3A}">
      <dsp:nvSpPr>
        <dsp:cNvPr id="0" name=""/>
        <dsp:cNvSpPr/>
      </dsp:nvSpPr>
      <dsp:spPr>
        <a:xfrm>
          <a:off x="0" y="2642"/>
          <a:ext cx="9848539" cy="202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الأمانة: تتسم مراجعته  بالدقة ، لا تتضمن انحيازا أو محاباة، لأن الانحياز في تحكيم النظراء يمكن أن يؤدي إلى إسناد التحكيم لمن  لا يتمتع بالتخصص، مما يؤثر سلبا في سير هذه العملية. </a:t>
          </a:r>
        </a:p>
        <a:p>
          <a:pPr marL="0" lvl="0" indent="0" algn="just" defTabSz="1778000" rtl="1">
            <a:lnSpc>
              <a:spcPct val="90000"/>
            </a:lnSpc>
            <a:spcBef>
              <a:spcPct val="0"/>
            </a:spcBef>
            <a:spcAft>
              <a:spcPct val="35000"/>
            </a:spcAft>
            <a:buNone/>
          </a:pPr>
          <a:endParaRPr lang="ar-EG" sz="4000" kern="1200" dirty="0">
            <a:solidFill>
              <a:schemeClr val="bg1"/>
            </a:solidFill>
            <a:latin typeface="Sakkal Majalla" panose="02000000000000000000" pitchFamily="2" charset="-78"/>
            <a:cs typeface="Sakkal Majalla" panose="02000000000000000000" pitchFamily="2" charset="-78"/>
          </a:endParaRPr>
        </a:p>
      </dsp:txBody>
      <dsp:txXfrm>
        <a:off x="0" y="2642"/>
        <a:ext cx="9848539" cy="2023556"/>
      </dsp:txXfrm>
    </dsp:sp>
    <dsp:sp modelId="{3AC39F26-274D-4F98-AC0F-3C99BA659D85}">
      <dsp:nvSpPr>
        <dsp:cNvPr id="0" name=""/>
        <dsp:cNvSpPr/>
      </dsp:nvSpPr>
      <dsp:spPr>
        <a:xfrm>
          <a:off x="0" y="2026198"/>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6B22643-7BF9-4690-B75D-0E654634620D}">
      <dsp:nvSpPr>
        <dsp:cNvPr id="0" name=""/>
        <dsp:cNvSpPr/>
      </dsp:nvSpPr>
      <dsp:spPr>
        <a:xfrm>
          <a:off x="0" y="2026198"/>
          <a:ext cx="9848539" cy="1616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عدم إفشاء أسرار الورقة البحثية:  وذلك سواء لمن حوله أو </a:t>
          </a:r>
        </a:p>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مريديه من الطلاب أو الأساتذة. </a:t>
          </a:r>
        </a:p>
      </dsp:txBody>
      <dsp:txXfrm>
        <a:off x="0" y="2026198"/>
        <a:ext cx="9848539" cy="1616882"/>
      </dsp:txXfrm>
    </dsp:sp>
    <dsp:sp modelId="{3BEBA13C-B9AB-4D13-8948-0E6881A70BBA}">
      <dsp:nvSpPr>
        <dsp:cNvPr id="0" name=""/>
        <dsp:cNvSpPr/>
      </dsp:nvSpPr>
      <dsp:spPr>
        <a:xfrm>
          <a:off x="0" y="3643081"/>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04886C2-95D6-4194-BC9A-8949DA5B4CC8}">
      <dsp:nvSpPr>
        <dsp:cNvPr id="0" name=""/>
        <dsp:cNvSpPr/>
      </dsp:nvSpPr>
      <dsp:spPr>
        <a:xfrm>
          <a:off x="0" y="3643081"/>
          <a:ext cx="9848539" cy="202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عدم قيامه بحذف مجموعة من البيانات بدون مناقشة أسباب ذلك مع الباحث صاحب الورقة البحثية قيد التقييم. </a:t>
          </a:r>
        </a:p>
      </dsp:txBody>
      <dsp:txXfrm>
        <a:off x="0" y="3643081"/>
        <a:ext cx="9848539" cy="20235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172D5-80F4-4644-8CB3-065596E17730}">
      <dsp:nvSpPr>
        <dsp:cNvPr id="0" name=""/>
        <dsp:cNvSpPr/>
      </dsp:nvSpPr>
      <dsp:spPr>
        <a:xfrm>
          <a:off x="0" y="414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4C30E2-5AAB-4276-B7D9-5CC8746D8B63}">
      <dsp:nvSpPr>
        <dsp:cNvPr id="0" name=""/>
        <dsp:cNvSpPr/>
      </dsp:nvSpPr>
      <dsp:spPr>
        <a:xfrm>
          <a:off x="0" y="4146"/>
          <a:ext cx="10515600" cy="1786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عدم الإساءة أو السخرية من المادة المقدمة للتحكيم. </a:t>
          </a:r>
        </a:p>
      </dsp:txBody>
      <dsp:txXfrm>
        <a:off x="0" y="4146"/>
        <a:ext cx="10515600" cy="1786854"/>
      </dsp:txXfrm>
    </dsp:sp>
    <dsp:sp modelId="{DFA506FB-52DD-4FA0-A928-2D1D7F142D91}">
      <dsp:nvSpPr>
        <dsp:cNvPr id="0" name=""/>
        <dsp:cNvSpPr/>
      </dsp:nvSpPr>
      <dsp:spPr>
        <a:xfrm>
          <a:off x="0" y="17910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D38FF5-DA19-424A-A6DA-8661D56236A5}">
      <dsp:nvSpPr>
        <dsp:cNvPr id="0" name=""/>
        <dsp:cNvSpPr/>
      </dsp:nvSpPr>
      <dsp:spPr>
        <a:xfrm>
          <a:off x="0" y="1791001"/>
          <a:ext cx="10515600" cy="1786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ضرورة إبلاغ محررو المجلة العلمية عن أي خرق لأخلاقيات البحث العلمي ورد بالمادة العلمية  المقدمة للتحكيم. </a:t>
          </a:r>
        </a:p>
      </dsp:txBody>
      <dsp:txXfrm>
        <a:off x="0" y="1791001"/>
        <a:ext cx="10515600" cy="1786854"/>
      </dsp:txXfrm>
    </dsp:sp>
    <dsp:sp modelId="{B66852C1-94C8-4028-907C-E3B464EB14B3}">
      <dsp:nvSpPr>
        <dsp:cNvPr id="0" name=""/>
        <dsp:cNvSpPr/>
      </dsp:nvSpPr>
      <dsp:spPr>
        <a:xfrm>
          <a:off x="0" y="357785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56DCC-31DE-437E-A053-B09FFA130F2A}">
      <dsp:nvSpPr>
        <dsp:cNvPr id="0" name=""/>
        <dsp:cNvSpPr/>
      </dsp:nvSpPr>
      <dsp:spPr>
        <a:xfrm>
          <a:off x="0" y="3577856"/>
          <a:ext cx="10505342" cy="1996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rgbClr val="000000"/>
              </a:solidFill>
              <a:latin typeface="Sakkal Majalla" panose="02000000000000000000" pitchFamily="2" charset="-78"/>
              <a:cs typeface="Sakkal Majalla" panose="02000000000000000000" pitchFamily="2" charset="-78"/>
            </a:rPr>
            <a:t>لا يجب أن ترفض أي مادة علمية مقدمة للتحكيم بدون إبداء الأسباب. </a:t>
          </a:r>
        </a:p>
      </dsp:txBody>
      <dsp:txXfrm>
        <a:off x="0" y="3577856"/>
        <a:ext cx="10505342" cy="19964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F3D471-55C5-4E8B-8400-ABC2B74C89B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8BB8B1-A72D-48EC-9876-5573FF87AA13}">
      <dsp:nvSpPr>
        <dsp:cNvPr id="0" name=""/>
        <dsp:cNvSpPr/>
      </dsp:nvSpPr>
      <dsp:spPr>
        <a:xfrm>
          <a:off x="0" y="0"/>
          <a:ext cx="10515600" cy="482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rPr>
            <a:t>أن تستند أحكام تقييم جودة المادة العلمية </a:t>
          </a:r>
        </a:p>
        <a:p>
          <a:pPr marL="0" lvl="0" indent="0" algn="just" defTabSz="1866900" rtl="1">
            <a:lnSpc>
              <a:spcPct val="90000"/>
            </a:lnSpc>
            <a:spcBef>
              <a:spcPct val="0"/>
            </a:spcBef>
            <a:spcAft>
              <a:spcPct val="35000"/>
            </a:spcAft>
            <a:buNone/>
          </a:pPr>
          <a:r>
            <a:rPr lang="ar-EG" sz="4200" kern="1200" dirty="0">
              <a:solidFill>
                <a:srgbClr val="000000"/>
              </a:solidFill>
            </a:rPr>
            <a:t>المقدمة للتحكيم إلى استيفاء معايير محددة من بينها  </a:t>
          </a:r>
        </a:p>
        <a:p>
          <a:pPr marL="0" lvl="0" indent="0" algn="just" defTabSz="1866900" rtl="1">
            <a:lnSpc>
              <a:spcPct val="90000"/>
            </a:lnSpc>
            <a:spcBef>
              <a:spcPct val="0"/>
            </a:spcBef>
            <a:spcAft>
              <a:spcPct val="35000"/>
            </a:spcAft>
            <a:buNone/>
          </a:pPr>
          <a:r>
            <a:rPr lang="ar-EG" sz="4200" kern="1200" dirty="0">
              <a:solidFill>
                <a:srgbClr val="000000"/>
              </a:solidFill>
            </a:rPr>
            <a:t>( عنوان الورقة البحثية – الملخص – المقدمة – المشكلة البحثية – منهجية البحث العلمي المتبعة – المواد والطرائق -  النتائج والمناقشة – قائمة المراجع – طريقة الكتابة)،  بحيث يكون نظام تحكيم النظراء عادلا وغير منحاز وأمين للبحث العلمي. </a:t>
          </a:r>
        </a:p>
      </dsp:txBody>
      <dsp:txXfrm>
        <a:off x="0" y="0"/>
        <a:ext cx="10515600" cy="48268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925509"/>
          <a:ext cx="10515600" cy="42997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1353820" rIns="816127" bIns="227584" numCol="1" spcCol="1270" anchor="t"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القيام باصطناع بيانات أو نتائج، ثم تسجيلها أو كتابتها وكأنها حقيقية وكجزء من التقرير البحثي (ﺗﺳﺟﯾل أو عرض بيانات غير موجودة)، ويعد هذا خطأ أخلاقي.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لذا يجب أن تتخذ جهات التمويل والمؤسسات البحثية الإجراءات القانونية تجاه الباحثين الذين يقومون بهذا العمل غير الأخلاقي.</a:t>
          </a:r>
        </a:p>
      </dsp:txBody>
      <dsp:txXfrm>
        <a:off x="0" y="925509"/>
        <a:ext cx="10515600" cy="4299750"/>
      </dsp:txXfrm>
    </dsp:sp>
    <dsp:sp modelId="{A8CCECEA-DBE4-4291-AFBA-E8D112A9A6C6}">
      <dsp:nvSpPr>
        <dsp:cNvPr id="0" name=""/>
        <dsp:cNvSpPr/>
      </dsp:nvSpPr>
      <dsp:spPr>
        <a:xfrm>
          <a:off x="2658879" y="515788"/>
          <a:ext cx="7360920" cy="166772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1- اصطناع البيانات أو النتائج . </a:t>
          </a:r>
        </a:p>
      </dsp:txBody>
      <dsp:txXfrm>
        <a:off x="2740291" y="597200"/>
        <a:ext cx="7198096" cy="150490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214955"/>
          <a:ext cx="10515600" cy="3880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916432" rIns="816127" bIns="284480" numCol="1" spcCol="1270" anchor="t" anchorCtr="0">
          <a:noAutofit/>
        </a:bodyPr>
        <a:lstStyle/>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التغيير المتعمد للنتائج الأصلية وعرضها بطريقة مخالفة للواقع  </a:t>
          </a:r>
        </a:p>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حذف أو تغيير متعمد للمادة البحثية أو التلاعب بالأجهزة أو البيانات بحيث لا تعكس نتائج البحوث الفعلية، ثم تسجل وتنشر كورقة بحثية أو تقرير مشروع. </a:t>
          </a:r>
        </a:p>
      </dsp:txBody>
      <dsp:txXfrm>
        <a:off x="0" y="1214955"/>
        <a:ext cx="10515600" cy="3880800"/>
      </dsp:txXfrm>
    </dsp:sp>
    <dsp:sp modelId="{A8CCECEA-DBE4-4291-AFBA-E8D112A9A6C6}">
      <dsp:nvSpPr>
        <dsp:cNvPr id="0" name=""/>
        <dsp:cNvSpPr/>
      </dsp:nvSpPr>
      <dsp:spPr>
        <a:xfrm>
          <a:off x="2628899" y="46885"/>
          <a:ext cx="7360920" cy="18175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2- تزييف أو تعديل النتائج الأصلية</a:t>
          </a:r>
        </a:p>
      </dsp:txBody>
      <dsp:txXfrm>
        <a:off x="2717622" y="135608"/>
        <a:ext cx="7183474" cy="16400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360632"/>
          <a:ext cx="10515600" cy="37752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1062228" rIns="816127" bIns="256032" numCol="1" spcCol="1270" anchor="t" anchorCtr="0">
          <a:noAutofit/>
        </a:bodyPr>
        <a:lstStyle/>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يضعف أو  يزعزع ثقة المجتمع في المشروع البحث ككل . </a:t>
          </a:r>
        </a:p>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كل اكتشاف جديد يكون مبنيا على مجموعة من الاكتشافات السابقة. وبناء عليه، إذا بنيت البحوث على نتائج مصطنعة فإن النتيجة هو بحث علمي باطل. </a:t>
          </a:r>
        </a:p>
      </dsp:txBody>
      <dsp:txXfrm>
        <a:off x="0" y="1360632"/>
        <a:ext cx="10515600" cy="3775275"/>
      </dsp:txXfrm>
    </dsp:sp>
    <dsp:sp modelId="{A8CCECEA-DBE4-4291-AFBA-E8D112A9A6C6}">
      <dsp:nvSpPr>
        <dsp:cNvPr id="0" name=""/>
        <dsp:cNvSpPr/>
      </dsp:nvSpPr>
      <dsp:spPr>
        <a:xfrm>
          <a:off x="2628899" y="6733"/>
          <a:ext cx="7360920" cy="210665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ctr" defTabSz="1955800" rtl="1">
            <a:lnSpc>
              <a:spcPct val="90000"/>
            </a:lnSpc>
            <a:spcBef>
              <a:spcPct val="0"/>
            </a:spcBef>
            <a:spcAft>
              <a:spcPct val="35000"/>
            </a:spcAft>
            <a:buNone/>
          </a:pPr>
          <a:r>
            <a:rPr lang="ar-EG" sz="4400" kern="1200" dirty="0">
              <a:latin typeface="Sakkal Majalla" panose="02000000000000000000" pitchFamily="2" charset="-78"/>
              <a:cs typeface="Sakkal Majalla" panose="02000000000000000000" pitchFamily="2" charset="-78"/>
            </a:rPr>
            <a:t>لماذا</a:t>
          </a:r>
          <a:r>
            <a:rPr lang="ar-EG" sz="4400" kern="1200" baseline="0" dirty="0">
              <a:latin typeface="Sakkal Majalla" panose="02000000000000000000" pitchFamily="2" charset="-78"/>
              <a:cs typeface="Sakkal Majalla" panose="02000000000000000000" pitchFamily="2" charset="-78"/>
            </a:rPr>
            <a:t> يعد اصطناع أو تزييف البيانات أو النتائج خرق لأخلاقيات البحث العلمي؟ </a:t>
          </a:r>
          <a:endParaRPr lang="ar-EG" sz="4400" kern="1200" dirty="0">
            <a:latin typeface="Sakkal Majalla" panose="02000000000000000000" pitchFamily="2" charset="-78"/>
            <a:cs typeface="Sakkal Majalla" panose="02000000000000000000" pitchFamily="2" charset="-78"/>
          </a:endParaRPr>
        </a:p>
      </dsp:txBody>
      <dsp:txXfrm>
        <a:off x="2731738" y="109572"/>
        <a:ext cx="7155242" cy="190098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214955"/>
          <a:ext cx="10515600" cy="3880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916432" rIns="816127" bIns="284480" numCol="1" spcCol="1270" anchor="t" anchorCtr="0">
          <a:noAutofit/>
        </a:bodyPr>
        <a:lstStyle/>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الاستيلاء على أفكار، أو مجهود، أو نتائج، أو كلمات شخص آخر ،أو أشخاص آخرون دون الإشارة إليهم . </a:t>
          </a:r>
        </a:p>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جعل الانترنت عملية الاستيلاء أو قرصنة اعمال الآخرين دون الإشارة إليهم عملية سهلة جدا " القص واللزق" </a:t>
          </a:r>
        </a:p>
      </dsp:txBody>
      <dsp:txXfrm>
        <a:off x="0" y="1214955"/>
        <a:ext cx="10515600" cy="3880800"/>
      </dsp:txXfrm>
    </dsp:sp>
    <dsp:sp modelId="{A8CCECEA-DBE4-4291-AFBA-E8D112A9A6C6}">
      <dsp:nvSpPr>
        <dsp:cNvPr id="0" name=""/>
        <dsp:cNvSpPr/>
      </dsp:nvSpPr>
      <dsp:spPr>
        <a:xfrm>
          <a:off x="2628899" y="46885"/>
          <a:ext cx="7360920" cy="18175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3-</a:t>
          </a:r>
          <a:r>
            <a:rPr lang="ar-EG" sz="4400" b="1" kern="1200" baseline="0" dirty="0">
              <a:latin typeface="Sakkal Majalla" panose="02000000000000000000" pitchFamily="2" charset="-78"/>
              <a:cs typeface="Sakkal Majalla" panose="02000000000000000000" pitchFamily="2" charset="-78"/>
            </a:rPr>
            <a:t> الاستيلاء أو الاقتباس أو القرصنة العلمية. </a:t>
          </a:r>
          <a:endParaRPr lang="ar-EG" sz="4400" b="1" kern="1200" dirty="0">
            <a:latin typeface="Sakkal Majalla" panose="02000000000000000000" pitchFamily="2" charset="-78"/>
            <a:cs typeface="Sakkal Majalla" panose="02000000000000000000" pitchFamily="2" charset="-78"/>
          </a:endParaRPr>
        </a:p>
      </dsp:txBody>
      <dsp:txXfrm>
        <a:off x="2717622" y="135608"/>
        <a:ext cx="7183474" cy="164006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407923"/>
          <a:ext cx="10515600" cy="4725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312420" rIns="816127" bIns="256032" numCol="1" spcCol="1270" anchor="t" anchorCtr="0">
          <a:noAutofit/>
        </a:bodyPr>
        <a:lstStyle/>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قيام باحثا ما بصورة محرمة، أو محظورة، أو غير قانونية ،أو مخالفة لأخلاقيات العمل المهني بنسب فكرة بحثية أصلية أو خطة أو نتائج بحثية معينة لنفسه وبكل ثقة أو فجاجة. </a:t>
          </a:r>
        </a:p>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أصدرت وشرعت الدول والمؤسسات والمنظمات الدولية القوانين للحفاظ على حقوق الملكية الفكرية للمؤلفين وأصحاب البراءات الاختراع والعلامات التجارية .... الخ، وتجريم كل من يعتدي على تلك الحقوق. </a:t>
          </a:r>
        </a:p>
      </dsp:txBody>
      <dsp:txXfrm>
        <a:off x="0" y="407923"/>
        <a:ext cx="10515600" cy="4725000"/>
      </dsp:txXfrm>
    </dsp:sp>
    <dsp:sp modelId="{A8CCECEA-DBE4-4291-AFBA-E8D112A9A6C6}">
      <dsp:nvSpPr>
        <dsp:cNvPr id="0" name=""/>
        <dsp:cNvSpPr/>
      </dsp:nvSpPr>
      <dsp:spPr>
        <a:xfrm>
          <a:off x="2628899" y="9717"/>
          <a:ext cx="7360920" cy="6196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4- خرق حقوق الملكية الفكرية </a:t>
          </a:r>
        </a:p>
      </dsp:txBody>
      <dsp:txXfrm>
        <a:off x="2659146" y="39964"/>
        <a:ext cx="7300426" cy="55911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E11A8-6AB3-4941-818E-070149FCAADE}">
      <dsp:nvSpPr>
        <dsp:cNvPr id="0" name=""/>
        <dsp:cNvSpPr/>
      </dsp:nvSpPr>
      <dsp:spPr>
        <a:xfrm>
          <a:off x="0" y="285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E50BD4-7F16-47DF-B52E-07F49B308DF9}">
      <dsp:nvSpPr>
        <dsp:cNvPr id="0" name=""/>
        <dsp:cNvSpPr/>
      </dsp:nvSpPr>
      <dsp:spPr>
        <a:xfrm>
          <a:off x="0" y="2857"/>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نشر نفس البحث في مجلتين أو دوريتين مختلفتين أو إلى عدة  مجلات مختلفة بدون إخطار للمحررين في كلتا المجلتين أو الدوريتين. </a:t>
          </a:r>
        </a:p>
      </dsp:txBody>
      <dsp:txXfrm>
        <a:off x="0" y="2857"/>
        <a:ext cx="10515600" cy="1948815"/>
      </dsp:txXfrm>
    </dsp:sp>
    <dsp:sp modelId="{10C66C29-E5AA-4C74-8F7F-C90D8FC6673F}">
      <dsp:nvSpPr>
        <dsp:cNvPr id="0" name=""/>
        <dsp:cNvSpPr/>
      </dsp:nvSpPr>
      <dsp:spPr>
        <a:xfrm>
          <a:off x="0" y="195167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2A47C-2499-4E9B-9B66-CBF53275E798}">
      <dsp:nvSpPr>
        <dsp:cNvPr id="0" name=""/>
        <dsp:cNvSpPr/>
      </dsp:nvSpPr>
      <dsp:spPr>
        <a:xfrm>
          <a:off x="0" y="1951672"/>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عدم إخطار القائم بتسجيل براءة اختراع ، الزميل المشارك أو الزملاء المشاركين معه في براءة الاختراع بما يحدث لكي تظهر بأنه المخترع الوحيد لهذا الابتكار. </a:t>
          </a:r>
        </a:p>
      </dsp:txBody>
      <dsp:txXfrm>
        <a:off x="0" y="1951672"/>
        <a:ext cx="10515600" cy="1948815"/>
      </dsp:txXfrm>
    </dsp:sp>
    <dsp:sp modelId="{19E48089-8761-42CE-A0B9-846CDC026055}">
      <dsp:nvSpPr>
        <dsp:cNvPr id="0" name=""/>
        <dsp:cNvSpPr/>
      </dsp:nvSpPr>
      <dsp:spPr>
        <a:xfrm>
          <a:off x="0" y="390048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4C8239-28D6-49C4-A25A-F17AABD6EDBC}">
      <dsp:nvSpPr>
        <dsp:cNvPr id="0" name=""/>
        <dsp:cNvSpPr/>
      </dsp:nvSpPr>
      <dsp:spPr>
        <a:xfrm>
          <a:off x="0" y="3900487"/>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استخدام أسلوب تحليل إحصائي غير مناسب لكي تعزز معنوية بحثك. </a:t>
          </a:r>
        </a:p>
      </dsp:txBody>
      <dsp:txXfrm>
        <a:off x="0" y="3900487"/>
        <a:ext cx="10515600" cy="194881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EB88E-1988-4474-BC4C-A737E85BE270}">
      <dsp:nvSpPr>
        <dsp:cNvPr id="0" name=""/>
        <dsp:cNvSpPr/>
      </dsp:nvSpPr>
      <dsp:spPr>
        <a:xfrm>
          <a:off x="0" y="2533"/>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34E52E-E421-4987-8B84-75219D3B240D}">
      <dsp:nvSpPr>
        <dsp:cNvPr id="0" name=""/>
        <dsp:cNvSpPr/>
      </dsp:nvSpPr>
      <dsp:spPr>
        <a:xfrm>
          <a:off x="0" y="2533"/>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rgbClr val="000000"/>
              </a:solidFill>
              <a:latin typeface="Sakkal Majalla" panose="02000000000000000000" pitchFamily="2" charset="-78"/>
              <a:cs typeface="Sakkal Majalla" panose="02000000000000000000" pitchFamily="2" charset="-78"/>
            </a:rPr>
            <a:t>تمرير أو تجاوز عملية تحكيم الورقة البحثية وإعلان النتائج </a:t>
          </a:r>
        </a:p>
        <a:p>
          <a:pPr marL="0" lvl="0" indent="0" algn="just" defTabSz="1555750" rtl="1">
            <a:lnSpc>
              <a:spcPct val="90000"/>
            </a:lnSpc>
            <a:spcBef>
              <a:spcPct val="0"/>
            </a:spcBef>
            <a:spcAft>
              <a:spcPct val="35000"/>
            </a:spcAft>
            <a:buNone/>
          </a:pPr>
          <a:r>
            <a:rPr lang="ar-EG" sz="3500" kern="1200" dirty="0">
              <a:solidFill>
                <a:srgbClr val="000000"/>
              </a:solidFill>
              <a:latin typeface="Sakkal Majalla" panose="02000000000000000000" pitchFamily="2" charset="-78"/>
              <a:cs typeface="Sakkal Majalla" panose="02000000000000000000" pitchFamily="2" charset="-78"/>
            </a:rPr>
            <a:t>خلال مؤتمر علمي أو صحفي بدون إعطاء المحكمين الفرصة الكافية لمراجعة البحث </a:t>
          </a:r>
          <a:r>
            <a:rPr lang="ar-EG" sz="3500" kern="1200" dirty="0">
              <a:solidFill>
                <a:schemeClr val="bg1"/>
              </a:solidFill>
              <a:latin typeface="Sakkal Majalla" panose="02000000000000000000" pitchFamily="2" charset="-78"/>
              <a:cs typeface="Sakkal Majalla" panose="02000000000000000000" pitchFamily="2" charset="-78"/>
            </a:rPr>
            <a:t>. </a:t>
          </a:r>
        </a:p>
      </dsp:txBody>
      <dsp:txXfrm>
        <a:off x="0" y="2533"/>
        <a:ext cx="10619282" cy="1727515"/>
      </dsp:txXfrm>
    </dsp:sp>
    <dsp:sp modelId="{F99A857C-237B-406A-9298-0DD2932D8702}">
      <dsp:nvSpPr>
        <dsp:cNvPr id="0" name=""/>
        <dsp:cNvSpPr/>
      </dsp:nvSpPr>
      <dsp:spPr>
        <a:xfrm>
          <a:off x="0" y="1730048"/>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F67821-F12F-497D-A074-29C6FE0BCBAD}">
      <dsp:nvSpPr>
        <dsp:cNvPr id="0" name=""/>
        <dsp:cNvSpPr/>
      </dsp:nvSpPr>
      <dsp:spPr>
        <a:xfrm>
          <a:off x="0" y="1730048"/>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rgbClr val="000000"/>
              </a:solidFill>
              <a:latin typeface="Sakkal Majalla" panose="02000000000000000000" pitchFamily="2" charset="-78"/>
              <a:cs typeface="Sakkal Majalla" panose="02000000000000000000" pitchFamily="2" charset="-78"/>
            </a:rPr>
            <a:t>وضع أحد الزملاء كمشاركين على ورقة بحثية ما دون أن يكون له إسهام حقيقي في هذه الورقة البحثية. </a:t>
          </a:r>
        </a:p>
      </dsp:txBody>
      <dsp:txXfrm>
        <a:off x="0" y="1730048"/>
        <a:ext cx="10619282" cy="1727515"/>
      </dsp:txXfrm>
    </dsp:sp>
    <dsp:sp modelId="{CA7388A0-58EE-486B-B5E8-34D64DEF218B}">
      <dsp:nvSpPr>
        <dsp:cNvPr id="0" name=""/>
        <dsp:cNvSpPr/>
      </dsp:nvSpPr>
      <dsp:spPr>
        <a:xfrm>
          <a:off x="0" y="3457563"/>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7B924F-628D-4748-851F-A54C07271C4C}">
      <dsp:nvSpPr>
        <dsp:cNvPr id="0" name=""/>
        <dsp:cNvSpPr/>
      </dsp:nvSpPr>
      <dsp:spPr>
        <a:xfrm>
          <a:off x="0" y="3457563"/>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rgbClr val="000000"/>
              </a:solidFill>
              <a:latin typeface="Sakkal Majalla" panose="02000000000000000000" pitchFamily="2" charset="-78"/>
              <a:cs typeface="Sakkal Majalla" panose="02000000000000000000" pitchFamily="2" charset="-78"/>
            </a:rPr>
            <a:t>الاستعراض والتنكر لذكر مساهمات الآخرين السابقين  في المجلة. </a:t>
          </a:r>
        </a:p>
      </dsp:txBody>
      <dsp:txXfrm>
        <a:off x="0" y="3457563"/>
        <a:ext cx="10619282" cy="17275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756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4444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7352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111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4107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2321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7220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7113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1411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119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0596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41283224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28546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4906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15272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94856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147816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7296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7293559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62"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الرابعة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عناصر الحلقة النقاشية الرابعة </a:t>
            </a:r>
          </a:p>
        </p:txBody>
      </p:sp>
      <p:sp>
        <p:nvSpPr>
          <p:cNvPr id="3" name="عنصر نائب للمحتوى 2">
            <a:extLst>
              <a:ext uri="{FF2B5EF4-FFF2-40B4-BE49-F238E27FC236}">
                <a16:creationId xmlns:a16="http://schemas.microsoft.com/office/drawing/2014/main" id="{AFA91E79-368C-807D-E9B6-7881E13AB23F}"/>
              </a:ext>
            </a:extLst>
          </p:cNvPr>
          <p:cNvSpPr>
            <a:spLocks noGrp="1"/>
          </p:cNvSpPr>
          <p:nvPr>
            <p:ph idx="1"/>
          </p:nvPr>
        </p:nvSpPr>
        <p:spPr>
          <a:xfrm>
            <a:off x="838200" y="1379095"/>
            <a:ext cx="10515600" cy="4782878"/>
          </a:xfrm>
        </p:spPr>
        <p:txBody>
          <a:bodyPr>
            <a:noAutofit/>
          </a:bodyPr>
          <a:lstStyle/>
          <a:p>
            <a:pPr algn="r" rtl="1">
              <a:buFont typeface="Wingdings" panose="05000000000000000000" pitchFamily="2" charset="2"/>
              <a:buChar char="Ø"/>
            </a:pPr>
            <a:r>
              <a:rPr lang="ar-EG" dirty="0">
                <a:solidFill>
                  <a:srgbClr val="000000"/>
                </a:solidFill>
                <a:latin typeface="Sakkal Majalla" panose="02000000000000000000" pitchFamily="2" charset="-78"/>
                <a:cs typeface="Sakkal Majalla" panose="02000000000000000000" pitchFamily="2" charset="-78"/>
              </a:rPr>
              <a:t>أخلاقيات النشر العلمي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التعريف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مبررات الاهتمام بأخلاقيات النشر العلمي</a:t>
            </a:r>
          </a:p>
          <a:p>
            <a:pPr algn="r" rtl="1">
              <a:buFont typeface="Wingdings" panose="05000000000000000000" pitchFamily="2" charset="2"/>
              <a:buChar char="Ø"/>
            </a:pPr>
            <a:r>
              <a:rPr lang="ar-EG" dirty="0">
                <a:solidFill>
                  <a:srgbClr val="000000"/>
                </a:solidFill>
                <a:latin typeface="Sakkal Majalla" panose="02000000000000000000" pitchFamily="2" charset="-78"/>
                <a:cs typeface="Sakkal Majalla" panose="02000000000000000000" pitchFamily="2" charset="-78"/>
              </a:rPr>
              <a:t> سمات المحكم الأخلاقية</a:t>
            </a:r>
          </a:p>
          <a:p>
            <a:pPr algn="r" rtl="1">
              <a:buFont typeface="Wingdings" panose="05000000000000000000" pitchFamily="2" charset="2"/>
              <a:buChar char="Ø"/>
            </a:pPr>
            <a:r>
              <a:rPr lang="ar-EG" dirty="0">
                <a:solidFill>
                  <a:srgbClr val="000000"/>
                </a:solidFill>
                <a:latin typeface="Sakkal Majalla" panose="02000000000000000000" pitchFamily="2" charset="-78"/>
                <a:cs typeface="Sakkal Majalla" panose="02000000000000000000" pitchFamily="2" charset="-78"/>
              </a:rPr>
              <a:t> أشكال خرق أخلاقيات البحث العلمي في النشر العلمي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اصطناع البيانات أو النتائج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تزييف أو تعديل النتائج الأصلية</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الاستيلاء أو الاقتباس أو القرصنة العلمية.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خرق حقوق الملكية الفكرية </a:t>
            </a:r>
          </a:p>
          <a:p>
            <a:pPr marL="914400" lvl="2" indent="0" algn="r" rtl="1">
              <a:buNone/>
            </a:pPr>
            <a:r>
              <a:rPr lang="ar-EG" sz="2800" dirty="0">
                <a:solidFill>
                  <a:srgbClr val="000000"/>
                </a:solidFill>
                <a:latin typeface="Sakkal Majalla" panose="02000000000000000000" pitchFamily="2" charset="-78"/>
                <a:cs typeface="Sakkal Majalla" panose="02000000000000000000" pitchFamily="2" charset="-78"/>
              </a:rPr>
              <a:t>- صور أخرى لخرق أخلاقيات النشر العلمي</a:t>
            </a:r>
          </a:p>
          <a:p>
            <a:pPr marL="914400" lvl="2" indent="0" algn="r" rtl="1">
              <a:buNone/>
            </a:pPr>
            <a:endParaRPr lang="ar-EG" sz="2400" dirty="0">
              <a:solidFill>
                <a:schemeClr val="bg1"/>
              </a:solidFill>
              <a:latin typeface="Sakkal Majalla" panose="02000000000000000000" pitchFamily="2" charset="-78"/>
              <a:cs typeface="Sakkal Majalla" panose="02000000000000000000" pitchFamily="2" charset="-78"/>
            </a:endParaRPr>
          </a:p>
          <a:p>
            <a:pPr marL="914400" lvl="2" indent="0" algn="r" rtl="1">
              <a:buNone/>
            </a:pPr>
            <a:endParaRPr lang="ar-EG" sz="2400" dirty="0">
              <a:solidFill>
                <a:schemeClr val="bg1"/>
              </a:solidFill>
              <a:latin typeface="Sakkal Majalla" panose="02000000000000000000" pitchFamily="2" charset="-78"/>
              <a:cs typeface="Sakkal Majalla" panose="02000000000000000000" pitchFamily="2" charset="-78"/>
            </a:endParaRPr>
          </a:p>
          <a:p>
            <a:pPr marL="0" indent="0" algn="r" rtl="1">
              <a:buNone/>
            </a:pPr>
            <a:endParaRPr lang="ar-EG" sz="3200" dirty="0">
              <a:solidFill>
                <a:schemeClr val="bg1"/>
              </a:solidFill>
              <a:latin typeface="Sakkal Majalla" panose="02000000000000000000" pitchFamily="2" charset="-78"/>
              <a:cs typeface="Sakkal Majalla" panose="02000000000000000000" pitchFamily="2" charset="-78"/>
            </a:endParaRPr>
          </a:p>
          <a:p>
            <a:pPr marL="0" indent="0" algn="r" rtl="1">
              <a:buNone/>
            </a:pPr>
            <a:endParaRPr lang="ar-EG" sz="3200" dirty="0">
              <a:solidFill>
                <a:schemeClr val="bg1"/>
              </a:solidFill>
              <a:latin typeface="Sakkal Majalla" panose="02000000000000000000" pitchFamily="2" charset="-78"/>
              <a:cs typeface="Sakkal Majalla" panose="02000000000000000000" pitchFamily="2" charset="-78"/>
            </a:endParaRPr>
          </a:p>
          <a:p>
            <a:pPr algn="r" rtl="1">
              <a:buFont typeface="Wingdings" panose="05000000000000000000" pitchFamily="2" charset="2"/>
              <a:buChar char="Ø"/>
            </a:pPr>
            <a:endParaRPr lang="ar-EG" sz="3200" dirty="0">
              <a:solidFill>
                <a:schemeClr val="bg1"/>
              </a:solidFill>
              <a:latin typeface="Sakkal Majalla" panose="02000000000000000000" pitchFamily="2" charset="-78"/>
              <a:cs typeface="Sakkal Majalla" panose="02000000000000000000" pitchFamily="2" charset="-78"/>
            </a:endParaRPr>
          </a:p>
          <a:p>
            <a:pPr algn="r" rtl="1">
              <a:buFont typeface="Wingdings" panose="05000000000000000000" pitchFamily="2" charset="2"/>
              <a:buChar char="Ø"/>
            </a:pPr>
            <a:endParaRPr lang="ar-EG" sz="3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0123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ar-EG" sz="6000" dirty="0">
                <a:solidFill>
                  <a:srgbClr val="000000"/>
                </a:solidFill>
                <a:latin typeface="Sakkal Majalla" panose="02000000000000000000" pitchFamily="2" charset="-78"/>
                <a:ea typeface="+mj-ea"/>
                <a:cs typeface="Sakkal Majalla" panose="02000000000000000000" pitchFamily="2" charset="-78"/>
              </a:rPr>
              <a:t>أخلاقيات</a:t>
            </a:r>
            <a:r>
              <a:rPr lang="ar-EG" sz="6000" kern="1200" dirty="0">
                <a:solidFill>
                  <a:srgbClr val="000000"/>
                </a:solidFill>
                <a:latin typeface="Sakkal Majalla" panose="02000000000000000000" pitchFamily="2" charset="-78"/>
                <a:ea typeface="+mj-ea"/>
                <a:cs typeface="Sakkal Majalla" panose="02000000000000000000" pitchFamily="2" charset="-78"/>
              </a:rPr>
              <a:t> النشر العلمي </a:t>
            </a:r>
            <a:r>
              <a:rPr lang="ar-EG" sz="6000" dirty="0">
                <a:solidFill>
                  <a:schemeClr val="bg1"/>
                </a:solidFill>
                <a:latin typeface="Sakkal Majalla" panose="02000000000000000000" pitchFamily="2" charset="-78"/>
                <a:ea typeface="+mj-ea"/>
                <a:cs typeface="Sakkal Majalla" panose="02000000000000000000" pitchFamily="2" charset="-78"/>
              </a:rPr>
              <a:t>ر </a:t>
            </a:r>
            <a:r>
              <a:rPr lang="en-US" sz="6000" kern="1200" dirty="0">
                <a:solidFill>
                  <a:schemeClr val="bg1"/>
                </a:solidFill>
                <a:latin typeface="Sakkal Majalla" panose="02000000000000000000" pitchFamily="2" charset="-78"/>
                <a:ea typeface="+mj-ea"/>
                <a:cs typeface="Sakkal Majalla" panose="02000000000000000000" pitchFamily="2" charset="-78"/>
              </a:rPr>
              <a:t>العلمي</a:t>
            </a:r>
          </a:p>
        </p:txBody>
      </p:sp>
    </p:spTree>
    <p:extLst>
      <p:ext uri="{BB962C8B-B14F-4D97-AF65-F5344CB8AC3E}">
        <p14:creationId xmlns:p14="http://schemas.microsoft.com/office/powerpoint/2010/main" val="3534484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BFFFD31-72C2-B04E-9739-BFE3980D7361}"/>
              </a:ext>
            </a:extLst>
          </p:cNvPr>
          <p:cNvSpPr>
            <a:spLocks noGrp="1"/>
          </p:cNvSpPr>
          <p:nvPr>
            <p:ph type="title"/>
          </p:nvPr>
        </p:nvSpPr>
        <p:spPr/>
        <p:txBody>
          <a:bodyPr/>
          <a:lstStyle/>
          <a:p>
            <a:pPr algn="r" rtl="1"/>
            <a:r>
              <a:rPr lang="ar-EG" b="1" dirty="0">
                <a:solidFill>
                  <a:srgbClr val="000000"/>
                </a:solidFill>
                <a:latin typeface="Sakkal Majalla" panose="02000000000000000000" pitchFamily="2" charset="-78"/>
                <a:cs typeface="Sakkal Majalla" panose="02000000000000000000" pitchFamily="2" charset="-78"/>
              </a:rPr>
              <a:t>تعريف أخلاقيات النشر العلمي </a:t>
            </a:r>
            <a:r>
              <a:rPr lang="en-US" b="1" dirty="0">
                <a:solidFill>
                  <a:srgbClr val="000000"/>
                </a:solidFill>
                <a:latin typeface="Sakkal Majalla" panose="02000000000000000000" pitchFamily="2" charset="-78"/>
                <a:cs typeface="Sakkal Majalla" panose="02000000000000000000" pitchFamily="2" charset="-78"/>
              </a:rPr>
              <a:t>Publication Ethics</a:t>
            </a:r>
            <a:endParaRPr lang="ar-EG" b="1" dirty="0">
              <a:solidFill>
                <a:srgbClr val="000000"/>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004FCE6B-E126-A90A-68D8-899A300CE39B}"/>
              </a:ext>
            </a:extLst>
          </p:cNvPr>
          <p:cNvGraphicFramePr>
            <a:graphicFrameLocks noGrp="1"/>
          </p:cNvGraphicFramePr>
          <p:nvPr>
            <p:ph idx="1"/>
            <p:extLst>
              <p:ext uri="{D42A27DB-BD31-4B8C-83A1-F6EECF244321}">
                <p14:modId xmlns:p14="http://schemas.microsoft.com/office/powerpoint/2010/main" val="35919864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8646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BB177AD-65BC-B199-8A45-D80F2C201A32}"/>
              </a:ext>
            </a:extLst>
          </p:cNvPr>
          <p:cNvSpPr>
            <a:spLocks noGrp="1"/>
          </p:cNvSpPr>
          <p:nvPr>
            <p:ph type="title"/>
          </p:nvPr>
        </p:nvSpPr>
        <p:spPr/>
        <p:txBody>
          <a:bodyPr/>
          <a:lstStyle/>
          <a:p>
            <a:pPr algn="r" rtl="1"/>
            <a:r>
              <a:rPr lang="ar-EG" dirty="0">
                <a:solidFill>
                  <a:srgbClr val="000000"/>
                </a:solidFill>
              </a:rPr>
              <a:t>مبررات وأسباب الاهتمام بأخلاقيات النشر العلمي</a:t>
            </a:r>
          </a:p>
        </p:txBody>
      </p:sp>
      <p:graphicFrame>
        <p:nvGraphicFramePr>
          <p:cNvPr id="4" name="عنصر نائب للمحتوى 3">
            <a:extLst>
              <a:ext uri="{FF2B5EF4-FFF2-40B4-BE49-F238E27FC236}">
                <a16:creationId xmlns:a16="http://schemas.microsoft.com/office/drawing/2014/main" id="{5A35CB8B-B8F4-1ABC-81FB-EB228172DDF1}"/>
              </a:ext>
            </a:extLst>
          </p:cNvPr>
          <p:cNvGraphicFramePr>
            <a:graphicFrameLocks noGrp="1"/>
          </p:cNvGraphicFramePr>
          <p:nvPr>
            <p:ph idx="1"/>
            <p:extLst>
              <p:ext uri="{D42A27DB-BD31-4B8C-83A1-F6EECF244321}">
                <p14:modId xmlns:p14="http://schemas.microsoft.com/office/powerpoint/2010/main" val="1651100693"/>
              </p:ext>
            </p:extLst>
          </p:nvPr>
        </p:nvGraphicFramePr>
        <p:xfrm>
          <a:off x="838200" y="155580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2652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47A89225-B606-E423-1254-A00E2356E862}"/>
              </a:ext>
            </a:extLst>
          </p:cNvPr>
          <p:cNvGraphicFramePr>
            <a:graphicFrameLocks noGrp="1"/>
          </p:cNvGraphicFramePr>
          <p:nvPr>
            <p:ph idx="1"/>
            <p:extLst>
              <p:ext uri="{D42A27DB-BD31-4B8C-83A1-F6EECF244321}">
                <p14:modId xmlns:p14="http://schemas.microsoft.com/office/powerpoint/2010/main" val="392027050"/>
              </p:ext>
            </p:extLst>
          </p:nvPr>
        </p:nvGraphicFramePr>
        <p:xfrm>
          <a:off x="838200" y="1214203"/>
          <a:ext cx="10515600" cy="4962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984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a:extLst>
              <a:ext uri="{FF2B5EF4-FFF2-40B4-BE49-F238E27FC236}">
                <a16:creationId xmlns:a16="http://schemas.microsoft.com/office/drawing/2014/main" id="{87C3D07D-DAAC-69C1-923D-D169D5FE7AE0}"/>
              </a:ext>
            </a:extLst>
          </p:cNvPr>
          <p:cNvSpPr>
            <a:spLocks noGrp="1"/>
          </p:cNvSpPr>
          <p:nvPr>
            <p:ph idx="1"/>
          </p:nvPr>
        </p:nvSpPr>
        <p:spPr>
          <a:xfrm>
            <a:off x="838200" y="1229193"/>
            <a:ext cx="10515600" cy="4812833"/>
          </a:xfrm>
        </p:spPr>
        <p:txBody>
          <a:bodyPr/>
          <a:lstStyle/>
          <a:p>
            <a:pPr marL="0" indent="0" algn="just" rtl="1">
              <a:buNone/>
            </a:pPr>
            <a:r>
              <a:rPr lang="ar-EG" sz="4000" dirty="0">
                <a:solidFill>
                  <a:srgbClr val="000000"/>
                </a:solidFill>
                <a:latin typeface="Sakkal Majalla" panose="02000000000000000000" pitchFamily="2" charset="-78"/>
                <a:cs typeface="Sakkal Majalla" panose="02000000000000000000" pitchFamily="2" charset="-78"/>
              </a:rPr>
              <a:t>للعديد من الكليات والمنظمات دوريات علمية مشهرة ، إلا أن عامل التأثير </a:t>
            </a:r>
            <a:r>
              <a:rPr lang="en-US" sz="4000" dirty="0">
                <a:solidFill>
                  <a:srgbClr val="000000"/>
                </a:solidFill>
                <a:latin typeface="Sakkal Majalla" panose="02000000000000000000" pitchFamily="2" charset="-78"/>
                <a:cs typeface="Sakkal Majalla" panose="02000000000000000000" pitchFamily="2" charset="-78"/>
              </a:rPr>
              <a:t>Impact Factor</a:t>
            </a:r>
            <a:r>
              <a:rPr lang="ar-EG" sz="4000" dirty="0">
                <a:solidFill>
                  <a:srgbClr val="000000"/>
                </a:solidFill>
                <a:latin typeface="Sakkal Majalla" panose="02000000000000000000" pitchFamily="2" charset="-78"/>
                <a:cs typeface="Sakkal Majalla" panose="02000000000000000000" pitchFamily="2" charset="-78"/>
              </a:rPr>
              <a:t> لها منخفض مقارنة بالمجلات العلمية المحكمة والتي لها معدل إطلاع عال </a:t>
            </a:r>
            <a:r>
              <a:rPr lang="en-US" sz="4000" dirty="0">
                <a:solidFill>
                  <a:srgbClr val="000000"/>
                </a:solidFill>
                <a:latin typeface="Sakkal Majalla" panose="02000000000000000000" pitchFamily="2" charset="-78"/>
                <a:cs typeface="Sakkal Majalla" panose="02000000000000000000" pitchFamily="2" charset="-78"/>
              </a:rPr>
              <a:t>Citation</a:t>
            </a:r>
            <a:r>
              <a:rPr lang="ar-EG" sz="4000" dirty="0">
                <a:solidFill>
                  <a:srgbClr val="000000"/>
                </a:solidFill>
                <a:latin typeface="Sakkal Majalla" panose="02000000000000000000" pitchFamily="2" charset="-78"/>
                <a:cs typeface="Sakkal Majalla" panose="02000000000000000000" pitchFamily="2" charset="-78"/>
              </a:rPr>
              <a:t>. </a:t>
            </a:r>
          </a:p>
          <a:p>
            <a:pPr marL="0" indent="0" algn="r" rtl="1">
              <a:buNone/>
            </a:pPr>
            <a:r>
              <a:rPr lang="ar-EG" sz="4000" u="sng" dirty="0">
                <a:solidFill>
                  <a:srgbClr val="000000"/>
                </a:solidFill>
                <a:latin typeface="Sakkal Majalla" panose="02000000000000000000" pitchFamily="2" charset="-78"/>
                <a:cs typeface="Sakkal Majalla" panose="02000000000000000000" pitchFamily="2" charset="-78"/>
              </a:rPr>
              <a:t>ما السبب وراء  ضعف معامل التأثير لهذه المجلات؟ </a:t>
            </a:r>
          </a:p>
          <a:p>
            <a:pPr marL="0" indent="0" algn="r" rtl="1">
              <a:buNone/>
            </a:pPr>
            <a:r>
              <a:rPr lang="ar-EG" sz="4000" dirty="0">
                <a:solidFill>
                  <a:srgbClr val="000000"/>
                </a:solidFill>
                <a:latin typeface="Sakkal Majalla" panose="02000000000000000000" pitchFamily="2" charset="-78"/>
                <a:cs typeface="Sakkal Majalla" panose="02000000000000000000" pitchFamily="2" charset="-78"/>
              </a:rPr>
              <a:t>- درجة جودة البحوث المنشورة بها منخفضة. </a:t>
            </a:r>
          </a:p>
          <a:p>
            <a:pPr marL="0" indent="0" algn="r" rtl="1">
              <a:buNone/>
            </a:pPr>
            <a:r>
              <a:rPr lang="ar-EG" sz="4000" dirty="0">
                <a:solidFill>
                  <a:srgbClr val="000000"/>
                </a:solidFill>
                <a:latin typeface="Sakkal Majalla" panose="02000000000000000000" pitchFamily="2" charset="-78"/>
                <a:cs typeface="Sakkal Majalla" panose="02000000000000000000" pitchFamily="2" charset="-78"/>
              </a:rPr>
              <a:t>- عدم الاستعانة بنظام تحكيم النظراء </a:t>
            </a:r>
            <a:r>
              <a:rPr lang="en-US" sz="4000" dirty="0">
                <a:solidFill>
                  <a:srgbClr val="000000"/>
                </a:solidFill>
                <a:latin typeface="Sakkal Majalla" panose="02000000000000000000" pitchFamily="2" charset="-78"/>
                <a:cs typeface="Sakkal Majalla" panose="02000000000000000000" pitchFamily="2" charset="-78"/>
              </a:rPr>
              <a:t>Peer Reviewers</a:t>
            </a:r>
            <a:r>
              <a:rPr lang="ar-EG" sz="4000" dirty="0">
                <a:solidFill>
                  <a:srgbClr val="000000"/>
                </a:solidFill>
                <a:latin typeface="Sakkal Majalla" panose="02000000000000000000" pitchFamily="2" charset="-78"/>
                <a:cs typeface="Sakkal Majalla" panose="02000000000000000000" pitchFamily="2" charset="-78"/>
              </a:rPr>
              <a:t> كفء وحديث. حيث يعمل هذا النظام على التحكم في التمييز بين الأبحاث الغث والثمين. </a:t>
            </a:r>
          </a:p>
          <a:p>
            <a:pPr marL="0" indent="0" algn="r" rtl="1">
              <a:buNone/>
            </a:pPr>
            <a:endParaRPr lang="ar-EG" dirty="0">
              <a:solidFill>
                <a:schemeClr val="bg1"/>
              </a:solidFill>
            </a:endParaRPr>
          </a:p>
        </p:txBody>
      </p:sp>
    </p:spTree>
    <p:extLst>
      <p:ext uri="{BB962C8B-B14F-4D97-AF65-F5344CB8AC3E}">
        <p14:creationId xmlns:p14="http://schemas.microsoft.com/office/powerpoint/2010/main" val="1717954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97627332-C7AD-988E-EE5C-8CCA59C37BFA}"/>
              </a:ext>
            </a:extLst>
          </p:cNvPr>
          <p:cNvSpPr>
            <a:spLocks noGrp="1"/>
          </p:cNvSpPr>
          <p:nvPr>
            <p:ph idx="1"/>
          </p:nvPr>
        </p:nvSpPr>
        <p:spPr>
          <a:xfrm>
            <a:off x="838200" y="1229193"/>
            <a:ext cx="10515600" cy="4947770"/>
          </a:xfrm>
        </p:spPr>
        <p:txBody>
          <a:bodyPr>
            <a:normAutofit lnSpcReduction="10000"/>
          </a:bodyPr>
          <a:lstStyle/>
          <a:p>
            <a:pPr algn="just" rtl="1"/>
            <a:r>
              <a:rPr lang="ar-EG" sz="4000" dirty="0">
                <a:solidFill>
                  <a:srgbClr val="000000"/>
                </a:solidFill>
                <a:latin typeface="Sakkal Majalla" panose="02000000000000000000" pitchFamily="2" charset="-78"/>
                <a:cs typeface="Sakkal Majalla" panose="02000000000000000000" pitchFamily="2" charset="-78"/>
              </a:rPr>
              <a:t> تجنبا لتضارب المصالح وللعدالة ، تستخدم معظم المجلات</a:t>
            </a:r>
          </a:p>
          <a:p>
            <a:pPr marL="0" indent="0" algn="just" rtl="1">
              <a:buNone/>
            </a:pPr>
            <a:r>
              <a:rPr lang="ar-EG" sz="4000" dirty="0">
                <a:solidFill>
                  <a:srgbClr val="000000"/>
                </a:solidFill>
                <a:latin typeface="Sakkal Majalla" panose="02000000000000000000" pitchFamily="2" charset="-78"/>
                <a:cs typeface="Sakkal Majalla" panose="02000000000000000000" pitchFamily="2" charset="-78"/>
              </a:rPr>
              <a:t> أو الدوريات نظام المراجعة العمياء. </a:t>
            </a:r>
          </a:p>
          <a:p>
            <a:pPr marL="0" indent="0" algn="just" rtl="1">
              <a:buNone/>
            </a:pPr>
            <a:r>
              <a:rPr lang="ar-EG" sz="4000" u="sng" dirty="0">
                <a:solidFill>
                  <a:srgbClr val="000000"/>
                </a:solidFill>
                <a:latin typeface="Sakkal Majalla" panose="02000000000000000000" pitchFamily="2" charset="-78"/>
                <a:cs typeface="Sakkal Majalla" panose="02000000000000000000" pitchFamily="2" charset="-78"/>
              </a:rPr>
              <a:t>ماذا يقصد بالمراجعة العمياء؟ </a:t>
            </a:r>
          </a:p>
          <a:p>
            <a:pPr marL="0" indent="0" algn="just" rtl="1">
              <a:buNone/>
            </a:pPr>
            <a:r>
              <a:rPr lang="ar-EG" sz="4000" dirty="0">
                <a:solidFill>
                  <a:srgbClr val="000000"/>
                </a:solidFill>
                <a:latin typeface="Sakkal Majalla" panose="02000000000000000000" pitchFamily="2" charset="-78"/>
                <a:cs typeface="Sakkal Majalla" panose="02000000000000000000" pitchFamily="2" charset="-78"/>
              </a:rPr>
              <a:t>أي المؤلفون لا يعرفون أسماء  المحكمين أو الهيئات التي ينتسبون إليه، والعكس صحيح. </a:t>
            </a:r>
          </a:p>
          <a:p>
            <a:pPr algn="just" rtl="1"/>
            <a:r>
              <a:rPr lang="ar-EG" sz="4000" dirty="0">
                <a:solidFill>
                  <a:srgbClr val="000000"/>
                </a:solidFill>
                <a:latin typeface="Sakkal Majalla" panose="02000000000000000000" pitchFamily="2" charset="-78"/>
                <a:cs typeface="Sakkal Majalla" panose="02000000000000000000" pitchFamily="2" charset="-78"/>
              </a:rPr>
              <a:t>هذه العملية تعزز الموضوعية والعدل في تقييم النظراء  ( تحكيم المادة العلمية دون لردود الأفعال من قبل المؤلفين  ، أو اتخاذ النظراء موقف ضد المؤلفين). </a:t>
            </a:r>
          </a:p>
        </p:txBody>
      </p:sp>
    </p:spTree>
    <p:extLst>
      <p:ext uri="{BB962C8B-B14F-4D97-AF65-F5344CB8AC3E}">
        <p14:creationId xmlns:p14="http://schemas.microsoft.com/office/powerpoint/2010/main" val="1826098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rtl="1">
              <a:lnSpc>
                <a:spcPct val="90000"/>
              </a:lnSpc>
              <a:spcBef>
                <a:spcPct val="0"/>
              </a:spcBef>
              <a:spcAft>
                <a:spcPts val="600"/>
              </a:spcAft>
            </a:pPr>
            <a:r>
              <a:rPr lang="ar-EG" sz="8000" dirty="0">
                <a:solidFill>
                  <a:srgbClr val="000000"/>
                </a:solidFill>
                <a:latin typeface="Sakkal Majalla" panose="02000000000000000000" pitchFamily="2" charset="-78"/>
                <a:cs typeface="Sakkal Majalla" panose="02000000000000000000" pitchFamily="2" charset="-78"/>
              </a:rPr>
              <a:t>سمات المحكم الأخلاقية</a:t>
            </a:r>
          </a:p>
        </p:txBody>
      </p:sp>
    </p:spTree>
    <p:extLst>
      <p:ext uri="{BB962C8B-B14F-4D97-AF65-F5344CB8AC3E}">
        <p14:creationId xmlns:p14="http://schemas.microsoft.com/office/powerpoint/2010/main" val="3371943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رسم تخطيطي 6">
            <a:extLst>
              <a:ext uri="{FF2B5EF4-FFF2-40B4-BE49-F238E27FC236}">
                <a16:creationId xmlns:a16="http://schemas.microsoft.com/office/drawing/2014/main" id="{645DBF31-B868-46E3-DD77-AC095EE8BF59}"/>
              </a:ext>
            </a:extLst>
          </p:cNvPr>
          <p:cNvGraphicFramePr/>
          <p:nvPr>
            <p:extLst>
              <p:ext uri="{D42A27DB-BD31-4B8C-83A1-F6EECF244321}">
                <p14:modId xmlns:p14="http://schemas.microsoft.com/office/powerpoint/2010/main" val="3539369092"/>
              </p:ext>
            </p:extLst>
          </p:nvPr>
        </p:nvGraphicFramePr>
        <p:xfrm>
          <a:off x="1229192" y="775022"/>
          <a:ext cx="9848539" cy="5669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0063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53CBEF1B-DBC6-AB4F-7CC4-08F01D82923A}"/>
              </a:ext>
            </a:extLst>
          </p:cNvPr>
          <p:cNvGraphicFramePr>
            <a:graphicFrameLocks noGrp="1"/>
          </p:cNvGraphicFramePr>
          <p:nvPr>
            <p:ph idx="1"/>
            <p:extLst>
              <p:ext uri="{D42A27DB-BD31-4B8C-83A1-F6EECF244321}">
                <p14:modId xmlns:p14="http://schemas.microsoft.com/office/powerpoint/2010/main" val="2990780073"/>
              </p:ext>
            </p:extLst>
          </p:nvPr>
        </p:nvGraphicFramePr>
        <p:xfrm>
          <a:off x="838200" y="914401"/>
          <a:ext cx="10515600" cy="5578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59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CF253F1-7B71-8672-D8F4-8020447BB868}"/>
              </a:ext>
            </a:extLst>
          </p:cNvPr>
          <p:cNvGraphicFramePr>
            <a:graphicFrameLocks noGrp="1"/>
          </p:cNvGraphicFramePr>
          <p:nvPr>
            <p:ph idx="1"/>
            <p:extLst>
              <p:ext uri="{D42A27DB-BD31-4B8C-83A1-F6EECF244321}">
                <p14:modId xmlns:p14="http://schemas.microsoft.com/office/powerpoint/2010/main" val="4152050407"/>
              </p:ext>
            </p:extLst>
          </p:nvPr>
        </p:nvGraphicFramePr>
        <p:xfrm>
          <a:off x="838200" y="1169234"/>
          <a:ext cx="10515600" cy="4826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5188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F52CEEF0-F14D-8FB6-E90D-F4191FAEBFEA}"/>
              </a:ext>
            </a:extLst>
          </p:cNvPr>
          <p:cNvSpPr>
            <a:spLocks noGrp="1"/>
          </p:cNvSpPr>
          <p:nvPr>
            <p:ph idx="1"/>
          </p:nvPr>
        </p:nvSpPr>
        <p:spPr>
          <a:xfrm>
            <a:off x="838200" y="1019331"/>
            <a:ext cx="10515600" cy="5157632"/>
          </a:xfrm>
        </p:spPr>
        <p:txBody>
          <a:bodyPr>
            <a:normAutofit/>
          </a:bodyPr>
          <a:lstStyle/>
          <a:p>
            <a:pPr algn="just" rtl="1"/>
            <a:r>
              <a:rPr lang="ar-EG" sz="3200" dirty="0">
                <a:solidFill>
                  <a:srgbClr val="000000"/>
                </a:solidFill>
                <a:latin typeface="Sakkal Majalla" panose="02000000000000000000" pitchFamily="2" charset="-78"/>
                <a:cs typeface="Sakkal Majalla" panose="02000000000000000000" pitchFamily="2" charset="-78"/>
              </a:rPr>
              <a:t>في الولايات المتحدة الأمريكية ، اظهر سوء أخلاقيات البحث العلمي في فترة  الثمانينيات وعيا شعبيا مع ظهور عدة حالات من عدم الصلاحية العلمية . </a:t>
            </a:r>
          </a:p>
          <a:p>
            <a:pPr algn="just" rtl="1"/>
            <a:r>
              <a:rPr lang="ar-EG" sz="3200" dirty="0">
                <a:solidFill>
                  <a:srgbClr val="000000"/>
                </a:solidFill>
                <a:latin typeface="Sakkal Majalla" panose="02000000000000000000" pitchFamily="2" charset="-78"/>
                <a:cs typeface="Sakkal Majalla" panose="02000000000000000000" pitchFamily="2" charset="-78"/>
              </a:rPr>
              <a:t>  أصبح الكونجرس الأمريكي مهتما بكل من المعهد القومي للصحة وبالجامعات ، وبالتالي مرر الكونجرس عام 1985 قانون للإرشاد البحثي في مجال الصحة والتي تنص على </a:t>
            </a:r>
            <a:r>
              <a:rPr lang="ar-EG" sz="3200" u="sng" dirty="0">
                <a:solidFill>
                  <a:srgbClr val="000000"/>
                </a:solidFill>
                <a:latin typeface="Sakkal Majalla" panose="02000000000000000000" pitchFamily="2" charset="-78"/>
                <a:cs typeface="Sakkal Majalla" panose="02000000000000000000" pitchFamily="2" charset="-78"/>
              </a:rPr>
              <a:t>" على مؤسسات البحث العلمي التي تتطلع للحصول على منح مالية أن تؤسس أو توجد عملية إدارية للتعامل مع خرق أخلاقيات البحث العلمي وذلك بطريقة رسمية" </a:t>
            </a:r>
          </a:p>
          <a:p>
            <a:pPr algn="just" rtl="1">
              <a:buFont typeface="Wingdings" panose="05000000000000000000" pitchFamily="2" charset="2"/>
              <a:buChar char="ü"/>
            </a:pPr>
            <a:r>
              <a:rPr lang="ar-EG" sz="3200" u="sng" dirty="0">
                <a:solidFill>
                  <a:srgbClr val="000000"/>
                </a:solidFill>
                <a:latin typeface="Sakkal Majalla" panose="02000000000000000000" pitchFamily="2" charset="-78"/>
                <a:cs typeface="Sakkal Majalla" panose="02000000000000000000" pitchFamily="2" charset="-78"/>
              </a:rPr>
              <a:t>الخلاصة: </a:t>
            </a:r>
            <a:r>
              <a:rPr lang="ar-EG" sz="3200" dirty="0">
                <a:solidFill>
                  <a:srgbClr val="000000"/>
                </a:solidFill>
                <a:latin typeface="Sakkal Majalla" panose="02000000000000000000" pitchFamily="2" charset="-78"/>
                <a:cs typeface="Sakkal Majalla" panose="02000000000000000000" pitchFamily="2" charset="-78"/>
              </a:rPr>
              <a:t>يجب ان يكون بكل مؤسسة علمية إجراءاتها التنفيذية التي تطبقها ضد أي فرد أو مجموعة من الأفراد تقام ضده ( ضدهم) ادعاءات بخرق أخلاقيات البحث العلمي ، وذلك من خلال إجراء التحقيقات في تلك الادعاءات أو الاتهامات ، ويرفع الأمر بعد التحقيق إلى مكتب الأمانة العلمية. </a:t>
            </a:r>
          </a:p>
        </p:txBody>
      </p:sp>
    </p:spTree>
    <p:extLst>
      <p:ext uri="{BB962C8B-B14F-4D97-AF65-F5344CB8AC3E}">
        <p14:creationId xmlns:p14="http://schemas.microsoft.com/office/powerpoint/2010/main" val="417849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fontScale="92500" lnSpcReduction="20000"/>
          </a:bodyPr>
          <a:lstStyle/>
          <a:p>
            <a:pPr algn="ctr" rtl="1">
              <a:lnSpc>
                <a:spcPct val="90000"/>
              </a:lnSpc>
              <a:spcBef>
                <a:spcPct val="0"/>
              </a:spcBef>
              <a:spcAft>
                <a:spcPts val="600"/>
              </a:spcAft>
            </a:pPr>
            <a:r>
              <a:rPr lang="ar-EG" sz="7200" dirty="0">
                <a:solidFill>
                  <a:srgbClr val="000000"/>
                </a:solidFill>
                <a:latin typeface="Sakkal Majalla" panose="02000000000000000000" pitchFamily="2" charset="-78"/>
                <a:cs typeface="Sakkal Majalla" panose="02000000000000000000" pitchFamily="2" charset="-78"/>
              </a:rPr>
              <a:t> أشكال خرق أخلاقيات البحث العلمي في النشر العلمي </a:t>
            </a:r>
          </a:p>
          <a:p>
            <a:pPr algn="ctr" rtl="1">
              <a:lnSpc>
                <a:spcPct val="90000"/>
              </a:lnSpc>
              <a:spcBef>
                <a:spcPct val="0"/>
              </a:spcBef>
              <a:spcAft>
                <a:spcPts val="600"/>
              </a:spcAft>
            </a:pPr>
            <a:r>
              <a:rPr lang="ar-EG" sz="5400" kern="1200" dirty="0">
                <a:solidFill>
                  <a:schemeClr val="bg1"/>
                </a:solidFill>
                <a:latin typeface="Sakkal Majalla" panose="02000000000000000000" pitchFamily="2" charset="-78"/>
                <a:ea typeface="+mj-ea"/>
                <a:cs typeface="Sakkal Majalla" panose="02000000000000000000" pitchFamily="2" charset="-78"/>
              </a:rPr>
              <a:t>حث العلمي في النشر العلمي </a:t>
            </a:r>
            <a:endParaRPr lang="en-US" sz="5400" kern="1200" dirty="0">
              <a:solidFill>
                <a:schemeClr val="bg1"/>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581794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3863391851"/>
              </p:ext>
            </p:extLst>
          </p:nvPr>
        </p:nvGraphicFramePr>
        <p:xfrm>
          <a:off x="838200" y="734519"/>
          <a:ext cx="10515600" cy="5442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5742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997721422"/>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431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085742342"/>
              </p:ext>
            </p:extLst>
          </p:nvPr>
        </p:nvGraphicFramePr>
        <p:xfrm>
          <a:off x="838200" y="1034321"/>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93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468157535"/>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17671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293575370"/>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0187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E229D6A-3854-41C3-EB44-B1A07B30F74B}"/>
              </a:ext>
            </a:extLst>
          </p:cNvPr>
          <p:cNvSpPr>
            <a:spLocks noGrp="1"/>
          </p:cNvSpPr>
          <p:nvPr>
            <p:ph type="title"/>
          </p:nvPr>
        </p:nvSpPr>
        <p:spPr>
          <a:xfrm>
            <a:off x="958119" y="1570381"/>
            <a:ext cx="10089631" cy="2308324"/>
          </a:xfrm>
        </p:spPr>
        <p:txBody>
          <a:bodyPr vert="horz" lIns="91440" tIns="45720" rIns="91440" bIns="45720" rtlCol="0" anchor="b">
            <a:normAutofit/>
          </a:bodyPr>
          <a:lstStyle/>
          <a:p>
            <a:pPr algn="ctr" rtl="1"/>
            <a:r>
              <a:rPr lang="en-US" sz="5600" kern="1200" dirty="0">
                <a:solidFill>
                  <a:schemeClr val="bg1"/>
                </a:solidFill>
                <a:latin typeface="+mj-lt"/>
                <a:ea typeface="+mj-ea"/>
                <a:cs typeface="+mj-cs"/>
              </a:rPr>
              <a:t>صور أخرى لخرق أخلاقيات النشر العلمي</a:t>
            </a:r>
          </a:p>
        </p:txBody>
      </p:sp>
    </p:spTree>
    <p:extLst>
      <p:ext uri="{BB962C8B-B14F-4D97-AF65-F5344CB8AC3E}">
        <p14:creationId xmlns:p14="http://schemas.microsoft.com/office/powerpoint/2010/main" val="3229871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FD44CB-49F4-C02C-D574-F55BDDA7D23E}"/>
              </a:ext>
            </a:extLst>
          </p:cNvPr>
          <p:cNvSpPr>
            <a:spLocks noGrp="1"/>
          </p:cNvSpPr>
          <p:nvPr>
            <p:ph type="title"/>
          </p:nvPr>
        </p:nvSpPr>
        <p:spPr>
          <a:xfrm>
            <a:off x="1243148" y="1854291"/>
            <a:ext cx="10515600" cy="1325563"/>
          </a:xfrm>
        </p:spPr>
        <p:txBody>
          <a:bodyPr/>
          <a:lstStyle/>
          <a:p>
            <a:pPr algn="ctr"/>
            <a:r>
              <a:rPr lang="ar-EG" dirty="0"/>
              <a:t>صور أخرى لخرق أخلاقيات النشر العلمي </a:t>
            </a:r>
          </a:p>
        </p:txBody>
      </p:sp>
    </p:spTree>
    <p:extLst>
      <p:ext uri="{BB962C8B-B14F-4D97-AF65-F5344CB8AC3E}">
        <p14:creationId xmlns:p14="http://schemas.microsoft.com/office/powerpoint/2010/main" val="2568489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0E09A4A2-EAE7-18FD-5263-CB8408DFF74B}"/>
              </a:ext>
            </a:extLst>
          </p:cNvPr>
          <p:cNvGraphicFramePr>
            <a:graphicFrameLocks noGrp="1"/>
          </p:cNvGraphicFramePr>
          <p:nvPr>
            <p:ph idx="1"/>
            <p:extLst>
              <p:ext uri="{D42A27DB-BD31-4B8C-83A1-F6EECF244321}">
                <p14:modId xmlns:p14="http://schemas.microsoft.com/office/powerpoint/2010/main" val="3169711815"/>
              </p:ext>
            </p:extLst>
          </p:nvPr>
        </p:nvGraphicFramePr>
        <p:xfrm>
          <a:off x="838200" y="734518"/>
          <a:ext cx="10515600" cy="585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3417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28B41CFE-DB35-CB1D-A9E4-1015AAB49256}"/>
              </a:ext>
            </a:extLst>
          </p:cNvPr>
          <p:cNvGraphicFramePr>
            <a:graphicFrameLocks noGrp="1"/>
          </p:cNvGraphicFramePr>
          <p:nvPr>
            <p:ph idx="1"/>
            <p:extLst>
              <p:ext uri="{D42A27DB-BD31-4B8C-83A1-F6EECF244321}">
                <p14:modId xmlns:p14="http://schemas.microsoft.com/office/powerpoint/2010/main" val="1821622215"/>
              </p:ext>
            </p:extLst>
          </p:nvPr>
        </p:nvGraphicFramePr>
        <p:xfrm>
          <a:off x="734518" y="989351"/>
          <a:ext cx="10619282" cy="5187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84812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765" y="1192159"/>
            <a:ext cx="7047923" cy="4473681"/>
          </a:xfrm>
          <a:prstGeom prst="rect">
            <a:avLst/>
          </a:prstGeom>
        </p:spPr>
      </p:pic>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Presentation Midocean Whit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FE1163-B970-4DD2-9B86-4EDB54CE5A4C}">
  <ds:schemaRefs>
    <ds:schemaRef ds:uri="http://schemas.microsoft.com/office/2006/metadata/properties"/>
    <ds:schemaRef ds:uri="http://schemas.microsoft.com/office/infopath/2007/PartnerControls"/>
    <ds:schemaRef ds:uri="04a53ec0-a09f-4a07-9925-96b1addab1d1"/>
    <ds:schemaRef ds:uri="c7094a93-0aa2-4cf5-9b15-d24b79573f53"/>
  </ds:schemaRefs>
</ds:datastoreItem>
</file>

<file path=customXml/itemProps2.xml><?xml version="1.0" encoding="utf-8"?>
<ds:datastoreItem xmlns:ds="http://schemas.openxmlformats.org/officeDocument/2006/customXml" ds:itemID="{1170743A-2196-40F4-8E2E-35A9CCAAC0C3}"/>
</file>

<file path=customXml/itemProps3.xml><?xml version="1.0" encoding="utf-8"?>
<ds:datastoreItem xmlns:ds="http://schemas.openxmlformats.org/officeDocument/2006/customXml" ds:itemID="{5ECDD80F-B0CB-4313-95FD-9C54475FB8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 (1)</Template>
  <TotalTime>3648</TotalTime>
  <Words>1118</Words>
  <Application>Microsoft Office PowerPoint</Application>
  <PresentationFormat>شاشة عريضة</PresentationFormat>
  <Paragraphs>80</Paragraphs>
  <Slides>24</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24</vt:i4>
      </vt:variant>
    </vt:vector>
  </HeadingPairs>
  <TitlesOfParts>
    <vt:vector size="31" baseType="lpstr">
      <vt:lpstr>Arial</vt:lpstr>
      <vt:lpstr>Calibri</vt:lpstr>
      <vt:lpstr>Calibri Light</vt:lpstr>
      <vt:lpstr>Sakkal Majalla</vt:lpstr>
      <vt:lpstr>Times New Roman</vt:lpstr>
      <vt:lpstr>Wingdings</vt:lpstr>
      <vt:lpstr>Presentation Midocean White (1)</vt:lpstr>
      <vt:lpstr>عرض تقديمي في PowerPoint</vt:lpstr>
      <vt:lpstr>عناصر الحلقة النقاشية الرابعة </vt:lpstr>
      <vt:lpstr>عرض تقديمي في PowerPoint</vt:lpstr>
      <vt:lpstr>تعريف أخلاقيات النشر العلمي Publication Ethics</vt:lpstr>
      <vt:lpstr>مبررات وأسباب الاهتمام بأخلاقيات النشر العلمي</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صور أخرى لخرق أخلاقيات النشر العلمي</vt:lpstr>
      <vt:lpstr>صور أخرى لخرق أخلاقيات النشر العلمي </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256</cp:revision>
  <dcterms:created xsi:type="dcterms:W3CDTF">2023-04-29T09:08:23Z</dcterms:created>
  <dcterms:modified xsi:type="dcterms:W3CDTF">2024-06-25T22:03:01Z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24200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MediaServiceImageTags">
    <vt:lpwstr/>
  </property>
</Properties>
</file>