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2.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quickStyle1.xml" ContentType="application/vnd.openxmlformats-officedocument.drawingml.diagramStyle+xml"/>
  <Override PartName="/ppt/diagrams/drawing1.xml" ContentType="application/vnd.ms-office.drawingml.diagramDrawing+xml"/>
  <Override PartName="/ppt/diagrams/layout1.xml" ContentType="application/vnd.openxmlformats-officedocument.drawingml.diagramLayout+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9" r:id="rId1"/>
  </p:sldMasterIdLst>
  <p:notesMasterIdLst>
    <p:notesMasterId r:id="rId43"/>
  </p:notesMasterIdLst>
  <p:handoutMasterIdLst>
    <p:handoutMasterId r:id="rId44"/>
  </p:handoutMasterIdLst>
  <p:sldIdLst>
    <p:sldId id="480" r:id="rId2"/>
    <p:sldId id="303" r:id="rId3"/>
    <p:sldId id="313" r:id="rId4"/>
    <p:sldId id="306" r:id="rId5"/>
    <p:sldId id="501" r:id="rId6"/>
    <p:sldId id="502" r:id="rId7"/>
    <p:sldId id="503" r:id="rId8"/>
    <p:sldId id="3625" r:id="rId9"/>
    <p:sldId id="482" r:id="rId10"/>
    <p:sldId id="483" r:id="rId11"/>
    <p:sldId id="486" r:id="rId12"/>
    <p:sldId id="510" r:id="rId13"/>
    <p:sldId id="504" r:id="rId14"/>
    <p:sldId id="509" r:id="rId15"/>
    <p:sldId id="506" r:id="rId16"/>
    <p:sldId id="495" r:id="rId17"/>
    <p:sldId id="508" r:id="rId18"/>
    <p:sldId id="496" r:id="rId19"/>
    <p:sldId id="485" r:id="rId20"/>
    <p:sldId id="511" r:id="rId21"/>
    <p:sldId id="512" r:id="rId22"/>
    <p:sldId id="518" r:id="rId23"/>
    <p:sldId id="513" r:id="rId24"/>
    <p:sldId id="514" r:id="rId25"/>
    <p:sldId id="256" r:id="rId26"/>
    <p:sldId id="515" r:id="rId27"/>
    <p:sldId id="516" r:id="rId28"/>
    <p:sldId id="517" r:id="rId29"/>
    <p:sldId id="519" r:id="rId30"/>
    <p:sldId id="497" r:id="rId31"/>
    <p:sldId id="522" r:id="rId32"/>
    <p:sldId id="523" r:id="rId33"/>
    <p:sldId id="524" r:id="rId34"/>
    <p:sldId id="521" r:id="rId35"/>
    <p:sldId id="525" r:id="rId36"/>
    <p:sldId id="500" r:id="rId37"/>
    <p:sldId id="527" r:id="rId38"/>
    <p:sldId id="526" r:id="rId39"/>
    <p:sldId id="3628" r:id="rId40"/>
    <p:sldId id="362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0C17505-E959-40C0-9BFB-C93744FF8FBB}">
          <p14:sldIdLst>
            <p14:sldId id="480"/>
            <p14:sldId id="303"/>
            <p14:sldId id="313"/>
            <p14:sldId id="306"/>
            <p14:sldId id="501"/>
            <p14:sldId id="502"/>
            <p14:sldId id="503"/>
            <p14:sldId id="3625"/>
            <p14:sldId id="482"/>
            <p14:sldId id="483"/>
            <p14:sldId id="486"/>
            <p14:sldId id="510"/>
            <p14:sldId id="504"/>
            <p14:sldId id="509"/>
            <p14:sldId id="506"/>
            <p14:sldId id="495"/>
            <p14:sldId id="508"/>
            <p14:sldId id="496"/>
            <p14:sldId id="485"/>
            <p14:sldId id="511"/>
            <p14:sldId id="512"/>
            <p14:sldId id="518"/>
            <p14:sldId id="513"/>
            <p14:sldId id="514"/>
            <p14:sldId id="256"/>
            <p14:sldId id="515"/>
            <p14:sldId id="516"/>
            <p14:sldId id="517"/>
            <p14:sldId id="519"/>
            <p14:sldId id="497"/>
            <p14:sldId id="522"/>
            <p14:sldId id="523"/>
            <p14:sldId id="524"/>
            <p14:sldId id="521"/>
            <p14:sldId id="525"/>
            <p14:sldId id="500"/>
            <p14:sldId id="527"/>
            <p14:sldId id="526"/>
            <p14:sldId id="3628"/>
            <p14:sldId id="36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p:cViewPr varScale="1">
        <p:scale>
          <a:sx n="71" d="100"/>
          <a:sy n="71" d="100"/>
        </p:scale>
        <p:origin x="70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87C408-0D66-48D9-A774-29955EB04D3E}" type="doc">
      <dgm:prSet loTypeId="urn:microsoft.com/office/officeart/2009/layout/CircleArrowProcess" loCatId="process" qsTypeId="urn:microsoft.com/office/officeart/2005/8/quickstyle/simple1" qsCatId="simple" csTypeId="urn:microsoft.com/office/officeart/2005/8/colors/colorful2" csCatId="colorful" phldr="1"/>
      <dgm:spPr/>
      <dgm:t>
        <a:bodyPr/>
        <a:lstStyle/>
        <a:p>
          <a:endParaRPr lang="en-CA"/>
        </a:p>
      </dgm:t>
    </dgm:pt>
    <dgm:pt modelId="{6295B770-E895-441D-98CF-D5380D15ABA6}">
      <dgm:prSet phldrT="[Text]" custT="1"/>
      <dgm:spPr/>
      <dgm:t>
        <a:bodyPr/>
        <a:lstStyle/>
        <a:p>
          <a:r>
            <a:rPr lang="en-US" altLang="en-US" sz="1400" b="1" dirty="0">
              <a:latin typeface="Times New Roman" panose="02020603050405020304" pitchFamily="18" charset="0"/>
              <a:cs typeface="Times New Roman" panose="02020603050405020304" pitchFamily="18" charset="0"/>
            </a:rPr>
            <a:t>Administrative </a:t>
          </a:r>
        </a:p>
        <a:p>
          <a:r>
            <a:rPr lang="en-US" altLang="en-US" sz="1400" b="1" dirty="0">
              <a:latin typeface="Times New Roman" panose="02020603050405020304" pitchFamily="18" charset="0"/>
              <a:cs typeface="Times New Roman" panose="02020603050405020304" pitchFamily="18" charset="0"/>
            </a:rPr>
            <a:t>Role</a:t>
          </a:r>
          <a:endParaRPr lang="en-CA" sz="1400" dirty="0"/>
        </a:p>
      </dgm:t>
    </dgm:pt>
    <dgm:pt modelId="{EB611A64-37EE-4B70-90AC-0654AC2FB519}" type="parTrans" cxnId="{D8A5DC94-F660-4521-9153-A540EBC4816F}">
      <dgm:prSet/>
      <dgm:spPr/>
      <dgm:t>
        <a:bodyPr/>
        <a:lstStyle/>
        <a:p>
          <a:endParaRPr lang="en-CA"/>
        </a:p>
      </dgm:t>
    </dgm:pt>
    <dgm:pt modelId="{3B7CD318-8ECC-4721-A8E0-10832F8787E9}" type="sibTrans" cxnId="{D8A5DC94-F660-4521-9153-A540EBC4816F}">
      <dgm:prSet/>
      <dgm:spPr/>
      <dgm:t>
        <a:bodyPr/>
        <a:lstStyle/>
        <a:p>
          <a:endParaRPr lang="en-CA"/>
        </a:p>
      </dgm:t>
    </dgm:pt>
    <dgm:pt modelId="{9969B523-3FB8-4C90-A57A-88866C998B1F}">
      <dgm:prSet phldrT="[Text]" custT="1"/>
      <dgm:spPr/>
      <dgm:t>
        <a:bodyPr/>
        <a:lstStyle/>
        <a:p>
          <a:r>
            <a:rPr lang="en-US" altLang="en-US" sz="1400" b="1" dirty="0">
              <a:latin typeface="Times New Roman" panose="02020603050405020304" pitchFamily="18" charset="0"/>
              <a:cs typeface="Times New Roman" panose="02020603050405020304" pitchFamily="18" charset="0"/>
            </a:rPr>
            <a:t>Operational and Employee Advocate Role for HR</a:t>
          </a:r>
          <a:endParaRPr lang="en-CA" sz="1400" dirty="0"/>
        </a:p>
      </dgm:t>
    </dgm:pt>
    <dgm:pt modelId="{D624F014-B18B-4058-85EA-E0583CCA94F9}" type="parTrans" cxnId="{8D69B87E-5287-425A-81EF-6C442AF34680}">
      <dgm:prSet/>
      <dgm:spPr/>
      <dgm:t>
        <a:bodyPr/>
        <a:lstStyle/>
        <a:p>
          <a:endParaRPr lang="en-CA"/>
        </a:p>
      </dgm:t>
    </dgm:pt>
    <dgm:pt modelId="{9282F1D0-60A2-4D89-B652-01CF6DA599E5}" type="sibTrans" cxnId="{8D69B87E-5287-425A-81EF-6C442AF34680}">
      <dgm:prSet/>
      <dgm:spPr/>
      <dgm:t>
        <a:bodyPr/>
        <a:lstStyle/>
        <a:p>
          <a:endParaRPr lang="en-CA"/>
        </a:p>
      </dgm:t>
    </dgm:pt>
    <dgm:pt modelId="{251DC1FB-4C47-4107-A1EF-3A2397F11C39}">
      <dgm:prSet phldrT="[Text]" custT="1"/>
      <dgm:spPr/>
      <dgm:t>
        <a:bodyPr/>
        <a:lstStyle/>
        <a:p>
          <a:r>
            <a:rPr lang="en-US" altLang="en-US" sz="1400" b="1" dirty="0">
              <a:latin typeface="Times New Roman" panose="02020603050405020304" pitchFamily="18" charset="0"/>
              <a:ea typeface="+mn-ea"/>
              <a:cs typeface="Times New Roman" panose="02020603050405020304" pitchFamily="18" charset="0"/>
            </a:rPr>
            <a:t>Strategic Role for HR</a:t>
          </a:r>
          <a:endParaRPr lang="en-CA" sz="1400" dirty="0"/>
        </a:p>
      </dgm:t>
    </dgm:pt>
    <dgm:pt modelId="{9CE7CA09-F241-4FF9-901D-7AE3AA056852}" type="parTrans" cxnId="{BCA35D2E-95C4-4B5F-AD0E-E91256C72F55}">
      <dgm:prSet/>
      <dgm:spPr/>
      <dgm:t>
        <a:bodyPr/>
        <a:lstStyle/>
        <a:p>
          <a:endParaRPr lang="en-CA"/>
        </a:p>
      </dgm:t>
    </dgm:pt>
    <dgm:pt modelId="{2BD60AB7-4762-41A4-AEF3-8E1498B508F2}" type="sibTrans" cxnId="{BCA35D2E-95C4-4B5F-AD0E-E91256C72F55}">
      <dgm:prSet/>
      <dgm:spPr/>
      <dgm:t>
        <a:bodyPr/>
        <a:lstStyle/>
        <a:p>
          <a:endParaRPr lang="en-CA"/>
        </a:p>
      </dgm:t>
    </dgm:pt>
    <dgm:pt modelId="{8D9F50BF-8909-4C53-B574-A1581A322CCF}" type="pres">
      <dgm:prSet presAssocID="{1C87C408-0D66-48D9-A774-29955EB04D3E}" presName="Name0" presStyleCnt="0">
        <dgm:presLayoutVars>
          <dgm:chMax val="7"/>
          <dgm:chPref val="7"/>
          <dgm:dir/>
          <dgm:animLvl val="lvl"/>
        </dgm:presLayoutVars>
      </dgm:prSet>
      <dgm:spPr/>
    </dgm:pt>
    <dgm:pt modelId="{A5CA70F3-84DC-4EDF-982E-0F102B582808}" type="pres">
      <dgm:prSet presAssocID="{6295B770-E895-441D-98CF-D5380D15ABA6}" presName="Accent1" presStyleCnt="0"/>
      <dgm:spPr/>
    </dgm:pt>
    <dgm:pt modelId="{6FD66ED8-188D-4913-B791-E91B30AAE8D0}" type="pres">
      <dgm:prSet presAssocID="{6295B770-E895-441D-98CF-D5380D15ABA6}" presName="Accent" presStyleLbl="node1" presStyleIdx="0" presStyleCnt="3" custLinFactNeighborX="2187" custLinFactNeighborY="-8998"/>
      <dgm:spPr/>
    </dgm:pt>
    <dgm:pt modelId="{B0F90D34-B713-4958-A98A-384579610D18}" type="pres">
      <dgm:prSet presAssocID="{6295B770-E895-441D-98CF-D5380D15ABA6}" presName="Parent1" presStyleLbl="revTx" presStyleIdx="0" presStyleCnt="3" custScaleX="146296" custScaleY="57672" custLinFactNeighborX="7762" custLinFactNeighborY="-19961">
        <dgm:presLayoutVars>
          <dgm:chMax val="1"/>
          <dgm:chPref val="1"/>
          <dgm:bulletEnabled val="1"/>
        </dgm:presLayoutVars>
      </dgm:prSet>
      <dgm:spPr/>
    </dgm:pt>
    <dgm:pt modelId="{161C5D11-208F-454D-935E-03B10966491C}" type="pres">
      <dgm:prSet presAssocID="{9969B523-3FB8-4C90-A57A-88866C998B1F}" presName="Accent2" presStyleCnt="0"/>
      <dgm:spPr/>
    </dgm:pt>
    <dgm:pt modelId="{D8DA1B4C-E54E-4E86-BD3B-256DD7D3F37F}" type="pres">
      <dgm:prSet presAssocID="{9969B523-3FB8-4C90-A57A-88866C998B1F}" presName="Accent" presStyleLbl="node1" presStyleIdx="1" presStyleCnt="3" custLinFactNeighborX="-10426" custLinFactNeighborY="1010"/>
      <dgm:spPr/>
    </dgm:pt>
    <dgm:pt modelId="{B9D8734A-BE8D-44A1-873C-070F9F633734}" type="pres">
      <dgm:prSet presAssocID="{9969B523-3FB8-4C90-A57A-88866C998B1F}" presName="Parent2" presStyleLbl="revTx" presStyleIdx="1" presStyleCnt="3" custScaleX="124265" custScaleY="97445" custLinFactNeighborX="363" custLinFactNeighborY="-6052">
        <dgm:presLayoutVars>
          <dgm:chMax val="1"/>
          <dgm:chPref val="1"/>
          <dgm:bulletEnabled val="1"/>
        </dgm:presLayoutVars>
      </dgm:prSet>
      <dgm:spPr/>
    </dgm:pt>
    <dgm:pt modelId="{B1B38D44-AC9C-4EA5-AF98-EFEEBF31D8E6}" type="pres">
      <dgm:prSet presAssocID="{251DC1FB-4C47-4107-A1EF-3A2397F11C39}" presName="Accent3" presStyleCnt="0"/>
      <dgm:spPr/>
    </dgm:pt>
    <dgm:pt modelId="{CFE5C26E-FA9B-4875-8B59-D5DE4F1D928C}" type="pres">
      <dgm:prSet presAssocID="{251DC1FB-4C47-4107-A1EF-3A2397F11C39}" presName="Accent" presStyleLbl="node1" presStyleIdx="2" presStyleCnt="3" custLinFactNeighborX="-1591" custLinFactNeighborY="4996"/>
      <dgm:spPr/>
    </dgm:pt>
    <dgm:pt modelId="{C89F9DE6-7F27-4B68-A3BF-0F13DA57AC65}" type="pres">
      <dgm:prSet presAssocID="{251DC1FB-4C47-4107-A1EF-3A2397F11C39}" presName="Parent3" presStyleLbl="revTx" presStyleIdx="2" presStyleCnt="3">
        <dgm:presLayoutVars>
          <dgm:chMax val="1"/>
          <dgm:chPref val="1"/>
          <dgm:bulletEnabled val="1"/>
        </dgm:presLayoutVars>
      </dgm:prSet>
      <dgm:spPr/>
    </dgm:pt>
  </dgm:ptLst>
  <dgm:cxnLst>
    <dgm:cxn modelId="{BCA35D2E-95C4-4B5F-AD0E-E91256C72F55}" srcId="{1C87C408-0D66-48D9-A774-29955EB04D3E}" destId="{251DC1FB-4C47-4107-A1EF-3A2397F11C39}" srcOrd="2" destOrd="0" parTransId="{9CE7CA09-F241-4FF9-901D-7AE3AA056852}" sibTransId="{2BD60AB7-4762-41A4-AEF3-8E1498B508F2}"/>
    <dgm:cxn modelId="{9F429E30-3ED6-4207-B142-F62B546D38FF}" type="presOf" srcId="{6295B770-E895-441D-98CF-D5380D15ABA6}" destId="{B0F90D34-B713-4958-A98A-384579610D18}" srcOrd="0" destOrd="0" presId="urn:microsoft.com/office/officeart/2009/layout/CircleArrowProcess"/>
    <dgm:cxn modelId="{1DE52042-3E17-4870-B2D9-8B9B832C3460}" type="presOf" srcId="{251DC1FB-4C47-4107-A1EF-3A2397F11C39}" destId="{C89F9DE6-7F27-4B68-A3BF-0F13DA57AC65}" srcOrd="0" destOrd="0" presId="urn:microsoft.com/office/officeart/2009/layout/CircleArrowProcess"/>
    <dgm:cxn modelId="{8D69B87E-5287-425A-81EF-6C442AF34680}" srcId="{1C87C408-0D66-48D9-A774-29955EB04D3E}" destId="{9969B523-3FB8-4C90-A57A-88866C998B1F}" srcOrd="1" destOrd="0" parTransId="{D624F014-B18B-4058-85EA-E0583CCA94F9}" sibTransId="{9282F1D0-60A2-4D89-B652-01CF6DA599E5}"/>
    <dgm:cxn modelId="{D8A5DC94-F660-4521-9153-A540EBC4816F}" srcId="{1C87C408-0D66-48D9-A774-29955EB04D3E}" destId="{6295B770-E895-441D-98CF-D5380D15ABA6}" srcOrd="0" destOrd="0" parTransId="{EB611A64-37EE-4B70-90AC-0654AC2FB519}" sibTransId="{3B7CD318-8ECC-4721-A8E0-10832F8787E9}"/>
    <dgm:cxn modelId="{FD506ED3-F09E-402F-A652-A8989E650F81}" type="presOf" srcId="{9969B523-3FB8-4C90-A57A-88866C998B1F}" destId="{B9D8734A-BE8D-44A1-873C-070F9F633734}" srcOrd="0" destOrd="0" presId="urn:microsoft.com/office/officeart/2009/layout/CircleArrowProcess"/>
    <dgm:cxn modelId="{5C3A27EE-8E05-421D-9669-1737DF22CCD1}" type="presOf" srcId="{1C87C408-0D66-48D9-A774-29955EB04D3E}" destId="{8D9F50BF-8909-4C53-B574-A1581A322CCF}" srcOrd="0" destOrd="0" presId="urn:microsoft.com/office/officeart/2009/layout/CircleArrowProcess"/>
    <dgm:cxn modelId="{0927354C-66B3-4D30-B5A0-90642B4E46AC}" type="presParOf" srcId="{8D9F50BF-8909-4C53-B574-A1581A322CCF}" destId="{A5CA70F3-84DC-4EDF-982E-0F102B582808}" srcOrd="0" destOrd="0" presId="urn:microsoft.com/office/officeart/2009/layout/CircleArrowProcess"/>
    <dgm:cxn modelId="{385FD4F4-3C23-44F1-863B-8C001A0A61D1}" type="presParOf" srcId="{A5CA70F3-84DC-4EDF-982E-0F102B582808}" destId="{6FD66ED8-188D-4913-B791-E91B30AAE8D0}" srcOrd="0" destOrd="0" presId="urn:microsoft.com/office/officeart/2009/layout/CircleArrowProcess"/>
    <dgm:cxn modelId="{8DBA86DD-177F-4CB8-9C66-A695382E25E6}" type="presParOf" srcId="{8D9F50BF-8909-4C53-B574-A1581A322CCF}" destId="{B0F90D34-B713-4958-A98A-384579610D18}" srcOrd="1" destOrd="0" presId="urn:microsoft.com/office/officeart/2009/layout/CircleArrowProcess"/>
    <dgm:cxn modelId="{149E8246-6E68-4D1F-A709-1C1A9639EF1A}" type="presParOf" srcId="{8D9F50BF-8909-4C53-B574-A1581A322CCF}" destId="{161C5D11-208F-454D-935E-03B10966491C}" srcOrd="2" destOrd="0" presId="urn:microsoft.com/office/officeart/2009/layout/CircleArrowProcess"/>
    <dgm:cxn modelId="{60EE7DD6-0F82-4D6D-A620-EB67A398C824}" type="presParOf" srcId="{161C5D11-208F-454D-935E-03B10966491C}" destId="{D8DA1B4C-E54E-4E86-BD3B-256DD7D3F37F}" srcOrd="0" destOrd="0" presId="urn:microsoft.com/office/officeart/2009/layout/CircleArrowProcess"/>
    <dgm:cxn modelId="{7F2005D7-9451-43F6-85BC-03D8EC8783CB}" type="presParOf" srcId="{8D9F50BF-8909-4C53-B574-A1581A322CCF}" destId="{B9D8734A-BE8D-44A1-873C-070F9F633734}" srcOrd="3" destOrd="0" presId="urn:microsoft.com/office/officeart/2009/layout/CircleArrowProcess"/>
    <dgm:cxn modelId="{2F7016A0-33AE-4DD7-B8D1-A51DFD820CB7}" type="presParOf" srcId="{8D9F50BF-8909-4C53-B574-A1581A322CCF}" destId="{B1B38D44-AC9C-4EA5-AF98-EFEEBF31D8E6}" srcOrd="4" destOrd="0" presId="urn:microsoft.com/office/officeart/2009/layout/CircleArrowProcess"/>
    <dgm:cxn modelId="{661448BC-B071-4F0D-A5D0-E0FDCEEE3D51}" type="presParOf" srcId="{B1B38D44-AC9C-4EA5-AF98-EFEEBF31D8E6}" destId="{CFE5C26E-FA9B-4875-8B59-D5DE4F1D928C}" srcOrd="0" destOrd="0" presId="urn:microsoft.com/office/officeart/2009/layout/CircleArrowProcess"/>
    <dgm:cxn modelId="{E748FA56-11ED-4256-9138-CAD4C327BF33}" type="presParOf" srcId="{8D9F50BF-8909-4C53-B574-A1581A322CCF}" destId="{C89F9DE6-7F27-4B68-A3BF-0F13DA57AC65}"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46A59B-578B-4AAE-AE4B-3B908EE979C9}" type="doc">
      <dgm:prSet loTypeId="urn:microsoft.com/office/officeart/2005/8/layout/chart3" loCatId="cycle" qsTypeId="urn:microsoft.com/office/officeart/2005/8/quickstyle/simple1" qsCatId="simple" csTypeId="urn:microsoft.com/office/officeart/2005/8/colors/colorful1" csCatId="colorful" phldr="1"/>
      <dgm:spPr/>
    </dgm:pt>
    <dgm:pt modelId="{7B11B263-7F13-4318-B56E-2F9121B483E3}">
      <dgm:prSet phldrT="[Text]" custT="1"/>
      <dgm:spPr/>
      <dgm:t>
        <a:bodyPr/>
        <a:lstStyle/>
        <a:p>
          <a:pPr>
            <a:buFont typeface="Arial" panose="020B0604020202020204" pitchFamily="34" charset="0"/>
            <a:buChar char="•"/>
          </a:pPr>
          <a:r>
            <a:rPr lang="en-CA" sz="1600" b="1" dirty="0">
              <a:latin typeface="Times New Roman" panose="02020603050405020304" pitchFamily="18" charset="0"/>
              <a:cs typeface="Times New Roman" panose="02020603050405020304" pitchFamily="18" charset="0"/>
            </a:rPr>
            <a:t>Globalization of Business </a:t>
          </a:r>
          <a:endParaRPr lang="en-CA" sz="1600" dirty="0"/>
        </a:p>
      </dgm:t>
    </dgm:pt>
    <dgm:pt modelId="{EEA7D9AF-A530-499D-9DDD-25425C085455}" type="parTrans" cxnId="{6B131383-7E22-40D3-B1C6-921C26C5D817}">
      <dgm:prSet/>
      <dgm:spPr/>
      <dgm:t>
        <a:bodyPr/>
        <a:lstStyle/>
        <a:p>
          <a:endParaRPr lang="en-CA"/>
        </a:p>
      </dgm:t>
    </dgm:pt>
    <dgm:pt modelId="{1767D32C-7AF6-47C1-8944-5ED01F85DF6B}" type="sibTrans" cxnId="{6B131383-7E22-40D3-B1C6-921C26C5D817}">
      <dgm:prSet/>
      <dgm:spPr/>
      <dgm:t>
        <a:bodyPr/>
        <a:lstStyle/>
        <a:p>
          <a:endParaRPr lang="en-CA"/>
        </a:p>
      </dgm:t>
    </dgm:pt>
    <dgm:pt modelId="{7FA04219-6C24-44E2-A9A8-0F6373108D10}">
      <dgm:prSet phldrT="[Text]" custT="1"/>
      <dgm:spPr/>
      <dgm:t>
        <a:bodyPr/>
        <a:lstStyle/>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Economic and Technological Changes</a:t>
          </a:r>
          <a:endParaRPr lang="en-CA" sz="1600" b="1" dirty="0"/>
        </a:p>
      </dgm:t>
    </dgm:pt>
    <dgm:pt modelId="{2397E861-5479-4D50-8182-B4EAA3996849}" type="parTrans" cxnId="{5DAE1C3A-5002-4DD1-B99F-4FF466F212EE}">
      <dgm:prSet/>
      <dgm:spPr/>
      <dgm:t>
        <a:bodyPr/>
        <a:lstStyle/>
        <a:p>
          <a:endParaRPr lang="en-CA"/>
        </a:p>
      </dgm:t>
    </dgm:pt>
    <dgm:pt modelId="{5549B75D-4D8C-49A8-A09E-8DDEB70BDB1F}" type="sibTrans" cxnId="{5DAE1C3A-5002-4DD1-B99F-4FF466F212EE}">
      <dgm:prSet/>
      <dgm:spPr/>
      <dgm:t>
        <a:bodyPr/>
        <a:lstStyle/>
        <a:p>
          <a:endParaRPr lang="en-CA"/>
        </a:p>
      </dgm:t>
    </dgm:pt>
    <dgm:pt modelId="{25D1A2EC-FCB0-433D-B980-B4E704C0B867}">
      <dgm:prSet phldrT="[Text]" custT="1"/>
      <dgm:spPr/>
      <dgm:t>
        <a:bodyPr/>
        <a:lstStyle/>
        <a:p>
          <a:pPr>
            <a:buFont typeface="Arial" panose="020B0604020202020204" pitchFamily="34" charset="0"/>
            <a:buChar char="•"/>
          </a:pPr>
          <a:r>
            <a:rPr lang="en-CA" sz="1600" b="1" dirty="0">
              <a:latin typeface="Times New Roman" panose="02020603050405020304" pitchFamily="18" charset="0"/>
              <a:cs typeface="Times New Roman" panose="02020603050405020304" pitchFamily="18" charset="0"/>
            </a:rPr>
            <a:t>Workforce Demographics and Diversity </a:t>
          </a:r>
          <a:endParaRPr lang="en-CA" sz="1600" b="1" dirty="0"/>
        </a:p>
      </dgm:t>
    </dgm:pt>
    <dgm:pt modelId="{7D86B59E-42B2-4238-A683-76F7682C2DF0}" type="parTrans" cxnId="{0387DC41-F30F-4F3C-A1AC-B3064FBA93B4}">
      <dgm:prSet/>
      <dgm:spPr/>
      <dgm:t>
        <a:bodyPr/>
        <a:lstStyle/>
        <a:p>
          <a:endParaRPr lang="en-CA"/>
        </a:p>
      </dgm:t>
    </dgm:pt>
    <dgm:pt modelId="{2BC87550-3E11-4E9B-8923-FEF9D1236710}" type="sibTrans" cxnId="{0387DC41-F30F-4F3C-A1AC-B3064FBA93B4}">
      <dgm:prSet/>
      <dgm:spPr/>
      <dgm:t>
        <a:bodyPr/>
        <a:lstStyle/>
        <a:p>
          <a:endParaRPr lang="en-CA"/>
        </a:p>
      </dgm:t>
    </dgm:pt>
    <dgm:pt modelId="{D241E462-3C49-4D95-8DE2-6A4DA5E9C5DB}">
      <dgm:prSet phldrT="[Text]" custT="1"/>
      <dgm:spPr/>
      <dgm:t>
        <a:bodyPr/>
        <a:lstStyle/>
        <a:p>
          <a:pPr>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Organizational Cost Pressures and Restructuring</a:t>
          </a:r>
          <a:endParaRPr lang="en-CA" sz="1600" b="1" dirty="0"/>
        </a:p>
      </dgm:t>
    </dgm:pt>
    <dgm:pt modelId="{86AC85E2-BB6D-4B19-B11E-A75FA41D7D17}" type="parTrans" cxnId="{EC2BE478-4F39-43B5-A0E6-ACB3F7DD9975}">
      <dgm:prSet/>
      <dgm:spPr/>
      <dgm:t>
        <a:bodyPr/>
        <a:lstStyle/>
        <a:p>
          <a:endParaRPr lang="en-CA"/>
        </a:p>
      </dgm:t>
    </dgm:pt>
    <dgm:pt modelId="{A1E201CA-B21D-4A08-B816-0CA4EFAF455B}" type="sibTrans" cxnId="{EC2BE478-4F39-43B5-A0E6-ACB3F7DD9975}">
      <dgm:prSet/>
      <dgm:spPr/>
      <dgm:t>
        <a:bodyPr/>
        <a:lstStyle/>
        <a:p>
          <a:endParaRPr lang="en-CA"/>
        </a:p>
      </dgm:t>
    </dgm:pt>
    <dgm:pt modelId="{D2722FA2-E601-4622-9E2C-A590390D6DCC}" type="pres">
      <dgm:prSet presAssocID="{F646A59B-578B-4AAE-AE4B-3B908EE979C9}" presName="compositeShape" presStyleCnt="0">
        <dgm:presLayoutVars>
          <dgm:chMax val="7"/>
          <dgm:dir/>
          <dgm:resizeHandles val="exact"/>
        </dgm:presLayoutVars>
      </dgm:prSet>
      <dgm:spPr/>
    </dgm:pt>
    <dgm:pt modelId="{7D38F299-2717-43C4-88DE-0E66349F6134}" type="pres">
      <dgm:prSet presAssocID="{F646A59B-578B-4AAE-AE4B-3B908EE979C9}" presName="wedge1" presStyleLbl="node1" presStyleIdx="0" presStyleCnt="4"/>
      <dgm:spPr/>
    </dgm:pt>
    <dgm:pt modelId="{1A575D59-D9CD-4BD8-B646-A8556BDCB26F}" type="pres">
      <dgm:prSet presAssocID="{F646A59B-578B-4AAE-AE4B-3B908EE979C9}" presName="wedge1Tx" presStyleLbl="node1" presStyleIdx="0" presStyleCnt="4">
        <dgm:presLayoutVars>
          <dgm:chMax val="0"/>
          <dgm:chPref val="0"/>
          <dgm:bulletEnabled val="1"/>
        </dgm:presLayoutVars>
      </dgm:prSet>
      <dgm:spPr/>
    </dgm:pt>
    <dgm:pt modelId="{163CC876-E177-470F-9B2A-E835998F85B2}" type="pres">
      <dgm:prSet presAssocID="{F646A59B-578B-4AAE-AE4B-3B908EE979C9}" presName="wedge2" presStyleLbl="node1" presStyleIdx="1" presStyleCnt="4"/>
      <dgm:spPr/>
    </dgm:pt>
    <dgm:pt modelId="{6E5320FB-545B-47A1-A23F-02F448636870}" type="pres">
      <dgm:prSet presAssocID="{F646A59B-578B-4AAE-AE4B-3B908EE979C9}" presName="wedge2Tx" presStyleLbl="node1" presStyleIdx="1" presStyleCnt="4">
        <dgm:presLayoutVars>
          <dgm:chMax val="0"/>
          <dgm:chPref val="0"/>
          <dgm:bulletEnabled val="1"/>
        </dgm:presLayoutVars>
      </dgm:prSet>
      <dgm:spPr/>
    </dgm:pt>
    <dgm:pt modelId="{5B415778-0D58-4EB3-BADA-CBAF1A72FC6D}" type="pres">
      <dgm:prSet presAssocID="{F646A59B-578B-4AAE-AE4B-3B908EE979C9}" presName="wedge3" presStyleLbl="node1" presStyleIdx="2" presStyleCnt="4"/>
      <dgm:spPr/>
    </dgm:pt>
    <dgm:pt modelId="{A918B4FF-3F2C-4718-89E6-A88E21AEC4D3}" type="pres">
      <dgm:prSet presAssocID="{F646A59B-578B-4AAE-AE4B-3B908EE979C9}" presName="wedge3Tx" presStyleLbl="node1" presStyleIdx="2" presStyleCnt="4">
        <dgm:presLayoutVars>
          <dgm:chMax val="0"/>
          <dgm:chPref val="0"/>
          <dgm:bulletEnabled val="1"/>
        </dgm:presLayoutVars>
      </dgm:prSet>
      <dgm:spPr/>
    </dgm:pt>
    <dgm:pt modelId="{CC20F5DF-0A58-4848-A482-AF07103AEE9C}" type="pres">
      <dgm:prSet presAssocID="{F646A59B-578B-4AAE-AE4B-3B908EE979C9}" presName="wedge4" presStyleLbl="node1" presStyleIdx="3" presStyleCnt="4"/>
      <dgm:spPr/>
    </dgm:pt>
    <dgm:pt modelId="{343C3DAF-752A-436C-BB7F-D5B0DF286F41}" type="pres">
      <dgm:prSet presAssocID="{F646A59B-578B-4AAE-AE4B-3B908EE979C9}" presName="wedge4Tx" presStyleLbl="node1" presStyleIdx="3" presStyleCnt="4">
        <dgm:presLayoutVars>
          <dgm:chMax val="0"/>
          <dgm:chPref val="0"/>
          <dgm:bulletEnabled val="1"/>
        </dgm:presLayoutVars>
      </dgm:prSet>
      <dgm:spPr/>
    </dgm:pt>
  </dgm:ptLst>
  <dgm:cxnLst>
    <dgm:cxn modelId="{57C3A318-107D-4C14-B4D6-DB70AA2E26EA}" type="presOf" srcId="{7FA04219-6C24-44E2-A9A8-0F6373108D10}" destId="{6E5320FB-545B-47A1-A23F-02F448636870}" srcOrd="1" destOrd="0" presId="urn:microsoft.com/office/officeart/2005/8/layout/chart3"/>
    <dgm:cxn modelId="{CF49002F-9965-425E-96E8-C306416E130D}" type="presOf" srcId="{7FA04219-6C24-44E2-A9A8-0F6373108D10}" destId="{163CC876-E177-470F-9B2A-E835998F85B2}" srcOrd="0" destOrd="0" presId="urn:microsoft.com/office/officeart/2005/8/layout/chart3"/>
    <dgm:cxn modelId="{5DAE1C3A-5002-4DD1-B99F-4FF466F212EE}" srcId="{F646A59B-578B-4AAE-AE4B-3B908EE979C9}" destId="{7FA04219-6C24-44E2-A9A8-0F6373108D10}" srcOrd="1" destOrd="0" parTransId="{2397E861-5479-4D50-8182-B4EAA3996849}" sibTransId="{5549B75D-4D8C-49A8-A09E-8DDEB70BDB1F}"/>
    <dgm:cxn modelId="{0387DC41-F30F-4F3C-A1AC-B3064FBA93B4}" srcId="{F646A59B-578B-4AAE-AE4B-3B908EE979C9}" destId="{25D1A2EC-FCB0-433D-B980-B4E704C0B867}" srcOrd="2" destOrd="0" parTransId="{7D86B59E-42B2-4238-A683-76F7682C2DF0}" sibTransId="{2BC87550-3E11-4E9B-8923-FEF9D1236710}"/>
    <dgm:cxn modelId="{01EB6967-5D6F-4230-8A9C-5905659C2170}" type="presOf" srcId="{25D1A2EC-FCB0-433D-B980-B4E704C0B867}" destId="{5B415778-0D58-4EB3-BADA-CBAF1A72FC6D}" srcOrd="0" destOrd="0" presId="urn:microsoft.com/office/officeart/2005/8/layout/chart3"/>
    <dgm:cxn modelId="{EC2BE478-4F39-43B5-A0E6-ACB3F7DD9975}" srcId="{F646A59B-578B-4AAE-AE4B-3B908EE979C9}" destId="{D241E462-3C49-4D95-8DE2-6A4DA5E9C5DB}" srcOrd="3" destOrd="0" parTransId="{86AC85E2-BB6D-4B19-B11E-A75FA41D7D17}" sibTransId="{A1E201CA-B21D-4A08-B816-0CA4EFAF455B}"/>
    <dgm:cxn modelId="{6B131383-7E22-40D3-B1C6-921C26C5D817}" srcId="{F646A59B-578B-4AAE-AE4B-3B908EE979C9}" destId="{7B11B263-7F13-4318-B56E-2F9121B483E3}" srcOrd="0" destOrd="0" parTransId="{EEA7D9AF-A530-499D-9DDD-25425C085455}" sibTransId="{1767D32C-7AF6-47C1-8944-5ED01F85DF6B}"/>
    <dgm:cxn modelId="{8AC0609C-63E0-4284-AD69-2881EF28EA1A}" type="presOf" srcId="{7B11B263-7F13-4318-B56E-2F9121B483E3}" destId="{1A575D59-D9CD-4BD8-B646-A8556BDCB26F}" srcOrd="1" destOrd="0" presId="urn:microsoft.com/office/officeart/2005/8/layout/chart3"/>
    <dgm:cxn modelId="{AEDA36A6-E147-47F0-9D34-7771F2F9BD45}" type="presOf" srcId="{7B11B263-7F13-4318-B56E-2F9121B483E3}" destId="{7D38F299-2717-43C4-88DE-0E66349F6134}" srcOrd="0" destOrd="0" presId="urn:microsoft.com/office/officeart/2005/8/layout/chart3"/>
    <dgm:cxn modelId="{353020B7-9573-4FE6-8FA0-383FD605F05E}" type="presOf" srcId="{25D1A2EC-FCB0-433D-B980-B4E704C0B867}" destId="{A918B4FF-3F2C-4718-89E6-A88E21AEC4D3}" srcOrd="1" destOrd="0" presId="urn:microsoft.com/office/officeart/2005/8/layout/chart3"/>
    <dgm:cxn modelId="{5C3AD6C1-9467-48AC-9D6F-E1E2977225BD}" type="presOf" srcId="{D241E462-3C49-4D95-8DE2-6A4DA5E9C5DB}" destId="{343C3DAF-752A-436C-BB7F-D5B0DF286F41}" srcOrd="1" destOrd="0" presId="urn:microsoft.com/office/officeart/2005/8/layout/chart3"/>
    <dgm:cxn modelId="{473962E3-7B6B-4E5E-A46A-64E82D1C342A}" type="presOf" srcId="{F646A59B-578B-4AAE-AE4B-3B908EE979C9}" destId="{D2722FA2-E601-4622-9E2C-A590390D6DCC}" srcOrd="0" destOrd="0" presId="urn:microsoft.com/office/officeart/2005/8/layout/chart3"/>
    <dgm:cxn modelId="{AFC8E1F9-0603-49F2-AE29-09C07300F186}" type="presOf" srcId="{D241E462-3C49-4D95-8DE2-6A4DA5E9C5DB}" destId="{CC20F5DF-0A58-4848-A482-AF07103AEE9C}" srcOrd="0" destOrd="0" presId="urn:microsoft.com/office/officeart/2005/8/layout/chart3"/>
    <dgm:cxn modelId="{FA85E1FB-0246-422A-A223-DCE57E10376C}" type="presParOf" srcId="{D2722FA2-E601-4622-9E2C-A590390D6DCC}" destId="{7D38F299-2717-43C4-88DE-0E66349F6134}" srcOrd="0" destOrd="0" presId="urn:microsoft.com/office/officeart/2005/8/layout/chart3"/>
    <dgm:cxn modelId="{896E0F06-2989-4D74-9DB3-F43C6B4C7320}" type="presParOf" srcId="{D2722FA2-E601-4622-9E2C-A590390D6DCC}" destId="{1A575D59-D9CD-4BD8-B646-A8556BDCB26F}" srcOrd="1" destOrd="0" presId="urn:microsoft.com/office/officeart/2005/8/layout/chart3"/>
    <dgm:cxn modelId="{E55DC4A5-FC0B-4E30-A3AC-D32ED2D64C7F}" type="presParOf" srcId="{D2722FA2-E601-4622-9E2C-A590390D6DCC}" destId="{163CC876-E177-470F-9B2A-E835998F85B2}" srcOrd="2" destOrd="0" presId="urn:microsoft.com/office/officeart/2005/8/layout/chart3"/>
    <dgm:cxn modelId="{355443FE-0F3F-4282-83A8-ECF8853CE695}" type="presParOf" srcId="{D2722FA2-E601-4622-9E2C-A590390D6DCC}" destId="{6E5320FB-545B-47A1-A23F-02F448636870}" srcOrd="3" destOrd="0" presId="urn:microsoft.com/office/officeart/2005/8/layout/chart3"/>
    <dgm:cxn modelId="{0645F558-497A-4C17-84FA-094DEE71F7B2}" type="presParOf" srcId="{D2722FA2-E601-4622-9E2C-A590390D6DCC}" destId="{5B415778-0D58-4EB3-BADA-CBAF1A72FC6D}" srcOrd="4" destOrd="0" presId="urn:microsoft.com/office/officeart/2005/8/layout/chart3"/>
    <dgm:cxn modelId="{A508D1EC-0AB6-4E7E-9894-3E80FBE52C18}" type="presParOf" srcId="{D2722FA2-E601-4622-9E2C-A590390D6DCC}" destId="{A918B4FF-3F2C-4718-89E6-A88E21AEC4D3}" srcOrd="5" destOrd="0" presId="urn:microsoft.com/office/officeart/2005/8/layout/chart3"/>
    <dgm:cxn modelId="{DDE86EEF-16AD-4802-97B4-F70C8AA32988}" type="presParOf" srcId="{D2722FA2-E601-4622-9E2C-A590390D6DCC}" destId="{CC20F5DF-0A58-4848-A482-AF07103AEE9C}" srcOrd="6" destOrd="0" presId="urn:microsoft.com/office/officeart/2005/8/layout/chart3"/>
    <dgm:cxn modelId="{AD2ED5D8-99C6-4817-B978-28F5D4C032D3}" type="presParOf" srcId="{D2722FA2-E601-4622-9E2C-A590390D6DCC}" destId="{343C3DAF-752A-436C-BB7F-D5B0DF286F41}" srcOrd="7"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66ED8-188D-4913-B791-E91B30AAE8D0}">
      <dsp:nvSpPr>
        <dsp:cNvPr id="0" name=""/>
        <dsp:cNvSpPr/>
      </dsp:nvSpPr>
      <dsp:spPr>
        <a:xfrm>
          <a:off x="4220343" y="-177108"/>
          <a:ext cx="1968014" cy="1968314"/>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F90D34-B713-4958-A98A-384579610D18}">
      <dsp:nvSpPr>
        <dsp:cNvPr id="0" name=""/>
        <dsp:cNvSpPr/>
      </dsp:nvSpPr>
      <dsp:spPr>
        <a:xfrm>
          <a:off x="4444039" y="717197"/>
          <a:ext cx="1599875" cy="3152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cs typeface="Times New Roman" panose="02020603050405020304" pitchFamily="18" charset="0"/>
            </a:rPr>
            <a:t>Administrative </a:t>
          </a:r>
        </a:p>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cs typeface="Times New Roman" panose="02020603050405020304" pitchFamily="18" charset="0"/>
            </a:rPr>
            <a:t>Role</a:t>
          </a:r>
          <a:endParaRPr lang="en-CA" sz="1400" kern="1200" dirty="0"/>
        </a:p>
      </dsp:txBody>
      <dsp:txXfrm>
        <a:off x="4444039" y="717197"/>
        <a:ext cx="1599875" cy="315271"/>
      </dsp:txXfrm>
    </dsp:sp>
    <dsp:sp modelId="{D8DA1B4C-E54E-4E86-BD3B-256DD7D3F37F}">
      <dsp:nvSpPr>
        <dsp:cNvPr id="0" name=""/>
        <dsp:cNvSpPr/>
      </dsp:nvSpPr>
      <dsp:spPr>
        <a:xfrm>
          <a:off x="3425508" y="1150822"/>
          <a:ext cx="1968014" cy="1968314"/>
        </a:xfrm>
        <a:prstGeom prst="leftCircularArrow">
          <a:avLst>
            <a:gd name="adj1" fmla="val 10980"/>
            <a:gd name="adj2" fmla="val 1142322"/>
            <a:gd name="adj3" fmla="val 6300000"/>
            <a:gd name="adj4" fmla="val 18900000"/>
            <a:gd name="adj5" fmla="val 125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D8734A-BE8D-44A1-873C-070F9F633734}">
      <dsp:nvSpPr>
        <dsp:cNvPr id="0" name=""/>
        <dsp:cNvSpPr/>
      </dsp:nvSpPr>
      <dsp:spPr>
        <a:xfrm>
          <a:off x="3939197" y="1822005"/>
          <a:ext cx="1358946" cy="532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cs typeface="Times New Roman" panose="02020603050405020304" pitchFamily="18" charset="0"/>
            </a:rPr>
            <a:t>Operational and Employee Advocate Role for HR</a:t>
          </a:r>
          <a:endParaRPr lang="en-CA" sz="1400" kern="1200" dirty="0"/>
        </a:p>
      </dsp:txBody>
      <dsp:txXfrm>
        <a:off x="3939197" y="1822005"/>
        <a:ext cx="1358946" cy="532695"/>
      </dsp:txXfrm>
    </dsp:sp>
    <dsp:sp modelId="{CFE5C26E-FA9B-4875-8B59-D5DE4F1D928C}">
      <dsp:nvSpPr>
        <dsp:cNvPr id="0" name=""/>
        <dsp:cNvSpPr/>
      </dsp:nvSpPr>
      <dsp:spPr>
        <a:xfrm>
          <a:off x="4290473" y="2481729"/>
          <a:ext cx="1690829" cy="1691507"/>
        </a:xfrm>
        <a:prstGeom prst="blockArc">
          <a:avLst>
            <a:gd name="adj1" fmla="val 13500000"/>
            <a:gd name="adj2" fmla="val 10800000"/>
            <a:gd name="adj3" fmla="val 1274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9F9DE6-7F27-4B68-A3BF-0F13DA57AC65}">
      <dsp:nvSpPr>
        <dsp:cNvPr id="0" name=""/>
        <dsp:cNvSpPr/>
      </dsp:nvSpPr>
      <dsp:spPr>
        <a:xfrm>
          <a:off x="4614886" y="2987225"/>
          <a:ext cx="1093587" cy="546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altLang="en-US" sz="1400" b="1" kern="1200" dirty="0">
              <a:latin typeface="Times New Roman" panose="02020603050405020304" pitchFamily="18" charset="0"/>
              <a:ea typeface="+mn-ea"/>
              <a:cs typeface="Times New Roman" panose="02020603050405020304" pitchFamily="18" charset="0"/>
            </a:rPr>
            <a:t>Strategic Role for HR</a:t>
          </a:r>
          <a:endParaRPr lang="en-CA" sz="1400" kern="1200" dirty="0"/>
        </a:p>
      </dsp:txBody>
      <dsp:txXfrm>
        <a:off x="4614886" y="2987225"/>
        <a:ext cx="1093587" cy="5466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38F299-2717-43C4-88DE-0E66349F6134}">
      <dsp:nvSpPr>
        <dsp:cNvPr id="0" name=""/>
        <dsp:cNvSpPr/>
      </dsp:nvSpPr>
      <dsp:spPr>
        <a:xfrm>
          <a:off x="2184888" y="272276"/>
          <a:ext cx="3671146" cy="3671146"/>
        </a:xfrm>
        <a:prstGeom prst="pie">
          <a:avLst>
            <a:gd name="adj1" fmla="val 16200000"/>
            <a:gd name="adj2" fmla="val 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CA" sz="1600" b="1" kern="1200" dirty="0">
              <a:latin typeface="Times New Roman" panose="02020603050405020304" pitchFamily="18" charset="0"/>
              <a:cs typeface="Times New Roman" panose="02020603050405020304" pitchFamily="18" charset="0"/>
            </a:rPr>
            <a:t>Globalization of Business </a:t>
          </a:r>
          <a:endParaRPr lang="en-CA" sz="1600" kern="1200" dirty="0"/>
        </a:p>
      </dsp:txBody>
      <dsp:txXfrm>
        <a:off x="4062417" y="951438"/>
        <a:ext cx="1354827" cy="1092603"/>
      </dsp:txXfrm>
    </dsp:sp>
    <dsp:sp modelId="{163CC876-E177-470F-9B2A-E835998F85B2}">
      <dsp:nvSpPr>
        <dsp:cNvPr id="0" name=""/>
        <dsp:cNvSpPr/>
      </dsp:nvSpPr>
      <dsp:spPr>
        <a:xfrm>
          <a:off x="2030176" y="426989"/>
          <a:ext cx="3671146" cy="3671146"/>
        </a:xfrm>
        <a:prstGeom prst="pie">
          <a:avLst>
            <a:gd name="adj1" fmla="val 0"/>
            <a:gd name="adj2" fmla="val 54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kern="1200" dirty="0">
              <a:latin typeface="Times New Roman" panose="02020603050405020304" pitchFamily="18" charset="0"/>
              <a:cs typeface="Times New Roman" panose="02020603050405020304" pitchFamily="18" charset="0"/>
            </a:rPr>
            <a:t>Economic and Technological Changes</a:t>
          </a:r>
          <a:endParaRPr lang="en-CA" sz="1600" b="1" kern="1200" dirty="0"/>
        </a:p>
      </dsp:txBody>
      <dsp:txXfrm>
        <a:off x="3931305" y="2328118"/>
        <a:ext cx="1354827" cy="1092603"/>
      </dsp:txXfrm>
    </dsp:sp>
    <dsp:sp modelId="{5B415778-0D58-4EB3-BADA-CBAF1A72FC6D}">
      <dsp:nvSpPr>
        <dsp:cNvPr id="0" name=""/>
        <dsp:cNvSpPr/>
      </dsp:nvSpPr>
      <dsp:spPr>
        <a:xfrm>
          <a:off x="2030176" y="426989"/>
          <a:ext cx="3671146" cy="3671146"/>
        </a:xfrm>
        <a:prstGeom prst="pie">
          <a:avLst>
            <a:gd name="adj1" fmla="val 5400000"/>
            <a:gd name="adj2" fmla="val 108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CA" sz="1600" b="1" kern="1200" dirty="0">
              <a:latin typeface="Times New Roman" panose="02020603050405020304" pitchFamily="18" charset="0"/>
              <a:cs typeface="Times New Roman" panose="02020603050405020304" pitchFamily="18" charset="0"/>
            </a:rPr>
            <a:t>Workforce Demographics and Diversity </a:t>
          </a:r>
          <a:endParaRPr lang="en-CA" sz="1600" b="1" kern="1200" dirty="0"/>
        </a:p>
      </dsp:txBody>
      <dsp:txXfrm>
        <a:off x="2445365" y="2328118"/>
        <a:ext cx="1354827" cy="1092603"/>
      </dsp:txXfrm>
    </dsp:sp>
    <dsp:sp modelId="{CC20F5DF-0A58-4848-A482-AF07103AEE9C}">
      <dsp:nvSpPr>
        <dsp:cNvPr id="0" name=""/>
        <dsp:cNvSpPr/>
      </dsp:nvSpPr>
      <dsp:spPr>
        <a:xfrm>
          <a:off x="2030176" y="426989"/>
          <a:ext cx="3671146" cy="3671146"/>
        </a:xfrm>
        <a:prstGeom prst="pie">
          <a:avLst>
            <a:gd name="adj1" fmla="val 10800000"/>
            <a:gd name="adj2" fmla="val 162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kern="1200" dirty="0">
              <a:latin typeface="Times New Roman" panose="02020603050405020304" pitchFamily="18" charset="0"/>
              <a:cs typeface="Times New Roman" panose="02020603050405020304" pitchFamily="18" charset="0"/>
            </a:rPr>
            <a:t>Organizational Cost Pressures and Restructuring</a:t>
          </a:r>
          <a:endParaRPr lang="en-CA" sz="1600" b="1" kern="1200" dirty="0"/>
        </a:p>
      </dsp:txBody>
      <dsp:txXfrm>
        <a:off x="2445365" y="1104403"/>
        <a:ext cx="1354827" cy="109260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670B9CC-59FB-4C31-BF93-11AC2DF2845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a:extLst>
              <a:ext uri="{FF2B5EF4-FFF2-40B4-BE49-F238E27FC236}">
                <a16:creationId xmlns:a16="http://schemas.microsoft.com/office/drawing/2014/main" id="{C0CA438F-3325-47AF-8182-72E3696922C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936632B-5EB9-43CD-86F8-3821F79FFFB4}" type="datetimeFigureOut">
              <a:rPr lang="en-CA" smtClean="0"/>
              <a:t>2024-05-11</a:t>
            </a:fld>
            <a:endParaRPr lang="en-CA"/>
          </a:p>
        </p:txBody>
      </p:sp>
      <p:sp>
        <p:nvSpPr>
          <p:cNvPr id="4" name="Footer Placeholder 3">
            <a:extLst>
              <a:ext uri="{FF2B5EF4-FFF2-40B4-BE49-F238E27FC236}">
                <a16:creationId xmlns:a16="http://schemas.microsoft.com/office/drawing/2014/main" id="{489EF6B9-2B05-4470-9A08-83C663155AD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CA"/>
              <a:t>HRM</a:t>
            </a:r>
          </a:p>
        </p:txBody>
      </p:sp>
      <p:sp>
        <p:nvSpPr>
          <p:cNvPr id="5" name="Slide Number Placeholder 4">
            <a:extLst>
              <a:ext uri="{FF2B5EF4-FFF2-40B4-BE49-F238E27FC236}">
                <a16:creationId xmlns:a16="http://schemas.microsoft.com/office/drawing/2014/main" id="{F152FA0E-4163-40AE-8306-C38CB9C8D3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CBE2C7A-F046-40C7-A70F-DEBE9030ADA1}" type="slidenum">
              <a:rPr lang="en-CA" smtClean="0"/>
              <a:t>‹#›</a:t>
            </a:fld>
            <a:endParaRPr lang="en-CA"/>
          </a:p>
        </p:txBody>
      </p:sp>
    </p:spTree>
    <p:extLst>
      <p:ext uri="{BB962C8B-B14F-4D97-AF65-F5344CB8AC3E}">
        <p14:creationId xmlns:p14="http://schemas.microsoft.com/office/powerpoint/2010/main" val="118279567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DEFFD1-888D-F14E-AE79-478F0EF07FDD}" type="datetimeFigureOut">
              <a:rPr lang="en-US" smtClean="0"/>
              <a:t>5/11/2024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HRM</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A63632-2B8A-4343-9B78-8EDD2D6DE16B}" type="slidenum">
              <a:rPr lang="en-US" smtClean="0"/>
              <a:t>‹#›</a:t>
            </a:fld>
            <a:endParaRPr lang="en-US"/>
          </a:p>
        </p:txBody>
      </p:sp>
    </p:spTree>
    <p:extLst>
      <p:ext uri="{BB962C8B-B14F-4D97-AF65-F5344CB8AC3E}">
        <p14:creationId xmlns:p14="http://schemas.microsoft.com/office/powerpoint/2010/main" val="410621533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
        <p:nvSpPr>
          <p:cNvPr id="5" name="Footer Placeholder 4">
            <a:extLst>
              <a:ext uri="{FF2B5EF4-FFF2-40B4-BE49-F238E27FC236}">
                <a16:creationId xmlns:a16="http://schemas.microsoft.com/office/drawing/2014/main" id="{6229CC42-627B-4477-B087-9BB87D4C616B}"/>
              </a:ext>
            </a:extLst>
          </p:cNvPr>
          <p:cNvSpPr>
            <a:spLocks noGrp="1"/>
          </p:cNvSpPr>
          <p:nvPr>
            <p:ph type="ftr" sz="quarter" idx="4"/>
          </p:nvPr>
        </p:nvSpPr>
        <p:spPr/>
        <p:txBody>
          <a:bodyPr/>
          <a:lstStyle/>
          <a:p>
            <a:r>
              <a:rPr lang="en-US"/>
              <a:t>HRM</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7688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982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0618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HRM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8673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HRM</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517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HRM</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6481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a:t>HRM</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49340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HRM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35155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HRM</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781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5183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HRM</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01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91992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053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82386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1142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8388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6959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a:solidFill>
                  <a:schemeClr val="tx1">
                    <a:tint val="75000"/>
                  </a:schemeClr>
                </a:solidFill>
                <a:latin typeface="Times New Roman" panose="02020603050405020304" pitchFamily="18" charset="0"/>
                <a:cs typeface="Times New Roman" panose="02020603050405020304" pitchFamily="18" charset="0"/>
              </a:defRPr>
            </a:lvl1pPr>
          </a:lstStyle>
          <a:p>
            <a:r>
              <a:rPr lang="en-US" dirty="0"/>
              <a:t>HRM</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01123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4" r:id="rId14"/>
    <p:sldLayoutId id="2147483695" r:id="rId15"/>
    <p:sldLayoutId id="2147483696" r:id="rId16"/>
    <p:sldLayoutId id="2147483697" r:id="rId17"/>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01</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Changing Nature of Human</a:t>
            </a:r>
          </a:p>
          <a:p>
            <a:r>
              <a:rPr lang="en-US" sz="3600" b="1" dirty="0">
                <a:solidFill>
                  <a:srgbClr val="00B0F0"/>
                </a:solidFill>
                <a:latin typeface="Times New Roman" panose="02020603050405020304" pitchFamily="18" charset="0"/>
                <a:cs typeface="Times New Roman" panose="02020603050405020304" pitchFamily="18" charset="0"/>
              </a:rPr>
              <a:t> Resource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01</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9784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marL="0" indent="0">
              <a:buNone/>
            </a:pPr>
            <a:r>
              <a:rPr lang="en-US" altLang="en-US" sz="2400" b="1" dirty="0">
                <a:latin typeface="Times New Roman" panose="02020603050405020304" pitchFamily="18" charset="0"/>
                <a:cs typeface="Times New Roman" panose="02020603050405020304" pitchFamily="18" charset="0"/>
              </a:rPr>
              <a:t>After you read this chapter, you should be able to:</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Define human capital and explain its importance.</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Identify the seven categories of HR activities.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Describe how the major roles of HR management are being </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transformed.</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Discuss four challenges facing HR today.</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Identify the purposes and uses of HR technology.</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Discuss why ethical issues affect HR management.</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Explain the key competencies needed by HR professionals</a:t>
            </a: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9" y="1549486"/>
            <a:ext cx="4221106" cy="4704621"/>
          </a:xfrm>
          <a:prstGeom prst="rect">
            <a:avLst/>
          </a:prstGeom>
        </p:spPr>
        <p:txBody>
          <a:bodyPr wrap="square">
            <a:spAutoFit/>
          </a:bodyPr>
          <a:lstStyle/>
          <a:p>
            <a:pPr marL="285750" indent="-285750">
              <a:buFont typeface="Arial" panose="020B0604020202020204" pitchFamily="34" charset="0"/>
              <a:buChar char="•"/>
            </a:pPr>
            <a:r>
              <a:rPr lang="en-US" altLang="en-US" sz="2000" b="1" dirty="0">
                <a:latin typeface="Times New Roman" panose="02020603050405020304" pitchFamily="18" charset="0"/>
                <a:cs typeface="Times New Roman" panose="02020603050405020304" pitchFamily="18" charset="0"/>
              </a:rPr>
              <a:t>Human Resource Management</a:t>
            </a:r>
          </a:p>
          <a:p>
            <a:pPr lvl="1"/>
            <a:r>
              <a:rPr lang="en-US" altLang="en-US" sz="2000" dirty="0">
                <a:latin typeface="Times New Roman" panose="02020603050405020304" pitchFamily="18" charset="0"/>
                <a:cs typeface="Times New Roman" panose="02020603050405020304" pitchFamily="18" charset="0"/>
              </a:rPr>
              <a:t>The design of formal systems in an organization to ensure effective and efficient use of human talent to accomplish organizational goals.</a:t>
            </a:r>
          </a:p>
          <a:p>
            <a:pPr marL="285750" indent="-285750">
              <a:buFont typeface="Arial" panose="020B0604020202020204" pitchFamily="34" charset="0"/>
              <a:buChar char="•"/>
            </a:pPr>
            <a:r>
              <a:rPr lang="en-US" altLang="en-US" sz="2000" b="1" dirty="0">
                <a:latin typeface="Times New Roman" panose="02020603050405020304" pitchFamily="18" charset="0"/>
                <a:cs typeface="Times New Roman" panose="02020603050405020304" pitchFamily="18" charset="0"/>
              </a:rPr>
              <a:t>Who Is an HR Manager?</a:t>
            </a:r>
          </a:p>
          <a:p>
            <a:pPr lvl="1"/>
            <a:r>
              <a:rPr lang="en-US" altLang="en-US" sz="2000" dirty="0">
                <a:latin typeface="Times New Roman" panose="02020603050405020304" pitchFamily="18" charset="0"/>
                <a:cs typeface="Times New Roman" panose="02020603050405020304" pitchFamily="18" charset="0"/>
              </a:rPr>
              <a:t>All managers at every level must concern themselves with human resource management</a:t>
            </a:r>
          </a:p>
          <a:p>
            <a:pPr lvl="1"/>
            <a:r>
              <a:rPr lang="en-US" altLang="en-US" sz="2000" dirty="0">
                <a:latin typeface="Times New Roman" panose="02020603050405020304" pitchFamily="18" charset="0"/>
                <a:cs typeface="Times New Roman" panose="02020603050405020304" pitchFamily="18" charset="0"/>
              </a:rPr>
              <a:t>HR specialists design processes and systems that operating managers help implement.</a:t>
            </a:r>
          </a:p>
          <a:p>
            <a:endParaRPr lang="en-US" sz="2000"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944248" y="3996751"/>
            <a:ext cx="4955590"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NATURE OF HUMAN RESOURCE MANAGEMENT</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053467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3" name="TextBox 2"/>
          <p:cNvSpPr txBox="1"/>
          <p:nvPr/>
        </p:nvSpPr>
        <p:spPr>
          <a:xfrm>
            <a:off x="2513149" y="1019069"/>
            <a:ext cx="7044143"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HUMAN CAPITAL IN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07302" y="2064722"/>
            <a:ext cx="10177396" cy="3785652"/>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In all organizations there are many resources that affect organizational performance. Organizations must manage four types of assets:</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Physical</a:t>
            </a:r>
            <a:r>
              <a:rPr lang="en-US" sz="2000" dirty="0">
                <a:latin typeface="Times New Roman" panose="02020603050405020304" pitchFamily="18" charset="0"/>
                <a:cs typeface="Times New Roman" panose="02020603050405020304" pitchFamily="18" charset="0"/>
              </a:rPr>
              <a:t>: Buildings, land, furniture, computers, vehicles, equipment, etc. </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Financial</a:t>
            </a:r>
            <a:r>
              <a:rPr lang="en-US" sz="2000" dirty="0">
                <a:latin typeface="Times New Roman" panose="02020603050405020304" pitchFamily="18" charset="0"/>
                <a:cs typeface="Times New Roman" panose="02020603050405020304" pitchFamily="18" charset="0"/>
              </a:rPr>
              <a:t>: Cash, financial resources, stocks, financial securities, etc.</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Intangible</a:t>
            </a:r>
            <a:r>
              <a:rPr lang="en-US" sz="2000" dirty="0">
                <a:latin typeface="Times New Roman" panose="02020603050405020304" pitchFamily="18" charset="0"/>
                <a:cs typeface="Times New Roman" panose="02020603050405020304" pitchFamily="18" charset="0"/>
              </a:rPr>
              <a:t>: Specialized research capabilities, patents, information systems, designs, operating processes, etc.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Human</a:t>
            </a:r>
            <a:r>
              <a:rPr lang="en-US" sz="2000" dirty="0">
                <a:latin typeface="Times New Roman" panose="02020603050405020304" pitchFamily="18" charset="0"/>
                <a:cs typeface="Times New Roman" panose="02020603050405020304" pitchFamily="18" charset="0"/>
              </a:rPr>
              <a:t>: Individuals with talents, capabilities, experience, professional expertise, relationships, </a:t>
            </a:r>
            <a:r>
              <a:rPr lang="en-US" sz="2000" dirty="0" err="1">
                <a:latin typeface="Times New Roman" panose="02020603050405020304" pitchFamily="18" charset="0"/>
                <a:cs typeface="Times New Roman" panose="02020603050405020304" pitchFamily="18" charset="0"/>
              </a:rPr>
              <a:t>etc</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pPr algn="ctr"/>
            <a:r>
              <a:rPr lang="en-US" sz="2000" b="1" dirty="0">
                <a:latin typeface="Times New Roman" panose="02020603050405020304" pitchFamily="18" charset="0"/>
                <a:cs typeface="Times New Roman" panose="02020603050405020304" pitchFamily="18" charset="0"/>
              </a:rPr>
              <a:t>All these assets are crucial in varying degrees in different organizations. But the human assets are the “glue” that holds all the other assets together and guides their use to achieve results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0552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For example, f rms with high intellectual capital may have technical and research employees who create new biomedical devices, formulate pharmaceuticals that can be patented, and develop new software for specialized uses. All these organizational contributions illustrate the potential value of human capital</a:t>
            </a:r>
            <a:endParaRPr lang="en-US" dirty="0"/>
          </a:p>
        </p:txBody>
      </p:sp>
      <p:sp>
        <p:nvSpPr>
          <p:cNvPr id="3" name="TextBox 2"/>
          <p:cNvSpPr txBox="1"/>
          <p:nvPr/>
        </p:nvSpPr>
        <p:spPr>
          <a:xfrm>
            <a:off x="2513149" y="1019069"/>
            <a:ext cx="7044143"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HUMAN CAPITAL AND HR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07302" y="2338120"/>
            <a:ext cx="10177396" cy="3170099"/>
          </a:xfrm>
          <a:prstGeom prst="rect">
            <a:avLst/>
          </a:prstGeom>
          <a:noFill/>
        </p:spPr>
        <p:txBody>
          <a:bodyPr wrap="square" rtlCol="0">
            <a:spAutoFit/>
          </a:bodyPr>
          <a:lstStyle/>
          <a:p>
            <a:pPr algn="ctr"/>
            <a:r>
              <a:rPr lang="en-US" sz="2000" b="1" dirty="0">
                <a:solidFill>
                  <a:srgbClr val="FF0000"/>
                </a:solidFill>
                <a:latin typeface="Times New Roman" panose="02020603050405020304" pitchFamily="18" charset="0"/>
                <a:cs typeface="Times New Roman" panose="02020603050405020304" pitchFamily="18" charset="0"/>
              </a:rPr>
              <a:t>What is the difference between HR &amp; HC?</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Human capital </a:t>
            </a:r>
            <a:r>
              <a:rPr lang="en-US" sz="2000" dirty="0">
                <a:latin typeface="Times New Roman" panose="02020603050405020304" pitchFamily="18" charset="0"/>
                <a:cs typeface="Times New Roman" panose="02020603050405020304" pitchFamily="18" charset="0"/>
              </a:rPr>
              <a:t>: The collective value of the capabilities, knowledge, skills, life experiences, and motivation of an organizational workforce. </a:t>
            </a:r>
          </a:p>
          <a:p>
            <a:r>
              <a:rPr lang="en-US" sz="2000" dirty="0"/>
              <a:t>Sometimes it is called </a:t>
            </a:r>
            <a:r>
              <a:rPr lang="en-US" sz="2000" b="1" i="1" dirty="0"/>
              <a:t>intellectual capital </a:t>
            </a:r>
            <a:r>
              <a:rPr lang="en-US" sz="2000" dirty="0"/>
              <a:t>to reflect the thinking, knowledge, creativity, and decision making that people in organizations contribute</a:t>
            </a:r>
          </a:p>
          <a:p>
            <a:endParaRPr lang="en-US" sz="2000" b="1"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i="1" dirty="0">
                <a:latin typeface="Times New Roman" panose="02020603050405020304" pitchFamily="18" charset="0"/>
                <a:cs typeface="Times New Roman" panose="02020603050405020304" pitchFamily="18" charset="0"/>
              </a:rPr>
              <a:t>For example, firms with high intellectual capital may have technical and research employees who create new biomedical devices, formulate pharmaceuticals that can be patented, and develop new software for specialized uses. All these organizational contributions illustrate the potential value of human capital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6821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For example, f rms with high intellectual capital may have technical and research employees who create new biomedical devices, formulate pharmaceuticals that can be patented, and develop new software for specialized uses. All these organizational contributions illustrate the potential value of human capital</a:t>
            </a:r>
          </a:p>
        </p:txBody>
      </p:sp>
      <p:sp>
        <p:nvSpPr>
          <p:cNvPr id="3" name="TextBox 2"/>
          <p:cNvSpPr txBox="1"/>
          <p:nvPr/>
        </p:nvSpPr>
        <p:spPr>
          <a:xfrm>
            <a:off x="2513149" y="1019069"/>
            <a:ext cx="852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HUMAN RESOURCES AS A CORE COMPETENCY </a:t>
            </a: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07302" y="2338120"/>
            <a:ext cx="10177396" cy="1938992"/>
          </a:xfrm>
          <a:prstGeom prst="rect">
            <a:avLst/>
          </a:prstGeom>
          <a:noFill/>
        </p:spPr>
        <p:txBody>
          <a:bodyPr wrap="square" rtlCol="0">
            <a:spAutoFit/>
          </a:bodyPr>
          <a:lstStyle/>
          <a:p>
            <a:pPr marL="285750" indent="-28575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development and implementation of specific organizational strategies must be based on the areas of strength in an organization</a:t>
            </a:r>
          </a:p>
          <a:p>
            <a:endParaRPr lang="en-US" sz="24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Core competency </a:t>
            </a:r>
            <a:r>
              <a:rPr lang="en-US" sz="2400" dirty="0">
                <a:latin typeface="Times New Roman" panose="02020603050405020304" pitchFamily="18" charset="0"/>
                <a:cs typeface="Times New Roman" panose="02020603050405020304" pitchFamily="18" charset="0"/>
              </a:rPr>
              <a:t>A unique capability that creates high value and differentiates an organization from its competitors. </a:t>
            </a:r>
            <a:endParaRPr lang="en-US" sz="24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183A1E3-E618-4565-8ED0-82EC179640A2}"/>
              </a:ext>
            </a:extLst>
          </p:cNvPr>
          <p:cNvPicPr>
            <a:picLocks noChangeAspect="1"/>
          </p:cNvPicPr>
          <p:nvPr/>
        </p:nvPicPr>
        <p:blipFill>
          <a:blip r:embed="rId3">
            <a:clrChange>
              <a:clrFrom>
                <a:srgbClr val="F5F5F5"/>
              </a:clrFrom>
              <a:clrTo>
                <a:srgbClr val="F5F5F5">
                  <a:alpha val="0"/>
                </a:srgbClr>
              </a:clrTo>
            </a:clrChange>
          </a:blip>
          <a:stretch>
            <a:fillRect/>
          </a:stretch>
        </p:blipFill>
        <p:spPr>
          <a:xfrm>
            <a:off x="7027069" y="4496906"/>
            <a:ext cx="2451847" cy="1225924"/>
          </a:xfrm>
          <a:prstGeom prst="rect">
            <a:avLst/>
          </a:prstGeom>
        </p:spPr>
      </p:pic>
      <p:pic>
        <p:nvPicPr>
          <p:cNvPr id="9" name="Picture 8">
            <a:extLst>
              <a:ext uri="{FF2B5EF4-FFF2-40B4-BE49-F238E27FC236}">
                <a16:creationId xmlns:a16="http://schemas.microsoft.com/office/drawing/2014/main" id="{7830144E-8E66-40E3-8340-C4B2EAB1B54F}"/>
              </a:ext>
            </a:extLst>
          </p:cNvPr>
          <p:cNvPicPr>
            <a:picLocks noChangeAspect="1"/>
          </p:cNvPicPr>
          <p:nvPr/>
        </p:nvPicPr>
        <p:blipFill>
          <a:blip r:embed="rId4"/>
          <a:stretch>
            <a:fillRect/>
          </a:stretch>
        </p:blipFill>
        <p:spPr>
          <a:xfrm>
            <a:off x="9478916" y="4420318"/>
            <a:ext cx="1266545" cy="1266545"/>
          </a:xfrm>
          <a:prstGeom prst="rect">
            <a:avLst/>
          </a:prstGeom>
        </p:spPr>
      </p:pic>
    </p:spTree>
    <p:extLst>
      <p:ext uri="{BB962C8B-B14F-4D97-AF65-F5344CB8AC3E}">
        <p14:creationId xmlns:p14="http://schemas.microsoft.com/office/powerpoint/2010/main" val="1787973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D495691-A8AE-4216-83DF-CEC385D3D108}"/>
              </a:ext>
            </a:extLst>
          </p:cNvPr>
          <p:cNvSpPr>
            <a:spLocks noGrp="1"/>
          </p:cNvSpPr>
          <p:nvPr>
            <p:ph type="pic" sz="quarter" idx="11"/>
          </p:nvPr>
        </p:nvSpPr>
        <p:spPr/>
      </p:sp>
      <p:pic>
        <p:nvPicPr>
          <p:cNvPr id="3" name="IKEA - Even Lower Prices (MY) - YouTube">
            <a:hlinkClick r:id="" action="ppaction://media"/>
            <a:extLst>
              <a:ext uri="{FF2B5EF4-FFF2-40B4-BE49-F238E27FC236}">
                <a16:creationId xmlns:a16="http://schemas.microsoft.com/office/drawing/2014/main" id="{0CC9B3F3-D564-46DA-B036-6DABBA7D110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9975" cy="7015163"/>
          </a:xfrm>
          <a:prstGeom prst="rect">
            <a:avLst/>
          </a:prstGeom>
        </p:spPr>
      </p:pic>
    </p:spTree>
    <p:extLst>
      <p:ext uri="{BB962C8B-B14F-4D97-AF65-F5344CB8AC3E}">
        <p14:creationId xmlns:p14="http://schemas.microsoft.com/office/powerpoint/2010/main" val="305282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58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HR ACTIVITIES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55119"/>
            <a:ext cx="10541000" cy="3785652"/>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HR management can be thought of as seven interlinked activities taking place within organizations, as depicted in Figure 1-1.</a:t>
            </a:r>
          </a:p>
          <a:p>
            <a:endParaRPr lang="en-US" sz="20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Strategic HR Management </a:t>
            </a: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Equal Employment Opportunity</a:t>
            </a: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Staffing</a:t>
            </a:r>
          </a:p>
          <a:p>
            <a:pPr marL="285750" indent="-285750">
              <a:buFont typeface="Arial" panose="020B0604020202020204" pitchFamily="34" charset="0"/>
              <a:buChar char="•"/>
            </a:pPr>
            <a:r>
              <a:rPr lang="en-CA" sz="2000" dirty="0">
                <a:latin typeface="Times New Roman" panose="02020603050405020304" pitchFamily="18" charset="0"/>
                <a:cs typeface="Times New Roman" panose="02020603050405020304" pitchFamily="18" charset="0"/>
              </a:rPr>
              <a:t>Talent Management and Development</a:t>
            </a:r>
          </a:p>
          <a:p>
            <a:pPr marL="285750" indent="-285750">
              <a:buFont typeface="Arial" panose="020B0604020202020204" pitchFamily="34" charset="0"/>
              <a:buChar char="•"/>
            </a:pPr>
            <a:r>
              <a:rPr lang="en-CA" sz="2000" dirty="0">
                <a:latin typeface="Times New Roman" panose="02020603050405020304" pitchFamily="18" charset="0"/>
                <a:cs typeface="Times New Roman" panose="02020603050405020304" pitchFamily="18" charset="0"/>
              </a:rPr>
              <a:t>Total Rewards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Risk Management and Worker Protection</a:t>
            </a:r>
          </a:p>
          <a:p>
            <a:pPr marL="285750" indent="-285750">
              <a:buFont typeface="Arial" panose="020B0604020202020204" pitchFamily="34" charset="0"/>
              <a:buChar char="•"/>
            </a:pPr>
            <a:r>
              <a:rPr lang="en-CA" sz="2000" dirty="0">
                <a:latin typeface="Times New Roman" panose="02020603050405020304" pitchFamily="18" charset="0"/>
                <a:cs typeface="Times New Roman" panose="02020603050405020304" pitchFamily="18" charset="0"/>
              </a:rPr>
              <a:t>Employee and Labor Relations</a:t>
            </a:r>
          </a:p>
          <a:p>
            <a:endParaRPr lang="en-US" alt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156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3">
            <a:extLst>
              <a:ext uri="{FF2B5EF4-FFF2-40B4-BE49-F238E27FC236}">
                <a16:creationId xmlns:a16="http://schemas.microsoft.com/office/drawing/2014/main" id="{74E09DCE-18E0-45DA-A3DF-E45DD6DC8DD7}"/>
              </a:ext>
            </a:extLst>
          </p:cNvPr>
          <p:cNvSpPr>
            <a:spLocks noChangeArrowheads="1"/>
          </p:cNvSpPr>
          <p:nvPr/>
        </p:nvSpPr>
        <p:spPr bwMode="auto">
          <a:xfrm>
            <a:off x="646953" y="638176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1-1</a:t>
            </a:r>
          </a:p>
        </p:txBody>
      </p:sp>
      <p:pic>
        <p:nvPicPr>
          <p:cNvPr id="6" name="Picture 5">
            <a:extLst>
              <a:ext uri="{FF2B5EF4-FFF2-40B4-BE49-F238E27FC236}">
                <a16:creationId xmlns:a16="http://schemas.microsoft.com/office/drawing/2014/main" id="{5EF468E1-660C-45AB-90F7-0DC08A01AAB7}"/>
              </a:ext>
            </a:extLst>
          </p:cNvPr>
          <p:cNvPicPr>
            <a:picLocks noChangeAspect="1"/>
          </p:cNvPicPr>
          <p:nvPr/>
        </p:nvPicPr>
        <p:blipFill rotWithShape="1">
          <a:blip r:embed="rId3">
            <a:clrChange>
              <a:clrFrom>
                <a:srgbClr val="FFFFFF"/>
              </a:clrFrom>
              <a:clrTo>
                <a:srgbClr val="FFFFFF">
                  <a:alpha val="0"/>
                </a:srgbClr>
              </a:clrTo>
            </a:clrChange>
          </a:blip>
          <a:srcRect t="1244"/>
          <a:stretch/>
        </p:blipFill>
        <p:spPr>
          <a:xfrm>
            <a:off x="2904565" y="1035424"/>
            <a:ext cx="6898341" cy="5438673"/>
          </a:xfrm>
          <a:prstGeom prst="rect">
            <a:avLst/>
          </a:prstGeom>
        </p:spPr>
      </p:pic>
      <p:sp>
        <p:nvSpPr>
          <p:cNvPr id="8" name="TextBox 7">
            <a:extLst>
              <a:ext uri="{FF2B5EF4-FFF2-40B4-BE49-F238E27FC236}">
                <a16:creationId xmlns:a16="http://schemas.microsoft.com/office/drawing/2014/main" id="{E93BE048-F465-4F05-8657-39ED9C929A58}"/>
              </a:ext>
            </a:extLst>
          </p:cNvPr>
          <p:cNvSpPr txBox="1"/>
          <p:nvPr/>
        </p:nvSpPr>
        <p:spPr>
          <a:xfrm>
            <a:off x="2991573" y="546619"/>
            <a:ext cx="6273052"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HR MANAGEMENT ACTIVITIES </a:t>
            </a:r>
          </a:p>
        </p:txBody>
      </p:sp>
    </p:spTree>
    <p:extLst>
      <p:ext uri="{BB962C8B-B14F-4D97-AF65-F5344CB8AC3E}">
        <p14:creationId xmlns:p14="http://schemas.microsoft.com/office/powerpoint/2010/main" val="2939260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525701" cy="523220"/>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TYPICAL DIVISION OF HR RESPONSIBILITIES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5">
            <a:extLst>
              <a:ext uri="{FF2B5EF4-FFF2-40B4-BE49-F238E27FC236}">
                <a16:creationId xmlns:a16="http://schemas.microsoft.com/office/drawing/2014/main" id="{B53D26CB-A636-43EE-9008-B1FBCC18F8D6}"/>
              </a:ext>
            </a:extLst>
          </p:cNvPr>
          <p:cNvSpPr txBox="1">
            <a:spLocks noChangeArrowheads="1"/>
          </p:cNvSpPr>
          <p:nvPr/>
        </p:nvSpPr>
        <p:spPr>
          <a:xfrm>
            <a:off x="942308" y="2357211"/>
            <a:ext cx="5077492" cy="38197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latin typeface="Times New Roman" panose="02020603050405020304" pitchFamily="18" charset="0"/>
                <a:cs typeface="Times New Roman" panose="02020603050405020304" pitchFamily="18" charset="0"/>
              </a:rPr>
              <a:t>HR Unit</a:t>
            </a:r>
          </a:p>
          <a:p>
            <a:pPr lvl="1"/>
            <a:r>
              <a:rPr lang="en-US" altLang="en-US" sz="1800" b="1" dirty="0">
                <a:latin typeface="Times New Roman" panose="02020603050405020304" pitchFamily="18" charset="0"/>
                <a:cs typeface="Times New Roman" panose="02020603050405020304" pitchFamily="18" charset="0"/>
              </a:rPr>
              <a:t>Develops legal, effective interviewing techniques</a:t>
            </a:r>
          </a:p>
          <a:p>
            <a:pPr lvl="1"/>
            <a:r>
              <a:rPr lang="en-US" altLang="en-US" sz="1800" b="1" dirty="0">
                <a:latin typeface="Times New Roman" panose="02020603050405020304" pitchFamily="18" charset="0"/>
                <a:cs typeface="Times New Roman" panose="02020603050405020304" pitchFamily="18" charset="0"/>
              </a:rPr>
              <a:t>Trains managers in conducting selection interviews</a:t>
            </a:r>
          </a:p>
          <a:p>
            <a:pPr lvl="1"/>
            <a:r>
              <a:rPr lang="en-US" altLang="en-US" sz="1800" b="1" dirty="0">
                <a:latin typeface="Times New Roman" panose="02020603050405020304" pitchFamily="18" charset="0"/>
                <a:cs typeface="Times New Roman" panose="02020603050405020304" pitchFamily="18" charset="0"/>
              </a:rPr>
              <a:t>Conducts interviews and testing</a:t>
            </a:r>
          </a:p>
          <a:p>
            <a:pPr lvl="1"/>
            <a:r>
              <a:rPr lang="en-US" altLang="en-US" sz="1800" b="1" dirty="0">
                <a:latin typeface="Times New Roman" panose="02020603050405020304" pitchFamily="18" charset="0"/>
                <a:cs typeface="Times New Roman" panose="02020603050405020304" pitchFamily="18" charset="0"/>
              </a:rPr>
              <a:t>Sends top three applicants to managers for final review</a:t>
            </a:r>
          </a:p>
          <a:p>
            <a:pPr lvl="1"/>
            <a:r>
              <a:rPr lang="en-US" altLang="en-US" sz="1800" b="1" dirty="0">
                <a:latin typeface="Times New Roman" panose="02020603050405020304" pitchFamily="18" charset="0"/>
                <a:cs typeface="Times New Roman" panose="02020603050405020304" pitchFamily="18" charset="0"/>
              </a:rPr>
              <a:t>Checks references</a:t>
            </a:r>
          </a:p>
          <a:p>
            <a:pPr lvl="1"/>
            <a:r>
              <a:rPr lang="en-US" altLang="en-US" sz="1800" b="1" dirty="0">
                <a:latin typeface="Times New Roman" panose="02020603050405020304" pitchFamily="18" charset="0"/>
                <a:cs typeface="Times New Roman" panose="02020603050405020304" pitchFamily="18" charset="0"/>
              </a:rPr>
              <a:t>Does final interviewing and hiring for certain job classifications</a:t>
            </a:r>
          </a:p>
        </p:txBody>
      </p:sp>
      <p:sp>
        <p:nvSpPr>
          <p:cNvPr id="12" name="Rectangle 6">
            <a:extLst>
              <a:ext uri="{FF2B5EF4-FFF2-40B4-BE49-F238E27FC236}">
                <a16:creationId xmlns:a16="http://schemas.microsoft.com/office/drawing/2014/main" id="{7D0B88E2-123B-4BC7-9DEB-49F19078E922}"/>
              </a:ext>
            </a:extLst>
          </p:cNvPr>
          <p:cNvSpPr txBox="1">
            <a:spLocks noChangeArrowheads="1"/>
          </p:cNvSpPr>
          <p:nvPr/>
        </p:nvSpPr>
        <p:spPr>
          <a:xfrm>
            <a:off x="6276308" y="2357209"/>
            <a:ext cx="5077492" cy="381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latin typeface="Times New Roman" panose="02020603050405020304" pitchFamily="18" charset="0"/>
                <a:cs typeface="Times New Roman" panose="02020603050405020304" pitchFamily="18" charset="0"/>
              </a:rPr>
              <a:t>Managers</a:t>
            </a:r>
          </a:p>
          <a:p>
            <a:pPr lvl="1"/>
            <a:r>
              <a:rPr lang="en-US" altLang="en-US" sz="1800" b="1" dirty="0">
                <a:latin typeface="Times New Roman" panose="02020603050405020304" pitchFamily="18" charset="0"/>
                <a:cs typeface="Times New Roman" panose="02020603050405020304" pitchFamily="18" charset="0"/>
              </a:rPr>
              <a:t>Advise HR of job openings</a:t>
            </a:r>
          </a:p>
          <a:p>
            <a:pPr lvl="1"/>
            <a:r>
              <a:rPr lang="en-US" altLang="en-US" sz="1800" b="1" dirty="0">
                <a:latin typeface="Times New Roman" panose="02020603050405020304" pitchFamily="18" charset="0"/>
                <a:cs typeface="Times New Roman" panose="02020603050405020304" pitchFamily="18" charset="0"/>
              </a:rPr>
              <a:t>Decide whether to do own final interviewing</a:t>
            </a:r>
          </a:p>
          <a:p>
            <a:pPr lvl="1"/>
            <a:r>
              <a:rPr lang="en-US" altLang="en-US" sz="1800" b="1" dirty="0">
                <a:latin typeface="Times New Roman" panose="02020603050405020304" pitchFamily="18" charset="0"/>
                <a:cs typeface="Times New Roman" panose="02020603050405020304" pitchFamily="18" charset="0"/>
              </a:rPr>
              <a:t>Receive interview training from HR unit</a:t>
            </a:r>
          </a:p>
          <a:p>
            <a:pPr lvl="1"/>
            <a:r>
              <a:rPr lang="en-US" altLang="en-US" sz="1800" b="1" dirty="0">
                <a:latin typeface="Times New Roman" panose="02020603050405020304" pitchFamily="18" charset="0"/>
                <a:cs typeface="Times New Roman" panose="02020603050405020304" pitchFamily="18" charset="0"/>
              </a:rPr>
              <a:t>Do final interviewing and hiring where appropriate</a:t>
            </a:r>
          </a:p>
          <a:p>
            <a:pPr lvl="1"/>
            <a:r>
              <a:rPr lang="en-US" altLang="en-US" sz="1800" b="1" dirty="0">
                <a:latin typeface="Times New Roman" panose="02020603050405020304" pitchFamily="18" charset="0"/>
                <a:cs typeface="Times New Roman" panose="02020603050405020304" pitchFamily="18" charset="0"/>
              </a:rPr>
              <a:t>Review reference information </a:t>
            </a:r>
          </a:p>
          <a:p>
            <a:pPr lvl="1"/>
            <a:r>
              <a:rPr lang="en-US" altLang="en-US" sz="1800" b="1" dirty="0">
                <a:latin typeface="Times New Roman" panose="02020603050405020304" pitchFamily="18" charset="0"/>
                <a:cs typeface="Times New Roman" panose="02020603050405020304" pitchFamily="18" charset="0"/>
              </a:rPr>
              <a:t>Provide feedback to HR unit on hiring/rejection decisions</a:t>
            </a:r>
          </a:p>
        </p:txBody>
      </p:sp>
    </p:spTree>
    <p:extLst>
      <p:ext uri="{BB962C8B-B14F-4D97-AF65-F5344CB8AC3E}">
        <p14:creationId xmlns:p14="http://schemas.microsoft.com/office/powerpoint/2010/main" val="3441440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5810579"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HR MANAGEMENT ROLES </a:t>
            </a:r>
            <a:endParaRPr lang="en-US" sz="28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2179" y="2560015"/>
            <a:ext cx="5081332"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Focusing on HR clerical administration and recordkeeping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03ED7CD8-89A8-4628-B11F-7D13192012A2}"/>
              </a:ext>
            </a:extLst>
          </p:cNvPr>
          <p:cNvGraphicFramePr/>
          <p:nvPr>
            <p:extLst>
              <p:ext uri="{D42A27DB-BD31-4B8C-83A1-F6EECF244321}">
                <p14:modId xmlns:p14="http://schemas.microsoft.com/office/powerpoint/2010/main" val="1872655295"/>
              </p:ext>
            </p:extLst>
          </p:nvPr>
        </p:nvGraphicFramePr>
        <p:xfrm>
          <a:off x="1344706" y="1750202"/>
          <a:ext cx="9776012" cy="40887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TextBox 14">
            <a:extLst>
              <a:ext uri="{FF2B5EF4-FFF2-40B4-BE49-F238E27FC236}">
                <a16:creationId xmlns:a16="http://schemas.microsoft.com/office/drawing/2014/main" id="{BE1E3566-D780-47A2-B2F5-5E7FBC06F242}"/>
              </a:ext>
            </a:extLst>
          </p:cNvPr>
          <p:cNvSpPr txBox="1"/>
          <p:nvPr/>
        </p:nvSpPr>
        <p:spPr>
          <a:xfrm>
            <a:off x="7172039" y="3429000"/>
            <a:ext cx="4241482" cy="1200329"/>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Managing most HR activities in keeping with the strategy that has been identified by management and serving as employee “champion”</a:t>
            </a:r>
          </a:p>
        </p:txBody>
      </p:sp>
      <p:sp>
        <p:nvSpPr>
          <p:cNvPr id="16" name="TextBox 15">
            <a:extLst>
              <a:ext uri="{FF2B5EF4-FFF2-40B4-BE49-F238E27FC236}">
                <a16:creationId xmlns:a16="http://schemas.microsoft.com/office/drawing/2014/main" id="{182E9061-4158-4424-875E-3AD68F9C0487}"/>
              </a:ext>
            </a:extLst>
          </p:cNvPr>
          <p:cNvSpPr txBox="1"/>
          <p:nvPr/>
        </p:nvSpPr>
        <p:spPr>
          <a:xfrm>
            <a:off x="427755" y="4629329"/>
            <a:ext cx="5081332"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Helping to define the strategy relative to human capital and its contributing to organizational results</a:t>
            </a:r>
          </a:p>
        </p:txBody>
      </p:sp>
      <p:sp>
        <p:nvSpPr>
          <p:cNvPr id="11" name="Rectangle 3">
            <a:extLst>
              <a:ext uri="{FF2B5EF4-FFF2-40B4-BE49-F238E27FC236}">
                <a16:creationId xmlns:a16="http://schemas.microsoft.com/office/drawing/2014/main" id="{51568FAF-285A-4323-A8E5-B9F14CA6A767}"/>
              </a:ext>
            </a:extLst>
          </p:cNvPr>
          <p:cNvSpPr>
            <a:spLocks noChangeArrowheads="1"/>
          </p:cNvSpPr>
          <p:nvPr/>
        </p:nvSpPr>
        <p:spPr bwMode="auto">
          <a:xfrm>
            <a:off x="942789" y="631138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Figure1-2</a:t>
            </a:r>
          </a:p>
        </p:txBody>
      </p:sp>
    </p:spTree>
    <p:custDataLst>
      <p:tags r:id="rId1"/>
    </p:custDataLst>
    <p:extLst>
      <p:ext uri="{BB962C8B-B14F-4D97-AF65-F5344CB8AC3E}">
        <p14:creationId xmlns:p14="http://schemas.microsoft.com/office/powerpoint/2010/main" val="3290420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15"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420615" cy="523220"/>
          </a:xfrm>
          <a:prstGeom prst="rect">
            <a:avLst/>
          </a:prstGeom>
          <a:noFill/>
        </p:spPr>
        <p:txBody>
          <a:bodyPr wrap="square" rtlCol="0">
            <a:spAutoFit/>
          </a:bodyPr>
          <a:lstStyle/>
          <a:p>
            <a:pPr algn="ctr"/>
            <a:r>
              <a:rPr lang="en-US" altLang="en-US" sz="2800" b="1" dirty="0">
                <a:latin typeface="Times New Roman" panose="02020603050405020304" pitchFamily="18" charset="0"/>
                <a:cs typeface="Times New Roman" panose="02020603050405020304" pitchFamily="18" charset="0"/>
              </a:rPr>
              <a:t>ADMINISTRATIVE ROLE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55119"/>
            <a:ext cx="10541000" cy="3170099"/>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Two major shifts driving the transformation of the administrative role : are greater use of technology and outsourcing.</a:t>
            </a:r>
          </a:p>
          <a:p>
            <a:endParaRPr lang="en-US" sz="2000" dirty="0">
              <a:latin typeface="Times New Roman" panose="02020603050405020304" pitchFamily="18" charset="0"/>
              <a:cs typeface="Times New Roman" panose="02020603050405020304" pitchFamily="18" charset="0"/>
            </a:endParaRPr>
          </a:p>
          <a:p>
            <a:pPr marL="285750" indent="-28575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Technology Transforming HR </a:t>
            </a:r>
            <a:r>
              <a:rPr lang="en-US" sz="2000" dirty="0">
                <a:latin typeface="Times New Roman" panose="02020603050405020304" pitchFamily="18" charset="0"/>
                <a:cs typeface="Times New Roman" panose="02020603050405020304" pitchFamily="18" charset="0"/>
              </a:rPr>
              <a:t>To improve the administrative efficiency of HR and responsiveness of HR to employees and managers, more HR functions are becoming available electronically or are being done on the Internet.</a:t>
            </a:r>
          </a:p>
          <a:p>
            <a:pPr marL="285750" indent="-28575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Outsourcing of HR </a:t>
            </a:r>
            <a:r>
              <a:rPr lang="en-US" sz="2000" dirty="0">
                <a:latin typeface="Times New Roman" panose="02020603050405020304" pitchFamily="18" charset="0"/>
                <a:cs typeface="Times New Roman" panose="02020603050405020304" pitchFamily="18" charset="0"/>
              </a:rPr>
              <a:t>Increasingly, many HR administrative functions are being outsourced to vendors. Outsourcing of HR administrative activities has grown dramatically with the value of outsourcing contracts tripling recently, and there are projections of large increases occurring over the next several years.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4243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3">
            <a:extLst>
              <a:ext uri="{FF2B5EF4-FFF2-40B4-BE49-F238E27FC236}">
                <a16:creationId xmlns:a16="http://schemas.microsoft.com/office/drawing/2014/main" id="{74E09DCE-18E0-45DA-A3DF-E45DD6DC8DD7}"/>
              </a:ext>
            </a:extLst>
          </p:cNvPr>
          <p:cNvSpPr>
            <a:spLocks noChangeArrowheads="1"/>
          </p:cNvSpPr>
          <p:nvPr/>
        </p:nvSpPr>
        <p:spPr bwMode="auto">
          <a:xfrm>
            <a:off x="942789" y="631138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1-3</a:t>
            </a:r>
          </a:p>
        </p:txBody>
      </p:sp>
      <p:sp>
        <p:nvSpPr>
          <p:cNvPr id="8" name="TextBox 7">
            <a:extLst>
              <a:ext uri="{FF2B5EF4-FFF2-40B4-BE49-F238E27FC236}">
                <a16:creationId xmlns:a16="http://schemas.microsoft.com/office/drawing/2014/main" id="{E93BE048-F465-4F05-8657-39ED9C929A58}"/>
              </a:ext>
            </a:extLst>
          </p:cNvPr>
          <p:cNvSpPr txBox="1"/>
          <p:nvPr/>
        </p:nvSpPr>
        <p:spPr>
          <a:xfrm>
            <a:off x="2991573" y="546619"/>
            <a:ext cx="761815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CHANGING ROLES OF HR MANAGEMENT </a:t>
            </a:r>
            <a:endParaRPr lang="en-CA"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C1A355E-8C15-487F-A0FB-2A04E0C40DAB}"/>
              </a:ext>
            </a:extLst>
          </p:cNvPr>
          <p:cNvPicPr>
            <a:picLocks noChangeAspect="1"/>
          </p:cNvPicPr>
          <p:nvPr/>
        </p:nvPicPr>
        <p:blipFill rotWithShape="1">
          <a:blip r:embed="rId3">
            <a:clrChange>
              <a:clrFrom>
                <a:srgbClr val="FFFFFF"/>
              </a:clrFrom>
              <a:clrTo>
                <a:srgbClr val="FFFFFF">
                  <a:alpha val="0"/>
                </a:srgbClr>
              </a:clrTo>
            </a:clrChange>
          </a:blip>
          <a:srcRect l="14198" t="3237" r="5751" b="7370"/>
          <a:stretch/>
        </p:blipFill>
        <p:spPr>
          <a:xfrm>
            <a:off x="1265518" y="1300041"/>
            <a:ext cx="9090212" cy="4257918"/>
          </a:xfrm>
          <a:prstGeom prst="rect">
            <a:avLst/>
          </a:prstGeom>
        </p:spPr>
      </p:pic>
    </p:spTree>
    <p:extLst>
      <p:ext uri="{BB962C8B-B14F-4D97-AF65-F5344CB8AC3E}">
        <p14:creationId xmlns:p14="http://schemas.microsoft.com/office/powerpoint/2010/main" val="622586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796105"/>
            <a:ext cx="7746957" cy="954107"/>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OPERATIONAL AND EMPLOYEE ADVOCATE ROLE FOR HR</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1729" y="2155119"/>
            <a:ext cx="10218271" cy="4647426"/>
          </a:xfrm>
          <a:prstGeom prst="rect">
            <a:avLst/>
          </a:prstGeom>
          <a:noFill/>
        </p:spPr>
        <p:txBody>
          <a:bodyPr wrap="square" rtlCol="0">
            <a:spAutoFit/>
          </a:bodyPr>
          <a:lstStyle/>
          <a:p>
            <a:pPr algn="ctr"/>
            <a:endParaRPr lang="en-US" altLang="en-US" sz="24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Operational Role</a:t>
            </a:r>
          </a:p>
          <a:p>
            <a:pPr marL="0" lvl="1"/>
            <a:r>
              <a:rPr lang="en-US" altLang="en-US" sz="2400" dirty="0">
                <a:latin typeface="Times New Roman" panose="02020603050405020304" pitchFamily="18" charset="0"/>
                <a:cs typeface="Times New Roman" panose="02020603050405020304" pitchFamily="18" charset="0"/>
              </a:rPr>
              <a:t>Identification and implementation of HR programs and policies—EEO, hiring, training, and other activities that support the organization.</a:t>
            </a:r>
          </a:p>
          <a:p>
            <a:pPr marL="0" lvl="1"/>
            <a:endParaRPr lang="en-US" alt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Advocate Role</a:t>
            </a:r>
            <a:endParaRPr lang="en-US" alt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“Champion” for employee concerns</a:t>
            </a:r>
          </a:p>
          <a:p>
            <a:pPr marL="2857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Employee crisis management</a:t>
            </a:r>
          </a:p>
          <a:p>
            <a:pPr marL="2857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Responding to employee complaints</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6201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420615"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STRATEGIC ROLE FOR HR</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785652"/>
          </a:xfrm>
          <a:prstGeom prst="rect">
            <a:avLst/>
          </a:prstGeom>
          <a:noFill/>
        </p:spPr>
        <p:txBody>
          <a:bodyPr wrap="square" rtlCol="0">
            <a:spAutoFit/>
          </a:bodyPr>
          <a:lstStyle/>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HR becomes a strategic business partner by:</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Focusing on developing HR programs that enhance organizational performance .</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Involving HR in strategic planning at the onset.</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Participating in decision making on mergers, acquisitions, and downsizing.</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Redesigning organizations and work processes</a:t>
            </a:r>
          </a:p>
          <a:p>
            <a:pPr marL="742950" lvl="1"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Accounting and documenting the financial results of HR activities.</a:t>
            </a:r>
          </a:p>
          <a:p>
            <a:pPr marL="285750" indent="-285750">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396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3">
            <a:extLst>
              <a:ext uri="{FF2B5EF4-FFF2-40B4-BE49-F238E27FC236}">
                <a16:creationId xmlns:a16="http://schemas.microsoft.com/office/drawing/2014/main" id="{74E09DCE-18E0-45DA-A3DF-E45DD6DC8DD7}"/>
              </a:ext>
            </a:extLst>
          </p:cNvPr>
          <p:cNvSpPr>
            <a:spLocks noChangeArrowheads="1"/>
          </p:cNvSpPr>
          <p:nvPr/>
        </p:nvSpPr>
        <p:spPr bwMode="auto">
          <a:xfrm>
            <a:off x="1170095" y="629263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1-4</a:t>
            </a:r>
          </a:p>
        </p:txBody>
      </p:sp>
      <p:sp>
        <p:nvSpPr>
          <p:cNvPr id="8" name="TextBox 7">
            <a:extLst>
              <a:ext uri="{FF2B5EF4-FFF2-40B4-BE49-F238E27FC236}">
                <a16:creationId xmlns:a16="http://schemas.microsoft.com/office/drawing/2014/main" id="{E93BE048-F465-4F05-8657-39ED9C929A58}"/>
              </a:ext>
            </a:extLst>
          </p:cNvPr>
          <p:cNvSpPr txBox="1"/>
          <p:nvPr/>
        </p:nvSpPr>
        <p:spPr>
          <a:xfrm>
            <a:off x="2485572" y="540662"/>
            <a:ext cx="9706428"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OPERATIONAL TO STRATEGIC TRANSFORMATION </a:t>
            </a:r>
          </a:p>
          <a:p>
            <a:r>
              <a:rPr lang="en-US" sz="2800" b="1" dirty="0">
                <a:latin typeface="Times New Roman" panose="02020603050405020304" pitchFamily="18" charset="0"/>
                <a:cs typeface="Times New Roman" panose="02020603050405020304" pitchFamily="18" charset="0"/>
              </a:rPr>
              <a:t>OF HR </a:t>
            </a:r>
            <a:endParaRPr lang="en-CA"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0F7FF52-399C-4CA4-B26A-60E476C422DC}"/>
              </a:ext>
            </a:extLst>
          </p:cNvPr>
          <p:cNvPicPr>
            <a:picLocks noChangeAspect="1"/>
          </p:cNvPicPr>
          <p:nvPr/>
        </p:nvPicPr>
        <p:blipFill rotWithShape="1">
          <a:blip r:embed="rId3">
            <a:clrChange>
              <a:clrFrom>
                <a:srgbClr val="FFFFFF"/>
              </a:clrFrom>
              <a:clrTo>
                <a:srgbClr val="FFFFFF">
                  <a:alpha val="0"/>
                </a:srgbClr>
              </a:clrTo>
            </a:clrChange>
          </a:blip>
          <a:srcRect l="18865" t="5822" r="4807"/>
          <a:stretch/>
        </p:blipFill>
        <p:spPr>
          <a:xfrm>
            <a:off x="3160059" y="1391615"/>
            <a:ext cx="5405718" cy="5255406"/>
          </a:xfrm>
          <a:prstGeom prst="rect">
            <a:avLst/>
          </a:prstGeom>
        </p:spPr>
      </p:pic>
    </p:spTree>
    <p:extLst>
      <p:ext uri="{BB962C8B-B14F-4D97-AF65-F5344CB8AC3E}">
        <p14:creationId xmlns:p14="http://schemas.microsoft.com/office/powerpoint/2010/main" val="2509882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29D7F92D-BFA8-4E30-BF35-66AC9C102E54}"/>
              </a:ext>
            </a:extLst>
          </p:cNvPr>
          <p:cNvSpPr txBox="1"/>
          <p:nvPr/>
        </p:nvSpPr>
        <p:spPr>
          <a:xfrm>
            <a:off x="2796988" y="711971"/>
            <a:ext cx="5949776" cy="523220"/>
          </a:xfrm>
          <a:prstGeom prst="rect">
            <a:avLst/>
          </a:prstGeom>
          <a:noFill/>
        </p:spPr>
        <p:txBody>
          <a:bodyPr wrap="square">
            <a:spAutoFit/>
          </a:bodyPr>
          <a:lstStyle/>
          <a:p>
            <a:r>
              <a:rPr lang="en-US" altLang="en-US" sz="2800" b="1" dirty="0">
                <a:latin typeface="Times New Roman" panose="02020603050405020304" pitchFamily="18" charset="0"/>
                <a:ea typeface="+mn-ea"/>
                <a:cs typeface="Times New Roman" panose="02020603050405020304" pitchFamily="18" charset="0"/>
              </a:rPr>
              <a:t>Overview of HR Management Roles</a:t>
            </a:r>
            <a:endParaRPr lang="en-CA" dirty="0"/>
          </a:p>
        </p:txBody>
      </p:sp>
      <p:pic>
        <p:nvPicPr>
          <p:cNvPr id="8" name="Picture 4" descr="C:\My Documents\PowerPoint Files\Books\South-Western\HRM10e\HRM10e GIFS\01-07.gif">
            <a:extLst>
              <a:ext uri="{FF2B5EF4-FFF2-40B4-BE49-F238E27FC236}">
                <a16:creationId xmlns:a16="http://schemas.microsoft.com/office/drawing/2014/main" id="{E6FAB4D8-EC9B-4FEF-9F74-1998089737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8200" y="1371600"/>
            <a:ext cx="7975600" cy="428625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D3376529-84B5-4C76-8AC3-7ADEFEC21D2A}"/>
              </a:ext>
            </a:extLst>
          </p:cNvPr>
          <p:cNvSpPr>
            <a:spLocks noChangeArrowheads="1"/>
          </p:cNvSpPr>
          <p:nvPr/>
        </p:nvSpPr>
        <p:spPr bwMode="auto">
          <a:xfrm>
            <a:off x="857871" y="6107965"/>
            <a:ext cx="137434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1-5</a:t>
            </a:r>
          </a:p>
        </p:txBody>
      </p:sp>
    </p:spTree>
    <p:extLst>
      <p:ext uri="{BB962C8B-B14F-4D97-AF65-F5344CB8AC3E}">
        <p14:creationId xmlns:p14="http://schemas.microsoft.com/office/powerpoint/2010/main" val="653627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006907"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CHALLENGES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BC62499A-BB67-4A58-B716-D5F8E86B2C13}"/>
              </a:ext>
            </a:extLst>
          </p:cNvPr>
          <p:cNvGraphicFramePr/>
          <p:nvPr>
            <p:extLst>
              <p:ext uri="{D42A27DB-BD31-4B8C-83A1-F6EECF244321}">
                <p14:modId xmlns:p14="http://schemas.microsoft.com/office/powerpoint/2010/main" val="2846263594"/>
              </p:ext>
            </p:extLst>
          </p:nvPr>
        </p:nvGraphicFramePr>
        <p:xfrm>
          <a:off x="2777306" y="1767922"/>
          <a:ext cx="7886211"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Rectangle 3">
            <a:extLst>
              <a:ext uri="{FF2B5EF4-FFF2-40B4-BE49-F238E27FC236}">
                <a16:creationId xmlns:a16="http://schemas.microsoft.com/office/drawing/2014/main" id="{D0F0B23A-B089-4086-ACE1-611FCAD6319C}"/>
              </a:ext>
            </a:extLst>
          </p:cNvPr>
          <p:cNvSpPr>
            <a:spLocks noChangeArrowheads="1"/>
          </p:cNvSpPr>
          <p:nvPr/>
        </p:nvSpPr>
        <p:spPr bwMode="auto">
          <a:xfrm>
            <a:off x="857871" y="6107965"/>
            <a:ext cx="137434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1-6</a:t>
            </a:r>
          </a:p>
        </p:txBody>
      </p:sp>
    </p:spTree>
    <p:extLst>
      <p:ext uri="{BB962C8B-B14F-4D97-AF65-F5344CB8AC3E}">
        <p14:creationId xmlns:p14="http://schemas.microsoft.com/office/powerpoint/2010/main" val="2950269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Off-shoring U.S. businesses contracting out activities to unaffi liated companies or their affi liates in another country.</a:t>
            </a:r>
            <a:endParaRPr lang="en-US" dirty="0"/>
          </a:p>
        </p:txBody>
      </p:sp>
      <p:sp>
        <p:nvSpPr>
          <p:cNvPr id="3" name="TextBox 2"/>
          <p:cNvSpPr txBox="1"/>
          <p:nvPr/>
        </p:nvSpPr>
        <p:spPr>
          <a:xfrm>
            <a:off x="2513149" y="1019069"/>
            <a:ext cx="6751476" cy="523220"/>
          </a:xfrm>
          <a:prstGeom prst="rect">
            <a:avLst/>
          </a:prstGeom>
          <a:noFill/>
        </p:spPr>
        <p:txBody>
          <a:bodyPr wrap="square" rtlCol="0">
            <a:spAutoFit/>
          </a:bodyPr>
          <a:lstStyle/>
          <a:p>
            <a:pPr lvl="0"/>
            <a:r>
              <a:rPr lang="en-CA" sz="2800" b="1" dirty="0">
                <a:latin typeface="Times New Roman" panose="02020603050405020304" pitchFamily="18" charset="0"/>
                <a:cs typeface="Times New Roman" panose="02020603050405020304" pitchFamily="18" charset="0"/>
              </a:rPr>
              <a:t>GLOBALIZATION OF BUSINESS </a:t>
            </a:r>
            <a:endParaRPr lang="en-CA" sz="2800"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155119"/>
            <a:ext cx="10541000"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internationalization of business has proceeded at a rapid pace.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globalization of business has shifted from trade and investment to the integration of global operations, management, and strategic alliances, which has significantly affected the management of human resource</a:t>
            </a:r>
          </a:p>
          <a:p>
            <a:r>
              <a:rPr lang="en-US" sz="2000" b="1" dirty="0">
                <a:latin typeface="Times New Roman" panose="02020603050405020304" pitchFamily="18" charset="0"/>
                <a:cs typeface="Times New Roman" panose="02020603050405020304" pitchFamily="18" charset="0"/>
              </a:rPr>
              <a:t>As a result:</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Off-shoring</a:t>
            </a:r>
            <a:r>
              <a:rPr lang="en-US" sz="2000" dirty="0">
                <a:latin typeface="Times New Roman" panose="02020603050405020304" pitchFamily="18" charset="0"/>
                <a:cs typeface="Times New Roman" panose="02020603050405020304" pitchFamily="18" charset="0"/>
              </a:rPr>
              <a:t> : businesses contracting out activities to unaffiliated companies or their affiliates in another country.</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In-shoring:</a:t>
            </a:r>
            <a:r>
              <a:rPr lang="en-US" sz="2000" dirty="0">
                <a:latin typeface="Times New Roman" panose="02020603050405020304" pitchFamily="18" charset="0"/>
                <a:cs typeface="Times New Roman" panose="02020603050405020304" pitchFamily="18" charset="0"/>
              </a:rPr>
              <a:t> Foreign businesses shifting activities to the home country</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Outsourcing:</a:t>
            </a:r>
            <a:r>
              <a:rPr lang="en-US" sz="2000" dirty="0">
                <a:latin typeface="Times New Roman" panose="02020603050405020304" pitchFamily="18" charset="0"/>
                <a:cs typeface="Times New Roman" panose="02020603050405020304" pitchFamily="18" charset="0"/>
              </a:rPr>
              <a:t> Businesses contracting out activities to unaffiliated companies either at home or abroad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3332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Off-shoring U.S. businesses contracting out activities to unaffi liated companies or their affi liates in another country.</a:t>
            </a:r>
            <a:endParaRPr lang="en-US" dirty="0"/>
          </a:p>
        </p:txBody>
      </p:sp>
      <p:sp>
        <p:nvSpPr>
          <p:cNvPr id="3" name="TextBox 2"/>
          <p:cNvSpPr txBox="1"/>
          <p:nvPr/>
        </p:nvSpPr>
        <p:spPr>
          <a:xfrm>
            <a:off x="2513149" y="1019069"/>
            <a:ext cx="8464672"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ECONOMIC AND TECHNOLOGICAL CHANGES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851495"/>
            <a:ext cx="10541000" cy="2308324"/>
          </a:xfrm>
          <a:prstGeom prst="rect">
            <a:avLst/>
          </a:prstGeom>
          <a:noFill/>
        </p:spPr>
        <p:txBody>
          <a:bodyPr wrap="square" rtlCol="0">
            <a:spAutoFit/>
          </a:bodyPr>
          <a:lstStyle/>
          <a:p>
            <a:pPr marL="285750" indent="-28575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Occupational Shifts </a:t>
            </a:r>
            <a:r>
              <a:rPr lang="en-US" sz="2400" dirty="0">
                <a:latin typeface="Times New Roman" panose="02020603050405020304" pitchFamily="18" charset="0"/>
                <a:cs typeface="Times New Roman" panose="02020603050405020304" pitchFamily="18" charset="0"/>
              </a:rPr>
              <a:t>A major change is the shift of jobs from manufacturing and agriculture to service and telecommunications.</a:t>
            </a:r>
          </a:p>
          <a:p>
            <a:pPr marL="285750" indent="-285750"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Workforce Availability and Quality Concerns </a:t>
            </a:r>
            <a:r>
              <a:rPr lang="en-US" sz="2400" dirty="0">
                <a:latin typeface="Times New Roman" panose="02020603050405020304" pitchFamily="18" charset="0"/>
                <a:cs typeface="Times New Roman" panose="02020603050405020304" pitchFamily="18" charset="0"/>
              </a:rPr>
              <a:t>Many parts of the world face significant workforce shortages that exist due to an inadequate supply of workers with the skills needed to perform the jobs being added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0535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8835" y="1468531"/>
            <a:ext cx="8654461" cy="4093428"/>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Growth in Contingent Workforce </a:t>
            </a:r>
            <a:r>
              <a:rPr lang="en-US" sz="2000" dirty="0">
                <a:latin typeface="Times New Roman" panose="02020603050405020304" pitchFamily="18" charset="0"/>
                <a:cs typeface="Times New Roman" panose="02020603050405020304" pitchFamily="18" charset="0"/>
              </a:rPr>
              <a:t>Contingent workers (temporary workers, independent contractors, leased employees, and part-timers).</a:t>
            </a:r>
            <a:r>
              <a:rPr lang="en-US" altLang="en-US" sz="2000" dirty="0">
                <a:latin typeface="Times New Roman" panose="02020603050405020304" pitchFamily="18" charset="0"/>
                <a:cs typeface="Times New Roman" panose="02020603050405020304" pitchFamily="18" charset="0"/>
              </a:rPr>
              <a:t> caused by:</a:t>
            </a:r>
            <a:endParaRPr lang="en-US" sz="2000" dirty="0">
              <a:latin typeface="Times New Roman" panose="02020603050405020304" pitchFamily="18" charset="0"/>
              <a:cs typeface="Times New Roman" panose="02020603050405020304" pitchFamily="18" charset="0"/>
            </a:endParaRPr>
          </a:p>
          <a:p>
            <a:pPr marL="1200150" lvl="2" indent="-285750" algn="just">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Need for flexibility in staffing levels</a:t>
            </a:r>
          </a:p>
          <a:p>
            <a:pPr marL="1200150" lvl="2" indent="-285750" algn="just">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Increased difficulty in firing regular employees.</a:t>
            </a:r>
          </a:p>
          <a:p>
            <a:pPr marL="1200150" lvl="2" indent="-285750" algn="just">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Reduced legal liability from contract employees</a:t>
            </a:r>
          </a:p>
          <a:p>
            <a:pPr marL="285750" indent="-285750"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Technological Shifts and the Internet</a:t>
            </a:r>
            <a:r>
              <a:rPr lang="en-US" sz="2000" dirty="0">
                <a:latin typeface="Times New Roman" panose="02020603050405020304" pitchFamily="18" charset="0"/>
                <a:cs typeface="Times New Roman" panose="02020603050405020304" pitchFamily="18" charset="0"/>
              </a:rPr>
              <a:t> Globalization and economic shifts have been accelerated by technological changes, with the Internet being a primary driver. </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solidFill>
                <a:srgbClr val="2D3956"/>
              </a:solidFill>
              <a:latin typeface="Times New Roman" panose="02020603050405020304" pitchFamily="18" charset="0"/>
              <a:cs typeface="Times New Roman" panose="02020603050405020304" pitchFamily="18" charset="0"/>
            </a:endParaRPr>
          </a:p>
          <a:p>
            <a:pPr algn="just"/>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D789AEB-998A-45F2-8EC5-C15B6093DEAC}"/>
              </a:ext>
            </a:extLst>
          </p:cNvPr>
          <p:cNvSpPr txBox="1"/>
          <p:nvPr/>
        </p:nvSpPr>
        <p:spPr>
          <a:xfrm>
            <a:off x="2254805" y="835762"/>
            <a:ext cx="8417320"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ECONOMIC AND TECHNOLOGICAL CHANGES </a:t>
            </a:r>
          </a:p>
        </p:txBody>
      </p:sp>
    </p:spTree>
    <p:extLst>
      <p:ext uri="{BB962C8B-B14F-4D97-AF65-F5344CB8AC3E}">
        <p14:creationId xmlns:p14="http://schemas.microsoft.com/office/powerpoint/2010/main" val="34221749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pPr lvl="0"/>
            <a:r>
              <a:rPr lang="en-CA" sz="2800" b="1" dirty="0">
                <a:latin typeface="Times New Roman" panose="02020603050405020304" pitchFamily="18" charset="0"/>
                <a:cs typeface="Times New Roman" panose="02020603050405020304" pitchFamily="18" charset="0"/>
              </a:rPr>
              <a:t>WORKFORCE DEMOGRAPHICS AND DIVERSITY </a:t>
            </a:r>
            <a:endParaRPr lang="en-CA"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97861" y="2441585"/>
            <a:ext cx="10541000" cy="2862322"/>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Racial/Ethnic Diversity </a:t>
            </a:r>
            <a:r>
              <a:rPr lang="en-US" sz="2000" dirty="0">
                <a:latin typeface="Times New Roman" panose="02020603050405020304" pitchFamily="18" charset="0"/>
                <a:cs typeface="Times New Roman" panose="02020603050405020304" pitchFamily="18" charset="0"/>
              </a:rPr>
              <a:t>Racial and ethnic minorities account for a growing percentage of the overall labor force</a:t>
            </a:r>
          </a:p>
          <a:p>
            <a:pPr marL="285750" indent="-285750">
              <a:buFont typeface="Wingdings" panose="05000000000000000000" pitchFamily="2" charset="2"/>
              <a:buChar char="Ø"/>
            </a:pPr>
            <a:r>
              <a:rPr lang="en-US" altLang="en-US" sz="2000" b="1" dirty="0">
                <a:latin typeface="Times New Roman" panose="02020603050405020304" pitchFamily="18" charset="0"/>
                <a:cs typeface="Times New Roman" panose="02020603050405020304" pitchFamily="18" charset="0"/>
              </a:rPr>
              <a:t>Balancing Work and Family</a:t>
            </a: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Dual-career couples</a:t>
            </a: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Single-parent households</a:t>
            </a: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Decline in the “traditional family”</a:t>
            </a:r>
          </a:p>
          <a:p>
            <a:pPr marL="285750" indent="-285750">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Working mothers and family/childcare</a:t>
            </a: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CA" sz="2000" b="1" dirty="0">
                <a:latin typeface="Times New Roman" panose="02020603050405020304" pitchFamily="18" charset="0"/>
                <a:cs typeface="Times New Roman" panose="02020603050405020304" pitchFamily="18" charset="0"/>
              </a:rPr>
              <a:t>Aging Workforce </a:t>
            </a:r>
            <a:r>
              <a:rPr lang="en-US" sz="2000" dirty="0">
                <a:latin typeface="Times New Roman" panose="02020603050405020304" pitchFamily="18" charset="0"/>
                <a:cs typeface="Times New Roman" panose="02020603050405020304" pitchFamily="18" charset="0"/>
              </a:rPr>
              <a:t>In many economically developed countries, the population is aging, resulting in a significantly aging workforce</a:t>
            </a:r>
            <a:endParaRPr lang="en-US" sz="20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33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endParaRPr lang="en-US" dirty="0"/>
          </a:p>
        </p:txBody>
      </p:sp>
      <p:sp>
        <p:nvSpPr>
          <p:cNvPr id="3" name="TextBox 2"/>
          <p:cNvSpPr txBox="1"/>
          <p:nvPr/>
        </p:nvSpPr>
        <p:spPr>
          <a:xfrm>
            <a:off x="2417337" y="802093"/>
            <a:ext cx="7479698" cy="954107"/>
          </a:xfrm>
          <a:prstGeom prst="rect">
            <a:avLst/>
          </a:prstGeom>
          <a:noFill/>
        </p:spPr>
        <p:txBody>
          <a:bodyPr wrap="square" rtlCol="0">
            <a:spAutoFit/>
          </a:bodyPr>
          <a:lstStyle/>
          <a:p>
            <a:pPr lvl="0" algn="ctr"/>
            <a:r>
              <a:rPr lang="en-US" sz="2800" b="1" dirty="0">
                <a:latin typeface="Times New Roman" panose="02020603050405020304" pitchFamily="18" charset="0"/>
                <a:cs typeface="Times New Roman" panose="02020603050405020304" pitchFamily="18" charset="0"/>
              </a:rPr>
              <a:t>ORGANIZATIONAL COST PRESSURES AND RESTRUCTURING </a:t>
            </a:r>
            <a:endParaRPr lang="en-CA"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410934"/>
            <a:ext cx="10541000"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 overriding theme facing managers and organizations is to operate in a “cost-less” mode, which means continually looking for ways to reduce costs of all types— financial, operations, equipment, and labor.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part of organizational changes, many organizations have “rightsized” by:</a:t>
            </a:r>
          </a:p>
          <a:p>
            <a:r>
              <a:rPr lang="en-US" sz="2400" dirty="0">
                <a:latin typeface="Times New Roman" panose="02020603050405020304" pitchFamily="18" charset="0"/>
                <a:cs typeface="Times New Roman" panose="02020603050405020304" pitchFamily="18" charset="0"/>
              </a:rPr>
              <a:t> (1) eliminating layers of managers, </a:t>
            </a:r>
          </a:p>
          <a:p>
            <a:r>
              <a:rPr lang="en-US" sz="2400" dirty="0">
                <a:latin typeface="Times New Roman" panose="02020603050405020304" pitchFamily="18" charset="0"/>
                <a:cs typeface="Times New Roman" panose="02020603050405020304" pitchFamily="18" charset="0"/>
              </a:rPr>
              <a:t>(2) closing facilities,</a:t>
            </a:r>
          </a:p>
          <a:p>
            <a:r>
              <a:rPr lang="en-US" sz="2400" dirty="0">
                <a:latin typeface="Times New Roman" panose="02020603050405020304" pitchFamily="18" charset="0"/>
                <a:cs typeface="Times New Roman" panose="02020603050405020304" pitchFamily="18" charset="0"/>
              </a:rPr>
              <a:t>(3) merging with other organizations, and </a:t>
            </a:r>
          </a:p>
          <a:p>
            <a:r>
              <a:rPr lang="en-US" sz="2400" dirty="0">
                <a:latin typeface="Times New Roman" panose="02020603050405020304" pitchFamily="18" charset="0"/>
                <a:cs typeface="Times New Roman" panose="02020603050405020304" pitchFamily="18" charset="0"/>
              </a:rPr>
              <a:t>(4) outplacing workers. </a:t>
            </a: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5230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524315"/>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To improve productivity, quality, and service while also reducing costs, they are redesigning jobs and affecting people.</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Intended results are flatter organizations, increases in productivity, quality, service and lower costs.</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Loss of employee loyalty, and turnover of valuable employees.</a:t>
            </a:r>
          </a:p>
          <a:p>
            <a:pPr lvl="1"/>
            <a:r>
              <a:rPr lang="en-US" altLang="en-US" sz="2400" b="1" dirty="0">
                <a:latin typeface="Times New Roman" panose="02020603050405020304" pitchFamily="18" charset="0"/>
                <a:cs typeface="Times New Roman" panose="02020603050405020304" pitchFamily="18" charset="0"/>
              </a:rPr>
              <a:t>HR managers must work toward ensuring cultural compatibility in mergers.</a:t>
            </a:r>
          </a:p>
          <a:p>
            <a:endParaRPr lang="en-US" sz="2400" dirty="0">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2513149" y="1019069"/>
            <a:ext cx="8110027" cy="523220"/>
          </a:xfrm>
          <a:prstGeom prst="rect">
            <a:avLst/>
          </a:prstGeom>
          <a:noFill/>
        </p:spPr>
        <p:txBody>
          <a:bodyPr wrap="square" rtlCol="0">
            <a:spAutoFit/>
          </a:bodyPr>
          <a:lstStyle/>
          <a:p>
            <a:pPr algn="ctr"/>
            <a:r>
              <a:rPr lang="en-US" altLang="en-US" sz="2800" b="1" dirty="0">
                <a:latin typeface="Times New Roman" panose="02020603050405020304" pitchFamily="18" charset="0"/>
                <a:ea typeface="+mn-ea"/>
                <a:cs typeface="Times New Roman" panose="02020603050405020304" pitchFamily="18" charset="0"/>
              </a:rPr>
              <a:t>JOBS OF THE FUTURE</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2478485" y="2292388"/>
            <a:ext cx="6167331" cy="4154984"/>
          </a:xfrm>
          <a:prstGeom prst="rect">
            <a:avLst/>
          </a:prstGeom>
          <a:noFill/>
        </p:spPr>
        <p:txBody>
          <a:bodyPr wrap="square">
            <a:spAutoFit/>
          </a:bodyPr>
          <a:lstStyle/>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AI and machine learning specialists</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Cybersecurity experts</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Data scientists and analysts</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Healthcare professionals</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Cybersecurity Analyst</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Renewable energy technicians</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Agricultural innovators</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Data Analyst</a:t>
            </a:r>
          </a:p>
          <a:p>
            <a:pPr marL="285750" indent="-285750">
              <a:buFont typeface="Courier New" panose="02070309020205020404" pitchFamily="49" charset="0"/>
              <a:buChar char="o"/>
            </a:pPr>
            <a:r>
              <a:rPr lang="en-CA" sz="2400" b="0" i="0" dirty="0">
                <a:solidFill>
                  <a:srgbClr val="202124"/>
                </a:solidFill>
                <a:effectLst/>
                <a:latin typeface="Times New Roman" panose="02020603050405020304" pitchFamily="18" charset="0"/>
                <a:cs typeface="Times New Roman" panose="02020603050405020304" pitchFamily="18" charset="0"/>
              </a:rPr>
              <a:t>Software developer</a:t>
            </a:r>
          </a:p>
          <a:p>
            <a:br>
              <a:rPr lang="en-CA" sz="2400" dirty="0">
                <a:latin typeface="Times New Roman" panose="02020603050405020304" pitchFamily="18" charset="0"/>
                <a:cs typeface="Times New Roman" panose="02020603050405020304" pitchFamily="18" charset="0"/>
              </a:rPr>
            </a:br>
            <a:endParaRPr lang="en-CA" sz="2400" dirty="0">
              <a:latin typeface="Times New Roman" panose="02020603050405020304" pitchFamily="18" charset="0"/>
              <a:cs typeface="Times New Roman" panose="02020603050405020304" pitchFamily="18" charset="0"/>
            </a:endParaRPr>
          </a:p>
        </p:txBody>
      </p:sp>
      <p:sp>
        <p:nvSpPr>
          <p:cNvPr id="13" name="Oval 12">
            <a:extLst>
              <a:ext uri="{FF2B5EF4-FFF2-40B4-BE49-F238E27FC236}">
                <a16:creationId xmlns:a16="http://schemas.microsoft.com/office/drawing/2014/main" id="{2D953C94-DE44-42F3-B888-3E62C957A6B3}"/>
              </a:ext>
            </a:extLst>
          </p:cNvPr>
          <p:cNvSpPr/>
          <p:nvPr/>
        </p:nvSpPr>
        <p:spPr>
          <a:xfrm>
            <a:off x="8645816" y="1882478"/>
            <a:ext cx="2603876" cy="266220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648655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2513149" y="1019069"/>
            <a:ext cx="8110027" cy="523220"/>
          </a:xfrm>
          <a:prstGeom prst="rect">
            <a:avLst/>
          </a:prstGeom>
          <a:noFill/>
        </p:spPr>
        <p:txBody>
          <a:bodyPr wrap="square" rtlCol="0">
            <a:spAutoFit/>
          </a:bodyPr>
          <a:lstStyle/>
          <a:p>
            <a:pPr algn="ctr"/>
            <a:r>
              <a:rPr lang="en-CA" sz="2800" b="1" dirty="0">
                <a:latin typeface="Times New Roman" panose="02020603050405020304" pitchFamily="18" charset="0"/>
                <a:cs typeface="Times New Roman" panose="02020603050405020304" pitchFamily="18" charset="0"/>
              </a:rPr>
              <a:t>HR TECHNOLOGY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1804869" y="2540826"/>
            <a:ext cx="9100696" cy="1569660"/>
          </a:xfrm>
          <a:prstGeom prst="rect">
            <a:avLst/>
          </a:prstGeom>
          <a:noFill/>
        </p:spPr>
        <p:txBody>
          <a:bodyPr wrap="square">
            <a:spAutoFit/>
          </a:bodyPr>
          <a:lstStyle/>
          <a:p>
            <a:pPr marL="285750" indent="-28575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Human resource management system (HRMS) An integrated system providing information used by HR management in decision making</a:t>
            </a:r>
            <a:br>
              <a:rPr lang="en-CA" sz="2400" b="1" dirty="0">
                <a:latin typeface="Times New Roman" panose="02020603050405020304" pitchFamily="18" charset="0"/>
                <a:cs typeface="Times New Roman" panose="02020603050405020304" pitchFamily="18" charset="0"/>
              </a:rPr>
            </a:br>
            <a:endParaRPr lang="en-CA" sz="2400" b="1" dirty="0">
              <a:latin typeface="Times New Roman" panose="02020603050405020304" pitchFamily="18" charset="0"/>
              <a:cs typeface="Times New Roman" panose="02020603050405020304" pitchFamily="18" charset="0"/>
            </a:endParaRPr>
          </a:p>
        </p:txBody>
      </p:sp>
      <p:pic>
        <p:nvPicPr>
          <p:cNvPr id="12" name="Picture Placeholder 3">
            <a:extLst>
              <a:ext uri="{FF2B5EF4-FFF2-40B4-BE49-F238E27FC236}">
                <a16:creationId xmlns:a16="http://schemas.microsoft.com/office/drawing/2014/main" id="{6EDADB92-E0D6-49C3-98FD-179113E6365C}"/>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8372751" y="4462803"/>
            <a:ext cx="3059341" cy="1419403"/>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p:spPr>
      </p:pic>
    </p:spTree>
    <p:extLst>
      <p:ext uri="{BB962C8B-B14F-4D97-AF65-F5344CB8AC3E}">
        <p14:creationId xmlns:p14="http://schemas.microsoft.com/office/powerpoint/2010/main" val="709820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2513149" y="1019069"/>
            <a:ext cx="8110027" cy="523220"/>
          </a:xfrm>
          <a:prstGeom prst="rect">
            <a:avLst/>
          </a:prstGeom>
          <a:noFill/>
        </p:spPr>
        <p:txBody>
          <a:bodyPr wrap="square" rtlCol="0">
            <a:spAutoFit/>
          </a:bodyPr>
          <a:lstStyle/>
          <a:p>
            <a:pPr algn="ctr"/>
            <a:r>
              <a:rPr lang="en-CA" sz="2800" b="1" dirty="0">
                <a:latin typeface="Times New Roman" panose="02020603050405020304" pitchFamily="18" charset="0"/>
                <a:cs typeface="Times New Roman" panose="02020603050405020304" pitchFamily="18" charset="0"/>
              </a:rPr>
              <a:t>PURPOSES OF AN HRMS </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997891" y="2244602"/>
            <a:ext cx="10196217" cy="2862322"/>
          </a:xfrm>
          <a:prstGeom prst="rect">
            <a:avLst/>
          </a:prstGeom>
          <a:noFill/>
        </p:spPr>
        <p:txBody>
          <a:bodyPr wrap="square">
            <a:spAutoFit/>
          </a:bodyPr>
          <a:lstStyle/>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An HRMS serves two major purposes in organizations. </a:t>
            </a:r>
          </a:p>
          <a:p>
            <a:pPr marL="285750" indent="-28575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One relates to administrative and operational efficiency, the other to effectiveness.</a:t>
            </a:r>
          </a:p>
          <a:p>
            <a:pPr marL="342900" indent="-342900">
              <a:buFont typeface="+mj-lt"/>
              <a:buAutoNum type="arabicPeriod"/>
            </a:pPr>
            <a:r>
              <a:rPr lang="en-US" sz="2000" b="1" dirty="0">
                <a:latin typeface="Times New Roman" panose="02020603050405020304" pitchFamily="18" charset="0"/>
                <a:cs typeface="Times New Roman" panose="02020603050405020304" pitchFamily="18" charset="0"/>
              </a:rPr>
              <a:t> The first purpose </a:t>
            </a:r>
            <a:r>
              <a:rPr lang="en-US" sz="2000" dirty="0">
                <a:latin typeface="Times New Roman" panose="02020603050405020304" pitchFamily="18" charset="0"/>
                <a:cs typeface="Times New Roman" panose="02020603050405020304" pitchFamily="18" charset="0"/>
              </a:rPr>
              <a:t>is to improve the efficiency with which data on employees and HR activities are compiled. If automated, many HR activities can be performed more efficiently and quickly and with less paperwork</a:t>
            </a:r>
          </a:p>
          <a:p>
            <a:pPr marL="342900" indent="-342900">
              <a:buFont typeface="+mj-lt"/>
              <a:buAutoNum type="arabicPeriod"/>
            </a:pPr>
            <a:r>
              <a:rPr lang="en-US" sz="2000" b="1" dirty="0">
                <a:latin typeface="Times New Roman" panose="02020603050405020304" pitchFamily="18" charset="0"/>
                <a:cs typeface="Times New Roman" panose="02020603050405020304" pitchFamily="18" charset="0"/>
              </a:rPr>
              <a:t>The second purpose </a:t>
            </a:r>
            <a:r>
              <a:rPr lang="en-US" sz="2000" dirty="0">
                <a:latin typeface="Times New Roman" panose="02020603050405020304" pitchFamily="18" charset="0"/>
                <a:cs typeface="Times New Roman" panose="02020603050405020304" pitchFamily="18" charset="0"/>
              </a:rPr>
              <a:t>of an HRMS is more strategic and is related to HR planning. Having accessible data enables HR planning and managerial decision making to be based to a greater degree on information rather than relying on managerial perceptions and intuition.</a:t>
            </a:r>
            <a:br>
              <a:rPr lang="en-CA" sz="2000" dirty="0">
                <a:latin typeface="Times New Roman" panose="02020603050405020304" pitchFamily="18" charset="0"/>
                <a:cs typeface="Times New Roman" panose="02020603050405020304" pitchFamily="18" charset="0"/>
              </a:rPr>
            </a:br>
            <a:endParaRPr lang="en-CA" sz="2000" dirty="0">
              <a:latin typeface="Times New Roman" panose="02020603050405020304" pitchFamily="18" charset="0"/>
              <a:cs typeface="Times New Roman" panose="02020603050405020304" pitchFamily="18" charset="0"/>
            </a:endParaRPr>
          </a:p>
        </p:txBody>
      </p:sp>
      <p:pic>
        <p:nvPicPr>
          <p:cNvPr id="12" name="Picture Placeholder 3">
            <a:extLst>
              <a:ext uri="{FF2B5EF4-FFF2-40B4-BE49-F238E27FC236}">
                <a16:creationId xmlns:a16="http://schemas.microsoft.com/office/drawing/2014/main" id="{6EDADB92-E0D6-49C3-98FD-179113E6365C}"/>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8578592" y="4770387"/>
            <a:ext cx="2770774" cy="12855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p:spPr>
      </p:pic>
    </p:spTree>
    <p:extLst>
      <p:ext uri="{BB962C8B-B14F-4D97-AF65-F5344CB8AC3E}">
        <p14:creationId xmlns:p14="http://schemas.microsoft.com/office/powerpoint/2010/main" val="145852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As part of organizational changes, many organizations have “rightsized” by: (1) eliminating layers of managers, (2) closing facilities, (3) merging with other organizations, and (4) outplacing workers. To improve productivity, quality, and service while also reducing costs, they are redesigning jobs and affecting people.</a:t>
            </a:r>
          </a:p>
        </p:txBody>
      </p:sp>
      <p:sp>
        <p:nvSpPr>
          <p:cNvPr id="3" name="TextBox 2"/>
          <p:cNvSpPr txBox="1"/>
          <p:nvPr/>
        </p:nvSpPr>
        <p:spPr>
          <a:xfrm>
            <a:off x="2513149" y="1019069"/>
            <a:ext cx="811002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OTHER USES OF HR TECHNOLOGY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338F68-0DC9-4E30-9670-C5283A4252D0}"/>
              </a:ext>
            </a:extLst>
          </p:cNvPr>
          <p:cNvSpPr txBox="1"/>
          <p:nvPr/>
        </p:nvSpPr>
        <p:spPr>
          <a:xfrm>
            <a:off x="1153149" y="2410934"/>
            <a:ext cx="10196217" cy="3416320"/>
          </a:xfrm>
          <a:prstGeom prst="rect">
            <a:avLst/>
          </a:prstGeom>
          <a:no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HR technology has many uses in an organization.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most basic is the automation of payroll and benefits activity</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tracking EEO/affirmative action activities.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Web-based information systems:</a:t>
            </a:r>
          </a:p>
          <a:p>
            <a:pPr marL="2114550" lvl="4" indent="-285750">
              <a:buFont typeface="Courier New" panose="02070309020205020404" pitchFamily="49" charset="0"/>
              <a:buChar char="o"/>
            </a:pPr>
            <a:r>
              <a:rPr lang="en-CA" sz="2400" dirty="0">
                <a:latin typeface="Times New Roman" panose="02020603050405020304" pitchFamily="18" charset="0"/>
                <a:cs typeface="Times New Roman" panose="02020603050405020304" pitchFamily="18" charset="0"/>
              </a:rPr>
              <a:t>Bulletin boards</a:t>
            </a:r>
          </a:p>
          <a:p>
            <a:pPr marL="2114550" lvl="4" indent="-285750">
              <a:buFont typeface="Courier New" panose="02070309020205020404" pitchFamily="49" charset="0"/>
              <a:buChar char="o"/>
            </a:pPr>
            <a:r>
              <a:rPr lang="en-CA" sz="2400" dirty="0">
                <a:latin typeface="Times New Roman" panose="02020603050405020304" pitchFamily="18" charset="0"/>
                <a:cs typeface="Times New Roman" panose="02020603050405020304" pitchFamily="18" charset="0"/>
              </a:rPr>
              <a:t>Data access </a:t>
            </a:r>
          </a:p>
          <a:p>
            <a:pPr marL="2114550" lvl="4" indent="-285750">
              <a:buFont typeface="Courier New" panose="02070309020205020404" pitchFamily="49" charset="0"/>
              <a:buChar char="o"/>
            </a:pPr>
            <a:r>
              <a:rPr lang="en-CA" sz="2400" dirty="0">
                <a:latin typeface="Times New Roman" panose="02020603050405020304" pitchFamily="18" charset="0"/>
                <a:cs typeface="Times New Roman" panose="02020603050405020304" pitchFamily="18" charset="0"/>
              </a:rPr>
              <a:t>Employee self-service</a:t>
            </a:r>
          </a:p>
          <a:p>
            <a:pPr marL="2114550" lvl="4" indent="-285750">
              <a:buFont typeface="Courier New" panose="02070309020205020404" pitchFamily="49" charset="0"/>
              <a:buChar char="o"/>
            </a:pPr>
            <a:r>
              <a:rPr lang="en-CA" sz="2400" dirty="0">
                <a:latin typeface="Times New Roman" panose="02020603050405020304" pitchFamily="18" charset="0"/>
                <a:cs typeface="Times New Roman" panose="02020603050405020304" pitchFamily="18" charset="0"/>
              </a:rPr>
              <a:t>Extended linkage</a:t>
            </a: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CA" sz="2400" dirty="0">
              <a:latin typeface="Times New Roman" panose="02020603050405020304" pitchFamily="18" charset="0"/>
              <a:cs typeface="Times New Roman" panose="02020603050405020304" pitchFamily="18" charset="0"/>
            </a:endParaRPr>
          </a:p>
        </p:txBody>
      </p:sp>
      <p:pic>
        <p:nvPicPr>
          <p:cNvPr id="12" name="Picture Placeholder 3">
            <a:extLst>
              <a:ext uri="{FF2B5EF4-FFF2-40B4-BE49-F238E27FC236}">
                <a16:creationId xmlns:a16="http://schemas.microsoft.com/office/drawing/2014/main" id="{6EDADB92-E0D6-49C3-98FD-179113E6365C}"/>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8578592" y="4770387"/>
            <a:ext cx="2770774" cy="128552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p:spPr>
      </p:pic>
    </p:spTree>
    <p:extLst>
      <p:ext uri="{BB962C8B-B14F-4D97-AF65-F5344CB8AC3E}">
        <p14:creationId xmlns:p14="http://schemas.microsoft.com/office/powerpoint/2010/main" val="1486263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999343" cy="523220"/>
          </a:xfrm>
          <a:prstGeom prst="rect">
            <a:avLst/>
          </a:prstGeom>
          <a:noFill/>
        </p:spPr>
        <p:txBody>
          <a:bodyPr wrap="square" rtlCol="0">
            <a:spAutoFit/>
          </a:bodyPr>
          <a:lstStyle/>
          <a:p>
            <a:r>
              <a:rPr lang="en-CA" sz="2800" b="1" dirty="0">
                <a:latin typeface="Times New Roman" panose="02020603050405020304" pitchFamily="18" charset="0"/>
                <a:cs typeface="Times New Roman" panose="02020603050405020304" pitchFamily="18" charset="0"/>
              </a:rPr>
              <a:t>ETHICS AND HR MANAGEMENT</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1294" y="2312894"/>
            <a:ext cx="10488706" cy="2677656"/>
          </a:xfrm>
          <a:prstGeom prst="rect">
            <a:avLst/>
          </a:prstGeom>
          <a:noFill/>
        </p:spPr>
        <p:txBody>
          <a:bodyPr wrap="square" rtlCol="0">
            <a:spAutoFit/>
          </a:bodyPr>
          <a:lstStyle/>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What is Ethical Behavior?</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What “ought” to be done.</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Organizations that are seen as operating with integrity are viewed more positively by individuals in the community and industry, as well as by consumers and employees.</a:t>
            </a:r>
          </a:p>
          <a:p>
            <a:pPr marL="8001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Examples for Unethical Practices(Enron, WorldCom, Tyco, numerous financial and investment firms, and other organizations).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9188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ETHICS AND GLOBAL DIFFERENCES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965129"/>
            <a:ext cx="10541000" cy="1200329"/>
          </a:xfrm>
          <a:prstGeom prst="rect">
            <a:avLst/>
          </a:prstGeom>
          <a:noFill/>
        </p:spPr>
        <p:txBody>
          <a:bodyPr wrap="square" rtlCol="0">
            <a:spAutoFit/>
          </a:bodyPr>
          <a:lstStyle/>
          <a:p>
            <a:pPr lvl="2"/>
            <a:r>
              <a:rPr lang="en-US" sz="2400" b="1" dirty="0">
                <a:latin typeface="Times New Roman" panose="02020603050405020304" pitchFamily="18" charset="0"/>
                <a:cs typeface="Times New Roman" panose="02020603050405020304" pitchFamily="18" charset="0"/>
              </a:rPr>
              <a:t>Differences in legal, political, and cultural values and practices in different countries often raise ethical issues for global employers. Those employers also must comply with their home-country laws.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576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25388" y="1648124"/>
            <a:ext cx="9101424" cy="3924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40153" y="1912105"/>
            <a:ext cx="8654461" cy="3108543"/>
          </a:xfrm>
          <a:prstGeom prst="rect">
            <a:avLst/>
          </a:prstGeom>
          <a:noFill/>
        </p:spPr>
        <p:txBody>
          <a:bodyPr wrap="square" rtlCol="0">
            <a:spAutoFit/>
          </a:bodyPr>
          <a:lstStyle/>
          <a:p>
            <a:pPr algn="just"/>
            <a:endParaRPr lang="en-US" sz="2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Organizational culture</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The shared values and beliefs in an organization. </a:t>
            </a:r>
          </a:p>
          <a:p>
            <a:pPr marL="342900" indent="-342900" algn="just">
              <a:buFont typeface="Arial" panose="020B0604020202020204" pitchFamily="34" charset="0"/>
              <a:buChar char="•"/>
            </a:pPr>
            <a:r>
              <a:rPr lang="en-US" sz="2800" b="1" dirty="0">
                <a:solidFill>
                  <a:srgbClr val="00B0F0"/>
                </a:solidFill>
                <a:latin typeface="Times New Roman" panose="02020603050405020304" pitchFamily="18" charset="0"/>
                <a:cs typeface="Times New Roman" panose="02020603050405020304" pitchFamily="18" charset="0"/>
              </a:rPr>
              <a:t>Basically, organizational culture is “how things are done here.”</a:t>
            </a:r>
          </a:p>
          <a:p>
            <a:pPr marL="342900" indent="-3429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HR plays a key role in ensuring ethical behavior in organizations.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D789AEB-998A-45F2-8EC5-C15B6093DEAC}"/>
              </a:ext>
            </a:extLst>
          </p:cNvPr>
          <p:cNvSpPr txBox="1"/>
          <p:nvPr/>
        </p:nvSpPr>
        <p:spPr>
          <a:xfrm>
            <a:off x="1062318" y="835762"/>
            <a:ext cx="1167401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ETHICAL BEHAVIOR AND ORGANIZATIONAL CULTURE</a:t>
            </a:r>
          </a:p>
        </p:txBody>
      </p:sp>
    </p:spTree>
    <p:extLst>
      <p:ext uri="{BB962C8B-B14F-4D97-AF65-F5344CB8AC3E}">
        <p14:creationId xmlns:p14="http://schemas.microsoft.com/office/powerpoint/2010/main" val="945651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62643" y="14697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8835" y="1707776"/>
            <a:ext cx="8834213" cy="3429383"/>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When the following four elements of ethics programs exist, ethical behavior is likely to occur: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written code of ethics and standards of conduct</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Training on ethical behavior for all executives, managers, and employees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Means for employees to obtain advice on ethical situations they face, often provided by HR </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Systems for confidential reporting of ethical misconduct or questionable behavior</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D789AEB-998A-45F2-8EC5-C15B6093DEAC}"/>
              </a:ext>
            </a:extLst>
          </p:cNvPr>
          <p:cNvSpPr txBox="1"/>
          <p:nvPr/>
        </p:nvSpPr>
        <p:spPr>
          <a:xfrm>
            <a:off x="820272" y="914208"/>
            <a:ext cx="11728109"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ETHICAL BEHAVIOR AND ORGANIZATIONAL CULTURE</a:t>
            </a:r>
            <a:r>
              <a:rPr lang="en-US" altLang="en-US" sz="2800" b="1" dirty="0">
                <a:latin typeface="Times New Roman" panose="02020603050405020304" pitchFamily="18" charset="0"/>
                <a:ea typeface="+mn-ea"/>
                <a:cs typeface="Times New Roman" panose="02020603050405020304" pitchFamily="18" charset="0"/>
              </a:rPr>
              <a:t> (CONT’D)</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58951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136922"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HR’S ROLE IN ORGANIZATIONAL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391844"/>
            <a:ext cx="10812720" cy="2308324"/>
          </a:xfrm>
          <a:prstGeom prst="rect">
            <a:avLst/>
          </a:prstGeom>
          <a:noFill/>
        </p:spPr>
        <p:txBody>
          <a:bodyPr wrap="square" rtlCol="0">
            <a:spAutoFit/>
          </a:bodyPr>
          <a:lstStyle/>
          <a:p>
            <a:r>
              <a:rPr lang="en-US" altLang="en-US" sz="2400" b="1" dirty="0">
                <a:latin typeface="Times New Roman" panose="02020603050405020304" pitchFamily="18" charset="0"/>
                <a:cs typeface="Times New Roman" panose="02020603050405020304" pitchFamily="18" charset="0"/>
              </a:rPr>
              <a:t>Responding to Ethical Situations </a:t>
            </a:r>
          </a:p>
          <a:p>
            <a:endParaRPr lang="en-US" altLang="en-US" sz="2400" b="1" dirty="0">
              <a:latin typeface="Times New Roman" panose="02020603050405020304" pitchFamily="18" charset="0"/>
              <a:cs typeface="Times New Roman" panose="02020603050405020304" pitchFamily="18" charset="0"/>
            </a:endParaRPr>
          </a:p>
          <a:p>
            <a:pPr lvl="1"/>
            <a:r>
              <a:rPr lang="en-US" altLang="en-US" sz="2400" b="1" dirty="0">
                <a:latin typeface="Times New Roman" panose="02020603050405020304" pitchFamily="18" charset="0"/>
                <a:cs typeface="Times New Roman" panose="02020603050405020304" pitchFamily="18" charset="0"/>
              </a:rPr>
              <a:t>Guided by values and personal behavior “codes” that include:</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Does response meet all applicable laws, regulations, and government codes?</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Does response comply with all organizational standards of ethical behavior?</a:t>
            </a:r>
          </a:p>
          <a:p>
            <a:pPr marL="1200150" lvl="2" indent="-28575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Does response pass the test of professional standards for ethical behavior?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108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1" name="TextBox 10">
            <a:extLst>
              <a:ext uri="{FF2B5EF4-FFF2-40B4-BE49-F238E27FC236}">
                <a16:creationId xmlns:a16="http://schemas.microsoft.com/office/drawing/2014/main" id="{29D7F92D-BFA8-4E30-BF35-66AC9C102E54}"/>
              </a:ext>
            </a:extLst>
          </p:cNvPr>
          <p:cNvSpPr txBox="1"/>
          <p:nvPr/>
        </p:nvSpPr>
        <p:spPr>
          <a:xfrm>
            <a:off x="1465729" y="845101"/>
            <a:ext cx="10726271" cy="523220"/>
          </a:xfrm>
          <a:prstGeom prst="rect">
            <a:avLst/>
          </a:prstGeom>
          <a:noFill/>
        </p:spPr>
        <p:txBody>
          <a:bodyPr wrap="square">
            <a:spAutoFit/>
          </a:bodyPr>
          <a:lstStyle/>
          <a:p>
            <a:r>
              <a:rPr lang="en-US" altLang="en-US" sz="2800" b="1" dirty="0">
                <a:latin typeface="Times New Roman" panose="02020603050405020304" pitchFamily="18" charset="0"/>
                <a:ea typeface="+mn-ea"/>
                <a:cs typeface="Times New Roman" panose="02020603050405020304" pitchFamily="18" charset="0"/>
              </a:rPr>
              <a:t>EXAMPLES OF ETHICAL MISCONDUCT IN HR ACTIVITIES</a:t>
            </a:r>
          </a:p>
        </p:txBody>
      </p:sp>
      <p:sp>
        <p:nvSpPr>
          <p:cNvPr id="10" name="Rectangle 3">
            <a:extLst>
              <a:ext uri="{FF2B5EF4-FFF2-40B4-BE49-F238E27FC236}">
                <a16:creationId xmlns:a16="http://schemas.microsoft.com/office/drawing/2014/main" id="{D3376529-84B5-4C76-8AC3-7ADEFEC21D2A}"/>
              </a:ext>
            </a:extLst>
          </p:cNvPr>
          <p:cNvSpPr>
            <a:spLocks noChangeArrowheads="1"/>
          </p:cNvSpPr>
          <p:nvPr/>
        </p:nvSpPr>
        <p:spPr bwMode="auto">
          <a:xfrm>
            <a:off x="311175" y="6389889"/>
            <a:ext cx="137434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spcBef>
                <a:spcPct val="50000"/>
              </a:spcBef>
              <a:spcAft>
                <a:spcPct val="0"/>
              </a:spcAft>
              <a:buFontTx/>
              <a:buNone/>
            </a:pPr>
            <a:r>
              <a:rPr lang="en-US" altLang="en-US" sz="1200" b="1" i="1" dirty="0">
                <a:latin typeface="Arial" panose="020B0604020202020204" pitchFamily="34" charset="0"/>
              </a:rPr>
              <a:t>Figure 1-7</a:t>
            </a:r>
          </a:p>
        </p:txBody>
      </p:sp>
      <p:pic>
        <p:nvPicPr>
          <p:cNvPr id="4" name="Picture 3">
            <a:extLst>
              <a:ext uri="{FF2B5EF4-FFF2-40B4-BE49-F238E27FC236}">
                <a16:creationId xmlns:a16="http://schemas.microsoft.com/office/drawing/2014/main" id="{B831BDCD-B69F-4E50-95E3-468365380E4B}"/>
              </a:ext>
            </a:extLst>
          </p:cNvPr>
          <p:cNvPicPr>
            <a:picLocks noChangeAspect="1"/>
          </p:cNvPicPr>
          <p:nvPr/>
        </p:nvPicPr>
        <p:blipFill rotWithShape="1">
          <a:blip r:embed="rId3"/>
          <a:srcRect l="2462" t="2410" r="851"/>
          <a:stretch/>
        </p:blipFill>
        <p:spPr>
          <a:xfrm>
            <a:off x="921472" y="1392788"/>
            <a:ext cx="10959353" cy="4850909"/>
          </a:xfrm>
          <a:prstGeom prst="rect">
            <a:avLst/>
          </a:prstGeom>
        </p:spPr>
      </p:pic>
    </p:spTree>
    <p:extLst>
      <p:ext uri="{BB962C8B-B14F-4D97-AF65-F5344CB8AC3E}">
        <p14:creationId xmlns:p14="http://schemas.microsoft.com/office/powerpoint/2010/main" val="8633671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Competencies and Careers</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8999" y="2488319"/>
            <a:ext cx="10541000"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five areas of HR competencies are described briefly as follows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0F17F95-C92D-427B-B7DC-7DD964732780}"/>
              </a:ext>
            </a:extLst>
          </p:cNvPr>
          <p:cNvSpPr txBox="1"/>
          <p:nvPr/>
        </p:nvSpPr>
        <p:spPr>
          <a:xfrm>
            <a:off x="942308" y="3393789"/>
            <a:ext cx="10406959" cy="1569660"/>
          </a:xfrm>
          <a:prstGeom prst="rect">
            <a:avLst/>
          </a:prstGeom>
          <a:noFill/>
        </p:spPr>
        <p:txBody>
          <a:bodyPr wrap="square">
            <a:spAutoFit/>
          </a:bodyPr>
          <a:lstStyle/>
          <a:p>
            <a:pPr marL="285750" indent="-28575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Strategic contribution: </a:t>
            </a:r>
            <a:r>
              <a:rPr lang="en-US" sz="2400" dirty="0">
                <a:latin typeface="Times New Roman" panose="02020603050405020304" pitchFamily="18" charset="0"/>
                <a:cs typeface="Times New Roman" panose="02020603050405020304" pitchFamily="18" charset="0"/>
              </a:rPr>
              <a:t>key competency that HR needs to fulfill its strategic role</a:t>
            </a:r>
          </a:p>
          <a:p>
            <a:pPr marL="285750" indent="-28575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Business knowledge: </a:t>
            </a:r>
            <a:r>
              <a:rPr lang="en-US" sz="2400" dirty="0">
                <a:latin typeface="Times New Roman" panose="02020603050405020304" pitchFamily="18" charset="0"/>
                <a:cs typeface="Times New Roman" panose="02020603050405020304" pitchFamily="18" charset="0"/>
              </a:rPr>
              <a:t>They must understand the financial, technological, and other facets of the industry and the organization.</a:t>
            </a:r>
          </a:p>
          <a:p>
            <a:pPr marL="285750" indent="-285750">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697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30128" y="733044"/>
            <a:ext cx="6731741" cy="954107"/>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COMPETENCIES </a:t>
            </a:r>
          </a:p>
          <a:p>
            <a:r>
              <a:rPr lang="en-US" altLang="en-US" sz="2800" b="1" dirty="0">
                <a:latin typeface="Times New Roman" panose="02020603050405020304" pitchFamily="18" charset="0"/>
                <a:ea typeface="+mn-ea"/>
                <a:cs typeface="Times New Roman" panose="02020603050405020304" pitchFamily="18" charset="0"/>
              </a:rPr>
              <a:t>AND CAREERS (CONT’D)</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0F17F95-C92D-427B-B7DC-7DD964732780}"/>
              </a:ext>
            </a:extLst>
          </p:cNvPr>
          <p:cNvSpPr txBox="1"/>
          <p:nvPr/>
        </p:nvSpPr>
        <p:spPr>
          <a:xfrm>
            <a:off x="942308" y="2484211"/>
            <a:ext cx="10406959" cy="2308324"/>
          </a:xfrm>
          <a:prstGeom prst="rect">
            <a:avLst/>
          </a:prstGeom>
          <a:noFill/>
        </p:spPr>
        <p:txBody>
          <a:bodyPr wrap="square">
            <a:spAutoFit/>
          </a:bodyPr>
          <a:lstStyle/>
          <a:p>
            <a:pPr marL="285750" indent="-28575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HR delivery: </a:t>
            </a:r>
            <a:r>
              <a:rPr lang="en-US" sz="2400" dirty="0">
                <a:latin typeface="Times New Roman" panose="02020603050405020304" pitchFamily="18" charset="0"/>
                <a:cs typeface="Times New Roman" panose="02020603050405020304" pitchFamily="18" charset="0"/>
              </a:rPr>
              <a:t>HR activities must be delivered effectively and efficiently </a:t>
            </a:r>
          </a:p>
          <a:p>
            <a:r>
              <a:rPr lang="en-US" sz="2400" dirty="0">
                <a:latin typeface="Times New Roman" panose="02020603050405020304" pitchFamily="18" charset="0"/>
                <a:cs typeface="Times New Roman" panose="02020603050405020304" pitchFamily="18" charset="0"/>
              </a:rPr>
              <a:t>     in ways that meet the needs of both the organization and its employees.</a:t>
            </a:r>
          </a:p>
          <a:p>
            <a:pPr marL="285750" indent="-285750">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HR technology: </a:t>
            </a:r>
            <a:r>
              <a:rPr lang="en-US" sz="2400" dirty="0">
                <a:latin typeface="Times New Roman" panose="02020603050405020304" pitchFamily="18" charset="0"/>
                <a:cs typeface="Times New Roman" panose="02020603050405020304" pitchFamily="18" charset="0"/>
              </a:rPr>
              <a:t>information systems and Web based resources, have become a significant part of HR management today.</a:t>
            </a:r>
          </a:p>
          <a:p>
            <a:pPr marL="285750" indent="-285750">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Personal credibility</a:t>
            </a:r>
            <a:r>
              <a:rPr lang="en-US" sz="2400" dirty="0">
                <a:latin typeface="Times New Roman" panose="02020603050405020304" pitchFamily="18" charset="0"/>
                <a:cs typeface="Times New Roman" panose="02020603050405020304" pitchFamily="18" charset="0"/>
              </a:rPr>
              <a:t>: HR professionals must have credibility personally and professionally manage internal and external relationships</a:t>
            </a:r>
          </a:p>
        </p:txBody>
      </p:sp>
    </p:spTree>
    <p:extLst>
      <p:ext uri="{BB962C8B-B14F-4D97-AF65-F5344CB8AC3E}">
        <p14:creationId xmlns:p14="http://schemas.microsoft.com/office/powerpoint/2010/main" val="924924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MANAGEMENT AS A CAREER FIELD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90187"/>
            <a:ext cx="10541000" cy="1938992"/>
          </a:xfrm>
          <a:prstGeom prst="rect">
            <a:avLst/>
          </a:prstGeom>
          <a:noFill/>
        </p:spPr>
        <p:txBody>
          <a:bodyPr wrap="square" rtlCol="0">
            <a:spAutoFit/>
          </a:bodyPr>
          <a:lstStyle/>
          <a:p>
            <a:pPr marL="285750" indent="-285750">
              <a:buFont typeface="Wingdings" panose="05000000000000000000" pitchFamily="2" charset="2"/>
              <a:buChar char="Ø"/>
            </a:pPr>
            <a:endParaRPr lang="en-US" altLang="en-US" sz="24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HR Generalist</a:t>
            </a:r>
          </a:p>
          <a:p>
            <a:pPr lvl="1"/>
            <a:r>
              <a:rPr lang="en-US" altLang="en-US" sz="2400" dirty="0">
                <a:latin typeface="Times New Roman" panose="02020603050405020304" pitchFamily="18" charset="0"/>
                <a:cs typeface="Times New Roman" panose="02020603050405020304" pitchFamily="18" charset="0"/>
              </a:rPr>
              <a:t>A person with responsibility for performing a variety of HR activities.</a:t>
            </a: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HR Specialist</a:t>
            </a:r>
          </a:p>
          <a:p>
            <a:pPr lvl="1"/>
            <a:r>
              <a:rPr lang="en-US" altLang="en-US" sz="2400" dirty="0">
                <a:latin typeface="Times New Roman" panose="02020603050405020304" pitchFamily="18" charset="0"/>
                <a:cs typeface="Times New Roman" panose="02020603050405020304" pitchFamily="18" charset="0"/>
              </a:rPr>
              <a:t>A person with in-depth knowledge and expertise in a limited area of HR.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3543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19069"/>
            <a:ext cx="8525702"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HR PROFESSIONALISM AND CERTIFICATION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60033" y="2155119"/>
            <a:ext cx="10442326" cy="3416320"/>
          </a:xfrm>
          <a:prstGeom prst="rect">
            <a:avLst/>
          </a:prstGeom>
          <a:noFill/>
        </p:spPr>
        <p:txBody>
          <a:bodyPr wrap="square" rtlCol="0">
            <a:spAutoFit/>
          </a:bodyPr>
          <a:lstStyle/>
          <a:p>
            <a:endParaRPr lang="en-US" altLang="en-US"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Professional Involvement and Development </a:t>
            </a:r>
            <a:r>
              <a:rPr lang="en-US" altLang="en-US" sz="2400" dirty="0">
                <a:latin typeface="Times New Roman" panose="02020603050405020304" pitchFamily="18" charset="0"/>
                <a:cs typeface="Times New Roman" panose="02020603050405020304" pitchFamily="18" charset="0"/>
              </a:rPr>
              <a:t>The</a:t>
            </a:r>
            <a:r>
              <a:rPr lang="en-US" altLang="en-US" sz="2400" b="1"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most well-known certification programs for HR generalists are administered by the Human Resource Certification Institute (HRCI), which is affiliated with Society for Human Resource Management (SHRM)</a:t>
            </a:r>
          </a:p>
          <a:p>
            <a:endParaRPr lang="en-US" altLang="en-US" sz="24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altLang="en-US" sz="2400" b="1" dirty="0">
                <a:latin typeface="Times New Roman" panose="02020603050405020304" pitchFamily="18" charset="0"/>
                <a:cs typeface="Times New Roman" panose="02020603050405020304" pitchFamily="18" charset="0"/>
              </a:rPr>
              <a:t>PHR/SPHR Certification </a:t>
            </a:r>
            <a:r>
              <a:rPr lang="en-US" altLang="en-US" sz="2400" dirty="0">
                <a:latin typeface="Times New Roman" panose="02020603050405020304" pitchFamily="18" charset="0"/>
                <a:cs typeface="Times New Roman" panose="02020603050405020304" pitchFamily="18" charset="0"/>
              </a:rPr>
              <a:t>The most widely known HR certifications are the Professional in Human Resources (PHR) and the Senior Professional in Human Resources (SPHR), both sponsored by HRCI.</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3066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68715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49" y="1019069"/>
            <a:ext cx="8525702" cy="523220"/>
          </a:xfrm>
          <a:prstGeom prst="rect">
            <a:avLst/>
          </a:prstGeom>
          <a:noFill/>
        </p:spPr>
        <p:txBody>
          <a:bodyPr wrap="square" rtlCol="0">
            <a:spAutoFit/>
          </a:bodyPr>
          <a:lstStyle/>
          <a:p>
            <a:r>
              <a:rPr lang="en-US" altLang="en-US" sz="2800" b="1" dirty="0">
                <a:latin typeface="Times New Roman" panose="02020603050405020304" pitchFamily="18" charset="0"/>
                <a:ea typeface="+mn-ea"/>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8">
            <a:extLst>
              <a:ext uri="{FF2B5EF4-FFF2-40B4-BE49-F238E27FC236}">
                <a16:creationId xmlns:a16="http://schemas.microsoft.com/office/drawing/2014/main" id="{DF9D6FD1-EB6F-4917-B856-29750F337F1E}"/>
              </a:ext>
            </a:extLst>
          </p:cNvPr>
          <p:cNvGraphicFramePr>
            <a:graphicFrameLocks noGrp="1"/>
          </p:cNvGraphicFramePr>
          <p:nvPr>
            <p:extLst>
              <p:ext uri="{D42A27DB-BD31-4B8C-83A1-F6EECF244321}">
                <p14:modId xmlns:p14="http://schemas.microsoft.com/office/powerpoint/2010/main" val="180369879"/>
              </p:ext>
            </p:extLst>
          </p:nvPr>
        </p:nvGraphicFramePr>
        <p:xfrm>
          <a:off x="2837329" y="2097741"/>
          <a:ext cx="2810436" cy="3200400"/>
        </p:xfrm>
        <a:graphic>
          <a:graphicData uri="http://schemas.openxmlformats.org/drawingml/2006/table">
            <a:tbl>
              <a:tblPr firstRow="1" bandRow="1">
                <a:tableStyleId>{2D5ABB26-0587-4C30-8999-92F81FD0307C}</a:tableStyleId>
              </a:tblPr>
              <a:tblGrid>
                <a:gridCol w="2810436">
                  <a:extLst>
                    <a:ext uri="{9D8B030D-6E8A-4147-A177-3AD203B41FA5}">
                      <a16:colId xmlns:a16="http://schemas.microsoft.com/office/drawing/2014/main" val="1008789959"/>
                    </a:ext>
                  </a:extLst>
                </a:gridCol>
              </a:tblGrid>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Human Capital</a:t>
                      </a:r>
                    </a:p>
                  </a:txBody>
                  <a:tcPr/>
                </a:tc>
                <a:extLst>
                  <a:ext uri="{0D108BD9-81ED-4DB2-BD59-A6C34878D82A}">
                    <a16:rowId xmlns:a16="http://schemas.microsoft.com/office/drawing/2014/main" val="1565087184"/>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Activities</a:t>
                      </a:r>
                    </a:p>
                  </a:txBody>
                  <a:tcPr/>
                </a:tc>
                <a:extLst>
                  <a:ext uri="{0D108BD9-81ED-4DB2-BD59-A6C34878D82A}">
                    <a16:rowId xmlns:a16="http://schemas.microsoft.com/office/drawing/2014/main" val="2993550646"/>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Roles</a:t>
                      </a:r>
                    </a:p>
                  </a:txBody>
                  <a:tcPr/>
                </a:tc>
                <a:extLst>
                  <a:ext uri="{0D108BD9-81ED-4DB2-BD59-A6C34878D82A}">
                    <a16:rowId xmlns:a16="http://schemas.microsoft.com/office/drawing/2014/main" val="2344268078"/>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Challenges</a:t>
                      </a:r>
                    </a:p>
                  </a:txBody>
                  <a:tcPr/>
                </a:tc>
                <a:extLst>
                  <a:ext uri="{0D108BD9-81ED-4DB2-BD59-A6C34878D82A}">
                    <a16:rowId xmlns:a16="http://schemas.microsoft.com/office/drawing/2014/main" val="2050524554"/>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Technology</a:t>
                      </a:r>
                    </a:p>
                  </a:txBody>
                  <a:tcPr/>
                </a:tc>
                <a:extLst>
                  <a:ext uri="{0D108BD9-81ED-4DB2-BD59-A6C34878D82A}">
                    <a16:rowId xmlns:a16="http://schemas.microsoft.com/office/drawing/2014/main" val="359632229"/>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HR Ethics</a:t>
                      </a:r>
                    </a:p>
                  </a:txBody>
                  <a:tcPr/>
                </a:tc>
                <a:extLst>
                  <a:ext uri="{0D108BD9-81ED-4DB2-BD59-A6C34878D82A}">
                    <a16:rowId xmlns:a16="http://schemas.microsoft.com/office/drawing/2014/main" val="1069083942"/>
                  </a:ext>
                </a:extLst>
              </a:tr>
              <a:tr h="369151">
                <a:tc>
                  <a:txBody>
                    <a:bodyPr/>
                    <a:lstStyle/>
                    <a:p>
                      <a:pPr marL="342900" indent="-342900" algn="l">
                        <a:buFont typeface="Arial" panose="020B0604020202020204" pitchFamily="34" charset="0"/>
                        <a:buChar char="•"/>
                      </a:pPr>
                      <a:r>
                        <a:rPr lang="en-CA" sz="2400" b="1" dirty="0">
                          <a:latin typeface="Times New Roman" panose="02020603050405020304" pitchFamily="18" charset="0"/>
                          <a:cs typeface="Times New Roman" panose="02020603050405020304" pitchFamily="18" charset="0"/>
                        </a:rPr>
                        <a:t>Professional HR</a:t>
                      </a:r>
                    </a:p>
                  </a:txBody>
                  <a:tcPr/>
                </a:tc>
                <a:extLst>
                  <a:ext uri="{0D108BD9-81ED-4DB2-BD59-A6C34878D82A}">
                    <a16:rowId xmlns:a16="http://schemas.microsoft.com/office/drawing/2014/main" val="1145558971"/>
                  </a:ext>
                </a:extLst>
              </a:tr>
            </a:tbl>
          </a:graphicData>
        </a:graphic>
      </p:graphicFrame>
    </p:spTree>
    <p:extLst>
      <p:ext uri="{BB962C8B-B14F-4D97-AF65-F5344CB8AC3E}">
        <p14:creationId xmlns:p14="http://schemas.microsoft.com/office/powerpoint/2010/main" val="1072118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6|28.5|4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23102A-D48F-4997-83BE-F3551B2A59E7}"/>
</file>

<file path=customXml/itemProps2.xml><?xml version="1.0" encoding="utf-8"?>
<ds:datastoreItem xmlns:ds="http://schemas.openxmlformats.org/officeDocument/2006/customXml" ds:itemID="{E1FC4E18-D5E5-48B0-9668-955BE42FA2A5}"/>
</file>

<file path=customXml/itemProps3.xml><?xml version="1.0" encoding="utf-8"?>
<ds:datastoreItem xmlns:ds="http://schemas.openxmlformats.org/officeDocument/2006/customXml" ds:itemID="{AF68ECFB-D1F9-464B-911E-77A9EA48FB30}"/>
</file>

<file path=docProps/app.xml><?xml version="1.0" encoding="utf-8"?>
<Properties xmlns="http://schemas.openxmlformats.org/officeDocument/2006/extended-properties" xmlns:vt="http://schemas.openxmlformats.org/officeDocument/2006/docPropsVTypes">
  <Template>Presentation Midocean  White</Template>
  <TotalTime>1233</TotalTime>
  <Words>2794</Words>
  <Application>Microsoft Office PowerPoint</Application>
  <PresentationFormat>Widescreen</PresentationFormat>
  <Paragraphs>354</Paragraphs>
  <Slides>41</Slides>
  <Notes>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Samah Mustafa</cp:lastModifiedBy>
  <cp:revision>62</cp:revision>
  <dcterms:created xsi:type="dcterms:W3CDTF">2021-08-03T13:03:26Z</dcterms:created>
  <dcterms:modified xsi:type="dcterms:W3CDTF">2024-05-11T18:37:10Z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