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7"/>
  </p:notesMasterIdLst>
  <p:sldIdLst>
    <p:sldId id="303" r:id="rId5"/>
    <p:sldId id="511" r:id="rId6"/>
    <p:sldId id="512" r:id="rId7"/>
    <p:sldId id="534" r:id="rId8"/>
    <p:sldId id="514" r:id="rId9"/>
    <p:sldId id="535" r:id="rId10"/>
    <p:sldId id="536" r:id="rId11"/>
    <p:sldId id="537" r:id="rId12"/>
    <p:sldId id="538" r:id="rId13"/>
    <p:sldId id="539" r:id="rId14"/>
    <p:sldId id="540" r:id="rId15"/>
    <p:sldId id="541" r:id="rId16"/>
    <p:sldId id="542" r:id="rId17"/>
    <p:sldId id="543" r:id="rId18"/>
    <p:sldId id="544" r:id="rId19"/>
    <p:sldId id="545" r:id="rId20"/>
    <p:sldId id="546" r:id="rId21"/>
    <p:sldId id="547" r:id="rId22"/>
    <p:sldId id="548" r:id="rId23"/>
    <p:sldId id="549" r:id="rId24"/>
    <p:sldId id="550" r:id="rId25"/>
    <p:sldId id="564" r:id="rId26"/>
    <p:sldId id="551" r:id="rId27"/>
    <p:sldId id="552" r:id="rId28"/>
    <p:sldId id="553" r:id="rId29"/>
    <p:sldId id="554" r:id="rId30"/>
    <p:sldId id="555" r:id="rId31"/>
    <p:sldId id="556" r:id="rId32"/>
    <p:sldId id="557" r:id="rId33"/>
    <p:sldId id="558" r:id="rId34"/>
    <p:sldId id="559" r:id="rId35"/>
    <p:sldId id="560" r:id="rId36"/>
    <p:sldId id="561" r:id="rId37"/>
    <p:sldId id="562" r:id="rId38"/>
    <p:sldId id="563" r:id="rId39"/>
    <p:sldId id="565" r:id="rId40"/>
    <p:sldId id="566" r:id="rId41"/>
    <p:sldId id="567" r:id="rId42"/>
    <p:sldId id="568" r:id="rId43"/>
    <p:sldId id="569" r:id="rId44"/>
    <p:sldId id="570" r:id="rId45"/>
    <p:sldId id="349" r:id="rId4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511"/>
            <p14:sldId id="512"/>
            <p14:sldId id="534"/>
            <p14:sldId id="514"/>
            <p14:sldId id="535"/>
            <p14:sldId id="536"/>
            <p14:sldId id="537"/>
            <p14:sldId id="538"/>
            <p14:sldId id="539"/>
            <p14:sldId id="540"/>
            <p14:sldId id="541"/>
            <p14:sldId id="542"/>
            <p14:sldId id="543"/>
            <p14:sldId id="544"/>
            <p14:sldId id="545"/>
            <p14:sldId id="546"/>
            <p14:sldId id="547"/>
            <p14:sldId id="548"/>
            <p14:sldId id="549"/>
            <p14:sldId id="550"/>
            <p14:sldId id="564"/>
            <p14:sldId id="551"/>
            <p14:sldId id="552"/>
            <p14:sldId id="553"/>
            <p14:sldId id="554"/>
            <p14:sldId id="555"/>
            <p14:sldId id="556"/>
            <p14:sldId id="557"/>
            <p14:sldId id="558"/>
            <p14:sldId id="559"/>
            <p14:sldId id="560"/>
            <p14:sldId id="561"/>
            <p14:sldId id="562"/>
            <p14:sldId id="563"/>
            <p14:sldId id="565"/>
            <p14:sldId id="566"/>
            <p14:sldId id="567"/>
            <p14:sldId id="568"/>
            <p14:sldId id="569"/>
            <p14:sldId id="570"/>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D3956"/>
    <a:srgbClr val="00AEEF"/>
    <a:srgbClr val="FFD200"/>
    <a:srgbClr val="203E5F"/>
    <a:srgbClr val="F58221"/>
    <a:srgbClr val="000000"/>
    <a:srgbClr val="669BBC"/>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6045" autoAdjust="0"/>
    <p:restoredTop sz="94660"/>
  </p:normalViewPr>
  <p:slideViewPr>
    <p:cSldViewPr snapToGrid="0">
      <p:cViewPr varScale="1">
        <p:scale>
          <a:sx n="78" d="100"/>
          <a:sy n="78" d="100"/>
        </p:scale>
        <p:origin x="830" y="43"/>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notesMaster" Target="notesMasters/notesMaster1.xml"/><Relationship Id="rId50" Type="http://schemas.openxmlformats.org/officeDocument/2006/relationships/theme" Target="theme/theme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presProps" Target="presProps.xml"/><Relationship Id="rId8" Type="http://schemas.openxmlformats.org/officeDocument/2006/relationships/slide" Target="slides/slide4.xml"/><Relationship Id="rId51" Type="http://schemas.openxmlformats.org/officeDocument/2006/relationships/tableStyles" Target="tableStyle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11/29/2025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293094328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11/29/2025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11/29/2025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11/29/2025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11/29/2025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11/29/2025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11/29/2025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11/29/2025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11/29/2025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11/29/2025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11/29/2025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11/29/2025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11/29/2025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4" r:id="rId13"/>
    <p:sldLayoutId id="2147483665"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14.png"/></Relationships>
</file>

<file path=ppt/slides/_rels/slide2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1.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2.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5.jpeg"/><Relationship Id="rId1" Type="http://schemas.openxmlformats.org/officeDocument/2006/relationships/slideLayout" Target="../slideLayouts/slideLayout14.xml"/><Relationship Id="rId5" Type="http://schemas.openxmlformats.org/officeDocument/2006/relationships/image" Target="../media/image38.png"/><Relationship Id="rId4" Type="http://schemas.openxmlformats.org/officeDocument/2006/relationships/image" Target="../media/image37.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63290" y="3165851"/>
            <a:ext cx="5138073" cy="1077218"/>
          </a:xfrm>
          <a:prstGeom prst="rect">
            <a:avLst/>
          </a:prstGeom>
          <a:noFill/>
        </p:spPr>
        <p:txBody>
          <a:bodyPr wrap="none" rtlCol="0">
            <a:spAutoFit/>
          </a:bodyPr>
          <a:lstStyle/>
          <a:p>
            <a:pPr algn="ctr"/>
            <a:r>
              <a:rPr lang="en-US" sz="3200" b="1" dirty="0">
                <a:solidFill>
                  <a:srgbClr val="00B0F0"/>
                </a:solidFill>
                <a:latin typeface="Alexandria" charset="0"/>
                <a:cs typeface="Alexandria" charset="0"/>
              </a:rPr>
              <a:t>Application of Cryptographic </a:t>
            </a:r>
          </a:p>
          <a:p>
            <a:pPr algn="ctr"/>
            <a:r>
              <a:rPr lang="en-US" sz="3200" b="1" dirty="0">
                <a:solidFill>
                  <a:srgbClr val="00B0F0"/>
                </a:solidFill>
                <a:latin typeface="Alexandria" charset="0"/>
                <a:cs typeface="Alexandria" charset="0"/>
              </a:rPr>
              <a:t>Technologies</a:t>
            </a:r>
          </a:p>
        </p:txBody>
      </p:sp>
      <p:sp>
        <p:nvSpPr>
          <p:cNvPr id="10" name="Rectangle: Rounded Corners 9"/>
          <p:cNvSpPr/>
          <p:nvPr/>
        </p:nvSpPr>
        <p:spPr>
          <a:xfrm>
            <a:off x="7106632"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9</a:t>
            </a:r>
          </a:p>
        </p:txBody>
      </p:sp>
      <p:sp>
        <p:nvSpPr>
          <p:cNvPr id="11" name="TextBox 10"/>
          <p:cNvSpPr txBox="1"/>
          <p:nvPr/>
        </p:nvSpPr>
        <p:spPr>
          <a:xfrm>
            <a:off x="7076077" y="4786509"/>
            <a:ext cx="2263866" cy="523220"/>
          </a:xfrm>
          <a:prstGeom prst="rect">
            <a:avLst/>
          </a:prstGeom>
          <a:noFill/>
        </p:spPr>
        <p:txBody>
          <a:bodyPr wrap="square" rtlCol="0">
            <a:spAutoFit/>
          </a:bodyPr>
          <a:lstStyle/>
          <a:p>
            <a:r>
              <a:rPr lang="en-US" sz="2800" dirty="0">
                <a:latin typeface="Alexandria" charset="0"/>
                <a:cs typeface="Alexandria" charset="0"/>
              </a:rPr>
              <a:t>HCIA-Security</a:t>
            </a: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Abdelrhman Ahmed</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23ACED-CD3A-D0F9-3BFF-3B436C0BEE7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32A8EC2-85E8-93C2-877D-6FF9991E7ED2}"/>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320A3C12-CEE0-94DB-8E43-33C933537A01}"/>
              </a:ext>
            </a:extLst>
          </p:cNvPr>
          <p:cNvSpPr txBox="1"/>
          <p:nvPr/>
        </p:nvSpPr>
        <p:spPr>
          <a:xfrm>
            <a:off x="2398850" y="1133369"/>
            <a:ext cx="5830750" cy="523220"/>
          </a:xfrm>
          <a:prstGeom prst="rect">
            <a:avLst/>
          </a:prstGeom>
          <a:noFill/>
        </p:spPr>
        <p:txBody>
          <a:bodyPr wrap="square" rtlCol="0">
            <a:spAutoFit/>
          </a:bodyPr>
          <a:lstStyle/>
          <a:p>
            <a:r>
              <a:rPr lang="en-US" sz="2800" b="1" dirty="0">
                <a:latin typeface="Alexandria" charset="0"/>
                <a:cs typeface="Alexandria" charset="0"/>
              </a:rPr>
              <a:t>Forward</a:t>
            </a:r>
          </a:p>
        </p:txBody>
      </p:sp>
      <p:sp>
        <p:nvSpPr>
          <p:cNvPr id="5" name="Rectangle 4">
            <a:extLst>
              <a:ext uri="{FF2B5EF4-FFF2-40B4-BE49-F238E27FC236}">
                <a16:creationId xmlns:a16="http://schemas.microsoft.com/office/drawing/2014/main" id="{672934AA-7C1A-2527-F7E1-931E35FB7B7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5B193EE-5ADE-1485-3ADF-AF7E52392F85}"/>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209ED2BC-A6B5-6AF5-53EC-D9EA751A82EE}"/>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pic>
        <p:nvPicPr>
          <p:cNvPr id="7" name="Graphic 21">
            <a:extLst>
              <a:ext uri="{FF2B5EF4-FFF2-40B4-BE49-F238E27FC236}">
                <a16:creationId xmlns:a16="http://schemas.microsoft.com/office/drawing/2014/main" id="{E7DEE104-4C18-B419-0294-154327A6E06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8366EB94-4400-585B-5754-042D0B4EE7C0}"/>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6E17A658-BC42-9BB9-32AD-20F6E44EAD15}"/>
              </a:ext>
            </a:extLst>
          </p:cNvPr>
          <p:cNvSpPr/>
          <p:nvPr/>
        </p:nvSpPr>
        <p:spPr>
          <a:xfrm>
            <a:off x="1091381" y="5751871"/>
            <a:ext cx="1533832" cy="609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E4934BA5-AE8E-C44D-D8F8-84D73CE28F43}"/>
              </a:ext>
            </a:extLst>
          </p:cNvPr>
          <p:cNvSpPr/>
          <p:nvPr/>
        </p:nvSpPr>
        <p:spPr>
          <a:xfrm>
            <a:off x="8475407" y="2684207"/>
            <a:ext cx="983226" cy="3048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a:extLst>
              <a:ext uri="{FF2B5EF4-FFF2-40B4-BE49-F238E27FC236}">
                <a16:creationId xmlns:a16="http://schemas.microsoft.com/office/drawing/2014/main" id="{7012AA7C-53AB-B1A5-FF33-DBD7ADCF7697}"/>
              </a:ext>
            </a:extLst>
          </p:cNvPr>
          <p:cNvSpPr txBox="1"/>
          <p:nvPr/>
        </p:nvSpPr>
        <p:spPr>
          <a:xfrm>
            <a:off x="619081" y="2581080"/>
            <a:ext cx="10794589" cy="3416320"/>
          </a:xfrm>
          <a:prstGeom prst="rect">
            <a:avLst/>
          </a:prstGeom>
          <a:noFill/>
        </p:spPr>
        <p:txBody>
          <a:bodyPr wrap="square" rtlCol="0">
            <a:spAutoFit/>
          </a:bodyPr>
          <a:lstStyle/>
          <a:p>
            <a:r>
              <a:rPr lang="en-US" sz="2400" b="1" dirty="0"/>
              <a:t>• Cryptographic technologies ensure the security of data transmission on the network and protect data from tampering and spying. Signature technologies ensure data integrity and prove the identity of the data sender. PKI certificate authentication technologies verify the validity of public keys and ensure that users access secure and legitimate networks.</a:t>
            </a:r>
          </a:p>
          <a:p>
            <a:endParaRPr lang="en-US" sz="2400" b="1" dirty="0"/>
          </a:p>
          <a:p>
            <a:r>
              <a:rPr lang="en-US" sz="2400" b="1" dirty="0"/>
              <a:t>• By using these technologies, enterprises can prevent unauthorized users from accessing their enterprise networks. Also, secure channels can be established between enterprise branches to ensure security of enterprise data.</a:t>
            </a:r>
          </a:p>
        </p:txBody>
      </p:sp>
    </p:spTree>
    <p:extLst>
      <p:ext uri="{BB962C8B-B14F-4D97-AF65-F5344CB8AC3E}">
        <p14:creationId xmlns:p14="http://schemas.microsoft.com/office/powerpoint/2010/main" val="5087892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E7350BB-9FA5-7FA1-282B-23B86793AD4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63BB702-B284-5438-E85D-FACA118EA37D}"/>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4C36801B-CB7E-3C7D-2F0A-E18E03537E7A}"/>
              </a:ext>
            </a:extLst>
          </p:cNvPr>
          <p:cNvSpPr txBox="1"/>
          <p:nvPr/>
        </p:nvSpPr>
        <p:spPr>
          <a:xfrm>
            <a:off x="2398850" y="1133369"/>
            <a:ext cx="5830750" cy="523220"/>
          </a:xfrm>
          <a:prstGeom prst="rect">
            <a:avLst/>
          </a:prstGeom>
          <a:noFill/>
        </p:spPr>
        <p:txBody>
          <a:bodyPr wrap="square" rtlCol="0">
            <a:spAutoFit/>
          </a:bodyPr>
          <a:lstStyle/>
          <a:p>
            <a:r>
              <a:rPr lang="en-US" sz="2800" b="1" dirty="0">
                <a:latin typeface="Alexandria" charset="0"/>
                <a:cs typeface="Alexandria" charset="0"/>
              </a:rPr>
              <a:t>Objectives</a:t>
            </a:r>
          </a:p>
        </p:txBody>
      </p:sp>
      <p:sp>
        <p:nvSpPr>
          <p:cNvPr id="5" name="Rectangle 4">
            <a:extLst>
              <a:ext uri="{FF2B5EF4-FFF2-40B4-BE49-F238E27FC236}">
                <a16:creationId xmlns:a16="http://schemas.microsoft.com/office/drawing/2014/main" id="{C6E1C42A-79B7-6485-F618-702C485E85E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7D06A93-D7A7-3617-AE2E-1CD166FB6366}"/>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7A82AD7B-7CBF-AB9C-3AD5-B563197CD69F}"/>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pic>
        <p:nvPicPr>
          <p:cNvPr id="7" name="Graphic 21">
            <a:extLst>
              <a:ext uri="{FF2B5EF4-FFF2-40B4-BE49-F238E27FC236}">
                <a16:creationId xmlns:a16="http://schemas.microsoft.com/office/drawing/2014/main" id="{3F45BCE0-7671-0175-9BD3-57CE40C009C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DF8C41E3-A87B-D63D-0C56-94332A78640A}"/>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59874528-3F31-1E50-EC3F-237E0B650BF4}"/>
              </a:ext>
            </a:extLst>
          </p:cNvPr>
          <p:cNvSpPr/>
          <p:nvPr/>
        </p:nvSpPr>
        <p:spPr>
          <a:xfrm>
            <a:off x="1022555" y="5555226"/>
            <a:ext cx="1602658" cy="717755"/>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Box 11">
            <a:extLst>
              <a:ext uri="{FF2B5EF4-FFF2-40B4-BE49-F238E27FC236}">
                <a16:creationId xmlns:a16="http://schemas.microsoft.com/office/drawing/2014/main" id="{6CA26E02-5DC2-EA50-7BD0-CECF41F2B15C}"/>
              </a:ext>
            </a:extLst>
          </p:cNvPr>
          <p:cNvSpPr txBox="1"/>
          <p:nvPr/>
        </p:nvSpPr>
        <p:spPr>
          <a:xfrm>
            <a:off x="812345" y="3358659"/>
            <a:ext cx="11140169" cy="1569660"/>
          </a:xfrm>
          <a:prstGeom prst="rect">
            <a:avLst/>
          </a:prstGeom>
          <a:noFill/>
        </p:spPr>
        <p:txBody>
          <a:bodyPr wrap="square">
            <a:spAutoFit/>
          </a:bodyPr>
          <a:lstStyle/>
          <a:p>
            <a:r>
              <a:rPr lang="en-US" sz="2400" b="1" dirty="0"/>
              <a:t>• Upon completion of this course, you will be able to:</a:t>
            </a:r>
          </a:p>
          <a:p>
            <a:endParaRPr lang="en-US" sz="2400" b="1" dirty="0"/>
          </a:p>
          <a:p>
            <a:r>
              <a:rPr lang="en-US" sz="2400" b="1" dirty="0"/>
              <a:t>□ Describe the scenarios in which cryptographic technologies are applied. </a:t>
            </a:r>
          </a:p>
          <a:p>
            <a:r>
              <a:rPr lang="en-US" sz="2400" b="1" dirty="0"/>
              <a:t>□ Configure different VPN technologies.</a:t>
            </a:r>
          </a:p>
        </p:txBody>
      </p:sp>
    </p:spTree>
    <p:extLst>
      <p:ext uri="{BB962C8B-B14F-4D97-AF65-F5344CB8AC3E}">
        <p14:creationId xmlns:p14="http://schemas.microsoft.com/office/powerpoint/2010/main" val="17605580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927A06E-40D4-1F90-A323-148F06D5AB5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E387505-4075-E0E2-4C51-A820B48CD1D7}"/>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6C02299A-FB85-FDE8-7CA4-EB8680AEEDFA}"/>
              </a:ext>
            </a:extLst>
          </p:cNvPr>
          <p:cNvSpPr txBox="1"/>
          <p:nvPr/>
        </p:nvSpPr>
        <p:spPr>
          <a:xfrm>
            <a:off x="2398850" y="1133369"/>
            <a:ext cx="5830750" cy="523220"/>
          </a:xfrm>
          <a:prstGeom prst="rect">
            <a:avLst/>
          </a:prstGeom>
          <a:noFill/>
        </p:spPr>
        <p:txBody>
          <a:bodyPr wrap="square" rtlCol="0">
            <a:spAutoFit/>
          </a:bodyPr>
          <a:lstStyle/>
          <a:p>
            <a:r>
              <a:rPr lang="en-US" sz="2800" b="1" dirty="0">
                <a:latin typeface="Alexandria" charset="0"/>
                <a:cs typeface="Alexandria" charset="0"/>
              </a:rPr>
              <a:t>Application of Cryptography</a:t>
            </a:r>
          </a:p>
        </p:txBody>
      </p:sp>
      <p:sp>
        <p:nvSpPr>
          <p:cNvPr id="5" name="Rectangle 4">
            <a:extLst>
              <a:ext uri="{FF2B5EF4-FFF2-40B4-BE49-F238E27FC236}">
                <a16:creationId xmlns:a16="http://schemas.microsoft.com/office/drawing/2014/main" id="{6195C4B3-5CB7-15D0-6CD7-C6E7E42A3D1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BB62FA2-792B-6A0B-76DA-1790592D7799}"/>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6496FC72-3516-5745-27B4-52DF5671C98D}"/>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pic>
        <p:nvPicPr>
          <p:cNvPr id="7" name="Graphic 21">
            <a:extLst>
              <a:ext uri="{FF2B5EF4-FFF2-40B4-BE49-F238E27FC236}">
                <a16:creationId xmlns:a16="http://schemas.microsoft.com/office/drawing/2014/main" id="{237B7ABD-F3BB-C7A9-52C2-55F61CC4D65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C431FC5A-49F3-758D-AB65-A024B3C19C8C}"/>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44ED0DA6-6512-9AF5-CC42-5E73CC2326C4}"/>
              </a:ext>
            </a:extLst>
          </p:cNvPr>
          <p:cNvSpPr/>
          <p:nvPr/>
        </p:nvSpPr>
        <p:spPr>
          <a:xfrm>
            <a:off x="1022555" y="5555226"/>
            <a:ext cx="1602658" cy="717755"/>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Box 11">
            <a:extLst>
              <a:ext uri="{FF2B5EF4-FFF2-40B4-BE49-F238E27FC236}">
                <a16:creationId xmlns:a16="http://schemas.microsoft.com/office/drawing/2014/main" id="{DEE1DE4E-5FFB-2B6B-6580-2ABB180A8217}"/>
              </a:ext>
            </a:extLst>
          </p:cNvPr>
          <p:cNvSpPr txBox="1"/>
          <p:nvPr/>
        </p:nvSpPr>
        <p:spPr>
          <a:xfrm>
            <a:off x="649059" y="2770830"/>
            <a:ext cx="10748283" cy="2862322"/>
          </a:xfrm>
          <a:prstGeom prst="rect">
            <a:avLst/>
          </a:prstGeom>
          <a:noFill/>
        </p:spPr>
        <p:txBody>
          <a:bodyPr wrap="square">
            <a:spAutoFit/>
          </a:bodyPr>
          <a:lstStyle/>
          <a:p>
            <a:r>
              <a:rPr lang="en-US" sz="2000" b="1" dirty="0"/>
              <a:t>• Cryptography applications include digital envelopes, digital signatures, and digital certificates.</a:t>
            </a:r>
          </a:p>
          <a:p>
            <a:endParaRPr lang="en-US" sz="2000" b="1" dirty="0"/>
          </a:p>
          <a:p>
            <a:r>
              <a:rPr lang="en-US" sz="2000" b="1" dirty="0"/>
              <a:t>□ Digital envelope: ensures the confidentiality of data in transit using symmetric and asymmetric encryption.</a:t>
            </a:r>
          </a:p>
          <a:p>
            <a:endParaRPr lang="en-US" sz="2000" b="1" dirty="0"/>
          </a:p>
          <a:p>
            <a:r>
              <a:rPr lang="en-US" sz="2000" b="1" dirty="0"/>
              <a:t>□ Digital signature: ensures the integrity of data transit using hash algorithms. </a:t>
            </a:r>
          </a:p>
          <a:p>
            <a:endParaRPr lang="en-US" sz="2000" b="1" dirty="0"/>
          </a:p>
          <a:p>
            <a:r>
              <a:rPr lang="en-US" sz="2000" b="1" dirty="0"/>
              <a:t>□ Digital certificate: ensures the non-repudiation of data transmission by authenticating the public key using a third-party authority (CA).</a:t>
            </a:r>
          </a:p>
        </p:txBody>
      </p:sp>
    </p:spTree>
    <p:extLst>
      <p:ext uri="{BB962C8B-B14F-4D97-AF65-F5344CB8AC3E}">
        <p14:creationId xmlns:p14="http://schemas.microsoft.com/office/powerpoint/2010/main" val="14448740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415DE13-4B93-23EA-8C6D-A5D3BC5CBF5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76D7310-13C2-50DE-B48B-69EC913ECD60}"/>
              </a:ext>
            </a:extLst>
          </p:cNvPr>
          <p:cNvSpPr/>
          <p:nvPr/>
        </p:nvSpPr>
        <p:spPr>
          <a:xfrm>
            <a:off x="179614" y="1126671"/>
            <a:ext cx="11789229" cy="557892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6D1B827-7A09-4A26-F067-E36379361311}"/>
              </a:ext>
            </a:extLst>
          </p:cNvPr>
          <p:cNvSpPr txBox="1"/>
          <p:nvPr/>
        </p:nvSpPr>
        <p:spPr>
          <a:xfrm>
            <a:off x="2300879" y="610856"/>
            <a:ext cx="7561578" cy="523220"/>
          </a:xfrm>
          <a:prstGeom prst="rect">
            <a:avLst/>
          </a:prstGeom>
          <a:noFill/>
        </p:spPr>
        <p:txBody>
          <a:bodyPr wrap="square" rtlCol="0">
            <a:spAutoFit/>
          </a:bodyPr>
          <a:lstStyle/>
          <a:p>
            <a:r>
              <a:rPr lang="en-US" sz="2800" b="1" dirty="0">
                <a:latin typeface="Alexandria" charset="0"/>
                <a:cs typeface="Alexandria" charset="0"/>
              </a:rPr>
              <a:t>Application Scenarios</a:t>
            </a:r>
          </a:p>
        </p:txBody>
      </p:sp>
      <p:sp>
        <p:nvSpPr>
          <p:cNvPr id="5" name="Rectangle 4">
            <a:extLst>
              <a:ext uri="{FF2B5EF4-FFF2-40B4-BE49-F238E27FC236}">
                <a16:creationId xmlns:a16="http://schemas.microsoft.com/office/drawing/2014/main" id="{F1F4E60E-E2D3-4229-CD57-96A43EDAA77C}"/>
              </a:ext>
            </a:extLst>
          </p:cNvPr>
          <p:cNvSpPr/>
          <p:nvPr/>
        </p:nvSpPr>
        <p:spPr>
          <a:xfrm>
            <a:off x="909650" y="3638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2822275-0356-7BC4-9B2A-21B925CBEC80}"/>
              </a:ext>
            </a:extLst>
          </p:cNvPr>
          <p:cNvSpPr txBox="1"/>
          <p:nvPr/>
        </p:nvSpPr>
        <p:spPr>
          <a:xfrm>
            <a:off x="997283" y="584088"/>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18E76464-B18F-1A7D-9136-A8CEEF2A32E8}"/>
              </a:ext>
            </a:extLst>
          </p:cNvPr>
          <p:cNvSpPr txBox="1"/>
          <p:nvPr/>
        </p:nvSpPr>
        <p:spPr>
          <a:xfrm>
            <a:off x="1148866" y="758260"/>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pic>
        <p:nvPicPr>
          <p:cNvPr id="7" name="Graphic 21">
            <a:extLst>
              <a:ext uri="{FF2B5EF4-FFF2-40B4-BE49-F238E27FC236}">
                <a16:creationId xmlns:a16="http://schemas.microsoft.com/office/drawing/2014/main" id="{3D6253B1-44F5-BE8B-95F2-A79B1FA358C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45995943-A955-7C7D-B69B-C43CFDDAE3B2}"/>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F9850FF2-1ACB-A0D5-1E85-FF03B54FF41F}"/>
              </a:ext>
            </a:extLst>
          </p:cNvPr>
          <p:cNvSpPr txBox="1"/>
          <p:nvPr/>
        </p:nvSpPr>
        <p:spPr>
          <a:xfrm>
            <a:off x="146957" y="1519603"/>
            <a:ext cx="12045043" cy="5078313"/>
          </a:xfrm>
          <a:prstGeom prst="rect">
            <a:avLst/>
          </a:prstGeom>
          <a:noFill/>
        </p:spPr>
        <p:txBody>
          <a:bodyPr wrap="square">
            <a:spAutoFit/>
          </a:bodyPr>
          <a:lstStyle/>
          <a:p>
            <a:r>
              <a:rPr lang="en-US" b="1" dirty="0"/>
              <a:t>• Digital envelopes, digital signatures, and digital certificates are applied to different scenarios, listed as follows:</a:t>
            </a:r>
          </a:p>
          <a:p>
            <a:endParaRPr lang="en-US" b="1" dirty="0"/>
          </a:p>
          <a:p>
            <a:r>
              <a:rPr lang="en-US" b="1" dirty="0"/>
              <a:t>• VPN: To ensure data confidentiality, many VPN technologies need to use encryption and decryption technologies, such as IPsec VPN and SSL VPN.</a:t>
            </a:r>
          </a:p>
          <a:p>
            <a:endParaRPr lang="en-US" b="1" dirty="0"/>
          </a:p>
          <a:p>
            <a:r>
              <a:rPr lang="en-US" b="1" dirty="0"/>
              <a:t>• IPv6: To prevent the device from being spoofed, secure neighbor discovery (SEND) router authorization can be configured on the device. The digital certificate technology can be used for selecting legitimate gateway devices.</a:t>
            </a:r>
          </a:p>
          <a:p>
            <a:endParaRPr lang="en-US" b="1" dirty="0"/>
          </a:p>
          <a:p>
            <a:r>
              <a:rPr lang="en-US" b="1" dirty="0"/>
              <a:t>• HTTPS login: The administrator can use HTTPS to securely log in to the web Ul of the HTTPS server and manage network devices. To improve security of SSL connections, the CA trusted by the web browser is configured to issue local certificates  for the HTTPS client. Then the web browser can verify local certificates, avoiding malicious attacks and ensuring secure login.</a:t>
            </a:r>
          </a:p>
          <a:p>
            <a:endParaRPr lang="en-US" b="1" dirty="0"/>
          </a:p>
          <a:p>
            <a:r>
              <a:rPr lang="en-US" b="1" dirty="0"/>
              <a:t>• System login authorization: A digest algorithm processes the user password to generate a digest, which is stored and compared with the user-supplied password the next time the user logs in.</a:t>
            </a:r>
          </a:p>
          <a:p>
            <a:endParaRPr lang="en-US" b="1" dirty="0"/>
          </a:p>
          <a:p>
            <a:r>
              <a:rPr lang="en-US" b="1" dirty="0"/>
              <a:t>• The most important application scenario is VPN.</a:t>
            </a:r>
          </a:p>
          <a:p>
            <a:endParaRPr lang="en-US" b="1" dirty="0"/>
          </a:p>
          <a:p>
            <a:r>
              <a:rPr lang="en-US" b="1" dirty="0"/>
              <a:t>• This course introduces several encrypted VPNs and some common VPN technologies.</a:t>
            </a:r>
          </a:p>
        </p:txBody>
      </p:sp>
    </p:spTree>
    <p:extLst>
      <p:ext uri="{BB962C8B-B14F-4D97-AF65-F5344CB8AC3E}">
        <p14:creationId xmlns:p14="http://schemas.microsoft.com/office/powerpoint/2010/main" val="16816429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56EE72B-5636-8F9A-E06E-F84049F4015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2264847-B5DD-F2EF-7D5E-602B9B074E9D}"/>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41FFE764-12F5-6B6B-8808-8F949AA6548B}"/>
              </a:ext>
            </a:extLst>
          </p:cNvPr>
          <p:cNvSpPr txBox="1"/>
          <p:nvPr/>
        </p:nvSpPr>
        <p:spPr>
          <a:xfrm>
            <a:off x="2398850" y="1133369"/>
            <a:ext cx="5830750" cy="523220"/>
          </a:xfrm>
          <a:prstGeom prst="rect">
            <a:avLst/>
          </a:prstGeom>
          <a:noFill/>
        </p:spPr>
        <p:txBody>
          <a:bodyPr wrap="square" rtlCol="0">
            <a:spAutoFit/>
          </a:bodyPr>
          <a:lstStyle/>
          <a:p>
            <a:r>
              <a:rPr lang="en-US" sz="2800" b="1" dirty="0">
                <a:latin typeface="Alexandria" charset="0"/>
                <a:cs typeface="Alexandria" charset="0"/>
              </a:rPr>
              <a:t>What is a VPN?</a:t>
            </a:r>
          </a:p>
        </p:txBody>
      </p:sp>
      <p:sp>
        <p:nvSpPr>
          <p:cNvPr id="5" name="Rectangle 4">
            <a:extLst>
              <a:ext uri="{FF2B5EF4-FFF2-40B4-BE49-F238E27FC236}">
                <a16:creationId xmlns:a16="http://schemas.microsoft.com/office/drawing/2014/main" id="{CAC01F04-4677-936C-6732-4718059D27B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3BBD944-31C1-3275-F84E-CD7248DB713C}"/>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347E44DE-F8D8-0A0C-ABF6-680FAAB8AA57}"/>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pic>
        <p:nvPicPr>
          <p:cNvPr id="7" name="Graphic 21">
            <a:extLst>
              <a:ext uri="{FF2B5EF4-FFF2-40B4-BE49-F238E27FC236}">
                <a16:creationId xmlns:a16="http://schemas.microsoft.com/office/drawing/2014/main" id="{67369FFC-CE71-BA64-6D18-95950530378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8791A582-2152-1B29-4791-F6D4E7E42A94}"/>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75B206B2-2CC8-F456-B4BF-30FFD6848B04}"/>
              </a:ext>
            </a:extLst>
          </p:cNvPr>
          <p:cNvSpPr/>
          <p:nvPr/>
        </p:nvSpPr>
        <p:spPr>
          <a:xfrm>
            <a:off x="1022555" y="5555226"/>
            <a:ext cx="1602658" cy="717755"/>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Box 11">
            <a:extLst>
              <a:ext uri="{FF2B5EF4-FFF2-40B4-BE49-F238E27FC236}">
                <a16:creationId xmlns:a16="http://schemas.microsoft.com/office/drawing/2014/main" id="{47678657-EAA3-5E72-74AC-16E462E4D6B2}"/>
              </a:ext>
            </a:extLst>
          </p:cNvPr>
          <p:cNvSpPr txBox="1"/>
          <p:nvPr/>
        </p:nvSpPr>
        <p:spPr>
          <a:xfrm>
            <a:off x="649059" y="2460587"/>
            <a:ext cx="10748283" cy="3737946"/>
          </a:xfrm>
          <a:prstGeom prst="rect">
            <a:avLst/>
          </a:prstGeom>
          <a:noFill/>
        </p:spPr>
        <p:txBody>
          <a:bodyPr wrap="square">
            <a:spAutoFit/>
          </a:bodyPr>
          <a:lstStyle/>
          <a:p>
            <a:pPr>
              <a:lnSpc>
                <a:spcPct val="150000"/>
              </a:lnSpc>
            </a:pPr>
            <a:r>
              <a:rPr lang="en-US" sz="2000" b="1" dirty="0"/>
              <a:t>• A virtual private network (VPN) is a private data channel established across a shared public network. It connects all networks or endpoint devices that need to access the virtual network to form a dedicated network that provides a certain degree of security and quality of service (QoS).</a:t>
            </a:r>
          </a:p>
          <a:p>
            <a:pPr>
              <a:lnSpc>
                <a:spcPct val="150000"/>
              </a:lnSpc>
            </a:pPr>
            <a:endParaRPr lang="en-US" sz="2000" b="1" dirty="0"/>
          </a:p>
          <a:p>
            <a:pPr>
              <a:lnSpc>
                <a:spcPct val="150000"/>
              </a:lnSpc>
            </a:pPr>
            <a:r>
              <a:rPr lang="en-US" sz="2000" b="1" dirty="0"/>
              <a:t>• Virtual:  Users  use  the  toll  lines  of  the  Internet  to  set  up  their  own  private networks, without requiring physical dedicated toll lines.</a:t>
            </a:r>
          </a:p>
          <a:p>
            <a:pPr>
              <a:lnSpc>
                <a:spcPct val="150000"/>
              </a:lnSpc>
            </a:pPr>
            <a:endParaRPr lang="en-US" sz="2000" b="1" dirty="0"/>
          </a:p>
          <a:p>
            <a:pPr>
              <a:lnSpc>
                <a:spcPct val="150000"/>
              </a:lnSpc>
            </a:pPr>
            <a:r>
              <a:rPr lang="en-US" sz="2000" b="1" dirty="0"/>
              <a:t>• Private network: Users can customize a network best suited to their needs.</a:t>
            </a:r>
          </a:p>
        </p:txBody>
      </p:sp>
    </p:spTree>
    <p:extLst>
      <p:ext uri="{BB962C8B-B14F-4D97-AF65-F5344CB8AC3E}">
        <p14:creationId xmlns:p14="http://schemas.microsoft.com/office/powerpoint/2010/main" val="31654952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6E6F785-D4B0-CA3A-49B2-8991EF5483C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EC762E8-9651-D27C-C2DB-B5F6A56B6044}"/>
              </a:ext>
            </a:extLst>
          </p:cNvPr>
          <p:cNvSpPr/>
          <p:nvPr/>
        </p:nvSpPr>
        <p:spPr>
          <a:xfrm>
            <a:off x="179614" y="1126671"/>
            <a:ext cx="11789229" cy="557892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47A54534-297D-2936-830F-16FE6F193B6B}"/>
              </a:ext>
            </a:extLst>
          </p:cNvPr>
          <p:cNvSpPr txBox="1"/>
          <p:nvPr/>
        </p:nvSpPr>
        <p:spPr>
          <a:xfrm>
            <a:off x="2300879" y="610856"/>
            <a:ext cx="7561578" cy="523220"/>
          </a:xfrm>
          <a:prstGeom prst="rect">
            <a:avLst/>
          </a:prstGeom>
          <a:noFill/>
        </p:spPr>
        <p:txBody>
          <a:bodyPr wrap="square" rtlCol="0">
            <a:spAutoFit/>
          </a:bodyPr>
          <a:lstStyle/>
          <a:p>
            <a:r>
              <a:rPr lang="en-US" sz="2800" b="1" dirty="0">
                <a:latin typeface="Alexandria" charset="0"/>
                <a:cs typeface="Alexandria" charset="0"/>
              </a:rPr>
              <a:t>Categorization of VPNs</a:t>
            </a:r>
          </a:p>
        </p:txBody>
      </p:sp>
      <p:sp>
        <p:nvSpPr>
          <p:cNvPr id="5" name="Rectangle 4">
            <a:extLst>
              <a:ext uri="{FF2B5EF4-FFF2-40B4-BE49-F238E27FC236}">
                <a16:creationId xmlns:a16="http://schemas.microsoft.com/office/drawing/2014/main" id="{3AF17265-60B2-C42B-2EC1-DD63BA5DE1DE}"/>
              </a:ext>
            </a:extLst>
          </p:cNvPr>
          <p:cNvSpPr/>
          <p:nvPr/>
        </p:nvSpPr>
        <p:spPr>
          <a:xfrm>
            <a:off x="909650" y="3638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94BCCBF-2D0C-A232-CDDE-B660DE542E32}"/>
              </a:ext>
            </a:extLst>
          </p:cNvPr>
          <p:cNvSpPr txBox="1"/>
          <p:nvPr/>
        </p:nvSpPr>
        <p:spPr>
          <a:xfrm>
            <a:off x="997283" y="584088"/>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A4E802EF-F83C-8293-B25D-747F4A3840C8}"/>
              </a:ext>
            </a:extLst>
          </p:cNvPr>
          <p:cNvSpPr txBox="1"/>
          <p:nvPr/>
        </p:nvSpPr>
        <p:spPr>
          <a:xfrm>
            <a:off x="1148866" y="758260"/>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pic>
        <p:nvPicPr>
          <p:cNvPr id="7" name="Graphic 21">
            <a:extLst>
              <a:ext uri="{FF2B5EF4-FFF2-40B4-BE49-F238E27FC236}">
                <a16:creationId xmlns:a16="http://schemas.microsoft.com/office/drawing/2014/main" id="{67963E87-B28E-D08C-FBDB-BE292590E4C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385F309D-CC28-E64E-CD7D-CCDB0C9DCA2E}"/>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F3BAAA96-DEDF-E918-8769-F7F290A50A5C}"/>
              </a:ext>
            </a:extLst>
          </p:cNvPr>
          <p:cNvPicPr>
            <a:picLocks noChangeAspect="1"/>
          </p:cNvPicPr>
          <p:nvPr/>
        </p:nvPicPr>
        <p:blipFill>
          <a:blip r:embed="rId3"/>
          <a:stretch>
            <a:fillRect/>
          </a:stretch>
        </p:blipFill>
        <p:spPr>
          <a:xfrm>
            <a:off x="2471295" y="1264516"/>
            <a:ext cx="8691059" cy="5266913"/>
          </a:xfrm>
          <a:prstGeom prst="rect">
            <a:avLst/>
          </a:prstGeom>
        </p:spPr>
      </p:pic>
    </p:spTree>
    <p:extLst>
      <p:ext uri="{BB962C8B-B14F-4D97-AF65-F5344CB8AC3E}">
        <p14:creationId xmlns:p14="http://schemas.microsoft.com/office/powerpoint/2010/main" val="32225155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8C167C0-0FBB-344C-3433-0F72D8F546D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187AE4D-23E2-C431-8E5D-C7F1F0C26370}"/>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017B53EA-6537-9EEA-52C9-461676C9F130}"/>
              </a:ext>
            </a:extLst>
          </p:cNvPr>
          <p:cNvSpPr txBox="1"/>
          <p:nvPr/>
        </p:nvSpPr>
        <p:spPr>
          <a:xfrm>
            <a:off x="2398850" y="1133369"/>
            <a:ext cx="5830750" cy="523220"/>
          </a:xfrm>
          <a:prstGeom prst="rect">
            <a:avLst/>
          </a:prstGeom>
          <a:noFill/>
        </p:spPr>
        <p:txBody>
          <a:bodyPr wrap="square" rtlCol="0">
            <a:spAutoFit/>
          </a:bodyPr>
          <a:lstStyle/>
          <a:p>
            <a:r>
              <a:rPr lang="en-US" sz="2800" b="1" dirty="0">
                <a:latin typeface="Alexandria" charset="0"/>
                <a:cs typeface="Alexandria" charset="0"/>
              </a:rPr>
              <a:t>Application Scenarios of VPNs</a:t>
            </a:r>
          </a:p>
        </p:txBody>
      </p:sp>
      <p:sp>
        <p:nvSpPr>
          <p:cNvPr id="5" name="Rectangle 4">
            <a:extLst>
              <a:ext uri="{FF2B5EF4-FFF2-40B4-BE49-F238E27FC236}">
                <a16:creationId xmlns:a16="http://schemas.microsoft.com/office/drawing/2014/main" id="{6B6BBB3A-C36F-3D61-1689-D509551477C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0F88BFC-4413-B731-8D38-18C2AACFF490}"/>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CE0CEF01-8A35-CA89-9329-97E73600626A}"/>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pic>
        <p:nvPicPr>
          <p:cNvPr id="7" name="Graphic 21">
            <a:extLst>
              <a:ext uri="{FF2B5EF4-FFF2-40B4-BE49-F238E27FC236}">
                <a16:creationId xmlns:a16="http://schemas.microsoft.com/office/drawing/2014/main" id="{B33F7EE4-C715-E79F-ACE7-ADB7AC6E576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19003968-E19F-6A75-0A4E-054D591063CA}"/>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2C65A879-6036-EBE8-4393-57F92C7BC533}"/>
              </a:ext>
            </a:extLst>
          </p:cNvPr>
          <p:cNvSpPr/>
          <p:nvPr/>
        </p:nvSpPr>
        <p:spPr>
          <a:xfrm>
            <a:off x="1022555" y="5555226"/>
            <a:ext cx="1602658" cy="717755"/>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Box 11">
            <a:extLst>
              <a:ext uri="{FF2B5EF4-FFF2-40B4-BE49-F238E27FC236}">
                <a16:creationId xmlns:a16="http://schemas.microsoft.com/office/drawing/2014/main" id="{0B57B716-292D-7FD2-F5EB-1C971091DB7A}"/>
              </a:ext>
            </a:extLst>
          </p:cNvPr>
          <p:cNvSpPr txBox="1"/>
          <p:nvPr/>
        </p:nvSpPr>
        <p:spPr>
          <a:xfrm>
            <a:off x="730702" y="2085030"/>
            <a:ext cx="10748283" cy="4549835"/>
          </a:xfrm>
          <a:prstGeom prst="rect">
            <a:avLst/>
          </a:prstGeom>
          <a:noFill/>
        </p:spPr>
        <p:txBody>
          <a:bodyPr wrap="square">
            <a:spAutoFit/>
          </a:bodyPr>
          <a:lstStyle/>
          <a:p>
            <a:r>
              <a:rPr lang="en-US" sz="2800" b="1" dirty="0"/>
              <a:t>•  Site-to-Site VPN</a:t>
            </a:r>
          </a:p>
          <a:p>
            <a:pPr>
              <a:lnSpc>
                <a:spcPct val="150000"/>
              </a:lnSpc>
            </a:pPr>
            <a:r>
              <a:rPr lang="en-US" sz="2800" b="1" dirty="0"/>
              <a:t>□ Connection between two LANs</a:t>
            </a:r>
          </a:p>
          <a:p>
            <a:pPr>
              <a:lnSpc>
                <a:spcPct val="150000"/>
              </a:lnSpc>
            </a:pPr>
            <a:r>
              <a:rPr lang="en-US" sz="2800" b="1" dirty="0"/>
              <a:t>□ Applicable VPN technologies: IPsec, L2TP, L2TP over IPsec, GRE over IPsec, and IPsec over GRE</a:t>
            </a:r>
          </a:p>
          <a:p>
            <a:endParaRPr lang="en-US" sz="2800" b="1" dirty="0"/>
          </a:p>
          <a:p>
            <a:r>
              <a:rPr lang="en-US" sz="2800" b="1" dirty="0"/>
              <a:t>•  Client-to-Site VPN</a:t>
            </a:r>
          </a:p>
          <a:p>
            <a:pPr>
              <a:lnSpc>
                <a:spcPct val="150000"/>
              </a:lnSpc>
            </a:pPr>
            <a:r>
              <a:rPr lang="en-US" sz="2800" b="1" dirty="0"/>
              <a:t>□ Connection between clients and an enterprise intranet</a:t>
            </a:r>
          </a:p>
          <a:p>
            <a:pPr>
              <a:lnSpc>
                <a:spcPct val="150000"/>
              </a:lnSpc>
            </a:pPr>
            <a:r>
              <a:rPr lang="en-US" sz="2800" b="1" dirty="0"/>
              <a:t>□ Applicable VPN technologies: SSL, IPsec, L2TP, and L2TP over IPsec</a:t>
            </a:r>
          </a:p>
        </p:txBody>
      </p:sp>
    </p:spTree>
    <p:extLst>
      <p:ext uri="{BB962C8B-B14F-4D97-AF65-F5344CB8AC3E}">
        <p14:creationId xmlns:p14="http://schemas.microsoft.com/office/powerpoint/2010/main" val="14698772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946551-DE96-CA33-03AF-76F1A014FA0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391F545-47B3-39F3-29A1-0A493DAF6516}"/>
              </a:ext>
            </a:extLst>
          </p:cNvPr>
          <p:cNvSpPr/>
          <p:nvPr/>
        </p:nvSpPr>
        <p:spPr>
          <a:xfrm>
            <a:off x="179614" y="1126671"/>
            <a:ext cx="11789229" cy="557892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69BBCF85-F49F-3A8C-3D22-474E6C546A2B}"/>
              </a:ext>
            </a:extLst>
          </p:cNvPr>
          <p:cNvSpPr txBox="1"/>
          <p:nvPr/>
        </p:nvSpPr>
        <p:spPr>
          <a:xfrm>
            <a:off x="2300879" y="610856"/>
            <a:ext cx="7561578" cy="523220"/>
          </a:xfrm>
          <a:prstGeom prst="rect">
            <a:avLst/>
          </a:prstGeom>
          <a:noFill/>
        </p:spPr>
        <p:txBody>
          <a:bodyPr wrap="square" rtlCol="0">
            <a:spAutoFit/>
          </a:bodyPr>
          <a:lstStyle/>
          <a:p>
            <a:r>
              <a:rPr lang="en-US" sz="2800" b="1" dirty="0">
                <a:latin typeface="Alexandria" charset="0"/>
                <a:cs typeface="Alexandria" charset="0"/>
              </a:rPr>
              <a:t>Overview of L2TP VPNs</a:t>
            </a:r>
          </a:p>
        </p:txBody>
      </p:sp>
      <p:sp>
        <p:nvSpPr>
          <p:cNvPr id="5" name="Rectangle 4">
            <a:extLst>
              <a:ext uri="{FF2B5EF4-FFF2-40B4-BE49-F238E27FC236}">
                <a16:creationId xmlns:a16="http://schemas.microsoft.com/office/drawing/2014/main" id="{65A437AB-48FD-2B91-B9AB-DEE8BD47426F}"/>
              </a:ext>
            </a:extLst>
          </p:cNvPr>
          <p:cNvSpPr/>
          <p:nvPr/>
        </p:nvSpPr>
        <p:spPr>
          <a:xfrm>
            <a:off x="909650" y="3638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82D6890-86C0-8CB9-E45A-8B5AE9607233}"/>
              </a:ext>
            </a:extLst>
          </p:cNvPr>
          <p:cNvSpPr txBox="1"/>
          <p:nvPr/>
        </p:nvSpPr>
        <p:spPr>
          <a:xfrm>
            <a:off x="997283" y="584088"/>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49379EDF-CB82-CDFE-D767-427CABB322B0}"/>
              </a:ext>
            </a:extLst>
          </p:cNvPr>
          <p:cNvSpPr txBox="1"/>
          <p:nvPr/>
        </p:nvSpPr>
        <p:spPr>
          <a:xfrm>
            <a:off x="1148866" y="758260"/>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pic>
        <p:nvPicPr>
          <p:cNvPr id="7" name="Graphic 21">
            <a:extLst>
              <a:ext uri="{FF2B5EF4-FFF2-40B4-BE49-F238E27FC236}">
                <a16:creationId xmlns:a16="http://schemas.microsoft.com/office/drawing/2014/main" id="{235A0B0C-03F0-859C-5DB2-F3F4F48229A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0CEA3042-AA53-61D5-19B0-18493C58835D}"/>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534E3EC9-E2E3-3C5C-8208-90CDE3D48C76}"/>
              </a:ext>
            </a:extLst>
          </p:cNvPr>
          <p:cNvSpPr txBox="1"/>
          <p:nvPr/>
        </p:nvSpPr>
        <p:spPr>
          <a:xfrm>
            <a:off x="195944" y="1584917"/>
            <a:ext cx="11772900" cy="4980722"/>
          </a:xfrm>
          <a:prstGeom prst="rect">
            <a:avLst/>
          </a:prstGeom>
          <a:noFill/>
        </p:spPr>
        <p:txBody>
          <a:bodyPr wrap="square">
            <a:spAutoFit/>
          </a:bodyPr>
          <a:lstStyle/>
          <a:p>
            <a:r>
              <a:rPr lang="en-US" sz="2800" b="1" dirty="0"/>
              <a:t>• L2TP</a:t>
            </a:r>
          </a:p>
          <a:p>
            <a:r>
              <a:rPr lang="en-US" sz="2800" b="1" dirty="0"/>
              <a:t>□ A tunneling protocol set to transparently transmit PPP packets between a user and an enterprise server. It provides support for the tunnel transmission of packets at the PPP link layer.</a:t>
            </a:r>
          </a:p>
          <a:p>
            <a:endParaRPr lang="en-US" sz="2800" b="1" dirty="0"/>
          </a:p>
          <a:p>
            <a:r>
              <a:rPr lang="en-US" sz="2800" b="1" dirty="0"/>
              <a:t>• The L2TP VPN applies to the following scenarios: </a:t>
            </a:r>
          </a:p>
          <a:p>
            <a:endParaRPr lang="en-US" sz="2800" b="1" dirty="0"/>
          </a:p>
          <a:p>
            <a:pPr>
              <a:lnSpc>
                <a:spcPct val="150000"/>
              </a:lnSpc>
            </a:pPr>
            <a:r>
              <a:rPr lang="en-US" sz="2800" b="1" dirty="0"/>
              <a:t>□ NAS-initiated VPN</a:t>
            </a:r>
          </a:p>
          <a:p>
            <a:pPr>
              <a:lnSpc>
                <a:spcPct val="150000"/>
              </a:lnSpc>
            </a:pPr>
            <a:r>
              <a:rPr lang="en-US" sz="2800" b="1" dirty="0"/>
              <a:t>□ Automatic dialing on the LAC </a:t>
            </a:r>
          </a:p>
          <a:p>
            <a:pPr>
              <a:lnSpc>
                <a:spcPct val="150000"/>
              </a:lnSpc>
            </a:pPr>
            <a:r>
              <a:rPr lang="en-US" sz="2800" b="1" dirty="0"/>
              <a:t>□ Client-initiated VPN</a:t>
            </a:r>
          </a:p>
        </p:txBody>
      </p:sp>
    </p:spTree>
    <p:extLst>
      <p:ext uri="{BB962C8B-B14F-4D97-AF65-F5344CB8AC3E}">
        <p14:creationId xmlns:p14="http://schemas.microsoft.com/office/powerpoint/2010/main" val="32343910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6FE555E-1495-21D0-04AC-E9B0A6C0FC6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8C4FDEF-5CE0-1C13-176F-D4B3E69BA722}"/>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B6CBCCEF-4F93-0FE5-57BB-A6AFB983B0AD}"/>
              </a:ext>
            </a:extLst>
          </p:cNvPr>
          <p:cNvSpPr txBox="1"/>
          <p:nvPr/>
        </p:nvSpPr>
        <p:spPr>
          <a:xfrm>
            <a:off x="2398850" y="1133369"/>
            <a:ext cx="5830750" cy="523220"/>
          </a:xfrm>
          <a:prstGeom prst="rect">
            <a:avLst/>
          </a:prstGeom>
          <a:noFill/>
        </p:spPr>
        <p:txBody>
          <a:bodyPr wrap="square" rtlCol="0">
            <a:spAutoFit/>
          </a:bodyPr>
          <a:lstStyle/>
          <a:p>
            <a:r>
              <a:rPr lang="en-US" sz="2800" b="1" dirty="0">
                <a:latin typeface="Alexandria" charset="0"/>
                <a:cs typeface="Alexandria" charset="0"/>
              </a:rPr>
              <a:t>Client-Initiated L2TP VPNs</a:t>
            </a:r>
          </a:p>
        </p:txBody>
      </p:sp>
      <p:sp>
        <p:nvSpPr>
          <p:cNvPr id="5" name="Rectangle 4">
            <a:extLst>
              <a:ext uri="{FF2B5EF4-FFF2-40B4-BE49-F238E27FC236}">
                <a16:creationId xmlns:a16="http://schemas.microsoft.com/office/drawing/2014/main" id="{597F0B09-0901-F35B-FA7E-A1D722285F5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B99B0F2-A64E-E498-EDDF-FF5F0D289C78}"/>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7E852404-80AD-9358-CE54-FE24DC3518F3}"/>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pic>
        <p:nvPicPr>
          <p:cNvPr id="7" name="Graphic 21">
            <a:extLst>
              <a:ext uri="{FF2B5EF4-FFF2-40B4-BE49-F238E27FC236}">
                <a16:creationId xmlns:a16="http://schemas.microsoft.com/office/drawing/2014/main" id="{867B547D-E10F-027E-2F83-D82034A8C9B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4F8FC28A-17F8-4848-39F3-07DB6A5CFEB7}"/>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B3041936-609A-D86C-0215-0D257D9CF535}"/>
              </a:ext>
            </a:extLst>
          </p:cNvPr>
          <p:cNvSpPr/>
          <p:nvPr/>
        </p:nvSpPr>
        <p:spPr>
          <a:xfrm>
            <a:off x="1022555" y="5555226"/>
            <a:ext cx="1602658" cy="717755"/>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Box 11">
            <a:extLst>
              <a:ext uri="{FF2B5EF4-FFF2-40B4-BE49-F238E27FC236}">
                <a16:creationId xmlns:a16="http://schemas.microsoft.com/office/drawing/2014/main" id="{84FCCCF8-DC56-3BC2-0E52-90F5FF34A576}"/>
              </a:ext>
            </a:extLst>
          </p:cNvPr>
          <p:cNvSpPr txBox="1"/>
          <p:nvPr/>
        </p:nvSpPr>
        <p:spPr>
          <a:xfrm>
            <a:off x="714372" y="2019716"/>
            <a:ext cx="10731956" cy="1015663"/>
          </a:xfrm>
          <a:prstGeom prst="rect">
            <a:avLst/>
          </a:prstGeom>
          <a:noFill/>
        </p:spPr>
        <p:txBody>
          <a:bodyPr wrap="square">
            <a:spAutoFit/>
          </a:bodyPr>
          <a:lstStyle/>
          <a:p>
            <a:r>
              <a:rPr lang="en-US" sz="2000" b="1" dirty="0"/>
              <a:t>Generally, this type of L2TP VPN is used when employees need to access servers at HQ using devices such as PCs and mobile phones when they are on business trips. This is the most commonly used L2TP dial-up mode.</a:t>
            </a:r>
          </a:p>
        </p:txBody>
      </p:sp>
      <p:pic>
        <p:nvPicPr>
          <p:cNvPr id="11" name="Picture 10">
            <a:extLst>
              <a:ext uri="{FF2B5EF4-FFF2-40B4-BE49-F238E27FC236}">
                <a16:creationId xmlns:a16="http://schemas.microsoft.com/office/drawing/2014/main" id="{D8365898-3E90-64C6-3F20-ADEF9416EC8F}"/>
              </a:ext>
            </a:extLst>
          </p:cNvPr>
          <p:cNvPicPr>
            <a:picLocks noChangeAspect="1"/>
          </p:cNvPicPr>
          <p:nvPr/>
        </p:nvPicPr>
        <p:blipFill>
          <a:blip r:embed="rId3"/>
          <a:stretch>
            <a:fillRect/>
          </a:stretch>
        </p:blipFill>
        <p:spPr>
          <a:xfrm>
            <a:off x="2068498" y="3158693"/>
            <a:ext cx="7632714" cy="3323749"/>
          </a:xfrm>
          <a:prstGeom prst="rect">
            <a:avLst/>
          </a:prstGeom>
        </p:spPr>
      </p:pic>
    </p:spTree>
    <p:extLst>
      <p:ext uri="{BB962C8B-B14F-4D97-AF65-F5344CB8AC3E}">
        <p14:creationId xmlns:p14="http://schemas.microsoft.com/office/powerpoint/2010/main" val="14970904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F712090-A973-11ED-3BAF-60456F80497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5491454-BB03-553D-31E0-6CC3DC8E5D58}"/>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59E8EBE3-80B0-219E-67C1-03BCC2664CD1}"/>
              </a:ext>
            </a:extLst>
          </p:cNvPr>
          <p:cNvSpPr txBox="1"/>
          <p:nvPr/>
        </p:nvSpPr>
        <p:spPr>
          <a:xfrm>
            <a:off x="2317207" y="1166026"/>
            <a:ext cx="8998493" cy="461665"/>
          </a:xfrm>
          <a:prstGeom prst="rect">
            <a:avLst/>
          </a:prstGeom>
          <a:noFill/>
        </p:spPr>
        <p:txBody>
          <a:bodyPr wrap="square" rtlCol="0">
            <a:spAutoFit/>
          </a:bodyPr>
          <a:lstStyle/>
          <a:p>
            <a:r>
              <a:rPr lang="en-US" sz="2400" b="1" dirty="0">
                <a:latin typeface="Alexandria" charset="0"/>
                <a:cs typeface="Alexandria" charset="0"/>
              </a:rPr>
              <a:t>Client-Initiated VPN Tunneling &amp; Session Establishment Process</a:t>
            </a:r>
          </a:p>
        </p:txBody>
      </p:sp>
      <p:sp>
        <p:nvSpPr>
          <p:cNvPr id="5" name="Rectangle 4">
            <a:extLst>
              <a:ext uri="{FF2B5EF4-FFF2-40B4-BE49-F238E27FC236}">
                <a16:creationId xmlns:a16="http://schemas.microsoft.com/office/drawing/2014/main" id="{489B938B-272E-CD02-3DF5-98733A44897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1BDA7EC-897A-AFB2-DA6E-28B87F8E7EAD}"/>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0E8F1691-DFD6-01A5-9C39-23E4F6980F70}"/>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pic>
        <p:nvPicPr>
          <p:cNvPr id="7" name="Graphic 21">
            <a:extLst>
              <a:ext uri="{FF2B5EF4-FFF2-40B4-BE49-F238E27FC236}">
                <a16:creationId xmlns:a16="http://schemas.microsoft.com/office/drawing/2014/main" id="{6BC55572-A87B-75AA-F058-0DC7C9934AD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07A3C57D-C097-2C53-6DF8-0745627B100F}"/>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FB9D024B-0C61-6C2C-5E42-D67750879A7F}"/>
              </a:ext>
            </a:extLst>
          </p:cNvPr>
          <p:cNvSpPr/>
          <p:nvPr/>
        </p:nvSpPr>
        <p:spPr>
          <a:xfrm>
            <a:off x="1022555" y="5555226"/>
            <a:ext cx="1602658" cy="717755"/>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13287606-1D20-306A-23ED-4E147A01322A}"/>
              </a:ext>
            </a:extLst>
          </p:cNvPr>
          <p:cNvPicPr>
            <a:picLocks noChangeAspect="1"/>
          </p:cNvPicPr>
          <p:nvPr/>
        </p:nvPicPr>
        <p:blipFill>
          <a:blip r:embed="rId3"/>
          <a:stretch>
            <a:fillRect/>
          </a:stretch>
        </p:blipFill>
        <p:spPr>
          <a:xfrm>
            <a:off x="2733986" y="1876846"/>
            <a:ext cx="6606889" cy="4654583"/>
          </a:xfrm>
          <a:prstGeom prst="rect">
            <a:avLst/>
          </a:prstGeom>
        </p:spPr>
      </p:pic>
    </p:spTree>
    <p:extLst>
      <p:ext uri="{BB962C8B-B14F-4D97-AF65-F5344CB8AC3E}">
        <p14:creationId xmlns:p14="http://schemas.microsoft.com/office/powerpoint/2010/main" val="7445519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FB2B113-A739-EDD1-2C41-A6A5D49398A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6ECB854-0AD5-6058-CEF0-26D1CBC9600F}"/>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C9197D91-36D9-CD9A-3E54-57D75E471117}"/>
              </a:ext>
            </a:extLst>
          </p:cNvPr>
          <p:cNvSpPr txBox="1"/>
          <p:nvPr/>
        </p:nvSpPr>
        <p:spPr>
          <a:xfrm>
            <a:off x="2398850" y="1133369"/>
            <a:ext cx="5830750" cy="523220"/>
          </a:xfrm>
          <a:prstGeom prst="rect">
            <a:avLst/>
          </a:prstGeom>
          <a:noFill/>
        </p:spPr>
        <p:txBody>
          <a:bodyPr wrap="square" rtlCol="0">
            <a:spAutoFit/>
          </a:bodyPr>
          <a:lstStyle/>
          <a:p>
            <a:r>
              <a:rPr lang="en-US" sz="2800" b="1" dirty="0">
                <a:latin typeface="Alexandria" charset="0"/>
                <a:cs typeface="Alexandria" charset="0"/>
              </a:rPr>
              <a:t>Overview of GRE VPNs</a:t>
            </a:r>
          </a:p>
        </p:txBody>
      </p:sp>
      <p:sp>
        <p:nvSpPr>
          <p:cNvPr id="5" name="Rectangle 4">
            <a:extLst>
              <a:ext uri="{FF2B5EF4-FFF2-40B4-BE49-F238E27FC236}">
                <a16:creationId xmlns:a16="http://schemas.microsoft.com/office/drawing/2014/main" id="{38936EAC-AE36-3C02-8B97-188D19EA56F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5ECEFE3-0967-4C7F-B2A3-951CC29B8882}"/>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20BE810D-A5A4-B25F-218C-CCBA280087DE}"/>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pic>
        <p:nvPicPr>
          <p:cNvPr id="7" name="Graphic 21">
            <a:extLst>
              <a:ext uri="{FF2B5EF4-FFF2-40B4-BE49-F238E27FC236}">
                <a16:creationId xmlns:a16="http://schemas.microsoft.com/office/drawing/2014/main" id="{B5D755F8-9459-305D-D4D7-794F344741D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D95FD6AD-1B35-CAEF-B645-7EFC9DCD093F}"/>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8CECC46B-230F-DEA6-7BFC-B56DAA363D0C}"/>
              </a:ext>
            </a:extLst>
          </p:cNvPr>
          <p:cNvSpPr/>
          <p:nvPr/>
        </p:nvSpPr>
        <p:spPr>
          <a:xfrm>
            <a:off x="1022555" y="5555226"/>
            <a:ext cx="1602658" cy="717755"/>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3D7A2DD0-EA86-C4AB-EC7E-B9CB9D4A7E95}"/>
              </a:ext>
            </a:extLst>
          </p:cNvPr>
          <p:cNvSpPr txBox="1"/>
          <p:nvPr/>
        </p:nvSpPr>
        <p:spPr>
          <a:xfrm>
            <a:off x="600074" y="2243984"/>
            <a:ext cx="10829925" cy="3903504"/>
          </a:xfrm>
          <a:prstGeom prst="rect">
            <a:avLst/>
          </a:prstGeom>
          <a:noFill/>
        </p:spPr>
        <p:txBody>
          <a:bodyPr wrap="square">
            <a:spAutoFit/>
          </a:bodyPr>
          <a:lstStyle/>
          <a:p>
            <a:pPr>
              <a:lnSpc>
                <a:spcPct val="150000"/>
              </a:lnSpc>
            </a:pPr>
            <a:r>
              <a:rPr lang="en-US" sz="2800" b="1" dirty="0"/>
              <a:t>• General Routing Encapsulation (GRE) is a L3VPN encapsulation technology. GRE encapsulates the packets of a wide variety of network layer protocols, such as Internetwork Packet Exchange (IPX), IP, and AppleTalk, into IP tunneling packets, so that these packets can be transmitted over heterogeneous networks. The channel for transmitting packets over heterogeneous networks is called a 'tunnel'.</a:t>
            </a:r>
          </a:p>
        </p:txBody>
      </p:sp>
    </p:spTree>
    <p:extLst>
      <p:ext uri="{BB962C8B-B14F-4D97-AF65-F5344CB8AC3E}">
        <p14:creationId xmlns:p14="http://schemas.microsoft.com/office/powerpoint/2010/main" val="18735588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687ADEA-BB07-9CD1-A4B6-D23A922A7CE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F2BCC8A-11DB-F4AD-D890-A29CC8389888}"/>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4E78B3B7-F4C5-F9C6-341F-3B0D16A23C6D}"/>
              </a:ext>
            </a:extLst>
          </p:cNvPr>
          <p:cNvSpPr txBox="1"/>
          <p:nvPr/>
        </p:nvSpPr>
        <p:spPr>
          <a:xfrm>
            <a:off x="2398850" y="1133369"/>
            <a:ext cx="5830750" cy="523220"/>
          </a:xfrm>
          <a:prstGeom prst="rect">
            <a:avLst/>
          </a:prstGeom>
          <a:noFill/>
        </p:spPr>
        <p:txBody>
          <a:bodyPr wrap="square" rtlCol="0">
            <a:spAutoFit/>
          </a:bodyPr>
          <a:lstStyle/>
          <a:p>
            <a:r>
              <a:rPr lang="en-US" sz="2800" b="1" dirty="0">
                <a:latin typeface="Alexandria" charset="0"/>
                <a:cs typeface="Alexandria" charset="0"/>
              </a:rPr>
              <a:t>GRE Packet Handling Process</a:t>
            </a:r>
          </a:p>
        </p:txBody>
      </p:sp>
      <p:sp>
        <p:nvSpPr>
          <p:cNvPr id="5" name="Rectangle 4">
            <a:extLst>
              <a:ext uri="{FF2B5EF4-FFF2-40B4-BE49-F238E27FC236}">
                <a16:creationId xmlns:a16="http://schemas.microsoft.com/office/drawing/2014/main" id="{2E3390F2-2181-15F3-2E78-108C8D46AA8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B7F38D6-1FFE-E669-A9CA-EF57430EE991}"/>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019F5765-87A5-A59D-6074-A1E5470C97B1}"/>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pic>
        <p:nvPicPr>
          <p:cNvPr id="7" name="Graphic 21">
            <a:extLst>
              <a:ext uri="{FF2B5EF4-FFF2-40B4-BE49-F238E27FC236}">
                <a16:creationId xmlns:a16="http://schemas.microsoft.com/office/drawing/2014/main" id="{ACB83D4C-7CA8-FBA0-C483-C2E2BEF19E4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6B600675-C80D-5F2D-923E-3E9C4E56CBD9}"/>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4B092BC8-5D91-39AA-8E55-42ED2A729D79}"/>
              </a:ext>
            </a:extLst>
          </p:cNvPr>
          <p:cNvSpPr/>
          <p:nvPr/>
        </p:nvSpPr>
        <p:spPr>
          <a:xfrm>
            <a:off x="1022555" y="5555226"/>
            <a:ext cx="1602658" cy="717755"/>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Picture 10">
            <a:extLst>
              <a:ext uri="{FF2B5EF4-FFF2-40B4-BE49-F238E27FC236}">
                <a16:creationId xmlns:a16="http://schemas.microsoft.com/office/drawing/2014/main" id="{C5CA4A7A-C648-EFCC-BA9B-777FF3C776C4}"/>
              </a:ext>
            </a:extLst>
          </p:cNvPr>
          <p:cNvPicPr>
            <a:picLocks noChangeAspect="1"/>
          </p:cNvPicPr>
          <p:nvPr/>
        </p:nvPicPr>
        <p:blipFill>
          <a:blip r:embed="rId3"/>
          <a:stretch>
            <a:fillRect/>
          </a:stretch>
        </p:blipFill>
        <p:spPr>
          <a:xfrm>
            <a:off x="2052136" y="2240837"/>
            <a:ext cx="8063455" cy="4176291"/>
          </a:xfrm>
          <a:prstGeom prst="rect">
            <a:avLst/>
          </a:prstGeom>
        </p:spPr>
      </p:pic>
    </p:spTree>
    <p:extLst>
      <p:ext uri="{BB962C8B-B14F-4D97-AF65-F5344CB8AC3E}">
        <p14:creationId xmlns:p14="http://schemas.microsoft.com/office/powerpoint/2010/main" val="15152639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0A44463-8DC1-EA5E-B637-357CA3370A8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E4D71AA-FB1A-0427-2E11-E583F0BCDE37}"/>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6C5B943E-1B05-1B31-011A-0FF6164E315E}"/>
              </a:ext>
            </a:extLst>
          </p:cNvPr>
          <p:cNvSpPr txBox="1"/>
          <p:nvPr/>
        </p:nvSpPr>
        <p:spPr>
          <a:xfrm>
            <a:off x="2398850" y="1133369"/>
            <a:ext cx="5830750" cy="523220"/>
          </a:xfrm>
          <a:prstGeom prst="rect">
            <a:avLst/>
          </a:prstGeom>
          <a:noFill/>
        </p:spPr>
        <p:txBody>
          <a:bodyPr wrap="square" rtlCol="0">
            <a:spAutoFit/>
          </a:bodyPr>
          <a:lstStyle/>
          <a:p>
            <a:r>
              <a:rPr lang="en-US" sz="2800" b="1" dirty="0">
                <a:latin typeface="Alexandria" charset="0"/>
                <a:cs typeface="Alexandria" charset="0"/>
              </a:rPr>
              <a:t>GRE Security Policies</a:t>
            </a:r>
          </a:p>
        </p:txBody>
      </p:sp>
      <p:sp>
        <p:nvSpPr>
          <p:cNvPr id="5" name="Rectangle 4">
            <a:extLst>
              <a:ext uri="{FF2B5EF4-FFF2-40B4-BE49-F238E27FC236}">
                <a16:creationId xmlns:a16="http://schemas.microsoft.com/office/drawing/2014/main" id="{E334283A-A392-8996-EAE8-2536C3028A1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011D394-8A76-A8AD-0681-3D3E7C1D3D9E}"/>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EC6B35E9-F083-7B51-CB44-05F1623092CD}"/>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pic>
        <p:nvPicPr>
          <p:cNvPr id="7" name="Graphic 21">
            <a:extLst>
              <a:ext uri="{FF2B5EF4-FFF2-40B4-BE49-F238E27FC236}">
                <a16:creationId xmlns:a16="http://schemas.microsoft.com/office/drawing/2014/main" id="{2515A373-A540-4891-F436-3439DCFDE93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a:extLst>
              <a:ext uri="{FF2B5EF4-FFF2-40B4-BE49-F238E27FC236}">
                <a16:creationId xmlns:a16="http://schemas.microsoft.com/office/drawing/2014/main" id="{D8F4F399-C435-FC29-9519-D1659065F48B}"/>
              </a:ext>
            </a:extLst>
          </p:cNvPr>
          <p:cNvPicPr>
            <a:picLocks noChangeAspect="1"/>
          </p:cNvPicPr>
          <p:nvPr/>
        </p:nvPicPr>
        <p:blipFill>
          <a:blip r:embed="rId3"/>
          <a:stretch>
            <a:fillRect/>
          </a:stretch>
        </p:blipFill>
        <p:spPr>
          <a:xfrm>
            <a:off x="1816703" y="2199322"/>
            <a:ext cx="8271573" cy="4234135"/>
          </a:xfrm>
          <a:prstGeom prst="rect">
            <a:avLst/>
          </a:prstGeom>
        </p:spPr>
      </p:pic>
    </p:spTree>
    <p:extLst>
      <p:ext uri="{BB962C8B-B14F-4D97-AF65-F5344CB8AC3E}">
        <p14:creationId xmlns:p14="http://schemas.microsoft.com/office/powerpoint/2010/main" val="14297999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897E9AA-CA7C-2A0C-EB3F-703085AA247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D8DCA67-591D-42D1-F226-066AF230C59F}"/>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4B739D13-AD26-B63D-B011-CD920D18B23D}"/>
              </a:ext>
            </a:extLst>
          </p:cNvPr>
          <p:cNvSpPr txBox="1"/>
          <p:nvPr/>
        </p:nvSpPr>
        <p:spPr>
          <a:xfrm>
            <a:off x="2398850" y="1133369"/>
            <a:ext cx="5830750" cy="523220"/>
          </a:xfrm>
          <a:prstGeom prst="rect">
            <a:avLst/>
          </a:prstGeom>
          <a:noFill/>
        </p:spPr>
        <p:txBody>
          <a:bodyPr wrap="square" rtlCol="0">
            <a:spAutoFit/>
          </a:bodyPr>
          <a:lstStyle/>
          <a:p>
            <a:r>
              <a:rPr lang="en-US" sz="2800" b="1" dirty="0">
                <a:latin typeface="Alexandria" charset="0"/>
                <a:cs typeface="Alexandria" charset="0"/>
              </a:rPr>
              <a:t>Overview of IPSec VPNs</a:t>
            </a:r>
          </a:p>
        </p:txBody>
      </p:sp>
      <p:sp>
        <p:nvSpPr>
          <p:cNvPr id="5" name="Rectangle 4">
            <a:extLst>
              <a:ext uri="{FF2B5EF4-FFF2-40B4-BE49-F238E27FC236}">
                <a16:creationId xmlns:a16="http://schemas.microsoft.com/office/drawing/2014/main" id="{23F475AB-9442-E894-895D-9323EBBF159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317B759-59B4-D517-6694-23FF3A8C2023}"/>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45EE9259-837E-F272-4163-F43873A92F8A}"/>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pic>
        <p:nvPicPr>
          <p:cNvPr id="7" name="Graphic 21">
            <a:extLst>
              <a:ext uri="{FF2B5EF4-FFF2-40B4-BE49-F238E27FC236}">
                <a16:creationId xmlns:a16="http://schemas.microsoft.com/office/drawing/2014/main" id="{191312B9-86DE-DE6E-8C86-635CEFFF45F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C0343227-73C0-D8A0-4B29-A95F53C3072C}"/>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TextBox 12">
            <a:extLst>
              <a:ext uri="{FF2B5EF4-FFF2-40B4-BE49-F238E27FC236}">
                <a16:creationId xmlns:a16="http://schemas.microsoft.com/office/drawing/2014/main" id="{2ACEAFFC-8DBA-591E-DB86-4215D6E14A1A}"/>
              </a:ext>
            </a:extLst>
          </p:cNvPr>
          <p:cNvSpPr txBox="1"/>
          <p:nvPr/>
        </p:nvSpPr>
        <p:spPr>
          <a:xfrm>
            <a:off x="747033" y="2135163"/>
            <a:ext cx="10650310" cy="1711366"/>
          </a:xfrm>
          <a:prstGeom prst="rect">
            <a:avLst/>
          </a:prstGeom>
          <a:noFill/>
        </p:spPr>
        <p:txBody>
          <a:bodyPr wrap="square">
            <a:spAutoFit/>
          </a:bodyPr>
          <a:lstStyle/>
          <a:p>
            <a:pPr>
              <a:lnSpc>
                <a:spcPct val="150000"/>
              </a:lnSpc>
            </a:pPr>
            <a:r>
              <a:rPr lang="en-US" b="1" dirty="0"/>
              <a:t>•   The IP Security (IPsec) protocol suite is a series of security protocols developed by the internet Engineering Task Force (IETF).It provides a cryptology-based, interoperable, and high-quality security protection mechanism  for  end-to-end  IP  packet  exchange.  An  IPsec  VPN  is  a  network layer VPN established through an IPsec tunnel.</a:t>
            </a:r>
          </a:p>
        </p:txBody>
      </p:sp>
      <p:pic>
        <p:nvPicPr>
          <p:cNvPr id="9" name="Picture 8">
            <a:extLst>
              <a:ext uri="{FF2B5EF4-FFF2-40B4-BE49-F238E27FC236}">
                <a16:creationId xmlns:a16="http://schemas.microsoft.com/office/drawing/2014/main" id="{2A8E82B3-0590-DB6F-8209-30C9741992DA}"/>
              </a:ext>
            </a:extLst>
          </p:cNvPr>
          <p:cNvPicPr>
            <a:picLocks noChangeAspect="1"/>
          </p:cNvPicPr>
          <p:nvPr/>
        </p:nvPicPr>
        <p:blipFill>
          <a:blip r:embed="rId3"/>
          <a:stretch>
            <a:fillRect/>
          </a:stretch>
        </p:blipFill>
        <p:spPr>
          <a:xfrm>
            <a:off x="745166" y="4038491"/>
            <a:ext cx="10367794" cy="2182694"/>
          </a:xfrm>
          <a:prstGeom prst="rect">
            <a:avLst/>
          </a:prstGeom>
        </p:spPr>
      </p:pic>
    </p:spTree>
    <p:extLst>
      <p:ext uri="{BB962C8B-B14F-4D97-AF65-F5344CB8AC3E}">
        <p14:creationId xmlns:p14="http://schemas.microsoft.com/office/powerpoint/2010/main" val="40899329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216C058-4CDD-00C3-66F0-40D9D03C7EA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550855C-269F-20B6-85E0-86E07568F54A}"/>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034BB607-A6EF-F2E9-5AA4-37C9A52DD0F5}"/>
              </a:ext>
            </a:extLst>
          </p:cNvPr>
          <p:cNvSpPr txBox="1"/>
          <p:nvPr/>
        </p:nvSpPr>
        <p:spPr>
          <a:xfrm>
            <a:off x="2398850" y="1133369"/>
            <a:ext cx="5830750" cy="523220"/>
          </a:xfrm>
          <a:prstGeom prst="rect">
            <a:avLst/>
          </a:prstGeom>
          <a:noFill/>
        </p:spPr>
        <p:txBody>
          <a:bodyPr wrap="square" rtlCol="0">
            <a:spAutoFit/>
          </a:bodyPr>
          <a:lstStyle/>
          <a:p>
            <a:r>
              <a:rPr lang="en-US" sz="2800" b="1" dirty="0">
                <a:latin typeface="Alexandria" charset="0"/>
                <a:cs typeface="Alexandria" charset="0"/>
              </a:rPr>
              <a:t>IPSec Protocol Framework</a:t>
            </a:r>
          </a:p>
        </p:txBody>
      </p:sp>
      <p:sp>
        <p:nvSpPr>
          <p:cNvPr id="5" name="Rectangle 4">
            <a:extLst>
              <a:ext uri="{FF2B5EF4-FFF2-40B4-BE49-F238E27FC236}">
                <a16:creationId xmlns:a16="http://schemas.microsoft.com/office/drawing/2014/main" id="{383BF220-17B2-81AC-5E47-85F2DD2F9142}"/>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6A0A28D-35A6-9848-0BCD-13C32A2FD1C9}"/>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A6302FC6-5938-4BA3-80DF-9DB4E2FDAFBA}"/>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pic>
        <p:nvPicPr>
          <p:cNvPr id="7" name="Graphic 21">
            <a:extLst>
              <a:ext uri="{FF2B5EF4-FFF2-40B4-BE49-F238E27FC236}">
                <a16:creationId xmlns:a16="http://schemas.microsoft.com/office/drawing/2014/main" id="{F88A76EB-50A1-87AC-0C8F-57DE5205732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F029A63F-0BE2-2D1E-79B1-5BC727CB1AD1}"/>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TextBox 12">
            <a:extLst>
              <a:ext uri="{FF2B5EF4-FFF2-40B4-BE49-F238E27FC236}">
                <a16:creationId xmlns:a16="http://schemas.microsoft.com/office/drawing/2014/main" id="{A5C8AAA0-A999-A12F-B49B-CA332F9E7B96}"/>
              </a:ext>
            </a:extLst>
          </p:cNvPr>
          <p:cNvSpPr txBox="1"/>
          <p:nvPr/>
        </p:nvSpPr>
        <p:spPr>
          <a:xfrm>
            <a:off x="698047" y="2167820"/>
            <a:ext cx="10650310" cy="646331"/>
          </a:xfrm>
          <a:prstGeom prst="rect">
            <a:avLst/>
          </a:prstGeom>
          <a:noFill/>
        </p:spPr>
        <p:txBody>
          <a:bodyPr wrap="square">
            <a:spAutoFit/>
          </a:bodyPr>
          <a:lstStyle/>
          <a:p>
            <a:r>
              <a:rPr lang="en-US" b="1" dirty="0"/>
              <a:t>• IPsec implements secure transmission of IP packets using two security protocols: Authentication Header (AH) and Encapsulating Security Payload (ESP).</a:t>
            </a:r>
          </a:p>
        </p:txBody>
      </p:sp>
      <p:pic>
        <p:nvPicPr>
          <p:cNvPr id="4" name="Picture 3">
            <a:extLst>
              <a:ext uri="{FF2B5EF4-FFF2-40B4-BE49-F238E27FC236}">
                <a16:creationId xmlns:a16="http://schemas.microsoft.com/office/drawing/2014/main" id="{B16A8B3C-FA1F-6A1D-8ED0-B01F4A91E5E4}"/>
              </a:ext>
            </a:extLst>
          </p:cNvPr>
          <p:cNvPicPr>
            <a:picLocks noChangeAspect="1"/>
          </p:cNvPicPr>
          <p:nvPr/>
        </p:nvPicPr>
        <p:blipFill>
          <a:blip r:embed="rId3"/>
          <a:stretch>
            <a:fillRect/>
          </a:stretch>
        </p:blipFill>
        <p:spPr>
          <a:xfrm>
            <a:off x="778490" y="3066889"/>
            <a:ext cx="10408611" cy="3268598"/>
          </a:xfrm>
          <a:prstGeom prst="rect">
            <a:avLst/>
          </a:prstGeom>
        </p:spPr>
      </p:pic>
    </p:spTree>
    <p:extLst>
      <p:ext uri="{BB962C8B-B14F-4D97-AF65-F5344CB8AC3E}">
        <p14:creationId xmlns:p14="http://schemas.microsoft.com/office/powerpoint/2010/main" val="23017469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D93A371-81A3-11B1-6736-604B1152902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20B9B97-81C4-FD60-C80B-FF0542C6177E}"/>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DA3FAA97-AC13-76F3-8EF4-D7BC51252C4B}"/>
              </a:ext>
            </a:extLst>
          </p:cNvPr>
          <p:cNvSpPr txBox="1"/>
          <p:nvPr/>
        </p:nvSpPr>
        <p:spPr>
          <a:xfrm>
            <a:off x="2398850" y="1133369"/>
            <a:ext cx="5830750" cy="523220"/>
          </a:xfrm>
          <a:prstGeom prst="rect">
            <a:avLst/>
          </a:prstGeom>
          <a:noFill/>
        </p:spPr>
        <p:txBody>
          <a:bodyPr wrap="square" rtlCol="0">
            <a:spAutoFit/>
          </a:bodyPr>
          <a:lstStyle/>
          <a:p>
            <a:r>
              <a:rPr lang="en-US" sz="2800" b="1" dirty="0">
                <a:latin typeface="Alexandria" charset="0"/>
                <a:cs typeface="Alexandria" charset="0"/>
              </a:rPr>
              <a:t>IPSec SA</a:t>
            </a:r>
          </a:p>
        </p:txBody>
      </p:sp>
      <p:sp>
        <p:nvSpPr>
          <p:cNvPr id="5" name="Rectangle 4">
            <a:extLst>
              <a:ext uri="{FF2B5EF4-FFF2-40B4-BE49-F238E27FC236}">
                <a16:creationId xmlns:a16="http://schemas.microsoft.com/office/drawing/2014/main" id="{E54AA7E6-1A21-2E7D-A861-C3970E1035C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20B905E-A779-6F93-876E-F31810410495}"/>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1896A564-7906-5595-532B-D20B065AB02A}"/>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pic>
        <p:nvPicPr>
          <p:cNvPr id="7" name="Graphic 21">
            <a:extLst>
              <a:ext uri="{FF2B5EF4-FFF2-40B4-BE49-F238E27FC236}">
                <a16:creationId xmlns:a16="http://schemas.microsoft.com/office/drawing/2014/main" id="{394A6FCD-90EE-E9AA-1804-A0C55A6EF75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49672060-A788-E118-8DED-B9BE65D1D31B}"/>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TextBox 12">
            <a:extLst>
              <a:ext uri="{FF2B5EF4-FFF2-40B4-BE49-F238E27FC236}">
                <a16:creationId xmlns:a16="http://schemas.microsoft.com/office/drawing/2014/main" id="{29A7C91C-1698-25F7-7467-B0242B2CDEB1}"/>
              </a:ext>
            </a:extLst>
          </p:cNvPr>
          <p:cNvSpPr txBox="1"/>
          <p:nvPr/>
        </p:nvSpPr>
        <p:spPr>
          <a:xfrm>
            <a:off x="698047" y="2167820"/>
            <a:ext cx="10650310" cy="1200329"/>
          </a:xfrm>
          <a:prstGeom prst="rect">
            <a:avLst/>
          </a:prstGeom>
          <a:noFill/>
        </p:spPr>
        <p:txBody>
          <a:bodyPr wrap="square">
            <a:spAutoFit/>
          </a:bodyPr>
          <a:lstStyle/>
          <a:p>
            <a:r>
              <a:rPr lang="en-US" b="1" dirty="0"/>
              <a:t>•  An IPsec security association (SA) needs to be established between IPsec peers (two IPsec endpoints) before IPsec implements secure data transmission.</a:t>
            </a:r>
          </a:p>
          <a:p>
            <a:endParaRPr lang="en-US" b="1" dirty="0"/>
          </a:p>
          <a:p>
            <a:r>
              <a:rPr lang="en-US" b="1" dirty="0"/>
              <a:t>•  The SA is an agreement between IPsec peers in communication.</a:t>
            </a:r>
          </a:p>
        </p:txBody>
      </p:sp>
      <p:pic>
        <p:nvPicPr>
          <p:cNvPr id="9" name="Picture 8">
            <a:extLst>
              <a:ext uri="{FF2B5EF4-FFF2-40B4-BE49-F238E27FC236}">
                <a16:creationId xmlns:a16="http://schemas.microsoft.com/office/drawing/2014/main" id="{D2D32DD4-B70B-E8F1-B23B-094AE26343E2}"/>
              </a:ext>
            </a:extLst>
          </p:cNvPr>
          <p:cNvPicPr>
            <a:picLocks noChangeAspect="1"/>
          </p:cNvPicPr>
          <p:nvPr/>
        </p:nvPicPr>
        <p:blipFill>
          <a:blip r:embed="rId3"/>
          <a:stretch>
            <a:fillRect/>
          </a:stretch>
        </p:blipFill>
        <p:spPr>
          <a:xfrm>
            <a:off x="1773229" y="3424746"/>
            <a:ext cx="8368778" cy="3106683"/>
          </a:xfrm>
          <a:prstGeom prst="rect">
            <a:avLst/>
          </a:prstGeom>
        </p:spPr>
      </p:pic>
    </p:spTree>
    <p:extLst>
      <p:ext uri="{BB962C8B-B14F-4D97-AF65-F5344CB8AC3E}">
        <p14:creationId xmlns:p14="http://schemas.microsoft.com/office/powerpoint/2010/main" val="22991292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5F8892-18DD-AA77-BA6B-86B630C985E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5649172-C2C7-FFDB-173F-6F9697C7DDB0}"/>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37AAC79F-25AB-3C21-3610-E55DAF2DE7FB}"/>
              </a:ext>
            </a:extLst>
          </p:cNvPr>
          <p:cNvSpPr txBox="1"/>
          <p:nvPr/>
        </p:nvSpPr>
        <p:spPr>
          <a:xfrm>
            <a:off x="2398850" y="1133369"/>
            <a:ext cx="5830750" cy="523220"/>
          </a:xfrm>
          <a:prstGeom prst="rect">
            <a:avLst/>
          </a:prstGeom>
          <a:noFill/>
        </p:spPr>
        <p:txBody>
          <a:bodyPr wrap="square" rtlCol="0">
            <a:spAutoFit/>
          </a:bodyPr>
          <a:lstStyle/>
          <a:p>
            <a:r>
              <a:rPr lang="en-US" sz="2800" b="1" dirty="0">
                <a:latin typeface="Alexandria" charset="0"/>
                <a:cs typeface="Alexandria" charset="0"/>
              </a:rPr>
              <a:t>Encapsulation in Transport Mode</a:t>
            </a:r>
          </a:p>
        </p:txBody>
      </p:sp>
      <p:sp>
        <p:nvSpPr>
          <p:cNvPr id="5" name="Rectangle 4">
            <a:extLst>
              <a:ext uri="{FF2B5EF4-FFF2-40B4-BE49-F238E27FC236}">
                <a16:creationId xmlns:a16="http://schemas.microsoft.com/office/drawing/2014/main" id="{229D059F-BFB8-4D95-4EF3-8BA7A0F964C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1E1058B-C504-5C2D-DCC5-02561208965F}"/>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05E173CE-0045-F6E5-2AC8-C689805209AE}"/>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pic>
        <p:nvPicPr>
          <p:cNvPr id="7" name="Graphic 21">
            <a:extLst>
              <a:ext uri="{FF2B5EF4-FFF2-40B4-BE49-F238E27FC236}">
                <a16:creationId xmlns:a16="http://schemas.microsoft.com/office/drawing/2014/main" id="{B60A5DD5-5819-9AE5-B729-B1E5BFF5F62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4CE5FD7B-30E7-2C83-983F-27AFA21F9AEE}"/>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TextBox 12">
            <a:extLst>
              <a:ext uri="{FF2B5EF4-FFF2-40B4-BE49-F238E27FC236}">
                <a16:creationId xmlns:a16="http://schemas.microsoft.com/office/drawing/2014/main" id="{C2144FB9-9DBE-418D-C758-DB14EE10EFCE}"/>
              </a:ext>
            </a:extLst>
          </p:cNvPr>
          <p:cNvSpPr txBox="1"/>
          <p:nvPr/>
        </p:nvSpPr>
        <p:spPr>
          <a:xfrm>
            <a:off x="698047" y="2167820"/>
            <a:ext cx="10650310" cy="646331"/>
          </a:xfrm>
          <a:prstGeom prst="rect">
            <a:avLst/>
          </a:prstGeom>
          <a:noFill/>
        </p:spPr>
        <p:txBody>
          <a:bodyPr wrap="square">
            <a:spAutoFit/>
          </a:bodyPr>
          <a:lstStyle/>
          <a:p>
            <a:r>
              <a:rPr lang="en-US" b="1" dirty="0"/>
              <a:t>• In transport mode, an AH or ESP header is added between an IP header and a transport-layer protocol header to protect the TCP, UDP, or ICMP payload.</a:t>
            </a:r>
          </a:p>
        </p:txBody>
      </p:sp>
      <p:pic>
        <p:nvPicPr>
          <p:cNvPr id="4" name="Picture 3">
            <a:extLst>
              <a:ext uri="{FF2B5EF4-FFF2-40B4-BE49-F238E27FC236}">
                <a16:creationId xmlns:a16="http://schemas.microsoft.com/office/drawing/2014/main" id="{D1ED0A64-96FE-98D1-B325-74D5B2BAD456}"/>
              </a:ext>
            </a:extLst>
          </p:cNvPr>
          <p:cNvPicPr>
            <a:picLocks noChangeAspect="1"/>
          </p:cNvPicPr>
          <p:nvPr/>
        </p:nvPicPr>
        <p:blipFill>
          <a:blip r:embed="rId3"/>
          <a:stretch>
            <a:fillRect/>
          </a:stretch>
        </p:blipFill>
        <p:spPr>
          <a:xfrm>
            <a:off x="2769351" y="2854569"/>
            <a:ext cx="6720199" cy="3693188"/>
          </a:xfrm>
          <a:prstGeom prst="rect">
            <a:avLst/>
          </a:prstGeom>
        </p:spPr>
      </p:pic>
    </p:spTree>
    <p:extLst>
      <p:ext uri="{BB962C8B-B14F-4D97-AF65-F5344CB8AC3E}">
        <p14:creationId xmlns:p14="http://schemas.microsoft.com/office/powerpoint/2010/main" val="31727921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1B51487-1F62-8BA5-203C-8DB845BD4E0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DA982DD-C731-D5B3-C341-376D10BE5057}"/>
              </a:ext>
            </a:extLst>
          </p:cNvPr>
          <p:cNvSpPr/>
          <p:nvPr/>
        </p:nvSpPr>
        <p:spPr>
          <a:xfrm>
            <a:off x="179614" y="1126671"/>
            <a:ext cx="11789229" cy="557892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DDC5985E-B834-D7B7-008D-8BECCBD41658}"/>
              </a:ext>
            </a:extLst>
          </p:cNvPr>
          <p:cNvSpPr txBox="1"/>
          <p:nvPr/>
        </p:nvSpPr>
        <p:spPr>
          <a:xfrm>
            <a:off x="2300879" y="610856"/>
            <a:ext cx="7561578" cy="523220"/>
          </a:xfrm>
          <a:prstGeom prst="rect">
            <a:avLst/>
          </a:prstGeom>
          <a:noFill/>
        </p:spPr>
        <p:txBody>
          <a:bodyPr wrap="square" rtlCol="0">
            <a:spAutoFit/>
          </a:bodyPr>
          <a:lstStyle/>
          <a:p>
            <a:r>
              <a:rPr lang="en-US" sz="2800" b="1" dirty="0">
                <a:latin typeface="Alexandria" charset="0"/>
                <a:cs typeface="Alexandria" charset="0"/>
              </a:rPr>
              <a:t>Encapsulation in Tunnel Mode</a:t>
            </a:r>
          </a:p>
        </p:txBody>
      </p:sp>
      <p:sp>
        <p:nvSpPr>
          <p:cNvPr id="5" name="Rectangle 4">
            <a:extLst>
              <a:ext uri="{FF2B5EF4-FFF2-40B4-BE49-F238E27FC236}">
                <a16:creationId xmlns:a16="http://schemas.microsoft.com/office/drawing/2014/main" id="{23427F01-9550-B1E3-356D-91B56C46359F}"/>
              </a:ext>
            </a:extLst>
          </p:cNvPr>
          <p:cNvSpPr/>
          <p:nvPr/>
        </p:nvSpPr>
        <p:spPr>
          <a:xfrm>
            <a:off x="909650" y="3638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3E197C7-DE5F-EE92-393C-625181439DDA}"/>
              </a:ext>
            </a:extLst>
          </p:cNvPr>
          <p:cNvSpPr txBox="1"/>
          <p:nvPr/>
        </p:nvSpPr>
        <p:spPr>
          <a:xfrm>
            <a:off x="997283" y="584088"/>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2477B47B-9474-4F1D-CC9E-111E7E9B8781}"/>
              </a:ext>
            </a:extLst>
          </p:cNvPr>
          <p:cNvSpPr txBox="1"/>
          <p:nvPr/>
        </p:nvSpPr>
        <p:spPr>
          <a:xfrm>
            <a:off x="1148866" y="758260"/>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pic>
        <p:nvPicPr>
          <p:cNvPr id="7" name="Graphic 21">
            <a:extLst>
              <a:ext uri="{FF2B5EF4-FFF2-40B4-BE49-F238E27FC236}">
                <a16:creationId xmlns:a16="http://schemas.microsoft.com/office/drawing/2014/main" id="{4130388F-99E4-5F72-4041-0F08F367659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E59B3E93-D8DA-D24A-3E55-14B824FEB900}"/>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E99C9874-F4F0-4D1E-1D30-353C248E1F1D}"/>
              </a:ext>
            </a:extLst>
          </p:cNvPr>
          <p:cNvSpPr txBox="1"/>
          <p:nvPr/>
        </p:nvSpPr>
        <p:spPr>
          <a:xfrm>
            <a:off x="212272" y="1601247"/>
            <a:ext cx="11674928" cy="646331"/>
          </a:xfrm>
          <a:prstGeom prst="rect">
            <a:avLst/>
          </a:prstGeom>
          <a:noFill/>
        </p:spPr>
        <p:txBody>
          <a:bodyPr wrap="square">
            <a:spAutoFit/>
          </a:bodyPr>
          <a:lstStyle/>
          <a:p>
            <a:r>
              <a:rPr lang="en-US" b="1" dirty="0"/>
              <a:t>• In tunnel mode, an AH or ESP header is added outside the raw IP header, and a new IP header is added outside the AH or ESP header to protect the IP header and Payload.</a:t>
            </a:r>
          </a:p>
        </p:txBody>
      </p:sp>
      <p:pic>
        <p:nvPicPr>
          <p:cNvPr id="4" name="Picture 3">
            <a:extLst>
              <a:ext uri="{FF2B5EF4-FFF2-40B4-BE49-F238E27FC236}">
                <a16:creationId xmlns:a16="http://schemas.microsoft.com/office/drawing/2014/main" id="{D144FD06-C4CC-3B84-11CE-A989A64F4334}"/>
              </a:ext>
            </a:extLst>
          </p:cNvPr>
          <p:cNvPicPr>
            <a:picLocks noChangeAspect="1"/>
          </p:cNvPicPr>
          <p:nvPr/>
        </p:nvPicPr>
        <p:blipFill>
          <a:blip r:embed="rId4"/>
          <a:stretch>
            <a:fillRect/>
          </a:stretch>
        </p:blipFill>
        <p:spPr>
          <a:xfrm>
            <a:off x="1457571" y="2302807"/>
            <a:ext cx="9116206" cy="4244950"/>
          </a:xfrm>
          <a:prstGeom prst="rect">
            <a:avLst/>
          </a:prstGeom>
        </p:spPr>
      </p:pic>
    </p:spTree>
    <p:extLst>
      <p:ext uri="{BB962C8B-B14F-4D97-AF65-F5344CB8AC3E}">
        <p14:creationId xmlns:p14="http://schemas.microsoft.com/office/powerpoint/2010/main" val="112550745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C79ECDA-810C-D623-6CA9-5C8A1B59C07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0620783-7C9C-0917-F016-A3B9791F3816}"/>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42408DE2-6058-FAFC-7E77-6CD3046D7C26}"/>
              </a:ext>
            </a:extLst>
          </p:cNvPr>
          <p:cNvSpPr txBox="1"/>
          <p:nvPr/>
        </p:nvSpPr>
        <p:spPr>
          <a:xfrm>
            <a:off x="2398850" y="1133369"/>
            <a:ext cx="5830750" cy="523220"/>
          </a:xfrm>
          <a:prstGeom prst="rect">
            <a:avLst/>
          </a:prstGeom>
          <a:noFill/>
        </p:spPr>
        <p:txBody>
          <a:bodyPr wrap="square" rtlCol="0">
            <a:spAutoFit/>
          </a:bodyPr>
          <a:lstStyle/>
          <a:p>
            <a:r>
              <a:rPr lang="en-US" sz="2800" b="1" dirty="0">
                <a:latin typeface="Alexandria" charset="0"/>
                <a:cs typeface="Alexandria" charset="0"/>
              </a:rPr>
              <a:t>IKE SA</a:t>
            </a:r>
          </a:p>
        </p:txBody>
      </p:sp>
      <p:sp>
        <p:nvSpPr>
          <p:cNvPr id="5" name="Rectangle 4">
            <a:extLst>
              <a:ext uri="{FF2B5EF4-FFF2-40B4-BE49-F238E27FC236}">
                <a16:creationId xmlns:a16="http://schemas.microsoft.com/office/drawing/2014/main" id="{D9AA2CA7-CB26-32DD-5B80-44994D25153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85E3EA7-7580-2EFB-FD79-9E90EE348486}"/>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92404BE1-EF43-960F-7270-1D862428D605}"/>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pic>
        <p:nvPicPr>
          <p:cNvPr id="7" name="Graphic 21">
            <a:extLst>
              <a:ext uri="{FF2B5EF4-FFF2-40B4-BE49-F238E27FC236}">
                <a16:creationId xmlns:a16="http://schemas.microsoft.com/office/drawing/2014/main" id="{95A5D639-0FF1-1091-8F27-B8AF1E59F8C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EA642987-0CFD-8ED1-E741-390323724B50}"/>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a:extLst>
              <a:ext uri="{FF2B5EF4-FFF2-40B4-BE49-F238E27FC236}">
                <a16:creationId xmlns:a16="http://schemas.microsoft.com/office/drawing/2014/main" id="{8DF3A6C7-52E1-665A-59BF-C5C01D8B62D1}"/>
              </a:ext>
            </a:extLst>
          </p:cNvPr>
          <p:cNvSpPr txBox="1"/>
          <p:nvPr/>
        </p:nvSpPr>
        <p:spPr>
          <a:xfrm>
            <a:off x="616404" y="2109791"/>
            <a:ext cx="10813596" cy="369332"/>
          </a:xfrm>
          <a:prstGeom prst="rect">
            <a:avLst/>
          </a:prstGeom>
          <a:noFill/>
        </p:spPr>
        <p:txBody>
          <a:bodyPr wrap="square">
            <a:spAutoFit/>
          </a:bodyPr>
          <a:lstStyle/>
          <a:p>
            <a:r>
              <a:rPr lang="en-US" b="1" dirty="0"/>
              <a:t>• The IKE SA serves the IPsec SA by providing automatic key negotiation and establishing the IPsec SA.</a:t>
            </a:r>
          </a:p>
        </p:txBody>
      </p:sp>
      <p:pic>
        <p:nvPicPr>
          <p:cNvPr id="12" name="Picture 11">
            <a:extLst>
              <a:ext uri="{FF2B5EF4-FFF2-40B4-BE49-F238E27FC236}">
                <a16:creationId xmlns:a16="http://schemas.microsoft.com/office/drawing/2014/main" id="{F9267AE0-BBC8-33D3-D6CD-D3A057BBF5E7}"/>
              </a:ext>
            </a:extLst>
          </p:cNvPr>
          <p:cNvPicPr>
            <a:picLocks noChangeAspect="1"/>
          </p:cNvPicPr>
          <p:nvPr/>
        </p:nvPicPr>
        <p:blipFill>
          <a:blip r:embed="rId3"/>
          <a:stretch>
            <a:fillRect/>
          </a:stretch>
        </p:blipFill>
        <p:spPr>
          <a:xfrm>
            <a:off x="2445520" y="2563377"/>
            <a:ext cx="7071315" cy="4033365"/>
          </a:xfrm>
          <a:prstGeom prst="rect">
            <a:avLst/>
          </a:prstGeom>
        </p:spPr>
      </p:pic>
    </p:spTree>
    <p:extLst>
      <p:ext uri="{BB962C8B-B14F-4D97-AF65-F5344CB8AC3E}">
        <p14:creationId xmlns:p14="http://schemas.microsoft.com/office/powerpoint/2010/main" val="165092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B9163B9-AD33-BB37-DE27-F006D1329C9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C5CABAB-89DC-A700-5BE8-E7288998FC4B}"/>
              </a:ext>
            </a:extLst>
          </p:cNvPr>
          <p:cNvSpPr/>
          <p:nvPr/>
        </p:nvSpPr>
        <p:spPr>
          <a:xfrm>
            <a:off x="179614" y="1126671"/>
            <a:ext cx="11789229" cy="557892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C5C190B8-E22D-1582-4229-8BD5154A7378}"/>
              </a:ext>
            </a:extLst>
          </p:cNvPr>
          <p:cNvSpPr txBox="1"/>
          <p:nvPr/>
        </p:nvSpPr>
        <p:spPr>
          <a:xfrm>
            <a:off x="2300879" y="610856"/>
            <a:ext cx="7561578" cy="523220"/>
          </a:xfrm>
          <a:prstGeom prst="rect">
            <a:avLst/>
          </a:prstGeom>
          <a:noFill/>
        </p:spPr>
        <p:txBody>
          <a:bodyPr wrap="square" rtlCol="0">
            <a:spAutoFit/>
          </a:bodyPr>
          <a:lstStyle/>
          <a:p>
            <a:r>
              <a:rPr lang="en-US" sz="2800" b="1" dirty="0">
                <a:latin typeface="Alexandria" charset="0"/>
                <a:cs typeface="Alexandria" charset="0"/>
              </a:rPr>
              <a:t>IPSec Encryption/Decryption &amp; Authentication</a:t>
            </a:r>
          </a:p>
        </p:txBody>
      </p:sp>
      <p:sp>
        <p:nvSpPr>
          <p:cNvPr id="5" name="Rectangle 4">
            <a:extLst>
              <a:ext uri="{FF2B5EF4-FFF2-40B4-BE49-F238E27FC236}">
                <a16:creationId xmlns:a16="http://schemas.microsoft.com/office/drawing/2014/main" id="{B1EB842D-9BAE-1C25-88AB-5F146406910F}"/>
              </a:ext>
            </a:extLst>
          </p:cNvPr>
          <p:cNvSpPr/>
          <p:nvPr/>
        </p:nvSpPr>
        <p:spPr>
          <a:xfrm>
            <a:off x="909650" y="3638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9420779-2A35-6A4F-287C-B11C55A65BBC}"/>
              </a:ext>
            </a:extLst>
          </p:cNvPr>
          <p:cNvSpPr txBox="1"/>
          <p:nvPr/>
        </p:nvSpPr>
        <p:spPr>
          <a:xfrm>
            <a:off x="997283" y="584088"/>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0613F7DF-3970-678D-544B-7C3804EFBE69}"/>
              </a:ext>
            </a:extLst>
          </p:cNvPr>
          <p:cNvSpPr txBox="1"/>
          <p:nvPr/>
        </p:nvSpPr>
        <p:spPr>
          <a:xfrm>
            <a:off x="1148866" y="758260"/>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pic>
        <p:nvPicPr>
          <p:cNvPr id="7" name="Graphic 21">
            <a:extLst>
              <a:ext uri="{FF2B5EF4-FFF2-40B4-BE49-F238E27FC236}">
                <a16:creationId xmlns:a16="http://schemas.microsoft.com/office/drawing/2014/main" id="{F1A26334-372F-758E-81F9-57B7622A730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BD8D0C2E-3763-B508-153D-06269F701588}"/>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EE00A354-DC48-E9B3-B5DD-0EE1EACC0C23}"/>
              </a:ext>
            </a:extLst>
          </p:cNvPr>
          <p:cNvPicPr>
            <a:picLocks noChangeAspect="1"/>
          </p:cNvPicPr>
          <p:nvPr/>
        </p:nvPicPr>
        <p:blipFill>
          <a:blip r:embed="rId3"/>
          <a:stretch>
            <a:fillRect/>
          </a:stretch>
        </p:blipFill>
        <p:spPr>
          <a:xfrm>
            <a:off x="3230709" y="1294447"/>
            <a:ext cx="5987297" cy="5285965"/>
          </a:xfrm>
          <a:prstGeom prst="rect">
            <a:avLst/>
          </a:prstGeom>
        </p:spPr>
      </p:pic>
    </p:spTree>
    <p:extLst>
      <p:ext uri="{BB962C8B-B14F-4D97-AF65-F5344CB8AC3E}">
        <p14:creationId xmlns:p14="http://schemas.microsoft.com/office/powerpoint/2010/main" val="32607414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F50C0F-4D49-0DBE-6533-51CB95F1DE1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601BA8B-1544-C191-FE96-2C4634E63FE9}"/>
              </a:ext>
            </a:extLst>
          </p:cNvPr>
          <p:cNvSpPr/>
          <p:nvPr/>
        </p:nvSpPr>
        <p:spPr>
          <a:xfrm>
            <a:off x="179614" y="1126671"/>
            <a:ext cx="11789229" cy="557892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728D2688-29F6-98E7-9561-9951BB95EEBC}"/>
              </a:ext>
            </a:extLst>
          </p:cNvPr>
          <p:cNvSpPr txBox="1"/>
          <p:nvPr/>
        </p:nvSpPr>
        <p:spPr>
          <a:xfrm>
            <a:off x="2300879" y="610856"/>
            <a:ext cx="7561578" cy="523220"/>
          </a:xfrm>
          <a:prstGeom prst="rect">
            <a:avLst/>
          </a:prstGeom>
          <a:noFill/>
        </p:spPr>
        <p:txBody>
          <a:bodyPr wrap="square" rtlCol="0">
            <a:spAutoFit/>
          </a:bodyPr>
          <a:lstStyle/>
          <a:p>
            <a:r>
              <a:rPr lang="en-US" sz="2800" b="1" dirty="0">
                <a:latin typeface="Alexandria" charset="0"/>
                <a:cs typeface="Alexandria" charset="0"/>
              </a:rPr>
              <a:t>IPSec Encryption/Decryption &amp; Authentication</a:t>
            </a:r>
          </a:p>
        </p:txBody>
      </p:sp>
      <p:sp>
        <p:nvSpPr>
          <p:cNvPr id="5" name="Rectangle 4">
            <a:extLst>
              <a:ext uri="{FF2B5EF4-FFF2-40B4-BE49-F238E27FC236}">
                <a16:creationId xmlns:a16="http://schemas.microsoft.com/office/drawing/2014/main" id="{6A6BF3DE-C075-2134-65D2-680620E6CEA5}"/>
              </a:ext>
            </a:extLst>
          </p:cNvPr>
          <p:cNvSpPr/>
          <p:nvPr/>
        </p:nvSpPr>
        <p:spPr>
          <a:xfrm>
            <a:off x="909650" y="3638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8DD2600-8B40-0463-6EDC-ADA3D925A2AA}"/>
              </a:ext>
            </a:extLst>
          </p:cNvPr>
          <p:cNvSpPr txBox="1"/>
          <p:nvPr/>
        </p:nvSpPr>
        <p:spPr>
          <a:xfrm>
            <a:off x="997283" y="584088"/>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543680E1-0738-9ECE-E580-1458DE75CC03}"/>
              </a:ext>
            </a:extLst>
          </p:cNvPr>
          <p:cNvSpPr txBox="1"/>
          <p:nvPr/>
        </p:nvSpPr>
        <p:spPr>
          <a:xfrm>
            <a:off x="1148866" y="758260"/>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pic>
        <p:nvPicPr>
          <p:cNvPr id="7" name="Graphic 21">
            <a:extLst>
              <a:ext uri="{FF2B5EF4-FFF2-40B4-BE49-F238E27FC236}">
                <a16:creationId xmlns:a16="http://schemas.microsoft.com/office/drawing/2014/main" id="{1C46A704-5BB1-4460-EFF2-9687A21A716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04748022-686E-3118-5EA5-A7CA1B531481}"/>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a:extLst>
              <a:ext uri="{FF2B5EF4-FFF2-40B4-BE49-F238E27FC236}">
                <a16:creationId xmlns:a16="http://schemas.microsoft.com/office/drawing/2014/main" id="{CE631E9D-06E2-5D0A-EBCA-96A4532EB4AD}"/>
              </a:ext>
            </a:extLst>
          </p:cNvPr>
          <p:cNvSpPr txBox="1"/>
          <p:nvPr/>
        </p:nvSpPr>
        <p:spPr>
          <a:xfrm>
            <a:off x="240845" y="1826684"/>
            <a:ext cx="11499397" cy="3970318"/>
          </a:xfrm>
          <a:prstGeom prst="rect">
            <a:avLst/>
          </a:prstGeom>
          <a:noFill/>
        </p:spPr>
        <p:txBody>
          <a:bodyPr wrap="square">
            <a:spAutoFit/>
          </a:bodyPr>
          <a:lstStyle/>
          <a:p>
            <a:r>
              <a:rPr lang="en-US" sz="2800" b="1" dirty="0"/>
              <a:t>•   IPsec uses symmetric encryption algorithms to encrypt and decrypt data.</a:t>
            </a:r>
          </a:p>
          <a:p>
            <a:endParaRPr lang="en-US" sz="2800" b="1" dirty="0"/>
          </a:p>
          <a:p>
            <a:r>
              <a:rPr lang="en-US" sz="2800" b="1" dirty="0"/>
              <a:t>•   The authentication mechanism allows the data receiver to identify the data sender in IP communications and determines whether data is tampered with during transmission.</a:t>
            </a:r>
          </a:p>
          <a:p>
            <a:endParaRPr lang="en-US" sz="2800" b="1" dirty="0"/>
          </a:p>
          <a:p>
            <a:r>
              <a:rPr lang="en-US" sz="2800" b="1" dirty="0"/>
              <a:t>• IPsec uses the Keyed-Hash Message Authentication Code (HMAC) function for authentication. The HMAC function verifies the integrity and authenticity of data packets by comparing digital signatures.</a:t>
            </a:r>
          </a:p>
        </p:txBody>
      </p:sp>
    </p:spTree>
    <p:extLst>
      <p:ext uri="{BB962C8B-B14F-4D97-AF65-F5344CB8AC3E}">
        <p14:creationId xmlns:p14="http://schemas.microsoft.com/office/powerpoint/2010/main" val="121689635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3E38EAD-CE89-9585-0E56-57300ECB32B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A78B489-4F8B-B158-39AF-288C764ADBA3}"/>
              </a:ext>
            </a:extLst>
          </p:cNvPr>
          <p:cNvSpPr/>
          <p:nvPr/>
        </p:nvSpPr>
        <p:spPr>
          <a:xfrm>
            <a:off x="130629" y="1685494"/>
            <a:ext cx="11936185"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4FCC4013-BCB6-3A18-EAC9-691047159187}"/>
              </a:ext>
            </a:extLst>
          </p:cNvPr>
          <p:cNvSpPr txBox="1"/>
          <p:nvPr/>
        </p:nvSpPr>
        <p:spPr>
          <a:xfrm>
            <a:off x="2398850" y="1133369"/>
            <a:ext cx="5830750" cy="523220"/>
          </a:xfrm>
          <a:prstGeom prst="rect">
            <a:avLst/>
          </a:prstGeom>
          <a:noFill/>
        </p:spPr>
        <p:txBody>
          <a:bodyPr wrap="square" rtlCol="0">
            <a:spAutoFit/>
          </a:bodyPr>
          <a:lstStyle/>
          <a:p>
            <a:r>
              <a:rPr lang="en-US" sz="2800" b="1" dirty="0">
                <a:latin typeface="Alexandria" charset="0"/>
                <a:cs typeface="Alexandria" charset="0"/>
              </a:rPr>
              <a:t>Overview of SSL VPNs</a:t>
            </a:r>
          </a:p>
        </p:txBody>
      </p:sp>
      <p:sp>
        <p:nvSpPr>
          <p:cNvPr id="5" name="Rectangle 4">
            <a:extLst>
              <a:ext uri="{FF2B5EF4-FFF2-40B4-BE49-F238E27FC236}">
                <a16:creationId xmlns:a16="http://schemas.microsoft.com/office/drawing/2014/main" id="{4491A917-F160-0C9C-5C73-24D888CBB57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47075AE-2B8C-C401-CBD9-CA1418B3E43C}"/>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D2DB412C-65E1-7845-F981-B6BB25755183}"/>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pic>
        <p:nvPicPr>
          <p:cNvPr id="7" name="Graphic 21">
            <a:extLst>
              <a:ext uri="{FF2B5EF4-FFF2-40B4-BE49-F238E27FC236}">
                <a16:creationId xmlns:a16="http://schemas.microsoft.com/office/drawing/2014/main" id="{BDE3D41F-4757-8911-1F43-39DFC1ADF08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6B656087-0D6E-7ED6-05F3-8BAB5439E86B}"/>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C9FD2209-CAF6-AA80-ED09-B795C1B8AAA4}"/>
              </a:ext>
            </a:extLst>
          </p:cNvPr>
          <p:cNvSpPr txBox="1"/>
          <p:nvPr/>
        </p:nvSpPr>
        <p:spPr>
          <a:xfrm>
            <a:off x="240846" y="2145969"/>
            <a:ext cx="11825967" cy="2031325"/>
          </a:xfrm>
          <a:prstGeom prst="rect">
            <a:avLst/>
          </a:prstGeom>
          <a:noFill/>
        </p:spPr>
        <p:txBody>
          <a:bodyPr wrap="square">
            <a:spAutoFit/>
          </a:bodyPr>
          <a:lstStyle/>
          <a:p>
            <a:r>
              <a:rPr lang="en-US" sz="1800" b="1" dirty="0"/>
              <a:t>• SSL is a security protocol. It provides secure connections for TCP-based application layer protocols.</a:t>
            </a:r>
          </a:p>
          <a:p>
            <a:r>
              <a:rPr lang="en-US" sz="1800" b="1" dirty="0"/>
              <a:t>• IPsec implements encryption for secure transmission. However, IPsec encryption and authentication have problems in some scenarios, for example, NAT traversal. Because of its unique attributes, the SSL VPN takes effect only at the application layer and does not require a user security VPN client. Therefore, its application scope is wider, and it is more convenient.</a:t>
            </a:r>
          </a:p>
          <a:p>
            <a:r>
              <a:rPr lang="en-US" sz="1800" b="1" dirty="0"/>
              <a:t>• SSL provides secure connections for HTTP and is widely used in various fields, such as e- commerce and online banking, to ensure secure data transmission.</a:t>
            </a:r>
          </a:p>
        </p:txBody>
      </p:sp>
      <p:pic>
        <p:nvPicPr>
          <p:cNvPr id="12" name="Picture 11">
            <a:extLst>
              <a:ext uri="{FF2B5EF4-FFF2-40B4-BE49-F238E27FC236}">
                <a16:creationId xmlns:a16="http://schemas.microsoft.com/office/drawing/2014/main" id="{5B7987A2-749D-B82C-B310-93B04A9087D9}"/>
              </a:ext>
            </a:extLst>
          </p:cNvPr>
          <p:cNvPicPr>
            <a:picLocks noChangeAspect="1"/>
          </p:cNvPicPr>
          <p:nvPr/>
        </p:nvPicPr>
        <p:blipFill>
          <a:blip r:embed="rId3"/>
          <a:stretch>
            <a:fillRect/>
          </a:stretch>
        </p:blipFill>
        <p:spPr>
          <a:xfrm>
            <a:off x="3690257" y="3851759"/>
            <a:ext cx="5395640" cy="2803272"/>
          </a:xfrm>
          <a:prstGeom prst="rect">
            <a:avLst/>
          </a:prstGeom>
        </p:spPr>
      </p:pic>
    </p:spTree>
    <p:extLst>
      <p:ext uri="{BB962C8B-B14F-4D97-AF65-F5344CB8AC3E}">
        <p14:creationId xmlns:p14="http://schemas.microsoft.com/office/powerpoint/2010/main" val="34585329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84B90D1-3D7D-865F-6590-202BF529F4C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DAF40D7-257C-3FAA-40A0-4102A530CE88}"/>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25C70759-C224-5AAE-DF13-B8F22E0A30AF}"/>
              </a:ext>
            </a:extLst>
          </p:cNvPr>
          <p:cNvSpPr txBox="1"/>
          <p:nvPr/>
        </p:nvSpPr>
        <p:spPr>
          <a:xfrm>
            <a:off x="2398850" y="1133369"/>
            <a:ext cx="5830750" cy="523220"/>
          </a:xfrm>
          <a:prstGeom prst="rect">
            <a:avLst/>
          </a:prstGeom>
          <a:noFill/>
        </p:spPr>
        <p:txBody>
          <a:bodyPr wrap="square" rtlCol="0">
            <a:spAutoFit/>
          </a:bodyPr>
          <a:lstStyle/>
          <a:p>
            <a:r>
              <a:rPr lang="en-US" sz="2800" b="1" dirty="0">
                <a:latin typeface="Alexandria" charset="0"/>
                <a:cs typeface="Alexandria" charset="0"/>
              </a:rPr>
              <a:t>Main Functions of an SSL VPN	</a:t>
            </a:r>
          </a:p>
        </p:txBody>
      </p:sp>
      <p:sp>
        <p:nvSpPr>
          <p:cNvPr id="5" name="Rectangle 4">
            <a:extLst>
              <a:ext uri="{FF2B5EF4-FFF2-40B4-BE49-F238E27FC236}">
                <a16:creationId xmlns:a16="http://schemas.microsoft.com/office/drawing/2014/main" id="{494A3312-6FC4-73C7-B7D0-E2155B8531E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F86D16A-2AE7-AA08-46BA-040E711FFCC3}"/>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623CF430-11CF-B61C-FBC0-6628AC2A8CC7}"/>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pic>
        <p:nvPicPr>
          <p:cNvPr id="7" name="Graphic 21">
            <a:extLst>
              <a:ext uri="{FF2B5EF4-FFF2-40B4-BE49-F238E27FC236}">
                <a16:creationId xmlns:a16="http://schemas.microsoft.com/office/drawing/2014/main" id="{28E9126A-BCA1-76C9-D665-0C968BA7C12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a:extLst>
              <a:ext uri="{FF2B5EF4-FFF2-40B4-BE49-F238E27FC236}">
                <a16:creationId xmlns:a16="http://schemas.microsoft.com/office/drawing/2014/main" id="{7F86AC5F-DA4C-6503-53F4-7B46EA533A2A}"/>
              </a:ext>
            </a:extLst>
          </p:cNvPr>
          <p:cNvPicPr>
            <a:picLocks noChangeAspect="1"/>
          </p:cNvPicPr>
          <p:nvPr/>
        </p:nvPicPr>
        <p:blipFill>
          <a:blip r:embed="rId3"/>
          <a:stretch>
            <a:fillRect/>
          </a:stretch>
        </p:blipFill>
        <p:spPr>
          <a:xfrm>
            <a:off x="2365837" y="2147612"/>
            <a:ext cx="7032291" cy="4334830"/>
          </a:xfrm>
          <a:prstGeom prst="rect">
            <a:avLst/>
          </a:prstGeom>
        </p:spPr>
      </p:pic>
    </p:spTree>
    <p:extLst>
      <p:ext uri="{BB962C8B-B14F-4D97-AF65-F5344CB8AC3E}">
        <p14:creationId xmlns:p14="http://schemas.microsoft.com/office/powerpoint/2010/main" val="6034641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2C1190E-0F8C-79E3-45B0-BC4EBF470D8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2151AF1-6E3C-65D6-908C-810E56C67CC3}"/>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35461A53-AF1B-0A44-7598-72129C3F1AF6}"/>
              </a:ext>
            </a:extLst>
          </p:cNvPr>
          <p:cNvSpPr txBox="1"/>
          <p:nvPr/>
        </p:nvSpPr>
        <p:spPr>
          <a:xfrm>
            <a:off x="2398849" y="1133369"/>
            <a:ext cx="7626893" cy="523220"/>
          </a:xfrm>
          <a:prstGeom prst="rect">
            <a:avLst/>
          </a:prstGeom>
          <a:noFill/>
        </p:spPr>
        <p:txBody>
          <a:bodyPr wrap="square" rtlCol="0">
            <a:spAutoFit/>
          </a:bodyPr>
          <a:lstStyle/>
          <a:p>
            <a:r>
              <a:rPr lang="en-US" sz="2800" b="1" dirty="0">
                <a:latin typeface="Alexandria" charset="0"/>
                <a:cs typeface="Alexandria" charset="0"/>
              </a:rPr>
              <a:t>Application Scenario of Client-Initialized L2TP VPN</a:t>
            </a:r>
          </a:p>
        </p:txBody>
      </p:sp>
      <p:sp>
        <p:nvSpPr>
          <p:cNvPr id="5" name="Rectangle 4">
            <a:extLst>
              <a:ext uri="{FF2B5EF4-FFF2-40B4-BE49-F238E27FC236}">
                <a16:creationId xmlns:a16="http://schemas.microsoft.com/office/drawing/2014/main" id="{AC9DAEA0-5D82-6606-5218-79DFBF2BB3B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576A83B-1FCE-51FD-9105-1A3B514D7D6E}"/>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7F513FEC-743F-F653-1E78-F2725C2F2698}"/>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pic>
        <p:nvPicPr>
          <p:cNvPr id="7" name="Graphic 21">
            <a:extLst>
              <a:ext uri="{FF2B5EF4-FFF2-40B4-BE49-F238E27FC236}">
                <a16:creationId xmlns:a16="http://schemas.microsoft.com/office/drawing/2014/main" id="{EB140050-9394-2A53-46E2-25FAD0DC307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B18178CD-4245-1411-A11A-31CE6DD2B329}"/>
              </a:ext>
            </a:extLst>
          </p:cNvPr>
          <p:cNvSpPr txBox="1"/>
          <p:nvPr/>
        </p:nvSpPr>
        <p:spPr>
          <a:xfrm>
            <a:off x="698046" y="2175692"/>
            <a:ext cx="10682967" cy="1200329"/>
          </a:xfrm>
          <a:prstGeom prst="rect">
            <a:avLst/>
          </a:prstGeom>
          <a:noFill/>
        </p:spPr>
        <p:txBody>
          <a:bodyPr wrap="square">
            <a:spAutoFit/>
          </a:bodyPr>
          <a:lstStyle/>
          <a:p>
            <a:r>
              <a:rPr lang="en-US" b="1" dirty="0"/>
              <a:t>• Requirements</a:t>
            </a:r>
          </a:p>
          <a:p>
            <a:r>
              <a:rPr lang="en-US" b="1" dirty="0"/>
              <a:t>□ A company has its own VPN and a VPN gateway (USG firewall) is deployed at the Internet egress of the headquarters. Employees on the move need to communicate with the company's internal servers through L2TP tunnels.</a:t>
            </a:r>
          </a:p>
        </p:txBody>
      </p:sp>
      <p:pic>
        <p:nvPicPr>
          <p:cNvPr id="8" name="Picture 7">
            <a:extLst>
              <a:ext uri="{FF2B5EF4-FFF2-40B4-BE49-F238E27FC236}">
                <a16:creationId xmlns:a16="http://schemas.microsoft.com/office/drawing/2014/main" id="{E3E70D07-B6A0-2A37-49FC-47EAE90335CD}"/>
              </a:ext>
            </a:extLst>
          </p:cNvPr>
          <p:cNvPicPr>
            <a:picLocks noChangeAspect="1"/>
          </p:cNvPicPr>
          <p:nvPr/>
        </p:nvPicPr>
        <p:blipFill>
          <a:blip r:embed="rId3"/>
          <a:stretch>
            <a:fillRect/>
          </a:stretch>
        </p:blipFill>
        <p:spPr>
          <a:xfrm>
            <a:off x="886037" y="3379200"/>
            <a:ext cx="10184734" cy="2883019"/>
          </a:xfrm>
          <a:prstGeom prst="rect">
            <a:avLst/>
          </a:prstGeom>
        </p:spPr>
      </p:pic>
    </p:spTree>
    <p:extLst>
      <p:ext uri="{BB962C8B-B14F-4D97-AF65-F5344CB8AC3E}">
        <p14:creationId xmlns:p14="http://schemas.microsoft.com/office/powerpoint/2010/main" val="31040776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836F595-ECB7-FC50-4FF9-077F886FB93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03D8CB7-EB1D-67DF-676A-538A97EC80B9}"/>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ABD2F8BF-8EE0-D183-831D-10A20CEFE2DD}"/>
              </a:ext>
            </a:extLst>
          </p:cNvPr>
          <p:cNvSpPr txBox="1"/>
          <p:nvPr/>
        </p:nvSpPr>
        <p:spPr>
          <a:xfrm>
            <a:off x="2398850" y="1133369"/>
            <a:ext cx="7545250" cy="523220"/>
          </a:xfrm>
          <a:prstGeom prst="rect">
            <a:avLst/>
          </a:prstGeom>
          <a:noFill/>
        </p:spPr>
        <p:txBody>
          <a:bodyPr wrap="square" rtlCol="0">
            <a:spAutoFit/>
          </a:bodyPr>
          <a:lstStyle/>
          <a:p>
            <a:r>
              <a:rPr lang="en-US" sz="2800" b="1" dirty="0">
                <a:latin typeface="Alexandria" charset="0"/>
                <a:cs typeface="Alexandria" charset="0"/>
              </a:rPr>
              <a:t>L2TP VPN Configuration Procedure</a:t>
            </a:r>
          </a:p>
        </p:txBody>
      </p:sp>
      <p:sp>
        <p:nvSpPr>
          <p:cNvPr id="5" name="Rectangle 4">
            <a:extLst>
              <a:ext uri="{FF2B5EF4-FFF2-40B4-BE49-F238E27FC236}">
                <a16:creationId xmlns:a16="http://schemas.microsoft.com/office/drawing/2014/main" id="{5510E54C-8780-1AAC-C9CC-026DAB7C2C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C2760AF-409A-E938-5CA5-841631C110EE}"/>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0571FA25-91B2-CA9E-DE27-3D7F542DF494}"/>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pic>
        <p:nvPicPr>
          <p:cNvPr id="7" name="Graphic 21">
            <a:extLst>
              <a:ext uri="{FF2B5EF4-FFF2-40B4-BE49-F238E27FC236}">
                <a16:creationId xmlns:a16="http://schemas.microsoft.com/office/drawing/2014/main" id="{70A3AB67-7B3A-40D2-9520-C880FAC7526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9" name="Picture 8">
            <a:extLst>
              <a:ext uri="{FF2B5EF4-FFF2-40B4-BE49-F238E27FC236}">
                <a16:creationId xmlns:a16="http://schemas.microsoft.com/office/drawing/2014/main" id="{22D641C5-B9A0-9A6D-5972-DAEDC483915F}"/>
              </a:ext>
            </a:extLst>
          </p:cNvPr>
          <p:cNvPicPr>
            <a:picLocks noChangeAspect="1"/>
          </p:cNvPicPr>
          <p:nvPr/>
        </p:nvPicPr>
        <p:blipFill>
          <a:blip r:embed="rId3"/>
          <a:stretch>
            <a:fillRect/>
          </a:stretch>
        </p:blipFill>
        <p:spPr>
          <a:xfrm>
            <a:off x="2982308" y="1930578"/>
            <a:ext cx="6312278" cy="4600850"/>
          </a:xfrm>
          <a:prstGeom prst="rect">
            <a:avLst/>
          </a:prstGeom>
        </p:spPr>
      </p:pic>
    </p:spTree>
    <p:extLst>
      <p:ext uri="{BB962C8B-B14F-4D97-AF65-F5344CB8AC3E}">
        <p14:creationId xmlns:p14="http://schemas.microsoft.com/office/powerpoint/2010/main" val="32586411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6C5266-8140-B935-021E-6E3356D52F1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8EF3D1C-C162-00E5-6312-FD4A3EF528D2}"/>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3FA369F8-E597-4AD5-8709-F3D50E67BF5B}"/>
              </a:ext>
            </a:extLst>
          </p:cNvPr>
          <p:cNvSpPr txBox="1"/>
          <p:nvPr/>
        </p:nvSpPr>
        <p:spPr>
          <a:xfrm>
            <a:off x="2398850" y="1133369"/>
            <a:ext cx="7545250" cy="523220"/>
          </a:xfrm>
          <a:prstGeom prst="rect">
            <a:avLst/>
          </a:prstGeom>
          <a:noFill/>
        </p:spPr>
        <p:txBody>
          <a:bodyPr wrap="square" rtlCol="0">
            <a:spAutoFit/>
          </a:bodyPr>
          <a:lstStyle/>
          <a:p>
            <a:r>
              <a:rPr lang="en-US" sz="2800" b="1" dirty="0">
                <a:latin typeface="Alexandria" charset="0"/>
                <a:cs typeface="Alexandria" charset="0"/>
              </a:rPr>
              <a:t>Enabling the L2TP Function</a:t>
            </a:r>
          </a:p>
        </p:txBody>
      </p:sp>
      <p:sp>
        <p:nvSpPr>
          <p:cNvPr id="5" name="Rectangle 4">
            <a:extLst>
              <a:ext uri="{FF2B5EF4-FFF2-40B4-BE49-F238E27FC236}">
                <a16:creationId xmlns:a16="http://schemas.microsoft.com/office/drawing/2014/main" id="{1DE1F9BD-15FB-AEAE-4880-1980E9FD7B2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9D3F238-1A91-04C5-F428-485CE5C5FAA4}"/>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98D163B6-C52F-31B8-A3FD-53F7D5815564}"/>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pic>
        <p:nvPicPr>
          <p:cNvPr id="7" name="Graphic 21">
            <a:extLst>
              <a:ext uri="{FF2B5EF4-FFF2-40B4-BE49-F238E27FC236}">
                <a16:creationId xmlns:a16="http://schemas.microsoft.com/office/drawing/2014/main" id="{17FD6A20-754A-DAF7-38DC-03156B8096F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DC8BA04D-E3BB-4016-F16B-22B680389B50}"/>
              </a:ext>
            </a:extLst>
          </p:cNvPr>
          <p:cNvSpPr txBox="1"/>
          <p:nvPr/>
        </p:nvSpPr>
        <p:spPr>
          <a:xfrm>
            <a:off x="665390" y="2126706"/>
            <a:ext cx="10748281" cy="369332"/>
          </a:xfrm>
          <a:prstGeom prst="rect">
            <a:avLst/>
          </a:prstGeom>
          <a:noFill/>
        </p:spPr>
        <p:txBody>
          <a:bodyPr wrap="square">
            <a:spAutoFit/>
          </a:bodyPr>
          <a:lstStyle/>
          <a:p>
            <a:r>
              <a:rPr lang="en-US" b="1" dirty="0"/>
              <a:t>• Choose Network &gt; L2TP &gt; L2TP. On the Configure L2TP page, select Enable for L2TP and click Apply.</a:t>
            </a:r>
          </a:p>
        </p:txBody>
      </p:sp>
      <p:pic>
        <p:nvPicPr>
          <p:cNvPr id="8" name="Picture 7">
            <a:extLst>
              <a:ext uri="{FF2B5EF4-FFF2-40B4-BE49-F238E27FC236}">
                <a16:creationId xmlns:a16="http://schemas.microsoft.com/office/drawing/2014/main" id="{A354EAFB-B7DA-F059-0BB4-3E7134E172BD}"/>
              </a:ext>
            </a:extLst>
          </p:cNvPr>
          <p:cNvPicPr>
            <a:picLocks noChangeAspect="1"/>
          </p:cNvPicPr>
          <p:nvPr/>
        </p:nvPicPr>
        <p:blipFill>
          <a:blip r:embed="rId3"/>
          <a:stretch>
            <a:fillRect/>
          </a:stretch>
        </p:blipFill>
        <p:spPr>
          <a:xfrm>
            <a:off x="1522853" y="2633456"/>
            <a:ext cx="8663534" cy="3832658"/>
          </a:xfrm>
          <a:prstGeom prst="rect">
            <a:avLst/>
          </a:prstGeom>
        </p:spPr>
      </p:pic>
    </p:spTree>
    <p:extLst>
      <p:ext uri="{BB962C8B-B14F-4D97-AF65-F5344CB8AC3E}">
        <p14:creationId xmlns:p14="http://schemas.microsoft.com/office/powerpoint/2010/main" val="33280656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EC4B4E3-8910-55DE-853C-7CF6F8D5381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F24BE50-4993-74C6-617D-6B6D1D4D9CA3}"/>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0DF7C42F-A45E-65EC-20A9-98B8269E266C}"/>
              </a:ext>
            </a:extLst>
          </p:cNvPr>
          <p:cNvSpPr txBox="1"/>
          <p:nvPr/>
        </p:nvSpPr>
        <p:spPr>
          <a:xfrm>
            <a:off x="2398850" y="1133369"/>
            <a:ext cx="7545250" cy="523220"/>
          </a:xfrm>
          <a:prstGeom prst="rect">
            <a:avLst/>
          </a:prstGeom>
          <a:noFill/>
        </p:spPr>
        <p:txBody>
          <a:bodyPr wrap="square" rtlCol="0">
            <a:spAutoFit/>
          </a:bodyPr>
          <a:lstStyle/>
          <a:p>
            <a:r>
              <a:rPr lang="en-US" sz="2800" b="1" dirty="0">
                <a:latin typeface="Alexandria" charset="0"/>
                <a:cs typeface="Alexandria" charset="0"/>
              </a:rPr>
              <a:t>Setting the L2TP Parameters</a:t>
            </a:r>
          </a:p>
        </p:txBody>
      </p:sp>
      <p:sp>
        <p:nvSpPr>
          <p:cNvPr id="5" name="Rectangle 4">
            <a:extLst>
              <a:ext uri="{FF2B5EF4-FFF2-40B4-BE49-F238E27FC236}">
                <a16:creationId xmlns:a16="http://schemas.microsoft.com/office/drawing/2014/main" id="{278CCEA0-6988-8905-9FB3-805088CEEB92}"/>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47BBBDF-249D-AD8C-85A2-0818F018AB0F}"/>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30D1FE22-8B39-B039-F6BA-754F88B4F264}"/>
              </a:ext>
            </a:extLst>
          </p:cNvPr>
          <p:cNvSpPr txBox="1"/>
          <p:nvPr/>
        </p:nvSpPr>
        <p:spPr>
          <a:xfrm>
            <a:off x="1214179" y="1231789"/>
            <a:ext cx="966228" cy="769441"/>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pic>
        <p:nvPicPr>
          <p:cNvPr id="7" name="Graphic 21">
            <a:extLst>
              <a:ext uri="{FF2B5EF4-FFF2-40B4-BE49-F238E27FC236}">
                <a16:creationId xmlns:a16="http://schemas.microsoft.com/office/drawing/2014/main" id="{4B3A4D08-EF8C-A7A0-9284-EAB35A101C1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42F4F992-AAFB-CD83-1517-74CBB60BE4D4}"/>
              </a:ext>
            </a:extLst>
          </p:cNvPr>
          <p:cNvSpPr txBox="1"/>
          <p:nvPr/>
        </p:nvSpPr>
        <p:spPr>
          <a:xfrm>
            <a:off x="665390" y="2126706"/>
            <a:ext cx="10748281" cy="369332"/>
          </a:xfrm>
          <a:prstGeom prst="rect">
            <a:avLst/>
          </a:prstGeom>
          <a:noFill/>
        </p:spPr>
        <p:txBody>
          <a:bodyPr wrap="square">
            <a:spAutoFit/>
          </a:bodyPr>
          <a:lstStyle/>
          <a:p>
            <a:r>
              <a:rPr lang="en-US" b="1" dirty="0"/>
              <a:t>• In L2TP Group List, click Add to set L2TP group parameters.</a:t>
            </a:r>
          </a:p>
        </p:txBody>
      </p:sp>
      <p:pic>
        <p:nvPicPr>
          <p:cNvPr id="9" name="Picture 8">
            <a:extLst>
              <a:ext uri="{FF2B5EF4-FFF2-40B4-BE49-F238E27FC236}">
                <a16:creationId xmlns:a16="http://schemas.microsoft.com/office/drawing/2014/main" id="{DA254CB6-0D44-6E64-9690-6C6777380027}"/>
              </a:ext>
            </a:extLst>
          </p:cNvPr>
          <p:cNvPicPr>
            <a:picLocks noChangeAspect="1"/>
          </p:cNvPicPr>
          <p:nvPr/>
        </p:nvPicPr>
        <p:blipFill>
          <a:blip r:embed="rId3"/>
          <a:stretch>
            <a:fillRect/>
          </a:stretch>
        </p:blipFill>
        <p:spPr>
          <a:xfrm>
            <a:off x="3817215" y="2496677"/>
            <a:ext cx="4532922" cy="3936780"/>
          </a:xfrm>
          <a:prstGeom prst="rect">
            <a:avLst/>
          </a:prstGeom>
        </p:spPr>
      </p:pic>
    </p:spTree>
    <p:extLst>
      <p:ext uri="{BB962C8B-B14F-4D97-AF65-F5344CB8AC3E}">
        <p14:creationId xmlns:p14="http://schemas.microsoft.com/office/powerpoint/2010/main" val="7014457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6093C66-9EB9-41D9-3A67-E7D57595866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477C69E-226C-BAA4-C018-97C3B69D5CED}"/>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16A709EA-F48E-EE29-159A-9DFBAFA82D85}"/>
              </a:ext>
            </a:extLst>
          </p:cNvPr>
          <p:cNvSpPr txBox="1"/>
          <p:nvPr/>
        </p:nvSpPr>
        <p:spPr>
          <a:xfrm>
            <a:off x="2398850" y="1133369"/>
            <a:ext cx="7545250" cy="523220"/>
          </a:xfrm>
          <a:prstGeom prst="rect">
            <a:avLst/>
          </a:prstGeom>
          <a:noFill/>
        </p:spPr>
        <p:txBody>
          <a:bodyPr wrap="square" rtlCol="0">
            <a:spAutoFit/>
          </a:bodyPr>
          <a:lstStyle/>
          <a:p>
            <a:r>
              <a:rPr lang="en-US" sz="2800" b="1" dirty="0">
                <a:latin typeface="Alexandria" charset="0"/>
                <a:cs typeface="Alexandria" charset="0"/>
              </a:rPr>
              <a:t>Setting Dial-up User Information</a:t>
            </a:r>
          </a:p>
        </p:txBody>
      </p:sp>
      <p:sp>
        <p:nvSpPr>
          <p:cNvPr id="5" name="Rectangle 4">
            <a:extLst>
              <a:ext uri="{FF2B5EF4-FFF2-40B4-BE49-F238E27FC236}">
                <a16:creationId xmlns:a16="http://schemas.microsoft.com/office/drawing/2014/main" id="{7764BD5F-0A38-D48B-5A29-AA2EC75AF53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2E19999-47F7-3C41-0B2B-EBA37EE5EE2E}"/>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493E9E08-59B9-983A-DB6E-77FB399EBAC4}"/>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pic>
        <p:nvPicPr>
          <p:cNvPr id="7" name="Graphic 21">
            <a:extLst>
              <a:ext uri="{FF2B5EF4-FFF2-40B4-BE49-F238E27FC236}">
                <a16:creationId xmlns:a16="http://schemas.microsoft.com/office/drawing/2014/main" id="{2F3EC788-15DC-0B8E-0E69-6B7B0BE62D0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370B75A8-96A9-C248-BEB2-71A0B6EC822E}"/>
              </a:ext>
            </a:extLst>
          </p:cNvPr>
          <p:cNvSpPr txBox="1"/>
          <p:nvPr/>
        </p:nvSpPr>
        <p:spPr>
          <a:xfrm>
            <a:off x="665390" y="2126706"/>
            <a:ext cx="10748281" cy="646331"/>
          </a:xfrm>
          <a:prstGeom prst="rect">
            <a:avLst/>
          </a:prstGeom>
          <a:noFill/>
        </p:spPr>
        <p:txBody>
          <a:bodyPr wrap="square">
            <a:spAutoFit/>
          </a:bodyPr>
          <a:lstStyle/>
          <a:p>
            <a:r>
              <a:rPr lang="en-US" b="1" dirty="0"/>
              <a:t>• Choose Object &gt; User. Click the default authentication domain. On the User Management page, click Add and set the username and password.</a:t>
            </a:r>
          </a:p>
        </p:txBody>
      </p:sp>
      <p:pic>
        <p:nvPicPr>
          <p:cNvPr id="8" name="Picture 7">
            <a:extLst>
              <a:ext uri="{FF2B5EF4-FFF2-40B4-BE49-F238E27FC236}">
                <a16:creationId xmlns:a16="http://schemas.microsoft.com/office/drawing/2014/main" id="{3D01E5DA-C62B-96A0-8805-823AB339F6AA}"/>
              </a:ext>
            </a:extLst>
          </p:cNvPr>
          <p:cNvPicPr>
            <a:picLocks noChangeAspect="1"/>
          </p:cNvPicPr>
          <p:nvPr/>
        </p:nvPicPr>
        <p:blipFill>
          <a:blip r:embed="rId3"/>
          <a:stretch>
            <a:fillRect/>
          </a:stretch>
        </p:blipFill>
        <p:spPr>
          <a:xfrm>
            <a:off x="2923175" y="2751149"/>
            <a:ext cx="5747296" cy="3871360"/>
          </a:xfrm>
          <a:prstGeom prst="rect">
            <a:avLst/>
          </a:prstGeom>
        </p:spPr>
      </p:pic>
    </p:spTree>
    <p:extLst>
      <p:ext uri="{BB962C8B-B14F-4D97-AF65-F5344CB8AC3E}">
        <p14:creationId xmlns:p14="http://schemas.microsoft.com/office/powerpoint/2010/main" val="19356330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21F4B2E-89A5-D799-C2F9-905E8D6C645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97D10CD-9D74-0858-890F-29037CC9A291}"/>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EB67BADF-6D3C-D476-5292-93C6EE896AA2}"/>
              </a:ext>
            </a:extLst>
          </p:cNvPr>
          <p:cNvSpPr txBox="1"/>
          <p:nvPr/>
        </p:nvSpPr>
        <p:spPr>
          <a:xfrm>
            <a:off x="2398850" y="1133369"/>
            <a:ext cx="7545250" cy="523220"/>
          </a:xfrm>
          <a:prstGeom prst="rect">
            <a:avLst/>
          </a:prstGeom>
          <a:noFill/>
        </p:spPr>
        <p:txBody>
          <a:bodyPr wrap="square" rtlCol="0">
            <a:spAutoFit/>
          </a:bodyPr>
          <a:lstStyle/>
          <a:p>
            <a:r>
              <a:rPr lang="en-US" sz="2800" b="1" dirty="0">
                <a:latin typeface="Alexandria" charset="0"/>
                <a:cs typeface="Alexandria" charset="0"/>
              </a:rPr>
              <a:t>Setting the VPN Client &amp; Authentication</a:t>
            </a:r>
          </a:p>
        </p:txBody>
      </p:sp>
      <p:sp>
        <p:nvSpPr>
          <p:cNvPr id="5" name="Rectangle 4">
            <a:extLst>
              <a:ext uri="{FF2B5EF4-FFF2-40B4-BE49-F238E27FC236}">
                <a16:creationId xmlns:a16="http://schemas.microsoft.com/office/drawing/2014/main" id="{3ECF9988-F080-9B51-84F6-1F33D995874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82FB069-0721-69F8-31CA-E802991C4CE9}"/>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64FBC194-3F3F-44CE-6E97-8E1AB3F28F4C}"/>
              </a:ext>
            </a:extLst>
          </p:cNvPr>
          <p:cNvSpPr txBox="1"/>
          <p:nvPr/>
        </p:nvSpPr>
        <p:spPr>
          <a:xfrm>
            <a:off x="1214179" y="1231789"/>
            <a:ext cx="966228" cy="769441"/>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pic>
        <p:nvPicPr>
          <p:cNvPr id="7" name="Graphic 21">
            <a:extLst>
              <a:ext uri="{FF2B5EF4-FFF2-40B4-BE49-F238E27FC236}">
                <a16:creationId xmlns:a16="http://schemas.microsoft.com/office/drawing/2014/main" id="{A3C068ED-5E96-6DD1-BB08-079A25391FA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9" name="Picture 8">
            <a:extLst>
              <a:ext uri="{FF2B5EF4-FFF2-40B4-BE49-F238E27FC236}">
                <a16:creationId xmlns:a16="http://schemas.microsoft.com/office/drawing/2014/main" id="{E8903021-A3E1-D1AA-8FCA-2074D42DE612}"/>
              </a:ext>
            </a:extLst>
          </p:cNvPr>
          <p:cNvPicPr>
            <a:picLocks noChangeAspect="1"/>
          </p:cNvPicPr>
          <p:nvPr/>
        </p:nvPicPr>
        <p:blipFill>
          <a:blip r:embed="rId3"/>
          <a:stretch>
            <a:fillRect/>
          </a:stretch>
        </p:blipFill>
        <p:spPr>
          <a:xfrm>
            <a:off x="2475406" y="1859832"/>
            <a:ext cx="7159217" cy="4573625"/>
          </a:xfrm>
          <a:prstGeom prst="rect">
            <a:avLst/>
          </a:prstGeom>
        </p:spPr>
      </p:pic>
    </p:spTree>
    <p:extLst>
      <p:ext uri="{BB962C8B-B14F-4D97-AF65-F5344CB8AC3E}">
        <p14:creationId xmlns:p14="http://schemas.microsoft.com/office/powerpoint/2010/main" val="42335202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99DE4CB-8EBA-2F5A-E383-EA33F88B4FF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C3715FD-AB71-D9C8-1C74-FC28FA683F80}"/>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4D8B888F-AD97-62FE-DCC5-65BB2C398F98}"/>
              </a:ext>
            </a:extLst>
          </p:cNvPr>
          <p:cNvSpPr txBox="1"/>
          <p:nvPr/>
        </p:nvSpPr>
        <p:spPr>
          <a:xfrm>
            <a:off x="2398850" y="1133369"/>
            <a:ext cx="7545250" cy="523220"/>
          </a:xfrm>
          <a:prstGeom prst="rect">
            <a:avLst/>
          </a:prstGeom>
          <a:noFill/>
        </p:spPr>
        <p:txBody>
          <a:bodyPr wrap="square" rtlCol="0">
            <a:spAutoFit/>
          </a:bodyPr>
          <a:lstStyle/>
          <a:p>
            <a:r>
              <a:rPr lang="en-US" sz="2800" b="1" dirty="0">
                <a:latin typeface="Alexandria" charset="0"/>
                <a:cs typeface="Alexandria" charset="0"/>
              </a:rPr>
              <a:t>Application Scenario of GRE</a:t>
            </a:r>
          </a:p>
        </p:txBody>
      </p:sp>
      <p:sp>
        <p:nvSpPr>
          <p:cNvPr id="5" name="Rectangle 4">
            <a:extLst>
              <a:ext uri="{FF2B5EF4-FFF2-40B4-BE49-F238E27FC236}">
                <a16:creationId xmlns:a16="http://schemas.microsoft.com/office/drawing/2014/main" id="{25ECC716-7EAD-D413-A1D6-6AB4FFDD2B9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F3AA3CC-F4BE-E8E0-B05D-71C74A31515C}"/>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85F1412A-2461-2889-CF57-DA809051E331}"/>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pic>
        <p:nvPicPr>
          <p:cNvPr id="7" name="Graphic 21">
            <a:extLst>
              <a:ext uri="{FF2B5EF4-FFF2-40B4-BE49-F238E27FC236}">
                <a16:creationId xmlns:a16="http://schemas.microsoft.com/office/drawing/2014/main" id="{B01C6D4D-E674-376E-56CC-FE0D076BE58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0811628D-32D3-9DB3-F0C2-F7E75D89D879}"/>
              </a:ext>
            </a:extLst>
          </p:cNvPr>
          <p:cNvSpPr txBox="1"/>
          <p:nvPr/>
        </p:nvSpPr>
        <p:spPr>
          <a:xfrm>
            <a:off x="665390" y="2126706"/>
            <a:ext cx="10748281" cy="923330"/>
          </a:xfrm>
          <a:prstGeom prst="rect">
            <a:avLst/>
          </a:prstGeom>
          <a:noFill/>
        </p:spPr>
        <p:txBody>
          <a:bodyPr wrap="square">
            <a:spAutoFit/>
          </a:bodyPr>
          <a:lstStyle/>
          <a:p>
            <a:r>
              <a:rPr lang="en-US" b="1" dirty="0"/>
              <a:t>• Requirements</a:t>
            </a:r>
          </a:p>
          <a:p>
            <a:r>
              <a:rPr lang="en-US" b="1" dirty="0"/>
              <a:t>□ The two subnets (Network 1 and Network 2) that run the IP protocol communicate with each other through the GRE tunnel established between FW A and FW B.</a:t>
            </a:r>
          </a:p>
        </p:txBody>
      </p:sp>
      <p:pic>
        <p:nvPicPr>
          <p:cNvPr id="14" name="Picture 13">
            <a:extLst>
              <a:ext uri="{FF2B5EF4-FFF2-40B4-BE49-F238E27FC236}">
                <a16:creationId xmlns:a16="http://schemas.microsoft.com/office/drawing/2014/main" id="{126003F2-2459-3A22-7158-AD3001D90553}"/>
              </a:ext>
            </a:extLst>
          </p:cNvPr>
          <p:cNvPicPr>
            <a:picLocks noChangeAspect="1"/>
          </p:cNvPicPr>
          <p:nvPr/>
        </p:nvPicPr>
        <p:blipFill>
          <a:blip r:embed="rId3"/>
          <a:stretch>
            <a:fillRect/>
          </a:stretch>
        </p:blipFill>
        <p:spPr>
          <a:xfrm>
            <a:off x="2078772" y="3091371"/>
            <a:ext cx="7833013" cy="3342085"/>
          </a:xfrm>
          <a:prstGeom prst="rect">
            <a:avLst/>
          </a:prstGeom>
        </p:spPr>
      </p:pic>
    </p:spTree>
    <p:extLst>
      <p:ext uri="{BB962C8B-B14F-4D97-AF65-F5344CB8AC3E}">
        <p14:creationId xmlns:p14="http://schemas.microsoft.com/office/powerpoint/2010/main" val="16031110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BCDA64C-87F3-59F5-9BEB-0C8931EB973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B3AF2DB-19C0-4E26-D3C3-959FEFA0116C}"/>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57D505B1-DDF7-0C6A-4C1B-9AAC96ADDEA0}"/>
              </a:ext>
            </a:extLst>
          </p:cNvPr>
          <p:cNvSpPr txBox="1"/>
          <p:nvPr/>
        </p:nvSpPr>
        <p:spPr>
          <a:xfrm>
            <a:off x="2398850" y="1133369"/>
            <a:ext cx="7545250" cy="523220"/>
          </a:xfrm>
          <a:prstGeom prst="rect">
            <a:avLst/>
          </a:prstGeom>
          <a:noFill/>
        </p:spPr>
        <p:txBody>
          <a:bodyPr wrap="square" rtlCol="0">
            <a:spAutoFit/>
          </a:bodyPr>
          <a:lstStyle/>
          <a:p>
            <a:r>
              <a:rPr lang="en-US" sz="2800" b="1" dirty="0">
                <a:latin typeface="Alexandria" charset="0"/>
                <a:cs typeface="Alexandria" charset="0"/>
              </a:rPr>
              <a:t>GRE VPN Configuration Procedure</a:t>
            </a:r>
          </a:p>
        </p:txBody>
      </p:sp>
      <p:sp>
        <p:nvSpPr>
          <p:cNvPr id="5" name="Rectangle 4">
            <a:extLst>
              <a:ext uri="{FF2B5EF4-FFF2-40B4-BE49-F238E27FC236}">
                <a16:creationId xmlns:a16="http://schemas.microsoft.com/office/drawing/2014/main" id="{685A73D8-B5DD-1D59-FDF0-9514612A8F0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71BEFC8-8B28-7276-4B9C-FFD6280E6D55}"/>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DE2C0FB0-6A62-7DE6-199E-DE84B3FA29FA}"/>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pic>
        <p:nvPicPr>
          <p:cNvPr id="7" name="Graphic 21">
            <a:extLst>
              <a:ext uri="{FF2B5EF4-FFF2-40B4-BE49-F238E27FC236}">
                <a16:creationId xmlns:a16="http://schemas.microsoft.com/office/drawing/2014/main" id="{97DFD2F2-4587-44DF-3005-21B03DB20DA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id="{62A8EDD7-15BF-D00F-63DD-E3DE1108425E}"/>
              </a:ext>
            </a:extLst>
          </p:cNvPr>
          <p:cNvPicPr>
            <a:picLocks noChangeAspect="1"/>
          </p:cNvPicPr>
          <p:nvPr/>
        </p:nvPicPr>
        <p:blipFill>
          <a:blip r:embed="rId3"/>
          <a:stretch>
            <a:fillRect/>
          </a:stretch>
        </p:blipFill>
        <p:spPr>
          <a:xfrm>
            <a:off x="2392997" y="2194528"/>
            <a:ext cx="7144747" cy="4363059"/>
          </a:xfrm>
          <a:prstGeom prst="rect">
            <a:avLst/>
          </a:prstGeom>
        </p:spPr>
      </p:pic>
    </p:spTree>
    <p:extLst>
      <p:ext uri="{BB962C8B-B14F-4D97-AF65-F5344CB8AC3E}">
        <p14:creationId xmlns:p14="http://schemas.microsoft.com/office/powerpoint/2010/main" val="3617490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AB144F-B02C-4E2D-27C9-F8312D57ECC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97EFA05-12AD-B358-80DE-B71D3B3E765E}"/>
              </a:ext>
            </a:extLst>
          </p:cNvPr>
          <p:cNvSpPr/>
          <p:nvPr/>
        </p:nvSpPr>
        <p:spPr>
          <a:xfrm>
            <a:off x="293914" y="1685494"/>
            <a:ext cx="11642272"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B92AC206-DA0E-06A8-CA3A-649B38CC380C}"/>
              </a:ext>
            </a:extLst>
          </p:cNvPr>
          <p:cNvSpPr txBox="1"/>
          <p:nvPr/>
        </p:nvSpPr>
        <p:spPr>
          <a:xfrm>
            <a:off x="2398850" y="1133369"/>
            <a:ext cx="7545250" cy="523220"/>
          </a:xfrm>
          <a:prstGeom prst="rect">
            <a:avLst/>
          </a:prstGeom>
          <a:noFill/>
        </p:spPr>
        <p:txBody>
          <a:bodyPr wrap="square" rtlCol="0">
            <a:spAutoFit/>
          </a:bodyPr>
          <a:lstStyle/>
          <a:p>
            <a:r>
              <a:rPr lang="en-US" sz="2800" b="1" dirty="0">
                <a:latin typeface="Alexandria" charset="0"/>
                <a:cs typeface="Alexandria" charset="0"/>
              </a:rPr>
              <a:t>GRE Interface Configuration- FW_A</a:t>
            </a:r>
          </a:p>
        </p:txBody>
      </p:sp>
      <p:sp>
        <p:nvSpPr>
          <p:cNvPr id="5" name="Rectangle 4">
            <a:extLst>
              <a:ext uri="{FF2B5EF4-FFF2-40B4-BE49-F238E27FC236}">
                <a16:creationId xmlns:a16="http://schemas.microsoft.com/office/drawing/2014/main" id="{10B4FB39-21B0-767B-5134-06D42C980A0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3387108-877F-EACB-1723-64AEE7DD30C7}"/>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4E01DD00-C59C-42AC-1413-DD82414B7901}"/>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pic>
        <p:nvPicPr>
          <p:cNvPr id="7" name="Graphic 21">
            <a:extLst>
              <a:ext uri="{FF2B5EF4-FFF2-40B4-BE49-F238E27FC236}">
                <a16:creationId xmlns:a16="http://schemas.microsoft.com/office/drawing/2014/main" id="{09F13275-6878-F34A-783B-6323BF70911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A04CAE8C-CC20-7DEF-585E-BB73F731802E}"/>
              </a:ext>
            </a:extLst>
          </p:cNvPr>
          <p:cNvSpPr txBox="1"/>
          <p:nvPr/>
        </p:nvSpPr>
        <p:spPr>
          <a:xfrm>
            <a:off x="289833" y="2159364"/>
            <a:ext cx="11597367" cy="369332"/>
          </a:xfrm>
          <a:prstGeom prst="rect">
            <a:avLst/>
          </a:prstGeom>
          <a:noFill/>
        </p:spPr>
        <p:txBody>
          <a:bodyPr wrap="square">
            <a:spAutoFit/>
          </a:bodyPr>
          <a:lstStyle/>
          <a:p>
            <a:r>
              <a:rPr lang="en-US" b="1" dirty="0"/>
              <a:t>• Choose Network &gt; GRE &gt; GRE. Click Add to set GRE interface parameters.</a:t>
            </a:r>
          </a:p>
        </p:txBody>
      </p:sp>
      <p:pic>
        <p:nvPicPr>
          <p:cNvPr id="9" name="Picture 8">
            <a:extLst>
              <a:ext uri="{FF2B5EF4-FFF2-40B4-BE49-F238E27FC236}">
                <a16:creationId xmlns:a16="http://schemas.microsoft.com/office/drawing/2014/main" id="{5C9C7E84-A2EE-0A45-12A6-65992F4CDC8C}"/>
              </a:ext>
            </a:extLst>
          </p:cNvPr>
          <p:cNvPicPr>
            <a:picLocks noChangeAspect="1"/>
          </p:cNvPicPr>
          <p:nvPr/>
        </p:nvPicPr>
        <p:blipFill>
          <a:blip r:embed="rId3"/>
          <a:stretch>
            <a:fillRect/>
          </a:stretch>
        </p:blipFill>
        <p:spPr>
          <a:xfrm>
            <a:off x="1594938" y="2555874"/>
            <a:ext cx="8706750" cy="3942897"/>
          </a:xfrm>
          <a:prstGeom prst="rect">
            <a:avLst/>
          </a:prstGeom>
        </p:spPr>
      </p:pic>
    </p:spTree>
    <p:extLst>
      <p:ext uri="{BB962C8B-B14F-4D97-AF65-F5344CB8AC3E}">
        <p14:creationId xmlns:p14="http://schemas.microsoft.com/office/powerpoint/2010/main" val="25205964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4A7D2D3-99D7-8AF0-7EC1-3A5CBF7FD3B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1AF98F4-F1AF-6BB9-A11C-5A5081627A07}"/>
              </a:ext>
            </a:extLst>
          </p:cNvPr>
          <p:cNvSpPr/>
          <p:nvPr/>
        </p:nvSpPr>
        <p:spPr>
          <a:xfrm>
            <a:off x="293914" y="1685494"/>
            <a:ext cx="11642272"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4B5B8F27-E7D6-77B1-8FD7-99F3FDE65A38}"/>
              </a:ext>
            </a:extLst>
          </p:cNvPr>
          <p:cNvSpPr txBox="1"/>
          <p:nvPr/>
        </p:nvSpPr>
        <p:spPr>
          <a:xfrm>
            <a:off x="2398850" y="1133369"/>
            <a:ext cx="7545250" cy="523220"/>
          </a:xfrm>
          <a:prstGeom prst="rect">
            <a:avLst/>
          </a:prstGeom>
          <a:noFill/>
        </p:spPr>
        <p:txBody>
          <a:bodyPr wrap="square" rtlCol="0">
            <a:spAutoFit/>
          </a:bodyPr>
          <a:lstStyle/>
          <a:p>
            <a:r>
              <a:rPr lang="en-US" sz="2800" b="1" dirty="0">
                <a:latin typeface="Alexandria" charset="0"/>
                <a:cs typeface="Alexandria" charset="0"/>
              </a:rPr>
              <a:t>Route Configuration- FW_A</a:t>
            </a:r>
          </a:p>
        </p:txBody>
      </p:sp>
      <p:sp>
        <p:nvSpPr>
          <p:cNvPr id="5" name="Rectangle 4">
            <a:extLst>
              <a:ext uri="{FF2B5EF4-FFF2-40B4-BE49-F238E27FC236}">
                <a16:creationId xmlns:a16="http://schemas.microsoft.com/office/drawing/2014/main" id="{A74A81A7-40E3-EC8F-812A-41E367A8D09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D1292AD-F542-CA7F-5057-AB6B76CF2114}"/>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879F0D7C-33DB-3385-5CDB-648E13523EC6}"/>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pic>
        <p:nvPicPr>
          <p:cNvPr id="7" name="Graphic 21">
            <a:extLst>
              <a:ext uri="{FF2B5EF4-FFF2-40B4-BE49-F238E27FC236}">
                <a16:creationId xmlns:a16="http://schemas.microsoft.com/office/drawing/2014/main" id="{EC0016D6-AEF4-CE00-F99E-76E2F2ED8A4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480BB568-5E56-C2F5-6D68-B44E750B079B}"/>
              </a:ext>
            </a:extLst>
          </p:cNvPr>
          <p:cNvSpPr txBox="1"/>
          <p:nvPr/>
        </p:nvSpPr>
        <p:spPr>
          <a:xfrm>
            <a:off x="289833" y="2159364"/>
            <a:ext cx="11597367" cy="369332"/>
          </a:xfrm>
          <a:prstGeom prst="rect">
            <a:avLst/>
          </a:prstGeom>
          <a:noFill/>
        </p:spPr>
        <p:txBody>
          <a:bodyPr wrap="square">
            <a:spAutoFit/>
          </a:bodyPr>
          <a:lstStyle/>
          <a:p>
            <a:r>
              <a:rPr lang="en-US" b="1" dirty="0"/>
              <a:t>• Choose Network &gt; Static Route. Click Add to configure a static route to Network 2.</a:t>
            </a:r>
          </a:p>
        </p:txBody>
      </p:sp>
      <p:pic>
        <p:nvPicPr>
          <p:cNvPr id="8" name="Picture 7">
            <a:extLst>
              <a:ext uri="{FF2B5EF4-FFF2-40B4-BE49-F238E27FC236}">
                <a16:creationId xmlns:a16="http://schemas.microsoft.com/office/drawing/2014/main" id="{87CC4827-AC4F-4FF1-C963-117B5AFD7D70}"/>
              </a:ext>
            </a:extLst>
          </p:cNvPr>
          <p:cNvPicPr>
            <a:picLocks noChangeAspect="1"/>
          </p:cNvPicPr>
          <p:nvPr/>
        </p:nvPicPr>
        <p:blipFill>
          <a:blip r:embed="rId3"/>
          <a:stretch>
            <a:fillRect/>
          </a:stretch>
        </p:blipFill>
        <p:spPr>
          <a:xfrm>
            <a:off x="1718795" y="2604876"/>
            <a:ext cx="8816413" cy="3975537"/>
          </a:xfrm>
          <a:prstGeom prst="rect">
            <a:avLst/>
          </a:prstGeom>
        </p:spPr>
      </p:pic>
    </p:spTree>
    <p:extLst>
      <p:ext uri="{BB962C8B-B14F-4D97-AF65-F5344CB8AC3E}">
        <p14:creationId xmlns:p14="http://schemas.microsoft.com/office/powerpoint/2010/main" val="36591179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92C360-0951-DD5D-AC5B-E1D7AAEAA7C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0B3ED33-09EB-CFE5-CD60-E470DDC4692C}"/>
              </a:ext>
            </a:extLst>
          </p:cNvPr>
          <p:cNvSpPr/>
          <p:nvPr/>
        </p:nvSpPr>
        <p:spPr>
          <a:xfrm>
            <a:off x="293914" y="1685494"/>
            <a:ext cx="11642272"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2F4B80FF-3D48-5B9E-C2F1-9FF8889DB5D8}"/>
              </a:ext>
            </a:extLst>
          </p:cNvPr>
          <p:cNvSpPr txBox="1"/>
          <p:nvPr/>
        </p:nvSpPr>
        <p:spPr>
          <a:xfrm>
            <a:off x="2398850" y="1133369"/>
            <a:ext cx="7545250" cy="523220"/>
          </a:xfrm>
          <a:prstGeom prst="rect">
            <a:avLst/>
          </a:prstGeom>
          <a:noFill/>
        </p:spPr>
        <p:txBody>
          <a:bodyPr wrap="square" rtlCol="0">
            <a:spAutoFit/>
          </a:bodyPr>
          <a:lstStyle/>
          <a:p>
            <a:r>
              <a:rPr lang="en-US" sz="2800" b="1" dirty="0">
                <a:latin typeface="Alexandria" charset="0"/>
                <a:cs typeface="Alexandria" charset="0"/>
              </a:rPr>
              <a:t>Configuration Verification</a:t>
            </a:r>
          </a:p>
        </p:txBody>
      </p:sp>
      <p:sp>
        <p:nvSpPr>
          <p:cNvPr id="5" name="Rectangle 4">
            <a:extLst>
              <a:ext uri="{FF2B5EF4-FFF2-40B4-BE49-F238E27FC236}">
                <a16:creationId xmlns:a16="http://schemas.microsoft.com/office/drawing/2014/main" id="{6CA6E725-873A-30F9-E9CB-493ED20CEBB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F94358D-9832-4A10-354D-839A20012BBD}"/>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D1D2E5E0-B980-9B5A-4AB9-D101FC3DE53E}"/>
              </a:ext>
            </a:extLst>
          </p:cNvPr>
          <p:cNvSpPr txBox="1"/>
          <p:nvPr/>
        </p:nvSpPr>
        <p:spPr>
          <a:xfrm>
            <a:off x="1214179" y="1231789"/>
            <a:ext cx="966228" cy="769441"/>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pic>
        <p:nvPicPr>
          <p:cNvPr id="7" name="Graphic 21">
            <a:extLst>
              <a:ext uri="{FF2B5EF4-FFF2-40B4-BE49-F238E27FC236}">
                <a16:creationId xmlns:a16="http://schemas.microsoft.com/office/drawing/2014/main" id="{5BB5F3F0-B8C9-F0F6-5BA5-486C620D91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67980CD6-0A91-D487-99CC-B0FA127422DF}"/>
              </a:ext>
            </a:extLst>
          </p:cNvPr>
          <p:cNvSpPr txBox="1"/>
          <p:nvPr/>
        </p:nvSpPr>
        <p:spPr>
          <a:xfrm>
            <a:off x="306161" y="3008449"/>
            <a:ext cx="11597367" cy="2308324"/>
          </a:xfrm>
          <a:prstGeom prst="rect">
            <a:avLst/>
          </a:prstGeom>
          <a:noFill/>
        </p:spPr>
        <p:txBody>
          <a:bodyPr wrap="square">
            <a:spAutoFit/>
          </a:bodyPr>
          <a:lstStyle/>
          <a:p>
            <a:r>
              <a:rPr lang="en-US" sz="2400" b="1" dirty="0"/>
              <a:t>•  Verify the following:</a:t>
            </a:r>
          </a:p>
          <a:p>
            <a:endParaRPr lang="en-US" sz="2400" b="1" dirty="0"/>
          </a:p>
          <a:p>
            <a:pPr marL="285750" indent="-285750">
              <a:buFont typeface="Wingdings" panose="05000000000000000000" pitchFamily="2" charset="2"/>
              <a:buChar char="v"/>
            </a:pPr>
            <a:r>
              <a:rPr lang="en-US" sz="2400" b="1" dirty="0"/>
              <a:t>PCs on Networks 1 and 2 can ping each other.</a:t>
            </a:r>
          </a:p>
          <a:p>
            <a:endParaRPr lang="en-US" sz="2400" b="1" dirty="0"/>
          </a:p>
          <a:p>
            <a:pPr marL="285750" indent="-285750">
              <a:buFont typeface="Wingdings" panose="05000000000000000000" pitchFamily="2" charset="2"/>
              <a:buChar char="v"/>
            </a:pPr>
            <a:r>
              <a:rPr lang="en-US" sz="2400" b="1" dirty="0"/>
              <a:t>A router whose outbound interface is Tunnell and is destined for10.1.2.0/24 can be found (by choosing Network &gt; Route &gt; Routing Table) in the routing table on FW_A.</a:t>
            </a:r>
          </a:p>
        </p:txBody>
      </p:sp>
    </p:spTree>
    <p:extLst>
      <p:ext uri="{BB962C8B-B14F-4D97-AF65-F5344CB8AC3E}">
        <p14:creationId xmlns:p14="http://schemas.microsoft.com/office/powerpoint/2010/main" val="18986494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182047B-75A3-F81E-3355-A2C668ADC9E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C3B5523-BBD5-3351-DE67-CA81506E6B28}"/>
              </a:ext>
            </a:extLst>
          </p:cNvPr>
          <p:cNvSpPr/>
          <p:nvPr/>
        </p:nvSpPr>
        <p:spPr>
          <a:xfrm>
            <a:off x="293914" y="1685494"/>
            <a:ext cx="11642272"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39C8FEA9-A412-57FE-24F5-0F77DDFEB60E}"/>
              </a:ext>
            </a:extLst>
          </p:cNvPr>
          <p:cNvSpPr txBox="1"/>
          <p:nvPr/>
        </p:nvSpPr>
        <p:spPr>
          <a:xfrm>
            <a:off x="2398850" y="1133369"/>
            <a:ext cx="7545250" cy="523220"/>
          </a:xfrm>
          <a:prstGeom prst="rect">
            <a:avLst/>
          </a:prstGeom>
          <a:noFill/>
        </p:spPr>
        <p:txBody>
          <a:bodyPr wrap="square" rtlCol="0">
            <a:spAutoFit/>
          </a:bodyPr>
          <a:lstStyle/>
          <a:p>
            <a:r>
              <a:rPr lang="en-US" sz="2800" b="1" dirty="0">
                <a:latin typeface="Alexandria" charset="0"/>
                <a:cs typeface="Alexandria" charset="0"/>
              </a:rPr>
              <a:t>Application Scenario of Point-to-Point IPSec VPN</a:t>
            </a:r>
          </a:p>
        </p:txBody>
      </p:sp>
      <p:sp>
        <p:nvSpPr>
          <p:cNvPr id="5" name="Rectangle 4">
            <a:extLst>
              <a:ext uri="{FF2B5EF4-FFF2-40B4-BE49-F238E27FC236}">
                <a16:creationId xmlns:a16="http://schemas.microsoft.com/office/drawing/2014/main" id="{6F181FE2-743E-4B5C-69FD-06690FB0E76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7150A07-1724-7571-5DE7-A6A921149E77}"/>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B3726A7A-48C7-1EB2-56F5-28267154DCA4}"/>
              </a:ext>
            </a:extLst>
          </p:cNvPr>
          <p:cNvSpPr txBox="1"/>
          <p:nvPr/>
        </p:nvSpPr>
        <p:spPr>
          <a:xfrm>
            <a:off x="1214179" y="1231789"/>
            <a:ext cx="966228" cy="769441"/>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pic>
        <p:nvPicPr>
          <p:cNvPr id="7" name="Graphic 21">
            <a:extLst>
              <a:ext uri="{FF2B5EF4-FFF2-40B4-BE49-F238E27FC236}">
                <a16:creationId xmlns:a16="http://schemas.microsoft.com/office/drawing/2014/main" id="{9562475F-24D5-70C5-1696-FC2286530DD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5269A4E0-C875-5837-A61D-42330378FB6E}"/>
              </a:ext>
            </a:extLst>
          </p:cNvPr>
          <p:cNvSpPr txBox="1"/>
          <p:nvPr/>
        </p:nvSpPr>
        <p:spPr>
          <a:xfrm>
            <a:off x="289832" y="2077720"/>
            <a:ext cx="11597367" cy="2620397"/>
          </a:xfrm>
          <a:prstGeom prst="rect">
            <a:avLst/>
          </a:prstGeom>
          <a:noFill/>
        </p:spPr>
        <p:txBody>
          <a:bodyPr wrap="square">
            <a:spAutoFit/>
          </a:bodyPr>
          <a:lstStyle/>
          <a:p>
            <a:r>
              <a:rPr lang="en-US" sz="2400" b="1" dirty="0"/>
              <a:t>• Requirements</a:t>
            </a:r>
          </a:p>
          <a:p>
            <a:pPr>
              <a:lnSpc>
                <a:spcPct val="150000"/>
              </a:lnSpc>
            </a:pPr>
            <a:r>
              <a:rPr lang="en-US" sz="2400" b="1" dirty="0"/>
              <a:t>□ Network 1 and Network 2 are interconnected through an IPsec tunnel established between FW_A and FW_B.</a:t>
            </a:r>
          </a:p>
          <a:p>
            <a:pPr>
              <a:lnSpc>
                <a:spcPct val="150000"/>
              </a:lnSpc>
            </a:pPr>
            <a:r>
              <a:rPr lang="en-US" sz="2400" b="1" dirty="0"/>
              <a:t>□ The default values in IPsec and IKE proposals are used. </a:t>
            </a:r>
          </a:p>
          <a:p>
            <a:pPr>
              <a:lnSpc>
                <a:spcPct val="150000"/>
              </a:lnSpc>
            </a:pPr>
            <a:r>
              <a:rPr lang="en-US" sz="2400" b="1" dirty="0"/>
              <a:t>□ The IPsec tunnel is established in IKE mode.</a:t>
            </a:r>
          </a:p>
        </p:txBody>
      </p:sp>
      <p:pic>
        <p:nvPicPr>
          <p:cNvPr id="8" name="Picture 7">
            <a:extLst>
              <a:ext uri="{FF2B5EF4-FFF2-40B4-BE49-F238E27FC236}">
                <a16:creationId xmlns:a16="http://schemas.microsoft.com/office/drawing/2014/main" id="{6287DAB2-9579-E551-B1FD-E1594A0B26EB}"/>
              </a:ext>
            </a:extLst>
          </p:cNvPr>
          <p:cNvPicPr>
            <a:picLocks noChangeAspect="1"/>
          </p:cNvPicPr>
          <p:nvPr/>
        </p:nvPicPr>
        <p:blipFill>
          <a:blip r:embed="rId3"/>
          <a:stretch>
            <a:fillRect/>
          </a:stretch>
        </p:blipFill>
        <p:spPr>
          <a:xfrm>
            <a:off x="2238584" y="4691620"/>
            <a:ext cx="7006522" cy="1823480"/>
          </a:xfrm>
          <a:prstGeom prst="rect">
            <a:avLst/>
          </a:prstGeom>
        </p:spPr>
      </p:pic>
    </p:spTree>
    <p:extLst>
      <p:ext uri="{BB962C8B-B14F-4D97-AF65-F5344CB8AC3E}">
        <p14:creationId xmlns:p14="http://schemas.microsoft.com/office/powerpoint/2010/main" val="238004995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04B251-6427-6393-A626-5C33552CB7E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3C8A045-3B24-60C0-5F63-F0A349D14B03}"/>
              </a:ext>
            </a:extLst>
          </p:cNvPr>
          <p:cNvSpPr/>
          <p:nvPr/>
        </p:nvSpPr>
        <p:spPr>
          <a:xfrm>
            <a:off x="293914" y="1685494"/>
            <a:ext cx="11642272"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B438F9A1-7EFE-C9E5-94CC-359C3F8B0858}"/>
              </a:ext>
            </a:extLst>
          </p:cNvPr>
          <p:cNvSpPr txBox="1"/>
          <p:nvPr/>
        </p:nvSpPr>
        <p:spPr>
          <a:xfrm>
            <a:off x="2398850" y="1133369"/>
            <a:ext cx="7545250" cy="523220"/>
          </a:xfrm>
          <a:prstGeom prst="rect">
            <a:avLst/>
          </a:prstGeom>
          <a:noFill/>
        </p:spPr>
        <p:txBody>
          <a:bodyPr wrap="square" rtlCol="0">
            <a:spAutoFit/>
          </a:bodyPr>
          <a:lstStyle/>
          <a:p>
            <a:r>
              <a:rPr lang="en-US" sz="2800" b="1" dirty="0">
                <a:latin typeface="Alexandria" charset="0"/>
                <a:cs typeface="Alexandria" charset="0"/>
              </a:rPr>
              <a:t>IPSec VPN Configuration Procedure</a:t>
            </a:r>
          </a:p>
        </p:txBody>
      </p:sp>
      <p:sp>
        <p:nvSpPr>
          <p:cNvPr id="5" name="Rectangle 4">
            <a:extLst>
              <a:ext uri="{FF2B5EF4-FFF2-40B4-BE49-F238E27FC236}">
                <a16:creationId xmlns:a16="http://schemas.microsoft.com/office/drawing/2014/main" id="{B334E180-AA5C-28A4-F578-01094AB78D0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F320061-51F0-D792-B3E4-5DA1135F4489}"/>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C0B27C31-8123-54E1-BA71-4AF144E30BA4}"/>
              </a:ext>
            </a:extLst>
          </p:cNvPr>
          <p:cNvSpPr txBox="1"/>
          <p:nvPr/>
        </p:nvSpPr>
        <p:spPr>
          <a:xfrm>
            <a:off x="1214179" y="1231789"/>
            <a:ext cx="966228" cy="769441"/>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pic>
        <p:nvPicPr>
          <p:cNvPr id="7" name="Graphic 21">
            <a:extLst>
              <a:ext uri="{FF2B5EF4-FFF2-40B4-BE49-F238E27FC236}">
                <a16:creationId xmlns:a16="http://schemas.microsoft.com/office/drawing/2014/main" id="{7C31CC36-1A0D-7A28-C288-B29F517A74C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9" name="Picture 8">
            <a:extLst>
              <a:ext uri="{FF2B5EF4-FFF2-40B4-BE49-F238E27FC236}">
                <a16:creationId xmlns:a16="http://schemas.microsoft.com/office/drawing/2014/main" id="{C2D0A0B5-647A-F360-7284-7A4F16219DEB}"/>
              </a:ext>
            </a:extLst>
          </p:cNvPr>
          <p:cNvPicPr>
            <a:picLocks noChangeAspect="1"/>
          </p:cNvPicPr>
          <p:nvPr/>
        </p:nvPicPr>
        <p:blipFill>
          <a:blip r:embed="rId3"/>
          <a:stretch>
            <a:fillRect/>
          </a:stretch>
        </p:blipFill>
        <p:spPr>
          <a:xfrm>
            <a:off x="4931095" y="1837385"/>
            <a:ext cx="2421785" cy="4710371"/>
          </a:xfrm>
          <a:prstGeom prst="rect">
            <a:avLst/>
          </a:prstGeom>
        </p:spPr>
      </p:pic>
    </p:spTree>
    <p:extLst>
      <p:ext uri="{BB962C8B-B14F-4D97-AF65-F5344CB8AC3E}">
        <p14:creationId xmlns:p14="http://schemas.microsoft.com/office/powerpoint/2010/main" val="37751071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B104AF1-1CEB-EA7C-7D8D-28590A27B33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C411310-606A-BFC2-B289-604A4AE8ADCF}"/>
              </a:ext>
            </a:extLst>
          </p:cNvPr>
          <p:cNvSpPr/>
          <p:nvPr/>
        </p:nvSpPr>
        <p:spPr>
          <a:xfrm>
            <a:off x="293914" y="1685494"/>
            <a:ext cx="11642272"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0992F55A-2D60-872B-4C33-EBD5A1DB343B}"/>
              </a:ext>
            </a:extLst>
          </p:cNvPr>
          <p:cNvSpPr txBox="1"/>
          <p:nvPr/>
        </p:nvSpPr>
        <p:spPr>
          <a:xfrm>
            <a:off x="2398850" y="1133369"/>
            <a:ext cx="7545250" cy="523220"/>
          </a:xfrm>
          <a:prstGeom prst="rect">
            <a:avLst/>
          </a:prstGeom>
          <a:noFill/>
        </p:spPr>
        <p:txBody>
          <a:bodyPr wrap="square" rtlCol="0">
            <a:spAutoFit/>
          </a:bodyPr>
          <a:lstStyle/>
          <a:p>
            <a:r>
              <a:rPr lang="en-US" sz="2800" b="1" dirty="0">
                <a:latin typeface="Alexandria" charset="0"/>
                <a:cs typeface="Alexandria" charset="0"/>
              </a:rPr>
              <a:t>Configure Routes</a:t>
            </a:r>
          </a:p>
        </p:txBody>
      </p:sp>
      <p:sp>
        <p:nvSpPr>
          <p:cNvPr id="5" name="Rectangle 4">
            <a:extLst>
              <a:ext uri="{FF2B5EF4-FFF2-40B4-BE49-F238E27FC236}">
                <a16:creationId xmlns:a16="http://schemas.microsoft.com/office/drawing/2014/main" id="{B51FEF17-A88C-0CE6-8888-3191ABA6F5C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51D728B-4732-2568-95C8-467F00980A36}"/>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B0E33F12-3BBF-B333-D841-A086B85B7338}"/>
              </a:ext>
            </a:extLst>
          </p:cNvPr>
          <p:cNvSpPr txBox="1"/>
          <p:nvPr/>
        </p:nvSpPr>
        <p:spPr>
          <a:xfrm>
            <a:off x="1214179" y="1231789"/>
            <a:ext cx="966228" cy="769441"/>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pic>
        <p:nvPicPr>
          <p:cNvPr id="7" name="Graphic 21">
            <a:extLst>
              <a:ext uri="{FF2B5EF4-FFF2-40B4-BE49-F238E27FC236}">
                <a16:creationId xmlns:a16="http://schemas.microsoft.com/office/drawing/2014/main" id="{3A12889F-0183-2FCE-8F89-DEC063C45A0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FBCA7D93-8270-57C6-AF65-212419AD8DD7}"/>
              </a:ext>
            </a:extLst>
          </p:cNvPr>
          <p:cNvSpPr txBox="1"/>
          <p:nvPr/>
        </p:nvSpPr>
        <p:spPr>
          <a:xfrm>
            <a:off x="289832" y="2077720"/>
            <a:ext cx="11597367" cy="830997"/>
          </a:xfrm>
          <a:prstGeom prst="rect">
            <a:avLst/>
          </a:prstGeom>
          <a:noFill/>
        </p:spPr>
        <p:txBody>
          <a:bodyPr wrap="square">
            <a:spAutoFit/>
          </a:bodyPr>
          <a:lstStyle/>
          <a:p>
            <a:r>
              <a:rPr lang="en-US" sz="2400" b="1" dirty="0"/>
              <a:t>• Set the route to the peer end. For example, on FW A, set the next hop to the address of FW B.</a:t>
            </a:r>
          </a:p>
        </p:txBody>
      </p:sp>
      <p:pic>
        <p:nvPicPr>
          <p:cNvPr id="9" name="Picture 8">
            <a:extLst>
              <a:ext uri="{FF2B5EF4-FFF2-40B4-BE49-F238E27FC236}">
                <a16:creationId xmlns:a16="http://schemas.microsoft.com/office/drawing/2014/main" id="{59304700-ECF7-3A2D-8F5F-0DF9C0A00B42}"/>
              </a:ext>
            </a:extLst>
          </p:cNvPr>
          <p:cNvPicPr>
            <a:picLocks noChangeAspect="1"/>
          </p:cNvPicPr>
          <p:nvPr/>
        </p:nvPicPr>
        <p:blipFill>
          <a:blip r:embed="rId3"/>
          <a:stretch>
            <a:fillRect/>
          </a:stretch>
        </p:blipFill>
        <p:spPr>
          <a:xfrm>
            <a:off x="1688208" y="2522564"/>
            <a:ext cx="8828590" cy="4025193"/>
          </a:xfrm>
          <a:prstGeom prst="rect">
            <a:avLst/>
          </a:prstGeom>
        </p:spPr>
      </p:pic>
    </p:spTree>
    <p:extLst>
      <p:ext uri="{BB962C8B-B14F-4D97-AF65-F5344CB8AC3E}">
        <p14:creationId xmlns:p14="http://schemas.microsoft.com/office/powerpoint/2010/main" val="158606496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B67C861-B1D2-A6BF-BC38-CD15FFA3454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A8F585C-385F-5AF6-B1F0-04ADF73B1D36}"/>
              </a:ext>
            </a:extLst>
          </p:cNvPr>
          <p:cNvSpPr/>
          <p:nvPr/>
        </p:nvSpPr>
        <p:spPr>
          <a:xfrm>
            <a:off x="293914" y="1685494"/>
            <a:ext cx="11642272"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D657EE4B-7ACF-7499-A060-EE0D29496D40}"/>
              </a:ext>
            </a:extLst>
          </p:cNvPr>
          <p:cNvSpPr txBox="1"/>
          <p:nvPr/>
        </p:nvSpPr>
        <p:spPr>
          <a:xfrm>
            <a:off x="2398850" y="1133369"/>
            <a:ext cx="7545250" cy="523220"/>
          </a:xfrm>
          <a:prstGeom prst="rect">
            <a:avLst/>
          </a:prstGeom>
          <a:noFill/>
        </p:spPr>
        <p:txBody>
          <a:bodyPr wrap="square" rtlCol="0">
            <a:spAutoFit/>
          </a:bodyPr>
          <a:lstStyle/>
          <a:p>
            <a:r>
              <a:rPr lang="en-US" sz="2800" b="1" dirty="0">
                <a:latin typeface="Alexandria" charset="0"/>
                <a:cs typeface="Alexandria" charset="0"/>
              </a:rPr>
              <a:t>Setting IPSec Policy Parameters- FW_A</a:t>
            </a:r>
          </a:p>
        </p:txBody>
      </p:sp>
      <p:sp>
        <p:nvSpPr>
          <p:cNvPr id="5" name="Rectangle 4">
            <a:extLst>
              <a:ext uri="{FF2B5EF4-FFF2-40B4-BE49-F238E27FC236}">
                <a16:creationId xmlns:a16="http://schemas.microsoft.com/office/drawing/2014/main" id="{6C06359E-C57E-73AC-821A-CE0D77D6C3E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889CE19-8F45-69C7-62CE-A6D914E3FCE8}"/>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EF7B9C40-D2EC-EB71-D89C-8B77C12E7480}"/>
              </a:ext>
            </a:extLst>
          </p:cNvPr>
          <p:cNvSpPr txBox="1"/>
          <p:nvPr/>
        </p:nvSpPr>
        <p:spPr>
          <a:xfrm>
            <a:off x="1214179" y="1231789"/>
            <a:ext cx="966228" cy="769441"/>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pic>
        <p:nvPicPr>
          <p:cNvPr id="7" name="Graphic 21">
            <a:extLst>
              <a:ext uri="{FF2B5EF4-FFF2-40B4-BE49-F238E27FC236}">
                <a16:creationId xmlns:a16="http://schemas.microsoft.com/office/drawing/2014/main" id="{A1420756-A737-AD2D-7EBA-807FB4EA8F0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id="{4E8472C3-8AD5-DF69-BAE9-0E25E7736270}"/>
              </a:ext>
            </a:extLst>
          </p:cNvPr>
          <p:cNvPicPr>
            <a:picLocks noChangeAspect="1"/>
          </p:cNvPicPr>
          <p:nvPr/>
        </p:nvPicPr>
        <p:blipFill>
          <a:blip r:embed="rId3"/>
          <a:stretch>
            <a:fillRect/>
          </a:stretch>
        </p:blipFill>
        <p:spPr>
          <a:xfrm>
            <a:off x="2905491" y="1872082"/>
            <a:ext cx="5715994" cy="4757260"/>
          </a:xfrm>
          <a:prstGeom prst="rect">
            <a:avLst/>
          </a:prstGeom>
        </p:spPr>
      </p:pic>
    </p:spTree>
    <p:extLst>
      <p:ext uri="{BB962C8B-B14F-4D97-AF65-F5344CB8AC3E}">
        <p14:creationId xmlns:p14="http://schemas.microsoft.com/office/powerpoint/2010/main" val="44834822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347C0B7-887E-863C-2504-02D9128799E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3883531-8BE0-4436-443E-EF698C0E8135}"/>
              </a:ext>
            </a:extLst>
          </p:cNvPr>
          <p:cNvSpPr/>
          <p:nvPr/>
        </p:nvSpPr>
        <p:spPr>
          <a:xfrm>
            <a:off x="293914" y="1685494"/>
            <a:ext cx="11642272"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3A5367C3-39DE-8E42-1939-5ADD6EBF0952}"/>
              </a:ext>
            </a:extLst>
          </p:cNvPr>
          <p:cNvSpPr txBox="1"/>
          <p:nvPr/>
        </p:nvSpPr>
        <p:spPr>
          <a:xfrm>
            <a:off x="2398850" y="1133369"/>
            <a:ext cx="7545250" cy="523220"/>
          </a:xfrm>
          <a:prstGeom prst="rect">
            <a:avLst/>
          </a:prstGeom>
          <a:noFill/>
        </p:spPr>
        <p:txBody>
          <a:bodyPr wrap="square" rtlCol="0">
            <a:spAutoFit/>
          </a:bodyPr>
          <a:lstStyle/>
          <a:p>
            <a:r>
              <a:rPr lang="en-US" sz="2800" b="1" dirty="0">
                <a:latin typeface="Alexandria" charset="0"/>
                <a:cs typeface="Alexandria" charset="0"/>
              </a:rPr>
              <a:t>Configure Encrypted Data Flows</a:t>
            </a:r>
          </a:p>
        </p:txBody>
      </p:sp>
      <p:sp>
        <p:nvSpPr>
          <p:cNvPr id="5" name="Rectangle 4">
            <a:extLst>
              <a:ext uri="{FF2B5EF4-FFF2-40B4-BE49-F238E27FC236}">
                <a16:creationId xmlns:a16="http://schemas.microsoft.com/office/drawing/2014/main" id="{E4577BAE-DD88-3668-36D5-6ABF0FA0EA5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2D0E78B-232C-0DF2-8487-764ABB6E2F9D}"/>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95C3F0CF-A5D7-5FCB-33B1-6A7228DDBD1C}"/>
              </a:ext>
            </a:extLst>
          </p:cNvPr>
          <p:cNvSpPr txBox="1"/>
          <p:nvPr/>
        </p:nvSpPr>
        <p:spPr>
          <a:xfrm>
            <a:off x="1214179" y="1231789"/>
            <a:ext cx="966228" cy="769441"/>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pic>
        <p:nvPicPr>
          <p:cNvPr id="7" name="Graphic 21">
            <a:extLst>
              <a:ext uri="{FF2B5EF4-FFF2-40B4-BE49-F238E27FC236}">
                <a16:creationId xmlns:a16="http://schemas.microsoft.com/office/drawing/2014/main" id="{7603AAE8-817F-4311-0069-4E930182B2F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a:extLst>
              <a:ext uri="{FF2B5EF4-FFF2-40B4-BE49-F238E27FC236}">
                <a16:creationId xmlns:a16="http://schemas.microsoft.com/office/drawing/2014/main" id="{12D8A1C0-96A7-733E-947A-7F642B40117D}"/>
              </a:ext>
            </a:extLst>
          </p:cNvPr>
          <p:cNvPicPr>
            <a:picLocks noChangeAspect="1"/>
          </p:cNvPicPr>
          <p:nvPr/>
        </p:nvPicPr>
        <p:blipFill>
          <a:blip r:embed="rId3"/>
          <a:stretch>
            <a:fillRect/>
          </a:stretch>
        </p:blipFill>
        <p:spPr>
          <a:xfrm>
            <a:off x="2781634" y="1808122"/>
            <a:ext cx="6184985" cy="4772291"/>
          </a:xfrm>
          <a:prstGeom prst="rect">
            <a:avLst/>
          </a:prstGeom>
        </p:spPr>
      </p:pic>
    </p:spTree>
    <p:extLst>
      <p:ext uri="{BB962C8B-B14F-4D97-AF65-F5344CB8AC3E}">
        <p14:creationId xmlns:p14="http://schemas.microsoft.com/office/powerpoint/2010/main" val="20187484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A53D4CC-6C28-832B-112F-0935B68FA33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1C89805-4F20-CEF8-6D02-3A9DB1EAC695}"/>
              </a:ext>
            </a:extLst>
          </p:cNvPr>
          <p:cNvSpPr/>
          <p:nvPr/>
        </p:nvSpPr>
        <p:spPr>
          <a:xfrm>
            <a:off x="293914" y="1685494"/>
            <a:ext cx="11642272"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B37C233A-7BF0-F3EA-A374-0A576F7258E8}"/>
              </a:ext>
            </a:extLst>
          </p:cNvPr>
          <p:cNvSpPr txBox="1"/>
          <p:nvPr/>
        </p:nvSpPr>
        <p:spPr>
          <a:xfrm>
            <a:off x="2398850" y="1133369"/>
            <a:ext cx="7545250" cy="523220"/>
          </a:xfrm>
          <a:prstGeom prst="rect">
            <a:avLst/>
          </a:prstGeom>
          <a:noFill/>
        </p:spPr>
        <p:txBody>
          <a:bodyPr wrap="square" rtlCol="0">
            <a:spAutoFit/>
          </a:bodyPr>
          <a:lstStyle/>
          <a:p>
            <a:r>
              <a:rPr lang="en-US" sz="2800" b="1" dirty="0">
                <a:latin typeface="Alexandria" charset="0"/>
                <a:cs typeface="Alexandria" charset="0"/>
              </a:rPr>
              <a:t>Application an IPSec Policy</a:t>
            </a:r>
          </a:p>
        </p:txBody>
      </p:sp>
      <p:sp>
        <p:nvSpPr>
          <p:cNvPr id="5" name="Rectangle 4">
            <a:extLst>
              <a:ext uri="{FF2B5EF4-FFF2-40B4-BE49-F238E27FC236}">
                <a16:creationId xmlns:a16="http://schemas.microsoft.com/office/drawing/2014/main" id="{CA79E8FF-0C78-C673-E747-C6939162D4E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E01579D-7D64-C569-4F43-585168D4606F}"/>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CE7A9A6F-8034-A0A3-7BB9-1764E5550814}"/>
              </a:ext>
            </a:extLst>
          </p:cNvPr>
          <p:cNvSpPr txBox="1"/>
          <p:nvPr/>
        </p:nvSpPr>
        <p:spPr>
          <a:xfrm>
            <a:off x="1214179" y="1231789"/>
            <a:ext cx="966228" cy="769441"/>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pic>
        <p:nvPicPr>
          <p:cNvPr id="7" name="Graphic 21">
            <a:extLst>
              <a:ext uri="{FF2B5EF4-FFF2-40B4-BE49-F238E27FC236}">
                <a16:creationId xmlns:a16="http://schemas.microsoft.com/office/drawing/2014/main" id="{0712DE89-6F91-9F1F-B8EA-213DA64E86A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847DB9F5-7F86-5710-E278-F58DDCC165E9}"/>
              </a:ext>
            </a:extLst>
          </p:cNvPr>
          <p:cNvSpPr txBox="1"/>
          <p:nvPr/>
        </p:nvSpPr>
        <p:spPr>
          <a:xfrm>
            <a:off x="289832" y="2077720"/>
            <a:ext cx="11597367" cy="830997"/>
          </a:xfrm>
          <a:prstGeom prst="rect">
            <a:avLst/>
          </a:prstGeom>
          <a:noFill/>
        </p:spPr>
        <p:txBody>
          <a:bodyPr wrap="square">
            <a:spAutoFit/>
          </a:bodyPr>
          <a:lstStyle/>
          <a:p>
            <a:r>
              <a:rPr lang="en-US" sz="2400" b="1" dirty="0"/>
              <a:t>• After the configuration is complete, click Apply at the bottom of the configuration page to save and apply the IPsec policy.</a:t>
            </a:r>
          </a:p>
        </p:txBody>
      </p:sp>
      <p:pic>
        <p:nvPicPr>
          <p:cNvPr id="9" name="Picture 8">
            <a:extLst>
              <a:ext uri="{FF2B5EF4-FFF2-40B4-BE49-F238E27FC236}">
                <a16:creationId xmlns:a16="http://schemas.microsoft.com/office/drawing/2014/main" id="{2C9C271B-2D67-6CD7-7F79-A7B9FD745B65}"/>
              </a:ext>
            </a:extLst>
          </p:cNvPr>
          <p:cNvPicPr>
            <a:picLocks noChangeAspect="1"/>
          </p:cNvPicPr>
          <p:nvPr/>
        </p:nvPicPr>
        <p:blipFill>
          <a:blip r:embed="rId3"/>
          <a:stretch>
            <a:fillRect/>
          </a:stretch>
        </p:blipFill>
        <p:spPr>
          <a:xfrm>
            <a:off x="3846512" y="2917159"/>
            <a:ext cx="3845301" cy="3597942"/>
          </a:xfrm>
          <a:prstGeom prst="rect">
            <a:avLst/>
          </a:prstGeom>
        </p:spPr>
      </p:pic>
    </p:spTree>
    <p:extLst>
      <p:ext uri="{BB962C8B-B14F-4D97-AF65-F5344CB8AC3E}">
        <p14:creationId xmlns:p14="http://schemas.microsoft.com/office/powerpoint/2010/main" val="14311671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37280d039ab1ea008390676d3a9eb749">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be194878a21e1940cedcee5b12d35744"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MediaServiceSearchProperties" minOccurs="0"/>
                <xsd:element ref="ns3:SharedWithUsers" minOccurs="0"/>
                <xsd:element ref="ns3:SharedWithDetails" minOccurs="0"/>
                <xsd:element ref="ns2:lcf76f155ced4ddcb4097134ff3c332f" minOccurs="0"/>
                <xsd:element ref="ns3:TaxCatchAll"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bjectDetectorVersions" ma:index="10" nillable="true" ma:displayName="MediaServiceObjectDetectorVersions" ma:hidden="true" ma:indexed="true" ma:internalName="MediaServiceObjectDetectorVersions" ma:readOnly="true">
      <xsd:simpleType>
        <xsd:restriction base="dms:Text"/>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SearchProperties" ma:index="15" nillable="true" ma:displayName="MediaServiceSearchProperties" ma:hidden="true" ma:internalName="MediaServiceSearchProperties" ma:readOnly="true">
      <xsd:simpleType>
        <xsd:restriction base="dms:Note"/>
      </xsd:simpleType>
    </xsd:element>
    <xsd:element name="lcf76f155ced4ddcb4097134ff3c332f" ma:index="19"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element name="TaxCatchAll" ma:index="20" nillable="true" ma:displayName="Taxonomy Catch All Column" ma:hidden="true" ma:list="{2e7f495a-9f7b-4790-bf02-f985d85d70f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ACC9A911-23AF-4D6B-960B-1A780C58D828}">
  <ds:schemaRefs>
    <ds:schemaRef ds:uri="688354b5-287c-4cda-825e-1d7935aea40e"/>
    <ds:schemaRef ds:uri="aca13214-df29-4e3c-a050-857c0bf7bd8e"/>
    <ds:schemaRef ds:uri="http://schemas.microsoft.com/office/2006/metadata/properties"/>
    <ds:schemaRef ds:uri="http://schemas.microsoft.com/office/infopath/2007/PartnerControls"/>
  </ds:schemaRefs>
</ds:datastoreItem>
</file>

<file path=customXml/itemProps3.xml><?xml version="1.0" encoding="utf-8"?>
<ds:datastoreItem xmlns:ds="http://schemas.openxmlformats.org/officeDocument/2006/customXml" ds:itemID="{350DD87B-2F70-4E47-B694-6D1CBCA85534}"/>
</file>

<file path=docProps/app.xml><?xml version="1.0" encoding="utf-8"?>
<Properties xmlns="http://schemas.openxmlformats.org/officeDocument/2006/extended-properties" xmlns:vt="http://schemas.openxmlformats.org/officeDocument/2006/docPropsVTypes">
  <TotalTime>1488</TotalTime>
  <Words>1682</Words>
  <Application>Microsoft Office PowerPoint</Application>
  <PresentationFormat>Widescreen</PresentationFormat>
  <Paragraphs>214</Paragraphs>
  <Slides>42</Slides>
  <Notes>2</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42</vt:i4>
      </vt:variant>
    </vt:vector>
  </HeadingPairs>
  <TitlesOfParts>
    <vt:vector size="49" baseType="lpstr">
      <vt:lpstr>Alexandria</vt:lpstr>
      <vt:lpstr>Arial</vt:lpstr>
      <vt:lpstr>Calibri</vt:lpstr>
      <vt:lpstr>Calibri Light</vt:lpstr>
      <vt:lpstr>Roboto Light</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Merna Ayman</cp:lastModifiedBy>
  <cp:revision>22</cp:revision>
  <dcterms:created xsi:type="dcterms:W3CDTF">2023-04-29T09:08:00Z</dcterms:created>
  <dcterms:modified xsi:type="dcterms:W3CDTF">2025-11-29T20:41:31Z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