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260" r:id="rId6"/>
    <p:sldId id="560" r:id="rId7"/>
    <p:sldId id="562" r:id="rId8"/>
    <p:sldId id="498" r:id="rId9"/>
    <p:sldId id="561" r:id="rId10"/>
    <p:sldId id="292" r:id="rId11"/>
    <p:sldId id="324" r:id="rId12"/>
    <p:sldId id="282" r:id="rId13"/>
    <p:sldId id="563" r:id="rId14"/>
    <p:sldId id="295" r:id="rId15"/>
    <p:sldId id="328" r:id="rId16"/>
    <p:sldId id="330" r:id="rId17"/>
    <p:sldId id="294" r:id="rId18"/>
    <p:sldId id="331" r:id="rId19"/>
    <p:sldId id="332" r:id="rId20"/>
    <p:sldId id="333" r:id="rId21"/>
    <p:sldId id="334" r:id="rId22"/>
    <p:sldId id="326" r:id="rId23"/>
    <p:sldId id="293" r:id="rId24"/>
    <p:sldId id="335" r:id="rId25"/>
    <p:sldId id="336" r:id="rId26"/>
    <p:sldId id="566" r:id="rId27"/>
    <p:sldId id="572" r:id="rId28"/>
    <p:sldId id="567" r:id="rId29"/>
    <p:sldId id="568" r:id="rId30"/>
    <p:sldId id="569" r:id="rId31"/>
    <p:sldId id="570" r:id="rId32"/>
    <p:sldId id="571" r:id="rId33"/>
    <p:sldId id="573" r:id="rId34"/>
    <p:sldId id="574" r:id="rId35"/>
    <p:sldId id="575" r:id="rId36"/>
    <p:sldId id="576" r:id="rId37"/>
    <p:sldId id="577" r:id="rId38"/>
    <p:sldId id="578" r:id="rId39"/>
    <p:sldId id="579" r:id="rId40"/>
    <p:sldId id="580" r:id="rId41"/>
    <p:sldId id="581" r:id="rId42"/>
    <p:sldId id="582" r:id="rId43"/>
    <p:sldId id="583" r:id="rId44"/>
    <p:sldId id="584" r:id="rId45"/>
    <p:sldId id="585" r:id="rId46"/>
    <p:sldId id="586" r:id="rId47"/>
    <p:sldId id="588" r:id="rId48"/>
    <p:sldId id="589" r:id="rId49"/>
    <p:sldId id="590" r:id="rId50"/>
    <p:sldId id="587" r:id="rId51"/>
    <p:sldId id="558" r:id="rId52"/>
    <p:sldId id="31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60"/>
            <p14:sldId id="562"/>
            <p14:sldId id="498"/>
            <p14:sldId id="561"/>
            <p14:sldId id="292"/>
            <p14:sldId id="324"/>
            <p14:sldId id="282"/>
            <p14:sldId id="563"/>
            <p14:sldId id="295"/>
            <p14:sldId id="328"/>
            <p14:sldId id="330"/>
            <p14:sldId id="294"/>
            <p14:sldId id="331"/>
            <p14:sldId id="332"/>
            <p14:sldId id="333"/>
            <p14:sldId id="334"/>
            <p14:sldId id="326"/>
            <p14:sldId id="293"/>
            <p14:sldId id="335"/>
            <p14:sldId id="336"/>
            <p14:sldId id="566"/>
            <p14:sldId id="572"/>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8"/>
            <p14:sldId id="589"/>
            <p14:sldId id="590"/>
            <p14:sldId id="58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9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1D090-FE43-47D7-8FEF-D8C6A7C7B56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E0D463E-5CC5-4D15-B5BA-276D12552ECD}">
      <dgm:prSet custT="1"/>
      <dgm:spPr/>
      <dgm:t>
        <a:bodyPr/>
        <a:lstStyle/>
        <a:p>
          <a:pPr rtl="1"/>
          <a:r>
            <a:rPr lang="en-US" sz="3200" b="1" i="0" dirty="0"/>
            <a:t>Divided into two parts</a:t>
          </a:r>
          <a:endParaRPr lang="en-US" sz="3200" b="1" dirty="0"/>
        </a:p>
      </dgm:t>
    </dgm:pt>
    <dgm:pt modelId="{A7EDFFDA-79C1-4BFB-97A2-EDF7F3F29AFF}" type="parTrans" cxnId="{2C560CD3-63E7-42B2-8249-D777A94C051A}">
      <dgm:prSet/>
      <dgm:spPr/>
      <dgm:t>
        <a:bodyPr/>
        <a:lstStyle/>
        <a:p>
          <a:pPr rtl="1"/>
          <a:endParaRPr lang="ar-EG"/>
        </a:p>
      </dgm:t>
    </dgm:pt>
    <dgm:pt modelId="{0887E7B3-0277-4ABE-AF16-BF73849DCB40}" type="sibTrans" cxnId="{2C560CD3-63E7-42B2-8249-D777A94C051A}">
      <dgm:prSet/>
      <dgm:spPr/>
      <dgm:t>
        <a:bodyPr/>
        <a:lstStyle/>
        <a:p>
          <a:pPr rtl="1"/>
          <a:endParaRPr lang="ar-EG"/>
        </a:p>
      </dgm:t>
    </dgm:pt>
    <dgm:pt modelId="{D53B13D2-6677-44F0-BAEF-82DCD1863248}" type="pres">
      <dgm:prSet presAssocID="{2E31D090-FE43-47D7-8FEF-D8C6A7C7B568}" presName="hierChild1" presStyleCnt="0">
        <dgm:presLayoutVars>
          <dgm:orgChart val="1"/>
          <dgm:chPref val="1"/>
          <dgm:dir/>
          <dgm:animOne val="branch"/>
          <dgm:animLvl val="lvl"/>
          <dgm:resizeHandles/>
        </dgm:presLayoutVars>
      </dgm:prSet>
      <dgm:spPr/>
    </dgm:pt>
    <dgm:pt modelId="{09414310-47B1-499F-ACE0-B77FA33F3B95}" type="pres">
      <dgm:prSet presAssocID="{1E0D463E-5CC5-4D15-B5BA-276D12552ECD}" presName="hierRoot1" presStyleCnt="0">
        <dgm:presLayoutVars>
          <dgm:hierBranch val="init"/>
        </dgm:presLayoutVars>
      </dgm:prSet>
      <dgm:spPr/>
    </dgm:pt>
    <dgm:pt modelId="{4928D50E-86D8-4945-B706-0C0390C627A9}" type="pres">
      <dgm:prSet presAssocID="{1E0D463E-5CC5-4D15-B5BA-276D12552ECD}" presName="rootComposite1" presStyleCnt="0"/>
      <dgm:spPr/>
    </dgm:pt>
    <dgm:pt modelId="{B9180AC1-D46B-4E1D-BBC5-36D4EC198F1B}" type="pres">
      <dgm:prSet presAssocID="{1E0D463E-5CC5-4D15-B5BA-276D12552ECD}" presName="rootText1" presStyleLbl="node0" presStyleIdx="0" presStyleCnt="1" custScaleX="90246" custScaleY="16890" custLinFactNeighborX="153" custLinFactNeighborY="-16496">
        <dgm:presLayoutVars>
          <dgm:chPref val="3"/>
        </dgm:presLayoutVars>
      </dgm:prSet>
      <dgm:spPr/>
    </dgm:pt>
    <dgm:pt modelId="{55DD5634-F594-4137-A9F6-A972D9B954BE}" type="pres">
      <dgm:prSet presAssocID="{1E0D463E-5CC5-4D15-B5BA-276D12552ECD}" presName="rootConnector1" presStyleLbl="node1" presStyleIdx="0" presStyleCnt="0"/>
      <dgm:spPr/>
    </dgm:pt>
    <dgm:pt modelId="{1F3AFBC9-E1FE-4B99-BA61-C7F3DCFE0966}" type="pres">
      <dgm:prSet presAssocID="{1E0D463E-5CC5-4D15-B5BA-276D12552ECD}" presName="hierChild2" presStyleCnt="0"/>
      <dgm:spPr/>
    </dgm:pt>
    <dgm:pt modelId="{62691FAC-1771-44FB-B5EB-4746DD3BD17E}" type="pres">
      <dgm:prSet presAssocID="{1E0D463E-5CC5-4D15-B5BA-276D12552ECD}" presName="hierChild3" presStyleCnt="0"/>
      <dgm:spPr/>
    </dgm:pt>
  </dgm:ptLst>
  <dgm:cxnLst>
    <dgm:cxn modelId="{9065E60D-F045-4034-9B8F-19C7B8E17720}" type="presOf" srcId="{1E0D463E-5CC5-4D15-B5BA-276D12552ECD}" destId="{B9180AC1-D46B-4E1D-BBC5-36D4EC198F1B}" srcOrd="0" destOrd="0" presId="urn:microsoft.com/office/officeart/2005/8/layout/orgChart1"/>
    <dgm:cxn modelId="{6E8E4E73-8DEB-4858-AE81-51EC4D500850}" type="presOf" srcId="{2E31D090-FE43-47D7-8FEF-D8C6A7C7B568}" destId="{D53B13D2-6677-44F0-BAEF-82DCD1863248}" srcOrd="0" destOrd="0" presId="urn:microsoft.com/office/officeart/2005/8/layout/orgChart1"/>
    <dgm:cxn modelId="{8EA264BF-825C-47DA-B79A-472C183A8B98}" type="presOf" srcId="{1E0D463E-5CC5-4D15-B5BA-276D12552ECD}" destId="{55DD5634-F594-4137-A9F6-A972D9B954BE}" srcOrd="1" destOrd="0" presId="urn:microsoft.com/office/officeart/2005/8/layout/orgChart1"/>
    <dgm:cxn modelId="{2C560CD3-63E7-42B2-8249-D777A94C051A}" srcId="{2E31D090-FE43-47D7-8FEF-D8C6A7C7B568}" destId="{1E0D463E-5CC5-4D15-B5BA-276D12552ECD}" srcOrd="0" destOrd="0" parTransId="{A7EDFFDA-79C1-4BFB-97A2-EDF7F3F29AFF}" sibTransId="{0887E7B3-0277-4ABE-AF16-BF73849DCB40}"/>
    <dgm:cxn modelId="{095EDFD3-910B-456A-88E8-F54DC182BDBF}" type="presParOf" srcId="{D53B13D2-6677-44F0-BAEF-82DCD1863248}" destId="{09414310-47B1-499F-ACE0-B77FA33F3B95}" srcOrd="0" destOrd="0" presId="urn:microsoft.com/office/officeart/2005/8/layout/orgChart1"/>
    <dgm:cxn modelId="{9AA728DF-9580-4E43-AFC4-30BF180C5CB0}" type="presParOf" srcId="{09414310-47B1-499F-ACE0-B77FA33F3B95}" destId="{4928D50E-86D8-4945-B706-0C0390C627A9}" srcOrd="0" destOrd="0" presId="urn:microsoft.com/office/officeart/2005/8/layout/orgChart1"/>
    <dgm:cxn modelId="{84F4DE8E-C8EB-44C7-B851-5FFA8E81D575}" type="presParOf" srcId="{4928D50E-86D8-4945-B706-0C0390C627A9}" destId="{B9180AC1-D46B-4E1D-BBC5-36D4EC198F1B}" srcOrd="0" destOrd="0" presId="urn:microsoft.com/office/officeart/2005/8/layout/orgChart1"/>
    <dgm:cxn modelId="{6E269C90-419E-480B-B689-F79789807B37}" type="presParOf" srcId="{4928D50E-86D8-4945-B706-0C0390C627A9}" destId="{55DD5634-F594-4137-A9F6-A972D9B954BE}" srcOrd="1" destOrd="0" presId="urn:microsoft.com/office/officeart/2005/8/layout/orgChart1"/>
    <dgm:cxn modelId="{98424678-B16B-449F-AFC3-E995A27B1F73}" type="presParOf" srcId="{09414310-47B1-499F-ACE0-B77FA33F3B95}" destId="{1F3AFBC9-E1FE-4B99-BA61-C7F3DCFE0966}" srcOrd="1" destOrd="0" presId="urn:microsoft.com/office/officeart/2005/8/layout/orgChart1"/>
    <dgm:cxn modelId="{C638AE62-9AFE-4EB5-B607-F321602A5BBF}" type="presParOf" srcId="{09414310-47B1-499F-ACE0-B77FA33F3B95}" destId="{62691FAC-1771-44FB-B5EB-4746DD3BD17E}"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80AC1-D46B-4E1D-BBC5-36D4EC198F1B}">
      <dsp:nvSpPr>
        <dsp:cNvPr id="0" name=""/>
        <dsp:cNvSpPr/>
      </dsp:nvSpPr>
      <dsp:spPr>
        <a:xfrm>
          <a:off x="441079" y="0"/>
          <a:ext cx="7799912" cy="7298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Divided into two parts</a:t>
          </a:r>
          <a:endParaRPr lang="en-US" sz="3200" b="1" kern="1200" dirty="0"/>
        </a:p>
      </dsp:txBody>
      <dsp:txXfrm>
        <a:off x="441079" y="0"/>
        <a:ext cx="7799912" cy="7298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243829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199334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696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diagramQuickStyle" Target="../diagrams/quickStyle1.xml"/><Relationship Id="rId12"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Layout" Target="../diagrams/layout1.xml"/><Relationship Id="rId11" Type="http://schemas.openxmlformats.org/officeDocument/2006/relationships/image" Target="../media/image8.png"/><Relationship Id="rId5" Type="http://schemas.openxmlformats.org/officeDocument/2006/relationships/diagramData" Target="../diagrams/data1.xml"/><Relationship Id="rId10" Type="http://schemas.openxmlformats.org/officeDocument/2006/relationships/image" Target="../media/image7.png"/><Relationship Id="rId4" Type="http://schemas.openxmlformats.org/officeDocument/2006/relationships/image" Target="../media/image6.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aihr.com/blog/hr-risk-management/"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fif"/><Relationship Id="rId2" Type="http://schemas.openxmlformats.org/officeDocument/2006/relationships/hyperlink" Target="https://www.aihr.com/blog/skills-gap-analysi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aihr.com/wp-content/uploads/Job-Safety-Analysis-12-Simple-Steps.png"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21.png"/><Relationship Id="rId4" Type="http://schemas.openxmlformats.org/officeDocument/2006/relationships/image" Target="../media/image20.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6.xml"/><Relationship Id="rId5" Type="http://schemas.openxmlformats.org/officeDocument/2006/relationships/image" Target="../media/image22.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97441" y="-412594"/>
            <a:ext cx="6705600" cy="669272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727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506073" y="327695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333284"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457144" y="589018"/>
            <a:ext cx="4734855" cy="4703233"/>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739815"/>
            <a:ext cx="1021049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	Lecture</a:t>
            </a:r>
            <a:r>
              <a:rPr lang="en-US" sz="2600" b="1" dirty="0">
                <a:solidFill>
                  <a:schemeClr val="bg1"/>
                </a:solidFill>
                <a:cs typeface="Alexandria" charset="0"/>
              </a:rPr>
              <a:t> .4 “</a:t>
            </a:r>
            <a:r>
              <a:rPr lang="en-US" sz="2400" b="1" u="sng" dirty="0">
                <a:solidFill>
                  <a:schemeClr val="bg1"/>
                </a:solidFill>
              </a:rPr>
              <a:t>Tools and Techniques</a:t>
            </a:r>
            <a:r>
              <a:rPr lang="en-US" sz="2800" dirty="0"/>
              <a:t>”</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0197"/>
    </mc:Choice>
    <mc:Fallback xmlns="">
      <p:transition spd="slow" advTm="60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9580294" y="2442118"/>
            <a:ext cx="1771172" cy="3278458"/>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979938" y="2301602"/>
            <a:ext cx="5464098" cy="1754326"/>
          </a:xfrm>
          <a:prstGeom prst="rect">
            <a:avLst/>
          </a:prstGeom>
          <a:noFill/>
        </p:spPr>
        <p:txBody>
          <a:bodyPr wrap="square">
            <a:spAutoFit/>
          </a:bodyPr>
          <a:lstStyle/>
          <a:p>
            <a:pPr algn="ctr"/>
            <a:r>
              <a:rPr lang="en-US" sz="3600" b="1" u="sng" dirty="0">
                <a:solidFill>
                  <a:srgbClr val="002060"/>
                </a:solidFill>
              </a:rPr>
              <a:t>Tools and Techniques, </a:t>
            </a:r>
            <a:endParaRPr lang="en-US" sz="3600" b="1" u="sng" dirty="0">
              <a:solidFill>
                <a:srgbClr val="FF0000"/>
              </a:solidFill>
              <a:ea typeface="+mj-ea"/>
            </a:endParaRPr>
          </a:p>
          <a:p>
            <a:pPr algn="ctr"/>
            <a:r>
              <a:rPr lang="en-US" sz="3600" b="1" dirty="0">
                <a:solidFill>
                  <a:srgbClr val="FF0000"/>
                </a:solidFill>
                <a:ea typeface="+mj-ea"/>
              </a:rPr>
              <a:t>  “J</a:t>
            </a:r>
            <a:r>
              <a:rPr lang="en-US" sz="3600" b="1" dirty="0">
                <a:solidFill>
                  <a:prstClr val="black"/>
                </a:solidFill>
                <a:ea typeface="+mj-ea"/>
              </a:rPr>
              <a:t>ob </a:t>
            </a:r>
            <a:r>
              <a:rPr lang="en-US" sz="3600" b="1" dirty="0">
                <a:solidFill>
                  <a:srgbClr val="FF0000"/>
                </a:solidFill>
                <a:ea typeface="+mj-ea"/>
              </a:rPr>
              <a:t>S</a:t>
            </a:r>
            <a:r>
              <a:rPr lang="en-US" sz="3600" b="1" dirty="0">
                <a:solidFill>
                  <a:prstClr val="black"/>
                </a:solidFill>
                <a:ea typeface="+mj-ea"/>
              </a:rPr>
              <a:t>afety </a:t>
            </a:r>
            <a:r>
              <a:rPr lang="en-US" sz="3600" b="1" dirty="0">
                <a:solidFill>
                  <a:srgbClr val="FF0000"/>
                </a:solidFill>
                <a:ea typeface="+mj-ea"/>
              </a:rPr>
              <a:t>A</a:t>
            </a:r>
            <a:r>
              <a:rPr lang="en-US" sz="3600" b="1" dirty="0">
                <a:solidFill>
                  <a:prstClr val="black"/>
                </a:solidFill>
                <a:ea typeface="+mj-ea"/>
              </a:rPr>
              <a:t>nalysis”</a:t>
            </a:r>
          </a:p>
          <a:p>
            <a:pPr algn="ct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4713749" y="4250523"/>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4"/>
          <a:stretch>
            <a:fillRect/>
          </a:stretch>
        </p:blipFill>
        <p:spPr>
          <a:xfrm>
            <a:off x="9213410" y="1206975"/>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9438774" y="5134901"/>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graphicFrame>
        <p:nvGraphicFramePr>
          <p:cNvPr id="4" name="Diagram 3">
            <a:extLst>
              <a:ext uri="{FF2B5EF4-FFF2-40B4-BE49-F238E27FC236}">
                <a16:creationId xmlns:a16="http://schemas.microsoft.com/office/drawing/2014/main" id="{F76BEAC8-8616-4C30-A8A6-E6563B18C18A}"/>
              </a:ext>
            </a:extLst>
          </p:cNvPr>
          <p:cNvGraphicFramePr/>
          <p:nvPr/>
        </p:nvGraphicFramePr>
        <p:xfrm>
          <a:off x="446332" y="1200474"/>
          <a:ext cx="8655624" cy="730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C5540D8A-DB31-4F9B-A63E-A202BC2BAF2E}"/>
              </a:ext>
            </a:extLst>
          </p:cNvPr>
          <p:cNvPicPr>
            <a:picLocks noChangeAspect="1"/>
          </p:cNvPicPr>
          <p:nvPr/>
        </p:nvPicPr>
        <p:blipFill>
          <a:blip r:embed="rId10"/>
          <a:stretch>
            <a:fillRect/>
          </a:stretch>
        </p:blipFill>
        <p:spPr>
          <a:xfrm>
            <a:off x="435180" y="2169005"/>
            <a:ext cx="5296546" cy="393726"/>
          </a:xfrm>
          <a:prstGeom prst="rect">
            <a:avLst/>
          </a:prstGeom>
        </p:spPr>
      </p:pic>
      <p:pic>
        <p:nvPicPr>
          <p:cNvPr id="14" name="Picture 13">
            <a:extLst>
              <a:ext uri="{FF2B5EF4-FFF2-40B4-BE49-F238E27FC236}">
                <a16:creationId xmlns:a16="http://schemas.microsoft.com/office/drawing/2014/main" id="{7F97A9E2-3B36-4EF1-ABF5-A1E8ED574749}"/>
              </a:ext>
            </a:extLst>
          </p:cNvPr>
          <p:cNvPicPr>
            <a:picLocks noChangeAspect="1"/>
          </p:cNvPicPr>
          <p:nvPr/>
        </p:nvPicPr>
        <p:blipFill>
          <a:blip r:embed="rId11"/>
          <a:stretch>
            <a:fillRect/>
          </a:stretch>
        </p:blipFill>
        <p:spPr>
          <a:xfrm>
            <a:off x="2060418" y="2658586"/>
            <a:ext cx="4295775" cy="781050"/>
          </a:xfrm>
          <a:prstGeom prst="rect">
            <a:avLst/>
          </a:prstGeom>
        </p:spPr>
      </p:pic>
      <p:pic>
        <p:nvPicPr>
          <p:cNvPr id="17" name="Picture 16">
            <a:extLst>
              <a:ext uri="{FF2B5EF4-FFF2-40B4-BE49-F238E27FC236}">
                <a16:creationId xmlns:a16="http://schemas.microsoft.com/office/drawing/2014/main" id="{DBEDAC3F-7BE6-4B02-9B4E-35FD4F607669}"/>
              </a:ext>
            </a:extLst>
          </p:cNvPr>
          <p:cNvPicPr>
            <a:picLocks noChangeAspect="1"/>
          </p:cNvPicPr>
          <p:nvPr/>
        </p:nvPicPr>
        <p:blipFill>
          <a:blip r:embed="rId12"/>
          <a:stretch>
            <a:fillRect/>
          </a:stretch>
        </p:blipFill>
        <p:spPr>
          <a:xfrm>
            <a:off x="518530" y="3547406"/>
            <a:ext cx="5257800" cy="523875"/>
          </a:xfrm>
          <a:prstGeom prst="rect">
            <a:avLst/>
          </a:prstGeom>
        </p:spPr>
      </p:pic>
      <p:pic>
        <p:nvPicPr>
          <p:cNvPr id="19" name="Picture 18">
            <a:extLst>
              <a:ext uri="{FF2B5EF4-FFF2-40B4-BE49-F238E27FC236}">
                <a16:creationId xmlns:a16="http://schemas.microsoft.com/office/drawing/2014/main" id="{D821066E-CDEA-4371-9087-9DC43A8511ED}"/>
              </a:ext>
            </a:extLst>
          </p:cNvPr>
          <p:cNvPicPr>
            <a:picLocks noChangeAspect="1"/>
          </p:cNvPicPr>
          <p:nvPr/>
        </p:nvPicPr>
        <p:blipFill>
          <a:blip r:embed="rId13"/>
          <a:stretch>
            <a:fillRect/>
          </a:stretch>
        </p:blipFill>
        <p:spPr>
          <a:xfrm>
            <a:off x="2160778" y="4060896"/>
            <a:ext cx="4800600" cy="1924050"/>
          </a:xfrm>
          <a:prstGeom prst="rect">
            <a:avLst/>
          </a:prstGeom>
        </p:spPr>
      </p:pic>
      <p:sp>
        <p:nvSpPr>
          <p:cNvPr id="24" name="Rectangle 23">
            <a:extLst>
              <a:ext uri="{FF2B5EF4-FFF2-40B4-BE49-F238E27FC236}">
                <a16:creationId xmlns:a16="http://schemas.microsoft.com/office/drawing/2014/main" id="{EE52F1A3-0FD5-47AD-8177-25D53D22C488}"/>
              </a:ext>
            </a:extLst>
          </p:cNvPr>
          <p:cNvSpPr/>
          <p:nvPr/>
        </p:nvSpPr>
        <p:spPr>
          <a:xfrm>
            <a:off x="7043728" y="2083115"/>
            <a:ext cx="1420045" cy="146429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2 Chapters</a:t>
            </a:r>
            <a:endParaRPr lang="ar-EG" sz="2000" b="1" dirty="0">
              <a:solidFill>
                <a:srgbClr val="FFFF00"/>
              </a:solidFill>
            </a:endParaRPr>
          </a:p>
        </p:txBody>
      </p:sp>
      <p:sp>
        <p:nvSpPr>
          <p:cNvPr id="26" name="Rectangle 25">
            <a:extLst>
              <a:ext uri="{FF2B5EF4-FFF2-40B4-BE49-F238E27FC236}">
                <a16:creationId xmlns:a16="http://schemas.microsoft.com/office/drawing/2014/main" id="{D93DA774-E981-40AD-8CEE-F05F5690F062}"/>
              </a:ext>
            </a:extLst>
          </p:cNvPr>
          <p:cNvSpPr/>
          <p:nvPr/>
        </p:nvSpPr>
        <p:spPr>
          <a:xfrm>
            <a:off x="7061681" y="3699359"/>
            <a:ext cx="1420045" cy="249006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5 Chapters</a:t>
            </a:r>
            <a:endParaRPr lang="ar-EG" sz="2000" b="1" dirty="0">
              <a:solidFill>
                <a:srgbClr val="FFFF00"/>
              </a:solidFill>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Tree>
    <p:custDataLst>
      <p:tags r:id="rId1"/>
    </p:custDataLst>
    <p:extLst>
      <p:ext uri="{BB962C8B-B14F-4D97-AF65-F5344CB8AC3E}">
        <p14:creationId xmlns:p14="http://schemas.microsoft.com/office/powerpoint/2010/main" val="3436904945"/>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animBg="1"/>
      <p:bldGraphic spid="4" grpId="0">
        <p:bldAsOne/>
      </p:bldGraphic>
      <p:bldP spid="24"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2</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
        <p:nvSpPr>
          <p:cNvPr id="30" name="Rectangle: Rounded Corners 29" descr="ref, 1">
            <a:extLst>
              <a:ext uri="{FF2B5EF4-FFF2-40B4-BE49-F238E27FC236}">
                <a16:creationId xmlns:a16="http://schemas.microsoft.com/office/drawing/2014/main" id="{A5DAF5F7-D374-4DB8-A0FA-31F2C49F42D8}"/>
              </a:ext>
            </a:extLst>
          </p:cNvPr>
          <p:cNvSpPr/>
          <p:nvPr/>
        </p:nvSpPr>
        <p:spPr>
          <a:xfrm>
            <a:off x="248681"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31" name="Picture 30">
            <a:extLst>
              <a:ext uri="{FF2B5EF4-FFF2-40B4-BE49-F238E27FC236}">
                <a16:creationId xmlns:a16="http://schemas.microsoft.com/office/drawing/2014/main" id="{24FF2FAC-8713-434B-B4C9-563916117043}"/>
              </a:ext>
            </a:extLst>
          </p:cNvPr>
          <p:cNvPicPr>
            <a:picLocks noChangeAspect="1"/>
          </p:cNvPicPr>
          <p:nvPr/>
        </p:nvPicPr>
        <p:blipFill>
          <a:blip r:embed="rId4"/>
          <a:stretch>
            <a:fillRect/>
          </a:stretch>
        </p:blipFill>
        <p:spPr>
          <a:xfrm>
            <a:off x="8799983" y="1611700"/>
            <a:ext cx="2492414" cy="3780446"/>
          </a:xfrm>
          <a:prstGeom prst="rect">
            <a:avLst/>
          </a:prstGeom>
        </p:spPr>
      </p:pic>
      <p:sp>
        <p:nvSpPr>
          <p:cNvPr id="32" name="Rectangle 31">
            <a:extLst>
              <a:ext uri="{FF2B5EF4-FFF2-40B4-BE49-F238E27FC236}">
                <a16:creationId xmlns:a16="http://schemas.microsoft.com/office/drawing/2014/main" id="{9BC01F07-6239-4BBA-81ED-626C5C6A60A9}"/>
              </a:ext>
            </a:extLst>
          </p:cNvPr>
          <p:cNvSpPr/>
          <p:nvPr/>
        </p:nvSpPr>
        <p:spPr>
          <a:xfrm>
            <a:off x="9025347" y="5592659"/>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pic>
        <p:nvPicPr>
          <p:cNvPr id="6" name="Picture 5">
            <a:extLst>
              <a:ext uri="{FF2B5EF4-FFF2-40B4-BE49-F238E27FC236}">
                <a16:creationId xmlns:a16="http://schemas.microsoft.com/office/drawing/2014/main" id="{8513CB38-4197-489A-AF30-1D36F91737E2}"/>
              </a:ext>
            </a:extLst>
          </p:cNvPr>
          <p:cNvPicPr>
            <a:picLocks noChangeAspect="1"/>
          </p:cNvPicPr>
          <p:nvPr/>
        </p:nvPicPr>
        <p:blipFill>
          <a:blip r:embed="rId5"/>
          <a:stretch>
            <a:fillRect/>
          </a:stretch>
        </p:blipFill>
        <p:spPr>
          <a:xfrm>
            <a:off x="899603" y="1611700"/>
            <a:ext cx="3268470" cy="3980959"/>
          </a:xfrm>
          <a:prstGeom prst="rect">
            <a:avLst/>
          </a:prstGeom>
        </p:spPr>
      </p:pic>
      <p:sp>
        <p:nvSpPr>
          <p:cNvPr id="33" name="Rectangle 32">
            <a:extLst>
              <a:ext uri="{FF2B5EF4-FFF2-40B4-BE49-F238E27FC236}">
                <a16:creationId xmlns:a16="http://schemas.microsoft.com/office/drawing/2014/main" id="{0517BC78-4BC3-47DC-A72F-3C5BFD279B1E}"/>
              </a:ext>
            </a:extLst>
          </p:cNvPr>
          <p:cNvSpPr/>
          <p:nvPr/>
        </p:nvSpPr>
        <p:spPr>
          <a:xfrm>
            <a:off x="1464729" y="5592659"/>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Lecture 10</a:t>
            </a:r>
            <a:endParaRPr lang="ar-EG" dirty="0"/>
          </a:p>
        </p:txBody>
      </p:sp>
      <p:sp>
        <p:nvSpPr>
          <p:cNvPr id="7" name="Arrow: Down 6">
            <a:extLst>
              <a:ext uri="{FF2B5EF4-FFF2-40B4-BE49-F238E27FC236}">
                <a16:creationId xmlns:a16="http://schemas.microsoft.com/office/drawing/2014/main" id="{835EF2B8-92B3-4214-A3EF-062597DFA435}"/>
              </a:ext>
            </a:extLst>
          </p:cNvPr>
          <p:cNvSpPr/>
          <p:nvPr/>
        </p:nvSpPr>
        <p:spPr>
          <a:xfrm rot="5400000">
            <a:off x="5319132" y="2653990"/>
            <a:ext cx="1527717" cy="2938669"/>
          </a:xfrm>
          <a:prstGeom prst="down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p>
        </p:txBody>
      </p:sp>
    </p:spTree>
    <p:custDataLst>
      <p:tags r:id="rId1"/>
    </p:custDataLst>
    <p:extLst>
      <p:ext uri="{BB962C8B-B14F-4D97-AF65-F5344CB8AC3E}">
        <p14:creationId xmlns:p14="http://schemas.microsoft.com/office/powerpoint/2010/main" val="86625675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No.3, </a:t>
            </a:r>
            <a:r>
              <a:rPr lang="en-US" sz="3000" b="1" i="1" u="sng" kern="100" dirty="0">
                <a:solidFill>
                  <a:srgbClr val="002060"/>
                </a:solidFill>
                <a:latin typeface="Times New Roman" panose="02020603050405020304" pitchFamily="18" charset="0"/>
                <a:ea typeface="+mn-ea"/>
              </a:rPr>
              <a:t>The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646771" y="1402405"/>
            <a:ext cx="11074582" cy="5011949"/>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b="1" kern="100" dirty="0">
                <a:cs typeface="+mj-cs"/>
              </a:rPr>
              <a:t>Summary of the previous lecture . </a:t>
            </a:r>
          </a:p>
          <a:p>
            <a:pPr marL="971550" indent="-514350">
              <a:lnSpc>
                <a:spcPct val="150000"/>
              </a:lnSpc>
              <a:buClr>
                <a:srgbClr val="852F4A"/>
              </a:buClr>
              <a:buSzPct val="90000"/>
              <a:buFont typeface="+mj-lt"/>
              <a:buAutoNum type="arabicPeriod"/>
            </a:pPr>
            <a:r>
              <a:rPr lang="en-US" sz="2400" b="1" kern="100" dirty="0">
                <a:cs typeface="+mj-cs"/>
              </a:rPr>
              <a:t>Introduction </a:t>
            </a:r>
          </a:p>
          <a:p>
            <a:pPr marL="971550" indent="-514350">
              <a:lnSpc>
                <a:spcPct val="150000"/>
              </a:lnSpc>
              <a:buClr>
                <a:srgbClr val="852F4A"/>
              </a:buClr>
              <a:buSzPct val="90000"/>
              <a:buFont typeface="+mj-lt"/>
              <a:buAutoNum type="arabicPeriod"/>
            </a:pPr>
            <a:r>
              <a:rPr lang="en-US" sz="2400" b="1" dirty="0">
                <a:solidFill>
                  <a:prstClr val="black"/>
                </a:solidFill>
                <a:ea typeface="+mj-ea"/>
              </a:rPr>
              <a:t>What is </a:t>
            </a:r>
            <a:r>
              <a:rPr lang="en-US" sz="2400" b="1" dirty="0">
                <a:solidFill>
                  <a:srgbClr val="FF0000"/>
                </a:solidFill>
                <a:ea typeface="+mj-ea"/>
              </a:rPr>
              <a:t>JSA,  “J</a:t>
            </a:r>
            <a:r>
              <a:rPr lang="en-US" sz="2400" b="1" dirty="0">
                <a:solidFill>
                  <a:prstClr val="black"/>
                </a:solidFill>
                <a:ea typeface="+mj-ea"/>
              </a:rPr>
              <a:t>ob </a:t>
            </a:r>
            <a:r>
              <a:rPr lang="en-US" sz="2400" b="1" dirty="0">
                <a:solidFill>
                  <a:srgbClr val="FF0000"/>
                </a:solidFill>
                <a:ea typeface="+mj-ea"/>
              </a:rPr>
              <a:t>S</a:t>
            </a:r>
            <a:r>
              <a:rPr lang="en-US" sz="2400" b="1" dirty="0">
                <a:solidFill>
                  <a:prstClr val="black"/>
                </a:solidFill>
                <a:ea typeface="+mj-ea"/>
              </a:rPr>
              <a:t>afety </a:t>
            </a:r>
            <a:r>
              <a:rPr lang="en-US" sz="2400" b="1" dirty="0">
                <a:solidFill>
                  <a:srgbClr val="FF0000"/>
                </a:solidFill>
                <a:ea typeface="+mj-ea"/>
              </a:rPr>
              <a:t>A</a:t>
            </a:r>
            <a:r>
              <a:rPr lang="en-US" sz="2400" b="1" dirty="0">
                <a:solidFill>
                  <a:prstClr val="black"/>
                </a:solidFill>
                <a:ea typeface="+mj-ea"/>
              </a:rPr>
              <a:t>nalysis”</a:t>
            </a:r>
          </a:p>
          <a:p>
            <a:pPr marL="971550" indent="-514350">
              <a:lnSpc>
                <a:spcPct val="150000"/>
              </a:lnSpc>
              <a:buClr>
                <a:srgbClr val="852F4A"/>
              </a:buClr>
              <a:buSzPct val="90000"/>
              <a:buFont typeface="+mj-lt"/>
              <a:buAutoNum type="arabicPeriod"/>
            </a:pPr>
            <a:r>
              <a:rPr lang="en-US" sz="2400" b="1" dirty="0"/>
              <a:t>Where and when to use </a:t>
            </a:r>
            <a:r>
              <a:rPr lang="en-US" sz="2400" b="1" dirty="0">
                <a:solidFill>
                  <a:srgbClr val="C00000"/>
                </a:solidFill>
              </a:rPr>
              <a:t>JSA?</a:t>
            </a:r>
          </a:p>
          <a:p>
            <a:pPr marL="971550" indent="-514350">
              <a:lnSpc>
                <a:spcPct val="150000"/>
              </a:lnSpc>
              <a:buClr>
                <a:srgbClr val="852F4A"/>
              </a:buClr>
              <a:buSzPct val="90000"/>
              <a:buFont typeface="+mj-lt"/>
              <a:buAutoNum type="arabicPeriod"/>
            </a:pPr>
            <a:r>
              <a:rPr lang="en-US" sz="2400" b="1" dirty="0">
                <a:solidFill>
                  <a:srgbClr val="C00000"/>
                </a:solidFill>
              </a:rPr>
              <a:t>JSA</a:t>
            </a:r>
            <a:r>
              <a:rPr lang="en-US" sz="2400" b="1" dirty="0"/>
              <a:t> Format</a:t>
            </a:r>
          </a:p>
          <a:p>
            <a:pPr marL="971550" indent="-514350">
              <a:lnSpc>
                <a:spcPct val="150000"/>
              </a:lnSpc>
              <a:buClr>
                <a:srgbClr val="852F4A"/>
              </a:buClr>
              <a:buSzPct val="90000"/>
              <a:buFont typeface="+mj-lt"/>
              <a:buAutoNum type="arabicPeriod"/>
            </a:pPr>
            <a:r>
              <a:rPr lang="en-US" sz="2400"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4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JSA</a:t>
            </a:r>
          </a:p>
          <a:p>
            <a:pPr marL="971550" indent="-514350">
              <a:lnSpc>
                <a:spcPct val="150000"/>
              </a:lnSpc>
              <a:buClr>
                <a:srgbClr val="852F4A"/>
              </a:buClr>
              <a:buSzPct val="90000"/>
              <a:buFont typeface="+mj-lt"/>
              <a:buAutoNum type="arabicPeriod"/>
            </a:pPr>
            <a:r>
              <a:rPr lang="en-US" sz="2400" b="1" dirty="0">
                <a:latin typeface="Times New Roman" panose="02020603050405020304" pitchFamily="18" charset="0"/>
                <a:ea typeface="Times New Roman" panose="02020603050405020304" pitchFamily="18" charset="0"/>
                <a:cs typeface="Arial" panose="020B0604020202020204" pitchFamily="34" charset="0"/>
              </a:rPr>
              <a:t>Why is the </a:t>
            </a:r>
            <a:r>
              <a:rPr lang="en-US" sz="24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JSA </a:t>
            </a:r>
            <a:r>
              <a:rPr lang="en-US" sz="2400" b="1" dirty="0">
                <a:latin typeface="Times New Roman" panose="02020603050405020304" pitchFamily="18" charset="0"/>
                <a:ea typeface="Times New Roman" panose="02020603050405020304" pitchFamily="18" charset="0"/>
                <a:cs typeface="Arial" panose="020B0604020202020204" pitchFamily="34" charset="0"/>
              </a:rPr>
              <a:t>tool important</a:t>
            </a:r>
            <a:r>
              <a:rPr lang="en-US" sz="24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a:t>
            </a:r>
          </a:p>
          <a:p>
            <a:pPr marL="971550" indent="-514350">
              <a:lnSpc>
                <a:spcPct val="150000"/>
              </a:lnSpc>
              <a:buClr>
                <a:srgbClr val="852F4A"/>
              </a:buClr>
              <a:buSzPct val="90000"/>
              <a:buFont typeface="+mj-lt"/>
              <a:buAutoNum type="arabicPeriod"/>
            </a:pPr>
            <a:r>
              <a:rPr lang="en-US" sz="2400" b="1" kern="100" dirty="0">
                <a:latin typeface="Times New Roman" panose="02020603050405020304" pitchFamily="18" charset="0"/>
                <a:ea typeface="Calibri" panose="020F0502020204030204" pitchFamily="34" charset="0"/>
                <a:cs typeface="Arial" panose="020B0604020202020204" pitchFamily="34" charset="0"/>
              </a:rPr>
              <a:t>summery</a:t>
            </a:r>
            <a:endParaRPr lang="en-US" sz="2400" b="1" kern="100" dirty="0">
              <a:latin typeface="Calibri" panose="020F0502020204030204" pitchFamily="34" charset="0"/>
              <a:ea typeface="Calibri" panose="020F0502020204030204" pitchFamily="34" charset="0"/>
              <a:cs typeface="Arial" panose="020B0604020202020204" pitchFamily="34" charset="0"/>
            </a:endParaRPr>
          </a:p>
          <a:p>
            <a:pPr marL="971550" indent="-514350">
              <a:lnSpc>
                <a:spcPct val="150000"/>
              </a:lnSpc>
              <a:buClr>
                <a:srgbClr val="852F4A"/>
              </a:buClr>
              <a:buSzPct val="90000"/>
              <a:buFont typeface="+mj-lt"/>
              <a:buAutoNum type="arabicPeriod"/>
            </a:pPr>
            <a:endParaRPr lang="en-US" sz="2400" b="1" kern="100" dirty="0">
              <a:cs typeface="Times New Roman" panose="02020603050405020304" pitchFamily="18" charset="0"/>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10">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3" name="TextBox 12">
            <a:extLst>
              <a:ext uri="{FF2B5EF4-FFF2-40B4-BE49-F238E27FC236}">
                <a16:creationId xmlns:a16="http://schemas.microsoft.com/office/drawing/2014/main" id="{D9B81EC7-E8FE-4341-ACAC-8500B6543C7E}"/>
              </a:ext>
            </a:extLst>
          </p:cNvPr>
          <p:cNvSpPr txBox="1"/>
          <p:nvPr/>
        </p:nvSpPr>
        <p:spPr>
          <a:xfrm>
            <a:off x="3557238" y="202187"/>
            <a:ext cx="3401123" cy="661207"/>
          </a:xfrm>
          <a:prstGeom prst="rect">
            <a:avLst/>
          </a:prstGeom>
          <a:noFill/>
        </p:spPr>
        <p:txBody>
          <a:bodyPr wrap="square">
            <a:spAutoFit/>
          </a:bodyPr>
          <a:lstStyle/>
          <a:p>
            <a:pPr marL="457200" algn="ctr">
              <a:lnSpc>
                <a:spcPct val="150000"/>
              </a:lnSpc>
              <a:buClr>
                <a:srgbClr val="852F4A"/>
              </a:buClr>
              <a:buSzPct val="90000"/>
            </a:pPr>
            <a:r>
              <a:rPr lang="en-US" sz="2800" b="1" kern="100" dirty="0">
                <a:latin typeface="Times New Roman" panose="02020603050405020304" pitchFamily="18" charset="0"/>
                <a:cs typeface="+mj-cs"/>
              </a:rPr>
              <a:t>Introduction</a:t>
            </a:r>
            <a:endParaRPr lang="en-US" sz="2800" b="1" dirty="0"/>
          </a:p>
        </p:txBody>
      </p:sp>
      <p:sp>
        <p:nvSpPr>
          <p:cNvPr id="9" name="TextBox 8">
            <a:extLst>
              <a:ext uri="{FF2B5EF4-FFF2-40B4-BE49-F238E27FC236}">
                <a16:creationId xmlns:a16="http://schemas.microsoft.com/office/drawing/2014/main" id="{EF7F2A73-AC56-4D8E-899C-81F66731C1A5}"/>
              </a:ext>
            </a:extLst>
          </p:cNvPr>
          <p:cNvSpPr txBox="1"/>
          <p:nvPr/>
        </p:nvSpPr>
        <p:spPr>
          <a:xfrm>
            <a:off x="591015" y="1074300"/>
            <a:ext cx="11289810" cy="2241960"/>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0" i="0" dirty="0">
                <a:solidFill>
                  <a:srgbClr val="3C4043"/>
                </a:solidFill>
                <a:effectLst/>
              </a:rPr>
              <a:t>We have explained in the previous lecture that this chapter talks about many common techniques and principles used in operational risk management. These techniques include preliminary hazard analysis (</a:t>
            </a:r>
            <a:r>
              <a:rPr lang="en-US" sz="2400" b="1" i="0" u="sng" dirty="0">
                <a:solidFill>
                  <a:srgbClr val="FF0000"/>
                </a:solidFill>
                <a:effectLst/>
              </a:rPr>
              <a:t>PHA</a:t>
            </a:r>
            <a:r>
              <a:rPr lang="en-US" sz="2400" b="0" i="0" dirty="0">
                <a:solidFill>
                  <a:srgbClr val="3C4043"/>
                </a:solidFill>
                <a:effectLst/>
              </a:rPr>
              <a:t>) and hazard and operability analysis (</a:t>
            </a:r>
            <a:r>
              <a:rPr lang="en-US" sz="2400" b="1" i="0" u="sng" dirty="0">
                <a:solidFill>
                  <a:srgbClr val="FF0000"/>
                </a:solidFill>
                <a:effectLst/>
              </a:rPr>
              <a:t>HAZOP</a:t>
            </a:r>
            <a:r>
              <a:rPr lang="en-US" sz="2400" b="0" i="0" dirty="0">
                <a:solidFill>
                  <a:srgbClr val="3C4043"/>
                </a:solidFill>
                <a:effectLst/>
              </a:rPr>
              <a:t>), and we have already discussed both techniques in our previous lecture.</a:t>
            </a:r>
            <a:endParaRPr lang="ar-EG" sz="2400" dirty="0"/>
          </a:p>
        </p:txBody>
      </p:sp>
      <p:sp>
        <p:nvSpPr>
          <p:cNvPr id="11" name="TextBox 10">
            <a:extLst>
              <a:ext uri="{FF2B5EF4-FFF2-40B4-BE49-F238E27FC236}">
                <a16:creationId xmlns:a16="http://schemas.microsoft.com/office/drawing/2014/main" id="{E2575FA0-7375-4953-800C-D5F9323CD647}"/>
              </a:ext>
            </a:extLst>
          </p:cNvPr>
          <p:cNvSpPr txBox="1"/>
          <p:nvPr/>
        </p:nvSpPr>
        <p:spPr>
          <a:xfrm>
            <a:off x="587738" y="4084682"/>
            <a:ext cx="11219546" cy="113396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dirty="0">
                <a:solidFill>
                  <a:srgbClr val="002060"/>
                </a:solidFill>
              </a:rPr>
              <a:t>In this lecture, we will explain two risk analysis and evaluation techniques:</a:t>
            </a:r>
          </a:p>
          <a:p>
            <a:pPr marL="342900" indent="-342900">
              <a:lnSpc>
                <a:spcPct val="150000"/>
              </a:lnSpc>
              <a:buFont typeface="Wingdings" panose="05000000000000000000" pitchFamily="2" charset="2"/>
              <a:buChar char="ü"/>
            </a:pPr>
            <a:r>
              <a:rPr lang="en-US" sz="2400" dirty="0">
                <a:solidFill>
                  <a:srgbClr val="3C4043"/>
                </a:solidFill>
              </a:rPr>
              <a:t>Job Safety Analysis (JSA).</a:t>
            </a:r>
          </a:p>
        </p:txBody>
      </p:sp>
    </p:spTree>
    <p:custDataLst>
      <p:tags r:id="rId1"/>
    </p:custDataLst>
    <p:extLst>
      <p:ext uri="{BB962C8B-B14F-4D97-AF65-F5344CB8AC3E}">
        <p14:creationId xmlns:p14="http://schemas.microsoft.com/office/powerpoint/2010/main" val="2623865400"/>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5CCE22F-7C4C-444F-9C7A-F50E7CDE61D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572EC31-5E5D-4C13-9F4C-9ABD8CFB6A5E}"/>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11" name="TextBox 10">
            <a:extLst>
              <a:ext uri="{FF2B5EF4-FFF2-40B4-BE49-F238E27FC236}">
                <a16:creationId xmlns:a16="http://schemas.microsoft.com/office/drawing/2014/main" id="{1E7E0260-9571-4A4B-8169-A8FA7A4FA5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itle 1">
            <a:extLst>
              <a:ext uri="{FF2B5EF4-FFF2-40B4-BE49-F238E27FC236}">
                <a16:creationId xmlns:a16="http://schemas.microsoft.com/office/drawing/2014/main" id="{5517E95D-DA14-4172-93F4-1F186D0E832D}"/>
              </a:ext>
            </a:extLst>
          </p:cNvPr>
          <p:cNvSpPr>
            <a:spLocks noGrp="1"/>
          </p:cNvSpPr>
          <p:nvPr>
            <p:ph type="title"/>
          </p:nvPr>
        </p:nvSpPr>
        <p:spPr>
          <a:xfrm>
            <a:off x="2899319" y="55755"/>
            <a:ext cx="5876692" cy="1155953"/>
          </a:xfrm>
        </p:spPr>
        <p:txBody>
          <a:bodyPr vert="horz" lIns="91440" tIns="45720" rIns="91440" bIns="45720" rtlCol="0" anchor="ctr">
            <a:normAutofit/>
          </a:bodyPr>
          <a:lstStyle/>
          <a:p>
            <a:pPr algn="ctr"/>
            <a:r>
              <a:rPr lang="en-US" sz="2800" b="1" dirty="0"/>
              <a:t>What is </a:t>
            </a:r>
            <a:r>
              <a:rPr lang="en-US" sz="2800" b="1" dirty="0">
                <a:solidFill>
                  <a:srgbClr val="FF0000"/>
                </a:solidFill>
              </a:rPr>
              <a:t>JSA,  “J</a:t>
            </a:r>
            <a:r>
              <a:rPr lang="en-US" sz="2800" b="1" dirty="0"/>
              <a:t>ob</a:t>
            </a:r>
            <a:r>
              <a:rPr lang="en-US" sz="2800" dirty="0"/>
              <a:t> </a:t>
            </a:r>
            <a:r>
              <a:rPr lang="en-US" sz="2800" b="1" dirty="0">
                <a:solidFill>
                  <a:srgbClr val="FF0000"/>
                </a:solidFill>
              </a:rPr>
              <a:t>S</a:t>
            </a:r>
            <a:r>
              <a:rPr lang="en-US" sz="2800" dirty="0"/>
              <a:t>afety </a:t>
            </a:r>
            <a:r>
              <a:rPr lang="en-US" sz="2800" b="1" dirty="0">
                <a:solidFill>
                  <a:srgbClr val="FF0000"/>
                </a:solidFill>
              </a:rPr>
              <a:t>A</a:t>
            </a:r>
            <a:r>
              <a:rPr lang="en-US" sz="2800" dirty="0"/>
              <a:t>nalysis”</a:t>
            </a:r>
          </a:p>
        </p:txBody>
      </p:sp>
      <p:sp>
        <p:nvSpPr>
          <p:cNvPr id="14" name="Rectangle 13">
            <a:extLst>
              <a:ext uri="{FF2B5EF4-FFF2-40B4-BE49-F238E27FC236}">
                <a16:creationId xmlns:a16="http://schemas.microsoft.com/office/drawing/2014/main" id="{2B2A23E3-3165-4BA4-9572-6968060221BF}"/>
              </a:ext>
            </a:extLst>
          </p:cNvPr>
          <p:cNvSpPr/>
          <p:nvPr/>
        </p:nvSpPr>
        <p:spPr>
          <a:xfrm>
            <a:off x="501805" y="3338668"/>
            <a:ext cx="11322765" cy="830997"/>
          </a:xfrm>
          <a:prstGeom prst="rect">
            <a:avLst/>
          </a:prstGeom>
          <a:noFill/>
        </p:spPr>
        <p:txBody>
          <a:bodyPr wrap="square">
            <a:spAutoFit/>
          </a:bodyPr>
          <a:lstStyle/>
          <a:p>
            <a:pPr marL="457200" indent="-457200">
              <a:spcAft>
                <a:spcPts val="1200"/>
              </a:spcAft>
              <a:buFont typeface="Wingdings" panose="05000000000000000000" pitchFamily="2" charset="2"/>
              <a:buChar char="§"/>
            </a:pPr>
            <a:r>
              <a:rPr lang="en-US" sz="2400" dirty="0">
                <a:solidFill>
                  <a:prstClr val="black"/>
                </a:solidFill>
              </a:rPr>
              <a:t>A JSA is a qualitative technique used to identify and control workplace hazards to prevent accidents. </a:t>
            </a:r>
          </a:p>
        </p:txBody>
      </p:sp>
      <p:sp>
        <p:nvSpPr>
          <p:cNvPr id="15" name="TextBox 14">
            <a:extLst>
              <a:ext uri="{FF2B5EF4-FFF2-40B4-BE49-F238E27FC236}">
                <a16:creationId xmlns:a16="http://schemas.microsoft.com/office/drawing/2014/main" id="{AE2D4807-3BEB-4C8A-99D3-1F25DA3CCEC8}"/>
              </a:ext>
            </a:extLst>
          </p:cNvPr>
          <p:cNvSpPr txBox="1"/>
          <p:nvPr/>
        </p:nvSpPr>
        <p:spPr>
          <a:xfrm>
            <a:off x="501805" y="4900984"/>
            <a:ext cx="11173522" cy="830997"/>
          </a:xfrm>
          <a:prstGeom prst="rect">
            <a:avLst/>
          </a:prstGeom>
          <a:noFill/>
        </p:spPr>
        <p:txBody>
          <a:bodyPr wrap="square">
            <a:spAutoFit/>
          </a:bodyPr>
          <a:lstStyle/>
          <a:p>
            <a:pPr marL="457200" indent="-457200">
              <a:spcAft>
                <a:spcPts val="1200"/>
              </a:spcAft>
              <a:buFont typeface="Wingdings" panose="05000000000000000000" pitchFamily="2" charset="2"/>
              <a:buChar char="§"/>
            </a:pPr>
            <a:r>
              <a:rPr lang="en-US" sz="2400" dirty="0">
                <a:solidFill>
                  <a:prstClr val="black"/>
                </a:solidFill>
              </a:rPr>
              <a:t>In a JSA, each basic step of the job is examined to identify and address potential hazards. </a:t>
            </a:r>
          </a:p>
        </p:txBody>
      </p:sp>
      <p:pic>
        <p:nvPicPr>
          <p:cNvPr id="2" name="Picture 1">
            <a:extLst>
              <a:ext uri="{FF2B5EF4-FFF2-40B4-BE49-F238E27FC236}">
                <a16:creationId xmlns:a16="http://schemas.microsoft.com/office/drawing/2014/main" id="{0022177F-C334-4867-82F8-E42F0437DBE0}"/>
              </a:ext>
            </a:extLst>
          </p:cNvPr>
          <p:cNvPicPr>
            <a:picLocks noChangeAspect="1"/>
          </p:cNvPicPr>
          <p:nvPr/>
        </p:nvPicPr>
        <p:blipFill>
          <a:blip r:embed="rId2"/>
          <a:stretch>
            <a:fillRect/>
          </a:stretch>
        </p:blipFill>
        <p:spPr>
          <a:xfrm>
            <a:off x="392823" y="1329126"/>
            <a:ext cx="11282504" cy="17436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38186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36E6E0A-FBB1-4EE4-AC85-2F3816925BF4}"/>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C09FB698-24BD-4A90-B660-B47CB6569540}"/>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3361927" y="261003"/>
            <a:ext cx="4699582" cy="655264"/>
          </a:xfrm>
        </p:spPr>
        <p:txBody>
          <a:bodyPr vert="horz" lIns="91440" tIns="45720" rIns="91440" bIns="45720" rtlCol="0" anchor="ctr">
            <a:normAutofit/>
          </a:bodyPr>
          <a:lstStyle/>
          <a:p>
            <a:pPr algn="ctr"/>
            <a:r>
              <a:rPr lang="en-US" sz="3200" dirty="0"/>
              <a:t>Job Safety analysis, </a:t>
            </a:r>
            <a:r>
              <a:rPr lang="en-US" sz="3200" b="1" dirty="0">
                <a:solidFill>
                  <a:srgbClr val="FF0000"/>
                </a:solidFill>
              </a:rPr>
              <a:t>JSA</a:t>
            </a:r>
            <a:endParaRPr lang="en-US" sz="3200"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9"/>
          <p:cNvSpPr/>
          <p:nvPr/>
        </p:nvSpPr>
        <p:spPr>
          <a:xfrm>
            <a:off x="463463" y="1610200"/>
            <a:ext cx="11361107" cy="2431435"/>
          </a:xfrm>
          <a:prstGeom prst="rect">
            <a:avLst/>
          </a:prstGeom>
        </p:spPr>
        <p:txBody>
          <a:bodyPr wrap="square">
            <a:spAutoFit/>
          </a:bodyPr>
          <a:lstStyle/>
          <a:p>
            <a:pPr marL="457200" indent="-457200" algn="just">
              <a:lnSpc>
                <a:spcPct val="150000"/>
              </a:lnSpc>
              <a:spcAft>
                <a:spcPts val="1200"/>
              </a:spcAft>
              <a:buFont typeface="Wingdings" panose="05000000000000000000" pitchFamily="2" charset="2"/>
              <a:buChar char="§"/>
              <a:defRPr/>
            </a:pPr>
            <a:r>
              <a:rPr lang="en-US" sz="2400" dirty="0">
                <a:solidFill>
                  <a:prstClr val="black"/>
                </a:solidFill>
              </a:rPr>
              <a:t>The aim is to recommend the safest way to do a job. </a:t>
            </a:r>
          </a:p>
          <a:p>
            <a:pPr marL="457200" indent="-457200" algn="just">
              <a:spcAft>
                <a:spcPts val="1200"/>
              </a:spcAft>
              <a:buFont typeface="Wingdings" panose="05000000000000000000" pitchFamily="2" charset="2"/>
              <a:buChar char="§"/>
              <a:defRPr/>
            </a:pPr>
            <a:r>
              <a:rPr lang="en-US" sz="2400" dirty="0">
                <a:solidFill>
                  <a:prstClr val="black"/>
                </a:solidFill>
              </a:rPr>
              <a:t>It focuses on the relationship between the worker, the task, the tools, and the work environment.</a:t>
            </a:r>
          </a:p>
          <a:p>
            <a:pPr marL="457200" indent="-457200" algn="just">
              <a:spcAft>
                <a:spcPts val="1200"/>
              </a:spcAft>
              <a:buFont typeface="Wingdings" panose="05000000000000000000" pitchFamily="2" charset="2"/>
              <a:buChar char="§"/>
              <a:defRPr/>
            </a:pPr>
            <a:r>
              <a:rPr lang="en-US" sz="2400" dirty="0">
                <a:solidFill>
                  <a:prstClr val="black"/>
                </a:solidFill>
              </a:rPr>
              <a:t>Similar to HAZOP, JSA </a:t>
            </a:r>
            <a:r>
              <a:rPr lang="en-US" sz="2400" u="sng" dirty="0">
                <a:solidFill>
                  <a:prstClr val="black"/>
                </a:solidFill>
              </a:rPr>
              <a:t>does not</a:t>
            </a:r>
            <a:r>
              <a:rPr lang="en-US" sz="2400" dirty="0">
                <a:solidFill>
                  <a:prstClr val="black"/>
                </a:solidFill>
              </a:rPr>
              <a:t> attempt to </a:t>
            </a:r>
            <a:r>
              <a:rPr lang="en-US" sz="2400" u="sng" dirty="0">
                <a:solidFill>
                  <a:prstClr val="black"/>
                </a:solidFill>
              </a:rPr>
              <a:t>quantify risk in terms of likelihood or consequence.</a:t>
            </a:r>
            <a:r>
              <a:rPr lang="en-US" sz="2400" dirty="0">
                <a:solidFill>
                  <a:prstClr val="black"/>
                </a:solidFill>
              </a:rPr>
              <a:t> </a:t>
            </a:r>
          </a:p>
        </p:txBody>
      </p:sp>
      <p:sp>
        <p:nvSpPr>
          <p:cNvPr id="12" name="TextBox 11">
            <a:extLst>
              <a:ext uri="{FF2B5EF4-FFF2-40B4-BE49-F238E27FC236}">
                <a16:creationId xmlns:a16="http://schemas.microsoft.com/office/drawing/2014/main" id="{926893BE-351F-4A1A-8747-986244A1A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37948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449F3DA-3E62-4C6A-8B4E-04392C819124}"/>
              </a:ext>
            </a:extLst>
          </p:cNvPr>
          <p:cNvSpPr/>
          <p:nvPr/>
        </p:nvSpPr>
        <p:spPr>
          <a:xfrm>
            <a:off x="8063578" y="9258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11">
            <a:extLst>
              <a:ext uri="{FF2B5EF4-FFF2-40B4-BE49-F238E27FC236}">
                <a16:creationId xmlns:a16="http://schemas.microsoft.com/office/drawing/2014/main" id="{5864D83F-E59D-4319-A880-303D17BEB745}"/>
              </a:ext>
            </a:extLst>
          </p:cNvPr>
          <p:cNvSpPr/>
          <p:nvPr/>
        </p:nvSpPr>
        <p:spPr>
          <a:xfrm>
            <a:off x="279928" y="925823"/>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4" name="Table 13">
            <a:extLst>
              <a:ext uri="{FF2B5EF4-FFF2-40B4-BE49-F238E27FC236}">
                <a16:creationId xmlns:a16="http://schemas.microsoft.com/office/drawing/2014/main" id="{92A0B7A1-C58D-446A-87EF-61154312B3CB}"/>
              </a:ext>
            </a:extLst>
          </p:cNvPr>
          <p:cNvGraphicFramePr>
            <a:graphicFrameLocks noGrp="1"/>
          </p:cNvGraphicFramePr>
          <p:nvPr>
            <p:extLst>
              <p:ext uri="{D42A27DB-BD31-4B8C-83A1-F6EECF244321}">
                <p14:modId xmlns:p14="http://schemas.microsoft.com/office/powerpoint/2010/main" val="1574385389"/>
              </p:ext>
            </p:extLst>
          </p:nvPr>
        </p:nvGraphicFramePr>
        <p:xfrm>
          <a:off x="593584" y="1414766"/>
          <a:ext cx="11318488" cy="4763011"/>
        </p:xfrm>
        <a:graphic>
          <a:graphicData uri="http://schemas.openxmlformats.org/drawingml/2006/table">
            <a:tbl>
              <a:tblPr firstRow="1" firstCol="1" bandRow="1"/>
              <a:tblGrid>
                <a:gridCol w="2676293">
                  <a:extLst>
                    <a:ext uri="{9D8B030D-6E8A-4147-A177-3AD203B41FA5}">
                      <a16:colId xmlns:a16="http://schemas.microsoft.com/office/drawing/2014/main" val="942305438"/>
                    </a:ext>
                  </a:extLst>
                </a:gridCol>
                <a:gridCol w="8642195">
                  <a:extLst>
                    <a:ext uri="{9D8B030D-6E8A-4147-A177-3AD203B41FA5}">
                      <a16:colId xmlns:a16="http://schemas.microsoft.com/office/drawing/2014/main" val="2205639621"/>
                    </a:ext>
                  </a:extLst>
                </a:gridCol>
              </a:tblGrid>
              <a:tr h="1041620">
                <a:tc>
                  <a:txBody>
                    <a:bodyPr/>
                    <a:lstStyle/>
                    <a:p>
                      <a:pPr marL="0" algn="l" defTabSz="914400" rtl="0" eaLnBrk="1" latinLnBrk="0" hangingPunct="1">
                        <a:lnSpc>
                          <a:spcPct val="107000"/>
                        </a:lnSpc>
                        <a:spcAft>
                          <a:spcPts val="800"/>
                        </a:spcAft>
                      </a:pPr>
                      <a:r>
                        <a:rPr lang="en-US" sz="2400" b="1" kern="0" dirty="0">
                          <a:solidFill>
                            <a:srgbClr val="C00000"/>
                          </a:solidFill>
                          <a:effectLst/>
                          <a:latin typeface="+mn-lt"/>
                          <a:ea typeface="+mn-ea"/>
                          <a:cs typeface="+mn-cs"/>
                        </a:rPr>
                        <a:t>Focus</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12700" cmpd="sng">
                      <a:noFill/>
                      <a:prstDash val="soli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Emphasizes the relationship between the worker, the task, the tools, and the work environment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12700" cmpd="sng">
                      <a:noFill/>
                      <a:prstDash val="soli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52630165"/>
                  </a:ext>
                </a:extLst>
              </a:tr>
              <a:tr h="596531">
                <a:tc>
                  <a:txBody>
                    <a:bodyPr/>
                    <a:lstStyle/>
                    <a:p>
                      <a:pPr algn="l">
                        <a:lnSpc>
                          <a:spcPct val="107000"/>
                        </a:lnSpc>
                        <a:spcAft>
                          <a:spcPts val="800"/>
                        </a:spcAft>
                      </a:pPr>
                      <a:r>
                        <a:rPr lang="en-US" sz="2400" b="1" kern="0" dirty="0">
                          <a:solidFill>
                            <a:srgbClr val="C00000"/>
                          </a:solidFill>
                          <a:effectLst/>
                          <a:latin typeface="+mn-lt"/>
                          <a:ea typeface="+mn-ea"/>
                          <a:cs typeface="+mn-cs"/>
                        </a:rPr>
                        <a:t>Origin</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Traditionally used in manufacturing and construction industries.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79746655"/>
                  </a:ext>
                </a:extLst>
              </a:tr>
              <a:tr h="1041620">
                <a:tc>
                  <a:txBody>
                    <a:bodyPr/>
                    <a:lstStyle/>
                    <a:p>
                      <a:pPr algn="l">
                        <a:lnSpc>
                          <a:spcPct val="107000"/>
                        </a:lnSpc>
                        <a:spcAft>
                          <a:spcPts val="800"/>
                        </a:spcAft>
                      </a:pPr>
                      <a:r>
                        <a:rPr lang="en-US" sz="2400" b="1" kern="0" dirty="0">
                          <a:solidFill>
                            <a:srgbClr val="C00000"/>
                          </a:solidFill>
                          <a:effectLst/>
                          <a:latin typeface="+mn-lt"/>
                          <a:ea typeface="+mn-ea"/>
                          <a:cs typeface="+mn-cs"/>
                        </a:rPr>
                        <a:t>Terminology</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‘Safety’ suggests a broader focus on the overall work environment and practices.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7010835"/>
                  </a:ext>
                </a:extLst>
              </a:tr>
              <a:tr h="1041620">
                <a:tc>
                  <a:txBody>
                    <a:bodyPr/>
                    <a:lstStyle/>
                    <a:p>
                      <a:pPr algn="l">
                        <a:lnSpc>
                          <a:spcPct val="107000"/>
                        </a:lnSpc>
                        <a:spcAft>
                          <a:spcPts val="800"/>
                        </a:spcAft>
                      </a:pPr>
                      <a:r>
                        <a:rPr lang="en-US" sz="2400" b="1" kern="0" dirty="0">
                          <a:solidFill>
                            <a:srgbClr val="C00000"/>
                          </a:solidFill>
                          <a:effectLst/>
                          <a:latin typeface="+mn-lt"/>
                          <a:ea typeface="+mn-ea"/>
                          <a:cs typeface="+mn-cs"/>
                        </a:rPr>
                        <a:t>Methodology</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Follows a step-by-step approach to identify unsafe practices and conditions.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75161996"/>
                  </a:ext>
                </a:extLst>
              </a:tr>
              <a:tr h="1041620">
                <a:tc>
                  <a:txBody>
                    <a:bodyPr/>
                    <a:lstStyle/>
                    <a:p>
                      <a:pPr marL="0" algn="l" defTabSz="914400" rtl="0" eaLnBrk="1" latinLnBrk="0" hangingPunct="1">
                        <a:lnSpc>
                          <a:spcPct val="107000"/>
                        </a:lnSpc>
                        <a:spcAft>
                          <a:spcPts val="800"/>
                        </a:spcAft>
                      </a:pPr>
                      <a:r>
                        <a:rPr lang="en-US" sz="2400" b="1" kern="0" dirty="0">
                          <a:solidFill>
                            <a:srgbClr val="C00000"/>
                          </a:solidFill>
                          <a:effectLst/>
                          <a:latin typeface="+mn-lt"/>
                          <a:ea typeface="+mn-ea"/>
                          <a:cs typeface="+mn-cs"/>
                        </a:rPr>
                        <a:t>Documentation</a:t>
                      </a:r>
                    </a:p>
                  </a:txBody>
                  <a:tcPr marL="76200" marR="76200" marT="76200" marB="76200" anchor="ctr">
                    <a:lnL w="12700" cmpd="sng">
                      <a:noFill/>
                      <a:prstDash val="soli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tc>
                  <a:txBody>
                    <a:bodyPr/>
                    <a:lstStyle/>
                    <a:p>
                      <a:pPr algn="l">
                        <a:lnSpc>
                          <a:spcPct val="107000"/>
                        </a:lnSpc>
                        <a:spcAft>
                          <a:spcPts val="800"/>
                        </a:spcAft>
                      </a:pPr>
                      <a:r>
                        <a:rPr lang="en-US" sz="2400" kern="0" dirty="0">
                          <a:effectLst/>
                        </a:rPr>
                        <a:t>Results in the creation of safe job procedures and often integrates with training.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3175" cap="flat" cmpd="sng" algn="ctr">
                      <a:solidFill>
                        <a:schemeClr val="tx1"/>
                      </a:solidFill>
                      <a:prstDash val="solid"/>
                      <a:round/>
                      <a:headEnd type="none" w="med" len="med"/>
                      <a:tailEnd type="none" w="med" len="med"/>
                    </a:lnL>
                    <a:lnR w="12700" cmpd="sng">
                      <a:noFill/>
                      <a:prstDash val="soli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40430248"/>
                  </a:ext>
                </a:extLst>
              </a:tr>
            </a:tbl>
          </a:graphicData>
        </a:graphic>
      </p:graphicFrame>
      <p:sp>
        <p:nvSpPr>
          <p:cNvPr id="16" name="Title 1">
            <a:extLst>
              <a:ext uri="{FF2B5EF4-FFF2-40B4-BE49-F238E27FC236}">
                <a16:creationId xmlns:a16="http://schemas.microsoft.com/office/drawing/2014/main" id="{9346ABC9-3F90-405E-AD38-CB507C2B8D56}"/>
              </a:ext>
            </a:extLst>
          </p:cNvPr>
          <p:cNvSpPr>
            <a:spLocks noGrp="1"/>
          </p:cNvSpPr>
          <p:nvPr>
            <p:ph type="title"/>
          </p:nvPr>
        </p:nvSpPr>
        <p:spPr>
          <a:xfrm>
            <a:off x="3361927" y="261003"/>
            <a:ext cx="4699582" cy="655264"/>
          </a:xfrm>
        </p:spPr>
        <p:txBody>
          <a:bodyPr vert="horz" lIns="91440" tIns="45720" rIns="91440" bIns="45720" rtlCol="0" anchor="ctr">
            <a:normAutofit/>
          </a:bodyPr>
          <a:lstStyle/>
          <a:p>
            <a:pPr algn="ctr"/>
            <a:r>
              <a:rPr lang="en-US" sz="3200" b="1" dirty="0">
                <a:solidFill>
                  <a:srgbClr val="C00000"/>
                </a:solidFill>
              </a:rPr>
              <a:t>JSA</a:t>
            </a:r>
            <a:r>
              <a:rPr lang="en-US" sz="3200" dirty="0"/>
              <a:t> concept elements</a:t>
            </a:r>
          </a:p>
        </p:txBody>
      </p:sp>
      <p:sp>
        <p:nvSpPr>
          <p:cNvPr id="6" name="TextBox 5">
            <a:extLst>
              <a:ext uri="{FF2B5EF4-FFF2-40B4-BE49-F238E27FC236}">
                <a16:creationId xmlns:a16="http://schemas.microsoft.com/office/drawing/2014/main" id="{AB558F29-D46E-40B7-AD7E-7FCD49F04F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73141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449F3DA-3E62-4C6A-8B4E-04392C819124}"/>
              </a:ext>
            </a:extLst>
          </p:cNvPr>
          <p:cNvSpPr/>
          <p:nvPr/>
        </p:nvSpPr>
        <p:spPr>
          <a:xfrm>
            <a:off x="8063578" y="9258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11">
            <a:extLst>
              <a:ext uri="{FF2B5EF4-FFF2-40B4-BE49-F238E27FC236}">
                <a16:creationId xmlns:a16="http://schemas.microsoft.com/office/drawing/2014/main" id="{5864D83F-E59D-4319-A880-303D17BEB745}"/>
              </a:ext>
            </a:extLst>
          </p:cNvPr>
          <p:cNvSpPr/>
          <p:nvPr/>
        </p:nvSpPr>
        <p:spPr>
          <a:xfrm>
            <a:off x="279928" y="925823"/>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a:extLst>
              <a:ext uri="{FF2B5EF4-FFF2-40B4-BE49-F238E27FC236}">
                <a16:creationId xmlns:a16="http://schemas.microsoft.com/office/drawing/2014/main" id="{C9B91809-E894-4FA3-9779-632A84BEA7FF}"/>
              </a:ext>
            </a:extLst>
          </p:cNvPr>
          <p:cNvGraphicFramePr>
            <a:graphicFrameLocks noGrp="1"/>
          </p:cNvGraphicFramePr>
          <p:nvPr>
            <p:extLst>
              <p:ext uri="{D42A27DB-BD31-4B8C-83A1-F6EECF244321}">
                <p14:modId xmlns:p14="http://schemas.microsoft.com/office/powerpoint/2010/main" val="804702983"/>
              </p:ext>
            </p:extLst>
          </p:nvPr>
        </p:nvGraphicFramePr>
        <p:xfrm>
          <a:off x="457200" y="1092820"/>
          <a:ext cx="11318488" cy="5572896"/>
        </p:xfrm>
        <a:graphic>
          <a:graphicData uri="http://schemas.openxmlformats.org/drawingml/2006/table">
            <a:tbl>
              <a:tblPr firstRow="1" firstCol="1" bandRow="1"/>
              <a:tblGrid>
                <a:gridCol w="2810107">
                  <a:extLst>
                    <a:ext uri="{9D8B030D-6E8A-4147-A177-3AD203B41FA5}">
                      <a16:colId xmlns:a16="http://schemas.microsoft.com/office/drawing/2014/main" val="4046362867"/>
                    </a:ext>
                  </a:extLst>
                </a:gridCol>
                <a:gridCol w="8508381">
                  <a:extLst>
                    <a:ext uri="{9D8B030D-6E8A-4147-A177-3AD203B41FA5}">
                      <a16:colId xmlns:a16="http://schemas.microsoft.com/office/drawing/2014/main" val="424180041"/>
                    </a:ext>
                  </a:extLst>
                </a:gridCol>
              </a:tblGrid>
              <a:tr h="1393224">
                <a:tc>
                  <a:txBody>
                    <a:bodyPr/>
                    <a:lstStyle/>
                    <a:p>
                      <a:pPr algn="l">
                        <a:lnSpc>
                          <a:spcPct val="107000"/>
                        </a:lnSpc>
                        <a:spcAft>
                          <a:spcPts val="800"/>
                        </a:spcAft>
                      </a:pPr>
                      <a:r>
                        <a:rPr lang="en-US" sz="2400" b="1" kern="0" dirty="0">
                          <a:solidFill>
                            <a:srgbClr val="C00000"/>
                          </a:solidFill>
                          <a:effectLst/>
                        </a:rPr>
                        <a:t>Implementation</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12700" cmpd="sng">
                      <a:noFill/>
                      <a:prstDash val="soli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JSA is generally seen as a proactive measure to prevent accidents.</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12700" cmpd="sng">
                      <a:noFill/>
                      <a:prstDash val="soli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9842925"/>
                  </a:ext>
                </a:extLst>
              </a:tr>
              <a:tr h="1393224">
                <a:tc>
                  <a:txBody>
                    <a:bodyPr/>
                    <a:lstStyle/>
                    <a:p>
                      <a:pPr algn="l">
                        <a:lnSpc>
                          <a:spcPct val="107000"/>
                        </a:lnSpc>
                        <a:spcAft>
                          <a:spcPts val="800"/>
                        </a:spcAft>
                      </a:pPr>
                      <a:r>
                        <a:rPr lang="en-US" sz="2400" b="1" kern="0" dirty="0">
                          <a:solidFill>
                            <a:srgbClr val="C00000"/>
                          </a:solidFill>
                          <a:effectLst/>
                        </a:rPr>
                        <a:t>Regulatory requirements</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Some jurisdictions may specifically require a JSA for certain jobs.   </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6155885"/>
                  </a:ext>
                </a:extLst>
              </a:tr>
              <a:tr h="1393224">
                <a:tc>
                  <a:txBody>
                    <a:bodyPr/>
                    <a:lstStyle/>
                    <a:p>
                      <a:pPr algn="l">
                        <a:lnSpc>
                          <a:spcPct val="107000"/>
                        </a:lnSpc>
                        <a:spcAft>
                          <a:spcPts val="800"/>
                        </a:spcAft>
                      </a:pPr>
                      <a:r>
                        <a:rPr lang="en-US" sz="2400" b="1" kern="0" dirty="0">
                          <a:solidFill>
                            <a:srgbClr val="C00000"/>
                          </a:solidFill>
                          <a:effectLst/>
                        </a:rPr>
                        <a:t>Employee involvement</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Encourages worker participation to identify unsafe conditions and behaviors.</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41495559"/>
                  </a:ext>
                </a:extLst>
              </a:tr>
              <a:tr h="1393224">
                <a:tc>
                  <a:txBody>
                    <a:bodyPr/>
                    <a:lstStyle/>
                    <a:p>
                      <a:pPr algn="l">
                        <a:lnSpc>
                          <a:spcPct val="107000"/>
                        </a:lnSpc>
                        <a:spcAft>
                          <a:spcPts val="800"/>
                        </a:spcAft>
                      </a:pPr>
                      <a:r>
                        <a:rPr lang="en-US" sz="2400" b="1" kern="0" dirty="0">
                          <a:solidFill>
                            <a:srgbClr val="C00000"/>
                          </a:solidFill>
                          <a:effectLst/>
                        </a:rPr>
                        <a:t>Outcome</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12700" cmpd="sng">
                      <a:noFill/>
                      <a:prstDash val="soli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tc>
                  <a:txBody>
                    <a:bodyPr/>
                    <a:lstStyle/>
                    <a:p>
                      <a:pPr>
                        <a:lnSpc>
                          <a:spcPct val="107000"/>
                        </a:lnSpc>
                        <a:spcAft>
                          <a:spcPts val="800"/>
                        </a:spcAft>
                      </a:pPr>
                      <a:r>
                        <a:rPr lang="en-US" sz="2400" kern="0" dirty="0">
                          <a:solidFill>
                            <a:schemeClr val="accent4">
                              <a:lumMod val="50000"/>
                            </a:schemeClr>
                          </a:solidFill>
                          <a:effectLst/>
                        </a:rPr>
                        <a:t>Aims to create a safe workflow and reduce workplace accidents and injuries.</a:t>
                      </a:r>
                      <a:endParaRPr lang="en-US" sz="24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76200" marR="76200" marT="76200" marB="76200" anchor="ctr">
                    <a:lnL w="6350" cap="flat" cmpd="sng" algn="ctr">
                      <a:solidFill>
                        <a:schemeClr val="tx1"/>
                      </a:solidFill>
                      <a:prstDash val="solid"/>
                      <a:round/>
                      <a:headEnd type="none" w="med" len="med"/>
                      <a:tailEnd type="none" w="med" len="med"/>
                    </a:lnL>
                    <a:lnR w="12700" cmpd="sng">
                      <a:noFill/>
                      <a:prstDash val="solid"/>
                    </a:lnR>
                    <a:lnT w="952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381956717"/>
                  </a:ext>
                </a:extLst>
              </a:tr>
            </a:tbl>
          </a:graphicData>
        </a:graphic>
      </p:graphicFrame>
      <p:sp>
        <p:nvSpPr>
          <p:cNvPr id="14" name="Title 1">
            <a:extLst>
              <a:ext uri="{FF2B5EF4-FFF2-40B4-BE49-F238E27FC236}">
                <a16:creationId xmlns:a16="http://schemas.microsoft.com/office/drawing/2014/main" id="{1EBC195F-CD16-4ECC-A40D-5C5DC518C4A2}"/>
              </a:ext>
            </a:extLst>
          </p:cNvPr>
          <p:cNvSpPr>
            <a:spLocks noGrp="1"/>
          </p:cNvSpPr>
          <p:nvPr>
            <p:ph type="title"/>
          </p:nvPr>
        </p:nvSpPr>
        <p:spPr>
          <a:xfrm>
            <a:off x="3361927" y="261003"/>
            <a:ext cx="4699582" cy="655264"/>
          </a:xfrm>
        </p:spPr>
        <p:txBody>
          <a:bodyPr vert="horz" lIns="91440" tIns="45720" rIns="91440" bIns="45720" rtlCol="0" anchor="ctr">
            <a:normAutofit/>
          </a:bodyPr>
          <a:lstStyle/>
          <a:p>
            <a:pPr algn="ctr"/>
            <a:r>
              <a:rPr lang="en-US" sz="3200" b="1" dirty="0">
                <a:solidFill>
                  <a:srgbClr val="C00000"/>
                </a:solidFill>
              </a:rPr>
              <a:t>JSA</a:t>
            </a:r>
            <a:r>
              <a:rPr lang="en-US" sz="3200" dirty="0"/>
              <a:t> concept elements</a:t>
            </a:r>
          </a:p>
        </p:txBody>
      </p:sp>
      <p:sp>
        <p:nvSpPr>
          <p:cNvPr id="6" name="TextBox 5">
            <a:extLst>
              <a:ext uri="{FF2B5EF4-FFF2-40B4-BE49-F238E27FC236}">
                <a16:creationId xmlns:a16="http://schemas.microsoft.com/office/drawing/2014/main" id="{4DB95459-8983-4891-9E35-8857941EAB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1151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61DE355-ABE9-4E31-9016-307DD213838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CC58922-5C73-43F6-B1C2-4298E1953CD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51738" y="1473831"/>
            <a:ext cx="10697227" cy="1133965"/>
          </a:xfrm>
          <a:prstGeom prst="rect">
            <a:avLst/>
          </a:prstGeom>
        </p:spPr>
        <p:txBody>
          <a:bodyPr wrap="square">
            <a:spAutoFit/>
          </a:bodyPr>
          <a:lstStyle/>
          <a:p>
            <a:pPr marL="457200" indent="-457200">
              <a:lnSpc>
                <a:spcPct val="150000"/>
              </a:lnSpc>
              <a:buFont typeface="Wingdings" panose="05000000000000000000" pitchFamily="2" charset="2"/>
              <a:buChar char="§"/>
            </a:pPr>
            <a:r>
              <a:rPr lang="en-US" sz="2400" dirty="0">
                <a:solidFill>
                  <a:prstClr val="black"/>
                </a:solidFill>
              </a:rPr>
              <a:t>Jobs that have taken on changes in procedures, equipment, and materials.</a:t>
            </a:r>
          </a:p>
          <a:p>
            <a:pPr marL="457200" indent="-457200">
              <a:lnSpc>
                <a:spcPct val="150000"/>
              </a:lnSpc>
              <a:buFont typeface="Wingdings" panose="05000000000000000000" pitchFamily="2" charset="2"/>
              <a:buChar char="§"/>
            </a:pPr>
            <a:r>
              <a:rPr lang="en-US" sz="2400" dirty="0">
                <a:solidFill>
                  <a:prstClr val="black"/>
                </a:solidFill>
              </a:rPr>
              <a:t>Jobs are  affected by new or revised regulations or standards. </a:t>
            </a:r>
          </a:p>
        </p:txBody>
      </p:sp>
      <p:sp>
        <p:nvSpPr>
          <p:cNvPr id="11" name="TextBox 10">
            <a:extLst>
              <a:ext uri="{FF2B5EF4-FFF2-40B4-BE49-F238E27FC236}">
                <a16:creationId xmlns:a16="http://schemas.microsoft.com/office/drawing/2014/main" id="{6BC730F1-E435-465F-B5BC-C40C1665BE15}"/>
              </a:ext>
            </a:extLst>
          </p:cNvPr>
          <p:cNvSpPr txBox="1"/>
          <p:nvPr/>
        </p:nvSpPr>
        <p:spPr>
          <a:xfrm>
            <a:off x="3257153" y="331491"/>
            <a:ext cx="5486399"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JSA?</a:t>
            </a:r>
            <a:endParaRPr lang="ar-EG" sz="3200" b="1" dirty="0">
              <a:solidFill>
                <a:srgbClr val="C00000"/>
              </a:solidFill>
            </a:endParaRPr>
          </a:p>
        </p:txBody>
      </p:sp>
      <p:sp>
        <p:nvSpPr>
          <p:cNvPr id="12" name="Rectangle 11">
            <a:extLst>
              <a:ext uri="{FF2B5EF4-FFF2-40B4-BE49-F238E27FC236}">
                <a16:creationId xmlns:a16="http://schemas.microsoft.com/office/drawing/2014/main" id="{96F42C3C-9701-4148-B837-399B850BDA9E}"/>
              </a:ext>
            </a:extLst>
          </p:cNvPr>
          <p:cNvSpPr/>
          <p:nvPr/>
        </p:nvSpPr>
        <p:spPr>
          <a:xfrm>
            <a:off x="651738" y="3240091"/>
            <a:ext cx="8069511" cy="1687963"/>
          </a:xfrm>
          <a:prstGeom prst="rect">
            <a:avLst/>
          </a:prstGeom>
        </p:spPr>
        <p:txBody>
          <a:bodyPr wrap="square">
            <a:spAutoFit/>
          </a:bodyPr>
          <a:lstStyle/>
          <a:p>
            <a:pPr marL="457200" indent="-457200">
              <a:lnSpc>
                <a:spcPct val="150000"/>
              </a:lnSpc>
              <a:buFont typeface="Wingdings" panose="05000000000000000000" pitchFamily="2" charset="2"/>
              <a:buChar char="§"/>
              <a:defRPr/>
            </a:pPr>
            <a:r>
              <a:rPr lang="en-US" sz="2400" dirty="0">
                <a:solidFill>
                  <a:prstClr val="black"/>
                </a:solidFill>
              </a:rPr>
              <a:t>Newly created jobs, uncommon or seldom-performed jobs with little or no history, and routine jobs requiring regular or continuous exposure to hazards should undertake a JSA.</a:t>
            </a:r>
          </a:p>
        </p:txBody>
      </p:sp>
      <p:pic>
        <p:nvPicPr>
          <p:cNvPr id="13" name="Picture 12">
            <a:extLst>
              <a:ext uri="{FF2B5EF4-FFF2-40B4-BE49-F238E27FC236}">
                <a16:creationId xmlns:a16="http://schemas.microsoft.com/office/drawing/2014/main" id="{F13444E4-6BE3-4705-BDB1-EDB7DC9DD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6314" y="1998393"/>
            <a:ext cx="2143125" cy="3878027"/>
          </a:xfrm>
          <a:prstGeom prst="rect">
            <a:avLst/>
          </a:prstGeom>
        </p:spPr>
      </p:pic>
      <p:sp>
        <p:nvSpPr>
          <p:cNvPr id="14" name="TextBox 13">
            <a:extLst>
              <a:ext uri="{FF2B5EF4-FFF2-40B4-BE49-F238E27FC236}">
                <a16:creationId xmlns:a16="http://schemas.microsoft.com/office/drawing/2014/main" id="{65A0CE0D-893C-42E7-822D-4A0692D80F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13366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0A8AA8C-10EF-4A3E-9A9F-65B516DA040C}"/>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D6613402-8999-4EAE-8F25-9153945C6FEA}"/>
              </a:ext>
            </a:extLst>
          </p:cNvPr>
          <p:cNvSpPr/>
          <p:nvPr/>
        </p:nvSpPr>
        <p:spPr>
          <a:xfrm>
            <a:off x="184280" y="104689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Content Placeholder 2">
            <a:extLst>
              <a:ext uri="{FF2B5EF4-FFF2-40B4-BE49-F238E27FC236}">
                <a16:creationId xmlns:a16="http://schemas.microsoft.com/office/drawing/2014/main" id="{3EB258CE-11C0-41AF-AE22-362EC4E20A9F}"/>
              </a:ext>
            </a:extLst>
          </p:cNvPr>
          <p:cNvSpPr txBox="1">
            <a:spLocks/>
          </p:cNvSpPr>
          <p:nvPr/>
        </p:nvSpPr>
        <p:spPr>
          <a:xfrm>
            <a:off x="742552" y="1544829"/>
            <a:ext cx="10515600" cy="2965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
            </a:pPr>
            <a:r>
              <a:rPr lang="en-US" sz="2400" dirty="0">
                <a:solidFill>
                  <a:prstClr val="black"/>
                </a:solidFill>
              </a:rPr>
              <a:t>Ideally, all jobs should undergo safety analysis. If possible, JSAs should also be performed for no routine activities such as maintenance, repair, or cleaning and jobs that are offsite, either at home or on other job sites (e.g., teleworkers). </a:t>
            </a:r>
          </a:p>
          <a:p>
            <a:pPr algn="just">
              <a:lnSpc>
                <a:spcPct val="150000"/>
              </a:lnSpc>
              <a:buFont typeface="Wingdings" panose="05000000000000000000" pitchFamily="2" charset="2"/>
              <a:buChar char="§"/>
            </a:pPr>
            <a:r>
              <a:rPr lang="en-US" sz="2400" dirty="0">
                <a:solidFill>
                  <a:prstClr val="black"/>
                </a:solidFill>
              </a:rPr>
              <a:t>Examining hazards to visitors and the public should also be included.</a:t>
            </a:r>
          </a:p>
        </p:txBody>
      </p:sp>
      <p:sp>
        <p:nvSpPr>
          <p:cNvPr id="13" name="TextBox 12">
            <a:extLst>
              <a:ext uri="{FF2B5EF4-FFF2-40B4-BE49-F238E27FC236}">
                <a16:creationId xmlns:a16="http://schemas.microsoft.com/office/drawing/2014/main" id="{6CAD95D1-FED7-47C2-B49A-432049C5CA92}"/>
              </a:ext>
            </a:extLst>
          </p:cNvPr>
          <p:cNvSpPr txBox="1"/>
          <p:nvPr/>
        </p:nvSpPr>
        <p:spPr>
          <a:xfrm>
            <a:off x="3257153" y="331491"/>
            <a:ext cx="5486399"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JSA?</a:t>
            </a:r>
            <a:endParaRPr lang="ar-EG" sz="3200" b="1" dirty="0">
              <a:solidFill>
                <a:srgbClr val="C00000"/>
              </a:solidFill>
            </a:endParaRPr>
          </a:p>
        </p:txBody>
      </p:sp>
      <p:pic>
        <p:nvPicPr>
          <p:cNvPr id="14" name="Picture 13">
            <a:extLst>
              <a:ext uri="{FF2B5EF4-FFF2-40B4-BE49-F238E27FC236}">
                <a16:creationId xmlns:a16="http://schemas.microsoft.com/office/drawing/2014/main" id="{1A9E5C19-4A8A-4618-8CB0-B4D039E101E0}"/>
              </a:ext>
            </a:extLst>
          </p:cNvPr>
          <p:cNvPicPr>
            <a:picLocks noChangeAspect="1"/>
          </p:cNvPicPr>
          <p:nvPr/>
        </p:nvPicPr>
        <p:blipFill>
          <a:blip r:embed="rId2"/>
          <a:stretch>
            <a:fillRect/>
          </a:stretch>
        </p:blipFill>
        <p:spPr>
          <a:xfrm>
            <a:off x="1067660" y="4087035"/>
            <a:ext cx="10027801" cy="21321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TextBox 14">
            <a:extLst>
              <a:ext uri="{FF2B5EF4-FFF2-40B4-BE49-F238E27FC236}">
                <a16:creationId xmlns:a16="http://schemas.microsoft.com/office/drawing/2014/main" id="{CAECD152-5C80-4221-87A5-7FB9532467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15457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0796256-8588-470F-BE43-BF061B415C0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31E17CB7-79A8-4870-858D-D4AF9053E9A5}"/>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019565E-F658-4003-8921-9791AD2E8119}"/>
              </a:ext>
            </a:extLst>
          </p:cNvPr>
          <p:cNvSpPr txBox="1">
            <a:spLocks/>
          </p:cNvSpPr>
          <p:nvPr/>
        </p:nvSpPr>
        <p:spPr>
          <a:xfrm>
            <a:off x="481361" y="1367462"/>
            <a:ext cx="11229278" cy="2624675"/>
          </a:xfrm>
          <a:prstGeom prst="rect">
            <a:avLst/>
          </a:prstGeom>
        </p:spPr>
        <p:txBody>
          <a:bodyPr>
            <a:noAutofit/>
          </a:bodyPr>
          <a:lstStyle>
            <a:defPPr>
              <a:defRPr lang="en-US"/>
            </a:defPPr>
            <a:lvl1pPr marL="457200" indent="-457200" algn="just">
              <a:lnSpc>
                <a:spcPct val="90000"/>
              </a:lnSpc>
              <a:spcBef>
                <a:spcPts val="1000"/>
              </a:spcBef>
              <a:buFont typeface="Wingdings" panose="05000000000000000000" pitchFamily="2" charset="2"/>
              <a:buChar char="§"/>
              <a:defRPr sz="32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lnSpc>
                <a:spcPct val="150000"/>
              </a:lnSpc>
            </a:pPr>
            <a:r>
              <a:rPr lang="en-US" sz="2400" dirty="0">
                <a:solidFill>
                  <a:prstClr val="black"/>
                </a:solidFill>
              </a:rPr>
              <a:t>It can serve as a guide for employee performance review, training, and accident investigations. </a:t>
            </a:r>
          </a:p>
          <a:p>
            <a:pPr algn="l">
              <a:lnSpc>
                <a:spcPct val="150000"/>
              </a:lnSpc>
            </a:pPr>
            <a:r>
              <a:rPr lang="en-US" sz="2400" dirty="0">
                <a:solidFill>
                  <a:prstClr val="black"/>
                </a:solidFill>
              </a:rPr>
              <a:t>JSAs are widely used in the construction, manufacturing, oil and gas, and many labor-intensive industries.</a:t>
            </a:r>
          </a:p>
        </p:txBody>
      </p:sp>
      <p:sp>
        <p:nvSpPr>
          <p:cNvPr id="11" name="TextBox 10">
            <a:extLst>
              <a:ext uri="{FF2B5EF4-FFF2-40B4-BE49-F238E27FC236}">
                <a16:creationId xmlns:a16="http://schemas.microsoft.com/office/drawing/2014/main" id="{165E6ADD-9776-445F-8E91-627F2A542B02}"/>
              </a:ext>
            </a:extLst>
          </p:cNvPr>
          <p:cNvSpPr txBox="1"/>
          <p:nvPr/>
        </p:nvSpPr>
        <p:spPr>
          <a:xfrm>
            <a:off x="3257153" y="331491"/>
            <a:ext cx="5486399" cy="584775"/>
          </a:xfrm>
          <a:prstGeom prst="rect">
            <a:avLst/>
          </a:prstGeom>
          <a:noFill/>
        </p:spPr>
        <p:txBody>
          <a:bodyPr wrap="square">
            <a:spAutoFit/>
          </a:bodyPr>
          <a:lstStyle/>
          <a:p>
            <a:pPr algn="ctr"/>
            <a:r>
              <a:rPr lang="en-US" sz="3200" b="1" dirty="0"/>
              <a:t>Where and when to use </a:t>
            </a:r>
            <a:r>
              <a:rPr lang="en-US" sz="3200" b="1" dirty="0">
                <a:solidFill>
                  <a:srgbClr val="C00000"/>
                </a:solidFill>
              </a:rPr>
              <a:t>JSA?</a:t>
            </a:r>
            <a:endParaRPr lang="ar-EG" sz="3200" b="1" dirty="0">
              <a:solidFill>
                <a:srgbClr val="C00000"/>
              </a:solidFill>
            </a:endParaRPr>
          </a:p>
        </p:txBody>
      </p:sp>
      <p:sp>
        <p:nvSpPr>
          <p:cNvPr id="12" name="Content Placeholder 2">
            <a:extLst>
              <a:ext uri="{FF2B5EF4-FFF2-40B4-BE49-F238E27FC236}">
                <a16:creationId xmlns:a16="http://schemas.microsoft.com/office/drawing/2014/main" id="{F3FBCB8C-1F59-4614-82C3-9F9ED616F6A2}"/>
              </a:ext>
            </a:extLst>
          </p:cNvPr>
          <p:cNvSpPr txBox="1">
            <a:spLocks/>
          </p:cNvSpPr>
          <p:nvPr/>
        </p:nvSpPr>
        <p:spPr>
          <a:xfrm>
            <a:off x="838200" y="3992137"/>
            <a:ext cx="10672809" cy="1933432"/>
          </a:xfrm>
          <a:prstGeom prst="rect">
            <a:avLst/>
          </a:prstGeom>
          <a:solidFill>
            <a:schemeClr val="accent5">
              <a:lumMod val="20000"/>
              <a:lumOff val="80000"/>
            </a:schemeClr>
          </a:solidFill>
          <a:ln>
            <a:solidFill>
              <a:schemeClr val="accent4">
                <a:lumMod val="50000"/>
              </a:schemeClr>
            </a:solidFill>
            <a:prstDash val="dash"/>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400" dirty="0">
                <a:solidFill>
                  <a:prstClr val="black"/>
                </a:solidFill>
              </a:rPr>
              <a:t>“</a:t>
            </a:r>
            <a:r>
              <a:rPr lang="en-US" sz="2400" b="1" dirty="0">
                <a:solidFill>
                  <a:srgbClr val="C00000"/>
                </a:solidFill>
              </a:rPr>
              <a:t>JSA</a:t>
            </a:r>
            <a:r>
              <a:rPr lang="en-US" sz="2400" dirty="0">
                <a:solidFill>
                  <a:prstClr val="black"/>
                </a:solidFill>
              </a:rPr>
              <a:t> can also complement PHA, HAZOP, or other risk studies by providing supporting analysis on specific job- or task-related elements, particularly those that are safety critical or ranked high priority.”</a:t>
            </a:r>
          </a:p>
        </p:txBody>
      </p:sp>
      <p:sp>
        <p:nvSpPr>
          <p:cNvPr id="13" name="TextBox 12">
            <a:extLst>
              <a:ext uri="{FF2B5EF4-FFF2-40B4-BE49-F238E27FC236}">
                <a16:creationId xmlns:a16="http://schemas.microsoft.com/office/drawing/2014/main" id="{A2689FA1-01A1-469F-B541-D00C6C4389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1677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58DA721-B4E8-4347-87F8-5C8E6F9484B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DD12C9D-EA9F-4317-A4B7-E11317E38AF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591015" y="1153858"/>
            <a:ext cx="11009970" cy="4589020"/>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The tabular form or spreadsheet is the typical format of a JSA work-sheet. </a:t>
            </a:r>
          </a:p>
          <a:p>
            <a:pPr marL="0" indent="0" algn="just">
              <a:lnSpc>
                <a:spcPct val="150000"/>
              </a:lnSpc>
              <a:buFont typeface="Arial" panose="020B0604020202020204" pitchFamily="34" charset="0"/>
              <a:buNone/>
            </a:pPr>
            <a:r>
              <a:rPr lang="en-US" sz="2400" dirty="0">
                <a:solidFill>
                  <a:prstClr val="black"/>
                </a:solidFill>
              </a:rPr>
              <a:t>An example is shown in Figure 3.4. </a:t>
            </a:r>
          </a:p>
          <a:p>
            <a:pPr marL="0" indent="0" algn="just">
              <a:lnSpc>
                <a:spcPct val="150000"/>
              </a:lnSpc>
              <a:buFont typeface="Arial" panose="020B0604020202020204" pitchFamily="34" charset="0"/>
              <a:buNone/>
            </a:pPr>
            <a:r>
              <a:rPr lang="en-US" sz="2400" dirty="0">
                <a:solidFill>
                  <a:prstClr val="black"/>
                </a:solidFill>
              </a:rPr>
              <a:t>Unlike PHA and HAZOP, the columns of the JSA worksheet generally follows only two of the key risk questions of risk management discussed in Chapter 2</a:t>
            </a:r>
          </a:p>
        </p:txBody>
      </p:sp>
      <p:sp>
        <p:nvSpPr>
          <p:cNvPr id="11" name="TextBox 10">
            <a:extLst>
              <a:ext uri="{FF2B5EF4-FFF2-40B4-BE49-F238E27FC236}">
                <a16:creationId xmlns:a16="http://schemas.microsoft.com/office/drawing/2014/main" id="{1C4F430B-E182-465C-B31A-0108AAD812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3995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094B9F5-DCF9-43C4-ADF5-B33884ACB23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FCECF6E-1A1A-4A46-B245-234A0F0A5D2C}"/>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657922" y="1058886"/>
            <a:ext cx="10695878" cy="52974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buFont typeface="Wingdings" panose="05000000000000000000" pitchFamily="2" charset="2"/>
              <a:buChar char="§"/>
              <a:defRPr/>
            </a:pPr>
            <a:r>
              <a:rPr lang="en-US" sz="2400" dirty="0">
                <a:solidFill>
                  <a:prstClr val="black"/>
                </a:solidFill>
                <a:latin typeface="+mj-lt"/>
              </a:rPr>
              <a:t>What can go wrong? </a:t>
            </a:r>
          </a:p>
          <a:p>
            <a:pPr algn="just">
              <a:lnSpc>
                <a:spcPct val="200000"/>
              </a:lnSpc>
              <a:buFont typeface="Wingdings" panose="05000000000000000000" pitchFamily="2" charset="2"/>
              <a:buChar char="§"/>
              <a:defRPr/>
            </a:pPr>
            <a:r>
              <a:rPr lang="en-US" sz="2400" dirty="0">
                <a:solidFill>
                  <a:prstClr val="black"/>
                </a:solidFill>
                <a:latin typeface="+mj-lt"/>
              </a:rPr>
              <a:t>What can be done to detect, control, and manage them? </a:t>
            </a:r>
          </a:p>
          <a:p>
            <a:pPr algn="just">
              <a:lnSpc>
                <a:spcPct val="200000"/>
              </a:lnSpc>
              <a:buFont typeface="Wingdings" panose="05000000000000000000" pitchFamily="2" charset="2"/>
              <a:buChar char="§"/>
              <a:defRPr/>
            </a:pPr>
            <a:r>
              <a:rPr lang="en-US" sz="2400" dirty="0">
                <a:solidFill>
                  <a:prstClr val="black"/>
                </a:solidFill>
                <a:latin typeface="+mj-lt"/>
              </a:rPr>
              <a:t>The other questions are omitted.</a:t>
            </a:r>
          </a:p>
          <a:p>
            <a:pPr algn="just">
              <a:lnSpc>
                <a:spcPct val="200000"/>
              </a:lnSpc>
              <a:buFont typeface="Wingdings" panose="05000000000000000000" pitchFamily="2" charset="2"/>
              <a:buChar char="§"/>
              <a:defRPr/>
            </a:pPr>
            <a:r>
              <a:rPr lang="en-US" sz="2400" dirty="0">
                <a:solidFill>
                  <a:prstClr val="black"/>
                </a:solidFill>
                <a:latin typeface="+mj-lt"/>
              </a:rPr>
              <a:t>The JSA worksheet is intended to be completed one column at a time. </a:t>
            </a:r>
          </a:p>
          <a:p>
            <a:pPr algn="just">
              <a:lnSpc>
                <a:spcPct val="200000"/>
              </a:lnSpc>
              <a:buFont typeface="Wingdings" panose="05000000000000000000" pitchFamily="2" charset="2"/>
              <a:buChar char="§"/>
              <a:defRPr/>
            </a:pPr>
            <a:r>
              <a:rPr lang="en-US" sz="2400" dirty="0">
                <a:solidFill>
                  <a:prstClr val="black"/>
                </a:solidFill>
                <a:latin typeface="+mj-lt"/>
              </a:rPr>
              <a:t>The following are the descriptions of columns that correspond to the JSA worksheet shown in Figure 3.4.</a:t>
            </a:r>
          </a:p>
        </p:txBody>
      </p:sp>
      <p:sp>
        <p:nvSpPr>
          <p:cNvPr id="11" name="Title 1">
            <a:extLst>
              <a:ext uri="{FF2B5EF4-FFF2-40B4-BE49-F238E27FC236}">
                <a16:creationId xmlns:a16="http://schemas.microsoft.com/office/drawing/2014/main" id="{11B7C9C7-5BC2-4772-A409-4A8D03766612}"/>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DF0DF75B-1266-437C-8A17-6C33D13612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27902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68B8D29-106A-4C8D-B5DF-FF1B83D7DC7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BCA3726-76B7-487C-94F6-A66BEE09EDD0}"/>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591015" y="1293539"/>
            <a:ext cx="10762785" cy="51854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latin typeface="Calibri" panose="020F0502020204030204"/>
              </a:rPr>
              <a:t>•  What can go wrong?</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Column 1: Job steps or tasks</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Column 2: Hazards or unwanted events related to each task</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What are the causes and consequences? </a:t>
            </a:r>
          </a:p>
          <a:p>
            <a:pPr algn="just">
              <a:lnSpc>
                <a:spcPct val="150000"/>
              </a:lnSpc>
            </a:pPr>
            <a:r>
              <a:rPr lang="en-US" sz="2400" dirty="0">
                <a:solidFill>
                  <a:prstClr val="black"/>
                </a:solidFill>
                <a:latin typeface="Calibri" panose="020F0502020204030204"/>
              </a:rPr>
              <a:t>What are the likelihood or chances of occurrence?</a:t>
            </a:r>
          </a:p>
          <a:p>
            <a:pPr marL="0" indent="0" algn="just">
              <a:lnSpc>
                <a:spcPct val="150000"/>
              </a:lnSpc>
              <a:buFont typeface="Arial" panose="020B0604020202020204" pitchFamily="34" charset="0"/>
              <a:buNone/>
            </a:pPr>
            <a:r>
              <a:rPr lang="en-US" sz="2400" dirty="0">
                <a:solidFill>
                  <a:prstClr val="black"/>
                </a:solidFill>
                <a:latin typeface="Calibri" panose="020F0502020204030204"/>
              </a:rPr>
              <a:t>{ Omitted in JSA measure</a:t>
            </a:r>
          </a:p>
        </p:txBody>
      </p:sp>
      <p:sp>
        <p:nvSpPr>
          <p:cNvPr id="11" name="Title 1">
            <a:extLst>
              <a:ext uri="{FF2B5EF4-FFF2-40B4-BE49-F238E27FC236}">
                <a16:creationId xmlns:a16="http://schemas.microsoft.com/office/drawing/2014/main" id="{67AF68BD-181C-41F8-99A7-FD6D991C83F7}"/>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32E77BD3-CBFD-45D2-92A2-66C507D2D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1445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8F0739E-614E-48D0-9A32-A1A90D03CFA4}"/>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E6FB4A4-A7D9-4626-90E4-073D51E04D9E}"/>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795588" y="2100676"/>
            <a:ext cx="10812831"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  What can be done to detect, control, and manage them?</a:t>
            </a:r>
          </a:p>
          <a:p>
            <a:pPr marL="0" indent="0" algn="just">
              <a:buFont typeface="Arial" panose="020B0604020202020204" pitchFamily="34" charset="0"/>
              <a:buNone/>
              <a:defRPr/>
            </a:pPr>
            <a:r>
              <a:rPr lang="en-US" sz="2400" dirty="0">
                <a:solidFill>
                  <a:prstClr val="black"/>
                </a:solidFill>
              </a:rPr>
              <a:t>{ Column 3: Prevention and control measures for each hazard</a:t>
            </a:r>
          </a:p>
          <a:p>
            <a:pPr marL="0" indent="0" algn="just">
              <a:buFont typeface="Arial" panose="020B0604020202020204" pitchFamily="34" charset="0"/>
              <a:buNone/>
              <a:defRPr/>
            </a:pPr>
            <a:r>
              <a:rPr lang="en-US" sz="2400" dirty="0">
                <a:solidFill>
                  <a:prstClr val="black"/>
                </a:solidFill>
              </a:rPr>
              <a:t>{ Column 4: Person responsible for the prevention or control measure</a:t>
            </a:r>
          </a:p>
        </p:txBody>
      </p:sp>
      <p:sp>
        <p:nvSpPr>
          <p:cNvPr id="11" name="Title 1">
            <a:extLst>
              <a:ext uri="{FF2B5EF4-FFF2-40B4-BE49-F238E27FC236}">
                <a16:creationId xmlns:a16="http://schemas.microsoft.com/office/drawing/2014/main" id="{AF4ADE95-9BFE-4EF8-ACD2-B4064DA69375}"/>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E6970E5B-0B18-45E1-977B-D666EC00DA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73103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B4B95E-CE6C-4BF0-8329-14BE1C4D227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3A19CBEF-4D7A-488B-8F6E-78C86AF0F051}"/>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Picture 2">
            <a:extLst>
              <a:ext uri="{FF2B5EF4-FFF2-40B4-BE49-F238E27FC236}">
                <a16:creationId xmlns:a16="http://schemas.microsoft.com/office/drawing/2014/main" id="{494A7829-3AF0-4B85-8448-F56297609D6B}"/>
              </a:ext>
            </a:extLst>
          </p:cNvPr>
          <p:cNvPicPr>
            <a:picLocks noChangeAspect="1"/>
          </p:cNvPicPr>
          <p:nvPr/>
        </p:nvPicPr>
        <p:blipFill rotWithShape="1">
          <a:blip r:embed="rId2"/>
          <a:srcRect l="-311"/>
          <a:stretch/>
        </p:blipFill>
        <p:spPr>
          <a:xfrm rot="5400000">
            <a:off x="3385241" y="-1693220"/>
            <a:ext cx="5231229" cy="11060418"/>
          </a:xfrm>
          <a:prstGeom prst="rect">
            <a:avLst/>
          </a:prstGeom>
          <a:ln>
            <a:noFill/>
          </a:ln>
          <a:effectLst>
            <a:outerShdw blurRad="292100" dist="139700" dir="2700000" algn="tl" rotWithShape="0">
              <a:srgbClr val="333333">
                <a:alpha val="65000"/>
              </a:srgbClr>
            </a:outerShdw>
          </a:effectLst>
        </p:spPr>
      </p:pic>
      <p:sp>
        <p:nvSpPr>
          <p:cNvPr id="13" name="Title 1">
            <a:extLst>
              <a:ext uri="{FF2B5EF4-FFF2-40B4-BE49-F238E27FC236}">
                <a16:creationId xmlns:a16="http://schemas.microsoft.com/office/drawing/2014/main" id="{CE0F736F-BC6B-45AD-9CE3-47AFEA5E9D33}"/>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1" name="TextBox 10">
            <a:extLst>
              <a:ext uri="{FF2B5EF4-FFF2-40B4-BE49-F238E27FC236}">
                <a16:creationId xmlns:a16="http://schemas.microsoft.com/office/drawing/2014/main" id="{01B224E5-8DEE-42C7-B07B-4DFBEAA191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47679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1BE23B-27D5-416C-9993-5C35AAE40C5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0CC40E9-992B-44EF-BE1C-A7B1DEFFF87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Picture 2">
            <a:extLst>
              <a:ext uri="{FF2B5EF4-FFF2-40B4-BE49-F238E27FC236}">
                <a16:creationId xmlns:a16="http://schemas.microsoft.com/office/drawing/2014/main" id="{B2FB9A74-2067-43CD-B277-7DFAC5722304}"/>
              </a:ext>
            </a:extLst>
          </p:cNvPr>
          <p:cNvPicPr>
            <a:picLocks noChangeAspect="1"/>
          </p:cNvPicPr>
          <p:nvPr/>
        </p:nvPicPr>
        <p:blipFill>
          <a:blip r:embed="rId2"/>
          <a:stretch>
            <a:fillRect/>
          </a:stretch>
        </p:blipFill>
        <p:spPr>
          <a:xfrm rot="5400000">
            <a:off x="3686846" y="-1819006"/>
            <a:ext cx="4863701" cy="11108987"/>
          </a:xfrm>
          <a:prstGeom prst="rect">
            <a:avLst/>
          </a:prstGeom>
          <a:ln>
            <a:noFill/>
          </a:ln>
          <a:effectLst>
            <a:outerShdw blurRad="292100" dist="139700" dir="2700000" algn="tl" rotWithShape="0">
              <a:srgbClr val="333333">
                <a:alpha val="65000"/>
              </a:srgbClr>
            </a:outerShdw>
          </a:effectLst>
        </p:spPr>
      </p:pic>
      <p:sp>
        <p:nvSpPr>
          <p:cNvPr id="11" name="Title 1">
            <a:extLst>
              <a:ext uri="{FF2B5EF4-FFF2-40B4-BE49-F238E27FC236}">
                <a16:creationId xmlns:a16="http://schemas.microsoft.com/office/drawing/2014/main" id="{F46E3C22-D059-4B80-AC9C-2659050DF4C0}"/>
              </a:ext>
            </a:extLst>
          </p:cNvPr>
          <p:cNvSpPr>
            <a:spLocks noGrp="1"/>
          </p:cNvSpPr>
          <p:nvPr>
            <p:ph type="title"/>
          </p:nvPr>
        </p:nvSpPr>
        <p:spPr>
          <a:xfrm>
            <a:off x="3290532" y="272996"/>
            <a:ext cx="4950220" cy="655264"/>
          </a:xfrm>
        </p:spPr>
        <p:txBody>
          <a:bodyPr vert="horz" lIns="91440" tIns="45720" rIns="91440" bIns="45720" rtlCol="0" anchor="ctr">
            <a:normAutofit/>
          </a:bodyPr>
          <a:lstStyle/>
          <a:p>
            <a:pPr algn="ctr"/>
            <a:r>
              <a:rPr lang="en-US" sz="2800" b="1" dirty="0">
                <a:solidFill>
                  <a:srgbClr val="C00000"/>
                </a:solidFill>
              </a:rPr>
              <a:t>JSA</a:t>
            </a:r>
            <a:r>
              <a:rPr lang="en-US" sz="2800" b="1" dirty="0"/>
              <a:t> Format</a:t>
            </a:r>
          </a:p>
        </p:txBody>
      </p:sp>
      <p:sp>
        <p:nvSpPr>
          <p:cNvPr id="12" name="TextBox 11">
            <a:extLst>
              <a:ext uri="{FF2B5EF4-FFF2-40B4-BE49-F238E27FC236}">
                <a16:creationId xmlns:a16="http://schemas.microsoft.com/office/drawing/2014/main" id="{5BF2BF85-678E-4DCD-A7FE-0CB4207B40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53250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00C2AF3-58C5-4395-BEC5-6D1916FEBD2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37FF59F5-5B35-490E-975D-719AF2A2F9BD}"/>
              </a:ext>
            </a:extLst>
          </p:cNvPr>
          <p:cNvSpPr/>
          <p:nvPr/>
        </p:nvSpPr>
        <p:spPr>
          <a:xfrm>
            <a:off x="279928" y="85841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D0E6385D-697A-4E67-B377-56F4C2D69D27}"/>
              </a:ext>
            </a:extLst>
          </p:cNvPr>
          <p:cNvSpPr txBox="1">
            <a:spLocks/>
          </p:cNvSpPr>
          <p:nvPr/>
        </p:nvSpPr>
        <p:spPr>
          <a:xfrm>
            <a:off x="674043" y="1871809"/>
            <a:ext cx="10515600" cy="34711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Aft>
                <a:spcPts val="1200"/>
              </a:spcAft>
              <a:buNone/>
            </a:pPr>
            <a:r>
              <a:rPr lang="en-US" sz="2400" dirty="0">
                <a:solidFill>
                  <a:prstClr val="black"/>
                </a:solidFill>
              </a:rPr>
              <a:t>1. Break the job down into a sequence of basic steps or tasks.</a:t>
            </a:r>
          </a:p>
          <a:p>
            <a:pPr marL="0" indent="0">
              <a:lnSpc>
                <a:spcPct val="200000"/>
              </a:lnSpc>
              <a:spcAft>
                <a:spcPts val="1200"/>
              </a:spcAft>
              <a:buFont typeface="Arial" panose="020B0604020202020204" pitchFamily="34" charset="0"/>
              <a:buNone/>
            </a:pPr>
            <a:r>
              <a:rPr lang="en-US" sz="2400" dirty="0">
                <a:solidFill>
                  <a:prstClr val="black"/>
                </a:solidFill>
              </a:rPr>
              <a:t>2. Identify potential accident or hazards.</a:t>
            </a:r>
          </a:p>
          <a:p>
            <a:pPr marL="0" indent="0">
              <a:lnSpc>
                <a:spcPct val="200000"/>
              </a:lnSpc>
              <a:spcAft>
                <a:spcPts val="1200"/>
              </a:spcAft>
              <a:buFont typeface="Arial" panose="020B0604020202020204" pitchFamily="34" charset="0"/>
              <a:buNone/>
            </a:pPr>
            <a:r>
              <a:rPr lang="en-US" sz="2400" dirty="0">
                <a:solidFill>
                  <a:prstClr val="black"/>
                </a:solidFill>
              </a:rPr>
              <a:t>3. Determine preventive and control measures to address the hazards.</a:t>
            </a:r>
          </a:p>
        </p:txBody>
      </p:sp>
      <p:sp>
        <p:nvSpPr>
          <p:cNvPr id="12" name="TextBox 11">
            <a:extLst>
              <a:ext uri="{FF2B5EF4-FFF2-40B4-BE49-F238E27FC236}">
                <a16:creationId xmlns:a16="http://schemas.microsoft.com/office/drawing/2014/main" id="{FF88DAAA-0B6B-4F52-91FC-73E933F01676}"/>
              </a:ext>
            </a:extLst>
          </p:cNvPr>
          <p:cNvSpPr txBox="1"/>
          <p:nvPr/>
        </p:nvSpPr>
        <p:spPr>
          <a:xfrm>
            <a:off x="3289611" y="188875"/>
            <a:ext cx="5464098" cy="669542"/>
          </a:xfrm>
          <a:prstGeom prst="rect">
            <a:avLst/>
          </a:prstGeom>
          <a:noFill/>
        </p:spPr>
        <p:txBody>
          <a:bodyPr wrap="square">
            <a:spAutoFit/>
          </a:bodyPr>
          <a:lstStyle/>
          <a:p>
            <a:pPr algn="ctr">
              <a:lnSpc>
                <a:spcPct val="150000"/>
              </a:lnSpc>
              <a:spcAft>
                <a:spcPts val="800"/>
              </a:spcAft>
            </a:pPr>
            <a:r>
              <a:rPr lang="en-US" sz="2800" b="1" kern="1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800" b="1" kern="120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JSA</a:t>
            </a:r>
            <a:endParaRPr lang="en-US"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F3978BE2-AC89-4582-B969-58247FF698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374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B149272-2782-4FBB-BD70-E4DFBC7BF6D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0258DB2-ABDC-4EDB-8D10-5ECAF071E33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81F6D03-A631-4C6C-AF02-629A005605FE}"/>
              </a:ext>
            </a:extLst>
          </p:cNvPr>
          <p:cNvSpPr txBox="1">
            <a:spLocks/>
          </p:cNvSpPr>
          <p:nvPr/>
        </p:nvSpPr>
        <p:spPr>
          <a:xfrm>
            <a:off x="568711" y="1153856"/>
            <a:ext cx="10939347" cy="50972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pPr>
            <a:r>
              <a:rPr lang="en-US" sz="2400" b="1" u="sng" dirty="0">
                <a:solidFill>
                  <a:srgbClr val="C00000"/>
                </a:solidFill>
              </a:rPr>
              <a:t>Step 1 </a:t>
            </a:r>
          </a:p>
          <a:p>
            <a:pPr marL="0" indent="0">
              <a:lnSpc>
                <a:spcPct val="150000"/>
              </a:lnSpc>
              <a:buFont typeface="Arial" panose="020B0604020202020204" pitchFamily="34" charset="0"/>
              <a:buNone/>
            </a:pPr>
            <a:r>
              <a:rPr lang="en-US" sz="2400" dirty="0">
                <a:solidFill>
                  <a:prstClr val="black"/>
                </a:solidFill>
              </a:rPr>
              <a:t>breaks down the job into a sequence of basic tasks or steps. </a:t>
            </a:r>
          </a:p>
          <a:p>
            <a:pPr marL="0" indent="0">
              <a:lnSpc>
                <a:spcPct val="150000"/>
              </a:lnSpc>
              <a:buFont typeface="Arial" panose="020B0604020202020204" pitchFamily="34" charset="0"/>
              <a:buNone/>
            </a:pPr>
            <a:r>
              <a:rPr lang="en-US" sz="2400" dirty="0">
                <a:solidFill>
                  <a:prstClr val="black"/>
                </a:solidFill>
              </a:rPr>
              <a:t>The listing of the steps is done sequentially according to the order in which the tasks are performed. </a:t>
            </a:r>
          </a:p>
          <a:p>
            <a:pPr marL="0" indent="0">
              <a:lnSpc>
                <a:spcPct val="150000"/>
              </a:lnSpc>
              <a:buFont typeface="Arial" panose="020B0604020202020204" pitchFamily="34" charset="0"/>
              <a:buNone/>
            </a:pPr>
            <a:r>
              <a:rPr lang="en-US" sz="2400" dirty="0">
                <a:solidFill>
                  <a:prstClr val="black"/>
                </a:solidFill>
              </a:rPr>
              <a:t>This can be done by direct observation or the group discussion method. Observing an experienced employee coupled with enlisting other employees or a supervisor to validate the task steps can be most effective.</a:t>
            </a:r>
          </a:p>
        </p:txBody>
      </p:sp>
      <p:sp>
        <p:nvSpPr>
          <p:cNvPr id="11" name="TextBox 10">
            <a:extLst>
              <a:ext uri="{FF2B5EF4-FFF2-40B4-BE49-F238E27FC236}">
                <a16:creationId xmlns:a16="http://schemas.microsoft.com/office/drawing/2014/main" id="{CF680045-9DBF-43D9-8D64-D63B341B691C}"/>
              </a:ext>
            </a:extLst>
          </p:cNvPr>
          <p:cNvSpPr txBox="1"/>
          <p:nvPr/>
        </p:nvSpPr>
        <p:spPr>
          <a:xfrm>
            <a:off x="3289611" y="188875"/>
            <a:ext cx="5464098" cy="669542"/>
          </a:xfrm>
          <a:prstGeom prst="rect">
            <a:avLst/>
          </a:prstGeom>
          <a:noFill/>
        </p:spPr>
        <p:txBody>
          <a:bodyPr wrap="square">
            <a:spAutoFit/>
          </a:bodyPr>
          <a:lstStyle/>
          <a:p>
            <a:pPr algn="ctr">
              <a:lnSpc>
                <a:spcPct val="150000"/>
              </a:lnSpc>
              <a:spcAft>
                <a:spcPts val="800"/>
              </a:spcAft>
            </a:pPr>
            <a:r>
              <a:rPr lang="en-US" sz="2800" b="1" kern="1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800" b="1" kern="120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JSA</a:t>
            </a:r>
            <a:endParaRPr lang="en-US"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827A0E4A-A4A1-4DEA-8F90-733C65D4E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233825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032B67-22A9-4B65-B95D-476A2D469857}"/>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99CE273F-F1CE-4FC0-AD8B-F7BA47233514}"/>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CABB131-B078-4BEE-BB71-2F7B1E858B09}"/>
              </a:ext>
            </a:extLst>
          </p:cNvPr>
          <p:cNvSpPr txBox="1">
            <a:spLocks/>
          </p:cNvSpPr>
          <p:nvPr/>
        </p:nvSpPr>
        <p:spPr>
          <a:xfrm>
            <a:off x="479502" y="1309613"/>
            <a:ext cx="11184674" cy="46242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pPr>
            <a:r>
              <a:rPr lang="en-US" sz="2400" dirty="0">
                <a:solidFill>
                  <a:prstClr val="black"/>
                </a:solidFill>
              </a:rPr>
              <a:t>The use of action words or phrases (e.g., pick up, turn on) to describe each step helps in breaking down a job into steps. </a:t>
            </a:r>
          </a:p>
          <a:p>
            <a:pPr>
              <a:lnSpc>
                <a:spcPct val="150000"/>
              </a:lnSpc>
              <a:buFont typeface="Wingdings" panose="05000000000000000000" pitchFamily="2" charset="2"/>
              <a:buChar char="ü"/>
            </a:pPr>
            <a:r>
              <a:rPr lang="en-US" sz="2400" dirty="0">
                <a:solidFill>
                  <a:prstClr val="black"/>
                </a:solidFill>
              </a:rPr>
              <a:t>If observed, steps that are not part of the standardized job (standard operating procedure SOP) should be included (and addressed for appropriateness). </a:t>
            </a:r>
          </a:p>
          <a:p>
            <a:pPr>
              <a:lnSpc>
                <a:spcPct val="150000"/>
              </a:lnSpc>
              <a:buFont typeface="Wingdings" panose="05000000000000000000" pitchFamily="2" charset="2"/>
              <a:buChar char="ü"/>
            </a:pPr>
            <a:r>
              <a:rPr lang="en-US" sz="2400" dirty="0">
                <a:solidFill>
                  <a:prstClr val="black"/>
                </a:solidFill>
              </a:rPr>
              <a:t>To support high-quality documentation, video recordings of the job in action can be compiled. </a:t>
            </a:r>
          </a:p>
          <a:p>
            <a:pPr>
              <a:lnSpc>
                <a:spcPct val="150000"/>
              </a:lnSpc>
              <a:buFont typeface="Wingdings" panose="05000000000000000000" pitchFamily="2" charset="2"/>
              <a:buChar char="q"/>
            </a:pPr>
            <a:r>
              <a:rPr lang="en-US" sz="2400" b="1" dirty="0">
                <a:solidFill>
                  <a:prstClr val="black"/>
                </a:solidFill>
              </a:rPr>
              <a:t>Note that the JSA worksheet should be completed one column at a time. </a:t>
            </a:r>
          </a:p>
        </p:txBody>
      </p:sp>
      <p:sp>
        <p:nvSpPr>
          <p:cNvPr id="11" name="TextBox 10">
            <a:extLst>
              <a:ext uri="{FF2B5EF4-FFF2-40B4-BE49-F238E27FC236}">
                <a16:creationId xmlns:a16="http://schemas.microsoft.com/office/drawing/2014/main" id="{E968AD7F-A52B-490A-BD4E-47B5281B9CAB}"/>
              </a:ext>
            </a:extLst>
          </p:cNvPr>
          <p:cNvSpPr txBox="1"/>
          <p:nvPr/>
        </p:nvSpPr>
        <p:spPr>
          <a:xfrm>
            <a:off x="3289611" y="188875"/>
            <a:ext cx="5464098" cy="669542"/>
          </a:xfrm>
          <a:prstGeom prst="rect">
            <a:avLst/>
          </a:prstGeom>
          <a:noFill/>
        </p:spPr>
        <p:txBody>
          <a:bodyPr wrap="square">
            <a:spAutoFit/>
          </a:bodyPr>
          <a:lstStyle/>
          <a:p>
            <a:pPr algn="ctr">
              <a:lnSpc>
                <a:spcPct val="150000"/>
              </a:lnSpc>
              <a:spcAft>
                <a:spcPts val="800"/>
              </a:spcAft>
            </a:pPr>
            <a:r>
              <a:rPr lang="en-US" sz="2800" b="1" kern="1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Generalized Steps For </a:t>
            </a:r>
            <a:r>
              <a:rPr lang="en-US" sz="2800" b="1" kern="120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JSA</a:t>
            </a:r>
            <a:endParaRPr lang="en-US"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F7109BBA-FEA1-4A18-B080-33B8103DB5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94570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A7DEEC7-5AF6-4AC7-843B-723BEE7D910E}"/>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5" name="Rectangle 4">
            <a:extLst>
              <a:ext uri="{FF2B5EF4-FFF2-40B4-BE49-F238E27FC236}">
                <a16:creationId xmlns:a16="http://schemas.microsoft.com/office/drawing/2014/main" id="{FC32BE60-6B61-4C44-8F9C-C4CB2397BEFC}"/>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a:t>
            </a:r>
            <a:endParaRPr lang="ar-EG" sz="2800" dirty="0"/>
          </a:p>
        </p:txBody>
      </p:sp>
      <p:sp>
        <p:nvSpPr>
          <p:cNvPr id="16" name="TextBox 15">
            <a:extLst>
              <a:ext uri="{FF2B5EF4-FFF2-40B4-BE49-F238E27FC236}">
                <a16:creationId xmlns:a16="http://schemas.microsoft.com/office/drawing/2014/main" id="{016EA221-43FE-4838-8777-0F7683D261AA}"/>
              </a:ext>
            </a:extLst>
          </p:cNvPr>
          <p:cNvSpPr txBox="1"/>
          <p:nvPr/>
        </p:nvSpPr>
        <p:spPr>
          <a:xfrm>
            <a:off x="345688" y="1891531"/>
            <a:ext cx="11162370" cy="3349122"/>
          </a:xfrm>
          <a:prstGeom prst="rect">
            <a:avLst/>
          </a:prstGeom>
          <a:noFill/>
        </p:spPr>
        <p:txBody>
          <a:bodyPr wrap="square">
            <a:spAutoFit/>
          </a:bodyPr>
          <a:lstStyle/>
          <a:p>
            <a:pPr marL="457200" lvl="0" indent="-457200">
              <a:lnSpc>
                <a:spcPct val="150000"/>
              </a:lnSpc>
              <a:spcAft>
                <a:spcPts val="750"/>
              </a:spcAft>
              <a:buClr>
                <a:srgbClr val="0000FF"/>
              </a:buClr>
              <a:buSzPct val="75000"/>
              <a:buFont typeface="Wingdings" panose="05000000000000000000" pitchFamily="2" charset="2"/>
              <a:buChar char="v"/>
              <a:tabLst>
                <a:tab pos="457200" algn="l"/>
              </a:tabLst>
            </a:pPr>
            <a:r>
              <a:rPr lang="en-US" sz="2800" dirty="0"/>
              <a:t>Risk management: JSAs are integral to an organization’s </a:t>
            </a:r>
            <a:r>
              <a:rPr lang="en-US" sz="2800" b="1" dirty="0">
                <a:solidFill>
                  <a:srgbClr val="C00000"/>
                </a:solidFill>
              </a:rPr>
              <a:t>r</a:t>
            </a:r>
            <a:r>
              <a:rPr lang="en-US" sz="2800" b="1" dirty="0">
                <a:solidFill>
                  <a:srgbClr val="C00000"/>
                </a:solidFill>
                <a:hlinkClick r:id="rId2">
                  <a:extLst>
                    <a:ext uri="{A12FA001-AC4F-418D-AE19-62706E023703}">
                      <ahyp:hlinkClr xmlns:ahyp="http://schemas.microsoft.com/office/drawing/2018/hyperlinkcolor" val="tx"/>
                    </a:ext>
                  </a:extLst>
                </a:hlinkClick>
              </a:rPr>
              <a:t>isk management</a:t>
            </a:r>
            <a:r>
              <a:rPr lang="en-US" sz="2800" b="1" dirty="0">
                <a:solidFill>
                  <a:srgbClr val="C00000"/>
                </a:solidFill>
              </a:rPr>
              <a:t> </a:t>
            </a:r>
            <a:r>
              <a:rPr lang="en-US" sz="2800" dirty="0"/>
              <a:t>strategy. </a:t>
            </a:r>
          </a:p>
          <a:p>
            <a:pPr marL="457200" lvl="0" indent="-457200">
              <a:lnSpc>
                <a:spcPct val="150000"/>
              </a:lnSpc>
              <a:spcAft>
                <a:spcPts val="750"/>
              </a:spcAft>
              <a:buClr>
                <a:srgbClr val="0000FF"/>
              </a:buClr>
              <a:buSzPct val="75000"/>
              <a:buFont typeface="Wingdings" panose="05000000000000000000" pitchFamily="2" charset="2"/>
              <a:buChar char="v"/>
              <a:tabLst>
                <a:tab pos="457200" algn="l"/>
              </a:tabLst>
            </a:pPr>
            <a:r>
              <a:rPr lang="en-US" sz="2800" dirty="0"/>
              <a:t>They help identify risks before accidents occur, allowing for the implementation of preventative measures to save the organization from costly incidents, legal action, and reputation loss.</a:t>
            </a:r>
          </a:p>
        </p:txBody>
      </p:sp>
    </p:spTree>
    <p:extLst>
      <p:ext uri="{BB962C8B-B14F-4D97-AF65-F5344CB8AC3E}">
        <p14:creationId xmlns:p14="http://schemas.microsoft.com/office/powerpoint/2010/main" val="1635841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A7DEEC7-5AF6-4AC7-843B-723BEE7D910E}"/>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EF2A8D13-11FB-4BB2-A90A-F0F6ADAD3E1C}"/>
              </a:ext>
            </a:extLst>
          </p:cNvPr>
          <p:cNvSpPr txBox="1"/>
          <p:nvPr/>
        </p:nvSpPr>
        <p:spPr>
          <a:xfrm>
            <a:off x="591015" y="1859906"/>
            <a:ext cx="10671717" cy="3093476"/>
          </a:xfrm>
          <a:prstGeom prst="rect">
            <a:avLst/>
          </a:prstGeom>
          <a:noFill/>
        </p:spPr>
        <p:txBody>
          <a:bodyPr wrap="square">
            <a:spAutoFit/>
          </a:bodyPr>
          <a:lstStyle/>
          <a:p>
            <a:pPr marL="342900" lvl="0" indent="-342900" algn="ctr">
              <a:lnSpc>
                <a:spcPct val="150000"/>
              </a:lnSpc>
              <a:spcAft>
                <a:spcPts val="750"/>
              </a:spcAft>
              <a:buClr>
                <a:srgbClr val="C00000"/>
              </a:buClr>
              <a:buSzPct val="60000"/>
              <a:buFont typeface="Wingdings" panose="05000000000000000000" pitchFamily="2" charset="2"/>
              <a:buChar char="v"/>
              <a:tabLst>
                <a:tab pos="457200" algn="l"/>
              </a:tabLst>
            </a:pPr>
            <a:r>
              <a:rPr lang="en-US" sz="2800" b="1" u="sng" dirty="0">
                <a:solidFill>
                  <a:srgbClr val="C00000"/>
                </a:solidFill>
              </a:rPr>
              <a:t>Compliance: </a:t>
            </a:r>
          </a:p>
          <a:p>
            <a:pPr marL="342900" lvl="0" indent="-342900">
              <a:lnSpc>
                <a:spcPct val="150000"/>
              </a:lnSpc>
              <a:spcAft>
                <a:spcPts val="750"/>
              </a:spcAft>
              <a:buClr>
                <a:srgbClr val="C00000"/>
              </a:buClr>
              <a:buSzPct val="60000"/>
              <a:buFont typeface="Wingdings" panose="05000000000000000000" pitchFamily="2" charset="2"/>
              <a:buChar char="v"/>
              <a:tabLst>
                <a:tab pos="457200" algn="l"/>
              </a:tabLst>
            </a:pPr>
            <a:r>
              <a:rPr lang="en-US" sz="2400" dirty="0"/>
              <a:t>In the United States, the </a:t>
            </a:r>
            <a:r>
              <a:rPr lang="en-US" sz="2400" u="sng" dirty="0">
                <a:solidFill>
                  <a:srgbClr val="C00000"/>
                </a:solidFill>
              </a:rPr>
              <a:t>Occupational Safety and Health Administration </a:t>
            </a:r>
            <a:r>
              <a:rPr lang="en-US" sz="2400" dirty="0"/>
              <a:t>(OSHA) outlines standards that often require identifying and mitigating workplace hazards. </a:t>
            </a:r>
          </a:p>
          <a:p>
            <a:pPr marL="342900" lvl="0" indent="-342900">
              <a:lnSpc>
                <a:spcPct val="150000"/>
              </a:lnSpc>
              <a:spcAft>
                <a:spcPts val="750"/>
              </a:spcAft>
              <a:buClr>
                <a:srgbClr val="C00000"/>
              </a:buClr>
              <a:buSzPct val="60000"/>
              <a:buFont typeface="Wingdings" panose="05000000000000000000" pitchFamily="2" charset="2"/>
              <a:buChar char="v"/>
              <a:tabLst>
                <a:tab pos="457200" algn="l"/>
              </a:tabLst>
            </a:pPr>
            <a:r>
              <a:rPr lang="en-US" sz="2400" dirty="0"/>
              <a:t>A JSA helps organizations comply with these regulations, including specific industry standards and general duty clauses.</a:t>
            </a:r>
          </a:p>
        </p:txBody>
      </p:sp>
      <p:sp>
        <p:nvSpPr>
          <p:cNvPr id="5" name="Rectangle 4">
            <a:extLst>
              <a:ext uri="{FF2B5EF4-FFF2-40B4-BE49-F238E27FC236}">
                <a16:creationId xmlns:a16="http://schemas.microsoft.com/office/drawing/2014/main" id="{FC32BE60-6B61-4C44-8F9C-C4CB2397BEFC}"/>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2</a:t>
            </a:r>
            <a:endParaRPr lang="ar-EG" sz="2800" dirty="0"/>
          </a:p>
        </p:txBody>
      </p:sp>
    </p:spTree>
    <p:extLst>
      <p:ext uri="{BB962C8B-B14F-4D97-AF65-F5344CB8AC3E}">
        <p14:creationId xmlns:p14="http://schemas.microsoft.com/office/powerpoint/2010/main" val="273679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28AE466-2EF1-402A-BF99-2A0D27D90781}"/>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3</a:t>
            </a:r>
            <a:endParaRPr lang="ar-EG" sz="2800" dirty="0"/>
          </a:p>
        </p:txBody>
      </p:sp>
      <p:sp>
        <p:nvSpPr>
          <p:cNvPr id="13" name="TextBox 12">
            <a:extLst>
              <a:ext uri="{FF2B5EF4-FFF2-40B4-BE49-F238E27FC236}">
                <a16:creationId xmlns:a16="http://schemas.microsoft.com/office/drawing/2014/main" id="{5C50D089-2F62-44F2-A83B-F85AA21F57B1}"/>
              </a:ext>
            </a:extLst>
          </p:cNvPr>
          <p:cNvSpPr txBox="1"/>
          <p:nvPr/>
        </p:nvSpPr>
        <p:spPr>
          <a:xfrm>
            <a:off x="355516" y="1611204"/>
            <a:ext cx="11296185" cy="3262753"/>
          </a:xfrm>
          <a:prstGeom prst="rect">
            <a:avLst/>
          </a:prstGeom>
          <a:noFill/>
        </p:spPr>
        <p:txBody>
          <a:bodyPr wrap="square">
            <a:spAutoFit/>
          </a:bodyPr>
          <a:lstStyle/>
          <a:p>
            <a:pPr lvl="0" algn="ctr">
              <a:lnSpc>
                <a:spcPct val="200000"/>
              </a:lnSpc>
              <a:spcAft>
                <a:spcPts val="750"/>
              </a:spcAft>
              <a:buClr>
                <a:srgbClr val="0000FF"/>
              </a:buClr>
              <a:buSzPct val="70000"/>
              <a:tabLst>
                <a:tab pos="457200" algn="l"/>
              </a:tabLst>
            </a:pPr>
            <a:r>
              <a:rPr lang="en-US" sz="2800" b="1" u="sng" dirty="0">
                <a:solidFill>
                  <a:srgbClr val="C00000"/>
                </a:solidFill>
              </a:rPr>
              <a:t>Increased efficiency </a:t>
            </a:r>
          </a:p>
          <a:p>
            <a:pPr marL="342900" lvl="0" indent="-342900">
              <a:lnSpc>
                <a:spcPct val="200000"/>
              </a:lnSpc>
              <a:spcAft>
                <a:spcPts val="750"/>
              </a:spcAft>
              <a:buClr>
                <a:srgbClr val="0000FF"/>
              </a:buClr>
              <a:buSzPct val="70000"/>
              <a:buFont typeface="Wingdings" panose="05000000000000000000" pitchFamily="2" charset="2"/>
              <a:buChar char="v"/>
              <a:tabLst>
                <a:tab pos="457200" algn="l"/>
              </a:tabLst>
            </a:pPr>
            <a:r>
              <a:rPr lang="en-US" sz="2400" b="1" dirty="0"/>
              <a:t>Regularly conducting JSAs can lead to improvements in job processes. </a:t>
            </a:r>
          </a:p>
          <a:p>
            <a:pPr marL="342900" lvl="0" indent="-342900">
              <a:lnSpc>
                <a:spcPct val="200000"/>
              </a:lnSpc>
              <a:spcAft>
                <a:spcPts val="750"/>
              </a:spcAft>
              <a:buClr>
                <a:srgbClr val="0000FF"/>
              </a:buClr>
              <a:buSzPct val="70000"/>
              <a:buFont typeface="Wingdings" panose="05000000000000000000" pitchFamily="2" charset="2"/>
              <a:buChar char="v"/>
              <a:tabLst>
                <a:tab pos="457200" algn="l"/>
              </a:tabLst>
            </a:pPr>
            <a:r>
              <a:rPr lang="en-US" sz="2400" b="1" dirty="0"/>
              <a:t>By analyzing and updating safety procedures, organizations can make tasks more efficient and reduce the chance of hazardous events.</a:t>
            </a:r>
          </a:p>
        </p:txBody>
      </p:sp>
      <p:sp>
        <p:nvSpPr>
          <p:cNvPr id="14" name="TextBox 13">
            <a:extLst>
              <a:ext uri="{FF2B5EF4-FFF2-40B4-BE49-F238E27FC236}">
                <a16:creationId xmlns:a16="http://schemas.microsoft.com/office/drawing/2014/main" id="{E2151966-AF5C-46C4-888C-7B1C2434D30A}"/>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Tree>
    <p:extLst>
      <p:ext uri="{BB962C8B-B14F-4D97-AF65-F5344CB8AC3E}">
        <p14:creationId xmlns:p14="http://schemas.microsoft.com/office/powerpoint/2010/main" val="15312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20A77D13-ADDC-4A90-A4E2-251EB863C866}"/>
              </a:ext>
            </a:extLst>
          </p:cNvPr>
          <p:cNvSpPr/>
          <p:nvPr/>
        </p:nvSpPr>
        <p:spPr>
          <a:xfrm>
            <a:off x="572057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4</a:t>
            </a:r>
            <a:endParaRPr lang="ar-EG" sz="2800" dirty="0"/>
          </a:p>
        </p:txBody>
      </p:sp>
      <p:sp>
        <p:nvSpPr>
          <p:cNvPr id="13" name="TextBox 12">
            <a:extLst>
              <a:ext uri="{FF2B5EF4-FFF2-40B4-BE49-F238E27FC236}">
                <a16:creationId xmlns:a16="http://schemas.microsoft.com/office/drawing/2014/main" id="{4F818E6C-6993-4150-9C94-BC76CB9FADA0}"/>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E9F4E9F5-432C-4659-A4B2-90F805F7B00C}"/>
              </a:ext>
            </a:extLst>
          </p:cNvPr>
          <p:cNvSpPr txBox="1"/>
          <p:nvPr/>
        </p:nvSpPr>
        <p:spPr>
          <a:xfrm>
            <a:off x="434898" y="1848135"/>
            <a:ext cx="11285033" cy="2539478"/>
          </a:xfrm>
          <a:prstGeom prst="rect">
            <a:avLst/>
          </a:prstGeom>
          <a:noFill/>
        </p:spPr>
        <p:txBody>
          <a:bodyPr wrap="square">
            <a:spAutoFit/>
          </a:bodyPr>
          <a:lstStyle/>
          <a:p>
            <a:pPr lvl="0" algn="ctr">
              <a:lnSpc>
                <a:spcPct val="150000"/>
              </a:lnSpc>
              <a:spcAft>
                <a:spcPts val="750"/>
              </a:spcAft>
              <a:buSzPts val="1000"/>
              <a:tabLst>
                <a:tab pos="457200" algn="l"/>
              </a:tabLst>
            </a:pPr>
            <a:r>
              <a:rPr lang="en-US" sz="2800" b="1" dirty="0">
                <a:solidFill>
                  <a:srgbClr val="C00000"/>
                </a:solidFill>
                <a:hlinkClick r:id="rId2">
                  <a:extLst>
                    <a:ext uri="{A12FA001-AC4F-418D-AE19-62706E023703}">
                      <ahyp:hlinkClr xmlns:ahyp="http://schemas.microsoft.com/office/drawing/2018/hyperlinkcolor" val="tx"/>
                    </a:ext>
                  </a:extLst>
                </a:hlinkClick>
              </a:rPr>
              <a:t>Skills gaps</a:t>
            </a:r>
            <a:r>
              <a:rPr lang="en-US" sz="2800" b="1" dirty="0">
                <a:solidFill>
                  <a:srgbClr val="C00000"/>
                </a:solidFill>
              </a:rPr>
              <a:t> </a:t>
            </a:r>
          </a:p>
          <a:p>
            <a:pPr marL="342900" lvl="0" indent="-342900">
              <a:lnSpc>
                <a:spcPct val="150000"/>
              </a:lnSpc>
              <a:spcAft>
                <a:spcPts val="750"/>
              </a:spcAft>
              <a:buSzPts val="1000"/>
              <a:buFont typeface="Symbol" panose="05050102010706020507" pitchFamily="18" charset="2"/>
              <a:buChar char=""/>
              <a:tabLst>
                <a:tab pos="457200" algn="l"/>
              </a:tabLst>
            </a:pPr>
            <a:r>
              <a:rPr lang="en-US" sz="2400" dirty="0"/>
              <a:t>The JSA process can reveal employee Training and development needs. </a:t>
            </a:r>
          </a:p>
          <a:p>
            <a:pPr marL="342900" lvl="0" indent="-342900">
              <a:lnSpc>
                <a:spcPct val="150000"/>
              </a:lnSpc>
              <a:spcAft>
                <a:spcPts val="750"/>
              </a:spcAft>
              <a:buSzPct val="85000"/>
              <a:buBlip>
                <a:blip r:embed="rId3"/>
              </a:buBlip>
              <a:tabLst>
                <a:tab pos="457200" algn="l"/>
              </a:tabLst>
            </a:pPr>
            <a:r>
              <a:rPr lang="en-US" sz="2400" dirty="0"/>
              <a:t>Organizations can better train their employees on safety practices and proper responses to potential incidents by understanding the risks associated with a job.</a:t>
            </a:r>
          </a:p>
        </p:txBody>
      </p:sp>
    </p:spTree>
    <p:extLst>
      <p:ext uri="{BB962C8B-B14F-4D97-AF65-F5344CB8AC3E}">
        <p14:creationId xmlns:p14="http://schemas.microsoft.com/office/powerpoint/2010/main" val="2192736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E07C71D-AF07-4151-B3BF-197DB0B0CC74}"/>
              </a:ext>
            </a:extLst>
          </p:cNvPr>
          <p:cNvSpPr/>
          <p:nvPr/>
        </p:nvSpPr>
        <p:spPr>
          <a:xfrm>
            <a:off x="5709422"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5</a:t>
            </a:r>
            <a:endParaRPr lang="ar-EG" sz="2800" dirty="0"/>
          </a:p>
        </p:txBody>
      </p:sp>
      <p:sp>
        <p:nvSpPr>
          <p:cNvPr id="13" name="TextBox 12">
            <a:extLst>
              <a:ext uri="{FF2B5EF4-FFF2-40B4-BE49-F238E27FC236}">
                <a16:creationId xmlns:a16="http://schemas.microsoft.com/office/drawing/2014/main" id="{76369192-B718-4C59-9B4C-3AF1BDA5781B}"/>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30467D6B-1BA7-49EF-B4CD-31ABAB4414AA}"/>
              </a:ext>
            </a:extLst>
          </p:cNvPr>
          <p:cNvSpPr txBox="1"/>
          <p:nvPr/>
        </p:nvSpPr>
        <p:spPr>
          <a:xfrm>
            <a:off x="412597" y="1770077"/>
            <a:ext cx="11240430" cy="2539478"/>
          </a:xfrm>
          <a:prstGeom prst="rect">
            <a:avLst/>
          </a:prstGeom>
          <a:noFill/>
        </p:spPr>
        <p:txBody>
          <a:bodyPr wrap="square">
            <a:spAutoFit/>
          </a:bodyPr>
          <a:lstStyle>
            <a:defPPr>
              <a:defRPr lang="en-US"/>
            </a:defPPr>
            <a:lvl1pPr lvl="0" algn="ctr">
              <a:lnSpc>
                <a:spcPct val="150000"/>
              </a:lnSpc>
              <a:spcAft>
                <a:spcPts val="750"/>
              </a:spcAft>
              <a:buSzPts val="1000"/>
              <a:tabLst>
                <a:tab pos="457200" algn="l"/>
              </a:tabLst>
              <a:defRPr sz="2800" b="1">
                <a:solidFill>
                  <a:srgbClr val="C00000"/>
                </a:solidFill>
              </a:defRPr>
            </a:lvl1pPr>
          </a:lstStyle>
          <a:p>
            <a:r>
              <a:rPr lang="en-US" u="sng" dirty="0"/>
              <a:t>Incident assessment</a:t>
            </a:r>
          </a:p>
          <a:p>
            <a:pPr marL="457200" indent="-457200" algn="l">
              <a:buSzPct val="100000"/>
              <a:buFont typeface="Wingdings" panose="05000000000000000000" pitchFamily="2" charset="2"/>
              <a:buChar char="v"/>
            </a:pPr>
            <a:r>
              <a:rPr lang="en-US" sz="2400" dirty="0"/>
              <a:t> </a:t>
            </a:r>
            <a:r>
              <a:rPr lang="en-US" sz="2400" b="0" dirty="0">
                <a:solidFill>
                  <a:schemeClr val="tx1"/>
                </a:solidFill>
              </a:rPr>
              <a:t>Should an incident occur, a JSA provides a baseline for understanding how it happened and what might prevent it in the future?. </a:t>
            </a:r>
          </a:p>
          <a:p>
            <a:pPr marL="457200" indent="-457200" algn="l">
              <a:buSzPct val="100000"/>
              <a:buFont typeface="Wingdings" panose="05000000000000000000" pitchFamily="2" charset="2"/>
              <a:buChar char="v"/>
            </a:pPr>
            <a:r>
              <a:rPr lang="en-US" sz="2400" b="0" dirty="0">
                <a:solidFill>
                  <a:schemeClr val="tx1"/>
                </a:solidFill>
              </a:rPr>
              <a:t>This information is invaluable for effective incident investigation and analysis.</a:t>
            </a:r>
          </a:p>
        </p:txBody>
      </p:sp>
    </p:spTree>
    <p:extLst>
      <p:ext uri="{BB962C8B-B14F-4D97-AF65-F5344CB8AC3E}">
        <p14:creationId xmlns:p14="http://schemas.microsoft.com/office/powerpoint/2010/main" val="2766934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CA765F0-64A5-4F53-A029-E2C06E62AF90}"/>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6</a:t>
            </a:r>
            <a:endParaRPr lang="ar-EG" sz="2800" dirty="0"/>
          </a:p>
        </p:txBody>
      </p:sp>
      <p:sp>
        <p:nvSpPr>
          <p:cNvPr id="13" name="TextBox 12">
            <a:extLst>
              <a:ext uri="{FF2B5EF4-FFF2-40B4-BE49-F238E27FC236}">
                <a16:creationId xmlns:a16="http://schemas.microsoft.com/office/drawing/2014/main" id="{A6BA791A-B8AE-4698-9CA3-3834D24D77CA}"/>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AF0070FA-BE65-492C-B73E-16430EAAA9DC}"/>
              </a:ext>
            </a:extLst>
          </p:cNvPr>
          <p:cNvSpPr txBox="1"/>
          <p:nvPr/>
        </p:nvSpPr>
        <p:spPr>
          <a:xfrm>
            <a:off x="356840" y="1804647"/>
            <a:ext cx="11206975" cy="2539478"/>
          </a:xfrm>
          <a:prstGeom prst="rect">
            <a:avLst/>
          </a:prstGeom>
          <a:noFill/>
        </p:spPr>
        <p:txBody>
          <a:bodyPr wrap="square">
            <a:spAutoFit/>
          </a:bodyPr>
          <a:lstStyle/>
          <a:p>
            <a:pPr marL="457200" lvl="0" indent="-457200" algn="ctr">
              <a:lnSpc>
                <a:spcPct val="150000"/>
              </a:lnSpc>
              <a:spcAft>
                <a:spcPts val="750"/>
              </a:spcAft>
              <a:buSzPct val="100000"/>
              <a:buFont typeface="Wingdings" panose="05000000000000000000" pitchFamily="2" charset="2"/>
              <a:buChar char="Ø"/>
              <a:tabLst>
                <a:tab pos="457200" algn="l"/>
              </a:tabLst>
            </a:pPr>
            <a:r>
              <a:rPr lang="en-US" sz="2800" b="1" u="sng" dirty="0">
                <a:solidFill>
                  <a:srgbClr val="C00000"/>
                </a:solidFill>
              </a:rPr>
              <a:t>Cost-savings</a:t>
            </a:r>
          </a:p>
          <a:p>
            <a:pPr marL="342900" lvl="0" indent="-342900">
              <a:lnSpc>
                <a:spcPct val="150000"/>
              </a:lnSpc>
              <a:spcAft>
                <a:spcPts val="750"/>
              </a:spcAft>
              <a:buSzPct val="100000"/>
              <a:buFont typeface="Wingdings" panose="05000000000000000000" pitchFamily="2" charset="2"/>
              <a:buChar char="Ø"/>
              <a:tabLst>
                <a:tab pos="457200" algn="l"/>
              </a:tabLst>
            </a:pPr>
            <a:r>
              <a:rPr lang="en-US" sz="2400" dirty="0"/>
              <a:t>By avoiding workplace incidents and their associated costs (medical care, compensation, downtime, and potential fines),. </a:t>
            </a:r>
          </a:p>
          <a:p>
            <a:pPr marL="342900" lvl="0" indent="-342900">
              <a:lnSpc>
                <a:spcPct val="150000"/>
              </a:lnSpc>
              <a:spcAft>
                <a:spcPts val="750"/>
              </a:spcAft>
              <a:buSzPct val="100000"/>
              <a:buFont typeface="Wingdings" panose="05000000000000000000" pitchFamily="2" charset="2"/>
              <a:buChar char="Ø"/>
              <a:tabLst>
                <a:tab pos="457200" algn="l"/>
              </a:tabLst>
            </a:pPr>
            <a:r>
              <a:rPr lang="en-US" sz="2400" dirty="0"/>
              <a:t>A JSA can lead to significant cost savings for an organization.</a:t>
            </a:r>
          </a:p>
        </p:txBody>
      </p:sp>
    </p:spTree>
    <p:extLst>
      <p:ext uri="{BB962C8B-B14F-4D97-AF65-F5344CB8AC3E}">
        <p14:creationId xmlns:p14="http://schemas.microsoft.com/office/powerpoint/2010/main" val="2190396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742875"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7</a:t>
            </a:r>
            <a:endParaRPr lang="ar-EG" sz="2800" dirty="0"/>
          </a:p>
        </p:txBody>
      </p:sp>
      <p:sp>
        <p:nvSpPr>
          <p:cNvPr id="13" name="TextBox 12">
            <a:extLst>
              <a:ext uri="{FF2B5EF4-FFF2-40B4-BE49-F238E27FC236}">
                <a16:creationId xmlns:a16="http://schemas.microsoft.com/office/drawing/2014/main" id="{7B553B34-1271-4F7C-8283-F8500188FD13}"/>
              </a:ext>
            </a:extLst>
          </p:cNvPr>
          <p:cNvSpPr txBox="1"/>
          <p:nvPr/>
        </p:nvSpPr>
        <p:spPr>
          <a:xfrm>
            <a:off x="2597308" y="351991"/>
            <a:ext cx="6323667" cy="523220"/>
          </a:xfrm>
          <a:prstGeom prst="rect">
            <a:avLst/>
          </a:prstGeom>
          <a:noFill/>
        </p:spPr>
        <p:txBody>
          <a:bodyPr wrap="square">
            <a:spAutoFit/>
          </a:bodyPr>
          <a:lstStyle/>
          <a:p>
            <a:r>
              <a:rPr lang="en-US" sz="2800" b="1" dirty="0"/>
              <a:t>Why is the </a:t>
            </a:r>
            <a:r>
              <a:rPr lang="en-US" sz="2800" b="1" dirty="0">
                <a:solidFill>
                  <a:srgbClr val="C00000"/>
                </a:solidFill>
              </a:rPr>
              <a:t>JSA</a:t>
            </a:r>
            <a:r>
              <a:rPr lang="en-US" sz="2800" b="1" dirty="0"/>
              <a:t> tool important?</a:t>
            </a:r>
            <a:endParaRPr lang="ar-EG" sz="2800" b="1" dirty="0"/>
          </a:p>
        </p:txBody>
      </p:sp>
      <p:sp>
        <p:nvSpPr>
          <p:cNvPr id="14" name="TextBox 13">
            <a:extLst>
              <a:ext uri="{FF2B5EF4-FFF2-40B4-BE49-F238E27FC236}">
                <a16:creationId xmlns:a16="http://schemas.microsoft.com/office/drawing/2014/main" id="{1CC8ED86-0366-4B35-A39E-9DE83997698F}"/>
              </a:ext>
            </a:extLst>
          </p:cNvPr>
          <p:cNvSpPr txBox="1"/>
          <p:nvPr/>
        </p:nvSpPr>
        <p:spPr>
          <a:xfrm>
            <a:off x="544203" y="1748021"/>
            <a:ext cx="11064216" cy="2436886"/>
          </a:xfrm>
          <a:prstGeom prst="rect">
            <a:avLst/>
          </a:prstGeom>
          <a:noFill/>
        </p:spPr>
        <p:txBody>
          <a:bodyPr wrap="square">
            <a:spAutoFit/>
          </a:bodyPr>
          <a:lstStyle/>
          <a:p>
            <a:pPr algn="ctr">
              <a:lnSpc>
                <a:spcPct val="150000"/>
              </a:lnSpc>
              <a:spcAft>
                <a:spcPts val="800"/>
              </a:spcAft>
            </a:pPr>
            <a:r>
              <a:rPr lang="en-US" sz="2800" b="1" u="sng" dirty="0">
                <a:solidFill>
                  <a:srgbClr val="C00000"/>
                </a:solidFill>
              </a:rPr>
              <a:t>HR Tips</a:t>
            </a:r>
          </a:p>
          <a:p>
            <a:pPr marL="342900" indent="-342900">
              <a:lnSpc>
                <a:spcPct val="150000"/>
              </a:lnSpc>
              <a:spcAft>
                <a:spcPts val="800"/>
              </a:spcAft>
              <a:buFont typeface="Wingdings" panose="05000000000000000000" pitchFamily="2" charset="2"/>
              <a:buChar char="v"/>
            </a:pPr>
            <a:r>
              <a:rPr lang="en-US" sz="2400" dirty="0"/>
              <a:t>Evaluate each hazard by considering the likelihood of an event or exposure, the severity of any potential outcomes, and the number of employees who might be exposed. </a:t>
            </a:r>
          </a:p>
        </p:txBody>
      </p:sp>
      <p:sp>
        <p:nvSpPr>
          <p:cNvPr id="15" name="TextBox 14">
            <a:extLst>
              <a:ext uri="{FF2B5EF4-FFF2-40B4-BE49-F238E27FC236}">
                <a16:creationId xmlns:a16="http://schemas.microsoft.com/office/drawing/2014/main" id="{40252A40-6158-43B2-8A01-582D3128CAAD}"/>
              </a:ext>
            </a:extLst>
          </p:cNvPr>
          <p:cNvSpPr txBox="1"/>
          <p:nvPr/>
        </p:nvSpPr>
        <p:spPr>
          <a:xfrm>
            <a:off x="544202" y="4596202"/>
            <a:ext cx="11142275" cy="1133965"/>
          </a:xfrm>
          <a:prstGeom prst="rect">
            <a:avLst/>
          </a:prstGeom>
          <a:noFill/>
        </p:spPr>
        <p:txBody>
          <a:bodyPr wrap="square">
            <a:spAutoFit/>
          </a:bodyPr>
          <a:lstStyle/>
          <a:p>
            <a:pPr marL="342900" indent="-342900">
              <a:lnSpc>
                <a:spcPct val="150000"/>
              </a:lnSpc>
              <a:spcAft>
                <a:spcPts val="800"/>
              </a:spcAft>
              <a:buFont typeface="Wingdings" panose="05000000000000000000" pitchFamily="2" charset="2"/>
              <a:buChar char="v"/>
            </a:pPr>
            <a:r>
              <a:rPr lang="en-US" sz="2400" dirty="0"/>
              <a:t>Engage with operational departments to base the JSA on a realistic understanding of day-to-day tasks and the actual conditions under which work is performed.</a:t>
            </a:r>
          </a:p>
        </p:txBody>
      </p:sp>
    </p:spTree>
    <p:extLst>
      <p:ext uri="{BB962C8B-B14F-4D97-AF65-F5344CB8AC3E}">
        <p14:creationId xmlns:p14="http://schemas.microsoft.com/office/powerpoint/2010/main" val="10529325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Picture 13" descr="12 simple steps to conducting a job safety analysis at your organization.">
            <a:hlinkClick r:id="rId2"/>
            <a:extLst>
              <a:ext uri="{FF2B5EF4-FFF2-40B4-BE49-F238E27FC236}">
                <a16:creationId xmlns:a16="http://schemas.microsoft.com/office/drawing/2014/main" id="{1B710722-B21D-406A-B687-235292EA928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1377" y="1041571"/>
            <a:ext cx="10838984" cy="5492424"/>
          </a:xfrm>
          <a:prstGeom prst="rect">
            <a:avLst/>
          </a:prstGeom>
          <a:noFill/>
          <a:ln>
            <a:noFill/>
          </a:ln>
        </p:spPr>
      </p:pic>
      <p:sp>
        <p:nvSpPr>
          <p:cNvPr id="15" name="TextBox 14">
            <a:extLst>
              <a:ext uri="{FF2B5EF4-FFF2-40B4-BE49-F238E27FC236}">
                <a16:creationId xmlns:a16="http://schemas.microsoft.com/office/drawing/2014/main" id="{1D56F8DF-6C99-4C1A-9E95-07FB2BB6A7B8}"/>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a:t>
            </a:r>
            <a:endParaRPr lang="ar-EG" sz="2800" dirty="0"/>
          </a:p>
        </p:txBody>
      </p:sp>
    </p:spTree>
    <p:extLst>
      <p:ext uri="{BB962C8B-B14F-4D97-AF65-F5344CB8AC3E}">
        <p14:creationId xmlns:p14="http://schemas.microsoft.com/office/powerpoint/2010/main" val="2108579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55504DBB-74AC-4CDF-B7B4-E35368C8954A}"/>
              </a:ext>
            </a:extLst>
          </p:cNvPr>
          <p:cNvSpPr txBox="1"/>
          <p:nvPr/>
        </p:nvSpPr>
        <p:spPr>
          <a:xfrm>
            <a:off x="490654" y="1426455"/>
            <a:ext cx="11229278" cy="3903954"/>
          </a:xfrm>
          <a:prstGeom prst="rect">
            <a:avLst/>
          </a:prstGeom>
          <a:noFill/>
        </p:spPr>
        <p:txBody>
          <a:bodyPr wrap="square">
            <a:spAutoFit/>
          </a:bodyPr>
          <a:lstStyle/>
          <a:p>
            <a:pPr>
              <a:lnSpc>
                <a:spcPct val="150000"/>
              </a:lnSpc>
            </a:pPr>
            <a:r>
              <a:rPr lang="en-US" sz="2400" dirty="0"/>
              <a:t>Conducting a job safety analysis is a detailed process that involves several key steps. </a:t>
            </a:r>
          </a:p>
          <a:p>
            <a:pPr>
              <a:lnSpc>
                <a:spcPct val="150000"/>
              </a:lnSpc>
            </a:pPr>
            <a:r>
              <a:rPr lang="en-US" sz="2400" dirty="0"/>
              <a:t>It has three main elements: </a:t>
            </a:r>
          </a:p>
          <a:p>
            <a:pPr marL="342900" indent="-342900">
              <a:lnSpc>
                <a:spcPct val="150000"/>
              </a:lnSpc>
              <a:buFontTx/>
              <a:buChar char="-"/>
            </a:pPr>
            <a:r>
              <a:rPr lang="en-US" sz="2400" dirty="0"/>
              <a:t>the job at hand, </a:t>
            </a:r>
          </a:p>
          <a:p>
            <a:pPr marL="342900" indent="-342900">
              <a:lnSpc>
                <a:spcPct val="150000"/>
              </a:lnSpc>
              <a:buFontTx/>
              <a:buChar char="-"/>
            </a:pPr>
            <a:r>
              <a:rPr lang="en-US" sz="2400" dirty="0"/>
              <a:t>the potential hazard, or what can go wrong, </a:t>
            </a:r>
          </a:p>
          <a:p>
            <a:pPr marL="342900" indent="-342900">
              <a:lnSpc>
                <a:spcPct val="150000"/>
              </a:lnSpc>
              <a:buFontTx/>
              <a:buChar char="-"/>
            </a:pPr>
            <a:r>
              <a:rPr lang="en-US" sz="2400" dirty="0"/>
              <a:t>the control measure that must be put in place and followed to mitigate the hazard. </a:t>
            </a:r>
          </a:p>
          <a:p>
            <a:pPr>
              <a:lnSpc>
                <a:spcPct val="150000"/>
              </a:lnSpc>
            </a:pPr>
            <a:r>
              <a:rPr lang="en-US" sz="2400" dirty="0"/>
              <a:t>However, to achieve these three objectives takes 12 clear steps. </a:t>
            </a:r>
          </a:p>
          <a:p>
            <a:pPr>
              <a:lnSpc>
                <a:spcPct val="150000"/>
              </a:lnSpc>
            </a:pPr>
            <a:r>
              <a:rPr lang="en-US" sz="2400" dirty="0"/>
              <a:t>We have captured them as coming .</a:t>
            </a:r>
            <a:endParaRPr lang="ar-EG" sz="2400" dirty="0"/>
          </a:p>
        </p:txBody>
      </p:sp>
      <p:sp>
        <p:nvSpPr>
          <p:cNvPr id="15" name="TextBox 14">
            <a:extLst>
              <a:ext uri="{FF2B5EF4-FFF2-40B4-BE49-F238E27FC236}">
                <a16:creationId xmlns:a16="http://schemas.microsoft.com/office/drawing/2014/main" id="{0D23917D-2E48-4DD8-91C7-83B27A49BF66}"/>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a:t>
            </a:r>
            <a:endParaRPr lang="ar-EG" sz="2800" dirty="0"/>
          </a:p>
        </p:txBody>
      </p:sp>
    </p:spTree>
    <p:extLst>
      <p:ext uri="{BB962C8B-B14F-4D97-AF65-F5344CB8AC3E}">
        <p14:creationId xmlns:p14="http://schemas.microsoft.com/office/powerpoint/2010/main" val="3600503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a:t>
            </a:r>
            <a:endParaRPr lang="ar-EG" sz="2800" dirty="0"/>
          </a:p>
        </p:txBody>
      </p:sp>
      <p:sp>
        <p:nvSpPr>
          <p:cNvPr id="14" name="TextBox 13">
            <a:extLst>
              <a:ext uri="{FF2B5EF4-FFF2-40B4-BE49-F238E27FC236}">
                <a16:creationId xmlns:a16="http://schemas.microsoft.com/office/drawing/2014/main" id="{0603EBAA-04DD-4FF6-A57E-3AFED0AF0127}"/>
              </a:ext>
            </a:extLst>
          </p:cNvPr>
          <p:cNvSpPr txBox="1"/>
          <p:nvPr/>
        </p:nvSpPr>
        <p:spPr>
          <a:xfrm>
            <a:off x="669073" y="2178119"/>
            <a:ext cx="10727473" cy="2549737"/>
          </a:xfrm>
          <a:prstGeom prst="rect">
            <a:avLst/>
          </a:prstGeom>
          <a:noFill/>
        </p:spPr>
        <p:txBody>
          <a:bodyPr wrap="square">
            <a:spAutoFit/>
          </a:bodyPr>
          <a:lstStyle/>
          <a:p>
            <a:pPr algn="ctr">
              <a:lnSpc>
                <a:spcPct val="150000"/>
              </a:lnSpc>
              <a:spcBef>
                <a:spcPts val="600"/>
              </a:spcBef>
              <a:spcAft>
                <a:spcPts val="600"/>
              </a:spcAft>
            </a:pPr>
            <a:r>
              <a:rPr lang="en-US" sz="2400" b="1" u="sng" dirty="0">
                <a:solidFill>
                  <a:srgbClr val="C00000"/>
                </a:solidFill>
              </a:rPr>
              <a:t>1. Select the job or task</a:t>
            </a:r>
          </a:p>
          <a:p>
            <a:pPr>
              <a:lnSpc>
                <a:spcPct val="150000"/>
              </a:lnSpc>
              <a:spcBef>
                <a:spcPts val="600"/>
              </a:spcBef>
              <a:spcAft>
                <a:spcPts val="600"/>
              </a:spcAft>
            </a:pPr>
            <a:r>
              <a:rPr lang="en-US" sz="2400" dirty="0"/>
              <a:t>Identify a job or task to analyze, typically one with a high potential for injury or a history of incidents. </a:t>
            </a:r>
          </a:p>
          <a:p>
            <a:pPr>
              <a:lnSpc>
                <a:spcPct val="150000"/>
              </a:lnSpc>
              <a:spcBef>
                <a:spcPts val="600"/>
              </a:spcBef>
              <a:spcAft>
                <a:spcPts val="600"/>
              </a:spcAft>
            </a:pPr>
            <a:r>
              <a:rPr lang="en-US" sz="2400" dirty="0"/>
              <a:t>Prioritize complex jobs that are performed infrequently or have changed recently.</a:t>
            </a:r>
          </a:p>
        </p:txBody>
      </p:sp>
      <p:sp>
        <p:nvSpPr>
          <p:cNvPr id="15" name="TextBox 14">
            <a:extLst>
              <a:ext uri="{FF2B5EF4-FFF2-40B4-BE49-F238E27FC236}">
                <a16:creationId xmlns:a16="http://schemas.microsoft.com/office/drawing/2014/main" id="{F59F1A8A-4D9F-4D28-AACE-B17618836A8A}"/>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a:t>
            </a:r>
            <a:endParaRPr lang="ar-EG" sz="2800" dirty="0"/>
          </a:p>
        </p:txBody>
      </p:sp>
    </p:spTree>
    <p:extLst>
      <p:ext uri="{BB962C8B-B14F-4D97-AF65-F5344CB8AC3E}">
        <p14:creationId xmlns:p14="http://schemas.microsoft.com/office/powerpoint/2010/main" val="38606210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311175"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2</a:t>
            </a:r>
            <a:endParaRPr lang="ar-EG" sz="2800" dirty="0"/>
          </a:p>
        </p:txBody>
      </p:sp>
      <p:sp>
        <p:nvSpPr>
          <p:cNvPr id="14" name="TextBox 13">
            <a:extLst>
              <a:ext uri="{FF2B5EF4-FFF2-40B4-BE49-F238E27FC236}">
                <a16:creationId xmlns:a16="http://schemas.microsoft.com/office/drawing/2014/main" id="{022680BD-797A-4001-B307-186CE94D540A}"/>
              </a:ext>
            </a:extLst>
          </p:cNvPr>
          <p:cNvSpPr txBox="1"/>
          <p:nvPr/>
        </p:nvSpPr>
        <p:spPr>
          <a:xfrm>
            <a:off x="724829" y="1859531"/>
            <a:ext cx="10822258" cy="2549737"/>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2. Assemble the JSA team</a:t>
            </a:r>
          </a:p>
          <a:p>
            <a:pPr algn="l"/>
            <a:r>
              <a:rPr lang="en-US" dirty="0"/>
              <a:t>Gather a team that includes a cross-section of those involved with the job, including workers, supervisors, and safety professionals. </a:t>
            </a:r>
          </a:p>
          <a:p>
            <a:pPr algn="l"/>
            <a:r>
              <a:rPr lang="en-US" dirty="0"/>
              <a:t>This team should have firsthand knowledge of the job and its potential hazards.</a:t>
            </a:r>
          </a:p>
        </p:txBody>
      </p:sp>
      <p:sp>
        <p:nvSpPr>
          <p:cNvPr id="13" name="TextBox 12">
            <a:extLst>
              <a:ext uri="{FF2B5EF4-FFF2-40B4-BE49-F238E27FC236}">
                <a16:creationId xmlns:a16="http://schemas.microsoft.com/office/drawing/2014/main" id="{34470757-47EF-43D9-9C59-A2B43F5DF4E2}"/>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2</a:t>
            </a:r>
            <a:endParaRPr lang="ar-EG" sz="2800" dirty="0"/>
          </a:p>
        </p:txBody>
      </p:sp>
    </p:spTree>
    <p:extLst>
      <p:ext uri="{BB962C8B-B14F-4D97-AF65-F5344CB8AC3E}">
        <p14:creationId xmlns:p14="http://schemas.microsoft.com/office/powerpoint/2010/main" val="26200436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3</a:t>
            </a:r>
            <a:endParaRPr lang="ar-EG" sz="2800" dirty="0"/>
          </a:p>
        </p:txBody>
      </p:sp>
      <p:sp>
        <p:nvSpPr>
          <p:cNvPr id="14" name="TextBox 13">
            <a:extLst>
              <a:ext uri="{FF2B5EF4-FFF2-40B4-BE49-F238E27FC236}">
                <a16:creationId xmlns:a16="http://schemas.microsoft.com/office/drawing/2014/main" id="{24840756-15D8-4C66-BF57-CD2203B176C9}"/>
              </a:ext>
            </a:extLst>
          </p:cNvPr>
          <p:cNvSpPr txBox="1"/>
          <p:nvPr/>
        </p:nvSpPr>
        <p:spPr>
          <a:xfrm>
            <a:off x="579863" y="2016536"/>
            <a:ext cx="11218127"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3. Break down the job into a sequence of steps</a:t>
            </a:r>
          </a:p>
          <a:p>
            <a:r>
              <a:rPr lang="en-US" dirty="0"/>
              <a:t>Divide the job into its individual steps and describe what is done at each stage. Be detailed enough to capture the nuances of the job without becoming overly complex.</a:t>
            </a:r>
          </a:p>
        </p:txBody>
      </p:sp>
      <p:sp>
        <p:nvSpPr>
          <p:cNvPr id="13" name="TextBox 12">
            <a:extLst>
              <a:ext uri="{FF2B5EF4-FFF2-40B4-BE49-F238E27FC236}">
                <a16:creationId xmlns:a16="http://schemas.microsoft.com/office/drawing/2014/main" id="{F4309EFB-1187-4248-8570-99E3226B8368}"/>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3</a:t>
            </a:r>
            <a:endParaRPr lang="ar-EG" sz="2800" dirty="0"/>
          </a:p>
        </p:txBody>
      </p:sp>
    </p:spTree>
    <p:extLst>
      <p:ext uri="{BB962C8B-B14F-4D97-AF65-F5344CB8AC3E}">
        <p14:creationId xmlns:p14="http://schemas.microsoft.com/office/powerpoint/2010/main" val="15754616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4</a:t>
            </a:r>
            <a:endParaRPr lang="ar-EG" sz="2800" dirty="0"/>
          </a:p>
        </p:txBody>
      </p:sp>
      <p:sp>
        <p:nvSpPr>
          <p:cNvPr id="14" name="TextBox 13">
            <a:extLst>
              <a:ext uri="{FF2B5EF4-FFF2-40B4-BE49-F238E27FC236}">
                <a16:creationId xmlns:a16="http://schemas.microsoft.com/office/drawing/2014/main" id="{F834B440-74F5-416D-B942-CCEA3909E895}"/>
              </a:ext>
            </a:extLst>
          </p:cNvPr>
          <p:cNvSpPr txBox="1"/>
          <p:nvPr/>
        </p:nvSpPr>
        <p:spPr>
          <a:xfrm>
            <a:off x="345687" y="2116383"/>
            <a:ext cx="11162371"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4. Identify potential hazards</a:t>
            </a:r>
          </a:p>
          <a:p>
            <a:r>
              <a:rPr lang="en-US" dirty="0"/>
              <a:t>Identify hazards that could potentially cause harm for each step. Consider the full range of physical, chemical, biological, and ergonomic risks.</a:t>
            </a:r>
          </a:p>
        </p:txBody>
      </p:sp>
      <p:sp>
        <p:nvSpPr>
          <p:cNvPr id="13" name="TextBox 12">
            <a:extLst>
              <a:ext uri="{FF2B5EF4-FFF2-40B4-BE49-F238E27FC236}">
                <a16:creationId xmlns:a16="http://schemas.microsoft.com/office/drawing/2014/main" id="{09ECEB37-AAA5-4988-B704-7229DFA872FD}"/>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4</a:t>
            </a:r>
            <a:endParaRPr lang="ar-EG" sz="2800" dirty="0"/>
          </a:p>
        </p:txBody>
      </p:sp>
    </p:spTree>
    <p:extLst>
      <p:ext uri="{BB962C8B-B14F-4D97-AF65-F5344CB8AC3E}">
        <p14:creationId xmlns:p14="http://schemas.microsoft.com/office/powerpoint/2010/main" val="2714431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5</a:t>
            </a:r>
            <a:endParaRPr lang="ar-EG" sz="2800" dirty="0"/>
          </a:p>
        </p:txBody>
      </p:sp>
      <p:sp>
        <p:nvSpPr>
          <p:cNvPr id="14" name="TextBox 13">
            <a:extLst>
              <a:ext uri="{FF2B5EF4-FFF2-40B4-BE49-F238E27FC236}">
                <a16:creationId xmlns:a16="http://schemas.microsoft.com/office/drawing/2014/main" id="{1A5B80BC-36C8-4826-A88C-D71E296EDB39}"/>
              </a:ext>
            </a:extLst>
          </p:cNvPr>
          <p:cNvSpPr txBox="1"/>
          <p:nvPr/>
        </p:nvSpPr>
        <p:spPr>
          <a:xfrm>
            <a:off x="624467" y="2016536"/>
            <a:ext cx="11256357"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5. Evaluate the severity and likelihood of hazards</a:t>
            </a:r>
          </a:p>
          <a:p>
            <a:r>
              <a:rPr lang="en-US" dirty="0"/>
              <a:t>Assess each hazard for its potential severity and the likelihood of occurrence. This evaluation can help prioritize which hazards require the most immediate attention.</a:t>
            </a:r>
          </a:p>
        </p:txBody>
      </p:sp>
      <p:sp>
        <p:nvSpPr>
          <p:cNvPr id="13" name="TextBox 12">
            <a:extLst>
              <a:ext uri="{FF2B5EF4-FFF2-40B4-BE49-F238E27FC236}">
                <a16:creationId xmlns:a16="http://schemas.microsoft.com/office/drawing/2014/main" id="{61981B36-547F-404F-A8C9-0809C9B5B474}"/>
              </a:ext>
            </a:extLst>
          </p:cNvPr>
          <p:cNvSpPr txBox="1"/>
          <p:nvPr/>
        </p:nvSpPr>
        <p:spPr>
          <a:xfrm>
            <a:off x="2584296" y="324006"/>
            <a:ext cx="6660065"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5</a:t>
            </a:r>
            <a:endParaRPr lang="ar-EG" sz="2800" dirty="0"/>
          </a:p>
        </p:txBody>
      </p:sp>
    </p:spTree>
    <p:extLst>
      <p:ext uri="{BB962C8B-B14F-4D97-AF65-F5344CB8AC3E}">
        <p14:creationId xmlns:p14="http://schemas.microsoft.com/office/powerpoint/2010/main" val="3024949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6</a:t>
            </a:r>
            <a:endParaRPr lang="ar-EG" sz="2800" dirty="0"/>
          </a:p>
        </p:txBody>
      </p:sp>
      <p:sp>
        <p:nvSpPr>
          <p:cNvPr id="14" name="TextBox 13">
            <a:extLst>
              <a:ext uri="{FF2B5EF4-FFF2-40B4-BE49-F238E27FC236}">
                <a16:creationId xmlns:a16="http://schemas.microsoft.com/office/drawing/2014/main" id="{CB498DC7-8BE9-46E1-B10F-229F4E9E77A9}"/>
              </a:ext>
            </a:extLst>
          </p:cNvPr>
          <p:cNvSpPr txBox="1"/>
          <p:nvPr/>
        </p:nvSpPr>
        <p:spPr>
          <a:xfrm>
            <a:off x="838200" y="1888488"/>
            <a:ext cx="10937488" cy="2395849"/>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6. Determine preventive measures to overcome these hazards</a:t>
            </a:r>
          </a:p>
          <a:p>
            <a:r>
              <a:rPr lang="en-US" dirty="0"/>
              <a:t>Develop strategies to eliminate the hazard or reduce the risk to an acceptable level. Consider engineering controls, administrative changes, or the use of personal protective equipment.</a:t>
            </a:r>
          </a:p>
        </p:txBody>
      </p:sp>
      <p:sp>
        <p:nvSpPr>
          <p:cNvPr id="13" name="TextBox 12">
            <a:extLst>
              <a:ext uri="{FF2B5EF4-FFF2-40B4-BE49-F238E27FC236}">
                <a16:creationId xmlns:a16="http://schemas.microsoft.com/office/drawing/2014/main" id="{DE47DB1C-C47B-4C02-A403-6C737104ABFB}"/>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6</a:t>
            </a:r>
            <a:endParaRPr lang="ar-EG" sz="2800" dirty="0"/>
          </a:p>
        </p:txBody>
      </p:sp>
    </p:spTree>
    <p:extLst>
      <p:ext uri="{BB962C8B-B14F-4D97-AF65-F5344CB8AC3E}">
        <p14:creationId xmlns:p14="http://schemas.microsoft.com/office/powerpoint/2010/main" val="22660538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7</a:t>
            </a:r>
            <a:endParaRPr lang="ar-EG" sz="2800" dirty="0"/>
          </a:p>
        </p:txBody>
      </p:sp>
      <p:sp>
        <p:nvSpPr>
          <p:cNvPr id="14" name="TextBox 13">
            <a:extLst>
              <a:ext uri="{FF2B5EF4-FFF2-40B4-BE49-F238E27FC236}">
                <a16:creationId xmlns:a16="http://schemas.microsoft.com/office/drawing/2014/main" id="{B41E2DB5-B56A-4758-96F2-A0F4236A230D}"/>
              </a:ext>
            </a:extLst>
          </p:cNvPr>
          <p:cNvSpPr txBox="1"/>
          <p:nvPr/>
        </p:nvSpPr>
        <p:spPr>
          <a:xfrm>
            <a:off x="838200" y="2231074"/>
            <a:ext cx="10435683" cy="2395849"/>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7. Assign responsibility</a:t>
            </a:r>
          </a:p>
          <a:p>
            <a:r>
              <a:rPr lang="en-US" dirty="0"/>
              <a:t>Clearly assign responsibility for implementing the preventive measures. Specifying which person or department is responsible for each action will encourage accountability as well.</a:t>
            </a:r>
          </a:p>
        </p:txBody>
      </p:sp>
      <p:sp>
        <p:nvSpPr>
          <p:cNvPr id="13" name="TextBox 12">
            <a:extLst>
              <a:ext uri="{FF2B5EF4-FFF2-40B4-BE49-F238E27FC236}">
                <a16:creationId xmlns:a16="http://schemas.microsoft.com/office/drawing/2014/main" id="{08AADE12-3DC9-42A2-893E-3D3A7EBD4299}"/>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7</a:t>
            </a:r>
            <a:endParaRPr lang="ar-EG" sz="2800" dirty="0"/>
          </a:p>
        </p:txBody>
      </p:sp>
    </p:spTree>
    <p:extLst>
      <p:ext uri="{BB962C8B-B14F-4D97-AF65-F5344CB8AC3E}">
        <p14:creationId xmlns:p14="http://schemas.microsoft.com/office/powerpoint/2010/main" val="828974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8</a:t>
            </a:r>
            <a:endParaRPr lang="ar-EG" sz="2800" dirty="0"/>
          </a:p>
        </p:txBody>
      </p:sp>
      <p:sp>
        <p:nvSpPr>
          <p:cNvPr id="14" name="TextBox 13">
            <a:extLst>
              <a:ext uri="{FF2B5EF4-FFF2-40B4-BE49-F238E27FC236}">
                <a16:creationId xmlns:a16="http://schemas.microsoft.com/office/drawing/2014/main" id="{00369D44-2916-4F6D-819A-A722903D3E33}"/>
              </a:ext>
            </a:extLst>
          </p:cNvPr>
          <p:cNvSpPr txBox="1"/>
          <p:nvPr/>
        </p:nvSpPr>
        <p:spPr>
          <a:xfrm>
            <a:off x="512956" y="2052664"/>
            <a:ext cx="10827834"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8. Develop training programs</a:t>
            </a:r>
          </a:p>
          <a:p>
            <a:r>
              <a:rPr lang="en-US" dirty="0"/>
              <a:t>Based on the findings of the JSA, develop or update training programs to ensure all employees are aware of the hazards and know how to work safely.</a:t>
            </a:r>
          </a:p>
        </p:txBody>
      </p:sp>
      <p:sp>
        <p:nvSpPr>
          <p:cNvPr id="13" name="TextBox 12">
            <a:extLst>
              <a:ext uri="{FF2B5EF4-FFF2-40B4-BE49-F238E27FC236}">
                <a16:creationId xmlns:a16="http://schemas.microsoft.com/office/drawing/2014/main" id="{F945EFFD-2BD7-4F86-BADC-3B41F8B4CDE9}"/>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8</a:t>
            </a:r>
            <a:endParaRPr lang="ar-EG" sz="2800" dirty="0"/>
          </a:p>
        </p:txBody>
      </p:sp>
    </p:spTree>
    <p:extLst>
      <p:ext uri="{BB962C8B-B14F-4D97-AF65-F5344CB8AC3E}">
        <p14:creationId xmlns:p14="http://schemas.microsoft.com/office/powerpoint/2010/main" val="2615923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787481"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9</a:t>
            </a:r>
            <a:endParaRPr lang="ar-EG" sz="2800" dirty="0"/>
          </a:p>
        </p:txBody>
      </p:sp>
      <p:sp>
        <p:nvSpPr>
          <p:cNvPr id="14" name="TextBox 13">
            <a:extLst>
              <a:ext uri="{FF2B5EF4-FFF2-40B4-BE49-F238E27FC236}">
                <a16:creationId xmlns:a16="http://schemas.microsoft.com/office/drawing/2014/main" id="{34DEC562-7D2D-4460-97B9-444990D8AAB8}"/>
              </a:ext>
            </a:extLst>
          </p:cNvPr>
          <p:cNvSpPr txBox="1"/>
          <p:nvPr/>
        </p:nvSpPr>
        <p:spPr>
          <a:xfrm>
            <a:off x="568713" y="2025138"/>
            <a:ext cx="11195824" cy="2395849"/>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9. Document everything</a:t>
            </a:r>
          </a:p>
          <a:p>
            <a:r>
              <a:rPr lang="en-US" dirty="0"/>
              <a:t>Record all aspects of the JSA process, including the job steps, hazards, evaluations, and preventive measures. Documentation should be clear, accessible, and maintained for future reference.</a:t>
            </a:r>
          </a:p>
        </p:txBody>
      </p:sp>
      <p:sp>
        <p:nvSpPr>
          <p:cNvPr id="13" name="TextBox 12">
            <a:extLst>
              <a:ext uri="{FF2B5EF4-FFF2-40B4-BE49-F238E27FC236}">
                <a16:creationId xmlns:a16="http://schemas.microsoft.com/office/drawing/2014/main" id="{5DEDFA10-2791-40F4-BA2A-FA5A255642E2}"/>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9</a:t>
            </a:r>
            <a:endParaRPr lang="ar-EG" sz="2800" dirty="0"/>
          </a:p>
        </p:txBody>
      </p:sp>
    </p:spTree>
    <p:extLst>
      <p:ext uri="{BB962C8B-B14F-4D97-AF65-F5344CB8AC3E}">
        <p14:creationId xmlns:p14="http://schemas.microsoft.com/office/powerpoint/2010/main" val="4209148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709422"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10</a:t>
            </a:r>
            <a:endParaRPr lang="ar-EG" sz="2800" dirty="0"/>
          </a:p>
        </p:txBody>
      </p:sp>
      <p:sp>
        <p:nvSpPr>
          <p:cNvPr id="14" name="TextBox 13">
            <a:extLst>
              <a:ext uri="{FF2B5EF4-FFF2-40B4-BE49-F238E27FC236}">
                <a16:creationId xmlns:a16="http://schemas.microsoft.com/office/drawing/2014/main" id="{FCBB2C70-8BE9-40D0-8E5A-7AD4BF5B6F7D}"/>
              </a:ext>
            </a:extLst>
          </p:cNvPr>
          <p:cNvSpPr txBox="1"/>
          <p:nvPr/>
        </p:nvSpPr>
        <p:spPr>
          <a:xfrm>
            <a:off x="479501" y="1910777"/>
            <a:ext cx="11251581"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10. Review and update</a:t>
            </a:r>
          </a:p>
          <a:p>
            <a:r>
              <a:rPr lang="en-US" dirty="0"/>
              <a:t>Periodically review the JSA to make sure it remains relevant and effective. Update the analysis if there are changes in the work process, equipment, or personnel.</a:t>
            </a:r>
          </a:p>
        </p:txBody>
      </p:sp>
      <p:sp>
        <p:nvSpPr>
          <p:cNvPr id="13" name="TextBox 12">
            <a:extLst>
              <a:ext uri="{FF2B5EF4-FFF2-40B4-BE49-F238E27FC236}">
                <a16:creationId xmlns:a16="http://schemas.microsoft.com/office/drawing/2014/main" id="{F2ED2ABD-B235-4EB0-8CF3-2D7B041FC63F}"/>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10</a:t>
            </a:r>
            <a:endParaRPr lang="ar-EG" sz="2800" dirty="0"/>
          </a:p>
        </p:txBody>
      </p:sp>
    </p:spTree>
    <p:extLst>
      <p:ext uri="{BB962C8B-B14F-4D97-AF65-F5344CB8AC3E}">
        <p14:creationId xmlns:p14="http://schemas.microsoft.com/office/powerpoint/2010/main" val="2778834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11</a:t>
            </a:r>
            <a:endParaRPr lang="ar-EG" sz="2800" dirty="0"/>
          </a:p>
        </p:txBody>
      </p:sp>
      <p:sp>
        <p:nvSpPr>
          <p:cNvPr id="14" name="TextBox 13">
            <a:extLst>
              <a:ext uri="{FF2B5EF4-FFF2-40B4-BE49-F238E27FC236}">
                <a16:creationId xmlns:a16="http://schemas.microsoft.com/office/drawing/2014/main" id="{8BBE08F8-F2E9-4EAA-9411-166FD62A6A6B}"/>
              </a:ext>
            </a:extLst>
          </p:cNvPr>
          <p:cNvSpPr txBox="1"/>
          <p:nvPr/>
        </p:nvSpPr>
        <p:spPr>
          <a:xfrm>
            <a:off x="606942" y="2009676"/>
            <a:ext cx="11273883" cy="1841851"/>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r>
              <a:rPr lang="en-US" b="1" u="sng" dirty="0">
                <a:solidFill>
                  <a:srgbClr val="C00000"/>
                </a:solidFill>
              </a:rPr>
              <a:t>11. Communicate</a:t>
            </a:r>
          </a:p>
          <a:p>
            <a:r>
              <a:rPr lang="en-US" dirty="0"/>
              <a:t>Share the JSA results with all employees who perform the job. Effective communication helps the workforce understand the hazards and measures in place to control them.</a:t>
            </a:r>
          </a:p>
        </p:txBody>
      </p:sp>
      <p:sp>
        <p:nvSpPr>
          <p:cNvPr id="13" name="TextBox 12">
            <a:extLst>
              <a:ext uri="{FF2B5EF4-FFF2-40B4-BE49-F238E27FC236}">
                <a16:creationId xmlns:a16="http://schemas.microsoft.com/office/drawing/2014/main" id="{4A960923-F946-41A4-8F42-341273FEBEAC}"/>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11</a:t>
            </a:r>
            <a:endParaRPr lang="ar-EG" sz="2800" dirty="0"/>
          </a:p>
        </p:txBody>
      </p:sp>
    </p:spTree>
    <p:extLst>
      <p:ext uri="{BB962C8B-B14F-4D97-AF65-F5344CB8AC3E}">
        <p14:creationId xmlns:p14="http://schemas.microsoft.com/office/powerpoint/2010/main" val="39325928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E046FE75-77C7-4C89-ACCE-59FAE95CA889}"/>
              </a:ext>
            </a:extLst>
          </p:cNvPr>
          <p:cNvSpPr/>
          <p:nvPr/>
        </p:nvSpPr>
        <p:spPr>
          <a:xfrm>
            <a:off x="5609063" y="1092820"/>
            <a:ext cx="635620" cy="572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12</a:t>
            </a:r>
            <a:endParaRPr lang="ar-EG" sz="2800" dirty="0"/>
          </a:p>
        </p:txBody>
      </p:sp>
      <p:sp>
        <p:nvSpPr>
          <p:cNvPr id="13" name="TextBox 12">
            <a:extLst>
              <a:ext uri="{FF2B5EF4-FFF2-40B4-BE49-F238E27FC236}">
                <a16:creationId xmlns:a16="http://schemas.microsoft.com/office/drawing/2014/main" id="{B2D348F7-EE03-411D-84E7-524FBF48D80F}"/>
              </a:ext>
            </a:extLst>
          </p:cNvPr>
          <p:cNvSpPr txBox="1"/>
          <p:nvPr/>
        </p:nvSpPr>
        <p:spPr>
          <a:xfrm>
            <a:off x="339585" y="1603054"/>
            <a:ext cx="11289809" cy="3088346"/>
          </a:xfrm>
          <a:prstGeom prst="rect">
            <a:avLst/>
          </a:prstGeom>
          <a:noFill/>
        </p:spPr>
        <p:txBody>
          <a:bodyPr wrap="square">
            <a:spAutoFit/>
          </a:bodyPr>
          <a:lstStyle>
            <a:defPPr>
              <a:defRPr lang="en-US"/>
            </a:defPPr>
            <a:lvl1pPr>
              <a:lnSpc>
                <a:spcPct val="150000"/>
              </a:lnSpc>
              <a:spcBef>
                <a:spcPts val="600"/>
              </a:spcBef>
              <a:spcAft>
                <a:spcPts val="600"/>
              </a:spcAft>
              <a:defRPr sz="2400"/>
            </a:lvl1pPr>
          </a:lstStyle>
          <a:p>
            <a:pPr algn="ctr">
              <a:lnSpc>
                <a:spcPct val="200000"/>
              </a:lnSpc>
            </a:pPr>
            <a:r>
              <a:rPr lang="en-US" b="1" u="sng" dirty="0">
                <a:solidFill>
                  <a:srgbClr val="C00000"/>
                </a:solidFill>
              </a:rPr>
              <a:t>12. Monitor effectiveness</a:t>
            </a:r>
          </a:p>
          <a:p>
            <a:pPr>
              <a:lnSpc>
                <a:spcPct val="200000"/>
              </a:lnSpc>
            </a:pPr>
            <a:r>
              <a:rPr lang="en-US" dirty="0"/>
              <a:t>After implementing preventive measures, continuously monitor their effectiveness. Review the JSA if there is an incident, a near miss, or if routine monitoring shows a need for improvement.</a:t>
            </a:r>
          </a:p>
        </p:txBody>
      </p:sp>
      <p:sp>
        <p:nvSpPr>
          <p:cNvPr id="14" name="TextBox 13">
            <a:extLst>
              <a:ext uri="{FF2B5EF4-FFF2-40B4-BE49-F238E27FC236}">
                <a16:creationId xmlns:a16="http://schemas.microsoft.com/office/drawing/2014/main" id="{6CFD1E16-458B-4DCB-AD7D-D5F298699577}"/>
              </a:ext>
            </a:extLst>
          </p:cNvPr>
          <p:cNvSpPr txBox="1"/>
          <p:nvPr/>
        </p:nvSpPr>
        <p:spPr>
          <a:xfrm>
            <a:off x="2584296" y="324006"/>
            <a:ext cx="7284533" cy="523220"/>
          </a:xfrm>
          <a:prstGeom prst="rect">
            <a:avLst/>
          </a:prstGeom>
          <a:noFill/>
        </p:spPr>
        <p:txBody>
          <a:bodyPr wrap="square">
            <a:spAutoFit/>
          </a:bodyPr>
          <a:lstStyle/>
          <a:p>
            <a:r>
              <a:rPr lang="en-US" sz="2800" b="1" dirty="0">
                <a:solidFill>
                  <a:srgbClr val="FF0000"/>
                </a:solidFill>
                <a:ea typeface="+mj-ea"/>
              </a:rPr>
              <a:t>J</a:t>
            </a:r>
            <a:r>
              <a:rPr lang="en-US" sz="2800" b="1" dirty="0">
                <a:solidFill>
                  <a:prstClr val="black"/>
                </a:solidFill>
                <a:ea typeface="+mj-ea"/>
              </a:rPr>
              <a:t>ob </a:t>
            </a:r>
            <a:r>
              <a:rPr lang="en-US" sz="2800" b="1" dirty="0">
                <a:solidFill>
                  <a:srgbClr val="FF0000"/>
                </a:solidFill>
                <a:ea typeface="+mj-ea"/>
              </a:rPr>
              <a:t>S</a:t>
            </a:r>
            <a:r>
              <a:rPr lang="en-US" sz="2800" b="1" dirty="0">
                <a:solidFill>
                  <a:prstClr val="black"/>
                </a:solidFill>
                <a:ea typeface="+mj-ea"/>
              </a:rPr>
              <a:t>afety </a:t>
            </a:r>
            <a:r>
              <a:rPr lang="en-US" sz="2800" b="1" dirty="0">
                <a:solidFill>
                  <a:srgbClr val="FF0000"/>
                </a:solidFill>
                <a:ea typeface="+mj-ea"/>
              </a:rPr>
              <a:t>A</a:t>
            </a:r>
            <a:r>
              <a:rPr lang="en-US" sz="2800" b="1" dirty="0">
                <a:solidFill>
                  <a:prstClr val="black"/>
                </a:solidFill>
                <a:ea typeface="+mj-ea"/>
              </a:rPr>
              <a:t>nalysis – 12 Simple steps, 12</a:t>
            </a:r>
            <a:endParaRPr lang="ar-EG" sz="2800" dirty="0"/>
          </a:p>
        </p:txBody>
      </p:sp>
    </p:spTree>
    <p:extLst>
      <p:ext uri="{BB962C8B-B14F-4D97-AF65-F5344CB8AC3E}">
        <p14:creationId xmlns:p14="http://schemas.microsoft.com/office/powerpoint/2010/main" val="3983656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E0F43B9-E046-49E3-AE5D-053D6CBAF396}"/>
              </a:ext>
            </a:extLst>
          </p:cNvPr>
          <p:cNvSpPr txBox="1"/>
          <p:nvPr/>
        </p:nvSpPr>
        <p:spPr>
          <a:xfrm>
            <a:off x="525966" y="940724"/>
            <a:ext cx="11140068" cy="5447645"/>
          </a:xfrm>
          <a:prstGeom prst="rect">
            <a:avLst/>
          </a:prstGeom>
          <a:noFill/>
        </p:spPr>
        <p:txBody>
          <a:bodyPr wrap="square">
            <a:spAutoFit/>
          </a:bodyPr>
          <a:lstStyle/>
          <a:p>
            <a:pPr>
              <a:lnSpc>
                <a:spcPct val="150000"/>
              </a:lnSpc>
            </a:pPr>
            <a:r>
              <a:rPr lang="en-US" sz="2400" dirty="0"/>
              <a:t>Failing to perform a job safety analysis can expose an organization to numerous risks with potentially severe consequences.</a:t>
            </a:r>
          </a:p>
          <a:p>
            <a:pPr>
              <a:lnSpc>
                <a:spcPct val="150000"/>
              </a:lnSpc>
            </a:pPr>
            <a:r>
              <a:rPr lang="en-US" sz="2400" b="1" u="sng" dirty="0">
                <a:solidFill>
                  <a:srgbClr val="C00000"/>
                </a:solidFill>
              </a:rPr>
              <a:t>1.Workplace accidents and injuries: </a:t>
            </a:r>
          </a:p>
          <a:p>
            <a:r>
              <a:rPr lang="en-US" sz="2400" dirty="0"/>
              <a:t>Without a JSA, an organization might not identify and mitigate potential hazards, leading to higher workplace accidents and injuries.</a:t>
            </a:r>
          </a:p>
          <a:p>
            <a:pPr>
              <a:lnSpc>
                <a:spcPct val="150000"/>
              </a:lnSpc>
            </a:pPr>
            <a:r>
              <a:rPr lang="en-US" sz="2400" b="1" u="sng" dirty="0">
                <a:solidFill>
                  <a:srgbClr val="C00000"/>
                </a:solidFill>
              </a:rPr>
              <a:t>2.Legal ramifications: </a:t>
            </a:r>
          </a:p>
          <a:p>
            <a:r>
              <a:rPr lang="en-US" sz="2400" dirty="0"/>
              <a:t>Organizations not complying with safety regulations mandated by entities such as OSHA could face legal repercussions, including fines and penalties.</a:t>
            </a:r>
          </a:p>
          <a:p>
            <a:pPr>
              <a:lnSpc>
                <a:spcPct val="150000"/>
              </a:lnSpc>
            </a:pPr>
            <a:r>
              <a:rPr lang="en-US" sz="2400" b="1" u="sng" dirty="0">
                <a:solidFill>
                  <a:srgbClr val="C00000"/>
                </a:solidFill>
              </a:rPr>
              <a:t>3.Costs: </a:t>
            </a:r>
          </a:p>
          <a:p>
            <a:r>
              <a:rPr lang="en-US" sz="2400" dirty="0"/>
              <a:t>For organizations that do not conduct JSAs, the costs associated with workplace injuries, lost productivity, increased insurance premiums, and potential legal action can be significant.</a:t>
            </a:r>
            <a:endParaRPr lang="ar-EG" sz="2400" dirty="0"/>
          </a:p>
        </p:txBody>
      </p:sp>
      <p:sp>
        <p:nvSpPr>
          <p:cNvPr id="13" name="TextBox 12">
            <a:extLst>
              <a:ext uri="{FF2B5EF4-FFF2-40B4-BE49-F238E27FC236}">
                <a16:creationId xmlns:a16="http://schemas.microsoft.com/office/drawing/2014/main" id="{B4A6EE86-D002-419A-9674-0B172C0E0C1B}"/>
              </a:ext>
            </a:extLst>
          </p:cNvPr>
          <p:cNvSpPr txBox="1"/>
          <p:nvPr/>
        </p:nvSpPr>
        <p:spPr>
          <a:xfrm>
            <a:off x="2483932" y="305994"/>
            <a:ext cx="7485257" cy="523220"/>
          </a:xfrm>
          <a:prstGeom prst="rect">
            <a:avLst/>
          </a:prstGeom>
          <a:noFill/>
        </p:spPr>
        <p:txBody>
          <a:bodyPr wrap="square">
            <a:spAutoFit/>
          </a:bodyPr>
          <a:lstStyle/>
          <a:p>
            <a:r>
              <a:rPr lang="en-US" sz="2800" b="1" dirty="0">
                <a:solidFill>
                  <a:srgbClr val="C00000"/>
                </a:solidFill>
              </a:rPr>
              <a:t>Finally</a:t>
            </a:r>
            <a:r>
              <a:rPr lang="en-US" sz="2800" b="1" dirty="0"/>
              <a:t>, The risks of not carrying out a </a:t>
            </a:r>
            <a:r>
              <a:rPr lang="en-US" sz="2800" b="1" dirty="0">
                <a:solidFill>
                  <a:srgbClr val="C00000"/>
                </a:solidFill>
              </a:rPr>
              <a:t>JSA</a:t>
            </a:r>
          </a:p>
        </p:txBody>
      </p:sp>
    </p:spTree>
    <p:extLst>
      <p:ext uri="{BB962C8B-B14F-4D97-AF65-F5344CB8AC3E}">
        <p14:creationId xmlns:p14="http://schemas.microsoft.com/office/powerpoint/2010/main" val="14496886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9BFF53D6-21D0-4629-BE8A-E7D0D8CEB516}"/>
              </a:ext>
            </a:extLst>
          </p:cNvPr>
          <p:cNvSpPr txBox="1"/>
          <p:nvPr/>
        </p:nvSpPr>
        <p:spPr>
          <a:xfrm>
            <a:off x="2483932" y="305994"/>
            <a:ext cx="7485257" cy="523220"/>
          </a:xfrm>
          <a:prstGeom prst="rect">
            <a:avLst/>
          </a:prstGeom>
          <a:noFill/>
        </p:spPr>
        <p:txBody>
          <a:bodyPr wrap="square">
            <a:spAutoFit/>
          </a:bodyPr>
          <a:lstStyle/>
          <a:p>
            <a:r>
              <a:rPr lang="en-US" sz="2800" b="1" dirty="0">
                <a:solidFill>
                  <a:srgbClr val="C00000"/>
                </a:solidFill>
              </a:rPr>
              <a:t>Finally</a:t>
            </a:r>
            <a:r>
              <a:rPr lang="en-US" sz="2800" b="1" dirty="0"/>
              <a:t>, The risks of not carrying out a </a:t>
            </a:r>
            <a:r>
              <a:rPr lang="en-US" sz="2800" b="1" dirty="0">
                <a:solidFill>
                  <a:srgbClr val="C00000"/>
                </a:solidFill>
              </a:rPr>
              <a:t>JSA</a:t>
            </a:r>
          </a:p>
        </p:txBody>
      </p:sp>
      <p:sp>
        <p:nvSpPr>
          <p:cNvPr id="13" name="TextBox 12">
            <a:extLst>
              <a:ext uri="{FF2B5EF4-FFF2-40B4-BE49-F238E27FC236}">
                <a16:creationId xmlns:a16="http://schemas.microsoft.com/office/drawing/2014/main" id="{1936C01C-1BB7-4A15-8F0F-26B94F777EFF}"/>
              </a:ext>
            </a:extLst>
          </p:cNvPr>
          <p:cNvSpPr txBox="1"/>
          <p:nvPr/>
        </p:nvSpPr>
        <p:spPr>
          <a:xfrm>
            <a:off x="512957" y="1249817"/>
            <a:ext cx="11273882" cy="5011949"/>
          </a:xfrm>
          <a:prstGeom prst="rect">
            <a:avLst/>
          </a:prstGeom>
          <a:noFill/>
        </p:spPr>
        <p:txBody>
          <a:bodyPr wrap="square">
            <a:spAutoFit/>
          </a:bodyPr>
          <a:lstStyle/>
          <a:p>
            <a:pPr>
              <a:lnSpc>
                <a:spcPct val="150000"/>
              </a:lnSpc>
            </a:pPr>
            <a:r>
              <a:rPr lang="en-US" sz="2400" b="1" u="sng" dirty="0">
                <a:solidFill>
                  <a:srgbClr val="C00000"/>
                </a:solidFill>
              </a:rPr>
              <a:t>4.Reputational damage: </a:t>
            </a:r>
          </a:p>
          <a:p>
            <a:pPr>
              <a:lnSpc>
                <a:spcPct val="150000"/>
              </a:lnSpc>
            </a:pPr>
            <a:r>
              <a:rPr lang="en-US" sz="2400" dirty="0"/>
              <a:t>Workplace accidents can damage an organization’s reputation, impacting customer trust and the ability to attract and retain top talent.</a:t>
            </a:r>
          </a:p>
          <a:p>
            <a:pPr>
              <a:lnSpc>
                <a:spcPct val="150000"/>
              </a:lnSpc>
            </a:pPr>
            <a:r>
              <a:rPr lang="en-US" sz="2400" b="1" u="sng" dirty="0">
                <a:solidFill>
                  <a:srgbClr val="C00000"/>
                </a:solidFill>
              </a:rPr>
              <a:t>5.Increased turnover rates: </a:t>
            </a:r>
          </a:p>
          <a:p>
            <a:pPr>
              <a:lnSpc>
                <a:spcPct val="150000"/>
              </a:lnSpc>
            </a:pPr>
            <a:r>
              <a:rPr lang="en-US" sz="2400" dirty="0"/>
              <a:t>Employees may feel undervalued and at risk, leading to low morale, reduced engagement, and high turnover rates.</a:t>
            </a:r>
          </a:p>
          <a:p>
            <a:pPr>
              <a:lnSpc>
                <a:spcPct val="150000"/>
              </a:lnSpc>
            </a:pPr>
            <a:r>
              <a:rPr lang="en-US" sz="2400" b="1" u="sng" dirty="0">
                <a:solidFill>
                  <a:srgbClr val="C00000"/>
                </a:solidFill>
              </a:rPr>
              <a:t>6.Loss of productivity: </a:t>
            </a:r>
          </a:p>
          <a:p>
            <a:pPr>
              <a:lnSpc>
                <a:spcPct val="150000"/>
              </a:lnSpc>
            </a:pPr>
            <a:r>
              <a:rPr lang="en-US" sz="2400" dirty="0"/>
              <a:t>Accidents can cause significant disruptions to operations, including downtime and the need to reassign or hire new staff.</a:t>
            </a:r>
            <a:endParaRPr lang="ar-EG" sz="2400" dirty="0"/>
          </a:p>
        </p:txBody>
      </p:sp>
    </p:spTree>
    <p:extLst>
      <p:ext uri="{BB962C8B-B14F-4D97-AF65-F5344CB8AC3E}">
        <p14:creationId xmlns:p14="http://schemas.microsoft.com/office/powerpoint/2010/main" val="24120535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21EEE834-BF74-40CC-9EF5-B5CC3499B337}"/>
              </a:ext>
            </a:extLst>
          </p:cNvPr>
          <p:cNvSpPr txBox="1"/>
          <p:nvPr/>
        </p:nvSpPr>
        <p:spPr>
          <a:xfrm>
            <a:off x="2483932" y="305994"/>
            <a:ext cx="7485257" cy="523220"/>
          </a:xfrm>
          <a:prstGeom prst="rect">
            <a:avLst/>
          </a:prstGeom>
          <a:noFill/>
        </p:spPr>
        <p:txBody>
          <a:bodyPr wrap="square">
            <a:spAutoFit/>
          </a:bodyPr>
          <a:lstStyle/>
          <a:p>
            <a:r>
              <a:rPr lang="en-US" sz="2800" b="1" dirty="0">
                <a:solidFill>
                  <a:srgbClr val="C00000"/>
                </a:solidFill>
              </a:rPr>
              <a:t>Finally</a:t>
            </a:r>
            <a:r>
              <a:rPr lang="en-US" sz="2800" b="1" dirty="0"/>
              <a:t>, The risks of not carrying out a </a:t>
            </a:r>
            <a:r>
              <a:rPr lang="en-US" sz="2800" b="1" dirty="0">
                <a:solidFill>
                  <a:srgbClr val="C00000"/>
                </a:solidFill>
              </a:rPr>
              <a:t>JSA</a:t>
            </a:r>
          </a:p>
        </p:txBody>
      </p:sp>
      <p:sp>
        <p:nvSpPr>
          <p:cNvPr id="13" name="TextBox 12">
            <a:extLst>
              <a:ext uri="{FF2B5EF4-FFF2-40B4-BE49-F238E27FC236}">
                <a16:creationId xmlns:a16="http://schemas.microsoft.com/office/drawing/2014/main" id="{23EE2D32-76EC-4A82-89C8-64A63DD48648}"/>
              </a:ext>
            </a:extLst>
          </p:cNvPr>
          <p:cNvSpPr txBox="1"/>
          <p:nvPr/>
        </p:nvSpPr>
        <p:spPr>
          <a:xfrm>
            <a:off x="453483" y="1447674"/>
            <a:ext cx="11285033" cy="3349956"/>
          </a:xfrm>
          <a:prstGeom prst="rect">
            <a:avLst/>
          </a:prstGeom>
          <a:noFill/>
        </p:spPr>
        <p:txBody>
          <a:bodyPr wrap="square">
            <a:spAutoFit/>
          </a:bodyPr>
          <a:lstStyle/>
          <a:p>
            <a:pPr>
              <a:lnSpc>
                <a:spcPct val="150000"/>
              </a:lnSpc>
            </a:pPr>
            <a:r>
              <a:rPr lang="en-US" sz="2400" b="1" u="sng" dirty="0">
                <a:solidFill>
                  <a:srgbClr val="C00000"/>
                </a:solidFill>
              </a:rPr>
              <a:t>7.Reduced work output: </a:t>
            </a:r>
          </a:p>
          <a:p>
            <a:pPr>
              <a:lnSpc>
                <a:spcPct val="150000"/>
              </a:lnSpc>
            </a:pPr>
            <a:r>
              <a:rPr lang="en-US" sz="2400" dirty="0"/>
              <a:t>Inadequate attention to safety can result in poor job performance and a lower quality of work output.</a:t>
            </a:r>
          </a:p>
          <a:p>
            <a:pPr>
              <a:lnSpc>
                <a:spcPct val="150000"/>
              </a:lnSpc>
            </a:pPr>
            <a:r>
              <a:rPr lang="en-US" sz="2400" b="1" u="sng" dirty="0">
                <a:solidFill>
                  <a:srgbClr val="C00000"/>
                </a:solidFill>
              </a:rPr>
              <a:t>8.Decreased efficiency: </a:t>
            </a:r>
          </a:p>
          <a:p>
            <a:pPr>
              <a:lnSpc>
                <a:spcPct val="150000"/>
              </a:lnSpc>
            </a:pPr>
            <a:r>
              <a:rPr lang="en-US" sz="2400" dirty="0"/>
              <a:t>A lack of JSAs can mean missed opportunities to optimize and streamline work processes for better efficiency.</a:t>
            </a:r>
            <a:endParaRPr lang="ar-EG" sz="2400" dirty="0"/>
          </a:p>
        </p:txBody>
      </p:sp>
    </p:spTree>
    <p:extLst>
      <p:ext uri="{BB962C8B-B14F-4D97-AF65-F5344CB8AC3E}">
        <p14:creationId xmlns:p14="http://schemas.microsoft.com/office/powerpoint/2010/main" val="25167440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3F76B28-EDA1-473F-958A-29799E24A4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014CEA3-F620-403F-8DD4-C7F951C27EA6}"/>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89E5C65A-6D0D-42A3-BDFB-06205A41A8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30922A90-7A9A-44D2-A323-134E908B743B}"/>
              </a:ext>
            </a:extLst>
          </p:cNvPr>
          <p:cNvSpPr txBox="1"/>
          <p:nvPr/>
        </p:nvSpPr>
        <p:spPr>
          <a:xfrm>
            <a:off x="524107" y="1515665"/>
            <a:ext cx="11240430" cy="3673121"/>
          </a:xfrm>
          <a:prstGeom prst="rect">
            <a:avLst/>
          </a:prstGeom>
          <a:noFill/>
        </p:spPr>
        <p:txBody>
          <a:bodyPr wrap="square">
            <a:spAutoFit/>
          </a:bodyPr>
          <a:lstStyle/>
          <a:p>
            <a:pPr marL="342900" indent="-342900">
              <a:lnSpc>
                <a:spcPct val="200000"/>
              </a:lnSpc>
              <a:buFont typeface="Wingdings" panose="05000000000000000000" pitchFamily="2" charset="2"/>
              <a:buChar char="§"/>
            </a:pPr>
            <a:r>
              <a:rPr lang="en-US" sz="2400" dirty="0"/>
              <a:t>The job safety analysis (JSA) is critical in ensuring workplace safety and compliance with regulatory standards. </a:t>
            </a:r>
          </a:p>
          <a:p>
            <a:pPr marL="342900" indent="-342900">
              <a:lnSpc>
                <a:spcPct val="200000"/>
              </a:lnSpc>
              <a:buFont typeface="Wingdings" panose="05000000000000000000" pitchFamily="2" charset="2"/>
              <a:buChar char="§"/>
            </a:pPr>
            <a:r>
              <a:rPr lang="en-US" sz="2400" dirty="0"/>
              <a:t>HR professionals are ideally placed to design and implement a comprehensive approach to identifying, evaluating, and mitigating hazards associated with specific jobs, preventing workplace injuries and fatalities as a result.</a:t>
            </a:r>
            <a:endParaRPr lang="ar-EG" sz="2400" dirty="0"/>
          </a:p>
        </p:txBody>
      </p:sp>
      <p:sp>
        <p:nvSpPr>
          <p:cNvPr id="15" name="TextBox 14">
            <a:extLst>
              <a:ext uri="{FF2B5EF4-FFF2-40B4-BE49-F238E27FC236}">
                <a16:creationId xmlns:a16="http://schemas.microsoft.com/office/drawing/2014/main" id="{5F58E321-49B6-4B9B-8094-29B8E698857F}"/>
              </a:ext>
            </a:extLst>
          </p:cNvPr>
          <p:cNvSpPr txBox="1"/>
          <p:nvPr/>
        </p:nvSpPr>
        <p:spPr>
          <a:xfrm>
            <a:off x="2606599" y="317146"/>
            <a:ext cx="6239106" cy="523220"/>
          </a:xfrm>
          <a:prstGeom prst="rect">
            <a:avLst/>
          </a:prstGeom>
          <a:noFill/>
        </p:spPr>
        <p:txBody>
          <a:bodyPr wrap="square">
            <a:spAutoFit/>
          </a:bodyPr>
          <a:lstStyle/>
          <a:p>
            <a:r>
              <a:rPr lang="en-US" sz="2800" b="1" dirty="0"/>
              <a:t>Safety is HR’s concern</a:t>
            </a:r>
          </a:p>
        </p:txBody>
      </p:sp>
    </p:spTree>
    <p:extLst>
      <p:ext uri="{BB962C8B-B14F-4D97-AF65-F5344CB8AC3E}">
        <p14:creationId xmlns:p14="http://schemas.microsoft.com/office/powerpoint/2010/main" val="5057890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906367"/>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92773"/>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a:latin typeface="+mn-lt"/>
              </a:rPr>
              <a:t>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8352263" y="1155559"/>
            <a:ext cx="3437072" cy="4943333"/>
          </a:xfrm>
          <a:prstGeom prst="rect">
            <a:avLst/>
          </a:prstGeom>
        </p:spPr>
      </p:pic>
      <p:sp>
        <p:nvSpPr>
          <p:cNvPr id="10" name="Content Placeholder 2">
            <a:extLst>
              <a:ext uri="{FF2B5EF4-FFF2-40B4-BE49-F238E27FC236}">
                <a16:creationId xmlns:a16="http://schemas.microsoft.com/office/drawing/2014/main" id="{3F21B3BF-D110-447C-9D5D-BD468F1BBAB2}"/>
              </a:ext>
            </a:extLst>
          </p:cNvPr>
          <p:cNvSpPr txBox="1">
            <a:spLocks/>
          </p:cNvSpPr>
          <p:nvPr/>
        </p:nvSpPr>
        <p:spPr>
          <a:xfrm>
            <a:off x="680983" y="1909423"/>
            <a:ext cx="7683979" cy="44922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400" b="0" i="0" u="none" strike="noStrike" kern="1200" cap="none" spc="0" normalizeH="0" baseline="0" noProof="0" dirty="0">
                <a:ln>
                  <a:noFill/>
                </a:ln>
                <a:solidFill>
                  <a:sysClr val="windowText" lastClr="000000"/>
                </a:solidFill>
                <a:effectLst/>
                <a:uLnTx/>
                <a:uFillTx/>
                <a:ea typeface="+mn-ea"/>
                <a:cs typeface="+mn-cs"/>
              </a:rPr>
              <a:t>Operational Risk Management, C. Ariel Pinto, Luna Mylene </a:t>
            </a:r>
            <a:r>
              <a:rPr kumimoji="0" lang="en-US" sz="2400" b="0" i="0" u="none" strike="noStrike" kern="1200" cap="none" spc="0" normalizeH="0" baseline="0" noProof="0" dirty="0" err="1">
                <a:ln>
                  <a:noFill/>
                </a:ln>
                <a:solidFill>
                  <a:sysClr val="windowText" lastClr="000000"/>
                </a:solidFill>
                <a:effectLst/>
                <a:uLnTx/>
                <a:uFillTx/>
                <a:ea typeface="+mn-ea"/>
                <a:cs typeface="+mn-cs"/>
              </a:rPr>
              <a:t>Magpili</a:t>
            </a:r>
            <a:r>
              <a:rPr kumimoji="0" lang="en-US" sz="2400" b="0" i="0" u="none" strike="noStrike" kern="1200" cap="none" spc="0" normalizeH="0" baseline="0" noProof="0" dirty="0">
                <a:ln>
                  <a:noFill/>
                </a:ln>
                <a:solidFill>
                  <a:sysClr val="windowText" lastClr="000000"/>
                </a:solidFill>
                <a:effectLst/>
                <a:uLnTx/>
                <a:uFillTx/>
                <a:ea typeface="+mn-ea"/>
                <a:cs typeface="+mn-cs"/>
              </a:rPr>
              <a:t>, </a:t>
            </a:r>
            <a:r>
              <a:rPr kumimoji="0" lang="en-US" sz="2400" b="0" i="0" u="none" strike="noStrike" kern="1200" cap="none" spc="0" normalizeH="0" baseline="0" noProof="0" dirty="0" err="1">
                <a:ln>
                  <a:noFill/>
                </a:ln>
                <a:solidFill>
                  <a:sysClr val="windowText" lastClr="000000"/>
                </a:solidFill>
                <a:effectLst/>
                <a:uLnTx/>
                <a:uFillTx/>
                <a:ea typeface="+mn-ea"/>
                <a:cs typeface="+mn-cs"/>
              </a:rPr>
              <a:t>Raed</a:t>
            </a:r>
            <a:r>
              <a:rPr kumimoji="0" lang="en-US" sz="2400" b="0" i="0" u="none" strike="noStrike" kern="1200" cap="none" spc="0" normalizeH="0" baseline="0" noProof="0" dirty="0">
                <a:ln>
                  <a:noFill/>
                </a:ln>
                <a:solidFill>
                  <a:sysClr val="windowText" lastClr="000000"/>
                </a:solidFill>
                <a:effectLst/>
                <a:uLnTx/>
                <a:uFillTx/>
                <a:ea typeface="+mn-ea"/>
                <a:cs typeface="+mn-cs"/>
              </a:rPr>
              <a:t> M. </a:t>
            </a:r>
            <a:r>
              <a:rPr kumimoji="0" lang="en-US" sz="2400" b="0" i="0" u="none" strike="noStrike" kern="1200" cap="none" spc="0" normalizeH="0" baseline="0" noProof="0" dirty="0" err="1">
                <a:ln>
                  <a:noFill/>
                </a:ln>
                <a:solidFill>
                  <a:sysClr val="windowText" lastClr="000000"/>
                </a:solidFill>
                <a:effectLst/>
                <a:uLnTx/>
                <a:uFillTx/>
                <a:ea typeface="+mn-ea"/>
                <a:cs typeface="+mn-cs"/>
              </a:rPr>
              <a:t>Jaradat</a:t>
            </a:r>
            <a:endParaRPr kumimoji="0" lang="en-US" sz="2400" b="0" i="0" u="none" strike="noStrike" kern="1200" cap="none" spc="0" normalizeH="0" baseline="0" noProof="0" dirty="0">
              <a:ln>
                <a:noFill/>
              </a:ln>
              <a:solidFill>
                <a:sysClr val="windowText" lastClr="000000"/>
              </a:solidFill>
              <a:effectLst/>
              <a:uLnTx/>
              <a:uFillTx/>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ysClr val="windowText" lastClr="000000"/>
              </a:solidFill>
              <a:effectLst/>
              <a:uLnTx/>
              <a:uFillTx/>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ysClr val="windowText" lastClr="000000"/>
              </a:solidFill>
              <a:effectLst/>
              <a:uLnTx/>
              <a:uFillTx/>
              <a:ea typeface="+mn-ea"/>
              <a:cs typeface="+mn-cs"/>
            </a:endParaRPr>
          </a:p>
        </p:txBody>
      </p:sp>
      <p:sp>
        <p:nvSpPr>
          <p:cNvPr id="12" name="TextBox 11">
            <a:extLst>
              <a:ext uri="{FF2B5EF4-FFF2-40B4-BE49-F238E27FC236}">
                <a16:creationId xmlns:a16="http://schemas.microsoft.com/office/drawing/2014/main" id="{D7132A22-6610-4849-98E8-19C4D4E64302}"/>
              </a:ext>
            </a:extLst>
          </p:cNvPr>
          <p:cNvSpPr txBox="1"/>
          <p:nvPr/>
        </p:nvSpPr>
        <p:spPr>
          <a:xfrm>
            <a:off x="680983" y="3901739"/>
            <a:ext cx="4128422" cy="757130"/>
          </a:xfrm>
          <a:prstGeom prst="rect">
            <a:avLst/>
          </a:prstGeom>
        </p:spPr>
        <p:txBody>
          <a:bodyPr vert="horz" lIns="91440" tIns="45720" rIns="91440" bIns="45720" rtlCol="0">
            <a:noAutofit/>
          </a:bodyPr>
          <a:lstStyle>
            <a:defPPr>
              <a:defRPr lang="en-US"/>
            </a:defPPr>
            <a:lvl1pPr marL="342900" marR="0" lvl="0" indent="-342900" fontAlgn="auto">
              <a:lnSpc>
                <a:spcPct val="90000"/>
              </a:lnSpc>
              <a:spcBef>
                <a:spcPts val="1000"/>
              </a:spcBef>
              <a:spcAft>
                <a:spcPts val="0"/>
              </a:spcAft>
              <a:buClrTx/>
              <a:buSzTx/>
              <a:buFont typeface="+mj-lt"/>
              <a:buAutoNum type="arabicPeriod"/>
              <a:tabLst/>
              <a:defRPr kumimoji="0" sz="2400" b="0" i="0" u="none" strike="noStrike" cap="none" spc="0" normalizeH="0" baseline="0">
                <a:ln>
                  <a:noFill/>
                </a:ln>
                <a:solidFill>
                  <a:sysClr val="windowText" lastClr="000000"/>
                </a:solidFill>
                <a:effectLst/>
                <a:uLnTx/>
                <a:uFillTx/>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dirty="0"/>
              <a:t>3.  https://www.aihr.com/</a:t>
            </a:r>
          </a:p>
        </p:txBody>
      </p:sp>
      <p:pic>
        <p:nvPicPr>
          <p:cNvPr id="14" name="Picture 13">
            <a:extLst>
              <a:ext uri="{FF2B5EF4-FFF2-40B4-BE49-F238E27FC236}">
                <a16:creationId xmlns:a16="http://schemas.microsoft.com/office/drawing/2014/main" id="{4A5580F8-50BF-42F4-98C4-00E905AC644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80983" y="2828336"/>
            <a:ext cx="2336906" cy="373757"/>
          </a:xfrm>
          <a:prstGeom prst="rect">
            <a:avLst/>
          </a:prstGeom>
          <a:noFill/>
        </p:spPr>
      </p:pic>
    </p:spTree>
    <p:custDataLst>
      <p:tags r:id="rId1"/>
    </p:custDataLst>
    <p:extLst>
      <p:ext uri="{BB962C8B-B14F-4D97-AF65-F5344CB8AC3E}">
        <p14:creationId xmlns:p14="http://schemas.microsoft.com/office/powerpoint/2010/main" val="2140650216"/>
      </p:ext>
    </p:extLst>
  </p:cSld>
  <p:clrMapOvr>
    <a:masterClrMapping/>
  </p:clrMapOvr>
  <mc:AlternateContent xmlns:mc="http://schemas.openxmlformats.org/markup-compatibility/2006" xmlns:p14="http://schemas.microsoft.com/office/powerpoint/2010/main">
    <mc:Choice Requires="p14">
      <p:transition spd="slow" p14:dur="2000" advTm="28028"/>
    </mc:Choice>
    <mc:Fallback xmlns="">
      <p:transition spd="slow" advTm="2802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B1B70E5-858B-4B08-801B-969809BE8645}"/>
              </a:ext>
            </a:extLst>
          </p:cNvPr>
          <p:cNvSpPr/>
          <p:nvPr/>
        </p:nvSpPr>
        <p:spPr>
          <a:xfrm>
            <a:off x="311175" y="1048215"/>
            <a:ext cx="11569650" cy="5244416"/>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31970" y="2422831"/>
            <a:ext cx="5226338"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19752" y="1326018"/>
            <a:ext cx="5152497" cy="2368097"/>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519752" y="4113164"/>
            <a:ext cx="4684420" cy="1077218"/>
          </a:xfrm>
          <a:prstGeom prst="rect">
            <a:avLst/>
          </a:prstGeom>
          <a:noFill/>
        </p:spPr>
        <p:txBody>
          <a:bodyPr wrap="square" rtlCol="1">
            <a:spAutoFit/>
          </a:bodyPr>
          <a:lstStyle/>
          <a:p>
            <a:pPr algn="ctr"/>
            <a:r>
              <a:rPr lang="en-US" sz="3200" b="1" dirty="0">
                <a:solidFill>
                  <a:srgbClr val="C00000"/>
                </a:solidFill>
                <a:effectLst>
                  <a:outerShdw blurRad="38100" dist="38100" dir="2700000" algn="tl">
                    <a:srgbClr val="000000">
                      <a:alpha val="43137"/>
                    </a:srgbClr>
                  </a:outerShdw>
                </a:effectLst>
                <a:latin typeface="Ink Free" panose="03080402000500000000" pitchFamily="66" charset="0"/>
              </a:rPr>
              <a:t>My Best Wishes …</a:t>
            </a:r>
          </a:p>
          <a:p>
            <a:pPr algn="ctr"/>
            <a:r>
              <a:rPr lang="en-US" sz="3200" b="1" dirty="0">
                <a:solidFill>
                  <a:srgbClr val="C00000"/>
                </a:solidFill>
                <a:effectLst>
                  <a:outerShdw blurRad="38100" dist="38100" dir="2700000" algn="tl">
                    <a:srgbClr val="000000">
                      <a:alpha val="43137"/>
                    </a:srgbClr>
                  </a:outerShdw>
                </a:effectLst>
                <a:latin typeface="Ink Free" panose="03080402000500000000" pitchFamily="66" charset="0"/>
              </a:rPr>
              <a:t>Dr. Ayman Hassan</a:t>
            </a:r>
            <a:endParaRPr lang="ar-EG" sz="3200" b="1" dirty="0">
              <a:solidFill>
                <a:srgbClr val="C00000"/>
              </a:solidFill>
              <a:effectLst>
                <a:outerShdw blurRad="38100" dist="38100" dir="2700000" algn="tl">
                  <a:srgbClr val="000000">
                    <a:alpha val="43137"/>
                  </a:srgbClr>
                </a:outerShdw>
              </a:effectLst>
              <a:latin typeface="Ink Free" panose="03080402000500000000" pitchFamily="66" charset="0"/>
            </a:endParaRPr>
          </a:p>
        </p:txBody>
      </p:sp>
    </p:spTree>
    <p:custDataLst>
      <p:tags r:id="rId1"/>
    </p:custDataLst>
    <p:extLst>
      <p:ext uri="{BB962C8B-B14F-4D97-AF65-F5344CB8AC3E}">
        <p14:creationId xmlns:p14="http://schemas.microsoft.com/office/powerpoint/2010/main" val="3645978334"/>
      </p:ext>
    </p:extLst>
  </p:cSld>
  <p:clrMapOvr>
    <a:masterClrMapping/>
  </p:clrMapOvr>
  <mc:AlternateContent xmlns:mc="http://schemas.openxmlformats.org/markup-compatibility/2006" xmlns:p14="http://schemas.microsoft.com/office/powerpoint/2010/main">
    <mc:Choice Requires="p14">
      <p:transition spd="slow" p14:dur="2000" advTm="13953"/>
    </mc:Choice>
    <mc:Fallback xmlns="">
      <p:transition spd="slow" advTm="139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3.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5.xml><?xml version="1.0" encoding="utf-8"?>
<p:tagLst xmlns:a="http://schemas.openxmlformats.org/drawingml/2006/main" xmlns:r="http://schemas.openxmlformats.org/officeDocument/2006/relationships" xmlns:p="http://schemas.openxmlformats.org/presentationml/2006/main">
  <p:tag name="TIMING" val="|1.8|4"/>
</p:tagLst>
</file>

<file path=ppt/tags/tag6.xml><?xml version="1.0" encoding="utf-8"?>
<p:tagLst xmlns:a="http://schemas.openxmlformats.org/drawingml/2006/main" xmlns:r="http://schemas.openxmlformats.org/officeDocument/2006/relationships" xmlns:p="http://schemas.openxmlformats.org/presentationml/2006/main">
  <p:tag name="TIMING" val="|9.5|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7203BC-919B-4E78-8058-A22D4DC9D0C1}"/>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3785</TotalTime>
  <Words>3145</Words>
  <Application>Microsoft Office PowerPoint</Application>
  <PresentationFormat>Widescreen</PresentationFormat>
  <Paragraphs>398</Paragraphs>
  <Slides>49</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Alexandria</vt:lpstr>
      <vt:lpstr>Arial</vt:lpstr>
      <vt:lpstr>Arial Black</vt:lpstr>
      <vt:lpstr>Calibri</vt:lpstr>
      <vt:lpstr>Ink Free</vt:lpstr>
      <vt:lpstr>Segoe Script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What is JSA,  “Job Safety Analysis”</vt:lpstr>
      <vt:lpstr>Job Safety analysis, JSA</vt:lpstr>
      <vt:lpstr>JSA concept elements</vt:lpstr>
      <vt:lpstr>JSA concept elements</vt:lpstr>
      <vt:lpstr>PowerPoint Presentation</vt:lpstr>
      <vt:lpstr>PowerPoint Presentation</vt:lpstr>
      <vt:lpstr>PowerPoint Presentation</vt:lpstr>
      <vt:lpstr>JSA Format</vt:lpstr>
      <vt:lpstr>JSA Format</vt:lpstr>
      <vt:lpstr>JSA Format</vt:lpstr>
      <vt:lpstr>JSA Format</vt:lpstr>
      <vt:lpstr>JSA Format</vt:lpstr>
      <vt:lpstr>JSA Format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1089</cp:revision>
  <dcterms:created xsi:type="dcterms:W3CDTF">2023-04-29T09:08:00Z</dcterms:created>
  <dcterms:modified xsi:type="dcterms:W3CDTF">2024-06-12T13:52:12Z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