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260" r:id="rId6"/>
    <p:sldId id="559" r:id="rId7"/>
    <p:sldId id="560" r:id="rId8"/>
    <p:sldId id="565" r:id="rId9"/>
    <p:sldId id="561" r:id="rId10"/>
    <p:sldId id="292" r:id="rId11"/>
    <p:sldId id="293" r:id="rId12"/>
    <p:sldId id="294" r:id="rId13"/>
    <p:sldId id="295" r:id="rId14"/>
    <p:sldId id="563" r:id="rId15"/>
    <p:sldId id="564" r:id="rId16"/>
    <p:sldId id="562" r:id="rId17"/>
    <p:sldId id="297" r:id="rId18"/>
    <p:sldId id="298" r:id="rId19"/>
    <p:sldId id="327" r:id="rId20"/>
    <p:sldId id="328" r:id="rId21"/>
    <p:sldId id="329" r:id="rId22"/>
    <p:sldId id="299" r:id="rId23"/>
    <p:sldId id="331" r:id="rId24"/>
    <p:sldId id="332" r:id="rId25"/>
    <p:sldId id="333" r:id="rId26"/>
    <p:sldId id="334" r:id="rId27"/>
    <p:sldId id="336" r:id="rId28"/>
    <p:sldId id="337" r:id="rId29"/>
    <p:sldId id="300" r:id="rId30"/>
    <p:sldId id="338" r:id="rId31"/>
    <p:sldId id="301" r:id="rId32"/>
    <p:sldId id="339" r:id="rId33"/>
    <p:sldId id="302" r:id="rId34"/>
    <p:sldId id="342" r:id="rId35"/>
    <p:sldId id="343" r:id="rId36"/>
    <p:sldId id="344" r:id="rId37"/>
    <p:sldId id="345" r:id="rId38"/>
    <p:sldId id="346" r:id="rId39"/>
    <p:sldId id="347" r:id="rId40"/>
    <p:sldId id="348" r:id="rId41"/>
    <p:sldId id="349" r:id="rId42"/>
    <p:sldId id="350" r:id="rId43"/>
    <p:sldId id="351" r:id="rId44"/>
    <p:sldId id="352" r:id="rId45"/>
    <p:sldId id="323" r:id="rId46"/>
    <p:sldId id="557" r:id="rId47"/>
    <p:sldId id="558" r:id="rId48"/>
    <p:sldId id="31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560"/>
            <p14:sldId id="565"/>
            <p14:sldId id="561"/>
            <p14:sldId id="292"/>
            <p14:sldId id="293"/>
            <p14:sldId id="294"/>
            <p14:sldId id="295"/>
            <p14:sldId id="563"/>
            <p14:sldId id="564"/>
            <p14:sldId id="562"/>
            <p14:sldId id="297"/>
            <p14:sldId id="298"/>
            <p14:sldId id="327"/>
            <p14:sldId id="328"/>
            <p14:sldId id="329"/>
            <p14:sldId id="299"/>
            <p14:sldId id="331"/>
            <p14:sldId id="332"/>
            <p14:sldId id="333"/>
            <p14:sldId id="334"/>
            <p14:sldId id="336"/>
            <p14:sldId id="337"/>
            <p14:sldId id="300"/>
            <p14:sldId id="338"/>
            <p14:sldId id="301"/>
            <p14:sldId id="339"/>
            <p14:sldId id="302"/>
            <p14:sldId id="342"/>
            <p14:sldId id="343"/>
            <p14:sldId id="344"/>
            <p14:sldId id="345"/>
            <p14:sldId id="346"/>
            <p14:sldId id="347"/>
            <p14:sldId id="348"/>
            <p14:sldId id="349"/>
            <p14:sldId id="350"/>
            <p14:sldId id="351"/>
            <p14:sldId id="352"/>
            <p14:sldId id="323"/>
            <p14:sldId id="557"/>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4" d="100"/>
          <a:sy n="74" d="100"/>
        </p:scale>
        <p:origin x="936" y="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31D090-FE43-47D7-8FEF-D8C6A7C7B56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EG"/>
        </a:p>
      </dgm:t>
    </dgm:pt>
    <dgm:pt modelId="{1E0D463E-5CC5-4D15-B5BA-276D12552ECD}">
      <dgm:prSet custT="1"/>
      <dgm:spPr/>
      <dgm:t>
        <a:bodyPr/>
        <a:lstStyle/>
        <a:p>
          <a:pPr rtl="1"/>
          <a:r>
            <a:rPr lang="en-US" sz="3200" b="1" i="0" dirty="0"/>
            <a:t>Divided into two parts</a:t>
          </a:r>
          <a:endParaRPr lang="en-US" sz="3200" b="1" dirty="0"/>
        </a:p>
      </dgm:t>
    </dgm:pt>
    <dgm:pt modelId="{A7EDFFDA-79C1-4BFB-97A2-EDF7F3F29AFF}" type="parTrans" cxnId="{2C560CD3-63E7-42B2-8249-D777A94C051A}">
      <dgm:prSet/>
      <dgm:spPr/>
      <dgm:t>
        <a:bodyPr/>
        <a:lstStyle/>
        <a:p>
          <a:pPr rtl="1"/>
          <a:endParaRPr lang="ar-EG"/>
        </a:p>
      </dgm:t>
    </dgm:pt>
    <dgm:pt modelId="{0887E7B3-0277-4ABE-AF16-BF73849DCB40}" type="sibTrans" cxnId="{2C560CD3-63E7-42B2-8249-D777A94C051A}">
      <dgm:prSet/>
      <dgm:spPr/>
      <dgm:t>
        <a:bodyPr/>
        <a:lstStyle/>
        <a:p>
          <a:pPr rtl="1"/>
          <a:endParaRPr lang="ar-EG"/>
        </a:p>
      </dgm:t>
    </dgm:pt>
    <dgm:pt modelId="{D53B13D2-6677-44F0-BAEF-82DCD1863248}" type="pres">
      <dgm:prSet presAssocID="{2E31D090-FE43-47D7-8FEF-D8C6A7C7B568}" presName="hierChild1" presStyleCnt="0">
        <dgm:presLayoutVars>
          <dgm:orgChart val="1"/>
          <dgm:chPref val="1"/>
          <dgm:dir/>
          <dgm:animOne val="branch"/>
          <dgm:animLvl val="lvl"/>
          <dgm:resizeHandles/>
        </dgm:presLayoutVars>
      </dgm:prSet>
      <dgm:spPr/>
    </dgm:pt>
    <dgm:pt modelId="{09414310-47B1-499F-ACE0-B77FA33F3B95}" type="pres">
      <dgm:prSet presAssocID="{1E0D463E-5CC5-4D15-B5BA-276D12552ECD}" presName="hierRoot1" presStyleCnt="0">
        <dgm:presLayoutVars>
          <dgm:hierBranch val="init"/>
        </dgm:presLayoutVars>
      </dgm:prSet>
      <dgm:spPr/>
    </dgm:pt>
    <dgm:pt modelId="{4928D50E-86D8-4945-B706-0C0390C627A9}" type="pres">
      <dgm:prSet presAssocID="{1E0D463E-5CC5-4D15-B5BA-276D12552ECD}" presName="rootComposite1" presStyleCnt="0"/>
      <dgm:spPr/>
    </dgm:pt>
    <dgm:pt modelId="{B9180AC1-D46B-4E1D-BBC5-36D4EC198F1B}" type="pres">
      <dgm:prSet presAssocID="{1E0D463E-5CC5-4D15-B5BA-276D12552ECD}" presName="rootText1" presStyleLbl="node0" presStyleIdx="0" presStyleCnt="1" custScaleX="90246" custScaleY="16890" custLinFactNeighborX="153" custLinFactNeighborY="-16496">
        <dgm:presLayoutVars>
          <dgm:chPref val="3"/>
        </dgm:presLayoutVars>
      </dgm:prSet>
      <dgm:spPr/>
    </dgm:pt>
    <dgm:pt modelId="{55DD5634-F594-4137-A9F6-A972D9B954BE}" type="pres">
      <dgm:prSet presAssocID="{1E0D463E-5CC5-4D15-B5BA-276D12552ECD}" presName="rootConnector1" presStyleLbl="node1" presStyleIdx="0" presStyleCnt="0"/>
      <dgm:spPr/>
    </dgm:pt>
    <dgm:pt modelId="{1F3AFBC9-E1FE-4B99-BA61-C7F3DCFE0966}" type="pres">
      <dgm:prSet presAssocID="{1E0D463E-5CC5-4D15-B5BA-276D12552ECD}" presName="hierChild2" presStyleCnt="0"/>
      <dgm:spPr/>
    </dgm:pt>
    <dgm:pt modelId="{62691FAC-1771-44FB-B5EB-4746DD3BD17E}" type="pres">
      <dgm:prSet presAssocID="{1E0D463E-5CC5-4D15-B5BA-276D12552ECD}" presName="hierChild3" presStyleCnt="0"/>
      <dgm:spPr/>
    </dgm:pt>
  </dgm:ptLst>
  <dgm:cxnLst>
    <dgm:cxn modelId="{9065E60D-F045-4034-9B8F-19C7B8E17720}" type="presOf" srcId="{1E0D463E-5CC5-4D15-B5BA-276D12552ECD}" destId="{B9180AC1-D46B-4E1D-BBC5-36D4EC198F1B}" srcOrd="0" destOrd="0" presId="urn:microsoft.com/office/officeart/2005/8/layout/orgChart1"/>
    <dgm:cxn modelId="{6E8E4E73-8DEB-4858-AE81-51EC4D500850}" type="presOf" srcId="{2E31D090-FE43-47D7-8FEF-D8C6A7C7B568}" destId="{D53B13D2-6677-44F0-BAEF-82DCD1863248}" srcOrd="0" destOrd="0" presId="urn:microsoft.com/office/officeart/2005/8/layout/orgChart1"/>
    <dgm:cxn modelId="{8EA264BF-825C-47DA-B79A-472C183A8B98}" type="presOf" srcId="{1E0D463E-5CC5-4D15-B5BA-276D12552ECD}" destId="{55DD5634-F594-4137-A9F6-A972D9B954BE}" srcOrd="1" destOrd="0" presId="urn:microsoft.com/office/officeart/2005/8/layout/orgChart1"/>
    <dgm:cxn modelId="{2C560CD3-63E7-42B2-8249-D777A94C051A}" srcId="{2E31D090-FE43-47D7-8FEF-D8C6A7C7B568}" destId="{1E0D463E-5CC5-4D15-B5BA-276D12552ECD}" srcOrd="0" destOrd="0" parTransId="{A7EDFFDA-79C1-4BFB-97A2-EDF7F3F29AFF}" sibTransId="{0887E7B3-0277-4ABE-AF16-BF73849DCB40}"/>
    <dgm:cxn modelId="{095EDFD3-910B-456A-88E8-F54DC182BDBF}" type="presParOf" srcId="{D53B13D2-6677-44F0-BAEF-82DCD1863248}" destId="{09414310-47B1-499F-ACE0-B77FA33F3B95}" srcOrd="0" destOrd="0" presId="urn:microsoft.com/office/officeart/2005/8/layout/orgChart1"/>
    <dgm:cxn modelId="{9AA728DF-9580-4E43-AFC4-30BF180C5CB0}" type="presParOf" srcId="{09414310-47B1-499F-ACE0-B77FA33F3B95}" destId="{4928D50E-86D8-4945-B706-0C0390C627A9}" srcOrd="0" destOrd="0" presId="urn:microsoft.com/office/officeart/2005/8/layout/orgChart1"/>
    <dgm:cxn modelId="{84F4DE8E-C8EB-44C7-B851-5FFA8E81D575}" type="presParOf" srcId="{4928D50E-86D8-4945-B706-0C0390C627A9}" destId="{B9180AC1-D46B-4E1D-BBC5-36D4EC198F1B}" srcOrd="0" destOrd="0" presId="urn:microsoft.com/office/officeart/2005/8/layout/orgChart1"/>
    <dgm:cxn modelId="{6E269C90-419E-480B-B689-F79789807B37}" type="presParOf" srcId="{4928D50E-86D8-4945-B706-0C0390C627A9}" destId="{55DD5634-F594-4137-A9F6-A972D9B954BE}" srcOrd="1" destOrd="0" presId="urn:microsoft.com/office/officeart/2005/8/layout/orgChart1"/>
    <dgm:cxn modelId="{98424678-B16B-449F-AFC3-E995A27B1F73}" type="presParOf" srcId="{09414310-47B1-499F-ACE0-B77FA33F3B95}" destId="{1F3AFBC9-E1FE-4B99-BA61-C7F3DCFE0966}" srcOrd="1" destOrd="0" presId="urn:microsoft.com/office/officeart/2005/8/layout/orgChart1"/>
    <dgm:cxn modelId="{C638AE62-9AFE-4EB5-B607-F321602A5BBF}" type="presParOf" srcId="{09414310-47B1-499F-ACE0-B77FA33F3B95}" destId="{62691FAC-1771-44FB-B5EB-4746DD3BD17E}"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80AC1-D46B-4E1D-BBC5-36D4EC198F1B}">
      <dsp:nvSpPr>
        <dsp:cNvPr id="0" name=""/>
        <dsp:cNvSpPr/>
      </dsp:nvSpPr>
      <dsp:spPr>
        <a:xfrm>
          <a:off x="441079" y="0"/>
          <a:ext cx="7799912" cy="7298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Divided into two parts</a:t>
          </a:r>
          <a:endParaRPr lang="en-US" sz="3200" b="1" kern="1200" dirty="0"/>
        </a:p>
      </dsp:txBody>
      <dsp:txXfrm>
        <a:off x="441079" y="0"/>
        <a:ext cx="7799912" cy="72989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1.m4a"/><Relationship Id="rId7" Type="http://schemas.openxmlformats.org/officeDocument/2006/relationships/image" Target="../media/image7.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diagramQuickStyle" Target="../diagrams/quickStyle1.xml"/><Relationship Id="rId12" Type="http://schemas.openxmlformats.org/officeDocument/2006/relationships/image" Target="../media/image11.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diagramLayout" Target="../diagrams/layout1.xml"/><Relationship Id="rId11" Type="http://schemas.openxmlformats.org/officeDocument/2006/relationships/image" Target="../media/image10.png"/><Relationship Id="rId5" Type="http://schemas.openxmlformats.org/officeDocument/2006/relationships/diagramData" Target="../diagrams/data1.xml"/><Relationship Id="rId10" Type="http://schemas.openxmlformats.org/officeDocument/2006/relationships/image" Target="../media/image9.png"/><Relationship Id="rId4" Type="http://schemas.openxmlformats.org/officeDocument/2006/relationships/image" Target="../media/image7.png"/><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hyperlink" Target="https://www.thwink.org/sustain/glossary/CausalChain.htm" TargetMode="External"/><Relationship Id="rId4" Type="http://schemas.openxmlformats.org/officeDocument/2006/relationships/image" Target="../media/image21.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7.xml"/><Relationship Id="rId5" Type="http://schemas.openxmlformats.org/officeDocument/2006/relationships/image" Target="../media/image22.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0B32A2-6EE7-0B8B-C940-C5900032C879}"/>
              </a:ext>
            </a:extLst>
          </p:cNvPr>
          <p:cNvSpPr/>
          <p:nvPr/>
        </p:nvSpPr>
        <p:spPr>
          <a:xfrm>
            <a:off x="10151918" y="72551"/>
            <a:ext cx="1569027" cy="800284"/>
          </a:xfrm>
          <a:prstGeom prst="rect">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6543828" y="278239"/>
            <a:ext cx="6096000" cy="60642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67271" y="1455848"/>
            <a:ext cx="6096000" cy="1323439"/>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sz="4000" dirty="0"/>
              <a:t>Strategic And Operational Risk Management</a:t>
            </a:r>
          </a:p>
        </p:txBody>
      </p:sp>
      <p:sp>
        <p:nvSpPr>
          <p:cNvPr id="46" name="TextBox 45"/>
          <p:cNvSpPr txBox="1"/>
          <p:nvPr/>
        </p:nvSpPr>
        <p:spPr>
          <a:xfrm>
            <a:off x="2506073" y="327695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333284"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374016" y="1257300"/>
            <a:ext cx="4346929" cy="4034951"/>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25817" y="5802161"/>
            <a:ext cx="955460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	Lecture</a:t>
            </a:r>
            <a:r>
              <a:rPr lang="en-US" sz="2600" b="1" dirty="0">
                <a:solidFill>
                  <a:schemeClr val="bg1"/>
                </a:solidFill>
                <a:cs typeface="Alexandria" charset="0"/>
              </a:rPr>
              <a:t> .3 “</a:t>
            </a:r>
            <a:r>
              <a:rPr lang="en-US" sz="2400" b="1" u="sng" dirty="0">
                <a:solidFill>
                  <a:schemeClr val="bg1"/>
                </a:solidFill>
              </a:rPr>
              <a:t>Tools and Techniques</a:t>
            </a:r>
            <a:r>
              <a:rPr lang="en-US" sz="2800" dirty="0"/>
              <a:t>”</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726"/>
    </mc:Choice>
    <mc:Fallback xmlns="">
      <p:transition spd="slow" advTm="2472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4" name="Rectangle: Rounded Corners 3">
            <a:extLst>
              <a:ext uri="{FF2B5EF4-FFF2-40B4-BE49-F238E27FC236}">
                <a16:creationId xmlns:a16="http://schemas.microsoft.com/office/drawing/2014/main" id="{FCDA150F-2CFB-43F4-8758-B75C8CC01876}"/>
              </a:ext>
            </a:extLst>
          </p:cNvPr>
          <p:cNvSpPr/>
          <p:nvPr/>
        </p:nvSpPr>
        <p:spPr>
          <a:xfrm>
            <a:off x="5642520" y="1568831"/>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3</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3481036" y="2858463"/>
            <a:ext cx="6094140" cy="646331"/>
          </a:xfrm>
          <a:prstGeom prst="rect">
            <a:avLst/>
          </a:prstGeom>
          <a:noFill/>
        </p:spPr>
        <p:txBody>
          <a:bodyPr wrap="square">
            <a:spAutoFit/>
          </a:bodyPr>
          <a:lstStyle/>
          <a:p>
            <a:pPr algn="ctr"/>
            <a:r>
              <a:rPr lang="en-US" sz="3600" b="1" u="sng" dirty="0">
                <a:solidFill>
                  <a:srgbClr val="002060"/>
                </a:solidFill>
              </a:rPr>
              <a:t>Tools and Techniques</a:t>
            </a:r>
            <a:endParaRPr lang="ar-EG" sz="3600"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4573052" y="4302849"/>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1494"/>
    </mc:Choice>
    <mc:Fallback xmlns="">
      <p:transition spd="slow" advTm="149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9554" y="900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6"/>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7"/>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pic>
        <p:nvPicPr>
          <p:cNvPr id="4" name="Audio 3">
            <a:hlinkClick r:id="" action="ppaction://media"/>
            <a:extLst>
              <a:ext uri="{FF2B5EF4-FFF2-40B4-BE49-F238E27FC236}">
                <a16:creationId xmlns:a16="http://schemas.microsoft.com/office/drawing/2014/main" id="{6209E812-75D9-4B66-B163-987B8C459DD6}"/>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384962"/>
    </mc:Choice>
    <mc:Fallback xmlns="">
      <p:transition spd="slow" advTm="3849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09554"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4"/>
          <a:stretch>
            <a:fillRect/>
          </a:stretch>
        </p:blipFill>
        <p:spPr>
          <a:xfrm>
            <a:off x="9213410" y="1206975"/>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9438774" y="5134901"/>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graphicFrame>
        <p:nvGraphicFramePr>
          <p:cNvPr id="4" name="Diagram 3">
            <a:extLst>
              <a:ext uri="{FF2B5EF4-FFF2-40B4-BE49-F238E27FC236}">
                <a16:creationId xmlns:a16="http://schemas.microsoft.com/office/drawing/2014/main" id="{F76BEAC8-8616-4C30-A8A6-E6563B18C18A}"/>
              </a:ext>
            </a:extLst>
          </p:cNvPr>
          <p:cNvGraphicFramePr/>
          <p:nvPr>
            <p:extLst>
              <p:ext uri="{D42A27DB-BD31-4B8C-83A1-F6EECF244321}">
                <p14:modId xmlns:p14="http://schemas.microsoft.com/office/powerpoint/2010/main" val="3133241922"/>
              </p:ext>
            </p:extLst>
          </p:nvPr>
        </p:nvGraphicFramePr>
        <p:xfrm>
          <a:off x="446332" y="1200474"/>
          <a:ext cx="8655624" cy="730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Picture 9">
            <a:extLst>
              <a:ext uri="{FF2B5EF4-FFF2-40B4-BE49-F238E27FC236}">
                <a16:creationId xmlns:a16="http://schemas.microsoft.com/office/drawing/2014/main" id="{C5540D8A-DB31-4F9B-A63E-A202BC2BAF2E}"/>
              </a:ext>
            </a:extLst>
          </p:cNvPr>
          <p:cNvPicPr>
            <a:picLocks noChangeAspect="1"/>
          </p:cNvPicPr>
          <p:nvPr/>
        </p:nvPicPr>
        <p:blipFill>
          <a:blip r:embed="rId10"/>
          <a:stretch>
            <a:fillRect/>
          </a:stretch>
        </p:blipFill>
        <p:spPr>
          <a:xfrm>
            <a:off x="435180" y="2169005"/>
            <a:ext cx="5296546" cy="393726"/>
          </a:xfrm>
          <a:prstGeom prst="rect">
            <a:avLst/>
          </a:prstGeom>
        </p:spPr>
      </p:pic>
      <p:pic>
        <p:nvPicPr>
          <p:cNvPr id="14" name="Picture 13">
            <a:extLst>
              <a:ext uri="{FF2B5EF4-FFF2-40B4-BE49-F238E27FC236}">
                <a16:creationId xmlns:a16="http://schemas.microsoft.com/office/drawing/2014/main" id="{7F97A9E2-3B36-4EF1-ABF5-A1E8ED574749}"/>
              </a:ext>
            </a:extLst>
          </p:cNvPr>
          <p:cNvPicPr>
            <a:picLocks noChangeAspect="1"/>
          </p:cNvPicPr>
          <p:nvPr/>
        </p:nvPicPr>
        <p:blipFill>
          <a:blip r:embed="rId11"/>
          <a:stretch>
            <a:fillRect/>
          </a:stretch>
        </p:blipFill>
        <p:spPr>
          <a:xfrm>
            <a:off x="2060418" y="2658586"/>
            <a:ext cx="4295775" cy="781050"/>
          </a:xfrm>
          <a:prstGeom prst="rect">
            <a:avLst/>
          </a:prstGeom>
        </p:spPr>
      </p:pic>
      <p:pic>
        <p:nvPicPr>
          <p:cNvPr id="17" name="Picture 16">
            <a:extLst>
              <a:ext uri="{FF2B5EF4-FFF2-40B4-BE49-F238E27FC236}">
                <a16:creationId xmlns:a16="http://schemas.microsoft.com/office/drawing/2014/main" id="{DBEDAC3F-7BE6-4B02-9B4E-35FD4F607669}"/>
              </a:ext>
            </a:extLst>
          </p:cNvPr>
          <p:cNvPicPr>
            <a:picLocks noChangeAspect="1"/>
          </p:cNvPicPr>
          <p:nvPr/>
        </p:nvPicPr>
        <p:blipFill>
          <a:blip r:embed="rId12"/>
          <a:stretch>
            <a:fillRect/>
          </a:stretch>
        </p:blipFill>
        <p:spPr>
          <a:xfrm>
            <a:off x="518530" y="3547406"/>
            <a:ext cx="5257800" cy="523875"/>
          </a:xfrm>
          <a:prstGeom prst="rect">
            <a:avLst/>
          </a:prstGeom>
        </p:spPr>
      </p:pic>
      <p:pic>
        <p:nvPicPr>
          <p:cNvPr id="19" name="Picture 18">
            <a:extLst>
              <a:ext uri="{FF2B5EF4-FFF2-40B4-BE49-F238E27FC236}">
                <a16:creationId xmlns:a16="http://schemas.microsoft.com/office/drawing/2014/main" id="{D821066E-CDEA-4371-9087-9DC43A8511ED}"/>
              </a:ext>
            </a:extLst>
          </p:cNvPr>
          <p:cNvPicPr>
            <a:picLocks noChangeAspect="1"/>
          </p:cNvPicPr>
          <p:nvPr/>
        </p:nvPicPr>
        <p:blipFill>
          <a:blip r:embed="rId13"/>
          <a:stretch>
            <a:fillRect/>
          </a:stretch>
        </p:blipFill>
        <p:spPr>
          <a:xfrm>
            <a:off x="2160778" y="4060896"/>
            <a:ext cx="4800600" cy="1924050"/>
          </a:xfrm>
          <a:prstGeom prst="rect">
            <a:avLst/>
          </a:prstGeom>
        </p:spPr>
      </p:pic>
      <p:sp>
        <p:nvSpPr>
          <p:cNvPr id="24" name="Rectangle 23">
            <a:extLst>
              <a:ext uri="{FF2B5EF4-FFF2-40B4-BE49-F238E27FC236}">
                <a16:creationId xmlns:a16="http://schemas.microsoft.com/office/drawing/2014/main" id="{EE52F1A3-0FD5-47AD-8177-25D53D22C488}"/>
              </a:ext>
            </a:extLst>
          </p:cNvPr>
          <p:cNvSpPr/>
          <p:nvPr/>
        </p:nvSpPr>
        <p:spPr>
          <a:xfrm>
            <a:off x="7043728" y="2083115"/>
            <a:ext cx="1420045" cy="1464292"/>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000" b="1" dirty="0">
                <a:solidFill>
                  <a:srgbClr val="FFFF00"/>
                </a:solidFill>
              </a:rPr>
              <a:t>2 Chapters</a:t>
            </a:r>
            <a:endParaRPr lang="ar-EG" sz="2000" b="1" dirty="0">
              <a:solidFill>
                <a:srgbClr val="FFFF00"/>
              </a:solidFill>
            </a:endParaRPr>
          </a:p>
        </p:txBody>
      </p:sp>
      <p:sp>
        <p:nvSpPr>
          <p:cNvPr id="26" name="Rectangle 25">
            <a:extLst>
              <a:ext uri="{FF2B5EF4-FFF2-40B4-BE49-F238E27FC236}">
                <a16:creationId xmlns:a16="http://schemas.microsoft.com/office/drawing/2014/main" id="{D93DA774-E981-40AD-8CEE-F05F5690F062}"/>
              </a:ext>
            </a:extLst>
          </p:cNvPr>
          <p:cNvSpPr/>
          <p:nvPr/>
        </p:nvSpPr>
        <p:spPr>
          <a:xfrm>
            <a:off x="7061681" y="3699359"/>
            <a:ext cx="1420045" cy="249006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000" b="1" dirty="0">
                <a:solidFill>
                  <a:srgbClr val="FFFF00"/>
                </a:solidFill>
              </a:rPr>
              <a:t>5 Chapters</a:t>
            </a:r>
            <a:endParaRPr lang="ar-EG" sz="2000" b="1" dirty="0">
              <a:solidFill>
                <a:srgbClr val="FFFF00"/>
              </a:solidFill>
            </a:endParaRPr>
          </a:p>
        </p:txBody>
      </p:sp>
      <p:sp>
        <p:nvSpPr>
          <p:cNvPr id="28" name="TextBox 27">
            <a:extLst>
              <a:ext uri="{FF2B5EF4-FFF2-40B4-BE49-F238E27FC236}">
                <a16:creationId xmlns:a16="http://schemas.microsoft.com/office/drawing/2014/main" id="{96708A66-8240-4966-87E4-BB77ED34B730}"/>
              </a:ext>
            </a:extLst>
          </p:cNvPr>
          <p:cNvSpPr txBox="1"/>
          <p:nvPr/>
        </p:nvSpPr>
        <p:spPr>
          <a:xfrm>
            <a:off x="712515" y="6295128"/>
            <a:ext cx="2698879" cy="338554"/>
          </a:xfrm>
          <a:prstGeom prst="rect">
            <a:avLst/>
          </a:prstGeom>
          <a:noFill/>
        </p:spPr>
        <p:txBody>
          <a:bodyPr wrap="square">
            <a:spAutoFit/>
          </a:bodyPr>
          <a:lstStyle/>
          <a:p>
            <a:pPr algn="ctr"/>
            <a:r>
              <a:rPr lang="en-US" sz="1600" b="1" dirty="0">
                <a:solidFill>
                  <a:srgbClr val="C00000"/>
                </a:solidFill>
                <a:latin typeface="Segoe Script" panose="030B0504020000000003" pitchFamily="66" charset="0"/>
                <a:cs typeface="Times New Roman" panose="02020603050405020304" pitchFamily="18" charset="0"/>
              </a:rPr>
              <a:t>Dr. Ayman Hassan </a:t>
            </a:r>
          </a:p>
        </p:txBody>
      </p:sp>
    </p:spTree>
    <p:custDataLst>
      <p:tags r:id="rId1"/>
    </p:custDataLst>
    <p:extLst>
      <p:ext uri="{BB962C8B-B14F-4D97-AF65-F5344CB8AC3E}">
        <p14:creationId xmlns:p14="http://schemas.microsoft.com/office/powerpoint/2010/main" val="3436904945"/>
      </p:ext>
    </p:extLst>
  </p:cSld>
  <p:clrMapOvr>
    <a:masterClrMapping/>
  </p:clrMapOvr>
  <mc:AlternateContent xmlns:mc="http://schemas.openxmlformats.org/markup-compatibility/2006" xmlns:p14="http://schemas.microsoft.com/office/powerpoint/2010/main">
    <mc:Choice Requires="p14">
      <p:transition spd="slow" p14:dur="2000" advTm="45911"/>
    </mc:Choice>
    <mc:Fallback xmlns="">
      <p:transition spd="slow" advTm="459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animBg="1"/>
      <p:bldGraphic spid="4" grpId="0">
        <p:bldAsOne/>
      </p:bldGraphic>
      <p:bldP spid="24"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999163" y="88010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No.3, </a:t>
            </a:r>
            <a:r>
              <a:rPr lang="en-US" sz="3000" b="1" i="1" u="sng" kern="100" dirty="0">
                <a:solidFill>
                  <a:srgbClr val="002060"/>
                </a:solidFill>
                <a:latin typeface="Times New Roman" panose="02020603050405020304" pitchFamily="18" charset="0"/>
                <a:ea typeface="+mn-ea"/>
              </a:rPr>
              <a:t>The Content</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646771" y="978663"/>
            <a:ext cx="11074582" cy="5565947"/>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sz="2400" kern="100" dirty="0">
                <a:cs typeface="+mj-cs"/>
              </a:rPr>
              <a:t>Summary of the previous lecture . </a:t>
            </a:r>
          </a:p>
          <a:p>
            <a:pPr marL="971550" indent="-514350">
              <a:lnSpc>
                <a:spcPct val="150000"/>
              </a:lnSpc>
              <a:buClr>
                <a:srgbClr val="852F4A"/>
              </a:buClr>
              <a:buSzPct val="90000"/>
              <a:buFont typeface="+mj-lt"/>
              <a:buAutoNum type="arabicPeriod"/>
            </a:pPr>
            <a:r>
              <a:rPr lang="en-US" sz="2400" kern="100" dirty="0">
                <a:cs typeface="+mj-cs"/>
              </a:rPr>
              <a:t>Introduction </a:t>
            </a:r>
          </a:p>
          <a:p>
            <a:pPr marL="971550" indent="-514350">
              <a:lnSpc>
                <a:spcPct val="150000"/>
              </a:lnSpc>
              <a:buClr>
                <a:srgbClr val="852F4A"/>
              </a:buClr>
              <a:buSzPct val="90000"/>
              <a:buFont typeface="+mj-lt"/>
              <a:buAutoNum type="arabicPeriod"/>
            </a:pPr>
            <a:r>
              <a:rPr lang="en-US" sz="2400" kern="100" cap="small" dirty="0"/>
              <a:t>Summary descriptions of six common tools "Table 3.1a."</a:t>
            </a:r>
          </a:p>
          <a:p>
            <a:pPr marL="971550" indent="-514350">
              <a:lnSpc>
                <a:spcPct val="150000"/>
              </a:lnSpc>
              <a:buClr>
                <a:srgbClr val="852F4A"/>
              </a:buClr>
              <a:buSzPct val="90000"/>
              <a:buFont typeface="+mj-lt"/>
              <a:buAutoNum type="arabicPeriod"/>
            </a:pPr>
            <a:r>
              <a:rPr lang="en-US" sz="2400" dirty="0"/>
              <a:t>Preliminary Hazard analysis PHA</a:t>
            </a:r>
          </a:p>
          <a:p>
            <a:pPr marL="971550" indent="-514350">
              <a:lnSpc>
                <a:spcPct val="150000"/>
              </a:lnSpc>
              <a:buClr>
                <a:srgbClr val="852F4A"/>
              </a:buClr>
              <a:buSzPct val="90000"/>
              <a:buFont typeface="+mj-lt"/>
              <a:buAutoNum type="arabicPeriod"/>
            </a:pPr>
            <a:r>
              <a:rPr lang="en-US" sz="2400" dirty="0"/>
              <a:t>Where and when to use PHA?</a:t>
            </a: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PHA Format </a:t>
            </a:r>
          </a:p>
          <a:p>
            <a:pPr marL="971550" indent="-514350">
              <a:lnSpc>
                <a:spcPct val="150000"/>
              </a:lnSpc>
              <a:buClr>
                <a:srgbClr val="852F4A"/>
              </a:buClr>
              <a:buSzPct val="90000"/>
              <a:buFont typeface="+mj-lt"/>
              <a:buAutoNum type="arabicPeriod"/>
            </a:pPr>
            <a:r>
              <a:rPr lang="en-US" sz="2400" dirty="0">
                <a:cs typeface="Times New Roman" panose="02020603050405020304" pitchFamily="18" charset="0"/>
              </a:rPr>
              <a:t>Generalized steps for PHA</a:t>
            </a:r>
            <a:endParaRPr lang="en-US" sz="2400" kern="100" dirty="0">
              <a:cs typeface="Times New Roman" panose="02020603050405020304" pitchFamily="18" charset="0"/>
            </a:endParaRP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Hazard and operability analysis</a:t>
            </a: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HAZOP Format</a:t>
            </a: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Generalized steps for HAZOP </a:t>
            </a:r>
          </a:p>
        </p:txBody>
      </p:sp>
    </p:spTree>
    <p:custDataLst>
      <p:tags r:id="rId1"/>
    </p:custDataLst>
    <p:extLst>
      <p:ext uri="{BB962C8B-B14F-4D97-AF65-F5344CB8AC3E}">
        <p14:creationId xmlns:p14="http://schemas.microsoft.com/office/powerpoint/2010/main" val="1466105527"/>
      </p:ext>
    </p:extLst>
  </p:cSld>
  <p:clrMapOvr>
    <a:masterClrMapping/>
  </p:clrMapOvr>
  <mc:AlternateContent xmlns:mc="http://schemas.openxmlformats.org/markup-compatibility/2006" xmlns:p14="http://schemas.microsoft.com/office/powerpoint/2010/main">
    <mc:Choice Requires="p14">
      <p:transition spd="slow" p14:dur="2000" advTm="217396"/>
    </mc:Choice>
    <mc:Fallback xmlns="">
      <p:transition spd="slow" advTm="2173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10">
                                            <p:txEl>
                                              <p:pRg st="1" end="1"/>
                                            </p:txEl>
                                          </p:spTgt>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nodeType="clickEffect">
                                  <p:stCondLst>
                                    <p:cond delay="0"/>
                                  </p:stCondLst>
                                  <p:childTnLst>
                                    <p:animScale>
                                      <p:cBhvr>
                                        <p:cTn id="14" dur="2000" fill="hold"/>
                                        <p:tgtEl>
                                          <p:spTgt spid="10">
                                            <p:txEl>
                                              <p:pRg st="2" end="2"/>
                                            </p:txEl>
                                          </p:spTgt>
                                        </p:tgtEl>
                                      </p:cBhvr>
                                      <p:by x="150000" y="150000"/>
                                    </p:animScale>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10">
                                            <p:txEl>
                                              <p:pRg st="3" end="3"/>
                                            </p:txEl>
                                          </p:spTgt>
                                        </p:tgtEl>
                                      </p:cBhvr>
                                      <p:by x="150000" y="150000"/>
                                    </p:animScale>
                                  </p:childTnLst>
                                </p:cTn>
                              </p:par>
                            </p:childTnLst>
                          </p:cTn>
                        </p:par>
                      </p:childTnLst>
                    </p:cTn>
                  </p:par>
                  <p:par>
                    <p:cTn id="19" fill="hold">
                      <p:stCondLst>
                        <p:cond delay="indefinite"/>
                      </p:stCondLst>
                      <p:childTnLst>
                        <p:par>
                          <p:cTn id="20" fill="hold">
                            <p:stCondLst>
                              <p:cond delay="0"/>
                            </p:stCondLst>
                            <p:childTnLst>
                              <p:par>
                                <p:cTn id="21" presetID="6" presetClass="emph" presetSubtype="0" fill="hold" nodeType="clickEffect">
                                  <p:stCondLst>
                                    <p:cond delay="0"/>
                                  </p:stCondLst>
                                  <p:childTnLst>
                                    <p:animScale>
                                      <p:cBhvr>
                                        <p:cTn id="22" dur="2000" fill="hold"/>
                                        <p:tgtEl>
                                          <p:spTgt spid="10">
                                            <p:txEl>
                                              <p:pRg st="4" end="4"/>
                                            </p:txEl>
                                          </p:spTgt>
                                        </p:tgtEl>
                                      </p:cBhvr>
                                      <p:by x="150000" y="150000"/>
                                    </p:animScale>
                                  </p:childTnLst>
                                </p:cTn>
                              </p:par>
                            </p:childTnLst>
                          </p:cTn>
                        </p:par>
                      </p:childTnLst>
                    </p:cTn>
                  </p:par>
                  <p:par>
                    <p:cTn id="23" fill="hold">
                      <p:stCondLst>
                        <p:cond delay="indefinite"/>
                      </p:stCondLst>
                      <p:childTnLst>
                        <p:par>
                          <p:cTn id="24" fill="hold">
                            <p:stCondLst>
                              <p:cond delay="0"/>
                            </p:stCondLst>
                            <p:childTnLst>
                              <p:par>
                                <p:cTn id="25" presetID="6" presetClass="emph" presetSubtype="0" fill="hold" nodeType="clickEffect">
                                  <p:stCondLst>
                                    <p:cond delay="0"/>
                                  </p:stCondLst>
                                  <p:childTnLst>
                                    <p:animScale>
                                      <p:cBhvr>
                                        <p:cTn id="26" dur="2000" fill="hold"/>
                                        <p:tgtEl>
                                          <p:spTgt spid="10">
                                            <p:txEl>
                                              <p:pRg st="5" end="5"/>
                                            </p:txEl>
                                          </p:spTgt>
                                        </p:tgtEl>
                                      </p:cBhvr>
                                      <p:by x="150000" y="150000"/>
                                    </p:animScale>
                                  </p:childTnLst>
                                </p:cTn>
                              </p:par>
                            </p:childTnLst>
                          </p:cTn>
                        </p:par>
                      </p:childTnLst>
                    </p:cTn>
                  </p:par>
                  <p:par>
                    <p:cTn id="27" fill="hold">
                      <p:stCondLst>
                        <p:cond delay="indefinite"/>
                      </p:stCondLst>
                      <p:childTnLst>
                        <p:par>
                          <p:cTn id="28" fill="hold">
                            <p:stCondLst>
                              <p:cond delay="0"/>
                            </p:stCondLst>
                            <p:childTnLst>
                              <p:par>
                                <p:cTn id="29" presetID="6" presetClass="emph" presetSubtype="0" fill="hold" nodeType="clickEffect">
                                  <p:stCondLst>
                                    <p:cond delay="0"/>
                                  </p:stCondLst>
                                  <p:childTnLst>
                                    <p:animScale>
                                      <p:cBhvr>
                                        <p:cTn id="30" dur="2000" fill="hold"/>
                                        <p:tgtEl>
                                          <p:spTgt spid="10">
                                            <p:txEl>
                                              <p:pRg st="6" end="6"/>
                                            </p:txEl>
                                          </p:spTgt>
                                        </p:tgtEl>
                                      </p:cBhvr>
                                      <p:by x="150000" y="150000"/>
                                    </p:animScale>
                                  </p:childTnLst>
                                </p:cTn>
                              </p:par>
                            </p:childTnLst>
                          </p:cTn>
                        </p:par>
                      </p:childTnLst>
                    </p:cTn>
                  </p:par>
                  <p:par>
                    <p:cTn id="31" fill="hold">
                      <p:stCondLst>
                        <p:cond delay="indefinite"/>
                      </p:stCondLst>
                      <p:childTnLst>
                        <p:par>
                          <p:cTn id="32" fill="hold">
                            <p:stCondLst>
                              <p:cond delay="0"/>
                            </p:stCondLst>
                            <p:childTnLst>
                              <p:par>
                                <p:cTn id="33" presetID="6" presetClass="emph" presetSubtype="0" fill="hold" nodeType="clickEffect">
                                  <p:stCondLst>
                                    <p:cond delay="0"/>
                                  </p:stCondLst>
                                  <p:childTnLst>
                                    <p:animScale>
                                      <p:cBhvr>
                                        <p:cTn id="34" dur="2000" fill="hold"/>
                                        <p:tgtEl>
                                          <p:spTgt spid="10">
                                            <p:txEl>
                                              <p:pRg st="7" end="7"/>
                                            </p:txEl>
                                          </p:spTgt>
                                        </p:tgtEl>
                                      </p:cBhvr>
                                      <p:by x="150000" y="150000"/>
                                    </p:animScale>
                                  </p:childTnLst>
                                </p:cTn>
                              </p:par>
                            </p:childTnLst>
                          </p:cTn>
                        </p:par>
                      </p:childTnLst>
                    </p:cTn>
                  </p:par>
                  <p:par>
                    <p:cTn id="35" fill="hold">
                      <p:stCondLst>
                        <p:cond delay="indefinite"/>
                      </p:stCondLst>
                      <p:childTnLst>
                        <p:par>
                          <p:cTn id="36" fill="hold">
                            <p:stCondLst>
                              <p:cond delay="0"/>
                            </p:stCondLst>
                            <p:childTnLst>
                              <p:par>
                                <p:cTn id="37" presetID="6" presetClass="emph" presetSubtype="0" fill="hold" nodeType="clickEffect">
                                  <p:stCondLst>
                                    <p:cond delay="0"/>
                                  </p:stCondLst>
                                  <p:childTnLst>
                                    <p:animScale>
                                      <p:cBhvr>
                                        <p:cTn id="38" dur="2000" fill="hold"/>
                                        <p:tgtEl>
                                          <p:spTgt spid="10">
                                            <p:txEl>
                                              <p:pRg st="8" end="8"/>
                                            </p:txEl>
                                          </p:spTgt>
                                        </p:tgtEl>
                                      </p:cBhvr>
                                      <p:by x="150000" y="150000"/>
                                    </p:animScale>
                                  </p:childTnLst>
                                </p:cTn>
                              </p:par>
                            </p:childTnLst>
                          </p:cTn>
                        </p:par>
                      </p:childTnLst>
                    </p:cTn>
                  </p:par>
                  <p:par>
                    <p:cTn id="39" fill="hold">
                      <p:stCondLst>
                        <p:cond delay="indefinite"/>
                      </p:stCondLst>
                      <p:childTnLst>
                        <p:par>
                          <p:cTn id="40" fill="hold">
                            <p:stCondLst>
                              <p:cond delay="0"/>
                            </p:stCondLst>
                            <p:childTnLst>
                              <p:par>
                                <p:cTn id="41" presetID="6" presetClass="emph" presetSubtype="0" fill="hold" nodeType="clickEffect">
                                  <p:stCondLst>
                                    <p:cond delay="0"/>
                                  </p:stCondLst>
                                  <p:childTnLst>
                                    <p:animScale>
                                      <p:cBhvr>
                                        <p:cTn id="42" dur="2000" fill="hold"/>
                                        <p:tgtEl>
                                          <p:spTgt spid="10">
                                            <p:txEl>
                                              <p:pRg st="9" end="9"/>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999163" y="88010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3" name="TextBox 12">
            <a:extLst>
              <a:ext uri="{FF2B5EF4-FFF2-40B4-BE49-F238E27FC236}">
                <a16:creationId xmlns:a16="http://schemas.microsoft.com/office/drawing/2014/main" id="{D9B81EC7-E8FE-4341-ACAC-8500B6543C7E}"/>
              </a:ext>
            </a:extLst>
          </p:cNvPr>
          <p:cNvSpPr txBox="1"/>
          <p:nvPr/>
        </p:nvSpPr>
        <p:spPr>
          <a:xfrm>
            <a:off x="3557238" y="202187"/>
            <a:ext cx="3401123" cy="661207"/>
          </a:xfrm>
          <a:prstGeom prst="rect">
            <a:avLst/>
          </a:prstGeom>
          <a:noFill/>
        </p:spPr>
        <p:txBody>
          <a:bodyPr wrap="square">
            <a:spAutoFit/>
          </a:bodyPr>
          <a:lstStyle/>
          <a:p>
            <a:pPr marL="457200" algn="ctr">
              <a:lnSpc>
                <a:spcPct val="150000"/>
              </a:lnSpc>
              <a:buClr>
                <a:srgbClr val="852F4A"/>
              </a:buClr>
              <a:buSzPct val="90000"/>
            </a:pPr>
            <a:r>
              <a:rPr lang="en-US" sz="2800" b="1" kern="100" dirty="0">
                <a:latin typeface="Times New Roman" panose="02020603050405020304" pitchFamily="18" charset="0"/>
                <a:cs typeface="+mj-cs"/>
              </a:rPr>
              <a:t>Introduction</a:t>
            </a:r>
            <a:endParaRPr lang="en-US" sz="2800" b="1" dirty="0"/>
          </a:p>
        </p:txBody>
      </p:sp>
      <p:sp>
        <p:nvSpPr>
          <p:cNvPr id="14" name="TextBox 13">
            <a:extLst>
              <a:ext uri="{FF2B5EF4-FFF2-40B4-BE49-F238E27FC236}">
                <a16:creationId xmlns:a16="http://schemas.microsoft.com/office/drawing/2014/main" id="{3782AE18-B245-48B4-8450-0BA3CDE17CE8}"/>
              </a:ext>
            </a:extLst>
          </p:cNvPr>
          <p:cNvSpPr txBox="1"/>
          <p:nvPr/>
        </p:nvSpPr>
        <p:spPr>
          <a:xfrm>
            <a:off x="646771" y="1066660"/>
            <a:ext cx="11163790" cy="5240665"/>
          </a:xfrm>
          <a:prstGeom prst="rect">
            <a:avLst/>
          </a:prstGeom>
          <a:noFill/>
        </p:spPr>
        <p:txBody>
          <a:bodyPr wrap="square">
            <a:spAutoFit/>
          </a:bodyPr>
          <a:lstStyle/>
          <a:p>
            <a:pPr>
              <a:lnSpc>
                <a:spcPct val="150000"/>
              </a:lnSpc>
              <a:spcAft>
                <a:spcPts val="800"/>
              </a:spcAft>
            </a:pPr>
            <a:r>
              <a:rPr lang="en-US" sz="2400" kern="100" dirty="0">
                <a:effectLst/>
                <a:ea typeface="Calibri" panose="020F0502020204030204" pitchFamily="34" charset="0"/>
                <a:cs typeface="Arial" panose="020B0604020202020204" pitchFamily="34" charset="0"/>
              </a:rPr>
              <a:t>This chapter describes several common techniques and a principle used in managing operational risks. </a:t>
            </a:r>
          </a:p>
          <a:p>
            <a:pPr algn="ctr">
              <a:lnSpc>
                <a:spcPct val="150000"/>
              </a:lnSpc>
              <a:spcAft>
                <a:spcPts val="800"/>
              </a:spcAft>
            </a:pPr>
            <a:r>
              <a:rPr lang="en-US" sz="2200" b="1" u="sng" kern="100" dirty="0">
                <a:solidFill>
                  <a:srgbClr val="C00000"/>
                </a:solidFill>
                <a:effectLst/>
                <a:ea typeface="Calibri" panose="020F0502020204030204" pitchFamily="34" charset="0"/>
                <a:cs typeface="Arial" panose="020B0604020202020204" pitchFamily="34" charset="0"/>
              </a:rPr>
              <a:t>The techniques are </a:t>
            </a:r>
          </a:p>
          <a:p>
            <a:pPr>
              <a:lnSpc>
                <a:spcPct val="150000"/>
              </a:lnSpc>
              <a:spcAft>
                <a:spcPts val="800"/>
              </a:spcAft>
            </a:pPr>
            <a:r>
              <a:rPr lang="en-US" sz="2100" b="1" kern="100" dirty="0">
                <a:effectLst/>
                <a:ea typeface="Calibri" panose="020F0502020204030204" pitchFamily="34" charset="0"/>
                <a:cs typeface="Arial" panose="020B0604020202020204" pitchFamily="34" charset="0"/>
              </a:rPr>
              <a:t>1- Preliminary Hazard Analysis (PHA),   	2- Hazard and Operability Analysis (HAZOP)</a:t>
            </a:r>
          </a:p>
          <a:p>
            <a:pPr>
              <a:lnSpc>
                <a:spcPct val="150000"/>
              </a:lnSpc>
              <a:spcAft>
                <a:spcPts val="800"/>
              </a:spcAft>
            </a:pPr>
            <a:r>
              <a:rPr lang="en-US" sz="2100" b="1" kern="100" dirty="0">
                <a:effectLst/>
                <a:ea typeface="Calibri" panose="020F0502020204030204" pitchFamily="34" charset="0"/>
                <a:cs typeface="Arial" panose="020B0604020202020204" pitchFamily="34" charset="0"/>
              </a:rPr>
              <a:t>3- Job Safety Analysis (JSA) 			4- Failure Mode and Effects Analysis (FMEA)</a:t>
            </a:r>
          </a:p>
          <a:p>
            <a:pPr>
              <a:lnSpc>
                <a:spcPct val="150000"/>
              </a:lnSpc>
              <a:spcAft>
                <a:spcPts val="800"/>
              </a:spcAft>
            </a:pPr>
            <a:r>
              <a:rPr lang="en-US" sz="2100" b="1" kern="100" dirty="0">
                <a:effectLst/>
                <a:ea typeface="Calibri" panose="020F0502020204030204" pitchFamily="34" charset="0"/>
                <a:cs typeface="Arial" panose="020B0604020202020204" pitchFamily="34" charset="0"/>
              </a:rPr>
              <a:t>5- Fault Tree Analysis (FTA)			6- Cause and Consequences Analysis (CCA).</a:t>
            </a:r>
          </a:p>
          <a:p>
            <a:pPr algn="ctr">
              <a:lnSpc>
                <a:spcPct val="150000"/>
              </a:lnSpc>
              <a:spcAft>
                <a:spcPts val="800"/>
              </a:spcAft>
            </a:pPr>
            <a:r>
              <a:rPr lang="en-US" sz="2200" b="1" u="sng" kern="100" dirty="0">
                <a:solidFill>
                  <a:srgbClr val="C00000"/>
                </a:solidFill>
                <a:effectLst/>
                <a:ea typeface="Calibri" panose="020F0502020204030204" pitchFamily="34" charset="0"/>
                <a:cs typeface="Arial" panose="020B0604020202020204" pitchFamily="34" charset="0"/>
              </a:rPr>
              <a:t> The principle is </a:t>
            </a:r>
          </a:p>
          <a:p>
            <a:pPr>
              <a:lnSpc>
                <a:spcPct val="150000"/>
              </a:lnSpc>
              <a:spcAft>
                <a:spcPts val="800"/>
              </a:spcAft>
            </a:pPr>
            <a:r>
              <a:rPr lang="en-US" sz="2200" b="1" kern="100" dirty="0">
                <a:effectLst/>
                <a:ea typeface="Calibri" panose="020F0502020204030204" pitchFamily="34" charset="0"/>
                <a:cs typeface="Arial" panose="020B0604020202020204" pitchFamily="34" charset="0"/>
              </a:rPr>
              <a:t>" As Low As Reasonably Practicable (ALARP)" that gives guidance in applying the risk management process., Their basic descriptions are summarized in Tables 3.1a and 3.1b</a:t>
            </a:r>
          </a:p>
        </p:txBody>
      </p:sp>
    </p:spTree>
    <p:custDataLst>
      <p:tags r:id="rId1"/>
    </p:custDataLst>
    <p:extLst>
      <p:ext uri="{BB962C8B-B14F-4D97-AF65-F5344CB8AC3E}">
        <p14:creationId xmlns:p14="http://schemas.microsoft.com/office/powerpoint/2010/main" val="2623865400"/>
      </p:ext>
    </p:extLst>
  </p:cSld>
  <p:clrMapOvr>
    <a:masterClrMapping/>
  </p:clrMapOvr>
  <mc:AlternateContent xmlns:mc="http://schemas.openxmlformats.org/markup-compatibility/2006" xmlns:p14="http://schemas.microsoft.com/office/powerpoint/2010/main">
    <mc:Choice Requires="p14">
      <p:transition spd="slow" p14:dur="2000" advTm="124635"/>
    </mc:Choice>
    <mc:Fallback xmlns="">
      <p:transition spd="slow" advTm="12463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5CCE22F-7C4C-444F-9C7A-F50E7CDE61D6}"/>
              </a:ext>
            </a:extLst>
          </p:cNvPr>
          <p:cNvSpPr/>
          <p:nvPr/>
        </p:nvSpPr>
        <p:spPr>
          <a:xfrm>
            <a:off x="7926426"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572EC31-5E5D-4C13-9F4C-9ABD8CFB6A5E}"/>
              </a:ext>
            </a:extLst>
          </p:cNvPr>
          <p:cNvSpPr/>
          <p:nvPr/>
        </p:nvSpPr>
        <p:spPr>
          <a:xfrm>
            <a:off x="137152" y="981579"/>
            <a:ext cx="1177492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pic>
        <p:nvPicPr>
          <p:cNvPr id="6" name="Content Placeholder 3"/>
          <p:cNvPicPr>
            <a:picLocks noChangeAspect="1"/>
          </p:cNvPicPr>
          <p:nvPr/>
        </p:nvPicPr>
        <p:blipFill>
          <a:blip r:embed="rId2"/>
          <a:stretch>
            <a:fillRect/>
          </a:stretch>
        </p:blipFill>
        <p:spPr>
          <a:xfrm>
            <a:off x="1152395" y="1164920"/>
            <a:ext cx="9954219" cy="5298509"/>
          </a:xfrm>
          <a:prstGeom prst="rect">
            <a:avLst/>
          </a:prstGeom>
        </p:spPr>
      </p:pic>
      <p:sp>
        <p:nvSpPr>
          <p:cNvPr id="12" name="TextBox 11">
            <a:extLst>
              <a:ext uri="{FF2B5EF4-FFF2-40B4-BE49-F238E27FC236}">
                <a16:creationId xmlns:a16="http://schemas.microsoft.com/office/drawing/2014/main" id="{2213DFA5-E12E-4ACA-A67D-8B519F0ABB0F}"/>
              </a:ext>
            </a:extLst>
          </p:cNvPr>
          <p:cNvSpPr txBox="1"/>
          <p:nvPr/>
        </p:nvSpPr>
        <p:spPr>
          <a:xfrm>
            <a:off x="1979584" y="142627"/>
            <a:ext cx="8112272" cy="661207"/>
          </a:xfrm>
          <a:prstGeom prst="rect">
            <a:avLst/>
          </a:prstGeom>
          <a:noFill/>
        </p:spPr>
        <p:txBody>
          <a:bodyPr wrap="square">
            <a:spAutoFit/>
          </a:bodyPr>
          <a:lstStyle/>
          <a:p>
            <a:pPr marL="457200">
              <a:lnSpc>
                <a:spcPct val="150000"/>
              </a:lnSpc>
              <a:buClr>
                <a:srgbClr val="852F4A"/>
              </a:buClr>
              <a:buSzPct val="90000"/>
            </a:pPr>
            <a:r>
              <a:rPr lang="en-US" sz="2700" b="1" kern="100" cap="small" dirty="0">
                <a:latin typeface="Times New Roman" panose="02020603050405020304" pitchFamily="18" charset="0"/>
              </a:rPr>
              <a:t>Summary descriptions of six common tools, 1</a:t>
            </a:r>
          </a:p>
        </p:txBody>
      </p:sp>
    </p:spTree>
    <p:extLst>
      <p:ext uri="{BB962C8B-B14F-4D97-AF65-F5344CB8AC3E}">
        <p14:creationId xmlns:p14="http://schemas.microsoft.com/office/powerpoint/2010/main" val="2938186452"/>
      </p:ext>
    </p:extLst>
  </p:cSld>
  <p:clrMapOvr>
    <a:masterClrMapping/>
  </p:clrMapOvr>
  <mc:AlternateContent xmlns:mc="http://schemas.openxmlformats.org/markup-compatibility/2006" xmlns:p14="http://schemas.microsoft.com/office/powerpoint/2010/main">
    <mc:Choice Requires="p14">
      <p:transition spd="slow" p14:dur="2000" advTm="14170"/>
    </mc:Choice>
    <mc:Fallback xmlns="">
      <p:transition spd="slow" advTm="1417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3B16618-616A-4D54-894B-812E292379EF}"/>
              </a:ext>
            </a:extLst>
          </p:cNvPr>
          <p:cNvSpPr/>
          <p:nvPr/>
        </p:nvSpPr>
        <p:spPr>
          <a:xfrm>
            <a:off x="7988772" y="900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97FF7C5-2D0D-4678-8AB1-4E48576E64F1}"/>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pic>
        <p:nvPicPr>
          <p:cNvPr id="6" name="Content Placeholder 3"/>
          <p:cNvPicPr>
            <a:picLocks noChangeAspect="1"/>
          </p:cNvPicPr>
          <p:nvPr/>
        </p:nvPicPr>
        <p:blipFill>
          <a:blip r:embed="rId2"/>
          <a:stretch>
            <a:fillRect/>
          </a:stretch>
        </p:blipFill>
        <p:spPr>
          <a:xfrm>
            <a:off x="964505" y="1014608"/>
            <a:ext cx="10075202" cy="5624187"/>
          </a:xfrm>
          <a:prstGeom prst="rect">
            <a:avLst/>
          </a:prstGeom>
        </p:spPr>
      </p:pic>
      <p:sp>
        <p:nvSpPr>
          <p:cNvPr id="12" name="TextBox 11">
            <a:extLst>
              <a:ext uri="{FF2B5EF4-FFF2-40B4-BE49-F238E27FC236}">
                <a16:creationId xmlns:a16="http://schemas.microsoft.com/office/drawing/2014/main" id="{E398D30B-C238-4904-9FD1-E0D3BE41EA2D}"/>
              </a:ext>
            </a:extLst>
          </p:cNvPr>
          <p:cNvSpPr txBox="1"/>
          <p:nvPr/>
        </p:nvSpPr>
        <p:spPr>
          <a:xfrm>
            <a:off x="1979584" y="142627"/>
            <a:ext cx="8112272" cy="661207"/>
          </a:xfrm>
          <a:prstGeom prst="rect">
            <a:avLst/>
          </a:prstGeom>
          <a:noFill/>
        </p:spPr>
        <p:txBody>
          <a:bodyPr wrap="square">
            <a:spAutoFit/>
          </a:bodyPr>
          <a:lstStyle/>
          <a:p>
            <a:pPr marL="457200">
              <a:lnSpc>
                <a:spcPct val="150000"/>
              </a:lnSpc>
              <a:buClr>
                <a:srgbClr val="852F4A"/>
              </a:buClr>
              <a:buSzPct val="90000"/>
            </a:pPr>
            <a:r>
              <a:rPr lang="en-US" sz="2700" b="1" kern="100" cap="small" dirty="0">
                <a:latin typeface="Times New Roman" panose="02020603050405020304" pitchFamily="18" charset="0"/>
              </a:rPr>
              <a:t>Summary descriptions of six common tools, 2</a:t>
            </a:r>
          </a:p>
        </p:txBody>
      </p:sp>
    </p:spTree>
    <p:extLst>
      <p:ext uri="{BB962C8B-B14F-4D97-AF65-F5344CB8AC3E}">
        <p14:creationId xmlns:p14="http://schemas.microsoft.com/office/powerpoint/2010/main" val="1157201900"/>
      </p:ext>
    </p:extLst>
  </p:cSld>
  <p:clrMapOvr>
    <a:masterClrMapping/>
  </p:clrMapOvr>
  <mc:AlternateContent xmlns:mc="http://schemas.openxmlformats.org/markup-compatibility/2006" xmlns:p14="http://schemas.microsoft.com/office/powerpoint/2010/main">
    <mc:Choice Requires="p14">
      <p:transition spd="slow" p14:dur="2000" advTm="17725"/>
    </mc:Choice>
    <mc:Fallback xmlns="">
      <p:transition spd="slow" advTm="1772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B2201BB-1F5A-4C2A-A7BA-F77E5FDF3E32}"/>
              </a:ext>
            </a:extLst>
          </p:cNvPr>
          <p:cNvSpPr/>
          <p:nvPr/>
        </p:nvSpPr>
        <p:spPr>
          <a:xfrm>
            <a:off x="7978381" y="900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435FA988-57C5-436D-B929-B09F5D1C6096}"/>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Rectangle 5"/>
          <p:cNvSpPr/>
          <p:nvPr/>
        </p:nvSpPr>
        <p:spPr>
          <a:xfrm>
            <a:off x="604461" y="1486869"/>
            <a:ext cx="8933656" cy="3839000"/>
          </a:xfrm>
          <a:prstGeom prst="rect">
            <a:avLst/>
          </a:prstGeom>
        </p:spPr>
        <p:txBody>
          <a:bodyPr wrap="square">
            <a:spAutoFit/>
          </a:bodyPr>
          <a:lstStyle/>
          <a:p>
            <a:pPr>
              <a:lnSpc>
                <a:spcPct val="150000"/>
              </a:lnSpc>
              <a:defRPr/>
            </a:pPr>
            <a:r>
              <a:rPr lang="en-US" sz="2800" dirty="0">
                <a:latin typeface="+mj-lt"/>
                <a:ea typeface="+mj-ea"/>
                <a:cs typeface="+mj-cs"/>
              </a:rPr>
              <a:t>The PHA is suitable as an initial risk study at an early stage of a project and its results are used to:</a:t>
            </a:r>
          </a:p>
          <a:p>
            <a:pPr marL="457200" indent="-457200">
              <a:lnSpc>
                <a:spcPct val="200000"/>
              </a:lnSpc>
              <a:buFont typeface="Wingdings" panose="05000000000000000000" pitchFamily="2" charset="2"/>
              <a:buChar char="ü"/>
              <a:defRPr/>
            </a:pPr>
            <a:r>
              <a:rPr lang="en-US" sz="2800" dirty="0">
                <a:latin typeface="+mj-lt"/>
                <a:ea typeface="+mj-ea"/>
                <a:cs typeface="+mj-cs"/>
              </a:rPr>
              <a:t>Compare main concepts,</a:t>
            </a:r>
          </a:p>
          <a:p>
            <a:pPr marL="457200" indent="-457200">
              <a:lnSpc>
                <a:spcPct val="200000"/>
              </a:lnSpc>
              <a:buFont typeface="Wingdings" panose="05000000000000000000" pitchFamily="2" charset="2"/>
              <a:buChar char="ü"/>
              <a:defRPr/>
            </a:pPr>
            <a:r>
              <a:rPr lang="en-US" sz="2800" dirty="0">
                <a:latin typeface="+mj-lt"/>
                <a:ea typeface="+mj-ea"/>
                <a:cs typeface="+mj-cs"/>
              </a:rPr>
              <a:t>Focus on the important risk issues,</a:t>
            </a:r>
          </a:p>
          <a:p>
            <a:pPr marL="457200" indent="-457200">
              <a:lnSpc>
                <a:spcPct val="200000"/>
              </a:lnSpc>
              <a:buFont typeface="Wingdings" panose="05000000000000000000" pitchFamily="2" charset="2"/>
              <a:buChar char="ü"/>
              <a:defRPr/>
            </a:pPr>
            <a:r>
              <a:rPr lang="en-US" sz="2800" dirty="0">
                <a:latin typeface="+mj-lt"/>
                <a:ea typeface="+mj-ea"/>
                <a:cs typeface="+mj-cs"/>
              </a:rPr>
              <a:t>Input for analysis of more detailed risks .</a:t>
            </a:r>
          </a:p>
        </p:txBody>
      </p:sp>
      <p:pic>
        <p:nvPicPr>
          <p:cNvPr id="2" name="Picture 1"/>
          <p:cNvPicPr>
            <a:picLocks noChangeAspect="1"/>
          </p:cNvPicPr>
          <p:nvPr/>
        </p:nvPicPr>
        <p:blipFill>
          <a:blip r:embed="rId2"/>
          <a:stretch>
            <a:fillRect/>
          </a:stretch>
        </p:blipFill>
        <p:spPr>
          <a:xfrm>
            <a:off x="7577825" y="3397841"/>
            <a:ext cx="3834716" cy="2408129"/>
          </a:xfrm>
          <a:prstGeom prst="rect">
            <a:avLst/>
          </a:prstGeom>
        </p:spPr>
      </p:pic>
      <p:sp>
        <p:nvSpPr>
          <p:cNvPr id="13" name="Title 1">
            <a:extLst>
              <a:ext uri="{FF2B5EF4-FFF2-40B4-BE49-F238E27FC236}">
                <a16:creationId xmlns:a16="http://schemas.microsoft.com/office/drawing/2014/main" id="{614496E3-E4CF-4F9B-B6A4-93526F6A4D9F}"/>
              </a:ext>
            </a:extLst>
          </p:cNvPr>
          <p:cNvSpPr>
            <a:spLocks noGrp="1"/>
          </p:cNvSpPr>
          <p:nvPr>
            <p:ph type="title"/>
          </p:nvPr>
        </p:nvSpPr>
        <p:spPr>
          <a:xfrm>
            <a:off x="2955073" y="136525"/>
            <a:ext cx="6144322" cy="853042"/>
          </a:xfrm>
        </p:spPr>
        <p:txBody>
          <a:bodyPr>
            <a:normAutofit/>
          </a:bodyPr>
          <a:lstStyle/>
          <a:p>
            <a:pPr algn="ctr"/>
            <a:r>
              <a:rPr lang="en-US" sz="2800" b="1" dirty="0"/>
              <a:t>Preliminary Hazard analysis.1</a:t>
            </a:r>
          </a:p>
        </p:txBody>
      </p:sp>
    </p:spTree>
    <p:extLst>
      <p:ext uri="{BB962C8B-B14F-4D97-AF65-F5344CB8AC3E}">
        <p14:creationId xmlns:p14="http://schemas.microsoft.com/office/powerpoint/2010/main" val="2962229979"/>
      </p:ext>
    </p:extLst>
  </p:cSld>
  <p:clrMapOvr>
    <a:masterClrMapping/>
  </p:clrMapOvr>
  <mc:AlternateContent xmlns:mc="http://schemas.openxmlformats.org/markup-compatibility/2006" xmlns:p14="http://schemas.microsoft.com/office/powerpoint/2010/main">
    <mc:Choice Requires="p14">
      <p:transition spd="slow" p14:dur="2000" advTm="319270"/>
    </mc:Choice>
    <mc:Fallback xmlns="">
      <p:transition spd="slow" advTm="3192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5ADB401-E648-44DE-9562-5D8ACEF6A2AE}"/>
              </a:ext>
            </a:extLst>
          </p:cNvPr>
          <p:cNvSpPr/>
          <p:nvPr/>
        </p:nvSpPr>
        <p:spPr>
          <a:xfrm>
            <a:off x="7967990" y="900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0CB5723-1C2D-46AC-9322-1E1B347DA3CC}"/>
              </a:ext>
            </a:extLst>
          </p:cNvPr>
          <p:cNvSpPr/>
          <p:nvPr/>
        </p:nvSpPr>
        <p:spPr>
          <a:xfrm>
            <a:off x="215900" y="952845"/>
            <a:ext cx="1179768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452815" y="136525"/>
            <a:ext cx="5490463" cy="853042"/>
          </a:xfrm>
        </p:spPr>
        <p:txBody>
          <a:bodyPr>
            <a:normAutofit/>
          </a:bodyPr>
          <a:lstStyle/>
          <a:p>
            <a:pPr algn="ctr"/>
            <a:r>
              <a:rPr lang="en-US" sz="3200" b="1" dirty="0"/>
              <a:t>Preliminary Hazard analysis.2</a:t>
            </a:r>
          </a:p>
        </p:txBody>
      </p:sp>
      <p:sp>
        <p:nvSpPr>
          <p:cNvPr id="6" name="Rectangle 5"/>
          <p:cNvSpPr/>
          <p:nvPr/>
        </p:nvSpPr>
        <p:spPr>
          <a:xfrm>
            <a:off x="929013" y="1495280"/>
            <a:ext cx="10333973" cy="3673121"/>
          </a:xfrm>
          <a:prstGeom prst="rect">
            <a:avLst/>
          </a:prstGeom>
        </p:spPr>
        <p:txBody>
          <a:bodyPr wrap="square">
            <a:spAutoFit/>
          </a:bodyPr>
          <a:lstStyle/>
          <a:p>
            <a:pPr>
              <a:lnSpc>
                <a:spcPct val="200000"/>
              </a:lnSpc>
              <a:spcBef>
                <a:spcPct val="0"/>
              </a:spcBef>
              <a:defRPr/>
            </a:pPr>
            <a:r>
              <a:rPr lang="en-US" sz="2400" dirty="0">
                <a:latin typeface="+mj-lt"/>
                <a:ea typeface="+mj-ea"/>
                <a:cs typeface="+mj-cs"/>
              </a:rPr>
              <a:t>PHA used as an initial step in a detailed risk analysis of a system concept or an existing system. </a:t>
            </a:r>
          </a:p>
          <a:p>
            <a:pPr>
              <a:lnSpc>
                <a:spcPct val="200000"/>
              </a:lnSpc>
              <a:spcBef>
                <a:spcPct val="0"/>
              </a:spcBef>
              <a:defRPr/>
            </a:pPr>
            <a:r>
              <a:rPr lang="en-US" sz="2400" dirty="0">
                <a:latin typeface="+mj-lt"/>
                <a:ea typeface="+mj-ea"/>
                <a:cs typeface="+mj-cs"/>
              </a:rPr>
              <a:t>The purpose of the PHA is then to identify those hazardous events that should be subject to further and more detailed risk analysis.</a:t>
            </a:r>
          </a:p>
          <a:p>
            <a:pPr>
              <a:lnSpc>
                <a:spcPct val="200000"/>
              </a:lnSpc>
              <a:spcBef>
                <a:spcPct val="0"/>
              </a:spcBef>
              <a:defRPr/>
            </a:pPr>
            <a:r>
              <a:rPr lang="en-US" sz="2400" dirty="0">
                <a:latin typeface="+mj-lt"/>
                <a:ea typeface="+mj-ea"/>
                <a:cs typeface="+mj-cs"/>
              </a:rPr>
              <a:t>A PHA can be used to initiate the formation of a hazard log.</a:t>
            </a:r>
          </a:p>
        </p:txBody>
      </p:sp>
    </p:spTree>
    <p:extLst>
      <p:ext uri="{BB962C8B-B14F-4D97-AF65-F5344CB8AC3E}">
        <p14:creationId xmlns:p14="http://schemas.microsoft.com/office/powerpoint/2010/main" val="1582193166"/>
      </p:ext>
    </p:extLst>
  </p:cSld>
  <p:clrMapOvr>
    <a:masterClrMapping/>
  </p:clrMapOvr>
  <mc:AlternateContent xmlns:mc="http://schemas.openxmlformats.org/markup-compatibility/2006" xmlns:p14="http://schemas.microsoft.com/office/powerpoint/2010/main">
    <mc:Choice Requires="p14">
      <p:transition spd="slow" p14:dur="2000" advTm="31394"/>
    </mc:Choice>
    <mc:Fallback xmlns="">
      <p:transition spd="slow" advTm="3139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AAFE606-D1CA-4E08-A34D-7F014202C0F2}"/>
              </a:ext>
            </a:extLst>
          </p:cNvPr>
          <p:cNvSpPr/>
          <p:nvPr/>
        </p:nvSpPr>
        <p:spPr>
          <a:xfrm>
            <a:off x="8019945" y="8904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FCB2C21-9BD0-463D-97EC-27C0ED3776A7}"/>
              </a:ext>
            </a:extLst>
          </p:cNvPr>
          <p:cNvSpPr/>
          <p:nvPr/>
        </p:nvSpPr>
        <p:spPr>
          <a:xfrm>
            <a:off x="124691" y="984018"/>
            <a:ext cx="1186811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9E522EF2-AEF0-46B8-8E06-B4ED10F8FF73}"/>
              </a:ext>
            </a:extLst>
          </p:cNvPr>
          <p:cNvSpPr txBox="1">
            <a:spLocks/>
          </p:cNvSpPr>
          <p:nvPr/>
        </p:nvSpPr>
        <p:spPr>
          <a:xfrm>
            <a:off x="646771" y="1081669"/>
            <a:ext cx="11163789" cy="53765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endParaRPr lang="en-US" sz="2400" dirty="0">
              <a:latin typeface="+mj-lt"/>
              <a:ea typeface="+mj-ea"/>
              <a:cs typeface="+mj-cs"/>
            </a:endParaRPr>
          </a:p>
        </p:txBody>
      </p:sp>
      <p:sp>
        <p:nvSpPr>
          <p:cNvPr id="13" name="TextBox 12">
            <a:extLst>
              <a:ext uri="{FF2B5EF4-FFF2-40B4-BE49-F238E27FC236}">
                <a16:creationId xmlns:a16="http://schemas.microsoft.com/office/drawing/2014/main" id="{EB4EB813-A26E-462E-BDCC-5A22F11DAC16}"/>
              </a:ext>
            </a:extLst>
          </p:cNvPr>
          <p:cNvSpPr txBox="1"/>
          <p:nvPr/>
        </p:nvSpPr>
        <p:spPr>
          <a:xfrm>
            <a:off x="2673504" y="267539"/>
            <a:ext cx="6239106" cy="523220"/>
          </a:xfrm>
          <a:prstGeom prst="rect">
            <a:avLst/>
          </a:prstGeom>
          <a:noFill/>
        </p:spPr>
        <p:txBody>
          <a:bodyPr wrap="square">
            <a:spAutoFit/>
          </a:bodyPr>
          <a:lstStyle/>
          <a:p>
            <a:pPr algn="ctr"/>
            <a:r>
              <a:rPr lang="en-US" sz="2800" b="1" dirty="0"/>
              <a:t>SO, Where and when to use PHA?</a:t>
            </a:r>
            <a:endParaRPr lang="ar-EG" sz="2800" b="1" dirty="0"/>
          </a:p>
        </p:txBody>
      </p:sp>
      <p:sp>
        <p:nvSpPr>
          <p:cNvPr id="15" name="TextBox 14">
            <a:extLst>
              <a:ext uri="{FF2B5EF4-FFF2-40B4-BE49-F238E27FC236}">
                <a16:creationId xmlns:a16="http://schemas.microsoft.com/office/drawing/2014/main" id="{F67A318B-19E1-4ADE-A3D6-46F971289C31}"/>
              </a:ext>
            </a:extLst>
          </p:cNvPr>
          <p:cNvSpPr txBox="1"/>
          <p:nvPr/>
        </p:nvSpPr>
        <p:spPr>
          <a:xfrm>
            <a:off x="545879" y="1178236"/>
            <a:ext cx="11234054" cy="830997"/>
          </a:xfrm>
          <a:prstGeom prst="rect">
            <a:avLst/>
          </a:prstGeom>
          <a:noFill/>
        </p:spPr>
        <p:txBody>
          <a:bodyPr wrap="square">
            <a:spAutoFit/>
          </a:bodyPr>
          <a:lstStyle/>
          <a:p>
            <a:pPr marL="342900" indent="-342900">
              <a:buFont typeface="Wingdings" panose="05000000000000000000" pitchFamily="2" charset="2"/>
              <a:buChar char="ü"/>
            </a:pPr>
            <a:r>
              <a:rPr lang="en-US" sz="2400" dirty="0"/>
              <a:t>A PHA is useful as a preliminary study to determine risk requirements in the early stages of the design process, especially safety-related requirements.</a:t>
            </a:r>
            <a:endParaRPr lang="ar-EG" sz="2400" dirty="0"/>
          </a:p>
        </p:txBody>
      </p:sp>
      <p:sp>
        <p:nvSpPr>
          <p:cNvPr id="17" name="TextBox 16">
            <a:extLst>
              <a:ext uri="{FF2B5EF4-FFF2-40B4-BE49-F238E27FC236}">
                <a16:creationId xmlns:a16="http://schemas.microsoft.com/office/drawing/2014/main" id="{E652339D-D2AD-4500-8865-269D8604E4C8}"/>
              </a:ext>
            </a:extLst>
          </p:cNvPr>
          <p:cNvSpPr txBox="1"/>
          <p:nvPr/>
        </p:nvSpPr>
        <p:spPr>
          <a:xfrm>
            <a:off x="615615" y="2664077"/>
            <a:ext cx="11163789" cy="1569660"/>
          </a:xfrm>
          <a:prstGeom prst="rect">
            <a:avLst/>
          </a:prstGeom>
          <a:noFill/>
        </p:spPr>
        <p:txBody>
          <a:bodyPr wrap="square">
            <a:spAutoFit/>
          </a:bodyPr>
          <a:lstStyle/>
          <a:p>
            <a:pPr marL="342900" indent="-342900">
              <a:buFont typeface="Wingdings" panose="05000000000000000000" pitchFamily="2" charset="2"/>
              <a:buChar char="ü"/>
            </a:pPr>
            <a:r>
              <a:rPr lang="en-US" sz="2400" dirty="0"/>
              <a:t>Hence, it is widely used to support the identification and development of system or product specifications. </a:t>
            </a:r>
          </a:p>
          <a:p>
            <a:pPr marL="342900" indent="-342900">
              <a:buFont typeface="Wingdings" panose="05000000000000000000" pitchFamily="2" charset="2"/>
              <a:buChar char="ü"/>
            </a:pPr>
            <a:r>
              <a:rPr lang="en-US" sz="2400" dirty="0"/>
              <a:t>It can also be used as an initial step of a detailed risk analysis of an existing project, product, or system, that is, a precursor to further detailed studies.</a:t>
            </a:r>
            <a:endParaRPr lang="ar-EG" sz="2400" dirty="0"/>
          </a:p>
        </p:txBody>
      </p:sp>
      <p:sp>
        <p:nvSpPr>
          <p:cNvPr id="19" name="TextBox 18">
            <a:extLst>
              <a:ext uri="{FF2B5EF4-FFF2-40B4-BE49-F238E27FC236}">
                <a16:creationId xmlns:a16="http://schemas.microsoft.com/office/drawing/2014/main" id="{6344BBCE-F354-4DAF-BD59-E0A737157CD9}"/>
              </a:ext>
            </a:extLst>
          </p:cNvPr>
          <p:cNvSpPr txBox="1"/>
          <p:nvPr/>
        </p:nvSpPr>
        <p:spPr>
          <a:xfrm>
            <a:off x="664383" y="4848768"/>
            <a:ext cx="11066255" cy="830997"/>
          </a:xfrm>
          <a:prstGeom prst="rect">
            <a:avLst/>
          </a:prstGeom>
          <a:noFill/>
        </p:spPr>
        <p:txBody>
          <a:bodyPr wrap="square">
            <a:spAutoFit/>
          </a:bodyPr>
          <a:lstStyle/>
          <a:p>
            <a:pPr marL="342900" indent="-342900">
              <a:buFont typeface="Wingdings" panose="05000000000000000000" pitchFamily="2" charset="2"/>
              <a:buChar char="ü"/>
            </a:pPr>
            <a:r>
              <a:rPr lang="en-US" sz="2400" dirty="0"/>
              <a:t>It can also serve as a complete risk analysis of a rather simple system or where conditions prevent a more extensive technique from being used</a:t>
            </a:r>
            <a:endParaRPr lang="ar-EG" sz="2400" dirty="0"/>
          </a:p>
        </p:txBody>
      </p:sp>
    </p:spTree>
    <p:extLst>
      <p:ext uri="{BB962C8B-B14F-4D97-AF65-F5344CB8AC3E}">
        <p14:creationId xmlns:p14="http://schemas.microsoft.com/office/powerpoint/2010/main" val="1768108437"/>
      </p:ext>
    </p:extLst>
  </p:cSld>
  <p:clrMapOvr>
    <a:masterClrMapping/>
  </p:clrMapOvr>
  <mc:AlternateContent xmlns:mc="http://schemas.openxmlformats.org/markup-compatibility/2006" xmlns:p14="http://schemas.microsoft.com/office/powerpoint/2010/main">
    <mc:Choice Requires="p14">
      <p:transition spd="slow" p14:dur="2000" advTm="5973"/>
    </mc:Choice>
    <mc:Fallback xmlns="">
      <p:transition spd="slow" advTm="597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AAFE606-D1CA-4E08-A34D-7F014202C0F2}"/>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FCB2C21-9BD0-463D-97EC-27C0ED3776A7}"/>
              </a:ext>
            </a:extLst>
          </p:cNvPr>
          <p:cNvSpPr/>
          <p:nvPr/>
        </p:nvSpPr>
        <p:spPr>
          <a:xfrm>
            <a:off x="381439" y="1035973"/>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9E522EF2-AEF0-46B8-8E06-B4ED10F8FF73}"/>
              </a:ext>
            </a:extLst>
          </p:cNvPr>
          <p:cNvSpPr txBox="1">
            <a:spLocks/>
          </p:cNvSpPr>
          <p:nvPr/>
        </p:nvSpPr>
        <p:spPr>
          <a:xfrm>
            <a:off x="646771" y="1081669"/>
            <a:ext cx="11163789" cy="53765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endParaRPr lang="en-US" sz="2400" dirty="0">
              <a:latin typeface="+mj-lt"/>
              <a:ea typeface="+mj-ea"/>
              <a:cs typeface="+mj-cs"/>
            </a:endParaRPr>
          </a:p>
        </p:txBody>
      </p:sp>
      <p:sp>
        <p:nvSpPr>
          <p:cNvPr id="13" name="TextBox 12">
            <a:extLst>
              <a:ext uri="{FF2B5EF4-FFF2-40B4-BE49-F238E27FC236}">
                <a16:creationId xmlns:a16="http://schemas.microsoft.com/office/drawing/2014/main" id="{EB4EB813-A26E-462E-BDCC-5A22F11DAC16}"/>
              </a:ext>
            </a:extLst>
          </p:cNvPr>
          <p:cNvSpPr txBox="1"/>
          <p:nvPr/>
        </p:nvSpPr>
        <p:spPr>
          <a:xfrm>
            <a:off x="2673504" y="267539"/>
            <a:ext cx="6239106" cy="523220"/>
          </a:xfrm>
          <a:prstGeom prst="rect">
            <a:avLst/>
          </a:prstGeom>
          <a:noFill/>
        </p:spPr>
        <p:txBody>
          <a:bodyPr wrap="square">
            <a:spAutoFit/>
          </a:bodyPr>
          <a:lstStyle/>
          <a:p>
            <a:pPr algn="ctr"/>
            <a:r>
              <a:rPr lang="en-US" sz="2800" b="1" dirty="0"/>
              <a:t>Where and when to use PHA?... </a:t>
            </a:r>
            <a:r>
              <a:rPr lang="en-US" sz="2800" b="1" dirty="0" err="1"/>
              <a:t>Cont</a:t>
            </a:r>
            <a:r>
              <a:rPr lang="en-US" sz="2800" b="1" dirty="0"/>
              <a:t>,</a:t>
            </a:r>
            <a:endParaRPr lang="ar-EG" sz="2800" b="1" dirty="0"/>
          </a:p>
        </p:txBody>
      </p:sp>
      <p:sp>
        <p:nvSpPr>
          <p:cNvPr id="14" name="TextBox 13">
            <a:extLst>
              <a:ext uri="{FF2B5EF4-FFF2-40B4-BE49-F238E27FC236}">
                <a16:creationId xmlns:a16="http://schemas.microsoft.com/office/drawing/2014/main" id="{D66DFBEB-5AC0-44A7-BE43-A139363CF816}"/>
              </a:ext>
            </a:extLst>
          </p:cNvPr>
          <p:cNvSpPr txBox="1"/>
          <p:nvPr/>
        </p:nvSpPr>
        <p:spPr>
          <a:xfrm>
            <a:off x="576506" y="1568778"/>
            <a:ext cx="11234054" cy="3349956"/>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t>A PHA can be used to initiate the formation of a hazard log. </a:t>
            </a:r>
          </a:p>
          <a:p>
            <a:pPr marL="342900" indent="-342900">
              <a:lnSpc>
                <a:spcPct val="150000"/>
              </a:lnSpc>
              <a:buFont typeface="Wingdings" panose="05000000000000000000" pitchFamily="2" charset="2"/>
              <a:buChar char="ü"/>
            </a:pPr>
            <a:r>
              <a:rPr lang="en-US" sz="2400" dirty="0"/>
              <a:t>A hazard log, also known as risk register or risk log, tracks information about a hazard from its initial identification to its proposed control measures through the implementation of interventions to address the hazard. </a:t>
            </a:r>
          </a:p>
          <a:p>
            <a:pPr marL="342900" indent="-342900">
              <a:lnSpc>
                <a:spcPct val="150000"/>
              </a:lnSpc>
              <a:buFont typeface="Wingdings" panose="05000000000000000000" pitchFamily="2" charset="2"/>
              <a:buChar char="ü"/>
            </a:pPr>
            <a:r>
              <a:rPr lang="en-US" sz="2400" dirty="0"/>
              <a:t>A hazard log facilitates the continuous monitoring of a hazard to make sure that it remains under control or is eliminated</a:t>
            </a:r>
            <a:endParaRPr lang="ar-EG" sz="2400" dirty="0"/>
          </a:p>
        </p:txBody>
      </p:sp>
    </p:spTree>
    <p:extLst>
      <p:ext uri="{BB962C8B-B14F-4D97-AF65-F5344CB8AC3E}">
        <p14:creationId xmlns:p14="http://schemas.microsoft.com/office/powerpoint/2010/main" val="2017658469"/>
      </p:ext>
    </p:extLst>
  </p:cSld>
  <p:clrMapOvr>
    <a:masterClrMapping/>
  </p:clrMapOvr>
  <mc:AlternateContent xmlns:mc="http://schemas.openxmlformats.org/markup-compatibility/2006" xmlns:p14="http://schemas.microsoft.com/office/powerpoint/2010/main">
    <mc:Choice Requires="p14">
      <p:transition spd="slow" p14:dur="2000" advTm="223551"/>
    </mc:Choice>
    <mc:Fallback xmlns="">
      <p:transition spd="slow" advTm="22355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AAFE606-D1CA-4E08-A34D-7F014202C0F2}"/>
              </a:ext>
            </a:extLst>
          </p:cNvPr>
          <p:cNvSpPr/>
          <p:nvPr/>
        </p:nvSpPr>
        <p:spPr>
          <a:xfrm>
            <a:off x="8019945" y="9320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FCB2C21-9BD0-463D-97EC-27C0ED3776A7}"/>
              </a:ext>
            </a:extLst>
          </p:cNvPr>
          <p:cNvSpPr/>
          <p:nvPr/>
        </p:nvSpPr>
        <p:spPr>
          <a:xfrm>
            <a:off x="381439" y="101519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9E522EF2-AEF0-46B8-8E06-B4ED10F8FF73}"/>
              </a:ext>
            </a:extLst>
          </p:cNvPr>
          <p:cNvSpPr txBox="1">
            <a:spLocks/>
          </p:cNvSpPr>
          <p:nvPr/>
        </p:nvSpPr>
        <p:spPr>
          <a:xfrm>
            <a:off x="646771" y="1081669"/>
            <a:ext cx="11163789" cy="53765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0"/>
              </a:spcBef>
              <a:buFont typeface="Arial" panose="020B0604020202020204" pitchFamily="34" charset="0"/>
              <a:buNone/>
              <a:defRPr/>
            </a:pPr>
            <a:r>
              <a:rPr lang="en-US" sz="2400" dirty="0">
                <a:latin typeface="+mj-lt"/>
                <a:ea typeface="+mj-ea"/>
                <a:cs typeface="+mj-cs"/>
              </a:rPr>
              <a:t>The tabular form or spreadsheet is the most widely used format for PHA. </a:t>
            </a:r>
          </a:p>
          <a:p>
            <a:pPr marL="0" indent="0">
              <a:lnSpc>
                <a:spcPct val="150000"/>
              </a:lnSpc>
              <a:spcBef>
                <a:spcPct val="0"/>
              </a:spcBef>
              <a:buFont typeface="Arial" panose="020B0604020202020204" pitchFamily="34" charset="0"/>
              <a:buNone/>
              <a:defRPr/>
            </a:pPr>
            <a:r>
              <a:rPr lang="en-US" sz="2400" dirty="0">
                <a:latin typeface="+mj-lt"/>
                <a:ea typeface="+mj-ea"/>
                <a:cs typeface="+mj-cs"/>
              </a:rPr>
              <a:t>An example of a PHA worksheet for a simple system, an elevator door, is shown in Figure 3.1. The columns of the PHA table generally follow the key questions of the risk management process:</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can go wrong? </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are the causes and consequences? </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are the likelihood or chances of occurrence? </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can be done to detect, control, and manage them?</a:t>
            </a:r>
          </a:p>
        </p:txBody>
      </p:sp>
      <p:sp>
        <p:nvSpPr>
          <p:cNvPr id="15" name="Title 1">
            <a:extLst>
              <a:ext uri="{FF2B5EF4-FFF2-40B4-BE49-F238E27FC236}">
                <a16:creationId xmlns:a16="http://schemas.microsoft.com/office/drawing/2014/main" id="{99A2A867-F711-481C-92AA-8CED87E9A18B}"/>
              </a:ext>
            </a:extLst>
          </p:cNvPr>
          <p:cNvSpPr>
            <a:spLocks noGrp="1"/>
          </p:cNvSpPr>
          <p:nvPr>
            <p:ph type="title"/>
          </p:nvPr>
        </p:nvSpPr>
        <p:spPr>
          <a:xfrm>
            <a:off x="4498097" y="207888"/>
            <a:ext cx="3398827" cy="655264"/>
          </a:xfrm>
        </p:spPr>
        <p:txBody>
          <a:bodyPr>
            <a:normAutofit/>
          </a:bodyPr>
          <a:lstStyle/>
          <a:p>
            <a:pPr algn="ctr"/>
            <a:r>
              <a:rPr lang="en-US" sz="2900" b="1" dirty="0"/>
              <a:t>PHA Format.1</a:t>
            </a:r>
          </a:p>
        </p:txBody>
      </p:sp>
    </p:spTree>
    <p:extLst>
      <p:ext uri="{BB962C8B-B14F-4D97-AF65-F5344CB8AC3E}">
        <p14:creationId xmlns:p14="http://schemas.microsoft.com/office/powerpoint/2010/main" val="3134195222"/>
      </p:ext>
    </p:extLst>
  </p:cSld>
  <p:clrMapOvr>
    <a:masterClrMapping/>
  </p:clrMapOvr>
  <mc:AlternateContent xmlns:mc="http://schemas.openxmlformats.org/markup-compatibility/2006" xmlns:p14="http://schemas.microsoft.com/office/powerpoint/2010/main">
    <mc:Choice Requires="p14">
      <p:transition spd="slow" p14:dur="2000" advTm="93103"/>
    </mc:Choice>
    <mc:Fallback xmlns="">
      <p:transition spd="slow" advTm="9310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DDC0980-570A-4D62-8939-0518B04C5BDA}"/>
              </a:ext>
            </a:extLst>
          </p:cNvPr>
          <p:cNvSpPr/>
          <p:nvPr/>
        </p:nvSpPr>
        <p:spPr>
          <a:xfrm>
            <a:off x="7988772"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AA8FEB42-E924-45F5-A891-F14741543C19}"/>
              </a:ext>
            </a:extLst>
          </p:cNvPr>
          <p:cNvSpPr/>
          <p:nvPr/>
        </p:nvSpPr>
        <p:spPr>
          <a:xfrm>
            <a:off x="381439" y="1046364"/>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153228" y="165259"/>
            <a:ext cx="3885543" cy="655264"/>
          </a:xfrm>
        </p:spPr>
        <p:txBody>
          <a:bodyPr>
            <a:normAutofit/>
          </a:bodyPr>
          <a:lstStyle/>
          <a:p>
            <a:pPr algn="ctr"/>
            <a:r>
              <a:rPr lang="en-US" sz="2900" b="1" dirty="0"/>
              <a:t>PHA Format.2</a:t>
            </a:r>
          </a:p>
        </p:txBody>
      </p:sp>
      <p:sp>
        <p:nvSpPr>
          <p:cNvPr id="6" name="Content Placeholder 2">
            <a:extLst>
              <a:ext uri="{FF2B5EF4-FFF2-40B4-BE49-F238E27FC236}">
                <a16:creationId xmlns:a16="http://schemas.microsoft.com/office/drawing/2014/main" id="{68DF3146-3E6D-4973-9073-D9A73AAAD7AC}"/>
              </a:ext>
            </a:extLst>
          </p:cNvPr>
          <p:cNvSpPr txBox="1">
            <a:spLocks/>
          </p:cNvSpPr>
          <p:nvPr/>
        </p:nvSpPr>
        <p:spPr>
          <a:xfrm>
            <a:off x="838200" y="1271720"/>
            <a:ext cx="10515600" cy="50558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r>
              <a:rPr lang="en-US" sz="2400" dirty="0">
                <a:latin typeface="+mj-lt"/>
                <a:ea typeface="+mj-ea"/>
                <a:cs typeface="+mj-cs"/>
              </a:rPr>
              <a:t>These questions provide a good guide to follow when completing a worksheet. The following are the descriptions of columns that correspond to the PHA worksheet shown in Figure 3.1.</a:t>
            </a:r>
          </a:p>
          <a:p>
            <a:pPr marL="0" indent="0">
              <a:lnSpc>
                <a:spcPct val="200000"/>
              </a:lnSpc>
              <a:spcBef>
                <a:spcPct val="0"/>
              </a:spcBef>
              <a:buFont typeface="Arial" panose="020B0604020202020204" pitchFamily="34" charset="0"/>
              <a:buNone/>
              <a:defRPr/>
            </a:pPr>
            <a:r>
              <a:rPr lang="en-US" sz="2400" dirty="0">
                <a:latin typeface="+mj-lt"/>
                <a:ea typeface="+mj-ea"/>
                <a:cs typeface="+mj-cs"/>
              </a:rPr>
              <a:t>•  What can go wrong?</a:t>
            </a:r>
          </a:p>
          <a:p>
            <a:pPr marL="0" indent="0">
              <a:lnSpc>
                <a:spcPct val="200000"/>
              </a:lnSpc>
              <a:spcBef>
                <a:spcPct val="0"/>
              </a:spcBef>
              <a:buFont typeface="Arial" panose="020B0604020202020204" pitchFamily="34" charset="0"/>
              <a:buNone/>
              <a:defRPr/>
            </a:pPr>
            <a:r>
              <a:rPr lang="en-US" sz="2400" dirty="0">
                <a:latin typeface="+mj-lt"/>
                <a:ea typeface="+mj-ea"/>
                <a:cs typeface="+mj-cs"/>
              </a:rPr>
              <a:t>{ Column 1: Hazards that may lead to an accident</a:t>
            </a:r>
          </a:p>
        </p:txBody>
      </p:sp>
    </p:spTree>
    <p:extLst>
      <p:ext uri="{BB962C8B-B14F-4D97-AF65-F5344CB8AC3E}">
        <p14:creationId xmlns:p14="http://schemas.microsoft.com/office/powerpoint/2010/main" val="3867781894"/>
      </p:ext>
    </p:extLst>
  </p:cSld>
  <p:clrMapOvr>
    <a:masterClrMapping/>
  </p:clrMapOvr>
  <mc:AlternateContent xmlns:mc="http://schemas.openxmlformats.org/markup-compatibility/2006" xmlns:p14="http://schemas.microsoft.com/office/powerpoint/2010/main">
    <mc:Choice Requires="p14">
      <p:transition spd="slow" p14:dur="2000" advTm="3516"/>
    </mc:Choice>
    <mc:Fallback xmlns="">
      <p:transition spd="slow" advTm="35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3270528-FAF7-471B-B130-C877346D221A}"/>
              </a:ext>
            </a:extLst>
          </p:cNvPr>
          <p:cNvSpPr/>
          <p:nvPr/>
        </p:nvSpPr>
        <p:spPr>
          <a:xfrm>
            <a:off x="8009554" y="90165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5A02276-CD21-4C06-8D1F-2073D2E5C95F}"/>
              </a:ext>
            </a:extLst>
          </p:cNvPr>
          <p:cNvSpPr/>
          <p:nvPr/>
        </p:nvSpPr>
        <p:spPr>
          <a:xfrm>
            <a:off x="381439" y="1005560"/>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437585" y="321655"/>
            <a:ext cx="3316830" cy="655264"/>
          </a:xfrm>
        </p:spPr>
        <p:txBody>
          <a:bodyPr>
            <a:normAutofit/>
          </a:bodyPr>
          <a:lstStyle/>
          <a:p>
            <a:pPr algn="ctr"/>
            <a:r>
              <a:rPr lang="en-US" sz="2900" b="1" dirty="0"/>
              <a:t>PHA Format.3</a:t>
            </a:r>
          </a:p>
        </p:txBody>
      </p:sp>
      <p:sp>
        <p:nvSpPr>
          <p:cNvPr id="6" name="Content Placeholder 2">
            <a:extLst>
              <a:ext uri="{FF2B5EF4-FFF2-40B4-BE49-F238E27FC236}">
                <a16:creationId xmlns:a16="http://schemas.microsoft.com/office/drawing/2014/main" id="{A821FB1B-D4EA-4CDD-A3A6-FEDF15644F21}"/>
              </a:ext>
            </a:extLst>
          </p:cNvPr>
          <p:cNvSpPr txBox="1">
            <a:spLocks/>
          </p:cNvSpPr>
          <p:nvPr/>
        </p:nvSpPr>
        <p:spPr>
          <a:xfrm>
            <a:off x="552239" y="1107544"/>
            <a:ext cx="11144461" cy="493938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10000"/>
              </a:lnSpc>
              <a:spcBef>
                <a:spcPct val="0"/>
              </a:spcBef>
              <a:buFont typeface="Arial" panose="020B0604020202020204" pitchFamily="34" charset="0"/>
              <a:buNone/>
              <a:defRPr/>
            </a:pPr>
            <a:r>
              <a:rPr lang="en-US" sz="2400" dirty="0">
                <a:latin typeface="+mj-lt"/>
                <a:ea typeface="+mj-ea"/>
                <a:cs typeface="+mj-cs"/>
              </a:rPr>
              <a:t>•  What are the causes and consequences? What are </a:t>
            </a:r>
            <a:r>
              <a:rPr lang="en-US" sz="2600" dirty="0">
                <a:latin typeface="+mj-lt"/>
                <a:ea typeface="+mj-ea"/>
                <a:cs typeface="+mj-cs"/>
              </a:rPr>
              <a:t>the</a:t>
            </a:r>
            <a:r>
              <a:rPr lang="en-US" sz="2400" dirty="0">
                <a:latin typeface="+mj-lt"/>
                <a:ea typeface="+mj-ea"/>
                <a:cs typeface="+mj-cs"/>
              </a:rPr>
              <a:t> likelihood or </a:t>
            </a:r>
          </a:p>
          <a:p>
            <a:pPr marL="0" indent="0">
              <a:lnSpc>
                <a:spcPct val="220000"/>
              </a:lnSpc>
              <a:spcBef>
                <a:spcPct val="0"/>
              </a:spcBef>
              <a:buFont typeface="Arial" panose="020B0604020202020204" pitchFamily="34" charset="0"/>
              <a:buNone/>
              <a:defRPr/>
            </a:pPr>
            <a:r>
              <a:rPr lang="en-US" dirty="0">
                <a:latin typeface="+mj-lt"/>
                <a:ea typeface="+mj-ea"/>
                <a:cs typeface="+mj-cs"/>
              </a:rPr>
              <a:t>chances of occurrence?</a:t>
            </a:r>
          </a:p>
          <a:p>
            <a:pPr marL="0" indent="0" algn="just">
              <a:buFont typeface="Arial" panose="020B0604020202020204" pitchFamily="34" charset="0"/>
              <a:buNone/>
            </a:pPr>
            <a:endParaRPr lang="en-US" sz="3200" dirty="0">
              <a:solidFill>
                <a:prstClr val="black"/>
              </a:solidFill>
              <a:latin typeface="Calibri" panose="020F0502020204030204"/>
            </a:endParaRPr>
          </a:p>
          <a:p>
            <a:pPr marL="0" indent="0">
              <a:lnSpc>
                <a:spcPct val="200000"/>
              </a:lnSpc>
              <a:spcBef>
                <a:spcPct val="0"/>
              </a:spcBef>
              <a:buFont typeface="Arial" panose="020B0604020202020204" pitchFamily="34" charset="0"/>
              <a:buNone/>
              <a:defRPr/>
            </a:pPr>
            <a:r>
              <a:rPr lang="en-US" sz="2600" dirty="0">
                <a:latin typeface="+mj-lt"/>
                <a:ea typeface="+mj-ea"/>
                <a:cs typeface="+mj-cs"/>
              </a:rPr>
              <a:t>{ Column 2: Accidents that can occur from the hazards</a:t>
            </a:r>
          </a:p>
          <a:p>
            <a:pPr marL="0" indent="0">
              <a:lnSpc>
                <a:spcPct val="200000"/>
              </a:lnSpc>
              <a:spcBef>
                <a:spcPct val="0"/>
              </a:spcBef>
              <a:buFont typeface="Arial" panose="020B0604020202020204" pitchFamily="34" charset="0"/>
              <a:buNone/>
              <a:defRPr/>
            </a:pPr>
            <a:r>
              <a:rPr lang="en-US" sz="2600" dirty="0">
                <a:latin typeface="+mj-lt"/>
                <a:ea typeface="+mj-ea"/>
                <a:cs typeface="+mj-cs"/>
              </a:rPr>
              <a:t>{ Column 3: The potential causes that can bring about each accident</a:t>
            </a:r>
          </a:p>
        </p:txBody>
      </p:sp>
    </p:spTree>
    <p:extLst>
      <p:ext uri="{BB962C8B-B14F-4D97-AF65-F5344CB8AC3E}">
        <p14:creationId xmlns:p14="http://schemas.microsoft.com/office/powerpoint/2010/main" val="36624043"/>
      </p:ext>
    </p:extLst>
  </p:cSld>
  <p:clrMapOvr>
    <a:masterClrMapping/>
  </p:clrMapOvr>
  <mc:AlternateContent xmlns:mc="http://schemas.openxmlformats.org/markup-compatibility/2006" xmlns:p14="http://schemas.microsoft.com/office/powerpoint/2010/main">
    <mc:Choice Requires="p14">
      <p:transition spd="slow" p14:dur="2000" advTm="470"/>
    </mc:Choice>
    <mc:Fallback xmlns="">
      <p:transition spd="slow" advTm="4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9336E057-D9F4-4870-915E-A9B35E41F4EF}"/>
              </a:ext>
            </a:extLst>
          </p:cNvPr>
          <p:cNvSpPr/>
          <p:nvPr/>
        </p:nvSpPr>
        <p:spPr>
          <a:xfrm>
            <a:off x="801994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B5CFC7DC-126E-4AF4-9344-72347D9F7D3B}"/>
              </a:ext>
            </a:extLst>
          </p:cNvPr>
          <p:cNvSpPr/>
          <p:nvPr/>
        </p:nvSpPr>
        <p:spPr>
          <a:xfrm>
            <a:off x="381439" y="1046364"/>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312023" y="232269"/>
            <a:ext cx="3567953" cy="655264"/>
          </a:xfrm>
        </p:spPr>
        <p:txBody>
          <a:bodyPr>
            <a:normAutofit/>
          </a:bodyPr>
          <a:lstStyle/>
          <a:p>
            <a:pPr algn="ctr"/>
            <a:r>
              <a:rPr lang="en-US" sz="2900" b="1" dirty="0"/>
              <a:t>PHA Format.4</a:t>
            </a:r>
          </a:p>
        </p:txBody>
      </p:sp>
      <p:sp>
        <p:nvSpPr>
          <p:cNvPr id="9" name="Content Placeholder 2">
            <a:extLst>
              <a:ext uri="{FF2B5EF4-FFF2-40B4-BE49-F238E27FC236}">
                <a16:creationId xmlns:a16="http://schemas.microsoft.com/office/drawing/2014/main" id="{A821FB1B-D4EA-4CDD-A3A6-FEDF15644F21}"/>
              </a:ext>
            </a:extLst>
          </p:cNvPr>
          <p:cNvSpPr txBox="1">
            <a:spLocks/>
          </p:cNvSpPr>
          <p:nvPr/>
        </p:nvSpPr>
        <p:spPr>
          <a:xfrm>
            <a:off x="838200" y="1126274"/>
            <a:ext cx="10881732" cy="50960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r>
              <a:rPr lang="en-US" sz="2400" dirty="0">
                <a:latin typeface="+mj-lt"/>
                <a:ea typeface="+mj-ea"/>
                <a:cs typeface="+mj-cs"/>
              </a:rPr>
              <a:t>{ Column 4: The likelihood </a:t>
            </a:r>
            <a:r>
              <a:rPr lang="en-US" sz="2600" dirty="0">
                <a:latin typeface="+mj-lt"/>
                <a:ea typeface="+mj-ea"/>
                <a:cs typeface="+mj-cs"/>
              </a:rPr>
              <a:t>that</a:t>
            </a:r>
            <a:r>
              <a:rPr lang="en-US" sz="2400" dirty="0">
                <a:latin typeface="+mj-lt"/>
                <a:ea typeface="+mj-ea"/>
                <a:cs typeface="+mj-cs"/>
              </a:rPr>
              <a:t> a particular cause triggers the </a:t>
            </a:r>
          </a:p>
          <a:p>
            <a:pPr marL="0" indent="0">
              <a:lnSpc>
                <a:spcPct val="210000"/>
              </a:lnSpc>
              <a:spcBef>
                <a:spcPct val="0"/>
              </a:spcBef>
              <a:buFont typeface="Arial" panose="020B0604020202020204" pitchFamily="34" charset="0"/>
              <a:buNone/>
              <a:defRPr/>
            </a:pPr>
            <a:r>
              <a:rPr lang="en-US" sz="2600" dirty="0">
                <a:latin typeface="+mj-lt"/>
                <a:ea typeface="+mj-ea"/>
                <a:cs typeface="+mj-cs"/>
              </a:rPr>
              <a:t>Accident.</a:t>
            </a:r>
          </a:p>
          <a:p>
            <a:pPr marL="0" indent="0" algn="just">
              <a:buFont typeface="Arial" panose="020B0604020202020204" pitchFamily="34" charset="0"/>
              <a:buNone/>
              <a:defRPr/>
            </a:pPr>
            <a:endParaRPr lang="en-US" sz="3200" dirty="0">
              <a:solidFill>
                <a:prstClr val="black"/>
              </a:solidFill>
              <a:latin typeface="Calibri" panose="020F0502020204030204"/>
            </a:endParaRPr>
          </a:p>
          <a:p>
            <a:pPr marL="0" indent="0">
              <a:lnSpc>
                <a:spcPct val="200000"/>
              </a:lnSpc>
              <a:spcBef>
                <a:spcPct val="0"/>
              </a:spcBef>
              <a:buFont typeface="Arial" panose="020B0604020202020204" pitchFamily="34" charset="0"/>
              <a:buNone/>
              <a:defRPr/>
            </a:pPr>
            <a:r>
              <a:rPr lang="en-US" sz="2400" dirty="0">
                <a:latin typeface="+mj-lt"/>
                <a:ea typeface="+mj-ea"/>
                <a:cs typeface="+mj-cs"/>
              </a:rPr>
              <a:t>{ Column 5: The severity of the consequences if the accident </a:t>
            </a:r>
          </a:p>
          <a:p>
            <a:pPr marL="0" indent="0">
              <a:lnSpc>
                <a:spcPct val="200000"/>
              </a:lnSpc>
              <a:spcBef>
                <a:spcPct val="0"/>
              </a:spcBef>
              <a:buFont typeface="Arial" panose="020B0604020202020204" pitchFamily="34" charset="0"/>
              <a:buNone/>
              <a:defRPr/>
            </a:pPr>
            <a:r>
              <a:rPr lang="en-US" sz="2400" dirty="0">
                <a:latin typeface="+mj-lt"/>
                <a:ea typeface="+mj-ea"/>
                <a:cs typeface="+mj-cs"/>
              </a:rPr>
              <a:t>occurs</a:t>
            </a:r>
          </a:p>
        </p:txBody>
      </p:sp>
    </p:spTree>
    <p:extLst>
      <p:ext uri="{BB962C8B-B14F-4D97-AF65-F5344CB8AC3E}">
        <p14:creationId xmlns:p14="http://schemas.microsoft.com/office/powerpoint/2010/main" val="4093830070"/>
      </p:ext>
    </p:extLst>
  </p:cSld>
  <p:clrMapOvr>
    <a:masterClrMapping/>
  </p:clrMapOvr>
  <mc:AlternateContent xmlns:mc="http://schemas.openxmlformats.org/markup-compatibility/2006" xmlns:p14="http://schemas.microsoft.com/office/powerpoint/2010/main">
    <mc:Choice Requires="p14">
      <p:transition spd="slow" p14:dur="2000" advTm="390"/>
    </mc:Choice>
    <mc:Fallback xmlns="">
      <p:transition spd="slow" advTm="3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28C6DB4-1ECC-4268-9028-FCFAC9D4D25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83F6E5D-1F6C-4E3A-B51D-E74185A52785}"/>
              </a:ext>
            </a:extLst>
          </p:cNvPr>
          <p:cNvSpPr/>
          <p:nvPr/>
        </p:nvSpPr>
        <p:spPr>
          <a:xfrm>
            <a:off x="381439" y="107753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623545" y="174017"/>
            <a:ext cx="4944909" cy="655264"/>
          </a:xfrm>
        </p:spPr>
        <p:txBody>
          <a:bodyPr>
            <a:normAutofit/>
          </a:bodyPr>
          <a:lstStyle/>
          <a:p>
            <a:pPr algn="ctr"/>
            <a:r>
              <a:rPr lang="en-US" sz="2900" b="1" dirty="0"/>
              <a:t>PHA Format.5</a:t>
            </a:r>
          </a:p>
        </p:txBody>
      </p:sp>
      <p:sp>
        <p:nvSpPr>
          <p:cNvPr id="6" name="Content Placeholder 2">
            <a:extLst>
              <a:ext uri="{FF2B5EF4-FFF2-40B4-BE49-F238E27FC236}">
                <a16:creationId xmlns:a16="http://schemas.microsoft.com/office/drawing/2014/main" id="{D954A48C-B631-4436-989D-43400AEB339D}"/>
              </a:ext>
            </a:extLst>
          </p:cNvPr>
          <p:cNvSpPr txBox="1">
            <a:spLocks/>
          </p:cNvSpPr>
          <p:nvPr/>
        </p:nvSpPr>
        <p:spPr>
          <a:xfrm>
            <a:off x="713679" y="1125122"/>
            <a:ext cx="10897296" cy="5263017"/>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 Column 6: The risk score based on the likelihood information </a:t>
            </a:r>
          </a:p>
          <a:p>
            <a:pPr marL="0" indent="0" algn="just">
              <a:lnSpc>
                <a:spcPct val="150000"/>
              </a:lnSpc>
              <a:buFont typeface="Arial" panose="020B0604020202020204" pitchFamily="34" charset="0"/>
              <a:buNone/>
            </a:pPr>
            <a:r>
              <a:rPr lang="en-US" sz="2400" dirty="0">
                <a:solidFill>
                  <a:prstClr val="black"/>
                </a:solidFill>
              </a:rPr>
              <a:t>entered in Column 4 and the severity information entered in </a:t>
            </a:r>
          </a:p>
          <a:p>
            <a:pPr marL="0" indent="0" algn="just">
              <a:lnSpc>
                <a:spcPct val="150000"/>
              </a:lnSpc>
              <a:buFont typeface="Arial" panose="020B0604020202020204" pitchFamily="34" charset="0"/>
              <a:buNone/>
            </a:pPr>
            <a:r>
              <a:rPr lang="en-US" sz="2400" dirty="0">
                <a:solidFill>
                  <a:prstClr val="black"/>
                </a:solidFill>
              </a:rPr>
              <a:t>Column 5</a:t>
            </a:r>
          </a:p>
          <a:p>
            <a:pPr marL="0" indent="0" algn="just">
              <a:lnSpc>
                <a:spcPct val="150000"/>
              </a:lnSpc>
              <a:buFont typeface="Arial" panose="020B0604020202020204" pitchFamily="34" charset="0"/>
              <a:buNone/>
            </a:pPr>
            <a:r>
              <a:rPr lang="en-US" sz="2400" dirty="0">
                <a:solidFill>
                  <a:prstClr val="black"/>
                </a:solidFill>
              </a:rPr>
              <a:t>•  What can be done to detect, control, and manage the hazards?</a:t>
            </a:r>
          </a:p>
          <a:p>
            <a:pPr marL="0" indent="0" algn="just">
              <a:lnSpc>
                <a:spcPct val="150000"/>
              </a:lnSpc>
              <a:buFont typeface="Arial" panose="020B0604020202020204" pitchFamily="34" charset="0"/>
              <a:buNone/>
            </a:pPr>
            <a:r>
              <a:rPr lang="en-US" sz="2400" dirty="0">
                <a:solidFill>
                  <a:prstClr val="black"/>
                </a:solidFill>
              </a:rPr>
              <a:t>{ Column 7: Recommended preventive and control measures to </a:t>
            </a:r>
          </a:p>
          <a:p>
            <a:pPr marL="0" indent="0" algn="just">
              <a:lnSpc>
                <a:spcPct val="150000"/>
              </a:lnSpc>
              <a:buFont typeface="Arial" panose="020B0604020202020204" pitchFamily="34" charset="0"/>
              <a:buNone/>
            </a:pPr>
            <a:r>
              <a:rPr lang="en-US" sz="2400" dirty="0">
                <a:solidFill>
                  <a:prstClr val="black"/>
                </a:solidFill>
              </a:rPr>
              <a:t>address the hazards, the causes, and their consequences</a:t>
            </a:r>
          </a:p>
          <a:p>
            <a:pPr marL="0" indent="0">
              <a:lnSpc>
                <a:spcPct val="150000"/>
              </a:lnSpc>
              <a:buFont typeface="Arial" panose="020B0604020202020204" pitchFamily="34" charset="0"/>
              <a:buNone/>
            </a:pP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2506837916"/>
      </p:ext>
    </p:extLst>
  </p:cSld>
  <p:clrMapOvr>
    <a:masterClrMapping/>
  </p:clrMapOvr>
  <mc:AlternateContent xmlns:mc="http://schemas.openxmlformats.org/markup-compatibility/2006" xmlns:p14="http://schemas.microsoft.com/office/powerpoint/2010/main">
    <mc:Choice Requires="p14">
      <p:transition spd="slow" p14:dur="2000" advTm="74"/>
    </mc:Choice>
    <mc:Fallback xmlns="">
      <p:transition spd="slow" advTm="7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82456638-A95B-4689-945B-07DB600688CA}"/>
              </a:ext>
            </a:extLst>
          </p:cNvPr>
          <p:cNvSpPr/>
          <p:nvPr/>
        </p:nvSpPr>
        <p:spPr>
          <a:xfrm>
            <a:off x="8030336"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9D1A661E-FA06-4D81-B165-0B742CA95F4C}"/>
              </a:ext>
            </a:extLst>
          </p:cNvPr>
          <p:cNvSpPr/>
          <p:nvPr/>
        </p:nvSpPr>
        <p:spPr>
          <a:xfrm>
            <a:off x="381439" y="1035973"/>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031715" y="321309"/>
            <a:ext cx="4331591" cy="655264"/>
          </a:xfrm>
        </p:spPr>
        <p:txBody>
          <a:bodyPr>
            <a:normAutofit/>
          </a:bodyPr>
          <a:lstStyle/>
          <a:p>
            <a:pPr algn="ctr"/>
            <a:r>
              <a:rPr lang="en-US" sz="2900" b="1" dirty="0"/>
              <a:t>PHA Format.6</a:t>
            </a:r>
          </a:p>
        </p:txBody>
      </p:sp>
      <p:pic>
        <p:nvPicPr>
          <p:cNvPr id="6" name="Picture 5">
            <a:extLst>
              <a:ext uri="{FF2B5EF4-FFF2-40B4-BE49-F238E27FC236}">
                <a16:creationId xmlns:a16="http://schemas.microsoft.com/office/drawing/2014/main" id="{91F37A52-9264-4CF8-BA8A-9DE64903B6AF}"/>
              </a:ext>
            </a:extLst>
          </p:cNvPr>
          <p:cNvPicPr>
            <a:picLocks noChangeAspect="1"/>
          </p:cNvPicPr>
          <p:nvPr/>
        </p:nvPicPr>
        <p:blipFill>
          <a:blip r:embed="rId2"/>
          <a:stretch>
            <a:fillRect/>
          </a:stretch>
        </p:blipFill>
        <p:spPr>
          <a:xfrm>
            <a:off x="586983" y="1140651"/>
            <a:ext cx="11144100" cy="5115128"/>
          </a:xfrm>
          <a:prstGeom prst="rect">
            <a:avLst/>
          </a:prstGeom>
        </p:spPr>
      </p:pic>
    </p:spTree>
    <p:extLst>
      <p:ext uri="{BB962C8B-B14F-4D97-AF65-F5344CB8AC3E}">
        <p14:creationId xmlns:p14="http://schemas.microsoft.com/office/powerpoint/2010/main" val="1797602070"/>
      </p:ext>
    </p:extLst>
  </p:cSld>
  <p:clrMapOvr>
    <a:masterClrMapping/>
  </p:clrMapOvr>
  <mc:AlternateContent xmlns:mc="http://schemas.openxmlformats.org/markup-compatibility/2006" xmlns:p14="http://schemas.microsoft.com/office/powerpoint/2010/main">
    <mc:Choice Requires="p14">
      <p:transition spd="slow" p14:dur="2000" advTm="15003"/>
    </mc:Choice>
    <mc:Fallback xmlns="">
      <p:transition spd="slow" advTm="1500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C5C4A83-1F9B-4894-B729-E6363ACF0647}"/>
              </a:ext>
            </a:extLst>
          </p:cNvPr>
          <p:cNvSpPr/>
          <p:nvPr/>
        </p:nvSpPr>
        <p:spPr>
          <a:xfrm>
            <a:off x="8030336" y="9320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8E4E2AC-DF10-4B7A-8AD1-19CDE80C3B1C}"/>
              </a:ext>
            </a:extLst>
          </p:cNvPr>
          <p:cNvSpPr/>
          <p:nvPr/>
        </p:nvSpPr>
        <p:spPr>
          <a:xfrm>
            <a:off x="279927" y="1025582"/>
            <a:ext cx="1172338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E2C3D92C-0B90-49EB-B9E9-668C2AC4436B}"/>
              </a:ext>
            </a:extLst>
          </p:cNvPr>
          <p:cNvSpPr txBox="1">
            <a:spLocks/>
          </p:cNvSpPr>
          <p:nvPr/>
        </p:nvSpPr>
        <p:spPr>
          <a:xfrm>
            <a:off x="492817" y="956930"/>
            <a:ext cx="11297604" cy="2865863"/>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dirty="0">
                <a:latin typeface="+mj-lt"/>
                <a:ea typeface="+mj-ea"/>
                <a:cs typeface="+mj-cs"/>
              </a:rPr>
              <a:t>1.  Define the system and scope of study.</a:t>
            </a:r>
          </a:p>
          <a:p>
            <a:pPr marL="0" indent="0">
              <a:lnSpc>
                <a:spcPct val="150000"/>
              </a:lnSpc>
              <a:buFont typeface="Arial" panose="020B0604020202020204" pitchFamily="34" charset="0"/>
              <a:buNone/>
            </a:pPr>
            <a:r>
              <a:rPr lang="en-US" sz="2400" dirty="0">
                <a:latin typeface="+mj-lt"/>
                <a:ea typeface="+mj-ea"/>
                <a:cs typeface="+mj-cs"/>
              </a:rPr>
              <a:t>2.  Identify possible hazards.</a:t>
            </a:r>
          </a:p>
          <a:p>
            <a:pPr marL="0" indent="0">
              <a:lnSpc>
                <a:spcPct val="150000"/>
              </a:lnSpc>
              <a:buFont typeface="Arial" panose="020B0604020202020204" pitchFamily="34" charset="0"/>
              <a:buNone/>
            </a:pPr>
            <a:r>
              <a:rPr lang="en-US" sz="2400" dirty="0">
                <a:latin typeface="+mj-lt"/>
                <a:ea typeface="+mj-ea"/>
                <a:cs typeface="+mj-cs"/>
              </a:rPr>
              <a:t>3.  Describe the accidents that can be caused by the hazards, as well as their consequences.</a:t>
            </a:r>
          </a:p>
          <a:p>
            <a:pPr marL="0" indent="0">
              <a:lnSpc>
                <a:spcPct val="100000"/>
              </a:lnSpc>
              <a:buFont typeface="Arial" panose="020B0604020202020204" pitchFamily="34" charset="0"/>
              <a:buNone/>
            </a:pPr>
            <a:r>
              <a:rPr lang="en-US" sz="2400" dirty="0">
                <a:latin typeface="+mj-lt"/>
                <a:ea typeface="+mj-ea"/>
                <a:cs typeface="+mj-cs"/>
              </a:rPr>
              <a:t>4.  Identify potential causes of how might the accidents identified in step 3 can occur.</a:t>
            </a:r>
          </a:p>
        </p:txBody>
      </p:sp>
      <p:sp>
        <p:nvSpPr>
          <p:cNvPr id="11" name="Title 1">
            <a:extLst>
              <a:ext uri="{FF2B5EF4-FFF2-40B4-BE49-F238E27FC236}">
                <a16:creationId xmlns:a16="http://schemas.microsoft.com/office/drawing/2014/main" id="{D7759168-5C93-44E5-A6C2-B40F255BC6B0}"/>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3" name="Content Placeholder 2">
            <a:extLst>
              <a:ext uri="{FF2B5EF4-FFF2-40B4-BE49-F238E27FC236}">
                <a16:creationId xmlns:a16="http://schemas.microsoft.com/office/drawing/2014/main" id="{F56C1E22-F8D9-4475-9ACB-8ECF97B29141}"/>
              </a:ext>
            </a:extLst>
          </p:cNvPr>
          <p:cNvSpPr txBox="1">
            <a:spLocks/>
          </p:cNvSpPr>
          <p:nvPr/>
        </p:nvSpPr>
        <p:spPr>
          <a:xfrm>
            <a:off x="490653" y="3534380"/>
            <a:ext cx="11039707" cy="305800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defRPr/>
            </a:pPr>
            <a:r>
              <a:rPr lang="en-US" sz="2400" dirty="0">
                <a:latin typeface="+mj-lt"/>
                <a:ea typeface="+mj-ea"/>
                <a:cs typeface="+mj-cs"/>
              </a:rPr>
              <a:t>5.  Evaluate each cause according to the likelihood that it can occur and the severity of consequences.</a:t>
            </a:r>
          </a:p>
          <a:p>
            <a:pPr marL="0" indent="0">
              <a:lnSpc>
                <a:spcPct val="150000"/>
              </a:lnSpc>
              <a:buFont typeface="Arial" panose="020B0604020202020204" pitchFamily="34" charset="0"/>
              <a:buNone/>
              <a:defRPr/>
            </a:pPr>
            <a:r>
              <a:rPr lang="en-US" sz="2400" dirty="0">
                <a:latin typeface="+mj-lt"/>
                <a:ea typeface="+mj-ea"/>
                <a:cs typeface="+mj-cs"/>
              </a:rPr>
              <a:t>6.  Rank hazards in terms of step 5.</a:t>
            </a:r>
          </a:p>
          <a:p>
            <a:pPr marL="0" indent="0">
              <a:lnSpc>
                <a:spcPct val="150000"/>
              </a:lnSpc>
              <a:buFont typeface="Arial" panose="020B0604020202020204" pitchFamily="34" charset="0"/>
              <a:buNone/>
              <a:defRPr/>
            </a:pPr>
            <a:r>
              <a:rPr lang="en-US" sz="2400" dirty="0">
                <a:latin typeface="+mj-lt"/>
                <a:ea typeface="+mj-ea"/>
                <a:cs typeface="+mj-cs"/>
              </a:rPr>
              <a:t>7.  Determine recommended preventive and control measures to address the hazards, the causes, and their consequences</a:t>
            </a:r>
          </a:p>
        </p:txBody>
      </p:sp>
    </p:spTree>
    <p:extLst>
      <p:ext uri="{BB962C8B-B14F-4D97-AF65-F5344CB8AC3E}">
        <p14:creationId xmlns:p14="http://schemas.microsoft.com/office/powerpoint/2010/main" val="3745647301"/>
      </p:ext>
    </p:extLst>
  </p:cSld>
  <p:clrMapOvr>
    <a:masterClrMapping/>
  </p:clrMapOvr>
  <mc:AlternateContent xmlns:mc="http://schemas.openxmlformats.org/markup-compatibility/2006" xmlns:p14="http://schemas.microsoft.com/office/powerpoint/2010/main">
    <mc:Choice Requires="p14">
      <p:transition spd="slow" p14:dur="2000" advTm="380"/>
    </mc:Choice>
    <mc:Fallback xmlns="">
      <p:transition spd="slow" advTm="3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800FD4C-0C03-42DA-94A4-E33C90227B79}"/>
              </a:ext>
            </a:extLst>
          </p:cNvPr>
          <p:cNvSpPr/>
          <p:nvPr/>
        </p:nvSpPr>
        <p:spPr>
          <a:xfrm>
            <a:off x="801994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A00F48D1-8416-4299-83EF-B6D63DF6D05E}"/>
              </a:ext>
            </a:extLst>
          </p:cNvPr>
          <p:cNvSpPr/>
          <p:nvPr/>
        </p:nvSpPr>
        <p:spPr>
          <a:xfrm>
            <a:off x="381439" y="107753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3424492-25D3-465F-90D4-4711D9CB74EA}"/>
              </a:ext>
            </a:extLst>
          </p:cNvPr>
          <p:cNvSpPr txBox="1">
            <a:spLocks/>
          </p:cNvSpPr>
          <p:nvPr/>
        </p:nvSpPr>
        <p:spPr>
          <a:xfrm>
            <a:off x="613317" y="1083471"/>
            <a:ext cx="11197244" cy="524414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pPr>
            <a:r>
              <a:rPr lang="en-US" sz="2400" b="1" u="sng" dirty="0">
                <a:solidFill>
                  <a:srgbClr val="C00000"/>
                </a:solidFill>
              </a:rPr>
              <a:t>Step 1 </a:t>
            </a:r>
          </a:p>
          <a:p>
            <a:pPr marL="0" indent="0">
              <a:lnSpc>
                <a:spcPct val="150000"/>
              </a:lnSpc>
              <a:buFont typeface="Arial" panose="020B0604020202020204" pitchFamily="34" charset="0"/>
              <a:buNone/>
            </a:pPr>
            <a:r>
              <a:rPr lang="en-US" sz="2400" dirty="0">
                <a:solidFill>
                  <a:prstClr val="black"/>
                </a:solidFill>
              </a:rPr>
              <a:t>Defines the system and clearly distinguishes the scope of the PHA. As an example, consider an elevator door as a system of interest. For the succeeding steps, refer to the PHA worksheet in Figure 3.1.</a:t>
            </a:r>
          </a:p>
          <a:p>
            <a:pPr marL="0" indent="0" algn="ctr">
              <a:lnSpc>
                <a:spcPct val="150000"/>
              </a:lnSpc>
              <a:buFont typeface="Arial" panose="020B0604020202020204" pitchFamily="34" charset="0"/>
              <a:buNone/>
            </a:pPr>
            <a:r>
              <a:rPr lang="en-US" sz="2400" b="1" u="sng" dirty="0">
                <a:solidFill>
                  <a:srgbClr val="C00000"/>
                </a:solidFill>
              </a:rPr>
              <a:t>Step 2 </a:t>
            </a:r>
          </a:p>
          <a:p>
            <a:pPr marL="0" indent="0">
              <a:lnSpc>
                <a:spcPct val="150000"/>
              </a:lnSpc>
              <a:buFont typeface="Arial" panose="020B0604020202020204" pitchFamily="34" charset="0"/>
              <a:buNone/>
            </a:pPr>
            <a:r>
              <a:rPr lang="en-US" sz="2400" dirty="0">
                <a:solidFill>
                  <a:prstClr val="black"/>
                </a:solidFill>
              </a:rPr>
              <a:t>Identifies possible hazards. Recall from Chapter 1, a hazard is defined to refer to objects, actions, processes, or conditions that may contribute toward the occurrence of an accident. For an elevator door, a possible hazard is the door closing on an obstruction. This information is entered in Column 1 of the PHA worksheet. </a:t>
            </a:r>
          </a:p>
        </p:txBody>
      </p:sp>
      <p:sp>
        <p:nvSpPr>
          <p:cNvPr id="11" name="Title 1">
            <a:extLst>
              <a:ext uri="{FF2B5EF4-FFF2-40B4-BE49-F238E27FC236}">
                <a16:creationId xmlns:a16="http://schemas.microsoft.com/office/drawing/2014/main" id="{2C8626EE-26D7-4343-A722-8D6FB45F52B2}"/>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Tree>
    <p:extLst>
      <p:ext uri="{BB962C8B-B14F-4D97-AF65-F5344CB8AC3E}">
        <p14:creationId xmlns:p14="http://schemas.microsoft.com/office/powerpoint/2010/main" val="1036922662"/>
      </p:ext>
    </p:extLst>
  </p:cSld>
  <p:clrMapOvr>
    <a:masterClrMapping/>
  </p:clrMapOvr>
  <mc:AlternateContent xmlns:mc="http://schemas.openxmlformats.org/markup-compatibility/2006" xmlns:p14="http://schemas.microsoft.com/office/powerpoint/2010/main">
    <mc:Choice Requires="p14">
      <p:transition spd="slow" p14:dur="2000" advTm="39593"/>
    </mc:Choice>
    <mc:Fallback xmlns="">
      <p:transition spd="slow" advTm="3959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11D97295-361E-4DAF-8849-FDC00EBF4E11}"/>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03839C6-006D-4545-BA05-23075FBFD7DB}"/>
              </a:ext>
            </a:extLst>
          </p:cNvPr>
          <p:cNvSpPr/>
          <p:nvPr/>
        </p:nvSpPr>
        <p:spPr>
          <a:xfrm>
            <a:off x="381439" y="106714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3424492-25D3-465F-90D4-4711D9CB74EA}"/>
              </a:ext>
            </a:extLst>
          </p:cNvPr>
          <p:cNvSpPr txBox="1">
            <a:spLocks/>
          </p:cNvSpPr>
          <p:nvPr/>
        </p:nvSpPr>
        <p:spPr>
          <a:xfrm>
            <a:off x="470647" y="1315843"/>
            <a:ext cx="11339914" cy="48045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defRPr/>
            </a:pPr>
            <a:r>
              <a:rPr lang="en-US" b="1" u="sng" dirty="0">
                <a:solidFill>
                  <a:srgbClr val="C00000"/>
                </a:solidFill>
              </a:rPr>
              <a:t>Step 3 </a:t>
            </a:r>
          </a:p>
          <a:p>
            <a:pPr marL="0" indent="0" algn="just">
              <a:lnSpc>
                <a:spcPct val="150000"/>
              </a:lnSpc>
              <a:buFont typeface="Arial" panose="020B0604020202020204" pitchFamily="34" charset="0"/>
              <a:buNone/>
              <a:defRPr/>
            </a:pPr>
            <a:r>
              <a:rPr lang="en-US" dirty="0">
                <a:solidFill>
                  <a:prstClr val="black"/>
                </a:solidFill>
              </a:rPr>
              <a:t>describes the potential accident caused by the hazard. What could be the harm of the door closing on an obstruction? If the obstruction was a body or body part, then getting pinned or trapped is a potential accident that may result in bodily injury, dismemberment, or even death. This information is entered in Column 2 of the PHA worksheet. </a:t>
            </a:r>
          </a:p>
        </p:txBody>
      </p:sp>
      <p:sp>
        <p:nvSpPr>
          <p:cNvPr id="11" name="Title 1">
            <a:extLst>
              <a:ext uri="{FF2B5EF4-FFF2-40B4-BE49-F238E27FC236}">
                <a16:creationId xmlns:a16="http://schemas.microsoft.com/office/drawing/2014/main" id="{F8554C97-9AED-44F0-A0AA-440AD9A56328}"/>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Tree>
    <p:extLst>
      <p:ext uri="{BB962C8B-B14F-4D97-AF65-F5344CB8AC3E}">
        <p14:creationId xmlns:p14="http://schemas.microsoft.com/office/powerpoint/2010/main" val="2570997236"/>
      </p:ext>
    </p:extLst>
  </p:cSld>
  <p:clrMapOvr>
    <a:masterClrMapping/>
  </p:clrMapOvr>
  <mc:AlternateContent xmlns:mc="http://schemas.openxmlformats.org/markup-compatibility/2006" xmlns:p14="http://schemas.microsoft.com/office/powerpoint/2010/main">
    <mc:Choice Requires="p14">
      <p:transition spd="slow" p14:dur="2000" advTm="53586"/>
    </mc:Choice>
    <mc:Fallback xmlns="">
      <p:transition spd="slow" advTm="5358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C9B40A-F801-403B-94B0-C933DA25192D}"/>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77002E8-F6F0-4E6E-AA9B-7885DB3EEC7B}"/>
              </a:ext>
            </a:extLst>
          </p:cNvPr>
          <p:cNvSpPr/>
          <p:nvPr/>
        </p:nvSpPr>
        <p:spPr>
          <a:xfrm>
            <a:off x="381439" y="107753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3424492-25D3-465F-90D4-4711D9CB74EA}"/>
              </a:ext>
            </a:extLst>
          </p:cNvPr>
          <p:cNvSpPr txBox="1">
            <a:spLocks/>
          </p:cNvSpPr>
          <p:nvPr/>
        </p:nvSpPr>
        <p:spPr>
          <a:xfrm>
            <a:off x="568713" y="1404041"/>
            <a:ext cx="11241848" cy="4501113"/>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4 </a:t>
            </a:r>
          </a:p>
          <a:p>
            <a:pPr marL="0" indent="0">
              <a:lnSpc>
                <a:spcPct val="150000"/>
              </a:lnSpc>
              <a:buFont typeface="Arial" panose="020B0604020202020204" pitchFamily="34" charset="0"/>
              <a:buNone/>
              <a:defRPr/>
            </a:pPr>
            <a:r>
              <a:rPr lang="en-US" sz="2400" dirty="0">
                <a:solidFill>
                  <a:prstClr val="black"/>
                </a:solidFill>
              </a:rPr>
              <a:t>Examines the possible causes of how the accident can occur. For the elevator door closing on an obstruction, two potential causes can be identified: (1) the obstruction is not detected and (2) the door mechanism is not working. This information is entered in Column 3 of the PHA worksheet.</a:t>
            </a:r>
          </a:p>
        </p:txBody>
      </p:sp>
      <p:sp>
        <p:nvSpPr>
          <p:cNvPr id="11" name="Title 1">
            <a:extLst>
              <a:ext uri="{FF2B5EF4-FFF2-40B4-BE49-F238E27FC236}">
                <a16:creationId xmlns:a16="http://schemas.microsoft.com/office/drawing/2014/main" id="{8172BF04-758D-4B97-B6D3-DBFBF3CD359F}"/>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Tree>
    <p:extLst>
      <p:ext uri="{BB962C8B-B14F-4D97-AF65-F5344CB8AC3E}">
        <p14:creationId xmlns:p14="http://schemas.microsoft.com/office/powerpoint/2010/main" val="1473991154"/>
      </p:ext>
    </p:extLst>
  </p:cSld>
  <p:clrMapOvr>
    <a:masterClrMapping/>
  </p:clrMapOvr>
  <mc:AlternateContent xmlns:mc="http://schemas.openxmlformats.org/markup-compatibility/2006" xmlns:p14="http://schemas.microsoft.com/office/powerpoint/2010/main">
    <mc:Choice Requires="p14">
      <p:transition spd="slow" p14:dur="2000" advTm="64672"/>
    </mc:Choice>
    <mc:Fallback xmlns="">
      <p:transition spd="slow" advTm="646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8711B9F-8AB9-4BFB-BBD2-15D169F98D5E}"/>
              </a:ext>
            </a:extLst>
          </p:cNvPr>
          <p:cNvSpPr/>
          <p:nvPr/>
        </p:nvSpPr>
        <p:spPr>
          <a:xfrm>
            <a:off x="8019945" y="963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FDE639FE-5FA0-4515-8D13-692E00726E56}"/>
              </a:ext>
            </a:extLst>
          </p:cNvPr>
          <p:cNvSpPr/>
          <p:nvPr/>
        </p:nvSpPr>
        <p:spPr>
          <a:xfrm>
            <a:off x="381439" y="107829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8D91E2A7-4E68-4CA1-8C0E-11EDFAE0ECA7}"/>
              </a:ext>
            </a:extLst>
          </p:cNvPr>
          <p:cNvSpPr txBox="1">
            <a:spLocks/>
          </p:cNvSpPr>
          <p:nvPr/>
        </p:nvSpPr>
        <p:spPr>
          <a:xfrm>
            <a:off x="646772" y="1237785"/>
            <a:ext cx="10905892" cy="5118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5 </a:t>
            </a:r>
          </a:p>
          <a:p>
            <a:pPr marL="0" indent="0" algn="just">
              <a:lnSpc>
                <a:spcPct val="160000"/>
              </a:lnSpc>
              <a:buFont typeface="Arial" panose="020B0604020202020204" pitchFamily="34" charset="0"/>
              <a:buNone/>
            </a:pPr>
            <a:r>
              <a:rPr lang="en-US" sz="2400" dirty="0">
                <a:solidFill>
                  <a:prstClr val="black"/>
                </a:solidFill>
              </a:rPr>
              <a:t>evaluates the likelihood and severity for each potential cause. A rating scale such as Tables 2.2 and 2.3 in Chapter 2 is typically adopted. For the elevator door PHA, suppose the number of accidents occurring from the obstruction not being detected is on average one per year, then the likelihood is rated at 4 (see Table 2.3). The absence of sensors on the elevator door accounts for this high likelihood of accidents. For the door mechanism not working, the number of accidents occurs only once per 100 years due to the high quality of the door mechanisms.</a:t>
            </a:r>
          </a:p>
        </p:txBody>
      </p:sp>
      <p:sp>
        <p:nvSpPr>
          <p:cNvPr id="11" name="Title 1">
            <a:extLst>
              <a:ext uri="{FF2B5EF4-FFF2-40B4-BE49-F238E27FC236}">
                <a16:creationId xmlns:a16="http://schemas.microsoft.com/office/drawing/2014/main" id="{2C157D5A-ED24-4179-90E8-4F6720BC680D}"/>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Tree>
    <p:extLst>
      <p:ext uri="{BB962C8B-B14F-4D97-AF65-F5344CB8AC3E}">
        <p14:creationId xmlns:p14="http://schemas.microsoft.com/office/powerpoint/2010/main" val="3721125451"/>
      </p:ext>
    </p:extLst>
  </p:cSld>
  <p:clrMapOvr>
    <a:masterClrMapping/>
  </p:clrMapOvr>
  <mc:AlternateContent xmlns:mc="http://schemas.openxmlformats.org/markup-compatibility/2006" xmlns:p14="http://schemas.microsoft.com/office/powerpoint/2010/main">
    <mc:Choice Requires="p14">
      <p:transition spd="slow" p14:dur="2000" advTm="144083"/>
    </mc:Choice>
    <mc:Fallback xmlns="">
      <p:transition spd="slow" advTm="1440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A994155-4657-42AF-8199-9C1A58640469}"/>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5B19EA8-D7F9-47D3-922F-6E3A8BEC29DB}"/>
              </a:ext>
            </a:extLst>
          </p:cNvPr>
          <p:cNvSpPr/>
          <p:nvPr/>
        </p:nvSpPr>
        <p:spPr>
          <a:xfrm>
            <a:off x="381439" y="105675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194224" y="297581"/>
            <a:ext cx="5803552" cy="655264"/>
          </a:xfrm>
        </p:spPr>
        <p:txBody>
          <a:bodyPr>
            <a:noAutofit/>
          </a:bodyPr>
          <a:lstStyle/>
          <a:p>
            <a:pPr lvl="0" algn="ctr">
              <a:defRPr/>
            </a:pPr>
            <a:r>
              <a:rPr lang="en-US" sz="3200" b="1" dirty="0"/>
              <a:t>Generalized steps for PHA</a:t>
            </a:r>
          </a:p>
        </p:txBody>
      </p:sp>
      <p:sp>
        <p:nvSpPr>
          <p:cNvPr id="6" name="Content Placeholder 2">
            <a:extLst>
              <a:ext uri="{FF2B5EF4-FFF2-40B4-BE49-F238E27FC236}">
                <a16:creationId xmlns:a16="http://schemas.microsoft.com/office/drawing/2014/main" id="{9719C470-9D19-47B5-A30D-75DFFEF0AD9F}"/>
              </a:ext>
            </a:extLst>
          </p:cNvPr>
          <p:cNvSpPr txBox="1">
            <a:spLocks/>
          </p:cNvSpPr>
          <p:nvPr/>
        </p:nvSpPr>
        <p:spPr>
          <a:xfrm>
            <a:off x="579863" y="1182029"/>
            <a:ext cx="11230697" cy="49949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6 </a:t>
            </a:r>
          </a:p>
          <a:p>
            <a:pPr marL="0" indent="0" algn="just">
              <a:lnSpc>
                <a:spcPct val="150000"/>
              </a:lnSpc>
              <a:buFont typeface="Arial" panose="020B0604020202020204" pitchFamily="34" charset="0"/>
              <a:buNone/>
            </a:pPr>
            <a:r>
              <a:rPr lang="en-US" sz="2400" dirty="0">
                <a:solidFill>
                  <a:prstClr val="black"/>
                </a:solidFill>
              </a:rPr>
              <a:t>facilitates the ranking of the hazards and potential causes by determining an overall risk score for each entry. For the elevator door PHA, this is done by multiplying likelihood and severity (L ×S). This information is entered in Column 6 of the PHA worksheet. The risk of an accident from the obstruction not being detected is more significant than the risk from the door mechanism not working, with a risk score of 20 and 10, respectively. Thus, addressing the detection of an obstruction should be prioritized.</a:t>
            </a:r>
          </a:p>
        </p:txBody>
      </p:sp>
    </p:spTree>
    <p:extLst>
      <p:ext uri="{BB962C8B-B14F-4D97-AF65-F5344CB8AC3E}">
        <p14:creationId xmlns:p14="http://schemas.microsoft.com/office/powerpoint/2010/main" val="3155444875"/>
      </p:ext>
    </p:extLst>
  </p:cSld>
  <p:clrMapOvr>
    <a:masterClrMapping/>
  </p:clrMapOvr>
  <mc:AlternateContent xmlns:mc="http://schemas.openxmlformats.org/markup-compatibility/2006" xmlns:p14="http://schemas.microsoft.com/office/powerpoint/2010/main">
    <mc:Choice Requires="p14">
      <p:transition spd="slow" p14:dur="2000" advTm="13932"/>
    </mc:Choice>
    <mc:Fallback xmlns="">
      <p:transition spd="slow" advTm="139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B991310-9E8C-4E50-9698-4ADC3B5BFCC1}"/>
              </a:ext>
            </a:extLst>
          </p:cNvPr>
          <p:cNvSpPr/>
          <p:nvPr/>
        </p:nvSpPr>
        <p:spPr>
          <a:xfrm>
            <a:off x="801994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EB2EF23-6694-45E8-A9D8-60BC237FD6B7}"/>
              </a:ext>
            </a:extLst>
          </p:cNvPr>
          <p:cNvSpPr/>
          <p:nvPr/>
        </p:nvSpPr>
        <p:spPr>
          <a:xfrm>
            <a:off x="381439" y="107753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127316" y="297581"/>
            <a:ext cx="5937367" cy="655264"/>
          </a:xfrm>
        </p:spPr>
        <p:txBody>
          <a:bodyPr>
            <a:noAutofit/>
          </a:bodyPr>
          <a:lstStyle/>
          <a:p>
            <a:pPr algn="ctr">
              <a:defRPr/>
            </a:pPr>
            <a:r>
              <a:rPr lang="en-US" sz="3200" b="1" dirty="0"/>
              <a:t>Generalized steps for PHA</a:t>
            </a:r>
          </a:p>
        </p:txBody>
      </p:sp>
      <p:sp>
        <p:nvSpPr>
          <p:cNvPr id="6" name="Content Placeholder 2">
            <a:extLst>
              <a:ext uri="{FF2B5EF4-FFF2-40B4-BE49-F238E27FC236}">
                <a16:creationId xmlns:a16="http://schemas.microsoft.com/office/drawing/2014/main" id="{5BC5194C-8D39-4C02-A5F7-438C28907048}"/>
              </a:ext>
            </a:extLst>
          </p:cNvPr>
          <p:cNvSpPr txBox="1">
            <a:spLocks/>
          </p:cNvSpPr>
          <p:nvPr/>
        </p:nvSpPr>
        <p:spPr>
          <a:xfrm>
            <a:off x="591015" y="1083470"/>
            <a:ext cx="11219546" cy="50934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7 </a:t>
            </a:r>
          </a:p>
          <a:p>
            <a:pPr marL="0" indent="0">
              <a:lnSpc>
                <a:spcPct val="200000"/>
              </a:lnSpc>
              <a:buFont typeface="Arial" panose="020B0604020202020204" pitchFamily="34" charset="0"/>
              <a:buNone/>
            </a:pPr>
            <a:r>
              <a:rPr lang="en-US" sz="2400" dirty="0">
                <a:solidFill>
                  <a:prstClr val="black"/>
                </a:solidFill>
              </a:rPr>
              <a:t>Develops recommended measures to prevent, control, or mitigate the hazards and its consequences as it relates to each potential cause. For the elevator door example, proposed measures such as the installment of sensors to detect obstructions is entered in Column 7 of the PHA worksheet.</a:t>
            </a:r>
          </a:p>
          <a:p>
            <a:pPr marL="0" indent="0">
              <a:lnSpc>
                <a:spcPct val="200000"/>
              </a:lnSpc>
              <a:buFont typeface="Arial" panose="020B0604020202020204" pitchFamily="34" charset="0"/>
              <a:buNone/>
            </a:pPr>
            <a:endParaRPr lang="en-US" sz="2400" dirty="0">
              <a:solidFill>
                <a:prstClr val="black"/>
              </a:solidFill>
            </a:endParaRPr>
          </a:p>
        </p:txBody>
      </p:sp>
    </p:spTree>
    <p:extLst>
      <p:ext uri="{BB962C8B-B14F-4D97-AF65-F5344CB8AC3E}">
        <p14:creationId xmlns:p14="http://schemas.microsoft.com/office/powerpoint/2010/main" val="3108296284"/>
      </p:ext>
    </p:extLst>
  </p:cSld>
  <p:clrMapOvr>
    <a:masterClrMapping/>
  </p:clrMapOvr>
  <mc:AlternateContent xmlns:mc="http://schemas.openxmlformats.org/markup-compatibility/2006" xmlns:p14="http://schemas.microsoft.com/office/powerpoint/2010/main">
    <mc:Choice Requires="p14">
      <p:transition spd="slow" p14:dur="2000" advTm="19236"/>
    </mc:Choice>
    <mc:Fallback xmlns="">
      <p:transition spd="slow" advTm="1923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D6FEB2A9-BCC6-4F51-843F-610C79FA87B5}"/>
              </a:ext>
            </a:extLst>
          </p:cNvPr>
          <p:cNvSpPr/>
          <p:nvPr/>
        </p:nvSpPr>
        <p:spPr>
          <a:xfrm>
            <a:off x="7988772"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FBCBA667-75B0-43F8-99CD-73191B365756}"/>
              </a:ext>
            </a:extLst>
          </p:cNvPr>
          <p:cNvSpPr/>
          <p:nvPr/>
        </p:nvSpPr>
        <p:spPr>
          <a:xfrm>
            <a:off x="381439" y="106714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940301" y="300641"/>
            <a:ext cx="6216148" cy="655264"/>
          </a:xfrm>
        </p:spPr>
        <p:txBody>
          <a:bodyPr>
            <a:normAutofit/>
          </a:bodyPr>
          <a:lstStyle/>
          <a:p>
            <a:pPr algn="ctr"/>
            <a:r>
              <a:rPr lang="en-US" sz="3200" b="1" dirty="0"/>
              <a:t>Hazard and Operability analysis </a:t>
            </a:r>
          </a:p>
        </p:txBody>
      </p:sp>
      <p:sp>
        <p:nvSpPr>
          <p:cNvPr id="6" name="TextBox 5">
            <a:extLst>
              <a:ext uri="{FF2B5EF4-FFF2-40B4-BE49-F238E27FC236}">
                <a16:creationId xmlns:a16="http://schemas.microsoft.com/office/drawing/2014/main" id="{C0C8CD3B-6667-443F-B3AF-B8B6DB2F0E4A}"/>
              </a:ext>
            </a:extLst>
          </p:cNvPr>
          <p:cNvSpPr txBox="1"/>
          <p:nvPr/>
        </p:nvSpPr>
        <p:spPr>
          <a:xfrm>
            <a:off x="542693" y="1046847"/>
            <a:ext cx="11106614" cy="4023666"/>
          </a:xfrm>
          <a:prstGeom prst="rect">
            <a:avLst/>
          </a:prstGeom>
          <a:noFill/>
        </p:spPr>
        <p:txBody>
          <a:bodyPr wrap="square" anchor="ctr">
            <a:spAutoFit/>
          </a:bodyPr>
          <a:lstStyle/>
          <a:p>
            <a:pPr algn="ctr">
              <a:lnSpc>
                <a:spcPct val="200000"/>
              </a:lnSpc>
            </a:pPr>
            <a:r>
              <a:rPr lang="en-US" sz="2400" b="1" u="sng" dirty="0">
                <a:solidFill>
                  <a:srgbClr val="002060"/>
                </a:solidFill>
              </a:rPr>
              <a:t>HAZOP</a:t>
            </a:r>
          </a:p>
          <a:p>
            <a:pPr algn="ctr">
              <a:lnSpc>
                <a:spcPct val="200000"/>
              </a:lnSpc>
            </a:pPr>
            <a:r>
              <a:rPr lang="en-US" sz="2400" b="1" u="sng" dirty="0">
                <a:solidFill>
                  <a:srgbClr val="002060"/>
                </a:solidFill>
              </a:rPr>
              <a:t>a </a:t>
            </a:r>
            <a:r>
              <a:rPr lang="en-US" sz="2400" b="1" u="sng" dirty="0">
                <a:solidFill>
                  <a:srgbClr val="FF0000"/>
                </a:solidFill>
              </a:rPr>
              <a:t>Ha</a:t>
            </a:r>
            <a:r>
              <a:rPr lang="en-US" sz="2400" b="1" u="sng" dirty="0">
                <a:solidFill>
                  <a:srgbClr val="002060"/>
                </a:solidFill>
              </a:rPr>
              <a:t>zard and Operability Study, </a:t>
            </a:r>
          </a:p>
          <a:p>
            <a:pPr marL="457200" indent="-457200">
              <a:lnSpc>
                <a:spcPct val="200000"/>
              </a:lnSpc>
              <a:buFont typeface="Wingdings" panose="05000000000000000000" pitchFamily="2" charset="2"/>
              <a:buChar char="§"/>
            </a:pPr>
            <a:r>
              <a:rPr lang="en-US" sz="2800" dirty="0">
                <a:solidFill>
                  <a:prstClr val="black"/>
                </a:solidFill>
              </a:rPr>
              <a:t>is a systematic way to identify possible hazards in a work process. </a:t>
            </a:r>
          </a:p>
          <a:p>
            <a:pPr marL="457200" indent="-457200">
              <a:lnSpc>
                <a:spcPct val="200000"/>
              </a:lnSpc>
              <a:buFont typeface="Wingdings" panose="05000000000000000000" pitchFamily="2" charset="2"/>
              <a:buChar char="§"/>
            </a:pPr>
            <a:r>
              <a:rPr lang="en-US" sz="2800" dirty="0">
                <a:solidFill>
                  <a:prstClr val="black"/>
                </a:solidFill>
              </a:rPr>
              <a:t>In this approach, the process is broken down into steps, and every variation in work parameters is considered for each step.</a:t>
            </a:r>
          </a:p>
        </p:txBody>
      </p:sp>
    </p:spTree>
    <p:extLst>
      <p:ext uri="{BB962C8B-B14F-4D97-AF65-F5344CB8AC3E}">
        <p14:creationId xmlns:p14="http://schemas.microsoft.com/office/powerpoint/2010/main" val="2854590470"/>
      </p:ext>
    </p:extLst>
  </p:cSld>
  <p:clrMapOvr>
    <a:masterClrMapping/>
  </p:clrMapOvr>
  <mc:AlternateContent xmlns:mc="http://schemas.openxmlformats.org/markup-compatibility/2006" xmlns:p14="http://schemas.microsoft.com/office/powerpoint/2010/main">
    <mc:Choice Requires="p14">
      <p:transition spd="slow" p14:dur="2000" advTm="1113601"/>
    </mc:Choice>
    <mc:Fallback xmlns="">
      <p:transition spd="slow" advTm="111360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58FD604-B426-4C33-A246-9BCA8991DE71}"/>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48B5FA4-BEBE-4432-852D-2A4AA22840F0}"/>
              </a:ext>
            </a:extLst>
          </p:cNvPr>
          <p:cNvSpPr/>
          <p:nvPr/>
        </p:nvSpPr>
        <p:spPr>
          <a:xfrm>
            <a:off x="381439" y="107753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675692" y="232269"/>
            <a:ext cx="6840616" cy="655264"/>
          </a:xfrm>
        </p:spPr>
        <p:txBody>
          <a:bodyPr>
            <a:normAutofit/>
          </a:bodyPr>
          <a:lstStyle/>
          <a:p>
            <a:pPr algn="ctr"/>
            <a:r>
              <a:rPr lang="en-US" sz="3200" b="1" dirty="0"/>
              <a:t>Hazard and Operability analysis </a:t>
            </a:r>
          </a:p>
        </p:txBody>
      </p:sp>
      <p:sp>
        <p:nvSpPr>
          <p:cNvPr id="6" name="Content Placeholder 2">
            <a:extLst>
              <a:ext uri="{FF2B5EF4-FFF2-40B4-BE49-F238E27FC236}">
                <a16:creationId xmlns:a16="http://schemas.microsoft.com/office/drawing/2014/main" id="{5BC5194C-8D39-4C02-A5F7-438C28907048}"/>
              </a:ext>
            </a:extLst>
          </p:cNvPr>
          <p:cNvSpPr txBox="1">
            <a:spLocks/>
          </p:cNvSpPr>
          <p:nvPr/>
        </p:nvSpPr>
        <p:spPr>
          <a:xfrm>
            <a:off x="579864" y="1338729"/>
            <a:ext cx="11230697" cy="43967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defRPr/>
            </a:pPr>
            <a:r>
              <a:rPr lang="en-US" sz="2400" b="1" u="sng" dirty="0">
                <a:solidFill>
                  <a:srgbClr val="002060"/>
                </a:solidFill>
              </a:rPr>
              <a:t>HAZOP is a top-down qualitative approach, </a:t>
            </a:r>
          </a:p>
          <a:p>
            <a:pPr marL="0" indent="0" algn="ctr">
              <a:lnSpc>
                <a:spcPct val="150000"/>
              </a:lnSpc>
              <a:buFont typeface="Arial" panose="020B0604020202020204" pitchFamily="34" charset="0"/>
              <a:buNone/>
              <a:defRPr/>
            </a:pPr>
            <a:r>
              <a:rPr lang="en-US" sz="2400" b="1" u="sng" dirty="0">
                <a:solidFill>
                  <a:srgbClr val="002060"/>
                </a:solidFill>
              </a:rPr>
              <a:t>as opposed to semi quantitative approach such as PHA. </a:t>
            </a:r>
          </a:p>
          <a:p>
            <a:pPr marL="0" indent="0" algn="just">
              <a:lnSpc>
                <a:spcPct val="150000"/>
              </a:lnSpc>
              <a:buFont typeface="Arial" panose="020B0604020202020204" pitchFamily="34" charset="0"/>
              <a:buNone/>
              <a:defRPr/>
            </a:pPr>
            <a:endParaRPr lang="en-US" sz="2400" dirty="0">
              <a:solidFill>
                <a:prstClr val="black"/>
              </a:solidFill>
            </a:endParaRPr>
          </a:p>
          <a:p>
            <a:pPr marL="0" indent="0" algn="just">
              <a:lnSpc>
                <a:spcPct val="150000"/>
              </a:lnSpc>
              <a:buFont typeface="Arial" panose="020B0604020202020204" pitchFamily="34" charset="0"/>
              <a:buNone/>
              <a:defRPr/>
            </a:pPr>
            <a:r>
              <a:rPr lang="en-US" sz="2400" dirty="0">
                <a:solidFill>
                  <a:prstClr val="black"/>
                </a:solidFill>
              </a:rPr>
              <a:t>HAZOP is used to determine potential hazards in a process, operation, or system. In particular, it systematically identifies possible deviations from the design and operating intent and determines how these deviations may eventually become hazards. </a:t>
            </a:r>
          </a:p>
          <a:p>
            <a:pPr marL="0" indent="0" algn="just">
              <a:lnSpc>
                <a:spcPct val="150000"/>
              </a:lnSpc>
              <a:buFont typeface="Arial" panose="020B0604020202020204" pitchFamily="34" charset="0"/>
              <a:buNone/>
              <a:defRPr/>
            </a:pPr>
            <a:endParaRPr lang="en-US" sz="2400" dirty="0">
              <a:solidFill>
                <a:prstClr val="black"/>
              </a:solidFill>
            </a:endParaRPr>
          </a:p>
        </p:txBody>
      </p:sp>
    </p:spTree>
    <p:extLst>
      <p:ext uri="{BB962C8B-B14F-4D97-AF65-F5344CB8AC3E}">
        <p14:creationId xmlns:p14="http://schemas.microsoft.com/office/powerpoint/2010/main" val="3020978033"/>
      </p:ext>
    </p:extLst>
  </p:cSld>
  <p:clrMapOvr>
    <a:masterClrMapping/>
  </p:clrMapOvr>
  <mc:AlternateContent xmlns:mc="http://schemas.openxmlformats.org/markup-compatibility/2006" xmlns:p14="http://schemas.microsoft.com/office/powerpoint/2010/main">
    <mc:Choice Requires="p14">
      <p:transition spd="slow" p14:dur="2000" advTm="85403"/>
    </mc:Choice>
    <mc:Fallback xmlns="">
      <p:transition spd="slow" advTm="8540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12D2903-D516-4348-AD07-88F33DD018DF}"/>
              </a:ext>
            </a:extLst>
          </p:cNvPr>
          <p:cNvSpPr/>
          <p:nvPr/>
        </p:nvSpPr>
        <p:spPr>
          <a:xfrm>
            <a:off x="801162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80B6D7F-FCC1-4C61-9C76-228B182E6580}"/>
              </a:ext>
            </a:extLst>
          </p:cNvPr>
          <p:cNvSpPr/>
          <p:nvPr/>
        </p:nvSpPr>
        <p:spPr>
          <a:xfrm>
            <a:off x="383508" y="106714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721447" y="232269"/>
            <a:ext cx="6952128" cy="655264"/>
          </a:xfrm>
        </p:spPr>
        <p:txBody>
          <a:bodyPr>
            <a:normAutofit/>
          </a:bodyPr>
          <a:lstStyle/>
          <a:p>
            <a:pPr algn="ctr"/>
            <a:r>
              <a:rPr lang="en-US" sz="2800" b="1" dirty="0"/>
              <a:t>WHERE AND WHEN TO USE HAZOP ?</a:t>
            </a:r>
          </a:p>
        </p:txBody>
      </p:sp>
      <p:sp>
        <p:nvSpPr>
          <p:cNvPr id="6" name="TextBox 5">
            <a:extLst>
              <a:ext uri="{FF2B5EF4-FFF2-40B4-BE49-F238E27FC236}">
                <a16:creationId xmlns:a16="http://schemas.microsoft.com/office/drawing/2014/main" id="{4F79C87D-AC44-4873-816A-D86A3F45950F}"/>
              </a:ext>
            </a:extLst>
          </p:cNvPr>
          <p:cNvSpPr txBox="1"/>
          <p:nvPr/>
        </p:nvSpPr>
        <p:spPr>
          <a:xfrm>
            <a:off x="594348" y="1237448"/>
            <a:ext cx="11206326" cy="3734677"/>
          </a:xfrm>
          <a:prstGeom prst="rect">
            <a:avLst/>
          </a:prstGeom>
          <a:noFill/>
        </p:spPr>
        <p:txBody>
          <a:bodyPr wrap="square">
            <a:spAutoFit/>
          </a:bodyPr>
          <a:lstStyle/>
          <a:p>
            <a:pPr algn="ctr">
              <a:lnSpc>
                <a:spcPct val="150000"/>
              </a:lnSpc>
              <a:spcBef>
                <a:spcPts val="1000"/>
              </a:spcBef>
              <a:buFont typeface="Arial" panose="020B0604020202020204" pitchFamily="34" charset="0"/>
              <a:buNone/>
              <a:defRPr/>
            </a:pPr>
            <a:r>
              <a:rPr lang="en-US" sz="2400" b="1" u="sng" dirty="0">
                <a:solidFill>
                  <a:srgbClr val="002060"/>
                </a:solidFill>
              </a:rPr>
              <a:t>HAZOP was originally intended for analyzing accidents </a:t>
            </a:r>
          </a:p>
          <a:p>
            <a:pPr algn="ctr">
              <a:lnSpc>
                <a:spcPct val="150000"/>
              </a:lnSpc>
              <a:spcBef>
                <a:spcPts val="1000"/>
              </a:spcBef>
              <a:buFont typeface="Arial" panose="020B0604020202020204" pitchFamily="34" charset="0"/>
              <a:buNone/>
              <a:defRPr/>
            </a:pPr>
            <a:r>
              <a:rPr lang="en-US" sz="2400" b="1" u="sng" dirty="0">
                <a:solidFill>
                  <a:srgbClr val="002060"/>
                </a:solidFill>
              </a:rPr>
              <a:t>that affect human health and safety. </a:t>
            </a:r>
          </a:p>
          <a:p>
            <a:pPr marL="342900" indent="-342900">
              <a:lnSpc>
                <a:spcPct val="150000"/>
              </a:lnSpc>
              <a:spcBef>
                <a:spcPts val="1000"/>
              </a:spcBef>
              <a:buFontTx/>
              <a:buChar char="-"/>
              <a:defRPr/>
            </a:pPr>
            <a:r>
              <a:rPr lang="en-US" sz="2400" dirty="0">
                <a:solidFill>
                  <a:prstClr val="black"/>
                </a:solidFill>
              </a:rPr>
              <a:t>It has since been adopted as a general-purpose risk management tool. </a:t>
            </a:r>
          </a:p>
          <a:p>
            <a:pPr marL="342900" indent="-342900">
              <a:lnSpc>
                <a:spcPct val="150000"/>
              </a:lnSpc>
              <a:spcBef>
                <a:spcPts val="1000"/>
              </a:spcBef>
              <a:buFontTx/>
              <a:buChar char="-"/>
              <a:defRPr/>
            </a:pPr>
            <a:r>
              <a:rPr lang="en-US" sz="2400" dirty="0">
                <a:solidFill>
                  <a:prstClr val="black"/>
                </a:solidFill>
              </a:rPr>
              <a:t>It is applicable to various types of systems, especially those with highly monitored performance and detailed design requirements found in the chemical, petroleum, food industries, and the like. </a:t>
            </a:r>
          </a:p>
        </p:txBody>
      </p:sp>
    </p:spTree>
    <p:extLst>
      <p:ext uri="{BB962C8B-B14F-4D97-AF65-F5344CB8AC3E}">
        <p14:creationId xmlns:p14="http://schemas.microsoft.com/office/powerpoint/2010/main" val="987414098"/>
      </p:ext>
    </p:extLst>
  </p:cSld>
  <p:clrMapOvr>
    <a:masterClrMapping/>
  </p:clrMapOvr>
  <mc:AlternateContent xmlns:mc="http://schemas.openxmlformats.org/markup-compatibility/2006" xmlns:p14="http://schemas.microsoft.com/office/powerpoint/2010/main">
    <mc:Choice Requires="p14">
      <p:transition spd="slow" p14:dur="2000" advTm="54663"/>
    </mc:Choice>
    <mc:Fallback xmlns="">
      <p:transition spd="slow" advTm="546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8153197-8914-4EDC-9A35-77191643ADE0}"/>
              </a:ext>
            </a:extLst>
          </p:cNvPr>
          <p:cNvSpPr/>
          <p:nvPr/>
        </p:nvSpPr>
        <p:spPr>
          <a:xfrm>
            <a:off x="799916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4DB1741-CD27-44A0-88A7-142C582DCD18}"/>
              </a:ext>
            </a:extLst>
          </p:cNvPr>
          <p:cNvSpPr/>
          <p:nvPr/>
        </p:nvSpPr>
        <p:spPr>
          <a:xfrm>
            <a:off x="64415" y="1073943"/>
            <a:ext cx="1196195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397925" y="268847"/>
            <a:ext cx="7727795" cy="655264"/>
          </a:xfrm>
        </p:spPr>
        <p:txBody>
          <a:bodyPr>
            <a:noAutofit/>
          </a:bodyPr>
          <a:lstStyle/>
          <a:p>
            <a:pPr algn="ctr"/>
            <a:r>
              <a:rPr lang="en-US" sz="2800" b="1" dirty="0"/>
              <a:t>Where and When to use HAZOP ? </a:t>
            </a:r>
          </a:p>
        </p:txBody>
      </p:sp>
      <p:sp>
        <p:nvSpPr>
          <p:cNvPr id="6" name="TextBox 5">
            <a:extLst>
              <a:ext uri="{FF2B5EF4-FFF2-40B4-BE49-F238E27FC236}">
                <a16:creationId xmlns:a16="http://schemas.microsoft.com/office/drawing/2014/main" id="{4F79C87D-AC44-4873-816A-D86A3F45950F}"/>
              </a:ext>
            </a:extLst>
          </p:cNvPr>
          <p:cNvSpPr txBox="1"/>
          <p:nvPr/>
        </p:nvSpPr>
        <p:spPr>
          <a:xfrm>
            <a:off x="518919" y="1173616"/>
            <a:ext cx="11174941" cy="5063246"/>
          </a:xfrm>
          <a:prstGeom prst="rect">
            <a:avLst/>
          </a:prstGeom>
          <a:noFill/>
        </p:spPr>
        <p:txBody>
          <a:bodyPr wrap="square">
            <a:spAutoFit/>
          </a:bodyPr>
          <a:lstStyle/>
          <a:p>
            <a:pPr algn="ctr">
              <a:lnSpc>
                <a:spcPct val="150000"/>
              </a:lnSpc>
              <a:spcBef>
                <a:spcPts val="1000"/>
              </a:spcBef>
              <a:buFont typeface="Arial" panose="020B0604020202020204" pitchFamily="34" charset="0"/>
              <a:buNone/>
              <a:defRPr/>
            </a:pPr>
            <a:r>
              <a:rPr lang="en-US" sz="2800" b="1" u="sng" dirty="0">
                <a:solidFill>
                  <a:srgbClr val="C00000"/>
                </a:solidFill>
              </a:rPr>
              <a:t>Similar to PHA</a:t>
            </a:r>
          </a:p>
          <a:p>
            <a:pPr>
              <a:lnSpc>
                <a:spcPct val="150000"/>
              </a:lnSpc>
              <a:spcBef>
                <a:spcPts val="1000"/>
              </a:spcBef>
              <a:buFont typeface="Arial" panose="020B0604020202020204" pitchFamily="34" charset="0"/>
              <a:buNone/>
              <a:defRPr/>
            </a:pPr>
            <a:r>
              <a:rPr lang="en-US" sz="2400" dirty="0">
                <a:solidFill>
                  <a:prstClr val="black"/>
                </a:solidFill>
              </a:rPr>
              <a:t>- It is applicable during the design phase of a project, product, or system development to determine specifications. </a:t>
            </a:r>
          </a:p>
          <a:p>
            <a:pPr>
              <a:lnSpc>
                <a:spcPct val="150000"/>
              </a:lnSpc>
              <a:spcBef>
                <a:spcPts val="1000"/>
              </a:spcBef>
              <a:buFont typeface="Arial" panose="020B0604020202020204" pitchFamily="34" charset="0"/>
              <a:buNone/>
              <a:defRPr/>
            </a:pPr>
            <a:r>
              <a:rPr lang="en-US" sz="2400" dirty="0">
                <a:solidFill>
                  <a:prstClr val="black"/>
                </a:solidFill>
              </a:rPr>
              <a:t>- It is also often applied to existing systems to improve safety and minimize operational risk. </a:t>
            </a:r>
          </a:p>
          <a:p>
            <a:pPr>
              <a:lnSpc>
                <a:spcPct val="150000"/>
              </a:lnSpc>
              <a:spcBef>
                <a:spcPts val="1000"/>
              </a:spcBef>
              <a:buFont typeface="Arial" panose="020B0604020202020204" pitchFamily="34" charset="0"/>
              <a:buNone/>
              <a:defRPr/>
            </a:pPr>
            <a:r>
              <a:rPr lang="en-US" sz="2400" dirty="0">
                <a:solidFill>
                  <a:prstClr val="black"/>
                </a:solidFill>
              </a:rPr>
              <a:t>- It is, in fact, useful for periodic review throughout the life of a system to accommodate changes within the system and its environment. </a:t>
            </a:r>
          </a:p>
          <a:p>
            <a:pPr>
              <a:lnSpc>
                <a:spcPct val="150000"/>
              </a:lnSpc>
              <a:spcBef>
                <a:spcPts val="1000"/>
              </a:spcBef>
              <a:buFont typeface="Arial" panose="020B0604020202020204" pitchFamily="34" charset="0"/>
              <a:buNone/>
              <a:defRPr/>
            </a:pPr>
            <a:r>
              <a:rPr lang="en-US" sz="2400" dirty="0">
                <a:solidFill>
                  <a:prstClr val="black"/>
                </a:solidFill>
              </a:rPr>
              <a:t>- It can also be used as supporting documentation for hazard logs.</a:t>
            </a:r>
          </a:p>
        </p:txBody>
      </p:sp>
    </p:spTree>
    <p:extLst>
      <p:ext uri="{BB962C8B-B14F-4D97-AF65-F5344CB8AC3E}">
        <p14:creationId xmlns:p14="http://schemas.microsoft.com/office/powerpoint/2010/main" val="3946424508"/>
      </p:ext>
    </p:extLst>
  </p:cSld>
  <p:clrMapOvr>
    <a:masterClrMapping/>
  </p:clrMapOvr>
  <mc:AlternateContent xmlns:mc="http://schemas.openxmlformats.org/markup-compatibility/2006" xmlns:p14="http://schemas.microsoft.com/office/powerpoint/2010/main">
    <mc:Choice Requires="p14">
      <p:transition spd="slow" p14:dur="2000" advTm="142290"/>
    </mc:Choice>
    <mc:Fallback xmlns="">
      <p:transition spd="slow" advTm="14229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2F2A044-1273-4B0B-8D7A-7F98C2E5A838}"/>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BC17F02-9F5C-47B6-9526-294032EE9239}"/>
              </a:ext>
            </a:extLst>
          </p:cNvPr>
          <p:cNvSpPr/>
          <p:nvPr/>
        </p:nvSpPr>
        <p:spPr>
          <a:xfrm>
            <a:off x="381439" y="106714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558822" y="1253330"/>
            <a:ext cx="1127737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Aft>
                <a:spcPts val="600"/>
              </a:spcAft>
              <a:buFont typeface="Arial" panose="020B0604020202020204" pitchFamily="34" charset="0"/>
              <a:buNone/>
            </a:pPr>
            <a:r>
              <a:rPr lang="en-US" sz="2400" dirty="0">
                <a:solidFill>
                  <a:prstClr val="black"/>
                </a:solidFill>
              </a:rPr>
              <a:t>1.  Define the system and scope of study.</a:t>
            </a:r>
          </a:p>
          <a:p>
            <a:pPr marL="0" indent="0">
              <a:lnSpc>
                <a:spcPct val="150000"/>
              </a:lnSpc>
              <a:spcAft>
                <a:spcPts val="600"/>
              </a:spcAft>
              <a:buFont typeface="Arial" panose="020B0604020202020204" pitchFamily="34" charset="0"/>
              <a:buNone/>
            </a:pPr>
            <a:r>
              <a:rPr lang="en-US" sz="2400" dirty="0">
                <a:solidFill>
                  <a:prstClr val="black"/>
                </a:solidFill>
              </a:rPr>
              <a:t>2.  Divide the system into nodes and define each node’s design intent.</a:t>
            </a:r>
          </a:p>
          <a:p>
            <a:pPr marL="0" indent="0">
              <a:lnSpc>
                <a:spcPct val="150000"/>
              </a:lnSpc>
              <a:spcAft>
                <a:spcPts val="600"/>
              </a:spcAft>
              <a:buFont typeface="Arial" panose="020B0604020202020204" pitchFamily="34" charset="0"/>
              <a:buNone/>
            </a:pPr>
            <a:r>
              <a:rPr lang="en-US" sz="2400" dirty="0">
                <a:solidFill>
                  <a:prstClr val="black"/>
                </a:solidFill>
              </a:rPr>
              <a:t>3.  For each node, identify node elements such as material, input, process steps, or operations.</a:t>
            </a:r>
          </a:p>
        </p:txBody>
      </p:sp>
      <p:sp>
        <p:nvSpPr>
          <p:cNvPr id="11" name="Title 1">
            <a:extLst>
              <a:ext uri="{FF2B5EF4-FFF2-40B4-BE49-F238E27FC236}">
                <a16:creationId xmlns:a16="http://schemas.microsoft.com/office/drawing/2014/main" id="{AA34B66A-B50A-4DA0-B89E-C88ECD343BE7}"/>
              </a:ext>
            </a:extLst>
          </p:cNvPr>
          <p:cNvSpPr>
            <a:spLocks noGrp="1"/>
          </p:cNvSpPr>
          <p:nvPr>
            <p:ph type="title"/>
          </p:nvPr>
        </p:nvSpPr>
        <p:spPr>
          <a:xfrm>
            <a:off x="2505307" y="201163"/>
            <a:ext cx="7181385" cy="722948"/>
          </a:xfrm>
        </p:spPr>
        <p:txBody>
          <a:bodyPr>
            <a:noAutofit/>
          </a:bodyPr>
          <a:lstStyle/>
          <a:p>
            <a:pPr algn="ctr"/>
            <a:r>
              <a:rPr lang="en-US" sz="3200" b="1" dirty="0"/>
              <a:t>Generalized Steps for HAZOP</a:t>
            </a:r>
          </a:p>
        </p:txBody>
      </p:sp>
      <p:sp>
        <p:nvSpPr>
          <p:cNvPr id="12" name="Content Placeholder 2">
            <a:extLst>
              <a:ext uri="{FF2B5EF4-FFF2-40B4-BE49-F238E27FC236}">
                <a16:creationId xmlns:a16="http://schemas.microsoft.com/office/drawing/2014/main" id="{4E6526FF-1B9B-4571-AF94-91106D956BCE}"/>
              </a:ext>
            </a:extLst>
          </p:cNvPr>
          <p:cNvSpPr txBox="1">
            <a:spLocks/>
          </p:cNvSpPr>
          <p:nvPr/>
        </p:nvSpPr>
        <p:spPr>
          <a:xfrm>
            <a:off x="593608" y="4127009"/>
            <a:ext cx="11242592" cy="14359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60000"/>
              </a:lnSpc>
              <a:spcAft>
                <a:spcPts val="600"/>
              </a:spcAft>
              <a:buNone/>
              <a:defRPr/>
            </a:pPr>
            <a:r>
              <a:rPr lang="en-US" sz="2400" dirty="0">
                <a:solidFill>
                  <a:prstClr val="black"/>
                </a:solidFill>
              </a:rPr>
              <a:t>4. Define the element’s relation to the design intent, performance measure, and acceptable range of performance (parameters).</a:t>
            </a:r>
          </a:p>
        </p:txBody>
      </p:sp>
    </p:spTree>
    <p:extLst>
      <p:ext uri="{BB962C8B-B14F-4D97-AF65-F5344CB8AC3E}">
        <p14:creationId xmlns:p14="http://schemas.microsoft.com/office/powerpoint/2010/main" val="1713661029"/>
      </p:ext>
    </p:extLst>
  </p:cSld>
  <p:clrMapOvr>
    <a:masterClrMapping/>
  </p:clrMapOvr>
  <mc:AlternateContent xmlns:mc="http://schemas.openxmlformats.org/markup-compatibility/2006" xmlns:p14="http://schemas.microsoft.com/office/powerpoint/2010/main">
    <mc:Choice Requires="p14">
      <p:transition spd="slow" p14:dur="2000" advTm="199953"/>
    </mc:Choice>
    <mc:Fallback xmlns="">
      <p:transition spd="slow" advTm="19995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7620370-60D5-47E0-B8FB-FCA32D6C9C40}"/>
              </a:ext>
            </a:extLst>
          </p:cNvPr>
          <p:cNvSpPr/>
          <p:nvPr/>
        </p:nvSpPr>
        <p:spPr>
          <a:xfrm>
            <a:off x="799916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4EDD9D75-8ADB-476F-81D4-CE8AD141A7CE}"/>
              </a:ext>
            </a:extLst>
          </p:cNvPr>
          <p:cNvSpPr/>
          <p:nvPr/>
        </p:nvSpPr>
        <p:spPr>
          <a:xfrm>
            <a:off x="381439" y="1046364"/>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60000"/>
              </a:lnSpc>
              <a:spcAft>
                <a:spcPts val="600"/>
              </a:spcAft>
              <a:buNone/>
              <a:defRPr/>
            </a:pPr>
            <a:endParaRPr lang="en-US" sz="1800" dirty="0">
              <a:solidFill>
                <a:prstClr val="black"/>
              </a:solidFill>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11" name="Title 1">
            <a:extLst>
              <a:ext uri="{FF2B5EF4-FFF2-40B4-BE49-F238E27FC236}">
                <a16:creationId xmlns:a16="http://schemas.microsoft.com/office/drawing/2014/main" id="{55EA2A71-80BB-405E-9F79-EB8B7D7432A0}"/>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F06481EE-FA52-4AEF-B87A-3171E840ACE6}"/>
              </a:ext>
            </a:extLst>
          </p:cNvPr>
          <p:cNvSpPr txBox="1"/>
          <p:nvPr/>
        </p:nvSpPr>
        <p:spPr>
          <a:xfrm>
            <a:off x="631902" y="1202098"/>
            <a:ext cx="10928195" cy="607667"/>
          </a:xfrm>
          <a:prstGeom prst="rect">
            <a:avLst/>
          </a:prstGeom>
          <a:noFill/>
        </p:spPr>
        <p:txBody>
          <a:bodyPr wrap="square">
            <a:spAutoFit/>
          </a:bodyPr>
          <a:lstStyle/>
          <a:p>
            <a:pPr marL="0" indent="0">
              <a:lnSpc>
                <a:spcPct val="160000"/>
              </a:lnSpc>
              <a:spcAft>
                <a:spcPts val="600"/>
              </a:spcAft>
              <a:buNone/>
              <a:defRPr/>
            </a:pPr>
            <a:r>
              <a:rPr lang="en-US" sz="2400" dirty="0">
                <a:solidFill>
                  <a:prstClr val="black"/>
                </a:solidFill>
              </a:rPr>
              <a:t>5. Define the deviation by selecting a process guideword and pair with parameter.</a:t>
            </a:r>
          </a:p>
        </p:txBody>
      </p:sp>
      <p:sp>
        <p:nvSpPr>
          <p:cNvPr id="13" name="Content Placeholder 2">
            <a:extLst>
              <a:ext uri="{FF2B5EF4-FFF2-40B4-BE49-F238E27FC236}">
                <a16:creationId xmlns:a16="http://schemas.microsoft.com/office/drawing/2014/main" id="{1A0D626A-55EC-4859-B696-4A48B385BB10}"/>
              </a:ext>
            </a:extLst>
          </p:cNvPr>
          <p:cNvSpPr txBox="1">
            <a:spLocks/>
          </p:cNvSpPr>
          <p:nvPr/>
        </p:nvSpPr>
        <p:spPr>
          <a:xfrm>
            <a:off x="631902" y="2067955"/>
            <a:ext cx="10515600" cy="1129448"/>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6.  Establish the causality of the deviation with potential hazards.</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7.  Describe the consequences of each hazard.</a:t>
            </a:r>
          </a:p>
        </p:txBody>
      </p:sp>
      <p:pic>
        <p:nvPicPr>
          <p:cNvPr id="3" name="Picture 2">
            <a:extLst>
              <a:ext uri="{FF2B5EF4-FFF2-40B4-BE49-F238E27FC236}">
                <a16:creationId xmlns:a16="http://schemas.microsoft.com/office/drawing/2014/main" id="{021634D5-DA1D-40E1-8CDB-A11E045CD5E5}"/>
              </a:ext>
            </a:extLst>
          </p:cNvPr>
          <p:cNvPicPr>
            <a:picLocks noChangeAspect="1"/>
          </p:cNvPicPr>
          <p:nvPr/>
        </p:nvPicPr>
        <p:blipFill>
          <a:blip r:embed="rId2"/>
          <a:stretch>
            <a:fillRect/>
          </a:stretch>
        </p:blipFill>
        <p:spPr>
          <a:xfrm>
            <a:off x="533446" y="3493557"/>
            <a:ext cx="10614056" cy="2566638"/>
          </a:xfrm>
          <a:prstGeom prst="rect">
            <a:avLst/>
          </a:prstGeom>
        </p:spPr>
      </p:pic>
    </p:spTree>
    <p:extLst>
      <p:ext uri="{BB962C8B-B14F-4D97-AF65-F5344CB8AC3E}">
        <p14:creationId xmlns:p14="http://schemas.microsoft.com/office/powerpoint/2010/main" val="1189891252"/>
      </p:ext>
    </p:extLst>
  </p:cSld>
  <p:clrMapOvr>
    <a:masterClrMapping/>
  </p:clrMapOvr>
  <mc:AlternateContent xmlns:mc="http://schemas.openxmlformats.org/markup-compatibility/2006" xmlns:p14="http://schemas.microsoft.com/office/powerpoint/2010/main">
    <mc:Choice Requires="p14">
      <p:transition spd="slow" p14:dur="2000" advTm="105239"/>
    </mc:Choice>
    <mc:Fallback xmlns="">
      <p:transition spd="slow" advTm="1052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481FABB-F548-4A19-B9F4-9E479E62AD48}"/>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CC94369-E2FC-4736-8793-7AB2E983CBFE}"/>
              </a:ext>
            </a:extLst>
          </p:cNvPr>
          <p:cNvSpPr/>
          <p:nvPr/>
        </p:nvSpPr>
        <p:spPr>
          <a:xfrm>
            <a:off x="381439" y="106714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381440" y="1054735"/>
            <a:ext cx="6836926" cy="4850419"/>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20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1 </a:t>
            </a:r>
          </a:p>
          <a:p>
            <a:pPr marL="342900" marR="0" lvl="0" indent="-342900" defTabSz="914400" eaLnBrk="1" fontAlgn="auto" latinLnBrk="0" hangingPunct="1">
              <a:lnSpc>
                <a:spcPct val="200000"/>
              </a:lnSpc>
              <a:spcBef>
                <a:spcPts val="1000"/>
              </a:spcBef>
              <a:spcAft>
                <a:spcPts val="600"/>
              </a:spcAft>
              <a:buClrTx/>
              <a:buSzTx/>
              <a:buFont typeface="Wingdings" panose="05000000000000000000" pitchFamily="2" charset="2"/>
              <a:buChar char="§"/>
              <a:tabLst/>
              <a:defRPr/>
            </a:pPr>
            <a:r>
              <a:rPr lang="en-US" sz="2400" kern="0" dirty="0">
                <a:solidFill>
                  <a:srgbClr val="FF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efines</a:t>
            </a:r>
            <a:r>
              <a:rPr kumimoji="0" lang="en-US" sz="2400" b="0" i="0" u="none" strike="noStrike" kern="0" cap="none" spc="0" normalizeH="0" baseline="0" noProof="0" dirty="0">
                <a:ln>
                  <a:noFill/>
                </a:ln>
                <a:solidFill>
                  <a:prstClr val="black"/>
                </a:solidFill>
                <a:effectLst/>
                <a:uLnTx/>
                <a:uFillTx/>
                <a:latin typeface="+mn-lt"/>
              </a:rPr>
              <a:t> the scope of the analysis and system of study. </a:t>
            </a:r>
          </a:p>
          <a:p>
            <a:pPr marL="342900" marR="0" lvl="0" indent="-342900" defTabSz="914400" eaLnBrk="1" fontAlgn="auto" latinLnBrk="0" hangingPunct="1">
              <a:lnSpc>
                <a:spcPct val="200000"/>
              </a:lnSpc>
              <a:spcBef>
                <a:spcPts val="1000"/>
              </a:spcBef>
              <a:spcAft>
                <a:spcPts val="60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mn-lt"/>
              </a:rPr>
              <a:t>As an example for HAZOP, consider a cooling water facility for a production plant as a system of interest.</a:t>
            </a:r>
          </a:p>
        </p:txBody>
      </p:sp>
      <p:sp>
        <p:nvSpPr>
          <p:cNvPr id="11" name="Title 1">
            <a:extLst>
              <a:ext uri="{FF2B5EF4-FFF2-40B4-BE49-F238E27FC236}">
                <a16:creationId xmlns:a16="http://schemas.microsoft.com/office/drawing/2014/main" id="{43F73F86-62D9-4911-A22F-102C1DE17BDB}"/>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pic>
        <p:nvPicPr>
          <p:cNvPr id="1026" name="Picture 2" descr="Chilled Water Cooling System Components">
            <a:extLst>
              <a:ext uri="{FF2B5EF4-FFF2-40B4-BE49-F238E27FC236}">
                <a16:creationId xmlns:a16="http://schemas.microsoft.com/office/drawing/2014/main" id="{DB8448C0-E0DA-4387-897C-D665E0C8A7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4713" y="1505931"/>
            <a:ext cx="4254992" cy="400277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435FAAD-A383-4B5B-8A66-4C08FB84D618}"/>
              </a:ext>
            </a:extLst>
          </p:cNvPr>
          <p:cNvSpPr txBox="1"/>
          <p:nvPr/>
        </p:nvSpPr>
        <p:spPr>
          <a:xfrm>
            <a:off x="8632678" y="5563194"/>
            <a:ext cx="2132670" cy="369332"/>
          </a:xfrm>
          <a:prstGeom prst="rect">
            <a:avLst/>
          </a:prstGeom>
          <a:noFill/>
        </p:spPr>
        <p:txBody>
          <a:bodyPr wrap="square">
            <a:spAutoFit/>
          </a:bodyPr>
          <a:lstStyle/>
          <a:p>
            <a:r>
              <a:rPr kumimoji="0" lang="en-US" sz="1800" b="1" i="0" u="sng" strike="noStrike" kern="0" cap="none" spc="0" normalizeH="0" baseline="0" noProof="0" dirty="0">
                <a:ln>
                  <a:noFill/>
                </a:ln>
                <a:solidFill>
                  <a:prstClr val="black"/>
                </a:solidFill>
                <a:effectLst/>
                <a:uLnTx/>
                <a:uFillTx/>
                <a:latin typeface="+mn-lt"/>
              </a:rPr>
              <a:t>a system of interest</a:t>
            </a:r>
            <a:endParaRPr lang="ar-EG" b="1" u="sng" dirty="0"/>
          </a:p>
        </p:txBody>
      </p:sp>
    </p:spTree>
    <p:extLst>
      <p:ext uri="{BB962C8B-B14F-4D97-AF65-F5344CB8AC3E}">
        <p14:creationId xmlns:p14="http://schemas.microsoft.com/office/powerpoint/2010/main" val="4052827818"/>
      </p:ext>
    </p:extLst>
  </p:cSld>
  <p:clrMapOvr>
    <a:masterClrMapping/>
  </p:clrMapOvr>
  <mc:AlternateContent xmlns:mc="http://schemas.openxmlformats.org/markup-compatibility/2006" xmlns:p14="http://schemas.microsoft.com/office/powerpoint/2010/main">
    <mc:Choice Requires="p14">
      <p:transition spd="slow" p14:dur="2000" advTm="116940"/>
    </mc:Choice>
    <mc:Fallback xmlns="">
      <p:transition spd="slow" advTm="11694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C54D9C7-EAD6-45FD-B1EE-8781589B2033}"/>
              </a:ext>
            </a:extLst>
          </p:cNvPr>
          <p:cNvSpPr/>
          <p:nvPr/>
        </p:nvSpPr>
        <p:spPr>
          <a:xfrm>
            <a:off x="804072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24AF2AC-2D7E-4762-975A-AE49E45B1D8B}"/>
              </a:ext>
            </a:extLst>
          </p:cNvPr>
          <p:cNvSpPr/>
          <p:nvPr/>
        </p:nvSpPr>
        <p:spPr>
          <a:xfrm>
            <a:off x="381439" y="1087928"/>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381439" y="1260088"/>
            <a:ext cx="11349644" cy="5307979"/>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1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2 </a:t>
            </a:r>
          </a:p>
          <a:p>
            <a:pPr marL="342900" marR="0" lvl="0" indent="-342900" defTabSz="914400" eaLnBrk="1" fontAlgn="auto" latinLnBrk="0" hangingPunct="1">
              <a:lnSpc>
                <a:spcPct val="110000"/>
              </a:lnSpc>
              <a:spcBef>
                <a:spcPts val="1000"/>
              </a:spcBef>
              <a:spcAft>
                <a:spcPts val="600"/>
              </a:spcAft>
              <a:buClrTx/>
              <a:buSzTx/>
              <a:buFont typeface="Wingdings" panose="05000000000000000000" pitchFamily="2" charset="2"/>
              <a:buChar char="§"/>
              <a:tabLst/>
              <a:defRPr/>
            </a:pPr>
            <a:r>
              <a:rPr lang="en-US" sz="2400" b="1" u="sng" kern="0" dirty="0">
                <a:solidFill>
                  <a:srgbClr val="C0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ivides</a:t>
            </a:r>
            <a:r>
              <a:rPr kumimoji="0" lang="en-US" sz="2400" b="0" i="0" u="none" strike="noStrike" kern="0" cap="none" spc="0" normalizeH="0" baseline="0" noProof="0" dirty="0">
                <a:ln>
                  <a:noFill/>
                </a:ln>
                <a:solidFill>
                  <a:prstClr val="black"/>
                </a:solidFill>
                <a:effectLst/>
                <a:uLnTx/>
                <a:uFillTx/>
                <a:latin typeface="+mn-lt"/>
              </a:rPr>
              <a:t> the system into nodes. </a:t>
            </a:r>
          </a:p>
          <a:p>
            <a:pPr marL="0" marR="0" lvl="0" indent="0" defTabSz="914400" eaLnBrk="1" fontAlgn="auto" latinLnBrk="0" hangingPunct="1">
              <a:lnSpc>
                <a:spcPct val="11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Part of the cooling water facility is the water cooling circuit pipework as shown in Figure 3.2. </a:t>
            </a:r>
          </a:p>
          <a:p>
            <a:pPr marL="0" marR="0" lvl="0" indent="0" defTabSz="914400" eaLnBrk="1" fontAlgn="auto" latinLnBrk="0" hangingPunct="1">
              <a:lnSpc>
                <a:spcPct val="11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This represents a node in an overall HAZOP study of a cooling water facility. </a:t>
            </a:r>
          </a:p>
          <a:p>
            <a:pPr marL="342900" marR="0" lvl="0" indent="-342900" defTabSz="914400" eaLnBrk="1" fontAlgn="auto" latinLnBrk="0" hangingPunct="1">
              <a:lnSpc>
                <a:spcPct val="110000"/>
              </a:lnSpc>
              <a:spcBef>
                <a:spcPts val="1000"/>
              </a:spcBef>
              <a:spcAft>
                <a:spcPts val="60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mn-lt"/>
              </a:rPr>
              <a:t>To begin the analysis of each node, the design intent of the node and its corresponding parameters are defined. </a:t>
            </a:r>
          </a:p>
          <a:p>
            <a:pPr marL="342900" marR="0" lvl="0" indent="-342900" defTabSz="914400" eaLnBrk="1" fontAlgn="auto" latinLnBrk="0" hangingPunct="1">
              <a:lnSpc>
                <a:spcPct val="110000"/>
              </a:lnSpc>
              <a:spcBef>
                <a:spcPts val="1000"/>
              </a:spcBef>
              <a:spcAft>
                <a:spcPts val="60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mn-lt"/>
              </a:rPr>
              <a:t>For the water cooling pipework, its purpose is to continuously circulate cooling water.</a:t>
            </a:r>
          </a:p>
        </p:txBody>
      </p:sp>
      <p:sp>
        <p:nvSpPr>
          <p:cNvPr id="11" name="Title 1">
            <a:extLst>
              <a:ext uri="{FF2B5EF4-FFF2-40B4-BE49-F238E27FC236}">
                <a16:creationId xmlns:a16="http://schemas.microsoft.com/office/drawing/2014/main" id="{84540182-28DB-4050-B534-484473F19CA5}"/>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Tree>
    <p:extLst>
      <p:ext uri="{BB962C8B-B14F-4D97-AF65-F5344CB8AC3E}">
        <p14:creationId xmlns:p14="http://schemas.microsoft.com/office/powerpoint/2010/main" val="4114084077"/>
      </p:ext>
    </p:extLst>
  </p:cSld>
  <p:clrMapOvr>
    <a:masterClrMapping/>
  </p:clrMapOvr>
  <mc:AlternateContent xmlns:mc="http://schemas.openxmlformats.org/markup-compatibility/2006" xmlns:p14="http://schemas.microsoft.com/office/powerpoint/2010/main">
    <mc:Choice Requires="p14">
      <p:transition spd="slow" p14:dur="2000" advTm="82599"/>
    </mc:Choice>
    <mc:Fallback xmlns="">
      <p:transition spd="slow" advTm="8259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0DC9EBA-5328-48C0-8422-A20E19705737}"/>
              </a:ext>
            </a:extLst>
          </p:cNvPr>
          <p:cNvSpPr/>
          <p:nvPr/>
        </p:nvSpPr>
        <p:spPr>
          <a:xfrm>
            <a:off x="801994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F955AFC3-AB68-4C91-A827-EEABEDE7DF8F}"/>
              </a:ext>
            </a:extLst>
          </p:cNvPr>
          <p:cNvSpPr/>
          <p:nvPr/>
        </p:nvSpPr>
        <p:spPr>
          <a:xfrm>
            <a:off x="381439" y="105675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pic>
        <p:nvPicPr>
          <p:cNvPr id="6" name="Picture 5">
            <a:extLst>
              <a:ext uri="{FF2B5EF4-FFF2-40B4-BE49-F238E27FC236}">
                <a16:creationId xmlns:a16="http://schemas.microsoft.com/office/drawing/2014/main" id="{85CB556F-2434-42AF-9E5F-AFE272DAD010}"/>
              </a:ext>
            </a:extLst>
          </p:cNvPr>
          <p:cNvPicPr>
            <a:picLocks noChangeAspect="1"/>
          </p:cNvPicPr>
          <p:nvPr/>
        </p:nvPicPr>
        <p:blipFill>
          <a:blip r:embed="rId2"/>
          <a:stretch>
            <a:fillRect/>
          </a:stretch>
        </p:blipFill>
        <p:spPr>
          <a:xfrm>
            <a:off x="757758" y="1385327"/>
            <a:ext cx="6367871" cy="4538541"/>
          </a:xfrm>
          <a:prstGeom prst="rect">
            <a:avLst/>
          </a:prstGeom>
        </p:spPr>
      </p:pic>
      <p:sp>
        <p:nvSpPr>
          <p:cNvPr id="11" name="Title 1">
            <a:extLst>
              <a:ext uri="{FF2B5EF4-FFF2-40B4-BE49-F238E27FC236}">
                <a16:creationId xmlns:a16="http://schemas.microsoft.com/office/drawing/2014/main" id="{C9919D1E-4BD2-483E-BE1C-53746B8A494C}"/>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pic>
        <p:nvPicPr>
          <p:cNvPr id="12" name="Picture 2" descr="Chilled Water Cooling System Components">
            <a:extLst>
              <a:ext uri="{FF2B5EF4-FFF2-40B4-BE49-F238E27FC236}">
                <a16:creationId xmlns:a16="http://schemas.microsoft.com/office/drawing/2014/main" id="{9C955BCF-777D-407B-9EFB-286FEE1EFD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4713" y="1505931"/>
            <a:ext cx="4254992" cy="400277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65110554-370B-48BC-A482-0A2D979555C0}"/>
              </a:ext>
            </a:extLst>
          </p:cNvPr>
          <p:cNvSpPr txBox="1"/>
          <p:nvPr/>
        </p:nvSpPr>
        <p:spPr>
          <a:xfrm>
            <a:off x="8632678" y="5563194"/>
            <a:ext cx="2132670" cy="369332"/>
          </a:xfrm>
          <a:prstGeom prst="rect">
            <a:avLst/>
          </a:prstGeom>
          <a:noFill/>
        </p:spPr>
        <p:txBody>
          <a:bodyPr wrap="square">
            <a:spAutoFit/>
          </a:bodyPr>
          <a:lstStyle/>
          <a:p>
            <a:r>
              <a:rPr kumimoji="0" lang="en-US" sz="1800" b="1" i="0" u="sng" strike="noStrike" kern="0" cap="none" spc="0" normalizeH="0" baseline="0" noProof="0" dirty="0">
                <a:ln>
                  <a:noFill/>
                </a:ln>
                <a:solidFill>
                  <a:prstClr val="black"/>
                </a:solidFill>
                <a:effectLst/>
                <a:uLnTx/>
                <a:uFillTx/>
                <a:latin typeface="+mn-lt"/>
              </a:rPr>
              <a:t>a system of interest</a:t>
            </a:r>
            <a:endParaRPr lang="ar-EG" b="1" u="sng" dirty="0"/>
          </a:p>
        </p:txBody>
      </p:sp>
    </p:spTree>
    <p:extLst>
      <p:ext uri="{BB962C8B-B14F-4D97-AF65-F5344CB8AC3E}">
        <p14:creationId xmlns:p14="http://schemas.microsoft.com/office/powerpoint/2010/main" val="2584183101"/>
      </p:ext>
    </p:extLst>
  </p:cSld>
  <p:clrMapOvr>
    <a:masterClrMapping/>
  </p:clrMapOvr>
  <mc:AlternateContent xmlns:mc="http://schemas.openxmlformats.org/markup-compatibility/2006" xmlns:p14="http://schemas.microsoft.com/office/powerpoint/2010/main">
    <mc:Choice Requires="p14">
      <p:transition spd="slow" p14:dur="2000" advTm="74792"/>
    </mc:Choice>
    <mc:Fallback xmlns="">
      <p:transition spd="slow" advTm="7479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2BCB9A29-E4A1-470E-8628-2E79503C7583}"/>
              </a:ext>
            </a:extLst>
          </p:cNvPr>
          <p:cNvSpPr/>
          <p:nvPr/>
        </p:nvSpPr>
        <p:spPr>
          <a:xfrm>
            <a:off x="8009554" y="963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050CF98-A2F0-40C3-B4FD-69F462277673}"/>
              </a:ext>
            </a:extLst>
          </p:cNvPr>
          <p:cNvSpPr/>
          <p:nvPr/>
        </p:nvSpPr>
        <p:spPr>
          <a:xfrm>
            <a:off x="381439" y="107829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545699" y="1067418"/>
            <a:ext cx="11264151" cy="3422815"/>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3 </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lang="en-US" sz="2400" kern="0" dirty="0">
                <a:latin typeface="+mn-lt"/>
              </a:rPr>
              <a:t>I</a:t>
            </a:r>
            <a:r>
              <a:rPr kumimoji="0" lang="en-US" sz="2400" b="0" i="0" u="none" strike="noStrike" kern="0" cap="none" spc="0" normalizeH="0" baseline="0" noProof="0" dirty="0" err="1">
                <a:ln>
                  <a:noFill/>
                </a:ln>
                <a:solidFill>
                  <a:prstClr val="black"/>
                </a:solidFill>
                <a:effectLst/>
                <a:uLnTx/>
                <a:uFillTx/>
                <a:latin typeface="+mn-lt"/>
              </a:rPr>
              <a:t>dentifies</a:t>
            </a:r>
            <a:r>
              <a:rPr kumimoji="0" lang="en-US" sz="2400" b="0" i="0" u="none" strike="noStrike" kern="0" cap="none" spc="0" normalizeH="0" baseline="0" noProof="0" dirty="0">
                <a:ln>
                  <a:noFill/>
                </a:ln>
                <a:solidFill>
                  <a:prstClr val="black"/>
                </a:solidFill>
                <a:effectLst/>
                <a:uLnTx/>
                <a:uFillTx/>
                <a:latin typeface="+mn-lt"/>
              </a:rPr>
              <a:t> the node elements. </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Elements are described in terms of its materials, inputs, components, and process steps and entered in Column 1 of the HAZOP worksheet. </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For the water cooling pipework, the key processes are circulation and cooling.</a:t>
            </a:r>
          </a:p>
        </p:txBody>
      </p:sp>
      <p:sp>
        <p:nvSpPr>
          <p:cNvPr id="11" name="Title 1">
            <a:extLst>
              <a:ext uri="{FF2B5EF4-FFF2-40B4-BE49-F238E27FC236}">
                <a16:creationId xmlns:a16="http://schemas.microsoft.com/office/drawing/2014/main" id="{1FE9924A-CB2D-4E83-A0A7-D8088CDCCF7D}"/>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Tree>
    <p:extLst>
      <p:ext uri="{BB962C8B-B14F-4D97-AF65-F5344CB8AC3E}">
        <p14:creationId xmlns:p14="http://schemas.microsoft.com/office/powerpoint/2010/main" val="368282961"/>
      </p:ext>
    </p:extLst>
  </p:cSld>
  <p:clrMapOvr>
    <a:masterClrMapping/>
  </p:clrMapOvr>
  <mc:AlternateContent xmlns:mc="http://schemas.openxmlformats.org/markup-compatibility/2006" xmlns:p14="http://schemas.microsoft.com/office/powerpoint/2010/main">
    <mc:Choice Requires="p14">
      <p:transition spd="slow" p14:dur="2000" advTm="70394"/>
    </mc:Choice>
    <mc:Fallback xmlns="">
      <p:transition spd="slow" advTm="7039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9D000FF-2B32-4422-9B21-78A0D09C5583}"/>
              </a:ext>
            </a:extLst>
          </p:cNvPr>
          <p:cNvSpPr/>
          <p:nvPr/>
        </p:nvSpPr>
        <p:spPr>
          <a:xfrm>
            <a:off x="801994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19154921-E8F9-4549-BB66-A65B3678D717}"/>
              </a:ext>
            </a:extLst>
          </p:cNvPr>
          <p:cNvSpPr/>
          <p:nvPr/>
        </p:nvSpPr>
        <p:spPr>
          <a:xfrm>
            <a:off x="381439" y="109831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568713" y="1054737"/>
            <a:ext cx="11241848" cy="5432238"/>
          </a:xfrm>
          <a:prstGeom prst="rect">
            <a:avLst/>
          </a:prstGeom>
        </p:spPr>
        <p:txBody>
          <a:bodyPr anchor="t">
            <a:no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4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lang="en-US" sz="2400" b="1" u="sng" kern="0" dirty="0">
                <a:solidFill>
                  <a:srgbClr val="C0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efines</a:t>
            </a:r>
            <a:r>
              <a:rPr kumimoji="0" lang="en-US" sz="2400" b="0" i="0" u="none" strike="noStrike" kern="0" cap="none" spc="0" normalizeH="0" baseline="0" noProof="0" dirty="0">
                <a:ln>
                  <a:noFill/>
                </a:ln>
                <a:solidFill>
                  <a:prstClr val="black"/>
                </a:solidFill>
                <a:effectLst/>
                <a:uLnTx/>
                <a:uFillTx/>
                <a:latin typeface="+mn-lt"/>
              </a:rPr>
              <a:t> process parameters for each element as it relates to the design intent.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As defined in Step 2, the purpose of water cooling pipework is to continuously circulate cooling water and a key process identified in Step 3 is circulation.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How does circulation then achieve the system’s design intent?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To continuously circulate water, the system is designed to flow at a rate of 75.5 m/min.</a:t>
            </a:r>
          </a:p>
        </p:txBody>
      </p:sp>
    </p:spTree>
    <p:extLst>
      <p:ext uri="{BB962C8B-B14F-4D97-AF65-F5344CB8AC3E}">
        <p14:creationId xmlns:p14="http://schemas.microsoft.com/office/powerpoint/2010/main" val="1994471700"/>
      </p:ext>
    </p:extLst>
  </p:cSld>
  <p:clrMapOvr>
    <a:masterClrMapping/>
  </p:clrMapOvr>
  <mc:AlternateContent xmlns:mc="http://schemas.openxmlformats.org/markup-compatibility/2006" xmlns:p14="http://schemas.microsoft.com/office/powerpoint/2010/main">
    <mc:Choice Requires="p14">
      <p:transition spd="slow" p14:dur="2000" advTm="78950"/>
    </mc:Choice>
    <mc:Fallback xmlns="">
      <p:transition spd="slow" advTm="7895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A10DDC7-DD15-44C6-B529-B61A23562BF8}"/>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46625C5-490E-48C8-86C4-60C981C716B6}"/>
              </a:ext>
            </a:extLst>
          </p:cNvPr>
          <p:cNvSpPr/>
          <p:nvPr/>
        </p:nvSpPr>
        <p:spPr>
          <a:xfrm>
            <a:off x="381439" y="1087928"/>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35621" y="1054736"/>
            <a:ext cx="11174940" cy="5272880"/>
          </a:xfrm>
          <a:prstGeom prst="rect">
            <a:avLst/>
          </a:prstGeom>
        </p:spPr>
        <p:txBody>
          <a:bodyPr>
            <a:normAutofit/>
          </a:bodyPr>
          <a:lstStyle>
            <a:defPPr>
              <a:defRPr lang="en-US"/>
            </a:defPPr>
            <a:lvl1pPr marR="0" lvl="0" indent="0" algn="ctr" fontAlgn="auto">
              <a:lnSpc>
                <a:spcPct val="150000"/>
              </a:lnSpc>
              <a:spcBef>
                <a:spcPts val="1000"/>
              </a:spcBef>
              <a:spcAft>
                <a:spcPts val="600"/>
              </a:spcAft>
              <a:buClrTx/>
              <a:buSzTx/>
              <a:buFont typeface="Arial" panose="020B0604020202020204" pitchFamily="34" charset="0"/>
              <a:buNone/>
              <a:tabLst/>
              <a:defRPr kumimoji="0" sz="2400" b="1" i="0" u="sng" strike="noStrike" kern="0" cap="none" spc="0" normalizeH="0" baseline="0">
                <a:ln>
                  <a:noFill/>
                </a:ln>
                <a:solidFill>
                  <a:srgbClr val="FF0000"/>
                </a:solidFill>
                <a:effectLst/>
                <a:uLnTx/>
                <a:uFillTx/>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Step 5 </a:t>
            </a:r>
          </a:p>
          <a:p>
            <a:pPr algn="l"/>
            <a:r>
              <a:rPr lang="en-US" u="none" dirty="0">
                <a:solidFill>
                  <a:srgbClr val="C00000"/>
                </a:solidFill>
              </a:rPr>
              <a:t>D</a:t>
            </a:r>
            <a:r>
              <a:rPr lang="en-US" b="0" u="none" dirty="0">
                <a:solidFill>
                  <a:schemeClr val="tx1"/>
                </a:solidFill>
              </a:rPr>
              <a:t>efines the deviation. </a:t>
            </a:r>
          </a:p>
          <a:p>
            <a:pPr algn="l"/>
            <a:r>
              <a:rPr lang="en-US" b="0" u="none" dirty="0">
                <a:solidFill>
                  <a:schemeClr val="tx1"/>
                </a:solidFill>
              </a:rPr>
              <a:t>It follows then that for the water cooling pipework, a deviation or departure from the design intent would be a lack of adequate circulation. </a:t>
            </a:r>
          </a:p>
          <a:p>
            <a:pPr algn="l"/>
            <a:r>
              <a:rPr lang="en-US" b="0" u="none" dirty="0">
                <a:solidFill>
                  <a:schemeClr val="tx1"/>
                </a:solidFill>
              </a:rPr>
              <a:t>In HAZOP, the term less flow rate or no flow describes this deviation. </a:t>
            </a:r>
          </a:p>
          <a:p>
            <a:pPr algn="l"/>
            <a:r>
              <a:rPr lang="en-US" b="0" u="none" dirty="0">
                <a:solidFill>
                  <a:schemeClr val="tx1"/>
                </a:solidFill>
              </a:rPr>
              <a:t>This information is entered in Column 2 of the HAZOP worksheet.</a:t>
            </a:r>
          </a:p>
        </p:txBody>
      </p:sp>
      <p:sp>
        <p:nvSpPr>
          <p:cNvPr id="11" name="Title 1">
            <a:extLst>
              <a:ext uri="{FF2B5EF4-FFF2-40B4-BE49-F238E27FC236}">
                <a16:creationId xmlns:a16="http://schemas.microsoft.com/office/drawing/2014/main" id="{C678AC4D-E8DE-4181-9A49-FC519D56C26D}"/>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Tree>
    <p:extLst>
      <p:ext uri="{BB962C8B-B14F-4D97-AF65-F5344CB8AC3E}">
        <p14:creationId xmlns:p14="http://schemas.microsoft.com/office/powerpoint/2010/main" val="3354404012"/>
      </p:ext>
    </p:extLst>
  </p:cSld>
  <p:clrMapOvr>
    <a:masterClrMapping/>
  </p:clrMapOvr>
  <mc:AlternateContent xmlns:mc="http://schemas.openxmlformats.org/markup-compatibility/2006" xmlns:p14="http://schemas.microsoft.com/office/powerpoint/2010/main">
    <mc:Choice Requires="p14">
      <p:transition spd="slow" p14:dur="2000" advTm="50287"/>
    </mc:Choice>
    <mc:Fallback xmlns="">
      <p:transition spd="slow" advTm="5028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13804B87-44B5-472D-999B-6B72D054E265}"/>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C2E2983-1B51-4939-A933-3AA3AC6E95A7}"/>
              </a:ext>
            </a:extLst>
          </p:cNvPr>
          <p:cNvSpPr/>
          <p:nvPr/>
        </p:nvSpPr>
        <p:spPr>
          <a:xfrm>
            <a:off x="381439" y="107753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24466" y="1054737"/>
            <a:ext cx="11140068" cy="5301614"/>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6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lang="en-US" sz="2400" kern="0" dirty="0">
                <a:solidFill>
                  <a:srgbClr val="FF0000"/>
                </a:solidFill>
                <a:latin typeface="+mn-lt"/>
              </a:rPr>
              <a:t>I</a:t>
            </a:r>
            <a:r>
              <a:rPr kumimoji="0" lang="en-US" sz="2400" b="0" i="0" u="none" strike="noStrike" kern="0" cap="none" spc="0" normalizeH="0" baseline="0" noProof="0" dirty="0" err="1">
                <a:ln>
                  <a:noFill/>
                </a:ln>
                <a:solidFill>
                  <a:prstClr val="black"/>
                </a:solidFill>
                <a:effectLst/>
                <a:uLnTx/>
                <a:uFillTx/>
                <a:latin typeface="+mn-lt"/>
              </a:rPr>
              <a:t>dentifies</a:t>
            </a:r>
            <a:r>
              <a:rPr kumimoji="0" lang="en-US" sz="2400" b="0" i="0" u="none" strike="noStrike" kern="0" cap="none" spc="0" normalizeH="0" baseline="0" noProof="0" dirty="0">
                <a:ln>
                  <a:noFill/>
                </a:ln>
                <a:solidFill>
                  <a:prstClr val="black"/>
                </a:solidFill>
                <a:effectLst/>
                <a:uLnTx/>
                <a:uFillTx/>
                <a:latin typeface="+mn-lt"/>
              </a:rPr>
              <a:t> the causes (i.e., the hazards) that can cause the deviation to occur.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For the deviation no flow, failure of the pump may be one of the potential causes. This information is entered in Column 3 of the HAZOP worksheet.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Note that the failure of the pump is described as a cause, not a deviation.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Also note that in HAZOP, the identified causes are analogous to what PHA identifies as hazards.</a:t>
            </a:r>
          </a:p>
        </p:txBody>
      </p:sp>
      <p:sp>
        <p:nvSpPr>
          <p:cNvPr id="11" name="Title 1">
            <a:extLst>
              <a:ext uri="{FF2B5EF4-FFF2-40B4-BE49-F238E27FC236}">
                <a16:creationId xmlns:a16="http://schemas.microsoft.com/office/drawing/2014/main" id="{6DF8E48F-CC1A-4335-8B6A-B963FBA267DE}"/>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Tree>
    <p:extLst>
      <p:ext uri="{BB962C8B-B14F-4D97-AF65-F5344CB8AC3E}">
        <p14:creationId xmlns:p14="http://schemas.microsoft.com/office/powerpoint/2010/main" val="2428112362"/>
      </p:ext>
    </p:extLst>
  </p:cSld>
  <p:clrMapOvr>
    <a:masterClrMapping/>
  </p:clrMapOvr>
  <mc:AlternateContent xmlns:mc="http://schemas.openxmlformats.org/markup-compatibility/2006" xmlns:p14="http://schemas.microsoft.com/office/powerpoint/2010/main">
    <mc:Choice Requires="p14">
      <p:transition spd="slow" p14:dur="2000" advTm="52255"/>
    </mc:Choice>
    <mc:Fallback xmlns="">
      <p:transition spd="slow" advTm="5225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BEE2B3C-E349-48E7-83CE-A361CABF9645}"/>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299AD54-633B-4B37-AECF-01F0C345928D}"/>
              </a:ext>
            </a:extLst>
          </p:cNvPr>
          <p:cNvSpPr/>
          <p:nvPr/>
        </p:nvSpPr>
        <p:spPr>
          <a:xfrm>
            <a:off x="381439" y="1087928"/>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02167" y="1148576"/>
            <a:ext cx="11208394" cy="5073749"/>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7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lang="en-US" sz="2400" kern="0" dirty="0">
                <a:latin typeface="+mn-lt"/>
              </a:rPr>
              <a:t>D</a:t>
            </a:r>
            <a:r>
              <a:rPr kumimoji="0" lang="en-US" sz="2400" b="0" i="0" u="none" strike="noStrike" kern="0" cap="none" spc="0" normalizeH="0" baseline="0" noProof="0" dirty="0" err="1">
                <a:ln>
                  <a:noFill/>
                </a:ln>
                <a:solidFill>
                  <a:prstClr val="black"/>
                </a:solidFill>
                <a:effectLst/>
                <a:uLnTx/>
                <a:uFillTx/>
                <a:latin typeface="+mn-lt"/>
              </a:rPr>
              <a:t>efines</a:t>
            </a:r>
            <a:r>
              <a:rPr kumimoji="0" lang="en-US" sz="2400" b="0" i="0" u="none" strike="noStrike" kern="0" cap="none" spc="0" normalizeH="0" baseline="0" noProof="0" dirty="0">
                <a:ln>
                  <a:noFill/>
                </a:ln>
                <a:solidFill>
                  <a:prstClr val="black"/>
                </a:solidFill>
                <a:effectLst/>
                <a:uLnTx/>
                <a:uFillTx/>
                <a:latin typeface="+mn-lt"/>
              </a:rPr>
              <a:t> the consequences for each hazard.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Pump failure means water is not flowing or circulating and, therefore, not cooled to the requirements of the production facility.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A consequence could be possible over-heating of equipment and interruption or delay in the production process if the work has to stop because of down equipment.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This information is entered in Column 4 of the HAZOP worksheet.</a:t>
            </a:r>
          </a:p>
        </p:txBody>
      </p:sp>
      <p:sp>
        <p:nvSpPr>
          <p:cNvPr id="11" name="Title 1">
            <a:extLst>
              <a:ext uri="{FF2B5EF4-FFF2-40B4-BE49-F238E27FC236}">
                <a16:creationId xmlns:a16="http://schemas.microsoft.com/office/drawing/2014/main" id="{5637F9E3-B0DA-4089-B522-7A6FE992D262}"/>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Tree>
    <p:extLst>
      <p:ext uri="{BB962C8B-B14F-4D97-AF65-F5344CB8AC3E}">
        <p14:creationId xmlns:p14="http://schemas.microsoft.com/office/powerpoint/2010/main" val="1757731200"/>
      </p:ext>
    </p:extLst>
  </p:cSld>
  <p:clrMapOvr>
    <a:masterClrMapping/>
  </p:clrMapOvr>
  <mc:AlternateContent xmlns:mc="http://schemas.openxmlformats.org/markup-compatibility/2006" xmlns:p14="http://schemas.microsoft.com/office/powerpoint/2010/main">
    <mc:Choice Requires="p14">
      <p:transition spd="slow" p14:dur="2000" advTm="69140"/>
    </mc:Choice>
    <mc:Fallback xmlns="">
      <p:transition spd="slow" advTm="6914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27F8CD7-C200-487E-BBF4-6E0E6EAE44A3}"/>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B0D43BA8-6863-43E0-B1E4-A67B1EE7CFDE}"/>
              </a:ext>
            </a:extLst>
          </p:cNvPr>
          <p:cNvSpPr/>
          <p:nvPr/>
        </p:nvSpPr>
        <p:spPr>
          <a:xfrm>
            <a:off x="381439" y="107753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24467" y="1054737"/>
            <a:ext cx="11186093" cy="4454242"/>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8 </a:t>
            </a:r>
          </a:p>
          <a:p>
            <a:pPr marL="0" marR="0" lvl="0" indent="0"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kern="0" dirty="0">
                <a:latin typeface="+mn-lt"/>
              </a:rPr>
              <a:t>D</a:t>
            </a:r>
            <a:r>
              <a:rPr kumimoji="0" lang="en-US" sz="2400" b="0" i="0" u="none" strike="noStrike" kern="0" cap="none" spc="0" normalizeH="0" baseline="0" noProof="0" dirty="0">
                <a:ln>
                  <a:noFill/>
                </a:ln>
                <a:solidFill>
                  <a:prstClr val="black"/>
                </a:solidFill>
                <a:effectLst/>
                <a:uLnTx/>
                <a:uFillTx/>
                <a:latin typeface="+mn-lt"/>
              </a:rPr>
              <a:t>escribes existing measures on how the deviations and the hazards are addressed. </a:t>
            </a:r>
          </a:p>
          <a:p>
            <a:pPr marL="0" marR="0" lvl="0" indent="0"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For the water cooling pipework, suppose a backup pump is in place, then its information is entered in Column 5 of the HAZOP worksheet.</a:t>
            </a:r>
          </a:p>
        </p:txBody>
      </p:sp>
      <p:sp>
        <p:nvSpPr>
          <p:cNvPr id="11" name="Title 1">
            <a:extLst>
              <a:ext uri="{FF2B5EF4-FFF2-40B4-BE49-F238E27FC236}">
                <a16:creationId xmlns:a16="http://schemas.microsoft.com/office/drawing/2014/main" id="{4A8A5A81-BB0A-4773-9685-276F4C2461DE}"/>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Tree>
    <p:extLst>
      <p:ext uri="{BB962C8B-B14F-4D97-AF65-F5344CB8AC3E}">
        <p14:creationId xmlns:p14="http://schemas.microsoft.com/office/powerpoint/2010/main" val="261210003"/>
      </p:ext>
    </p:extLst>
  </p:cSld>
  <p:clrMapOvr>
    <a:masterClrMapping/>
  </p:clrMapOvr>
  <mc:AlternateContent xmlns:mc="http://schemas.openxmlformats.org/markup-compatibility/2006" xmlns:p14="http://schemas.microsoft.com/office/powerpoint/2010/main">
    <mc:Choice Requires="p14">
      <p:transition spd="slow" p14:dur="2000" advTm="90436"/>
    </mc:Choice>
    <mc:Fallback xmlns="">
      <p:transition spd="slow" advTm="9043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B43F6AE-AB3E-4CEB-84CB-2FF7D1B66583}"/>
              </a:ext>
            </a:extLst>
          </p:cNvPr>
          <p:cNvSpPr/>
          <p:nvPr/>
        </p:nvSpPr>
        <p:spPr>
          <a:xfrm>
            <a:off x="800955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3071424-2C3C-4E2B-8619-3B00D02A73C2}"/>
              </a:ext>
            </a:extLst>
          </p:cNvPr>
          <p:cNvSpPr/>
          <p:nvPr/>
        </p:nvSpPr>
        <p:spPr>
          <a:xfrm>
            <a:off x="381439" y="107753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46771" y="1137424"/>
            <a:ext cx="11163789" cy="5218925"/>
          </a:xfrm>
          <a:prstGeom prst="rect">
            <a:avLst/>
          </a:prstGeom>
        </p:spPr>
        <p:txBody>
          <a:bodyPr>
            <a:no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9 </a:t>
            </a:r>
          </a:p>
          <a:p>
            <a:pPr marL="0" marR="0" lvl="0" indent="0" algn="just"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kern="0" dirty="0">
                <a:solidFill>
                  <a:srgbClr val="FF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etermines</a:t>
            </a:r>
            <a:r>
              <a:rPr kumimoji="0" lang="en-US" sz="2400" b="0" i="0" u="none" strike="noStrike" kern="0" cap="none" spc="0" normalizeH="0" baseline="0" noProof="0" dirty="0">
                <a:ln>
                  <a:noFill/>
                </a:ln>
                <a:solidFill>
                  <a:prstClr val="black"/>
                </a:solidFill>
                <a:effectLst/>
                <a:uLnTx/>
                <a:uFillTx/>
                <a:latin typeface="+mn-lt"/>
              </a:rPr>
              <a:t> recommendations. An assessment has to be made as to whether existing measures are sufficient and effective. </a:t>
            </a:r>
          </a:p>
          <a:p>
            <a:pPr marL="0" marR="0" lvl="0" indent="0" algn="just"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Part of the analysis is to identify additional safeguards or controls when and if needed. </a:t>
            </a:r>
          </a:p>
          <a:p>
            <a:pPr marL="0" marR="0" lvl="0" indent="0" algn="just"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This information is entered in Column 6 of the HAZOP worksheet.</a:t>
            </a:r>
          </a:p>
        </p:txBody>
      </p:sp>
      <p:sp>
        <p:nvSpPr>
          <p:cNvPr id="11" name="Title 1">
            <a:extLst>
              <a:ext uri="{FF2B5EF4-FFF2-40B4-BE49-F238E27FC236}">
                <a16:creationId xmlns:a16="http://schemas.microsoft.com/office/drawing/2014/main" id="{9D60BACB-4A0C-463C-9D14-5889E7F7A9BB}"/>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Tree>
    <p:extLst>
      <p:ext uri="{BB962C8B-B14F-4D97-AF65-F5344CB8AC3E}">
        <p14:creationId xmlns:p14="http://schemas.microsoft.com/office/powerpoint/2010/main" val="2082030116"/>
      </p:ext>
    </p:extLst>
  </p:cSld>
  <p:clrMapOvr>
    <a:masterClrMapping/>
  </p:clrMapOvr>
  <mc:AlternateContent xmlns:mc="http://schemas.openxmlformats.org/markup-compatibility/2006" xmlns:p14="http://schemas.microsoft.com/office/powerpoint/2010/main">
    <mc:Choice Requires="p14">
      <p:transition spd="slow" p14:dur="2000" advTm="50547"/>
    </mc:Choice>
    <mc:Fallback xmlns="">
      <p:transition spd="slow" advTm="5054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FDE78DF-9A26-4416-BAB6-85AB69A0758C}"/>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CC26B54-DC86-4538-A6F8-606F3A62D07B}"/>
              </a:ext>
            </a:extLst>
          </p:cNvPr>
          <p:cNvSpPr/>
          <p:nvPr/>
        </p:nvSpPr>
        <p:spPr>
          <a:xfrm>
            <a:off x="381439" y="1077537"/>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038600" y="238069"/>
            <a:ext cx="3476885" cy="655264"/>
          </a:xfrm>
        </p:spPr>
        <p:txBody>
          <a:bodyPr>
            <a:normAutofit fontScale="90000"/>
          </a:bodyPr>
          <a:lstStyle/>
          <a:p>
            <a:pPr algn="ctr"/>
            <a:r>
              <a:rPr lang="en-US" sz="3200" b="1" dirty="0"/>
              <a:t>HAZOP Worksheet</a:t>
            </a:r>
          </a:p>
        </p:txBody>
      </p:sp>
      <p:pic>
        <p:nvPicPr>
          <p:cNvPr id="6" name="Picture 5">
            <a:extLst>
              <a:ext uri="{FF2B5EF4-FFF2-40B4-BE49-F238E27FC236}">
                <a16:creationId xmlns:a16="http://schemas.microsoft.com/office/drawing/2014/main" id="{A1EBC382-5988-42CE-9C79-9E2C2CAFF2B3}"/>
              </a:ext>
            </a:extLst>
          </p:cNvPr>
          <p:cNvPicPr>
            <a:picLocks noChangeAspect="1"/>
          </p:cNvPicPr>
          <p:nvPr/>
        </p:nvPicPr>
        <p:blipFill>
          <a:blip r:embed="rId2"/>
          <a:stretch>
            <a:fillRect/>
          </a:stretch>
        </p:blipFill>
        <p:spPr>
          <a:xfrm>
            <a:off x="646770" y="1131823"/>
            <a:ext cx="11039707" cy="4978993"/>
          </a:xfrm>
          <a:prstGeom prst="rect">
            <a:avLst/>
          </a:prstGeom>
        </p:spPr>
      </p:pic>
    </p:spTree>
    <p:extLst>
      <p:ext uri="{BB962C8B-B14F-4D97-AF65-F5344CB8AC3E}">
        <p14:creationId xmlns:p14="http://schemas.microsoft.com/office/powerpoint/2010/main" val="3934138910"/>
      </p:ext>
    </p:extLst>
  </p:cSld>
  <p:clrMapOvr>
    <a:masterClrMapping/>
  </p:clrMapOvr>
  <mc:AlternateContent xmlns:mc="http://schemas.openxmlformats.org/markup-compatibility/2006" xmlns:p14="http://schemas.microsoft.com/office/powerpoint/2010/main">
    <mc:Choice Requires="p14">
      <p:transition spd="slow" p14:dur="2000" advTm="366203"/>
    </mc:Choice>
    <mc:Fallback xmlns="">
      <p:transition spd="slow" advTm="36620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105675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19835E0-5BBB-44F2-99B8-D4EEAAC0DD94}"/>
              </a:ext>
            </a:extLst>
          </p:cNvPr>
          <p:cNvSpPr txBox="1">
            <a:spLocks/>
          </p:cNvSpPr>
          <p:nvPr/>
        </p:nvSpPr>
        <p:spPr>
          <a:xfrm>
            <a:off x="-923256"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kern="100" dirty="0">
                <a:latin typeface="Times New Roman" panose="02020603050405020304" pitchFamily="18" charset="0"/>
                <a:ea typeface="+mn-ea"/>
              </a:rPr>
              <a:t>9. Conclusion</a:t>
            </a:r>
          </a:p>
        </p:txBody>
      </p:sp>
      <p:sp>
        <p:nvSpPr>
          <p:cNvPr id="7" name="TextBox 6">
            <a:extLst>
              <a:ext uri="{FF2B5EF4-FFF2-40B4-BE49-F238E27FC236}">
                <a16:creationId xmlns:a16="http://schemas.microsoft.com/office/drawing/2014/main" id="{82AACAE2-7007-4DE3-A413-41BD7EF6075C}"/>
              </a:ext>
            </a:extLst>
          </p:cNvPr>
          <p:cNvSpPr txBox="1"/>
          <p:nvPr/>
        </p:nvSpPr>
        <p:spPr>
          <a:xfrm>
            <a:off x="548396" y="1180512"/>
            <a:ext cx="11427704" cy="5262979"/>
          </a:xfrm>
          <a:prstGeom prst="rect">
            <a:avLst/>
          </a:prstGeom>
          <a:noFill/>
        </p:spPr>
        <p:txBody>
          <a:bodyPr wrap="square">
            <a:spAutoFit/>
          </a:bodyPr>
          <a:lstStyle/>
          <a:p>
            <a:r>
              <a:rPr lang="en-US" sz="2100" dirty="0">
                <a:cs typeface="+mj-cs"/>
              </a:rPr>
              <a:t>T</a:t>
            </a:r>
            <a:r>
              <a:rPr lang="en-US" sz="2100" kern="100" dirty="0">
                <a:latin typeface="Times New Roman" panose="02020603050405020304" pitchFamily="18" charset="0"/>
                <a:cs typeface="+mj-cs"/>
              </a:rPr>
              <a:t>he generalized framework for operational risk management can be summarized in six steps, with one precursory step (hence, the label 1 + 6 guiding questions in Table 2.1). These questions extend the more commonly known risk analysis, assessment, and management. </a:t>
            </a:r>
          </a:p>
          <a:p>
            <a:r>
              <a:rPr lang="en-US" sz="2100" kern="100" dirty="0">
                <a:latin typeface="Times New Roman" panose="02020603050405020304" pitchFamily="18" charset="0"/>
                <a:cs typeface="+mj-cs"/>
              </a:rPr>
              <a:t>The questions are as follows: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should go right?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go wrong?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causes and consequences?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is the likelihood of occurrence?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be done to detect, control, and manage them?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alternatives?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effects beyond this particular time? </a:t>
            </a:r>
          </a:p>
          <a:p>
            <a:r>
              <a:rPr lang="en-US" sz="2100" kern="100" dirty="0">
                <a:latin typeface="Times New Roman" panose="02020603050405020304" pitchFamily="18" charset="0"/>
                <a:cs typeface="+mj-cs"/>
              </a:rPr>
              <a:t>The notion of the causal chain of events was introduced to show interactions between elements of a system and how this can be used to assess the chances of occurrence and the consequences if the risk events occur. </a:t>
            </a:r>
          </a:p>
          <a:p>
            <a:r>
              <a:rPr lang="en-US" sz="2100" kern="100" dirty="0">
                <a:latin typeface="Times New Roman" panose="02020603050405020304" pitchFamily="18" charset="0"/>
                <a:cs typeface="+mj-cs"/>
              </a:rPr>
              <a:t>The causal chain of events can also be used to generate ways of how initiating events can be detected before a risk event occurs, as well as what can be done to control their occurrence and consequences.</a:t>
            </a:r>
          </a:p>
        </p:txBody>
      </p:sp>
    </p:spTree>
    <p:custDataLst>
      <p:tags r:id="rId1"/>
    </p:custDataLst>
    <p:extLst>
      <p:ext uri="{BB962C8B-B14F-4D97-AF65-F5344CB8AC3E}">
        <p14:creationId xmlns:p14="http://schemas.microsoft.com/office/powerpoint/2010/main" val="3881644884"/>
      </p:ext>
    </p:extLst>
  </p:cSld>
  <p:clrMapOvr>
    <a:masterClrMapping/>
  </p:clrMapOvr>
  <mc:AlternateContent xmlns:mc="http://schemas.openxmlformats.org/markup-compatibility/2006" xmlns:p14="http://schemas.microsoft.com/office/powerpoint/2010/main">
    <mc:Choice Requires="p14">
      <p:transition spd="slow" p14:dur="2000" advTm="218667"/>
    </mc:Choice>
    <mc:Fallback xmlns="">
      <p:transition spd="slow" advTm="2186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5" end="5"/>
                                            </p:txEl>
                                          </p:spTgt>
                                        </p:tgtEl>
                                        <p:attrNameLst>
                                          <p:attrName>style.visibility</p:attrName>
                                        </p:attrNameLst>
                                      </p:cBhvr>
                                      <p:to>
                                        <p:strVal val="visible"/>
                                      </p:to>
                                    </p:set>
                                    <p:animEffect transition="in" filter="fade">
                                      <p:cBhvr>
                                        <p:cTn id="42" dur="1000"/>
                                        <p:tgtEl>
                                          <p:spTgt spid="7">
                                            <p:txEl>
                                              <p:pRg st="5" end="5"/>
                                            </p:txEl>
                                          </p:spTgt>
                                        </p:tgtEl>
                                      </p:cBhvr>
                                    </p:animEffect>
                                    <p:anim calcmode="lin" valueType="num">
                                      <p:cBhvr>
                                        <p:cTn id="4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fade">
                                      <p:cBhvr>
                                        <p:cTn id="49" dur="1000"/>
                                        <p:tgtEl>
                                          <p:spTgt spid="7">
                                            <p:txEl>
                                              <p:pRg st="6" end="6"/>
                                            </p:txEl>
                                          </p:spTgt>
                                        </p:tgtEl>
                                      </p:cBhvr>
                                    </p:animEffect>
                                    <p:anim calcmode="lin" valueType="num">
                                      <p:cBhvr>
                                        <p:cTn id="50"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
                                            <p:txEl>
                                              <p:pRg st="7" end="7"/>
                                            </p:txEl>
                                          </p:spTgt>
                                        </p:tgtEl>
                                        <p:attrNameLst>
                                          <p:attrName>style.visibility</p:attrName>
                                        </p:attrNameLst>
                                      </p:cBhvr>
                                      <p:to>
                                        <p:strVal val="visible"/>
                                      </p:to>
                                    </p:set>
                                    <p:animEffect transition="in" filter="fade">
                                      <p:cBhvr>
                                        <p:cTn id="56" dur="1000"/>
                                        <p:tgtEl>
                                          <p:spTgt spid="7">
                                            <p:txEl>
                                              <p:pRg st="7" end="7"/>
                                            </p:txEl>
                                          </p:spTgt>
                                        </p:tgtEl>
                                      </p:cBhvr>
                                    </p:animEffect>
                                    <p:anim calcmode="lin" valueType="num">
                                      <p:cBhvr>
                                        <p:cTn id="5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xEl>
                                              <p:pRg st="8" end="8"/>
                                            </p:txEl>
                                          </p:spTgt>
                                        </p:tgtEl>
                                        <p:attrNameLst>
                                          <p:attrName>style.visibility</p:attrName>
                                        </p:attrNameLst>
                                      </p:cBhvr>
                                      <p:to>
                                        <p:strVal val="visible"/>
                                      </p:to>
                                    </p:set>
                                    <p:animEffect transition="in" filter="fade">
                                      <p:cBhvr>
                                        <p:cTn id="63" dur="1000"/>
                                        <p:tgtEl>
                                          <p:spTgt spid="7">
                                            <p:txEl>
                                              <p:pRg st="8" end="8"/>
                                            </p:txEl>
                                          </p:spTgt>
                                        </p:tgtEl>
                                      </p:cBhvr>
                                    </p:animEffect>
                                    <p:anim calcmode="lin" valueType="num">
                                      <p:cBhvr>
                                        <p:cTn id="64"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7">
                                            <p:txEl>
                                              <p:pRg st="9" end="9"/>
                                            </p:txEl>
                                          </p:spTgt>
                                        </p:tgtEl>
                                        <p:attrNameLst>
                                          <p:attrName>style.visibility</p:attrName>
                                        </p:attrNameLst>
                                      </p:cBhvr>
                                      <p:to>
                                        <p:strVal val="visible"/>
                                      </p:to>
                                    </p:set>
                                    <p:animEffect transition="in" filter="fade">
                                      <p:cBhvr>
                                        <p:cTn id="70" dur="1000"/>
                                        <p:tgtEl>
                                          <p:spTgt spid="7">
                                            <p:txEl>
                                              <p:pRg st="9" end="9"/>
                                            </p:txEl>
                                          </p:spTgt>
                                        </p:tgtEl>
                                      </p:cBhvr>
                                    </p:animEffect>
                                    <p:anim calcmode="lin" valueType="num">
                                      <p:cBhvr>
                                        <p:cTn id="71"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7">
                                            <p:txEl>
                                              <p:pRg st="10" end="10"/>
                                            </p:txEl>
                                          </p:spTgt>
                                        </p:tgtEl>
                                        <p:attrNameLst>
                                          <p:attrName>style.visibility</p:attrName>
                                        </p:attrNameLst>
                                      </p:cBhvr>
                                      <p:to>
                                        <p:strVal val="visible"/>
                                      </p:to>
                                    </p:set>
                                    <p:animEffect transition="in" filter="fade">
                                      <p:cBhvr>
                                        <p:cTn id="77" dur="1000"/>
                                        <p:tgtEl>
                                          <p:spTgt spid="7">
                                            <p:txEl>
                                              <p:pRg st="10" end="10"/>
                                            </p:txEl>
                                          </p:spTgt>
                                        </p:tgtEl>
                                      </p:cBhvr>
                                    </p:animEffect>
                                    <p:anim calcmode="lin" valueType="num">
                                      <p:cBhvr>
                                        <p:cTn id="78" dur="1000" fill="hold"/>
                                        <p:tgtEl>
                                          <p:spTgt spid="7">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7">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1087928"/>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1169728" y="237736"/>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967368" y="1766319"/>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4924"/>
    </mc:Choice>
    <mc:Fallback xmlns="">
      <p:transition spd="slow" advTm="492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429" y="3466097"/>
            <a:ext cx="430669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4175"/>
    </mc:Choice>
    <mc:Fallback xmlns="">
      <p:transition spd="slow" advTm="341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8.1|1|3.6|2.4|5.2|1.8|7.7|7.3|2.2|3.1"/>
</p:tagLst>
</file>

<file path=ppt/tags/tag3.xml><?xml version="1.0" encoding="utf-8"?>
<p:tagLst xmlns:a="http://schemas.openxmlformats.org/drawingml/2006/main" xmlns:r="http://schemas.openxmlformats.org/officeDocument/2006/relationships" xmlns:p="http://schemas.openxmlformats.org/presentationml/2006/main">
  <p:tag name="TIMING" val="|214.4|0.4|0.2|0.3|0.5|0|0|0.5|0|0"/>
</p:tagLst>
</file>

<file path=ppt/tags/tag4.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5.xml><?xml version="1.0" encoding="utf-8"?>
<p:tagLst xmlns:a="http://schemas.openxmlformats.org/drawingml/2006/main" xmlns:r="http://schemas.openxmlformats.org/officeDocument/2006/relationships" xmlns:p="http://schemas.openxmlformats.org/presentationml/2006/main">
  <p:tag name="TIMING" val="|1.6|2|1|1|1.6|2.2|1.3|0.9|0.9|1.5|169.7"/>
</p:tagLst>
</file>

<file path=ppt/tags/tag6.xml><?xml version="1.0" encoding="utf-8"?>
<p:tagLst xmlns:a="http://schemas.openxmlformats.org/drawingml/2006/main" xmlns:r="http://schemas.openxmlformats.org/officeDocument/2006/relationships" xmlns:p="http://schemas.openxmlformats.org/presentationml/2006/main">
  <p:tag name="TIMING" val="|1.8|4"/>
</p:tagLst>
</file>

<file path=ppt/tags/tag7.xml><?xml version="1.0" encoding="utf-8"?>
<p:tagLst xmlns:a="http://schemas.openxmlformats.org/drawingml/2006/main" xmlns:r="http://schemas.openxmlformats.org/officeDocument/2006/relationships" xmlns:p="http://schemas.openxmlformats.org/presentationml/2006/main">
  <p:tag name="TIMING" val="|31.3|0.3"/>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20DC306E-A2F4-4008-A115-30D0A6975EF7}"/>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7619</TotalTime>
  <Words>2876</Words>
  <Application>Microsoft Office PowerPoint</Application>
  <PresentationFormat>Widescreen</PresentationFormat>
  <Paragraphs>295</Paragraphs>
  <Slides>45</Slides>
  <Notes>3</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Arial Black</vt:lpstr>
      <vt:lpstr>Calibri</vt:lpstr>
      <vt:lpstr>Ink Free</vt:lpstr>
      <vt:lpstr>Segoe Script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Preliminary Hazard analysis.1</vt:lpstr>
      <vt:lpstr>Preliminary Hazard analysis.2</vt:lpstr>
      <vt:lpstr>PowerPoint Presentation</vt:lpstr>
      <vt:lpstr>PowerPoint Presentation</vt:lpstr>
      <vt:lpstr>PHA Format.1</vt:lpstr>
      <vt:lpstr>PHA Format.2</vt:lpstr>
      <vt:lpstr>PHA Format.3</vt:lpstr>
      <vt:lpstr>PHA Format.4</vt:lpstr>
      <vt:lpstr>PHA Format.5</vt:lpstr>
      <vt:lpstr>PHA Format.6</vt:lpstr>
      <vt:lpstr>Generalized steps for PHA</vt:lpstr>
      <vt:lpstr>Generalized steps for PHA</vt:lpstr>
      <vt:lpstr>Generalized steps for PHA</vt:lpstr>
      <vt:lpstr>Generalized steps for PHA</vt:lpstr>
      <vt:lpstr>Generalized steps for PHA</vt:lpstr>
      <vt:lpstr>Generalized steps for PHA</vt:lpstr>
      <vt:lpstr>Generalized steps for PHA</vt:lpstr>
      <vt:lpstr>Hazard and Operability analysis </vt:lpstr>
      <vt:lpstr>Hazard and Operability analysis </vt:lpstr>
      <vt:lpstr>WHERE AND WHEN TO USE HAZOP ?</vt:lpstr>
      <vt:lpstr>Where and When to use HAZOP ? </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HAZOP Worksheet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817</cp:revision>
  <dcterms:created xsi:type="dcterms:W3CDTF">2023-04-29T09:08:00Z</dcterms:created>
  <dcterms:modified xsi:type="dcterms:W3CDTF">2026-05-23T17:55:49Z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