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56" r:id="rId2"/>
    <p:sldId id="259" r:id="rId3"/>
    <p:sldId id="370" r:id="rId4"/>
    <p:sldId id="372" r:id="rId5"/>
    <p:sldId id="389" r:id="rId6"/>
    <p:sldId id="390" r:id="rId7"/>
    <p:sldId id="391" r:id="rId8"/>
    <p:sldId id="392" r:id="rId9"/>
    <p:sldId id="393" r:id="rId10"/>
    <p:sldId id="394" r:id="rId11"/>
    <p:sldId id="395" r:id="rId12"/>
    <p:sldId id="373" r:id="rId13"/>
    <p:sldId id="396" r:id="rId14"/>
    <p:sldId id="397" r:id="rId15"/>
    <p:sldId id="398" r:id="rId16"/>
    <p:sldId id="399" r:id="rId17"/>
    <p:sldId id="374" r:id="rId18"/>
    <p:sldId id="400" r:id="rId19"/>
    <p:sldId id="401" r:id="rId20"/>
    <p:sldId id="402" r:id="rId21"/>
    <p:sldId id="403" r:id="rId22"/>
    <p:sldId id="404" r:id="rId23"/>
    <p:sldId id="405" r:id="rId24"/>
    <p:sldId id="406" r:id="rId25"/>
    <p:sldId id="407" r:id="rId26"/>
    <p:sldId id="335" r:id="rId27"/>
    <p:sldId id="375" r:id="rId28"/>
    <p:sldId id="376" r:id="rId29"/>
    <p:sldId id="408" r:id="rId30"/>
    <p:sldId id="377" r:id="rId31"/>
    <p:sldId id="378" r:id="rId32"/>
    <p:sldId id="379" r:id="rId33"/>
    <p:sldId id="409" r:id="rId34"/>
    <p:sldId id="410" r:id="rId35"/>
    <p:sldId id="411" r:id="rId36"/>
    <p:sldId id="412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7FE86517-1285-4DBC-8900-C544730056B6}" type="datetimeFigureOut">
              <a:rPr lang="ar-SA" smtClean="0"/>
              <a:t>10/09/44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427998FB-52CF-454B-8D6E-50D898B9149D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2196695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3/31/2023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20.png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emf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emf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21.png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emf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emf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emf"/><Relationship Id="rId3" Type="http://schemas.openxmlformats.org/officeDocument/2006/relationships/image" Target="../media/image6.png"/><Relationship Id="rId7" Type="http://schemas.openxmlformats.org/officeDocument/2006/relationships/image" Target="../media/image18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emf"/><Relationship Id="rId5" Type="http://schemas.openxmlformats.org/officeDocument/2006/relationships/image" Target="../media/image8.emf"/><Relationship Id="rId4" Type="http://schemas.openxmlformats.org/officeDocument/2006/relationships/image" Target="../media/image7.emf"/><Relationship Id="rId9" Type="http://schemas.openxmlformats.org/officeDocument/2006/relationships/image" Target="../media/image2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emf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9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emf"/><Relationship Id="rId5" Type="http://schemas.openxmlformats.org/officeDocument/2006/relationships/image" Target="../media/image17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emf"/><Relationship Id="rId4" Type="http://schemas.openxmlformats.org/officeDocument/2006/relationships/image" Target="../media/image18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emf"/><Relationship Id="rId4" Type="http://schemas.openxmlformats.org/officeDocument/2006/relationships/image" Target="../media/image18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emf"/><Relationship Id="rId4" Type="http://schemas.openxmlformats.org/officeDocument/2006/relationships/image" Target="../media/image18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19.emf"/><Relationship Id="rId4" Type="http://schemas.openxmlformats.org/officeDocument/2006/relationships/image" Target="../media/image1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44949" y="608257"/>
            <a:ext cx="727314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Cryptography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Mohammad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Alkhatib</a:t>
            </a:r>
            <a:endParaRPr lang="en-US" sz="2800" dirty="0">
              <a:solidFill>
                <a:srgbClr val="24A9E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Associate Professor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Major: Information Security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601561" y="3167390"/>
            <a:ext cx="57484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#9: Key Exchange Protocol</a:t>
            </a: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319"/>
    </mc:Choice>
    <mc:Fallback xmlns="">
      <p:transition spd="slow" advTm="48319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828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774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Topics to be covered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0288" y="256218"/>
            <a:ext cx="1903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40875" y="1638392"/>
            <a:ext cx="1077163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6870" indent="-344170">
              <a:lnSpc>
                <a:spcPct val="200000"/>
              </a:lnSpc>
              <a:buClr>
                <a:srgbClr val="5C83BE"/>
              </a:buClr>
              <a:buSzPct val="120000"/>
              <a:buFont typeface="Wingdings" pitchFamily="2" charset="2"/>
              <a:buChar char="Ø"/>
              <a:tabLst>
                <a:tab pos="356870" algn="l"/>
                <a:tab pos="357505" algn="l"/>
              </a:tabLst>
              <a:defRPr/>
            </a:pPr>
            <a:r>
              <a:rPr lang="en-US" spc="-5" dirty="0">
                <a:cs typeface="Arial"/>
              </a:rPr>
              <a:t>Introduction </a:t>
            </a:r>
          </a:p>
          <a:p>
            <a:pPr marL="356870" indent="-344170">
              <a:lnSpc>
                <a:spcPct val="200000"/>
              </a:lnSpc>
              <a:buClr>
                <a:srgbClr val="5C83BE"/>
              </a:buClr>
              <a:buSzPct val="120000"/>
              <a:buFont typeface="Wingdings" pitchFamily="2" charset="2"/>
              <a:buChar char="Ø"/>
              <a:tabLst>
                <a:tab pos="356870" algn="l"/>
                <a:tab pos="357505" algn="l"/>
              </a:tabLst>
              <a:defRPr/>
            </a:pPr>
            <a:r>
              <a:rPr lang="en-US" spc="-5" dirty="0" err="1">
                <a:cs typeface="Arial"/>
              </a:rPr>
              <a:t>Diffie</a:t>
            </a:r>
            <a:r>
              <a:rPr lang="en-US" spc="-5" dirty="0">
                <a:cs typeface="Arial"/>
              </a:rPr>
              <a:t>–Hellman Key Exchange Protocol</a:t>
            </a:r>
          </a:p>
          <a:p>
            <a:pPr marL="356870" indent="-344170">
              <a:lnSpc>
                <a:spcPct val="200000"/>
              </a:lnSpc>
              <a:buClr>
                <a:srgbClr val="5C83BE"/>
              </a:buClr>
              <a:buSzPct val="120000"/>
              <a:buFont typeface="Wingdings" pitchFamily="2" charset="2"/>
              <a:buChar char="Ø"/>
              <a:tabLst>
                <a:tab pos="356870" algn="l"/>
                <a:tab pos="357505" algn="l"/>
              </a:tabLst>
              <a:defRPr/>
            </a:pPr>
            <a:r>
              <a:rPr lang="en-US" spc="-5" dirty="0" err="1">
                <a:cs typeface="Arial"/>
              </a:rPr>
              <a:t>Diffie</a:t>
            </a:r>
            <a:r>
              <a:rPr lang="en-US" spc="-5" dirty="0">
                <a:cs typeface="Arial"/>
              </a:rPr>
              <a:t>–Hellman Example</a:t>
            </a:r>
          </a:p>
          <a:p>
            <a:pPr marL="356870" indent="-344170">
              <a:lnSpc>
                <a:spcPct val="200000"/>
              </a:lnSpc>
              <a:buClr>
                <a:srgbClr val="5C83BE"/>
              </a:buClr>
              <a:buSzPct val="120000"/>
              <a:buFont typeface="Wingdings" pitchFamily="2" charset="2"/>
              <a:buChar char="Ø"/>
              <a:tabLst>
                <a:tab pos="356870" algn="l"/>
                <a:tab pos="357505" algn="l"/>
              </a:tabLst>
              <a:defRPr/>
            </a:pPr>
            <a:r>
              <a:rPr lang="en-US" spc="-5" dirty="0">
                <a:cs typeface="Arial"/>
              </a:rPr>
              <a:t>Mathematical Concepts essentials for Discrete Logarithm Problem  </a:t>
            </a:r>
          </a:p>
          <a:p>
            <a:pPr marL="356870" indent="-344170">
              <a:lnSpc>
                <a:spcPct val="200000"/>
              </a:lnSpc>
              <a:buClr>
                <a:srgbClr val="5C83BE"/>
              </a:buClr>
              <a:buSzPct val="120000"/>
              <a:buFont typeface="Wingdings" pitchFamily="2" charset="2"/>
              <a:buChar char="Ø"/>
              <a:tabLst>
                <a:tab pos="356870" algn="l"/>
                <a:tab pos="357505" algn="l"/>
              </a:tabLst>
              <a:defRPr/>
            </a:pPr>
            <a:r>
              <a:rPr lang="en-US" spc="-5" dirty="0">
                <a:cs typeface="Arial"/>
              </a:rPr>
              <a:t>Security of </a:t>
            </a:r>
            <a:r>
              <a:rPr lang="en-US" spc="-5" dirty="0" err="1">
                <a:cs typeface="Arial"/>
              </a:rPr>
              <a:t>Diffie</a:t>
            </a:r>
            <a:r>
              <a:rPr lang="en-US" spc="-5" dirty="0">
                <a:cs typeface="Arial"/>
              </a:rPr>
              <a:t>–Hellman protocol</a:t>
            </a:r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3373" y="648582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828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774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0288" y="256218"/>
            <a:ext cx="1903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object 3"/>
          <p:cNvSpPr>
            <a:spLocks/>
          </p:cNvSpPr>
          <p:nvPr/>
        </p:nvSpPr>
        <p:spPr bwMode="auto">
          <a:xfrm>
            <a:off x="5442585" y="1409002"/>
            <a:ext cx="1811338" cy="441325"/>
          </a:xfrm>
          <a:custGeom>
            <a:avLst/>
            <a:gdLst>
              <a:gd name="T0" fmla="*/ 1799349 w 1811020"/>
              <a:gd name="T1" fmla="*/ 126252 h 441960"/>
              <a:gd name="T2" fmla="*/ 1716442 w 1811020"/>
              <a:gd name="T3" fmla="*/ 45910 h 441960"/>
              <a:gd name="T4" fmla="*/ 1556776 w 1811020"/>
              <a:gd name="T5" fmla="*/ 0 h 441960"/>
              <a:gd name="T6" fmla="*/ 132029 w 1811020"/>
              <a:gd name="T7" fmla="*/ 34432 h 441960"/>
              <a:gd name="T8" fmla="*/ 36827 w 1811020"/>
              <a:gd name="T9" fmla="*/ 109036 h 441960"/>
              <a:gd name="T10" fmla="*/ 0 w 1811020"/>
              <a:gd name="T11" fmla="*/ 206595 h 441960"/>
              <a:gd name="T12" fmla="*/ 9227 w 1811020"/>
              <a:gd name="T13" fmla="*/ 256333 h 441960"/>
              <a:gd name="T14" fmla="*/ 12275 w 1811020"/>
              <a:gd name="T15" fmla="*/ 186509 h 441960"/>
              <a:gd name="T16" fmla="*/ 21503 w 1811020"/>
              <a:gd name="T17" fmla="*/ 149208 h 441960"/>
              <a:gd name="T18" fmla="*/ 58331 w 1811020"/>
              <a:gd name="T19" fmla="*/ 97558 h 441960"/>
              <a:gd name="T20" fmla="*/ 92111 w 1811020"/>
              <a:gd name="T21" fmla="*/ 70915 h 441960"/>
              <a:gd name="T22" fmla="*/ 184223 w 1811020"/>
              <a:gd name="T23" fmla="*/ 25825 h 441960"/>
              <a:gd name="T24" fmla="*/ 1526070 w 1811020"/>
              <a:gd name="T25" fmla="*/ 8605 h 441960"/>
              <a:gd name="T26" fmla="*/ 1731796 w 1811020"/>
              <a:gd name="T27" fmla="*/ 68864 h 441960"/>
              <a:gd name="T28" fmla="*/ 1793208 w 1811020"/>
              <a:gd name="T29" fmla="*/ 136296 h 441960"/>
              <a:gd name="T30" fmla="*/ 1811629 w 1811020"/>
              <a:gd name="T31" fmla="*/ 189380 h 441960"/>
              <a:gd name="T32" fmla="*/ 1814699 w 1811020"/>
              <a:gd name="T33" fmla="*/ 206595 h 441960"/>
              <a:gd name="T34" fmla="*/ 1820840 w 1811020"/>
              <a:gd name="T35" fmla="*/ 229552 h 441960"/>
              <a:gd name="T36" fmla="*/ 9227 w 1811020"/>
              <a:gd name="T37" fmla="*/ 206595 h 441960"/>
              <a:gd name="T38" fmla="*/ 46055 w 1811020"/>
              <a:gd name="T39" fmla="*/ 301286 h 441960"/>
              <a:gd name="T40" fmla="*/ 12275 w 1811020"/>
              <a:gd name="T41" fmla="*/ 226679 h 441960"/>
              <a:gd name="T42" fmla="*/ 9227 w 1811020"/>
              <a:gd name="T43" fmla="*/ 209464 h 441960"/>
              <a:gd name="T44" fmla="*/ 36827 w 1811020"/>
              <a:gd name="T45" fmla="*/ 307022 h 441960"/>
              <a:gd name="T46" fmla="*/ 46055 w 1811020"/>
              <a:gd name="T47" fmla="*/ 301286 h 441960"/>
              <a:gd name="T48" fmla="*/ 43004 w 1811020"/>
              <a:gd name="T49" fmla="*/ 119078 h 441960"/>
              <a:gd name="T50" fmla="*/ 58331 w 1811020"/>
              <a:gd name="T51" fmla="*/ 318500 h 441960"/>
              <a:gd name="T52" fmla="*/ 67559 w 1811020"/>
              <a:gd name="T53" fmla="*/ 341457 h 441960"/>
              <a:gd name="T54" fmla="*/ 76745 w 1811020"/>
              <a:gd name="T55" fmla="*/ 332848 h 441960"/>
              <a:gd name="T56" fmla="*/ 73697 w 1811020"/>
              <a:gd name="T57" fmla="*/ 85603 h 441960"/>
              <a:gd name="T58" fmla="*/ 73697 w 1811020"/>
              <a:gd name="T59" fmla="*/ 332848 h 441960"/>
              <a:gd name="T60" fmla="*/ 92111 w 1811020"/>
              <a:gd name="T61" fmla="*/ 357717 h 441960"/>
              <a:gd name="T62" fmla="*/ 95201 w 1811020"/>
              <a:gd name="T63" fmla="*/ 68864 h 441960"/>
              <a:gd name="T64" fmla="*/ 95201 w 1811020"/>
              <a:gd name="T65" fmla="*/ 68864 h 441960"/>
              <a:gd name="T66" fmla="*/ 1780925 w 1811020"/>
              <a:gd name="T67" fmla="*/ 301286 h 441960"/>
              <a:gd name="T68" fmla="*/ 1688807 w 1811020"/>
              <a:gd name="T69" fmla="*/ 373020 h 441960"/>
              <a:gd name="T70" fmla="*/ 1526070 w 1811020"/>
              <a:gd name="T71" fmla="*/ 407453 h 441960"/>
              <a:gd name="T72" fmla="*/ 135119 w 1811020"/>
              <a:gd name="T73" fmla="*/ 373020 h 441960"/>
              <a:gd name="T74" fmla="*/ 132029 w 1811020"/>
              <a:gd name="T75" fmla="*/ 381629 h 441960"/>
              <a:gd name="T76" fmla="*/ 297839 w 1811020"/>
              <a:gd name="T77" fmla="*/ 416060 h 441960"/>
              <a:gd name="T78" fmla="*/ 1642749 w 1811020"/>
              <a:gd name="T79" fmla="*/ 398843 h 441960"/>
              <a:gd name="T80" fmla="*/ 1787066 w 1811020"/>
              <a:gd name="T81" fmla="*/ 307022 h 441960"/>
              <a:gd name="T82" fmla="*/ 1793208 w 1811020"/>
              <a:gd name="T83" fmla="*/ 131992 h 441960"/>
              <a:gd name="T84" fmla="*/ 1814699 w 1811020"/>
              <a:gd name="T85" fmla="*/ 259681 h 441960"/>
              <a:gd name="T86" fmla="*/ 1811629 w 1811020"/>
              <a:gd name="T87" fmla="*/ 229552 h 441960"/>
              <a:gd name="T88" fmla="*/ 1802416 w 1811020"/>
              <a:gd name="T89" fmla="*/ 266854 h 441960"/>
              <a:gd name="T90" fmla="*/ 1793208 w 1811020"/>
              <a:gd name="T91" fmla="*/ 298417 h 441960"/>
              <a:gd name="T92" fmla="*/ 1814699 w 1811020"/>
              <a:gd name="T93" fmla="*/ 259681 h 441960"/>
              <a:gd name="T94" fmla="*/ 1814506 w 1811020"/>
              <a:gd name="T95" fmla="*/ 208030 h 441960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1811020"/>
              <a:gd name="T145" fmla="*/ 0 h 441960"/>
              <a:gd name="T146" fmla="*/ 1811020 w 1811020"/>
              <a:gd name="T147" fmla="*/ 441960 h 441960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1811020" h="441960">
                <a:moveTo>
                  <a:pt x="1810511" y="219455"/>
                </a:moveTo>
                <a:lnTo>
                  <a:pt x="1804415" y="176783"/>
                </a:lnTo>
                <a:lnTo>
                  <a:pt x="1786127" y="134111"/>
                </a:lnTo>
                <a:lnTo>
                  <a:pt x="1743455" y="79247"/>
                </a:lnTo>
                <a:lnTo>
                  <a:pt x="1722119" y="64007"/>
                </a:lnTo>
                <a:lnTo>
                  <a:pt x="1703831" y="48767"/>
                </a:lnTo>
                <a:lnTo>
                  <a:pt x="1630679" y="18287"/>
                </a:lnTo>
                <a:lnTo>
                  <a:pt x="1575815" y="3047"/>
                </a:lnTo>
                <a:lnTo>
                  <a:pt x="1545335" y="0"/>
                </a:lnTo>
                <a:lnTo>
                  <a:pt x="265175" y="0"/>
                </a:lnTo>
                <a:lnTo>
                  <a:pt x="207263" y="9143"/>
                </a:lnTo>
                <a:lnTo>
                  <a:pt x="131063" y="36575"/>
                </a:lnTo>
                <a:lnTo>
                  <a:pt x="88391" y="64007"/>
                </a:lnTo>
                <a:lnTo>
                  <a:pt x="67055" y="79247"/>
                </a:lnTo>
                <a:lnTo>
                  <a:pt x="36575" y="115823"/>
                </a:lnTo>
                <a:lnTo>
                  <a:pt x="24383" y="134111"/>
                </a:lnTo>
                <a:lnTo>
                  <a:pt x="6095" y="176783"/>
                </a:lnTo>
                <a:lnTo>
                  <a:pt x="0" y="219455"/>
                </a:lnTo>
                <a:lnTo>
                  <a:pt x="3047" y="243839"/>
                </a:lnTo>
                <a:lnTo>
                  <a:pt x="6095" y="265175"/>
                </a:lnTo>
                <a:lnTo>
                  <a:pt x="9143" y="272287"/>
                </a:lnTo>
                <a:lnTo>
                  <a:pt x="9143" y="219455"/>
                </a:lnTo>
                <a:lnTo>
                  <a:pt x="9334" y="220979"/>
                </a:lnTo>
                <a:lnTo>
                  <a:pt x="12191" y="198119"/>
                </a:lnTo>
                <a:lnTo>
                  <a:pt x="12191" y="201167"/>
                </a:lnTo>
                <a:lnTo>
                  <a:pt x="15239" y="179831"/>
                </a:lnTo>
                <a:lnTo>
                  <a:pt x="21335" y="158495"/>
                </a:lnTo>
                <a:lnTo>
                  <a:pt x="42671" y="126491"/>
                </a:lnTo>
                <a:lnTo>
                  <a:pt x="42671" y="121919"/>
                </a:lnTo>
                <a:lnTo>
                  <a:pt x="57911" y="103631"/>
                </a:lnTo>
                <a:lnTo>
                  <a:pt x="73151" y="90931"/>
                </a:lnTo>
                <a:lnTo>
                  <a:pt x="73151" y="88391"/>
                </a:lnTo>
                <a:lnTo>
                  <a:pt x="91439" y="75329"/>
                </a:lnTo>
                <a:lnTo>
                  <a:pt x="91439" y="73151"/>
                </a:lnTo>
                <a:lnTo>
                  <a:pt x="112775" y="57911"/>
                </a:lnTo>
                <a:lnTo>
                  <a:pt x="182879" y="27431"/>
                </a:lnTo>
                <a:lnTo>
                  <a:pt x="265175" y="12191"/>
                </a:lnTo>
                <a:lnTo>
                  <a:pt x="295655" y="9143"/>
                </a:lnTo>
                <a:lnTo>
                  <a:pt x="1514855" y="9143"/>
                </a:lnTo>
                <a:lnTo>
                  <a:pt x="1600199" y="18287"/>
                </a:lnTo>
                <a:lnTo>
                  <a:pt x="1676399" y="45719"/>
                </a:lnTo>
                <a:lnTo>
                  <a:pt x="1719071" y="73151"/>
                </a:lnTo>
                <a:lnTo>
                  <a:pt x="1752599" y="103631"/>
                </a:lnTo>
                <a:lnTo>
                  <a:pt x="1780031" y="140207"/>
                </a:lnTo>
                <a:lnTo>
                  <a:pt x="1780031" y="144779"/>
                </a:lnTo>
                <a:lnTo>
                  <a:pt x="1789175" y="158495"/>
                </a:lnTo>
                <a:lnTo>
                  <a:pt x="1795271" y="179831"/>
                </a:lnTo>
                <a:lnTo>
                  <a:pt x="1798319" y="201167"/>
                </a:lnTo>
                <a:lnTo>
                  <a:pt x="1798319" y="198119"/>
                </a:lnTo>
                <a:lnTo>
                  <a:pt x="1801177" y="220979"/>
                </a:lnTo>
                <a:lnTo>
                  <a:pt x="1801367" y="219455"/>
                </a:lnTo>
                <a:lnTo>
                  <a:pt x="1801367" y="275843"/>
                </a:lnTo>
                <a:lnTo>
                  <a:pt x="1804415" y="265175"/>
                </a:lnTo>
                <a:lnTo>
                  <a:pt x="1807463" y="243839"/>
                </a:lnTo>
                <a:lnTo>
                  <a:pt x="1810511" y="219455"/>
                </a:lnTo>
                <a:close/>
              </a:path>
              <a:path w="1811020" h="441960">
                <a:moveTo>
                  <a:pt x="9334" y="220979"/>
                </a:moveTo>
                <a:lnTo>
                  <a:pt x="9143" y="219455"/>
                </a:lnTo>
                <a:lnTo>
                  <a:pt x="9143" y="222503"/>
                </a:lnTo>
                <a:lnTo>
                  <a:pt x="9334" y="220979"/>
                </a:lnTo>
                <a:close/>
              </a:path>
              <a:path w="1811020" h="441960">
                <a:moveTo>
                  <a:pt x="45719" y="320039"/>
                </a:moveTo>
                <a:lnTo>
                  <a:pt x="21335" y="283463"/>
                </a:lnTo>
                <a:lnTo>
                  <a:pt x="15239" y="262127"/>
                </a:lnTo>
                <a:lnTo>
                  <a:pt x="12191" y="240791"/>
                </a:lnTo>
                <a:lnTo>
                  <a:pt x="12191" y="243839"/>
                </a:lnTo>
                <a:lnTo>
                  <a:pt x="9334" y="220979"/>
                </a:lnTo>
                <a:lnTo>
                  <a:pt x="9143" y="222503"/>
                </a:lnTo>
                <a:lnTo>
                  <a:pt x="9143" y="272287"/>
                </a:lnTo>
                <a:lnTo>
                  <a:pt x="24383" y="307847"/>
                </a:lnTo>
                <a:lnTo>
                  <a:pt x="36575" y="326135"/>
                </a:lnTo>
                <a:lnTo>
                  <a:pt x="42671" y="333451"/>
                </a:lnTo>
                <a:lnTo>
                  <a:pt x="42671" y="320039"/>
                </a:lnTo>
                <a:lnTo>
                  <a:pt x="45719" y="320039"/>
                </a:lnTo>
                <a:close/>
              </a:path>
              <a:path w="1811020" h="441960">
                <a:moveTo>
                  <a:pt x="45719" y="121919"/>
                </a:moveTo>
                <a:lnTo>
                  <a:pt x="42671" y="121919"/>
                </a:lnTo>
                <a:lnTo>
                  <a:pt x="42671" y="126491"/>
                </a:lnTo>
                <a:lnTo>
                  <a:pt x="45719" y="121919"/>
                </a:lnTo>
                <a:close/>
              </a:path>
              <a:path w="1811020" h="441960">
                <a:moveTo>
                  <a:pt x="76199" y="353567"/>
                </a:moveTo>
                <a:lnTo>
                  <a:pt x="57911" y="338327"/>
                </a:lnTo>
                <a:lnTo>
                  <a:pt x="42671" y="320039"/>
                </a:lnTo>
                <a:lnTo>
                  <a:pt x="42671" y="333451"/>
                </a:lnTo>
                <a:lnTo>
                  <a:pt x="67055" y="362711"/>
                </a:lnTo>
                <a:lnTo>
                  <a:pt x="73151" y="367066"/>
                </a:lnTo>
                <a:lnTo>
                  <a:pt x="73151" y="353567"/>
                </a:lnTo>
                <a:lnTo>
                  <a:pt x="76199" y="353567"/>
                </a:lnTo>
                <a:close/>
              </a:path>
              <a:path w="1811020" h="441960">
                <a:moveTo>
                  <a:pt x="76199" y="88391"/>
                </a:moveTo>
                <a:lnTo>
                  <a:pt x="73151" y="88391"/>
                </a:lnTo>
                <a:lnTo>
                  <a:pt x="73151" y="90931"/>
                </a:lnTo>
                <a:lnTo>
                  <a:pt x="76199" y="88391"/>
                </a:lnTo>
                <a:close/>
              </a:path>
              <a:path w="1811020" h="441960">
                <a:moveTo>
                  <a:pt x="94487" y="368807"/>
                </a:moveTo>
                <a:lnTo>
                  <a:pt x="73151" y="353567"/>
                </a:lnTo>
                <a:lnTo>
                  <a:pt x="73151" y="367066"/>
                </a:lnTo>
                <a:lnTo>
                  <a:pt x="88391" y="377951"/>
                </a:lnTo>
                <a:lnTo>
                  <a:pt x="91439" y="379983"/>
                </a:lnTo>
                <a:lnTo>
                  <a:pt x="91439" y="368807"/>
                </a:lnTo>
                <a:lnTo>
                  <a:pt x="94487" y="368807"/>
                </a:lnTo>
                <a:close/>
              </a:path>
              <a:path w="1811020" h="441960">
                <a:moveTo>
                  <a:pt x="94487" y="73151"/>
                </a:moveTo>
                <a:lnTo>
                  <a:pt x="91439" y="73151"/>
                </a:lnTo>
                <a:lnTo>
                  <a:pt x="91439" y="75329"/>
                </a:lnTo>
                <a:lnTo>
                  <a:pt x="94487" y="73151"/>
                </a:lnTo>
                <a:close/>
              </a:path>
              <a:path w="1811020" h="441960">
                <a:moveTo>
                  <a:pt x="1780031" y="316991"/>
                </a:moveTo>
                <a:lnTo>
                  <a:pt x="1780031" y="301751"/>
                </a:lnTo>
                <a:lnTo>
                  <a:pt x="1767839" y="320039"/>
                </a:lnTo>
                <a:lnTo>
                  <a:pt x="1752599" y="338327"/>
                </a:lnTo>
                <a:lnTo>
                  <a:pt x="1719071" y="368807"/>
                </a:lnTo>
                <a:lnTo>
                  <a:pt x="1676399" y="396239"/>
                </a:lnTo>
                <a:lnTo>
                  <a:pt x="1627631" y="414527"/>
                </a:lnTo>
                <a:lnTo>
                  <a:pt x="1545335" y="429767"/>
                </a:lnTo>
                <a:lnTo>
                  <a:pt x="1514855" y="432815"/>
                </a:lnTo>
                <a:lnTo>
                  <a:pt x="295655" y="432815"/>
                </a:lnTo>
                <a:lnTo>
                  <a:pt x="210311" y="423671"/>
                </a:lnTo>
                <a:lnTo>
                  <a:pt x="134111" y="396239"/>
                </a:lnTo>
                <a:lnTo>
                  <a:pt x="91439" y="368807"/>
                </a:lnTo>
                <a:lnTo>
                  <a:pt x="91439" y="379983"/>
                </a:lnTo>
                <a:lnTo>
                  <a:pt x="131063" y="405383"/>
                </a:lnTo>
                <a:lnTo>
                  <a:pt x="179831" y="423671"/>
                </a:lnTo>
                <a:lnTo>
                  <a:pt x="234695" y="435863"/>
                </a:lnTo>
                <a:lnTo>
                  <a:pt x="295655" y="441959"/>
                </a:lnTo>
                <a:lnTo>
                  <a:pt x="1514855" y="441959"/>
                </a:lnTo>
                <a:lnTo>
                  <a:pt x="1575815" y="435863"/>
                </a:lnTo>
                <a:lnTo>
                  <a:pt x="1630679" y="423671"/>
                </a:lnTo>
                <a:lnTo>
                  <a:pt x="1679447" y="405383"/>
                </a:lnTo>
                <a:lnTo>
                  <a:pt x="1722119" y="377951"/>
                </a:lnTo>
                <a:lnTo>
                  <a:pt x="1773935" y="326135"/>
                </a:lnTo>
                <a:lnTo>
                  <a:pt x="1780031" y="316991"/>
                </a:lnTo>
                <a:close/>
              </a:path>
              <a:path w="1811020" h="441960">
                <a:moveTo>
                  <a:pt x="1780031" y="144779"/>
                </a:moveTo>
                <a:lnTo>
                  <a:pt x="1780031" y="140207"/>
                </a:lnTo>
                <a:lnTo>
                  <a:pt x="1776983" y="140207"/>
                </a:lnTo>
                <a:lnTo>
                  <a:pt x="1780031" y="144779"/>
                </a:lnTo>
                <a:close/>
              </a:path>
              <a:path w="1811020" h="441960">
                <a:moveTo>
                  <a:pt x="1801367" y="275843"/>
                </a:moveTo>
                <a:lnTo>
                  <a:pt x="1801367" y="222503"/>
                </a:lnTo>
                <a:lnTo>
                  <a:pt x="1801177" y="220979"/>
                </a:lnTo>
                <a:lnTo>
                  <a:pt x="1798319" y="243839"/>
                </a:lnTo>
                <a:lnTo>
                  <a:pt x="1798319" y="240791"/>
                </a:lnTo>
                <a:lnTo>
                  <a:pt x="1795271" y="262127"/>
                </a:lnTo>
                <a:lnTo>
                  <a:pt x="1789175" y="283463"/>
                </a:lnTo>
                <a:lnTo>
                  <a:pt x="1776983" y="301751"/>
                </a:lnTo>
                <a:lnTo>
                  <a:pt x="1780031" y="301751"/>
                </a:lnTo>
                <a:lnTo>
                  <a:pt x="1780031" y="316991"/>
                </a:lnTo>
                <a:lnTo>
                  <a:pt x="1786127" y="307847"/>
                </a:lnTo>
                <a:lnTo>
                  <a:pt x="1798319" y="286511"/>
                </a:lnTo>
                <a:lnTo>
                  <a:pt x="1801367" y="275843"/>
                </a:lnTo>
                <a:close/>
              </a:path>
              <a:path w="1811020" h="441960">
                <a:moveTo>
                  <a:pt x="1801367" y="222503"/>
                </a:moveTo>
                <a:lnTo>
                  <a:pt x="1801367" y="219455"/>
                </a:lnTo>
                <a:lnTo>
                  <a:pt x="1801177" y="220979"/>
                </a:lnTo>
                <a:lnTo>
                  <a:pt x="1801367" y="22250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11" name="object 4"/>
          <p:cNvSpPr txBox="1"/>
          <p:nvPr/>
        </p:nvSpPr>
        <p:spPr>
          <a:xfrm>
            <a:off x="5823585" y="1478852"/>
            <a:ext cx="1120775" cy="282575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marL="12700" algn="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spc="-5" dirty="0">
                <a:solidFill>
                  <a:srgbClr val="232021"/>
                </a:solidFill>
                <a:latin typeface="Arial"/>
                <a:cs typeface="Arial"/>
              </a:rPr>
              <a:t>C</a:t>
            </a:r>
            <a:r>
              <a:rPr dirty="0">
                <a:solidFill>
                  <a:srgbClr val="232021"/>
                </a:solidFill>
                <a:latin typeface="Arial"/>
                <a:cs typeface="Arial"/>
              </a:rPr>
              <a:t>r</a:t>
            </a:r>
            <a:r>
              <a:rPr spc="-15" dirty="0">
                <a:solidFill>
                  <a:srgbClr val="232021"/>
                </a:solidFill>
                <a:latin typeface="Arial"/>
                <a:cs typeface="Arial"/>
              </a:rPr>
              <a:t>y</a:t>
            </a:r>
            <a:r>
              <a:rPr spc="5" dirty="0">
                <a:solidFill>
                  <a:srgbClr val="232021"/>
                </a:solidFill>
                <a:latin typeface="Arial"/>
                <a:cs typeface="Arial"/>
              </a:rPr>
              <a:t>p</a:t>
            </a:r>
            <a:r>
              <a:rPr dirty="0">
                <a:solidFill>
                  <a:srgbClr val="232021"/>
                </a:solidFill>
                <a:latin typeface="Arial"/>
                <a:cs typeface="Arial"/>
              </a:rPr>
              <a:t>t</a:t>
            </a:r>
            <a:r>
              <a:rPr spc="5" dirty="0">
                <a:solidFill>
                  <a:srgbClr val="232021"/>
                </a:solidFill>
                <a:latin typeface="Arial"/>
                <a:cs typeface="Arial"/>
              </a:rPr>
              <a:t>olog</a:t>
            </a:r>
            <a:r>
              <a:rPr dirty="0">
                <a:solidFill>
                  <a:srgbClr val="232021"/>
                </a:solidFill>
                <a:latin typeface="Arial"/>
                <a:cs typeface="Arial"/>
              </a:rPr>
              <a:t>y</a:t>
            </a:r>
            <a:endParaRPr>
              <a:latin typeface="Arial"/>
              <a:cs typeface="Arial"/>
            </a:endParaRPr>
          </a:p>
        </p:txBody>
      </p:sp>
      <p:sp>
        <p:nvSpPr>
          <p:cNvPr id="12" name="object 5"/>
          <p:cNvSpPr>
            <a:spLocks/>
          </p:cNvSpPr>
          <p:nvPr/>
        </p:nvSpPr>
        <p:spPr bwMode="auto">
          <a:xfrm>
            <a:off x="3643948" y="2485327"/>
            <a:ext cx="1808162" cy="444500"/>
          </a:xfrm>
          <a:custGeom>
            <a:avLst/>
            <a:gdLst>
              <a:gd name="T0" fmla="*/ 1808541 w 1807845"/>
              <a:gd name="T1" fmla="*/ 186082 h 441960"/>
              <a:gd name="T2" fmla="*/ 1771695 w 1807845"/>
              <a:gd name="T3" fmla="*/ 116757 h 441960"/>
              <a:gd name="T4" fmla="*/ 1612029 w 1807845"/>
              <a:gd name="T5" fmla="*/ 10943 h 441960"/>
              <a:gd name="T6" fmla="*/ 294774 w 1807845"/>
              <a:gd name="T7" fmla="*/ 0 h 441960"/>
              <a:gd name="T8" fmla="*/ 205727 w 1807845"/>
              <a:gd name="T9" fmla="*/ 10943 h 441960"/>
              <a:gd name="T10" fmla="*/ 128966 w 1807845"/>
              <a:gd name="T11" fmla="*/ 47429 h 441960"/>
              <a:gd name="T12" fmla="*/ 21503 w 1807845"/>
              <a:gd name="T13" fmla="*/ 160540 h 441960"/>
              <a:gd name="T14" fmla="*/ 9227 w 1807845"/>
              <a:gd name="T15" fmla="*/ 330207 h 441960"/>
              <a:gd name="T16" fmla="*/ 30689 w 1807845"/>
              <a:gd name="T17" fmla="*/ 167840 h 441960"/>
              <a:gd name="T18" fmla="*/ 55283 w 1807845"/>
              <a:gd name="T19" fmla="*/ 124052 h 441960"/>
              <a:gd name="T20" fmla="*/ 110525 w 1807845"/>
              <a:gd name="T21" fmla="*/ 69321 h 441960"/>
              <a:gd name="T22" fmla="*/ 184223 w 1807845"/>
              <a:gd name="T23" fmla="*/ 32832 h 441960"/>
              <a:gd name="T24" fmla="*/ 236417 w 1807845"/>
              <a:gd name="T25" fmla="*/ 18241 h 441960"/>
              <a:gd name="T26" fmla="*/ 294774 w 1807845"/>
              <a:gd name="T27" fmla="*/ 10943 h 441960"/>
              <a:gd name="T28" fmla="*/ 1584394 w 1807845"/>
              <a:gd name="T29" fmla="*/ 18241 h 441960"/>
              <a:gd name="T30" fmla="*/ 1685721 w 1807845"/>
              <a:gd name="T31" fmla="*/ 54730 h 441960"/>
              <a:gd name="T32" fmla="*/ 1790119 w 1807845"/>
              <a:gd name="T33" fmla="*/ 167840 h 441960"/>
              <a:gd name="T34" fmla="*/ 1820821 w 1807845"/>
              <a:gd name="T35" fmla="*/ 291893 h 441960"/>
              <a:gd name="T36" fmla="*/ 30689 w 1807845"/>
              <a:gd name="T37" fmla="*/ 361222 h 441960"/>
              <a:gd name="T38" fmla="*/ 15365 w 1807845"/>
              <a:gd name="T39" fmla="*/ 317441 h 441960"/>
              <a:gd name="T40" fmla="*/ 33779 w 1807845"/>
              <a:gd name="T41" fmla="*/ 390410 h 441960"/>
              <a:gd name="T42" fmla="*/ 58331 w 1807845"/>
              <a:gd name="T43" fmla="*/ 405008 h 441960"/>
              <a:gd name="T44" fmla="*/ 55283 w 1807845"/>
              <a:gd name="T45" fmla="*/ 128430 h 441960"/>
              <a:gd name="T46" fmla="*/ 92111 w 1807845"/>
              <a:gd name="T47" fmla="*/ 441495 h 441960"/>
              <a:gd name="T48" fmla="*/ 73697 w 1807845"/>
              <a:gd name="T49" fmla="*/ 426895 h 441960"/>
              <a:gd name="T50" fmla="*/ 67559 w 1807845"/>
              <a:gd name="T51" fmla="*/ 434196 h 441960"/>
              <a:gd name="T52" fmla="*/ 110525 w 1807845"/>
              <a:gd name="T53" fmla="*/ 472766 h 441960"/>
              <a:gd name="T54" fmla="*/ 113615 w 1807845"/>
              <a:gd name="T55" fmla="*/ 69321 h 441960"/>
              <a:gd name="T56" fmla="*/ 113615 w 1807845"/>
              <a:gd name="T57" fmla="*/ 69321 h 441960"/>
              <a:gd name="T58" fmla="*/ 208792 w 1807845"/>
              <a:gd name="T59" fmla="*/ 507164 h 441960"/>
              <a:gd name="T60" fmla="*/ 135119 w 1807845"/>
              <a:gd name="T61" fmla="*/ 474328 h 441960"/>
              <a:gd name="T62" fmla="*/ 128966 w 1807845"/>
              <a:gd name="T63" fmla="*/ 485280 h 441960"/>
              <a:gd name="T64" fmla="*/ 205727 w 1807845"/>
              <a:gd name="T65" fmla="*/ 518113 h 441960"/>
              <a:gd name="T66" fmla="*/ 264059 w 1807845"/>
              <a:gd name="T67" fmla="*/ 518113 h 441960"/>
              <a:gd name="T68" fmla="*/ 264059 w 1807845"/>
              <a:gd name="T69" fmla="*/ 14595 h 441960"/>
              <a:gd name="T70" fmla="*/ 1811609 w 1807845"/>
              <a:gd name="T71" fmla="*/ 330207 h 441960"/>
              <a:gd name="T72" fmla="*/ 1805468 w 1807845"/>
              <a:gd name="T73" fmla="*/ 313790 h 441960"/>
              <a:gd name="T74" fmla="*/ 1777836 w 1807845"/>
              <a:gd name="T75" fmla="*/ 383113 h 441960"/>
              <a:gd name="T76" fmla="*/ 1728708 w 1807845"/>
              <a:gd name="T77" fmla="*/ 445143 h 441960"/>
              <a:gd name="T78" fmla="*/ 1685721 w 1807845"/>
              <a:gd name="T79" fmla="*/ 474328 h 441960"/>
              <a:gd name="T80" fmla="*/ 1553690 w 1807845"/>
              <a:gd name="T81" fmla="*/ 518113 h 441960"/>
              <a:gd name="T82" fmla="*/ 1556760 w 1807845"/>
              <a:gd name="T83" fmla="*/ 529058 h 441960"/>
              <a:gd name="T84" fmla="*/ 1713354 w 1807845"/>
              <a:gd name="T85" fmla="*/ 470683 h 441960"/>
              <a:gd name="T86" fmla="*/ 1799327 w 1807845"/>
              <a:gd name="T87" fmla="*/ 368517 h 441960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1807845"/>
              <a:gd name="T133" fmla="*/ 0 h 441960"/>
              <a:gd name="T134" fmla="*/ 1807845 w 1807845"/>
              <a:gd name="T135" fmla="*/ 441960 h 441960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1807845" h="441960">
                <a:moveTo>
                  <a:pt x="1807463" y="243839"/>
                </a:moveTo>
                <a:lnTo>
                  <a:pt x="1807463" y="198119"/>
                </a:lnTo>
                <a:lnTo>
                  <a:pt x="1795271" y="155447"/>
                </a:lnTo>
                <a:lnTo>
                  <a:pt x="1786127" y="134111"/>
                </a:lnTo>
                <a:lnTo>
                  <a:pt x="1770887" y="115823"/>
                </a:lnTo>
                <a:lnTo>
                  <a:pt x="1758695" y="97535"/>
                </a:lnTo>
                <a:lnTo>
                  <a:pt x="1722119" y="64007"/>
                </a:lnTo>
                <a:lnTo>
                  <a:pt x="1679447" y="39623"/>
                </a:lnTo>
                <a:lnTo>
                  <a:pt x="1600199" y="9143"/>
                </a:lnTo>
                <a:lnTo>
                  <a:pt x="1545335" y="3047"/>
                </a:lnTo>
                <a:lnTo>
                  <a:pt x="1514855" y="0"/>
                </a:lnTo>
                <a:lnTo>
                  <a:pt x="292607" y="0"/>
                </a:lnTo>
                <a:lnTo>
                  <a:pt x="262127" y="3047"/>
                </a:lnTo>
                <a:lnTo>
                  <a:pt x="234695" y="6095"/>
                </a:lnTo>
                <a:lnTo>
                  <a:pt x="204215" y="9143"/>
                </a:lnTo>
                <a:lnTo>
                  <a:pt x="179831" y="18287"/>
                </a:lnTo>
                <a:lnTo>
                  <a:pt x="152399" y="27431"/>
                </a:lnTo>
                <a:lnTo>
                  <a:pt x="128015" y="39623"/>
                </a:lnTo>
                <a:lnTo>
                  <a:pt x="85343" y="64007"/>
                </a:lnTo>
                <a:lnTo>
                  <a:pt x="48767" y="97535"/>
                </a:lnTo>
                <a:lnTo>
                  <a:pt x="21335" y="134111"/>
                </a:lnTo>
                <a:lnTo>
                  <a:pt x="0" y="198119"/>
                </a:lnTo>
                <a:lnTo>
                  <a:pt x="0" y="243839"/>
                </a:lnTo>
                <a:lnTo>
                  <a:pt x="9143" y="275843"/>
                </a:lnTo>
                <a:lnTo>
                  <a:pt x="9143" y="201167"/>
                </a:lnTo>
                <a:lnTo>
                  <a:pt x="21335" y="158495"/>
                </a:lnTo>
                <a:lnTo>
                  <a:pt x="30479" y="140207"/>
                </a:lnTo>
                <a:lnTo>
                  <a:pt x="42671" y="121919"/>
                </a:lnTo>
                <a:lnTo>
                  <a:pt x="54863" y="107289"/>
                </a:lnTo>
                <a:lnTo>
                  <a:pt x="54863" y="103631"/>
                </a:lnTo>
                <a:lnTo>
                  <a:pt x="91439" y="73151"/>
                </a:lnTo>
                <a:lnTo>
                  <a:pt x="109727" y="60089"/>
                </a:lnTo>
                <a:lnTo>
                  <a:pt x="109727" y="57911"/>
                </a:lnTo>
                <a:lnTo>
                  <a:pt x="134111" y="45719"/>
                </a:lnTo>
                <a:lnTo>
                  <a:pt x="155447" y="36575"/>
                </a:lnTo>
                <a:lnTo>
                  <a:pt x="182879" y="27431"/>
                </a:lnTo>
                <a:lnTo>
                  <a:pt x="207263" y="18287"/>
                </a:lnTo>
                <a:lnTo>
                  <a:pt x="207263" y="21335"/>
                </a:lnTo>
                <a:lnTo>
                  <a:pt x="234695" y="15239"/>
                </a:lnTo>
                <a:lnTo>
                  <a:pt x="262127" y="12496"/>
                </a:lnTo>
                <a:lnTo>
                  <a:pt x="262127" y="12191"/>
                </a:lnTo>
                <a:lnTo>
                  <a:pt x="292607" y="9143"/>
                </a:lnTo>
                <a:lnTo>
                  <a:pt x="1514855" y="9143"/>
                </a:lnTo>
                <a:lnTo>
                  <a:pt x="1542287" y="12191"/>
                </a:lnTo>
                <a:lnTo>
                  <a:pt x="1572767" y="15239"/>
                </a:lnTo>
                <a:lnTo>
                  <a:pt x="1600199" y="21335"/>
                </a:lnTo>
                <a:lnTo>
                  <a:pt x="1600199" y="18287"/>
                </a:lnTo>
                <a:lnTo>
                  <a:pt x="1673351" y="45719"/>
                </a:lnTo>
                <a:lnTo>
                  <a:pt x="1716023" y="73151"/>
                </a:lnTo>
                <a:lnTo>
                  <a:pt x="1749551" y="103631"/>
                </a:lnTo>
                <a:lnTo>
                  <a:pt x="1776983" y="140207"/>
                </a:lnTo>
                <a:lnTo>
                  <a:pt x="1798319" y="201167"/>
                </a:lnTo>
                <a:lnTo>
                  <a:pt x="1798319" y="275843"/>
                </a:lnTo>
                <a:lnTo>
                  <a:pt x="1807463" y="243839"/>
                </a:lnTo>
                <a:close/>
              </a:path>
              <a:path w="1807845" h="441960">
                <a:moveTo>
                  <a:pt x="57911" y="338327"/>
                </a:moveTo>
                <a:lnTo>
                  <a:pt x="42671" y="320039"/>
                </a:lnTo>
                <a:lnTo>
                  <a:pt x="30479" y="301751"/>
                </a:lnTo>
                <a:lnTo>
                  <a:pt x="21335" y="283463"/>
                </a:lnTo>
                <a:lnTo>
                  <a:pt x="15239" y="262127"/>
                </a:lnTo>
                <a:lnTo>
                  <a:pt x="15239" y="265175"/>
                </a:lnTo>
                <a:lnTo>
                  <a:pt x="9143" y="243839"/>
                </a:lnTo>
                <a:lnTo>
                  <a:pt x="9143" y="275843"/>
                </a:lnTo>
                <a:lnTo>
                  <a:pt x="33527" y="326135"/>
                </a:lnTo>
                <a:lnTo>
                  <a:pt x="54863" y="350519"/>
                </a:lnTo>
                <a:lnTo>
                  <a:pt x="54863" y="338327"/>
                </a:lnTo>
                <a:lnTo>
                  <a:pt x="57911" y="338327"/>
                </a:lnTo>
                <a:close/>
              </a:path>
              <a:path w="1807845" h="441960">
                <a:moveTo>
                  <a:pt x="57911" y="103631"/>
                </a:moveTo>
                <a:lnTo>
                  <a:pt x="54863" y="103631"/>
                </a:lnTo>
                <a:lnTo>
                  <a:pt x="54863" y="107289"/>
                </a:lnTo>
                <a:lnTo>
                  <a:pt x="57911" y="103631"/>
                </a:lnTo>
                <a:close/>
              </a:path>
              <a:path w="1807845" h="441960">
                <a:moveTo>
                  <a:pt x="112775" y="384047"/>
                </a:moveTo>
                <a:lnTo>
                  <a:pt x="91439" y="368807"/>
                </a:lnTo>
                <a:lnTo>
                  <a:pt x="91439" y="371855"/>
                </a:lnTo>
                <a:lnTo>
                  <a:pt x="73151" y="353567"/>
                </a:lnTo>
                <a:lnTo>
                  <a:pt x="73151" y="356615"/>
                </a:lnTo>
                <a:lnTo>
                  <a:pt x="54863" y="338327"/>
                </a:lnTo>
                <a:lnTo>
                  <a:pt x="54863" y="350519"/>
                </a:lnTo>
                <a:lnTo>
                  <a:pt x="67055" y="362711"/>
                </a:lnTo>
                <a:lnTo>
                  <a:pt x="85343" y="377951"/>
                </a:lnTo>
                <a:lnTo>
                  <a:pt x="106679" y="393191"/>
                </a:lnTo>
                <a:lnTo>
                  <a:pt x="109727" y="394933"/>
                </a:lnTo>
                <a:lnTo>
                  <a:pt x="109727" y="384047"/>
                </a:lnTo>
                <a:lnTo>
                  <a:pt x="112775" y="384047"/>
                </a:lnTo>
                <a:close/>
              </a:path>
              <a:path w="1807845" h="441960">
                <a:moveTo>
                  <a:pt x="112775" y="57911"/>
                </a:moveTo>
                <a:lnTo>
                  <a:pt x="109727" y="57911"/>
                </a:lnTo>
                <a:lnTo>
                  <a:pt x="109727" y="60089"/>
                </a:lnTo>
                <a:lnTo>
                  <a:pt x="112775" y="57911"/>
                </a:lnTo>
                <a:close/>
              </a:path>
              <a:path w="1807845" h="441960">
                <a:moveTo>
                  <a:pt x="265175" y="432815"/>
                </a:moveTo>
                <a:lnTo>
                  <a:pt x="234695" y="426719"/>
                </a:lnTo>
                <a:lnTo>
                  <a:pt x="207263" y="423671"/>
                </a:lnTo>
                <a:lnTo>
                  <a:pt x="182879" y="414527"/>
                </a:lnTo>
                <a:lnTo>
                  <a:pt x="155447" y="405383"/>
                </a:lnTo>
                <a:lnTo>
                  <a:pt x="134111" y="396239"/>
                </a:lnTo>
                <a:lnTo>
                  <a:pt x="109727" y="384047"/>
                </a:lnTo>
                <a:lnTo>
                  <a:pt x="109727" y="394933"/>
                </a:lnTo>
                <a:lnTo>
                  <a:pt x="128015" y="405383"/>
                </a:lnTo>
                <a:lnTo>
                  <a:pt x="152399" y="414527"/>
                </a:lnTo>
                <a:lnTo>
                  <a:pt x="179831" y="423671"/>
                </a:lnTo>
                <a:lnTo>
                  <a:pt x="204215" y="432815"/>
                </a:lnTo>
                <a:lnTo>
                  <a:pt x="234695" y="438911"/>
                </a:lnTo>
                <a:lnTo>
                  <a:pt x="262127" y="441959"/>
                </a:lnTo>
                <a:lnTo>
                  <a:pt x="262127" y="432815"/>
                </a:lnTo>
                <a:lnTo>
                  <a:pt x="265175" y="432815"/>
                </a:lnTo>
                <a:close/>
              </a:path>
              <a:path w="1807845" h="441960">
                <a:moveTo>
                  <a:pt x="265175" y="12191"/>
                </a:moveTo>
                <a:lnTo>
                  <a:pt x="262127" y="12191"/>
                </a:lnTo>
                <a:lnTo>
                  <a:pt x="262127" y="12496"/>
                </a:lnTo>
                <a:lnTo>
                  <a:pt x="265175" y="12191"/>
                </a:lnTo>
                <a:close/>
              </a:path>
              <a:path w="1807845" h="441960">
                <a:moveTo>
                  <a:pt x="1798319" y="275843"/>
                </a:moveTo>
                <a:lnTo>
                  <a:pt x="1798319" y="243839"/>
                </a:lnTo>
                <a:lnTo>
                  <a:pt x="1792223" y="265175"/>
                </a:lnTo>
                <a:lnTo>
                  <a:pt x="1792223" y="262127"/>
                </a:lnTo>
                <a:lnTo>
                  <a:pt x="1786127" y="283463"/>
                </a:lnTo>
                <a:lnTo>
                  <a:pt x="1776983" y="301751"/>
                </a:lnTo>
                <a:lnTo>
                  <a:pt x="1764791" y="320039"/>
                </a:lnTo>
                <a:lnTo>
                  <a:pt x="1734311" y="356615"/>
                </a:lnTo>
                <a:lnTo>
                  <a:pt x="1734311" y="353567"/>
                </a:lnTo>
                <a:lnTo>
                  <a:pt x="1716023" y="371855"/>
                </a:lnTo>
                <a:lnTo>
                  <a:pt x="1716023" y="368807"/>
                </a:lnTo>
                <a:lnTo>
                  <a:pt x="1694687" y="384047"/>
                </a:lnTo>
                <a:lnTo>
                  <a:pt x="1673351" y="396239"/>
                </a:lnTo>
                <a:lnTo>
                  <a:pt x="1600199" y="423671"/>
                </a:lnTo>
                <a:lnTo>
                  <a:pt x="1572767" y="426719"/>
                </a:lnTo>
                <a:lnTo>
                  <a:pt x="1542287" y="432815"/>
                </a:lnTo>
                <a:lnTo>
                  <a:pt x="262127" y="432815"/>
                </a:lnTo>
                <a:lnTo>
                  <a:pt x="262127" y="441959"/>
                </a:lnTo>
                <a:lnTo>
                  <a:pt x="1545335" y="441959"/>
                </a:lnTo>
                <a:lnTo>
                  <a:pt x="1572767" y="438911"/>
                </a:lnTo>
                <a:lnTo>
                  <a:pt x="1655063" y="414527"/>
                </a:lnTo>
                <a:lnTo>
                  <a:pt x="1700783" y="393191"/>
                </a:lnTo>
                <a:lnTo>
                  <a:pt x="1740407" y="362711"/>
                </a:lnTo>
                <a:lnTo>
                  <a:pt x="1770887" y="326135"/>
                </a:lnTo>
                <a:lnTo>
                  <a:pt x="1786127" y="307847"/>
                </a:lnTo>
                <a:lnTo>
                  <a:pt x="1795271" y="286511"/>
                </a:lnTo>
                <a:lnTo>
                  <a:pt x="1798319" y="27584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13" name="object 6"/>
          <p:cNvSpPr txBox="1"/>
          <p:nvPr/>
        </p:nvSpPr>
        <p:spPr>
          <a:xfrm>
            <a:off x="3882073" y="2555177"/>
            <a:ext cx="1401762" cy="285750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marL="12700" algn="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spc="-5" dirty="0">
                <a:solidFill>
                  <a:srgbClr val="232021"/>
                </a:solidFill>
                <a:latin typeface="Arial"/>
                <a:cs typeface="Arial"/>
              </a:rPr>
              <a:t>C</a:t>
            </a:r>
            <a:r>
              <a:rPr dirty="0">
                <a:solidFill>
                  <a:srgbClr val="232021"/>
                </a:solidFill>
                <a:latin typeface="Arial"/>
                <a:cs typeface="Arial"/>
              </a:rPr>
              <a:t>r</a:t>
            </a:r>
            <a:r>
              <a:rPr spc="-15" dirty="0">
                <a:solidFill>
                  <a:srgbClr val="232021"/>
                </a:solidFill>
                <a:latin typeface="Arial"/>
                <a:cs typeface="Arial"/>
              </a:rPr>
              <a:t>y</a:t>
            </a:r>
            <a:r>
              <a:rPr spc="5" dirty="0">
                <a:solidFill>
                  <a:srgbClr val="232021"/>
                </a:solidFill>
                <a:latin typeface="Arial"/>
                <a:cs typeface="Arial"/>
              </a:rPr>
              <a:t>p</a:t>
            </a:r>
            <a:r>
              <a:rPr dirty="0">
                <a:solidFill>
                  <a:srgbClr val="232021"/>
                </a:solidFill>
                <a:latin typeface="Arial"/>
                <a:cs typeface="Arial"/>
              </a:rPr>
              <a:t>t</a:t>
            </a:r>
            <a:r>
              <a:rPr spc="5" dirty="0">
                <a:solidFill>
                  <a:srgbClr val="232021"/>
                </a:solidFill>
                <a:latin typeface="Arial"/>
                <a:cs typeface="Arial"/>
              </a:rPr>
              <a:t>og</a:t>
            </a:r>
            <a:r>
              <a:rPr dirty="0">
                <a:solidFill>
                  <a:srgbClr val="232021"/>
                </a:solidFill>
                <a:latin typeface="Arial"/>
                <a:cs typeface="Arial"/>
              </a:rPr>
              <a:t>r</a:t>
            </a:r>
            <a:r>
              <a:rPr spc="5" dirty="0">
                <a:solidFill>
                  <a:srgbClr val="232021"/>
                </a:solidFill>
                <a:latin typeface="Arial"/>
                <a:cs typeface="Arial"/>
              </a:rPr>
              <a:t>aph</a:t>
            </a:r>
            <a:r>
              <a:rPr dirty="0">
                <a:solidFill>
                  <a:srgbClr val="232021"/>
                </a:solidFill>
                <a:latin typeface="Arial"/>
                <a:cs typeface="Arial"/>
              </a:rPr>
              <a:t>y</a:t>
            </a:r>
            <a:endParaRPr>
              <a:latin typeface="Arial"/>
              <a:cs typeface="Arial"/>
            </a:endParaRPr>
          </a:p>
        </p:txBody>
      </p:sp>
      <p:sp>
        <p:nvSpPr>
          <p:cNvPr id="14" name="object 7"/>
          <p:cNvSpPr>
            <a:spLocks/>
          </p:cNvSpPr>
          <p:nvPr/>
        </p:nvSpPr>
        <p:spPr bwMode="auto">
          <a:xfrm>
            <a:off x="7171373" y="2485327"/>
            <a:ext cx="1811337" cy="444500"/>
          </a:xfrm>
          <a:custGeom>
            <a:avLst/>
            <a:gdLst>
              <a:gd name="T0" fmla="*/ 1811587 w 1811020"/>
              <a:gd name="T1" fmla="*/ 186082 h 441960"/>
              <a:gd name="T2" fmla="*/ 1716402 w 1811020"/>
              <a:gd name="T3" fmla="*/ 62025 h 441960"/>
              <a:gd name="T4" fmla="*/ 1556739 w 1811020"/>
              <a:gd name="T5" fmla="*/ 3654 h 441960"/>
              <a:gd name="T6" fmla="*/ 267145 w 1811020"/>
              <a:gd name="T7" fmla="*/ 3654 h 441960"/>
              <a:gd name="T8" fmla="*/ 156581 w 1811020"/>
              <a:gd name="T9" fmla="*/ 32832 h 441960"/>
              <a:gd name="T10" fmla="*/ 24551 w 1811020"/>
              <a:gd name="T11" fmla="*/ 160540 h 441960"/>
              <a:gd name="T12" fmla="*/ 6137 w 1811020"/>
              <a:gd name="T13" fmla="*/ 317441 h 441960"/>
              <a:gd name="T14" fmla="*/ 9418 w 1811020"/>
              <a:gd name="T15" fmla="*/ 264531 h 441960"/>
              <a:gd name="T16" fmla="*/ 15365 w 1811020"/>
              <a:gd name="T17" fmla="*/ 215272 h 441960"/>
              <a:gd name="T18" fmla="*/ 113615 w 1811020"/>
              <a:gd name="T19" fmla="*/ 69321 h 441960"/>
              <a:gd name="T20" fmla="*/ 184223 w 1811020"/>
              <a:gd name="T21" fmla="*/ 32832 h 441960"/>
              <a:gd name="T22" fmla="*/ 239507 w 1811020"/>
              <a:gd name="T23" fmla="*/ 18241 h 441960"/>
              <a:gd name="T24" fmla="*/ 1529105 w 1811020"/>
              <a:gd name="T25" fmla="*/ 10943 h 441960"/>
              <a:gd name="T26" fmla="*/ 1584374 w 1811020"/>
              <a:gd name="T27" fmla="*/ 18241 h 441960"/>
              <a:gd name="T28" fmla="*/ 1688770 w 1811020"/>
              <a:gd name="T29" fmla="*/ 54730 h 441960"/>
              <a:gd name="T30" fmla="*/ 1793166 w 1811020"/>
              <a:gd name="T31" fmla="*/ 167840 h 441960"/>
              <a:gd name="T32" fmla="*/ 1811587 w 1811020"/>
              <a:gd name="T33" fmla="*/ 237161 h 441960"/>
              <a:gd name="T34" fmla="*/ 1814657 w 1811020"/>
              <a:gd name="T35" fmla="*/ 330207 h 441960"/>
              <a:gd name="T36" fmla="*/ 9227 w 1811020"/>
              <a:gd name="T37" fmla="*/ 262704 h 441960"/>
              <a:gd name="T38" fmla="*/ 138167 w 1811020"/>
              <a:gd name="T39" fmla="*/ 474328 h 441960"/>
              <a:gd name="T40" fmla="*/ 95201 w 1811020"/>
              <a:gd name="T41" fmla="*/ 445143 h 441960"/>
              <a:gd name="T42" fmla="*/ 58331 w 1811020"/>
              <a:gd name="T43" fmla="*/ 405008 h 441960"/>
              <a:gd name="T44" fmla="*/ 15365 w 1811020"/>
              <a:gd name="T45" fmla="*/ 313790 h 441960"/>
              <a:gd name="T46" fmla="*/ 9418 w 1811020"/>
              <a:gd name="T47" fmla="*/ 264531 h 441960"/>
              <a:gd name="T48" fmla="*/ 24551 w 1811020"/>
              <a:gd name="T49" fmla="*/ 368517 h 441960"/>
              <a:gd name="T50" fmla="*/ 132029 w 1811020"/>
              <a:gd name="T51" fmla="*/ 485280 h 441960"/>
              <a:gd name="T52" fmla="*/ 138167 w 1811020"/>
              <a:gd name="T53" fmla="*/ 474328 h 441960"/>
              <a:gd name="T54" fmla="*/ 135119 w 1811020"/>
              <a:gd name="T55" fmla="*/ 56553 h 441960"/>
              <a:gd name="T56" fmla="*/ 1814657 w 1811020"/>
              <a:gd name="T57" fmla="*/ 266355 h 441960"/>
              <a:gd name="T58" fmla="*/ 1808516 w 1811020"/>
              <a:gd name="T59" fmla="*/ 317441 h 441960"/>
              <a:gd name="T60" fmla="*/ 1793166 w 1811020"/>
              <a:gd name="T61" fmla="*/ 361222 h 441960"/>
              <a:gd name="T62" fmla="*/ 1750177 w 1811020"/>
              <a:gd name="T63" fmla="*/ 423248 h 441960"/>
              <a:gd name="T64" fmla="*/ 1710262 w 1811020"/>
              <a:gd name="T65" fmla="*/ 459737 h 441960"/>
              <a:gd name="T66" fmla="*/ 1612007 w 1811020"/>
              <a:gd name="T67" fmla="*/ 507164 h 441960"/>
              <a:gd name="T68" fmla="*/ 267145 w 1811020"/>
              <a:gd name="T69" fmla="*/ 518113 h 441960"/>
              <a:gd name="T70" fmla="*/ 184223 w 1811020"/>
              <a:gd name="T71" fmla="*/ 496218 h 441960"/>
              <a:gd name="T72" fmla="*/ 181173 w 1811020"/>
              <a:gd name="T73" fmla="*/ 507164 h 441960"/>
              <a:gd name="T74" fmla="*/ 267145 w 1811020"/>
              <a:gd name="T75" fmla="*/ 529058 h 441960"/>
              <a:gd name="T76" fmla="*/ 1691839 w 1811020"/>
              <a:gd name="T77" fmla="*/ 485280 h 441960"/>
              <a:gd name="T78" fmla="*/ 1811587 w 1811020"/>
              <a:gd name="T79" fmla="*/ 342983 h 441960"/>
              <a:gd name="T80" fmla="*/ 1529105 w 1811020"/>
              <a:gd name="T81" fmla="*/ 10943 h 441960"/>
              <a:gd name="T82" fmla="*/ 1814657 w 1811020"/>
              <a:gd name="T83" fmla="*/ 266355 h 441960"/>
              <a:gd name="T84" fmla="*/ 1814657 w 1811020"/>
              <a:gd name="T85" fmla="*/ 266355 h 441960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w 1811020"/>
              <a:gd name="T130" fmla="*/ 0 h 441960"/>
              <a:gd name="T131" fmla="*/ 1811020 w 1811020"/>
              <a:gd name="T132" fmla="*/ 441960 h 441960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T129" t="T130" r="T131" b="T132"/>
            <a:pathLst>
              <a:path w="1811020" h="441960">
                <a:moveTo>
                  <a:pt x="1810511" y="243839"/>
                </a:moveTo>
                <a:lnTo>
                  <a:pt x="1810511" y="198119"/>
                </a:lnTo>
                <a:lnTo>
                  <a:pt x="1798319" y="155447"/>
                </a:lnTo>
                <a:lnTo>
                  <a:pt x="1773935" y="115823"/>
                </a:lnTo>
                <a:lnTo>
                  <a:pt x="1743455" y="79247"/>
                </a:lnTo>
                <a:lnTo>
                  <a:pt x="1703831" y="51815"/>
                </a:lnTo>
                <a:lnTo>
                  <a:pt x="1655063" y="27431"/>
                </a:lnTo>
                <a:lnTo>
                  <a:pt x="1603247" y="9143"/>
                </a:lnTo>
                <a:lnTo>
                  <a:pt x="1545335" y="3047"/>
                </a:lnTo>
                <a:lnTo>
                  <a:pt x="1517903" y="0"/>
                </a:lnTo>
                <a:lnTo>
                  <a:pt x="295655" y="0"/>
                </a:lnTo>
                <a:lnTo>
                  <a:pt x="265175" y="3047"/>
                </a:lnTo>
                <a:lnTo>
                  <a:pt x="237743" y="6095"/>
                </a:lnTo>
                <a:lnTo>
                  <a:pt x="207263" y="9143"/>
                </a:lnTo>
                <a:lnTo>
                  <a:pt x="155447" y="27431"/>
                </a:lnTo>
                <a:lnTo>
                  <a:pt x="88391" y="64007"/>
                </a:lnTo>
                <a:lnTo>
                  <a:pt x="51815" y="97535"/>
                </a:lnTo>
                <a:lnTo>
                  <a:pt x="24383" y="134111"/>
                </a:lnTo>
                <a:lnTo>
                  <a:pt x="6095" y="176783"/>
                </a:lnTo>
                <a:lnTo>
                  <a:pt x="0" y="222503"/>
                </a:lnTo>
                <a:lnTo>
                  <a:pt x="6095" y="265175"/>
                </a:lnTo>
                <a:lnTo>
                  <a:pt x="9143" y="272287"/>
                </a:lnTo>
                <a:lnTo>
                  <a:pt x="9143" y="219455"/>
                </a:lnTo>
                <a:lnTo>
                  <a:pt x="9334" y="220979"/>
                </a:lnTo>
                <a:lnTo>
                  <a:pt x="12191" y="198119"/>
                </a:lnTo>
                <a:lnTo>
                  <a:pt x="12191" y="201167"/>
                </a:lnTo>
                <a:lnTo>
                  <a:pt x="15239" y="179831"/>
                </a:lnTo>
                <a:lnTo>
                  <a:pt x="33527" y="140207"/>
                </a:lnTo>
                <a:lnTo>
                  <a:pt x="57911" y="103631"/>
                </a:lnTo>
                <a:lnTo>
                  <a:pt x="112775" y="57911"/>
                </a:lnTo>
                <a:lnTo>
                  <a:pt x="134111" y="47243"/>
                </a:lnTo>
                <a:lnTo>
                  <a:pt x="134111" y="45719"/>
                </a:lnTo>
                <a:lnTo>
                  <a:pt x="182879" y="27431"/>
                </a:lnTo>
                <a:lnTo>
                  <a:pt x="210311" y="18287"/>
                </a:lnTo>
                <a:lnTo>
                  <a:pt x="210311" y="21335"/>
                </a:lnTo>
                <a:lnTo>
                  <a:pt x="237743" y="15239"/>
                </a:lnTo>
                <a:lnTo>
                  <a:pt x="265175" y="12191"/>
                </a:lnTo>
                <a:lnTo>
                  <a:pt x="295655" y="9143"/>
                </a:lnTo>
                <a:lnTo>
                  <a:pt x="1517903" y="9143"/>
                </a:lnTo>
                <a:lnTo>
                  <a:pt x="1517903" y="9448"/>
                </a:lnTo>
                <a:lnTo>
                  <a:pt x="1545335" y="12191"/>
                </a:lnTo>
                <a:lnTo>
                  <a:pt x="1572767" y="15239"/>
                </a:lnTo>
                <a:lnTo>
                  <a:pt x="1600199" y="21335"/>
                </a:lnTo>
                <a:lnTo>
                  <a:pt x="1600199" y="18287"/>
                </a:lnTo>
                <a:lnTo>
                  <a:pt x="1676399" y="45719"/>
                </a:lnTo>
                <a:lnTo>
                  <a:pt x="1719071" y="73151"/>
                </a:lnTo>
                <a:lnTo>
                  <a:pt x="1752599" y="103631"/>
                </a:lnTo>
                <a:lnTo>
                  <a:pt x="1780031" y="140207"/>
                </a:lnTo>
                <a:lnTo>
                  <a:pt x="1795271" y="179831"/>
                </a:lnTo>
                <a:lnTo>
                  <a:pt x="1798319" y="201167"/>
                </a:lnTo>
                <a:lnTo>
                  <a:pt x="1798319" y="198119"/>
                </a:lnTo>
                <a:lnTo>
                  <a:pt x="1801177" y="220979"/>
                </a:lnTo>
                <a:lnTo>
                  <a:pt x="1801367" y="219455"/>
                </a:lnTo>
                <a:lnTo>
                  <a:pt x="1801367" y="275843"/>
                </a:lnTo>
                <a:lnTo>
                  <a:pt x="1810511" y="243839"/>
                </a:lnTo>
                <a:close/>
              </a:path>
              <a:path w="1811020" h="441960">
                <a:moveTo>
                  <a:pt x="9334" y="220979"/>
                </a:moveTo>
                <a:lnTo>
                  <a:pt x="9143" y="219455"/>
                </a:lnTo>
                <a:lnTo>
                  <a:pt x="9143" y="222503"/>
                </a:lnTo>
                <a:lnTo>
                  <a:pt x="9334" y="220979"/>
                </a:lnTo>
                <a:close/>
              </a:path>
              <a:path w="1811020" h="441960">
                <a:moveTo>
                  <a:pt x="137159" y="396239"/>
                </a:moveTo>
                <a:lnTo>
                  <a:pt x="112775" y="384047"/>
                </a:lnTo>
                <a:lnTo>
                  <a:pt x="94487" y="368807"/>
                </a:lnTo>
                <a:lnTo>
                  <a:pt x="94487" y="371855"/>
                </a:lnTo>
                <a:lnTo>
                  <a:pt x="76199" y="353567"/>
                </a:lnTo>
                <a:lnTo>
                  <a:pt x="76199" y="356615"/>
                </a:lnTo>
                <a:lnTo>
                  <a:pt x="57911" y="338327"/>
                </a:lnTo>
                <a:lnTo>
                  <a:pt x="33527" y="301751"/>
                </a:lnTo>
                <a:lnTo>
                  <a:pt x="24383" y="283463"/>
                </a:lnTo>
                <a:lnTo>
                  <a:pt x="15239" y="262127"/>
                </a:lnTo>
                <a:lnTo>
                  <a:pt x="15239" y="265175"/>
                </a:lnTo>
                <a:lnTo>
                  <a:pt x="12191" y="243839"/>
                </a:lnTo>
                <a:lnTo>
                  <a:pt x="9334" y="220979"/>
                </a:lnTo>
                <a:lnTo>
                  <a:pt x="9143" y="222503"/>
                </a:lnTo>
                <a:lnTo>
                  <a:pt x="9143" y="272287"/>
                </a:lnTo>
                <a:lnTo>
                  <a:pt x="24383" y="307847"/>
                </a:lnTo>
                <a:lnTo>
                  <a:pt x="51815" y="344423"/>
                </a:lnTo>
                <a:lnTo>
                  <a:pt x="88391" y="377951"/>
                </a:lnTo>
                <a:lnTo>
                  <a:pt x="131063" y="405383"/>
                </a:lnTo>
                <a:lnTo>
                  <a:pt x="134111" y="406526"/>
                </a:lnTo>
                <a:lnTo>
                  <a:pt x="134111" y="396239"/>
                </a:lnTo>
                <a:lnTo>
                  <a:pt x="137159" y="396239"/>
                </a:lnTo>
                <a:close/>
              </a:path>
              <a:path w="1811020" h="441960">
                <a:moveTo>
                  <a:pt x="137159" y="45719"/>
                </a:moveTo>
                <a:lnTo>
                  <a:pt x="134111" y="45719"/>
                </a:lnTo>
                <a:lnTo>
                  <a:pt x="134111" y="47243"/>
                </a:lnTo>
                <a:lnTo>
                  <a:pt x="137159" y="45719"/>
                </a:lnTo>
                <a:close/>
              </a:path>
              <a:path w="1811020" h="441960">
                <a:moveTo>
                  <a:pt x="1801367" y="275843"/>
                </a:moveTo>
                <a:lnTo>
                  <a:pt x="1801367" y="222503"/>
                </a:lnTo>
                <a:lnTo>
                  <a:pt x="1801177" y="220979"/>
                </a:lnTo>
                <a:lnTo>
                  <a:pt x="1798319" y="243839"/>
                </a:lnTo>
                <a:lnTo>
                  <a:pt x="1795271" y="265175"/>
                </a:lnTo>
                <a:lnTo>
                  <a:pt x="1795271" y="262127"/>
                </a:lnTo>
                <a:lnTo>
                  <a:pt x="1789175" y="283463"/>
                </a:lnTo>
                <a:lnTo>
                  <a:pt x="1780031" y="301751"/>
                </a:lnTo>
                <a:lnTo>
                  <a:pt x="1767839" y="320039"/>
                </a:lnTo>
                <a:lnTo>
                  <a:pt x="1737359" y="356615"/>
                </a:lnTo>
                <a:lnTo>
                  <a:pt x="1737359" y="353567"/>
                </a:lnTo>
                <a:lnTo>
                  <a:pt x="1719071" y="371855"/>
                </a:lnTo>
                <a:lnTo>
                  <a:pt x="1719071" y="368807"/>
                </a:lnTo>
                <a:lnTo>
                  <a:pt x="1697735" y="384047"/>
                </a:lnTo>
                <a:lnTo>
                  <a:pt x="1676399" y="396239"/>
                </a:lnTo>
                <a:lnTo>
                  <a:pt x="1627631" y="414527"/>
                </a:lnTo>
                <a:lnTo>
                  <a:pt x="1600199" y="423671"/>
                </a:lnTo>
                <a:lnTo>
                  <a:pt x="1572767" y="426719"/>
                </a:lnTo>
                <a:lnTo>
                  <a:pt x="1545335" y="432815"/>
                </a:lnTo>
                <a:lnTo>
                  <a:pt x="265175" y="432815"/>
                </a:lnTo>
                <a:lnTo>
                  <a:pt x="237743" y="426719"/>
                </a:lnTo>
                <a:lnTo>
                  <a:pt x="210311" y="423671"/>
                </a:lnTo>
                <a:lnTo>
                  <a:pt x="182879" y="414527"/>
                </a:lnTo>
                <a:lnTo>
                  <a:pt x="134111" y="396239"/>
                </a:lnTo>
                <a:lnTo>
                  <a:pt x="134111" y="406526"/>
                </a:lnTo>
                <a:lnTo>
                  <a:pt x="179831" y="423671"/>
                </a:lnTo>
                <a:lnTo>
                  <a:pt x="207263" y="432815"/>
                </a:lnTo>
                <a:lnTo>
                  <a:pt x="237743" y="438911"/>
                </a:lnTo>
                <a:lnTo>
                  <a:pt x="265175" y="441959"/>
                </a:lnTo>
                <a:lnTo>
                  <a:pt x="1545335" y="441959"/>
                </a:lnTo>
                <a:lnTo>
                  <a:pt x="1603247" y="432815"/>
                </a:lnTo>
                <a:lnTo>
                  <a:pt x="1679447" y="405383"/>
                </a:lnTo>
                <a:lnTo>
                  <a:pt x="1725167" y="377951"/>
                </a:lnTo>
                <a:lnTo>
                  <a:pt x="1773935" y="326135"/>
                </a:lnTo>
                <a:lnTo>
                  <a:pt x="1798319" y="286511"/>
                </a:lnTo>
                <a:lnTo>
                  <a:pt x="1801367" y="275843"/>
                </a:lnTo>
                <a:close/>
              </a:path>
              <a:path w="1811020" h="441960">
                <a:moveTo>
                  <a:pt x="1517903" y="9448"/>
                </a:moveTo>
                <a:lnTo>
                  <a:pt x="1517903" y="9143"/>
                </a:lnTo>
                <a:lnTo>
                  <a:pt x="1514855" y="9143"/>
                </a:lnTo>
                <a:lnTo>
                  <a:pt x="1517903" y="9448"/>
                </a:lnTo>
                <a:close/>
              </a:path>
              <a:path w="1811020" h="441960">
                <a:moveTo>
                  <a:pt x="1801367" y="222503"/>
                </a:moveTo>
                <a:lnTo>
                  <a:pt x="1801367" y="219455"/>
                </a:lnTo>
                <a:lnTo>
                  <a:pt x="1801177" y="220979"/>
                </a:lnTo>
                <a:lnTo>
                  <a:pt x="1801367" y="22250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15" name="object 8"/>
          <p:cNvSpPr txBox="1"/>
          <p:nvPr/>
        </p:nvSpPr>
        <p:spPr>
          <a:xfrm>
            <a:off x="7407910" y="2555177"/>
            <a:ext cx="1401763" cy="285750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marL="12700" algn="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spc="-5" dirty="0">
                <a:solidFill>
                  <a:srgbClr val="232021"/>
                </a:solidFill>
                <a:latin typeface="Arial"/>
                <a:cs typeface="Arial"/>
              </a:rPr>
              <a:t>C</a:t>
            </a:r>
            <a:r>
              <a:rPr dirty="0">
                <a:solidFill>
                  <a:srgbClr val="232021"/>
                </a:solidFill>
                <a:latin typeface="Arial"/>
                <a:cs typeface="Arial"/>
              </a:rPr>
              <a:t>r</a:t>
            </a:r>
            <a:r>
              <a:rPr spc="-15" dirty="0">
                <a:solidFill>
                  <a:srgbClr val="232021"/>
                </a:solidFill>
                <a:latin typeface="Arial"/>
                <a:cs typeface="Arial"/>
              </a:rPr>
              <a:t>y</a:t>
            </a:r>
            <a:r>
              <a:rPr spc="5" dirty="0">
                <a:solidFill>
                  <a:srgbClr val="232021"/>
                </a:solidFill>
                <a:latin typeface="Arial"/>
                <a:cs typeface="Arial"/>
              </a:rPr>
              <a:t>p</a:t>
            </a:r>
            <a:r>
              <a:rPr dirty="0">
                <a:solidFill>
                  <a:srgbClr val="232021"/>
                </a:solidFill>
                <a:latin typeface="Arial"/>
                <a:cs typeface="Arial"/>
              </a:rPr>
              <a:t>t</a:t>
            </a:r>
            <a:r>
              <a:rPr spc="5" dirty="0">
                <a:solidFill>
                  <a:srgbClr val="232021"/>
                </a:solidFill>
                <a:latin typeface="Arial"/>
                <a:cs typeface="Arial"/>
              </a:rPr>
              <a:t>anal</a:t>
            </a:r>
            <a:r>
              <a:rPr spc="-15" dirty="0">
                <a:solidFill>
                  <a:srgbClr val="232021"/>
                </a:solidFill>
                <a:latin typeface="Arial"/>
                <a:cs typeface="Arial"/>
              </a:rPr>
              <a:t>y</a:t>
            </a:r>
            <a:r>
              <a:rPr spc="10" dirty="0">
                <a:solidFill>
                  <a:srgbClr val="232021"/>
                </a:solidFill>
                <a:latin typeface="Arial"/>
                <a:cs typeface="Arial"/>
              </a:rPr>
              <a:t>s</a:t>
            </a:r>
            <a:r>
              <a:rPr spc="5" dirty="0">
                <a:solidFill>
                  <a:srgbClr val="232021"/>
                </a:solidFill>
                <a:latin typeface="Arial"/>
                <a:cs typeface="Arial"/>
              </a:rPr>
              <a:t>i</a:t>
            </a:r>
            <a:r>
              <a:rPr dirty="0">
                <a:solidFill>
                  <a:srgbClr val="232021"/>
                </a:solidFill>
                <a:latin typeface="Arial"/>
                <a:cs typeface="Arial"/>
              </a:rPr>
              <a:t>s</a:t>
            </a:r>
            <a:endParaRPr>
              <a:latin typeface="Arial"/>
              <a:cs typeface="Arial"/>
            </a:endParaRPr>
          </a:p>
        </p:txBody>
      </p:sp>
      <p:sp>
        <p:nvSpPr>
          <p:cNvPr id="16" name="object 9"/>
          <p:cNvSpPr>
            <a:spLocks/>
          </p:cNvSpPr>
          <p:nvPr/>
        </p:nvSpPr>
        <p:spPr bwMode="auto">
          <a:xfrm>
            <a:off x="6310948" y="1843977"/>
            <a:ext cx="0" cy="288925"/>
          </a:xfrm>
          <a:custGeom>
            <a:avLst/>
            <a:gdLst>
              <a:gd name="T0" fmla="*/ 0 h 289560"/>
              <a:gd name="T1" fmla="*/ 289823 h 289560"/>
              <a:gd name="T2" fmla="*/ 0 60000 65536"/>
              <a:gd name="T3" fmla="*/ 0 60000 65536"/>
              <a:gd name="T4" fmla="*/ 0 h 289560"/>
              <a:gd name="T5" fmla="*/ 289560 h 289560"/>
            </a:gdLst>
            <a:ahLst/>
            <a:cxnLst>
              <a:cxn ang="T2">
                <a:pos x="0" y="T0"/>
              </a:cxn>
              <a:cxn ang="T3">
                <a:pos x="0" y="T1"/>
              </a:cxn>
            </a:cxnLst>
            <a:rect l="0" t="T4" r="0" b="T5"/>
            <a:pathLst>
              <a:path h="289560">
                <a:moveTo>
                  <a:pt x="0" y="0"/>
                </a:moveTo>
                <a:lnTo>
                  <a:pt x="0" y="289559"/>
                </a:lnTo>
              </a:path>
            </a:pathLst>
          </a:custGeom>
          <a:noFill/>
          <a:ln w="12191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17" name="object 10"/>
          <p:cNvSpPr>
            <a:spLocks/>
          </p:cNvSpPr>
          <p:nvPr/>
        </p:nvSpPr>
        <p:spPr bwMode="auto">
          <a:xfrm>
            <a:off x="4510723" y="2132902"/>
            <a:ext cx="3602037" cy="0"/>
          </a:xfrm>
          <a:custGeom>
            <a:avLst/>
            <a:gdLst>
              <a:gd name="T0" fmla="*/ 0 w 3602990"/>
              <a:gd name="T1" fmla="*/ 3562908 w 3602990"/>
              <a:gd name="T2" fmla="*/ 0 60000 65536"/>
              <a:gd name="T3" fmla="*/ 0 60000 65536"/>
              <a:gd name="T4" fmla="*/ 0 w 3602990"/>
              <a:gd name="T5" fmla="*/ 3602990 w 3602990"/>
            </a:gdLst>
            <a:ahLst/>
            <a:cxnLst>
              <a:cxn ang="T2">
                <a:pos x="T0" y="0"/>
              </a:cxn>
              <a:cxn ang="T3">
                <a:pos x="T1" y="0"/>
              </a:cxn>
            </a:cxnLst>
            <a:rect l="T4" t="0" r="T5" b="0"/>
            <a:pathLst>
              <a:path w="3602990">
                <a:moveTo>
                  <a:pt x="0" y="0"/>
                </a:moveTo>
                <a:lnTo>
                  <a:pt x="3602735" y="0"/>
                </a:lnTo>
              </a:path>
            </a:pathLst>
          </a:custGeom>
          <a:noFill/>
          <a:ln w="9143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18" name="object 11"/>
          <p:cNvSpPr>
            <a:spLocks/>
          </p:cNvSpPr>
          <p:nvPr/>
        </p:nvSpPr>
        <p:spPr bwMode="auto">
          <a:xfrm>
            <a:off x="4474210" y="2132902"/>
            <a:ext cx="76200" cy="358775"/>
          </a:xfrm>
          <a:custGeom>
            <a:avLst/>
            <a:gdLst>
              <a:gd name="T0" fmla="*/ 76199 w 76200"/>
              <a:gd name="T1" fmla="*/ 244393 h 360044"/>
              <a:gd name="T2" fmla="*/ 0 w 76200"/>
              <a:gd name="T3" fmla="*/ 244393 h 360044"/>
              <a:gd name="T4" fmla="*/ 30479 w 76200"/>
              <a:gd name="T5" fmla="*/ 299142 h 360044"/>
              <a:gd name="T6" fmla="*/ 30479 w 76200"/>
              <a:gd name="T7" fmla="*/ 254909 h 360044"/>
              <a:gd name="T8" fmla="*/ 42671 w 76200"/>
              <a:gd name="T9" fmla="*/ 254909 h 360044"/>
              <a:gd name="T10" fmla="*/ 42671 w 76200"/>
              <a:gd name="T11" fmla="*/ 299985 h 360044"/>
              <a:gd name="T12" fmla="*/ 76199 w 76200"/>
              <a:gd name="T13" fmla="*/ 244393 h 360044"/>
              <a:gd name="T14" fmla="*/ 42671 w 76200"/>
              <a:gd name="T15" fmla="*/ 244393 h 360044"/>
              <a:gd name="T16" fmla="*/ 42671 w 76200"/>
              <a:gd name="T17" fmla="*/ 0 h 360044"/>
              <a:gd name="T18" fmla="*/ 30479 w 76200"/>
              <a:gd name="T19" fmla="*/ 0 h 360044"/>
              <a:gd name="T20" fmla="*/ 30479 w 76200"/>
              <a:gd name="T21" fmla="*/ 244393 h 360044"/>
              <a:gd name="T22" fmla="*/ 42671 w 76200"/>
              <a:gd name="T23" fmla="*/ 244393 h 360044"/>
              <a:gd name="T24" fmla="*/ 42671 w 76200"/>
              <a:gd name="T25" fmla="*/ 299985 h 360044"/>
              <a:gd name="T26" fmla="*/ 42671 w 76200"/>
              <a:gd name="T27" fmla="*/ 254909 h 360044"/>
              <a:gd name="T28" fmla="*/ 30479 w 76200"/>
              <a:gd name="T29" fmla="*/ 254909 h 360044"/>
              <a:gd name="T30" fmla="*/ 30479 w 76200"/>
              <a:gd name="T31" fmla="*/ 299142 h 360044"/>
              <a:gd name="T32" fmla="*/ 36575 w 76200"/>
              <a:gd name="T33" fmla="*/ 310096 h 360044"/>
              <a:gd name="T34" fmla="*/ 42671 w 76200"/>
              <a:gd name="T35" fmla="*/ 299985 h 360044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76200"/>
              <a:gd name="T55" fmla="*/ 0 h 360044"/>
              <a:gd name="T56" fmla="*/ 76200 w 76200"/>
              <a:gd name="T57" fmla="*/ 360044 h 360044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76200" h="360044">
                <a:moveTo>
                  <a:pt x="76199" y="283463"/>
                </a:moveTo>
                <a:lnTo>
                  <a:pt x="0" y="283463"/>
                </a:lnTo>
                <a:lnTo>
                  <a:pt x="30479" y="346963"/>
                </a:lnTo>
                <a:lnTo>
                  <a:pt x="30479" y="295655"/>
                </a:lnTo>
                <a:lnTo>
                  <a:pt x="42671" y="295655"/>
                </a:lnTo>
                <a:lnTo>
                  <a:pt x="42671" y="347940"/>
                </a:lnTo>
                <a:lnTo>
                  <a:pt x="76199" y="283463"/>
                </a:lnTo>
                <a:close/>
              </a:path>
              <a:path w="76200" h="360044">
                <a:moveTo>
                  <a:pt x="42671" y="283463"/>
                </a:moveTo>
                <a:lnTo>
                  <a:pt x="42671" y="0"/>
                </a:lnTo>
                <a:lnTo>
                  <a:pt x="30479" y="0"/>
                </a:lnTo>
                <a:lnTo>
                  <a:pt x="30479" y="283463"/>
                </a:lnTo>
                <a:lnTo>
                  <a:pt x="42671" y="283463"/>
                </a:lnTo>
                <a:close/>
              </a:path>
              <a:path w="76200" h="360044">
                <a:moveTo>
                  <a:pt x="42671" y="347940"/>
                </a:moveTo>
                <a:lnTo>
                  <a:pt x="42671" y="295655"/>
                </a:lnTo>
                <a:lnTo>
                  <a:pt x="30479" y="295655"/>
                </a:lnTo>
                <a:lnTo>
                  <a:pt x="30479" y="346963"/>
                </a:lnTo>
                <a:lnTo>
                  <a:pt x="36575" y="359663"/>
                </a:lnTo>
                <a:lnTo>
                  <a:pt x="42671" y="34794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19" name="object 12"/>
          <p:cNvSpPr>
            <a:spLocks/>
          </p:cNvSpPr>
          <p:nvPr/>
        </p:nvSpPr>
        <p:spPr bwMode="auto">
          <a:xfrm>
            <a:off x="8073073" y="2132902"/>
            <a:ext cx="76200" cy="358775"/>
          </a:xfrm>
          <a:custGeom>
            <a:avLst/>
            <a:gdLst>
              <a:gd name="T0" fmla="*/ 76199 w 76200"/>
              <a:gd name="T1" fmla="*/ 244393 h 360044"/>
              <a:gd name="T2" fmla="*/ 0 w 76200"/>
              <a:gd name="T3" fmla="*/ 244393 h 360044"/>
              <a:gd name="T4" fmla="*/ 33527 w 76200"/>
              <a:gd name="T5" fmla="*/ 299985 h 360044"/>
              <a:gd name="T6" fmla="*/ 33527 w 76200"/>
              <a:gd name="T7" fmla="*/ 254909 h 360044"/>
              <a:gd name="T8" fmla="*/ 45719 w 76200"/>
              <a:gd name="T9" fmla="*/ 254909 h 360044"/>
              <a:gd name="T10" fmla="*/ 45719 w 76200"/>
              <a:gd name="T11" fmla="*/ 299142 h 360044"/>
              <a:gd name="T12" fmla="*/ 76199 w 76200"/>
              <a:gd name="T13" fmla="*/ 244393 h 360044"/>
              <a:gd name="T14" fmla="*/ 45719 w 76200"/>
              <a:gd name="T15" fmla="*/ 244393 h 360044"/>
              <a:gd name="T16" fmla="*/ 45719 w 76200"/>
              <a:gd name="T17" fmla="*/ 0 h 360044"/>
              <a:gd name="T18" fmla="*/ 33527 w 76200"/>
              <a:gd name="T19" fmla="*/ 0 h 360044"/>
              <a:gd name="T20" fmla="*/ 33527 w 76200"/>
              <a:gd name="T21" fmla="*/ 244393 h 360044"/>
              <a:gd name="T22" fmla="*/ 45719 w 76200"/>
              <a:gd name="T23" fmla="*/ 244393 h 360044"/>
              <a:gd name="T24" fmla="*/ 45719 w 76200"/>
              <a:gd name="T25" fmla="*/ 299142 h 360044"/>
              <a:gd name="T26" fmla="*/ 45719 w 76200"/>
              <a:gd name="T27" fmla="*/ 254909 h 360044"/>
              <a:gd name="T28" fmla="*/ 33527 w 76200"/>
              <a:gd name="T29" fmla="*/ 254909 h 360044"/>
              <a:gd name="T30" fmla="*/ 33527 w 76200"/>
              <a:gd name="T31" fmla="*/ 299985 h 360044"/>
              <a:gd name="T32" fmla="*/ 39623 w 76200"/>
              <a:gd name="T33" fmla="*/ 310096 h 360044"/>
              <a:gd name="T34" fmla="*/ 45719 w 76200"/>
              <a:gd name="T35" fmla="*/ 299142 h 360044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76200"/>
              <a:gd name="T55" fmla="*/ 0 h 360044"/>
              <a:gd name="T56" fmla="*/ 76200 w 76200"/>
              <a:gd name="T57" fmla="*/ 360044 h 360044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76200" h="360044">
                <a:moveTo>
                  <a:pt x="76199" y="283463"/>
                </a:moveTo>
                <a:lnTo>
                  <a:pt x="0" y="283463"/>
                </a:lnTo>
                <a:lnTo>
                  <a:pt x="33527" y="347940"/>
                </a:lnTo>
                <a:lnTo>
                  <a:pt x="33527" y="295655"/>
                </a:lnTo>
                <a:lnTo>
                  <a:pt x="45719" y="295655"/>
                </a:lnTo>
                <a:lnTo>
                  <a:pt x="45719" y="346963"/>
                </a:lnTo>
                <a:lnTo>
                  <a:pt x="76199" y="283463"/>
                </a:lnTo>
                <a:close/>
              </a:path>
              <a:path w="76200" h="360044">
                <a:moveTo>
                  <a:pt x="45719" y="283463"/>
                </a:moveTo>
                <a:lnTo>
                  <a:pt x="45719" y="0"/>
                </a:lnTo>
                <a:lnTo>
                  <a:pt x="33527" y="0"/>
                </a:lnTo>
                <a:lnTo>
                  <a:pt x="33527" y="283463"/>
                </a:lnTo>
                <a:lnTo>
                  <a:pt x="45719" y="283463"/>
                </a:lnTo>
                <a:close/>
              </a:path>
              <a:path w="76200" h="360044">
                <a:moveTo>
                  <a:pt x="45719" y="346963"/>
                </a:moveTo>
                <a:lnTo>
                  <a:pt x="45719" y="295655"/>
                </a:lnTo>
                <a:lnTo>
                  <a:pt x="33527" y="295655"/>
                </a:lnTo>
                <a:lnTo>
                  <a:pt x="33527" y="347940"/>
                </a:lnTo>
                <a:lnTo>
                  <a:pt x="39623" y="359663"/>
                </a:lnTo>
                <a:lnTo>
                  <a:pt x="45719" y="34696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20" name="object 13"/>
          <p:cNvSpPr>
            <a:spLocks/>
          </p:cNvSpPr>
          <p:nvPr/>
        </p:nvSpPr>
        <p:spPr bwMode="auto">
          <a:xfrm>
            <a:off x="1337310" y="3710877"/>
            <a:ext cx="1811338" cy="444500"/>
          </a:xfrm>
          <a:custGeom>
            <a:avLst/>
            <a:gdLst>
              <a:gd name="T0" fmla="*/ 1823908 w 1811020"/>
              <a:gd name="T1" fmla="*/ 237161 h 441960"/>
              <a:gd name="T2" fmla="*/ 1787063 w 1811020"/>
              <a:gd name="T3" fmla="*/ 138648 h 441960"/>
              <a:gd name="T4" fmla="*/ 1716439 w 1811020"/>
              <a:gd name="T5" fmla="*/ 62025 h 441960"/>
              <a:gd name="T6" fmla="*/ 1587478 w 1811020"/>
              <a:gd name="T7" fmla="*/ 7293 h 441960"/>
              <a:gd name="T8" fmla="*/ 297839 w 1811020"/>
              <a:gd name="T9" fmla="*/ 0 h 441960"/>
              <a:gd name="T10" fmla="*/ 181175 w 1811020"/>
              <a:gd name="T11" fmla="*/ 21891 h 441960"/>
              <a:gd name="T12" fmla="*/ 89063 w 1811020"/>
              <a:gd name="T13" fmla="*/ 76621 h 441960"/>
              <a:gd name="T14" fmla="*/ 6137 w 1811020"/>
              <a:gd name="T15" fmla="*/ 211625 h 441960"/>
              <a:gd name="T16" fmla="*/ 6137 w 1811020"/>
              <a:gd name="T17" fmla="*/ 317441 h 441960"/>
              <a:gd name="T18" fmla="*/ 9227 w 1811020"/>
              <a:gd name="T19" fmla="*/ 266355 h 441960"/>
              <a:gd name="T20" fmla="*/ 21503 w 1811020"/>
              <a:gd name="T21" fmla="*/ 198249 h 441960"/>
              <a:gd name="T22" fmla="*/ 58331 w 1811020"/>
              <a:gd name="T23" fmla="*/ 124052 h 441960"/>
              <a:gd name="T24" fmla="*/ 184223 w 1811020"/>
              <a:gd name="T25" fmla="*/ 32832 h 441960"/>
              <a:gd name="T26" fmla="*/ 297839 w 1811020"/>
              <a:gd name="T27" fmla="*/ 10943 h 441960"/>
              <a:gd name="T28" fmla="*/ 1584407 w 1811020"/>
              <a:gd name="T29" fmla="*/ 18241 h 441960"/>
              <a:gd name="T30" fmla="*/ 1688804 w 1811020"/>
              <a:gd name="T31" fmla="*/ 54730 h 441960"/>
              <a:gd name="T32" fmla="*/ 1765569 w 1811020"/>
              <a:gd name="T33" fmla="*/ 124052 h 441960"/>
              <a:gd name="T34" fmla="*/ 1808555 w 1811020"/>
              <a:gd name="T35" fmla="*/ 215272 h 441960"/>
              <a:gd name="T36" fmla="*/ 1814696 w 1811020"/>
              <a:gd name="T37" fmla="*/ 330207 h 441960"/>
              <a:gd name="T38" fmla="*/ 24551 w 1811020"/>
              <a:gd name="T39" fmla="*/ 339331 h 441960"/>
              <a:gd name="T40" fmla="*/ 15365 w 1811020"/>
              <a:gd name="T41" fmla="*/ 317441 h 441960"/>
              <a:gd name="T42" fmla="*/ 9227 w 1811020"/>
              <a:gd name="T43" fmla="*/ 325950 h 441960"/>
              <a:gd name="T44" fmla="*/ 21503 w 1811020"/>
              <a:gd name="T45" fmla="*/ 339331 h 441960"/>
              <a:gd name="T46" fmla="*/ 24551 w 1811020"/>
              <a:gd name="T47" fmla="*/ 189734 h 441960"/>
              <a:gd name="T48" fmla="*/ 21503 w 1811020"/>
              <a:gd name="T49" fmla="*/ 198249 h 441960"/>
              <a:gd name="T50" fmla="*/ 1814696 w 1811020"/>
              <a:gd name="T51" fmla="*/ 330207 h 441960"/>
              <a:gd name="T52" fmla="*/ 1808555 w 1811020"/>
              <a:gd name="T53" fmla="*/ 317441 h 441960"/>
              <a:gd name="T54" fmla="*/ 1802413 w 1811020"/>
              <a:gd name="T55" fmla="*/ 339331 h 441960"/>
              <a:gd name="T56" fmla="*/ 1793204 w 1811020"/>
              <a:gd name="T57" fmla="*/ 361222 h 441960"/>
              <a:gd name="T58" fmla="*/ 1780922 w 1811020"/>
              <a:gd name="T59" fmla="*/ 383113 h 441960"/>
              <a:gd name="T60" fmla="*/ 1731793 w 1811020"/>
              <a:gd name="T61" fmla="*/ 445143 h 441960"/>
              <a:gd name="T62" fmla="*/ 1710299 w 1811020"/>
              <a:gd name="T63" fmla="*/ 459737 h 441960"/>
              <a:gd name="T64" fmla="*/ 1664240 w 1811020"/>
              <a:gd name="T65" fmla="*/ 488926 h 441960"/>
              <a:gd name="T66" fmla="*/ 1639678 w 1811020"/>
              <a:gd name="T67" fmla="*/ 496218 h 441960"/>
              <a:gd name="T68" fmla="*/ 1584407 w 1811020"/>
              <a:gd name="T69" fmla="*/ 514467 h 441960"/>
              <a:gd name="T70" fmla="*/ 267149 w 1811020"/>
              <a:gd name="T71" fmla="*/ 518113 h 441960"/>
              <a:gd name="T72" fmla="*/ 211865 w 1811020"/>
              <a:gd name="T73" fmla="*/ 507164 h 441960"/>
              <a:gd name="T74" fmla="*/ 159671 w 1811020"/>
              <a:gd name="T75" fmla="*/ 485280 h 441960"/>
              <a:gd name="T76" fmla="*/ 135119 w 1811020"/>
              <a:gd name="T77" fmla="*/ 474328 h 441960"/>
              <a:gd name="T78" fmla="*/ 95201 w 1811020"/>
              <a:gd name="T79" fmla="*/ 441495 h 441960"/>
              <a:gd name="T80" fmla="*/ 76745 w 1811020"/>
              <a:gd name="T81" fmla="*/ 426895 h 441960"/>
              <a:gd name="T82" fmla="*/ 46055 w 1811020"/>
              <a:gd name="T83" fmla="*/ 383113 h 441960"/>
              <a:gd name="T84" fmla="*/ 33779 w 1811020"/>
              <a:gd name="T85" fmla="*/ 361222 h 441960"/>
              <a:gd name="T86" fmla="*/ 21503 w 1811020"/>
              <a:gd name="T87" fmla="*/ 339331 h 441960"/>
              <a:gd name="T88" fmla="*/ 24551 w 1811020"/>
              <a:gd name="T89" fmla="*/ 368517 h 441960"/>
              <a:gd name="T90" fmla="*/ 110525 w 1811020"/>
              <a:gd name="T91" fmla="*/ 470683 h 441960"/>
              <a:gd name="T92" fmla="*/ 236418 w 1811020"/>
              <a:gd name="T93" fmla="*/ 525413 h 441960"/>
              <a:gd name="T94" fmla="*/ 1556773 w 1811020"/>
              <a:gd name="T95" fmla="*/ 529058 h 441960"/>
              <a:gd name="T96" fmla="*/ 1691876 w 1811020"/>
              <a:gd name="T97" fmla="*/ 485280 h 441960"/>
              <a:gd name="T98" fmla="*/ 1787063 w 1811020"/>
              <a:gd name="T99" fmla="*/ 390410 h 441960"/>
              <a:gd name="T100" fmla="*/ 1814696 w 1811020"/>
              <a:gd name="T101" fmla="*/ 330207 h 441960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1811020"/>
              <a:gd name="T154" fmla="*/ 0 h 441960"/>
              <a:gd name="T155" fmla="*/ 1811020 w 1811020"/>
              <a:gd name="T156" fmla="*/ 441960 h 441960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1811020" h="441960">
                <a:moveTo>
                  <a:pt x="1810508" y="243839"/>
                </a:moveTo>
                <a:lnTo>
                  <a:pt x="1810508" y="198119"/>
                </a:lnTo>
                <a:lnTo>
                  <a:pt x="1798316" y="155447"/>
                </a:lnTo>
                <a:lnTo>
                  <a:pt x="1773932" y="115823"/>
                </a:lnTo>
                <a:lnTo>
                  <a:pt x="1743452" y="79247"/>
                </a:lnTo>
                <a:lnTo>
                  <a:pt x="1703828" y="51815"/>
                </a:lnTo>
                <a:lnTo>
                  <a:pt x="1655060" y="27431"/>
                </a:lnTo>
                <a:lnTo>
                  <a:pt x="1575812" y="6095"/>
                </a:lnTo>
                <a:lnTo>
                  <a:pt x="1514852" y="0"/>
                </a:lnTo>
                <a:lnTo>
                  <a:pt x="295655" y="0"/>
                </a:lnTo>
                <a:lnTo>
                  <a:pt x="234695" y="6095"/>
                </a:lnTo>
                <a:lnTo>
                  <a:pt x="179831" y="18287"/>
                </a:lnTo>
                <a:lnTo>
                  <a:pt x="131063" y="39623"/>
                </a:lnTo>
                <a:lnTo>
                  <a:pt x="88391" y="64007"/>
                </a:lnTo>
                <a:lnTo>
                  <a:pt x="36575" y="115823"/>
                </a:lnTo>
                <a:lnTo>
                  <a:pt x="6095" y="176783"/>
                </a:lnTo>
                <a:lnTo>
                  <a:pt x="0" y="222503"/>
                </a:lnTo>
                <a:lnTo>
                  <a:pt x="6095" y="265175"/>
                </a:lnTo>
                <a:lnTo>
                  <a:pt x="9143" y="272287"/>
                </a:lnTo>
                <a:lnTo>
                  <a:pt x="9143" y="222503"/>
                </a:lnTo>
                <a:lnTo>
                  <a:pt x="15239" y="179831"/>
                </a:lnTo>
                <a:lnTo>
                  <a:pt x="21335" y="165607"/>
                </a:lnTo>
                <a:lnTo>
                  <a:pt x="21335" y="158495"/>
                </a:lnTo>
                <a:lnTo>
                  <a:pt x="57911" y="103631"/>
                </a:lnTo>
                <a:lnTo>
                  <a:pt x="112775" y="57911"/>
                </a:lnTo>
                <a:lnTo>
                  <a:pt x="182879" y="27431"/>
                </a:lnTo>
                <a:lnTo>
                  <a:pt x="237743" y="15239"/>
                </a:lnTo>
                <a:lnTo>
                  <a:pt x="295655" y="9143"/>
                </a:lnTo>
                <a:lnTo>
                  <a:pt x="1514852" y="9143"/>
                </a:lnTo>
                <a:lnTo>
                  <a:pt x="1572764" y="15239"/>
                </a:lnTo>
                <a:lnTo>
                  <a:pt x="1627628" y="27431"/>
                </a:lnTo>
                <a:lnTo>
                  <a:pt x="1676396" y="45719"/>
                </a:lnTo>
                <a:lnTo>
                  <a:pt x="1719068" y="73151"/>
                </a:lnTo>
                <a:lnTo>
                  <a:pt x="1752596" y="103631"/>
                </a:lnTo>
                <a:lnTo>
                  <a:pt x="1780028" y="140207"/>
                </a:lnTo>
                <a:lnTo>
                  <a:pt x="1795268" y="179831"/>
                </a:lnTo>
                <a:lnTo>
                  <a:pt x="1801364" y="222503"/>
                </a:lnTo>
                <a:lnTo>
                  <a:pt x="1801364" y="275843"/>
                </a:lnTo>
                <a:lnTo>
                  <a:pt x="1810508" y="243839"/>
                </a:lnTo>
                <a:close/>
              </a:path>
              <a:path w="1811020" h="441960">
                <a:moveTo>
                  <a:pt x="24383" y="283463"/>
                </a:moveTo>
                <a:lnTo>
                  <a:pt x="15239" y="262127"/>
                </a:lnTo>
                <a:lnTo>
                  <a:pt x="15239" y="265175"/>
                </a:lnTo>
                <a:lnTo>
                  <a:pt x="9143" y="222503"/>
                </a:lnTo>
                <a:lnTo>
                  <a:pt x="9143" y="272287"/>
                </a:lnTo>
                <a:lnTo>
                  <a:pt x="21335" y="300735"/>
                </a:lnTo>
                <a:lnTo>
                  <a:pt x="21335" y="283463"/>
                </a:lnTo>
                <a:lnTo>
                  <a:pt x="24383" y="283463"/>
                </a:lnTo>
                <a:close/>
              </a:path>
              <a:path w="1811020" h="441960">
                <a:moveTo>
                  <a:pt x="24383" y="158495"/>
                </a:moveTo>
                <a:lnTo>
                  <a:pt x="21335" y="158495"/>
                </a:lnTo>
                <a:lnTo>
                  <a:pt x="21335" y="165607"/>
                </a:lnTo>
                <a:lnTo>
                  <a:pt x="24383" y="158495"/>
                </a:lnTo>
                <a:close/>
              </a:path>
              <a:path w="1811020" h="441960">
                <a:moveTo>
                  <a:pt x="1801364" y="275843"/>
                </a:moveTo>
                <a:lnTo>
                  <a:pt x="1801364" y="222503"/>
                </a:lnTo>
                <a:lnTo>
                  <a:pt x="1795268" y="265175"/>
                </a:lnTo>
                <a:lnTo>
                  <a:pt x="1795268" y="262127"/>
                </a:lnTo>
                <a:lnTo>
                  <a:pt x="1789172" y="283463"/>
                </a:lnTo>
                <a:lnTo>
                  <a:pt x="1780028" y="304799"/>
                </a:lnTo>
                <a:lnTo>
                  <a:pt x="1780028" y="301751"/>
                </a:lnTo>
                <a:lnTo>
                  <a:pt x="1767836" y="323087"/>
                </a:lnTo>
                <a:lnTo>
                  <a:pt x="1767836" y="320039"/>
                </a:lnTo>
                <a:lnTo>
                  <a:pt x="1737356" y="356615"/>
                </a:lnTo>
                <a:lnTo>
                  <a:pt x="1719068" y="371855"/>
                </a:lnTo>
                <a:lnTo>
                  <a:pt x="1719068" y="368807"/>
                </a:lnTo>
                <a:lnTo>
                  <a:pt x="1697732" y="384047"/>
                </a:lnTo>
                <a:lnTo>
                  <a:pt x="1676396" y="396239"/>
                </a:lnTo>
                <a:lnTo>
                  <a:pt x="1652012" y="408431"/>
                </a:lnTo>
                <a:lnTo>
                  <a:pt x="1652012" y="405383"/>
                </a:lnTo>
                <a:lnTo>
                  <a:pt x="1627628" y="414527"/>
                </a:lnTo>
                <a:lnTo>
                  <a:pt x="1600196" y="423671"/>
                </a:lnTo>
                <a:lnTo>
                  <a:pt x="1572764" y="429767"/>
                </a:lnTo>
                <a:lnTo>
                  <a:pt x="1545332" y="432815"/>
                </a:lnTo>
                <a:lnTo>
                  <a:pt x="265175" y="432815"/>
                </a:lnTo>
                <a:lnTo>
                  <a:pt x="237743" y="429767"/>
                </a:lnTo>
                <a:lnTo>
                  <a:pt x="210311" y="423671"/>
                </a:lnTo>
                <a:lnTo>
                  <a:pt x="182879" y="414527"/>
                </a:lnTo>
                <a:lnTo>
                  <a:pt x="158495" y="405383"/>
                </a:lnTo>
                <a:lnTo>
                  <a:pt x="158495" y="408431"/>
                </a:lnTo>
                <a:lnTo>
                  <a:pt x="134111" y="396239"/>
                </a:lnTo>
                <a:lnTo>
                  <a:pt x="112775" y="384047"/>
                </a:lnTo>
                <a:lnTo>
                  <a:pt x="94487" y="368807"/>
                </a:lnTo>
                <a:lnTo>
                  <a:pt x="94487" y="371855"/>
                </a:lnTo>
                <a:lnTo>
                  <a:pt x="76199" y="356615"/>
                </a:lnTo>
                <a:lnTo>
                  <a:pt x="57911" y="338327"/>
                </a:lnTo>
                <a:lnTo>
                  <a:pt x="45719" y="320039"/>
                </a:lnTo>
                <a:lnTo>
                  <a:pt x="45719" y="323087"/>
                </a:lnTo>
                <a:lnTo>
                  <a:pt x="33527" y="301751"/>
                </a:lnTo>
                <a:lnTo>
                  <a:pt x="33527" y="304799"/>
                </a:lnTo>
                <a:lnTo>
                  <a:pt x="21335" y="283463"/>
                </a:lnTo>
                <a:lnTo>
                  <a:pt x="21335" y="300735"/>
                </a:lnTo>
                <a:lnTo>
                  <a:pt x="24383" y="307847"/>
                </a:lnTo>
                <a:lnTo>
                  <a:pt x="67055" y="362711"/>
                </a:lnTo>
                <a:lnTo>
                  <a:pt x="109727" y="393191"/>
                </a:lnTo>
                <a:lnTo>
                  <a:pt x="179831" y="423671"/>
                </a:lnTo>
                <a:lnTo>
                  <a:pt x="234695" y="438911"/>
                </a:lnTo>
                <a:lnTo>
                  <a:pt x="265175" y="441959"/>
                </a:lnTo>
                <a:lnTo>
                  <a:pt x="1545332" y="441959"/>
                </a:lnTo>
                <a:lnTo>
                  <a:pt x="1603244" y="432815"/>
                </a:lnTo>
                <a:lnTo>
                  <a:pt x="1679444" y="405383"/>
                </a:lnTo>
                <a:lnTo>
                  <a:pt x="1725164" y="377951"/>
                </a:lnTo>
                <a:lnTo>
                  <a:pt x="1773932" y="326135"/>
                </a:lnTo>
                <a:lnTo>
                  <a:pt x="1798316" y="286511"/>
                </a:lnTo>
                <a:lnTo>
                  <a:pt x="1801364" y="27584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21" name="object 14"/>
          <p:cNvSpPr txBox="1"/>
          <p:nvPr/>
        </p:nvSpPr>
        <p:spPr>
          <a:xfrm>
            <a:off x="1461135" y="3783902"/>
            <a:ext cx="1639888" cy="225425"/>
          </a:xfrm>
          <a:prstGeom prst="rect">
            <a:avLst/>
          </a:prstGeom>
          <a:solidFill>
            <a:srgbClr val="00B050"/>
          </a:solidFill>
        </p:spPr>
        <p:txBody>
          <a:bodyPr lIns="0" tIns="0" rIns="0" bIns="0">
            <a:spAutoFit/>
          </a:bodyPr>
          <a:lstStyle/>
          <a:p>
            <a:pPr marL="12700" algn="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sz="1400" b="1" spc="-10" dirty="0">
                <a:solidFill>
                  <a:srgbClr val="232021"/>
                </a:solidFill>
                <a:latin typeface="Arial"/>
                <a:cs typeface="Arial"/>
              </a:rPr>
              <a:t>Symmetric</a:t>
            </a:r>
            <a:r>
              <a:rPr sz="1400" b="1" spc="-35" dirty="0">
                <a:solidFill>
                  <a:srgbClr val="232021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232021"/>
                </a:solidFill>
                <a:latin typeface="Arial"/>
                <a:cs typeface="Arial"/>
              </a:rPr>
              <a:t>Ciphers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22" name="object 15"/>
          <p:cNvSpPr>
            <a:spLocks/>
          </p:cNvSpPr>
          <p:nvPr/>
        </p:nvSpPr>
        <p:spPr bwMode="auto">
          <a:xfrm>
            <a:off x="5950585" y="3710877"/>
            <a:ext cx="1808163" cy="444500"/>
          </a:xfrm>
          <a:custGeom>
            <a:avLst/>
            <a:gdLst>
              <a:gd name="T0" fmla="*/ 1808557 w 1807845"/>
              <a:gd name="T1" fmla="*/ 186082 h 441960"/>
              <a:gd name="T2" fmla="*/ 1771710 w 1807845"/>
              <a:gd name="T3" fmla="*/ 116757 h 441960"/>
              <a:gd name="T4" fmla="*/ 1639678 w 1807845"/>
              <a:gd name="T5" fmla="*/ 21891 h 441960"/>
              <a:gd name="T6" fmla="*/ 294774 w 1807845"/>
              <a:gd name="T7" fmla="*/ 0 h 441960"/>
              <a:gd name="T8" fmla="*/ 128966 w 1807845"/>
              <a:gd name="T9" fmla="*/ 47429 h 441960"/>
              <a:gd name="T10" fmla="*/ 21503 w 1807845"/>
              <a:gd name="T11" fmla="*/ 160540 h 441960"/>
              <a:gd name="T12" fmla="*/ 9227 w 1807845"/>
              <a:gd name="T13" fmla="*/ 330207 h 441960"/>
              <a:gd name="T14" fmla="*/ 30689 w 1807845"/>
              <a:gd name="T15" fmla="*/ 167840 h 441960"/>
              <a:gd name="T16" fmla="*/ 55283 w 1807845"/>
              <a:gd name="T17" fmla="*/ 124052 h 441960"/>
              <a:gd name="T18" fmla="*/ 110525 w 1807845"/>
              <a:gd name="T19" fmla="*/ 69321 h 441960"/>
              <a:gd name="T20" fmla="*/ 264059 w 1807845"/>
              <a:gd name="T21" fmla="*/ 14959 h 441960"/>
              <a:gd name="T22" fmla="*/ 1526067 w 1807845"/>
              <a:gd name="T23" fmla="*/ 10943 h 441960"/>
              <a:gd name="T24" fmla="*/ 1636607 w 1807845"/>
              <a:gd name="T25" fmla="*/ 32832 h 441960"/>
              <a:gd name="T26" fmla="*/ 1762498 w 1807845"/>
              <a:gd name="T27" fmla="*/ 124052 h 441960"/>
              <a:gd name="T28" fmla="*/ 1811625 w 1807845"/>
              <a:gd name="T29" fmla="*/ 330207 h 441960"/>
              <a:gd name="T30" fmla="*/ 42995 w 1807845"/>
              <a:gd name="T31" fmla="*/ 383113 h 441960"/>
              <a:gd name="T32" fmla="*/ 30689 w 1807845"/>
              <a:gd name="T33" fmla="*/ 364869 h 441960"/>
              <a:gd name="T34" fmla="*/ 15365 w 1807845"/>
              <a:gd name="T35" fmla="*/ 317441 h 441960"/>
              <a:gd name="T36" fmla="*/ 33779 w 1807845"/>
              <a:gd name="T37" fmla="*/ 390410 h 441960"/>
              <a:gd name="T38" fmla="*/ 58331 w 1807845"/>
              <a:gd name="T39" fmla="*/ 405008 h 441960"/>
              <a:gd name="T40" fmla="*/ 55283 w 1807845"/>
              <a:gd name="T41" fmla="*/ 128430 h 441960"/>
              <a:gd name="T42" fmla="*/ 92111 w 1807845"/>
              <a:gd name="T43" fmla="*/ 441495 h 441960"/>
              <a:gd name="T44" fmla="*/ 55283 w 1807845"/>
              <a:gd name="T45" fmla="*/ 405008 h 441960"/>
              <a:gd name="T46" fmla="*/ 85973 w 1807845"/>
              <a:gd name="T47" fmla="*/ 452438 h 441960"/>
              <a:gd name="T48" fmla="*/ 110525 w 1807845"/>
              <a:gd name="T49" fmla="*/ 459737 h 441960"/>
              <a:gd name="T50" fmla="*/ 110525 w 1807845"/>
              <a:gd name="T51" fmla="*/ 69321 h 441960"/>
              <a:gd name="T52" fmla="*/ 267149 w 1807845"/>
              <a:gd name="T53" fmla="*/ 518113 h 441960"/>
              <a:gd name="T54" fmla="*/ 184223 w 1807845"/>
              <a:gd name="T55" fmla="*/ 496218 h 441960"/>
              <a:gd name="T56" fmla="*/ 135119 w 1807845"/>
              <a:gd name="T57" fmla="*/ 474328 h 441960"/>
              <a:gd name="T58" fmla="*/ 128966 w 1807845"/>
              <a:gd name="T59" fmla="*/ 485280 h 441960"/>
              <a:gd name="T60" fmla="*/ 205727 w 1807845"/>
              <a:gd name="T61" fmla="*/ 518113 h 441960"/>
              <a:gd name="T62" fmla="*/ 264059 w 1807845"/>
              <a:gd name="T63" fmla="*/ 518113 h 441960"/>
              <a:gd name="T64" fmla="*/ 264059 w 1807845"/>
              <a:gd name="T65" fmla="*/ 14595 h 441960"/>
              <a:gd name="T66" fmla="*/ 1811625 w 1807845"/>
              <a:gd name="T67" fmla="*/ 330207 h 441960"/>
              <a:gd name="T68" fmla="*/ 1805484 w 1807845"/>
              <a:gd name="T69" fmla="*/ 313790 h 441960"/>
              <a:gd name="T70" fmla="*/ 1790135 w 1807845"/>
              <a:gd name="T71" fmla="*/ 361222 h 441960"/>
              <a:gd name="T72" fmla="*/ 1747144 w 1807845"/>
              <a:gd name="T73" fmla="*/ 426895 h 441960"/>
              <a:gd name="T74" fmla="*/ 1707228 w 1807845"/>
              <a:gd name="T75" fmla="*/ 459737 h 441960"/>
              <a:gd name="T76" fmla="*/ 1661170 w 1807845"/>
              <a:gd name="T77" fmla="*/ 485280 h 441960"/>
              <a:gd name="T78" fmla="*/ 1553706 w 1807845"/>
              <a:gd name="T79" fmla="*/ 518113 h 441960"/>
              <a:gd name="T80" fmla="*/ 1556773 w 1807845"/>
              <a:gd name="T81" fmla="*/ 529058 h 441960"/>
              <a:gd name="T82" fmla="*/ 1713370 w 1807845"/>
              <a:gd name="T83" fmla="*/ 470683 h 441960"/>
              <a:gd name="T84" fmla="*/ 1799343 w 1807845"/>
              <a:gd name="T85" fmla="*/ 368517 h 441960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w 1807845"/>
              <a:gd name="T130" fmla="*/ 0 h 441960"/>
              <a:gd name="T131" fmla="*/ 1807845 w 1807845"/>
              <a:gd name="T132" fmla="*/ 441960 h 441960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T129" t="T130" r="T131" b="T132"/>
            <a:pathLst>
              <a:path w="1807845" h="441960">
                <a:moveTo>
                  <a:pt x="1807463" y="243839"/>
                </a:moveTo>
                <a:lnTo>
                  <a:pt x="1807463" y="198119"/>
                </a:lnTo>
                <a:lnTo>
                  <a:pt x="1795271" y="155447"/>
                </a:lnTo>
                <a:lnTo>
                  <a:pt x="1786127" y="134111"/>
                </a:lnTo>
                <a:lnTo>
                  <a:pt x="1770887" y="115823"/>
                </a:lnTo>
                <a:lnTo>
                  <a:pt x="1758695" y="97535"/>
                </a:lnTo>
                <a:lnTo>
                  <a:pt x="1722119" y="64007"/>
                </a:lnTo>
                <a:lnTo>
                  <a:pt x="1679447" y="39623"/>
                </a:lnTo>
                <a:lnTo>
                  <a:pt x="1627631" y="18287"/>
                </a:lnTo>
                <a:lnTo>
                  <a:pt x="1572767" y="6095"/>
                </a:lnTo>
                <a:lnTo>
                  <a:pt x="1514855" y="0"/>
                </a:lnTo>
                <a:lnTo>
                  <a:pt x="292607" y="0"/>
                </a:lnTo>
                <a:lnTo>
                  <a:pt x="234695" y="6095"/>
                </a:lnTo>
                <a:lnTo>
                  <a:pt x="179831" y="18287"/>
                </a:lnTo>
                <a:lnTo>
                  <a:pt x="128015" y="39623"/>
                </a:lnTo>
                <a:lnTo>
                  <a:pt x="85343" y="64007"/>
                </a:lnTo>
                <a:lnTo>
                  <a:pt x="48767" y="97535"/>
                </a:lnTo>
                <a:lnTo>
                  <a:pt x="21335" y="134111"/>
                </a:lnTo>
                <a:lnTo>
                  <a:pt x="0" y="198119"/>
                </a:lnTo>
                <a:lnTo>
                  <a:pt x="0" y="243839"/>
                </a:lnTo>
                <a:lnTo>
                  <a:pt x="9143" y="275843"/>
                </a:lnTo>
                <a:lnTo>
                  <a:pt x="9143" y="201167"/>
                </a:lnTo>
                <a:lnTo>
                  <a:pt x="21335" y="158495"/>
                </a:lnTo>
                <a:lnTo>
                  <a:pt x="30479" y="140207"/>
                </a:lnTo>
                <a:lnTo>
                  <a:pt x="42671" y="121919"/>
                </a:lnTo>
                <a:lnTo>
                  <a:pt x="54863" y="107289"/>
                </a:lnTo>
                <a:lnTo>
                  <a:pt x="54863" y="103631"/>
                </a:lnTo>
                <a:lnTo>
                  <a:pt x="91439" y="73151"/>
                </a:lnTo>
                <a:lnTo>
                  <a:pt x="109727" y="60089"/>
                </a:lnTo>
                <a:lnTo>
                  <a:pt x="109727" y="57911"/>
                </a:lnTo>
                <a:lnTo>
                  <a:pt x="155447" y="36575"/>
                </a:lnTo>
                <a:lnTo>
                  <a:pt x="207263" y="21335"/>
                </a:lnTo>
                <a:lnTo>
                  <a:pt x="262127" y="12496"/>
                </a:lnTo>
                <a:lnTo>
                  <a:pt x="262127" y="12191"/>
                </a:lnTo>
                <a:lnTo>
                  <a:pt x="292607" y="9143"/>
                </a:lnTo>
                <a:lnTo>
                  <a:pt x="1514855" y="9143"/>
                </a:lnTo>
                <a:lnTo>
                  <a:pt x="1542287" y="12191"/>
                </a:lnTo>
                <a:lnTo>
                  <a:pt x="1572767" y="15239"/>
                </a:lnTo>
                <a:lnTo>
                  <a:pt x="1624583" y="27431"/>
                </a:lnTo>
                <a:lnTo>
                  <a:pt x="1673351" y="45719"/>
                </a:lnTo>
                <a:lnTo>
                  <a:pt x="1716023" y="73151"/>
                </a:lnTo>
                <a:lnTo>
                  <a:pt x="1749551" y="103631"/>
                </a:lnTo>
                <a:lnTo>
                  <a:pt x="1776983" y="140207"/>
                </a:lnTo>
                <a:lnTo>
                  <a:pt x="1798319" y="201167"/>
                </a:lnTo>
                <a:lnTo>
                  <a:pt x="1798319" y="275843"/>
                </a:lnTo>
                <a:lnTo>
                  <a:pt x="1807463" y="243839"/>
                </a:lnTo>
                <a:close/>
              </a:path>
              <a:path w="1807845" h="441960">
                <a:moveTo>
                  <a:pt x="57911" y="338327"/>
                </a:moveTo>
                <a:lnTo>
                  <a:pt x="42671" y="320039"/>
                </a:lnTo>
                <a:lnTo>
                  <a:pt x="42671" y="323087"/>
                </a:lnTo>
                <a:lnTo>
                  <a:pt x="30479" y="301751"/>
                </a:lnTo>
                <a:lnTo>
                  <a:pt x="30479" y="304799"/>
                </a:lnTo>
                <a:lnTo>
                  <a:pt x="21335" y="283463"/>
                </a:lnTo>
                <a:lnTo>
                  <a:pt x="15239" y="262127"/>
                </a:lnTo>
                <a:lnTo>
                  <a:pt x="15239" y="265175"/>
                </a:lnTo>
                <a:lnTo>
                  <a:pt x="9143" y="243839"/>
                </a:lnTo>
                <a:lnTo>
                  <a:pt x="9143" y="275843"/>
                </a:lnTo>
                <a:lnTo>
                  <a:pt x="33527" y="326135"/>
                </a:lnTo>
                <a:lnTo>
                  <a:pt x="54863" y="350519"/>
                </a:lnTo>
                <a:lnTo>
                  <a:pt x="54863" y="338327"/>
                </a:lnTo>
                <a:lnTo>
                  <a:pt x="57911" y="338327"/>
                </a:lnTo>
                <a:close/>
              </a:path>
              <a:path w="1807845" h="441960">
                <a:moveTo>
                  <a:pt x="57911" y="103631"/>
                </a:moveTo>
                <a:lnTo>
                  <a:pt x="54863" y="103631"/>
                </a:lnTo>
                <a:lnTo>
                  <a:pt x="54863" y="107289"/>
                </a:lnTo>
                <a:lnTo>
                  <a:pt x="57911" y="103631"/>
                </a:lnTo>
                <a:close/>
              </a:path>
              <a:path w="1807845" h="441960">
                <a:moveTo>
                  <a:pt x="112775" y="384047"/>
                </a:moveTo>
                <a:lnTo>
                  <a:pt x="91439" y="368807"/>
                </a:lnTo>
                <a:lnTo>
                  <a:pt x="91439" y="371855"/>
                </a:lnTo>
                <a:lnTo>
                  <a:pt x="73151" y="356615"/>
                </a:lnTo>
                <a:lnTo>
                  <a:pt x="54863" y="338327"/>
                </a:lnTo>
                <a:lnTo>
                  <a:pt x="54863" y="350519"/>
                </a:lnTo>
                <a:lnTo>
                  <a:pt x="67055" y="362711"/>
                </a:lnTo>
                <a:lnTo>
                  <a:pt x="85343" y="377951"/>
                </a:lnTo>
                <a:lnTo>
                  <a:pt x="106679" y="393191"/>
                </a:lnTo>
                <a:lnTo>
                  <a:pt x="109727" y="394933"/>
                </a:lnTo>
                <a:lnTo>
                  <a:pt x="109727" y="384047"/>
                </a:lnTo>
                <a:lnTo>
                  <a:pt x="112775" y="384047"/>
                </a:lnTo>
                <a:close/>
              </a:path>
              <a:path w="1807845" h="441960">
                <a:moveTo>
                  <a:pt x="112775" y="57911"/>
                </a:moveTo>
                <a:lnTo>
                  <a:pt x="109727" y="57911"/>
                </a:lnTo>
                <a:lnTo>
                  <a:pt x="109727" y="60089"/>
                </a:lnTo>
                <a:lnTo>
                  <a:pt x="112775" y="57911"/>
                </a:lnTo>
                <a:close/>
              </a:path>
              <a:path w="1807845" h="441960">
                <a:moveTo>
                  <a:pt x="265175" y="432815"/>
                </a:moveTo>
                <a:lnTo>
                  <a:pt x="234695" y="429767"/>
                </a:lnTo>
                <a:lnTo>
                  <a:pt x="207263" y="423671"/>
                </a:lnTo>
                <a:lnTo>
                  <a:pt x="182879" y="414527"/>
                </a:lnTo>
                <a:lnTo>
                  <a:pt x="155447" y="405383"/>
                </a:lnTo>
                <a:lnTo>
                  <a:pt x="155447" y="408431"/>
                </a:lnTo>
                <a:lnTo>
                  <a:pt x="134111" y="396239"/>
                </a:lnTo>
                <a:lnTo>
                  <a:pt x="109727" y="384047"/>
                </a:lnTo>
                <a:lnTo>
                  <a:pt x="109727" y="394933"/>
                </a:lnTo>
                <a:lnTo>
                  <a:pt x="128015" y="405383"/>
                </a:lnTo>
                <a:lnTo>
                  <a:pt x="152399" y="414527"/>
                </a:lnTo>
                <a:lnTo>
                  <a:pt x="179831" y="423671"/>
                </a:lnTo>
                <a:lnTo>
                  <a:pt x="204215" y="432815"/>
                </a:lnTo>
                <a:lnTo>
                  <a:pt x="234695" y="438911"/>
                </a:lnTo>
                <a:lnTo>
                  <a:pt x="262127" y="441959"/>
                </a:lnTo>
                <a:lnTo>
                  <a:pt x="262127" y="432815"/>
                </a:lnTo>
                <a:lnTo>
                  <a:pt x="265175" y="432815"/>
                </a:lnTo>
                <a:close/>
              </a:path>
              <a:path w="1807845" h="441960">
                <a:moveTo>
                  <a:pt x="265175" y="12191"/>
                </a:moveTo>
                <a:lnTo>
                  <a:pt x="262127" y="12191"/>
                </a:lnTo>
                <a:lnTo>
                  <a:pt x="262127" y="12496"/>
                </a:lnTo>
                <a:lnTo>
                  <a:pt x="265175" y="12191"/>
                </a:lnTo>
                <a:close/>
              </a:path>
              <a:path w="1807845" h="441960">
                <a:moveTo>
                  <a:pt x="1798319" y="275843"/>
                </a:moveTo>
                <a:lnTo>
                  <a:pt x="1798319" y="243839"/>
                </a:lnTo>
                <a:lnTo>
                  <a:pt x="1792223" y="265175"/>
                </a:lnTo>
                <a:lnTo>
                  <a:pt x="1792223" y="262127"/>
                </a:lnTo>
                <a:lnTo>
                  <a:pt x="1786127" y="283463"/>
                </a:lnTo>
                <a:lnTo>
                  <a:pt x="1776983" y="304799"/>
                </a:lnTo>
                <a:lnTo>
                  <a:pt x="1776983" y="301751"/>
                </a:lnTo>
                <a:lnTo>
                  <a:pt x="1764791" y="323087"/>
                </a:lnTo>
                <a:lnTo>
                  <a:pt x="1764791" y="320039"/>
                </a:lnTo>
                <a:lnTo>
                  <a:pt x="1734311" y="356615"/>
                </a:lnTo>
                <a:lnTo>
                  <a:pt x="1716023" y="371855"/>
                </a:lnTo>
                <a:lnTo>
                  <a:pt x="1716023" y="368807"/>
                </a:lnTo>
                <a:lnTo>
                  <a:pt x="1694687" y="384047"/>
                </a:lnTo>
                <a:lnTo>
                  <a:pt x="1673351" y="396239"/>
                </a:lnTo>
                <a:lnTo>
                  <a:pt x="1648967" y="408431"/>
                </a:lnTo>
                <a:lnTo>
                  <a:pt x="1648967" y="405383"/>
                </a:lnTo>
                <a:lnTo>
                  <a:pt x="1600199" y="423671"/>
                </a:lnTo>
                <a:lnTo>
                  <a:pt x="1572767" y="429767"/>
                </a:lnTo>
                <a:lnTo>
                  <a:pt x="1542287" y="432815"/>
                </a:lnTo>
                <a:lnTo>
                  <a:pt x="262127" y="432815"/>
                </a:lnTo>
                <a:lnTo>
                  <a:pt x="262127" y="441959"/>
                </a:lnTo>
                <a:lnTo>
                  <a:pt x="1545335" y="441959"/>
                </a:lnTo>
                <a:lnTo>
                  <a:pt x="1572767" y="438911"/>
                </a:lnTo>
                <a:lnTo>
                  <a:pt x="1655063" y="414527"/>
                </a:lnTo>
                <a:lnTo>
                  <a:pt x="1700783" y="393191"/>
                </a:lnTo>
                <a:lnTo>
                  <a:pt x="1740407" y="362711"/>
                </a:lnTo>
                <a:lnTo>
                  <a:pt x="1770887" y="326135"/>
                </a:lnTo>
                <a:lnTo>
                  <a:pt x="1786127" y="307847"/>
                </a:lnTo>
                <a:lnTo>
                  <a:pt x="1795271" y="286511"/>
                </a:lnTo>
                <a:lnTo>
                  <a:pt x="1798319" y="27584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23" name="object 16"/>
          <p:cNvSpPr txBox="1"/>
          <p:nvPr/>
        </p:nvSpPr>
        <p:spPr>
          <a:xfrm>
            <a:off x="5944235" y="3783902"/>
            <a:ext cx="1746250" cy="225425"/>
          </a:xfrm>
          <a:prstGeom prst="rect">
            <a:avLst/>
          </a:prstGeom>
          <a:solidFill>
            <a:srgbClr val="00B050"/>
          </a:solidFill>
        </p:spPr>
        <p:txBody>
          <a:bodyPr lIns="0" tIns="0" rIns="0" bIns="0">
            <a:spAutoFit/>
          </a:bodyPr>
          <a:lstStyle/>
          <a:p>
            <a:pPr marL="12700" algn="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sz="1400" b="1" spc="-15" dirty="0">
                <a:solidFill>
                  <a:srgbClr val="232021"/>
                </a:solidFill>
                <a:latin typeface="Arial"/>
                <a:cs typeface="Arial"/>
              </a:rPr>
              <a:t>Asymmetric</a:t>
            </a:r>
            <a:r>
              <a:rPr sz="1400" b="1" dirty="0">
                <a:solidFill>
                  <a:srgbClr val="232021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232021"/>
                </a:solidFill>
                <a:latin typeface="Arial"/>
                <a:cs typeface="Arial"/>
              </a:rPr>
              <a:t>Ciphers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24" name="object 17"/>
          <p:cNvSpPr>
            <a:spLocks/>
          </p:cNvSpPr>
          <p:nvPr/>
        </p:nvSpPr>
        <p:spPr bwMode="auto">
          <a:xfrm>
            <a:off x="7892098" y="3710877"/>
            <a:ext cx="1811337" cy="444500"/>
          </a:xfrm>
          <a:custGeom>
            <a:avLst/>
            <a:gdLst>
              <a:gd name="T0" fmla="*/ 1823869 w 1811020"/>
              <a:gd name="T1" fmla="*/ 237161 h 441960"/>
              <a:gd name="T2" fmla="*/ 1811587 w 1811020"/>
              <a:gd name="T3" fmla="*/ 182436 h 441960"/>
              <a:gd name="T4" fmla="*/ 1787025 w 1811020"/>
              <a:gd name="T5" fmla="*/ 135000 h 441960"/>
              <a:gd name="T6" fmla="*/ 1756318 w 1811020"/>
              <a:gd name="T7" fmla="*/ 94865 h 441960"/>
              <a:gd name="T8" fmla="*/ 1667277 w 1811020"/>
              <a:gd name="T9" fmla="*/ 29188 h 441960"/>
              <a:gd name="T10" fmla="*/ 1556739 w 1811020"/>
              <a:gd name="T11" fmla="*/ 0 h 441960"/>
              <a:gd name="T12" fmla="*/ 181173 w 1811020"/>
              <a:gd name="T13" fmla="*/ 18241 h 441960"/>
              <a:gd name="T14" fmla="*/ 67559 w 1811020"/>
              <a:gd name="T15" fmla="*/ 94865 h 441960"/>
              <a:gd name="T16" fmla="*/ 36827 w 1811020"/>
              <a:gd name="T17" fmla="*/ 135000 h 441960"/>
              <a:gd name="T18" fmla="*/ 15365 w 1811020"/>
              <a:gd name="T19" fmla="*/ 182436 h 441960"/>
              <a:gd name="T20" fmla="*/ 3089 w 1811020"/>
              <a:gd name="T21" fmla="*/ 237161 h 441960"/>
              <a:gd name="T22" fmla="*/ 3089 w 1811020"/>
              <a:gd name="T23" fmla="*/ 291893 h 441960"/>
              <a:gd name="T24" fmla="*/ 9227 w 1811020"/>
              <a:gd name="T25" fmla="*/ 325950 h 441960"/>
              <a:gd name="T26" fmla="*/ 15365 w 1811020"/>
              <a:gd name="T27" fmla="*/ 211625 h 441960"/>
              <a:gd name="T28" fmla="*/ 21503 w 1811020"/>
              <a:gd name="T29" fmla="*/ 189734 h 441960"/>
              <a:gd name="T30" fmla="*/ 42984 w 1811020"/>
              <a:gd name="T31" fmla="*/ 147771 h 441960"/>
              <a:gd name="T32" fmla="*/ 76745 w 1811020"/>
              <a:gd name="T33" fmla="*/ 102165 h 441960"/>
              <a:gd name="T34" fmla="*/ 159671 w 1811020"/>
              <a:gd name="T35" fmla="*/ 40135 h 441960"/>
              <a:gd name="T36" fmla="*/ 267145 w 1811020"/>
              <a:gd name="T37" fmla="*/ 10943 h 441960"/>
              <a:gd name="T38" fmla="*/ 1639641 w 1811020"/>
              <a:gd name="T39" fmla="*/ 29188 h 441960"/>
              <a:gd name="T40" fmla="*/ 1731756 w 1811020"/>
              <a:gd name="T41" fmla="*/ 83919 h 441960"/>
              <a:gd name="T42" fmla="*/ 1780884 w 1811020"/>
              <a:gd name="T43" fmla="*/ 142298 h 441960"/>
              <a:gd name="T44" fmla="*/ 1802374 w 1811020"/>
              <a:gd name="T45" fmla="*/ 189734 h 441960"/>
              <a:gd name="T46" fmla="*/ 1814657 w 1811020"/>
              <a:gd name="T47" fmla="*/ 262704 h 441960"/>
              <a:gd name="T48" fmla="*/ 1823869 w 1811020"/>
              <a:gd name="T49" fmla="*/ 291893 h 441960"/>
              <a:gd name="T50" fmla="*/ 15365 w 1811020"/>
              <a:gd name="T51" fmla="*/ 313790 h 441960"/>
              <a:gd name="T52" fmla="*/ 9227 w 1811020"/>
              <a:gd name="T53" fmla="*/ 325950 h 441960"/>
              <a:gd name="T54" fmla="*/ 21503 w 1811020"/>
              <a:gd name="T55" fmla="*/ 357576 h 441960"/>
              <a:gd name="T56" fmla="*/ 24551 w 1811020"/>
              <a:gd name="T57" fmla="*/ 339331 h 441960"/>
              <a:gd name="T58" fmla="*/ 21503 w 1811020"/>
              <a:gd name="T59" fmla="*/ 189734 h 441960"/>
              <a:gd name="T60" fmla="*/ 24551 w 1811020"/>
              <a:gd name="T61" fmla="*/ 189734 h 441960"/>
              <a:gd name="T62" fmla="*/ 21503 w 1811020"/>
              <a:gd name="T63" fmla="*/ 339331 h 441960"/>
              <a:gd name="T64" fmla="*/ 24551 w 1811020"/>
              <a:gd name="T65" fmla="*/ 364869 h 441960"/>
              <a:gd name="T66" fmla="*/ 42984 w 1811020"/>
              <a:gd name="T67" fmla="*/ 399167 h 441960"/>
              <a:gd name="T68" fmla="*/ 46055 w 1811020"/>
              <a:gd name="T69" fmla="*/ 383113 h 441960"/>
              <a:gd name="T70" fmla="*/ 42984 w 1811020"/>
              <a:gd name="T71" fmla="*/ 142298 h 441960"/>
              <a:gd name="T72" fmla="*/ 46055 w 1811020"/>
              <a:gd name="T73" fmla="*/ 142298 h 441960"/>
              <a:gd name="T74" fmla="*/ 1814657 w 1811020"/>
              <a:gd name="T75" fmla="*/ 262704 h 441960"/>
              <a:gd name="T76" fmla="*/ 1802374 w 1811020"/>
              <a:gd name="T77" fmla="*/ 339331 h 441960"/>
              <a:gd name="T78" fmla="*/ 1750177 w 1811020"/>
              <a:gd name="T79" fmla="*/ 423248 h 441960"/>
              <a:gd name="T80" fmla="*/ 1710262 w 1811020"/>
              <a:gd name="T81" fmla="*/ 456086 h 441960"/>
              <a:gd name="T82" fmla="*/ 1688770 w 1811020"/>
              <a:gd name="T83" fmla="*/ 470683 h 441960"/>
              <a:gd name="T84" fmla="*/ 1639641 w 1811020"/>
              <a:gd name="T85" fmla="*/ 496218 h 441960"/>
              <a:gd name="T86" fmla="*/ 1556739 w 1811020"/>
              <a:gd name="T87" fmla="*/ 514467 h 441960"/>
              <a:gd name="T88" fmla="*/ 239507 w 1811020"/>
              <a:gd name="T89" fmla="*/ 510811 h 441960"/>
              <a:gd name="T90" fmla="*/ 159671 w 1811020"/>
              <a:gd name="T91" fmla="*/ 485280 h 441960"/>
              <a:gd name="T92" fmla="*/ 135119 w 1811020"/>
              <a:gd name="T93" fmla="*/ 474328 h 441960"/>
              <a:gd name="T94" fmla="*/ 113615 w 1811020"/>
              <a:gd name="T95" fmla="*/ 459737 h 441960"/>
              <a:gd name="T96" fmla="*/ 42984 w 1811020"/>
              <a:gd name="T97" fmla="*/ 383113 h 441960"/>
              <a:gd name="T98" fmla="*/ 89054 w 1811020"/>
              <a:gd name="T99" fmla="*/ 452438 h 441960"/>
              <a:gd name="T100" fmla="*/ 181173 w 1811020"/>
              <a:gd name="T101" fmla="*/ 507164 h 441960"/>
              <a:gd name="T102" fmla="*/ 297839 w 1811020"/>
              <a:gd name="T103" fmla="*/ 529058 h 441960"/>
              <a:gd name="T104" fmla="*/ 1587444 w 1811020"/>
              <a:gd name="T105" fmla="*/ 521759 h 441960"/>
              <a:gd name="T106" fmla="*/ 1716402 w 1811020"/>
              <a:gd name="T107" fmla="*/ 467031 h 441960"/>
              <a:gd name="T108" fmla="*/ 1799307 w 1811020"/>
              <a:gd name="T109" fmla="*/ 364869 h 441960"/>
              <a:gd name="T110" fmla="*/ 1814657 w 1811020"/>
              <a:gd name="T111" fmla="*/ 330207 h 441960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1811020"/>
              <a:gd name="T169" fmla="*/ 0 h 441960"/>
              <a:gd name="T170" fmla="*/ 1811020 w 1811020"/>
              <a:gd name="T171" fmla="*/ 441960 h 441960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1811020" h="441960">
                <a:moveTo>
                  <a:pt x="1810511" y="243839"/>
                </a:moveTo>
                <a:lnTo>
                  <a:pt x="1810511" y="198119"/>
                </a:lnTo>
                <a:lnTo>
                  <a:pt x="1804415" y="173735"/>
                </a:lnTo>
                <a:lnTo>
                  <a:pt x="1798319" y="152399"/>
                </a:lnTo>
                <a:lnTo>
                  <a:pt x="1786127" y="134111"/>
                </a:lnTo>
                <a:lnTo>
                  <a:pt x="1773935" y="112775"/>
                </a:lnTo>
                <a:lnTo>
                  <a:pt x="1758695" y="97535"/>
                </a:lnTo>
                <a:lnTo>
                  <a:pt x="1743455" y="79247"/>
                </a:lnTo>
                <a:lnTo>
                  <a:pt x="1725167" y="64007"/>
                </a:lnTo>
                <a:lnTo>
                  <a:pt x="1655063" y="24383"/>
                </a:lnTo>
                <a:lnTo>
                  <a:pt x="1575815" y="3047"/>
                </a:lnTo>
                <a:lnTo>
                  <a:pt x="1545335" y="0"/>
                </a:lnTo>
                <a:lnTo>
                  <a:pt x="265175" y="0"/>
                </a:lnTo>
                <a:lnTo>
                  <a:pt x="179831" y="15239"/>
                </a:lnTo>
                <a:lnTo>
                  <a:pt x="131063" y="36575"/>
                </a:lnTo>
                <a:lnTo>
                  <a:pt x="67055" y="79247"/>
                </a:lnTo>
                <a:lnTo>
                  <a:pt x="51815" y="97535"/>
                </a:lnTo>
                <a:lnTo>
                  <a:pt x="36575" y="112775"/>
                </a:lnTo>
                <a:lnTo>
                  <a:pt x="24383" y="134111"/>
                </a:lnTo>
                <a:lnTo>
                  <a:pt x="15239" y="152399"/>
                </a:lnTo>
                <a:lnTo>
                  <a:pt x="6095" y="173735"/>
                </a:lnTo>
                <a:lnTo>
                  <a:pt x="3047" y="198119"/>
                </a:lnTo>
                <a:lnTo>
                  <a:pt x="0" y="219455"/>
                </a:lnTo>
                <a:lnTo>
                  <a:pt x="3047" y="243839"/>
                </a:lnTo>
                <a:lnTo>
                  <a:pt x="6095" y="265175"/>
                </a:lnTo>
                <a:lnTo>
                  <a:pt x="9143" y="272287"/>
                </a:lnTo>
                <a:lnTo>
                  <a:pt x="9143" y="219455"/>
                </a:lnTo>
                <a:lnTo>
                  <a:pt x="15239" y="176783"/>
                </a:lnTo>
                <a:lnTo>
                  <a:pt x="21335" y="164591"/>
                </a:lnTo>
                <a:lnTo>
                  <a:pt x="21335" y="158495"/>
                </a:lnTo>
                <a:lnTo>
                  <a:pt x="33527" y="137159"/>
                </a:lnTo>
                <a:lnTo>
                  <a:pt x="42671" y="123443"/>
                </a:lnTo>
                <a:lnTo>
                  <a:pt x="42671" y="118871"/>
                </a:lnTo>
                <a:lnTo>
                  <a:pt x="76199" y="85343"/>
                </a:lnTo>
                <a:lnTo>
                  <a:pt x="112775" y="57911"/>
                </a:lnTo>
                <a:lnTo>
                  <a:pt x="158495" y="33527"/>
                </a:lnTo>
                <a:lnTo>
                  <a:pt x="237743" y="12191"/>
                </a:lnTo>
                <a:lnTo>
                  <a:pt x="265175" y="9143"/>
                </a:lnTo>
                <a:lnTo>
                  <a:pt x="1545335" y="9143"/>
                </a:lnTo>
                <a:lnTo>
                  <a:pt x="1627631" y="24383"/>
                </a:lnTo>
                <a:lnTo>
                  <a:pt x="1676399" y="45719"/>
                </a:lnTo>
                <a:lnTo>
                  <a:pt x="1719071" y="70103"/>
                </a:lnTo>
                <a:lnTo>
                  <a:pt x="1752599" y="103631"/>
                </a:lnTo>
                <a:lnTo>
                  <a:pt x="1767839" y="118871"/>
                </a:lnTo>
                <a:lnTo>
                  <a:pt x="1780031" y="137159"/>
                </a:lnTo>
                <a:lnTo>
                  <a:pt x="1789175" y="158495"/>
                </a:lnTo>
                <a:lnTo>
                  <a:pt x="1795271" y="176783"/>
                </a:lnTo>
                <a:lnTo>
                  <a:pt x="1801367" y="219455"/>
                </a:lnTo>
                <a:lnTo>
                  <a:pt x="1801367" y="275843"/>
                </a:lnTo>
                <a:lnTo>
                  <a:pt x="1810511" y="243839"/>
                </a:lnTo>
                <a:close/>
              </a:path>
              <a:path w="1811020" h="441960">
                <a:moveTo>
                  <a:pt x="24383" y="283463"/>
                </a:moveTo>
                <a:lnTo>
                  <a:pt x="15239" y="262127"/>
                </a:lnTo>
                <a:lnTo>
                  <a:pt x="9143" y="219455"/>
                </a:lnTo>
                <a:lnTo>
                  <a:pt x="9143" y="272287"/>
                </a:lnTo>
                <a:lnTo>
                  <a:pt x="15239" y="286511"/>
                </a:lnTo>
                <a:lnTo>
                  <a:pt x="21335" y="298703"/>
                </a:lnTo>
                <a:lnTo>
                  <a:pt x="21335" y="283463"/>
                </a:lnTo>
                <a:lnTo>
                  <a:pt x="24383" y="283463"/>
                </a:lnTo>
                <a:close/>
              </a:path>
              <a:path w="1811020" h="441960">
                <a:moveTo>
                  <a:pt x="24383" y="158495"/>
                </a:moveTo>
                <a:lnTo>
                  <a:pt x="21335" y="158495"/>
                </a:lnTo>
                <a:lnTo>
                  <a:pt x="21335" y="164591"/>
                </a:lnTo>
                <a:lnTo>
                  <a:pt x="24383" y="158495"/>
                </a:lnTo>
                <a:close/>
              </a:path>
              <a:path w="1811020" h="441960">
                <a:moveTo>
                  <a:pt x="45719" y="320039"/>
                </a:moveTo>
                <a:lnTo>
                  <a:pt x="21335" y="283463"/>
                </a:lnTo>
                <a:lnTo>
                  <a:pt x="21335" y="298703"/>
                </a:lnTo>
                <a:lnTo>
                  <a:pt x="24383" y="304799"/>
                </a:lnTo>
                <a:lnTo>
                  <a:pt x="36575" y="326135"/>
                </a:lnTo>
                <a:lnTo>
                  <a:pt x="42671" y="333451"/>
                </a:lnTo>
                <a:lnTo>
                  <a:pt x="42671" y="320039"/>
                </a:lnTo>
                <a:lnTo>
                  <a:pt x="45719" y="320039"/>
                </a:lnTo>
                <a:close/>
              </a:path>
              <a:path w="1811020" h="441960">
                <a:moveTo>
                  <a:pt x="45719" y="118871"/>
                </a:moveTo>
                <a:lnTo>
                  <a:pt x="42671" y="118871"/>
                </a:lnTo>
                <a:lnTo>
                  <a:pt x="42671" y="123443"/>
                </a:lnTo>
                <a:lnTo>
                  <a:pt x="45719" y="118871"/>
                </a:lnTo>
                <a:close/>
              </a:path>
              <a:path w="1811020" h="441960">
                <a:moveTo>
                  <a:pt x="1801367" y="275843"/>
                </a:moveTo>
                <a:lnTo>
                  <a:pt x="1801367" y="219455"/>
                </a:lnTo>
                <a:lnTo>
                  <a:pt x="1795271" y="262127"/>
                </a:lnTo>
                <a:lnTo>
                  <a:pt x="1789175" y="283463"/>
                </a:lnTo>
                <a:lnTo>
                  <a:pt x="1767839" y="320039"/>
                </a:lnTo>
                <a:lnTo>
                  <a:pt x="1737359" y="353567"/>
                </a:lnTo>
                <a:lnTo>
                  <a:pt x="1697735" y="384047"/>
                </a:lnTo>
                <a:lnTo>
                  <a:pt x="1697735" y="380999"/>
                </a:lnTo>
                <a:lnTo>
                  <a:pt x="1676399" y="396239"/>
                </a:lnTo>
                <a:lnTo>
                  <a:pt x="1676399" y="393191"/>
                </a:lnTo>
                <a:lnTo>
                  <a:pt x="1652015" y="405383"/>
                </a:lnTo>
                <a:lnTo>
                  <a:pt x="1627631" y="414527"/>
                </a:lnTo>
                <a:lnTo>
                  <a:pt x="1572767" y="426719"/>
                </a:lnTo>
                <a:lnTo>
                  <a:pt x="1545335" y="429767"/>
                </a:lnTo>
                <a:lnTo>
                  <a:pt x="265175" y="429767"/>
                </a:lnTo>
                <a:lnTo>
                  <a:pt x="237743" y="426719"/>
                </a:lnTo>
                <a:lnTo>
                  <a:pt x="182879" y="414527"/>
                </a:lnTo>
                <a:lnTo>
                  <a:pt x="158495" y="405383"/>
                </a:lnTo>
                <a:lnTo>
                  <a:pt x="134111" y="393191"/>
                </a:lnTo>
                <a:lnTo>
                  <a:pt x="134111" y="396239"/>
                </a:lnTo>
                <a:lnTo>
                  <a:pt x="112775" y="380999"/>
                </a:lnTo>
                <a:lnTo>
                  <a:pt x="112775" y="384047"/>
                </a:lnTo>
                <a:lnTo>
                  <a:pt x="57911" y="338327"/>
                </a:lnTo>
                <a:lnTo>
                  <a:pt x="42671" y="320039"/>
                </a:lnTo>
                <a:lnTo>
                  <a:pt x="42671" y="333451"/>
                </a:lnTo>
                <a:lnTo>
                  <a:pt x="88391" y="377951"/>
                </a:lnTo>
                <a:lnTo>
                  <a:pt x="131063" y="402335"/>
                </a:lnTo>
                <a:lnTo>
                  <a:pt x="179831" y="423671"/>
                </a:lnTo>
                <a:lnTo>
                  <a:pt x="234695" y="435863"/>
                </a:lnTo>
                <a:lnTo>
                  <a:pt x="295655" y="441959"/>
                </a:lnTo>
                <a:lnTo>
                  <a:pt x="1514855" y="441959"/>
                </a:lnTo>
                <a:lnTo>
                  <a:pt x="1575815" y="435863"/>
                </a:lnTo>
                <a:lnTo>
                  <a:pt x="1630679" y="423671"/>
                </a:lnTo>
                <a:lnTo>
                  <a:pt x="1703831" y="390143"/>
                </a:lnTo>
                <a:lnTo>
                  <a:pt x="1758695" y="344423"/>
                </a:lnTo>
                <a:lnTo>
                  <a:pt x="1786127" y="304799"/>
                </a:lnTo>
                <a:lnTo>
                  <a:pt x="1798319" y="286511"/>
                </a:lnTo>
                <a:lnTo>
                  <a:pt x="1801367" y="27584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25" name="object 18"/>
          <p:cNvSpPr txBox="1"/>
          <p:nvPr/>
        </p:nvSpPr>
        <p:spPr>
          <a:xfrm>
            <a:off x="8290560" y="3780727"/>
            <a:ext cx="836613" cy="225425"/>
          </a:xfrm>
          <a:prstGeom prst="rect">
            <a:avLst/>
          </a:prstGeom>
        </p:spPr>
        <p:txBody>
          <a:bodyPr lIns="0" tIns="0" rIns="0" bIns="0">
            <a:spAutoFit/>
          </a:bodyPr>
          <a:lstStyle/>
          <a:p>
            <a:pPr marL="12700" algn="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sz="1400" b="1" spc="-15" dirty="0">
                <a:solidFill>
                  <a:srgbClr val="232021"/>
                </a:solidFill>
                <a:latin typeface="Arial"/>
                <a:cs typeface="Arial"/>
              </a:rPr>
              <a:t>Protocols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26" name="object 19"/>
          <p:cNvSpPr>
            <a:spLocks/>
          </p:cNvSpPr>
          <p:nvPr/>
        </p:nvSpPr>
        <p:spPr bwMode="auto">
          <a:xfrm>
            <a:off x="4512310" y="2923477"/>
            <a:ext cx="0" cy="361950"/>
          </a:xfrm>
          <a:custGeom>
            <a:avLst/>
            <a:gdLst>
              <a:gd name="T0" fmla="*/ 0 h 363220"/>
              <a:gd name="T1" fmla="*/ 337264 h 363220"/>
              <a:gd name="T2" fmla="*/ 0 60000 65536"/>
              <a:gd name="T3" fmla="*/ 0 60000 65536"/>
              <a:gd name="T4" fmla="*/ 0 h 363220"/>
              <a:gd name="T5" fmla="*/ 363220 h 363220"/>
            </a:gdLst>
            <a:ahLst/>
            <a:cxnLst>
              <a:cxn ang="T2">
                <a:pos x="0" y="T0"/>
              </a:cxn>
              <a:cxn ang="T3">
                <a:pos x="0" y="T1"/>
              </a:cxn>
            </a:cxnLst>
            <a:rect l="0" t="T4" r="0" b="T5"/>
            <a:pathLst>
              <a:path h="363220">
                <a:moveTo>
                  <a:pt x="0" y="0"/>
                </a:moveTo>
                <a:lnTo>
                  <a:pt x="0" y="362711"/>
                </a:lnTo>
              </a:path>
            </a:pathLst>
          </a:custGeom>
          <a:noFill/>
          <a:ln w="9143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27" name="object 20"/>
          <p:cNvSpPr>
            <a:spLocks/>
          </p:cNvSpPr>
          <p:nvPr/>
        </p:nvSpPr>
        <p:spPr bwMode="auto">
          <a:xfrm>
            <a:off x="2278698" y="3280664"/>
            <a:ext cx="6488112" cy="71438"/>
          </a:xfrm>
          <a:custGeom>
            <a:avLst/>
            <a:gdLst>
              <a:gd name="T0" fmla="*/ 0 w 4538980"/>
              <a:gd name="T1" fmla="*/ 0 h 72008"/>
              <a:gd name="T2" fmla="*/ 1967246323 w 4538980"/>
              <a:gd name="T3" fmla="*/ 0 h 72008"/>
              <a:gd name="T4" fmla="*/ 0 60000 65536"/>
              <a:gd name="T5" fmla="*/ 0 60000 65536"/>
              <a:gd name="T6" fmla="*/ 0 w 4538980"/>
              <a:gd name="T7" fmla="*/ 0 h 72008"/>
              <a:gd name="T8" fmla="*/ 4538980 w 4538980"/>
              <a:gd name="T9" fmla="*/ 0 h 72008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4538980" h="72008">
                <a:moveTo>
                  <a:pt x="0" y="0"/>
                </a:moveTo>
                <a:lnTo>
                  <a:pt x="4538471" y="0"/>
                </a:lnTo>
              </a:path>
            </a:pathLst>
          </a:custGeom>
          <a:noFill/>
          <a:ln w="9143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28" name="object 21"/>
          <p:cNvSpPr>
            <a:spLocks/>
          </p:cNvSpPr>
          <p:nvPr/>
        </p:nvSpPr>
        <p:spPr bwMode="auto">
          <a:xfrm>
            <a:off x="8723948" y="3285427"/>
            <a:ext cx="76200" cy="428625"/>
          </a:xfrm>
          <a:custGeom>
            <a:avLst/>
            <a:gdLst>
              <a:gd name="T0" fmla="*/ 76199 w 76200"/>
              <a:gd name="T1" fmla="*/ 332499 h 429895"/>
              <a:gd name="T2" fmla="*/ 0 w 76200"/>
              <a:gd name="T3" fmla="*/ 332499 h 429895"/>
              <a:gd name="T4" fmla="*/ 33527 w 76200"/>
              <a:gd name="T5" fmla="*/ 393133 h 429895"/>
              <a:gd name="T6" fmla="*/ 33527 w 76200"/>
              <a:gd name="T7" fmla="*/ 343969 h 429895"/>
              <a:gd name="T8" fmla="*/ 45719 w 76200"/>
              <a:gd name="T9" fmla="*/ 343969 h 429895"/>
              <a:gd name="T10" fmla="*/ 45719 w 76200"/>
              <a:gd name="T11" fmla="*/ 392218 h 429895"/>
              <a:gd name="T12" fmla="*/ 76199 w 76200"/>
              <a:gd name="T13" fmla="*/ 332499 h 429895"/>
              <a:gd name="T14" fmla="*/ 45719 w 76200"/>
              <a:gd name="T15" fmla="*/ 332499 h 429895"/>
              <a:gd name="T16" fmla="*/ 45719 w 76200"/>
              <a:gd name="T17" fmla="*/ 0 h 429895"/>
              <a:gd name="T18" fmla="*/ 33527 w 76200"/>
              <a:gd name="T19" fmla="*/ 0 h 429895"/>
              <a:gd name="T20" fmla="*/ 33527 w 76200"/>
              <a:gd name="T21" fmla="*/ 332499 h 429895"/>
              <a:gd name="T22" fmla="*/ 45719 w 76200"/>
              <a:gd name="T23" fmla="*/ 332499 h 429895"/>
              <a:gd name="T24" fmla="*/ 45719 w 76200"/>
              <a:gd name="T25" fmla="*/ 392218 h 429895"/>
              <a:gd name="T26" fmla="*/ 45719 w 76200"/>
              <a:gd name="T27" fmla="*/ 343969 h 429895"/>
              <a:gd name="T28" fmla="*/ 33527 w 76200"/>
              <a:gd name="T29" fmla="*/ 343969 h 429895"/>
              <a:gd name="T30" fmla="*/ 33527 w 76200"/>
              <a:gd name="T31" fmla="*/ 393133 h 429895"/>
              <a:gd name="T32" fmla="*/ 39623 w 76200"/>
              <a:gd name="T33" fmla="*/ 404158 h 429895"/>
              <a:gd name="T34" fmla="*/ 45719 w 76200"/>
              <a:gd name="T35" fmla="*/ 392218 h 429895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76200"/>
              <a:gd name="T55" fmla="*/ 0 h 429895"/>
              <a:gd name="T56" fmla="*/ 76200 w 76200"/>
              <a:gd name="T57" fmla="*/ 429895 h 429895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76200" h="429895">
                <a:moveTo>
                  <a:pt x="76199" y="353567"/>
                </a:moveTo>
                <a:lnTo>
                  <a:pt x="0" y="353567"/>
                </a:lnTo>
                <a:lnTo>
                  <a:pt x="33527" y="418044"/>
                </a:lnTo>
                <a:lnTo>
                  <a:pt x="33527" y="365759"/>
                </a:lnTo>
                <a:lnTo>
                  <a:pt x="45719" y="365759"/>
                </a:lnTo>
                <a:lnTo>
                  <a:pt x="45719" y="417067"/>
                </a:lnTo>
                <a:lnTo>
                  <a:pt x="76199" y="353567"/>
                </a:lnTo>
                <a:close/>
              </a:path>
              <a:path w="76200" h="429895">
                <a:moveTo>
                  <a:pt x="45719" y="353567"/>
                </a:moveTo>
                <a:lnTo>
                  <a:pt x="45719" y="0"/>
                </a:lnTo>
                <a:lnTo>
                  <a:pt x="33527" y="0"/>
                </a:lnTo>
                <a:lnTo>
                  <a:pt x="33527" y="353567"/>
                </a:lnTo>
                <a:lnTo>
                  <a:pt x="45719" y="353567"/>
                </a:lnTo>
                <a:close/>
              </a:path>
              <a:path w="76200" h="429895">
                <a:moveTo>
                  <a:pt x="45719" y="417067"/>
                </a:moveTo>
                <a:lnTo>
                  <a:pt x="45719" y="365759"/>
                </a:lnTo>
                <a:lnTo>
                  <a:pt x="33527" y="365759"/>
                </a:lnTo>
                <a:lnTo>
                  <a:pt x="33527" y="418044"/>
                </a:lnTo>
                <a:lnTo>
                  <a:pt x="39623" y="429767"/>
                </a:lnTo>
                <a:lnTo>
                  <a:pt x="45719" y="41706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29" name="object 22"/>
          <p:cNvSpPr>
            <a:spLocks/>
          </p:cNvSpPr>
          <p:nvPr/>
        </p:nvSpPr>
        <p:spPr bwMode="auto">
          <a:xfrm>
            <a:off x="6780848" y="3285427"/>
            <a:ext cx="76200" cy="428625"/>
          </a:xfrm>
          <a:custGeom>
            <a:avLst/>
            <a:gdLst>
              <a:gd name="T0" fmla="*/ 76199 w 76200"/>
              <a:gd name="T1" fmla="*/ 332499 h 429895"/>
              <a:gd name="T2" fmla="*/ 0 w 76200"/>
              <a:gd name="T3" fmla="*/ 332499 h 429895"/>
              <a:gd name="T4" fmla="*/ 30479 w 76200"/>
              <a:gd name="T5" fmla="*/ 392218 h 429895"/>
              <a:gd name="T6" fmla="*/ 30479 w 76200"/>
              <a:gd name="T7" fmla="*/ 343969 h 429895"/>
              <a:gd name="T8" fmla="*/ 42671 w 76200"/>
              <a:gd name="T9" fmla="*/ 343969 h 429895"/>
              <a:gd name="T10" fmla="*/ 42671 w 76200"/>
              <a:gd name="T11" fmla="*/ 393133 h 429895"/>
              <a:gd name="T12" fmla="*/ 76199 w 76200"/>
              <a:gd name="T13" fmla="*/ 332499 h 429895"/>
              <a:gd name="T14" fmla="*/ 42671 w 76200"/>
              <a:gd name="T15" fmla="*/ 332499 h 429895"/>
              <a:gd name="T16" fmla="*/ 42671 w 76200"/>
              <a:gd name="T17" fmla="*/ 0 h 429895"/>
              <a:gd name="T18" fmla="*/ 30479 w 76200"/>
              <a:gd name="T19" fmla="*/ 0 h 429895"/>
              <a:gd name="T20" fmla="*/ 30479 w 76200"/>
              <a:gd name="T21" fmla="*/ 332499 h 429895"/>
              <a:gd name="T22" fmla="*/ 42671 w 76200"/>
              <a:gd name="T23" fmla="*/ 332499 h 429895"/>
              <a:gd name="T24" fmla="*/ 42671 w 76200"/>
              <a:gd name="T25" fmla="*/ 393133 h 429895"/>
              <a:gd name="T26" fmla="*/ 42671 w 76200"/>
              <a:gd name="T27" fmla="*/ 343969 h 429895"/>
              <a:gd name="T28" fmla="*/ 30479 w 76200"/>
              <a:gd name="T29" fmla="*/ 343969 h 429895"/>
              <a:gd name="T30" fmla="*/ 30479 w 76200"/>
              <a:gd name="T31" fmla="*/ 392218 h 429895"/>
              <a:gd name="T32" fmla="*/ 36575 w 76200"/>
              <a:gd name="T33" fmla="*/ 404158 h 429895"/>
              <a:gd name="T34" fmla="*/ 42671 w 76200"/>
              <a:gd name="T35" fmla="*/ 393133 h 429895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76200"/>
              <a:gd name="T55" fmla="*/ 0 h 429895"/>
              <a:gd name="T56" fmla="*/ 76200 w 76200"/>
              <a:gd name="T57" fmla="*/ 429895 h 429895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76200" h="429895">
                <a:moveTo>
                  <a:pt x="76199" y="353567"/>
                </a:moveTo>
                <a:lnTo>
                  <a:pt x="0" y="353567"/>
                </a:lnTo>
                <a:lnTo>
                  <a:pt x="30479" y="417067"/>
                </a:lnTo>
                <a:lnTo>
                  <a:pt x="30479" y="365759"/>
                </a:lnTo>
                <a:lnTo>
                  <a:pt x="42671" y="365759"/>
                </a:lnTo>
                <a:lnTo>
                  <a:pt x="42671" y="418044"/>
                </a:lnTo>
                <a:lnTo>
                  <a:pt x="76199" y="353567"/>
                </a:lnTo>
                <a:close/>
              </a:path>
              <a:path w="76200" h="429895">
                <a:moveTo>
                  <a:pt x="42671" y="353567"/>
                </a:moveTo>
                <a:lnTo>
                  <a:pt x="42671" y="0"/>
                </a:lnTo>
                <a:lnTo>
                  <a:pt x="30479" y="0"/>
                </a:lnTo>
                <a:lnTo>
                  <a:pt x="30479" y="353567"/>
                </a:lnTo>
                <a:lnTo>
                  <a:pt x="42671" y="353567"/>
                </a:lnTo>
                <a:close/>
              </a:path>
              <a:path w="76200" h="429895">
                <a:moveTo>
                  <a:pt x="42671" y="418044"/>
                </a:moveTo>
                <a:lnTo>
                  <a:pt x="42671" y="365759"/>
                </a:lnTo>
                <a:lnTo>
                  <a:pt x="30479" y="365759"/>
                </a:lnTo>
                <a:lnTo>
                  <a:pt x="30479" y="417067"/>
                </a:lnTo>
                <a:lnTo>
                  <a:pt x="36575" y="429767"/>
                </a:lnTo>
                <a:lnTo>
                  <a:pt x="42671" y="418044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30" name="object 23"/>
          <p:cNvSpPr>
            <a:spLocks/>
          </p:cNvSpPr>
          <p:nvPr/>
        </p:nvSpPr>
        <p:spPr bwMode="auto">
          <a:xfrm>
            <a:off x="2242185" y="3285427"/>
            <a:ext cx="76200" cy="428625"/>
          </a:xfrm>
          <a:custGeom>
            <a:avLst/>
            <a:gdLst>
              <a:gd name="T0" fmla="*/ 76199 w 76200"/>
              <a:gd name="T1" fmla="*/ 332499 h 429895"/>
              <a:gd name="T2" fmla="*/ 0 w 76200"/>
              <a:gd name="T3" fmla="*/ 332499 h 429895"/>
              <a:gd name="T4" fmla="*/ 30479 w 76200"/>
              <a:gd name="T5" fmla="*/ 392218 h 429895"/>
              <a:gd name="T6" fmla="*/ 30479 w 76200"/>
              <a:gd name="T7" fmla="*/ 343969 h 429895"/>
              <a:gd name="T8" fmla="*/ 42671 w 76200"/>
              <a:gd name="T9" fmla="*/ 343969 h 429895"/>
              <a:gd name="T10" fmla="*/ 42671 w 76200"/>
              <a:gd name="T11" fmla="*/ 393133 h 429895"/>
              <a:gd name="T12" fmla="*/ 76199 w 76200"/>
              <a:gd name="T13" fmla="*/ 332499 h 429895"/>
              <a:gd name="T14" fmla="*/ 42671 w 76200"/>
              <a:gd name="T15" fmla="*/ 332499 h 429895"/>
              <a:gd name="T16" fmla="*/ 42671 w 76200"/>
              <a:gd name="T17" fmla="*/ 0 h 429895"/>
              <a:gd name="T18" fmla="*/ 30479 w 76200"/>
              <a:gd name="T19" fmla="*/ 0 h 429895"/>
              <a:gd name="T20" fmla="*/ 30479 w 76200"/>
              <a:gd name="T21" fmla="*/ 332499 h 429895"/>
              <a:gd name="T22" fmla="*/ 42671 w 76200"/>
              <a:gd name="T23" fmla="*/ 332499 h 429895"/>
              <a:gd name="T24" fmla="*/ 42671 w 76200"/>
              <a:gd name="T25" fmla="*/ 393133 h 429895"/>
              <a:gd name="T26" fmla="*/ 42671 w 76200"/>
              <a:gd name="T27" fmla="*/ 343969 h 429895"/>
              <a:gd name="T28" fmla="*/ 30479 w 76200"/>
              <a:gd name="T29" fmla="*/ 343969 h 429895"/>
              <a:gd name="T30" fmla="*/ 30479 w 76200"/>
              <a:gd name="T31" fmla="*/ 392218 h 429895"/>
              <a:gd name="T32" fmla="*/ 36575 w 76200"/>
              <a:gd name="T33" fmla="*/ 404158 h 429895"/>
              <a:gd name="T34" fmla="*/ 42671 w 76200"/>
              <a:gd name="T35" fmla="*/ 393133 h 429895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76200"/>
              <a:gd name="T55" fmla="*/ 0 h 429895"/>
              <a:gd name="T56" fmla="*/ 76200 w 76200"/>
              <a:gd name="T57" fmla="*/ 429895 h 429895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76200" h="429895">
                <a:moveTo>
                  <a:pt x="76199" y="353567"/>
                </a:moveTo>
                <a:lnTo>
                  <a:pt x="0" y="353567"/>
                </a:lnTo>
                <a:lnTo>
                  <a:pt x="30479" y="417067"/>
                </a:lnTo>
                <a:lnTo>
                  <a:pt x="30479" y="365759"/>
                </a:lnTo>
                <a:lnTo>
                  <a:pt x="42671" y="365759"/>
                </a:lnTo>
                <a:lnTo>
                  <a:pt x="42671" y="418044"/>
                </a:lnTo>
                <a:lnTo>
                  <a:pt x="76199" y="353567"/>
                </a:lnTo>
                <a:close/>
              </a:path>
              <a:path w="76200" h="429895">
                <a:moveTo>
                  <a:pt x="42671" y="353567"/>
                </a:moveTo>
                <a:lnTo>
                  <a:pt x="42671" y="0"/>
                </a:lnTo>
                <a:lnTo>
                  <a:pt x="30479" y="0"/>
                </a:lnTo>
                <a:lnTo>
                  <a:pt x="30479" y="353567"/>
                </a:lnTo>
                <a:lnTo>
                  <a:pt x="42671" y="353567"/>
                </a:lnTo>
                <a:close/>
              </a:path>
              <a:path w="76200" h="429895">
                <a:moveTo>
                  <a:pt x="42671" y="418044"/>
                </a:moveTo>
                <a:lnTo>
                  <a:pt x="42671" y="365759"/>
                </a:lnTo>
                <a:lnTo>
                  <a:pt x="30479" y="365759"/>
                </a:lnTo>
                <a:lnTo>
                  <a:pt x="30479" y="417067"/>
                </a:lnTo>
                <a:lnTo>
                  <a:pt x="36575" y="429767"/>
                </a:lnTo>
                <a:lnTo>
                  <a:pt x="42671" y="418044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31" name="object 24"/>
          <p:cNvSpPr>
            <a:spLocks/>
          </p:cNvSpPr>
          <p:nvPr/>
        </p:nvSpPr>
        <p:spPr bwMode="auto">
          <a:xfrm>
            <a:off x="702310" y="4936427"/>
            <a:ext cx="1808163" cy="441325"/>
          </a:xfrm>
          <a:custGeom>
            <a:avLst/>
            <a:gdLst>
              <a:gd name="T0" fmla="*/ 1808557 w 1807845"/>
              <a:gd name="T1" fmla="*/ 146338 h 441960"/>
              <a:gd name="T2" fmla="*/ 1713370 w 1807845"/>
              <a:gd name="T3" fmla="*/ 45910 h 441960"/>
              <a:gd name="T4" fmla="*/ 1615113 w 1807845"/>
              <a:gd name="T5" fmla="*/ 8605 h 441960"/>
              <a:gd name="T6" fmla="*/ 264059 w 1807845"/>
              <a:gd name="T7" fmla="*/ 0 h 441960"/>
              <a:gd name="T8" fmla="*/ 153533 w 1807845"/>
              <a:gd name="T9" fmla="*/ 25825 h 441960"/>
              <a:gd name="T10" fmla="*/ 49145 w 1807845"/>
              <a:gd name="T11" fmla="*/ 91819 h 441960"/>
              <a:gd name="T12" fmla="*/ 12275 w 1807845"/>
              <a:gd name="T13" fmla="*/ 146338 h 441960"/>
              <a:gd name="T14" fmla="*/ 9227 w 1807845"/>
              <a:gd name="T15" fmla="*/ 259681 h 441960"/>
              <a:gd name="T16" fmla="*/ 15365 w 1807845"/>
              <a:gd name="T17" fmla="*/ 169293 h 441960"/>
              <a:gd name="T18" fmla="*/ 30689 w 1807845"/>
              <a:gd name="T19" fmla="*/ 131992 h 441960"/>
              <a:gd name="T20" fmla="*/ 73697 w 1807845"/>
              <a:gd name="T21" fmla="*/ 80342 h 441960"/>
              <a:gd name="T22" fmla="*/ 208792 w 1807845"/>
              <a:gd name="T23" fmla="*/ 17853 h 441960"/>
              <a:gd name="T24" fmla="*/ 267149 w 1807845"/>
              <a:gd name="T25" fmla="*/ 8605 h 441960"/>
              <a:gd name="T26" fmla="*/ 1584408 w 1807845"/>
              <a:gd name="T27" fmla="*/ 11476 h 441960"/>
              <a:gd name="T28" fmla="*/ 1664242 w 1807845"/>
              <a:gd name="T29" fmla="*/ 31562 h 441960"/>
              <a:gd name="T30" fmla="*/ 1710300 w 1807845"/>
              <a:gd name="T31" fmla="*/ 56157 h 441960"/>
              <a:gd name="T32" fmla="*/ 1765568 w 1807845"/>
              <a:gd name="T33" fmla="*/ 97558 h 441960"/>
              <a:gd name="T34" fmla="*/ 1790135 w 1807845"/>
              <a:gd name="T35" fmla="*/ 131992 h 441960"/>
              <a:gd name="T36" fmla="*/ 1805484 w 1807845"/>
              <a:gd name="T37" fmla="*/ 169293 h 441960"/>
              <a:gd name="T38" fmla="*/ 1811625 w 1807845"/>
              <a:gd name="T39" fmla="*/ 259681 h 441960"/>
              <a:gd name="T40" fmla="*/ 135119 w 1807845"/>
              <a:gd name="T41" fmla="*/ 373020 h 441960"/>
              <a:gd name="T42" fmla="*/ 30689 w 1807845"/>
              <a:gd name="T43" fmla="*/ 284070 h 441960"/>
              <a:gd name="T44" fmla="*/ 12275 w 1807845"/>
              <a:gd name="T45" fmla="*/ 269722 h 441960"/>
              <a:gd name="T46" fmla="*/ 49145 w 1807845"/>
              <a:gd name="T47" fmla="*/ 324240 h 441960"/>
              <a:gd name="T48" fmla="*/ 107477 w 1807845"/>
              <a:gd name="T49" fmla="*/ 367280 h 441960"/>
              <a:gd name="T50" fmla="*/ 181175 w 1807845"/>
              <a:gd name="T51" fmla="*/ 398843 h 441960"/>
              <a:gd name="T52" fmla="*/ 211865 w 1807845"/>
              <a:gd name="T53" fmla="*/ 395975 h 441960"/>
              <a:gd name="T54" fmla="*/ 208792 w 1807845"/>
              <a:gd name="T55" fmla="*/ 17853 h 441960"/>
              <a:gd name="T56" fmla="*/ 1556773 w 1807845"/>
              <a:gd name="T57" fmla="*/ 404582 h 441960"/>
              <a:gd name="T58" fmla="*/ 267149 w 1807845"/>
              <a:gd name="T59" fmla="*/ 404582 h 441960"/>
              <a:gd name="T60" fmla="*/ 208792 w 1807845"/>
              <a:gd name="T61" fmla="*/ 404582 h 441960"/>
              <a:gd name="T62" fmla="*/ 294774 w 1807845"/>
              <a:gd name="T63" fmla="*/ 416060 h 441960"/>
              <a:gd name="T64" fmla="*/ 1556773 w 1807845"/>
              <a:gd name="T65" fmla="*/ 8898 h 441960"/>
              <a:gd name="T66" fmla="*/ 1556773 w 1807845"/>
              <a:gd name="T67" fmla="*/ 8898 h 441960"/>
              <a:gd name="T68" fmla="*/ 1685735 w 1807845"/>
              <a:gd name="T69" fmla="*/ 373020 h 441960"/>
              <a:gd name="T70" fmla="*/ 1612043 w 1807845"/>
              <a:gd name="T71" fmla="*/ 395975 h 441960"/>
              <a:gd name="T72" fmla="*/ 1556773 w 1807845"/>
              <a:gd name="T73" fmla="*/ 404582 h 441960"/>
              <a:gd name="T74" fmla="*/ 1615113 w 1807845"/>
              <a:gd name="T75" fmla="*/ 404582 h 441960"/>
              <a:gd name="T76" fmla="*/ 1691878 w 1807845"/>
              <a:gd name="T77" fmla="*/ 378759 h 441960"/>
              <a:gd name="T78" fmla="*/ 1710300 w 1807845"/>
              <a:gd name="T79" fmla="*/ 54518 h 441960"/>
              <a:gd name="T80" fmla="*/ 1811625 w 1807845"/>
              <a:gd name="T81" fmla="*/ 259681 h 441960"/>
              <a:gd name="T82" fmla="*/ 1790135 w 1807845"/>
              <a:gd name="T83" fmla="*/ 284070 h 441960"/>
              <a:gd name="T84" fmla="*/ 1707228 w 1807845"/>
              <a:gd name="T85" fmla="*/ 361543 h 441960"/>
              <a:gd name="T86" fmla="*/ 1734863 w 1807845"/>
              <a:gd name="T87" fmla="*/ 355804 h 441960"/>
              <a:gd name="T88" fmla="*/ 1808557 w 1807845"/>
              <a:gd name="T89" fmla="*/ 269722 h 441960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1807845"/>
              <a:gd name="T136" fmla="*/ 0 h 441960"/>
              <a:gd name="T137" fmla="*/ 1807845 w 1807845"/>
              <a:gd name="T138" fmla="*/ 441960 h 441960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1807845" h="441960">
                <a:moveTo>
                  <a:pt x="1807463" y="243839"/>
                </a:moveTo>
                <a:lnTo>
                  <a:pt x="1807463" y="198119"/>
                </a:lnTo>
                <a:lnTo>
                  <a:pt x="1795271" y="155447"/>
                </a:lnTo>
                <a:lnTo>
                  <a:pt x="1773935" y="115823"/>
                </a:lnTo>
                <a:lnTo>
                  <a:pt x="1740407" y="79247"/>
                </a:lnTo>
                <a:lnTo>
                  <a:pt x="1700783" y="48767"/>
                </a:lnTo>
                <a:lnTo>
                  <a:pt x="1655063" y="27431"/>
                </a:lnTo>
                <a:lnTo>
                  <a:pt x="1627631" y="15239"/>
                </a:lnTo>
                <a:lnTo>
                  <a:pt x="1603247" y="9143"/>
                </a:lnTo>
                <a:lnTo>
                  <a:pt x="1572767" y="3047"/>
                </a:lnTo>
                <a:lnTo>
                  <a:pt x="1545335" y="0"/>
                </a:lnTo>
                <a:lnTo>
                  <a:pt x="262127" y="0"/>
                </a:lnTo>
                <a:lnTo>
                  <a:pt x="234695" y="3047"/>
                </a:lnTo>
                <a:lnTo>
                  <a:pt x="179831" y="15239"/>
                </a:lnTo>
                <a:lnTo>
                  <a:pt x="152399" y="27431"/>
                </a:lnTo>
                <a:lnTo>
                  <a:pt x="131063" y="36575"/>
                </a:lnTo>
                <a:lnTo>
                  <a:pt x="85343" y="64007"/>
                </a:lnTo>
                <a:lnTo>
                  <a:pt x="48767" y="97535"/>
                </a:lnTo>
                <a:lnTo>
                  <a:pt x="36575" y="115823"/>
                </a:lnTo>
                <a:lnTo>
                  <a:pt x="21335" y="134111"/>
                </a:lnTo>
                <a:lnTo>
                  <a:pt x="12191" y="155447"/>
                </a:lnTo>
                <a:lnTo>
                  <a:pt x="0" y="198119"/>
                </a:lnTo>
                <a:lnTo>
                  <a:pt x="0" y="243839"/>
                </a:lnTo>
                <a:lnTo>
                  <a:pt x="9143" y="275843"/>
                </a:lnTo>
                <a:lnTo>
                  <a:pt x="9143" y="198119"/>
                </a:lnTo>
                <a:lnTo>
                  <a:pt x="15239" y="176783"/>
                </a:lnTo>
                <a:lnTo>
                  <a:pt x="15239" y="179831"/>
                </a:lnTo>
                <a:lnTo>
                  <a:pt x="21335" y="158495"/>
                </a:lnTo>
                <a:lnTo>
                  <a:pt x="30479" y="137159"/>
                </a:lnTo>
                <a:lnTo>
                  <a:pt x="30479" y="140207"/>
                </a:lnTo>
                <a:lnTo>
                  <a:pt x="42671" y="118871"/>
                </a:lnTo>
                <a:lnTo>
                  <a:pt x="42671" y="121919"/>
                </a:lnTo>
                <a:lnTo>
                  <a:pt x="73151" y="85343"/>
                </a:lnTo>
                <a:lnTo>
                  <a:pt x="134111" y="45719"/>
                </a:lnTo>
                <a:lnTo>
                  <a:pt x="182879" y="24383"/>
                </a:lnTo>
                <a:lnTo>
                  <a:pt x="207263" y="18965"/>
                </a:lnTo>
                <a:lnTo>
                  <a:pt x="207263" y="18287"/>
                </a:lnTo>
                <a:lnTo>
                  <a:pt x="234695" y="12191"/>
                </a:lnTo>
                <a:lnTo>
                  <a:pt x="265175" y="9143"/>
                </a:lnTo>
                <a:lnTo>
                  <a:pt x="1545335" y="9143"/>
                </a:lnTo>
                <a:lnTo>
                  <a:pt x="1545335" y="9448"/>
                </a:lnTo>
                <a:lnTo>
                  <a:pt x="1572767" y="12191"/>
                </a:lnTo>
                <a:lnTo>
                  <a:pt x="1600199" y="18287"/>
                </a:lnTo>
                <a:lnTo>
                  <a:pt x="1624583" y="24383"/>
                </a:lnTo>
                <a:lnTo>
                  <a:pt x="1652015" y="33527"/>
                </a:lnTo>
                <a:lnTo>
                  <a:pt x="1673351" y="45719"/>
                </a:lnTo>
                <a:lnTo>
                  <a:pt x="1697735" y="57911"/>
                </a:lnTo>
                <a:lnTo>
                  <a:pt x="1697735" y="59653"/>
                </a:lnTo>
                <a:lnTo>
                  <a:pt x="1716023" y="70103"/>
                </a:lnTo>
                <a:lnTo>
                  <a:pt x="1734311" y="85343"/>
                </a:lnTo>
                <a:lnTo>
                  <a:pt x="1752599" y="103631"/>
                </a:lnTo>
                <a:lnTo>
                  <a:pt x="1764791" y="121919"/>
                </a:lnTo>
                <a:lnTo>
                  <a:pt x="1764791" y="118871"/>
                </a:lnTo>
                <a:lnTo>
                  <a:pt x="1776983" y="140207"/>
                </a:lnTo>
                <a:lnTo>
                  <a:pt x="1776983" y="137159"/>
                </a:lnTo>
                <a:lnTo>
                  <a:pt x="1786127" y="158495"/>
                </a:lnTo>
                <a:lnTo>
                  <a:pt x="1792223" y="179831"/>
                </a:lnTo>
                <a:lnTo>
                  <a:pt x="1792223" y="176783"/>
                </a:lnTo>
                <a:lnTo>
                  <a:pt x="1798319" y="198119"/>
                </a:lnTo>
                <a:lnTo>
                  <a:pt x="1798319" y="275843"/>
                </a:lnTo>
                <a:lnTo>
                  <a:pt x="1807463" y="243839"/>
                </a:lnTo>
                <a:close/>
              </a:path>
              <a:path w="1807845" h="441960">
                <a:moveTo>
                  <a:pt x="210311" y="420623"/>
                </a:moveTo>
                <a:lnTo>
                  <a:pt x="134111" y="396239"/>
                </a:lnTo>
                <a:lnTo>
                  <a:pt x="91439" y="368807"/>
                </a:lnTo>
                <a:lnTo>
                  <a:pt x="57911" y="338327"/>
                </a:lnTo>
                <a:lnTo>
                  <a:pt x="30479" y="301751"/>
                </a:lnTo>
                <a:lnTo>
                  <a:pt x="9143" y="240791"/>
                </a:lnTo>
                <a:lnTo>
                  <a:pt x="9143" y="275843"/>
                </a:lnTo>
                <a:lnTo>
                  <a:pt x="12191" y="286511"/>
                </a:lnTo>
                <a:lnTo>
                  <a:pt x="21335" y="307847"/>
                </a:lnTo>
                <a:lnTo>
                  <a:pt x="36575" y="326135"/>
                </a:lnTo>
                <a:lnTo>
                  <a:pt x="48767" y="344423"/>
                </a:lnTo>
                <a:lnTo>
                  <a:pt x="67055" y="362711"/>
                </a:lnTo>
                <a:lnTo>
                  <a:pt x="85343" y="377951"/>
                </a:lnTo>
                <a:lnTo>
                  <a:pt x="106679" y="390143"/>
                </a:lnTo>
                <a:lnTo>
                  <a:pt x="131063" y="402335"/>
                </a:lnTo>
                <a:lnTo>
                  <a:pt x="152399" y="414527"/>
                </a:lnTo>
                <a:lnTo>
                  <a:pt x="179831" y="423671"/>
                </a:lnTo>
                <a:lnTo>
                  <a:pt x="207263" y="429767"/>
                </a:lnTo>
                <a:lnTo>
                  <a:pt x="207263" y="420623"/>
                </a:lnTo>
                <a:lnTo>
                  <a:pt x="210311" y="420623"/>
                </a:lnTo>
                <a:close/>
              </a:path>
              <a:path w="1807845" h="441960">
                <a:moveTo>
                  <a:pt x="210311" y="18287"/>
                </a:moveTo>
                <a:lnTo>
                  <a:pt x="207263" y="18287"/>
                </a:lnTo>
                <a:lnTo>
                  <a:pt x="207263" y="18965"/>
                </a:lnTo>
                <a:lnTo>
                  <a:pt x="210311" y="18287"/>
                </a:lnTo>
                <a:close/>
              </a:path>
              <a:path w="1807845" h="441960">
                <a:moveTo>
                  <a:pt x="1545335" y="438911"/>
                </a:moveTo>
                <a:lnTo>
                  <a:pt x="1545335" y="429767"/>
                </a:lnTo>
                <a:lnTo>
                  <a:pt x="1514855" y="432815"/>
                </a:lnTo>
                <a:lnTo>
                  <a:pt x="292607" y="432815"/>
                </a:lnTo>
                <a:lnTo>
                  <a:pt x="265175" y="429767"/>
                </a:lnTo>
                <a:lnTo>
                  <a:pt x="234695" y="426719"/>
                </a:lnTo>
                <a:lnTo>
                  <a:pt x="207263" y="420623"/>
                </a:lnTo>
                <a:lnTo>
                  <a:pt x="207263" y="429767"/>
                </a:lnTo>
                <a:lnTo>
                  <a:pt x="234695" y="435863"/>
                </a:lnTo>
                <a:lnTo>
                  <a:pt x="262127" y="438911"/>
                </a:lnTo>
                <a:lnTo>
                  <a:pt x="292607" y="441959"/>
                </a:lnTo>
                <a:lnTo>
                  <a:pt x="1514855" y="441959"/>
                </a:lnTo>
                <a:lnTo>
                  <a:pt x="1545335" y="438911"/>
                </a:lnTo>
                <a:close/>
              </a:path>
              <a:path w="1807845" h="441960">
                <a:moveTo>
                  <a:pt x="1545335" y="9448"/>
                </a:moveTo>
                <a:lnTo>
                  <a:pt x="1545335" y="9143"/>
                </a:lnTo>
                <a:lnTo>
                  <a:pt x="1542287" y="9143"/>
                </a:lnTo>
                <a:lnTo>
                  <a:pt x="1545335" y="9448"/>
                </a:lnTo>
                <a:close/>
              </a:path>
              <a:path w="1807845" h="441960">
                <a:moveTo>
                  <a:pt x="1697735" y="391885"/>
                </a:moveTo>
                <a:lnTo>
                  <a:pt x="1697735" y="384047"/>
                </a:lnTo>
                <a:lnTo>
                  <a:pt x="1673351" y="396239"/>
                </a:lnTo>
                <a:lnTo>
                  <a:pt x="1652015" y="405383"/>
                </a:lnTo>
                <a:lnTo>
                  <a:pt x="1624583" y="414527"/>
                </a:lnTo>
                <a:lnTo>
                  <a:pt x="1600199" y="420623"/>
                </a:lnTo>
                <a:lnTo>
                  <a:pt x="1572767" y="426719"/>
                </a:lnTo>
                <a:lnTo>
                  <a:pt x="1542287" y="429767"/>
                </a:lnTo>
                <a:lnTo>
                  <a:pt x="1545335" y="429767"/>
                </a:lnTo>
                <a:lnTo>
                  <a:pt x="1545335" y="438911"/>
                </a:lnTo>
                <a:lnTo>
                  <a:pt x="1572767" y="435863"/>
                </a:lnTo>
                <a:lnTo>
                  <a:pt x="1603247" y="429767"/>
                </a:lnTo>
                <a:lnTo>
                  <a:pt x="1627631" y="423671"/>
                </a:lnTo>
                <a:lnTo>
                  <a:pt x="1655063" y="414527"/>
                </a:lnTo>
                <a:lnTo>
                  <a:pt x="1679447" y="402335"/>
                </a:lnTo>
                <a:lnTo>
                  <a:pt x="1697735" y="391885"/>
                </a:lnTo>
                <a:close/>
              </a:path>
              <a:path w="1807845" h="441960">
                <a:moveTo>
                  <a:pt x="1697735" y="59653"/>
                </a:moveTo>
                <a:lnTo>
                  <a:pt x="1697735" y="57911"/>
                </a:lnTo>
                <a:lnTo>
                  <a:pt x="1694687" y="57911"/>
                </a:lnTo>
                <a:lnTo>
                  <a:pt x="1697735" y="59653"/>
                </a:lnTo>
                <a:close/>
              </a:path>
              <a:path w="1807845" h="441960">
                <a:moveTo>
                  <a:pt x="1798319" y="275843"/>
                </a:moveTo>
                <a:lnTo>
                  <a:pt x="1798319" y="240791"/>
                </a:lnTo>
                <a:lnTo>
                  <a:pt x="1786127" y="283463"/>
                </a:lnTo>
                <a:lnTo>
                  <a:pt x="1776983" y="301751"/>
                </a:lnTo>
                <a:lnTo>
                  <a:pt x="1752599" y="338327"/>
                </a:lnTo>
                <a:lnTo>
                  <a:pt x="1716023" y="368807"/>
                </a:lnTo>
                <a:lnTo>
                  <a:pt x="1694687" y="384047"/>
                </a:lnTo>
                <a:lnTo>
                  <a:pt x="1697735" y="384047"/>
                </a:lnTo>
                <a:lnTo>
                  <a:pt x="1697735" y="391885"/>
                </a:lnTo>
                <a:lnTo>
                  <a:pt x="1722119" y="377951"/>
                </a:lnTo>
                <a:lnTo>
                  <a:pt x="1758695" y="344423"/>
                </a:lnTo>
                <a:lnTo>
                  <a:pt x="1786127" y="307847"/>
                </a:lnTo>
                <a:lnTo>
                  <a:pt x="1795271" y="286511"/>
                </a:lnTo>
                <a:lnTo>
                  <a:pt x="1798319" y="275843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32" name="object 25"/>
          <p:cNvSpPr txBox="1"/>
          <p:nvPr/>
        </p:nvSpPr>
        <p:spPr>
          <a:xfrm>
            <a:off x="1096010" y="5006277"/>
            <a:ext cx="1209675" cy="225425"/>
          </a:xfrm>
          <a:prstGeom prst="rect">
            <a:avLst/>
          </a:prstGeom>
          <a:solidFill>
            <a:srgbClr val="00B050"/>
          </a:solidFill>
        </p:spPr>
        <p:txBody>
          <a:bodyPr lIns="0" tIns="0" rIns="0" bIns="0">
            <a:spAutoFit/>
          </a:bodyPr>
          <a:lstStyle/>
          <a:p>
            <a:pPr marL="12700" algn="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sz="1400" b="1" spc="-15" dirty="0">
                <a:solidFill>
                  <a:srgbClr val="232021"/>
                </a:solidFill>
                <a:latin typeface="Arial"/>
                <a:cs typeface="Arial"/>
              </a:rPr>
              <a:t>Block</a:t>
            </a:r>
            <a:r>
              <a:rPr sz="1400" b="1" spc="-90" dirty="0">
                <a:solidFill>
                  <a:srgbClr val="232021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232021"/>
                </a:solidFill>
                <a:latin typeface="Arial"/>
                <a:cs typeface="Arial"/>
              </a:rPr>
              <a:t>Ciphers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33" name="object 26"/>
          <p:cNvSpPr>
            <a:spLocks/>
          </p:cNvSpPr>
          <p:nvPr/>
        </p:nvSpPr>
        <p:spPr bwMode="auto">
          <a:xfrm>
            <a:off x="2573973" y="4936427"/>
            <a:ext cx="1655762" cy="441325"/>
          </a:xfrm>
          <a:custGeom>
            <a:avLst/>
            <a:gdLst>
              <a:gd name="T0" fmla="*/ 385151 w 1811020"/>
              <a:gd name="T1" fmla="*/ 146338 h 441960"/>
              <a:gd name="T2" fmla="*/ 377317 w 1811020"/>
              <a:gd name="T3" fmla="*/ 91819 h 441960"/>
              <a:gd name="T4" fmla="*/ 354468 w 1811020"/>
              <a:gd name="T5" fmla="*/ 25825 h 441960"/>
              <a:gd name="T6" fmla="*/ 330969 w 1811020"/>
              <a:gd name="T7" fmla="*/ 0 h 441960"/>
              <a:gd name="T8" fmla="*/ 44390 w 1811020"/>
              <a:gd name="T9" fmla="*/ 8605 h 441960"/>
              <a:gd name="T10" fmla="*/ 28069 w 1811020"/>
              <a:gd name="T11" fmla="*/ 34432 h 441960"/>
              <a:gd name="T12" fmla="*/ 5221 w 1811020"/>
              <a:gd name="T13" fmla="*/ 126252 h 441960"/>
              <a:gd name="T14" fmla="*/ 653 w 1811020"/>
              <a:gd name="T15" fmla="*/ 229552 h 441960"/>
              <a:gd name="T16" fmla="*/ 2612 w 1811020"/>
              <a:gd name="T17" fmla="*/ 186509 h 441960"/>
              <a:gd name="T18" fmla="*/ 7183 w 1811020"/>
              <a:gd name="T19" fmla="*/ 129122 h 441960"/>
              <a:gd name="T20" fmla="*/ 9791 w 1811020"/>
              <a:gd name="T21" fmla="*/ 114775 h 441960"/>
              <a:gd name="T22" fmla="*/ 20236 w 1811020"/>
              <a:gd name="T23" fmla="*/ 65996 h 441960"/>
              <a:gd name="T24" fmla="*/ 33946 w 1811020"/>
              <a:gd name="T25" fmla="*/ 31562 h 441960"/>
              <a:gd name="T26" fmla="*/ 50918 w 1811020"/>
              <a:gd name="T27" fmla="*/ 11476 h 441960"/>
              <a:gd name="T28" fmla="*/ 330969 w 1811020"/>
              <a:gd name="T29" fmla="*/ 8605 h 441960"/>
              <a:gd name="T30" fmla="*/ 343372 w 1811020"/>
              <a:gd name="T31" fmla="*/ 17216 h 441960"/>
              <a:gd name="T32" fmla="*/ 353815 w 1811020"/>
              <a:gd name="T33" fmla="*/ 31562 h 441960"/>
              <a:gd name="T34" fmla="*/ 372094 w 1811020"/>
              <a:gd name="T35" fmla="*/ 80342 h 441960"/>
              <a:gd name="T36" fmla="*/ 381234 w 1811020"/>
              <a:gd name="T37" fmla="*/ 131992 h 441960"/>
              <a:gd name="T38" fmla="*/ 384499 w 1811020"/>
              <a:gd name="T39" fmla="*/ 169293 h 441960"/>
              <a:gd name="T40" fmla="*/ 385805 w 1811020"/>
              <a:gd name="T41" fmla="*/ 259681 h 441960"/>
              <a:gd name="T42" fmla="*/ 45042 w 1811020"/>
              <a:gd name="T43" fmla="*/ 395975 h 441960"/>
              <a:gd name="T44" fmla="*/ 12404 w 1811020"/>
              <a:gd name="T45" fmla="*/ 318500 h 441960"/>
              <a:gd name="T46" fmla="*/ 2612 w 1811020"/>
              <a:gd name="T47" fmla="*/ 226679 h 441960"/>
              <a:gd name="T48" fmla="*/ 15014 w 1811020"/>
              <a:gd name="T49" fmla="*/ 341457 h 441960"/>
              <a:gd name="T50" fmla="*/ 50918 w 1811020"/>
              <a:gd name="T51" fmla="*/ 410322 h 441960"/>
              <a:gd name="T52" fmla="*/ 57446 w 1811020"/>
              <a:gd name="T53" fmla="*/ 404582 h 441960"/>
              <a:gd name="T54" fmla="*/ 56794 w 1811020"/>
              <a:gd name="T55" fmla="*/ 8898 h 441960"/>
              <a:gd name="T56" fmla="*/ 337497 w 1811020"/>
              <a:gd name="T57" fmla="*/ 401714 h 441960"/>
              <a:gd name="T58" fmla="*/ 63322 w 1811020"/>
              <a:gd name="T59" fmla="*/ 407453 h 441960"/>
              <a:gd name="T60" fmla="*/ 63322 w 1811020"/>
              <a:gd name="T61" fmla="*/ 416060 h 441960"/>
              <a:gd name="T62" fmla="*/ 337497 w 1811020"/>
              <a:gd name="T63" fmla="*/ 410322 h 441960"/>
              <a:gd name="T64" fmla="*/ 336844 w 1811020"/>
              <a:gd name="T65" fmla="*/ 11476 h 441960"/>
              <a:gd name="T66" fmla="*/ 343372 w 1811020"/>
              <a:gd name="T67" fmla="*/ 395975 h 441960"/>
              <a:gd name="T68" fmla="*/ 337497 w 1811020"/>
              <a:gd name="T69" fmla="*/ 410322 h 441960"/>
              <a:gd name="T70" fmla="*/ 343372 w 1811020"/>
              <a:gd name="T71" fmla="*/ 17216 h 441960"/>
              <a:gd name="T72" fmla="*/ 385805 w 1811020"/>
              <a:gd name="T73" fmla="*/ 259681 h 441960"/>
              <a:gd name="T74" fmla="*/ 381234 w 1811020"/>
              <a:gd name="T75" fmla="*/ 284070 h 441960"/>
              <a:gd name="T76" fmla="*/ 359039 w 1811020"/>
              <a:gd name="T77" fmla="*/ 373020 h 441960"/>
              <a:gd name="T78" fmla="*/ 343372 w 1811020"/>
              <a:gd name="T79" fmla="*/ 395975 h 441960"/>
              <a:gd name="T80" fmla="*/ 364915 w 1811020"/>
              <a:gd name="T81" fmla="*/ 367280 h 441960"/>
              <a:gd name="T82" fmla="*/ 383192 w 1811020"/>
              <a:gd name="T83" fmla="*/ 289809 h 441960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1811020"/>
              <a:gd name="T127" fmla="*/ 0 h 441960"/>
              <a:gd name="T128" fmla="*/ 1811020 w 1811020"/>
              <a:gd name="T129" fmla="*/ 441960 h 441960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1811020" h="441960">
                <a:moveTo>
                  <a:pt x="1810511" y="243839"/>
                </a:moveTo>
                <a:lnTo>
                  <a:pt x="1810511" y="198119"/>
                </a:lnTo>
                <a:lnTo>
                  <a:pt x="1798319" y="155447"/>
                </a:lnTo>
                <a:lnTo>
                  <a:pt x="1789175" y="134111"/>
                </a:lnTo>
                <a:lnTo>
                  <a:pt x="1773935" y="115823"/>
                </a:lnTo>
                <a:lnTo>
                  <a:pt x="1761743" y="97535"/>
                </a:lnTo>
                <a:lnTo>
                  <a:pt x="1725167" y="64007"/>
                </a:lnTo>
                <a:lnTo>
                  <a:pt x="1679447" y="36575"/>
                </a:lnTo>
                <a:lnTo>
                  <a:pt x="1655063" y="27431"/>
                </a:lnTo>
                <a:lnTo>
                  <a:pt x="1630679" y="15239"/>
                </a:lnTo>
                <a:lnTo>
                  <a:pt x="1575815" y="3047"/>
                </a:lnTo>
                <a:lnTo>
                  <a:pt x="1545335" y="0"/>
                </a:lnTo>
                <a:lnTo>
                  <a:pt x="265175" y="0"/>
                </a:lnTo>
                <a:lnTo>
                  <a:pt x="237743" y="3047"/>
                </a:lnTo>
                <a:lnTo>
                  <a:pt x="207263" y="9143"/>
                </a:lnTo>
                <a:lnTo>
                  <a:pt x="182879" y="15239"/>
                </a:lnTo>
                <a:lnTo>
                  <a:pt x="155447" y="27431"/>
                </a:lnTo>
                <a:lnTo>
                  <a:pt x="131063" y="36575"/>
                </a:lnTo>
                <a:lnTo>
                  <a:pt x="88391" y="64007"/>
                </a:lnTo>
                <a:lnTo>
                  <a:pt x="51815" y="97535"/>
                </a:lnTo>
                <a:lnTo>
                  <a:pt x="24383" y="134111"/>
                </a:lnTo>
                <a:lnTo>
                  <a:pt x="6095" y="176783"/>
                </a:lnTo>
                <a:lnTo>
                  <a:pt x="0" y="219455"/>
                </a:lnTo>
                <a:lnTo>
                  <a:pt x="3047" y="243839"/>
                </a:lnTo>
                <a:lnTo>
                  <a:pt x="6095" y="265175"/>
                </a:lnTo>
                <a:lnTo>
                  <a:pt x="12191" y="279399"/>
                </a:lnTo>
                <a:lnTo>
                  <a:pt x="12191" y="198119"/>
                </a:lnTo>
                <a:lnTo>
                  <a:pt x="15239" y="176783"/>
                </a:lnTo>
                <a:lnTo>
                  <a:pt x="15239" y="179831"/>
                </a:lnTo>
                <a:lnTo>
                  <a:pt x="33527" y="137159"/>
                </a:lnTo>
                <a:lnTo>
                  <a:pt x="33527" y="140207"/>
                </a:lnTo>
                <a:lnTo>
                  <a:pt x="45719" y="118871"/>
                </a:lnTo>
                <a:lnTo>
                  <a:pt x="45719" y="121919"/>
                </a:lnTo>
                <a:lnTo>
                  <a:pt x="57911" y="103631"/>
                </a:lnTo>
                <a:lnTo>
                  <a:pt x="76199" y="85343"/>
                </a:lnTo>
                <a:lnTo>
                  <a:pt x="94487" y="70103"/>
                </a:lnTo>
                <a:lnTo>
                  <a:pt x="112775" y="57911"/>
                </a:lnTo>
                <a:lnTo>
                  <a:pt x="137159" y="45719"/>
                </a:lnTo>
                <a:lnTo>
                  <a:pt x="158495" y="33527"/>
                </a:lnTo>
                <a:lnTo>
                  <a:pt x="185927" y="24383"/>
                </a:lnTo>
                <a:lnTo>
                  <a:pt x="210311" y="18287"/>
                </a:lnTo>
                <a:lnTo>
                  <a:pt x="237743" y="12191"/>
                </a:lnTo>
                <a:lnTo>
                  <a:pt x="265175" y="9448"/>
                </a:lnTo>
                <a:lnTo>
                  <a:pt x="265175" y="9143"/>
                </a:lnTo>
                <a:lnTo>
                  <a:pt x="1545335" y="9143"/>
                </a:lnTo>
                <a:lnTo>
                  <a:pt x="1575815" y="12191"/>
                </a:lnTo>
                <a:lnTo>
                  <a:pt x="1575815" y="12801"/>
                </a:lnTo>
                <a:lnTo>
                  <a:pt x="1603247" y="18287"/>
                </a:lnTo>
                <a:lnTo>
                  <a:pt x="1603247" y="18965"/>
                </a:lnTo>
                <a:lnTo>
                  <a:pt x="1627631" y="24383"/>
                </a:lnTo>
                <a:lnTo>
                  <a:pt x="1652015" y="33527"/>
                </a:lnTo>
                <a:lnTo>
                  <a:pt x="1676399" y="45719"/>
                </a:lnTo>
                <a:lnTo>
                  <a:pt x="1719071" y="70103"/>
                </a:lnTo>
                <a:lnTo>
                  <a:pt x="1737359" y="85343"/>
                </a:lnTo>
                <a:lnTo>
                  <a:pt x="1767839" y="121919"/>
                </a:lnTo>
                <a:lnTo>
                  <a:pt x="1767839" y="118871"/>
                </a:lnTo>
                <a:lnTo>
                  <a:pt x="1780031" y="140207"/>
                </a:lnTo>
                <a:lnTo>
                  <a:pt x="1780031" y="137159"/>
                </a:lnTo>
                <a:lnTo>
                  <a:pt x="1789175" y="158495"/>
                </a:lnTo>
                <a:lnTo>
                  <a:pt x="1795271" y="179831"/>
                </a:lnTo>
                <a:lnTo>
                  <a:pt x="1795271" y="176783"/>
                </a:lnTo>
                <a:lnTo>
                  <a:pt x="1801367" y="198119"/>
                </a:lnTo>
                <a:lnTo>
                  <a:pt x="1801367" y="275843"/>
                </a:lnTo>
                <a:lnTo>
                  <a:pt x="1810511" y="243839"/>
                </a:lnTo>
                <a:close/>
              </a:path>
              <a:path w="1811020" h="441960">
                <a:moveTo>
                  <a:pt x="268223" y="429767"/>
                </a:moveTo>
                <a:lnTo>
                  <a:pt x="210311" y="420623"/>
                </a:lnTo>
                <a:lnTo>
                  <a:pt x="158495" y="405383"/>
                </a:lnTo>
                <a:lnTo>
                  <a:pt x="112775" y="384047"/>
                </a:lnTo>
                <a:lnTo>
                  <a:pt x="57911" y="338327"/>
                </a:lnTo>
                <a:lnTo>
                  <a:pt x="33527" y="301751"/>
                </a:lnTo>
                <a:lnTo>
                  <a:pt x="15239" y="262127"/>
                </a:lnTo>
                <a:lnTo>
                  <a:pt x="12191" y="240791"/>
                </a:lnTo>
                <a:lnTo>
                  <a:pt x="12191" y="279399"/>
                </a:lnTo>
                <a:lnTo>
                  <a:pt x="36575" y="326135"/>
                </a:lnTo>
                <a:lnTo>
                  <a:pt x="70103" y="362711"/>
                </a:lnTo>
                <a:lnTo>
                  <a:pt x="131063" y="402335"/>
                </a:lnTo>
                <a:lnTo>
                  <a:pt x="182879" y="423671"/>
                </a:lnTo>
                <a:lnTo>
                  <a:pt x="237743" y="435863"/>
                </a:lnTo>
                <a:lnTo>
                  <a:pt x="265175" y="438911"/>
                </a:lnTo>
                <a:lnTo>
                  <a:pt x="265175" y="429767"/>
                </a:lnTo>
                <a:lnTo>
                  <a:pt x="268223" y="429767"/>
                </a:lnTo>
                <a:close/>
              </a:path>
              <a:path w="1811020" h="441960">
                <a:moveTo>
                  <a:pt x="268223" y="9143"/>
                </a:moveTo>
                <a:lnTo>
                  <a:pt x="265175" y="9143"/>
                </a:lnTo>
                <a:lnTo>
                  <a:pt x="265175" y="9448"/>
                </a:lnTo>
                <a:lnTo>
                  <a:pt x="268223" y="9143"/>
                </a:lnTo>
                <a:close/>
              </a:path>
              <a:path w="1811020" h="441960">
                <a:moveTo>
                  <a:pt x="1575815" y="435863"/>
                </a:moveTo>
                <a:lnTo>
                  <a:pt x="1575815" y="426719"/>
                </a:lnTo>
                <a:lnTo>
                  <a:pt x="1545335" y="429767"/>
                </a:lnTo>
                <a:lnTo>
                  <a:pt x="1517903" y="432815"/>
                </a:lnTo>
                <a:lnTo>
                  <a:pt x="295655" y="432815"/>
                </a:lnTo>
                <a:lnTo>
                  <a:pt x="265175" y="429767"/>
                </a:lnTo>
                <a:lnTo>
                  <a:pt x="265175" y="438911"/>
                </a:lnTo>
                <a:lnTo>
                  <a:pt x="295655" y="441959"/>
                </a:lnTo>
                <a:lnTo>
                  <a:pt x="1517903" y="441959"/>
                </a:lnTo>
                <a:lnTo>
                  <a:pt x="1545335" y="438911"/>
                </a:lnTo>
                <a:lnTo>
                  <a:pt x="1575815" y="435863"/>
                </a:lnTo>
                <a:close/>
              </a:path>
              <a:path w="1811020" h="441960">
                <a:moveTo>
                  <a:pt x="1575815" y="12801"/>
                </a:moveTo>
                <a:lnTo>
                  <a:pt x="1575815" y="12191"/>
                </a:lnTo>
                <a:lnTo>
                  <a:pt x="1572767" y="12191"/>
                </a:lnTo>
                <a:lnTo>
                  <a:pt x="1575815" y="12801"/>
                </a:lnTo>
                <a:close/>
              </a:path>
              <a:path w="1811020" h="441960">
                <a:moveTo>
                  <a:pt x="1603247" y="429767"/>
                </a:moveTo>
                <a:lnTo>
                  <a:pt x="1603247" y="420623"/>
                </a:lnTo>
                <a:lnTo>
                  <a:pt x="1572767" y="426719"/>
                </a:lnTo>
                <a:lnTo>
                  <a:pt x="1575815" y="426719"/>
                </a:lnTo>
                <a:lnTo>
                  <a:pt x="1575815" y="435863"/>
                </a:lnTo>
                <a:lnTo>
                  <a:pt x="1603247" y="429767"/>
                </a:lnTo>
                <a:close/>
              </a:path>
              <a:path w="1811020" h="441960">
                <a:moveTo>
                  <a:pt x="1603247" y="18965"/>
                </a:moveTo>
                <a:lnTo>
                  <a:pt x="1603247" y="18287"/>
                </a:lnTo>
                <a:lnTo>
                  <a:pt x="1600199" y="18287"/>
                </a:lnTo>
                <a:lnTo>
                  <a:pt x="1603247" y="18965"/>
                </a:lnTo>
                <a:close/>
              </a:path>
              <a:path w="1811020" h="441960">
                <a:moveTo>
                  <a:pt x="1801367" y="275843"/>
                </a:moveTo>
                <a:lnTo>
                  <a:pt x="1801367" y="240791"/>
                </a:lnTo>
                <a:lnTo>
                  <a:pt x="1789175" y="283463"/>
                </a:lnTo>
                <a:lnTo>
                  <a:pt x="1780031" y="301751"/>
                </a:lnTo>
                <a:lnTo>
                  <a:pt x="1752599" y="338327"/>
                </a:lnTo>
                <a:lnTo>
                  <a:pt x="1719071" y="368807"/>
                </a:lnTo>
                <a:lnTo>
                  <a:pt x="1676399" y="396239"/>
                </a:lnTo>
                <a:lnTo>
                  <a:pt x="1627631" y="414527"/>
                </a:lnTo>
                <a:lnTo>
                  <a:pt x="1600199" y="420623"/>
                </a:lnTo>
                <a:lnTo>
                  <a:pt x="1603247" y="420623"/>
                </a:lnTo>
                <a:lnTo>
                  <a:pt x="1603247" y="429767"/>
                </a:lnTo>
                <a:lnTo>
                  <a:pt x="1630679" y="423671"/>
                </a:lnTo>
                <a:lnTo>
                  <a:pt x="1703831" y="390143"/>
                </a:lnTo>
                <a:lnTo>
                  <a:pt x="1743455" y="362711"/>
                </a:lnTo>
                <a:lnTo>
                  <a:pt x="1773935" y="326135"/>
                </a:lnTo>
                <a:lnTo>
                  <a:pt x="1789175" y="307847"/>
                </a:lnTo>
                <a:lnTo>
                  <a:pt x="1798319" y="286511"/>
                </a:lnTo>
                <a:lnTo>
                  <a:pt x="1801367" y="27584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34" name="object 27"/>
          <p:cNvSpPr txBox="1"/>
          <p:nvPr/>
        </p:nvSpPr>
        <p:spPr>
          <a:xfrm>
            <a:off x="2789873" y="5006277"/>
            <a:ext cx="1330325" cy="225425"/>
          </a:xfrm>
          <a:prstGeom prst="rect">
            <a:avLst/>
          </a:prstGeom>
          <a:solidFill>
            <a:srgbClr val="00B050"/>
          </a:solidFill>
        </p:spPr>
        <p:txBody>
          <a:bodyPr lIns="0" tIns="0" rIns="0" bIns="0">
            <a:spAutoFit/>
          </a:bodyPr>
          <a:lstStyle/>
          <a:p>
            <a:pPr marL="12700" algn="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sz="1400" b="1" spc="-10" dirty="0">
                <a:solidFill>
                  <a:srgbClr val="232021"/>
                </a:solidFill>
                <a:latin typeface="Arial"/>
                <a:cs typeface="Arial"/>
              </a:rPr>
              <a:t>Stream</a:t>
            </a:r>
            <a:r>
              <a:rPr sz="1400" b="1" spc="-75" dirty="0">
                <a:solidFill>
                  <a:srgbClr val="232021"/>
                </a:solidFill>
                <a:latin typeface="Arial"/>
                <a:cs typeface="Arial"/>
              </a:rPr>
              <a:t> </a:t>
            </a:r>
            <a:r>
              <a:rPr sz="1400" b="1" spc="-10" dirty="0">
                <a:solidFill>
                  <a:srgbClr val="232021"/>
                </a:solidFill>
                <a:latin typeface="Arial"/>
                <a:cs typeface="Arial"/>
              </a:rPr>
              <a:t>Ciphers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35" name="object 28"/>
          <p:cNvSpPr>
            <a:spLocks/>
          </p:cNvSpPr>
          <p:nvPr/>
        </p:nvSpPr>
        <p:spPr bwMode="auto">
          <a:xfrm>
            <a:off x="2280285" y="4149027"/>
            <a:ext cx="0" cy="358775"/>
          </a:xfrm>
          <a:custGeom>
            <a:avLst/>
            <a:gdLst>
              <a:gd name="T0" fmla="*/ 0 h 360045"/>
              <a:gd name="T1" fmla="*/ 334218 h 360045"/>
              <a:gd name="T2" fmla="*/ 0 60000 65536"/>
              <a:gd name="T3" fmla="*/ 0 60000 65536"/>
              <a:gd name="T4" fmla="*/ 0 h 360045"/>
              <a:gd name="T5" fmla="*/ 360045 h 360045"/>
            </a:gdLst>
            <a:ahLst/>
            <a:cxnLst>
              <a:cxn ang="T2">
                <a:pos x="0" y="T0"/>
              </a:cxn>
              <a:cxn ang="T3">
                <a:pos x="0" y="T1"/>
              </a:cxn>
            </a:cxnLst>
            <a:rect l="0" t="T4" r="0" b="T5"/>
            <a:pathLst>
              <a:path h="360045">
                <a:moveTo>
                  <a:pt x="0" y="0"/>
                </a:moveTo>
                <a:lnTo>
                  <a:pt x="0" y="359663"/>
                </a:lnTo>
              </a:path>
            </a:pathLst>
          </a:custGeom>
          <a:noFill/>
          <a:ln w="9143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36" name="object 29"/>
          <p:cNvSpPr>
            <a:spLocks/>
          </p:cNvSpPr>
          <p:nvPr/>
        </p:nvSpPr>
        <p:spPr bwMode="auto">
          <a:xfrm flipV="1">
            <a:off x="1632585" y="4461764"/>
            <a:ext cx="1804988" cy="46038"/>
          </a:xfrm>
          <a:custGeom>
            <a:avLst/>
            <a:gdLst>
              <a:gd name="T0" fmla="*/ 0 w 2374900"/>
              <a:gd name="T1" fmla="*/ 0 h 45719"/>
              <a:gd name="T2" fmla="*/ 22377 w 2374900"/>
              <a:gd name="T3" fmla="*/ 0 h 45719"/>
              <a:gd name="T4" fmla="*/ 0 60000 65536"/>
              <a:gd name="T5" fmla="*/ 0 60000 65536"/>
              <a:gd name="T6" fmla="*/ 0 w 2374900"/>
              <a:gd name="T7" fmla="*/ 0 h 45719"/>
              <a:gd name="T8" fmla="*/ 2374900 w 2374900"/>
              <a:gd name="T9" fmla="*/ 0 h 45719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374900" h="45719">
                <a:moveTo>
                  <a:pt x="0" y="0"/>
                </a:moveTo>
                <a:lnTo>
                  <a:pt x="2374391" y="0"/>
                </a:lnTo>
              </a:path>
            </a:pathLst>
          </a:custGeom>
          <a:noFill/>
          <a:ln w="9143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37" name="object 30"/>
          <p:cNvSpPr>
            <a:spLocks/>
          </p:cNvSpPr>
          <p:nvPr/>
        </p:nvSpPr>
        <p:spPr bwMode="auto">
          <a:xfrm>
            <a:off x="1592898" y="4507802"/>
            <a:ext cx="76200" cy="431800"/>
          </a:xfrm>
          <a:custGeom>
            <a:avLst/>
            <a:gdLst>
              <a:gd name="T0" fmla="*/ 76199 w 76200"/>
              <a:gd name="T1" fmla="*/ 335521 h 433070"/>
              <a:gd name="T2" fmla="*/ 0 w 76200"/>
              <a:gd name="T3" fmla="*/ 335521 h 433070"/>
              <a:gd name="T4" fmla="*/ 33527 w 76200"/>
              <a:gd name="T5" fmla="*/ 396181 h 433070"/>
              <a:gd name="T6" fmla="*/ 33527 w 76200"/>
              <a:gd name="T7" fmla="*/ 346987 h 433070"/>
              <a:gd name="T8" fmla="*/ 45719 w 76200"/>
              <a:gd name="T9" fmla="*/ 346987 h 433070"/>
              <a:gd name="T10" fmla="*/ 45719 w 76200"/>
              <a:gd name="T11" fmla="*/ 395262 h 433070"/>
              <a:gd name="T12" fmla="*/ 76199 w 76200"/>
              <a:gd name="T13" fmla="*/ 335521 h 433070"/>
              <a:gd name="T14" fmla="*/ 45719 w 76200"/>
              <a:gd name="T15" fmla="*/ 335521 h 433070"/>
              <a:gd name="T16" fmla="*/ 45719 w 76200"/>
              <a:gd name="T17" fmla="*/ 0 h 433070"/>
              <a:gd name="T18" fmla="*/ 33527 w 76200"/>
              <a:gd name="T19" fmla="*/ 0 h 433070"/>
              <a:gd name="T20" fmla="*/ 33527 w 76200"/>
              <a:gd name="T21" fmla="*/ 335521 h 433070"/>
              <a:gd name="T22" fmla="*/ 45719 w 76200"/>
              <a:gd name="T23" fmla="*/ 335521 h 433070"/>
              <a:gd name="T24" fmla="*/ 45719 w 76200"/>
              <a:gd name="T25" fmla="*/ 395262 h 433070"/>
              <a:gd name="T26" fmla="*/ 45719 w 76200"/>
              <a:gd name="T27" fmla="*/ 346987 h 433070"/>
              <a:gd name="T28" fmla="*/ 33527 w 76200"/>
              <a:gd name="T29" fmla="*/ 346987 h 433070"/>
              <a:gd name="T30" fmla="*/ 33527 w 76200"/>
              <a:gd name="T31" fmla="*/ 396181 h 433070"/>
              <a:gd name="T32" fmla="*/ 39623 w 76200"/>
              <a:gd name="T33" fmla="*/ 407210 h 433070"/>
              <a:gd name="T34" fmla="*/ 45719 w 76200"/>
              <a:gd name="T35" fmla="*/ 395262 h 433070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76200"/>
              <a:gd name="T55" fmla="*/ 0 h 433070"/>
              <a:gd name="T56" fmla="*/ 76200 w 76200"/>
              <a:gd name="T57" fmla="*/ 433070 h 433070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76200" h="433070">
                <a:moveTo>
                  <a:pt x="76199" y="356615"/>
                </a:moveTo>
                <a:lnTo>
                  <a:pt x="0" y="356615"/>
                </a:lnTo>
                <a:lnTo>
                  <a:pt x="33527" y="421092"/>
                </a:lnTo>
                <a:lnTo>
                  <a:pt x="33527" y="368807"/>
                </a:lnTo>
                <a:lnTo>
                  <a:pt x="45719" y="368807"/>
                </a:lnTo>
                <a:lnTo>
                  <a:pt x="45719" y="420115"/>
                </a:lnTo>
                <a:lnTo>
                  <a:pt x="76199" y="356615"/>
                </a:lnTo>
                <a:close/>
              </a:path>
              <a:path w="76200" h="433070">
                <a:moveTo>
                  <a:pt x="45719" y="356615"/>
                </a:moveTo>
                <a:lnTo>
                  <a:pt x="45719" y="0"/>
                </a:lnTo>
                <a:lnTo>
                  <a:pt x="33527" y="0"/>
                </a:lnTo>
                <a:lnTo>
                  <a:pt x="33527" y="356615"/>
                </a:lnTo>
                <a:lnTo>
                  <a:pt x="45719" y="356615"/>
                </a:lnTo>
                <a:close/>
              </a:path>
              <a:path w="76200" h="433070">
                <a:moveTo>
                  <a:pt x="45719" y="420115"/>
                </a:moveTo>
                <a:lnTo>
                  <a:pt x="45719" y="368807"/>
                </a:lnTo>
                <a:lnTo>
                  <a:pt x="33527" y="368807"/>
                </a:lnTo>
                <a:lnTo>
                  <a:pt x="33527" y="421092"/>
                </a:lnTo>
                <a:lnTo>
                  <a:pt x="39623" y="432815"/>
                </a:lnTo>
                <a:lnTo>
                  <a:pt x="45719" y="420115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38" name="object 31"/>
          <p:cNvSpPr>
            <a:spLocks/>
          </p:cNvSpPr>
          <p:nvPr/>
        </p:nvSpPr>
        <p:spPr bwMode="auto">
          <a:xfrm>
            <a:off x="3437573" y="4507802"/>
            <a:ext cx="76200" cy="431800"/>
          </a:xfrm>
          <a:custGeom>
            <a:avLst/>
            <a:gdLst>
              <a:gd name="T0" fmla="*/ 76199 w 76200"/>
              <a:gd name="T1" fmla="*/ 335521 h 433070"/>
              <a:gd name="T2" fmla="*/ 0 w 76200"/>
              <a:gd name="T3" fmla="*/ 335521 h 433070"/>
              <a:gd name="T4" fmla="*/ 30479 w 76200"/>
              <a:gd name="T5" fmla="*/ 395262 h 433070"/>
              <a:gd name="T6" fmla="*/ 30479 w 76200"/>
              <a:gd name="T7" fmla="*/ 346987 h 433070"/>
              <a:gd name="T8" fmla="*/ 42671 w 76200"/>
              <a:gd name="T9" fmla="*/ 346987 h 433070"/>
              <a:gd name="T10" fmla="*/ 42671 w 76200"/>
              <a:gd name="T11" fmla="*/ 396181 h 433070"/>
              <a:gd name="T12" fmla="*/ 76199 w 76200"/>
              <a:gd name="T13" fmla="*/ 335521 h 433070"/>
              <a:gd name="T14" fmla="*/ 42671 w 76200"/>
              <a:gd name="T15" fmla="*/ 335521 h 433070"/>
              <a:gd name="T16" fmla="*/ 42671 w 76200"/>
              <a:gd name="T17" fmla="*/ 0 h 433070"/>
              <a:gd name="T18" fmla="*/ 30479 w 76200"/>
              <a:gd name="T19" fmla="*/ 0 h 433070"/>
              <a:gd name="T20" fmla="*/ 30479 w 76200"/>
              <a:gd name="T21" fmla="*/ 335521 h 433070"/>
              <a:gd name="T22" fmla="*/ 42671 w 76200"/>
              <a:gd name="T23" fmla="*/ 335521 h 433070"/>
              <a:gd name="T24" fmla="*/ 42671 w 76200"/>
              <a:gd name="T25" fmla="*/ 396181 h 433070"/>
              <a:gd name="T26" fmla="*/ 42671 w 76200"/>
              <a:gd name="T27" fmla="*/ 346987 h 433070"/>
              <a:gd name="T28" fmla="*/ 30479 w 76200"/>
              <a:gd name="T29" fmla="*/ 346987 h 433070"/>
              <a:gd name="T30" fmla="*/ 30479 w 76200"/>
              <a:gd name="T31" fmla="*/ 395262 h 433070"/>
              <a:gd name="T32" fmla="*/ 36575 w 76200"/>
              <a:gd name="T33" fmla="*/ 407210 h 433070"/>
              <a:gd name="T34" fmla="*/ 42671 w 76200"/>
              <a:gd name="T35" fmla="*/ 396181 h 433070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76200"/>
              <a:gd name="T55" fmla="*/ 0 h 433070"/>
              <a:gd name="T56" fmla="*/ 76200 w 76200"/>
              <a:gd name="T57" fmla="*/ 433070 h 433070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76200" h="433070">
                <a:moveTo>
                  <a:pt x="76199" y="356615"/>
                </a:moveTo>
                <a:lnTo>
                  <a:pt x="0" y="356615"/>
                </a:lnTo>
                <a:lnTo>
                  <a:pt x="30479" y="420115"/>
                </a:lnTo>
                <a:lnTo>
                  <a:pt x="30479" y="368807"/>
                </a:lnTo>
                <a:lnTo>
                  <a:pt x="42671" y="368807"/>
                </a:lnTo>
                <a:lnTo>
                  <a:pt x="42671" y="421092"/>
                </a:lnTo>
                <a:lnTo>
                  <a:pt x="76199" y="356615"/>
                </a:lnTo>
                <a:close/>
              </a:path>
              <a:path w="76200" h="433070">
                <a:moveTo>
                  <a:pt x="42671" y="356615"/>
                </a:moveTo>
                <a:lnTo>
                  <a:pt x="42671" y="0"/>
                </a:lnTo>
                <a:lnTo>
                  <a:pt x="30479" y="0"/>
                </a:lnTo>
                <a:lnTo>
                  <a:pt x="30479" y="356615"/>
                </a:lnTo>
                <a:lnTo>
                  <a:pt x="42671" y="356615"/>
                </a:lnTo>
                <a:close/>
              </a:path>
              <a:path w="76200" h="433070">
                <a:moveTo>
                  <a:pt x="42671" y="421092"/>
                </a:moveTo>
                <a:lnTo>
                  <a:pt x="42671" y="368807"/>
                </a:lnTo>
                <a:lnTo>
                  <a:pt x="30479" y="368807"/>
                </a:lnTo>
                <a:lnTo>
                  <a:pt x="30479" y="420115"/>
                </a:lnTo>
                <a:lnTo>
                  <a:pt x="36575" y="432815"/>
                </a:lnTo>
                <a:lnTo>
                  <a:pt x="42671" y="421092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cxnSp>
        <p:nvCxnSpPr>
          <p:cNvPr id="39" name="Straight Connector 38"/>
          <p:cNvCxnSpPr/>
          <p:nvPr/>
        </p:nvCxnSpPr>
        <p:spPr>
          <a:xfrm>
            <a:off x="1637348" y="5368227"/>
            <a:ext cx="0" cy="3603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Rounded Rectangle 39"/>
          <p:cNvSpPr/>
          <p:nvPr/>
        </p:nvSpPr>
        <p:spPr>
          <a:xfrm>
            <a:off x="594360" y="5944489"/>
            <a:ext cx="971550" cy="360363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r>
              <a:rPr lang="en-US" dirty="0"/>
              <a:t>DES</a:t>
            </a:r>
            <a:endParaRPr lang="ar-SA" dirty="0"/>
          </a:p>
        </p:txBody>
      </p:sp>
      <p:sp>
        <p:nvSpPr>
          <p:cNvPr id="41" name="object 29"/>
          <p:cNvSpPr>
            <a:spLocks/>
          </p:cNvSpPr>
          <p:nvPr/>
        </p:nvSpPr>
        <p:spPr bwMode="auto">
          <a:xfrm>
            <a:off x="921385" y="5755577"/>
            <a:ext cx="1508125" cy="44450"/>
          </a:xfrm>
          <a:custGeom>
            <a:avLst/>
            <a:gdLst>
              <a:gd name="T0" fmla="*/ 0 w 2374900"/>
              <a:gd name="T1" fmla="*/ 0 h 45719"/>
              <a:gd name="T2" fmla="*/ 18 w 2374900"/>
              <a:gd name="T3" fmla="*/ 0 h 45719"/>
              <a:gd name="T4" fmla="*/ 0 60000 65536"/>
              <a:gd name="T5" fmla="*/ 0 60000 65536"/>
              <a:gd name="T6" fmla="*/ 0 w 2374900"/>
              <a:gd name="T7" fmla="*/ 0 h 45719"/>
              <a:gd name="T8" fmla="*/ 2374900 w 2374900"/>
              <a:gd name="T9" fmla="*/ 0 h 45719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374900" h="45719">
                <a:moveTo>
                  <a:pt x="0" y="0"/>
                </a:moveTo>
                <a:lnTo>
                  <a:pt x="2374391" y="0"/>
                </a:lnTo>
              </a:path>
            </a:pathLst>
          </a:custGeom>
          <a:noFill/>
          <a:ln w="9143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42" name="Rounded Rectangle 41"/>
          <p:cNvSpPr/>
          <p:nvPr/>
        </p:nvSpPr>
        <p:spPr>
          <a:xfrm>
            <a:off x="1997710" y="5944489"/>
            <a:ext cx="971550" cy="360363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r>
              <a:rPr lang="en-US" dirty="0"/>
              <a:t>AES</a:t>
            </a:r>
            <a:endParaRPr lang="ar-SA" dirty="0"/>
          </a:p>
        </p:txBody>
      </p:sp>
      <p:cxnSp>
        <p:nvCxnSpPr>
          <p:cNvPr id="43" name="Straight Connector 42"/>
          <p:cNvCxnSpPr>
            <a:stCxn id="41" idx="0"/>
          </p:cNvCxnSpPr>
          <p:nvPr/>
        </p:nvCxnSpPr>
        <p:spPr>
          <a:xfrm flipH="1">
            <a:off x="918210" y="5755577"/>
            <a:ext cx="3175" cy="18891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flipH="1">
            <a:off x="2429510" y="5728589"/>
            <a:ext cx="3175" cy="1905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5" name="object 24"/>
          <p:cNvSpPr>
            <a:spLocks/>
          </p:cNvSpPr>
          <p:nvPr/>
        </p:nvSpPr>
        <p:spPr bwMode="auto">
          <a:xfrm>
            <a:off x="6029960" y="4931664"/>
            <a:ext cx="1808163" cy="725488"/>
          </a:xfrm>
          <a:custGeom>
            <a:avLst/>
            <a:gdLst>
              <a:gd name="T0" fmla="*/ 1808557 w 1807845"/>
              <a:gd name="T1" fmla="*/ 683509561 h 441960"/>
              <a:gd name="T2" fmla="*/ 1713370 w 1807845"/>
              <a:gd name="T3" fmla="*/ 214430631 h 441960"/>
              <a:gd name="T4" fmla="*/ 1615113 w 1807845"/>
              <a:gd name="T5" fmla="*/ 40193472 h 441960"/>
              <a:gd name="T6" fmla="*/ 264059 w 1807845"/>
              <a:gd name="T7" fmla="*/ 0 h 441960"/>
              <a:gd name="T8" fmla="*/ 153533 w 1807845"/>
              <a:gd name="T9" fmla="*/ 120622269 h 441960"/>
              <a:gd name="T10" fmla="*/ 49145 w 1807845"/>
              <a:gd name="T11" fmla="*/ 428860916 h 441960"/>
              <a:gd name="T12" fmla="*/ 12275 w 1807845"/>
              <a:gd name="T13" fmla="*/ 683509561 h 441960"/>
              <a:gd name="T14" fmla="*/ 9227 w 1807845"/>
              <a:gd name="T15" fmla="*/ 1212902796 h 441960"/>
              <a:gd name="T16" fmla="*/ 15365 w 1807845"/>
              <a:gd name="T17" fmla="*/ 790726041 h 441960"/>
              <a:gd name="T18" fmla="*/ 30689 w 1807845"/>
              <a:gd name="T19" fmla="*/ 616497558 h 441960"/>
              <a:gd name="T20" fmla="*/ 73697 w 1807845"/>
              <a:gd name="T21" fmla="*/ 375258627 h 441960"/>
              <a:gd name="T22" fmla="*/ 208792 w 1807845"/>
              <a:gd name="T23" fmla="*/ 83388298 h 441960"/>
              <a:gd name="T24" fmla="*/ 267149 w 1807845"/>
              <a:gd name="T25" fmla="*/ 40193472 h 441960"/>
              <a:gd name="T26" fmla="*/ 1584408 w 1807845"/>
              <a:gd name="T27" fmla="*/ 53623394 h 441960"/>
              <a:gd name="T28" fmla="*/ 1664242 w 1807845"/>
              <a:gd name="T29" fmla="*/ 147413239 h 441960"/>
              <a:gd name="T30" fmla="*/ 1710300 w 1807845"/>
              <a:gd name="T31" fmla="*/ 262296913 h 441960"/>
              <a:gd name="T32" fmla="*/ 1765568 w 1807845"/>
              <a:gd name="T33" fmla="*/ 455670339 h 441960"/>
              <a:gd name="T34" fmla="*/ 1790135 w 1807845"/>
              <a:gd name="T35" fmla="*/ 616497558 h 441960"/>
              <a:gd name="T36" fmla="*/ 1805484 w 1807845"/>
              <a:gd name="T37" fmla="*/ 790726041 h 441960"/>
              <a:gd name="T38" fmla="*/ 1811625 w 1807845"/>
              <a:gd name="T39" fmla="*/ 1212902796 h 441960"/>
              <a:gd name="T40" fmla="*/ 135119 w 1807845"/>
              <a:gd name="T41" fmla="*/ 1742277577 h 441960"/>
              <a:gd name="T42" fmla="*/ 30689 w 1807845"/>
              <a:gd name="T43" fmla="*/ 1326813783 h 441960"/>
              <a:gd name="T44" fmla="*/ 12275 w 1807845"/>
              <a:gd name="T45" fmla="*/ 1259803505 h 441960"/>
              <a:gd name="T46" fmla="*/ 49145 w 1807845"/>
              <a:gd name="T47" fmla="*/ 1514450082 h 441960"/>
              <a:gd name="T48" fmla="*/ 107477 w 1807845"/>
              <a:gd name="T49" fmla="*/ 1715467119 h 441960"/>
              <a:gd name="T50" fmla="*/ 181175 w 1807845"/>
              <a:gd name="T51" fmla="*/ 1862900493 h 441960"/>
              <a:gd name="T52" fmla="*/ 211865 w 1807845"/>
              <a:gd name="T53" fmla="*/ 1849494574 h 441960"/>
              <a:gd name="T54" fmla="*/ 208792 w 1807845"/>
              <a:gd name="T55" fmla="*/ 83388298 h 441960"/>
              <a:gd name="T56" fmla="*/ 1556773 w 1807845"/>
              <a:gd name="T57" fmla="*/ 1889701293 h 441960"/>
              <a:gd name="T58" fmla="*/ 267149 w 1807845"/>
              <a:gd name="T59" fmla="*/ 1889701293 h 441960"/>
              <a:gd name="T60" fmla="*/ 208792 w 1807845"/>
              <a:gd name="T61" fmla="*/ 1889701293 h 441960"/>
              <a:gd name="T62" fmla="*/ 294774 w 1807845"/>
              <a:gd name="T63" fmla="*/ 1943316689 h 441960"/>
              <a:gd name="T64" fmla="*/ 1556773 w 1807845"/>
              <a:gd name="T65" fmla="*/ 41562803 h 441960"/>
              <a:gd name="T66" fmla="*/ 1556773 w 1807845"/>
              <a:gd name="T67" fmla="*/ 41562803 h 441960"/>
              <a:gd name="T68" fmla="*/ 1685735 w 1807845"/>
              <a:gd name="T69" fmla="*/ 1742277577 h 441960"/>
              <a:gd name="T70" fmla="*/ 1612043 w 1807845"/>
              <a:gd name="T71" fmla="*/ 1849494574 h 441960"/>
              <a:gd name="T72" fmla="*/ 1556773 w 1807845"/>
              <a:gd name="T73" fmla="*/ 1889701293 h 441960"/>
              <a:gd name="T74" fmla="*/ 1615113 w 1807845"/>
              <a:gd name="T75" fmla="*/ 1889701293 h 441960"/>
              <a:gd name="T76" fmla="*/ 1691878 w 1807845"/>
              <a:gd name="T77" fmla="*/ 1769085275 h 441960"/>
              <a:gd name="T78" fmla="*/ 1710300 w 1807845"/>
              <a:gd name="T79" fmla="*/ 254640282 h 441960"/>
              <a:gd name="T80" fmla="*/ 1811625 w 1807845"/>
              <a:gd name="T81" fmla="*/ 1212902796 h 441960"/>
              <a:gd name="T82" fmla="*/ 1790135 w 1807845"/>
              <a:gd name="T83" fmla="*/ 1326813783 h 441960"/>
              <a:gd name="T84" fmla="*/ 1707228 w 1807845"/>
              <a:gd name="T85" fmla="*/ 1688670459 h 441960"/>
              <a:gd name="T86" fmla="*/ 1734863 w 1807845"/>
              <a:gd name="T87" fmla="*/ 1661871038 h 441960"/>
              <a:gd name="T88" fmla="*/ 1808557 w 1807845"/>
              <a:gd name="T89" fmla="*/ 1259803505 h 441960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1807845"/>
              <a:gd name="T136" fmla="*/ 0 h 441960"/>
              <a:gd name="T137" fmla="*/ 1807845 w 1807845"/>
              <a:gd name="T138" fmla="*/ 441960 h 441960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1807845" h="441960">
                <a:moveTo>
                  <a:pt x="1807463" y="243839"/>
                </a:moveTo>
                <a:lnTo>
                  <a:pt x="1807463" y="198119"/>
                </a:lnTo>
                <a:lnTo>
                  <a:pt x="1795271" y="155447"/>
                </a:lnTo>
                <a:lnTo>
                  <a:pt x="1773935" y="115823"/>
                </a:lnTo>
                <a:lnTo>
                  <a:pt x="1740407" y="79247"/>
                </a:lnTo>
                <a:lnTo>
                  <a:pt x="1700783" y="48767"/>
                </a:lnTo>
                <a:lnTo>
                  <a:pt x="1655063" y="27431"/>
                </a:lnTo>
                <a:lnTo>
                  <a:pt x="1627631" y="15239"/>
                </a:lnTo>
                <a:lnTo>
                  <a:pt x="1603247" y="9143"/>
                </a:lnTo>
                <a:lnTo>
                  <a:pt x="1572767" y="3047"/>
                </a:lnTo>
                <a:lnTo>
                  <a:pt x="1545335" y="0"/>
                </a:lnTo>
                <a:lnTo>
                  <a:pt x="262127" y="0"/>
                </a:lnTo>
                <a:lnTo>
                  <a:pt x="234695" y="3047"/>
                </a:lnTo>
                <a:lnTo>
                  <a:pt x="179831" y="15239"/>
                </a:lnTo>
                <a:lnTo>
                  <a:pt x="152399" y="27431"/>
                </a:lnTo>
                <a:lnTo>
                  <a:pt x="131063" y="36575"/>
                </a:lnTo>
                <a:lnTo>
                  <a:pt x="85343" y="64007"/>
                </a:lnTo>
                <a:lnTo>
                  <a:pt x="48767" y="97535"/>
                </a:lnTo>
                <a:lnTo>
                  <a:pt x="36575" y="115823"/>
                </a:lnTo>
                <a:lnTo>
                  <a:pt x="21335" y="134111"/>
                </a:lnTo>
                <a:lnTo>
                  <a:pt x="12191" y="155447"/>
                </a:lnTo>
                <a:lnTo>
                  <a:pt x="0" y="198119"/>
                </a:lnTo>
                <a:lnTo>
                  <a:pt x="0" y="243839"/>
                </a:lnTo>
                <a:lnTo>
                  <a:pt x="9143" y="275843"/>
                </a:lnTo>
                <a:lnTo>
                  <a:pt x="9143" y="198119"/>
                </a:lnTo>
                <a:lnTo>
                  <a:pt x="15239" y="176783"/>
                </a:lnTo>
                <a:lnTo>
                  <a:pt x="15239" y="179831"/>
                </a:lnTo>
                <a:lnTo>
                  <a:pt x="21335" y="158495"/>
                </a:lnTo>
                <a:lnTo>
                  <a:pt x="30479" y="137159"/>
                </a:lnTo>
                <a:lnTo>
                  <a:pt x="30479" y="140207"/>
                </a:lnTo>
                <a:lnTo>
                  <a:pt x="42671" y="118871"/>
                </a:lnTo>
                <a:lnTo>
                  <a:pt x="42671" y="121919"/>
                </a:lnTo>
                <a:lnTo>
                  <a:pt x="73151" y="85343"/>
                </a:lnTo>
                <a:lnTo>
                  <a:pt x="134111" y="45719"/>
                </a:lnTo>
                <a:lnTo>
                  <a:pt x="182879" y="24383"/>
                </a:lnTo>
                <a:lnTo>
                  <a:pt x="207263" y="18965"/>
                </a:lnTo>
                <a:lnTo>
                  <a:pt x="207263" y="18287"/>
                </a:lnTo>
                <a:lnTo>
                  <a:pt x="234695" y="12191"/>
                </a:lnTo>
                <a:lnTo>
                  <a:pt x="265175" y="9143"/>
                </a:lnTo>
                <a:lnTo>
                  <a:pt x="1545335" y="9143"/>
                </a:lnTo>
                <a:lnTo>
                  <a:pt x="1545335" y="9448"/>
                </a:lnTo>
                <a:lnTo>
                  <a:pt x="1572767" y="12191"/>
                </a:lnTo>
                <a:lnTo>
                  <a:pt x="1600199" y="18287"/>
                </a:lnTo>
                <a:lnTo>
                  <a:pt x="1624583" y="24383"/>
                </a:lnTo>
                <a:lnTo>
                  <a:pt x="1652015" y="33527"/>
                </a:lnTo>
                <a:lnTo>
                  <a:pt x="1673351" y="45719"/>
                </a:lnTo>
                <a:lnTo>
                  <a:pt x="1697735" y="57911"/>
                </a:lnTo>
                <a:lnTo>
                  <a:pt x="1697735" y="59653"/>
                </a:lnTo>
                <a:lnTo>
                  <a:pt x="1716023" y="70103"/>
                </a:lnTo>
                <a:lnTo>
                  <a:pt x="1734311" y="85343"/>
                </a:lnTo>
                <a:lnTo>
                  <a:pt x="1752599" y="103631"/>
                </a:lnTo>
                <a:lnTo>
                  <a:pt x="1764791" y="121919"/>
                </a:lnTo>
                <a:lnTo>
                  <a:pt x="1764791" y="118871"/>
                </a:lnTo>
                <a:lnTo>
                  <a:pt x="1776983" y="140207"/>
                </a:lnTo>
                <a:lnTo>
                  <a:pt x="1776983" y="137159"/>
                </a:lnTo>
                <a:lnTo>
                  <a:pt x="1786127" y="158495"/>
                </a:lnTo>
                <a:lnTo>
                  <a:pt x="1792223" y="179831"/>
                </a:lnTo>
                <a:lnTo>
                  <a:pt x="1792223" y="176783"/>
                </a:lnTo>
                <a:lnTo>
                  <a:pt x="1798319" y="198119"/>
                </a:lnTo>
                <a:lnTo>
                  <a:pt x="1798319" y="275843"/>
                </a:lnTo>
                <a:lnTo>
                  <a:pt x="1807463" y="243839"/>
                </a:lnTo>
                <a:close/>
              </a:path>
              <a:path w="1807845" h="441960">
                <a:moveTo>
                  <a:pt x="210311" y="420623"/>
                </a:moveTo>
                <a:lnTo>
                  <a:pt x="134111" y="396239"/>
                </a:lnTo>
                <a:lnTo>
                  <a:pt x="91439" y="368807"/>
                </a:lnTo>
                <a:lnTo>
                  <a:pt x="57911" y="338327"/>
                </a:lnTo>
                <a:lnTo>
                  <a:pt x="30479" y="301751"/>
                </a:lnTo>
                <a:lnTo>
                  <a:pt x="9143" y="240791"/>
                </a:lnTo>
                <a:lnTo>
                  <a:pt x="9143" y="275843"/>
                </a:lnTo>
                <a:lnTo>
                  <a:pt x="12191" y="286511"/>
                </a:lnTo>
                <a:lnTo>
                  <a:pt x="21335" y="307847"/>
                </a:lnTo>
                <a:lnTo>
                  <a:pt x="36575" y="326135"/>
                </a:lnTo>
                <a:lnTo>
                  <a:pt x="48767" y="344423"/>
                </a:lnTo>
                <a:lnTo>
                  <a:pt x="67055" y="362711"/>
                </a:lnTo>
                <a:lnTo>
                  <a:pt x="85343" y="377951"/>
                </a:lnTo>
                <a:lnTo>
                  <a:pt x="106679" y="390143"/>
                </a:lnTo>
                <a:lnTo>
                  <a:pt x="131063" y="402335"/>
                </a:lnTo>
                <a:lnTo>
                  <a:pt x="152399" y="414527"/>
                </a:lnTo>
                <a:lnTo>
                  <a:pt x="179831" y="423671"/>
                </a:lnTo>
                <a:lnTo>
                  <a:pt x="207263" y="429767"/>
                </a:lnTo>
                <a:lnTo>
                  <a:pt x="207263" y="420623"/>
                </a:lnTo>
                <a:lnTo>
                  <a:pt x="210311" y="420623"/>
                </a:lnTo>
                <a:close/>
              </a:path>
              <a:path w="1807845" h="441960">
                <a:moveTo>
                  <a:pt x="210311" y="18287"/>
                </a:moveTo>
                <a:lnTo>
                  <a:pt x="207263" y="18287"/>
                </a:lnTo>
                <a:lnTo>
                  <a:pt x="207263" y="18965"/>
                </a:lnTo>
                <a:lnTo>
                  <a:pt x="210311" y="18287"/>
                </a:lnTo>
                <a:close/>
              </a:path>
              <a:path w="1807845" h="441960">
                <a:moveTo>
                  <a:pt x="1545335" y="438911"/>
                </a:moveTo>
                <a:lnTo>
                  <a:pt x="1545335" y="429767"/>
                </a:lnTo>
                <a:lnTo>
                  <a:pt x="1514855" y="432815"/>
                </a:lnTo>
                <a:lnTo>
                  <a:pt x="292607" y="432815"/>
                </a:lnTo>
                <a:lnTo>
                  <a:pt x="265175" y="429767"/>
                </a:lnTo>
                <a:lnTo>
                  <a:pt x="234695" y="426719"/>
                </a:lnTo>
                <a:lnTo>
                  <a:pt x="207263" y="420623"/>
                </a:lnTo>
                <a:lnTo>
                  <a:pt x="207263" y="429767"/>
                </a:lnTo>
                <a:lnTo>
                  <a:pt x="234695" y="435863"/>
                </a:lnTo>
                <a:lnTo>
                  <a:pt x="262127" y="438911"/>
                </a:lnTo>
                <a:lnTo>
                  <a:pt x="292607" y="441959"/>
                </a:lnTo>
                <a:lnTo>
                  <a:pt x="1514855" y="441959"/>
                </a:lnTo>
                <a:lnTo>
                  <a:pt x="1545335" y="438911"/>
                </a:lnTo>
                <a:close/>
              </a:path>
              <a:path w="1807845" h="441960">
                <a:moveTo>
                  <a:pt x="1545335" y="9448"/>
                </a:moveTo>
                <a:lnTo>
                  <a:pt x="1545335" y="9143"/>
                </a:lnTo>
                <a:lnTo>
                  <a:pt x="1542287" y="9143"/>
                </a:lnTo>
                <a:lnTo>
                  <a:pt x="1545335" y="9448"/>
                </a:lnTo>
                <a:close/>
              </a:path>
              <a:path w="1807845" h="441960">
                <a:moveTo>
                  <a:pt x="1697735" y="391885"/>
                </a:moveTo>
                <a:lnTo>
                  <a:pt x="1697735" y="384047"/>
                </a:lnTo>
                <a:lnTo>
                  <a:pt x="1673351" y="396239"/>
                </a:lnTo>
                <a:lnTo>
                  <a:pt x="1652015" y="405383"/>
                </a:lnTo>
                <a:lnTo>
                  <a:pt x="1624583" y="414527"/>
                </a:lnTo>
                <a:lnTo>
                  <a:pt x="1600199" y="420623"/>
                </a:lnTo>
                <a:lnTo>
                  <a:pt x="1572767" y="426719"/>
                </a:lnTo>
                <a:lnTo>
                  <a:pt x="1542287" y="429767"/>
                </a:lnTo>
                <a:lnTo>
                  <a:pt x="1545335" y="429767"/>
                </a:lnTo>
                <a:lnTo>
                  <a:pt x="1545335" y="438911"/>
                </a:lnTo>
                <a:lnTo>
                  <a:pt x="1572767" y="435863"/>
                </a:lnTo>
                <a:lnTo>
                  <a:pt x="1603247" y="429767"/>
                </a:lnTo>
                <a:lnTo>
                  <a:pt x="1627631" y="423671"/>
                </a:lnTo>
                <a:lnTo>
                  <a:pt x="1655063" y="414527"/>
                </a:lnTo>
                <a:lnTo>
                  <a:pt x="1679447" y="402335"/>
                </a:lnTo>
                <a:lnTo>
                  <a:pt x="1697735" y="391885"/>
                </a:lnTo>
                <a:close/>
              </a:path>
              <a:path w="1807845" h="441960">
                <a:moveTo>
                  <a:pt x="1697735" y="59653"/>
                </a:moveTo>
                <a:lnTo>
                  <a:pt x="1697735" y="57911"/>
                </a:lnTo>
                <a:lnTo>
                  <a:pt x="1694687" y="57911"/>
                </a:lnTo>
                <a:lnTo>
                  <a:pt x="1697735" y="59653"/>
                </a:lnTo>
                <a:close/>
              </a:path>
              <a:path w="1807845" h="441960">
                <a:moveTo>
                  <a:pt x="1798319" y="275843"/>
                </a:moveTo>
                <a:lnTo>
                  <a:pt x="1798319" y="240791"/>
                </a:lnTo>
                <a:lnTo>
                  <a:pt x="1786127" y="283463"/>
                </a:lnTo>
                <a:lnTo>
                  <a:pt x="1776983" y="301751"/>
                </a:lnTo>
                <a:lnTo>
                  <a:pt x="1752599" y="338327"/>
                </a:lnTo>
                <a:lnTo>
                  <a:pt x="1716023" y="368807"/>
                </a:lnTo>
                <a:lnTo>
                  <a:pt x="1694687" y="384047"/>
                </a:lnTo>
                <a:lnTo>
                  <a:pt x="1697735" y="384047"/>
                </a:lnTo>
                <a:lnTo>
                  <a:pt x="1697735" y="391885"/>
                </a:lnTo>
                <a:lnTo>
                  <a:pt x="1722119" y="377951"/>
                </a:lnTo>
                <a:lnTo>
                  <a:pt x="1758695" y="344423"/>
                </a:lnTo>
                <a:lnTo>
                  <a:pt x="1786127" y="307847"/>
                </a:lnTo>
                <a:lnTo>
                  <a:pt x="1795271" y="286511"/>
                </a:lnTo>
                <a:lnTo>
                  <a:pt x="1798319" y="275843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46" name="object 25"/>
          <p:cNvSpPr txBox="1">
            <a:spLocks noChangeArrowheads="1"/>
          </p:cNvSpPr>
          <p:nvPr/>
        </p:nvSpPr>
        <p:spPr bwMode="auto">
          <a:xfrm>
            <a:off x="6361748" y="5001514"/>
            <a:ext cx="1209675" cy="646113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marL="1270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 b="1"/>
              <a:t>Discrete Logarithm Ciphers</a:t>
            </a:r>
            <a:endParaRPr lang="ar-SA" altLang="en-US" sz="1400"/>
          </a:p>
        </p:txBody>
      </p:sp>
      <p:sp>
        <p:nvSpPr>
          <p:cNvPr id="47" name="object 26"/>
          <p:cNvSpPr>
            <a:spLocks/>
          </p:cNvSpPr>
          <p:nvPr/>
        </p:nvSpPr>
        <p:spPr bwMode="auto">
          <a:xfrm>
            <a:off x="7893685" y="4931664"/>
            <a:ext cx="1809750" cy="581025"/>
          </a:xfrm>
          <a:custGeom>
            <a:avLst/>
            <a:gdLst>
              <a:gd name="T0" fmla="*/ 1746108 w 1811020"/>
              <a:gd name="T1" fmla="*/ 15688113 h 441960"/>
              <a:gd name="T2" fmla="*/ 1710594 w 1811020"/>
              <a:gd name="T3" fmla="*/ 9843285 h 441960"/>
              <a:gd name="T4" fmla="*/ 1607013 w 1811020"/>
              <a:gd name="T5" fmla="*/ 2768565 h 441960"/>
              <a:gd name="T6" fmla="*/ 1500468 w 1811020"/>
              <a:gd name="T7" fmla="*/ 0 h 441960"/>
              <a:gd name="T8" fmla="*/ 201245 w 1811020"/>
              <a:gd name="T9" fmla="*/ 922482 h 441960"/>
              <a:gd name="T10" fmla="*/ 127257 w 1811020"/>
              <a:gd name="T11" fmla="*/ 3691381 h 441960"/>
              <a:gd name="T12" fmla="*/ 23669 w 1811020"/>
              <a:gd name="T13" fmla="*/ 13534805 h 441960"/>
              <a:gd name="T14" fmla="*/ 2963 w 1811020"/>
              <a:gd name="T15" fmla="*/ 24609095 h 441960"/>
              <a:gd name="T16" fmla="*/ 11847 w 1811020"/>
              <a:gd name="T17" fmla="*/ 19994583 h 441960"/>
              <a:gd name="T18" fmla="*/ 32560 w 1811020"/>
              <a:gd name="T19" fmla="*/ 13842501 h 441960"/>
              <a:gd name="T20" fmla="*/ 44392 w 1811020"/>
              <a:gd name="T21" fmla="*/ 12304533 h 441960"/>
              <a:gd name="T22" fmla="*/ 91743 w 1811020"/>
              <a:gd name="T23" fmla="*/ 7075009 h 441960"/>
              <a:gd name="T24" fmla="*/ 153893 w 1811020"/>
              <a:gd name="T25" fmla="*/ 3383527 h 441960"/>
              <a:gd name="T26" fmla="*/ 230841 w 1811020"/>
              <a:gd name="T27" fmla="*/ 1230841 h 441960"/>
              <a:gd name="T28" fmla="*/ 1500468 w 1811020"/>
              <a:gd name="T29" fmla="*/ 922482 h 441960"/>
              <a:gd name="T30" fmla="*/ 1556702 w 1811020"/>
              <a:gd name="T31" fmla="*/ 1845522 h 441960"/>
              <a:gd name="T32" fmla="*/ 1604051 w 1811020"/>
              <a:gd name="T33" fmla="*/ 3383527 h 441960"/>
              <a:gd name="T34" fmla="*/ 1686918 w 1811020"/>
              <a:gd name="T35" fmla="*/ 8613041 h 441960"/>
              <a:gd name="T36" fmla="*/ 1728350 w 1811020"/>
              <a:gd name="T37" fmla="*/ 14150073 h 441960"/>
              <a:gd name="T38" fmla="*/ 1743148 w 1811020"/>
              <a:gd name="T39" fmla="*/ 18148892 h 441960"/>
              <a:gd name="T40" fmla="*/ 1749068 w 1811020"/>
              <a:gd name="T41" fmla="*/ 27838822 h 441960"/>
              <a:gd name="T42" fmla="*/ 204206 w 1811020"/>
              <a:gd name="T43" fmla="*/ 42450125 h 441960"/>
              <a:gd name="T44" fmla="*/ 56229 w 1811020"/>
              <a:gd name="T45" fmla="*/ 34144687 h 441960"/>
              <a:gd name="T46" fmla="*/ 11847 w 1811020"/>
              <a:gd name="T47" fmla="*/ 24301052 h 441960"/>
              <a:gd name="T48" fmla="*/ 68068 w 1811020"/>
              <a:gd name="T49" fmla="*/ 36605700 h 441960"/>
              <a:gd name="T50" fmla="*/ 230841 w 1811020"/>
              <a:gd name="T51" fmla="*/ 43988244 h 441960"/>
              <a:gd name="T52" fmla="*/ 260436 w 1811020"/>
              <a:gd name="T53" fmla="*/ 43372908 h 441960"/>
              <a:gd name="T54" fmla="*/ 257476 w 1811020"/>
              <a:gd name="T55" fmla="*/ 954033 h 441960"/>
              <a:gd name="T56" fmla="*/ 1530068 w 1811020"/>
              <a:gd name="T57" fmla="*/ 43065433 h 441960"/>
              <a:gd name="T58" fmla="*/ 287072 w 1811020"/>
              <a:gd name="T59" fmla="*/ 43680493 h 441960"/>
              <a:gd name="T60" fmla="*/ 287072 w 1811020"/>
              <a:gd name="T61" fmla="*/ 44603581 h 441960"/>
              <a:gd name="T62" fmla="*/ 1530068 w 1811020"/>
              <a:gd name="T63" fmla="*/ 43988244 h 441960"/>
              <a:gd name="T64" fmla="*/ 1527107 w 1811020"/>
              <a:gd name="T65" fmla="*/ 1230841 h 441960"/>
              <a:gd name="T66" fmla="*/ 1556702 w 1811020"/>
              <a:gd name="T67" fmla="*/ 42450125 h 441960"/>
              <a:gd name="T68" fmla="*/ 1530068 w 1811020"/>
              <a:gd name="T69" fmla="*/ 43988244 h 441960"/>
              <a:gd name="T70" fmla="*/ 1556702 w 1811020"/>
              <a:gd name="T71" fmla="*/ 1845522 h 441960"/>
              <a:gd name="T72" fmla="*/ 1749068 w 1811020"/>
              <a:gd name="T73" fmla="*/ 27838822 h 441960"/>
              <a:gd name="T74" fmla="*/ 1728350 w 1811020"/>
              <a:gd name="T75" fmla="*/ 30453470 h 441960"/>
              <a:gd name="T76" fmla="*/ 1627729 w 1811020"/>
              <a:gd name="T77" fmla="*/ 39989222 h 441960"/>
              <a:gd name="T78" fmla="*/ 1556702 w 1811020"/>
              <a:gd name="T79" fmla="*/ 42450125 h 441960"/>
              <a:gd name="T80" fmla="*/ 1654365 w 1811020"/>
              <a:gd name="T81" fmla="*/ 39373857 h 441960"/>
              <a:gd name="T82" fmla="*/ 1737228 w 1811020"/>
              <a:gd name="T83" fmla="*/ 31068807 h 441960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1811020"/>
              <a:gd name="T127" fmla="*/ 0 h 441960"/>
              <a:gd name="T128" fmla="*/ 1811020 w 1811020"/>
              <a:gd name="T129" fmla="*/ 441960 h 441960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1811020" h="441960">
                <a:moveTo>
                  <a:pt x="1810511" y="243839"/>
                </a:moveTo>
                <a:lnTo>
                  <a:pt x="1810511" y="198119"/>
                </a:lnTo>
                <a:lnTo>
                  <a:pt x="1798319" y="155447"/>
                </a:lnTo>
                <a:lnTo>
                  <a:pt x="1789175" y="134111"/>
                </a:lnTo>
                <a:lnTo>
                  <a:pt x="1773935" y="115823"/>
                </a:lnTo>
                <a:lnTo>
                  <a:pt x="1761743" y="97535"/>
                </a:lnTo>
                <a:lnTo>
                  <a:pt x="1725167" y="64007"/>
                </a:lnTo>
                <a:lnTo>
                  <a:pt x="1679447" y="36575"/>
                </a:lnTo>
                <a:lnTo>
                  <a:pt x="1655063" y="27431"/>
                </a:lnTo>
                <a:lnTo>
                  <a:pt x="1630679" y="15239"/>
                </a:lnTo>
                <a:lnTo>
                  <a:pt x="1575815" y="3047"/>
                </a:lnTo>
                <a:lnTo>
                  <a:pt x="1545335" y="0"/>
                </a:lnTo>
                <a:lnTo>
                  <a:pt x="265175" y="0"/>
                </a:lnTo>
                <a:lnTo>
                  <a:pt x="237743" y="3047"/>
                </a:lnTo>
                <a:lnTo>
                  <a:pt x="207263" y="9143"/>
                </a:lnTo>
                <a:lnTo>
                  <a:pt x="182879" y="15239"/>
                </a:lnTo>
                <a:lnTo>
                  <a:pt x="155447" y="27431"/>
                </a:lnTo>
                <a:lnTo>
                  <a:pt x="131063" y="36575"/>
                </a:lnTo>
                <a:lnTo>
                  <a:pt x="88391" y="64007"/>
                </a:lnTo>
                <a:lnTo>
                  <a:pt x="51815" y="97535"/>
                </a:lnTo>
                <a:lnTo>
                  <a:pt x="24383" y="134111"/>
                </a:lnTo>
                <a:lnTo>
                  <a:pt x="6095" y="176783"/>
                </a:lnTo>
                <a:lnTo>
                  <a:pt x="0" y="219455"/>
                </a:lnTo>
                <a:lnTo>
                  <a:pt x="3047" y="243839"/>
                </a:lnTo>
                <a:lnTo>
                  <a:pt x="6095" y="265175"/>
                </a:lnTo>
                <a:lnTo>
                  <a:pt x="12191" y="279399"/>
                </a:lnTo>
                <a:lnTo>
                  <a:pt x="12191" y="198119"/>
                </a:lnTo>
                <a:lnTo>
                  <a:pt x="15239" y="176783"/>
                </a:lnTo>
                <a:lnTo>
                  <a:pt x="15239" y="179831"/>
                </a:lnTo>
                <a:lnTo>
                  <a:pt x="33527" y="137159"/>
                </a:lnTo>
                <a:lnTo>
                  <a:pt x="33527" y="140207"/>
                </a:lnTo>
                <a:lnTo>
                  <a:pt x="45719" y="118871"/>
                </a:lnTo>
                <a:lnTo>
                  <a:pt x="45719" y="121919"/>
                </a:lnTo>
                <a:lnTo>
                  <a:pt x="57911" y="103631"/>
                </a:lnTo>
                <a:lnTo>
                  <a:pt x="76199" y="85343"/>
                </a:lnTo>
                <a:lnTo>
                  <a:pt x="94487" y="70103"/>
                </a:lnTo>
                <a:lnTo>
                  <a:pt x="112775" y="57911"/>
                </a:lnTo>
                <a:lnTo>
                  <a:pt x="137159" y="45719"/>
                </a:lnTo>
                <a:lnTo>
                  <a:pt x="158495" y="33527"/>
                </a:lnTo>
                <a:lnTo>
                  <a:pt x="185927" y="24383"/>
                </a:lnTo>
                <a:lnTo>
                  <a:pt x="210311" y="18287"/>
                </a:lnTo>
                <a:lnTo>
                  <a:pt x="237743" y="12191"/>
                </a:lnTo>
                <a:lnTo>
                  <a:pt x="265175" y="9448"/>
                </a:lnTo>
                <a:lnTo>
                  <a:pt x="265175" y="9143"/>
                </a:lnTo>
                <a:lnTo>
                  <a:pt x="1545335" y="9143"/>
                </a:lnTo>
                <a:lnTo>
                  <a:pt x="1575815" y="12191"/>
                </a:lnTo>
                <a:lnTo>
                  <a:pt x="1575815" y="12801"/>
                </a:lnTo>
                <a:lnTo>
                  <a:pt x="1603247" y="18287"/>
                </a:lnTo>
                <a:lnTo>
                  <a:pt x="1603247" y="18965"/>
                </a:lnTo>
                <a:lnTo>
                  <a:pt x="1627631" y="24383"/>
                </a:lnTo>
                <a:lnTo>
                  <a:pt x="1652015" y="33527"/>
                </a:lnTo>
                <a:lnTo>
                  <a:pt x="1676399" y="45719"/>
                </a:lnTo>
                <a:lnTo>
                  <a:pt x="1719071" y="70103"/>
                </a:lnTo>
                <a:lnTo>
                  <a:pt x="1737359" y="85343"/>
                </a:lnTo>
                <a:lnTo>
                  <a:pt x="1767839" y="121919"/>
                </a:lnTo>
                <a:lnTo>
                  <a:pt x="1767839" y="118871"/>
                </a:lnTo>
                <a:lnTo>
                  <a:pt x="1780031" y="140207"/>
                </a:lnTo>
                <a:lnTo>
                  <a:pt x="1780031" y="137159"/>
                </a:lnTo>
                <a:lnTo>
                  <a:pt x="1789175" y="158495"/>
                </a:lnTo>
                <a:lnTo>
                  <a:pt x="1795271" y="179831"/>
                </a:lnTo>
                <a:lnTo>
                  <a:pt x="1795271" y="176783"/>
                </a:lnTo>
                <a:lnTo>
                  <a:pt x="1801367" y="198119"/>
                </a:lnTo>
                <a:lnTo>
                  <a:pt x="1801367" y="275843"/>
                </a:lnTo>
                <a:lnTo>
                  <a:pt x="1810511" y="243839"/>
                </a:lnTo>
                <a:close/>
              </a:path>
              <a:path w="1811020" h="441960">
                <a:moveTo>
                  <a:pt x="268223" y="429767"/>
                </a:moveTo>
                <a:lnTo>
                  <a:pt x="210311" y="420623"/>
                </a:lnTo>
                <a:lnTo>
                  <a:pt x="158495" y="405383"/>
                </a:lnTo>
                <a:lnTo>
                  <a:pt x="112775" y="384047"/>
                </a:lnTo>
                <a:lnTo>
                  <a:pt x="57911" y="338327"/>
                </a:lnTo>
                <a:lnTo>
                  <a:pt x="33527" y="301751"/>
                </a:lnTo>
                <a:lnTo>
                  <a:pt x="15239" y="262127"/>
                </a:lnTo>
                <a:lnTo>
                  <a:pt x="12191" y="240791"/>
                </a:lnTo>
                <a:lnTo>
                  <a:pt x="12191" y="279399"/>
                </a:lnTo>
                <a:lnTo>
                  <a:pt x="36575" y="326135"/>
                </a:lnTo>
                <a:lnTo>
                  <a:pt x="70103" y="362711"/>
                </a:lnTo>
                <a:lnTo>
                  <a:pt x="131063" y="402335"/>
                </a:lnTo>
                <a:lnTo>
                  <a:pt x="182879" y="423671"/>
                </a:lnTo>
                <a:lnTo>
                  <a:pt x="237743" y="435863"/>
                </a:lnTo>
                <a:lnTo>
                  <a:pt x="265175" y="438911"/>
                </a:lnTo>
                <a:lnTo>
                  <a:pt x="265175" y="429767"/>
                </a:lnTo>
                <a:lnTo>
                  <a:pt x="268223" y="429767"/>
                </a:lnTo>
                <a:close/>
              </a:path>
              <a:path w="1811020" h="441960">
                <a:moveTo>
                  <a:pt x="268223" y="9143"/>
                </a:moveTo>
                <a:lnTo>
                  <a:pt x="265175" y="9143"/>
                </a:lnTo>
                <a:lnTo>
                  <a:pt x="265175" y="9448"/>
                </a:lnTo>
                <a:lnTo>
                  <a:pt x="268223" y="9143"/>
                </a:lnTo>
                <a:close/>
              </a:path>
              <a:path w="1811020" h="441960">
                <a:moveTo>
                  <a:pt x="1575815" y="435863"/>
                </a:moveTo>
                <a:lnTo>
                  <a:pt x="1575815" y="426719"/>
                </a:lnTo>
                <a:lnTo>
                  <a:pt x="1545335" y="429767"/>
                </a:lnTo>
                <a:lnTo>
                  <a:pt x="1517903" y="432815"/>
                </a:lnTo>
                <a:lnTo>
                  <a:pt x="295655" y="432815"/>
                </a:lnTo>
                <a:lnTo>
                  <a:pt x="265175" y="429767"/>
                </a:lnTo>
                <a:lnTo>
                  <a:pt x="265175" y="438911"/>
                </a:lnTo>
                <a:lnTo>
                  <a:pt x="295655" y="441959"/>
                </a:lnTo>
                <a:lnTo>
                  <a:pt x="1517903" y="441959"/>
                </a:lnTo>
                <a:lnTo>
                  <a:pt x="1545335" y="438911"/>
                </a:lnTo>
                <a:lnTo>
                  <a:pt x="1575815" y="435863"/>
                </a:lnTo>
                <a:close/>
              </a:path>
              <a:path w="1811020" h="441960">
                <a:moveTo>
                  <a:pt x="1575815" y="12801"/>
                </a:moveTo>
                <a:lnTo>
                  <a:pt x="1575815" y="12191"/>
                </a:lnTo>
                <a:lnTo>
                  <a:pt x="1572767" y="12191"/>
                </a:lnTo>
                <a:lnTo>
                  <a:pt x="1575815" y="12801"/>
                </a:lnTo>
                <a:close/>
              </a:path>
              <a:path w="1811020" h="441960">
                <a:moveTo>
                  <a:pt x="1603247" y="429767"/>
                </a:moveTo>
                <a:lnTo>
                  <a:pt x="1603247" y="420623"/>
                </a:lnTo>
                <a:lnTo>
                  <a:pt x="1572767" y="426719"/>
                </a:lnTo>
                <a:lnTo>
                  <a:pt x="1575815" y="426719"/>
                </a:lnTo>
                <a:lnTo>
                  <a:pt x="1575815" y="435863"/>
                </a:lnTo>
                <a:lnTo>
                  <a:pt x="1603247" y="429767"/>
                </a:lnTo>
                <a:close/>
              </a:path>
              <a:path w="1811020" h="441960">
                <a:moveTo>
                  <a:pt x="1603247" y="18965"/>
                </a:moveTo>
                <a:lnTo>
                  <a:pt x="1603247" y="18287"/>
                </a:lnTo>
                <a:lnTo>
                  <a:pt x="1600199" y="18287"/>
                </a:lnTo>
                <a:lnTo>
                  <a:pt x="1603247" y="18965"/>
                </a:lnTo>
                <a:close/>
              </a:path>
              <a:path w="1811020" h="441960">
                <a:moveTo>
                  <a:pt x="1801367" y="275843"/>
                </a:moveTo>
                <a:lnTo>
                  <a:pt x="1801367" y="240791"/>
                </a:lnTo>
                <a:lnTo>
                  <a:pt x="1789175" y="283463"/>
                </a:lnTo>
                <a:lnTo>
                  <a:pt x="1780031" y="301751"/>
                </a:lnTo>
                <a:lnTo>
                  <a:pt x="1752599" y="338327"/>
                </a:lnTo>
                <a:lnTo>
                  <a:pt x="1719071" y="368807"/>
                </a:lnTo>
                <a:lnTo>
                  <a:pt x="1676399" y="396239"/>
                </a:lnTo>
                <a:lnTo>
                  <a:pt x="1627631" y="414527"/>
                </a:lnTo>
                <a:lnTo>
                  <a:pt x="1600199" y="420623"/>
                </a:lnTo>
                <a:lnTo>
                  <a:pt x="1603247" y="420623"/>
                </a:lnTo>
                <a:lnTo>
                  <a:pt x="1603247" y="429767"/>
                </a:lnTo>
                <a:lnTo>
                  <a:pt x="1630679" y="423671"/>
                </a:lnTo>
                <a:lnTo>
                  <a:pt x="1703831" y="390143"/>
                </a:lnTo>
                <a:lnTo>
                  <a:pt x="1743455" y="362711"/>
                </a:lnTo>
                <a:lnTo>
                  <a:pt x="1773935" y="326135"/>
                </a:lnTo>
                <a:lnTo>
                  <a:pt x="1789175" y="307847"/>
                </a:lnTo>
                <a:lnTo>
                  <a:pt x="1798319" y="286511"/>
                </a:lnTo>
                <a:lnTo>
                  <a:pt x="1801367" y="275843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48" name="object 27"/>
          <p:cNvSpPr txBox="1"/>
          <p:nvPr/>
        </p:nvSpPr>
        <p:spPr>
          <a:xfrm>
            <a:off x="8166735" y="5001514"/>
            <a:ext cx="1330325" cy="431800"/>
          </a:xfrm>
          <a:prstGeom prst="rect">
            <a:avLst/>
          </a:prstGeom>
          <a:solidFill>
            <a:srgbClr val="00B050"/>
          </a:solidFill>
        </p:spPr>
        <p:txBody>
          <a:bodyPr lIns="0" tIns="0" rIns="0" bIns="0">
            <a:spAutoFit/>
          </a:bodyPr>
          <a:lstStyle/>
          <a:p>
            <a:pPr marL="12700" algn="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dirty="0"/>
              <a:t>Elliptic Curve (EC) </a:t>
            </a:r>
            <a:r>
              <a:rPr sz="1400" b="1" spc="-10" dirty="0">
                <a:solidFill>
                  <a:srgbClr val="232021"/>
                </a:solidFill>
                <a:latin typeface="Arial"/>
                <a:cs typeface="Arial"/>
              </a:rPr>
              <a:t>Ciphers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49" name="object 28"/>
          <p:cNvSpPr>
            <a:spLocks/>
          </p:cNvSpPr>
          <p:nvPr/>
        </p:nvSpPr>
        <p:spPr bwMode="auto">
          <a:xfrm>
            <a:off x="6747510" y="4144264"/>
            <a:ext cx="0" cy="358775"/>
          </a:xfrm>
          <a:custGeom>
            <a:avLst/>
            <a:gdLst>
              <a:gd name="T0" fmla="*/ 0 h 360045"/>
              <a:gd name="T1" fmla="*/ 334218 h 360045"/>
              <a:gd name="T2" fmla="*/ 0 60000 65536"/>
              <a:gd name="T3" fmla="*/ 0 60000 65536"/>
              <a:gd name="T4" fmla="*/ 0 h 360045"/>
              <a:gd name="T5" fmla="*/ 360045 h 360045"/>
            </a:gdLst>
            <a:ahLst/>
            <a:cxnLst>
              <a:cxn ang="T2">
                <a:pos x="0" y="T0"/>
              </a:cxn>
              <a:cxn ang="T3">
                <a:pos x="0" y="T1"/>
              </a:cxn>
            </a:cxnLst>
            <a:rect l="0" t="T4" r="0" b="T5"/>
            <a:pathLst>
              <a:path h="360045">
                <a:moveTo>
                  <a:pt x="0" y="0"/>
                </a:moveTo>
                <a:lnTo>
                  <a:pt x="0" y="359663"/>
                </a:lnTo>
              </a:path>
            </a:pathLst>
          </a:custGeom>
          <a:noFill/>
          <a:ln w="9143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50" name="object 29"/>
          <p:cNvSpPr>
            <a:spLocks/>
          </p:cNvSpPr>
          <p:nvPr/>
        </p:nvSpPr>
        <p:spPr bwMode="auto">
          <a:xfrm>
            <a:off x="5310823" y="4503039"/>
            <a:ext cx="3527425" cy="46038"/>
          </a:xfrm>
          <a:custGeom>
            <a:avLst/>
            <a:gdLst>
              <a:gd name="T0" fmla="*/ 0 w 2374900"/>
              <a:gd name="T1" fmla="*/ 0 h 45719"/>
              <a:gd name="T2" fmla="*/ 1979156947 w 2374900"/>
              <a:gd name="T3" fmla="*/ 0 h 45719"/>
              <a:gd name="T4" fmla="*/ 0 60000 65536"/>
              <a:gd name="T5" fmla="*/ 0 60000 65536"/>
              <a:gd name="T6" fmla="*/ 0 w 2374900"/>
              <a:gd name="T7" fmla="*/ 0 h 45719"/>
              <a:gd name="T8" fmla="*/ 2374900 w 2374900"/>
              <a:gd name="T9" fmla="*/ 0 h 45719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374900" h="45719">
                <a:moveTo>
                  <a:pt x="0" y="0"/>
                </a:moveTo>
                <a:lnTo>
                  <a:pt x="2374391" y="0"/>
                </a:lnTo>
              </a:path>
            </a:pathLst>
          </a:custGeom>
          <a:noFill/>
          <a:ln w="9143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51" name="object 30"/>
          <p:cNvSpPr>
            <a:spLocks/>
          </p:cNvSpPr>
          <p:nvPr/>
        </p:nvSpPr>
        <p:spPr bwMode="auto">
          <a:xfrm>
            <a:off x="6858635" y="4503039"/>
            <a:ext cx="76200" cy="431800"/>
          </a:xfrm>
          <a:custGeom>
            <a:avLst/>
            <a:gdLst>
              <a:gd name="T0" fmla="*/ 76199 w 76200"/>
              <a:gd name="T1" fmla="*/ 335521 h 433070"/>
              <a:gd name="T2" fmla="*/ 0 w 76200"/>
              <a:gd name="T3" fmla="*/ 335521 h 433070"/>
              <a:gd name="T4" fmla="*/ 33527 w 76200"/>
              <a:gd name="T5" fmla="*/ 396181 h 433070"/>
              <a:gd name="T6" fmla="*/ 33527 w 76200"/>
              <a:gd name="T7" fmla="*/ 346987 h 433070"/>
              <a:gd name="T8" fmla="*/ 45719 w 76200"/>
              <a:gd name="T9" fmla="*/ 346987 h 433070"/>
              <a:gd name="T10" fmla="*/ 45719 w 76200"/>
              <a:gd name="T11" fmla="*/ 395262 h 433070"/>
              <a:gd name="T12" fmla="*/ 76199 w 76200"/>
              <a:gd name="T13" fmla="*/ 335521 h 433070"/>
              <a:gd name="T14" fmla="*/ 45719 w 76200"/>
              <a:gd name="T15" fmla="*/ 335521 h 433070"/>
              <a:gd name="T16" fmla="*/ 45719 w 76200"/>
              <a:gd name="T17" fmla="*/ 0 h 433070"/>
              <a:gd name="T18" fmla="*/ 33527 w 76200"/>
              <a:gd name="T19" fmla="*/ 0 h 433070"/>
              <a:gd name="T20" fmla="*/ 33527 w 76200"/>
              <a:gd name="T21" fmla="*/ 335521 h 433070"/>
              <a:gd name="T22" fmla="*/ 45719 w 76200"/>
              <a:gd name="T23" fmla="*/ 335521 h 433070"/>
              <a:gd name="T24" fmla="*/ 45719 w 76200"/>
              <a:gd name="T25" fmla="*/ 395262 h 433070"/>
              <a:gd name="T26" fmla="*/ 45719 w 76200"/>
              <a:gd name="T27" fmla="*/ 346987 h 433070"/>
              <a:gd name="T28" fmla="*/ 33527 w 76200"/>
              <a:gd name="T29" fmla="*/ 346987 h 433070"/>
              <a:gd name="T30" fmla="*/ 33527 w 76200"/>
              <a:gd name="T31" fmla="*/ 396181 h 433070"/>
              <a:gd name="T32" fmla="*/ 39623 w 76200"/>
              <a:gd name="T33" fmla="*/ 407210 h 433070"/>
              <a:gd name="T34" fmla="*/ 45719 w 76200"/>
              <a:gd name="T35" fmla="*/ 395262 h 433070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76200"/>
              <a:gd name="T55" fmla="*/ 0 h 433070"/>
              <a:gd name="T56" fmla="*/ 76200 w 76200"/>
              <a:gd name="T57" fmla="*/ 433070 h 433070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76200" h="433070">
                <a:moveTo>
                  <a:pt x="76199" y="356615"/>
                </a:moveTo>
                <a:lnTo>
                  <a:pt x="0" y="356615"/>
                </a:lnTo>
                <a:lnTo>
                  <a:pt x="33527" y="421092"/>
                </a:lnTo>
                <a:lnTo>
                  <a:pt x="33527" y="368807"/>
                </a:lnTo>
                <a:lnTo>
                  <a:pt x="45719" y="368807"/>
                </a:lnTo>
                <a:lnTo>
                  <a:pt x="45719" y="420115"/>
                </a:lnTo>
                <a:lnTo>
                  <a:pt x="76199" y="356615"/>
                </a:lnTo>
                <a:close/>
              </a:path>
              <a:path w="76200" h="433070">
                <a:moveTo>
                  <a:pt x="45719" y="356615"/>
                </a:moveTo>
                <a:lnTo>
                  <a:pt x="45719" y="0"/>
                </a:lnTo>
                <a:lnTo>
                  <a:pt x="33527" y="0"/>
                </a:lnTo>
                <a:lnTo>
                  <a:pt x="33527" y="356615"/>
                </a:lnTo>
                <a:lnTo>
                  <a:pt x="45719" y="356615"/>
                </a:lnTo>
                <a:close/>
              </a:path>
              <a:path w="76200" h="433070">
                <a:moveTo>
                  <a:pt x="45719" y="420115"/>
                </a:moveTo>
                <a:lnTo>
                  <a:pt x="45719" y="368807"/>
                </a:lnTo>
                <a:lnTo>
                  <a:pt x="33527" y="368807"/>
                </a:lnTo>
                <a:lnTo>
                  <a:pt x="33527" y="421092"/>
                </a:lnTo>
                <a:lnTo>
                  <a:pt x="39623" y="432815"/>
                </a:lnTo>
                <a:lnTo>
                  <a:pt x="45719" y="420115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52" name="object 31"/>
          <p:cNvSpPr>
            <a:spLocks/>
          </p:cNvSpPr>
          <p:nvPr/>
        </p:nvSpPr>
        <p:spPr bwMode="auto">
          <a:xfrm>
            <a:off x="8798560" y="4503039"/>
            <a:ext cx="76200" cy="431800"/>
          </a:xfrm>
          <a:custGeom>
            <a:avLst/>
            <a:gdLst>
              <a:gd name="T0" fmla="*/ 76199 w 76200"/>
              <a:gd name="T1" fmla="*/ 335521 h 433070"/>
              <a:gd name="T2" fmla="*/ 0 w 76200"/>
              <a:gd name="T3" fmla="*/ 335521 h 433070"/>
              <a:gd name="T4" fmla="*/ 30479 w 76200"/>
              <a:gd name="T5" fmla="*/ 395262 h 433070"/>
              <a:gd name="T6" fmla="*/ 30479 w 76200"/>
              <a:gd name="T7" fmla="*/ 346987 h 433070"/>
              <a:gd name="T8" fmla="*/ 42671 w 76200"/>
              <a:gd name="T9" fmla="*/ 346987 h 433070"/>
              <a:gd name="T10" fmla="*/ 42671 w 76200"/>
              <a:gd name="T11" fmla="*/ 396181 h 433070"/>
              <a:gd name="T12" fmla="*/ 76199 w 76200"/>
              <a:gd name="T13" fmla="*/ 335521 h 433070"/>
              <a:gd name="T14" fmla="*/ 42671 w 76200"/>
              <a:gd name="T15" fmla="*/ 335521 h 433070"/>
              <a:gd name="T16" fmla="*/ 42671 w 76200"/>
              <a:gd name="T17" fmla="*/ 0 h 433070"/>
              <a:gd name="T18" fmla="*/ 30479 w 76200"/>
              <a:gd name="T19" fmla="*/ 0 h 433070"/>
              <a:gd name="T20" fmla="*/ 30479 w 76200"/>
              <a:gd name="T21" fmla="*/ 335521 h 433070"/>
              <a:gd name="T22" fmla="*/ 42671 w 76200"/>
              <a:gd name="T23" fmla="*/ 335521 h 433070"/>
              <a:gd name="T24" fmla="*/ 42671 w 76200"/>
              <a:gd name="T25" fmla="*/ 396181 h 433070"/>
              <a:gd name="T26" fmla="*/ 42671 w 76200"/>
              <a:gd name="T27" fmla="*/ 346987 h 433070"/>
              <a:gd name="T28" fmla="*/ 30479 w 76200"/>
              <a:gd name="T29" fmla="*/ 346987 h 433070"/>
              <a:gd name="T30" fmla="*/ 30479 w 76200"/>
              <a:gd name="T31" fmla="*/ 395262 h 433070"/>
              <a:gd name="T32" fmla="*/ 36575 w 76200"/>
              <a:gd name="T33" fmla="*/ 407210 h 433070"/>
              <a:gd name="T34" fmla="*/ 42671 w 76200"/>
              <a:gd name="T35" fmla="*/ 396181 h 433070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76200"/>
              <a:gd name="T55" fmla="*/ 0 h 433070"/>
              <a:gd name="T56" fmla="*/ 76200 w 76200"/>
              <a:gd name="T57" fmla="*/ 433070 h 433070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76200" h="433070">
                <a:moveTo>
                  <a:pt x="76199" y="356615"/>
                </a:moveTo>
                <a:lnTo>
                  <a:pt x="0" y="356615"/>
                </a:lnTo>
                <a:lnTo>
                  <a:pt x="30479" y="420115"/>
                </a:lnTo>
                <a:lnTo>
                  <a:pt x="30479" y="368807"/>
                </a:lnTo>
                <a:lnTo>
                  <a:pt x="42671" y="368807"/>
                </a:lnTo>
                <a:lnTo>
                  <a:pt x="42671" y="421092"/>
                </a:lnTo>
                <a:lnTo>
                  <a:pt x="76199" y="356615"/>
                </a:lnTo>
                <a:close/>
              </a:path>
              <a:path w="76200" h="433070">
                <a:moveTo>
                  <a:pt x="42671" y="356615"/>
                </a:moveTo>
                <a:lnTo>
                  <a:pt x="42671" y="0"/>
                </a:lnTo>
                <a:lnTo>
                  <a:pt x="30479" y="0"/>
                </a:lnTo>
                <a:lnTo>
                  <a:pt x="30479" y="356615"/>
                </a:lnTo>
                <a:lnTo>
                  <a:pt x="42671" y="356615"/>
                </a:lnTo>
                <a:close/>
              </a:path>
              <a:path w="76200" h="433070">
                <a:moveTo>
                  <a:pt x="42671" y="421092"/>
                </a:moveTo>
                <a:lnTo>
                  <a:pt x="42671" y="368807"/>
                </a:lnTo>
                <a:lnTo>
                  <a:pt x="30479" y="368807"/>
                </a:lnTo>
                <a:lnTo>
                  <a:pt x="30479" y="420115"/>
                </a:lnTo>
                <a:lnTo>
                  <a:pt x="36575" y="432815"/>
                </a:lnTo>
                <a:lnTo>
                  <a:pt x="42671" y="421092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53" name="object 24"/>
          <p:cNvSpPr>
            <a:spLocks/>
          </p:cNvSpPr>
          <p:nvPr/>
        </p:nvSpPr>
        <p:spPr bwMode="auto">
          <a:xfrm>
            <a:off x="4445635" y="4933252"/>
            <a:ext cx="1512888" cy="795337"/>
          </a:xfrm>
          <a:custGeom>
            <a:avLst/>
            <a:gdLst>
              <a:gd name="T0" fmla="*/ 87258 w 1807845"/>
              <a:gd name="T1" fmla="*/ 2147483646 h 441960"/>
              <a:gd name="T2" fmla="*/ 82664 w 1807845"/>
              <a:gd name="T3" fmla="*/ 1024396460 h 441960"/>
              <a:gd name="T4" fmla="*/ 77925 w 1807845"/>
              <a:gd name="T5" fmla="*/ 192011458 h 441960"/>
              <a:gd name="T6" fmla="*/ 12741 w 1807845"/>
              <a:gd name="T7" fmla="*/ 0 h 441960"/>
              <a:gd name="T8" fmla="*/ 7407 w 1807845"/>
              <a:gd name="T9" fmla="*/ 576249978 h 441960"/>
              <a:gd name="T10" fmla="*/ 2371 w 1807845"/>
              <a:gd name="T11" fmla="*/ 2048781315 h 441960"/>
              <a:gd name="T12" fmla="*/ 592 w 1807845"/>
              <a:gd name="T13" fmla="*/ 2147483646 h 441960"/>
              <a:gd name="T14" fmla="*/ 444 w 1807845"/>
              <a:gd name="T15" fmla="*/ 2147483646 h 441960"/>
              <a:gd name="T16" fmla="*/ 741 w 1807845"/>
              <a:gd name="T17" fmla="*/ 2147483646 h 441960"/>
              <a:gd name="T18" fmla="*/ 1480 w 1807845"/>
              <a:gd name="T19" fmla="*/ 2147483646 h 441960"/>
              <a:gd name="T20" fmla="*/ 3556 w 1807845"/>
              <a:gd name="T21" fmla="*/ 1792721889 h 441960"/>
              <a:gd name="T22" fmla="*/ 10074 w 1807845"/>
              <a:gd name="T23" fmla="*/ 398367409 h 441960"/>
              <a:gd name="T24" fmla="*/ 12889 w 1807845"/>
              <a:gd name="T25" fmla="*/ 192011458 h 441960"/>
              <a:gd name="T26" fmla="*/ 76443 w 1807845"/>
              <a:gd name="T27" fmla="*/ 256183470 h 441960"/>
              <a:gd name="T28" fmla="*/ 80295 w 1807845"/>
              <a:gd name="T29" fmla="*/ 704236581 h 441960"/>
              <a:gd name="T30" fmla="*/ 82518 w 1807845"/>
              <a:gd name="T31" fmla="*/ 1253070986 h 441960"/>
              <a:gd name="T32" fmla="*/ 85183 w 1807845"/>
              <a:gd name="T33" fmla="*/ 2147483646 h 441960"/>
              <a:gd name="T34" fmla="*/ 86368 w 1807845"/>
              <a:gd name="T35" fmla="*/ 2147483646 h 441960"/>
              <a:gd name="T36" fmla="*/ 87109 w 1807845"/>
              <a:gd name="T37" fmla="*/ 2147483646 h 441960"/>
              <a:gd name="T38" fmla="*/ 87406 w 1807845"/>
              <a:gd name="T39" fmla="*/ 2147483646 h 441960"/>
              <a:gd name="T40" fmla="*/ 6518 w 1807845"/>
              <a:gd name="T41" fmla="*/ 2147483646 h 441960"/>
              <a:gd name="T42" fmla="*/ 1480 w 1807845"/>
              <a:gd name="T43" fmla="*/ 2147483646 h 441960"/>
              <a:gd name="T44" fmla="*/ 592 w 1807845"/>
              <a:gd name="T45" fmla="*/ 2147483646 h 441960"/>
              <a:gd name="T46" fmla="*/ 2371 w 1807845"/>
              <a:gd name="T47" fmla="*/ 2147483646 h 441960"/>
              <a:gd name="T48" fmla="*/ 5186 w 1807845"/>
              <a:gd name="T49" fmla="*/ 2147483646 h 441960"/>
              <a:gd name="T50" fmla="*/ 8742 w 1807845"/>
              <a:gd name="T51" fmla="*/ 2147483646 h 441960"/>
              <a:gd name="T52" fmla="*/ 10222 w 1807845"/>
              <a:gd name="T53" fmla="*/ 2147483646 h 441960"/>
              <a:gd name="T54" fmla="*/ 10074 w 1807845"/>
              <a:gd name="T55" fmla="*/ 398367409 h 441960"/>
              <a:gd name="T56" fmla="*/ 75109 w 1807845"/>
              <a:gd name="T57" fmla="*/ 2147483646 h 441960"/>
              <a:gd name="T58" fmla="*/ 12889 w 1807845"/>
              <a:gd name="T59" fmla="*/ 2147483646 h 441960"/>
              <a:gd name="T60" fmla="*/ 10074 w 1807845"/>
              <a:gd name="T61" fmla="*/ 2147483646 h 441960"/>
              <a:gd name="T62" fmla="*/ 14222 w 1807845"/>
              <a:gd name="T63" fmla="*/ 2147483646 h 441960"/>
              <a:gd name="T64" fmla="*/ 75109 w 1807845"/>
              <a:gd name="T65" fmla="*/ 198567209 h 441960"/>
              <a:gd name="T66" fmla="*/ 75109 w 1807845"/>
              <a:gd name="T67" fmla="*/ 198567209 h 441960"/>
              <a:gd name="T68" fmla="*/ 81331 w 1807845"/>
              <a:gd name="T69" fmla="*/ 2147483646 h 441960"/>
              <a:gd name="T70" fmla="*/ 77776 w 1807845"/>
              <a:gd name="T71" fmla="*/ 2147483646 h 441960"/>
              <a:gd name="T72" fmla="*/ 75109 w 1807845"/>
              <a:gd name="T73" fmla="*/ 2147483646 h 441960"/>
              <a:gd name="T74" fmla="*/ 77925 w 1807845"/>
              <a:gd name="T75" fmla="*/ 2147483646 h 441960"/>
              <a:gd name="T76" fmla="*/ 81628 w 1807845"/>
              <a:gd name="T77" fmla="*/ 2147483646 h 441960"/>
              <a:gd name="T78" fmla="*/ 82518 w 1807845"/>
              <a:gd name="T79" fmla="*/ 1216488700 h 441960"/>
              <a:gd name="T80" fmla="*/ 87406 w 1807845"/>
              <a:gd name="T81" fmla="*/ 2147483646 h 441960"/>
              <a:gd name="T82" fmla="*/ 86368 w 1807845"/>
              <a:gd name="T83" fmla="*/ 2147483646 h 441960"/>
              <a:gd name="T84" fmla="*/ 82368 w 1807845"/>
              <a:gd name="T85" fmla="*/ 2147483646 h 441960"/>
              <a:gd name="T86" fmla="*/ 83703 w 1807845"/>
              <a:gd name="T87" fmla="*/ 2147483646 h 441960"/>
              <a:gd name="T88" fmla="*/ 87258 w 1807845"/>
              <a:gd name="T89" fmla="*/ 2147483646 h 441960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1807845"/>
              <a:gd name="T136" fmla="*/ 0 h 441960"/>
              <a:gd name="T137" fmla="*/ 1807845 w 1807845"/>
              <a:gd name="T138" fmla="*/ 441960 h 441960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1807845" h="441960">
                <a:moveTo>
                  <a:pt x="1807463" y="243839"/>
                </a:moveTo>
                <a:lnTo>
                  <a:pt x="1807463" y="198119"/>
                </a:lnTo>
                <a:lnTo>
                  <a:pt x="1795271" y="155447"/>
                </a:lnTo>
                <a:lnTo>
                  <a:pt x="1773935" y="115823"/>
                </a:lnTo>
                <a:lnTo>
                  <a:pt x="1740407" y="79247"/>
                </a:lnTo>
                <a:lnTo>
                  <a:pt x="1700783" y="48767"/>
                </a:lnTo>
                <a:lnTo>
                  <a:pt x="1655063" y="27431"/>
                </a:lnTo>
                <a:lnTo>
                  <a:pt x="1627631" y="15239"/>
                </a:lnTo>
                <a:lnTo>
                  <a:pt x="1603247" y="9143"/>
                </a:lnTo>
                <a:lnTo>
                  <a:pt x="1572767" y="3047"/>
                </a:lnTo>
                <a:lnTo>
                  <a:pt x="1545335" y="0"/>
                </a:lnTo>
                <a:lnTo>
                  <a:pt x="262127" y="0"/>
                </a:lnTo>
                <a:lnTo>
                  <a:pt x="234695" y="3047"/>
                </a:lnTo>
                <a:lnTo>
                  <a:pt x="179831" y="15239"/>
                </a:lnTo>
                <a:lnTo>
                  <a:pt x="152399" y="27431"/>
                </a:lnTo>
                <a:lnTo>
                  <a:pt x="131063" y="36575"/>
                </a:lnTo>
                <a:lnTo>
                  <a:pt x="85343" y="64007"/>
                </a:lnTo>
                <a:lnTo>
                  <a:pt x="48767" y="97535"/>
                </a:lnTo>
                <a:lnTo>
                  <a:pt x="36575" y="115823"/>
                </a:lnTo>
                <a:lnTo>
                  <a:pt x="21335" y="134111"/>
                </a:lnTo>
                <a:lnTo>
                  <a:pt x="12191" y="155447"/>
                </a:lnTo>
                <a:lnTo>
                  <a:pt x="0" y="198119"/>
                </a:lnTo>
                <a:lnTo>
                  <a:pt x="0" y="243839"/>
                </a:lnTo>
                <a:lnTo>
                  <a:pt x="9143" y="275843"/>
                </a:lnTo>
                <a:lnTo>
                  <a:pt x="9143" y="198119"/>
                </a:lnTo>
                <a:lnTo>
                  <a:pt x="15239" y="176783"/>
                </a:lnTo>
                <a:lnTo>
                  <a:pt x="15239" y="179831"/>
                </a:lnTo>
                <a:lnTo>
                  <a:pt x="21335" y="158495"/>
                </a:lnTo>
                <a:lnTo>
                  <a:pt x="30479" y="137159"/>
                </a:lnTo>
                <a:lnTo>
                  <a:pt x="30479" y="140207"/>
                </a:lnTo>
                <a:lnTo>
                  <a:pt x="42671" y="118871"/>
                </a:lnTo>
                <a:lnTo>
                  <a:pt x="42671" y="121919"/>
                </a:lnTo>
                <a:lnTo>
                  <a:pt x="73151" y="85343"/>
                </a:lnTo>
                <a:lnTo>
                  <a:pt x="134111" y="45719"/>
                </a:lnTo>
                <a:lnTo>
                  <a:pt x="182879" y="24383"/>
                </a:lnTo>
                <a:lnTo>
                  <a:pt x="207263" y="18965"/>
                </a:lnTo>
                <a:lnTo>
                  <a:pt x="207263" y="18287"/>
                </a:lnTo>
                <a:lnTo>
                  <a:pt x="234695" y="12191"/>
                </a:lnTo>
                <a:lnTo>
                  <a:pt x="265175" y="9143"/>
                </a:lnTo>
                <a:lnTo>
                  <a:pt x="1545335" y="9143"/>
                </a:lnTo>
                <a:lnTo>
                  <a:pt x="1545335" y="9448"/>
                </a:lnTo>
                <a:lnTo>
                  <a:pt x="1572767" y="12191"/>
                </a:lnTo>
                <a:lnTo>
                  <a:pt x="1600199" y="18287"/>
                </a:lnTo>
                <a:lnTo>
                  <a:pt x="1624583" y="24383"/>
                </a:lnTo>
                <a:lnTo>
                  <a:pt x="1652015" y="33527"/>
                </a:lnTo>
                <a:lnTo>
                  <a:pt x="1673351" y="45719"/>
                </a:lnTo>
                <a:lnTo>
                  <a:pt x="1697735" y="57911"/>
                </a:lnTo>
                <a:lnTo>
                  <a:pt x="1697735" y="59653"/>
                </a:lnTo>
                <a:lnTo>
                  <a:pt x="1716023" y="70103"/>
                </a:lnTo>
                <a:lnTo>
                  <a:pt x="1734311" y="85343"/>
                </a:lnTo>
                <a:lnTo>
                  <a:pt x="1752599" y="103631"/>
                </a:lnTo>
                <a:lnTo>
                  <a:pt x="1764791" y="121919"/>
                </a:lnTo>
                <a:lnTo>
                  <a:pt x="1764791" y="118871"/>
                </a:lnTo>
                <a:lnTo>
                  <a:pt x="1776983" y="140207"/>
                </a:lnTo>
                <a:lnTo>
                  <a:pt x="1776983" y="137159"/>
                </a:lnTo>
                <a:lnTo>
                  <a:pt x="1786127" y="158495"/>
                </a:lnTo>
                <a:lnTo>
                  <a:pt x="1792223" y="179831"/>
                </a:lnTo>
                <a:lnTo>
                  <a:pt x="1792223" y="176783"/>
                </a:lnTo>
                <a:lnTo>
                  <a:pt x="1798319" y="198119"/>
                </a:lnTo>
                <a:lnTo>
                  <a:pt x="1798319" y="275843"/>
                </a:lnTo>
                <a:lnTo>
                  <a:pt x="1807463" y="243839"/>
                </a:lnTo>
                <a:close/>
              </a:path>
              <a:path w="1807845" h="441960">
                <a:moveTo>
                  <a:pt x="210311" y="420623"/>
                </a:moveTo>
                <a:lnTo>
                  <a:pt x="134111" y="396239"/>
                </a:lnTo>
                <a:lnTo>
                  <a:pt x="91439" y="368807"/>
                </a:lnTo>
                <a:lnTo>
                  <a:pt x="57911" y="338327"/>
                </a:lnTo>
                <a:lnTo>
                  <a:pt x="30479" y="301751"/>
                </a:lnTo>
                <a:lnTo>
                  <a:pt x="9143" y="240791"/>
                </a:lnTo>
                <a:lnTo>
                  <a:pt x="9143" y="275843"/>
                </a:lnTo>
                <a:lnTo>
                  <a:pt x="12191" y="286511"/>
                </a:lnTo>
                <a:lnTo>
                  <a:pt x="21335" y="307847"/>
                </a:lnTo>
                <a:lnTo>
                  <a:pt x="36575" y="326135"/>
                </a:lnTo>
                <a:lnTo>
                  <a:pt x="48767" y="344423"/>
                </a:lnTo>
                <a:lnTo>
                  <a:pt x="67055" y="362711"/>
                </a:lnTo>
                <a:lnTo>
                  <a:pt x="85343" y="377951"/>
                </a:lnTo>
                <a:lnTo>
                  <a:pt x="106679" y="390143"/>
                </a:lnTo>
                <a:lnTo>
                  <a:pt x="131063" y="402335"/>
                </a:lnTo>
                <a:lnTo>
                  <a:pt x="152399" y="414527"/>
                </a:lnTo>
                <a:lnTo>
                  <a:pt x="179831" y="423671"/>
                </a:lnTo>
                <a:lnTo>
                  <a:pt x="207263" y="429767"/>
                </a:lnTo>
                <a:lnTo>
                  <a:pt x="207263" y="420623"/>
                </a:lnTo>
                <a:lnTo>
                  <a:pt x="210311" y="420623"/>
                </a:lnTo>
                <a:close/>
              </a:path>
              <a:path w="1807845" h="441960">
                <a:moveTo>
                  <a:pt x="210311" y="18287"/>
                </a:moveTo>
                <a:lnTo>
                  <a:pt x="207263" y="18287"/>
                </a:lnTo>
                <a:lnTo>
                  <a:pt x="207263" y="18965"/>
                </a:lnTo>
                <a:lnTo>
                  <a:pt x="210311" y="18287"/>
                </a:lnTo>
                <a:close/>
              </a:path>
              <a:path w="1807845" h="441960">
                <a:moveTo>
                  <a:pt x="1545335" y="438911"/>
                </a:moveTo>
                <a:lnTo>
                  <a:pt x="1545335" y="429767"/>
                </a:lnTo>
                <a:lnTo>
                  <a:pt x="1514855" y="432815"/>
                </a:lnTo>
                <a:lnTo>
                  <a:pt x="292607" y="432815"/>
                </a:lnTo>
                <a:lnTo>
                  <a:pt x="265175" y="429767"/>
                </a:lnTo>
                <a:lnTo>
                  <a:pt x="234695" y="426719"/>
                </a:lnTo>
                <a:lnTo>
                  <a:pt x="207263" y="420623"/>
                </a:lnTo>
                <a:lnTo>
                  <a:pt x="207263" y="429767"/>
                </a:lnTo>
                <a:lnTo>
                  <a:pt x="234695" y="435863"/>
                </a:lnTo>
                <a:lnTo>
                  <a:pt x="262127" y="438911"/>
                </a:lnTo>
                <a:lnTo>
                  <a:pt x="292607" y="441959"/>
                </a:lnTo>
                <a:lnTo>
                  <a:pt x="1514855" y="441959"/>
                </a:lnTo>
                <a:lnTo>
                  <a:pt x="1545335" y="438911"/>
                </a:lnTo>
                <a:close/>
              </a:path>
              <a:path w="1807845" h="441960">
                <a:moveTo>
                  <a:pt x="1545335" y="9448"/>
                </a:moveTo>
                <a:lnTo>
                  <a:pt x="1545335" y="9143"/>
                </a:lnTo>
                <a:lnTo>
                  <a:pt x="1542287" y="9143"/>
                </a:lnTo>
                <a:lnTo>
                  <a:pt x="1545335" y="9448"/>
                </a:lnTo>
                <a:close/>
              </a:path>
              <a:path w="1807845" h="441960">
                <a:moveTo>
                  <a:pt x="1697735" y="391885"/>
                </a:moveTo>
                <a:lnTo>
                  <a:pt x="1697735" y="384047"/>
                </a:lnTo>
                <a:lnTo>
                  <a:pt x="1673351" y="396239"/>
                </a:lnTo>
                <a:lnTo>
                  <a:pt x="1652015" y="405383"/>
                </a:lnTo>
                <a:lnTo>
                  <a:pt x="1624583" y="414527"/>
                </a:lnTo>
                <a:lnTo>
                  <a:pt x="1600199" y="420623"/>
                </a:lnTo>
                <a:lnTo>
                  <a:pt x="1572767" y="426719"/>
                </a:lnTo>
                <a:lnTo>
                  <a:pt x="1542287" y="429767"/>
                </a:lnTo>
                <a:lnTo>
                  <a:pt x="1545335" y="429767"/>
                </a:lnTo>
                <a:lnTo>
                  <a:pt x="1545335" y="438911"/>
                </a:lnTo>
                <a:lnTo>
                  <a:pt x="1572767" y="435863"/>
                </a:lnTo>
                <a:lnTo>
                  <a:pt x="1603247" y="429767"/>
                </a:lnTo>
                <a:lnTo>
                  <a:pt x="1627631" y="423671"/>
                </a:lnTo>
                <a:lnTo>
                  <a:pt x="1655063" y="414527"/>
                </a:lnTo>
                <a:lnTo>
                  <a:pt x="1679447" y="402335"/>
                </a:lnTo>
                <a:lnTo>
                  <a:pt x="1697735" y="391885"/>
                </a:lnTo>
                <a:close/>
              </a:path>
              <a:path w="1807845" h="441960">
                <a:moveTo>
                  <a:pt x="1697735" y="59653"/>
                </a:moveTo>
                <a:lnTo>
                  <a:pt x="1697735" y="57911"/>
                </a:lnTo>
                <a:lnTo>
                  <a:pt x="1694687" y="57911"/>
                </a:lnTo>
                <a:lnTo>
                  <a:pt x="1697735" y="59653"/>
                </a:lnTo>
                <a:close/>
              </a:path>
              <a:path w="1807845" h="441960">
                <a:moveTo>
                  <a:pt x="1798319" y="275843"/>
                </a:moveTo>
                <a:lnTo>
                  <a:pt x="1798319" y="240791"/>
                </a:lnTo>
                <a:lnTo>
                  <a:pt x="1786127" y="283463"/>
                </a:lnTo>
                <a:lnTo>
                  <a:pt x="1776983" y="301751"/>
                </a:lnTo>
                <a:lnTo>
                  <a:pt x="1752599" y="338327"/>
                </a:lnTo>
                <a:lnTo>
                  <a:pt x="1716023" y="368807"/>
                </a:lnTo>
                <a:lnTo>
                  <a:pt x="1694687" y="384047"/>
                </a:lnTo>
                <a:lnTo>
                  <a:pt x="1697735" y="384047"/>
                </a:lnTo>
                <a:lnTo>
                  <a:pt x="1697735" y="391885"/>
                </a:lnTo>
                <a:lnTo>
                  <a:pt x="1722119" y="377951"/>
                </a:lnTo>
                <a:lnTo>
                  <a:pt x="1758695" y="344423"/>
                </a:lnTo>
                <a:lnTo>
                  <a:pt x="1786127" y="307847"/>
                </a:lnTo>
                <a:lnTo>
                  <a:pt x="1795271" y="286511"/>
                </a:lnTo>
                <a:lnTo>
                  <a:pt x="1798319" y="275843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ar-SA"/>
          </a:p>
        </p:txBody>
      </p:sp>
      <p:sp>
        <p:nvSpPr>
          <p:cNvPr id="54" name="object 25"/>
          <p:cNvSpPr txBox="1"/>
          <p:nvPr/>
        </p:nvSpPr>
        <p:spPr>
          <a:xfrm>
            <a:off x="4634548" y="5003102"/>
            <a:ext cx="1209675" cy="646112"/>
          </a:xfrm>
          <a:prstGeom prst="rect">
            <a:avLst/>
          </a:prstGeom>
          <a:solidFill>
            <a:srgbClr val="00B050"/>
          </a:solidFill>
        </p:spPr>
        <p:txBody>
          <a:bodyPr lIns="0" tIns="0" rIns="0" bIns="0">
            <a:spAutoFit/>
          </a:bodyPr>
          <a:lstStyle/>
          <a:p>
            <a:pPr marL="12700"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400" b="1" dirty="0"/>
              <a:t>Integer-Factorization </a:t>
            </a:r>
            <a:r>
              <a:rPr sz="1400" b="1" spc="-10" dirty="0">
                <a:solidFill>
                  <a:srgbClr val="232021"/>
                </a:solidFill>
                <a:latin typeface="Arial"/>
                <a:cs typeface="Arial"/>
              </a:rPr>
              <a:t>Ciphers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55" name="object 30"/>
          <p:cNvSpPr>
            <a:spLocks/>
          </p:cNvSpPr>
          <p:nvPr/>
        </p:nvSpPr>
        <p:spPr bwMode="auto">
          <a:xfrm>
            <a:off x="5234623" y="4504627"/>
            <a:ext cx="76200" cy="431800"/>
          </a:xfrm>
          <a:custGeom>
            <a:avLst/>
            <a:gdLst>
              <a:gd name="T0" fmla="*/ 76199 w 76200"/>
              <a:gd name="T1" fmla="*/ 335521 h 433070"/>
              <a:gd name="T2" fmla="*/ 0 w 76200"/>
              <a:gd name="T3" fmla="*/ 335521 h 433070"/>
              <a:gd name="T4" fmla="*/ 33527 w 76200"/>
              <a:gd name="T5" fmla="*/ 396181 h 433070"/>
              <a:gd name="T6" fmla="*/ 33527 w 76200"/>
              <a:gd name="T7" fmla="*/ 346987 h 433070"/>
              <a:gd name="T8" fmla="*/ 45719 w 76200"/>
              <a:gd name="T9" fmla="*/ 346987 h 433070"/>
              <a:gd name="T10" fmla="*/ 45719 w 76200"/>
              <a:gd name="T11" fmla="*/ 395262 h 433070"/>
              <a:gd name="T12" fmla="*/ 76199 w 76200"/>
              <a:gd name="T13" fmla="*/ 335521 h 433070"/>
              <a:gd name="T14" fmla="*/ 45719 w 76200"/>
              <a:gd name="T15" fmla="*/ 335521 h 433070"/>
              <a:gd name="T16" fmla="*/ 45719 w 76200"/>
              <a:gd name="T17" fmla="*/ 0 h 433070"/>
              <a:gd name="T18" fmla="*/ 33527 w 76200"/>
              <a:gd name="T19" fmla="*/ 0 h 433070"/>
              <a:gd name="T20" fmla="*/ 33527 w 76200"/>
              <a:gd name="T21" fmla="*/ 335521 h 433070"/>
              <a:gd name="T22" fmla="*/ 45719 w 76200"/>
              <a:gd name="T23" fmla="*/ 335521 h 433070"/>
              <a:gd name="T24" fmla="*/ 45719 w 76200"/>
              <a:gd name="T25" fmla="*/ 395262 h 433070"/>
              <a:gd name="T26" fmla="*/ 45719 w 76200"/>
              <a:gd name="T27" fmla="*/ 346987 h 433070"/>
              <a:gd name="T28" fmla="*/ 33527 w 76200"/>
              <a:gd name="T29" fmla="*/ 346987 h 433070"/>
              <a:gd name="T30" fmla="*/ 33527 w 76200"/>
              <a:gd name="T31" fmla="*/ 396181 h 433070"/>
              <a:gd name="T32" fmla="*/ 39623 w 76200"/>
              <a:gd name="T33" fmla="*/ 407210 h 433070"/>
              <a:gd name="T34" fmla="*/ 45719 w 76200"/>
              <a:gd name="T35" fmla="*/ 395262 h 433070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76200"/>
              <a:gd name="T55" fmla="*/ 0 h 433070"/>
              <a:gd name="T56" fmla="*/ 76200 w 76200"/>
              <a:gd name="T57" fmla="*/ 433070 h 433070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76200" h="433070">
                <a:moveTo>
                  <a:pt x="76199" y="356615"/>
                </a:moveTo>
                <a:lnTo>
                  <a:pt x="0" y="356615"/>
                </a:lnTo>
                <a:lnTo>
                  <a:pt x="33527" y="421092"/>
                </a:lnTo>
                <a:lnTo>
                  <a:pt x="33527" y="368807"/>
                </a:lnTo>
                <a:lnTo>
                  <a:pt x="45719" y="368807"/>
                </a:lnTo>
                <a:lnTo>
                  <a:pt x="45719" y="420115"/>
                </a:lnTo>
                <a:lnTo>
                  <a:pt x="76199" y="356615"/>
                </a:lnTo>
                <a:close/>
              </a:path>
              <a:path w="76200" h="433070">
                <a:moveTo>
                  <a:pt x="45719" y="356615"/>
                </a:moveTo>
                <a:lnTo>
                  <a:pt x="45719" y="0"/>
                </a:lnTo>
                <a:lnTo>
                  <a:pt x="33527" y="0"/>
                </a:lnTo>
                <a:lnTo>
                  <a:pt x="33527" y="356615"/>
                </a:lnTo>
                <a:lnTo>
                  <a:pt x="45719" y="356615"/>
                </a:lnTo>
                <a:close/>
              </a:path>
              <a:path w="76200" h="433070">
                <a:moveTo>
                  <a:pt x="45719" y="420115"/>
                </a:moveTo>
                <a:lnTo>
                  <a:pt x="45719" y="368807"/>
                </a:lnTo>
                <a:lnTo>
                  <a:pt x="33527" y="368807"/>
                </a:lnTo>
                <a:lnTo>
                  <a:pt x="33527" y="421092"/>
                </a:lnTo>
                <a:lnTo>
                  <a:pt x="39623" y="432815"/>
                </a:lnTo>
                <a:lnTo>
                  <a:pt x="45719" y="420115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90132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828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774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0288" y="256218"/>
            <a:ext cx="1903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49086" y="1859340"/>
            <a:ext cx="8714792" cy="2957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dirty="0"/>
              <a:t>The </a:t>
            </a:r>
            <a:r>
              <a:rPr lang="en-US" altLang="en-US" dirty="0" err="1"/>
              <a:t>Diffie</a:t>
            </a:r>
            <a:r>
              <a:rPr lang="en-US" altLang="en-US" dirty="0"/>
              <a:t>–Hellman key exchange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q"/>
            </a:pPr>
            <a:endParaRPr lang="en-US" altLang="en-US" dirty="0"/>
          </a:p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dirty="0"/>
              <a:t>Cyclic groups which are important for a deeper understanding of </a:t>
            </a:r>
            <a:r>
              <a:rPr lang="en-US" altLang="en-US" dirty="0" err="1"/>
              <a:t>Diffie</a:t>
            </a:r>
            <a:r>
              <a:rPr lang="en-US" altLang="en-US" dirty="0"/>
              <a:t>–Hellman key exchange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q"/>
            </a:pPr>
            <a:endParaRPr lang="en-US" altLang="en-US" dirty="0"/>
          </a:p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dirty="0"/>
              <a:t>The discrete logarithm problem, which is of fundamental importance for many practical public-key algorithms</a:t>
            </a:r>
          </a:p>
        </p:txBody>
      </p:sp>
    </p:spTree>
    <p:extLst>
      <p:ext uri="{BB962C8B-B14F-4D97-AF65-F5344CB8AC3E}">
        <p14:creationId xmlns:p14="http://schemas.microsoft.com/office/powerpoint/2010/main" val="4125399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828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774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0288" y="256218"/>
            <a:ext cx="1903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49086" y="1859340"/>
            <a:ext cx="8714792" cy="2126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dirty="0"/>
              <a:t>The security of many cryptographic schemes relies on the computational intractability of finding solutions to the </a:t>
            </a:r>
            <a:r>
              <a:rPr lang="en-US" altLang="en-US" i="1" dirty="0"/>
              <a:t>Discrete Logarithm Problem (DLP). 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endParaRPr lang="en-US" altLang="en-US" i="1" dirty="0"/>
          </a:p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dirty="0"/>
              <a:t>Well-known</a:t>
            </a:r>
            <a:r>
              <a:rPr lang="en-US" altLang="en-US" i="1" dirty="0"/>
              <a:t> </a:t>
            </a:r>
            <a:r>
              <a:rPr lang="en-US" altLang="en-US" dirty="0"/>
              <a:t>examples of such schemes are the </a:t>
            </a:r>
            <a:r>
              <a:rPr lang="en-US" altLang="en-US" dirty="0" err="1"/>
              <a:t>Diffie</a:t>
            </a:r>
            <a:r>
              <a:rPr lang="en-US" altLang="en-US" dirty="0"/>
              <a:t>–Hellman key exchange and the </a:t>
            </a:r>
            <a:r>
              <a:rPr lang="en-US" altLang="en-US" dirty="0" err="1"/>
              <a:t>Elgamal</a:t>
            </a:r>
            <a:r>
              <a:rPr lang="en-US" altLang="en-US" dirty="0"/>
              <a:t> encryption scheme.</a:t>
            </a:r>
          </a:p>
        </p:txBody>
      </p:sp>
    </p:spTree>
    <p:extLst>
      <p:ext uri="{BB962C8B-B14F-4D97-AF65-F5344CB8AC3E}">
        <p14:creationId xmlns:p14="http://schemas.microsoft.com/office/powerpoint/2010/main" val="2074893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828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774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Diffie</a:t>
            </a:r>
            <a:r>
              <a:rPr lang="en-US" alt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–Hellman key exchange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0288" y="256218"/>
            <a:ext cx="1903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49086" y="1859340"/>
            <a:ext cx="871479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dirty="0"/>
              <a:t>The </a:t>
            </a:r>
            <a:r>
              <a:rPr lang="en-US" altLang="en-US" i="1" dirty="0" err="1"/>
              <a:t>Diffie</a:t>
            </a:r>
            <a:r>
              <a:rPr lang="en-US" altLang="en-US" i="1" dirty="0"/>
              <a:t>–Hellman key exchange (DHKE) is very simple and </a:t>
            </a:r>
            <a:r>
              <a:rPr lang="en-US" altLang="en-US" dirty="0"/>
              <a:t>provides a practical solution to the key distribution problem, 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endParaRPr lang="en-US" altLang="en-US" dirty="0"/>
          </a:p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dirty="0"/>
              <a:t>DHKE enables two parties to derive a common secret key by communicating over an insecure channel.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25742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828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774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Diffie</a:t>
            </a:r>
            <a:r>
              <a:rPr lang="en-US" alt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–Hellman key exchange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0288" y="256218"/>
            <a:ext cx="1903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49086" y="1859340"/>
            <a:ext cx="8714792" cy="2126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dirty="0"/>
              <a:t>The DHKE is a very impressive application of the discrete logarithm problem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endParaRPr lang="en-US" altLang="en-US" dirty="0"/>
          </a:p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dirty="0"/>
              <a:t>This fundamental key agreement technique is implemented in many open and commercial cryptographic protocols like Secure Shell (SSH), Transport Layer Security (TLS), and Internet Protocol Security (</a:t>
            </a:r>
            <a:r>
              <a:rPr lang="en-US" altLang="en-US" dirty="0" err="1"/>
              <a:t>IPSec</a:t>
            </a:r>
            <a:r>
              <a:rPr lang="en-US" altLang="en-US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3273520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828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774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Diffie</a:t>
            </a:r>
            <a:r>
              <a:rPr lang="en-US" alt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–Hellman key exchange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0288" y="256218"/>
            <a:ext cx="1903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49086" y="1859340"/>
            <a:ext cx="8714792" cy="19159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dirty="0"/>
              <a:t>The basic idea behind the DHKE is that exponentiation in Z*</a:t>
            </a:r>
            <a:r>
              <a:rPr lang="en-US" altLang="en-US" sz="1400" dirty="0"/>
              <a:t>p</a:t>
            </a:r>
            <a:r>
              <a:rPr lang="en-US" altLang="en-US" dirty="0"/>
              <a:t>, p prime, is a one-way function and that exponentiation is commutative, i.e.,  </a:t>
            </a:r>
            <a:r>
              <a:rPr lang="da-DK" altLang="en-US" dirty="0"/>
              <a:t>k = (α</a:t>
            </a:r>
            <a:r>
              <a:rPr lang="da-DK" altLang="en-US" baseline="30000" dirty="0"/>
              <a:t>x</a:t>
            </a:r>
            <a:r>
              <a:rPr lang="da-DK" altLang="en-US" dirty="0"/>
              <a:t>)</a:t>
            </a:r>
            <a:r>
              <a:rPr lang="da-DK" altLang="en-US" baseline="30000" dirty="0"/>
              <a:t>y</a:t>
            </a:r>
            <a:r>
              <a:rPr lang="da-DK" altLang="en-US" dirty="0"/>
              <a:t> ≡ (α</a:t>
            </a:r>
            <a:r>
              <a:rPr lang="da-DK" altLang="en-US" baseline="30000" dirty="0"/>
              <a:t>y</a:t>
            </a:r>
            <a:r>
              <a:rPr lang="da-DK" altLang="en-US" dirty="0"/>
              <a:t>)</a:t>
            </a:r>
            <a:r>
              <a:rPr lang="da-DK" altLang="en-US" baseline="30000" dirty="0"/>
              <a:t>x</a:t>
            </a:r>
            <a:r>
              <a:rPr lang="da-DK" altLang="en-US" dirty="0"/>
              <a:t> mod </a:t>
            </a:r>
            <a:r>
              <a:rPr lang="da-DK" altLang="en-US" sz="1600" dirty="0"/>
              <a:t>p</a:t>
            </a:r>
          </a:p>
          <a:p>
            <a:pPr>
              <a:lnSpc>
                <a:spcPct val="150000"/>
              </a:lnSpc>
              <a:spcBef>
                <a:spcPct val="0"/>
              </a:spcBef>
            </a:pPr>
            <a:endParaRPr lang="da-DK" altLang="en-US" sz="700" dirty="0"/>
          </a:p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dirty="0"/>
              <a:t>The value k ≡ (α</a:t>
            </a:r>
            <a:r>
              <a:rPr lang="en-US" altLang="en-US" baseline="30000" dirty="0"/>
              <a:t>x</a:t>
            </a:r>
            <a:r>
              <a:rPr lang="en-US" altLang="en-US" dirty="0"/>
              <a:t>)</a:t>
            </a:r>
            <a:r>
              <a:rPr lang="en-US" altLang="en-US" baseline="30000" dirty="0"/>
              <a:t>y</a:t>
            </a:r>
            <a:r>
              <a:rPr lang="en-US" altLang="en-US" dirty="0"/>
              <a:t> ≡ (α</a:t>
            </a:r>
            <a:r>
              <a:rPr lang="en-US" altLang="en-US" baseline="30000" dirty="0"/>
              <a:t>y</a:t>
            </a:r>
            <a:r>
              <a:rPr lang="en-US" altLang="en-US" dirty="0"/>
              <a:t>)</a:t>
            </a:r>
            <a:r>
              <a:rPr lang="en-US" altLang="en-US" baseline="30000" dirty="0"/>
              <a:t>x</a:t>
            </a:r>
            <a:r>
              <a:rPr lang="en-US" altLang="en-US" dirty="0"/>
              <a:t> mod p is the joint secret which can be used as the session key between the two parties.</a:t>
            </a:r>
          </a:p>
        </p:txBody>
      </p:sp>
    </p:spTree>
    <p:extLst>
      <p:ext uri="{BB962C8B-B14F-4D97-AF65-F5344CB8AC3E}">
        <p14:creationId xmlns:p14="http://schemas.microsoft.com/office/powerpoint/2010/main" val="405192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0"/>
            <a:ext cx="9533101" cy="1828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774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Diffie</a:t>
            </a:r>
            <a:r>
              <a:rPr lang="en-US" alt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–Hellman key exchange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0288" y="256218"/>
            <a:ext cx="1903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49086" y="1859340"/>
            <a:ext cx="871479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dirty="0"/>
              <a:t>Let us now consider how the </a:t>
            </a:r>
            <a:r>
              <a:rPr lang="en-US" altLang="en-US" dirty="0" err="1"/>
              <a:t>Diffie</a:t>
            </a:r>
            <a:r>
              <a:rPr lang="en-US" altLang="en-US" dirty="0"/>
              <a:t>–Hellman key exchange protocol over Z*</a:t>
            </a:r>
            <a:r>
              <a:rPr lang="en-US" altLang="en-US" sz="1600" dirty="0"/>
              <a:t>p</a:t>
            </a:r>
            <a:r>
              <a:rPr lang="en-US" altLang="en-US" dirty="0"/>
              <a:t> works. 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dirty="0"/>
              <a:t>In this protocol we have two parties, Alice and Bob, who would like to establish a shared secret key. 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dirty="0"/>
              <a:t>There is possibly a trusted third party that properly chooses the public parameters which are needed for the key exchange. 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dirty="0"/>
              <a:t>However, it is also possible that Alice or Bob generate the public parameters.</a:t>
            </a:r>
          </a:p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q"/>
            </a:pPr>
            <a:r>
              <a:rPr lang="en-US" altLang="en-US" dirty="0"/>
              <a:t>DHKE consists of two protocols, the set-up protocol and the main protocol, which performs the actual key exchange</a:t>
            </a:r>
          </a:p>
        </p:txBody>
      </p:sp>
    </p:spTree>
    <p:extLst>
      <p:ext uri="{BB962C8B-B14F-4D97-AF65-F5344CB8AC3E}">
        <p14:creationId xmlns:p14="http://schemas.microsoft.com/office/powerpoint/2010/main" val="1882611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9533101" cy="1828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774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Diffie</a:t>
            </a:r>
            <a:r>
              <a:rPr lang="en-US" alt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–Hellman key exchange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0288" y="256218"/>
            <a:ext cx="1903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8244" y="1828800"/>
            <a:ext cx="6337300" cy="1327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0726" y="4440454"/>
            <a:ext cx="7848600" cy="22072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4"/>
          <p:cNvSpPr txBox="1">
            <a:spLocks noChangeArrowheads="1"/>
          </p:cNvSpPr>
          <p:nvPr/>
        </p:nvSpPr>
        <p:spPr bwMode="auto">
          <a:xfrm>
            <a:off x="1490726" y="1401736"/>
            <a:ext cx="87137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The set-up protocol consists of the following steps:</a:t>
            </a:r>
            <a:endParaRPr lang="ar-SA" altLang="en-US" sz="1800" dirty="0"/>
          </a:p>
        </p:txBody>
      </p:sp>
      <p:sp>
        <p:nvSpPr>
          <p:cNvPr id="12" name="TextBox 5"/>
          <p:cNvSpPr txBox="1">
            <a:spLocks noChangeArrowheads="1"/>
          </p:cNvSpPr>
          <p:nvPr/>
        </p:nvSpPr>
        <p:spPr bwMode="auto">
          <a:xfrm>
            <a:off x="950976" y="3183763"/>
            <a:ext cx="9036050" cy="133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These two values are sometimes referred to as domain parameters. If Alice and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Bob both know the public parameters p and α computed in the set-up phase, they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can generate a joint secret key k with the following key-exchange protocol</a:t>
            </a:r>
            <a:endParaRPr lang="ar-SA" altLang="en-US" sz="1800" dirty="0"/>
          </a:p>
        </p:txBody>
      </p:sp>
    </p:spTree>
    <p:extLst>
      <p:ext uri="{BB962C8B-B14F-4D97-AF65-F5344CB8AC3E}">
        <p14:creationId xmlns:p14="http://schemas.microsoft.com/office/powerpoint/2010/main" val="374223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9533101" cy="1828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81875" y="523834"/>
            <a:ext cx="67746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Diffie</a:t>
            </a:r>
            <a:r>
              <a:rPr lang="en-US" alt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–Hellman key exchange Protocol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0288" y="256218"/>
            <a:ext cx="1903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5"/>
          <p:cNvSpPr txBox="1">
            <a:spLocks noChangeArrowheads="1"/>
          </p:cNvSpPr>
          <p:nvPr/>
        </p:nvSpPr>
        <p:spPr bwMode="auto">
          <a:xfrm>
            <a:off x="711518" y="1390334"/>
            <a:ext cx="9037637" cy="3831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Here is the proof that this surprisingly simple protocol is correct, i.e., that Alice and Bob in fact compute the same session key </a:t>
            </a:r>
            <a:r>
              <a:rPr lang="en-US" altLang="en-US" sz="1800" dirty="0" err="1"/>
              <a:t>k</a:t>
            </a:r>
            <a:r>
              <a:rPr lang="en-US" altLang="en-US" sz="1200" dirty="0" err="1"/>
              <a:t>AB</a:t>
            </a:r>
            <a:r>
              <a:rPr lang="en-US" altLang="en-US" sz="1800" dirty="0"/>
              <a:t>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i="1" dirty="0"/>
              <a:t>Proof. Alice computes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da-DK" altLang="en-US" sz="1800" dirty="0"/>
              <a:t>B</a:t>
            </a:r>
            <a:r>
              <a:rPr lang="da-DK" altLang="en-US" sz="1800" baseline="30000" dirty="0"/>
              <a:t>a</a:t>
            </a:r>
            <a:r>
              <a:rPr lang="da-DK" altLang="en-US" sz="1800" dirty="0"/>
              <a:t> ≡ (α</a:t>
            </a:r>
            <a:r>
              <a:rPr lang="da-DK" altLang="en-US" sz="1800" baseline="30000" dirty="0"/>
              <a:t>b</a:t>
            </a:r>
            <a:r>
              <a:rPr lang="da-DK" altLang="en-US" sz="1800" dirty="0"/>
              <a:t>)</a:t>
            </a:r>
            <a:r>
              <a:rPr lang="da-DK" altLang="en-US" sz="1800" baseline="30000" dirty="0"/>
              <a:t>a</a:t>
            </a:r>
            <a:r>
              <a:rPr lang="da-DK" altLang="en-US" sz="1800" dirty="0"/>
              <a:t> ≡α</a:t>
            </a:r>
            <a:r>
              <a:rPr lang="da-DK" altLang="en-US" sz="1800" baseline="30000" dirty="0"/>
              <a:t>ab</a:t>
            </a:r>
            <a:r>
              <a:rPr lang="da-DK" altLang="en-US" sz="1800" dirty="0"/>
              <a:t> mod </a:t>
            </a:r>
            <a:r>
              <a:rPr lang="da-DK" altLang="en-US" sz="1600" dirty="0"/>
              <a:t>p</a:t>
            </a:r>
            <a:endParaRPr lang="da-DK" altLang="en-US" sz="1800" dirty="0"/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while Bob computes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A</a:t>
            </a:r>
            <a:r>
              <a:rPr lang="en-US" altLang="en-US" sz="1800" baseline="30000" dirty="0"/>
              <a:t>b</a:t>
            </a:r>
            <a:r>
              <a:rPr lang="en-US" altLang="en-US" sz="1800" dirty="0"/>
              <a:t> ≡ (</a:t>
            </a:r>
            <a:r>
              <a:rPr lang="el-GR" altLang="en-US" sz="1800" dirty="0"/>
              <a:t>α</a:t>
            </a:r>
            <a:r>
              <a:rPr lang="en-US" altLang="en-US" sz="1800" baseline="30000" dirty="0"/>
              <a:t>a</a:t>
            </a:r>
            <a:r>
              <a:rPr lang="en-US" altLang="en-US" sz="1800" dirty="0"/>
              <a:t>)</a:t>
            </a:r>
            <a:r>
              <a:rPr lang="en-US" altLang="en-US" sz="1800" baseline="30000" dirty="0"/>
              <a:t>b</a:t>
            </a:r>
            <a:r>
              <a:rPr lang="en-US" altLang="en-US" sz="1800" dirty="0"/>
              <a:t> ≡</a:t>
            </a:r>
            <a:r>
              <a:rPr lang="el-GR" altLang="en-US" sz="1800" dirty="0"/>
              <a:t>α</a:t>
            </a:r>
            <a:r>
              <a:rPr lang="en-US" altLang="en-US" sz="1800" baseline="30000" dirty="0"/>
              <a:t>ab</a:t>
            </a:r>
            <a:r>
              <a:rPr lang="en-US" altLang="en-US" sz="1800" dirty="0"/>
              <a:t> mod </a:t>
            </a:r>
            <a:r>
              <a:rPr lang="en-US" altLang="en-US" sz="1600" dirty="0"/>
              <a:t>p</a:t>
            </a:r>
            <a:endParaRPr lang="en-US" altLang="en-US" sz="1800" dirty="0"/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and thus Alice and Bob both share the session key </a:t>
            </a:r>
            <a:r>
              <a:rPr lang="en-US" altLang="en-US" sz="1800" dirty="0" err="1">
                <a:solidFill>
                  <a:srgbClr val="FF0000"/>
                </a:solidFill>
              </a:rPr>
              <a:t>k</a:t>
            </a:r>
            <a:r>
              <a:rPr lang="en-US" altLang="en-US" sz="1200" dirty="0" err="1">
                <a:solidFill>
                  <a:srgbClr val="FF0000"/>
                </a:solidFill>
              </a:rPr>
              <a:t>AB</a:t>
            </a:r>
            <a:r>
              <a:rPr lang="en-US" altLang="en-US" sz="1800" dirty="0"/>
              <a:t> ≡ </a:t>
            </a:r>
            <a:r>
              <a:rPr lang="en-US" altLang="en-US" sz="1800" dirty="0">
                <a:solidFill>
                  <a:srgbClr val="FF0000"/>
                </a:solidFill>
              </a:rPr>
              <a:t>α</a:t>
            </a:r>
            <a:r>
              <a:rPr lang="en-US" altLang="en-US" sz="1800" baseline="30000" dirty="0">
                <a:solidFill>
                  <a:srgbClr val="FF0000"/>
                </a:solidFill>
              </a:rPr>
              <a:t>ab</a:t>
            </a:r>
            <a:r>
              <a:rPr lang="en-US" altLang="en-US" sz="1800" dirty="0"/>
              <a:t> mod </a:t>
            </a:r>
            <a:r>
              <a:rPr lang="en-US" altLang="en-US" sz="1600" dirty="0"/>
              <a:t>p</a:t>
            </a:r>
            <a:r>
              <a:rPr lang="en-US" altLang="en-US" sz="1800" dirty="0"/>
              <a:t>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The key can now be used to establish a secure communication between Alice and Bob, e.g., by using </a:t>
            </a:r>
            <a:r>
              <a:rPr lang="en-US" altLang="en-US" sz="1800" dirty="0" err="1">
                <a:solidFill>
                  <a:srgbClr val="FF0000"/>
                </a:solidFill>
              </a:rPr>
              <a:t>k</a:t>
            </a:r>
            <a:r>
              <a:rPr lang="en-US" altLang="en-US" sz="1200" dirty="0" err="1">
                <a:solidFill>
                  <a:srgbClr val="FF0000"/>
                </a:solidFill>
              </a:rPr>
              <a:t>AB</a:t>
            </a:r>
            <a:r>
              <a:rPr lang="en-US" altLang="en-US" sz="1800" i="1" dirty="0"/>
              <a:t> </a:t>
            </a:r>
            <a:r>
              <a:rPr lang="en-US" altLang="en-US" sz="1800" dirty="0"/>
              <a:t>as key for a symmetric algorithm like AES</a:t>
            </a:r>
            <a:endParaRPr lang="ar-SA" altLang="en-US" sz="1800" dirty="0"/>
          </a:p>
        </p:txBody>
      </p:sp>
      <p:sp>
        <p:nvSpPr>
          <p:cNvPr id="14" name="Rectangle 13"/>
          <p:cNvSpPr/>
          <p:nvPr/>
        </p:nvSpPr>
        <p:spPr>
          <a:xfrm>
            <a:off x="1357936" y="5511520"/>
            <a:ext cx="1008112" cy="5760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rtlCol="1" anchor="ctr"/>
          <a:lstStyle/>
          <a:p>
            <a:pPr algn="ctr" rtl="1" eaLnBrk="1" hangingPunct="1">
              <a:defRPr/>
            </a:pPr>
            <a:r>
              <a:rPr lang="en-US" sz="1400" dirty="0"/>
              <a:t>AES Encryption</a:t>
            </a:r>
            <a:endParaRPr lang="ar-SA" sz="1400" dirty="0"/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854202" y="5799900"/>
            <a:ext cx="503238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6" name="TextBox 9"/>
          <p:cNvSpPr txBox="1">
            <a:spLocks noChangeArrowheads="1"/>
          </p:cNvSpPr>
          <p:nvPr/>
        </p:nvSpPr>
        <p:spPr bwMode="auto">
          <a:xfrm>
            <a:off x="422402" y="5276025"/>
            <a:ext cx="11509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/>
              <a:t>PlainText (</a:t>
            </a:r>
            <a:r>
              <a:rPr lang="en-US" altLang="en-US" sz="1400" b="1"/>
              <a:t>X</a:t>
            </a:r>
            <a:r>
              <a:rPr lang="en-US" altLang="en-US" sz="1400"/>
              <a:t>)</a:t>
            </a:r>
            <a:endParaRPr lang="ar-SA" altLang="en-US" sz="1400"/>
          </a:p>
        </p:txBody>
      </p:sp>
      <p:cxnSp>
        <p:nvCxnSpPr>
          <p:cNvPr id="17" name="Straight Arrow Connector 16"/>
          <p:cNvCxnSpPr/>
          <p:nvPr/>
        </p:nvCxnSpPr>
        <p:spPr>
          <a:xfrm flipH="1" flipV="1">
            <a:off x="1789240" y="6087237"/>
            <a:ext cx="9525" cy="36036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8" name="Rounded Rectangle 17"/>
          <p:cNvSpPr/>
          <p:nvPr/>
        </p:nvSpPr>
        <p:spPr>
          <a:xfrm>
            <a:off x="1430465" y="6447600"/>
            <a:ext cx="719137" cy="36036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r>
              <a:rPr lang="en-US" dirty="0" err="1">
                <a:solidFill>
                  <a:srgbClr val="FF0000"/>
                </a:solidFill>
              </a:rPr>
              <a:t>k</a:t>
            </a:r>
            <a:r>
              <a:rPr lang="en-US" sz="1200" dirty="0" err="1">
                <a:solidFill>
                  <a:srgbClr val="FF0000"/>
                </a:solidFill>
              </a:rPr>
              <a:t>AB</a:t>
            </a:r>
            <a:endParaRPr lang="ar-SA" dirty="0"/>
          </a:p>
        </p:txBody>
      </p:sp>
      <p:cxnSp>
        <p:nvCxnSpPr>
          <p:cNvPr id="19" name="Straight Arrow Connector 18"/>
          <p:cNvCxnSpPr/>
          <p:nvPr/>
        </p:nvCxnSpPr>
        <p:spPr>
          <a:xfrm>
            <a:off x="2438527" y="5799900"/>
            <a:ext cx="1150938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0" name="TextBox 16"/>
          <p:cNvSpPr txBox="1">
            <a:spLocks noChangeArrowheads="1"/>
          </p:cNvSpPr>
          <p:nvPr/>
        </p:nvSpPr>
        <p:spPr bwMode="auto">
          <a:xfrm>
            <a:off x="2365502" y="5276025"/>
            <a:ext cx="11525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/>
              <a:t>CipherText (</a:t>
            </a:r>
            <a:r>
              <a:rPr lang="en-US" altLang="en-US" sz="1400" b="1"/>
              <a:t>Y</a:t>
            </a:r>
            <a:r>
              <a:rPr lang="en-US" altLang="en-US" sz="1400"/>
              <a:t>)</a:t>
            </a:r>
            <a:endParaRPr lang="ar-SA" altLang="en-US" sz="1400"/>
          </a:p>
        </p:txBody>
      </p:sp>
      <p:sp>
        <p:nvSpPr>
          <p:cNvPr id="21" name="Cloud 20"/>
          <p:cNvSpPr/>
          <p:nvPr/>
        </p:nvSpPr>
        <p:spPr>
          <a:xfrm>
            <a:off x="3590184" y="5295496"/>
            <a:ext cx="2160240" cy="1008112"/>
          </a:xfrm>
          <a:prstGeom prst="cloud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r>
              <a:rPr lang="en-US" dirty="0"/>
              <a:t>Unsecure Channel</a:t>
            </a:r>
            <a:endParaRPr lang="ar-SA" dirty="0"/>
          </a:p>
        </p:txBody>
      </p:sp>
      <p:cxnSp>
        <p:nvCxnSpPr>
          <p:cNvPr id="22" name="Straight Arrow Connector 21"/>
          <p:cNvCxnSpPr/>
          <p:nvPr/>
        </p:nvCxnSpPr>
        <p:spPr>
          <a:xfrm>
            <a:off x="5750052" y="5799900"/>
            <a:ext cx="1152525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6974560" y="5511520"/>
            <a:ext cx="1080120" cy="57606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2000" rtlCol="1" anchor="ctr"/>
          <a:lstStyle/>
          <a:p>
            <a:pPr algn="ctr" rtl="1" eaLnBrk="1" hangingPunct="1">
              <a:defRPr/>
            </a:pPr>
            <a:r>
              <a:rPr lang="en-US" sz="1400" dirty="0"/>
              <a:t>AES Decryption</a:t>
            </a:r>
            <a:endParaRPr lang="ar-SA" sz="1400" dirty="0"/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8055102" y="5799900"/>
            <a:ext cx="1150938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5" name="TextBox 22"/>
          <p:cNvSpPr txBox="1">
            <a:spLocks noChangeArrowheads="1"/>
          </p:cNvSpPr>
          <p:nvPr/>
        </p:nvSpPr>
        <p:spPr bwMode="auto">
          <a:xfrm>
            <a:off x="7982077" y="5276025"/>
            <a:ext cx="11525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/>
              <a:t>PlainText (</a:t>
            </a:r>
            <a:r>
              <a:rPr lang="en-US" altLang="en-US" sz="1400" b="1"/>
              <a:t>X</a:t>
            </a:r>
            <a:r>
              <a:rPr lang="en-US" altLang="en-US" sz="1400"/>
              <a:t>)</a:t>
            </a:r>
            <a:endParaRPr lang="ar-SA" altLang="en-US" sz="1400"/>
          </a:p>
        </p:txBody>
      </p:sp>
      <p:cxnSp>
        <p:nvCxnSpPr>
          <p:cNvPr id="26" name="Straight Arrow Connector 25"/>
          <p:cNvCxnSpPr/>
          <p:nvPr/>
        </p:nvCxnSpPr>
        <p:spPr>
          <a:xfrm flipH="1" flipV="1">
            <a:off x="7478840" y="6087237"/>
            <a:ext cx="7937" cy="36036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7" name="Rounded Rectangle 26"/>
          <p:cNvSpPr/>
          <p:nvPr/>
        </p:nvSpPr>
        <p:spPr>
          <a:xfrm>
            <a:off x="7118477" y="6447600"/>
            <a:ext cx="720725" cy="36036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 rtl="1" eaLnBrk="1" hangingPunct="1">
              <a:defRPr/>
            </a:pPr>
            <a:r>
              <a:rPr lang="en-US" dirty="0" err="1">
                <a:solidFill>
                  <a:srgbClr val="FF0000"/>
                </a:solidFill>
              </a:rPr>
              <a:t>k</a:t>
            </a:r>
            <a:r>
              <a:rPr lang="en-US" sz="1200" dirty="0" err="1">
                <a:solidFill>
                  <a:srgbClr val="FF0000"/>
                </a:solidFill>
              </a:rPr>
              <a:t>AB</a:t>
            </a:r>
            <a:endParaRPr lang="ar-SA" dirty="0"/>
          </a:p>
        </p:txBody>
      </p:sp>
      <p:sp>
        <p:nvSpPr>
          <p:cNvPr id="28" name="TextBox 25"/>
          <p:cNvSpPr txBox="1">
            <a:spLocks noChangeArrowheads="1"/>
          </p:cNvSpPr>
          <p:nvPr/>
        </p:nvSpPr>
        <p:spPr bwMode="auto">
          <a:xfrm>
            <a:off x="5823077" y="5276025"/>
            <a:ext cx="11509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400"/>
              <a:t>CipherText (</a:t>
            </a:r>
            <a:r>
              <a:rPr lang="en-US" altLang="en-US" sz="1400" b="1"/>
              <a:t>Y</a:t>
            </a:r>
            <a:r>
              <a:rPr lang="en-US" altLang="en-US" sz="1400"/>
              <a:t>)</a:t>
            </a:r>
            <a:endParaRPr lang="ar-SA" altLang="en-US" sz="1400"/>
          </a:p>
        </p:txBody>
      </p:sp>
    </p:spTree>
    <p:extLst>
      <p:ext uri="{BB962C8B-B14F-4D97-AF65-F5344CB8AC3E}">
        <p14:creationId xmlns:p14="http://schemas.microsoft.com/office/powerpoint/2010/main" val="3854729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9533101" cy="1828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3488" y="543490"/>
            <a:ext cx="7398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Diffie</a:t>
            </a:r>
            <a:r>
              <a:rPr lang="en-US" alt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–Hellman key exchange Protocol: Example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0288" y="256218"/>
            <a:ext cx="1903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5"/>
          <p:cNvSpPr txBox="1">
            <a:spLocks noChangeArrowheads="1"/>
          </p:cNvSpPr>
          <p:nvPr/>
        </p:nvSpPr>
        <p:spPr bwMode="auto">
          <a:xfrm>
            <a:off x="1161830" y="1623055"/>
            <a:ext cx="90376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 dirty="0"/>
              <a:t>Example</a:t>
            </a:r>
            <a:r>
              <a:rPr lang="en-US" altLang="en-US" sz="1800" dirty="0"/>
              <a:t>: The </a:t>
            </a:r>
            <a:r>
              <a:rPr lang="en-US" altLang="en-US" sz="1800" dirty="0" err="1"/>
              <a:t>Diffie</a:t>
            </a:r>
            <a:r>
              <a:rPr lang="en-US" altLang="en-US" sz="1800" dirty="0"/>
              <a:t>–Hellman domain parameters are p = 29 and α = 2. The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protocol proceeds as follows:</a:t>
            </a:r>
            <a:endParaRPr lang="ar-SA" altLang="en-US" sz="1800" dirty="0"/>
          </a:p>
        </p:txBody>
      </p:sp>
      <p:sp>
        <p:nvSpPr>
          <p:cNvPr id="11" name="TextBox 26"/>
          <p:cNvSpPr txBox="1">
            <a:spLocks noChangeArrowheads="1"/>
          </p:cNvSpPr>
          <p:nvPr/>
        </p:nvSpPr>
        <p:spPr bwMode="auto">
          <a:xfrm>
            <a:off x="1011492" y="5106380"/>
            <a:ext cx="9036050" cy="87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As one can see, both parties compute the value </a:t>
            </a:r>
            <a:r>
              <a:rPr lang="en-US" altLang="en-US" sz="1800" b="1" dirty="0" err="1"/>
              <a:t>k</a:t>
            </a:r>
            <a:r>
              <a:rPr lang="en-US" altLang="en-US" sz="1400" b="1" dirty="0" err="1"/>
              <a:t>AB</a:t>
            </a:r>
            <a:r>
              <a:rPr lang="en-US" altLang="en-US" sz="1800" b="1" dirty="0"/>
              <a:t> = 16</a:t>
            </a:r>
            <a:r>
              <a:rPr lang="en-US" altLang="en-US" sz="1800" dirty="0"/>
              <a:t>, which can be used as a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joint secret, e.g., as a session key for symmetric encryption.</a:t>
            </a:r>
            <a:endParaRPr lang="ar-SA" altLang="en-US" sz="1800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492" y="2704349"/>
            <a:ext cx="8675687" cy="2052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6744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9533101" cy="1828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3488" y="543490"/>
            <a:ext cx="7398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Diffie</a:t>
            </a:r>
            <a:r>
              <a:rPr lang="en-US" alt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–Hellman key exchange Protocol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0288" y="256218"/>
            <a:ext cx="1903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5"/>
          <p:cNvSpPr txBox="1">
            <a:spLocks noChangeArrowheads="1"/>
          </p:cNvSpPr>
          <p:nvPr/>
        </p:nvSpPr>
        <p:spPr bwMode="auto">
          <a:xfrm>
            <a:off x="537782" y="2085018"/>
            <a:ext cx="9037637" cy="216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 computational aspects of the DHKE are similar to those of RSA. 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During the set-up phase, we generate p using the probabilistic prime-finding algorithms (</a:t>
            </a:r>
            <a:r>
              <a:rPr lang="en-US" altLang="en-US" sz="1800" i="1" dirty="0"/>
              <a:t>such as: Fermat Primality Test, and Miller–Rabin Primality Test</a:t>
            </a:r>
            <a:r>
              <a:rPr lang="en-US" altLang="en-US" sz="1800" dirty="0"/>
              <a:t>)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 prime number p should have a similar length as the RSA modulus n, i.e., 1024 or beyond, in order to provide strong security. </a:t>
            </a:r>
          </a:p>
        </p:txBody>
      </p:sp>
    </p:spTree>
    <p:extLst>
      <p:ext uri="{BB962C8B-B14F-4D97-AF65-F5344CB8AC3E}">
        <p14:creationId xmlns:p14="http://schemas.microsoft.com/office/powerpoint/2010/main" val="953332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9533101" cy="1828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3488" y="543490"/>
            <a:ext cx="7398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Diffie</a:t>
            </a:r>
            <a:r>
              <a:rPr lang="en-US" alt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–Hellman key exchange Protocol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0288" y="256218"/>
            <a:ext cx="1903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5"/>
          <p:cNvSpPr txBox="1">
            <a:spLocks noChangeArrowheads="1"/>
          </p:cNvSpPr>
          <p:nvPr/>
        </p:nvSpPr>
        <p:spPr bwMode="auto">
          <a:xfrm>
            <a:off x="583502" y="2041087"/>
            <a:ext cx="9037637" cy="30008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 integer α needs to have a special property: It should be a primitive element, a topic which we discuss in the following slides. 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700" dirty="0"/>
              <a:t>The session key </a:t>
            </a:r>
            <a:r>
              <a:rPr lang="en-US" altLang="en-US" sz="1700" dirty="0" err="1"/>
              <a:t>k</a:t>
            </a:r>
            <a:r>
              <a:rPr lang="en-US" altLang="en-US" sz="1200" dirty="0" err="1"/>
              <a:t>AB</a:t>
            </a:r>
            <a:r>
              <a:rPr lang="en-US" altLang="en-US" sz="1700" i="1" dirty="0"/>
              <a:t> </a:t>
            </a:r>
            <a:r>
              <a:rPr lang="en-US" altLang="en-US" sz="1700" dirty="0"/>
              <a:t>that is being computed in the protocol has the same bit length as </a:t>
            </a:r>
            <a:r>
              <a:rPr lang="en-US" altLang="en-US" sz="1700" i="1" dirty="0"/>
              <a:t>p.</a:t>
            </a:r>
            <a:r>
              <a:rPr lang="en-US" altLang="en-US" sz="1800" i="1" dirty="0"/>
              <a:t> 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If we want to use </a:t>
            </a:r>
            <a:r>
              <a:rPr lang="en-US" altLang="en-US" sz="1700" dirty="0" err="1"/>
              <a:t>k</a:t>
            </a:r>
            <a:r>
              <a:rPr lang="en-US" altLang="en-US" sz="1200" dirty="0" err="1"/>
              <a:t>AB</a:t>
            </a:r>
            <a:r>
              <a:rPr lang="en-US" altLang="en-US" sz="1800" dirty="0"/>
              <a:t> as a symmetric key for algorithms such as AES, we can simply take the 128 most significant bits.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Alternatively, a hash function is sometimes applied to </a:t>
            </a:r>
            <a:r>
              <a:rPr lang="en-US" altLang="en-US" sz="1800" dirty="0" err="1"/>
              <a:t>k</a:t>
            </a:r>
            <a:r>
              <a:rPr lang="en-US" altLang="en-US" sz="1200" dirty="0" err="1"/>
              <a:t>AB</a:t>
            </a:r>
            <a:r>
              <a:rPr lang="en-US" altLang="en-US" sz="1800" dirty="0"/>
              <a:t> and the output is then used as a symmetric key.</a:t>
            </a:r>
            <a:endParaRPr lang="ar-SA" altLang="en-US" sz="1800" dirty="0"/>
          </a:p>
        </p:txBody>
      </p:sp>
    </p:spTree>
    <p:extLst>
      <p:ext uri="{BB962C8B-B14F-4D97-AF65-F5344CB8AC3E}">
        <p14:creationId xmlns:p14="http://schemas.microsoft.com/office/powerpoint/2010/main" val="2662590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9533101" cy="1828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3488" y="543490"/>
            <a:ext cx="7398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Diffie</a:t>
            </a:r>
            <a:r>
              <a:rPr lang="en-US" alt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–Hellman key exchange Protocol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0288" y="256218"/>
            <a:ext cx="1903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510350" y="2041087"/>
            <a:ext cx="9037637" cy="216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During the actual protocol, we first have to choose the private keys a and b.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They should stem from a true random generator (randomly) in order to prevent an attacker from guessing them. 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For computing the public keys A and B as well as for computing the session key, both parties can make use of the square-and-multiply algorithm. </a:t>
            </a:r>
          </a:p>
        </p:txBody>
      </p:sp>
    </p:spTree>
    <p:extLst>
      <p:ext uri="{BB962C8B-B14F-4D97-AF65-F5344CB8AC3E}">
        <p14:creationId xmlns:p14="http://schemas.microsoft.com/office/powerpoint/2010/main" val="428836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9533101" cy="1828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03488" y="543490"/>
            <a:ext cx="7398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Diffie</a:t>
            </a:r>
            <a:r>
              <a:rPr lang="en-US" alt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–Hellman key exchange Protocol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0288" y="256218"/>
            <a:ext cx="1903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455486" y="1947101"/>
            <a:ext cx="9037637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 public keys are typically pre-computed. The main computation that needs to be done for a key exchange is thus the exponentiation for the session key. 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In general, since the bit lengths and the computations of RSA and the DHKE are very similar, they require a similar effort. 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However, the trick of using short public exponents that was implemented in RSA cryptosystem is not applicable to the DHKE</a:t>
            </a:r>
            <a:endParaRPr lang="ar-SA" altLang="en-US" sz="1800" dirty="0"/>
          </a:p>
        </p:txBody>
      </p:sp>
    </p:spTree>
    <p:extLst>
      <p:ext uri="{BB962C8B-B14F-4D97-AF65-F5344CB8AC3E}">
        <p14:creationId xmlns:p14="http://schemas.microsoft.com/office/powerpoint/2010/main" val="2044003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10303596" cy="1828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212847" y="543490"/>
            <a:ext cx="85636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err="1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Diffie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–Hellman Key Exchange &amp; Discrete logarithm problem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0288" y="256218"/>
            <a:ext cx="1903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5"/>
          <p:cNvSpPr txBox="1">
            <a:spLocks noChangeArrowheads="1"/>
          </p:cNvSpPr>
          <p:nvPr/>
        </p:nvSpPr>
        <p:spPr bwMode="auto">
          <a:xfrm>
            <a:off x="647510" y="1773365"/>
            <a:ext cx="9612058" cy="3831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What we showed so far is the classic </a:t>
            </a:r>
            <a:r>
              <a:rPr lang="en-US" altLang="en-US" sz="1800" dirty="0" err="1"/>
              <a:t>Diffie</a:t>
            </a:r>
            <a:r>
              <a:rPr lang="en-US" altLang="en-US" sz="1800" dirty="0"/>
              <a:t>–Hellman key exchange protocol in the group Z</a:t>
            </a:r>
            <a:r>
              <a:rPr lang="ar-SA" altLang="en-US" sz="1800" dirty="0"/>
              <a:t>∗</a:t>
            </a:r>
            <a:r>
              <a:rPr lang="en-US" altLang="en-US" sz="1800" dirty="0"/>
              <a:t>p, where p is a prime. 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 protocol can be generalized, in particular to groups of elliptic curves. This gives rise to elliptic curve cryptography, which has become a very popular asymmetric scheme in practice. 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In order to better understand elliptic curves and schemes such as </a:t>
            </a:r>
            <a:r>
              <a:rPr lang="en-US" altLang="en-US" sz="1800" dirty="0" err="1"/>
              <a:t>Elgamal</a:t>
            </a:r>
            <a:r>
              <a:rPr lang="en-US" altLang="en-US" sz="1800" dirty="0"/>
              <a:t> encryption, which are also closely related to the DHKE, we introduce the discrete logarithm problem (DLP) in the following slides. This problem is the mathematical basis for the DHKE.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 DLP can be defined in the concept of cyclic group. Therefore, it is very important to introduce such mathematical principals.</a:t>
            </a:r>
            <a:endParaRPr lang="ar-SA" altLang="en-US" sz="1800" dirty="0"/>
          </a:p>
        </p:txBody>
      </p:sp>
    </p:spTree>
    <p:extLst>
      <p:ext uri="{BB962C8B-B14F-4D97-AF65-F5344CB8AC3E}">
        <p14:creationId xmlns:p14="http://schemas.microsoft.com/office/powerpoint/2010/main" val="3377162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10303596" cy="1828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13431" y="710538"/>
            <a:ext cx="5550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Groups Definition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0288" y="256218"/>
            <a:ext cx="1903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857884" y="5809552"/>
            <a:ext cx="11056748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Note that in cryptography we use both multiplicative groups, i.e., the operation “◦” denotes multiplication, and additive groups where “◦” denotes addition. The latter notation is used for elliptic curves</a:t>
            </a:r>
            <a:endParaRPr lang="ar-SA" altLang="en-US" sz="1800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528" y="1886014"/>
            <a:ext cx="8064500" cy="412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4"/>
          <p:cNvSpPr txBox="1">
            <a:spLocks noChangeArrowheads="1"/>
          </p:cNvSpPr>
          <p:nvPr/>
        </p:nvSpPr>
        <p:spPr bwMode="auto">
          <a:xfrm>
            <a:off x="1503268" y="1523975"/>
            <a:ext cx="60483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1800" dirty="0"/>
              <a:t>Formal Definition of Groups</a:t>
            </a:r>
            <a:endParaRPr lang="ar-SA" altLang="en-US" sz="1800" dirty="0"/>
          </a:p>
        </p:txBody>
      </p:sp>
    </p:spTree>
    <p:extLst>
      <p:ext uri="{BB962C8B-B14F-4D97-AF65-F5344CB8AC3E}">
        <p14:creationId xmlns:p14="http://schemas.microsoft.com/office/powerpoint/2010/main" val="514146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10303596" cy="1828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13431" y="710538"/>
            <a:ext cx="5550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Groups Definition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0288" y="256218"/>
            <a:ext cx="1903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4"/>
          <p:cNvSpPr txBox="1">
            <a:spLocks noChangeArrowheads="1"/>
          </p:cNvSpPr>
          <p:nvPr/>
        </p:nvSpPr>
        <p:spPr bwMode="auto">
          <a:xfrm>
            <a:off x="525736" y="1703578"/>
            <a:ext cx="9669823" cy="49398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b="1" dirty="0"/>
              <a:t>Example of a group</a:t>
            </a:r>
            <a:r>
              <a:rPr lang="en-US" altLang="en-US" sz="1800" dirty="0"/>
              <a:t>: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(Z,+) is a group, i.e., the set of integers Z = {. . . ,−2,−1,0,1,2, . . .} together with the usual addition forms an abelian group, where e = 0 is the identity element and −a is the inverse of an element a ∈ Z.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However, all of these groups do not play a significant role in cryptography because we need groups with a finite number of elements. 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Let us now consider the group </a:t>
            </a:r>
            <a:r>
              <a:rPr lang="en-US" altLang="en-US" sz="1800" dirty="0" err="1"/>
              <a:t>Z</a:t>
            </a:r>
            <a:r>
              <a:rPr lang="en-US" altLang="en-US" sz="1400" i="1" dirty="0" err="1"/>
              <a:t>∗n</a:t>
            </a:r>
            <a:r>
              <a:rPr lang="en-US" altLang="en-US" sz="1800" i="1" dirty="0"/>
              <a:t> </a:t>
            </a:r>
            <a:r>
              <a:rPr lang="en-US" altLang="en-US" sz="1800" dirty="0"/>
              <a:t>which is very important for many cryptographic schemes such as DHKE, </a:t>
            </a:r>
            <a:r>
              <a:rPr lang="en-US" altLang="en-US" sz="1800" dirty="0" err="1"/>
              <a:t>Elgamal</a:t>
            </a:r>
            <a:r>
              <a:rPr lang="en-US" altLang="en-US" sz="1800" dirty="0"/>
              <a:t> encryption, digital signature algorithm and many others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endParaRPr lang="en-US" altLang="en-US" sz="1800" dirty="0"/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b="1" i="1" dirty="0"/>
              <a:t>Theorem</a:t>
            </a:r>
            <a:r>
              <a:rPr lang="en-US" altLang="en-US" sz="1800" dirty="0"/>
              <a:t>: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The set </a:t>
            </a:r>
            <a:r>
              <a:rPr lang="en-US" altLang="en-US" sz="1800" dirty="0" err="1"/>
              <a:t>Z</a:t>
            </a:r>
            <a:r>
              <a:rPr lang="en-US" altLang="en-US" sz="1400" dirty="0" err="1"/>
              <a:t>∗n</a:t>
            </a:r>
            <a:r>
              <a:rPr lang="en-US" altLang="en-US" sz="1800" dirty="0"/>
              <a:t> which consists of all integers </a:t>
            </a:r>
            <a:r>
              <a:rPr lang="en-US" altLang="en-US" sz="1800" dirty="0" err="1"/>
              <a:t>i</a:t>
            </a:r>
            <a:r>
              <a:rPr lang="en-US" altLang="en-US" sz="1800" dirty="0"/>
              <a:t>=0,1, . . . ,n−1 for which </a:t>
            </a:r>
            <a:r>
              <a:rPr lang="en-US" altLang="en-US" sz="1800" dirty="0" err="1"/>
              <a:t>gcd</a:t>
            </a:r>
            <a:r>
              <a:rPr lang="en-US" altLang="en-US" sz="1800" dirty="0"/>
              <a:t>(</a:t>
            </a:r>
            <a:r>
              <a:rPr lang="en-US" altLang="en-US" sz="1800" dirty="0" err="1"/>
              <a:t>i,n</a:t>
            </a:r>
            <a:r>
              <a:rPr lang="en-US" altLang="en-US" sz="1800" dirty="0"/>
              <a:t>) = 1 forms an abelian group under multiplication modulo n. The identity element is e = 1.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endParaRPr lang="ar-SA" altLang="en-US" sz="1800" dirty="0"/>
          </a:p>
        </p:txBody>
      </p:sp>
    </p:spTree>
    <p:extLst>
      <p:ext uri="{BB962C8B-B14F-4D97-AF65-F5344CB8AC3E}">
        <p14:creationId xmlns:p14="http://schemas.microsoft.com/office/powerpoint/2010/main" val="1233488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10303596" cy="1828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13431" y="710538"/>
            <a:ext cx="5550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Finite Groups Definition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0288" y="256218"/>
            <a:ext cx="1903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4"/>
          <p:cNvSpPr txBox="1">
            <a:spLocks noChangeArrowheads="1"/>
          </p:cNvSpPr>
          <p:nvPr/>
        </p:nvSpPr>
        <p:spPr bwMode="auto">
          <a:xfrm>
            <a:off x="757174" y="1636280"/>
            <a:ext cx="9036050" cy="4016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In cryptography, a finite group is </a:t>
            </a:r>
            <a:r>
              <a:rPr lang="en-US" altLang="en-US" sz="1800"/>
              <a:t>needed.</a:t>
            </a:r>
            <a:endParaRPr lang="en-US" altLang="en-US" sz="1800" dirty="0"/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Example: Is Z</a:t>
            </a:r>
            <a:r>
              <a:rPr lang="en-US" altLang="en-US" sz="1400" dirty="0"/>
              <a:t>∗9</a:t>
            </a:r>
            <a:r>
              <a:rPr lang="en-US" altLang="en-US" sz="1800" dirty="0"/>
              <a:t> a group ??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endParaRPr lang="en-US" altLang="en-US" sz="1800" dirty="0"/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Z</a:t>
            </a:r>
            <a:r>
              <a:rPr lang="en-US" altLang="en-US" sz="1400" dirty="0"/>
              <a:t>∗9</a:t>
            </a:r>
            <a:r>
              <a:rPr lang="en-US" altLang="en-US" sz="1800" dirty="0"/>
              <a:t> = {0, 1, 2, 3, 4, 5, 6, 7, 8}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2000" dirty="0"/>
              <a:t>o</a:t>
            </a:r>
            <a:r>
              <a:rPr lang="en-US" altLang="en-US" sz="1800" dirty="0"/>
              <a:t> = multiplication operation mod 9 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We will check now whether the previous properties can be satisfied with this group: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We will exclude all elements that do not have a multiplicative inverse.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Element zero does not have inverse, as well as elements 3 and 6. 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Therefore, Z</a:t>
            </a:r>
            <a:r>
              <a:rPr lang="en-US" altLang="en-US" sz="1400" dirty="0"/>
              <a:t>∗9</a:t>
            </a:r>
            <a:r>
              <a:rPr lang="en-US" altLang="en-US" sz="1800" dirty="0"/>
              <a:t> = {1, 2, 4, 5, 7, 8}, which is a multiplicative group </a:t>
            </a:r>
            <a:r>
              <a:rPr lang="en-US" altLang="en-US" sz="1800" dirty="0" err="1"/>
              <a:t>modula</a:t>
            </a:r>
            <a:r>
              <a:rPr lang="en-US" altLang="en-US" sz="1800" dirty="0"/>
              <a:t> 9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Closeness property is fulfilled since all results will be in the group, such that: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endParaRPr lang="ar-SA" altLang="en-US" sz="1800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3250" y="4438757"/>
            <a:ext cx="3019425" cy="198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5"/>
          <p:cNvSpPr txBox="1">
            <a:spLocks noChangeArrowheads="1"/>
          </p:cNvSpPr>
          <p:nvPr/>
        </p:nvSpPr>
        <p:spPr bwMode="auto">
          <a:xfrm>
            <a:off x="6033579" y="5467820"/>
            <a:ext cx="39608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/>
              <a:t>Multiplication table for Z</a:t>
            </a:r>
            <a:r>
              <a:rPr lang="en-US" altLang="en-US" sz="1400"/>
              <a:t>∗9</a:t>
            </a:r>
            <a:endParaRPr lang="ar-SA" altLang="en-US" sz="1800"/>
          </a:p>
        </p:txBody>
      </p:sp>
    </p:spTree>
    <p:extLst>
      <p:ext uri="{BB962C8B-B14F-4D97-AF65-F5344CB8AC3E}">
        <p14:creationId xmlns:p14="http://schemas.microsoft.com/office/powerpoint/2010/main" val="1815400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10303596" cy="1828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13431" y="710538"/>
            <a:ext cx="5550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Finite Groups Definition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0288" y="256218"/>
            <a:ext cx="1903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4"/>
          <p:cNvSpPr txBox="1">
            <a:spLocks noChangeArrowheads="1"/>
          </p:cNvSpPr>
          <p:nvPr/>
        </p:nvSpPr>
        <p:spPr bwMode="auto">
          <a:xfrm>
            <a:off x="903478" y="1791728"/>
            <a:ext cx="9036050" cy="4455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In DLP cryptography, we usually use </a:t>
            </a:r>
            <a:r>
              <a:rPr lang="en-US" altLang="en-US" sz="1800" dirty="0" err="1"/>
              <a:t>Z</a:t>
            </a:r>
            <a:r>
              <a:rPr lang="en-US" altLang="en-US" sz="1400" dirty="0" err="1"/>
              <a:t>∗p</a:t>
            </a:r>
            <a:r>
              <a:rPr lang="en-US" altLang="en-US" sz="1800" dirty="0"/>
              <a:t> , where p means a (very large) prime number.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Such group forms a multiplicative group mod p, as follows: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For every element in the group: </a:t>
            </a:r>
            <a:r>
              <a:rPr lang="en-US" altLang="en-US" sz="1800" dirty="0" err="1"/>
              <a:t>gcd</a:t>
            </a:r>
            <a:r>
              <a:rPr lang="en-US" altLang="en-US" sz="1800" dirty="0"/>
              <a:t>(a, p) = 1.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This condition applies for all elements, because p is prime number, except the element zero.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 err="1"/>
              <a:t>Z∗p</a:t>
            </a:r>
            <a:r>
              <a:rPr lang="en-US" altLang="en-US" sz="1800" dirty="0"/>
              <a:t> = {1, 2, 3, ……, p-1}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This means that for every element there is a multiplicative inverse.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 inverse can be computed using the Extended Euclidean Algorithm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endParaRPr lang="en-US" altLang="en-US" sz="900" dirty="0"/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endParaRPr lang="en-US" altLang="en-US" sz="1800" dirty="0"/>
          </a:p>
        </p:txBody>
      </p:sp>
    </p:spTree>
    <p:extLst>
      <p:ext uri="{BB962C8B-B14F-4D97-AF65-F5344CB8AC3E}">
        <p14:creationId xmlns:p14="http://schemas.microsoft.com/office/powerpoint/2010/main" val="3867600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10303596" cy="1828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13431" y="710538"/>
            <a:ext cx="5550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Finite Groups Definition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0288" y="256218"/>
            <a:ext cx="1903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4"/>
          <p:cNvSpPr txBox="1">
            <a:spLocks noChangeArrowheads="1"/>
          </p:cNvSpPr>
          <p:nvPr/>
        </p:nvSpPr>
        <p:spPr bwMode="auto">
          <a:xfrm>
            <a:off x="885190" y="1944296"/>
            <a:ext cx="9036050" cy="2534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b="1" dirty="0"/>
              <a:t>Formal Definition of Finite Groups:</a:t>
            </a:r>
          </a:p>
          <a:p>
            <a:pPr algn="l" rtl="0"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en-US" sz="1800" dirty="0"/>
              <a:t>A group (G, ◦) is finite if it has a finite number of elements. We denote the cardinality or order of the group G by |G|.</a:t>
            </a:r>
          </a:p>
          <a:p>
            <a:pPr algn="l" rtl="0"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en-US" sz="1800" dirty="0"/>
              <a:t>Note: The cardinality means the number of elements in the group</a:t>
            </a:r>
          </a:p>
          <a:p>
            <a:pPr algn="l" rtl="0">
              <a:lnSpc>
                <a:spcPct val="150000"/>
              </a:lnSpc>
              <a:spcBef>
                <a:spcPct val="0"/>
              </a:spcBef>
              <a:buClrTx/>
              <a:buSzTx/>
              <a:buNone/>
            </a:pPr>
            <a:r>
              <a:rPr lang="en-US" altLang="en-US" sz="1800" dirty="0"/>
              <a:t>Example: |Z</a:t>
            </a:r>
            <a:r>
              <a:rPr lang="en-US" altLang="en-US" sz="1400" dirty="0"/>
              <a:t>∗9</a:t>
            </a:r>
            <a:r>
              <a:rPr lang="en-US" altLang="en-US" sz="1800" dirty="0"/>
              <a:t>| = 6 </a:t>
            </a:r>
            <a:r>
              <a:rPr lang="en-US" altLang="en-US" sz="1800" dirty="0">
                <a:sym typeface="Wingdings" panose="05000000000000000000" pitchFamily="2" charset="2"/>
              </a:rPr>
              <a:t> </a:t>
            </a:r>
            <a:r>
              <a:rPr lang="en-US" altLang="en-US" sz="1800" dirty="0"/>
              <a:t>{1, 2, 4, 5, 7, 8}</a:t>
            </a:r>
            <a:endParaRPr lang="en-US" altLang="en-US" sz="900" dirty="0"/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endParaRPr lang="en-US" altLang="en-US" sz="1800" dirty="0"/>
          </a:p>
        </p:txBody>
      </p:sp>
    </p:spTree>
    <p:extLst>
      <p:ext uri="{BB962C8B-B14F-4D97-AF65-F5344CB8AC3E}">
        <p14:creationId xmlns:p14="http://schemas.microsoft.com/office/powerpoint/2010/main" val="419299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10303596" cy="1828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13431" y="710538"/>
            <a:ext cx="5550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Cyclic Groups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0288" y="256218"/>
            <a:ext cx="1903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4"/>
          <p:cNvSpPr txBox="1">
            <a:spLocks noChangeArrowheads="1"/>
          </p:cNvSpPr>
          <p:nvPr/>
        </p:nvSpPr>
        <p:spPr bwMode="auto">
          <a:xfrm>
            <a:off x="1360678" y="1313942"/>
            <a:ext cx="10636250" cy="5770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We will use an example first to introduce essential terminologies: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b="1" dirty="0"/>
              <a:t>Example</a:t>
            </a:r>
            <a:r>
              <a:rPr lang="en-US" altLang="en-US" sz="1800" dirty="0"/>
              <a:t>: Z</a:t>
            </a:r>
            <a:r>
              <a:rPr lang="en-US" altLang="en-US" sz="1400" dirty="0"/>
              <a:t>∗11</a:t>
            </a:r>
            <a:r>
              <a:rPr lang="en-US" altLang="en-US" sz="1800" dirty="0"/>
              <a:t> = {1, 2, 3, 4, 5, 6, 7, 8, 9, 10}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 What happens if we compute all powers of an element a = 3 (for example)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a</a:t>
            </a:r>
            <a:r>
              <a:rPr lang="en-US" altLang="en-US" sz="1800" baseline="30000" dirty="0"/>
              <a:t>1</a:t>
            </a:r>
            <a:r>
              <a:rPr lang="en-US" altLang="en-US" sz="1800" dirty="0"/>
              <a:t> = </a:t>
            </a:r>
            <a:r>
              <a:rPr lang="en-US" altLang="en-US" sz="1800" dirty="0">
                <a:solidFill>
                  <a:srgbClr val="FF0000"/>
                </a:solidFill>
              </a:rPr>
              <a:t>3</a:t>
            </a:r>
            <a:r>
              <a:rPr lang="en-US" altLang="en-US" sz="1800" dirty="0"/>
              <a:t>  mod 11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a</a:t>
            </a:r>
            <a:r>
              <a:rPr lang="en-US" altLang="en-US" sz="1800" baseline="30000" dirty="0"/>
              <a:t>2</a:t>
            </a:r>
            <a:r>
              <a:rPr lang="en-US" altLang="en-US" sz="1800" dirty="0"/>
              <a:t> = </a:t>
            </a:r>
            <a:r>
              <a:rPr lang="en-US" altLang="en-US" sz="1800" dirty="0">
                <a:solidFill>
                  <a:srgbClr val="FF0000"/>
                </a:solidFill>
              </a:rPr>
              <a:t>9</a:t>
            </a:r>
            <a:r>
              <a:rPr lang="en-US" altLang="en-US" sz="1800" dirty="0"/>
              <a:t>  mod 11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a</a:t>
            </a:r>
            <a:r>
              <a:rPr lang="en-US" altLang="en-US" sz="1800" baseline="30000" dirty="0"/>
              <a:t>3</a:t>
            </a:r>
            <a:r>
              <a:rPr lang="en-US" altLang="en-US" sz="1800" dirty="0"/>
              <a:t> = 27 </a:t>
            </a:r>
            <a:r>
              <a:rPr lang="da-DK" altLang="en-US" sz="1800" dirty="0"/>
              <a:t>≡ </a:t>
            </a:r>
            <a:r>
              <a:rPr lang="en-US" altLang="en-US" sz="1800" dirty="0"/>
              <a:t> </a:t>
            </a:r>
            <a:r>
              <a:rPr lang="en-US" altLang="en-US" sz="1800" dirty="0">
                <a:solidFill>
                  <a:srgbClr val="FF0000"/>
                </a:solidFill>
              </a:rPr>
              <a:t>5</a:t>
            </a:r>
            <a:r>
              <a:rPr lang="en-US" altLang="en-US" sz="1800" dirty="0"/>
              <a:t> mod 11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a</a:t>
            </a:r>
            <a:r>
              <a:rPr lang="en-US" altLang="en-US" sz="1800" baseline="30000" dirty="0"/>
              <a:t>4</a:t>
            </a:r>
            <a:r>
              <a:rPr lang="en-US" altLang="en-US" sz="1800" dirty="0"/>
              <a:t> = 5.3 </a:t>
            </a:r>
            <a:r>
              <a:rPr lang="da-DK" altLang="en-US" sz="1800" dirty="0"/>
              <a:t>≡ </a:t>
            </a:r>
            <a:r>
              <a:rPr lang="en-US" altLang="en-US" sz="1800" dirty="0"/>
              <a:t> </a:t>
            </a:r>
            <a:r>
              <a:rPr lang="en-US" altLang="en-US" sz="1800" dirty="0">
                <a:solidFill>
                  <a:srgbClr val="FF0000"/>
                </a:solidFill>
              </a:rPr>
              <a:t>4</a:t>
            </a:r>
            <a:r>
              <a:rPr lang="en-US" altLang="en-US" sz="1800" dirty="0"/>
              <a:t> mod 11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a</a:t>
            </a:r>
            <a:r>
              <a:rPr lang="en-US" altLang="en-US" sz="1800" baseline="30000" dirty="0"/>
              <a:t>5</a:t>
            </a:r>
            <a:r>
              <a:rPr lang="en-US" altLang="en-US" sz="1800" dirty="0"/>
              <a:t> = 4.3</a:t>
            </a:r>
            <a:r>
              <a:rPr lang="da-DK" altLang="en-US" sz="1800" dirty="0"/>
              <a:t>≡ </a:t>
            </a:r>
            <a:r>
              <a:rPr lang="en-US" altLang="en-US" sz="1800" dirty="0"/>
              <a:t> </a:t>
            </a:r>
            <a:r>
              <a:rPr lang="en-US" altLang="en-US" sz="1800" dirty="0">
                <a:solidFill>
                  <a:srgbClr val="FF0000"/>
                </a:solidFill>
              </a:rPr>
              <a:t>1</a:t>
            </a:r>
            <a:r>
              <a:rPr lang="en-US" altLang="en-US" sz="1800" dirty="0"/>
              <a:t> mod 11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a</a:t>
            </a:r>
            <a:r>
              <a:rPr lang="en-US" altLang="en-US" sz="1800" baseline="30000" dirty="0"/>
              <a:t>6</a:t>
            </a:r>
            <a:r>
              <a:rPr lang="en-US" altLang="en-US" sz="1800" dirty="0"/>
              <a:t> = 1.3</a:t>
            </a:r>
            <a:r>
              <a:rPr lang="da-DK" altLang="en-US" sz="1800" dirty="0"/>
              <a:t> = </a:t>
            </a:r>
            <a:r>
              <a:rPr lang="en-US" altLang="en-US" sz="1800" dirty="0"/>
              <a:t> </a:t>
            </a:r>
            <a:r>
              <a:rPr lang="en-US" altLang="en-US" sz="1800" dirty="0">
                <a:solidFill>
                  <a:srgbClr val="FF0000"/>
                </a:solidFill>
              </a:rPr>
              <a:t>3</a:t>
            </a:r>
            <a:r>
              <a:rPr lang="en-US" altLang="en-US" sz="1800" dirty="0"/>
              <a:t> mod 11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a</a:t>
            </a:r>
            <a:r>
              <a:rPr lang="en-US" altLang="en-US" sz="1800" baseline="30000" dirty="0"/>
              <a:t>7</a:t>
            </a:r>
            <a:r>
              <a:rPr lang="en-US" altLang="en-US" sz="1800" dirty="0"/>
              <a:t> = 3.3</a:t>
            </a:r>
            <a:r>
              <a:rPr lang="da-DK" altLang="en-US" sz="1800" dirty="0"/>
              <a:t> = </a:t>
            </a:r>
            <a:r>
              <a:rPr lang="en-US" altLang="en-US" sz="1800" dirty="0"/>
              <a:t> </a:t>
            </a:r>
            <a:r>
              <a:rPr lang="en-US" altLang="en-US" sz="1800" dirty="0">
                <a:solidFill>
                  <a:srgbClr val="FF0000"/>
                </a:solidFill>
              </a:rPr>
              <a:t>9</a:t>
            </a:r>
            <a:r>
              <a:rPr lang="en-US" altLang="en-US" sz="1800" dirty="0"/>
              <a:t> mod 11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b="1" dirty="0"/>
              <a:t>Question</a:t>
            </a:r>
            <a:r>
              <a:rPr lang="en-US" altLang="en-US" sz="1800" dirty="0"/>
              <a:t>: What is the result of 3</a:t>
            </a:r>
            <a:r>
              <a:rPr lang="en-US" altLang="en-US" sz="1800" baseline="30000" dirty="0"/>
              <a:t>324298 </a:t>
            </a:r>
            <a:r>
              <a:rPr lang="en-US" altLang="en-US" sz="1800" dirty="0"/>
              <a:t>mod 11  ??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b="1" dirty="0"/>
              <a:t>Answer</a:t>
            </a:r>
            <a:r>
              <a:rPr lang="en-US" altLang="en-US" sz="1800" dirty="0"/>
              <a:t>: There are only five possible results.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 exponentiation operation is the major operation in DHKE and other cryptosystems such as RSA.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This property of an element 3 is called the order(3) = 5 (cycle length) </a:t>
            </a:r>
          </a:p>
        </p:txBody>
      </p:sp>
    </p:spTree>
    <p:extLst>
      <p:ext uri="{BB962C8B-B14F-4D97-AF65-F5344CB8AC3E}">
        <p14:creationId xmlns:p14="http://schemas.microsoft.com/office/powerpoint/2010/main" val="1551137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10303596" cy="1828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13431" y="710538"/>
            <a:ext cx="5550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Cyclic Groups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0288" y="256218"/>
            <a:ext cx="1903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4"/>
          <p:cNvSpPr txBox="1">
            <a:spLocks noChangeArrowheads="1"/>
          </p:cNvSpPr>
          <p:nvPr/>
        </p:nvSpPr>
        <p:spPr bwMode="auto">
          <a:xfrm>
            <a:off x="1159510" y="1462544"/>
            <a:ext cx="9036050" cy="549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b="1" dirty="0"/>
              <a:t>Example</a:t>
            </a:r>
            <a:r>
              <a:rPr lang="en-US" altLang="en-US" sz="1800" dirty="0"/>
              <a:t>: Z</a:t>
            </a:r>
            <a:r>
              <a:rPr lang="en-US" altLang="en-US" sz="1400" dirty="0"/>
              <a:t>∗11</a:t>
            </a:r>
            <a:r>
              <a:rPr lang="en-US" altLang="en-US" sz="1800" dirty="0"/>
              <a:t> = {1, 2, 3, 4, 5, 6, 7, 8, 9, 10}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 What happens if we compute all powers of an element a = 2 (for example)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a</a:t>
            </a:r>
            <a:r>
              <a:rPr lang="en-US" altLang="en-US" sz="1800" baseline="30000" dirty="0"/>
              <a:t>1</a:t>
            </a:r>
            <a:r>
              <a:rPr lang="en-US" altLang="en-US" sz="1800" dirty="0"/>
              <a:t> = </a:t>
            </a:r>
            <a:r>
              <a:rPr lang="en-US" altLang="en-US" sz="1800" dirty="0">
                <a:solidFill>
                  <a:srgbClr val="FF0000"/>
                </a:solidFill>
              </a:rPr>
              <a:t>2</a:t>
            </a:r>
            <a:r>
              <a:rPr lang="en-US" altLang="en-US" sz="1800" dirty="0"/>
              <a:t>  mod 11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a</a:t>
            </a:r>
            <a:r>
              <a:rPr lang="en-US" altLang="en-US" sz="1800" baseline="30000" dirty="0"/>
              <a:t>2</a:t>
            </a:r>
            <a:r>
              <a:rPr lang="en-US" altLang="en-US" sz="1800" dirty="0"/>
              <a:t> = </a:t>
            </a:r>
            <a:r>
              <a:rPr lang="en-US" altLang="en-US" sz="1800" dirty="0">
                <a:solidFill>
                  <a:srgbClr val="FF0000"/>
                </a:solidFill>
              </a:rPr>
              <a:t>4</a:t>
            </a:r>
            <a:r>
              <a:rPr lang="en-US" altLang="en-US" sz="1800" dirty="0"/>
              <a:t>  mod 11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a</a:t>
            </a:r>
            <a:r>
              <a:rPr lang="en-US" altLang="en-US" sz="1800" baseline="30000" dirty="0"/>
              <a:t>3</a:t>
            </a:r>
            <a:r>
              <a:rPr lang="en-US" altLang="en-US" sz="1800" dirty="0"/>
              <a:t> = </a:t>
            </a:r>
            <a:r>
              <a:rPr lang="en-US" altLang="en-US" sz="1800" dirty="0">
                <a:solidFill>
                  <a:srgbClr val="FF0000"/>
                </a:solidFill>
              </a:rPr>
              <a:t>8</a:t>
            </a:r>
            <a:r>
              <a:rPr lang="en-US" altLang="en-US" sz="1800" dirty="0"/>
              <a:t> mod 11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a</a:t>
            </a:r>
            <a:r>
              <a:rPr lang="en-US" altLang="en-US" sz="1800" baseline="30000" dirty="0"/>
              <a:t>4</a:t>
            </a:r>
            <a:r>
              <a:rPr lang="en-US" altLang="en-US" sz="1800" dirty="0"/>
              <a:t> = 16 </a:t>
            </a:r>
            <a:r>
              <a:rPr lang="da-DK" altLang="en-US" sz="1800" dirty="0"/>
              <a:t>≡ </a:t>
            </a:r>
            <a:r>
              <a:rPr lang="en-US" altLang="en-US" sz="1800" dirty="0"/>
              <a:t> </a:t>
            </a:r>
            <a:r>
              <a:rPr lang="en-US" altLang="en-US" sz="1800" dirty="0">
                <a:solidFill>
                  <a:srgbClr val="FF0000"/>
                </a:solidFill>
              </a:rPr>
              <a:t>5</a:t>
            </a:r>
            <a:r>
              <a:rPr lang="en-US" altLang="en-US" sz="1800" dirty="0"/>
              <a:t> mod 11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a</a:t>
            </a:r>
            <a:r>
              <a:rPr lang="en-US" altLang="en-US" sz="1800" baseline="30000" dirty="0"/>
              <a:t>5</a:t>
            </a:r>
            <a:r>
              <a:rPr lang="en-US" altLang="en-US" sz="1800" dirty="0"/>
              <a:t> = 5.2</a:t>
            </a:r>
            <a:r>
              <a:rPr lang="da-DK" altLang="en-US" sz="1800" dirty="0"/>
              <a:t>≡ </a:t>
            </a:r>
            <a:r>
              <a:rPr lang="en-US" altLang="en-US" sz="1800" dirty="0"/>
              <a:t> </a:t>
            </a:r>
            <a:r>
              <a:rPr lang="en-US" altLang="en-US" sz="1800" dirty="0">
                <a:solidFill>
                  <a:srgbClr val="FF0000"/>
                </a:solidFill>
              </a:rPr>
              <a:t>10</a:t>
            </a:r>
            <a:r>
              <a:rPr lang="en-US" altLang="en-US" sz="1800" dirty="0"/>
              <a:t> mod 11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a</a:t>
            </a:r>
            <a:r>
              <a:rPr lang="en-US" altLang="en-US" sz="1800" baseline="30000" dirty="0"/>
              <a:t>6</a:t>
            </a:r>
            <a:r>
              <a:rPr lang="en-US" altLang="en-US" sz="1800" dirty="0"/>
              <a:t> = 10.2</a:t>
            </a:r>
            <a:r>
              <a:rPr lang="da-DK" altLang="en-US" sz="1800" dirty="0"/>
              <a:t> = </a:t>
            </a:r>
            <a:r>
              <a:rPr lang="en-US" altLang="en-US" sz="1800" dirty="0"/>
              <a:t> </a:t>
            </a:r>
            <a:r>
              <a:rPr lang="en-US" altLang="en-US" sz="1800" dirty="0">
                <a:solidFill>
                  <a:srgbClr val="FF0000"/>
                </a:solidFill>
              </a:rPr>
              <a:t>9</a:t>
            </a:r>
            <a:r>
              <a:rPr lang="en-US" altLang="en-US" sz="1800" dirty="0"/>
              <a:t> mod 11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a</a:t>
            </a:r>
            <a:r>
              <a:rPr lang="en-US" altLang="en-US" sz="1800" baseline="30000" dirty="0"/>
              <a:t>7</a:t>
            </a:r>
            <a:r>
              <a:rPr lang="en-US" altLang="en-US" sz="1800" dirty="0"/>
              <a:t> = 9.2</a:t>
            </a:r>
            <a:r>
              <a:rPr lang="da-DK" altLang="en-US" sz="1800" dirty="0"/>
              <a:t> = </a:t>
            </a:r>
            <a:r>
              <a:rPr lang="en-US" altLang="en-US" sz="1800" dirty="0"/>
              <a:t> </a:t>
            </a:r>
            <a:r>
              <a:rPr lang="en-US" altLang="en-US" sz="1800" dirty="0">
                <a:solidFill>
                  <a:srgbClr val="FF0000"/>
                </a:solidFill>
              </a:rPr>
              <a:t>7</a:t>
            </a:r>
            <a:r>
              <a:rPr lang="en-US" altLang="en-US" sz="1800" dirty="0"/>
              <a:t> mod 11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a</a:t>
            </a:r>
            <a:r>
              <a:rPr lang="en-US" altLang="en-US" sz="1800" baseline="30000" dirty="0"/>
              <a:t>8</a:t>
            </a:r>
            <a:r>
              <a:rPr lang="en-US" altLang="en-US" sz="1800" dirty="0"/>
              <a:t> = 7.2</a:t>
            </a:r>
            <a:r>
              <a:rPr lang="da-DK" altLang="en-US" sz="1800" dirty="0"/>
              <a:t> = </a:t>
            </a:r>
            <a:r>
              <a:rPr lang="en-US" altLang="en-US" sz="1800" dirty="0"/>
              <a:t> </a:t>
            </a:r>
            <a:r>
              <a:rPr lang="en-US" altLang="en-US" sz="1800" dirty="0">
                <a:solidFill>
                  <a:srgbClr val="FF0000"/>
                </a:solidFill>
              </a:rPr>
              <a:t>3</a:t>
            </a:r>
            <a:r>
              <a:rPr lang="en-US" altLang="en-US" sz="1800" dirty="0"/>
              <a:t> mod 11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a</a:t>
            </a:r>
            <a:r>
              <a:rPr lang="en-US" altLang="en-US" sz="1800" baseline="30000" dirty="0"/>
              <a:t>9</a:t>
            </a:r>
            <a:r>
              <a:rPr lang="en-US" altLang="en-US" sz="1800" dirty="0"/>
              <a:t> = 3.2</a:t>
            </a:r>
            <a:r>
              <a:rPr lang="da-DK" altLang="en-US" sz="1800" dirty="0"/>
              <a:t> = </a:t>
            </a:r>
            <a:r>
              <a:rPr lang="en-US" altLang="en-US" sz="1800" dirty="0"/>
              <a:t> </a:t>
            </a:r>
            <a:r>
              <a:rPr lang="en-US" altLang="en-US" sz="1800" dirty="0">
                <a:solidFill>
                  <a:srgbClr val="FF0000"/>
                </a:solidFill>
              </a:rPr>
              <a:t>6</a:t>
            </a:r>
            <a:r>
              <a:rPr lang="en-US" altLang="en-US" sz="1800" dirty="0"/>
              <a:t> mod 11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a</a:t>
            </a:r>
            <a:r>
              <a:rPr lang="en-US" altLang="en-US" sz="1800" baseline="30000" dirty="0"/>
              <a:t>10</a:t>
            </a:r>
            <a:r>
              <a:rPr lang="en-US" altLang="en-US" sz="1800" dirty="0"/>
              <a:t> = 6.2</a:t>
            </a:r>
            <a:r>
              <a:rPr lang="da-DK" altLang="en-US" sz="1800" dirty="0"/>
              <a:t> = </a:t>
            </a:r>
            <a:r>
              <a:rPr lang="en-US" altLang="en-US" sz="1800" dirty="0"/>
              <a:t> </a:t>
            </a:r>
            <a:r>
              <a:rPr lang="en-US" altLang="en-US" sz="1800" dirty="0">
                <a:solidFill>
                  <a:srgbClr val="FF0000"/>
                </a:solidFill>
              </a:rPr>
              <a:t>1</a:t>
            </a:r>
            <a:r>
              <a:rPr lang="en-US" altLang="en-US" sz="1800" dirty="0"/>
              <a:t> mod 11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a</a:t>
            </a:r>
            <a:r>
              <a:rPr lang="en-US" altLang="en-US" sz="1800" baseline="30000" dirty="0"/>
              <a:t>11</a:t>
            </a:r>
            <a:r>
              <a:rPr lang="en-US" altLang="en-US" sz="1800" dirty="0"/>
              <a:t> = 1.2</a:t>
            </a:r>
            <a:r>
              <a:rPr lang="da-DK" altLang="en-US" sz="1800" dirty="0"/>
              <a:t> = </a:t>
            </a:r>
            <a:r>
              <a:rPr lang="en-US" altLang="en-US" sz="1800" dirty="0"/>
              <a:t> </a:t>
            </a:r>
            <a:r>
              <a:rPr lang="en-US" altLang="en-US" sz="1800" dirty="0">
                <a:solidFill>
                  <a:srgbClr val="FF0000"/>
                </a:solidFill>
              </a:rPr>
              <a:t>2</a:t>
            </a:r>
            <a:r>
              <a:rPr lang="en-US" altLang="en-US" sz="1800" dirty="0"/>
              <a:t> mod 11 </a:t>
            </a:r>
          </a:p>
        </p:txBody>
      </p:sp>
    </p:spTree>
    <p:extLst>
      <p:ext uri="{BB962C8B-B14F-4D97-AF65-F5344CB8AC3E}">
        <p14:creationId xmlns:p14="http://schemas.microsoft.com/office/powerpoint/2010/main" val="2150705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10303596" cy="1828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13431" y="710538"/>
            <a:ext cx="55504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Cyclic Groups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0288" y="256218"/>
            <a:ext cx="19030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4"/>
          <p:cNvSpPr txBox="1">
            <a:spLocks noChangeArrowheads="1"/>
          </p:cNvSpPr>
          <p:nvPr/>
        </p:nvSpPr>
        <p:spPr bwMode="auto">
          <a:xfrm>
            <a:off x="1342390" y="1332230"/>
            <a:ext cx="90360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/>
              <a:t>The formal definition of  the order of an element </a:t>
            </a:r>
            <a:r>
              <a:rPr lang="en-US" altLang="en-US" sz="1800" b="1">
                <a:solidFill>
                  <a:srgbClr val="FF0000"/>
                </a:solidFill>
              </a:rPr>
              <a:t>a</a:t>
            </a:r>
            <a:r>
              <a:rPr lang="en-US" altLang="en-US" sz="1800"/>
              <a:t> within a group :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300" y="1773548"/>
            <a:ext cx="9029700" cy="245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0"/>
          <p:cNvSpPr txBox="1">
            <a:spLocks noChangeArrowheads="1"/>
          </p:cNvSpPr>
          <p:nvPr/>
        </p:nvSpPr>
        <p:spPr bwMode="auto">
          <a:xfrm>
            <a:off x="1342390" y="3961257"/>
            <a:ext cx="8785225" cy="294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 dirty="0">
                <a:solidFill>
                  <a:srgbClr val="FF0000"/>
                </a:solidFill>
              </a:rPr>
              <a:t>K</a:t>
            </a:r>
            <a:r>
              <a:rPr lang="en-US" altLang="en-US" sz="1800" dirty="0"/>
              <a:t>: The smallest positive integer needed for exponentiation to obtain the result = 1, which is the identity element of the group.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For example: 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a</a:t>
            </a:r>
            <a:r>
              <a:rPr lang="en-US" altLang="en-US" sz="1800" b="1" baseline="30000" dirty="0">
                <a:solidFill>
                  <a:srgbClr val="FF0000"/>
                </a:solidFill>
              </a:rPr>
              <a:t>10</a:t>
            </a:r>
            <a:r>
              <a:rPr lang="en-US" altLang="en-US" sz="1800" dirty="0"/>
              <a:t> </a:t>
            </a:r>
            <a:r>
              <a:rPr lang="da-DK" altLang="en-US" sz="1800" dirty="0"/>
              <a:t>≡</a:t>
            </a:r>
            <a:r>
              <a:rPr lang="en-US" altLang="en-US" sz="1800" dirty="0"/>
              <a:t> </a:t>
            </a:r>
            <a:r>
              <a:rPr lang="en-US" altLang="en-US" sz="1800" dirty="0">
                <a:solidFill>
                  <a:srgbClr val="FF0000"/>
                </a:solidFill>
              </a:rPr>
              <a:t>1</a:t>
            </a:r>
            <a:r>
              <a:rPr lang="en-US" altLang="en-US" sz="1800" dirty="0"/>
              <a:t>  mod 11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a</a:t>
            </a:r>
            <a:r>
              <a:rPr lang="en-US" altLang="en-US" sz="1800" baseline="30000" dirty="0"/>
              <a:t>20</a:t>
            </a:r>
            <a:r>
              <a:rPr lang="en-US" altLang="en-US" sz="1800" dirty="0"/>
              <a:t> </a:t>
            </a:r>
            <a:r>
              <a:rPr lang="da-DK" altLang="en-US" sz="1800" dirty="0"/>
              <a:t>≡</a:t>
            </a:r>
            <a:r>
              <a:rPr lang="en-US" altLang="en-US" sz="1800" dirty="0"/>
              <a:t> </a:t>
            </a:r>
            <a:r>
              <a:rPr lang="en-US" altLang="en-US" sz="1800" dirty="0">
                <a:solidFill>
                  <a:srgbClr val="FF0000"/>
                </a:solidFill>
              </a:rPr>
              <a:t>1</a:t>
            </a:r>
            <a:r>
              <a:rPr lang="en-US" altLang="en-US" sz="1800" dirty="0"/>
              <a:t>  mod 11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a</a:t>
            </a:r>
            <a:r>
              <a:rPr lang="en-US" altLang="en-US" sz="1800" baseline="30000" dirty="0"/>
              <a:t>30</a:t>
            </a:r>
            <a:r>
              <a:rPr lang="en-US" altLang="en-US" sz="1800" dirty="0"/>
              <a:t> </a:t>
            </a:r>
            <a:r>
              <a:rPr lang="da-DK" altLang="en-US" sz="1800" dirty="0"/>
              <a:t>≡</a:t>
            </a:r>
            <a:r>
              <a:rPr lang="en-US" altLang="en-US" sz="1800" dirty="0"/>
              <a:t> </a:t>
            </a:r>
            <a:r>
              <a:rPr lang="en-US" altLang="en-US" sz="1800" dirty="0">
                <a:solidFill>
                  <a:srgbClr val="FF0000"/>
                </a:solidFill>
              </a:rPr>
              <a:t>1</a:t>
            </a:r>
            <a:r>
              <a:rPr lang="en-US" altLang="en-US" sz="1800" dirty="0"/>
              <a:t> mod 11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a</a:t>
            </a:r>
            <a:r>
              <a:rPr lang="en-US" altLang="en-US" sz="1800" b="1" baseline="30000" dirty="0"/>
              <a:t>…</a:t>
            </a:r>
            <a:r>
              <a:rPr lang="en-US" altLang="en-US" sz="1800" dirty="0"/>
              <a:t> </a:t>
            </a:r>
            <a:r>
              <a:rPr lang="da-DK" altLang="en-US" sz="1800" dirty="0"/>
              <a:t>≡</a:t>
            </a:r>
            <a:r>
              <a:rPr lang="en-US" altLang="en-US" sz="1800" dirty="0"/>
              <a:t> </a:t>
            </a:r>
            <a:r>
              <a:rPr lang="en-US" altLang="en-US" sz="1800" dirty="0">
                <a:solidFill>
                  <a:srgbClr val="FF0000"/>
                </a:solidFill>
              </a:rPr>
              <a:t>1 </a:t>
            </a:r>
            <a:r>
              <a:rPr lang="en-US" altLang="en-US" sz="1800" dirty="0"/>
              <a:t>mod 11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735003" y="5185220"/>
            <a:ext cx="2159000" cy="5842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rtlCol="1">
            <a:spAutoFit/>
          </a:bodyPr>
          <a:lstStyle/>
          <a:p>
            <a:pPr eaLnBrk="1" hangingPunct="1">
              <a:defRPr/>
            </a:pPr>
            <a:r>
              <a:rPr lang="en-US" sz="1600" i="1" dirty="0"/>
              <a:t>We need the smallest positive integer</a:t>
            </a:r>
            <a:endParaRPr lang="ar-SA" sz="1600" i="1" dirty="0"/>
          </a:p>
        </p:txBody>
      </p:sp>
      <p:cxnSp>
        <p:nvCxnSpPr>
          <p:cNvPr id="14" name="Curved Connector 13"/>
          <p:cNvCxnSpPr/>
          <p:nvPr/>
        </p:nvCxnSpPr>
        <p:spPr>
          <a:xfrm rot="10800000">
            <a:off x="1990090" y="5328095"/>
            <a:ext cx="3744913" cy="4762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0325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0"/>
    </mc:Choice>
    <mc:Fallback xmlns="">
      <p:transition spd="slow" advTm="239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397186"/>
            <a:ext cx="36498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Cyclic Groups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8" name="TextBox 4"/>
          <p:cNvSpPr txBox="1">
            <a:spLocks noChangeArrowheads="1"/>
          </p:cNvSpPr>
          <p:nvPr/>
        </p:nvSpPr>
        <p:spPr bwMode="auto">
          <a:xfrm>
            <a:off x="126238" y="1387094"/>
            <a:ext cx="903605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b="1" dirty="0"/>
              <a:t>The formal definition of  the cyclic group :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A group G which contains an element α with maximum order </a:t>
            </a:r>
            <a:r>
              <a:rPr lang="en-US" altLang="en-US" sz="1800" dirty="0" err="1"/>
              <a:t>ord</a:t>
            </a:r>
            <a:r>
              <a:rPr lang="en-US" altLang="en-US" sz="1800" dirty="0"/>
              <a:t>(α) = |G| is said to be cyclic. Elements with maximum order are called </a:t>
            </a:r>
            <a:r>
              <a:rPr lang="en-US" altLang="en-US" sz="1800" b="1" dirty="0"/>
              <a:t>primitive elements </a:t>
            </a:r>
            <a:r>
              <a:rPr lang="en-US" altLang="en-US" sz="1800" dirty="0"/>
              <a:t>or </a:t>
            </a:r>
            <a:r>
              <a:rPr lang="en-US" altLang="en-US" sz="1800" b="1" dirty="0"/>
              <a:t>generators</a:t>
            </a:r>
            <a:r>
              <a:rPr lang="en-US" altLang="en-US" sz="1800" dirty="0"/>
              <a:t>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An element α of a group G with maximum order is called a generator since every element a of G can be written as a power α</a:t>
            </a:r>
            <a:r>
              <a:rPr lang="en-US" altLang="en-US" sz="1800" baseline="30000" dirty="0" err="1"/>
              <a:t>i</a:t>
            </a:r>
            <a:r>
              <a:rPr lang="en-US" altLang="en-US" sz="1800" dirty="0"/>
              <a:t> = a of this element for some </a:t>
            </a:r>
            <a:r>
              <a:rPr lang="en-US" altLang="en-US" sz="1800" dirty="0" err="1"/>
              <a:t>i</a:t>
            </a:r>
            <a:endParaRPr lang="en-US" altLang="en-US" sz="1800" dirty="0"/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In other words: α generates the entire group.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Therefore: </a:t>
            </a:r>
            <a:r>
              <a:rPr lang="en-US" altLang="en-US" sz="1800" dirty="0" err="1"/>
              <a:t>ord</a:t>
            </a:r>
            <a:r>
              <a:rPr lang="en-US" altLang="en-US" sz="1800" dirty="0"/>
              <a:t>(a=2) = 10 = | Z</a:t>
            </a:r>
            <a:r>
              <a:rPr lang="en-US" altLang="en-US" sz="1400" dirty="0"/>
              <a:t>∗11 </a:t>
            </a:r>
            <a:r>
              <a:rPr lang="en-US" altLang="en-US" sz="1800" dirty="0"/>
              <a:t>| 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Again, notice all the elements that are generated by powers of two:</a:t>
            </a:r>
            <a:endParaRPr lang="ar-SA" altLang="en-US" sz="1800" i="1" dirty="0"/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870" y="4654295"/>
            <a:ext cx="6705600" cy="99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Box 8"/>
          <p:cNvSpPr txBox="1">
            <a:spLocks noChangeArrowheads="1"/>
          </p:cNvSpPr>
          <p:nvPr/>
        </p:nvSpPr>
        <p:spPr bwMode="auto">
          <a:xfrm>
            <a:off x="34490" y="5536777"/>
            <a:ext cx="912779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By looking at the bottom row, we see that that the powers 2</a:t>
            </a:r>
            <a:r>
              <a:rPr lang="en-US" altLang="en-US" sz="1800" baseline="30000" dirty="0"/>
              <a:t>i</a:t>
            </a:r>
            <a:r>
              <a:rPr lang="en-US" altLang="en-US" sz="1800" dirty="0"/>
              <a:t> in fact generates all elements of the group Z∗11. We note that the order in which they are generated looks quite arbitrary. This seemingly random relationship between the exponent </a:t>
            </a:r>
            <a:r>
              <a:rPr lang="en-US" altLang="en-US" sz="1800" dirty="0" err="1"/>
              <a:t>i</a:t>
            </a:r>
            <a:r>
              <a:rPr lang="en-US" altLang="en-US" sz="1800" dirty="0"/>
              <a:t> and the group elements is the basis for the </a:t>
            </a:r>
            <a:r>
              <a:rPr lang="en-US" altLang="en-US" sz="1800" dirty="0" err="1"/>
              <a:t>Diffie</a:t>
            </a:r>
            <a:r>
              <a:rPr lang="en-US" altLang="en-US" sz="1800" dirty="0"/>
              <a:t>–Hellman key exchange protocol</a:t>
            </a:r>
            <a:endParaRPr lang="ar-SA" altLang="en-US" sz="1800" dirty="0"/>
          </a:p>
        </p:txBody>
      </p:sp>
    </p:spTree>
    <p:extLst>
      <p:ext uri="{BB962C8B-B14F-4D97-AF65-F5344CB8AC3E}">
        <p14:creationId xmlns:p14="http://schemas.microsoft.com/office/powerpoint/2010/main" val="12855221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40013" y="452167"/>
            <a:ext cx="36498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Cyclic Groups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8" name="TextBox 4"/>
          <p:cNvSpPr txBox="1">
            <a:spLocks noChangeArrowheads="1"/>
          </p:cNvSpPr>
          <p:nvPr/>
        </p:nvSpPr>
        <p:spPr bwMode="auto">
          <a:xfrm>
            <a:off x="107950" y="1268222"/>
            <a:ext cx="903605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From previous example we see that the group Z</a:t>
            </a:r>
            <a:r>
              <a:rPr lang="en-US" altLang="en-US" sz="1400" dirty="0"/>
              <a:t>∗11 </a:t>
            </a:r>
            <a:r>
              <a:rPr lang="en-US" altLang="en-US" sz="1800" dirty="0"/>
              <a:t>has the element 2 as a generator.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It is important to stress that the number 2 is not necessarily a generator in other cyclic groups </a:t>
            </a:r>
            <a:r>
              <a:rPr lang="en-US" altLang="en-US" sz="1800" dirty="0" err="1"/>
              <a:t>Z</a:t>
            </a:r>
            <a:r>
              <a:rPr lang="en-US" altLang="en-US" sz="1400" dirty="0" err="1"/>
              <a:t>∗n</a:t>
            </a:r>
            <a:r>
              <a:rPr lang="en-US" altLang="en-US" sz="1800" dirty="0"/>
              <a:t>.</a:t>
            </a:r>
            <a:endParaRPr lang="en-US" altLang="en-US" sz="1800" i="1" dirty="0"/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For instance, in Z</a:t>
            </a:r>
            <a:r>
              <a:rPr lang="en-US" altLang="en-US" sz="1400" dirty="0"/>
              <a:t>∗7</a:t>
            </a:r>
            <a:r>
              <a:rPr lang="en-US" altLang="en-US" sz="1800" dirty="0"/>
              <a:t> , </a:t>
            </a:r>
            <a:r>
              <a:rPr lang="en-US" altLang="en-US" sz="1800" dirty="0" err="1"/>
              <a:t>ord</a:t>
            </a:r>
            <a:r>
              <a:rPr lang="en-US" altLang="en-US" sz="1800" dirty="0"/>
              <a:t>(2) = 3, and the element 2 is thus not a generator in that group.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Cyclic groups have interesting properties. The most important ones for cryptographic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applications are given in the following theorems: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b="1" i="1" dirty="0"/>
              <a:t>Theorem</a:t>
            </a:r>
            <a:r>
              <a:rPr lang="en-US" altLang="en-US" sz="1800" i="1" dirty="0"/>
              <a:t>: For every prime p</a:t>
            </a:r>
            <a:r>
              <a:rPr lang="en-US" altLang="en-US" sz="1800" dirty="0"/>
              <a:t>, (</a:t>
            </a:r>
            <a:r>
              <a:rPr lang="en-US" altLang="en-US" sz="1800" dirty="0" err="1"/>
              <a:t>Z∗p</a:t>
            </a:r>
            <a:r>
              <a:rPr lang="en-US" altLang="en-US" sz="1800" dirty="0"/>
              <a:t>) is an abelian finite cyclic group.</a:t>
            </a:r>
          </a:p>
        </p:txBody>
      </p:sp>
      <p:sp>
        <p:nvSpPr>
          <p:cNvPr id="19" name="TextBox 8"/>
          <p:cNvSpPr txBox="1">
            <a:spLocks noChangeArrowheads="1"/>
          </p:cNvSpPr>
          <p:nvPr/>
        </p:nvSpPr>
        <p:spPr bwMode="auto">
          <a:xfrm>
            <a:off x="107950" y="4797235"/>
            <a:ext cx="9036050" cy="2170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/>
              <a:t>This theorem states that the multiplicative group of every prime field is cyclic.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/>
              <a:t>This has far reaching consequences in cryptography, where these groups are the most popular ones for building discrete logarithm cryptosystems. 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/>
              <a:t>In order to underline the practical relevance of these somewhat esoteric looking theorem, consider that almost every Web browser has a cryptosystem over Z</a:t>
            </a:r>
            <a:r>
              <a:rPr lang="en-US" altLang="en-US" sz="1400"/>
              <a:t>∗p</a:t>
            </a:r>
            <a:r>
              <a:rPr lang="en-US" altLang="en-US" sz="1800"/>
              <a:t> built in</a:t>
            </a:r>
            <a:endParaRPr lang="ar-SA" altLang="en-US" sz="1800"/>
          </a:p>
        </p:txBody>
      </p:sp>
    </p:spTree>
    <p:extLst>
      <p:ext uri="{BB962C8B-B14F-4D97-AF65-F5344CB8AC3E}">
        <p14:creationId xmlns:p14="http://schemas.microsoft.com/office/powerpoint/2010/main" val="154473288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397186"/>
            <a:ext cx="36498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Cyclic Groups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8" name="TextBox 4"/>
          <p:cNvSpPr txBox="1">
            <a:spLocks noChangeArrowheads="1"/>
          </p:cNvSpPr>
          <p:nvPr/>
        </p:nvSpPr>
        <p:spPr bwMode="auto">
          <a:xfrm>
            <a:off x="89662" y="1542542"/>
            <a:ext cx="8758957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 dirty="0"/>
              <a:t>Example: </a:t>
            </a:r>
            <a:r>
              <a:rPr lang="en-US" altLang="en-US" sz="1800" dirty="0"/>
              <a:t>We consider again the group Z</a:t>
            </a:r>
            <a:r>
              <a:rPr lang="en-US" altLang="en-US" sz="1400" dirty="0"/>
              <a:t>∗11 </a:t>
            </a:r>
            <a:r>
              <a:rPr lang="en-US" altLang="en-US" sz="1800" dirty="0"/>
              <a:t>, which has a cardinality of | Z</a:t>
            </a:r>
            <a:r>
              <a:rPr lang="en-US" altLang="en-US" sz="1400" dirty="0"/>
              <a:t>∗11 </a:t>
            </a:r>
            <a:r>
              <a:rPr lang="en-US" altLang="en-US" sz="1800" dirty="0"/>
              <a:t>| = 10</a:t>
            </a:r>
            <a:r>
              <a:rPr lang="en-US" altLang="en-US" sz="1800" i="1" dirty="0"/>
              <a:t>. </a:t>
            </a:r>
            <a:r>
              <a:rPr lang="en-US" altLang="en-US" sz="1800" dirty="0"/>
              <a:t>The only element orders in this group are 1, 2, 5, and 10, since these are the only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integers that divide 10.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We verify this property by looking at the order of all elements in the group:</a:t>
            </a: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801" y="3601376"/>
            <a:ext cx="8020279" cy="264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26351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397186"/>
            <a:ext cx="36498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Cyclic Groups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TextBox 4"/>
          <p:cNvSpPr txBox="1">
            <a:spLocks noChangeArrowheads="1"/>
          </p:cNvSpPr>
          <p:nvPr/>
        </p:nvSpPr>
        <p:spPr bwMode="auto">
          <a:xfrm>
            <a:off x="129231" y="1537614"/>
            <a:ext cx="8417762" cy="5009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 dirty="0"/>
              <a:t>Theorem: </a:t>
            </a:r>
            <a:r>
              <a:rPr lang="en-US" altLang="en-US" sz="1800" dirty="0"/>
              <a:t>Let G be a finite cyclic group. Then it holds that: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1. The number of primitive elements of G is Φ(|G|).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2. If |G| is prime, then all elements a ≠ 1 ∈ G are primitive</a:t>
            </a:r>
            <a:r>
              <a:rPr lang="en-US" altLang="en-US" sz="1800" i="1" dirty="0"/>
              <a:t>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 i="1" dirty="0"/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700" dirty="0"/>
              <a:t>The first property can be verified by the example above. Since Φ(10) = (5</a:t>
            </a:r>
            <a:r>
              <a:rPr lang="en-US" altLang="en-US" sz="1700" i="1" dirty="0"/>
              <a:t>−</a:t>
            </a:r>
            <a:r>
              <a:rPr lang="en-US" altLang="en-US" sz="1700" dirty="0"/>
              <a:t>1)(2</a:t>
            </a:r>
            <a:r>
              <a:rPr lang="en-US" altLang="en-US" sz="1700" i="1" dirty="0"/>
              <a:t>−1) = 4, the number of primitive elements is four, which are the elements 2, </a:t>
            </a:r>
            <a:r>
              <a:rPr lang="en-US" altLang="en-US" sz="1700" dirty="0"/>
              <a:t>6, 7 and 8.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en-US" altLang="en-US" sz="1700" dirty="0"/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 second property follows from the previous theorem. If the group cardinality is prime, the only possible element orders are 1 and the cardinality itself.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endParaRPr lang="en-US" altLang="en-US" sz="1800" dirty="0"/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Since only the element 1 can have an order of one, all other elements have order </a:t>
            </a:r>
            <a:r>
              <a:rPr lang="en-US" altLang="en-US" sz="1800" i="1" dirty="0"/>
              <a:t>p.</a:t>
            </a:r>
            <a:endParaRPr lang="en-US" altLang="en-US" sz="1800" dirty="0"/>
          </a:p>
        </p:txBody>
      </p:sp>
    </p:spTree>
    <p:extLst>
      <p:ext uri="{BB962C8B-B14F-4D97-AF65-F5344CB8AC3E}">
        <p14:creationId xmlns:p14="http://schemas.microsoft.com/office/powerpoint/2010/main" val="134841621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4929" y="388042"/>
            <a:ext cx="40521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Discrete Logarithm Problem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8" name="TextBox 4"/>
          <p:cNvSpPr txBox="1">
            <a:spLocks noChangeArrowheads="1"/>
          </p:cNvSpPr>
          <p:nvPr/>
        </p:nvSpPr>
        <p:spPr bwMode="auto">
          <a:xfrm>
            <a:off x="160269" y="1403202"/>
            <a:ext cx="8771324" cy="3277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After the somewhat lengthy introduction to cyclic groups one might wonder how they are related to the DHKE protocol. 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It turns out that the underlying one-way function of the DHKE, the discrete logarithm problem (DLP),can directly be realized using cyclic groups.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b="1" dirty="0"/>
              <a:t>The Discrete Logarithm Problem in Prime Fields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We start with the DLP over </a:t>
            </a:r>
            <a:r>
              <a:rPr lang="en-US" altLang="en-US" sz="1800" dirty="0" err="1"/>
              <a:t>Z∗p</a:t>
            </a:r>
            <a:r>
              <a:rPr lang="en-US" altLang="en-US" sz="1800" dirty="0"/>
              <a:t>, where p is a prime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Theorem:</a:t>
            </a:r>
          </a:p>
          <a:p>
            <a:pPr algn="l" rtl="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Discrete Logarithm Problem (DLP) in </a:t>
            </a:r>
            <a:r>
              <a:rPr lang="en-US" altLang="en-US" sz="1800" dirty="0" err="1"/>
              <a:t>Z∗p</a:t>
            </a:r>
            <a:r>
              <a:rPr lang="en-US" altLang="en-US" sz="1800" dirty="0"/>
              <a:t>: </a:t>
            </a: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04" y="4830639"/>
            <a:ext cx="8728176" cy="1999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775922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4929" y="388042"/>
            <a:ext cx="40521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Discrete Logarithm Problem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TextBox 4"/>
          <p:cNvSpPr txBox="1">
            <a:spLocks noChangeArrowheads="1"/>
          </p:cNvSpPr>
          <p:nvPr/>
        </p:nvSpPr>
        <p:spPr bwMode="auto">
          <a:xfrm>
            <a:off x="130614" y="1502654"/>
            <a:ext cx="8330653" cy="466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Recall that such an integer x must exist since α is a primitive element and each group element can be expressed as a power of any primitive element.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 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This integer x is called the discrete logarithm of β to the base α, and we can formally write: </a:t>
            </a:r>
            <a:r>
              <a:rPr lang="da-DK" altLang="en-US" sz="1800" dirty="0">
                <a:solidFill>
                  <a:srgbClr val="FF0000"/>
                </a:solidFill>
              </a:rPr>
              <a:t>x = log</a:t>
            </a:r>
            <a:r>
              <a:rPr lang="da-DK" altLang="en-US" sz="1800" baseline="-25000" dirty="0">
                <a:solidFill>
                  <a:srgbClr val="FF0000"/>
                </a:solidFill>
              </a:rPr>
              <a:t>α</a:t>
            </a:r>
            <a:r>
              <a:rPr lang="da-DK" altLang="en-US" sz="1800" dirty="0">
                <a:solidFill>
                  <a:srgbClr val="FF0000"/>
                </a:solidFill>
              </a:rPr>
              <a:t> β mod p</a:t>
            </a:r>
            <a:r>
              <a:rPr lang="da-DK" altLang="en-US" sz="1800" dirty="0"/>
              <a:t>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da-DK" altLang="en-US" sz="1800" dirty="0"/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Computing discrete logarithms modulo a prime is a very hard problem if the parameters are sufficiently large. 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 dirty="0"/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Since exponentiation α</a:t>
            </a:r>
            <a:r>
              <a:rPr lang="en-US" altLang="en-US" sz="1800" baseline="30000" dirty="0"/>
              <a:t>x</a:t>
            </a:r>
            <a:r>
              <a:rPr lang="en-US" altLang="en-US" sz="1800" dirty="0"/>
              <a:t> ≡β mod p is computationally easy, this forms a one-way function </a:t>
            </a:r>
          </a:p>
        </p:txBody>
      </p:sp>
    </p:spTree>
    <p:extLst>
      <p:ext uri="{BB962C8B-B14F-4D97-AF65-F5344CB8AC3E}">
        <p14:creationId xmlns:p14="http://schemas.microsoft.com/office/powerpoint/2010/main" val="71056436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4929" y="388042"/>
            <a:ext cx="40521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Discrete Logarithm Problem: Example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TextBox 4"/>
          <p:cNvSpPr txBox="1">
            <a:spLocks noChangeArrowheads="1"/>
          </p:cNvSpPr>
          <p:nvPr/>
        </p:nvSpPr>
        <p:spPr bwMode="auto">
          <a:xfrm>
            <a:off x="235068" y="1574541"/>
            <a:ext cx="9036050" cy="424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 dirty="0"/>
              <a:t>Example</a:t>
            </a:r>
            <a:r>
              <a:rPr lang="en-US" altLang="en-US" sz="1800" dirty="0"/>
              <a:t>: 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We consider a discrete logarithm in the group Z</a:t>
            </a:r>
            <a:r>
              <a:rPr lang="en-US" altLang="en-US" sz="1400" dirty="0"/>
              <a:t>∗47</a:t>
            </a:r>
            <a:r>
              <a:rPr lang="en-US" altLang="en-US" sz="1800" dirty="0"/>
              <a:t>, in which α = 5 is  a primitive element. 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For β = 41 the discrete logarithm problem is: Find the positive integer x such that: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5</a:t>
            </a:r>
            <a:r>
              <a:rPr lang="en-US" altLang="en-US" sz="1800" baseline="30000" dirty="0">
                <a:solidFill>
                  <a:srgbClr val="FF0000"/>
                </a:solidFill>
              </a:rPr>
              <a:t>x</a:t>
            </a:r>
            <a:r>
              <a:rPr lang="en-US" altLang="en-US" sz="1800" dirty="0"/>
              <a:t> ≡ 41 mod 47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Therefore, to compute </a:t>
            </a:r>
            <a:r>
              <a:rPr lang="en-US" altLang="en-US" sz="1800" dirty="0">
                <a:solidFill>
                  <a:srgbClr val="FF0000"/>
                </a:solidFill>
              </a:rPr>
              <a:t>x</a:t>
            </a:r>
            <a:r>
              <a:rPr lang="en-US" altLang="en-US" sz="1800" dirty="0"/>
              <a:t>, we need to compute the logarithm of β, such that: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    </a:t>
            </a:r>
            <a:r>
              <a:rPr lang="en-US" altLang="en-US" sz="1800" dirty="0">
                <a:solidFill>
                  <a:srgbClr val="FF0000"/>
                </a:solidFill>
              </a:rPr>
              <a:t>x </a:t>
            </a:r>
            <a:r>
              <a:rPr lang="en-US" altLang="en-US" sz="1800" dirty="0"/>
              <a:t>= log</a:t>
            </a:r>
            <a:r>
              <a:rPr lang="en-US" altLang="en-US" sz="1800" baseline="-25000" dirty="0"/>
              <a:t>5</a:t>
            </a:r>
            <a:r>
              <a:rPr lang="en-US" altLang="en-US" sz="1800" dirty="0"/>
              <a:t> 41 mod 47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Even for such small numbers, determining x is not entirely straightforward. By using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a brute-force attack, i.e., systematically trying all possible values for x, we obtain the solution </a:t>
            </a:r>
            <a:r>
              <a:rPr lang="en-US" altLang="en-US" sz="1800" dirty="0">
                <a:solidFill>
                  <a:srgbClr val="FF0000"/>
                </a:solidFill>
              </a:rPr>
              <a:t>x = 15</a:t>
            </a:r>
            <a:r>
              <a:rPr lang="en-US" altLang="en-US" sz="1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45293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494929" y="388042"/>
            <a:ext cx="40521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Security of Discrete Logarithm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8" name="TextBox 4"/>
          <p:cNvSpPr txBox="1">
            <a:spLocks noChangeArrowheads="1"/>
          </p:cNvSpPr>
          <p:nvPr/>
        </p:nvSpPr>
        <p:spPr bwMode="auto">
          <a:xfrm>
            <a:off x="44462" y="1502654"/>
            <a:ext cx="8803527" cy="507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We consider the security if DHKE against passive attacks, where the attacker can only listen (passive attacker), and he can not manipulate the message.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 goal of such attacker is to compute the session key </a:t>
            </a:r>
            <a:r>
              <a:rPr lang="en-US" altLang="en-US" sz="1800" dirty="0" err="1"/>
              <a:t>k</a:t>
            </a:r>
            <a:r>
              <a:rPr lang="en-US" altLang="en-US" sz="1200" dirty="0" err="1"/>
              <a:t>AB</a:t>
            </a:r>
            <a:r>
              <a:rPr lang="en-US" altLang="en-US" sz="1800" i="1" dirty="0"/>
              <a:t> </a:t>
            </a:r>
            <a:r>
              <a:rPr lang="en-US" altLang="en-US" sz="1800" dirty="0"/>
              <a:t>shared by Alice and Bob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Which information does Oscar get from observing the DHKE protocol?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Certainly, Oscar knows α and </a:t>
            </a:r>
            <a:r>
              <a:rPr lang="en-US" altLang="en-US" sz="1800" i="1" dirty="0"/>
              <a:t>p </a:t>
            </a:r>
            <a:r>
              <a:rPr lang="en-US" altLang="en-US" sz="1800" dirty="0"/>
              <a:t>because these are public parameters chosen during the set-up protocol. 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In addition, Oscar can obtain the values A = </a:t>
            </a:r>
            <a:r>
              <a:rPr lang="en-US" altLang="en-US" sz="1800" dirty="0" err="1"/>
              <a:t>k</a:t>
            </a:r>
            <a:r>
              <a:rPr lang="en-US" altLang="en-US" sz="1400" dirty="0" err="1"/>
              <a:t>pub,A</a:t>
            </a:r>
            <a:r>
              <a:rPr lang="en-US" altLang="en-US" sz="1800" dirty="0"/>
              <a:t>  and B=</a:t>
            </a:r>
            <a:r>
              <a:rPr lang="en-US" altLang="en-US" sz="1800" dirty="0" err="1"/>
              <a:t>k</a:t>
            </a:r>
            <a:r>
              <a:rPr lang="en-US" altLang="en-US" sz="1400" dirty="0" err="1"/>
              <a:t>pub,B</a:t>
            </a:r>
            <a:r>
              <a:rPr lang="en-US" altLang="en-US" sz="1800" dirty="0"/>
              <a:t> by eavesdropping on the channel during an execution of the key-exchange protocol.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b="1" dirty="0"/>
              <a:t>Question</a:t>
            </a:r>
            <a:r>
              <a:rPr lang="en-US" altLang="en-US" sz="1800" dirty="0"/>
              <a:t>: Can Oscar compute k = α</a:t>
            </a:r>
            <a:r>
              <a:rPr lang="en-US" altLang="en-US" sz="1800" baseline="30000" dirty="0"/>
              <a:t>ab</a:t>
            </a:r>
            <a:r>
              <a:rPr lang="en-US" altLang="en-US" sz="1800" dirty="0"/>
              <a:t> from α</a:t>
            </a:r>
            <a:r>
              <a:rPr lang="en-US" altLang="en-US" sz="1800" i="1" dirty="0"/>
              <a:t>, </a:t>
            </a:r>
            <a:r>
              <a:rPr lang="en-US" altLang="en-US" sz="1800" dirty="0"/>
              <a:t>p, A ≡α</a:t>
            </a:r>
            <a:r>
              <a:rPr lang="en-US" altLang="en-US" sz="1800" baseline="30000" dirty="0"/>
              <a:t>a</a:t>
            </a:r>
            <a:r>
              <a:rPr lang="en-US" altLang="en-US" sz="1800" dirty="0"/>
              <a:t> mod p and B ≡α</a:t>
            </a:r>
            <a:r>
              <a:rPr lang="en-US" altLang="en-US" sz="1800" baseline="30000" dirty="0"/>
              <a:t>b</a:t>
            </a:r>
            <a:r>
              <a:rPr lang="en-US" altLang="en-US" sz="1800" dirty="0"/>
              <a:t> mod p.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This problem is called the </a:t>
            </a:r>
            <a:r>
              <a:rPr lang="en-US" altLang="en-US" sz="1800" dirty="0" err="1"/>
              <a:t>Diffie</a:t>
            </a:r>
            <a:r>
              <a:rPr lang="en-US" altLang="en-US" sz="1800" dirty="0"/>
              <a:t>–Hellman problem (DHP). Like the discrete logarithm problem it can be generalized to arbitrary finite cyclic groups.</a:t>
            </a:r>
          </a:p>
        </p:txBody>
      </p:sp>
    </p:spTree>
    <p:extLst>
      <p:ext uri="{BB962C8B-B14F-4D97-AF65-F5344CB8AC3E}">
        <p14:creationId xmlns:p14="http://schemas.microsoft.com/office/powerpoint/2010/main" val="328864295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494929" y="388042"/>
            <a:ext cx="40521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Security of Discrete Logarithm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2" name="TextBox 4"/>
          <p:cNvSpPr txBox="1">
            <a:spLocks noChangeArrowheads="1"/>
          </p:cNvSpPr>
          <p:nvPr/>
        </p:nvSpPr>
        <p:spPr bwMode="auto">
          <a:xfrm>
            <a:off x="-22225" y="1419638"/>
            <a:ext cx="9037638" cy="5216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chemeClr val="accent1"/>
              </a:buClr>
              <a:buSzPct val="90000"/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algn="r" rtl="1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The Definition of the Generalized </a:t>
            </a:r>
            <a:r>
              <a:rPr lang="en-US" altLang="en-US" sz="1800" dirty="0" err="1"/>
              <a:t>Diffie</a:t>
            </a:r>
            <a:r>
              <a:rPr lang="en-US" altLang="en-US" sz="1800" dirty="0"/>
              <a:t>–Hellman Problem (DHP)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Given is a finite cyclic group G of order n, a primitive element α ∈ G and two elements  </a:t>
            </a:r>
            <a:r>
              <a:rPr lang="en-US" altLang="en-US" sz="1800" dirty="0">
                <a:solidFill>
                  <a:srgbClr val="FF0000"/>
                </a:solidFill>
              </a:rPr>
              <a:t>A = α</a:t>
            </a:r>
            <a:r>
              <a:rPr lang="en-US" altLang="en-US" sz="1800" baseline="30000" dirty="0">
                <a:solidFill>
                  <a:srgbClr val="FF0000"/>
                </a:solidFill>
              </a:rPr>
              <a:t>a</a:t>
            </a:r>
            <a:r>
              <a:rPr lang="en-US" altLang="en-US" sz="1800" dirty="0">
                <a:solidFill>
                  <a:srgbClr val="FF0000"/>
                </a:solidFill>
              </a:rPr>
              <a:t> </a:t>
            </a:r>
            <a:r>
              <a:rPr lang="en-US" altLang="en-US" sz="1800" dirty="0"/>
              <a:t>and </a:t>
            </a:r>
            <a:r>
              <a:rPr lang="en-US" altLang="en-US" sz="1800" dirty="0">
                <a:solidFill>
                  <a:srgbClr val="FF0000"/>
                </a:solidFill>
              </a:rPr>
              <a:t>B = α</a:t>
            </a:r>
            <a:r>
              <a:rPr lang="en-US" altLang="en-US" sz="1800" baseline="30000" dirty="0">
                <a:solidFill>
                  <a:srgbClr val="FF0000"/>
                </a:solidFill>
              </a:rPr>
              <a:t>b</a:t>
            </a:r>
            <a:r>
              <a:rPr lang="en-US" altLang="en-US" sz="1800" dirty="0"/>
              <a:t> in G. The </a:t>
            </a:r>
            <a:r>
              <a:rPr lang="en-US" altLang="en-US" sz="1800" dirty="0" err="1"/>
              <a:t>Diffie</a:t>
            </a:r>
            <a:r>
              <a:rPr lang="en-US" altLang="en-US" sz="1800" dirty="0"/>
              <a:t>–Hellman problem is to find the group element α</a:t>
            </a:r>
            <a:r>
              <a:rPr lang="en-US" altLang="en-US" sz="1800" baseline="30000" dirty="0"/>
              <a:t>ab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 baseline="30000" dirty="0"/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dirty="0"/>
              <a:t>One way of solving the DHP is to do the following: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 dirty="0"/>
              <a:t>Step1</a:t>
            </a:r>
            <a:r>
              <a:rPr lang="en-US" altLang="en-US" sz="1800" dirty="0"/>
              <a:t>: Compute a (or b), which requires computing the logarithm: </a:t>
            </a:r>
            <a:r>
              <a:rPr lang="en-US" altLang="en-US" sz="1800" dirty="0">
                <a:solidFill>
                  <a:srgbClr val="FF0000"/>
                </a:solidFill>
              </a:rPr>
              <a:t>a = log</a:t>
            </a:r>
            <a:r>
              <a:rPr lang="en-US" altLang="en-US" sz="1800" baseline="-25000" dirty="0">
                <a:solidFill>
                  <a:srgbClr val="FF0000"/>
                </a:solidFill>
              </a:rPr>
              <a:t>α</a:t>
            </a:r>
            <a:r>
              <a:rPr lang="en-US" altLang="en-US" sz="1800" dirty="0">
                <a:solidFill>
                  <a:srgbClr val="FF0000"/>
                </a:solidFill>
              </a:rPr>
              <a:t> A  mod p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 baseline="30000" dirty="0"/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800" b="1" dirty="0"/>
              <a:t>Step2</a:t>
            </a:r>
            <a:r>
              <a:rPr lang="en-US" altLang="en-US" sz="1800" dirty="0"/>
              <a:t>: Compute B</a:t>
            </a:r>
            <a:r>
              <a:rPr lang="en-US" altLang="en-US" sz="1800" baseline="30000" dirty="0"/>
              <a:t>a</a:t>
            </a:r>
            <a:r>
              <a:rPr lang="en-US" altLang="en-US" sz="1800" dirty="0"/>
              <a:t>  = K</a:t>
            </a:r>
            <a:r>
              <a:rPr lang="en-US" altLang="en-US" sz="1800" baseline="-25000" dirty="0"/>
              <a:t>AB</a:t>
            </a:r>
            <a:r>
              <a:rPr lang="en-US" altLang="en-US" sz="1800" dirty="0"/>
              <a:t>  mod p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 dirty="0"/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But the first step is computationally very hard if p is large enough (1024 bits – 3072 bits)</a:t>
            </a:r>
          </a:p>
          <a:p>
            <a:pPr algn="l" rtl="0" eaLnBrk="1" hangingPunct="1">
              <a:lnSpc>
                <a:spcPct val="150000"/>
              </a:lnSpc>
              <a:spcBef>
                <a:spcPct val="0"/>
              </a:spcBef>
              <a:buClrTx/>
              <a:buSzTx/>
              <a:buFont typeface="Wingdings" panose="05000000000000000000" pitchFamily="2" charset="2"/>
              <a:buChar char="q"/>
            </a:pPr>
            <a:r>
              <a:rPr lang="en-US" altLang="en-US" sz="1800" dirty="0"/>
              <a:t>If the only way for solving DHP requires solving the DLP, then, the DHP is equivalent to the DLP (they are the same problem), similar situation can be found in RSA</a:t>
            </a:r>
          </a:p>
        </p:txBody>
      </p:sp>
    </p:spTree>
    <p:extLst>
      <p:ext uri="{BB962C8B-B14F-4D97-AF65-F5344CB8AC3E}">
        <p14:creationId xmlns:p14="http://schemas.microsoft.com/office/powerpoint/2010/main" val="81439763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494929" y="388042"/>
            <a:ext cx="40521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Man-in-the-Middle Attack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sp>
        <p:nvSpPr>
          <p:cNvPr id="15" name="Content Placeholder 3"/>
          <p:cNvSpPr txBox="1">
            <a:spLocks/>
          </p:cNvSpPr>
          <p:nvPr/>
        </p:nvSpPr>
        <p:spPr>
          <a:xfrm>
            <a:off x="188680" y="1666919"/>
            <a:ext cx="8153400" cy="44958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>
                <a:latin typeface="Arial" panose="020B0604020202020204" pitchFamily="34" charset="0"/>
              </a:rPr>
              <a:t>Mallory prepares by creating two private / public  keys </a:t>
            </a:r>
          </a:p>
          <a:p>
            <a:r>
              <a:rPr lang="en-US" sz="1800" dirty="0">
                <a:latin typeface="Arial" panose="020B0604020202020204" pitchFamily="34" charset="0"/>
              </a:rPr>
              <a:t>Alice transmits her public key to Bob</a:t>
            </a:r>
          </a:p>
          <a:p>
            <a:r>
              <a:rPr lang="en-US" sz="1800" dirty="0">
                <a:latin typeface="Arial" panose="020B0604020202020204" pitchFamily="34" charset="0"/>
              </a:rPr>
              <a:t>Mallory intercepts this and transmits his first public key to Bob. Mallory also calculates a shared key with Alice</a:t>
            </a:r>
          </a:p>
          <a:p>
            <a:r>
              <a:rPr lang="en-US" sz="1800" dirty="0">
                <a:latin typeface="Arial" panose="020B0604020202020204" pitchFamily="34" charset="0"/>
              </a:rPr>
              <a:t>Bob receives the public key and calculates the shared key (with Mallory instead of Alice) </a:t>
            </a:r>
          </a:p>
          <a:p>
            <a:r>
              <a:rPr lang="en-US" sz="1800" dirty="0">
                <a:latin typeface="Arial" panose="020B0604020202020204" pitchFamily="34" charset="0"/>
              </a:rPr>
              <a:t>Bob transmits his public key  to Alice  </a:t>
            </a:r>
          </a:p>
          <a:p>
            <a:r>
              <a:rPr lang="en-US" sz="1800" dirty="0">
                <a:latin typeface="Arial" panose="020B0604020202020204" pitchFamily="34" charset="0"/>
              </a:rPr>
              <a:t>Mallory intercepts this and transmits his second public key to Alice. Mallory calculates a shared key with Bob</a:t>
            </a:r>
          </a:p>
          <a:p>
            <a:r>
              <a:rPr lang="en-US" sz="1800" dirty="0">
                <a:latin typeface="Arial" panose="020B0604020202020204" pitchFamily="34" charset="0"/>
              </a:rPr>
              <a:t>Alice receives the key and calculates the shared key (with Mallory instead of Bob)</a:t>
            </a:r>
          </a:p>
          <a:p>
            <a:r>
              <a:rPr lang="en-US" sz="1800" dirty="0">
                <a:latin typeface="Arial" panose="020B0604020202020204" pitchFamily="34" charset="0"/>
              </a:rPr>
              <a:t>Mallory can then intercept, decrypt, re-encrypt, forward all messages between Alice &amp; Bob</a:t>
            </a:r>
          </a:p>
        </p:txBody>
      </p:sp>
    </p:spTree>
    <p:extLst>
      <p:ext uri="{BB962C8B-B14F-4D97-AF65-F5344CB8AC3E}">
        <p14:creationId xmlns:p14="http://schemas.microsoft.com/office/powerpoint/2010/main" val="214669964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740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494929" y="388042"/>
            <a:ext cx="405217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Man-in-the-Middle Attack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625" y="236724"/>
            <a:ext cx="14734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8266" y="554566"/>
            <a:ext cx="3179850" cy="57488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54943" y="533330"/>
            <a:ext cx="3267424" cy="5907194"/>
          </a:xfrm>
          <a:prstGeom prst="rect">
            <a:avLst/>
          </a:prstGeom>
        </p:spPr>
      </p:pic>
      <p:pic>
        <p:nvPicPr>
          <p:cNvPr id="12" name="Picture 2" descr="File:Man-in-the-middle attack of Diffie-Hellman key agreement.sv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3439" y="1398401"/>
            <a:ext cx="6365574" cy="5304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82719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1134</TotalTime>
  <Words>3416</Words>
  <Application>Microsoft Office PowerPoint</Application>
  <PresentationFormat>Widescreen</PresentationFormat>
  <Paragraphs>307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2" baseType="lpstr">
      <vt:lpstr>Arial</vt:lpstr>
      <vt:lpstr>Calibri</vt:lpstr>
      <vt:lpstr>Calibri Light</vt:lpstr>
      <vt:lpstr>Tajawal Medium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Lenovo</cp:lastModifiedBy>
  <cp:revision>87</cp:revision>
  <dcterms:created xsi:type="dcterms:W3CDTF">2021-08-03T13:03:26Z</dcterms:created>
  <dcterms:modified xsi:type="dcterms:W3CDTF">2023-03-31T13:04:07Z</dcterms:modified>
</cp:coreProperties>
</file>