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2"/>
  </p:notesMasterIdLst>
  <p:sldIdLst>
    <p:sldId id="494" r:id="rId2"/>
    <p:sldId id="541" r:id="rId3"/>
    <p:sldId id="538" r:id="rId4"/>
    <p:sldId id="540" r:id="rId5"/>
    <p:sldId id="544" r:id="rId6"/>
    <p:sldId id="539" r:id="rId7"/>
    <p:sldId id="545" r:id="rId8"/>
    <p:sldId id="546" r:id="rId9"/>
    <p:sldId id="542" r:id="rId10"/>
    <p:sldId id="547" r:id="rId11"/>
    <p:sldId id="548" r:id="rId12"/>
    <p:sldId id="549" r:id="rId13"/>
    <p:sldId id="551" r:id="rId14"/>
    <p:sldId id="552" r:id="rId15"/>
    <p:sldId id="553" r:id="rId16"/>
    <p:sldId id="550" r:id="rId17"/>
    <p:sldId id="554" r:id="rId18"/>
    <p:sldId id="555" r:id="rId19"/>
    <p:sldId id="556" r:id="rId20"/>
    <p:sldId id="557" r:id="rId21"/>
    <p:sldId id="558" r:id="rId22"/>
    <p:sldId id="559" r:id="rId23"/>
    <p:sldId id="560" r:id="rId24"/>
    <p:sldId id="561" r:id="rId25"/>
    <p:sldId id="562" r:id="rId26"/>
    <p:sldId id="563" r:id="rId27"/>
    <p:sldId id="564" r:id="rId28"/>
    <p:sldId id="565" r:id="rId29"/>
    <p:sldId id="566" r:id="rId30"/>
    <p:sldId id="543" r:id="rId31"/>
    <p:sldId id="567" r:id="rId32"/>
    <p:sldId id="568" r:id="rId33"/>
    <p:sldId id="569" r:id="rId34"/>
    <p:sldId id="570" r:id="rId35"/>
    <p:sldId id="571" r:id="rId36"/>
    <p:sldId id="573" r:id="rId37"/>
    <p:sldId id="574" r:id="rId38"/>
    <p:sldId id="575" r:id="rId39"/>
    <p:sldId id="576" r:id="rId40"/>
    <p:sldId id="577" r:id="rId41"/>
    <p:sldId id="578" r:id="rId42"/>
    <p:sldId id="579" r:id="rId43"/>
    <p:sldId id="580" r:id="rId44"/>
    <p:sldId id="581" r:id="rId45"/>
    <p:sldId id="582" r:id="rId46"/>
    <p:sldId id="583" r:id="rId47"/>
    <p:sldId id="584" r:id="rId48"/>
    <p:sldId id="585" r:id="rId49"/>
    <p:sldId id="586" r:id="rId50"/>
    <p:sldId id="587" r:id="rId51"/>
    <p:sldId id="588" r:id="rId52"/>
    <p:sldId id="589" r:id="rId53"/>
    <p:sldId id="590" r:id="rId54"/>
    <p:sldId id="591" r:id="rId55"/>
    <p:sldId id="592" r:id="rId56"/>
    <p:sldId id="593" r:id="rId57"/>
    <p:sldId id="594" r:id="rId58"/>
    <p:sldId id="595" r:id="rId59"/>
    <p:sldId id="572" r:id="rId60"/>
    <p:sldId id="496"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41"/>
            <p14:sldId id="538"/>
            <p14:sldId id="540"/>
            <p14:sldId id="544"/>
            <p14:sldId id="539"/>
            <p14:sldId id="545"/>
            <p14:sldId id="546"/>
            <p14:sldId id="542"/>
            <p14:sldId id="547"/>
            <p14:sldId id="548"/>
            <p14:sldId id="549"/>
            <p14:sldId id="551"/>
            <p14:sldId id="552"/>
            <p14:sldId id="553"/>
            <p14:sldId id="550"/>
            <p14:sldId id="554"/>
            <p14:sldId id="555"/>
            <p14:sldId id="556"/>
            <p14:sldId id="557"/>
            <p14:sldId id="558"/>
            <p14:sldId id="559"/>
            <p14:sldId id="560"/>
            <p14:sldId id="561"/>
            <p14:sldId id="562"/>
            <p14:sldId id="563"/>
            <p14:sldId id="564"/>
            <p14:sldId id="565"/>
            <p14:sldId id="566"/>
            <p14:sldId id="543"/>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72"/>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a:solidFill>
                  <a:srgbClr val="00B0F0"/>
                </a:solidFill>
                <a:latin typeface="Times New Roman" panose="02020603050405020304" pitchFamily="18" charset="0"/>
                <a:cs typeface="Times New Roman" panose="02020603050405020304" pitchFamily="18" charset="0"/>
              </a:rPr>
              <a:t>Lecture 2</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296436-1AED-D22B-69A9-6E14D07B28D5}"/>
              </a:ext>
            </a:extLst>
          </p:cNvPr>
          <p:cNvSpPr>
            <a:spLocks noGrp="1"/>
          </p:cNvSpPr>
          <p:nvPr>
            <p:ph type="title"/>
          </p:nvPr>
        </p:nvSpPr>
        <p:spPr/>
        <p:txBody>
          <a:bodyPr>
            <a:normAutofit/>
          </a:bodyPr>
          <a:lstStyle/>
          <a:p>
            <a:pPr algn="ctr"/>
            <a:r>
              <a:rPr lang="en-US" sz="2400" b="1" dirty="0">
                <a:effectLst/>
                <a:latin typeface="Alexandria" pitchFamily="2" charset="-78"/>
                <a:cs typeface="Alexandria" pitchFamily="2" charset="-78"/>
              </a:rPr>
              <a:t>A Review of Blockchain Technology Applications for Financial </a:t>
            </a:r>
            <a:r>
              <a:rPr lang="en-US" sz="2400" b="1" dirty="0">
                <a:latin typeface="Alexandria" pitchFamily="2" charset="-78"/>
                <a:cs typeface="Alexandria" pitchFamily="2" charset="-78"/>
              </a:rPr>
              <a:t>S</a:t>
            </a:r>
            <a:r>
              <a:rPr lang="en-US" sz="2400" b="1" dirty="0">
                <a:effectLst/>
                <a:latin typeface="Alexandria" pitchFamily="2" charset="-78"/>
                <a:cs typeface="Alexandria" pitchFamily="2" charset="-78"/>
              </a:rPr>
              <a:t>ervices </a:t>
            </a:r>
            <a:br>
              <a:rPr lang="en-US" sz="2400" b="1" dirty="0">
                <a:effectLst/>
                <a:latin typeface="Alexandria" pitchFamily="2" charset="-78"/>
                <a:cs typeface="Alexandria" pitchFamily="2" charset="-78"/>
              </a:rPr>
            </a:br>
            <a:endParaRPr lang="en-EG" sz="2400" b="1" dirty="0">
              <a:latin typeface="Alexandria" pitchFamily="2" charset="-78"/>
              <a:cs typeface="Alexandria" pitchFamily="2" charset="-78"/>
            </a:endParaRPr>
          </a:p>
        </p:txBody>
      </p:sp>
    </p:spTree>
    <p:extLst>
      <p:ext uri="{BB962C8B-B14F-4D97-AF65-F5344CB8AC3E}">
        <p14:creationId xmlns:p14="http://schemas.microsoft.com/office/powerpoint/2010/main" val="587549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0EE973-0149-E193-0FA2-D67BA2B2FCA4}"/>
              </a:ext>
            </a:extLst>
          </p:cNvPr>
          <p:cNvSpPr>
            <a:spLocks noGrp="1"/>
          </p:cNvSpPr>
          <p:nvPr>
            <p:ph type="title"/>
          </p:nvPr>
        </p:nvSpPr>
        <p:spPr/>
        <p:txBody>
          <a:bodyPr/>
          <a:lstStyle/>
          <a:p>
            <a:r>
              <a:rPr lang="en-EG" dirty="0"/>
              <a:t>Table of Contents</a:t>
            </a:r>
          </a:p>
        </p:txBody>
      </p:sp>
      <p:sp>
        <p:nvSpPr>
          <p:cNvPr id="4" name="Content Placeholder 3">
            <a:extLst>
              <a:ext uri="{FF2B5EF4-FFF2-40B4-BE49-F238E27FC236}">
                <a16:creationId xmlns:a16="http://schemas.microsoft.com/office/drawing/2014/main" id="{C9305D17-0744-F459-C652-D44EE655482D}"/>
              </a:ext>
            </a:extLst>
          </p:cNvPr>
          <p:cNvSpPr>
            <a:spLocks noGrp="1"/>
          </p:cNvSpPr>
          <p:nvPr>
            <p:ph idx="1"/>
          </p:nvPr>
        </p:nvSpPr>
        <p:spPr/>
        <p:txBody>
          <a:bodyPr>
            <a:normAutofit/>
          </a:bodyPr>
          <a:lstStyle/>
          <a:p>
            <a:pPr marL="514350" indent="-514350">
              <a:buFont typeface="+mj-lt"/>
              <a:buAutoNum type="arabicPeriod"/>
            </a:pPr>
            <a:r>
              <a:rPr lang="en-US" sz="1800" b="1" dirty="0"/>
              <a:t>Introduction</a:t>
            </a:r>
          </a:p>
          <a:p>
            <a:pPr marL="514350" indent="-514350">
              <a:buFont typeface="+mj-lt"/>
              <a:buAutoNum type="arabicPeriod"/>
            </a:pPr>
            <a:r>
              <a:rPr lang="en-US" sz="1800" b="1" dirty="0"/>
              <a:t>Blockchain</a:t>
            </a:r>
          </a:p>
          <a:p>
            <a:pPr marL="514350" indent="-514350">
              <a:buFont typeface="+mj-lt"/>
              <a:buAutoNum type="arabicPeriod"/>
            </a:pPr>
            <a:r>
              <a:rPr lang="en-US" sz="1800" b="1" dirty="0"/>
              <a:t>Need of blockchain</a:t>
            </a:r>
          </a:p>
          <a:p>
            <a:pPr marL="514350" indent="-514350">
              <a:buFont typeface="+mj-lt"/>
              <a:buAutoNum type="arabicPeriod"/>
            </a:pPr>
            <a:r>
              <a:rPr lang="en-US" sz="1800" b="1" dirty="0"/>
              <a:t>Research objectives</a:t>
            </a:r>
          </a:p>
          <a:p>
            <a:pPr marL="514350" indent="-514350">
              <a:buFont typeface="+mj-lt"/>
              <a:buAutoNum type="arabicPeriod"/>
            </a:pPr>
            <a:r>
              <a:rPr lang="en-US" sz="1800" b="1" dirty="0"/>
              <a:t>Tools and strategies in blockchain for financial services</a:t>
            </a:r>
          </a:p>
          <a:p>
            <a:pPr marL="514350" indent="-514350">
              <a:buFont typeface="+mj-lt"/>
              <a:buAutoNum type="arabicPeriod"/>
            </a:pPr>
            <a:r>
              <a:rPr lang="en-US" sz="1800" b="1" dirty="0"/>
              <a:t>Various featured services of blockchain technology in the financial domain</a:t>
            </a:r>
          </a:p>
          <a:p>
            <a:pPr marL="514350" indent="-514350" algn="l">
              <a:buFont typeface="+mj-lt"/>
              <a:buAutoNum type="arabicPeriod"/>
            </a:pPr>
            <a:r>
              <a:rPr lang="en-US" sz="1800" b="1" dirty="0"/>
              <a:t>Discussion </a:t>
            </a:r>
            <a:br>
              <a:rPr lang="en-US" sz="1600" dirty="0"/>
            </a:br>
            <a:r>
              <a:rPr lang="en-US" sz="1600" b="1" dirty="0">
                <a:effectLst/>
              </a:rPr>
              <a:t> </a:t>
            </a:r>
            <a:r>
              <a:rPr lang="en-US" b="1" dirty="0">
                <a:effectLst/>
              </a:rPr>
              <a:t> </a:t>
            </a:r>
            <a:r>
              <a:rPr lang="en-US" sz="1600" b="1" dirty="0">
                <a:effectLst/>
              </a:rPr>
              <a:t> </a:t>
            </a:r>
            <a:endParaRPr lang="en-US" dirty="0"/>
          </a:p>
          <a:p>
            <a:pPr marL="514350" indent="-514350">
              <a:buFont typeface="+mj-lt"/>
              <a:buAutoNum type="arabicPeriod"/>
            </a:pPr>
            <a:endParaRPr lang="en-EG" dirty="0"/>
          </a:p>
          <a:p>
            <a:pPr marL="514350" indent="-514350">
              <a:buFont typeface="+mj-lt"/>
              <a:buAutoNum type="arabicPeriod"/>
            </a:pPr>
            <a:endParaRPr lang="en-EG" dirty="0"/>
          </a:p>
        </p:txBody>
      </p:sp>
    </p:spTree>
    <p:extLst>
      <p:ext uri="{BB962C8B-B14F-4D97-AF65-F5344CB8AC3E}">
        <p14:creationId xmlns:p14="http://schemas.microsoft.com/office/powerpoint/2010/main" val="766337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4D5E6-CB51-A513-C5E8-C5669A6FAD12}"/>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1E267E75-ABDB-8749-F684-6E06CA61B294}"/>
              </a:ext>
            </a:extLst>
          </p:cNvPr>
          <p:cNvSpPr>
            <a:spLocks noGrp="1"/>
          </p:cNvSpPr>
          <p:nvPr>
            <p:ph idx="1"/>
          </p:nvPr>
        </p:nvSpPr>
        <p:spPr/>
        <p:txBody>
          <a:bodyPr>
            <a:normAutofit fontScale="92500" lnSpcReduction="20000"/>
          </a:bodyPr>
          <a:lstStyle/>
          <a:p>
            <a:r>
              <a:rPr lang="en-US" sz="1800" dirty="0">
                <a:effectLst/>
              </a:rPr>
              <a:t>Blockchain offers a </a:t>
            </a:r>
            <a:r>
              <a:rPr lang="en-US" sz="1800" dirty="0" err="1">
                <a:effectLst/>
              </a:rPr>
              <a:t>decentralised</a:t>
            </a:r>
            <a:r>
              <a:rPr lang="en-US" sz="1800" dirty="0">
                <a:effectLst/>
              </a:rPr>
              <a:t> system in which users can update the blockchain network. Blockchain networks are devoid of interference from financial institutions. </a:t>
            </a:r>
          </a:p>
          <a:p>
            <a:r>
              <a:rPr lang="en-US" sz="1800" dirty="0">
                <a:effectLst/>
              </a:rPr>
              <a:t>Information can be stored on blockchains, and the digital ledger system facilitates information sharing. It can be </a:t>
            </a:r>
            <a:r>
              <a:rPr lang="en-US" sz="1800" dirty="0" err="1">
                <a:effectLst/>
              </a:rPr>
              <a:t>utilised</a:t>
            </a:r>
            <a:r>
              <a:rPr lang="en-US" sz="1800" dirty="0">
                <a:effectLst/>
              </a:rPr>
              <a:t> to communicate information with network users directly. </a:t>
            </a:r>
          </a:p>
          <a:p>
            <a:r>
              <a:rPr lang="en-US" sz="1800" dirty="0">
                <a:effectLst/>
              </a:rPr>
              <a:t>A secure network for performing transactions is provided by Blockchain. Because of its robust security mechanism, blockchain technology appeals to various businesses. </a:t>
            </a:r>
          </a:p>
          <a:p>
            <a:r>
              <a:rPr lang="en-US" sz="1800" dirty="0">
                <a:effectLst/>
              </a:rPr>
              <a:t>Each company’s accounting functions are now carried out independently, and the data reconciliation process requires time and personnel [</a:t>
            </a:r>
            <a:r>
              <a:rPr lang="en-US" sz="1800" dirty="0">
                <a:solidFill>
                  <a:srgbClr val="007FAA"/>
                </a:solidFill>
                <a:effectLst/>
              </a:rPr>
              <a:t>1</a:t>
            </a:r>
            <a:r>
              <a:rPr lang="en-US" sz="1800" dirty="0">
                <a:effectLst/>
              </a:rPr>
              <a:t>–</a:t>
            </a:r>
            <a:r>
              <a:rPr lang="en-US" sz="1800" dirty="0">
                <a:solidFill>
                  <a:srgbClr val="007FAA"/>
                </a:solidFill>
                <a:effectLst/>
              </a:rPr>
              <a:t>3</a:t>
            </a:r>
            <a:r>
              <a:rPr lang="en-US" sz="1800" dirty="0">
                <a:effectLst/>
              </a:rPr>
              <a:t>].</a:t>
            </a:r>
          </a:p>
          <a:p>
            <a:r>
              <a:rPr lang="en-US" sz="1800" dirty="0">
                <a:effectLst/>
              </a:rPr>
              <a:t> Blockchain technology can address this issue by allowing for the real-time recording of transactional, contractual, and other information in a shared ledger. It implies that </a:t>
            </a:r>
            <a:r>
              <a:rPr lang="en-US" dirty="0"/>
              <a:t> </a:t>
            </a:r>
            <a:r>
              <a:rPr lang="en-US" sz="1800" dirty="0">
                <a:effectLst/>
              </a:rPr>
              <a:t>automatic verification of legal compliance will take place. </a:t>
            </a:r>
          </a:p>
          <a:p>
            <a:r>
              <a:rPr lang="en-US" sz="1800" dirty="0">
                <a:effectLst/>
              </a:rPr>
              <a:t>The </a:t>
            </a:r>
            <a:r>
              <a:rPr lang="en-US" sz="1800" dirty="0" err="1">
                <a:effectLst/>
              </a:rPr>
              <a:t>effecttiveness</a:t>
            </a:r>
            <a:r>
              <a:rPr lang="en-US" sz="1800" dirty="0">
                <a:effectLst/>
              </a:rPr>
              <a:t> of the </a:t>
            </a:r>
            <a:r>
              <a:rPr lang="en-US" sz="1800" dirty="0" err="1">
                <a:effectLst/>
              </a:rPr>
              <a:t>organisation’s</a:t>
            </a:r>
            <a:r>
              <a:rPr lang="en-US" sz="1800" dirty="0">
                <a:effectLst/>
              </a:rPr>
              <a:t> operations will be significantly increased. The consumer experience might be enhanced, making data transact </a:t>
            </a:r>
            <a:r>
              <a:rPr lang="en-US" sz="1800" dirty="0" err="1">
                <a:effectLst/>
              </a:rPr>
              <a:t>tions</a:t>
            </a:r>
            <a:r>
              <a:rPr lang="en-US" sz="1800" dirty="0">
                <a:effectLst/>
              </a:rPr>
              <a:t> and identities more secure. </a:t>
            </a:r>
          </a:p>
          <a:p>
            <a:r>
              <a:rPr lang="en-US" sz="1800" dirty="0">
                <a:effectLst/>
              </a:rPr>
              <a:t>Blockchain is based on a distributed ledger concept that logs every transaction and maintains the timeline and veracity of that information on a secure, tamper-proof worldwide network [</a:t>
            </a:r>
            <a:r>
              <a:rPr lang="en-US" sz="1800" dirty="0">
                <a:solidFill>
                  <a:srgbClr val="007FAA"/>
                </a:solidFill>
                <a:effectLst/>
              </a:rPr>
              <a:t>4</a:t>
            </a:r>
            <a:r>
              <a:rPr lang="en-US" sz="1800" dirty="0">
                <a:effectLst/>
              </a:rPr>
              <a:t>,</a:t>
            </a:r>
            <a:r>
              <a:rPr lang="en-US" sz="1800" dirty="0">
                <a:solidFill>
                  <a:srgbClr val="007FAA"/>
                </a:solidFill>
                <a:effectLst/>
              </a:rPr>
              <a:t>5</a:t>
            </a:r>
            <a:r>
              <a:rPr lang="en-US" sz="1800" dirty="0">
                <a:effectLst/>
              </a:rPr>
              <a:t>]. </a:t>
            </a:r>
            <a:endParaRPr lang="en-US" dirty="0">
              <a:effectLst/>
            </a:endParaRPr>
          </a:p>
          <a:p>
            <a:endParaRPr lang="en-EG" dirty="0"/>
          </a:p>
        </p:txBody>
      </p:sp>
    </p:spTree>
    <p:extLst>
      <p:ext uri="{BB962C8B-B14F-4D97-AF65-F5344CB8AC3E}">
        <p14:creationId xmlns:p14="http://schemas.microsoft.com/office/powerpoint/2010/main" val="2205368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E2F67-1BF8-F111-3565-E5B5FB83E0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2F93F-5022-6B3C-8BFF-37BE72990DF3}"/>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35DD1237-7DB5-674B-4A8C-D8098DE9E7C0}"/>
              </a:ext>
            </a:extLst>
          </p:cNvPr>
          <p:cNvSpPr>
            <a:spLocks noGrp="1"/>
          </p:cNvSpPr>
          <p:nvPr>
            <p:ph idx="1"/>
          </p:nvPr>
        </p:nvSpPr>
        <p:spPr/>
        <p:txBody>
          <a:bodyPr>
            <a:normAutofit lnSpcReduction="10000"/>
          </a:bodyPr>
          <a:lstStyle/>
          <a:p>
            <a:r>
              <a:rPr lang="en-US" sz="1800" dirty="0">
                <a:effectLst/>
              </a:rPr>
              <a:t>As the </a:t>
            </a:r>
            <a:r>
              <a:rPr lang="en-US" dirty="0">
                <a:effectLst/>
              </a:rPr>
              <a:t>digital revolution advances, this technology can help to maintain the balance between technology, user data, and privacy. </a:t>
            </a:r>
          </a:p>
          <a:p>
            <a:r>
              <a:rPr lang="en-US" dirty="0">
                <a:effectLst/>
              </a:rPr>
              <a:t>The emphasis on confidentiality may increase while data management may also benefit. </a:t>
            </a:r>
          </a:p>
          <a:p>
            <a:r>
              <a:rPr lang="en-US" dirty="0">
                <a:effectLst/>
              </a:rPr>
              <a:t>The audit process is more transparent and faster when accounting documents between counterparties are trustworthy and current. </a:t>
            </a:r>
          </a:p>
          <a:p>
            <a:r>
              <a:rPr lang="en-US" dirty="0">
                <a:effectLst/>
              </a:rPr>
              <a:t>Auditor attention might be focused on more complicated and divisive problems rather than reviewing many everyday transactions. As a result, neither auditors nor accountants were eliminated due to process automation [</a:t>
            </a:r>
            <a:r>
              <a:rPr lang="en-US" dirty="0">
                <a:solidFill>
                  <a:srgbClr val="007FAA"/>
                </a:solidFill>
                <a:effectLst/>
              </a:rPr>
              <a:t>5</a:t>
            </a:r>
            <a:r>
              <a:rPr lang="en-US" dirty="0">
                <a:effectLst/>
              </a:rPr>
              <a:t>,</a:t>
            </a:r>
            <a:r>
              <a:rPr lang="en-US" dirty="0">
                <a:solidFill>
                  <a:srgbClr val="007FAA"/>
                </a:solidFill>
                <a:effectLst/>
              </a:rPr>
              <a:t>6</a:t>
            </a:r>
            <a:r>
              <a:rPr lang="en-US" dirty="0">
                <a:effectLst/>
              </a:rPr>
              <a:t>].</a:t>
            </a:r>
          </a:p>
          <a:p>
            <a:r>
              <a:rPr lang="en-US" dirty="0">
                <a:effectLst/>
              </a:rPr>
              <a:t> Artificial intelligence and Blockchain are two very different technologies with exceptionally diverse applications. </a:t>
            </a:r>
          </a:p>
          <a:p>
            <a:r>
              <a:rPr lang="en-US" dirty="0">
                <a:effectLst/>
              </a:rPr>
              <a:t>Contrarily, artificial intelligence relies on secure data that cannot be accessed or replicated and is a highly </a:t>
            </a:r>
            <a:r>
              <a:rPr lang="en-US" dirty="0" err="1">
                <a:effectLst/>
              </a:rPr>
              <a:t>centralised</a:t>
            </a:r>
            <a:r>
              <a:rPr lang="en-US" dirty="0">
                <a:effectLst/>
              </a:rPr>
              <a:t> service. </a:t>
            </a:r>
          </a:p>
          <a:p>
            <a:r>
              <a:rPr lang="en-US" dirty="0">
                <a:effectLst/>
              </a:rPr>
              <a:t>Numerous advantages stem from their collaboration, especially in financial assistance. Blockchain technology allows for seamless communication between the parties involved in transactions, eliminating the need for recordkeeping in the order-to-cash, record-to-report, and procure-to-pay processes [</a:t>
            </a:r>
            <a:r>
              <a:rPr lang="en-US" dirty="0">
                <a:solidFill>
                  <a:srgbClr val="007FAA"/>
                </a:solidFill>
                <a:effectLst/>
              </a:rPr>
              <a:t>7</a:t>
            </a:r>
            <a:r>
              <a:rPr lang="en-US" dirty="0">
                <a:effectLst/>
              </a:rPr>
              <a:t>–</a:t>
            </a:r>
            <a:r>
              <a:rPr lang="en-US" dirty="0">
                <a:solidFill>
                  <a:srgbClr val="007FAA"/>
                </a:solidFill>
                <a:effectLst/>
              </a:rPr>
              <a:t>9</a:t>
            </a:r>
            <a:r>
              <a:rPr lang="en-US" dirty="0">
                <a:effectLst/>
              </a:rPr>
              <a:t>]. </a:t>
            </a:r>
            <a:endParaRPr lang="en-US" dirty="0"/>
          </a:p>
          <a:p>
            <a:endParaRPr lang="en-US" dirty="0">
              <a:effectLst/>
            </a:endParaRPr>
          </a:p>
          <a:p>
            <a:endParaRPr lang="en-EG" dirty="0"/>
          </a:p>
        </p:txBody>
      </p:sp>
    </p:spTree>
    <p:extLst>
      <p:ext uri="{BB962C8B-B14F-4D97-AF65-F5344CB8AC3E}">
        <p14:creationId xmlns:p14="http://schemas.microsoft.com/office/powerpoint/2010/main" val="1580041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4929E-21F5-A700-FE74-624EBA871D33}"/>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2F68ACCE-065D-6C4E-4445-38B885383923}"/>
              </a:ext>
            </a:extLst>
          </p:cNvPr>
          <p:cNvSpPr>
            <a:spLocks noGrp="1"/>
          </p:cNvSpPr>
          <p:nvPr>
            <p:ph idx="1"/>
          </p:nvPr>
        </p:nvSpPr>
        <p:spPr/>
        <p:txBody>
          <a:bodyPr>
            <a:normAutofit/>
          </a:bodyPr>
          <a:lstStyle/>
          <a:p>
            <a:r>
              <a:rPr lang="en-US" dirty="0">
                <a:effectLst/>
              </a:rPr>
              <a:t>Smart contracts enabled by blockchain technology can help all parties create legally binding financial agreements that they will execute with a guarantee once all prerequisites have been satisfied. </a:t>
            </a:r>
          </a:p>
          <a:p>
            <a:r>
              <a:rPr lang="en-US" dirty="0">
                <a:effectLst/>
              </a:rPr>
              <a:t>Like traditional contracts, smart contracts enforce the terms in real-time and without ambiguity on a blockchain, cutting out the intermediary and enhancing responsibility for all parties in ways regular contracts cannot [</a:t>
            </a:r>
            <a:r>
              <a:rPr lang="en-US" dirty="0">
                <a:solidFill>
                  <a:srgbClr val="007FAA"/>
                </a:solidFill>
                <a:effectLst/>
              </a:rPr>
              <a:t>10</a:t>
            </a:r>
            <a:r>
              <a:rPr lang="en-US" dirty="0">
                <a:effectLst/>
              </a:rPr>
              <a:t>–</a:t>
            </a:r>
            <a:r>
              <a:rPr lang="en-US" dirty="0">
                <a:solidFill>
                  <a:srgbClr val="007FAA"/>
                </a:solidFill>
                <a:effectLst/>
              </a:rPr>
              <a:t>12</a:t>
            </a:r>
            <a:r>
              <a:rPr lang="en-US" dirty="0">
                <a:effectLst/>
              </a:rPr>
              <a:t>]. </a:t>
            </a:r>
          </a:p>
          <a:p>
            <a:r>
              <a:rPr lang="en-US" dirty="0">
                <a:effectLst/>
              </a:rPr>
              <a:t>Since a </a:t>
            </a:r>
            <a:r>
              <a:rPr lang="en-US" dirty="0" err="1">
                <a:effectLst/>
              </a:rPr>
              <a:t>decentralised</a:t>
            </a:r>
            <a:r>
              <a:rPr lang="en-US" dirty="0">
                <a:effectLst/>
              </a:rPr>
              <a:t> network of computers handles intermediary duties through the internet, the distributed ledger solution does not require a reliable third party. </a:t>
            </a:r>
          </a:p>
          <a:p>
            <a:r>
              <a:rPr lang="en-US" dirty="0">
                <a:effectLst/>
              </a:rPr>
              <a:t>Every transaction is documented in a digital ledger, disseminated to every network member, and publicly available. </a:t>
            </a:r>
          </a:p>
          <a:p>
            <a:r>
              <a:rPr lang="en-US" dirty="0">
                <a:effectLst/>
              </a:rPr>
              <a:t>The network can confirm asset ownership and transparent transactions since each network member has a legitimate copy of the ledger, making it a more secure mechanism than the existing central ledger approach [</a:t>
            </a:r>
            <a:r>
              <a:rPr lang="en-US" dirty="0">
                <a:solidFill>
                  <a:srgbClr val="007FAA"/>
                </a:solidFill>
                <a:effectLst/>
              </a:rPr>
              <a:t>13</a:t>
            </a:r>
            <a:r>
              <a:rPr lang="en-US" dirty="0">
                <a:effectLst/>
              </a:rPr>
              <a:t>–</a:t>
            </a:r>
            <a:r>
              <a:rPr lang="en-US" dirty="0">
                <a:solidFill>
                  <a:srgbClr val="007FAA"/>
                </a:solidFill>
                <a:effectLst/>
              </a:rPr>
              <a:t>15</a:t>
            </a:r>
            <a:r>
              <a:rPr lang="en-US" dirty="0">
                <a:effectLst/>
              </a:rPr>
              <a:t>]. </a:t>
            </a:r>
            <a:endParaRPr lang="en-US" dirty="0"/>
          </a:p>
          <a:p>
            <a:endParaRPr lang="en-EG" dirty="0"/>
          </a:p>
        </p:txBody>
      </p:sp>
    </p:spTree>
    <p:extLst>
      <p:ext uri="{BB962C8B-B14F-4D97-AF65-F5344CB8AC3E}">
        <p14:creationId xmlns:p14="http://schemas.microsoft.com/office/powerpoint/2010/main" val="2024131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19AC8-81F3-DCF4-A1AE-5A3101FC367F}"/>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62962C46-0451-06C7-898E-20AF88F1D3CB}"/>
              </a:ext>
            </a:extLst>
          </p:cNvPr>
          <p:cNvSpPr>
            <a:spLocks noGrp="1"/>
          </p:cNvSpPr>
          <p:nvPr>
            <p:ph idx="1"/>
          </p:nvPr>
        </p:nvSpPr>
        <p:spPr/>
        <p:txBody>
          <a:bodyPr>
            <a:normAutofit/>
          </a:bodyPr>
          <a:lstStyle/>
          <a:p>
            <a:r>
              <a:rPr lang="en-US" dirty="0">
                <a:effectLst/>
              </a:rPr>
              <a:t>Digital technology has created new opportunities for increased collaboration. </a:t>
            </a:r>
          </a:p>
          <a:p>
            <a:r>
              <a:rPr lang="en-US" dirty="0">
                <a:effectLst/>
              </a:rPr>
              <a:t>Financial accounting procedures have been altered by cloud-based applications with analytics </a:t>
            </a:r>
            <a:r>
              <a:rPr lang="en-US" dirty="0" err="1">
                <a:effectLst/>
              </a:rPr>
              <a:t>specialised</a:t>
            </a:r>
            <a:r>
              <a:rPr lang="en-US" dirty="0">
                <a:effectLst/>
              </a:rPr>
              <a:t> for particular use cases such as account payables and receivables, contract administration, reporting, and others. The safest forms of payment are cash, cashier’s checks, and wire transfers.</a:t>
            </a:r>
          </a:p>
          <a:p>
            <a:r>
              <a:rPr lang="en-US" dirty="0">
                <a:effectLst/>
              </a:rPr>
              <a:t> However, cannot tacks wire transfers, which take time, and cash. Payments made using blockchain technology do away with these problems and increase customer confidence. </a:t>
            </a:r>
          </a:p>
          <a:p>
            <a:r>
              <a:rPr lang="en-US" dirty="0">
                <a:effectLst/>
              </a:rPr>
              <a:t>Technology makes real-time cash transfers between financial institutions possible, lowering friction and expediting settlement. </a:t>
            </a:r>
          </a:p>
          <a:p>
            <a:r>
              <a:rPr lang="en-US" dirty="0">
                <a:effectLst/>
              </a:rPr>
              <a:t>This technology offers the potential for automation and is ideal for tracking transactions. Financial service providers can use smart contracts to monitor buyer payments and seller deliverables [</a:t>
            </a:r>
            <a:r>
              <a:rPr lang="en-US" dirty="0">
                <a:solidFill>
                  <a:srgbClr val="007FAA"/>
                </a:solidFill>
                <a:effectLst/>
              </a:rPr>
              <a:t>16</a:t>
            </a:r>
            <a:r>
              <a:rPr lang="en-US" dirty="0">
                <a:effectLst/>
              </a:rPr>
              <a:t>–</a:t>
            </a:r>
            <a:r>
              <a:rPr lang="en-US" dirty="0">
                <a:solidFill>
                  <a:srgbClr val="007FAA"/>
                </a:solidFill>
                <a:effectLst/>
              </a:rPr>
              <a:t>19</a:t>
            </a:r>
            <a:r>
              <a:rPr lang="en-US" dirty="0">
                <a:effectLst/>
              </a:rPr>
              <a:t>]. </a:t>
            </a:r>
          </a:p>
          <a:p>
            <a:r>
              <a:rPr lang="en-US" dirty="0">
                <a:effectLst/>
              </a:rPr>
              <a:t>This article discusses blockchain technology, its need, tools, features and significant applications of Blockchain for finance services. </a:t>
            </a:r>
            <a:endParaRPr lang="en-US" dirty="0"/>
          </a:p>
          <a:p>
            <a:endParaRPr lang="en-EG" dirty="0"/>
          </a:p>
        </p:txBody>
      </p:sp>
    </p:spTree>
    <p:extLst>
      <p:ext uri="{BB962C8B-B14F-4D97-AF65-F5344CB8AC3E}">
        <p14:creationId xmlns:p14="http://schemas.microsoft.com/office/powerpoint/2010/main" val="4029904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3E7A8-40B5-1444-9939-BD037902AB35}"/>
              </a:ext>
            </a:extLst>
          </p:cNvPr>
          <p:cNvSpPr>
            <a:spLocks noGrp="1"/>
          </p:cNvSpPr>
          <p:nvPr>
            <p:ph type="title"/>
          </p:nvPr>
        </p:nvSpPr>
        <p:spPr/>
        <p:txBody>
          <a:bodyPr/>
          <a:lstStyle/>
          <a:p>
            <a:r>
              <a:rPr lang="en-EG" dirty="0"/>
              <a:t>Blockchain</a:t>
            </a:r>
          </a:p>
        </p:txBody>
      </p:sp>
      <p:sp>
        <p:nvSpPr>
          <p:cNvPr id="3" name="Content Placeholder 2">
            <a:extLst>
              <a:ext uri="{FF2B5EF4-FFF2-40B4-BE49-F238E27FC236}">
                <a16:creationId xmlns:a16="http://schemas.microsoft.com/office/drawing/2014/main" id="{3CA61890-3421-C932-EDF9-FA24040E51F5}"/>
              </a:ext>
            </a:extLst>
          </p:cNvPr>
          <p:cNvSpPr>
            <a:spLocks noGrp="1"/>
          </p:cNvSpPr>
          <p:nvPr>
            <p:ph idx="1"/>
          </p:nvPr>
        </p:nvSpPr>
        <p:spPr/>
        <p:txBody>
          <a:bodyPr>
            <a:normAutofit/>
          </a:bodyPr>
          <a:lstStyle/>
          <a:p>
            <a:r>
              <a:rPr lang="en-US" dirty="0">
                <a:effectLst/>
              </a:rPr>
              <a:t>A blockchain comprises of blocks, chains, nodes, and master nodes. Nodes are in-charge of the network’s blocks. </a:t>
            </a:r>
          </a:p>
          <a:p>
            <a:r>
              <a:rPr lang="en-US" dirty="0">
                <a:effectLst/>
              </a:rPr>
              <a:t>Adding blocks to the Blockchain is a challenging operation requiring mathematical problem-solving. The blockchain network’s capacity to expand endlessly is constrained by the task of solving challenging mathematical puzzles. </a:t>
            </a:r>
          </a:p>
          <a:p>
            <a:r>
              <a:rPr lang="en-US" dirty="0">
                <a:effectLst/>
              </a:rPr>
              <a:t>Hacking, cheating, or otherwise altering the blockchain network is virtually impossible due to the uniqueness of hash codes. </a:t>
            </a:r>
          </a:p>
          <a:p>
            <a:r>
              <a:rPr lang="en-US" dirty="0">
                <a:effectLst/>
              </a:rPr>
              <a:t>Blockchain is a distributed ledger in which a copy of the ledger is kept on each connected computer. </a:t>
            </a:r>
          </a:p>
          <a:p>
            <a:r>
              <a:rPr lang="en-US" dirty="0">
                <a:effectLst/>
              </a:rPr>
              <a:t>The network is called the Blockchain because it consists of interconnected blocks serving transaction records. The idea and functioning of cryptocurrencies depend on the blockchain network [</a:t>
            </a:r>
            <a:r>
              <a:rPr lang="en-US" dirty="0">
                <a:solidFill>
                  <a:srgbClr val="007FAA"/>
                </a:solidFill>
                <a:effectLst/>
              </a:rPr>
              <a:t>20</a:t>
            </a:r>
            <a:r>
              <a:rPr lang="en-US" dirty="0">
                <a:effectLst/>
              </a:rPr>
              <a:t>–</a:t>
            </a:r>
            <a:r>
              <a:rPr lang="en-US" dirty="0">
                <a:solidFill>
                  <a:srgbClr val="007FAA"/>
                </a:solidFill>
                <a:effectLst/>
              </a:rPr>
              <a:t>22</a:t>
            </a:r>
            <a:r>
              <a:rPr lang="en-US" dirty="0">
                <a:effectLst/>
              </a:rPr>
              <a:t>]. </a:t>
            </a:r>
            <a:endParaRPr lang="en-US" dirty="0"/>
          </a:p>
          <a:p>
            <a:endParaRPr lang="en-EG" dirty="0"/>
          </a:p>
        </p:txBody>
      </p:sp>
    </p:spTree>
    <p:extLst>
      <p:ext uri="{BB962C8B-B14F-4D97-AF65-F5344CB8AC3E}">
        <p14:creationId xmlns:p14="http://schemas.microsoft.com/office/powerpoint/2010/main" val="2049338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836E9-BDED-508E-A073-CEF5372D027B}"/>
              </a:ext>
            </a:extLst>
          </p:cNvPr>
          <p:cNvSpPr>
            <a:spLocks noGrp="1"/>
          </p:cNvSpPr>
          <p:nvPr>
            <p:ph type="title"/>
          </p:nvPr>
        </p:nvSpPr>
        <p:spPr/>
        <p:txBody>
          <a:bodyPr/>
          <a:lstStyle/>
          <a:p>
            <a:r>
              <a:rPr lang="en-EG" dirty="0"/>
              <a:t>Blockchain</a:t>
            </a:r>
          </a:p>
        </p:txBody>
      </p:sp>
      <p:sp>
        <p:nvSpPr>
          <p:cNvPr id="3" name="Content Placeholder 2">
            <a:extLst>
              <a:ext uri="{FF2B5EF4-FFF2-40B4-BE49-F238E27FC236}">
                <a16:creationId xmlns:a16="http://schemas.microsoft.com/office/drawing/2014/main" id="{2130BB93-2A26-5960-6FE2-9187A024DB02}"/>
              </a:ext>
            </a:extLst>
          </p:cNvPr>
          <p:cNvSpPr>
            <a:spLocks noGrp="1"/>
          </p:cNvSpPr>
          <p:nvPr>
            <p:ph idx="1"/>
          </p:nvPr>
        </p:nvSpPr>
        <p:spPr/>
        <p:txBody>
          <a:bodyPr/>
          <a:lstStyle/>
          <a:p>
            <a:r>
              <a:rPr lang="en-US" sz="1800" dirty="0">
                <a:effectLst/>
              </a:rPr>
              <a:t>A blockchain is a digital transactional ledger. </a:t>
            </a:r>
          </a:p>
          <a:p>
            <a:r>
              <a:rPr lang="en-US" sz="1800" dirty="0">
                <a:effectLst/>
              </a:rPr>
              <a:t>Its structure, in which separate data, known as blocks, are connected in a single list known as a chain, gives rise to the name. </a:t>
            </a:r>
          </a:p>
          <a:p>
            <a:r>
              <a:rPr lang="en-US" sz="1800" dirty="0">
                <a:effectLst/>
              </a:rPr>
              <a:t>Blockchains have numerous uses besides keeping track of monetary transactions like those involving Bitcoin. </a:t>
            </a:r>
          </a:p>
          <a:p>
            <a:r>
              <a:rPr lang="en-US" sz="1800" dirty="0">
                <a:effectLst/>
              </a:rPr>
              <a:t>A blockchain manages and stores data, making it hard or impossible to alter, hack, or defraud the network [</a:t>
            </a:r>
            <a:r>
              <a:rPr lang="en-US" sz="1800" dirty="0">
                <a:solidFill>
                  <a:srgbClr val="007FAA"/>
                </a:solidFill>
                <a:effectLst/>
              </a:rPr>
              <a:t>23</a:t>
            </a:r>
            <a:r>
              <a:rPr lang="en-US" sz="1800" dirty="0">
                <a:effectLst/>
              </a:rPr>
              <a:t>,</a:t>
            </a:r>
            <a:r>
              <a:rPr lang="en-US" sz="1800" dirty="0">
                <a:solidFill>
                  <a:srgbClr val="007FAA"/>
                </a:solidFill>
                <a:effectLst/>
              </a:rPr>
              <a:t>24</a:t>
            </a:r>
            <a:r>
              <a:rPr lang="en-US" sz="1800" dirty="0">
                <a:effectLst/>
              </a:rPr>
              <a:t>]. </a:t>
            </a:r>
          </a:p>
          <a:p>
            <a:r>
              <a:rPr lang="en-US" sz="1800" dirty="0">
                <a:effectLst/>
              </a:rPr>
              <a:t>A blockchain is a network of computer systems that duplicates and distributes copies of a digital transaction record. </a:t>
            </a:r>
          </a:p>
          <a:p>
            <a:r>
              <a:rPr lang="en-US" sz="1800" dirty="0">
                <a:effectLst/>
              </a:rPr>
              <a:t>Modern technology has long been employed in the financial industry to guarantee data and process security. Blockchain has already gained popularity in the banking sector. </a:t>
            </a:r>
          </a:p>
          <a:p>
            <a:r>
              <a:rPr lang="en-US" sz="1800" dirty="0">
                <a:effectLst/>
              </a:rPr>
              <a:t>Blockchains allow for the safe, dependable, and verifiable conduct of financial transactions, as demonstrated by the emergence of cryptocurrencies [</a:t>
            </a:r>
            <a:r>
              <a:rPr lang="en-US" sz="1800" dirty="0">
                <a:solidFill>
                  <a:srgbClr val="007FAA"/>
                </a:solidFill>
                <a:effectLst/>
              </a:rPr>
              <a:t>25</a:t>
            </a:r>
            <a:r>
              <a:rPr lang="en-US" sz="1800" dirty="0">
                <a:effectLst/>
              </a:rPr>
              <a:t>, </a:t>
            </a:r>
            <a:r>
              <a:rPr lang="en-US" sz="1800" dirty="0">
                <a:solidFill>
                  <a:srgbClr val="007FAA"/>
                </a:solidFill>
                <a:effectLst/>
              </a:rPr>
              <a:t>26</a:t>
            </a:r>
            <a:r>
              <a:rPr lang="en-US" sz="1800" dirty="0">
                <a:effectLst/>
              </a:rPr>
              <a:t>]. </a:t>
            </a:r>
            <a:endParaRPr lang="en-US" dirty="0"/>
          </a:p>
          <a:p>
            <a:endParaRPr lang="en-EG" dirty="0"/>
          </a:p>
        </p:txBody>
      </p:sp>
    </p:spTree>
    <p:extLst>
      <p:ext uri="{BB962C8B-B14F-4D97-AF65-F5344CB8AC3E}">
        <p14:creationId xmlns:p14="http://schemas.microsoft.com/office/powerpoint/2010/main" val="966147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7164B-9DA1-AB12-5E2B-4AE5D820CDEA}"/>
              </a:ext>
            </a:extLst>
          </p:cNvPr>
          <p:cNvSpPr>
            <a:spLocks noGrp="1"/>
          </p:cNvSpPr>
          <p:nvPr>
            <p:ph type="title"/>
          </p:nvPr>
        </p:nvSpPr>
        <p:spPr/>
        <p:txBody>
          <a:bodyPr/>
          <a:lstStyle/>
          <a:p>
            <a:r>
              <a:rPr lang="en-EG" dirty="0"/>
              <a:t>Blockchain</a:t>
            </a:r>
          </a:p>
        </p:txBody>
      </p:sp>
      <p:sp>
        <p:nvSpPr>
          <p:cNvPr id="3" name="Content Placeholder 2">
            <a:extLst>
              <a:ext uri="{FF2B5EF4-FFF2-40B4-BE49-F238E27FC236}">
                <a16:creationId xmlns:a16="http://schemas.microsoft.com/office/drawing/2014/main" id="{EFEE0ECD-436C-FC50-72B4-D5B0BAFD3029}"/>
              </a:ext>
            </a:extLst>
          </p:cNvPr>
          <p:cNvSpPr>
            <a:spLocks noGrp="1"/>
          </p:cNvSpPr>
          <p:nvPr>
            <p:ph idx="1"/>
          </p:nvPr>
        </p:nvSpPr>
        <p:spPr>
          <a:xfrm>
            <a:off x="721242" y="1581076"/>
            <a:ext cx="10515600" cy="4351338"/>
          </a:xfrm>
        </p:spPr>
        <p:txBody>
          <a:bodyPr>
            <a:normAutofit/>
          </a:bodyPr>
          <a:lstStyle/>
          <a:p>
            <a:r>
              <a:rPr lang="en-US" dirty="0">
                <a:effectLst/>
              </a:rPr>
              <a:t>Blockchain is a digital database that enables simultaneous storage of certain operation records across numerous machines. </a:t>
            </a:r>
          </a:p>
          <a:p>
            <a:r>
              <a:rPr lang="en-US" dirty="0">
                <a:effectLst/>
              </a:rPr>
              <a:t>Digital data on transactions, contracts, and contact databases are stored using this technology as a series of interconnected blocks. </a:t>
            </a:r>
          </a:p>
          <a:p>
            <a:r>
              <a:rPr lang="en-US" dirty="0">
                <a:effectLst/>
              </a:rPr>
              <a:t>The absence of transparent and unambiguous financial system regulations exposes the business to common mistakes and inaccurate information interpretation [</a:t>
            </a:r>
            <a:r>
              <a:rPr lang="en-US" dirty="0">
                <a:solidFill>
                  <a:srgbClr val="007FAA"/>
                </a:solidFill>
                <a:effectLst/>
              </a:rPr>
              <a:t>27</a:t>
            </a:r>
            <a:r>
              <a:rPr lang="en-US" dirty="0">
                <a:effectLst/>
              </a:rPr>
              <a:t>,</a:t>
            </a:r>
            <a:r>
              <a:rPr lang="en-US" dirty="0">
                <a:solidFill>
                  <a:srgbClr val="007FAA"/>
                </a:solidFill>
                <a:effectLst/>
              </a:rPr>
              <a:t>28</a:t>
            </a:r>
            <a:r>
              <a:rPr lang="en-US" dirty="0">
                <a:effectLst/>
              </a:rPr>
              <a:t>]. </a:t>
            </a:r>
          </a:p>
          <a:p>
            <a:r>
              <a:rPr lang="en-US" dirty="0">
                <a:effectLst/>
              </a:rPr>
              <a:t>Blockchain technology addresses the majority of these problems and dramatically lowers financial risk. </a:t>
            </a:r>
          </a:p>
          <a:p>
            <a:r>
              <a:rPr lang="en-US" dirty="0">
                <a:effectLst/>
              </a:rPr>
              <a:t>The importance of Blockchain technology is becoming more widely known.</a:t>
            </a:r>
          </a:p>
          <a:p>
            <a:r>
              <a:rPr lang="en-US" dirty="0">
                <a:effectLst/>
              </a:rPr>
              <a:t> It is surrounded by a small number of people trying to figure out how to adopt and use this technology’s advantages in their companies. </a:t>
            </a:r>
          </a:p>
          <a:p>
            <a:r>
              <a:rPr lang="en-US" dirty="0">
                <a:effectLst/>
              </a:rPr>
              <a:t>The main goal of founding banks was to unite the population and make it possible for them to engage safely and efficiently through trade and commerce. </a:t>
            </a:r>
          </a:p>
          <a:p>
            <a:r>
              <a:rPr lang="en-US" dirty="0">
                <a:effectLst/>
              </a:rPr>
              <a:t>A creation that makes it easier to complete various activities on a global scale is the blockchain platform [</a:t>
            </a:r>
            <a:r>
              <a:rPr lang="en-US" dirty="0">
                <a:solidFill>
                  <a:srgbClr val="007FAA"/>
                </a:solidFill>
                <a:effectLst/>
              </a:rPr>
              <a:t>29</a:t>
            </a:r>
            <a:r>
              <a:rPr lang="en-US" dirty="0">
                <a:effectLst/>
              </a:rPr>
              <a:t>–</a:t>
            </a:r>
            <a:r>
              <a:rPr lang="en-US" dirty="0">
                <a:solidFill>
                  <a:srgbClr val="007FAA"/>
                </a:solidFill>
                <a:effectLst/>
              </a:rPr>
              <a:t>31</a:t>
            </a:r>
            <a:r>
              <a:rPr lang="en-US" dirty="0">
                <a:effectLst/>
              </a:rPr>
              <a:t>]. </a:t>
            </a:r>
            <a:endParaRPr lang="en-US" dirty="0"/>
          </a:p>
          <a:p>
            <a:endParaRPr lang="en-EG" dirty="0"/>
          </a:p>
        </p:txBody>
      </p:sp>
    </p:spTree>
    <p:extLst>
      <p:ext uri="{BB962C8B-B14F-4D97-AF65-F5344CB8AC3E}">
        <p14:creationId xmlns:p14="http://schemas.microsoft.com/office/powerpoint/2010/main" val="2552870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5C73E-5DFA-750B-0848-17AFBED04AF6}"/>
              </a:ext>
            </a:extLst>
          </p:cNvPr>
          <p:cNvSpPr>
            <a:spLocks noGrp="1"/>
          </p:cNvSpPr>
          <p:nvPr>
            <p:ph type="title"/>
          </p:nvPr>
        </p:nvSpPr>
        <p:spPr/>
        <p:txBody>
          <a:bodyPr>
            <a:normAutofit/>
          </a:bodyPr>
          <a:lstStyle/>
          <a:p>
            <a:r>
              <a:rPr lang="en-US" b="1" dirty="0">
                <a:effectLst/>
              </a:rPr>
              <a:t>Need of blockchain </a:t>
            </a:r>
            <a:endParaRPr lang="en-EG" dirty="0"/>
          </a:p>
        </p:txBody>
      </p:sp>
      <p:sp>
        <p:nvSpPr>
          <p:cNvPr id="3" name="Content Placeholder 2">
            <a:extLst>
              <a:ext uri="{FF2B5EF4-FFF2-40B4-BE49-F238E27FC236}">
                <a16:creationId xmlns:a16="http://schemas.microsoft.com/office/drawing/2014/main" id="{CDDE0455-500D-F19A-8659-A2821CA51F66}"/>
              </a:ext>
            </a:extLst>
          </p:cNvPr>
          <p:cNvSpPr>
            <a:spLocks noGrp="1"/>
          </p:cNvSpPr>
          <p:nvPr>
            <p:ph idx="1"/>
          </p:nvPr>
        </p:nvSpPr>
        <p:spPr>
          <a:xfrm>
            <a:off x="838200" y="1690688"/>
            <a:ext cx="10515600" cy="4351338"/>
          </a:xfrm>
        </p:spPr>
        <p:txBody>
          <a:bodyPr>
            <a:noAutofit/>
          </a:bodyPr>
          <a:lstStyle/>
          <a:p>
            <a:r>
              <a:rPr lang="en-US" dirty="0">
                <a:effectLst/>
              </a:rPr>
              <a:t>The global financial system provides services to billions of people daily while managing trillions of cash. </a:t>
            </a:r>
          </a:p>
          <a:p>
            <a:r>
              <a:rPr lang="en-US" dirty="0">
                <a:effectLst/>
              </a:rPr>
              <a:t>Such ambitious objectives come with several difficulties that the finance sector has been coping with for a long time.</a:t>
            </a:r>
          </a:p>
          <a:p>
            <a:r>
              <a:rPr lang="en-US" dirty="0">
                <a:effectLst/>
              </a:rPr>
              <a:t> These issues include the expenditure of having numerous stakeholders, delays, extra paperwork, and data breaches, resulting in enormous losses the business endures each year. </a:t>
            </a:r>
          </a:p>
          <a:p>
            <a:r>
              <a:rPr lang="en-US" dirty="0">
                <a:effectLst/>
              </a:rPr>
              <a:t>The issues facing the global financial system may be resolved by blockchain technology [</a:t>
            </a:r>
            <a:r>
              <a:rPr lang="en-US" dirty="0">
                <a:solidFill>
                  <a:srgbClr val="007FAA"/>
                </a:solidFill>
                <a:effectLst/>
              </a:rPr>
              <a:t>32</a:t>
            </a:r>
            <a:r>
              <a:rPr lang="en-US" dirty="0">
                <a:effectLst/>
              </a:rPr>
              <a:t>,</a:t>
            </a:r>
            <a:r>
              <a:rPr lang="en-US" dirty="0">
                <a:solidFill>
                  <a:srgbClr val="007FAA"/>
                </a:solidFill>
                <a:effectLst/>
              </a:rPr>
              <a:t>33</a:t>
            </a:r>
            <a:r>
              <a:rPr lang="en-US" dirty="0">
                <a:effectLst/>
              </a:rPr>
              <a:t>]. </a:t>
            </a:r>
          </a:p>
          <a:p>
            <a:r>
              <a:rPr lang="en-US" dirty="0">
                <a:effectLst/>
              </a:rPr>
              <a:t>In addition, the cost of the current stock market is increased by the presence of </a:t>
            </a:r>
            <a:r>
              <a:rPr lang="en-US" dirty="0" err="1">
                <a:effectLst/>
              </a:rPr>
              <a:t>organisations</a:t>
            </a:r>
            <a:r>
              <a:rPr lang="en-US" dirty="0">
                <a:effectLst/>
              </a:rPr>
              <a:t> like regulators, brokers, and the stock exchange. </a:t>
            </a:r>
          </a:p>
          <a:p>
            <a:r>
              <a:rPr lang="en-US" dirty="0">
                <a:effectLst/>
              </a:rPr>
              <a:t>System effectiveness can be increased by using a </a:t>
            </a:r>
            <a:r>
              <a:rPr lang="en-US" dirty="0" err="1">
                <a:effectLst/>
              </a:rPr>
              <a:t>decentralised</a:t>
            </a:r>
            <a:r>
              <a:rPr lang="en-US" dirty="0">
                <a:effectLst/>
              </a:rPr>
              <a:t> management strategy for stock exchanges. </a:t>
            </a:r>
          </a:p>
          <a:p>
            <a:r>
              <a:rPr lang="en-US" dirty="0">
                <a:effectLst/>
              </a:rPr>
              <a:t>There is no need for external regulators because smart contracts can be created on Blockchain. </a:t>
            </a:r>
          </a:p>
          <a:p>
            <a:r>
              <a:rPr lang="en-US" dirty="0">
                <a:effectLst/>
              </a:rPr>
              <a:t>Equity markets are getting ready to </a:t>
            </a:r>
            <a:r>
              <a:rPr lang="en-US" dirty="0" err="1">
                <a:effectLst/>
              </a:rPr>
              <a:t>decentralise</a:t>
            </a:r>
            <a:r>
              <a:rPr lang="en-US" dirty="0">
                <a:effectLst/>
              </a:rPr>
              <a:t> as a result. </a:t>
            </a:r>
          </a:p>
          <a:p>
            <a:r>
              <a:rPr lang="en-US" dirty="0">
                <a:effectLst/>
              </a:rPr>
              <a:t>Blockchain technology makes it possible to conduct every type of investor-company interaction securely and without intermediaries, lowering expenses [</a:t>
            </a:r>
            <a:r>
              <a:rPr lang="en-US" dirty="0">
                <a:solidFill>
                  <a:srgbClr val="007FAA"/>
                </a:solidFill>
                <a:effectLst/>
              </a:rPr>
              <a:t>34</a:t>
            </a:r>
            <a:r>
              <a:rPr lang="en-US" dirty="0">
                <a:effectLst/>
              </a:rPr>
              <a:t>–</a:t>
            </a:r>
            <a:r>
              <a:rPr lang="en-US" dirty="0">
                <a:solidFill>
                  <a:srgbClr val="007FAA"/>
                </a:solidFill>
                <a:effectLst/>
              </a:rPr>
              <a:t>36</a:t>
            </a:r>
            <a:r>
              <a:rPr lang="en-US" dirty="0">
                <a:effectLst/>
              </a:rPr>
              <a:t>]. </a:t>
            </a:r>
            <a:endParaRPr lang="en-US" dirty="0"/>
          </a:p>
          <a:p>
            <a:endParaRPr lang="en-EG" dirty="0"/>
          </a:p>
        </p:txBody>
      </p:sp>
    </p:spTree>
    <p:extLst>
      <p:ext uri="{BB962C8B-B14F-4D97-AF65-F5344CB8AC3E}">
        <p14:creationId xmlns:p14="http://schemas.microsoft.com/office/powerpoint/2010/main" val="1200439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84F2E-C138-31A9-34EA-1255F9BEBA21}"/>
              </a:ext>
            </a:extLst>
          </p:cNvPr>
          <p:cNvSpPr>
            <a:spLocks noGrp="1"/>
          </p:cNvSpPr>
          <p:nvPr>
            <p:ph type="title"/>
          </p:nvPr>
        </p:nvSpPr>
        <p:spPr/>
        <p:txBody>
          <a:bodyPr>
            <a:normAutofit/>
          </a:bodyPr>
          <a:lstStyle/>
          <a:p>
            <a:r>
              <a:rPr lang="en-US" b="1" dirty="0">
                <a:effectLst/>
              </a:rPr>
              <a:t>Need of blockchain </a:t>
            </a:r>
            <a:endParaRPr lang="en-EG" dirty="0"/>
          </a:p>
        </p:txBody>
      </p:sp>
      <p:sp>
        <p:nvSpPr>
          <p:cNvPr id="3" name="Content Placeholder 2">
            <a:extLst>
              <a:ext uri="{FF2B5EF4-FFF2-40B4-BE49-F238E27FC236}">
                <a16:creationId xmlns:a16="http://schemas.microsoft.com/office/drawing/2014/main" id="{9AC1EDA7-8995-A985-C763-4CA7CB11EACD}"/>
              </a:ext>
            </a:extLst>
          </p:cNvPr>
          <p:cNvSpPr>
            <a:spLocks noGrp="1"/>
          </p:cNvSpPr>
          <p:nvPr>
            <p:ph idx="1"/>
          </p:nvPr>
        </p:nvSpPr>
        <p:spPr>
          <a:xfrm>
            <a:off x="838200" y="1630553"/>
            <a:ext cx="10515600" cy="4351338"/>
          </a:xfrm>
        </p:spPr>
        <p:txBody>
          <a:bodyPr>
            <a:normAutofit/>
          </a:bodyPr>
          <a:lstStyle/>
          <a:p>
            <a:r>
              <a:rPr lang="en-US" dirty="0">
                <a:effectLst/>
              </a:rPr>
              <a:t>The financial sector has suffered several difficulties for a very long time. </a:t>
            </a:r>
          </a:p>
          <a:p>
            <a:r>
              <a:rPr lang="en-US" dirty="0">
                <a:effectLst/>
              </a:rPr>
              <a:t>Numerous issues have been solved due to tremendous technological advances, yet some innovations have brought forth new issues. Since so many fintech options are available today, it can be challenging for financial service providers to choose the one that would work best for them. </a:t>
            </a:r>
          </a:p>
          <a:p>
            <a:r>
              <a:rPr lang="en-US" dirty="0">
                <a:effectLst/>
              </a:rPr>
              <a:t>As a result, they look for a comprehensive solution that can handle all the pressing problems. </a:t>
            </a:r>
          </a:p>
          <a:p>
            <a:r>
              <a:rPr lang="en-US" dirty="0">
                <a:effectLst/>
              </a:rPr>
              <a:t>The use of Blockchain for financial services is quite exciting and has the potential to address substantial business issues [</a:t>
            </a:r>
            <a:r>
              <a:rPr lang="en-US" dirty="0">
                <a:solidFill>
                  <a:srgbClr val="007FAA"/>
                </a:solidFill>
                <a:effectLst/>
              </a:rPr>
              <a:t>37</a:t>
            </a:r>
            <a:r>
              <a:rPr lang="en-US" dirty="0">
                <a:effectLst/>
              </a:rPr>
              <a:t>–</a:t>
            </a:r>
            <a:r>
              <a:rPr lang="en-US" dirty="0">
                <a:solidFill>
                  <a:srgbClr val="007FAA"/>
                </a:solidFill>
                <a:effectLst/>
              </a:rPr>
              <a:t>39</a:t>
            </a:r>
            <a:r>
              <a:rPr lang="en-US" dirty="0">
                <a:effectLst/>
              </a:rPr>
              <a:t>]. </a:t>
            </a:r>
          </a:p>
          <a:p>
            <a:r>
              <a:rPr lang="en-US" dirty="0">
                <a:effectLst/>
              </a:rPr>
              <a:t>Due to </a:t>
            </a:r>
            <a:r>
              <a:rPr lang="en-US" dirty="0" err="1">
                <a:effectLst/>
              </a:rPr>
              <a:t>centralisation</a:t>
            </a:r>
            <a:r>
              <a:rPr lang="en-US" dirty="0">
                <a:effectLst/>
              </a:rPr>
              <a:t>, the financial industry must spread a considerable sum of money over numerous businesses. </a:t>
            </a:r>
          </a:p>
          <a:p>
            <a:r>
              <a:rPr lang="en-US" dirty="0">
                <a:effectLst/>
              </a:rPr>
              <a:t>Financial service providers must invest in accounting, database upkeep, central database procurement, value transfer systems, database security, </a:t>
            </a:r>
            <a:r>
              <a:rPr lang="en-US" dirty="0" err="1">
                <a:effectLst/>
              </a:rPr>
              <a:t>labour</a:t>
            </a:r>
            <a:r>
              <a:rPr lang="en-US" dirty="0">
                <a:effectLst/>
              </a:rPr>
              <a:t> costs, and commissions for intermediaries. </a:t>
            </a:r>
          </a:p>
          <a:p>
            <a:r>
              <a:rPr lang="en-US" dirty="0">
                <a:effectLst/>
              </a:rPr>
              <a:t>Financial service providers also need to budget for each of these assets regularly because they are all recurrent. </a:t>
            </a:r>
          </a:p>
          <a:p>
            <a:r>
              <a:rPr lang="en-US" dirty="0">
                <a:effectLst/>
              </a:rPr>
              <a:t>A financial service system can become expensive due to all the additional expenses [</a:t>
            </a:r>
            <a:r>
              <a:rPr lang="en-US" dirty="0">
                <a:solidFill>
                  <a:srgbClr val="007FAA"/>
                </a:solidFill>
                <a:effectLst/>
              </a:rPr>
              <a:t>40</a:t>
            </a:r>
            <a:r>
              <a:rPr lang="en-US" dirty="0">
                <a:effectLst/>
              </a:rPr>
              <a:t>,</a:t>
            </a:r>
            <a:r>
              <a:rPr lang="en-US" dirty="0">
                <a:solidFill>
                  <a:srgbClr val="007FAA"/>
                </a:solidFill>
                <a:effectLst/>
              </a:rPr>
              <a:t>41</a:t>
            </a:r>
            <a:r>
              <a:rPr lang="en-US" dirty="0">
                <a:effectLst/>
              </a:rPr>
              <a:t>]. </a:t>
            </a:r>
            <a:endParaRPr lang="en-US" dirty="0"/>
          </a:p>
          <a:p>
            <a:endParaRPr lang="en-EG" dirty="0"/>
          </a:p>
        </p:txBody>
      </p:sp>
    </p:spTree>
    <p:extLst>
      <p:ext uri="{BB962C8B-B14F-4D97-AF65-F5344CB8AC3E}">
        <p14:creationId xmlns:p14="http://schemas.microsoft.com/office/powerpoint/2010/main" val="1984607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88BE3-9DB8-F61D-1AC4-3C4ED06FF6A9}"/>
              </a:ext>
            </a:extLst>
          </p:cNvPr>
          <p:cNvSpPr>
            <a:spLocks noGrp="1"/>
          </p:cNvSpPr>
          <p:nvPr>
            <p:ph type="title"/>
          </p:nvPr>
        </p:nvSpPr>
        <p:spPr/>
        <p:txBody>
          <a:bodyPr>
            <a:normAutofit/>
          </a:bodyPr>
          <a:lstStyle/>
          <a:p>
            <a:r>
              <a:rPr lang="en-US" b="1" dirty="0">
                <a:effectLst/>
              </a:rPr>
              <a:t>Research objectives </a:t>
            </a:r>
            <a:endParaRPr lang="en-EG" dirty="0"/>
          </a:p>
        </p:txBody>
      </p:sp>
      <p:sp>
        <p:nvSpPr>
          <p:cNvPr id="3" name="Content Placeholder 2">
            <a:extLst>
              <a:ext uri="{FF2B5EF4-FFF2-40B4-BE49-F238E27FC236}">
                <a16:creationId xmlns:a16="http://schemas.microsoft.com/office/drawing/2014/main" id="{09FB91C7-3E5D-6954-0148-1D47595C5E76}"/>
              </a:ext>
            </a:extLst>
          </p:cNvPr>
          <p:cNvSpPr>
            <a:spLocks noGrp="1"/>
          </p:cNvSpPr>
          <p:nvPr>
            <p:ph idx="1"/>
          </p:nvPr>
        </p:nvSpPr>
        <p:spPr/>
        <p:txBody>
          <a:bodyPr>
            <a:normAutofit/>
          </a:bodyPr>
          <a:lstStyle/>
          <a:p>
            <a:r>
              <a:rPr lang="en-US" dirty="0">
                <a:effectLst/>
              </a:rPr>
              <a:t>Blockchain-based technologies may potentially aid in the development of capital markets. </a:t>
            </a:r>
          </a:p>
          <a:p>
            <a:r>
              <a:rPr lang="en-US" dirty="0">
                <a:effectLst/>
              </a:rPr>
              <a:t>Traditional trade financing techniques have long been a source of annoyance for firms, as the lengthy processes frequently disrupt operations and make liquidity challenging to manage. </a:t>
            </a:r>
          </a:p>
          <a:p>
            <a:r>
              <a:rPr lang="en-US" dirty="0">
                <a:effectLst/>
              </a:rPr>
              <a:t>Blockchain can ease cross-border operations and streamline trade finance transactions. It facilitates business transactions beyond regional or geographic boundaries in a secure manner. </a:t>
            </a:r>
          </a:p>
          <a:p>
            <a:r>
              <a:rPr lang="en-US" dirty="0">
                <a:effectLst/>
              </a:rPr>
              <a:t>Blockchain is particularly suited to tasks like real-time tracking commodities as they move and change hands across the supply chain due to its immutable record. </a:t>
            </a:r>
          </a:p>
          <a:p>
            <a:r>
              <a:rPr lang="en-US" dirty="0">
                <a:effectLst/>
              </a:rPr>
              <a:t>Using a blockchain gives businesses that deliver various items and possibilities. </a:t>
            </a:r>
          </a:p>
          <a:p>
            <a:r>
              <a:rPr lang="en-US" dirty="0">
                <a:effectLst/>
              </a:rPr>
              <a:t>Events in a supply chain, such as allocating arriving items to different shipping containers, can be queued up using entries on a blockchain.</a:t>
            </a:r>
          </a:p>
          <a:p>
            <a:r>
              <a:rPr lang="en-US" dirty="0">
                <a:effectLst/>
              </a:rPr>
              <a:t> A novel and flexible method of </a:t>
            </a:r>
            <a:r>
              <a:rPr lang="en-US" dirty="0" err="1">
                <a:effectLst/>
              </a:rPr>
              <a:t>organising</a:t>
            </a:r>
            <a:r>
              <a:rPr lang="en-US" dirty="0">
                <a:effectLst/>
              </a:rPr>
              <a:t> and </a:t>
            </a:r>
            <a:r>
              <a:rPr lang="en-US" dirty="0" err="1">
                <a:effectLst/>
              </a:rPr>
              <a:t>utilising</a:t>
            </a:r>
            <a:r>
              <a:rPr lang="en-US" dirty="0">
                <a:effectLst/>
              </a:rPr>
              <a:t> tracking data are provided by blockchain technology [</a:t>
            </a:r>
            <a:r>
              <a:rPr lang="en-US" dirty="0">
                <a:solidFill>
                  <a:srgbClr val="007FAA"/>
                </a:solidFill>
                <a:effectLst/>
              </a:rPr>
              <a:t>42</a:t>
            </a:r>
            <a:r>
              <a:rPr lang="en-US" dirty="0">
                <a:effectLst/>
              </a:rPr>
              <a:t>–</a:t>
            </a:r>
            <a:r>
              <a:rPr lang="en-US" dirty="0">
                <a:solidFill>
                  <a:srgbClr val="007FAA"/>
                </a:solidFill>
                <a:effectLst/>
              </a:rPr>
              <a:t>45</a:t>
            </a:r>
            <a:r>
              <a:rPr lang="en-US" dirty="0">
                <a:effectLst/>
              </a:rPr>
              <a:t>]. </a:t>
            </a:r>
            <a:endParaRPr lang="en-EG" dirty="0"/>
          </a:p>
        </p:txBody>
      </p:sp>
    </p:spTree>
    <p:extLst>
      <p:ext uri="{BB962C8B-B14F-4D97-AF65-F5344CB8AC3E}">
        <p14:creationId xmlns:p14="http://schemas.microsoft.com/office/powerpoint/2010/main" val="2005975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F214F-6030-9970-2F47-C16A96C04A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52EDFF-F0E6-292B-5888-F5536D52E26A}"/>
              </a:ext>
            </a:extLst>
          </p:cNvPr>
          <p:cNvSpPr>
            <a:spLocks noGrp="1"/>
          </p:cNvSpPr>
          <p:nvPr>
            <p:ph type="title"/>
          </p:nvPr>
        </p:nvSpPr>
        <p:spPr/>
        <p:txBody>
          <a:bodyPr>
            <a:normAutofit/>
          </a:bodyPr>
          <a:lstStyle/>
          <a:p>
            <a:r>
              <a:rPr lang="en-US" b="1" dirty="0">
                <a:effectLst/>
              </a:rPr>
              <a:t>Research objectives </a:t>
            </a:r>
            <a:endParaRPr lang="en-EG" dirty="0"/>
          </a:p>
        </p:txBody>
      </p:sp>
      <p:sp>
        <p:nvSpPr>
          <p:cNvPr id="3" name="Content Placeholder 2">
            <a:extLst>
              <a:ext uri="{FF2B5EF4-FFF2-40B4-BE49-F238E27FC236}">
                <a16:creationId xmlns:a16="http://schemas.microsoft.com/office/drawing/2014/main" id="{4AF7B8CD-0B35-608C-4916-6C8E797B7218}"/>
              </a:ext>
            </a:extLst>
          </p:cNvPr>
          <p:cNvSpPr>
            <a:spLocks noGrp="1"/>
          </p:cNvSpPr>
          <p:nvPr>
            <p:ph idx="1"/>
          </p:nvPr>
        </p:nvSpPr>
        <p:spPr/>
        <p:txBody>
          <a:bodyPr>
            <a:normAutofit/>
          </a:bodyPr>
          <a:lstStyle/>
          <a:p>
            <a:pPr>
              <a:lnSpc>
                <a:spcPct val="200000"/>
              </a:lnSpc>
            </a:pPr>
            <a:r>
              <a:rPr lang="en-US" dirty="0">
                <a:effectLst/>
              </a:rPr>
              <a:t>The primary research objectives of this paper are as under: </a:t>
            </a:r>
            <a:endParaRPr lang="en-US" dirty="0"/>
          </a:p>
          <a:p>
            <a:pPr lvl="1">
              <a:lnSpc>
                <a:spcPct val="200000"/>
              </a:lnSpc>
            </a:pPr>
            <a:r>
              <a:rPr lang="en-US" b="1" dirty="0">
                <a:effectLst/>
              </a:rPr>
              <a:t>RO1:  </a:t>
            </a:r>
            <a:r>
              <a:rPr lang="en-US" dirty="0">
                <a:effectLst/>
              </a:rPr>
              <a:t>to brief about Blockchain technology and its need for financial service; </a:t>
            </a:r>
            <a:endParaRPr lang="en-US" dirty="0"/>
          </a:p>
          <a:p>
            <a:pPr lvl="1">
              <a:lnSpc>
                <a:spcPct val="200000"/>
              </a:lnSpc>
            </a:pPr>
            <a:r>
              <a:rPr lang="en-US" b="1" dirty="0">
                <a:effectLst/>
              </a:rPr>
              <a:t>RO2:  </a:t>
            </a:r>
            <a:r>
              <a:rPr lang="en-US" dirty="0">
                <a:effectLst/>
              </a:rPr>
              <a:t>to discuss the tools and strategies in Blockchain for financial services; </a:t>
            </a:r>
            <a:endParaRPr lang="en-US" dirty="0"/>
          </a:p>
          <a:p>
            <a:pPr lvl="1">
              <a:lnSpc>
                <a:spcPct val="200000"/>
              </a:lnSpc>
            </a:pPr>
            <a:r>
              <a:rPr lang="en-US" b="1" dirty="0">
                <a:effectLst/>
              </a:rPr>
              <a:t>RO3:  </a:t>
            </a:r>
            <a:r>
              <a:rPr lang="en-US" dirty="0">
                <a:effectLst/>
              </a:rPr>
              <a:t>to study the various featured services of blockchain technology in the financial domain; </a:t>
            </a:r>
            <a:endParaRPr lang="en-US" dirty="0"/>
          </a:p>
          <a:p>
            <a:pPr lvl="1">
              <a:lnSpc>
                <a:spcPct val="200000"/>
              </a:lnSpc>
            </a:pPr>
            <a:r>
              <a:rPr lang="en-US" b="1" dirty="0">
                <a:effectLst/>
              </a:rPr>
              <a:t>RO4:  </a:t>
            </a:r>
            <a:r>
              <a:rPr lang="en-US" dirty="0">
                <a:effectLst/>
              </a:rPr>
              <a:t>to identify and study the significant applications of Blockchain technology in finance service. </a:t>
            </a:r>
            <a:endParaRPr lang="en-US" dirty="0"/>
          </a:p>
          <a:p>
            <a:pPr>
              <a:lnSpc>
                <a:spcPct val="200000"/>
              </a:lnSpc>
            </a:pPr>
            <a:endParaRPr lang="en-EG" dirty="0"/>
          </a:p>
        </p:txBody>
      </p:sp>
    </p:spTree>
    <p:extLst>
      <p:ext uri="{BB962C8B-B14F-4D97-AF65-F5344CB8AC3E}">
        <p14:creationId xmlns:p14="http://schemas.microsoft.com/office/powerpoint/2010/main" val="3196679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FCC20-D3B2-1838-E243-4F97673C7248}"/>
              </a:ext>
            </a:extLst>
          </p:cNvPr>
          <p:cNvSpPr>
            <a:spLocks noGrp="1"/>
          </p:cNvSpPr>
          <p:nvPr>
            <p:ph type="title"/>
          </p:nvPr>
        </p:nvSpPr>
        <p:spPr/>
        <p:txBody>
          <a:bodyPr>
            <a:normAutofit/>
          </a:bodyPr>
          <a:lstStyle/>
          <a:p>
            <a:r>
              <a:rPr lang="en-US" b="1" dirty="0">
                <a:effectLst/>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6229F90D-E789-8E35-932A-0B6737972954}"/>
              </a:ext>
            </a:extLst>
          </p:cNvPr>
          <p:cNvSpPr>
            <a:spLocks noGrp="1"/>
          </p:cNvSpPr>
          <p:nvPr>
            <p:ph idx="1"/>
          </p:nvPr>
        </p:nvSpPr>
        <p:spPr/>
        <p:txBody>
          <a:bodyPr>
            <a:normAutofit/>
          </a:bodyPr>
          <a:lstStyle/>
          <a:p>
            <a:r>
              <a:rPr lang="en-US" dirty="0">
                <a:effectLst/>
              </a:rPr>
              <a:t>Several featured tools and methods have been observed in the broad domain of blockchain technology for financial services and its structure. </a:t>
            </a:r>
          </a:p>
          <a:p>
            <a:r>
              <a:rPr lang="en-US" dirty="0">
                <a:solidFill>
                  <a:srgbClr val="007FAA"/>
                </a:solidFill>
                <a:effectLst/>
              </a:rPr>
              <a:t>Fig. 1 </a:t>
            </a:r>
            <a:r>
              <a:rPr lang="en-US" dirty="0">
                <a:effectLst/>
              </a:rPr>
              <a:t>reflects the various tools and strategies in blockchain applications for financial services, found impressive over time. </a:t>
            </a:r>
          </a:p>
          <a:p>
            <a:r>
              <a:rPr lang="en-US" dirty="0">
                <a:effectLst/>
              </a:rPr>
              <a:t>These methods and tools are pretty smart and practical for handling real-time financial issues through the concepts of Blockchain.</a:t>
            </a:r>
          </a:p>
          <a:p>
            <a:r>
              <a:rPr lang="en-US" dirty="0">
                <a:effectLst/>
              </a:rPr>
              <a:t> The highlighted soft tools are parity, </a:t>
            </a:r>
            <a:r>
              <a:rPr lang="en-US" dirty="0" err="1">
                <a:effectLst/>
              </a:rPr>
              <a:t>geth</a:t>
            </a:r>
            <a:r>
              <a:rPr lang="en-US" dirty="0">
                <a:effectLst/>
              </a:rPr>
              <a:t>, </a:t>
            </a:r>
            <a:r>
              <a:rPr lang="en-US" dirty="0" err="1">
                <a:effectLst/>
              </a:rPr>
              <a:t>solc</a:t>
            </a:r>
            <a:r>
              <a:rPr lang="en-US" dirty="0">
                <a:effectLst/>
              </a:rPr>
              <a:t>, </a:t>
            </a:r>
            <a:r>
              <a:rPr lang="en-US" dirty="0" err="1">
                <a:effectLst/>
              </a:rPr>
              <a:t>mtyhx</a:t>
            </a:r>
            <a:r>
              <a:rPr lang="en-US" dirty="0">
                <a:effectLst/>
              </a:rPr>
              <a:t>, truffle, </a:t>
            </a:r>
            <a:r>
              <a:rPr lang="en-US" dirty="0" err="1">
                <a:effectLst/>
              </a:rPr>
              <a:t>infura</a:t>
            </a:r>
            <a:r>
              <a:rPr lang="en-US" dirty="0">
                <a:effectLst/>
              </a:rPr>
              <a:t>, </a:t>
            </a:r>
            <a:r>
              <a:rPr lang="en-US" dirty="0" err="1">
                <a:effectLst/>
              </a:rPr>
              <a:t>metamask</a:t>
            </a:r>
            <a:r>
              <a:rPr lang="en-US" dirty="0">
                <a:effectLst/>
              </a:rPr>
              <a:t>, etc. </a:t>
            </a:r>
          </a:p>
          <a:p>
            <a:r>
              <a:rPr lang="en-US" dirty="0">
                <a:effectLst/>
              </a:rPr>
              <a:t>These smart and advanced tools further ensure the future of blockchain practices towards strengthening financial services and their domains [</a:t>
            </a:r>
            <a:r>
              <a:rPr lang="en-US" dirty="0">
                <a:solidFill>
                  <a:srgbClr val="007FAA"/>
                </a:solidFill>
                <a:effectLst/>
              </a:rPr>
              <a:t>46</a:t>
            </a:r>
            <a:r>
              <a:rPr lang="en-US" dirty="0">
                <a:effectLst/>
              </a:rPr>
              <a:t>–</a:t>
            </a:r>
            <a:r>
              <a:rPr lang="en-US" dirty="0">
                <a:solidFill>
                  <a:srgbClr val="007FAA"/>
                </a:solidFill>
                <a:effectLst/>
              </a:rPr>
              <a:t>48</a:t>
            </a:r>
            <a:r>
              <a:rPr lang="en-US" dirty="0">
                <a:effectLst/>
              </a:rPr>
              <a:t>]. </a:t>
            </a:r>
            <a:endParaRPr lang="en-US" dirty="0"/>
          </a:p>
          <a:p>
            <a:endParaRPr lang="en-EG" dirty="0"/>
          </a:p>
        </p:txBody>
      </p:sp>
    </p:spTree>
    <p:extLst>
      <p:ext uri="{BB962C8B-B14F-4D97-AF65-F5344CB8AC3E}">
        <p14:creationId xmlns:p14="http://schemas.microsoft.com/office/powerpoint/2010/main" val="1714009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F3E2E-9866-B9C5-FE08-522FFA5ECA59}"/>
              </a:ext>
            </a:extLst>
          </p:cNvPr>
          <p:cNvSpPr>
            <a:spLocks noGrp="1"/>
          </p:cNvSpPr>
          <p:nvPr>
            <p:ph type="title"/>
          </p:nvPr>
        </p:nvSpPr>
        <p:spPr/>
        <p:txBody>
          <a:bodyPr/>
          <a:lstStyle/>
          <a:p>
            <a:r>
              <a:rPr lang="en-US" sz="2000" b="1" dirty="0">
                <a:effectLst/>
              </a:rPr>
              <a:t>Tools and strategies in blockchain for financial services </a:t>
            </a:r>
            <a:endParaRPr lang="en-EG" dirty="0"/>
          </a:p>
        </p:txBody>
      </p:sp>
      <p:pic>
        <p:nvPicPr>
          <p:cNvPr id="5" name="Content Placeholder 4">
            <a:extLst>
              <a:ext uri="{FF2B5EF4-FFF2-40B4-BE49-F238E27FC236}">
                <a16:creationId xmlns:a16="http://schemas.microsoft.com/office/drawing/2014/main" id="{027D4C3A-EAA4-C5A0-3A2A-311718FACB0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5520" t="38626" r="66637" b="25397"/>
          <a:stretch/>
        </p:blipFill>
        <p:spPr>
          <a:xfrm>
            <a:off x="838200" y="1999488"/>
            <a:ext cx="10515600" cy="4315968"/>
          </a:xfrm>
        </p:spPr>
      </p:pic>
    </p:spTree>
    <p:extLst>
      <p:ext uri="{BB962C8B-B14F-4D97-AF65-F5344CB8AC3E}">
        <p14:creationId xmlns:p14="http://schemas.microsoft.com/office/powerpoint/2010/main" val="918069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DFF94-0451-50E5-C3F5-32727DF5CE59}"/>
              </a:ext>
            </a:extLst>
          </p:cNvPr>
          <p:cNvSpPr>
            <a:spLocks noGrp="1"/>
          </p:cNvSpPr>
          <p:nvPr>
            <p:ph type="title"/>
          </p:nvPr>
        </p:nvSpPr>
        <p:spPr/>
        <p:txBody>
          <a:bodyPr/>
          <a:lstStyle/>
          <a:p>
            <a:r>
              <a:rPr lang="en-US" sz="2000" b="1" dirty="0">
                <a:effectLst/>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20B94976-8324-1EF6-D1E1-FC9544C88861}"/>
              </a:ext>
            </a:extLst>
          </p:cNvPr>
          <p:cNvSpPr>
            <a:spLocks noGrp="1"/>
          </p:cNvSpPr>
          <p:nvPr>
            <p:ph idx="1"/>
          </p:nvPr>
        </p:nvSpPr>
        <p:spPr/>
        <p:txBody>
          <a:bodyPr>
            <a:normAutofit/>
          </a:bodyPr>
          <a:lstStyle/>
          <a:p>
            <a:r>
              <a:rPr lang="en-US" dirty="0">
                <a:effectLst/>
              </a:rPr>
              <a:t>The financial services industry has speculated about Blockchain’s possibilities for the last ten years. Blockchain is essentially a ledger of recorded financial transactions. </a:t>
            </a:r>
          </a:p>
          <a:p>
            <a:r>
              <a:rPr lang="en-US" dirty="0">
                <a:effectLst/>
              </a:rPr>
              <a:t>Several locations disseminate, publish, and store this ledger.</a:t>
            </a:r>
          </a:p>
          <a:p>
            <a:r>
              <a:rPr lang="en-US" dirty="0">
                <a:effectLst/>
              </a:rPr>
              <a:t> When a transaction occurs, it is recorded in each ledger copy through block creation. </a:t>
            </a:r>
          </a:p>
          <a:p>
            <a:r>
              <a:rPr lang="en-US" dirty="0">
                <a:effectLst/>
              </a:rPr>
              <a:t>This helps to ensure that transactions are accurately recorded [</a:t>
            </a:r>
            <a:r>
              <a:rPr lang="en-US" dirty="0">
                <a:solidFill>
                  <a:srgbClr val="007FAA"/>
                </a:solidFill>
                <a:effectLst/>
              </a:rPr>
              <a:t>49</a:t>
            </a:r>
            <a:r>
              <a:rPr lang="en-US" dirty="0">
                <a:effectLst/>
              </a:rPr>
              <a:t>,</a:t>
            </a:r>
            <a:r>
              <a:rPr lang="en-US" dirty="0">
                <a:solidFill>
                  <a:srgbClr val="007FAA"/>
                </a:solidFill>
                <a:effectLst/>
              </a:rPr>
              <a:t>50</a:t>
            </a:r>
            <a:r>
              <a:rPr lang="en-US" dirty="0">
                <a:effectLst/>
              </a:rPr>
              <a:t>]. </a:t>
            </a:r>
          </a:p>
          <a:p>
            <a:r>
              <a:rPr lang="en-US" dirty="0">
                <a:effectLst/>
              </a:rPr>
              <a:t>Blockchain is practically unchangeable and incredibly secure because there are multiple copies of the ledger; to alter or falsify any section of the record, a hacker would have to alter every copy of the ledger simultaneously, which is exceedingly challenging to do. Blockchain promotes confidence among commercial partners and allows for safe, straightforward transactions.</a:t>
            </a:r>
          </a:p>
          <a:p>
            <a:r>
              <a:rPr lang="en-US" dirty="0">
                <a:effectLst/>
              </a:rPr>
              <a:t> It makes creating and using deterministic smart contracts tamper- proof </a:t>
            </a:r>
            <a:r>
              <a:rPr lang="en-US" dirty="0" err="1">
                <a:effectLst/>
              </a:rPr>
              <a:t>programmes</a:t>
            </a:r>
            <a:r>
              <a:rPr lang="en-US" dirty="0">
                <a:effectLst/>
              </a:rPr>
              <a:t> that automate business logic, boost efficiency, and promote trust. </a:t>
            </a:r>
          </a:p>
          <a:p>
            <a:r>
              <a:rPr lang="en-US" dirty="0">
                <a:effectLst/>
              </a:rPr>
              <a:t>At every stage of the software stack, it provides market- leading technologies for granular data privacy, enabling selective data sharing in corporate networks [</a:t>
            </a:r>
            <a:r>
              <a:rPr lang="en-US" dirty="0">
                <a:solidFill>
                  <a:srgbClr val="007FAA"/>
                </a:solidFill>
                <a:effectLst/>
              </a:rPr>
              <a:t>51</a:t>
            </a:r>
            <a:r>
              <a:rPr lang="en-US" dirty="0">
                <a:effectLst/>
              </a:rPr>
              <a:t>–</a:t>
            </a:r>
            <a:r>
              <a:rPr lang="en-US" dirty="0">
                <a:solidFill>
                  <a:srgbClr val="007FAA"/>
                </a:solidFill>
                <a:effectLst/>
              </a:rPr>
              <a:t>53</a:t>
            </a:r>
            <a:r>
              <a:rPr lang="en-US" dirty="0">
                <a:effectLst/>
              </a:rPr>
              <a:t>]. </a:t>
            </a:r>
            <a:endParaRPr lang="en-US" dirty="0"/>
          </a:p>
          <a:p>
            <a:endParaRPr lang="en-EG" dirty="0"/>
          </a:p>
        </p:txBody>
      </p:sp>
    </p:spTree>
    <p:extLst>
      <p:ext uri="{BB962C8B-B14F-4D97-AF65-F5344CB8AC3E}">
        <p14:creationId xmlns:p14="http://schemas.microsoft.com/office/powerpoint/2010/main" val="3083082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36C3F-7557-75AE-D535-FCCD1655C8E6}"/>
              </a:ext>
            </a:extLst>
          </p:cNvPr>
          <p:cNvSpPr>
            <a:spLocks noGrp="1"/>
          </p:cNvSpPr>
          <p:nvPr>
            <p:ph type="title"/>
          </p:nvPr>
        </p:nvSpPr>
        <p:spPr/>
        <p:txBody>
          <a:bodyPr/>
          <a:lstStyle/>
          <a:p>
            <a:r>
              <a:rPr lang="en-US" sz="2000" b="1" dirty="0">
                <a:effectLst/>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083C1425-6776-0B8A-3CE0-AE8812160A68}"/>
              </a:ext>
            </a:extLst>
          </p:cNvPr>
          <p:cNvSpPr>
            <a:spLocks noGrp="1"/>
          </p:cNvSpPr>
          <p:nvPr>
            <p:ph idx="1"/>
          </p:nvPr>
        </p:nvSpPr>
        <p:spPr/>
        <p:txBody>
          <a:bodyPr>
            <a:normAutofit/>
          </a:bodyPr>
          <a:lstStyle/>
          <a:p>
            <a:r>
              <a:rPr lang="en-US" dirty="0">
                <a:effectLst/>
              </a:rPr>
              <a:t>Compared to regular securities, digital securities can be issued faster and more efficiently. </a:t>
            </a:r>
          </a:p>
          <a:p>
            <a:r>
              <a:rPr lang="en-US" dirty="0" err="1">
                <a:effectLst/>
              </a:rPr>
              <a:t>Customised</a:t>
            </a:r>
            <a:r>
              <a:rPr lang="en-US" dirty="0">
                <a:effectLst/>
              </a:rPr>
              <a:t> digital financial instruments can be created by issuers and directly matched to investor demand. </a:t>
            </a:r>
          </a:p>
          <a:p>
            <a:r>
              <a:rPr lang="en-US" dirty="0">
                <a:effectLst/>
              </a:rPr>
              <a:t>These are </a:t>
            </a:r>
            <a:r>
              <a:rPr lang="en-US" dirty="0" err="1">
                <a:effectLst/>
              </a:rPr>
              <a:t>fractionalised</a:t>
            </a:r>
            <a:r>
              <a:rPr lang="en-US" dirty="0">
                <a:effectLst/>
              </a:rPr>
              <a:t> ownership of real-world assets, </a:t>
            </a:r>
            <a:r>
              <a:rPr lang="en-US" dirty="0" err="1">
                <a:effectLst/>
              </a:rPr>
              <a:t>tokenised</a:t>
            </a:r>
            <a:r>
              <a:rPr lang="en-US" dirty="0">
                <a:effectLst/>
              </a:rPr>
              <a:t> microeconomies, safe, scalable, and rapid asset transfers, and more. </a:t>
            </a:r>
          </a:p>
          <a:p>
            <a:r>
              <a:rPr lang="en-US" dirty="0">
                <a:effectLst/>
              </a:rPr>
              <a:t>Due to these benefits, governance systems are more transparent and account- able, businesses are run more effectively, and stakeholder incentives are better aligned [</a:t>
            </a:r>
            <a:r>
              <a:rPr lang="en-US" dirty="0">
                <a:solidFill>
                  <a:srgbClr val="007FAA"/>
                </a:solidFill>
                <a:effectLst/>
              </a:rPr>
              <a:t>54</a:t>
            </a:r>
            <a:r>
              <a:rPr lang="en-US" dirty="0">
                <a:effectLst/>
              </a:rPr>
              <a:t>–</a:t>
            </a:r>
            <a:r>
              <a:rPr lang="en-US" dirty="0">
                <a:solidFill>
                  <a:srgbClr val="007FAA"/>
                </a:solidFill>
                <a:effectLst/>
              </a:rPr>
              <a:t>56</a:t>
            </a:r>
            <a:r>
              <a:rPr lang="en-US" dirty="0">
                <a:effectLst/>
              </a:rPr>
              <a:t>]. </a:t>
            </a:r>
          </a:p>
          <a:p>
            <a:r>
              <a:rPr lang="en-US" dirty="0">
                <a:effectLst/>
              </a:rPr>
              <a:t>Venture capital, private equity, real estate funds, and specialist markets are under pressure to strengthen liability risk management, implement more dynamic decision-making frameworks, and address the increasing complexity of ever-changing rules. </a:t>
            </a:r>
          </a:p>
          <a:p>
            <a:r>
              <a:rPr lang="en-US" dirty="0">
                <a:effectLst/>
              </a:rPr>
              <a:t>Blockchain can enhance stakeholder and asset management greatly. </a:t>
            </a:r>
          </a:p>
          <a:p>
            <a:r>
              <a:rPr lang="en-US" dirty="0">
                <a:effectLst/>
              </a:rPr>
              <a:t>Blockchain applications in finance are among the most promising be- cause digital currencies were the first thing to be stored on them [</a:t>
            </a:r>
            <a:r>
              <a:rPr lang="en-US" dirty="0">
                <a:solidFill>
                  <a:srgbClr val="007FAA"/>
                </a:solidFill>
                <a:effectLst/>
              </a:rPr>
              <a:t>57</a:t>
            </a:r>
            <a:r>
              <a:rPr lang="en-US" dirty="0">
                <a:effectLst/>
              </a:rPr>
              <a:t>,</a:t>
            </a:r>
            <a:r>
              <a:rPr lang="en-US" dirty="0">
                <a:solidFill>
                  <a:srgbClr val="007FAA"/>
                </a:solidFill>
                <a:effectLst/>
              </a:rPr>
              <a:t>58</a:t>
            </a:r>
            <a:r>
              <a:rPr lang="en-US" dirty="0">
                <a:effectLst/>
              </a:rPr>
              <a:t>]. </a:t>
            </a:r>
            <a:endParaRPr lang="en-US" dirty="0"/>
          </a:p>
          <a:p>
            <a:endParaRPr lang="en-EG" dirty="0"/>
          </a:p>
        </p:txBody>
      </p:sp>
    </p:spTree>
    <p:extLst>
      <p:ext uri="{BB962C8B-B14F-4D97-AF65-F5344CB8AC3E}">
        <p14:creationId xmlns:p14="http://schemas.microsoft.com/office/powerpoint/2010/main" val="2459543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4444B-B729-3629-85AE-6B726BF188D0}"/>
              </a:ext>
            </a:extLst>
          </p:cNvPr>
          <p:cNvSpPr>
            <a:spLocks noGrp="1"/>
          </p:cNvSpPr>
          <p:nvPr>
            <p:ph type="title"/>
          </p:nvPr>
        </p:nvSpPr>
        <p:spPr/>
        <p:txBody>
          <a:bodyPr/>
          <a:lstStyle/>
          <a:p>
            <a:r>
              <a:rPr lang="en-US" sz="2000" b="1" dirty="0">
                <a:effectLst/>
                <a:latin typeface="CharisSIL"/>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F4FA94A6-0478-BCEE-3FAA-6A5FAF2DC2B1}"/>
              </a:ext>
            </a:extLst>
          </p:cNvPr>
          <p:cNvSpPr>
            <a:spLocks noGrp="1"/>
          </p:cNvSpPr>
          <p:nvPr>
            <p:ph idx="1"/>
          </p:nvPr>
        </p:nvSpPr>
        <p:spPr>
          <a:xfrm>
            <a:off x="838200" y="1690688"/>
            <a:ext cx="10515600" cy="4351338"/>
          </a:xfrm>
        </p:spPr>
        <p:txBody>
          <a:bodyPr>
            <a:normAutofit/>
          </a:bodyPr>
          <a:lstStyle/>
          <a:p>
            <a:r>
              <a:rPr lang="en-US" dirty="0">
                <a:effectLst/>
              </a:rPr>
              <a:t>For instance, smart contracts might be used by an insurance firm to speed up the claim’s procedure.</a:t>
            </a:r>
          </a:p>
          <a:p>
            <a:r>
              <a:rPr lang="en-US" dirty="0">
                <a:effectLst/>
              </a:rPr>
              <a:t> The codes built into the Blockchain will automatically assess claims when a client submits one. </a:t>
            </a:r>
          </a:p>
          <a:p>
            <a:r>
              <a:rPr lang="en-US" dirty="0">
                <a:effectLst/>
              </a:rPr>
              <a:t>The smart contract will be carried out, and the client will be compensated if it is valid.</a:t>
            </a:r>
          </a:p>
          <a:p>
            <a:r>
              <a:rPr lang="en-US" dirty="0">
                <a:effectLst/>
              </a:rPr>
              <a:t> Most financial institutions demand that their clients undergo an identity verification process to prevent fraud and money laundering. </a:t>
            </a:r>
          </a:p>
          <a:p>
            <a:r>
              <a:rPr lang="en-US" dirty="0">
                <a:effectLst/>
              </a:rPr>
              <a:t>A digital ledger is produced when a new block is created for each trans- action and added to the chain [</a:t>
            </a:r>
            <a:r>
              <a:rPr lang="en-US" dirty="0">
                <a:solidFill>
                  <a:srgbClr val="007FAA"/>
                </a:solidFill>
                <a:effectLst/>
              </a:rPr>
              <a:t>59</a:t>
            </a:r>
            <a:r>
              <a:rPr lang="en-US" dirty="0">
                <a:effectLst/>
              </a:rPr>
              <a:t>–</a:t>
            </a:r>
            <a:r>
              <a:rPr lang="en-US" dirty="0">
                <a:solidFill>
                  <a:srgbClr val="007FAA"/>
                </a:solidFill>
                <a:effectLst/>
              </a:rPr>
              <a:t>61</a:t>
            </a:r>
            <a:r>
              <a:rPr lang="en-US" dirty="0">
                <a:effectLst/>
              </a:rPr>
              <a:t>]. </a:t>
            </a:r>
          </a:p>
          <a:p>
            <a:r>
              <a:rPr lang="en-US" dirty="0">
                <a:effectLst/>
              </a:rPr>
              <a:t>The potential for blockchain use in finance has increased with the significant benefits of blockchain ledgers over conventional digital ledgers. </a:t>
            </a:r>
          </a:p>
          <a:p>
            <a:r>
              <a:rPr lang="en-US" dirty="0">
                <a:effectLst/>
              </a:rPr>
              <a:t>A distributed digital ledger can be created using blockchain technology.</a:t>
            </a:r>
          </a:p>
          <a:p>
            <a:r>
              <a:rPr lang="en-US" dirty="0">
                <a:effectLst/>
              </a:rPr>
              <a:t> As a result, processing and storing transaction data are not needed by a single third party. </a:t>
            </a:r>
          </a:p>
          <a:p>
            <a:r>
              <a:rPr lang="en-US" dirty="0">
                <a:effectLst/>
              </a:rPr>
              <a:t>Due to the absence of a </a:t>
            </a:r>
            <a:r>
              <a:rPr lang="en-US" dirty="0" err="1">
                <a:effectLst/>
              </a:rPr>
              <a:t>centralised</a:t>
            </a:r>
            <a:r>
              <a:rPr lang="en-US" dirty="0">
                <a:effectLst/>
              </a:rPr>
              <a:t> repository for keeping transaction data with a unique security mechanism, using Blockchain can eliminate the potential of transaction data hacking [</a:t>
            </a:r>
            <a:r>
              <a:rPr lang="en-US" dirty="0">
                <a:solidFill>
                  <a:srgbClr val="007FAA"/>
                </a:solidFill>
                <a:effectLst/>
              </a:rPr>
              <a:t>62</a:t>
            </a:r>
            <a:r>
              <a:rPr lang="en-US" dirty="0">
                <a:effectLst/>
              </a:rPr>
              <a:t>,</a:t>
            </a:r>
            <a:r>
              <a:rPr lang="en-US" dirty="0">
                <a:solidFill>
                  <a:srgbClr val="007FAA"/>
                </a:solidFill>
                <a:effectLst/>
              </a:rPr>
              <a:t>63</a:t>
            </a:r>
            <a:r>
              <a:rPr lang="en-US" dirty="0">
                <a:effectLst/>
              </a:rPr>
              <a:t>]. </a:t>
            </a:r>
            <a:endParaRPr lang="en-US" dirty="0"/>
          </a:p>
          <a:p>
            <a:endParaRPr lang="en-EG" dirty="0"/>
          </a:p>
        </p:txBody>
      </p:sp>
    </p:spTree>
    <p:extLst>
      <p:ext uri="{BB962C8B-B14F-4D97-AF65-F5344CB8AC3E}">
        <p14:creationId xmlns:p14="http://schemas.microsoft.com/office/powerpoint/2010/main" val="141215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14DFE-DFF8-F922-88A7-6005F94F91F0}"/>
              </a:ext>
            </a:extLst>
          </p:cNvPr>
          <p:cNvSpPr>
            <a:spLocks noGrp="1"/>
          </p:cNvSpPr>
          <p:nvPr>
            <p:ph type="title"/>
          </p:nvPr>
        </p:nvSpPr>
        <p:spPr/>
        <p:txBody>
          <a:bodyPr/>
          <a:lstStyle/>
          <a:p>
            <a:r>
              <a:rPr lang="en-US" sz="2000" b="1" dirty="0">
                <a:effectLst/>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8B58E947-2A56-55FA-FE80-E31060A818B8}"/>
              </a:ext>
            </a:extLst>
          </p:cNvPr>
          <p:cNvSpPr>
            <a:spLocks noGrp="1"/>
          </p:cNvSpPr>
          <p:nvPr>
            <p:ph idx="1"/>
          </p:nvPr>
        </p:nvSpPr>
        <p:spPr/>
        <p:txBody>
          <a:bodyPr>
            <a:normAutofit/>
          </a:bodyPr>
          <a:lstStyle/>
          <a:p>
            <a:r>
              <a:rPr lang="en-US" dirty="0">
                <a:effectLst/>
              </a:rPr>
              <a:t>Blockchain applications in banking may be easier to use and less expensive. </a:t>
            </a:r>
          </a:p>
          <a:p>
            <a:r>
              <a:rPr lang="en-US" dirty="0">
                <a:effectLst/>
              </a:rPr>
              <a:t>Security with blockchain technology is among the many aspects that encourage using this technology in banking. </a:t>
            </a:r>
          </a:p>
          <a:p>
            <a:r>
              <a:rPr lang="en-US" dirty="0">
                <a:effectLst/>
              </a:rPr>
              <a:t>Blockchain secures its transaction ledger via encryption. </a:t>
            </a:r>
          </a:p>
          <a:p>
            <a:r>
              <a:rPr lang="en-US" dirty="0">
                <a:effectLst/>
              </a:rPr>
              <a:t>As a result, the data was only accessible to those with a unique key code. Many different fintech solutions are currently available in the financial sector. </a:t>
            </a:r>
          </a:p>
          <a:p>
            <a:r>
              <a:rPr lang="en-US" dirty="0">
                <a:effectLst/>
              </a:rPr>
              <a:t>As a result, financial service providers typically struggle to find the correct answer to their problems. Blockchain applications in finance can help solve some of the industry’s biggest problems [</a:t>
            </a:r>
            <a:r>
              <a:rPr lang="en-US" dirty="0">
                <a:solidFill>
                  <a:srgbClr val="007FAA"/>
                </a:solidFill>
                <a:effectLst/>
              </a:rPr>
              <a:t>64</a:t>
            </a:r>
            <a:r>
              <a:rPr lang="en-US" dirty="0">
                <a:effectLst/>
              </a:rPr>
              <a:t>–</a:t>
            </a:r>
            <a:r>
              <a:rPr lang="en-US" dirty="0">
                <a:solidFill>
                  <a:srgbClr val="007FAA"/>
                </a:solidFill>
                <a:effectLst/>
              </a:rPr>
              <a:t>66</a:t>
            </a:r>
            <a:r>
              <a:rPr lang="en-US" dirty="0">
                <a:effectLst/>
              </a:rPr>
              <a:t>]. </a:t>
            </a:r>
          </a:p>
          <a:p>
            <a:r>
              <a:rPr lang="en-US" dirty="0">
                <a:effectLst/>
              </a:rPr>
              <a:t>All around the world, financial services are still run in a conventional, </a:t>
            </a:r>
            <a:r>
              <a:rPr lang="en-US" dirty="0" err="1">
                <a:effectLst/>
              </a:rPr>
              <a:t>centralised</a:t>
            </a:r>
            <a:r>
              <a:rPr lang="en-US" dirty="0">
                <a:effectLst/>
              </a:rPr>
              <a:t>, and multi- layered fashion. Most financial data is kept in </a:t>
            </a:r>
            <a:r>
              <a:rPr lang="en-US" dirty="0" err="1">
                <a:effectLst/>
              </a:rPr>
              <a:t>centralised</a:t>
            </a:r>
            <a:r>
              <a:rPr lang="en-US" dirty="0">
                <a:effectLst/>
              </a:rPr>
              <a:t> systems and must go via several intermediaries, and transparency is compromised. </a:t>
            </a:r>
          </a:p>
          <a:p>
            <a:r>
              <a:rPr lang="en-US" dirty="0">
                <a:effectLst/>
              </a:rPr>
              <a:t>Furthermore, database security and intermediaries are the only factors that affect data security. </a:t>
            </a:r>
          </a:p>
          <a:p>
            <a:r>
              <a:rPr lang="en-US" dirty="0">
                <a:effectLst/>
              </a:rPr>
              <a:t>On the other hand, even databases with the highest levels of security are susceptible to hacking and data breaches. Because no one is aware of any disparities until a data breach or other system error is found, a lack of transparency usually results in complex security issues [</a:t>
            </a:r>
            <a:r>
              <a:rPr lang="en-US" dirty="0">
                <a:solidFill>
                  <a:srgbClr val="007FAA"/>
                </a:solidFill>
                <a:effectLst/>
              </a:rPr>
              <a:t>67</a:t>
            </a:r>
            <a:r>
              <a:rPr lang="en-US" dirty="0">
                <a:effectLst/>
              </a:rPr>
              <a:t>–</a:t>
            </a:r>
            <a:r>
              <a:rPr lang="en-US" dirty="0">
                <a:solidFill>
                  <a:srgbClr val="007FAA"/>
                </a:solidFill>
                <a:effectLst/>
              </a:rPr>
              <a:t>70</a:t>
            </a:r>
            <a:r>
              <a:rPr lang="en-US" dirty="0">
                <a:effectLst/>
              </a:rPr>
              <a:t>]. </a:t>
            </a:r>
            <a:endParaRPr lang="en-US" dirty="0"/>
          </a:p>
          <a:p>
            <a:endParaRPr lang="en-EG" dirty="0"/>
          </a:p>
        </p:txBody>
      </p:sp>
    </p:spTree>
    <p:extLst>
      <p:ext uri="{BB962C8B-B14F-4D97-AF65-F5344CB8AC3E}">
        <p14:creationId xmlns:p14="http://schemas.microsoft.com/office/powerpoint/2010/main" val="4245733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92CE-49DD-8CB5-5034-63F4AF87FEA3}"/>
              </a:ext>
            </a:extLst>
          </p:cNvPr>
          <p:cNvSpPr>
            <a:spLocks noGrp="1"/>
          </p:cNvSpPr>
          <p:nvPr>
            <p:ph type="title"/>
          </p:nvPr>
        </p:nvSpPr>
        <p:spPr/>
        <p:txBody>
          <a:bodyPr/>
          <a:lstStyle/>
          <a:p>
            <a:r>
              <a:rPr lang="en-US" sz="2000" b="1" dirty="0">
                <a:effectLst/>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D05595E4-09B6-756A-A55E-BF0D3CD024F0}"/>
              </a:ext>
            </a:extLst>
          </p:cNvPr>
          <p:cNvSpPr>
            <a:spLocks noGrp="1"/>
          </p:cNvSpPr>
          <p:nvPr>
            <p:ph idx="1"/>
          </p:nvPr>
        </p:nvSpPr>
        <p:spPr/>
        <p:txBody>
          <a:bodyPr>
            <a:normAutofit/>
          </a:bodyPr>
          <a:lstStyle/>
          <a:p>
            <a:r>
              <a:rPr lang="en-US" dirty="0">
                <a:effectLst/>
              </a:rPr>
              <a:t>Policymakers might support the creation of teaching materials on blockchain technology. Users might be able to avoid frequent blockchain frauds, and businesses might find additional capacity to deploy the technology. </a:t>
            </a:r>
          </a:p>
          <a:p>
            <a:r>
              <a:rPr lang="en-US" dirty="0">
                <a:effectLst/>
              </a:rPr>
              <a:t>Policymakers may use blockchain technology to accomplish their own unique goals.</a:t>
            </a:r>
          </a:p>
          <a:p>
            <a:r>
              <a:rPr lang="en-US" dirty="0">
                <a:effectLst/>
              </a:rPr>
              <a:t> This could help </a:t>
            </a:r>
            <a:r>
              <a:rPr lang="en-US" dirty="0" err="1">
                <a:effectLst/>
              </a:rPr>
              <a:t>organisations</a:t>
            </a:r>
            <a:r>
              <a:rPr lang="en-US" dirty="0">
                <a:effectLst/>
              </a:rPr>
              <a:t> in public, and private sectors decide whether the technology can help solve particular issues [</a:t>
            </a:r>
            <a:r>
              <a:rPr lang="en-US" dirty="0">
                <a:solidFill>
                  <a:srgbClr val="007FAA"/>
                </a:solidFill>
                <a:effectLst/>
              </a:rPr>
              <a:t>71</a:t>
            </a:r>
            <a:r>
              <a:rPr lang="en-US" dirty="0">
                <a:effectLst/>
              </a:rPr>
              <a:t>,</a:t>
            </a:r>
            <a:r>
              <a:rPr lang="en-US" dirty="0">
                <a:solidFill>
                  <a:srgbClr val="007FAA"/>
                </a:solidFill>
                <a:effectLst/>
              </a:rPr>
              <a:t>72</a:t>
            </a:r>
            <a:r>
              <a:rPr lang="en-US" dirty="0">
                <a:effectLst/>
              </a:rPr>
              <a:t>]. </a:t>
            </a:r>
          </a:p>
          <a:p>
            <a:r>
              <a:rPr lang="en-US" dirty="0" err="1">
                <a:effectLst/>
              </a:rPr>
              <a:t>Organisations</a:t>
            </a:r>
            <a:r>
              <a:rPr lang="en-US" dirty="0">
                <a:effectLst/>
              </a:rPr>
              <a:t> attempting to integrate blockchain technology with their current systems may find this to be more accessible as a result. </a:t>
            </a:r>
          </a:p>
          <a:p>
            <a:r>
              <a:rPr lang="en-US" dirty="0">
                <a:effectLst/>
              </a:rPr>
              <a:t>Based on blockchain technology, policy- makers could explain current laws and regulations or create new ones. </a:t>
            </a:r>
            <a:endParaRPr lang="en-US" dirty="0"/>
          </a:p>
          <a:p>
            <a:endParaRPr lang="en-EG" dirty="0"/>
          </a:p>
        </p:txBody>
      </p:sp>
    </p:spTree>
    <p:extLst>
      <p:ext uri="{BB962C8B-B14F-4D97-AF65-F5344CB8AC3E}">
        <p14:creationId xmlns:p14="http://schemas.microsoft.com/office/powerpoint/2010/main" val="3300107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4D77C-F385-05BA-4067-287BFD46C2ED}"/>
              </a:ext>
            </a:extLst>
          </p:cNvPr>
          <p:cNvSpPr>
            <a:spLocks noGrp="1"/>
          </p:cNvSpPr>
          <p:nvPr>
            <p:ph type="title"/>
          </p:nvPr>
        </p:nvSpPr>
        <p:spPr/>
        <p:txBody>
          <a:bodyPr/>
          <a:lstStyle/>
          <a:p>
            <a:r>
              <a:rPr lang="en-US" sz="2000" b="1" dirty="0">
                <a:effectLst/>
                <a:latin typeface="CharisSIL"/>
              </a:rPr>
              <a:t>Tools and strategies in blockchain for financial services </a:t>
            </a:r>
            <a:endParaRPr lang="en-EG" dirty="0"/>
          </a:p>
        </p:txBody>
      </p:sp>
      <p:sp>
        <p:nvSpPr>
          <p:cNvPr id="3" name="Content Placeholder 2">
            <a:extLst>
              <a:ext uri="{FF2B5EF4-FFF2-40B4-BE49-F238E27FC236}">
                <a16:creationId xmlns:a16="http://schemas.microsoft.com/office/drawing/2014/main" id="{10F1A2BA-7402-7345-111C-FC4DEE95B261}"/>
              </a:ext>
            </a:extLst>
          </p:cNvPr>
          <p:cNvSpPr>
            <a:spLocks noGrp="1"/>
          </p:cNvSpPr>
          <p:nvPr>
            <p:ph idx="1"/>
          </p:nvPr>
        </p:nvSpPr>
        <p:spPr/>
        <p:txBody>
          <a:bodyPr>
            <a:normAutofit lnSpcReduction="10000"/>
          </a:bodyPr>
          <a:lstStyle/>
          <a:p>
            <a:r>
              <a:rPr lang="en-US" dirty="0">
                <a:effectLst/>
              </a:rPr>
              <a:t>This would lessen the ambiguity surrounding the potential regulation of various technological implementations, increasing the comfort level of businesses and others in embracing blockchain solutions [</a:t>
            </a:r>
            <a:r>
              <a:rPr lang="en-US" dirty="0">
                <a:solidFill>
                  <a:srgbClr val="007FAA"/>
                </a:solidFill>
                <a:effectLst/>
              </a:rPr>
              <a:t>73</a:t>
            </a:r>
            <a:r>
              <a:rPr lang="en-US" dirty="0">
                <a:effectLst/>
              </a:rPr>
              <a:t>–</a:t>
            </a:r>
            <a:r>
              <a:rPr lang="en-US" dirty="0">
                <a:solidFill>
                  <a:srgbClr val="007FAA"/>
                </a:solidFill>
                <a:effectLst/>
              </a:rPr>
              <a:t>75</a:t>
            </a:r>
            <a:r>
              <a:rPr lang="en-US" dirty="0">
                <a:effectLst/>
              </a:rPr>
              <a:t>]. </a:t>
            </a:r>
            <a:endParaRPr lang="en-US" dirty="0"/>
          </a:p>
          <a:p>
            <a:r>
              <a:rPr lang="en-US" dirty="0">
                <a:effectLst/>
              </a:rPr>
              <a:t>Blockchain applications use two types of security keys: private and public keys. All network users have access to the public key, but only the participants in a transaction can access the private key. </a:t>
            </a:r>
          </a:p>
          <a:p>
            <a:r>
              <a:rPr lang="en-US" dirty="0">
                <a:effectLst/>
              </a:rPr>
              <a:t>As a result, users inside a network can see the transaction, while participants can only access the transaction’s specifics. </a:t>
            </a:r>
          </a:p>
          <a:p>
            <a:r>
              <a:rPr lang="en-US" dirty="0">
                <a:effectLst/>
              </a:rPr>
              <a:t>Blockchain can preserve financial system transparency while safeguarding the private financial data of transaction stakeholders [</a:t>
            </a:r>
            <a:r>
              <a:rPr lang="en-US" dirty="0">
                <a:solidFill>
                  <a:srgbClr val="007FAA"/>
                </a:solidFill>
                <a:effectLst/>
              </a:rPr>
              <a:t>76</a:t>
            </a:r>
            <a:r>
              <a:rPr lang="en-US" dirty="0">
                <a:effectLst/>
              </a:rPr>
              <a:t>,</a:t>
            </a:r>
            <a:r>
              <a:rPr lang="en-US" dirty="0">
                <a:solidFill>
                  <a:srgbClr val="007FAA"/>
                </a:solidFill>
                <a:effectLst/>
              </a:rPr>
              <a:t>77</a:t>
            </a:r>
            <a:r>
              <a:rPr lang="en-US" dirty="0">
                <a:effectLst/>
              </a:rPr>
              <a:t>]. </a:t>
            </a:r>
          </a:p>
          <a:p>
            <a:r>
              <a:rPr lang="en-US" dirty="0">
                <a:effectLst/>
              </a:rPr>
              <a:t>Nearly every industry in the world could experience a fundamental shift in how business is conducted due to blockchain technology. </a:t>
            </a:r>
          </a:p>
          <a:p>
            <a:r>
              <a:rPr lang="en-US" dirty="0">
                <a:effectLst/>
              </a:rPr>
              <a:t>As the technology and its use cases develop and advance, Blockchain enables businesses to create better transparency, traceability, and operational efficiency for various business transactions and contracts. </a:t>
            </a:r>
          </a:p>
          <a:p>
            <a:r>
              <a:rPr lang="en-US" dirty="0">
                <a:effectLst/>
              </a:rPr>
              <a:t>Financial institutions are looking at ways to use Blockchain to its full potential, including identifying product opportunities, resolving regulatory issues, and overcoming challenges in </a:t>
            </a:r>
            <a:r>
              <a:rPr lang="en-US" dirty="0" err="1">
                <a:effectLst/>
              </a:rPr>
              <a:t>recognising</a:t>
            </a:r>
            <a:r>
              <a:rPr lang="en-US" dirty="0">
                <a:effectLst/>
              </a:rPr>
              <a:t>/assessing risks and corresponding controls [</a:t>
            </a:r>
            <a:r>
              <a:rPr lang="en-US" dirty="0">
                <a:solidFill>
                  <a:srgbClr val="007FAA"/>
                </a:solidFill>
                <a:effectLst/>
              </a:rPr>
              <a:t>78</a:t>
            </a:r>
            <a:r>
              <a:rPr lang="en-US" dirty="0">
                <a:effectLst/>
              </a:rPr>
              <a:t>–</a:t>
            </a:r>
            <a:r>
              <a:rPr lang="en-US" dirty="0">
                <a:solidFill>
                  <a:srgbClr val="007FAA"/>
                </a:solidFill>
                <a:effectLst/>
              </a:rPr>
              <a:t>80</a:t>
            </a:r>
            <a:r>
              <a:rPr lang="en-US" dirty="0">
                <a:effectLst/>
              </a:rPr>
              <a:t>]. </a:t>
            </a:r>
            <a:endParaRPr lang="en-US" dirty="0"/>
          </a:p>
          <a:p>
            <a:endParaRPr lang="en-EG" dirty="0"/>
          </a:p>
        </p:txBody>
      </p:sp>
    </p:spTree>
    <p:extLst>
      <p:ext uri="{BB962C8B-B14F-4D97-AF65-F5344CB8AC3E}">
        <p14:creationId xmlns:p14="http://schemas.microsoft.com/office/powerpoint/2010/main" val="2698689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EFEA0-9504-6836-D5CC-B0CCEAEE0FFA}"/>
              </a:ext>
            </a:extLst>
          </p:cNvPr>
          <p:cNvSpPr>
            <a:spLocks noGrp="1"/>
          </p:cNvSpPr>
          <p:nvPr>
            <p:ph type="title"/>
          </p:nvPr>
        </p:nvSpPr>
        <p:spPr/>
        <p:txBody>
          <a:bodyPr/>
          <a:lstStyle/>
          <a:p>
            <a:r>
              <a:rPr lang="en-US" sz="1800" b="1" dirty="0">
                <a:effectLst/>
              </a:rPr>
              <a:t>Various featured services of blockchain technology in the financial domain </a:t>
            </a:r>
            <a:br>
              <a:rPr lang="en-US" sz="1800" dirty="0"/>
            </a:br>
            <a:endParaRPr lang="en-EG" dirty="0"/>
          </a:p>
        </p:txBody>
      </p:sp>
      <p:sp>
        <p:nvSpPr>
          <p:cNvPr id="3" name="Content Placeholder 2">
            <a:extLst>
              <a:ext uri="{FF2B5EF4-FFF2-40B4-BE49-F238E27FC236}">
                <a16:creationId xmlns:a16="http://schemas.microsoft.com/office/drawing/2014/main" id="{513E4B73-519A-4127-0918-B9CA9CCD636E}"/>
              </a:ext>
            </a:extLst>
          </p:cNvPr>
          <p:cNvSpPr>
            <a:spLocks noGrp="1"/>
          </p:cNvSpPr>
          <p:nvPr>
            <p:ph idx="1"/>
          </p:nvPr>
        </p:nvSpPr>
        <p:spPr>
          <a:xfrm>
            <a:off x="838200" y="1690688"/>
            <a:ext cx="4794504" cy="4351338"/>
          </a:xfrm>
        </p:spPr>
        <p:txBody>
          <a:bodyPr>
            <a:normAutofit/>
          </a:bodyPr>
          <a:lstStyle/>
          <a:p>
            <a:r>
              <a:rPr lang="en-US" dirty="0">
                <a:effectLst/>
              </a:rPr>
              <a:t>Apart from the various developments and advancements made in the scope of blockchain practices for the finance sector, there are several featured services, too, for making financial services impactful in real-time applications. </a:t>
            </a:r>
          </a:p>
          <a:p>
            <a:r>
              <a:rPr lang="en-US" dirty="0">
                <a:solidFill>
                  <a:srgbClr val="007FAA"/>
                </a:solidFill>
                <a:effectLst/>
              </a:rPr>
              <a:t>Fig. 2 </a:t>
            </a:r>
            <a:r>
              <a:rPr lang="en-US" dirty="0">
                <a:effectLst/>
              </a:rPr>
              <a:t>exemplifies the several featured services, such as; cross-border financial transactions, trade finance platforms, proper reporting of credits, clearing and settlements, and digital identity verification. </a:t>
            </a:r>
          </a:p>
          <a:p>
            <a:r>
              <a:rPr lang="en-US" dirty="0">
                <a:effectLst/>
              </a:rPr>
              <a:t>These featured services and developments in the blockchain sector will offer a capable blockchain-based financial sector [</a:t>
            </a:r>
            <a:r>
              <a:rPr lang="en-US" dirty="0">
                <a:solidFill>
                  <a:srgbClr val="007FAA"/>
                </a:solidFill>
                <a:effectLst/>
              </a:rPr>
              <a:t>81</a:t>
            </a:r>
            <a:r>
              <a:rPr lang="en-US" dirty="0">
                <a:effectLst/>
              </a:rPr>
              <a:t>–</a:t>
            </a:r>
            <a:r>
              <a:rPr lang="en-US" dirty="0">
                <a:solidFill>
                  <a:srgbClr val="007FAA"/>
                </a:solidFill>
                <a:effectLst/>
              </a:rPr>
              <a:t>83</a:t>
            </a:r>
            <a:r>
              <a:rPr lang="en-US" dirty="0">
                <a:effectLst/>
              </a:rPr>
              <a:t>]. </a:t>
            </a:r>
            <a:endParaRPr lang="en-US" dirty="0"/>
          </a:p>
          <a:p>
            <a:endParaRPr lang="en-EG" dirty="0"/>
          </a:p>
        </p:txBody>
      </p:sp>
      <p:pic>
        <p:nvPicPr>
          <p:cNvPr id="5" name="Picture 4">
            <a:extLst>
              <a:ext uri="{FF2B5EF4-FFF2-40B4-BE49-F238E27FC236}">
                <a16:creationId xmlns:a16="http://schemas.microsoft.com/office/drawing/2014/main" id="{D186CCE9-2601-1EE1-CFA6-652D563928C8}"/>
              </a:ext>
            </a:extLst>
          </p:cNvPr>
          <p:cNvPicPr>
            <a:picLocks noChangeAspect="1"/>
          </p:cNvPicPr>
          <p:nvPr/>
        </p:nvPicPr>
        <p:blipFill rotWithShape="1">
          <a:blip r:embed="rId2">
            <a:extLst>
              <a:ext uri="{28A0092B-C50C-407E-A947-70E740481C1C}">
                <a14:useLocalDpi xmlns:a14="http://schemas.microsoft.com/office/drawing/2010/main" val="0"/>
              </a:ext>
            </a:extLst>
          </a:blip>
          <a:srcRect l="5804" t="34804" r="66588" b="18933"/>
          <a:stretch/>
        </p:blipFill>
        <p:spPr>
          <a:xfrm>
            <a:off x="5876544" y="1382233"/>
            <a:ext cx="5808637" cy="4794730"/>
          </a:xfrm>
          <a:prstGeom prst="rect">
            <a:avLst/>
          </a:prstGeom>
        </p:spPr>
      </p:pic>
    </p:spTree>
    <p:extLst>
      <p:ext uri="{BB962C8B-B14F-4D97-AF65-F5344CB8AC3E}">
        <p14:creationId xmlns:p14="http://schemas.microsoft.com/office/powerpoint/2010/main" val="1774397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BAF6C-3D34-D61F-C09F-0942D70C1710}"/>
              </a:ext>
            </a:extLst>
          </p:cNvPr>
          <p:cNvSpPr>
            <a:spLocks noGrp="1"/>
          </p:cNvSpPr>
          <p:nvPr>
            <p:ph type="title"/>
          </p:nvPr>
        </p:nvSpPr>
        <p:spPr/>
        <p:txBody>
          <a:bodyPr/>
          <a:lstStyle/>
          <a:p>
            <a:r>
              <a:rPr lang="en-US" sz="2000" b="1" dirty="0">
                <a:effectLst/>
              </a:rPr>
              <a:t>Various featured services of blockchain technology in the </a:t>
            </a:r>
            <a:r>
              <a:rPr lang="en-US" sz="2000" b="1" dirty="0" err="1">
                <a:effectLst/>
              </a:rPr>
              <a:t>finan</a:t>
            </a:r>
            <a:r>
              <a:rPr lang="en-US" sz="2000" b="1" dirty="0">
                <a:effectLst/>
              </a:rPr>
              <a:t>- </a:t>
            </a:r>
            <a:r>
              <a:rPr lang="en-US" sz="2000" b="1" dirty="0" err="1">
                <a:effectLst/>
              </a:rPr>
              <a:t>cial</a:t>
            </a:r>
            <a:r>
              <a:rPr lang="en-US" sz="2000" b="1" dirty="0">
                <a:effectLst/>
              </a:rPr>
              <a:t> domain </a:t>
            </a:r>
            <a:br>
              <a:rPr lang="en-US" dirty="0"/>
            </a:br>
            <a:endParaRPr lang="en-EG" dirty="0"/>
          </a:p>
        </p:txBody>
      </p:sp>
      <p:sp>
        <p:nvSpPr>
          <p:cNvPr id="3" name="Content Placeholder 2">
            <a:extLst>
              <a:ext uri="{FF2B5EF4-FFF2-40B4-BE49-F238E27FC236}">
                <a16:creationId xmlns:a16="http://schemas.microsoft.com/office/drawing/2014/main" id="{C60760A0-C948-0EA0-3855-0AF74495AF84}"/>
              </a:ext>
            </a:extLst>
          </p:cNvPr>
          <p:cNvSpPr>
            <a:spLocks noGrp="1"/>
          </p:cNvSpPr>
          <p:nvPr>
            <p:ph idx="1"/>
          </p:nvPr>
        </p:nvSpPr>
        <p:spPr/>
        <p:txBody>
          <a:bodyPr>
            <a:normAutofit/>
          </a:bodyPr>
          <a:lstStyle/>
          <a:p>
            <a:r>
              <a:rPr lang="en-US" dirty="0">
                <a:effectLst/>
              </a:rPr>
              <a:t>Authorities in the financial sector and Blockchain specialists claim that by bringing visibility and reducing friction along the lengthy list of transactions that typically precede financial interactions, Blockchain is enhancing security, reducing risk, and saving money. </a:t>
            </a:r>
          </a:p>
          <a:p>
            <a:r>
              <a:rPr lang="en-US" dirty="0">
                <a:effectLst/>
              </a:rPr>
              <a:t>These blockchain benefits save financial institutions expenses to some extent. Financial institutions have typically acted as a bridge between different par- ties, involving </a:t>
            </a:r>
            <a:r>
              <a:rPr lang="en-US" dirty="0" err="1">
                <a:effectLst/>
              </a:rPr>
              <a:t>labour-intensive</a:t>
            </a:r>
            <a:r>
              <a:rPr lang="en-US" dirty="0">
                <a:effectLst/>
              </a:rPr>
              <a:t>, complicated processes that slow down transactions [</a:t>
            </a:r>
            <a:r>
              <a:rPr lang="en-US" dirty="0">
                <a:solidFill>
                  <a:srgbClr val="007FAA"/>
                </a:solidFill>
                <a:effectLst/>
              </a:rPr>
              <a:t>84</a:t>
            </a:r>
            <a:r>
              <a:rPr lang="en-US" dirty="0">
                <a:effectLst/>
              </a:rPr>
              <a:t>,</a:t>
            </a:r>
            <a:r>
              <a:rPr lang="en-US" dirty="0">
                <a:solidFill>
                  <a:srgbClr val="007FAA"/>
                </a:solidFill>
                <a:effectLst/>
              </a:rPr>
              <a:t>85</a:t>
            </a:r>
            <a:r>
              <a:rPr lang="en-US" dirty="0">
                <a:effectLst/>
              </a:rPr>
              <a:t>]. </a:t>
            </a:r>
          </a:p>
          <a:p>
            <a:r>
              <a:rPr lang="en-US" dirty="0">
                <a:effectLst/>
              </a:rPr>
              <a:t>Given the immutability of Blockchain, it is simple to understand why the technology is perfect for financial applications </a:t>
            </a:r>
            <a:r>
              <a:rPr lang="en-US" dirty="0"/>
              <a:t> </a:t>
            </a:r>
            <a:r>
              <a:rPr lang="en-US" dirty="0">
                <a:effectLst/>
              </a:rPr>
              <a:t>since it allows for safe, simple transactions and promotes trust between participants. </a:t>
            </a:r>
          </a:p>
          <a:p>
            <a:r>
              <a:rPr lang="en-US" dirty="0">
                <a:effectLst/>
              </a:rPr>
              <a:t>Technology can automate and </a:t>
            </a:r>
            <a:r>
              <a:rPr lang="en-US" dirty="0" err="1">
                <a:effectLst/>
              </a:rPr>
              <a:t>optimise</a:t>
            </a:r>
            <a:r>
              <a:rPr lang="en-US" dirty="0">
                <a:effectLst/>
              </a:rPr>
              <a:t> services while lowering fraud, so even banks stand to gain significantly. </a:t>
            </a:r>
          </a:p>
          <a:p>
            <a:r>
              <a:rPr lang="en-US" dirty="0">
                <a:effectLst/>
              </a:rPr>
              <a:t>Through Blockchain, a financial institution can secure identity information, and financial institutions can boost consumer confidence while preventing fraud and accelerating the verification process [</a:t>
            </a:r>
            <a:r>
              <a:rPr lang="en-US" dirty="0">
                <a:solidFill>
                  <a:srgbClr val="007FAA"/>
                </a:solidFill>
                <a:effectLst/>
              </a:rPr>
              <a:t>86</a:t>
            </a:r>
            <a:r>
              <a:rPr lang="en-US" dirty="0">
                <a:effectLst/>
              </a:rPr>
              <a:t>–</a:t>
            </a:r>
            <a:r>
              <a:rPr lang="en-US" dirty="0">
                <a:solidFill>
                  <a:srgbClr val="007FAA"/>
                </a:solidFill>
                <a:effectLst/>
              </a:rPr>
              <a:t>88</a:t>
            </a:r>
            <a:r>
              <a:rPr lang="en-US" dirty="0">
                <a:effectLst/>
              </a:rPr>
              <a:t>]. </a:t>
            </a:r>
            <a:endParaRPr lang="en-US" dirty="0"/>
          </a:p>
          <a:p>
            <a:endParaRPr lang="en-EG" dirty="0"/>
          </a:p>
        </p:txBody>
      </p:sp>
    </p:spTree>
    <p:extLst>
      <p:ext uri="{BB962C8B-B14F-4D97-AF65-F5344CB8AC3E}">
        <p14:creationId xmlns:p14="http://schemas.microsoft.com/office/powerpoint/2010/main" val="33814911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A803C-071B-E8AF-A37A-FB820E98E832}"/>
              </a:ext>
            </a:extLst>
          </p:cNvPr>
          <p:cNvSpPr>
            <a:spLocks noGrp="1"/>
          </p:cNvSpPr>
          <p:nvPr>
            <p:ph type="title"/>
          </p:nvPr>
        </p:nvSpPr>
        <p:spPr/>
        <p:txBody>
          <a:bodyPr/>
          <a:lstStyle/>
          <a:p>
            <a:r>
              <a:rPr lang="en-US" sz="2000" b="1" dirty="0">
                <a:effectLst/>
              </a:rPr>
              <a:t>Various featured services of blockchain technology in the financial domain </a:t>
            </a:r>
            <a:endParaRPr lang="en-EG" dirty="0"/>
          </a:p>
        </p:txBody>
      </p:sp>
      <p:sp>
        <p:nvSpPr>
          <p:cNvPr id="3" name="Content Placeholder 2">
            <a:extLst>
              <a:ext uri="{FF2B5EF4-FFF2-40B4-BE49-F238E27FC236}">
                <a16:creationId xmlns:a16="http://schemas.microsoft.com/office/drawing/2014/main" id="{CAF4637C-420A-D116-7C97-E15651FBBA79}"/>
              </a:ext>
            </a:extLst>
          </p:cNvPr>
          <p:cNvSpPr>
            <a:spLocks noGrp="1"/>
          </p:cNvSpPr>
          <p:nvPr>
            <p:ph idx="1"/>
          </p:nvPr>
        </p:nvSpPr>
        <p:spPr/>
        <p:txBody>
          <a:bodyPr>
            <a:normAutofit/>
          </a:bodyPr>
          <a:lstStyle/>
          <a:p>
            <a:r>
              <a:rPr lang="en-US" dirty="0">
                <a:effectLst/>
              </a:rPr>
              <a:t>Blockchain technology is a tamper-proof log of sensitive activities that are efficiently and securely created. </a:t>
            </a:r>
          </a:p>
          <a:p>
            <a:r>
              <a:rPr lang="en-US" dirty="0">
                <a:effectLst/>
              </a:rPr>
              <a:t>Therefore, it is perfect for money transfers and international payments. </a:t>
            </a:r>
          </a:p>
          <a:p>
            <a:r>
              <a:rPr lang="en-US" dirty="0">
                <a:effectLst/>
              </a:rPr>
              <a:t>One can automate the entire procedure on the Blockchain, increasing the process efficiency while reducing the number of intermediaries traditionally needed in these transactions. Blockchain technology can lower the cost of payments by removing the requirement for banks to settle transactions [</a:t>
            </a:r>
            <a:r>
              <a:rPr lang="en-US" dirty="0">
                <a:solidFill>
                  <a:srgbClr val="007FAA"/>
                </a:solidFill>
                <a:effectLst/>
              </a:rPr>
              <a:t>89</a:t>
            </a:r>
            <a:r>
              <a:rPr lang="en-US" dirty="0">
                <a:effectLst/>
              </a:rPr>
              <a:t>, </a:t>
            </a:r>
            <a:r>
              <a:rPr lang="en-US" dirty="0">
                <a:solidFill>
                  <a:srgbClr val="007FAA"/>
                </a:solidFill>
                <a:effectLst/>
              </a:rPr>
              <a:t>90</a:t>
            </a:r>
            <a:r>
              <a:rPr lang="en-US" dirty="0">
                <a:effectLst/>
              </a:rPr>
              <a:t>]. </a:t>
            </a:r>
          </a:p>
          <a:p>
            <a:r>
              <a:rPr lang="en-US" dirty="0">
                <a:effectLst/>
              </a:rPr>
              <a:t>The majority of regulatory supervision relies on recordkeeping, but there is no disputing that the repercussions of not maintaining records are much harsher. </a:t>
            </a:r>
          </a:p>
          <a:p>
            <a:r>
              <a:rPr lang="en-US" dirty="0">
                <a:effectLst/>
              </a:rPr>
              <a:t>As a result, firms cannot compromise on compliance. </a:t>
            </a:r>
          </a:p>
          <a:p>
            <a:r>
              <a:rPr lang="en-US" dirty="0">
                <a:effectLst/>
              </a:rPr>
              <a:t>By using Blockchain, regulators and corporations may access real-time record updates, reducing delays and making it easier to spot irregularities. </a:t>
            </a:r>
          </a:p>
          <a:p>
            <a:r>
              <a:rPr lang="en-US" dirty="0">
                <a:effectLst/>
              </a:rPr>
              <a:t>Blockchain’s central encryption is particularly beneficial for record administration because it eliminates duplication, fraudulent entries, and other issues [</a:t>
            </a:r>
            <a:r>
              <a:rPr lang="en-US" dirty="0">
                <a:solidFill>
                  <a:srgbClr val="007FAA"/>
                </a:solidFill>
                <a:effectLst/>
              </a:rPr>
              <a:t>91</a:t>
            </a:r>
            <a:r>
              <a:rPr lang="en-US" dirty="0">
                <a:effectLst/>
              </a:rPr>
              <a:t>–</a:t>
            </a:r>
            <a:r>
              <a:rPr lang="en-US" dirty="0">
                <a:solidFill>
                  <a:srgbClr val="007FAA"/>
                </a:solidFill>
                <a:effectLst/>
              </a:rPr>
              <a:t>93</a:t>
            </a:r>
            <a:r>
              <a:rPr lang="en-US" dirty="0">
                <a:effectLst/>
              </a:rPr>
              <a:t>]. </a:t>
            </a:r>
            <a:endParaRPr lang="en-US" dirty="0"/>
          </a:p>
          <a:p>
            <a:endParaRPr lang="en-EG" dirty="0"/>
          </a:p>
        </p:txBody>
      </p:sp>
    </p:spTree>
    <p:extLst>
      <p:ext uri="{BB962C8B-B14F-4D97-AF65-F5344CB8AC3E}">
        <p14:creationId xmlns:p14="http://schemas.microsoft.com/office/powerpoint/2010/main" val="1427703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FB7AA-CCCE-28EE-E090-E75478E9C917}"/>
              </a:ext>
            </a:extLst>
          </p:cNvPr>
          <p:cNvSpPr>
            <a:spLocks noGrp="1"/>
          </p:cNvSpPr>
          <p:nvPr>
            <p:ph type="title"/>
          </p:nvPr>
        </p:nvSpPr>
        <p:spPr/>
        <p:txBody>
          <a:bodyPr/>
          <a:lstStyle/>
          <a:p>
            <a:r>
              <a:rPr lang="en-US" sz="2000" b="1" dirty="0">
                <a:effectLst/>
              </a:rPr>
              <a:t>Various featured services of blockchain technology in the financial domain </a:t>
            </a:r>
            <a:br>
              <a:rPr lang="en-US" dirty="0"/>
            </a:br>
            <a:endParaRPr lang="en-EG" dirty="0"/>
          </a:p>
        </p:txBody>
      </p:sp>
      <p:sp>
        <p:nvSpPr>
          <p:cNvPr id="3" name="Content Placeholder 2">
            <a:extLst>
              <a:ext uri="{FF2B5EF4-FFF2-40B4-BE49-F238E27FC236}">
                <a16:creationId xmlns:a16="http://schemas.microsoft.com/office/drawing/2014/main" id="{52677814-2A80-841C-E2E5-1894A398DEB6}"/>
              </a:ext>
            </a:extLst>
          </p:cNvPr>
          <p:cNvSpPr>
            <a:spLocks noGrp="1"/>
          </p:cNvSpPr>
          <p:nvPr>
            <p:ph idx="1"/>
          </p:nvPr>
        </p:nvSpPr>
        <p:spPr/>
        <p:txBody>
          <a:bodyPr>
            <a:normAutofit fontScale="92500" lnSpcReduction="10000"/>
          </a:bodyPr>
          <a:lstStyle/>
          <a:p>
            <a:r>
              <a:rPr lang="en-US" dirty="0">
                <a:effectLst/>
              </a:rPr>
              <a:t>Additionally, when banks collaborate on a Blockchain, the overall costs of the Blockchain and its supporting ecosystem could be higher than the separate costs associated with handling transactions at a particular bank. </a:t>
            </a:r>
          </a:p>
          <a:p>
            <a:r>
              <a:rPr lang="en-US" dirty="0">
                <a:effectLst/>
              </a:rPr>
              <a:t>However, there is a significant cost decrease because the expenditures are split among all participating institutions. </a:t>
            </a:r>
          </a:p>
          <a:p>
            <a:r>
              <a:rPr lang="en-US" dirty="0">
                <a:effectLst/>
              </a:rPr>
              <a:t>Because smart contracts automatically execute after specific pre-established conditions are satisfied, they increase contractual term performance when </a:t>
            </a:r>
            <a:r>
              <a:rPr lang="en-US" dirty="0" err="1">
                <a:effectLst/>
              </a:rPr>
              <a:t>utilised</a:t>
            </a:r>
            <a:r>
              <a:rPr lang="en-US" dirty="0">
                <a:effectLst/>
              </a:rPr>
              <a:t> by banks and other financial </a:t>
            </a:r>
            <a:r>
              <a:rPr lang="en-US" dirty="0" err="1">
                <a:effectLst/>
              </a:rPr>
              <a:t>organisations</a:t>
            </a:r>
            <a:r>
              <a:rPr lang="en-US" dirty="0">
                <a:effectLst/>
              </a:rPr>
              <a:t> [</a:t>
            </a:r>
            <a:r>
              <a:rPr lang="en-US" dirty="0">
                <a:solidFill>
                  <a:srgbClr val="007FAA"/>
                </a:solidFill>
                <a:effectLst/>
              </a:rPr>
              <a:t>94</a:t>
            </a:r>
            <a:r>
              <a:rPr lang="en-US" dirty="0">
                <a:effectLst/>
              </a:rPr>
              <a:t>–</a:t>
            </a:r>
            <a:r>
              <a:rPr lang="en-US" dirty="0">
                <a:solidFill>
                  <a:srgbClr val="007FAA"/>
                </a:solidFill>
                <a:effectLst/>
              </a:rPr>
              <a:t>96</a:t>
            </a:r>
            <a:r>
              <a:rPr lang="en-US" dirty="0">
                <a:effectLst/>
              </a:rPr>
              <a:t>]. </a:t>
            </a:r>
          </a:p>
          <a:p>
            <a:r>
              <a:rPr lang="en-US" dirty="0">
                <a:effectLst/>
              </a:rPr>
              <a:t>These smart contracts must be solidly grounded in the law and adhere to all applicable regulations, including cross-jurisdictional compliances if necessary. </a:t>
            </a:r>
          </a:p>
          <a:p>
            <a:r>
              <a:rPr lang="en-US" dirty="0">
                <a:effectLst/>
              </a:rPr>
              <a:t>Blockchain can be helpful in complex financial asset transfers controlled by an unchangeable set of business rules that can </a:t>
            </a:r>
            <a:r>
              <a:rPr lang="en-US" dirty="0" err="1">
                <a:effectLst/>
              </a:rPr>
              <a:t>automatical</a:t>
            </a:r>
            <a:r>
              <a:rPr lang="en-US" dirty="0">
                <a:effectLst/>
              </a:rPr>
              <a:t> certain types of disputes. </a:t>
            </a:r>
          </a:p>
          <a:p>
            <a:r>
              <a:rPr lang="en-US" dirty="0">
                <a:effectLst/>
              </a:rPr>
              <a:t>Peer-to-peer transactions are made possible by Blockchain, which is one of its main advantages because it does away with the necessity for a reliable middleman. </a:t>
            </a:r>
          </a:p>
          <a:p>
            <a:r>
              <a:rPr lang="en-US" dirty="0">
                <a:effectLst/>
              </a:rPr>
              <a:t>Blockchain technology may make obsolete fee-charging intermediaries like custodian banks and clearers in the financial services sector. </a:t>
            </a:r>
          </a:p>
          <a:p>
            <a:r>
              <a:rPr lang="en-US" dirty="0">
                <a:effectLst/>
              </a:rPr>
              <a:t>Blockchain offers excellent capital </a:t>
            </a:r>
            <a:r>
              <a:rPr lang="en-US" dirty="0" err="1">
                <a:effectLst/>
              </a:rPr>
              <a:t>optimisation</a:t>
            </a:r>
            <a:r>
              <a:rPr lang="en-US" dirty="0">
                <a:effectLst/>
              </a:rPr>
              <a:t> because banks’ operational costs have been significantly reduced [</a:t>
            </a:r>
            <a:r>
              <a:rPr lang="en-US" dirty="0">
                <a:solidFill>
                  <a:srgbClr val="007FAA"/>
                </a:solidFill>
                <a:effectLst/>
              </a:rPr>
              <a:t>97</a:t>
            </a:r>
            <a:r>
              <a:rPr lang="en-US" dirty="0">
                <a:effectLst/>
              </a:rPr>
              <a:t>,</a:t>
            </a:r>
            <a:r>
              <a:rPr lang="en-US" dirty="0">
                <a:solidFill>
                  <a:srgbClr val="007FAA"/>
                </a:solidFill>
                <a:effectLst/>
              </a:rPr>
              <a:t>98</a:t>
            </a:r>
            <a:r>
              <a:rPr lang="en-US" dirty="0">
                <a:effectLst/>
              </a:rPr>
              <a:t>]. </a:t>
            </a:r>
            <a:endParaRPr lang="en-US" dirty="0"/>
          </a:p>
          <a:p>
            <a:endParaRPr lang="en-EG" dirty="0"/>
          </a:p>
        </p:txBody>
      </p:sp>
    </p:spTree>
    <p:extLst>
      <p:ext uri="{BB962C8B-B14F-4D97-AF65-F5344CB8AC3E}">
        <p14:creationId xmlns:p14="http://schemas.microsoft.com/office/powerpoint/2010/main" val="23347459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C191D-B553-19EC-657D-73FCAB37954A}"/>
              </a:ext>
            </a:extLst>
          </p:cNvPr>
          <p:cNvSpPr>
            <a:spLocks noGrp="1"/>
          </p:cNvSpPr>
          <p:nvPr>
            <p:ph type="title"/>
          </p:nvPr>
        </p:nvSpPr>
        <p:spPr/>
        <p:txBody>
          <a:bodyPr/>
          <a:lstStyle/>
          <a:p>
            <a:r>
              <a:rPr lang="en-US" sz="2000" b="1" dirty="0">
                <a:effectLst/>
              </a:rPr>
              <a:t>Various featured services of blockchain technology in the financial domain </a:t>
            </a:r>
            <a:br>
              <a:rPr lang="en-US" dirty="0"/>
            </a:br>
            <a:endParaRPr lang="en-EG" dirty="0"/>
          </a:p>
        </p:txBody>
      </p:sp>
      <p:sp>
        <p:nvSpPr>
          <p:cNvPr id="3" name="Content Placeholder 2">
            <a:extLst>
              <a:ext uri="{FF2B5EF4-FFF2-40B4-BE49-F238E27FC236}">
                <a16:creationId xmlns:a16="http://schemas.microsoft.com/office/drawing/2014/main" id="{F0D786CA-5569-F6C0-57C9-A6D089712A97}"/>
              </a:ext>
            </a:extLst>
          </p:cNvPr>
          <p:cNvSpPr>
            <a:spLocks noGrp="1"/>
          </p:cNvSpPr>
          <p:nvPr>
            <p:ph idx="1"/>
          </p:nvPr>
        </p:nvSpPr>
        <p:spPr/>
        <p:txBody>
          <a:bodyPr>
            <a:normAutofit/>
          </a:bodyPr>
          <a:lstStyle/>
          <a:p>
            <a:r>
              <a:rPr lang="en-US" dirty="0">
                <a:effectLst/>
              </a:rPr>
              <a:t>Blockchain transactions are currently automatable and programmable. These fundamental components set the stage for the financial services industry to achieve preferred-of levels of efficiency, transparency, and security. </a:t>
            </a:r>
          </a:p>
          <a:p>
            <a:r>
              <a:rPr lang="en-US" dirty="0">
                <a:effectLst/>
              </a:rPr>
              <a:t>The capital market, which allows for trading financial securities like shares and bonds, is used by businesses to raise money and might be significantly impacted by Blockchain. </a:t>
            </a:r>
          </a:p>
          <a:p>
            <a:r>
              <a:rPr lang="en-US" dirty="0">
                <a:effectLst/>
              </a:rPr>
              <a:t>This technology is feasible to issue and exchange assets quickly and do so for less money, and the new blockchain technology makes no middlemen. The ability to more fully </a:t>
            </a:r>
            <a:r>
              <a:rPr lang="en-US" dirty="0" err="1">
                <a:effectLst/>
              </a:rPr>
              <a:t>customise</a:t>
            </a:r>
            <a:r>
              <a:rPr lang="en-US" dirty="0">
                <a:effectLst/>
              </a:rPr>
              <a:t> blockchain technology [</a:t>
            </a:r>
            <a:r>
              <a:rPr lang="en-US" dirty="0">
                <a:solidFill>
                  <a:srgbClr val="007FAA"/>
                </a:solidFill>
                <a:effectLst/>
              </a:rPr>
              <a:t>99</a:t>
            </a:r>
            <a:r>
              <a:rPr lang="en-US" dirty="0">
                <a:effectLst/>
              </a:rPr>
              <a:t>–</a:t>
            </a:r>
            <a:r>
              <a:rPr lang="en-US" dirty="0">
                <a:solidFill>
                  <a:srgbClr val="007FAA"/>
                </a:solidFill>
                <a:effectLst/>
              </a:rPr>
              <a:t>101</a:t>
            </a:r>
            <a:r>
              <a:rPr lang="en-US" dirty="0">
                <a:effectLst/>
              </a:rPr>
              <a:t>]. </a:t>
            </a:r>
          </a:p>
          <a:p>
            <a:r>
              <a:rPr lang="en-US" dirty="0">
                <a:effectLst/>
              </a:rPr>
              <a:t>Substituting streamlined, automated processes with laborious, paper-based ones has the potential to boost trade efficiency. </a:t>
            </a:r>
          </a:p>
          <a:p>
            <a:r>
              <a:rPr lang="en-US" dirty="0">
                <a:effectLst/>
              </a:rPr>
              <a:t>A public blockchain can be a fantastic tool for collaboration because it is </a:t>
            </a:r>
            <a:r>
              <a:rPr lang="en-US" dirty="0" err="1">
                <a:effectLst/>
              </a:rPr>
              <a:t>decentralised</a:t>
            </a:r>
            <a:r>
              <a:rPr lang="en-US" dirty="0">
                <a:effectLst/>
              </a:rPr>
              <a:t> and cannot be held by one single entity. </a:t>
            </a:r>
          </a:p>
          <a:p>
            <a:r>
              <a:rPr lang="en-US" dirty="0">
                <a:effectLst/>
              </a:rPr>
              <a:t>Bank transactions may be settled directly and tracked more efficiently with a distributed ledger technology like Blockchain than current methods [</a:t>
            </a:r>
            <a:r>
              <a:rPr lang="en-US" dirty="0">
                <a:solidFill>
                  <a:srgbClr val="007FAA"/>
                </a:solidFill>
                <a:effectLst/>
              </a:rPr>
              <a:t>102</a:t>
            </a:r>
            <a:r>
              <a:rPr lang="en-US" dirty="0">
                <a:effectLst/>
              </a:rPr>
              <a:t>,</a:t>
            </a:r>
            <a:r>
              <a:rPr lang="en-US" dirty="0">
                <a:solidFill>
                  <a:srgbClr val="007FAA"/>
                </a:solidFill>
                <a:effectLst/>
              </a:rPr>
              <a:t>103</a:t>
            </a:r>
            <a:r>
              <a:rPr lang="en-US" dirty="0">
                <a:effectLst/>
              </a:rPr>
              <a:t>]. </a:t>
            </a:r>
            <a:endParaRPr lang="en-US" dirty="0"/>
          </a:p>
          <a:p>
            <a:endParaRPr lang="en-EG" dirty="0"/>
          </a:p>
        </p:txBody>
      </p:sp>
    </p:spTree>
    <p:extLst>
      <p:ext uri="{BB962C8B-B14F-4D97-AF65-F5344CB8AC3E}">
        <p14:creationId xmlns:p14="http://schemas.microsoft.com/office/powerpoint/2010/main" val="12888323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B9293-C5E3-CB09-4A83-E5077A797FFC}"/>
              </a:ext>
            </a:extLst>
          </p:cNvPr>
          <p:cNvSpPr>
            <a:spLocks noGrp="1"/>
          </p:cNvSpPr>
          <p:nvPr>
            <p:ph type="title"/>
          </p:nvPr>
        </p:nvSpPr>
        <p:spPr/>
        <p:txBody>
          <a:bodyPr/>
          <a:lstStyle/>
          <a:p>
            <a:r>
              <a:rPr lang="en-US" sz="2000" b="1" dirty="0">
                <a:effectLst/>
              </a:rPr>
              <a:t>Various featured services of blockchain technology in the financial domain </a:t>
            </a:r>
            <a:br>
              <a:rPr lang="en-US" dirty="0"/>
            </a:br>
            <a:endParaRPr lang="en-EG" dirty="0"/>
          </a:p>
        </p:txBody>
      </p:sp>
      <p:sp>
        <p:nvSpPr>
          <p:cNvPr id="3" name="Content Placeholder 2">
            <a:extLst>
              <a:ext uri="{FF2B5EF4-FFF2-40B4-BE49-F238E27FC236}">
                <a16:creationId xmlns:a16="http://schemas.microsoft.com/office/drawing/2014/main" id="{65CC176C-4954-F633-5799-5F216BBB15C3}"/>
              </a:ext>
            </a:extLst>
          </p:cNvPr>
          <p:cNvSpPr>
            <a:spLocks noGrp="1"/>
          </p:cNvSpPr>
          <p:nvPr>
            <p:ph idx="1"/>
          </p:nvPr>
        </p:nvSpPr>
        <p:spPr/>
        <p:txBody>
          <a:bodyPr>
            <a:normAutofit/>
          </a:bodyPr>
          <a:lstStyle/>
          <a:p>
            <a:r>
              <a:rPr lang="en-US" dirty="0">
                <a:effectLst/>
              </a:rPr>
              <a:t>High-tech securities are replacing conventional securities in the banking sector. </a:t>
            </a:r>
          </a:p>
          <a:p>
            <a:r>
              <a:rPr lang="en-US" dirty="0">
                <a:effectLst/>
              </a:rPr>
              <a:t>By simulating recent asset transactions on the Blockchain, the business has started to test the Blockchain. </a:t>
            </a:r>
          </a:p>
          <a:p>
            <a:r>
              <a:rPr lang="en-US" dirty="0">
                <a:effectLst/>
              </a:rPr>
              <a:t>However, there is still some room for the success of the blockchain solution. </a:t>
            </a:r>
          </a:p>
          <a:p>
            <a:r>
              <a:rPr lang="en-US" dirty="0">
                <a:effectLst/>
              </a:rPr>
              <a:t>One of the most important advantages of Blockchain is the history of unchangeable transactions. </a:t>
            </a:r>
          </a:p>
          <a:p>
            <a:r>
              <a:rPr lang="en-US" dirty="0">
                <a:effectLst/>
              </a:rPr>
              <a:t>This will help to lower the number of crimes against financial institutions. Smart contracts have been made possible by using blockchain technology.</a:t>
            </a:r>
          </a:p>
          <a:p>
            <a:r>
              <a:rPr lang="en-US" dirty="0">
                <a:effectLst/>
              </a:rPr>
              <a:t> Agreements based on tamper- proof algorithmic executions and </a:t>
            </a:r>
            <a:r>
              <a:rPr lang="en-US" dirty="0" err="1">
                <a:effectLst/>
              </a:rPr>
              <a:t>decentralised</a:t>
            </a:r>
            <a:r>
              <a:rPr lang="en-US" dirty="0">
                <a:effectLst/>
              </a:rPr>
              <a:t> consensus are known as smart contracts. A group of digital agreements contains the terms and conditions pledged by contract participants. </a:t>
            </a:r>
          </a:p>
          <a:p>
            <a:r>
              <a:rPr lang="en-US" dirty="0">
                <a:effectLst/>
              </a:rPr>
              <a:t>With its programmable protocol, the smart contract makes it possible to execute and automate contract terms [</a:t>
            </a:r>
            <a:r>
              <a:rPr lang="en-US" dirty="0">
                <a:solidFill>
                  <a:srgbClr val="007FAA"/>
                </a:solidFill>
                <a:effectLst/>
              </a:rPr>
              <a:t>104</a:t>
            </a:r>
            <a:r>
              <a:rPr lang="en-US" dirty="0">
                <a:effectLst/>
              </a:rPr>
              <a:t>–</a:t>
            </a:r>
            <a:r>
              <a:rPr lang="en-US" dirty="0">
                <a:solidFill>
                  <a:srgbClr val="007FAA"/>
                </a:solidFill>
                <a:effectLst/>
              </a:rPr>
              <a:t>106</a:t>
            </a:r>
            <a:r>
              <a:rPr lang="en-US" dirty="0">
                <a:effectLst/>
              </a:rPr>
              <a:t>]. </a:t>
            </a:r>
            <a:endParaRPr lang="en-US" dirty="0"/>
          </a:p>
          <a:p>
            <a:endParaRPr lang="en-EG" dirty="0"/>
          </a:p>
        </p:txBody>
      </p:sp>
    </p:spTree>
    <p:extLst>
      <p:ext uri="{BB962C8B-B14F-4D97-AF65-F5344CB8AC3E}">
        <p14:creationId xmlns:p14="http://schemas.microsoft.com/office/powerpoint/2010/main" val="41072528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A1A6E-3A87-6BC2-C976-AB60BA91C585}"/>
              </a:ext>
            </a:extLst>
          </p:cNvPr>
          <p:cNvSpPr>
            <a:spLocks noGrp="1"/>
          </p:cNvSpPr>
          <p:nvPr>
            <p:ph type="title"/>
          </p:nvPr>
        </p:nvSpPr>
        <p:spPr/>
        <p:txBody>
          <a:bodyPr/>
          <a:lstStyle/>
          <a:p>
            <a:r>
              <a:rPr lang="en-US" sz="2000" b="1" dirty="0">
                <a:effectLst/>
              </a:rPr>
              <a:t>Various featured services of blockchain technology in the financial domain </a:t>
            </a:r>
            <a:br>
              <a:rPr lang="en-US" dirty="0"/>
            </a:br>
            <a:endParaRPr lang="en-EG" dirty="0"/>
          </a:p>
        </p:txBody>
      </p:sp>
      <p:sp>
        <p:nvSpPr>
          <p:cNvPr id="3" name="Content Placeholder 2">
            <a:extLst>
              <a:ext uri="{FF2B5EF4-FFF2-40B4-BE49-F238E27FC236}">
                <a16:creationId xmlns:a16="http://schemas.microsoft.com/office/drawing/2014/main" id="{756E5ABB-2A2D-D665-3633-6D98E8762E3F}"/>
              </a:ext>
            </a:extLst>
          </p:cNvPr>
          <p:cNvSpPr>
            <a:spLocks noGrp="1"/>
          </p:cNvSpPr>
          <p:nvPr>
            <p:ph idx="1"/>
          </p:nvPr>
        </p:nvSpPr>
        <p:spPr/>
        <p:txBody>
          <a:bodyPr>
            <a:normAutofit lnSpcReduction="10000"/>
          </a:bodyPr>
          <a:lstStyle/>
          <a:p>
            <a:r>
              <a:rPr lang="en-US" sz="1800" dirty="0">
                <a:effectLst/>
              </a:rPr>
              <a:t>Smart contracts can save costs for information gathering and processing, contract formulation and negotiation, agreement monitoring &amp; enforcement, and relationship management, sometimes enabling more market-based governance structures. </a:t>
            </a:r>
          </a:p>
          <a:p>
            <a:r>
              <a:rPr lang="en-US" sz="1800" dirty="0">
                <a:effectLst/>
              </a:rPr>
              <a:t>Due to the safe storage system and assurance that actions are carried out automatically without human error or the involvement of intermediaries in the payment process, smart contracts generally have the potential to boost data trust [</a:t>
            </a:r>
            <a:r>
              <a:rPr lang="en-US" sz="1800" dirty="0">
                <a:solidFill>
                  <a:srgbClr val="007FAA"/>
                </a:solidFill>
                <a:effectLst/>
              </a:rPr>
              <a:t>107</a:t>
            </a:r>
            <a:r>
              <a:rPr lang="en-US" sz="1800" dirty="0">
                <a:effectLst/>
              </a:rPr>
              <a:t>–</a:t>
            </a:r>
            <a:r>
              <a:rPr lang="en-US" sz="1800" dirty="0">
                <a:solidFill>
                  <a:srgbClr val="007FAA"/>
                </a:solidFill>
                <a:effectLst/>
              </a:rPr>
              <a:t>109</a:t>
            </a:r>
            <a:r>
              <a:rPr lang="en-US" sz="1800" dirty="0">
                <a:effectLst/>
              </a:rPr>
              <a:t>]. </a:t>
            </a:r>
          </a:p>
          <a:p>
            <a:r>
              <a:rPr lang="en-US" sz="1800" dirty="0">
                <a:effectLst/>
              </a:rPr>
              <a:t>Smart contracts can potentially improve open account trading parties’ confidence, promote trade transaction transparency, ensure data veracity, lower the risk of errors or fraud, and simplify the exchange of payments.</a:t>
            </a:r>
          </a:p>
          <a:p>
            <a:r>
              <a:rPr lang="en-US" sz="1800" dirty="0">
                <a:effectLst/>
              </a:rPr>
              <a:t> Blockchain applications go beyond Bitcoin and other cryptocurrencies. </a:t>
            </a:r>
          </a:p>
          <a:p>
            <a:r>
              <a:rPr lang="en-US" sz="1800" dirty="0">
                <a:effectLst/>
              </a:rPr>
              <a:t>Any transaction or ownership information, including tangible assets (like real estate) and intangible assets (like intellectual property), can be recorded and tracked using blockchain technology. </a:t>
            </a:r>
          </a:p>
          <a:p>
            <a:r>
              <a:rPr lang="en-US" sz="1800" dirty="0">
                <a:effectLst/>
              </a:rPr>
              <a:t>Additionally, it may automate contracts, making creating and carrying them out much simpler [</a:t>
            </a:r>
            <a:r>
              <a:rPr lang="en-US" sz="1800" dirty="0">
                <a:solidFill>
                  <a:srgbClr val="007FAA"/>
                </a:solidFill>
                <a:effectLst/>
              </a:rPr>
              <a:t>110</a:t>
            </a:r>
            <a:r>
              <a:rPr lang="en-US" sz="1800" dirty="0">
                <a:effectLst/>
              </a:rPr>
              <a:t>,</a:t>
            </a:r>
            <a:r>
              <a:rPr lang="en-US" sz="1800" dirty="0">
                <a:solidFill>
                  <a:srgbClr val="007FAA"/>
                </a:solidFill>
                <a:effectLst/>
              </a:rPr>
              <a:t>111</a:t>
            </a:r>
            <a:r>
              <a:rPr lang="en-US" sz="1800" dirty="0">
                <a:effectLst/>
              </a:rPr>
              <a:t>]. </a:t>
            </a:r>
            <a:endParaRPr lang="en-US" dirty="0"/>
          </a:p>
          <a:p>
            <a:endParaRPr lang="en-EG" dirty="0"/>
          </a:p>
        </p:txBody>
      </p:sp>
    </p:spTree>
    <p:extLst>
      <p:ext uri="{BB962C8B-B14F-4D97-AF65-F5344CB8AC3E}">
        <p14:creationId xmlns:p14="http://schemas.microsoft.com/office/powerpoint/2010/main" val="1194096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7F7C3-313F-0C6E-EFA2-2F1A11A45FC1}"/>
              </a:ext>
            </a:extLst>
          </p:cNvPr>
          <p:cNvSpPr>
            <a:spLocks noGrp="1"/>
          </p:cNvSpPr>
          <p:nvPr>
            <p:ph type="title"/>
          </p:nvPr>
        </p:nvSpPr>
        <p:spPr/>
        <p:txBody>
          <a:bodyPr/>
          <a:lstStyle/>
          <a:p>
            <a:r>
              <a:rPr lang="en-US" sz="2000" b="1" dirty="0">
                <a:effectLst/>
              </a:rPr>
              <a:t>Various featured services of blockchain technology in the financial domain </a:t>
            </a:r>
            <a:endParaRPr lang="en-EG" dirty="0"/>
          </a:p>
        </p:txBody>
      </p:sp>
      <p:sp>
        <p:nvSpPr>
          <p:cNvPr id="3" name="Content Placeholder 2">
            <a:extLst>
              <a:ext uri="{FF2B5EF4-FFF2-40B4-BE49-F238E27FC236}">
                <a16:creationId xmlns:a16="http://schemas.microsoft.com/office/drawing/2014/main" id="{132013D9-411B-51A9-7456-B2428A3AB4AB}"/>
              </a:ext>
            </a:extLst>
          </p:cNvPr>
          <p:cNvSpPr>
            <a:spLocks noGrp="1"/>
          </p:cNvSpPr>
          <p:nvPr>
            <p:ph idx="1"/>
          </p:nvPr>
        </p:nvSpPr>
        <p:spPr/>
        <p:txBody>
          <a:bodyPr>
            <a:noAutofit/>
          </a:bodyPr>
          <a:lstStyle/>
          <a:p>
            <a:r>
              <a:rPr lang="en-US" dirty="0">
                <a:effectLst/>
              </a:rPr>
              <a:t>Blockchain technology shows potential applications for financial services. </a:t>
            </a:r>
          </a:p>
          <a:p>
            <a:r>
              <a:rPr lang="en-US" dirty="0">
                <a:effectLst/>
              </a:rPr>
              <a:t>Transaction fees, which traditional financial institutions profit from, could be reduced or eliminated by blockchain technology. </a:t>
            </a:r>
          </a:p>
          <a:p>
            <a:r>
              <a:rPr lang="en-US" dirty="0">
                <a:effectLst/>
              </a:rPr>
              <a:t>Consumers must rely on banks or outside </a:t>
            </a:r>
            <a:r>
              <a:rPr lang="en-US" dirty="0" err="1">
                <a:effectLst/>
              </a:rPr>
              <a:t>organisations</a:t>
            </a:r>
            <a:r>
              <a:rPr lang="en-US" dirty="0">
                <a:effectLst/>
              </a:rPr>
              <a:t> to conduct transactions involving money transfers. The implementation of blockchain technology may avoid intermediaries like banks, thereby removing fees and other expenses related to these services [</a:t>
            </a:r>
            <a:r>
              <a:rPr lang="en-US" dirty="0">
                <a:solidFill>
                  <a:srgbClr val="007FAA"/>
                </a:solidFill>
                <a:effectLst/>
              </a:rPr>
              <a:t>112</a:t>
            </a:r>
            <a:r>
              <a:rPr lang="en-US" dirty="0">
                <a:effectLst/>
              </a:rPr>
              <a:t>,</a:t>
            </a:r>
            <a:r>
              <a:rPr lang="en-US" dirty="0">
                <a:solidFill>
                  <a:srgbClr val="007FAA"/>
                </a:solidFill>
                <a:effectLst/>
              </a:rPr>
              <a:t>113</a:t>
            </a:r>
            <a:r>
              <a:rPr lang="en-US" dirty="0">
                <a:effectLst/>
              </a:rPr>
              <a:t>]. </a:t>
            </a:r>
          </a:p>
          <a:p>
            <a:r>
              <a:rPr lang="en-US" dirty="0">
                <a:effectLst/>
              </a:rPr>
              <a:t>As a result, banks can experience problems with volume and transaction- based revenue. It makes it possible for private and public chains to communicate. </a:t>
            </a:r>
          </a:p>
          <a:p>
            <a:r>
              <a:rPr lang="en-US" dirty="0">
                <a:effectLst/>
              </a:rPr>
              <a:t>By enabling previously unheard-of degrees of connected- ness and programmability among goods, services, assets, and holdings, the </a:t>
            </a:r>
            <a:r>
              <a:rPr lang="en-US" dirty="0" err="1">
                <a:effectLst/>
              </a:rPr>
              <a:t>digitisation</a:t>
            </a:r>
            <a:r>
              <a:rPr lang="en-US" dirty="0">
                <a:effectLst/>
              </a:rPr>
              <a:t> of financial instruments, which includes digital assets, smart contracts, and programmable money, extends the advantages of blockchain technology. </a:t>
            </a:r>
          </a:p>
          <a:p>
            <a:r>
              <a:rPr lang="en-US" dirty="0" err="1">
                <a:effectLst/>
              </a:rPr>
              <a:t>Digitisation</a:t>
            </a:r>
            <a:r>
              <a:rPr lang="en-US" dirty="0">
                <a:effectLst/>
              </a:rPr>
              <a:t> permits asset provenance and complete transaction history in a single shared source of truth while guaranteeing data integrity. Increased automation improves operational effectiveness overall. </a:t>
            </a:r>
          </a:p>
          <a:p>
            <a:r>
              <a:rPr lang="en-US" dirty="0">
                <a:effectLst/>
              </a:rPr>
              <a:t>The real-time settlement, auditing, and reporting are made possible, and processing durations, the chance of error and delay, and the number of stages and intermediaries involvement are required to reach the same levels of trust as conventional processes are all decreased [</a:t>
            </a:r>
            <a:r>
              <a:rPr lang="en-US" dirty="0">
                <a:solidFill>
                  <a:srgbClr val="007FAA"/>
                </a:solidFill>
                <a:effectLst/>
              </a:rPr>
              <a:t>114</a:t>
            </a:r>
            <a:r>
              <a:rPr lang="en-US" dirty="0">
                <a:effectLst/>
              </a:rPr>
              <a:t>–</a:t>
            </a:r>
            <a:r>
              <a:rPr lang="en-US" dirty="0">
                <a:solidFill>
                  <a:srgbClr val="007FAA"/>
                </a:solidFill>
                <a:effectLst/>
              </a:rPr>
              <a:t>116</a:t>
            </a:r>
            <a:r>
              <a:rPr lang="en-US" dirty="0">
                <a:effectLst/>
              </a:rPr>
              <a:t>]. </a:t>
            </a:r>
          </a:p>
          <a:p>
            <a:r>
              <a:rPr lang="en-US" dirty="0">
                <a:solidFill>
                  <a:srgbClr val="007FAA"/>
                </a:solidFill>
                <a:effectLst/>
              </a:rPr>
              <a:t>Table 1 </a:t>
            </a:r>
            <a:r>
              <a:rPr lang="en-US" dirty="0">
                <a:effectLst/>
              </a:rPr>
              <a:t>discusses the significant applications of blockchain technology in financial services. </a:t>
            </a:r>
            <a:endParaRPr lang="en-US" dirty="0"/>
          </a:p>
          <a:p>
            <a:endParaRPr lang="en-EG" dirty="0"/>
          </a:p>
        </p:txBody>
      </p:sp>
    </p:spTree>
    <p:extLst>
      <p:ext uri="{BB962C8B-B14F-4D97-AF65-F5344CB8AC3E}">
        <p14:creationId xmlns:p14="http://schemas.microsoft.com/office/powerpoint/2010/main" val="4086571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4C3EA-1249-9DA2-2796-9C4099461328}"/>
              </a:ext>
            </a:extLst>
          </p:cNvPr>
          <p:cNvSpPr>
            <a:spLocks noGrp="1"/>
          </p:cNvSpPr>
          <p:nvPr>
            <p:ph type="title"/>
          </p:nvPr>
        </p:nvSpPr>
        <p:spPr/>
        <p:txBody>
          <a:bodyPr/>
          <a:lstStyle/>
          <a:p>
            <a:r>
              <a:rPr lang="en-US" sz="2000" b="1" dirty="0">
                <a:effectLst/>
              </a:rPr>
              <a:t>Various featured services of blockchain technology in the financial domain </a:t>
            </a:r>
            <a:endParaRPr lang="en-EG" dirty="0"/>
          </a:p>
        </p:txBody>
      </p:sp>
      <p:sp>
        <p:nvSpPr>
          <p:cNvPr id="3" name="Content Placeholder 2">
            <a:extLst>
              <a:ext uri="{FF2B5EF4-FFF2-40B4-BE49-F238E27FC236}">
                <a16:creationId xmlns:a16="http://schemas.microsoft.com/office/drawing/2014/main" id="{6AD2E600-C40E-B958-008F-F1FB6D67F2F6}"/>
              </a:ext>
            </a:extLst>
          </p:cNvPr>
          <p:cNvSpPr>
            <a:spLocks noGrp="1"/>
          </p:cNvSpPr>
          <p:nvPr>
            <p:ph idx="1"/>
          </p:nvPr>
        </p:nvSpPr>
        <p:spPr/>
        <p:txBody>
          <a:bodyPr>
            <a:noAutofit/>
          </a:bodyPr>
          <a:lstStyle/>
          <a:p>
            <a:r>
              <a:rPr lang="en-US" dirty="0">
                <a:effectLst/>
              </a:rPr>
              <a:t>Blockchain is a technology that makes a readily available, secure, and impenetrable record of online transactions.</a:t>
            </a:r>
          </a:p>
          <a:p>
            <a:r>
              <a:rPr lang="en-US" dirty="0">
                <a:effectLst/>
              </a:rPr>
              <a:t> Like the internet, a blockchain is a shared record of transactions dispersed across an ex- tensive network of users and lacks a central authority. </a:t>
            </a:r>
          </a:p>
          <a:p>
            <a:r>
              <a:rPr lang="en-US" dirty="0">
                <a:effectLst/>
              </a:rPr>
              <a:t>It is made up of several data blocks, each of which contains a collection of transactions. </a:t>
            </a:r>
          </a:p>
          <a:p>
            <a:r>
              <a:rPr lang="en-US" dirty="0">
                <a:effectLst/>
              </a:rPr>
              <a:t>The blocks are said to be connected and protected by cutting-edge cryptography. </a:t>
            </a:r>
          </a:p>
          <a:p>
            <a:r>
              <a:rPr lang="en-US" dirty="0">
                <a:effectLst/>
              </a:rPr>
              <a:t>Major stock exchanges are looking into how Blockchain could enable almost instantaneous stock settlements by lowering transaction times and overhead [</a:t>
            </a:r>
            <a:r>
              <a:rPr lang="en-US" dirty="0">
                <a:solidFill>
                  <a:srgbClr val="007FAA"/>
                </a:solidFill>
                <a:effectLst/>
              </a:rPr>
              <a:t>276</a:t>
            </a:r>
            <a:r>
              <a:rPr lang="en-US" dirty="0">
                <a:effectLst/>
              </a:rPr>
              <a:t>,</a:t>
            </a:r>
            <a:r>
              <a:rPr lang="en-US" dirty="0">
                <a:solidFill>
                  <a:srgbClr val="007FAA"/>
                </a:solidFill>
                <a:effectLst/>
              </a:rPr>
              <a:t>277</a:t>
            </a:r>
            <a:r>
              <a:rPr lang="en-US" dirty="0">
                <a:effectLst/>
              </a:rPr>
              <a:t>]. </a:t>
            </a:r>
          </a:p>
          <a:p>
            <a:r>
              <a:rPr lang="en-US" dirty="0">
                <a:effectLst/>
              </a:rPr>
              <a:t>It increases security and transparency while automating compliance with smart contracts. </a:t>
            </a:r>
          </a:p>
          <a:p>
            <a:r>
              <a:rPr lang="en-US" dirty="0">
                <a:effectLst/>
              </a:rPr>
              <a:t>The financial services sector uses blockchain technology more frequently; this invention has </a:t>
            </a:r>
            <a:r>
              <a:rPr lang="en-US" dirty="0" err="1">
                <a:effectLst/>
              </a:rPr>
              <a:t>revolutionised</a:t>
            </a:r>
            <a:r>
              <a:rPr lang="en-US" dirty="0">
                <a:effectLst/>
              </a:rPr>
              <a:t> the global financial system and improved its efficiency and security. Numerous ways blockchain technology is enhancing the global financial services sector. </a:t>
            </a:r>
          </a:p>
          <a:p>
            <a:r>
              <a:rPr lang="en-US" dirty="0">
                <a:effectLst/>
              </a:rPr>
              <a:t>The principle of building a worldwide network </a:t>
            </a:r>
            <a:r>
              <a:rPr lang="en-US" dirty="0" err="1">
                <a:effectLst/>
              </a:rPr>
              <a:t>utilising</a:t>
            </a:r>
            <a:r>
              <a:rPr lang="en-US" dirty="0">
                <a:effectLst/>
              </a:rPr>
              <a:t> Blockchain that is both cost-effective and possibly transparent is known as "cross-border settlements’’, and it is the major advantage of Blockchain. </a:t>
            </a:r>
          </a:p>
          <a:p>
            <a:r>
              <a:rPr lang="en-US" dirty="0">
                <a:effectLst/>
              </a:rPr>
              <a:t>Costs are reduced while service seekers receive value additions [</a:t>
            </a:r>
            <a:r>
              <a:rPr lang="en-US" dirty="0">
                <a:solidFill>
                  <a:srgbClr val="007FAA"/>
                </a:solidFill>
                <a:effectLst/>
              </a:rPr>
              <a:t>278</a:t>
            </a:r>
            <a:r>
              <a:rPr lang="en-US" dirty="0">
                <a:effectLst/>
              </a:rPr>
              <a:t>–</a:t>
            </a:r>
            <a:r>
              <a:rPr lang="en-US" dirty="0">
                <a:solidFill>
                  <a:srgbClr val="007FAA"/>
                </a:solidFill>
                <a:effectLst/>
              </a:rPr>
              <a:t>280</a:t>
            </a:r>
            <a:r>
              <a:rPr lang="en-US" dirty="0">
                <a:effectLst/>
              </a:rPr>
              <a:t>]. </a:t>
            </a:r>
            <a:endParaRPr lang="en-US" dirty="0"/>
          </a:p>
          <a:p>
            <a:endParaRPr lang="en-EG" dirty="0"/>
          </a:p>
        </p:txBody>
      </p:sp>
    </p:spTree>
    <p:extLst>
      <p:ext uri="{BB962C8B-B14F-4D97-AF65-F5344CB8AC3E}">
        <p14:creationId xmlns:p14="http://schemas.microsoft.com/office/powerpoint/2010/main" val="840358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DCCCE-881C-F500-F358-E812166AD235}"/>
              </a:ext>
            </a:extLst>
          </p:cNvPr>
          <p:cNvSpPr>
            <a:spLocks noGrp="1"/>
          </p:cNvSpPr>
          <p:nvPr>
            <p:ph type="title"/>
          </p:nvPr>
        </p:nvSpPr>
        <p:spPr/>
        <p:txBody>
          <a:bodyPr/>
          <a:lstStyle/>
          <a:p>
            <a:r>
              <a:rPr lang="en-US" sz="2000" b="1" dirty="0">
                <a:effectLst/>
                <a:latin typeface="CharisSIL"/>
              </a:rPr>
              <a:t>Various featured services of blockchain technology in the financial domain </a:t>
            </a:r>
            <a:endParaRPr lang="en-EG" dirty="0"/>
          </a:p>
        </p:txBody>
      </p:sp>
      <p:sp>
        <p:nvSpPr>
          <p:cNvPr id="3" name="Content Placeholder 2">
            <a:extLst>
              <a:ext uri="{FF2B5EF4-FFF2-40B4-BE49-F238E27FC236}">
                <a16:creationId xmlns:a16="http://schemas.microsoft.com/office/drawing/2014/main" id="{DA793B68-8FB0-038D-C59D-7AE7F35DD755}"/>
              </a:ext>
            </a:extLst>
          </p:cNvPr>
          <p:cNvSpPr>
            <a:spLocks noGrp="1"/>
          </p:cNvSpPr>
          <p:nvPr>
            <p:ph idx="1"/>
          </p:nvPr>
        </p:nvSpPr>
        <p:spPr/>
        <p:txBody>
          <a:bodyPr>
            <a:noAutofit/>
          </a:bodyPr>
          <a:lstStyle/>
          <a:p>
            <a:r>
              <a:rPr lang="en-US" dirty="0">
                <a:effectLst/>
              </a:rPr>
              <a:t>Blockchain technology can reduce costs for financial services providers and end users while enhancing payment transparency, efficiency, trust, and security. </a:t>
            </a:r>
          </a:p>
          <a:p>
            <a:r>
              <a:rPr lang="en-US" dirty="0">
                <a:effectLst/>
              </a:rPr>
              <a:t>Before the advent of blockchain technology, payments between banks could take up to a week to transfer. </a:t>
            </a:r>
          </a:p>
          <a:p>
            <a:r>
              <a:rPr lang="en-US" dirty="0">
                <a:effectLst/>
              </a:rPr>
              <a:t>Through digital currencies and distributed ledger technologies, payments are quicker, less expensive, and more convenient [</a:t>
            </a:r>
            <a:r>
              <a:rPr lang="en-US" dirty="0">
                <a:solidFill>
                  <a:srgbClr val="007FAA"/>
                </a:solidFill>
                <a:effectLst/>
              </a:rPr>
              <a:t>281</a:t>
            </a:r>
            <a:r>
              <a:rPr lang="en-US" dirty="0">
                <a:effectLst/>
              </a:rPr>
              <a:t>,</a:t>
            </a:r>
            <a:r>
              <a:rPr lang="en-US" dirty="0">
                <a:solidFill>
                  <a:srgbClr val="007FAA"/>
                </a:solidFill>
                <a:effectLst/>
              </a:rPr>
              <a:t>282</a:t>
            </a:r>
            <a:r>
              <a:rPr lang="en-US" dirty="0">
                <a:effectLst/>
              </a:rPr>
              <a:t>]. </a:t>
            </a:r>
          </a:p>
          <a:p>
            <a:r>
              <a:rPr lang="en-US" dirty="0">
                <a:effectLst/>
              </a:rPr>
              <a:t>Central banks are testing the possibility of incorporating distributed ledger technology into redesigned payments. </a:t>
            </a:r>
          </a:p>
          <a:p>
            <a:r>
              <a:rPr lang="en-US" dirty="0">
                <a:effectLst/>
              </a:rPr>
              <a:t>Leaving a digital trace on the Blockchain will also help items whose provenance determines their worth. A platform for truth and trust is an immutable, </a:t>
            </a:r>
            <a:r>
              <a:rPr lang="en-US" dirty="0" err="1">
                <a:effectLst/>
              </a:rPr>
              <a:t>unhackable</a:t>
            </a:r>
            <a:r>
              <a:rPr lang="en-US" dirty="0">
                <a:effectLst/>
              </a:rPr>
              <a:t>, distributed ledger of digital assets. </a:t>
            </a:r>
          </a:p>
          <a:p>
            <a:r>
              <a:rPr lang="en-US" dirty="0">
                <a:effectLst/>
              </a:rPr>
              <a:t>The consequences are enormous for practically every sphere of society, not just the financial services sector. </a:t>
            </a:r>
          </a:p>
          <a:p>
            <a:r>
              <a:rPr lang="en-US" dirty="0">
                <a:effectLst/>
              </a:rPr>
              <a:t>There is a significant demand for blockchain software engineers, which drives up the cost of creating and maintaining blockchain-based products. Although there are many benefits to using blockchain apps, it can be challenging to integrate them with older systems and off-chain data. </a:t>
            </a:r>
          </a:p>
          <a:p>
            <a:r>
              <a:rPr lang="en-US" dirty="0">
                <a:effectLst/>
              </a:rPr>
              <a:t>There are some obstacles that developers must overcome before they can link their applications with services offered by different blockchains [</a:t>
            </a:r>
            <a:r>
              <a:rPr lang="en-US" dirty="0">
                <a:solidFill>
                  <a:srgbClr val="007FAA"/>
                </a:solidFill>
                <a:effectLst/>
              </a:rPr>
              <a:t>283</a:t>
            </a:r>
            <a:r>
              <a:rPr lang="en-US" dirty="0">
                <a:effectLst/>
              </a:rPr>
              <a:t>–</a:t>
            </a:r>
            <a:r>
              <a:rPr lang="en-US" dirty="0">
                <a:solidFill>
                  <a:srgbClr val="007FAA"/>
                </a:solidFill>
                <a:effectLst/>
              </a:rPr>
              <a:t>286</a:t>
            </a:r>
            <a:r>
              <a:rPr lang="en-US" dirty="0">
                <a:effectLst/>
              </a:rPr>
              <a:t>]. </a:t>
            </a:r>
            <a:endParaRPr lang="en-US" dirty="0"/>
          </a:p>
          <a:p>
            <a:endParaRPr lang="en-US" dirty="0"/>
          </a:p>
          <a:p>
            <a:endParaRPr lang="en-EG" dirty="0"/>
          </a:p>
        </p:txBody>
      </p:sp>
    </p:spTree>
    <p:extLst>
      <p:ext uri="{BB962C8B-B14F-4D97-AF65-F5344CB8AC3E}">
        <p14:creationId xmlns:p14="http://schemas.microsoft.com/office/powerpoint/2010/main" val="17734085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95F1D-70A3-CEDF-9C22-8A0B1FB88975}"/>
              </a:ext>
            </a:extLst>
          </p:cNvPr>
          <p:cNvSpPr>
            <a:spLocks noGrp="1"/>
          </p:cNvSpPr>
          <p:nvPr>
            <p:ph type="title"/>
          </p:nvPr>
        </p:nvSpPr>
        <p:spPr/>
        <p:txBody>
          <a:bodyPr>
            <a:normAutofit/>
          </a:bodyPr>
          <a:lstStyle/>
          <a:p>
            <a:r>
              <a:rPr lang="en-US" b="1" dirty="0">
                <a:effectLst/>
              </a:rPr>
              <a:t>Discussion </a:t>
            </a:r>
            <a:endParaRPr lang="en-EG" dirty="0"/>
          </a:p>
        </p:txBody>
      </p:sp>
      <p:sp>
        <p:nvSpPr>
          <p:cNvPr id="3" name="Content Placeholder 2">
            <a:extLst>
              <a:ext uri="{FF2B5EF4-FFF2-40B4-BE49-F238E27FC236}">
                <a16:creationId xmlns:a16="http://schemas.microsoft.com/office/drawing/2014/main" id="{1E1FF710-013D-46DE-7512-049A8FD3B680}"/>
              </a:ext>
            </a:extLst>
          </p:cNvPr>
          <p:cNvSpPr>
            <a:spLocks noGrp="1"/>
          </p:cNvSpPr>
          <p:nvPr>
            <p:ph idx="1"/>
          </p:nvPr>
        </p:nvSpPr>
        <p:spPr>
          <a:xfrm>
            <a:off x="838200" y="1602341"/>
            <a:ext cx="10515600" cy="4351338"/>
          </a:xfrm>
        </p:spPr>
        <p:txBody>
          <a:bodyPr>
            <a:noAutofit/>
          </a:bodyPr>
          <a:lstStyle/>
          <a:p>
            <a:r>
              <a:rPr lang="en-US" dirty="0">
                <a:effectLst/>
              </a:rPr>
              <a:t>The financial services sector could profit significantly from the development of blockchain-based solutions. </a:t>
            </a:r>
            <a:r>
              <a:rPr lang="en-US" dirty="0" err="1">
                <a:effectLst/>
              </a:rPr>
              <a:t>Decentralised</a:t>
            </a:r>
            <a:r>
              <a:rPr lang="en-US" dirty="0">
                <a:effectLst/>
              </a:rPr>
              <a:t> finance was made possible by the use of Blockchain in financial services.</a:t>
            </a:r>
          </a:p>
          <a:p>
            <a:r>
              <a:rPr lang="en-US" dirty="0">
                <a:effectLst/>
              </a:rPr>
              <a:t> It is a form of financing that employs smart contracts and blockchain technology to do away with middlemen from the financial services industry. </a:t>
            </a:r>
          </a:p>
          <a:p>
            <a:r>
              <a:rPr lang="en-US" dirty="0">
                <a:effectLst/>
              </a:rPr>
              <a:t>Various financial institutions and </a:t>
            </a:r>
            <a:r>
              <a:rPr lang="en-US" dirty="0" err="1">
                <a:effectLst/>
              </a:rPr>
              <a:t>organisations</a:t>
            </a:r>
            <a:r>
              <a:rPr lang="en-US" dirty="0">
                <a:effectLst/>
              </a:rPr>
              <a:t> can benefit from Blockchain to build trust, promote transparency [</a:t>
            </a:r>
            <a:r>
              <a:rPr lang="en-US" dirty="0">
                <a:solidFill>
                  <a:srgbClr val="007FAA"/>
                </a:solidFill>
                <a:effectLst/>
              </a:rPr>
              <a:t>287</a:t>
            </a:r>
            <a:r>
              <a:rPr lang="en-US" dirty="0">
                <a:effectLst/>
              </a:rPr>
              <a:t>,</a:t>
            </a:r>
            <a:r>
              <a:rPr lang="en-US" dirty="0">
                <a:solidFill>
                  <a:srgbClr val="007FAA"/>
                </a:solidFill>
                <a:effectLst/>
              </a:rPr>
              <a:t>288</a:t>
            </a:r>
            <a:r>
              <a:rPr lang="en-US" dirty="0">
                <a:effectLst/>
              </a:rPr>
              <a:t>], and cut expenses. </a:t>
            </a:r>
          </a:p>
          <a:p>
            <a:r>
              <a:rPr lang="en-US" dirty="0">
                <a:effectLst/>
              </a:rPr>
              <a:t>Blockchain technology can be used by businesses in many vital areas, including financial software and systems [</a:t>
            </a:r>
            <a:r>
              <a:rPr lang="en-US" dirty="0">
                <a:solidFill>
                  <a:srgbClr val="007FAA"/>
                </a:solidFill>
                <a:effectLst/>
              </a:rPr>
              <a:t>289</a:t>
            </a:r>
            <a:r>
              <a:rPr lang="en-US" dirty="0">
                <a:effectLst/>
              </a:rPr>
              <a:t>–</a:t>
            </a:r>
            <a:r>
              <a:rPr lang="en-US" dirty="0">
                <a:solidFill>
                  <a:srgbClr val="007FAA"/>
                </a:solidFill>
                <a:effectLst/>
              </a:rPr>
              <a:t>293</a:t>
            </a:r>
            <a:r>
              <a:rPr lang="en-US" dirty="0">
                <a:effectLst/>
              </a:rPr>
              <a:t>]. </a:t>
            </a:r>
          </a:p>
          <a:p>
            <a:r>
              <a:rPr lang="en-US" dirty="0">
                <a:effectLst/>
              </a:rPr>
              <a:t>Banks are reluctant to discuss possible blockchain applications in public, but some have just ordered studies to figure out where they can. </a:t>
            </a:r>
          </a:p>
          <a:p>
            <a:r>
              <a:rPr lang="en-US" dirty="0">
                <a:effectLst/>
              </a:rPr>
              <a:t>Financial technology companies have developed into a sizable segment of the financial services sector by enabling investors to open accounts with virtual advisors and make their own financial decisions. </a:t>
            </a:r>
          </a:p>
          <a:p>
            <a:r>
              <a:rPr lang="en-US" dirty="0">
                <a:effectLst/>
              </a:rPr>
              <a:t>The importance of fintech in the global financial system and its relationship to Blockchain will grow together. </a:t>
            </a:r>
          </a:p>
          <a:p>
            <a:r>
              <a:rPr lang="en-US" dirty="0">
                <a:effectLst/>
              </a:rPr>
              <a:t>Because investors get more value for their money and there is a balance between automation of financial services and cheaper costs, this innovation may benefit consumers. </a:t>
            </a:r>
            <a:endParaRPr lang="en-US" dirty="0"/>
          </a:p>
          <a:p>
            <a:endParaRPr lang="en-EG" dirty="0"/>
          </a:p>
        </p:txBody>
      </p:sp>
    </p:spTree>
    <p:extLst>
      <p:ext uri="{BB962C8B-B14F-4D97-AF65-F5344CB8AC3E}">
        <p14:creationId xmlns:p14="http://schemas.microsoft.com/office/powerpoint/2010/main" val="2293032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49DE7-894E-F855-7A54-66B16B0FF71E}"/>
              </a:ext>
            </a:extLst>
          </p:cNvPr>
          <p:cNvSpPr>
            <a:spLocks noGrp="1"/>
          </p:cNvSpPr>
          <p:nvPr>
            <p:ph type="title"/>
          </p:nvPr>
        </p:nvSpPr>
        <p:spPr/>
        <p:txBody>
          <a:bodyPr/>
          <a:lstStyle/>
          <a:p>
            <a:r>
              <a:rPr lang="en-US" b="1" dirty="0">
                <a:effectLst/>
              </a:rPr>
              <a:t>Discussion </a:t>
            </a:r>
            <a:br>
              <a:rPr lang="en-US" dirty="0"/>
            </a:br>
            <a:endParaRPr lang="en-EG" dirty="0"/>
          </a:p>
        </p:txBody>
      </p:sp>
      <p:sp>
        <p:nvSpPr>
          <p:cNvPr id="3" name="Content Placeholder 2">
            <a:extLst>
              <a:ext uri="{FF2B5EF4-FFF2-40B4-BE49-F238E27FC236}">
                <a16:creationId xmlns:a16="http://schemas.microsoft.com/office/drawing/2014/main" id="{58A8F487-76D9-E563-E68C-D38CE1A59163}"/>
              </a:ext>
            </a:extLst>
          </p:cNvPr>
          <p:cNvSpPr>
            <a:spLocks noGrp="1"/>
          </p:cNvSpPr>
          <p:nvPr>
            <p:ph idx="1"/>
          </p:nvPr>
        </p:nvSpPr>
        <p:spPr/>
        <p:txBody>
          <a:bodyPr>
            <a:normAutofit/>
          </a:bodyPr>
          <a:lstStyle/>
          <a:p>
            <a:r>
              <a:rPr lang="en-US" dirty="0">
                <a:effectLst/>
              </a:rPr>
              <a:t>All around the world, financial services are still </a:t>
            </a:r>
            <a:r>
              <a:rPr lang="en-US" dirty="0" err="1">
                <a:effectLst/>
              </a:rPr>
              <a:t>centralised</a:t>
            </a:r>
            <a:r>
              <a:rPr lang="en-US" dirty="0">
                <a:effectLst/>
              </a:rPr>
              <a:t> and multi-layered. </a:t>
            </a:r>
          </a:p>
          <a:p>
            <a:r>
              <a:rPr lang="en-US" dirty="0">
                <a:effectLst/>
              </a:rPr>
              <a:t>Financial data is frequently kept in </a:t>
            </a:r>
            <a:r>
              <a:rPr lang="en-US" dirty="0" err="1">
                <a:effectLst/>
              </a:rPr>
              <a:t>centralised</a:t>
            </a:r>
            <a:r>
              <a:rPr lang="en-US" dirty="0">
                <a:effectLst/>
              </a:rPr>
              <a:t> databases and must go via several intermediaries, such as the front office, back office, and other places. </a:t>
            </a:r>
          </a:p>
          <a:p>
            <a:r>
              <a:rPr lang="en-US" dirty="0">
                <a:effectLst/>
              </a:rPr>
              <a:t>The system lacks transparency, and data protection depends only on middlemen and database security. There is a big chance of data leaks and server hacking even if the databases are well-protected. </a:t>
            </a:r>
          </a:p>
          <a:p>
            <a:r>
              <a:rPr lang="en-US" dirty="0">
                <a:effectLst/>
              </a:rPr>
              <a:t>Digital currency-based blockchain technology has the potential to be used for both domestic and international fund transfers. </a:t>
            </a:r>
          </a:p>
          <a:p>
            <a:r>
              <a:rPr lang="en-US" dirty="0">
                <a:effectLst/>
              </a:rPr>
              <a:t>Because they have already made significant investments in </a:t>
            </a:r>
            <a:r>
              <a:rPr lang="en-US" dirty="0" err="1">
                <a:effectLst/>
              </a:rPr>
              <a:t>centralised</a:t>
            </a:r>
            <a:r>
              <a:rPr lang="en-US" dirty="0">
                <a:effectLst/>
              </a:rPr>
              <a:t> systems, banks are likely reluctant to adopt blockchain technology domestically, but they would greatly profit from it globally. </a:t>
            </a:r>
          </a:p>
          <a:p>
            <a:r>
              <a:rPr lang="en-US" dirty="0">
                <a:effectLst/>
              </a:rPr>
              <a:t>International transfers benefit from the vast differences in rules and regulations and IT systems between banks in different countries. </a:t>
            </a:r>
            <a:endParaRPr lang="en-US" dirty="0"/>
          </a:p>
          <a:p>
            <a:endParaRPr lang="en-EG" dirty="0"/>
          </a:p>
        </p:txBody>
      </p:sp>
    </p:spTree>
    <p:extLst>
      <p:ext uri="{BB962C8B-B14F-4D97-AF65-F5344CB8AC3E}">
        <p14:creationId xmlns:p14="http://schemas.microsoft.com/office/powerpoint/2010/main" val="6022850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84818-AB78-24EA-B64B-9AA49409BDC2}"/>
              </a:ext>
            </a:extLst>
          </p:cNvPr>
          <p:cNvSpPr>
            <a:spLocks noGrp="1"/>
          </p:cNvSpPr>
          <p:nvPr>
            <p:ph type="title"/>
          </p:nvPr>
        </p:nvSpPr>
        <p:spPr/>
        <p:txBody>
          <a:bodyPr/>
          <a:lstStyle/>
          <a:p>
            <a:r>
              <a:rPr lang="en-US" b="1" dirty="0">
                <a:effectLst/>
              </a:rPr>
              <a:t>Discussion</a:t>
            </a:r>
            <a:r>
              <a:rPr lang="en-US" sz="1800" b="1" dirty="0">
                <a:effectLst/>
                <a:latin typeface="CharisSIL"/>
              </a:rPr>
              <a:t> </a:t>
            </a:r>
            <a:br>
              <a:rPr lang="en-US" dirty="0"/>
            </a:br>
            <a:endParaRPr lang="en-EG" dirty="0"/>
          </a:p>
        </p:txBody>
      </p:sp>
      <p:sp>
        <p:nvSpPr>
          <p:cNvPr id="3" name="Content Placeholder 2">
            <a:extLst>
              <a:ext uri="{FF2B5EF4-FFF2-40B4-BE49-F238E27FC236}">
                <a16:creationId xmlns:a16="http://schemas.microsoft.com/office/drawing/2014/main" id="{D4D19676-55CE-2871-EC73-DF56EE8078FB}"/>
              </a:ext>
            </a:extLst>
          </p:cNvPr>
          <p:cNvSpPr>
            <a:spLocks noGrp="1"/>
          </p:cNvSpPr>
          <p:nvPr>
            <p:ph idx="1"/>
          </p:nvPr>
        </p:nvSpPr>
        <p:spPr>
          <a:xfrm>
            <a:off x="838200" y="1453485"/>
            <a:ext cx="10515600" cy="4351338"/>
          </a:xfrm>
        </p:spPr>
        <p:txBody>
          <a:bodyPr>
            <a:normAutofit/>
          </a:bodyPr>
          <a:lstStyle/>
          <a:p>
            <a:r>
              <a:rPr lang="en-US" dirty="0">
                <a:effectLst/>
              </a:rPr>
              <a:t>The banking industry cannot function without auditing. Lack of openness hinders financial auditing, a time-consuming and expensive process. </a:t>
            </a:r>
          </a:p>
          <a:p>
            <a:r>
              <a:rPr lang="en-US" dirty="0">
                <a:effectLst/>
              </a:rPr>
              <a:t>Without openness, intermediaries might divulge private data while conducting the audit.</a:t>
            </a:r>
          </a:p>
          <a:p>
            <a:r>
              <a:rPr lang="en-US" dirty="0">
                <a:effectLst/>
              </a:rPr>
              <a:t> It is possible to see anticipated blockchain- related legislation as another obstacle to integrating Blockchain into financial services. </a:t>
            </a:r>
          </a:p>
          <a:p>
            <a:r>
              <a:rPr lang="en-US" dirty="0">
                <a:effectLst/>
              </a:rPr>
              <a:t>To decide if blockchain technology is appropriate for financial institutions and what implications it will have for businesses and consumers, regulators are examining its advantages and disadvantages. </a:t>
            </a:r>
          </a:p>
          <a:p>
            <a:r>
              <a:rPr lang="en-US" dirty="0">
                <a:effectLst/>
              </a:rPr>
              <a:t>As Blockchain transforms the financial services sector, there are several possibilities for investors to get involved. </a:t>
            </a:r>
          </a:p>
          <a:p>
            <a:r>
              <a:rPr lang="en-US" dirty="0">
                <a:effectLst/>
              </a:rPr>
              <a:t>One choice is to invest in businesses that run their operations using blockchain technology. </a:t>
            </a:r>
          </a:p>
          <a:p>
            <a:r>
              <a:rPr lang="en-US" dirty="0">
                <a:effectLst/>
              </a:rPr>
              <a:t>Currency can be transferred with the assurance that the transaction is secure and dependable using this technology in the finance sector. </a:t>
            </a:r>
          </a:p>
          <a:p>
            <a:r>
              <a:rPr lang="en-US" dirty="0">
                <a:effectLst/>
              </a:rPr>
              <a:t>The ledger is replicated many times around the network. Everybody on the network gets copies of any new transactions or added blocks. </a:t>
            </a:r>
            <a:endParaRPr lang="en-US" dirty="0"/>
          </a:p>
          <a:p>
            <a:endParaRPr lang="en-EG" dirty="0"/>
          </a:p>
        </p:txBody>
      </p:sp>
    </p:spTree>
    <p:extLst>
      <p:ext uri="{BB962C8B-B14F-4D97-AF65-F5344CB8AC3E}">
        <p14:creationId xmlns:p14="http://schemas.microsoft.com/office/powerpoint/2010/main" val="30170858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FAB94B-C0D0-C06D-8E53-DFC72E378281}"/>
              </a:ext>
            </a:extLst>
          </p:cNvPr>
          <p:cNvSpPr>
            <a:spLocks noGrp="1"/>
          </p:cNvSpPr>
          <p:nvPr>
            <p:ph type="title"/>
          </p:nvPr>
        </p:nvSpPr>
        <p:spPr>
          <a:xfrm>
            <a:off x="838200" y="880398"/>
            <a:ext cx="10515600" cy="2852737"/>
          </a:xfrm>
        </p:spPr>
        <p:txBody>
          <a:bodyPr>
            <a:normAutofit/>
          </a:bodyPr>
          <a:lstStyle/>
          <a:p>
            <a:r>
              <a:rPr lang="en-US" sz="2400" b="1" dirty="0">
                <a:effectLst/>
                <a:latin typeface="Alexandria" pitchFamily="2" charset="-78"/>
                <a:cs typeface="Alexandria" pitchFamily="2" charset="-78"/>
              </a:rPr>
              <a:t>Blockchain technology applications in financial services. </a:t>
            </a:r>
            <a:br>
              <a:rPr lang="en-US" sz="2400" b="1" dirty="0">
                <a:latin typeface="Alexandria" pitchFamily="2" charset="-78"/>
                <a:cs typeface="Alexandria" pitchFamily="2" charset="-78"/>
              </a:rPr>
            </a:br>
            <a:endParaRPr lang="en-EG" sz="2400" b="1" dirty="0">
              <a:latin typeface="Alexandria" pitchFamily="2" charset="-78"/>
              <a:cs typeface="Alexandria" pitchFamily="2" charset="-78"/>
            </a:endParaRPr>
          </a:p>
        </p:txBody>
      </p:sp>
    </p:spTree>
    <p:extLst>
      <p:ext uri="{BB962C8B-B14F-4D97-AF65-F5344CB8AC3E}">
        <p14:creationId xmlns:p14="http://schemas.microsoft.com/office/powerpoint/2010/main" val="26764820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D6D93A-730E-E649-CD5F-7CC41638DDF3}"/>
              </a:ext>
            </a:extLst>
          </p:cNvPr>
          <p:cNvSpPr>
            <a:spLocks noGrp="1"/>
          </p:cNvSpPr>
          <p:nvPr>
            <p:ph type="title"/>
          </p:nvPr>
        </p:nvSpPr>
        <p:spPr/>
        <p:txBody>
          <a:bodyPr/>
          <a:lstStyle/>
          <a:p>
            <a:r>
              <a:rPr lang="en-US" dirty="0">
                <a:effectLst/>
              </a:rPr>
              <a:t>Fraud prevention </a:t>
            </a:r>
            <a:br>
              <a:rPr lang="en-US" dirty="0"/>
            </a:br>
            <a:endParaRPr lang="en-EG" dirty="0"/>
          </a:p>
        </p:txBody>
      </p:sp>
      <p:sp>
        <p:nvSpPr>
          <p:cNvPr id="5" name="Content Placeholder 4">
            <a:extLst>
              <a:ext uri="{FF2B5EF4-FFF2-40B4-BE49-F238E27FC236}">
                <a16:creationId xmlns:a16="http://schemas.microsoft.com/office/drawing/2014/main" id="{25FF1952-128A-20B7-277F-732E9C420C7D}"/>
              </a:ext>
            </a:extLst>
          </p:cNvPr>
          <p:cNvSpPr>
            <a:spLocks noGrp="1"/>
          </p:cNvSpPr>
          <p:nvPr>
            <p:ph idx="1"/>
          </p:nvPr>
        </p:nvSpPr>
        <p:spPr/>
        <p:txBody>
          <a:bodyPr>
            <a:normAutofit lnSpcReduction="10000"/>
          </a:bodyPr>
          <a:lstStyle/>
          <a:p>
            <a:r>
              <a:rPr lang="en-US" sz="1800" dirty="0">
                <a:effectLst/>
              </a:rPr>
              <a:t>Blockchain technology can circumvent conventional fraud prevention techniques that require several parties to validate transactions. Blockchain is one of the best technology for any sector that benefits from the speedy movement of verifiable, fraud-free information and transactions due to its peer-to-peer network and anti-tampering features. Contracts, financial procedures, and transactions are essential to the financial sector. </a:t>
            </a:r>
          </a:p>
          <a:p>
            <a:r>
              <a:rPr lang="en-US" sz="1800" dirty="0">
                <a:effectLst/>
              </a:rPr>
              <a:t>The use of blockchain technology can dramatically increase the efficiency of this enormous number of moving documents. Blockchain presents a problem due to its </a:t>
            </a:r>
            <a:r>
              <a:rPr lang="en-US" sz="1800" dirty="0" err="1">
                <a:effectLst/>
              </a:rPr>
              <a:t>decentralised</a:t>
            </a:r>
            <a:r>
              <a:rPr lang="en-US" sz="1800" dirty="0">
                <a:effectLst/>
              </a:rPr>
              <a:t> nature. The significant advancements in the financial sector are that blockchain technology can lower fraud, assure swift and safe exchanges, and ultimately aid in risk management inside the networked global financial system. Fraudsters nearly always target financial institutions. </a:t>
            </a:r>
          </a:p>
          <a:p>
            <a:r>
              <a:rPr lang="en-US" sz="1800" dirty="0">
                <a:effectLst/>
              </a:rPr>
              <a:t>There is a chance that information will be stolen when digital payments go through payment processors and banks. Blockchains use cryptographic algorithms to process and store transaction blocks. Financial institutions might find using this cryptography less risky when processing transactions. Companies spend much time on contracts since they are a crucial component of finance self-executing contracts could considerably increase the effectiveness of this procedure self-executing contract. </a:t>
            </a:r>
            <a:endParaRPr lang="en-US" dirty="0"/>
          </a:p>
          <a:p>
            <a:endParaRPr lang="en-EG" dirty="0"/>
          </a:p>
        </p:txBody>
      </p:sp>
    </p:spTree>
    <p:extLst>
      <p:ext uri="{BB962C8B-B14F-4D97-AF65-F5344CB8AC3E}">
        <p14:creationId xmlns:p14="http://schemas.microsoft.com/office/powerpoint/2010/main" val="15101603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E8038-7520-544A-D10B-016CC3EAE483}"/>
              </a:ext>
            </a:extLst>
          </p:cNvPr>
          <p:cNvSpPr>
            <a:spLocks noGrp="1"/>
          </p:cNvSpPr>
          <p:nvPr>
            <p:ph type="title"/>
          </p:nvPr>
        </p:nvSpPr>
        <p:spPr/>
        <p:txBody>
          <a:bodyPr>
            <a:normAutofit/>
          </a:bodyPr>
          <a:lstStyle/>
          <a:p>
            <a:r>
              <a:rPr lang="en-US" dirty="0">
                <a:effectLst/>
              </a:rPr>
              <a:t>Banks and other financial institutions </a:t>
            </a:r>
            <a:br>
              <a:rPr lang="en-US" dirty="0"/>
            </a:br>
            <a:endParaRPr lang="en-EG" dirty="0"/>
          </a:p>
        </p:txBody>
      </p:sp>
      <p:sp>
        <p:nvSpPr>
          <p:cNvPr id="3" name="Content Placeholder 2">
            <a:extLst>
              <a:ext uri="{FF2B5EF4-FFF2-40B4-BE49-F238E27FC236}">
                <a16:creationId xmlns:a16="http://schemas.microsoft.com/office/drawing/2014/main" id="{D2C29A12-E287-A7F2-14FD-0C81045249B5}"/>
              </a:ext>
            </a:extLst>
          </p:cNvPr>
          <p:cNvSpPr>
            <a:spLocks noGrp="1"/>
          </p:cNvSpPr>
          <p:nvPr>
            <p:ph idx="1"/>
          </p:nvPr>
        </p:nvSpPr>
        <p:spPr/>
        <p:txBody>
          <a:bodyPr>
            <a:normAutofit/>
          </a:bodyPr>
          <a:lstStyle/>
          <a:p>
            <a:r>
              <a:rPr lang="en-US" dirty="0">
                <a:effectLst/>
              </a:rPr>
              <a:t>Banks and other financial institutions are already using blockchain financial institutions to enhance their offerings, </a:t>
            </a:r>
            <a:r>
              <a:rPr lang="en-US" dirty="0" err="1">
                <a:effectLst/>
              </a:rPr>
              <a:t>minimise</a:t>
            </a:r>
            <a:r>
              <a:rPr lang="en-US" dirty="0">
                <a:effectLst/>
              </a:rPr>
              <a:t> fraud, and lower client fees. Because systems often pass through many banks on their approach to the payment’s eventual destination, international money transfers have been delayed and expensive. Blockchain has the potential to make international transactions more efficient, precise, and affordable. </a:t>
            </a:r>
          </a:p>
          <a:p>
            <a:r>
              <a:rPr lang="en-US" dirty="0">
                <a:effectLst/>
              </a:rPr>
              <a:t>The financial sector is aggressively adopting blockchain technology. Numerous financial companies, from smaller businesses to the biggest names in the sector, invest in blockchain stocks and support the usage of blockchain technology. For the best outcomes, blockchains need to be widely adopted. This is particularly true in the financial services sector, where numerous businesses cooperate and need a </a:t>
            </a:r>
            <a:r>
              <a:rPr lang="en-US" dirty="0" err="1">
                <a:effectLst/>
              </a:rPr>
              <a:t>standardised</a:t>
            </a:r>
            <a:r>
              <a:rPr lang="en-US" dirty="0">
                <a:effectLst/>
              </a:rPr>
              <a:t> way to handle transactions. </a:t>
            </a:r>
          </a:p>
          <a:p>
            <a:r>
              <a:rPr lang="en-US" dirty="0">
                <a:effectLst/>
              </a:rPr>
              <a:t>For instance, each bank engaged in the transfer must have adopted Blockchain before it can be used for money transfers. In the financial industry, peer-to-peer transactions are possible with Blockchain. Because smart contracts will be able to manage transactions successfully, it means the elimination of intermediaries. Instant payment settlements are made possible as the system’s layers are decreased. Cross-border payments can also be instantaneously undertaken by using blockchain payment systems. </a:t>
            </a:r>
            <a:endParaRPr lang="en-US" dirty="0"/>
          </a:p>
          <a:p>
            <a:endParaRPr lang="en-EG" dirty="0"/>
          </a:p>
        </p:txBody>
      </p:sp>
    </p:spTree>
    <p:extLst>
      <p:ext uri="{BB962C8B-B14F-4D97-AF65-F5344CB8AC3E}">
        <p14:creationId xmlns:p14="http://schemas.microsoft.com/office/powerpoint/2010/main" val="8429700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269D4-7077-D049-6841-8CC50AD9FC4B}"/>
              </a:ext>
            </a:extLst>
          </p:cNvPr>
          <p:cNvSpPr>
            <a:spLocks noGrp="1"/>
          </p:cNvSpPr>
          <p:nvPr>
            <p:ph type="title"/>
          </p:nvPr>
        </p:nvSpPr>
        <p:spPr/>
        <p:txBody>
          <a:bodyPr>
            <a:normAutofit/>
          </a:bodyPr>
          <a:lstStyle/>
          <a:p>
            <a:r>
              <a:rPr lang="en-US" dirty="0">
                <a:effectLst/>
              </a:rPr>
              <a:t>Calculate credit scores </a:t>
            </a:r>
            <a:br>
              <a:rPr lang="en-US" dirty="0"/>
            </a:br>
            <a:endParaRPr lang="en-EG" dirty="0"/>
          </a:p>
        </p:txBody>
      </p:sp>
      <p:sp>
        <p:nvSpPr>
          <p:cNvPr id="3" name="Content Placeholder 2">
            <a:extLst>
              <a:ext uri="{FF2B5EF4-FFF2-40B4-BE49-F238E27FC236}">
                <a16:creationId xmlns:a16="http://schemas.microsoft.com/office/drawing/2014/main" id="{CAB8DE85-FE38-A724-92CD-451E7A580804}"/>
              </a:ext>
            </a:extLst>
          </p:cNvPr>
          <p:cNvSpPr>
            <a:spLocks noGrp="1"/>
          </p:cNvSpPr>
          <p:nvPr>
            <p:ph idx="1"/>
          </p:nvPr>
        </p:nvSpPr>
        <p:spPr/>
        <p:txBody>
          <a:bodyPr>
            <a:normAutofit/>
          </a:bodyPr>
          <a:lstStyle/>
          <a:p>
            <a:r>
              <a:rPr lang="en-US" dirty="0">
                <a:effectLst/>
              </a:rPr>
              <a:t>The Blockchain enables new banking and finance products and services, shared operating models, more effective processes, cheaper costs, and business networks that are more open, inclusive, and secure. Financial service providers’ accountants and compliance officers can provide detailed information during audits. It promotes unethical conduct, dishonesty, inconsistent compliance, and protracted auditing periods. </a:t>
            </a:r>
          </a:p>
          <a:p>
            <a:r>
              <a:rPr lang="en-US" dirty="0">
                <a:effectLst/>
              </a:rPr>
              <a:t>With Blockchain, the auditing process in financial services can be expedited. Due to the immutability of blockchain data, auditors can </a:t>
            </a:r>
            <a:r>
              <a:rPr lang="en-US" dirty="0" err="1">
                <a:effectLst/>
              </a:rPr>
              <a:t>utilise</a:t>
            </a:r>
            <a:r>
              <a:rPr lang="en-US" dirty="0">
                <a:effectLst/>
              </a:rPr>
              <a:t> them to determine whether compliance requirements are being met and what is happening within a certain. Blockchain might also make it possible for companies to calculate credit scores using non-traditional criteria. The system transparency could be achieved by managing credit scores on a blockchain. </a:t>
            </a:r>
          </a:p>
          <a:p>
            <a:r>
              <a:rPr lang="en-US" dirty="0">
                <a:effectLst/>
              </a:rPr>
              <a:t>In order to assess a person’s creditworthiness, lenders can use immutable blockchain records of financial transactions. Personal information about an applicant is never compromised or made public using smart contracts. Blockchain technology in finance allows providers to keep the user’s legal, personal, and public information. Using an immutable smart contract, the fund investment companies can instantly monitor users and the purpose and identity of the data’s users. Blockchain in financial services can thereby increase transparency in the process of investing in funds. </a:t>
            </a:r>
            <a:endParaRPr lang="en-US" dirty="0"/>
          </a:p>
          <a:p>
            <a:endParaRPr lang="en-EG" dirty="0"/>
          </a:p>
        </p:txBody>
      </p:sp>
    </p:spTree>
    <p:extLst>
      <p:ext uri="{BB962C8B-B14F-4D97-AF65-F5344CB8AC3E}">
        <p14:creationId xmlns:p14="http://schemas.microsoft.com/office/powerpoint/2010/main" val="5253240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7A3CC-B67F-D726-5680-903E8CB4B1B7}"/>
              </a:ext>
            </a:extLst>
          </p:cNvPr>
          <p:cNvSpPr>
            <a:spLocks noGrp="1"/>
          </p:cNvSpPr>
          <p:nvPr>
            <p:ph type="title"/>
          </p:nvPr>
        </p:nvSpPr>
        <p:spPr/>
        <p:txBody>
          <a:bodyPr>
            <a:normAutofit/>
          </a:bodyPr>
          <a:lstStyle/>
          <a:p>
            <a:r>
              <a:rPr lang="en-US" dirty="0">
                <a:effectLst/>
              </a:rPr>
              <a:t>Maintaining privacy and confidentiality </a:t>
            </a:r>
            <a:br>
              <a:rPr lang="en-US" dirty="0"/>
            </a:br>
            <a:endParaRPr lang="en-EG" dirty="0"/>
          </a:p>
        </p:txBody>
      </p:sp>
      <p:sp>
        <p:nvSpPr>
          <p:cNvPr id="3" name="Content Placeholder 2">
            <a:extLst>
              <a:ext uri="{FF2B5EF4-FFF2-40B4-BE49-F238E27FC236}">
                <a16:creationId xmlns:a16="http://schemas.microsoft.com/office/drawing/2014/main" id="{529F0097-6C04-B218-CF17-4E22C7ACE0A1}"/>
              </a:ext>
            </a:extLst>
          </p:cNvPr>
          <p:cNvSpPr>
            <a:spLocks noGrp="1"/>
          </p:cNvSpPr>
          <p:nvPr>
            <p:ph idx="1"/>
          </p:nvPr>
        </p:nvSpPr>
        <p:spPr/>
        <p:txBody>
          <a:bodyPr>
            <a:normAutofit/>
          </a:bodyPr>
          <a:lstStyle/>
          <a:p>
            <a:r>
              <a:rPr lang="en-US" dirty="0">
                <a:effectLst/>
              </a:rPr>
              <a:t>This maintains privacy and confidentiality while enhancing transparency, trust, and efficiency. Its private and hybrid networks are built to manage frequent spikes in network activity and hundreds of transactions per second. In the current banking system, certain payments can take up to a week to settle. Because of the multiple layers of the current financial system, each transaction must go through at least two intermediaries before it can be resolved. </a:t>
            </a:r>
          </a:p>
          <a:p>
            <a:r>
              <a:rPr lang="en-US" dirty="0">
                <a:effectLst/>
              </a:rPr>
              <a:t>In the case of cross-border payments, these intermediates could be the front and back offices of a bank or outside firms like currency exchanges. One option to guarantee security and authenticity in a </a:t>
            </a:r>
            <a:r>
              <a:rPr lang="en-US" dirty="0" err="1">
                <a:effectLst/>
              </a:rPr>
              <a:t>centralised</a:t>
            </a:r>
            <a:r>
              <a:rPr lang="en-US" dirty="0">
                <a:effectLst/>
              </a:rPr>
              <a:t> system is to have a large number of intermediaries, but this has a variety of drawbacks, including slow settlement times and higher costs. Banks can dramatically reduce the number of workers needed for this operation by using smart contracts to automate approval workflows and clearing computations, which will assist shorten processing times.</a:t>
            </a:r>
          </a:p>
          <a:p>
            <a:r>
              <a:rPr lang="en-US" dirty="0">
                <a:effectLst/>
              </a:rPr>
              <a:t> In the worldwide financial sector, there are trillions of bank records, from personal account information to ledgers of stock market transactions that list stock purchases. Blockchain digital ledgers could be used to record the vast majority of these transactions because they are immutable and guard against fraud. </a:t>
            </a:r>
            <a:endParaRPr lang="en-US" dirty="0"/>
          </a:p>
          <a:p>
            <a:endParaRPr lang="en-EG" dirty="0"/>
          </a:p>
        </p:txBody>
      </p:sp>
    </p:spTree>
    <p:extLst>
      <p:ext uri="{BB962C8B-B14F-4D97-AF65-F5344CB8AC3E}">
        <p14:creationId xmlns:p14="http://schemas.microsoft.com/office/powerpoint/2010/main" val="10588478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F07DD-1540-CB36-49CC-54AA1D3AD6F5}"/>
              </a:ext>
            </a:extLst>
          </p:cNvPr>
          <p:cNvSpPr>
            <a:spLocks noGrp="1"/>
          </p:cNvSpPr>
          <p:nvPr>
            <p:ph type="title"/>
          </p:nvPr>
        </p:nvSpPr>
        <p:spPr/>
        <p:txBody>
          <a:bodyPr>
            <a:normAutofit/>
          </a:bodyPr>
          <a:lstStyle/>
          <a:p>
            <a:r>
              <a:rPr lang="en-US" dirty="0">
                <a:effectLst/>
              </a:rPr>
              <a:t>Keeps track of transactions </a:t>
            </a:r>
            <a:br>
              <a:rPr lang="en-US" dirty="0"/>
            </a:br>
            <a:endParaRPr lang="en-EG" dirty="0"/>
          </a:p>
        </p:txBody>
      </p:sp>
      <p:sp>
        <p:nvSpPr>
          <p:cNvPr id="3" name="Content Placeholder 2">
            <a:extLst>
              <a:ext uri="{FF2B5EF4-FFF2-40B4-BE49-F238E27FC236}">
                <a16:creationId xmlns:a16="http://schemas.microsoft.com/office/drawing/2014/main" id="{D0CE1FDB-3D49-7EBE-C51D-BED51167D83A}"/>
              </a:ext>
            </a:extLst>
          </p:cNvPr>
          <p:cNvSpPr>
            <a:spLocks noGrp="1"/>
          </p:cNvSpPr>
          <p:nvPr>
            <p:ph idx="1"/>
          </p:nvPr>
        </p:nvSpPr>
        <p:spPr/>
        <p:txBody>
          <a:bodyPr>
            <a:normAutofit/>
          </a:bodyPr>
          <a:lstStyle/>
          <a:p>
            <a:r>
              <a:rPr lang="en-US" dirty="0">
                <a:effectLst/>
              </a:rPr>
              <a:t>A blockchain is a </a:t>
            </a:r>
            <a:r>
              <a:rPr lang="en-US" dirty="0" err="1">
                <a:effectLst/>
              </a:rPr>
              <a:t>decentralised</a:t>
            </a:r>
            <a:r>
              <a:rPr lang="en-US" dirty="0">
                <a:effectLst/>
              </a:rPr>
              <a:t> ledger that keeps track of transactions. Automated contracts, quicker and less expensive transactions, and improved security for financial service providers could all result from this technology. Although there is still a long way to go before blockchain technology is widely employed, several financial institutions are already </a:t>
            </a:r>
            <a:r>
              <a:rPr lang="en-US" dirty="0" err="1">
                <a:effectLst/>
              </a:rPr>
              <a:t>utilising</a:t>
            </a:r>
            <a:r>
              <a:rPr lang="en-US" dirty="0">
                <a:effectLst/>
              </a:rPr>
              <a:t> it. Blockchain-based financial </a:t>
            </a:r>
            <a:r>
              <a:rPr lang="en-US" dirty="0" err="1">
                <a:effectLst/>
              </a:rPr>
              <a:t>organisations</a:t>
            </a:r>
            <a:r>
              <a:rPr lang="en-US" dirty="0">
                <a:effectLst/>
              </a:rPr>
              <a:t> might be able to offer quicker money transactions. They want this techno to switch from conventional computer systems to Blockchain-whether they want it or not, based on payment gateways.</a:t>
            </a:r>
          </a:p>
          <a:p>
            <a:r>
              <a:rPr lang="en-US" dirty="0">
                <a:effectLst/>
              </a:rPr>
              <a:t> Banks eventually need to switch over because traditional payment mechanisms are less secure. Automating transactions necessary for trade finance after adopting blockchain solutions would be highly advantageous to the financial services sector transactions’ </a:t>
            </a:r>
            <a:r>
              <a:rPr lang="en-US" dirty="0" err="1">
                <a:effectLst/>
              </a:rPr>
              <a:t>decentralised</a:t>
            </a:r>
            <a:r>
              <a:rPr lang="en-US" dirty="0">
                <a:effectLst/>
              </a:rPr>
              <a:t> nature and enhance bank record security or security for banks. </a:t>
            </a:r>
          </a:p>
          <a:p>
            <a:r>
              <a:rPr lang="en-US" dirty="0">
                <a:effectLst/>
              </a:rPr>
              <a:t>Conflicts about omitted or inaccurate transactions would be history because the other participants in the transaction would also obtain a record. Blockchain technology might enhance current systems in investment banks’ clearing and settlement procedures. Banks must rapidly and securely record many transactions since they must detail all loans and securities on their accounts. </a:t>
            </a:r>
            <a:endParaRPr lang="en-US" dirty="0"/>
          </a:p>
          <a:p>
            <a:endParaRPr lang="en-EG" dirty="0"/>
          </a:p>
        </p:txBody>
      </p:sp>
    </p:spTree>
    <p:extLst>
      <p:ext uri="{BB962C8B-B14F-4D97-AF65-F5344CB8AC3E}">
        <p14:creationId xmlns:p14="http://schemas.microsoft.com/office/powerpoint/2010/main" val="21304875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07DD-58DC-D516-39C8-442446721164}"/>
              </a:ext>
            </a:extLst>
          </p:cNvPr>
          <p:cNvSpPr>
            <a:spLocks noGrp="1"/>
          </p:cNvSpPr>
          <p:nvPr>
            <p:ph type="title"/>
          </p:nvPr>
        </p:nvSpPr>
        <p:spPr/>
        <p:txBody>
          <a:bodyPr>
            <a:normAutofit/>
          </a:bodyPr>
          <a:lstStyle/>
          <a:p>
            <a:r>
              <a:rPr lang="en-US" dirty="0">
                <a:effectLst/>
              </a:rPr>
              <a:t>Assurance of security and transparency </a:t>
            </a:r>
            <a:br>
              <a:rPr lang="en-US" dirty="0"/>
            </a:br>
            <a:endParaRPr lang="en-EG" dirty="0"/>
          </a:p>
        </p:txBody>
      </p:sp>
      <p:sp>
        <p:nvSpPr>
          <p:cNvPr id="3" name="Content Placeholder 2">
            <a:extLst>
              <a:ext uri="{FF2B5EF4-FFF2-40B4-BE49-F238E27FC236}">
                <a16:creationId xmlns:a16="http://schemas.microsoft.com/office/drawing/2014/main" id="{D2461A66-CAE5-71DD-848C-BC76C853DBC2}"/>
              </a:ext>
            </a:extLst>
          </p:cNvPr>
          <p:cNvSpPr>
            <a:spLocks noGrp="1"/>
          </p:cNvSpPr>
          <p:nvPr>
            <p:ph idx="1"/>
          </p:nvPr>
        </p:nvSpPr>
        <p:spPr/>
        <p:txBody>
          <a:bodyPr>
            <a:normAutofit/>
          </a:bodyPr>
          <a:lstStyle/>
          <a:p>
            <a:r>
              <a:rPr lang="en-US" dirty="0">
                <a:effectLst/>
              </a:rPr>
              <a:t>Blockchain in financial services allows for the simultaneous assurance of security and transparency. Security risks are made more likely by the system’s lack of transparency because nobody knows what is happening until something goes wrong or data is compromised. Even though nobody wants their financial information to be made public, having some degree of transparency in the system is advantageous and essential for financial service providers and their clients. Ownership can be more easily tracked because a distributed ledger is practically challenging to modify. </a:t>
            </a:r>
          </a:p>
          <a:p>
            <a:r>
              <a:rPr lang="en-US" dirty="0">
                <a:effectLst/>
              </a:rPr>
              <a:t>The ledger can validate information for ownership transfers and liens, improving trust. Blockchain technology enables automation, reducing the cost, complexity, and time required for transactions. Smart contracts may record when a buyer pays and delivers and take care of any problems that might occur during the transaction. </a:t>
            </a:r>
          </a:p>
          <a:p>
            <a:r>
              <a:rPr lang="en-US" dirty="0">
                <a:effectLst/>
              </a:rPr>
              <a:t>Automated systems function continuously and reduce human mistakes. Startups can compete with established banks using Blockchain’s low costs, encouraging financial inclusion. Due to limitations like minimum balance requirements, access restrictions, and fees associated with using a bank, many consumers are looking for alternatives to banks. Blockchain can offer a substitute for traditional banking by </a:t>
            </a:r>
            <a:r>
              <a:rPr lang="en-US" dirty="0" err="1">
                <a:effectLst/>
              </a:rPr>
              <a:t>utilising</a:t>
            </a:r>
            <a:r>
              <a:rPr lang="en-US" dirty="0">
                <a:effectLst/>
              </a:rPr>
              <a:t> digital identification and mobile devices. </a:t>
            </a:r>
            <a:endParaRPr lang="en-US" dirty="0"/>
          </a:p>
          <a:p>
            <a:endParaRPr lang="en-EG" dirty="0"/>
          </a:p>
        </p:txBody>
      </p:sp>
    </p:spTree>
    <p:extLst>
      <p:ext uri="{BB962C8B-B14F-4D97-AF65-F5344CB8AC3E}">
        <p14:creationId xmlns:p14="http://schemas.microsoft.com/office/powerpoint/2010/main" val="22036952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50F4D-20EA-AFA8-EC67-035F619B1B51}"/>
              </a:ext>
            </a:extLst>
          </p:cNvPr>
          <p:cNvSpPr>
            <a:spLocks noGrp="1"/>
          </p:cNvSpPr>
          <p:nvPr>
            <p:ph type="title"/>
          </p:nvPr>
        </p:nvSpPr>
        <p:spPr/>
        <p:txBody>
          <a:bodyPr>
            <a:normAutofit/>
          </a:bodyPr>
          <a:lstStyle/>
          <a:p>
            <a:r>
              <a:rPr lang="en-US" dirty="0">
                <a:effectLst/>
              </a:rPr>
              <a:t>Helpful in money transaction </a:t>
            </a:r>
            <a:br>
              <a:rPr lang="en-US" dirty="0"/>
            </a:br>
            <a:endParaRPr lang="en-EG" dirty="0"/>
          </a:p>
        </p:txBody>
      </p:sp>
      <p:sp>
        <p:nvSpPr>
          <p:cNvPr id="3" name="Content Placeholder 2">
            <a:extLst>
              <a:ext uri="{FF2B5EF4-FFF2-40B4-BE49-F238E27FC236}">
                <a16:creationId xmlns:a16="http://schemas.microsoft.com/office/drawing/2014/main" id="{F022B0D0-3174-3AE2-6362-891B3E7BF3AF}"/>
              </a:ext>
            </a:extLst>
          </p:cNvPr>
          <p:cNvSpPr>
            <a:spLocks noGrp="1"/>
          </p:cNvSpPr>
          <p:nvPr>
            <p:ph idx="1"/>
          </p:nvPr>
        </p:nvSpPr>
        <p:spPr/>
        <p:txBody>
          <a:bodyPr>
            <a:normAutofit/>
          </a:bodyPr>
          <a:lstStyle/>
          <a:p>
            <a:r>
              <a:rPr lang="en-US" dirty="0">
                <a:effectLst/>
              </a:rPr>
              <a:t>Blockchain enables people to transfer and receive money without needing several third intermediaries. Blockchain will uphold transparency, guaranteeing the integrity and morality of those who supply financial services. It is simple to spot any shady transaction activity. Auditing procedures will go more quickly because all information will be accessible. Prior to Blockchain, mediators were required to build trust and execute transactions. By employing immutable smart contracts, Blockchain in finance enables borrowers to bargain directly with lenders about the interest rate, payment schedule, and transaction length. </a:t>
            </a:r>
          </a:p>
          <a:p>
            <a:r>
              <a:rPr lang="en-US" dirty="0">
                <a:effectLst/>
              </a:rPr>
              <a:t>Smart contracts enable negotiations between lenders and borrowers. The smart contract increases the total amount owed to the lender by late payment fines if borrowers do not adhere to the requirements. Banks and other financial </a:t>
            </a:r>
            <a:r>
              <a:rPr lang="en-US" dirty="0" err="1">
                <a:effectLst/>
              </a:rPr>
              <a:t>organisations</a:t>
            </a:r>
            <a:r>
              <a:rPr lang="en-US" dirty="0">
                <a:effectLst/>
              </a:rPr>
              <a:t> require an applicant’s credit score before proceeding with a loan application. The lack of credit rating mobility is one drawback of the existing credit management system. The current credit score of an individual is no longer valid in another nation. </a:t>
            </a:r>
          </a:p>
          <a:p>
            <a:r>
              <a:rPr lang="en-US" dirty="0">
                <a:effectLst/>
              </a:rPr>
              <a:t>Blockchain keeps track of information in a ledger, with each block including details on transactions and a different hash that points to the block before it. Additionally, copies of the transactions are sent to every user on the network. These features immune blockchain technology to distributed denial-of-service assaults, hackers, and other types of fraud. </a:t>
            </a:r>
            <a:endParaRPr lang="en-US" dirty="0"/>
          </a:p>
          <a:p>
            <a:endParaRPr lang="en-EG" dirty="0"/>
          </a:p>
        </p:txBody>
      </p:sp>
    </p:spTree>
    <p:extLst>
      <p:ext uri="{BB962C8B-B14F-4D97-AF65-F5344CB8AC3E}">
        <p14:creationId xmlns:p14="http://schemas.microsoft.com/office/powerpoint/2010/main" val="5175722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A8A9-C670-C4C7-41F6-993FFD0A36A9}"/>
              </a:ext>
            </a:extLst>
          </p:cNvPr>
          <p:cNvSpPr>
            <a:spLocks noGrp="1"/>
          </p:cNvSpPr>
          <p:nvPr>
            <p:ph type="title"/>
          </p:nvPr>
        </p:nvSpPr>
        <p:spPr/>
        <p:txBody>
          <a:bodyPr>
            <a:normAutofit/>
          </a:bodyPr>
          <a:lstStyle/>
          <a:p>
            <a:r>
              <a:rPr lang="en-US" dirty="0">
                <a:effectLst/>
              </a:rPr>
              <a:t>Boosts stakeholder’s confidence in the transaction </a:t>
            </a:r>
            <a:br>
              <a:rPr lang="en-US" dirty="0"/>
            </a:br>
            <a:endParaRPr lang="en-EG" dirty="0"/>
          </a:p>
        </p:txBody>
      </p:sp>
      <p:sp>
        <p:nvSpPr>
          <p:cNvPr id="3" name="Content Placeholder 2">
            <a:extLst>
              <a:ext uri="{FF2B5EF4-FFF2-40B4-BE49-F238E27FC236}">
                <a16:creationId xmlns:a16="http://schemas.microsoft.com/office/drawing/2014/main" id="{05CAB6E1-64A7-E948-CCA2-91D57AED2834}"/>
              </a:ext>
            </a:extLst>
          </p:cNvPr>
          <p:cNvSpPr>
            <a:spLocks noGrp="1"/>
          </p:cNvSpPr>
          <p:nvPr>
            <p:ph idx="1"/>
          </p:nvPr>
        </p:nvSpPr>
        <p:spPr/>
        <p:txBody>
          <a:bodyPr>
            <a:normAutofit/>
          </a:bodyPr>
          <a:lstStyle/>
          <a:p>
            <a:r>
              <a:rPr lang="en-US" dirty="0">
                <a:effectLst/>
              </a:rPr>
              <a:t>By </a:t>
            </a:r>
            <a:r>
              <a:rPr lang="en-US" dirty="0" err="1">
                <a:effectLst/>
              </a:rPr>
              <a:t>utilising</a:t>
            </a:r>
            <a:r>
              <a:rPr lang="en-US" dirty="0">
                <a:effectLst/>
              </a:rPr>
              <a:t> sophisticated cryptography immune to hacking, Blockchain accomplishes this and boosts confidence in the transaction environment. Numerous financial applications of Blockchain exist, including managing trades and transactions. Investors would be wise to understand how Blockchain is transforming the system and how to get and manage exposure to this development as our global financial system becomes more integrated with the digital age. </a:t>
            </a:r>
          </a:p>
          <a:p>
            <a:r>
              <a:rPr lang="en-US" dirty="0">
                <a:effectLst/>
              </a:rPr>
              <a:t>The financial industry must take significant risks, like building intermediary trust, to provide loans. The failure of a counterparty to fulfil its obligations and the credit risk brought on by knowledge asymmetry are additional concerns. Furthermore, commercial banks focus on loan tracking, and monitoring ultimately depends on intermediaries. Financial service companies do not have any tested risk-management techniques or methods. </a:t>
            </a:r>
          </a:p>
          <a:p>
            <a:r>
              <a:rPr lang="en-US" dirty="0">
                <a:effectLst/>
              </a:rPr>
              <a:t>The financial industry is where Blockchain’s most well-known uses are used. Blockchain may be connected to digital currency like Bitcoin. Cryptocurrencies use blockchain technology, a digital currency, to serve as an investment or money. These applications might lead to financial product accessibility improvements, cost savings, and other radical adjustments. </a:t>
            </a:r>
            <a:endParaRPr lang="en-US" dirty="0"/>
          </a:p>
          <a:p>
            <a:endParaRPr lang="en-EG" dirty="0"/>
          </a:p>
        </p:txBody>
      </p:sp>
    </p:spTree>
    <p:extLst>
      <p:ext uri="{BB962C8B-B14F-4D97-AF65-F5344CB8AC3E}">
        <p14:creationId xmlns:p14="http://schemas.microsoft.com/office/powerpoint/2010/main" val="3398669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80FFC-4942-5A13-AE5C-B885563F41B8}"/>
              </a:ext>
            </a:extLst>
          </p:cNvPr>
          <p:cNvSpPr>
            <a:spLocks noGrp="1"/>
          </p:cNvSpPr>
          <p:nvPr>
            <p:ph type="title"/>
          </p:nvPr>
        </p:nvSpPr>
        <p:spPr/>
        <p:txBody>
          <a:bodyPr>
            <a:normAutofit/>
          </a:bodyPr>
          <a:lstStyle/>
          <a:p>
            <a:r>
              <a:rPr lang="en-US" dirty="0">
                <a:effectLst/>
              </a:rPr>
              <a:t>Banking operations </a:t>
            </a:r>
            <a:br>
              <a:rPr lang="en-US" dirty="0"/>
            </a:br>
            <a:endParaRPr lang="en-EG" dirty="0"/>
          </a:p>
        </p:txBody>
      </p:sp>
      <p:sp>
        <p:nvSpPr>
          <p:cNvPr id="3" name="Content Placeholder 2">
            <a:extLst>
              <a:ext uri="{FF2B5EF4-FFF2-40B4-BE49-F238E27FC236}">
                <a16:creationId xmlns:a16="http://schemas.microsoft.com/office/drawing/2014/main" id="{0DE9FECD-89BF-2763-BC1D-8E6565096880}"/>
              </a:ext>
            </a:extLst>
          </p:cNvPr>
          <p:cNvSpPr>
            <a:spLocks noGrp="1"/>
          </p:cNvSpPr>
          <p:nvPr>
            <p:ph idx="1"/>
          </p:nvPr>
        </p:nvSpPr>
        <p:spPr/>
        <p:txBody>
          <a:bodyPr>
            <a:normAutofit/>
          </a:bodyPr>
          <a:lstStyle/>
          <a:p>
            <a:r>
              <a:rPr lang="en-US" dirty="0">
                <a:effectLst/>
              </a:rPr>
              <a:t>In banking and financial services, the usage of Blockchain may make peer-to-peer transactions possible. Financial service providers can therefore put to rest any worries about the function of intermediaries in peer-to-peer transactions. Blockchain technology can be </a:t>
            </a:r>
            <a:r>
              <a:rPr lang="en-US" dirty="0" err="1">
                <a:effectLst/>
              </a:rPr>
              <a:t>utilised</a:t>
            </a:r>
            <a:r>
              <a:rPr lang="en-US" dirty="0">
                <a:effectLst/>
              </a:rPr>
              <a:t> with data immutability, improves accuracy, and smart contracts speed up transaction settlement. </a:t>
            </a:r>
          </a:p>
          <a:p>
            <a:r>
              <a:rPr lang="en-US" dirty="0">
                <a:effectLst/>
              </a:rPr>
              <a:t>Most significantly, keeping track of every network transaction can help to lower credit and financial management risks. Therefore, integrating Blockchain into the finance function may help financial service providers better manage risk. Market participants see Blockchain as a way to improve reporting and compliance through real-time access to immutable asset-level information, achieve superior execution, and create new asset classes and structures through facilitated innovation and lower barriers to entry. Blockchain is a way to reduce the need for reconciliation and due diligence. </a:t>
            </a:r>
          </a:p>
          <a:p>
            <a:r>
              <a:rPr lang="en-US" dirty="0">
                <a:effectLst/>
              </a:rPr>
              <a:t>Using Blockchain to execute transactions in real-time, distribute and enforce business rules, cut costs by doing away with middlemen and streamlining infrastructure, lower the risk of data loss, and increase end-to-end predictability and transparency. Blockchain technology is fundamentally easy to understand. The system consists of a shared database, where each entry has to go through peer-to-peer networks to be verified and encrypted. </a:t>
            </a:r>
            <a:endParaRPr lang="en-US" dirty="0"/>
          </a:p>
          <a:p>
            <a:endParaRPr lang="en-EG" dirty="0"/>
          </a:p>
        </p:txBody>
      </p:sp>
    </p:spTree>
    <p:extLst>
      <p:ext uri="{BB962C8B-B14F-4D97-AF65-F5344CB8AC3E}">
        <p14:creationId xmlns:p14="http://schemas.microsoft.com/office/powerpoint/2010/main" val="38524978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C2307-D446-5349-5B8D-F148A79AFF6C}"/>
              </a:ext>
            </a:extLst>
          </p:cNvPr>
          <p:cNvSpPr>
            <a:spLocks noGrp="1"/>
          </p:cNvSpPr>
          <p:nvPr>
            <p:ph type="title"/>
          </p:nvPr>
        </p:nvSpPr>
        <p:spPr/>
        <p:txBody>
          <a:bodyPr>
            <a:normAutofit/>
          </a:bodyPr>
          <a:lstStyle/>
          <a:p>
            <a:r>
              <a:rPr lang="en-US" dirty="0">
                <a:effectLst/>
              </a:rPr>
              <a:t>Improve client affordability </a:t>
            </a:r>
            <a:br>
              <a:rPr lang="en-US" dirty="0"/>
            </a:br>
            <a:endParaRPr lang="en-EG" dirty="0"/>
          </a:p>
        </p:txBody>
      </p:sp>
      <p:sp>
        <p:nvSpPr>
          <p:cNvPr id="3" name="Content Placeholder 2">
            <a:extLst>
              <a:ext uri="{FF2B5EF4-FFF2-40B4-BE49-F238E27FC236}">
                <a16:creationId xmlns:a16="http://schemas.microsoft.com/office/drawing/2014/main" id="{027E8AA0-E9B1-1EF8-FFA7-945FF690FEA3}"/>
              </a:ext>
            </a:extLst>
          </p:cNvPr>
          <p:cNvSpPr>
            <a:spLocks noGrp="1"/>
          </p:cNvSpPr>
          <p:nvPr>
            <p:ph idx="1"/>
          </p:nvPr>
        </p:nvSpPr>
        <p:spPr/>
        <p:txBody>
          <a:bodyPr>
            <a:normAutofit/>
          </a:bodyPr>
          <a:lstStyle/>
          <a:p>
            <a:r>
              <a:rPr lang="en-US" dirty="0">
                <a:effectLst/>
              </a:rPr>
              <a:t>Blockchain has the potential to improve client affordability, reduce fraud risk, and increase transparency in the financial services sector. Blockchain can increase the transparency of the financial sector because users conduct transactions on a public ledger. This openness can reveal fraud and other inefficiencies, leading to problem-solving that can reduce the risk for financial institutions. </a:t>
            </a:r>
          </a:p>
          <a:p>
            <a:r>
              <a:rPr lang="en-US" dirty="0">
                <a:effectLst/>
              </a:rPr>
              <a:t>The online world is becoming a haven for scammers as customers grow active there. Blockchain technology has the potential to allay this concern. Blockchain payments and transfers are quicker and more traceable than traditional banking. Blockchain might likely be helpful in the real estate industry, given the volume of activity there. Immediately confirming finances would hasten the sale of homes, prevent fraud via encryption, and ensure openness throughout the purchasing and selling process. According to proponents of blockchain technology for identity management, people would only need to disclose the bare minimum to establish their identities. </a:t>
            </a:r>
          </a:p>
          <a:p>
            <a:r>
              <a:rPr lang="en-US" dirty="0">
                <a:effectLst/>
              </a:rPr>
              <a:t>Voting could become more widely available and more secure using blockchain technology. Blockchain technology would render hackers helpless since, even if they managed to access the terminal, they would be unable to influence other nodes. Blockchain technology can significantly improve the </a:t>
            </a:r>
            <a:r>
              <a:rPr lang="en-US" dirty="0" err="1">
                <a:effectLst/>
              </a:rPr>
              <a:t>labour-intensive</a:t>
            </a:r>
            <a:r>
              <a:rPr lang="en-US" dirty="0">
                <a:effectLst/>
              </a:rPr>
              <a:t> and prone-to-human-error process of filing taxes. This is provided that there is enough data saved on the Blockchain. </a:t>
            </a:r>
            <a:endParaRPr lang="en-US" dirty="0"/>
          </a:p>
          <a:p>
            <a:endParaRPr lang="en-EG" dirty="0"/>
          </a:p>
        </p:txBody>
      </p:sp>
    </p:spTree>
    <p:extLst>
      <p:ext uri="{BB962C8B-B14F-4D97-AF65-F5344CB8AC3E}">
        <p14:creationId xmlns:p14="http://schemas.microsoft.com/office/powerpoint/2010/main" val="16636232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9B823-36EE-2689-2299-FADF7F59478F}"/>
              </a:ext>
            </a:extLst>
          </p:cNvPr>
          <p:cNvSpPr>
            <a:spLocks noGrp="1"/>
          </p:cNvSpPr>
          <p:nvPr>
            <p:ph type="title"/>
          </p:nvPr>
        </p:nvSpPr>
        <p:spPr/>
        <p:txBody>
          <a:bodyPr>
            <a:normAutofit/>
          </a:bodyPr>
          <a:lstStyle/>
          <a:p>
            <a:r>
              <a:rPr lang="en-US" dirty="0">
                <a:effectLst/>
              </a:rPr>
              <a:t>Useful for international payments </a:t>
            </a:r>
            <a:br>
              <a:rPr lang="en-US" dirty="0"/>
            </a:br>
            <a:endParaRPr lang="en-EG" dirty="0"/>
          </a:p>
        </p:txBody>
      </p:sp>
      <p:sp>
        <p:nvSpPr>
          <p:cNvPr id="3" name="Content Placeholder 2">
            <a:extLst>
              <a:ext uri="{FF2B5EF4-FFF2-40B4-BE49-F238E27FC236}">
                <a16:creationId xmlns:a16="http://schemas.microsoft.com/office/drawing/2014/main" id="{AF2341DB-C848-814B-731B-2117D34F17E0}"/>
              </a:ext>
            </a:extLst>
          </p:cNvPr>
          <p:cNvSpPr>
            <a:spLocks noGrp="1"/>
          </p:cNvSpPr>
          <p:nvPr>
            <p:ph idx="1"/>
          </p:nvPr>
        </p:nvSpPr>
        <p:spPr/>
        <p:txBody>
          <a:bodyPr>
            <a:normAutofit/>
          </a:bodyPr>
          <a:lstStyle/>
          <a:p>
            <a:r>
              <a:rPr lang="en-US" dirty="0">
                <a:effectLst/>
              </a:rPr>
              <a:t>Everything could change as a result of Many large banks have embraced blockchain technology by many large banks for international payments, which saves time and money. Blockchain money transfers allow users to send and receive money electronically using their mobile devices, doing away with the need to travel to a money transfer location, wait in line, and pay transaction fees. Most money transfers occur through financial institutions like banks or credit card processing businesses. Worldwide, blockchain technology is witnessing revolutions. Whatever we look at, there are blockchain applications in every field. </a:t>
            </a:r>
          </a:p>
          <a:p>
            <a:r>
              <a:rPr lang="en-US" dirty="0">
                <a:effectLst/>
              </a:rPr>
              <a:t>By </a:t>
            </a:r>
            <a:r>
              <a:rPr lang="en-US" dirty="0" err="1">
                <a:effectLst/>
              </a:rPr>
              <a:t>utilising</a:t>
            </a:r>
            <a:r>
              <a:rPr lang="en-US" dirty="0">
                <a:effectLst/>
              </a:rPr>
              <a:t> Blockchain, many firms are growing in the supply chain, healthcare, logistics, finance, and other industries. Blockchain applications’ primary objective is to make business operations more transparent and effective. Businesses are starting to understand how blockchain technology may benefit them and help them expand. The need for new blockchain platforms is steadily growing as businesses experiment with various platforms by creating blockchain applications. Blockchain technology is well-known because of its openness and </a:t>
            </a:r>
            <a:r>
              <a:rPr lang="en-US" dirty="0" err="1">
                <a:effectLst/>
              </a:rPr>
              <a:t>decentralisation</a:t>
            </a:r>
            <a:r>
              <a:rPr lang="en-US" dirty="0">
                <a:effectLst/>
              </a:rPr>
              <a:t>. </a:t>
            </a:r>
          </a:p>
          <a:p>
            <a:r>
              <a:rPr lang="en-US" dirty="0">
                <a:effectLst/>
              </a:rPr>
              <a:t>Many businesses are thinking about developing cutting-edge financial apps on blockchain systems. Immutability, security, and </a:t>
            </a:r>
            <a:r>
              <a:rPr lang="en-US" dirty="0" err="1">
                <a:effectLst/>
              </a:rPr>
              <a:t>decentralisation</a:t>
            </a:r>
            <a:r>
              <a:rPr lang="en-US" dirty="0">
                <a:effectLst/>
              </a:rPr>
              <a:t> are not issues with blockchain-based financial applications. Many companies are focusing their efforts on this area. </a:t>
            </a:r>
            <a:endParaRPr lang="en-US" dirty="0"/>
          </a:p>
          <a:p>
            <a:endParaRPr lang="en-EG" dirty="0"/>
          </a:p>
        </p:txBody>
      </p:sp>
    </p:spTree>
    <p:extLst>
      <p:ext uri="{BB962C8B-B14F-4D97-AF65-F5344CB8AC3E}">
        <p14:creationId xmlns:p14="http://schemas.microsoft.com/office/powerpoint/2010/main" val="24560590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4167F-6DDF-DB3B-B63E-AD02EFA6DD92}"/>
              </a:ext>
            </a:extLst>
          </p:cNvPr>
          <p:cNvSpPr>
            <a:spLocks noGrp="1"/>
          </p:cNvSpPr>
          <p:nvPr>
            <p:ph type="title"/>
          </p:nvPr>
        </p:nvSpPr>
        <p:spPr/>
        <p:txBody>
          <a:bodyPr>
            <a:normAutofit/>
          </a:bodyPr>
          <a:lstStyle/>
          <a:p>
            <a:r>
              <a:rPr lang="en-US" dirty="0" err="1">
                <a:effectLst/>
              </a:rPr>
              <a:t>Minimise</a:t>
            </a:r>
            <a:r>
              <a:rPr lang="en-US" dirty="0">
                <a:effectLst/>
              </a:rPr>
              <a:t> expediting of the transfer procedure </a:t>
            </a:r>
            <a:br>
              <a:rPr lang="en-US" dirty="0"/>
            </a:br>
            <a:endParaRPr lang="en-EG" dirty="0"/>
          </a:p>
        </p:txBody>
      </p:sp>
      <p:sp>
        <p:nvSpPr>
          <p:cNvPr id="3" name="Content Placeholder 2">
            <a:extLst>
              <a:ext uri="{FF2B5EF4-FFF2-40B4-BE49-F238E27FC236}">
                <a16:creationId xmlns:a16="http://schemas.microsoft.com/office/drawing/2014/main" id="{C2DBC872-C58E-F8E9-EDEF-02D27C2F7F39}"/>
              </a:ext>
            </a:extLst>
          </p:cNvPr>
          <p:cNvSpPr>
            <a:spLocks noGrp="1"/>
          </p:cNvSpPr>
          <p:nvPr>
            <p:ph idx="1"/>
          </p:nvPr>
        </p:nvSpPr>
        <p:spPr/>
        <p:txBody>
          <a:bodyPr>
            <a:normAutofit/>
          </a:bodyPr>
          <a:lstStyle/>
          <a:p>
            <a:r>
              <a:rPr lang="en-US" dirty="0">
                <a:effectLst/>
              </a:rPr>
              <a:t>Blockchain payments </a:t>
            </a:r>
            <a:r>
              <a:rPr lang="en-US" dirty="0" err="1">
                <a:effectLst/>
              </a:rPr>
              <a:t>minimise</a:t>
            </a:r>
            <a:r>
              <a:rPr lang="en-US" dirty="0">
                <a:effectLst/>
              </a:rPr>
              <a:t> or completely do away with fees by expediting the transfer procedure. When customers write a bad check to pay for goods or services, the business suffers a loss, must pay additional fees, and may need legal action to recoup the money. With blockchain-based payments, businesses can be sure that the transaction will be finished in seconds or minutes. Blockchain allows it to do away with financial intermediaries, cut expenses, and streamline several operations. </a:t>
            </a:r>
          </a:p>
          <a:p>
            <a:r>
              <a:rPr lang="en-US" dirty="0">
                <a:effectLst/>
              </a:rPr>
              <a:t>It can be used by banks, for instance, to expedite document reconciliation during factoring. Additionally, it gives banks access to a pooled database of scammers, preventing money laundering. Blockchain technology enables the automation of several processes and the removal of mediators from financial operations. The financial system’s efficiency is increased through lower costs. Numerous worldwide norms and regulations that control importer and exporter operations are necessary for trading financing. </a:t>
            </a:r>
          </a:p>
          <a:p>
            <a:r>
              <a:rPr lang="en-US" dirty="0">
                <a:effectLst/>
              </a:rPr>
              <a:t>It involves completing forms and entering information into registries. For all parties involved in international trade, blockchain technology promotes transaction transparency. Importers and other stakeholders can save time and money by using blockchain technology to simplify the complex world of trade finance. </a:t>
            </a:r>
            <a:endParaRPr lang="en-US" dirty="0"/>
          </a:p>
          <a:p>
            <a:endParaRPr lang="en-EG" dirty="0"/>
          </a:p>
        </p:txBody>
      </p:sp>
    </p:spTree>
    <p:extLst>
      <p:ext uri="{BB962C8B-B14F-4D97-AF65-F5344CB8AC3E}">
        <p14:creationId xmlns:p14="http://schemas.microsoft.com/office/powerpoint/2010/main" val="34408289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E0A4E-EA7E-4B30-0238-37138D31F7E1}"/>
              </a:ext>
            </a:extLst>
          </p:cNvPr>
          <p:cNvSpPr>
            <a:spLocks noGrp="1"/>
          </p:cNvSpPr>
          <p:nvPr>
            <p:ph type="title"/>
          </p:nvPr>
        </p:nvSpPr>
        <p:spPr/>
        <p:txBody>
          <a:bodyPr>
            <a:normAutofit/>
          </a:bodyPr>
          <a:lstStyle/>
          <a:p>
            <a:r>
              <a:rPr lang="en-US" dirty="0">
                <a:effectLst/>
              </a:rPr>
              <a:t>Speedup transaction system </a:t>
            </a:r>
            <a:br>
              <a:rPr lang="en-US" dirty="0"/>
            </a:br>
            <a:endParaRPr lang="en-EG" dirty="0"/>
          </a:p>
        </p:txBody>
      </p:sp>
      <p:sp>
        <p:nvSpPr>
          <p:cNvPr id="3" name="Content Placeholder 2">
            <a:extLst>
              <a:ext uri="{FF2B5EF4-FFF2-40B4-BE49-F238E27FC236}">
                <a16:creationId xmlns:a16="http://schemas.microsoft.com/office/drawing/2014/main" id="{D378A39A-9BCE-B6A6-7F8B-9EDFCAE2B729}"/>
              </a:ext>
            </a:extLst>
          </p:cNvPr>
          <p:cNvSpPr>
            <a:spLocks noGrp="1"/>
          </p:cNvSpPr>
          <p:nvPr>
            <p:ph idx="1"/>
          </p:nvPr>
        </p:nvSpPr>
        <p:spPr/>
        <p:txBody>
          <a:bodyPr>
            <a:normAutofit/>
          </a:bodyPr>
          <a:lstStyle/>
          <a:p>
            <a:r>
              <a:rPr lang="en-US" dirty="0">
                <a:effectLst/>
              </a:rPr>
              <a:t>Blockchains offer a distributed, unchangeable record of transactions, which financial institutions can use for recordkeeping and reporting to regulatory bodies. Blockchain technology’s speedier transaction settlements can improve a range of financial services. Vendors will receive payments sooner, lenders will be able to fund loans more quickly, and stock exchanges will be able to settle purchases and sales of stocks instantly. A long-standing issue for banks may eventually be resolved with the use of blockchain technology. Verifying the identities of its clients is the responsibility of the banks. </a:t>
            </a:r>
          </a:p>
          <a:p>
            <a:r>
              <a:rPr lang="en-US" dirty="0">
                <a:effectLst/>
              </a:rPr>
              <a:t>Several businesses are already developing blockchain technology to help banks and other financial institutions establish identities. This innovative technology protects information transfers while they take place. Blockchain aims to lower transaction costs while also increasing its effectiveness and speed. The technology offers investors a wide range of prospects with its diverse applications that may be integrated into other businesses. The risk of intercepting information through different financial intermediaries increases the fraud likelihood. </a:t>
            </a:r>
          </a:p>
          <a:p>
            <a:r>
              <a:rPr lang="en-US" dirty="0">
                <a:effectLst/>
              </a:rPr>
              <a:t>The cryptographic techniques used by the Blockchain, which offer security in the transmission of information between participants, can close this oversight gap. Blockchain allows customers to save money on traditional financial services as investors turn away from financial advisors to avoid paying more significant fees. </a:t>
            </a:r>
            <a:endParaRPr lang="en-US" dirty="0"/>
          </a:p>
          <a:p>
            <a:endParaRPr lang="en-EG" dirty="0"/>
          </a:p>
        </p:txBody>
      </p:sp>
    </p:spTree>
    <p:extLst>
      <p:ext uri="{BB962C8B-B14F-4D97-AF65-F5344CB8AC3E}">
        <p14:creationId xmlns:p14="http://schemas.microsoft.com/office/powerpoint/2010/main" val="22611431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F3722-9C08-70E3-7851-47500FAF9E69}"/>
              </a:ext>
            </a:extLst>
          </p:cNvPr>
          <p:cNvSpPr>
            <a:spLocks noGrp="1"/>
          </p:cNvSpPr>
          <p:nvPr>
            <p:ph type="title"/>
          </p:nvPr>
        </p:nvSpPr>
        <p:spPr/>
        <p:txBody>
          <a:bodyPr>
            <a:normAutofit/>
          </a:bodyPr>
          <a:lstStyle/>
          <a:p>
            <a:r>
              <a:rPr lang="en-US" dirty="0">
                <a:effectLst/>
              </a:rPr>
              <a:t>Enable digital currencies </a:t>
            </a:r>
            <a:br>
              <a:rPr lang="en-US" dirty="0"/>
            </a:br>
            <a:endParaRPr lang="en-EG" dirty="0"/>
          </a:p>
        </p:txBody>
      </p:sp>
      <p:sp>
        <p:nvSpPr>
          <p:cNvPr id="3" name="Content Placeholder 2">
            <a:extLst>
              <a:ext uri="{FF2B5EF4-FFF2-40B4-BE49-F238E27FC236}">
                <a16:creationId xmlns:a16="http://schemas.microsoft.com/office/drawing/2014/main" id="{D58339BC-8BC0-C280-B3E8-4FF234B1FF31}"/>
              </a:ext>
            </a:extLst>
          </p:cNvPr>
          <p:cNvSpPr>
            <a:spLocks noGrp="1"/>
          </p:cNvSpPr>
          <p:nvPr>
            <p:ph idx="1"/>
          </p:nvPr>
        </p:nvSpPr>
        <p:spPr/>
        <p:txBody>
          <a:bodyPr>
            <a:normAutofit/>
          </a:bodyPr>
          <a:lstStyle/>
          <a:p>
            <a:r>
              <a:rPr lang="en-US" dirty="0">
                <a:effectLst/>
              </a:rPr>
              <a:t>The most recent generation of blockchain-based assets is digital currencies. Although digital currency is already in use, blockchain businesses are lowering the entry barrier and offering a seamless exchange of the most well-known cryptocurrencies as a banking substitute. The promise of blockchain technology and cryptocurrencies is being </a:t>
            </a:r>
            <a:r>
              <a:rPr lang="en-US" dirty="0" err="1">
                <a:effectLst/>
              </a:rPr>
              <a:t>recognised</a:t>
            </a:r>
            <a:r>
              <a:rPr lang="en-US" dirty="0">
                <a:effectLst/>
              </a:rPr>
              <a:t> by many financial </a:t>
            </a:r>
            <a:r>
              <a:rPr lang="en-US" dirty="0" err="1">
                <a:effectLst/>
              </a:rPr>
              <a:t>organisations</a:t>
            </a:r>
            <a:r>
              <a:rPr lang="en-US" dirty="0">
                <a:effectLst/>
              </a:rPr>
              <a:t> even though banking is subject to several rules and regulations. By removing reconciliations and providing assurance over transaction history, Blockchain could broaden the scope of accounting, considering more factors now viewed as being too difficult or unreliable to measure, such as the worth of a company’s data. </a:t>
            </a:r>
          </a:p>
          <a:p>
            <a:r>
              <a:rPr lang="en-US" dirty="0">
                <a:effectLst/>
              </a:rPr>
              <a:t>Due to the distributed, unchangeable transaction records that blockchains offer, financial institutions can </a:t>
            </a:r>
            <a:r>
              <a:rPr lang="en-US" dirty="0" err="1">
                <a:effectLst/>
              </a:rPr>
              <a:t>utilise</a:t>
            </a:r>
            <a:r>
              <a:rPr lang="en-US" dirty="0">
                <a:effectLst/>
              </a:rPr>
              <a:t> them to maintain records and books while still adhering to legal requirements. Finance blockchain applications’ quicker transaction settlement times can enhance current financial services. For instance, lenders will be able to fund loans more quickly, suppliers will get paid faster, and stock exchanges will be able to settle purchases and sales of securities faster. Applications for the property blockchain eliminate the need for individual and paper-based communication, cutting expenses and human error while accelerating the process. </a:t>
            </a:r>
          </a:p>
          <a:p>
            <a:r>
              <a:rPr lang="en-US" dirty="0">
                <a:effectLst/>
              </a:rPr>
              <a:t>Borrowers and financial institutions gain from eliminating mediators since it enables them to provide more competitive pricing and decrease staff costs </a:t>
            </a:r>
            <a:endParaRPr lang="en-US" dirty="0"/>
          </a:p>
          <a:p>
            <a:endParaRPr lang="en-EG" dirty="0"/>
          </a:p>
        </p:txBody>
      </p:sp>
    </p:spTree>
    <p:extLst>
      <p:ext uri="{BB962C8B-B14F-4D97-AF65-F5344CB8AC3E}">
        <p14:creationId xmlns:p14="http://schemas.microsoft.com/office/powerpoint/2010/main" val="34130732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11BFC-490E-46EB-7201-0DECB9F70291}"/>
              </a:ext>
            </a:extLst>
          </p:cNvPr>
          <p:cNvSpPr>
            <a:spLocks noGrp="1"/>
          </p:cNvSpPr>
          <p:nvPr>
            <p:ph type="title"/>
          </p:nvPr>
        </p:nvSpPr>
        <p:spPr/>
        <p:txBody>
          <a:bodyPr>
            <a:normAutofit/>
          </a:bodyPr>
          <a:lstStyle/>
          <a:p>
            <a:r>
              <a:rPr lang="en-US" dirty="0">
                <a:effectLst/>
              </a:rPr>
              <a:t>Ease in the Auditing process </a:t>
            </a:r>
            <a:br>
              <a:rPr lang="en-US" dirty="0"/>
            </a:br>
            <a:endParaRPr lang="en-EG" dirty="0"/>
          </a:p>
        </p:txBody>
      </p:sp>
      <p:sp>
        <p:nvSpPr>
          <p:cNvPr id="3" name="Content Placeholder 2">
            <a:extLst>
              <a:ext uri="{FF2B5EF4-FFF2-40B4-BE49-F238E27FC236}">
                <a16:creationId xmlns:a16="http://schemas.microsoft.com/office/drawing/2014/main" id="{59B5F150-7DBF-CFFD-1D3A-C227B9492531}"/>
              </a:ext>
            </a:extLst>
          </p:cNvPr>
          <p:cNvSpPr>
            <a:spLocks noGrp="1"/>
          </p:cNvSpPr>
          <p:nvPr>
            <p:ph idx="1"/>
          </p:nvPr>
        </p:nvSpPr>
        <p:spPr/>
        <p:txBody>
          <a:bodyPr>
            <a:normAutofit/>
          </a:bodyPr>
          <a:lstStyle/>
          <a:p>
            <a:r>
              <a:rPr lang="en-US" dirty="0">
                <a:effectLst/>
              </a:rPr>
              <a:t>The auditing process could be more straightforward using Blockchain in the finance industry. The immutable blockchain records enable auditors to verify that compliance requirements are being met while offering total transparency into the financial </a:t>
            </a:r>
            <a:r>
              <a:rPr lang="en-US" dirty="0" err="1">
                <a:effectLst/>
              </a:rPr>
              <a:t>organisation’s</a:t>
            </a:r>
            <a:r>
              <a:rPr lang="en-US" dirty="0">
                <a:effectLst/>
              </a:rPr>
              <a:t> events. Blockchain can help maintain transparency by guaranteeing financial service providers’ integrity and moral conduct. With Blockchain, it is easier to follow any suspicious transaction. Additionally, Blockchain offers immediate access to all financial data, reducing the time needed for auditing procedures. </a:t>
            </a:r>
          </a:p>
          <a:p>
            <a:r>
              <a:rPr lang="en-US" dirty="0">
                <a:effectLst/>
              </a:rPr>
              <a:t>By establishing connections with other </a:t>
            </a:r>
            <a:r>
              <a:rPr lang="en-US" dirty="0" err="1">
                <a:effectLst/>
              </a:rPr>
              <a:t>organisations</a:t>
            </a:r>
            <a:r>
              <a:rPr lang="en-US" dirty="0">
                <a:effectLst/>
              </a:rPr>
              <a:t>, markets, and economies around the world based on transparency, security, and trust, dedicated blockchain enterprise platforms have the potential to transform the way businesses function on a global scale. Through computer code, blockchain technology enables the development and automation of business logic, confirming each stage of the business process with accuracy, security, and time control. Modern private blockchain networks are built to manage spikes in network activity and hundreds of transactions per second. Numerous companies have been researching the advantages of Blockchain for years. </a:t>
            </a:r>
          </a:p>
          <a:p>
            <a:r>
              <a:rPr lang="en-US" dirty="0">
                <a:effectLst/>
              </a:rPr>
              <a:t>Blockchain technology is used in letter of credit transactions to connect banks and businesses for an end-to-end digital letter of credit independent of other systems. Blockchain, an emerging technology, will significantly impact the commercial and financial industries. It sheds light on how professionals will need to advance their skills and get ready to adopt cutting-edge technology that will influence the future of business and finance. </a:t>
            </a:r>
            <a:endParaRPr lang="en-US" dirty="0"/>
          </a:p>
          <a:p>
            <a:endParaRPr lang="en-EG" dirty="0"/>
          </a:p>
        </p:txBody>
      </p:sp>
    </p:spTree>
    <p:extLst>
      <p:ext uri="{BB962C8B-B14F-4D97-AF65-F5344CB8AC3E}">
        <p14:creationId xmlns:p14="http://schemas.microsoft.com/office/powerpoint/2010/main" val="927293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DEC6A-4DEC-CFB9-983B-C71F12EB41A3}"/>
              </a:ext>
            </a:extLst>
          </p:cNvPr>
          <p:cNvSpPr>
            <a:spLocks noGrp="1"/>
          </p:cNvSpPr>
          <p:nvPr>
            <p:ph type="title"/>
          </p:nvPr>
        </p:nvSpPr>
        <p:spPr/>
        <p:txBody>
          <a:bodyPr>
            <a:normAutofit/>
          </a:bodyPr>
          <a:lstStyle/>
          <a:p>
            <a:r>
              <a:rPr lang="en-US" dirty="0">
                <a:effectLst/>
              </a:rPr>
              <a:t>Financial services </a:t>
            </a:r>
            <a:br>
              <a:rPr lang="en-US" dirty="0"/>
            </a:br>
            <a:endParaRPr lang="en-EG" dirty="0"/>
          </a:p>
        </p:txBody>
      </p:sp>
      <p:sp>
        <p:nvSpPr>
          <p:cNvPr id="3" name="Content Placeholder 2">
            <a:extLst>
              <a:ext uri="{FF2B5EF4-FFF2-40B4-BE49-F238E27FC236}">
                <a16:creationId xmlns:a16="http://schemas.microsoft.com/office/drawing/2014/main" id="{99171FD8-D975-88CE-D8BA-3FF57A7843E1}"/>
              </a:ext>
            </a:extLst>
          </p:cNvPr>
          <p:cNvSpPr>
            <a:spLocks noGrp="1"/>
          </p:cNvSpPr>
          <p:nvPr>
            <p:ph idx="1"/>
          </p:nvPr>
        </p:nvSpPr>
        <p:spPr/>
        <p:txBody>
          <a:bodyPr>
            <a:normAutofit/>
          </a:bodyPr>
          <a:lstStyle/>
          <a:p>
            <a:r>
              <a:rPr lang="en-US" dirty="0">
                <a:effectLst/>
              </a:rPr>
              <a:t>Several financial services are being developed using blockchain technology. Investment in blockchain-based financial applications has significantly expanded. Many firms are gradually showing progress with Blockchain in the financial services ecosystem. </a:t>
            </a:r>
          </a:p>
          <a:p>
            <a:r>
              <a:rPr lang="en-US" dirty="0">
                <a:effectLst/>
              </a:rPr>
              <a:t>With identical copies stored on every network computer, Blockchain Technology is a vast, distributed ledger that runs on millions of devices and records anything. Most of the nodes in a blockchain network must run some algorithms when a new transaction or an edit to an existing transaction is received to evaluate and verify the history of the proposed transaction and reach a consensus that the history and signature are valid. Only then is the new transaction accepted into the ledger. </a:t>
            </a:r>
          </a:p>
          <a:p>
            <a:r>
              <a:rPr lang="en-US" dirty="0">
                <a:effectLst/>
              </a:rPr>
              <a:t>In a blockchain, a data structure represents a financial ledger entry or transaction record. The ledger and its existing transactions are presumed to be of high integrity since each transaction is digitally signed to confirm its legitimacy and that no one tampers with it. Blockchain enables transactions within a closed group funded by a cryptocurrency, unlike traditional value exchange systems where two or more parties must agree on the value and other economic considerations for a transaction to occur. </a:t>
            </a:r>
            <a:endParaRPr lang="en-US" dirty="0"/>
          </a:p>
          <a:p>
            <a:endParaRPr lang="en-EG" dirty="0"/>
          </a:p>
        </p:txBody>
      </p:sp>
    </p:spTree>
    <p:extLst>
      <p:ext uri="{BB962C8B-B14F-4D97-AF65-F5344CB8AC3E}">
        <p14:creationId xmlns:p14="http://schemas.microsoft.com/office/powerpoint/2010/main" val="39232149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67483-C877-115B-8E98-950295C01A07}"/>
              </a:ext>
            </a:extLst>
          </p:cNvPr>
          <p:cNvSpPr>
            <a:spLocks noGrp="1"/>
          </p:cNvSpPr>
          <p:nvPr>
            <p:ph type="title"/>
          </p:nvPr>
        </p:nvSpPr>
        <p:spPr/>
        <p:txBody>
          <a:bodyPr>
            <a:normAutofit/>
          </a:bodyPr>
          <a:lstStyle/>
          <a:p>
            <a:r>
              <a:rPr lang="en-US" dirty="0" err="1">
                <a:effectLst/>
              </a:rPr>
              <a:t>Tokenisation</a:t>
            </a:r>
            <a:r>
              <a:rPr lang="en-US" dirty="0">
                <a:effectLst/>
              </a:rPr>
              <a:t> </a:t>
            </a:r>
            <a:br>
              <a:rPr lang="en-US" dirty="0"/>
            </a:br>
            <a:endParaRPr lang="en-EG" dirty="0"/>
          </a:p>
        </p:txBody>
      </p:sp>
      <p:sp>
        <p:nvSpPr>
          <p:cNvPr id="3" name="Content Placeholder 2">
            <a:extLst>
              <a:ext uri="{FF2B5EF4-FFF2-40B4-BE49-F238E27FC236}">
                <a16:creationId xmlns:a16="http://schemas.microsoft.com/office/drawing/2014/main" id="{405A3A9A-C6B9-4681-1B4E-ED751C8FF90A}"/>
              </a:ext>
            </a:extLst>
          </p:cNvPr>
          <p:cNvSpPr>
            <a:spLocks noGrp="1"/>
          </p:cNvSpPr>
          <p:nvPr>
            <p:ph idx="1"/>
          </p:nvPr>
        </p:nvSpPr>
        <p:spPr/>
        <p:txBody>
          <a:bodyPr>
            <a:normAutofit/>
          </a:bodyPr>
          <a:lstStyle/>
          <a:p>
            <a:r>
              <a:rPr lang="en-US" dirty="0">
                <a:effectLst/>
              </a:rPr>
              <a:t>Blockchain technology plays a crucial role in </a:t>
            </a:r>
            <a:r>
              <a:rPr lang="en-US" dirty="0" err="1">
                <a:effectLst/>
              </a:rPr>
              <a:t>tokenisation</a:t>
            </a:r>
            <a:r>
              <a:rPr lang="en-US" dirty="0">
                <a:effectLst/>
              </a:rPr>
              <a:t>, the process of creating tokens on a blockchain that reflect tangible assets. The application of Blockchain in banking is growing along with the launch of Central Bank Digital Currencies. Additionally, in order to streamline fund management, financial service companies are exploring blockchain technology. Financial service companies may find it easier to manage cost management pressures if blockchain technology is used in fund administration. </a:t>
            </a:r>
          </a:p>
          <a:p>
            <a:r>
              <a:rPr lang="en-US" dirty="0">
                <a:effectLst/>
              </a:rPr>
              <a:t>The development of </a:t>
            </a:r>
            <a:r>
              <a:rPr lang="en-US" dirty="0" err="1">
                <a:effectLst/>
              </a:rPr>
              <a:t>decentralised</a:t>
            </a:r>
            <a:r>
              <a:rPr lang="en-US" dirty="0">
                <a:effectLst/>
              </a:rPr>
              <a:t> applications is made possible by the Blockchain. Even between banks and numerous external services, including blockchains, there is a chance for interoperability. All of these aspects share the security and dependability of the Blockchain. Products that benefit from Blockchain and AI technology can be made by combining their most delicate features. A straightforward token system might also improve a platform’s appeal to users and banking services. </a:t>
            </a:r>
          </a:p>
          <a:p>
            <a:r>
              <a:rPr lang="en-US" dirty="0">
                <a:effectLst/>
              </a:rPr>
              <a:t>The Blockchain is mainly used to store client requests and make AI based judgments. Blockchain technology has gradually made its way into the payments industry, changing the nature of transactions. It </a:t>
            </a:r>
            <a:r>
              <a:rPr lang="en-US" dirty="0" err="1">
                <a:effectLst/>
              </a:rPr>
              <a:t>revolutionised</a:t>
            </a:r>
            <a:r>
              <a:rPr lang="en-US" dirty="0">
                <a:effectLst/>
              </a:rPr>
              <a:t> financial services by removing incorruptibility and fostering efficiency and simplicity by adopting new financial processes and infrastructure. </a:t>
            </a:r>
            <a:endParaRPr lang="en-US" dirty="0"/>
          </a:p>
          <a:p>
            <a:endParaRPr lang="en-EG" dirty="0"/>
          </a:p>
        </p:txBody>
      </p:sp>
    </p:spTree>
    <p:extLst>
      <p:ext uri="{BB962C8B-B14F-4D97-AF65-F5344CB8AC3E}">
        <p14:creationId xmlns:p14="http://schemas.microsoft.com/office/powerpoint/2010/main" val="31218867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23094-8C33-8C5A-C446-A3A6E025340F}"/>
              </a:ext>
            </a:extLst>
          </p:cNvPr>
          <p:cNvSpPr>
            <a:spLocks noGrp="1"/>
          </p:cNvSpPr>
          <p:nvPr>
            <p:ph type="title"/>
          </p:nvPr>
        </p:nvSpPr>
        <p:spPr/>
        <p:txBody>
          <a:bodyPr>
            <a:normAutofit/>
          </a:bodyPr>
          <a:lstStyle/>
          <a:p>
            <a:r>
              <a:rPr lang="en-US" dirty="0">
                <a:effectLst/>
              </a:rPr>
              <a:t>Smart contract </a:t>
            </a:r>
            <a:br>
              <a:rPr lang="en-US" dirty="0"/>
            </a:br>
            <a:endParaRPr lang="en-EG" dirty="0"/>
          </a:p>
        </p:txBody>
      </p:sp>
      <p:sp>
        <p:nvSpPr>
          <p:cNvPr id="3" name="Content Placeholder 2">
            <a:extLst>
              <a:ext uri="{FF2B5EF4-FFF2-40B4-BE49-F238E27FC236}">
                <a16:creationId xmlns:a16="http://schemas.microsoft.com/office/drawing/2014/main" id="{692DE9E6-BDF9-3470-C897-ECD5944E8D4F}"/>
              </a:ext>
            </a:extLst>
          </p:cNvPr>
          <p:cNvSpPr>
            <a:spLocks noGrp="1"/>
          </p:cNvSpPr>
          <p:nvPr>
            <p:ph idx="1"/>
          </p:nvPr>
        </p:nvSpPr>
        <p:spPr/>
        <p:txBody>
          <a:bodyPr>
            <a:normAutofit lnSpcReduction="10000"/>
          </a:bodyPr>
          <a:lstStyle/>
          <a:p>
            <a:r>
              <a:rPr lang="en-US" dirty="0">
                <a:effectLst/>
              </a:rPr>
              <a:t>A crucial component of blockchain applications is smart contracts. Users of blockchain technology must ensure that smart contract code is accurate, secure, uniform, and effective. It is crucial to test both the functionality and the controls surrounding it. Users of blockchain technology must continuously test their performance. Using smart contracts to regulate loan terms and conditions, distributed ledger technology to address communication and transaction tracking, transparency and immutable data to shed light on time-consuming reconciliations and incorrect payments, and other techniques will improve execution and servicing efficiency across the syndicated loan ecosystem. </a:t>
            </a:r>
          </a:p>
          <a:p>
            <a:r>
              <a:rPr lang="en-US" dirty="0">
                <a:effectLst/>
              </a:rPr>
              <a:t>Combining machine learning data capabilities with blockchain-based smart contracts enables this dynamic. While machine learning can seek abnormalities and warn humans when identified, smart contacts can automate processes by looking for them. Financial transactions would be secure, transparent, and effective using the beneficial infrastructure. Many people view Blockchain, a </a:t>
            </a:r>
            <a:r>
              <a:rPr lang="en-US" dirty="0" err="1">
                <a:effectLst/>
              </a:rPr>
              <a:t>decentralised</a:t>
            </a:r>
            <a:r>
              <a:rPr lang="en-US" dirty="0">
                <a:effectLst/>
              </a:rPr>
              <a:t> technology, as a competitive alternative to historically </a:t>
            </a:r>
            <a:r>
              <a:rPr lang="en-US" dirty="0" err="1">
                <a:effectLst/>
              </a:rPr>
              <a:t>centralised</a:t>
            </a:r>
            <a:r>
              <a:rPr lang="en-US" dirty="0">
                <a:effectLst/>
              </a:rPr>
              <a:t> </a:t>
            </a:r>
            <a:r>
              <a:rPr lang="en-US" dirty="0" err="1">
                <a:effectLst/>
              </a:rPr>
              <a:t>organisations</a:t>
            </a:r>
            <a:r>
              <a:rPr lang="en-US" dirty="0">
                <a:effectLst/>
              </a:rPr>
              <a:t> like banks. As long as artificial intelligence attracts significant investment, machine learning seems to be in a position for significant expansion. </a:t>
            </a:r>
          </a:p>
          <a:p>
            <a:r>
              <a:rPr lang="en-US" dirty="0">
                <a:effectLst/>
              </a:rPr>
              <a:t>The technology is projected to permeate various sectors and applications because of its versatility. Integrations between Blockchain and machine learning can potentially provide tremendous value, especially for the financial services industry. These complimentary technologies enhance security, boost performance, and regulate automation to bring about transformational change in the financial sector. </a:t>
            </a:r>
            <a:endParaRPr lang="en-US" dirty="0"/>
          </a:p>
          <a:p>
            <a:endParaRPr lang="en-EG" dirty="0"/>
          </a:p>
        </p:txBody>
      </p:sp>
    </p:spTree>
    <p:extLst>
      <p:ext uri="{BB962C8B-B14F-4D97-AF65-F5344CB8AC3E}">
        <p14:creationId xmlns:p14="http://schemas.microsoft.com/office/powerpoint/2010/main" val="8407239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392F4-6B3F-3147-3F86-69A8BF2D06BF}"/>
              </a:ext>
            </a:extLst>
          </p:cNvPr>
          <p:cNvSpPr>
            <a:spLocks noGrp="1"/>
          </p:cNvSpPr>
          <p:nvPr>
            <p:ph type="title"/>
          </p:nvPr>
        </p:nvSpPr>
        <p:spPr/>
        <p:txBody>
          <a:bodyPr>
            <a:normAutofit/>
          </a:bodyPr>
          <a:lstStyle/>
          <a:p>
            <a:r>
              <a:rPr lang="en-US" dirty="0">
                <a:effectLst/>
              </a:rPr>
              <a:t>Reduce time and expenses of financial institutions </a:t>
            </a:r>
            <a:br>
              <a:rPr lang="en-US" dirty="0"/>
            </a:br>
            <a:endParaRPr lang="en-EG" dirty="0"/>
          </a:p>
        </p:txBody>
      </p:sp>
      <p:sp>
        <p:nvSpPr>
          <p:cNvPr id="3" name="Content Placeholder 2">
            <a:extLst>
              <a:ext uri="{FF2B5EF4-FFF2-40B4-BE49-F238E27FC236}">
                <a16:creationId xmlns:a16="http://schemas.microsoft.com/office/drawing/2014/main" id="{E700462A-6FD6-963C-AF5E-785560695ACD}"/>
              </a:ext>
            </a:extLst>
          </p:cNvPr>
          <p:cNvSpPr>
            <a:spLocks noGrp="1"/>
          </p:cNvSpPr>
          <p:nvPr>
            <p:ph idx="1"/>
          </p:nvPr>
        </p:nvSpPr>
        <p:spPr/>
        <p:txBody>
          <a:bodyPr>
            <a:normAutofit/>
          </a:bodyPr>
          <a:lstStyle/>
          <a:p>
            <a:r>
              <a:rPr lang="en-US" dirty="0">
                <a:effectLst/>
              </a:rPr>
              <a:t>By eliminating friction and thereby cutting down on time and expenses required by financial institutions, Blockchain can streamline various procedures, especially reconciliation, clearing, and settlement. Similar to this, the financial sector can use Blockchain to do away with the manual procedures needed to gather and distribute the various types of documents that are frequently needed for transactions, including custom forms, insurance policies, and other documents of many different kinds gathered by banks and financial services companies. Blockchain technology speeds up transaction processing. </a:t>
            </a:r>
          </a:p>
          <a:p>
            <a:r>
              <a:rPr lang="en-US" dirty="0">
                <a:effectLst/>
              </a:rPr>
              <a:t>There is no need for mediators to approve financial transactions between customers due to the distributed existence. This offers a less expensive and more practical method of exchanging currencies than banks. It is the safest way to clear promises, fraud, and money laundering. In the upcoming years, blockchain adoption in the financial sector will multiply. The sector is also investigating how rapidly Blockchain instances are being used. </a:t>
            </a:r>
          </a:p>
          <a:p>
            <a:r>
              <a:rPr lang="en-US" dirty="0">
                <a:effectLst/>
              </a:rPr>
              <a:t>Companies that produce consumer packaged goods have made significant investments in blockchain technology because of the promise of increased supply chain transparency. Their consumers, retailers, and food safety </a:t>
            </a:r>
            <a:r>
              <a:rPr lang="en-US" dirty="0" err="1">
                <a:effectLst/>
              </a:rPr>
              <a:t>organisations</a:t>
            </a:r>
            <a:r>
              <a:rPr lang="en-US" dirty="0">
                <a:effectLst/>
              </a:rPr>
              <a:t> call for more openness, and Blockchain seems to be a potential solution for this complicated industry. </a:t>
            </a:r>
            <a:endParaRPr lang="en-US" dirty="0"/>
          </a:p>
          <a:p>
            <a:endParaRPr lang="en-EG" dirty="0"/>
          </a:p>
        </p:txBody>
      </p:sp>
    </p:spTree>
    <p:extLst>
      <p:ext uri="{BB962C8B-B14F-4D97-AF65-F5344CB8AC3E}">
        <p14:creationId xmlns:p14="http://schemas.microsoft.com/office/powerpoint/2010/main" val="32926407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CBB66-4CE0-6178-D50D-0D47A03BA6D0}"/>
              </a:ext>
            </a:extLst>
          </p:cNvPr>
          <p:cNvSpPr>
            <a:spLocks noGrp="1"/>
          </p:cNvSpPr>
          <p:nvPr>
            <p:ph type="title"/>
          </p:nvPr>
        </p:nvSpPr>
        <p:spPr/>
        <p:txBody>
          <a:bodyPr>
            <a:normAutofit/>
          </a:bodyPr>
          <a:lstStyle/>
          <a:p>
            <a:r>
              <a:rPr lang="en-US" dirty="0">
                <a:effectLst/>
              </a:rPr>
              <a:t>Increases stock trading transparency </a:t>
            </a:r>
            <a:br>
              <a:rPr lang="en-US" dirty="0"/>
            </a:br>
            <a:endParaRPr lang="en-EG" dirty="0"/>
          </a:p>
        </p:txBody>
      </p:sp>
      <p:sp>
        <p:nvSpPr>
          <p:cNvPr id="3" name="Content Placeholder 2">
            <a:extLst>
              <a:ext uri="{FF2B5EF4-FFF2-40B4-BE49-F238E27FC236}">
                <a16:creationId xmlns:a16="http://schemas.microsoft.com/office/drawing/2014/main" id="{3908BB61-7E6F-2C5E-F113-7D8C4EA615A9}"/>
              </a:ext>
            </a:extLst>
          </p:cNvPr>
          <p:cNvSpPr>
            <a:spLocks noGrp="1"/>
          </p:cNvSpPr>
          <p:nvPr>
            <p:ph idx="1"/>
          </p:nvPr>
        </p:nvSpPr>
        <p:spPr/>
        <p:txBody>
          <a:bodyPr>
            <a:normAutofit/>
          </a:bodyPr>
          <a:lstStyle/>
          <a:p>
            <a:r>
              <a:rPr lang="en-US" dirty="0">
                <a:effectLst/>
              </a:rPr>
              <a:t>Blockchain increases transparency in stock trading since it offers a </a:t>
            </a:r>
            <a:r>
              <a:rPr lang="en-US" dirty="0" err="1">
                <a:effectLst/>
              </a:rPr>
              <a:t>decentralised</a:t>
            </a:r>
            <a:r>
              <a:rPr lang="en-US" dirty="0">
                <a:effectLst/>
              </a:rPr>
              <a:t> platform. Blockchain will end the convoluted multi-person engagement process. Smart contracts can be used to record transactions on the Blockchain. Blockchain technology has the potential to restructure banks, speed up transactions, and </a:t>
            </a:r>
            <a:r>
              <a:rPr lang="en-US" dirty="0" err="1">
                <a:effectLst/>
              </a:rPr>
              <a:t>modernise</a:t>
            </a:r>
            <a:r>
              <a:rPr lang="en-US" dirty="0">
                <a:effectLst/>
              </a:rPr>
              <a:t> stock exchanges in the financial services sector while preserving appropriate security. </a:t>
            </a:r>
          </a:p>
          <a:p>
            <a:r>
              <a:rPr lang="en-US" dirty="0">
                <a:effectLst/>
              </a:rPr>
              <a:t>The </a:t>
            </a:r>
            <a:r>
              <a:rPr lang="en-US" dirty="0" err="1">
                <a:effectLst/>
              </a:rPr>
              <a:t>digitisation</a:t>
            </a:r>
            <a:r>
              <a:rPr lang="en-US" dirty="0">
                <a:effectLst/>
              </a:rPr>
              <a:t> of accounting has been relatively slow. This is due, in part, to the necessity of meeting strict regulatory standards for the legitimacy and integrity of data. As a result, another industry that Blockchain has the potential to </a:t>
            </a:r>
            <a:r>
              <a:rPr lang="en-US" dirty="0" err="1">
                <a:effectLst/>
              </a:rPr>
              <a:t>revolutionise</a:t>
            </a:r>
            <a:r>
              <a:rPr lang="en-US" dirty="0">
                <a:effectLst/>
              </a:rPr>
              <a:t> is accounting. This technology will streamline double-entry bookkeeping procedures while also simplifying compliance. Instead of maintaining separate records based on transaction receipts, companies can input transactions directly into a joint register. </a:t>
            </a:r>
          </a:p>
          <a:p>
            <a:r>
              <a:rPr lang="en-US" dirty="0">
                <a:effectLst/>
              </a:rPr>
              <a:t>The fundamental goal of blockchain technology must be kept in mind to </a:t>
            </a:r>
            <a:r>
              <a:rPr lang="en-US" dirty="0" err="1">
                <a:effectLst/>
              </a:rPr>
              <a:t>realise</a:t>
            </a:r>
            <a:r>
              <a:rPr lang="en-US" dirty="0">
                <a:effectLst/>
              </a:rPr>
              <a:t> this potential. Furthermore, high-quality data must be given to machine learning </a:t>
            </a:r>
            <a:r>
              <a:rPr lang="en-US" dirty="0" err="1">
                <a:effectLst/>
              </a:rPr>
              <a:t>programmes</a:t>
            </a:r>
            <a:r>
              <a:rPr lang="en-US" dirty="0">
                <a:effectLst/>
              </a:rPr>
              <a:t> to succeed. These technologies, whether they exist together or separately, are here to stay despite the uncertainties. Integrating blockchain technology and machine learning may be the following major forces transforming the financial sector. </a:t>
            </a:r>
            <a:endParaRPr lang="en-US" dirty="0"/>
          </a:p>
          <a:p>
            <a:endParaRPr lang="en-EG" dirty="0"/>
          </a:p>
        </p:txBody>
      </p:sp>
    </p:spTree>
    <p:extLst>
      <p:ext uri="{BB962C8B-B14F-4D97-AF65-F5344CB8AC3E}">
        <p14:creationId xmlns:p14="http://schemas.microsoft.com/office/powerpoint/2010/main" val="14417942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3CA34-23F8-CED3-6064-03F7C778ABF2}"/>
              </a:ext>
            </a:extLst>
          </p:cNvPr>
          <p:cNvSpPr>
            <a:spLocks noGrp="1"/>
          </p:cNvSpPr>
          <p:nvPr>
            <p:ph type="title"/>
          </p:nvPr>
        </p:nvSpPr>
        <p:spPr/>
        <p:txBody>
          <a:bodyPr>
            <a:normAutofit/>
          </a:bodyPr>
          <a:lstStyle/>
          <a:p>
            <a:r>
              <a:rPr lang="en-US" dirty="0">
                <a:effectLst/>
              </a:rPr>
              <a:t>Maintain financial ledger </a:t>
            </a:r>
            <a:br>
              <a:rPr lang="en-US" dirty="0"/>
            </a:br>
            <a:endParaRPr lang="en-EG" dirty="0"/>
          </a:p>
        </p:txBody>
      </p:sp>
      <p:sp>
        <p:nvSpPr>
          <p:cNvPr id="3" name="Content Placeholder 2">
            <a:extLst>
              <a:ext uri="{FF2B5EF4-FFF2-40B4-BE49-F238E27FC236}">
                <a16:creationId xmlns:a16="http://schemas.microsoft.com/office/drawing/2014/main" id="{C59CD056-0AC3-7F2E-9BEE-47B81B34AB38}"/>
              </a:ext>
            </a:extLst>
          </p:cNvPr>
          <p:cNvSpPr>
            <a:spLocks noGrp="1"/>
          </p:cNvSpPr>
          <p:nvPr>
            <p:ph idx="1"/>
          </p:nvPr>
        </p:nvSpPr>
        <p:spPr/>
        <p:txBody>
          <a:bodyPr>
            <a:normAutofit/>
          </a:bodyPr>
          <a:lstStyle/>
          <a:p>
            <a:r>
              <a:rPr lang="en-US" dirty="0">
                <a:effectLst/>
              </a:rPr>
              <a:t>Blockchain is an accounting technology. It is focused on the ownership transfer of assets and the maintenance of a precise financial ledger. Accountants’ measurement, sharing, and analysis of financial information are significant concerns. Primarily professionals are concerned with managing financial resources best or calculating or quantifying property rights and duties. Blockchain clarifies asset ownership and whether or not accountants have obligations, and it can increase productivity dramatically. Blockchain adoption must be widespread if transactions are to be speedy and easy. Because businesses in the financial industry interact with one another and need a framework to </a:t>
            </a:r>
            <a:r>
              <a:rPr lang="en-US" dirty="0" err="1">
                <a:effectLst/>
              </a:rPr>
              <a:t>utilise</a:t>
            </a:r>
            <a:r>
              <a:rPr lang="en-US" dirty="0">
                <a:effectLst/>
              </a:rPr>
              <a:t> when conducting transactions, it is particularly crucial. </a:t>
            </a:r>
          </a:p>
          <a:p>
            <a:r>
              <a:rPr lang="en-US" dirty="0">
                <a:effectLst/>
              </a:rPr>
              <a:t>For instance, all banks engaged in the transaction must adopt blockchain technology if a bank wishes to start a fund transfer </a:t>
            </a:r>
            <a:r>
              <a:rPr lang="en-US" dirty="0" err="1">
                <a:effectLst/>
              </a:rPr>
              <a:t>utilising</a:t>
            </a:r>
            <a:r>
              <a:rPr lang="en-US" dirty="0">
                <a:effectLst/>
              </a:rPr>
              <a:t> the platform. The use of blockchain technology in the financial services industry is still in its infancy. We expect interoperability and advancements in transaction processing to be two major future advances. </a:t>
            </a:r>
          </a:p>
          <a:p>
            <a:r>
              <a:rPr lang="en-US" dirty="0">
                <a:effectLst/>
              </a:rPr>
              <a:t>The benefits of technology for financial institutions will expand due to these improvements. Implementing Blockchain in the banking and financial industry will reduce transaction processing time, decrease paperwork, and establish a safe environment. In addition, Blockchain is anticipated to create new cost-saving options. It could enhance client experiences and encourage safer data transactions. </a:t>
            </a:r>
            <a:endParaRPr lang="en-US" dirty="0"/>
          </a:p>
          <a:p>
            <a:endParaRPr lang="en-EG" dirty="0"/>
          </a:p>
        </p:txBody>
      </p:sp>
    </p:spTree>
    <p:extLst>
      <p:ext uri="{BB962C8B-B14F-4D97-AF65-F5344CB8AC3E}">
        <p14:creationId xmlns:p14="http://schemas.microsoft.com/office/powerpoint/2010/main" val="190026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7ADBF-8A70-3F62-13E9-2976A5B0E70D}"/>
              </a:ext>
            </a:extLst>
          </p:cNvPr>
          <p:cNvSpPr>
            <a:spLocks noGrp="1"/>
          </p:cNvSpPr>
          <p:nvPr>
            <p:ph type="title"/>
          </p:nvPr>
        </p:nvSpPr>
        <p:spPr/>
        <p:txBody>
          <a:bodyPr>
            <a:normAutofit/>
          </a:bodyPr>
          <a:lstStyle/>
          <a:p>
            <a:r>
              <a:rPr lang="en-US" dirty="0">
                <a:effectLst/>
              </a:rPr>
              <a:t>Management of digital assets </a:t>
            </a:r>
            <a:br>
              <a:rPr lang="en-US" dirty="0"/>
            </a:br>
            <a:endParaRPr lang="en-EG" dirty="0"/>
          </a:p>
        </p:txBody>
      </p:sp>
      <p:sp>
        <p:nvSpPr>
          <p:cNvPr id="3" name="Content Placeholder 2">
            <a:extLst>
              <a:ext uri="{FF2B5EF4-FFF2-40B4-BE49-F238E27FC236}">
                <a16:creationId xmlns:a16="http://schemas.microsoft.com/office/drawing/2014/main" id="{19B724AC-FBC1-6C8D-7606-7611B953D66F}"/>
              </a:ext>
            </a:extLst>
          </p:cNvPr>
          <p:cNvSpPr>
            <a:spLocks noGrp="1"/>
          </p:cNvSpPr>
          <p:nvPr>
            <p:ph idx="1"/>
          </p:nvPr>
        </p:nvSpPr>
        <p:spPr/>
        <p:txBody>
          <a:bodyPr>
            <a:normAutofit/>
          </a:bodyPr>
          <a:lstStyle/>
          <a:p>
            <a:r>
              <a:rPr lang="en-US" dirty="0">
                <a:effectLst/>
              </a:rPr>
              <a:t>The comprehensive management of digital assets in a reliable, traceable, automated, and predictable manner is now possible by using blockchain technology. The unique feature of Blockchain is how each ‘‘block’’ is connected and secured with encryption. Blockchain technology promises to make it possible to handle foreign payments quickly, securely, and affordably by using encrypted distributed ledgers that offer reliable real-time verification of transactions without the need for middlemen like correspondent banks and clearinghouses. </a:t>
            </a:r>
          </a:p>
          <a:p>
            <a:r>
              <a:rPr lang="en-US" dirty="0">
                <a:effectLst/>
              </a:rPr>
              <a:t>Blockchain offers distributed ledger architecture and transaction immutability, both of which are necessary for removing the need for a trust enforcer in the ecosystem. By establishing a setting where trust is not a concern, tamper-proof distributed data enables counterparties to carry out their operations with certainty that they always possess the exact version of the truth and that its history cannot be altered. </a:t>
            </a:r>
          </a:p>
          <a:p>
            <a:r>
              <a:rPr lang="en-US" dirty="0">
                <a:effectLst/>
              </a:rPr>
              <a:t>Transparency among market participants will dramatically enhance by using blockchain technology. Blockchain solutions promote the construction of an open, real-time ecosystem activity log accessible to all market participants. Blockchain has preserved an immutable record of transactions and asset ownership since the asset first appears in a transaction </a:t>
            </a:r>
            <a:endParaRPr lang="en-US" dirty="0"/>
          </a:p>
          <a:p>
            <a:endParaRPr lang="en-EG" dirty="0"/>
          </a:p>
        </p:txBody>
      </p:sp>
    </p:spTree>
    <p:extLst>
      <p:ext uri="{BB962C8B-B14F-4D97-AF65-F5344CB8AC3E}">
        <p14:creationId xmlns:p14="http://schemas.microsoft.com/office/powerpoint/2010/main" val="18448942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CF1A-8F03-B26F-F67C-D9BA5F4656BF}"/>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5BB22E5-057F-BB45-0A95-14FA14A34945}"/>
              </a:ext>
            </a:extLst>
          </p:cNvPr>
          <p:cNvSpPr>
            <a:spLocks noGrp="1"/>
          </p:cNvSpPr>
          <p:nvPr>
            <p:ph idx="1"/>
          </p:nvPr>
        </p:nvSpPr>
        <p:spPr/>
        <p:txBody>
          <a:bodyPr/>
          <a:lstStyle/>
          <a:p>
            <a:pPr marL="304800" indent="-304800"/>
            <a:r>
              <a:rPr lang="en-US" sz="1800" kern="0" dirty="0">
                <a:effectLst/>
                <a:ea typeface="Calibri" panose="020F0502020204030204" pitchFamily="34" charset="0"/>
              </a:rPr>
              <a:t>Javaid, M., Haleem, A., Singh, R. P., Suman, R., &amp; Khan, S. (2022). A review of Blockchain Technology applications for financial services. </a:t>
            </a:r>
            <a:r>
              <a:rPr lang="en-US" sz="1800" i="1" kern="0" dirty="0" err="1">
                <a:effectLst/>
                <a:ea typeface="Calibri" panose="020F0502020204030204" pitchFamily="34" charset="0"/>
              </a:rPr>
              <a:t>BenchCouncil</a:t>
            </a:r>
            <a:r>
              <a:rPr lang="en-US" sz="1800" i="1" kern="0" dirty="0">
                <a:effectLst/>
                <a:ea typeface="Calibri" panose="020F0502020204030204" pitchFamily="34" charset="0"/>
              </a:rPr>
              <a:t> Transactions on Benchmarks, Standards and Evaluations</a:t>
            </a:r>
            <a:r>
              <a:rPr lang="en-US" sz="1800" kern="0" dirty="0">
                <a:effectLst/>
                <a:ea typeface="Calibri" panose="020F0502020204030204" pitchFamily="34" charset="0"/>
              </a:rPr>
              <a:t>, </a:t>
            </a:r>
            <a:r>
              <a:rPr lang="en-US" sz="1800" i="1" kern="0" dirty="0">
                <a:effectLst/>
                <a:ea typeface="Calibri" panose="020F0502020204030204" pitchFamily="34" charset="0"/>
              </a:rPr>
              <a:t>2</a:t>
            </a:r>
            <a:r>
              <a:rPr lang="en-US" sz="1800" kern="0" dirty="0">
                <a:effectLst/>
                <a:ea typeface="Calibri" panose="020F0502020204030204" pitchFamily="34" charset="0"/>
              </a:rPr>
              <a:t>(3), 100073. https://</a:t>
            </a:r>
            <a:r>
              <a:rPr lang="en-US" sz="1800" kern="0" dirty="0" err="1">
                <a:effectLst/>
                <a:ea typeface="Calibri" panose="020F0502020204030204" pitchFamily="34" charset="0"/>
              </a:rPr>
              <a:t>doi.org</a:t>
            </a:r>
            <a:r>
              <a:rPr lang="en-US" sz="1800" kern="0" dirty="0">
                <a:effectLst/>
                <a:ea typeface="Calibri" panose="020F0502020204030204" pitchFamily="34" charset="0"/>
              </a:rPr>
              <a:t>/10.1016/j.tbench.2022.100073</a:t>
            </a:r>
            <a:endParaRPr lang="en-EG" sz="1800" kern="100" dirty="0">
              <a:effectLst/>
              <a:ea typeface="Calibri" panose="020F0502020204030204" pitchFamily="34" charset="0"/>
            </a:endParaRPr>
          </a:p>
          <a:p>
            <a:pPr marL="0" indent="0">
              <a:buNone/>
            </a:pPr>
            <a:endParaRPr lang="en-EG" sz="1800" kern="100" dirty="0">
              <a:effectLst/>
              <a:ea typeface="Calibri" panose="020F0502020204030204" pitchFamily="34" charset="0"/>
            </a:endParaRPr>
          </a:p>
          <a:p>
            <a:endParaRPr lang="en-EG" dirty="0"/>
          </a:p>
        </p:txBody>
      </p:sp>
    </p:spTree>
    <p:extLst>
      <p:ext uri="{BB962C8B-B14F-4D97-AF65-F5344CB8AC3E}">
        <p14:creationId xmlns:p14="http://schemas.microsoft.com/office/powerpoint/2010/main" val="42215108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TotalTime>
  <Words>10221</Words>
  <Application>Microsoft Macintosh PowerPoint</Application>
  <PresentationFormat>Widescreen</PresentationFormat>
  <Paragraphs>350</Paragraphs>
  <Slides>60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Alexandria</vt:lpstr>
      <vt:lpstr>Arial</vt:lpstr>
      <vt:lpstr>Calibri</vt:lpstr>
      <vt:lpstr>CharisSIL</vt:lpstr>
      <vt:lpstr>Times New Roman</vt:lpstr>
      <vt:lpstr>Office Theme</vt:lpstr>
      <vt:lpstr>PowerPoint Presentation</vt:lpstr>
      <vt:lpstr>A Review of Blockchain Technology Applications for Financial Services  </vt:lpstr>
      <vt:lpstr>Table of Contents</vt:lpstr>
      <vt:lpstr>Introduction</vt:lpstr>
      <vt:lpstr>Introduction</vt:lpstr>
      <vt:lpstr>Introduction</vt:lpstr>
      <vt:lpstr>Introduction</vt:lpstr>
      <vt:lpstr>Blockchain</vt:lpstr>
      <vt:lpstr>Blockchain</vt:lpstr>
      <vt:lpstr>Blockchain</vt:lpstr>
      <vt:lpstr>Need of blockchain </vt:lpstr>
      <vt:lpstr>Need of blockchain </vt:lpstr>
      <vt:lpstr>Research objectives </vt:lpstr>
      <vt:lpstr>Research objectives </vt:lpstr>
      <vt:lpstr>Tools and strategies in blockchain for financial services </vt:lpstr>
      <vt:lpstr>Tools and strategies in blockchain for financial services </vt:lpstr>
      <vt:lpstr>Tools and strategies in blockchain for financial services </vt:lpstr>
      <vt:lpstr>Tools and strategies in blockchain for financial services </vt:lpstr>
      <vt:lpstr>Tools and strategies in blockchain for financial services </vt:lpstr>
      <vt:lpstr>Tools and strategies in blockchain for financial services </vt:lpstr>
      <vt:lpstr>Tools and strategies in blockchain for financial services </vt:lpstr>
      <vt:lpstr>Tools and strategies in blockchain for financial services </vt:lpstr>
      <vt:lpstr>Various featured services of blockchain technology in the financial domain  </vt:lpstr>
      <vt:lpstr>Various featured services of blockchain technology in the finan- 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Various featured services of blockchain technology in the financial domain </vt:lpstr>
      <vt:lpstr>Discussion </vt:lpstr>
      <vt:lpstr>Discussion  </vt:lpstr>
      <vt:lpstr>Discussion  </vt:lpstr>
      <vt:lpstr>Blockchain technology applications in financial services.  </vt:lpstr>
      <vt:lpstr>Fraud prevention  </vt:lpstr>
      <vt:lpstr>Banks and other financial institutions  </vt:lpstr>
      <vt:lpstr>Calculate credit scores  </vt:lpstr>
      <vt:lpstr>Maintaining privacy and confidentiality  </vt:lpstr>
      <vt:lpstr>Keeps track of transactions  </vt:lpstr>
      <vt:lpstr>Assurance of security and transparency  </vt:lpstr>
      <vt:lpstr>Helpful in money transaction  </vt:lpstr>
      <vt:lpstr>Boosts stakeholder’s confidence in the transaction  </vt:lpstr>
      <vt:lpstr>Banking operations  </vt:lpstr>
      <vt:lpstr>Improve client affordability  </vt:lpstr>
      <vt:lpstr>Useful for international payments  </vt:lpstr>
      <vt:lpstr>Minimise expediting of the transfer procedure  </vt:lpstr>
      <vt:lpstr>Speedup transaction system  </vt:lpstr>
      <vt:lpstr>Enable digital currencies  </vt:lpstr>
      <vt:lpstr>Ease in the Auditing process  </vt:lpstr>
      <vt:lpstr>Financial services  </vt:lpstr>
      <vt:lpstr>Tokenisation  </vt:lpstr>
      <vt:lpstr>Smart contract  </vt:lpstr>
      <vt:lpstr>Reduce time and expenses of financial institutions  </vt:lpstr>
      <vt:lpstr>Increases stock trading transparency  </vt:lpstr>
      <vt:lpstr>Maintain financial ledger  </vt:lpstr>
      <vt:lpstr>Management of digital assets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97</cp:revision>
  <dcterms:created xsi:type="dcterms:W3CDTF">2023-04-29T09:08:00Z</dcterms:created>
  <dcterms:modified xsi:type="dcterms:W3CDTF">2024-02-07T13:39:22Z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