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Default Extension="jp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22"/>
  </p:notesMasterIdLst>
  <p:sldIdLst>
    <p:sldId id="256" r:id="rId2"/>
    <p:sldId id="258" r:id="rId3"/>
    <p:sldId id="259" r:id="rId4"/>
    <p:sldId id="260" r:id="rId5"/>
    <p:sldId id="261" r:id="rId6"/>
    <p:sldId id="280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81" r:id="rId17"/>
    <p:sldId id="274" r:id="rId18"/>
    <p:sldId id="275" r:id="rId19"/>
    <p:sldId id="276" r:id="rId20"/>
    <p:sldId id="278" r:id="rId21"/>
  </p:sldIdLst>
  <p:sldSz cx="12192000" cy="6858000"/>
  <p:notesSz cx="6858000" cy="12192000"/>
  <p:embeddedFontLst>
    <p:embeddedFont>
      <p:font typeface="Inter" panose="020B0604020202020204" charset="0"/>
      <p:regular r:id="rId23"/>
      <p:bold r:id="rId24"/>
    </p:embeddedFont>
    <p:embeddedFont>
      <p:font typeface="Montserrat" panose="00000500000000000000" pitchFamily="2" charset="0"/>
      <p:regular r:id="rId25"/>
      <p:bold r:id="rId26"/>
      <p:italic r:id="rId27"/>
      <p:boldItalic r:id="rId28"/>
    </p:embeddedFont>
    <p:embeddedFont>
      <p:font typeface="Roboto" panose="02000000000000000000" pitchFamily="2" charset="0"/>
      <p:regular r:id="rId29"/>
      <p:bold r:id="rId30"/>
      <p:italic r:id="rId31"/>
      <p:boldItalic r:id="rId32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204" autoAdjust="0"/>
    <p:restoredTop sz="94610"/>
  </p:normalViewPr>
  <p:slideViewPr>
    <p:cSldViewPr snapToGrid="0" snapToObjects="1">
      <p:cViewPr varScale="1">
        <p:scale>
          <a:sx n="100" d="100"/>
          <a:sy n="100" d="100"/>
        </p:scale>
        <p:origin x="72" y="20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font" Target="fonts/font10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033993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6C0292-B90D-30D1-7A06-6847BBAD99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575EFE7-91A3-CA9A-8B21-8AFB0836469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B395D84-3A7B-9118-6CA2-5D0101C8032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BFAD18C-7B36-99F9-D6E3-7E499CDD36C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9864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A46E81-E751-F786-07BA-73156C61F9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369157E-4A95-6ABD-60C4-E4A22F3E3D7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E1C6DFB-2D31-F784-8E46-76839C9F79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5317BBA-F359-A99D-8264-FAB0C76ABD4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817731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jp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8.png"/><Relationship Id="rId18" Type="http://schemas.openxmlformats.org/officeDocument/2006/relationships/image" Target="../media/image33.png"/><Relationship Id="rId26" Type="http://schemas.openxmlformats.org/officeDocument/2006/relationships/image" Target="../media/image41.png"/><Relationship Id="rId3" Type="http://schemas.openxmlformats.org/officeDocument/2006/relationships/image" Target="../media/image18.jpg"/><Relationship Id="rId21" Type="http://schemas.openxmlformats.org/officeDocument/2006/relationships/image" Target="../media/image36.png"/><Relationship Id="rId7" Type="http://schemas.openxmlformats.org/officeDocument/2006/relationships/image" Target="../media/image22.png"/><Relationship Id="rId12" Type="http://schemas.openxmlformats.org/officeDocument/2006/relationships/image" Target="../media/image27.png"/><Relationship Id="rId17" Type="http://schemas.openxmlformats.org/officeDocument/2006/relationships/image" Target="../media/image32.png"/><Relationship Id="rId25" Type="http://schemas.openxmlformats.org/officeDocument/2006/relationships/image" Target="../media/image40.png"/><Relationship Id="rId33" Type="http://schemas.openxmlformats.org/officeDocument/2006/relationships/image" Target="../media/image48.png"/><Relationship Id="rId2" Type="http://schemas.openxmlformats.org/officeDocument/2006/relationships/notesSlide" Target="../notesSlides/notesSlide7.xml"/><Relationship Id="rId16" Type="http://schemas.openxmlformats.org/officeDocument/2006/relationships/image" Target="../media/image31.png"/><Relationship Id="rId20" Type="http://schemas.openxmlformats.org/officeDocument/2006/relationships/image" Target="../media/image35.png"/><Relationship Id="rId29" Type="http://schemas.openxmlformats.org/officeDocument/2006/relationships/image" Target="../media/image4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11" Type="http://schemas.openxmlformats.org/officeDocument/2006/relationships/image" Target="../media/image26.png"/><Relationship Id="rId24" Type="http://schemas.openxmlformats.org/officeDocument/2006/relationships/image" Target="../media/image39.png"/><Relationship Id="rId32" Type="http://schemas.openxmlformats.org/officeDocument/2006/relationships/image" Target="../media/image47.png"/><Relationship Id="rId5" Type="http://schemas.openxmlformats.org/officeDocument/2006/relationships/image" Target="../media/image20.png"/><Relationship Id="rId15" Type="http://schemas.openxmlformats.org/officeDocument/2006/relationships/image" Target="../media/image30.png"/><Relationship Id="rId23" Type="http://schemas.openxmlformats.org/officeDocument/2006/relationships/image" Target="../media/image38.png"/><Relationship Id="rId28" Type="http://schemas.openxmlformats.org/officeDocument/2006/relationships/image" Target="../media/image43.png"/><Relationship Id="rId10" Type="http://schemas.openxmlformats.org/officeDocument/2006/relationships/image" Target="../media/image25.png"/><Relationship Id="rId19" Type="http://schemas.openxmlformats.org/officeDocument/2006/relationships/image" Target="../media/image34.png"/><Relationship Id="rId31" Type="http://schemas.openxmlformats.org/officeDocument/2006/relationships/image" Target="../media/image46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Relationship Id="rId14" Type="http://schemas.openxmlformats.org/officeDocument/2006/relationships/image" Target="../media/image29.png"/><Relationship Id="rId22" Type="http://schemas.openxmlformats.org/officeDocument/2006/relationships/image" Target="../media/image37.png"/><Relationship Id="rId27" Type="http://schemas.openxmlformats.org/officeDocument/2006/relationships/image" Target="../media/image42.png"/><Relationship Id="rId30" Type="http://schemas.openxmlformats.org/officeDocument/2006/relationships/image" Target="../media/image45.png"/><Relationship Id="rId8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7" Type="http://schemas.openxmlformats.org/officeDocument/2006/relationships/image" Target="../media/image53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7" Type="http://schemas.openxmlformats.org/officeDocument/2006/relationships/image" Target="../media/image5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13" Type="http://schemas.openxmlformats.org/officeDocument/2006/relationships/image" Target="../media/image69.png"/><Relationship Id="rId18" Type="http://schemas.openxmlformats.org/officeDocument/2006/relationships/image" Target="../media/image74.png"/><Relationship Id="rId26" Type="http://schemas.openxmlformats.org/officeDocument/2006/relationships/image" Target="../media/image82.png"/><Relationship Id="rId3" Type="http://schemas.openxmlformats.org/officeDocument/2006/relationships/image" Target="../media/image18.jpg"/><Relationship Id="rId21" Type="http://schemas.openxmlformats.org/officeDocument/2006/relationships/image" Target="../media/image77.png"/><Relationship Id="rId7" Type="http://schemas.openxmlformats.org/officeDocument/2006/relationships/image" Target="../media/image63.png"/><Relationship Id="rId12" Type="http://schemas.openxmlformats.org/officeDocument/2006/relationships/image" Target="../media/image68.png"/><Relationship Id="rId17" Type="http://schemas.openxmlformats.org/officeDocument/2006/relationships/image" Target="../media/image73.png"/><Relationship Id="rId25" Type="http://schemas.openxmlformats.org/officeDocument/2006/relationships/image" Target="../media/image81.png"/><Relationship Id="rId2" Type="http://schemas.openxmlformats.org/officeDocument/2006/relationships/notesSlide" Target="../notesSlides/notesSlide11.xml"/><Relationship Id="rId16" Type="http://schemas.openxmlformats.org/officeDocument/2006/relationships/image" Target="../media/image72.png"/><Relationship Id="rId20" Type="http://schemas.openxmlformats.org/officeDocument/2006/relationships/image" Target="../media/image76.png"/><Relationship Id="rId29" Type="http://schemas.openxmlformats.org/officeDocument/2006/relationships/image" Target="../media/image8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2.png"/><Relationship Id="rId11" Type="http://schemas.openxmlformats.org/officeDocument/2006/relationships/image" Target="../media/image67.png"/><Relationship Id="rId24" Type="http://schemas.openxmlformats.org/officeDocument/2006/relationships/image" Target="../media/image80.png"/><Relationship Id="rId5" Type="http://schemas.openxmlformats.org/officeDocument/2006/relationships/image" Target="../media/image61.png"/><Relationship Id="rId15" Type="http://schemas.openxmlformats.org/officeDocument/2006/relationships/image" Target="../media/image71.png"/><Relationship Id="rId23" Type="http://schemas.openxmlformats.org/officeDocument/2006/relationships/image" Target="../media/image79.png"/><Relationship Id="rId28" Type="http://schemas.openxmlformats.org/officeDocument/2006/relationships/image" Target="../media/image84.png"/><Relationship Id="rId10" Type="http://schemas.openxmlformats.org/officeDocument/2006/relationships/image" Target="../media/image66.png"/><Relationship Id="rId19" Type="http://schemas.openxmlformats.org/officeDocument/2006/relationships/image" Target="../media/image75.png"/><Relationship Id="rId4" Type="http://schemas.openxmlformats.org/officeDocument/2006/relationships/image" Target="../media/image60.png"/><Relationship Id="rId9" Type="http://schemas.openxmlformats.org/officeDocument/2006/relationships/image" Target="../media/image65.png"/><Relationship Id="rId14" Type="http://schemas.openxmlformats.org/officeDocument/2006/relationships/image" Target="../media/image70.png"/><Relationship Id="rId22" Type="http://schemas.openxmlformats.org/officeDocument/2006/relationships/image" Target="../media/image78.png"/><Relationship Id="rId27" Type="http://schemas.openxmlformats.org/officeDocument/2006/relationships/image" Target="../media/image83.png"/><Relationship Id="rId30" Type="http://schemas.openxmlformats.org/officeDocument/2006/relationships/image" Target="../media/image8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8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0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kaggle.com/competitions/aptos2019-blindness-detection/rules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K-1-img-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K-1-text-2"/>
          <p:cNvSpPr/>
          <p:nvPr/>
        </p:nvSpPr>
        <p:spPr>
          <a:xfrm>
            <a:off x="828973" y="843409"/>
            <a:ext cx="1924050" cy="20568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500" dirty="0">
                <a:solidFill>
                  <a:srgbClr val="D48E6A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MIDOCEAN</a:t>
            </a:r>
            <a:endParaRPr lang="en-US" sz="1500" dirty="0"/>
          </a:p>
        </p:txBody>
      </p:sp>
      <p:sp>
        <p:nvSpPr>
          <p:cNvPr id="4" name="SK-1-text-3"/>
          <p:cNvSpPr/>
          <p:nvPr/>
        </p:nvSpPr>
        <p:spPr>
          <a:xfrm>
            <a:off x="853380" y="1062930"/>
            <a:ext cx="1173361" cy="89148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675" b="1" dirty="0">
                <a:solidFill>
                  <a:srgbClr val="00B4D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UNIVERSITY</a:t>
            </a:r>
            <a:endParaRPr lang="en-US" sz="675" dirty="0"/>
          </a:p>
        </p:txBody>
      </p:sp>
      <p:sp>
        <p:nvSpPr>
          <p:cNvPr id="5" name="SK-1-text-4"/>
          <p:cNvSpPr/>
          <p:nvPr/>
        </p:nvSpPr>
        <p:spPr>
          <a:xfrm>
            <a:off x="5474196" y="1152079"/>
            <a:ext cx="6717804" cy="438894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endParaRPr lang="en-US" sz="2000" dirty="0"/>
          </a:p>
        </p:txBody>
      </p:sp>
      <p:sp>
        <p:nvSpPr>
          <p:cNvPr id="7" name="SK-1-text-6"/>
          <p:cNvSpPr/>
          <p:nvPr/>
        </p:nvSpPr>
        <p:spPr>
          <a:xfrm>
            <a:off x="5488706" y="905769"/>
            <a:ext cx="6146900" cy="1887228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endParaRPr lang="en-US" sz="2400" b="1" dirty="0">
              <a:solidFill>
                <a:srgbClr val="FFFFFF"/>
              </a:solidFill>
              <a:latin typeface="Montserrat" pitchFamily="34" charset="0"/>
              <a:ea typeface="Montserrat" pitchFamily="34" charset="-122"/>
              <a:cs typeface="Montserrat" pitchFamily="34" charset="-120"/>
            </a:endParaRPr>
          </a:p>
          <a:p>
            <a:endParaRPr lang="en-US" sz="2400" b="1" dirty="0">
              <a:solidFill>
                <a:srgbClr val="FFFFFF"/>
              </a:solidFill>
              <a:latin typeface="Montserrat" pitchFamily="34" charset="0"/>
              <a:ea typeface="Montserrat" pitchFamily="34" charset="-122"/>
              <a:cs typeface="Montserrat" pitchFamily="34" charset="-120"/>
            </a:endParaRPr>
          </a:p>
          <a:p>
            <a:r>
              <a:rPr lang="en-US" sz="2400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An Efficient Hybrid Framework </a:t>
            </a:r>
          </a:p>
          <a:p>
            <a:r>
              <a:rPr lang="en-US" sz="2400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Combining</a:t>
            </a:r>
            <a:r>
              <a:rPr lang="en-US" sz="2400" dirty="0"/>
              <a:t> </a:t>
            </a:r>
            <a:r>
              <a:rPr lang="en-US" sz="2400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Transformer Feature </a:t>
            </a:r>
          </a:p>
          <a:p>
            <a:r>
              <a:rPr lang="en-US" sz="2400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Encoding and Machine Learning for </a:t>
            </a:r>
          </a:p>
          <a:p>
            <a:r>
              <a:rPr lang="en-US" sz="2400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Diabetic Retinopathy Classification</a:t>
            </a:r>
            <a:endParaRPr lang="en-US" sz="2400" dirty="0"/>
          </a:p>
          <a:p>
            <a:endParaRPr lang="en-US" sz="2000" dirty="0"/>
          </a:p>
          <a:p>
            <a:endParaRPr lang="en-US" sz="2000" dirty="0"/>
          </a:p>
          <a:p>
            <a:pPr marL="0" indent="0" algn="l">
              <a:buNone/>
            </a:pPr>
            <a:endParaRPr lang="en-US" sz="2000" dirty="0"/>
          </a:p>
        </p:txBody>
      </p:sp>
      <p:sp>
        <p:nvSpPr>
          <p:cNvPr id="8" name="SK-1-text-7"/>
          <p:cNvSpPr/>
          <p:nvPr/>
        </p:nvSpPr>
        <p:spPr>
          <a:xfrm>
            <a:off x="5498455" y="2756541"/>
            <a:ext cx="6693545" cy="418207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endParaRPr lang="en-US" sz="2000" dirty="0"/>
          </a:p>
        </p:txBody>
      </p:sp>
      <p:sp>
        <p:nvSpPr>
          <p:cNvPr id="11" name="SK-1-text-10"/>
          <p:cNvSpPr/>
          <p:nvPr/>
        </p:nvSpPr>
        <p:spPr>
          <a:xfrm>
            <a:off x="5486400" y="4251871"/>
            <a:ext cx="6705600" cy="260598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500" dirty="0">
                <a:solidFill>
                  <a:srgbClr val="00B4D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Master of Science in Artificial Intelligence</a:t>
            </a:r>
            <a:endParaRPr lang="en-US" sz="1500" dirty="0"/>
          </a:p>
        </p:txBody>
      </p:sp>
      <p:sp>
        <p:nvSpPr>
          <p:cNvPr id="12" name="SK-1-text-11"/>
          <p:cNvSpPr/>
          <p:nvPr/>
        </p:nvSpPr>
        <p:spPr>
          <a:xfrm>
            <a:off x="5498455" y="4629150"/>
            <a:ext cx="6693545" cy="212527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350" dirty="0">
                <a:solidFill>
                  <a:srgbClr val="CCCCCC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Midocean University | College of Informatics</a:t>
            </a:r>
            <a:endParaRPr lang="en-US" sz="1350" dirty="0"/>
          </a:p>
        </p:txBody>
      </p:sp>
      <p:sp>
        <p:nvSpPr>
          <p:cNvPr id="13" name="SK-1-text-12"/>
          <p:cNvSpPr/>
          <p:nvPr/>
        </p:nvSpPr>
        <p:spPr>
          <a:xfrm>
            <a:off x="5486400" y="5342334"/>
            <a:ext cx="5640705" cy="20568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350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Thesis Defense Presentation</a:t>
            </a:r>
            <a:endParaRPr lang="en-US" sz="1350" dirty="0"/>
          </a:p>
        </p:txBody>
      </p:sp>
      <p:sp>
        <p:nvSpPr>
          <p:cNvPr id="14" name="SK-1-text-13"/>
          <p:cNvSpPr/>
          <p:nvPr/>
        </p:nvSpPr>
        <p:spPr>
          <a:xfrm>
            <a:off x="451098" y="6480721"/>
            <a:ext cx="10637520" cy="16445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050" dirty="0">
                <a:solidFill>
                  <a:srgbClr val="CCCCCC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Midocean University | Master of Science in Artificial Intelligence</a:t>
            </a:r>
            <a:endParaRPr lang="en-US" sz="1050" dirty="0"/>
          </a:p>
        </p:txBody>
      </p:sp>
      <p:sp>
        <p:nvSpPr>
          <p:cNvPr id="15" name="SK-1-text-14"/>
          <p:cNvSpPr/>
          <p:nvPr/>
        </p:nvSpPr>
        <p:spPr>
          <a:xfrm>
            <a:off x="11542663" y="6494413"/>
            <a:ext cx="185886" cy="13022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r">
              <a:buNone/>
            </a:pPr>
            <a:r>
              <a:rPr lang="en-US" sz="1050" dirty="0">
                <a:solidFill>
                  <a:srgbClr val="CCCCCC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1</a:t>
            </a:r>
            <a:endParaRPr lang="en-US" sz="1050" dirty="0"/>
          </a:p>
        </p:txBody>
      </p:sp>
      <p:pic>
        <p:nvPicPr>
          <p:cNvPr id="25" name="SK-2-img-5" descr="preencoded.png">
            <a:extLst>
              <a:ext uri="{FF2B5EF4-FFF2-40B4-BE49-F238E27FC236}">
                <a16:creationId xmlns:a16="http://schemas.microsoft.com/office/drawing/2014/main" id="{AB8B8028-09B2-977A-81AF-5DF37FCA2B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74196" y="2752994"/>
            <a:ext cx="2650629" cy="1254919"/>
          </a:xfrm>
          <a:prstGeom prst="rect">
            <a:avLst/>
          </a:prstGeom>
        </p:spPr>
      </p:pic>
      <p:pic>
        <p:nvPicPr>
          <p:cNvPr id="27" name="SK-2-img-9" descr="preencoded.png">
            <a:extLst>
              <a:ext uri="{FF2B5EF4-FFF2-40B4-BE49-F238E27FC236}">
                <a16:creationId xmlns:a16="http://schemas.microsoft.com/office/drawing/2014/main" id="{76D1FCDF-BF76-A177-8312-987B5C6CECC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86078" y="3257819"/>
            <a:ext cx="1462980" cy="19050"/>
          </a:xfrm>
          <a:prstGeom prst="rect">
            <a:avLst/>
          </a:prstGeom>
        </p:spPr>
      </p:pic>
      <p:pic>
        <p:nvPicPr>
          <p:cNvPr id="29" name="SK-2-img-16" descr="preencoded.png">
            <a:extLst>
              <a:ext uri="{FF2B5EF4-FFF2-40B4-BE49-F238E27FC236}">
                <a16:creationId xmlns:a16="http://schemas.microsoft.com/office/drawing/2014/main" id="{1E2E7BE4-3E5D-AC86-79D8-2ECFF3C94EC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83882" y="2876521"/>
            <a:ext cx="731490" cy="733723"/>
          </a:xfrm>
          <a:prstGeom prst="rect">
            <a:avLst/>
          </a:prstGeom>
        </p:spPr>
      </p:pic>
      <p:sp>
        <p:nvSpPr>
          <p:cNvPr id="31" name="SK-2-text-19">
            <a:extLst>
              <a:ext uri="{FF2B5EF4-FFF2-40B4-BE49-F238E27FC236}">
                <a16:creationId xmlns:a16="http://schemas.microsoft.com/office/drawing/2014/main" id="{946F529E-BD2F-4D09-3A8D-2FBC07CF9396}"/>
              </a:ext>
            </a:extLst>
          </p:cNvPr>
          <p:cNvSpPr/>
          <p:nvPr/>
        </p:nvSpPr>
        <p:spPr>
          <a:xfrm>
            <a:off x="6486078" y="2931290"/>
            <a:ext cx="3122295" cy="226219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650" b="1" dirty="0">
                <a:solidFill>
                  <a:srgbClr val="42A5F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Prepared By:</a:t>
            </a:r>
            <a:endParaRPr lang="en-US" sz="1650" dirty="0"/>
          </a:p>
        </p:txBody>
      </p:sp>
      <p:sp>
        <p:nvSpPr>
          <p:cNvPr id="33" name="SK-2-text-20">
            <a:extLst>
              <a:ext uri="{FF2B5EF4-FFF2-40B4-BE49-F238E27FC236}">
                <a16:creationId xmlns:a16="http://schemas.microsoft.com/office/drawing/2014/main" id="{F81334F5-8821-1484-E550-B6D15B9867A7}"/>
              </a:ext>
            </a:extLst>
          </p:cNvPr>
          <p:cNvSpPr/>
          <p:nvPr/>
        </p:nvSpPr>
        <p:spPr>
          <a:xfrm>
            <a:off x="6476867" y="3405962"/>
            <a:ext cx="1351413" cy="219373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400" b="1" dirty="0" err="1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Asraa</a:t>
            </a:r>
            <a:r>
              <a:rPr lang="en-US" sz="1400" b="1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1400" b="1" dirty="0" err="1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Alwattar</a:t>
            </a:r>
            <a:endParaRPr lang="en-US" sz="1400" dirty="0"/>
          </a:p>
        </p:txBody>
      </p:sp>
      <p:sp>
        <p:nvSpPr>
          <p:cNvPr id="35" name="SK-2-text-21">
            <a:extLst>
              <a:ext uri="{FF2B5EF4-FFF2-40B4-BE49-F238E27FC236}">
                <a16:creationId xmlns:a16="http://schemas.microsoft.com/office/drawing/2014/main" id="{1DB7DC73-DBD5-1126-EDB3-A7CD82202A55}"/>
              </a:ext>
            </a:extLst>
          </p:cNvPr>
          <p:cNvSpPr/>
          <p:nvPr/>
        </p:nvSpPr>
        <p:spPr>
          <a:xfrm>
            <a:off x="6473874" y="3651027"/>
            <a:ext cx="1354406" cy="212527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400" b="1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Rahaf Barakat</a:t>
            </a:r>
            <a:endParaRPr lang="en-US" sz="1400" dirty="0"/>
          </a:p>
        </p:txBody>
      </p:sp>
      <p:pic>
        <p:nvPicPr>
          <p:cNvPr id="37" name="SK-2-img-6" descr="preencoded.png">
            <a:extLst>
              <a:ext uri="{FF2B5EF4-FFF2-40B4-BE49-F238E27FC236}">
                <a16:creationId xmlns:a16="http://schemas.microsoft.com/office/drawing/2014/main" id="{8103B9EF-2876-0E26-8B70-EA0D3D77CD2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95531" y="2758848"/>
            <a:ext cx="2972544" cy="1245765"/>
          </a:xfrm>
          <a:prstGeom prst="rect">
            <a:avLst/>
          </a:prstGeom>
        </p:spPr>
      </p:pic>
      <p:pic>
        <p:nvPicPr>
          <p:cNvPr id="41" name="SK-2-img-15" descr="preencoded.png">
            <a:extLst>
              <a:ext uri="{FF2B5EF4-FFF2-40B4-BE49-F238E27FC236}">
                <a16:creationId xmlns:a16="http://schemas.microsoft.com/office/drawing/2014/main" id="{C386C258-4CDB-BF3E-44C7-F4913ECCE45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19266" y="2862803"/>
            <a:ext cx="719286" cy="726877"/>
          </a:xfrm>
          <a:prstGeom prst="rect">
            <a:avLst/>
          </a:prstGeom>
        </p:spPr>
      </p:pic>
      <p:sp>
        <p:nvSpPr>
          <p:cNvPr id="43" name="SK-2-text-22">
            <a:extLst>
              <a:ext uri="{FF2B5EF4-FFF2-40B4-BE49-F238E27FC236}">
                <a16:creationId xmlns:a16="http://schemas.microsoft.com/office/drawing/2014/main" id="{7EE1537A-6131-B94C-D3F3-8A23D045D94D}"/>
              </a:ext>
            </a:extLst>
          </p:cNvPr>
          <p:cNvSpPr/>
          <p:nvPr/>
        </p:nvSpPr>
        <p:spPr>
          <a:xfrm>
            <a:off x="9295209" y="2989630"/>
            <a:ext cx="1682671" cy="226219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575" b="1" dirty="0">
                <a:solidFill>
                  <a:srgbClr val="42A5F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Supervised By: </a:t>
            </a:r>
          </a:p>
          <a:p>
            <a:pPr marL="0" indent="0" algn="l">
              <a:buNone/>
            </a:pPr>
            <a:r>
              <a:rPr lang="en-US" sz="1575" b="1" dirty="0">
                <a:solidFill>
                  <a:srgbClr val="42A5F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Dr. Wessam Ahmad</a:t>
            </a:r>
            <a:endParaRPr lang="en-US" sz="1575" dirty="0"/>
          </a:p>
        </p:txBody>
      </p:sp>
      <p:sp>
        <p:nvSpPr>
          <p:cNvPr id="45" name="SK-2-text-23">
            <a:extLst>
              <a:ext uri="{FF2B5EF4-FFF2-40B4-BE49-F238E27FC236}">
                <a16:creationId xmlns:a16="http://schemas.microsoft.com/office/drawing/2014/main" id="{90F28406-BF1D-098F-4900-AEF71A072A6F}"/>
              </a:ext>
            </a:extLst>
          </p:cNvPr>
          <p:cNvSpPr/>
          <p:nvPr/>
        </p:nvSpPr>
        <p:spPr>
          <a:xfrm>
            <a:off x="9307413" y="3613945"/>
            <a:ext cx="1321653" cy="178296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200" dirty="0">
                <a:solidFill>
                  <a:schemeClr val="bg1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College of Informatics, </a:t>
            </a:r>
          </a:p>
          <a:p>
            <a:pPr marL="0" indent="0" algn="l">
              <a:buNone/>
            </a:pPr>
            <a:r>
              <a:rPr lang="en-US" sz="1200" dirty="0">
                <a:solidFill>
                  <a:schemeClr val="bg1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Midocean University, UAE</a:t>
            </a:r>
            <a:endParaRPr lang="en-US" sz="1200" dirty="0">
              <a:solidFill>
                <a:schemeClr val="bg1"/>
              </a:solidFill>
            </a:endParaRPr>
          </a:p>
        </p:txBody>
      </p:sp>
      <p:pic>
        <p:nvPicPr>
          <p:cNvPr id="47" name="SK-2-img-9" descr="preencoded.png">
            <a:extLst>
              <a:ext uri="{FF2B5EF4-FFF2-40B4-BE49-F238E27FC236}">
                <a16:creationId xmlns:a16="http://schemas.microsoft.com/office/drawing/2014/main" id="{1DAC1252-4A89-5DE7-26CB-9D3330528CD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09438" y="3393104"/>
            <a:ext cx="1462980" cy="1905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673B27D0-F84D-BE5F-DAEE-2A0BEDD47A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SK-3-text-3"/>
          <p:cNvSpPr/>
          <p:nvPr/>
        </p:nvSpPr>
        <p:spPr>
          <a:xfrm>
            <a:off x="475357" y="528042"/>
            <a:ext cx="7467600" cy="33590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Presentation Outline</a:t>
            </a:r>
            <a:endParaRPr lang="en-US" sz="2400" dirty="0"/>
          </a:p>
        </p:txBody>
      </p:sp>
      <p:sp>
        <p:nvSpPr>
          <p:cNvPr id="5" name="SK-3-text-4"/>
          <p:cNvSpPr/>
          <p:nvPr/>
        </p:nvSpPr>
        <p:spPr>
          <a:xfrm>
            <a:off x="2772657" y="1272674"/>
            <a:ext cx="11363027" cy="637729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b="1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Introduction and Background</a:t>
            </a:r>
            <a:endParaRPr lang="en-US" dirty="0"/>
          </a:p>
        </p:txBody>
      </p:sp>
      <p:sp>
        <p:nvSpPr>
          <p:cNvPr id="6" name="SK-3-text-5"/>
          <p:cNvSpPr/>
          <p:nvPr/>
        </p:nvSpPr>
        <p:spPr>
          <a:xfrm>
            <a:off x="2760453" y="1972166"/>
            <a:ext cx="9332595" cy="624036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b="1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Contributions</a:t>
            </a:r>
            <a:endParaRPr lang="en-US" dirty="0"/>
          </a:p>
        </p:txBody>
      </p:sp>
      <p:sp>
        <p:nvSpPr>
          <p:cNvPr id="7" name="SK-3-text-6"/>
          <p:cNvSpPr/>
          <p:nvPr/>
        </p:nvSpPr>
        <p:spPr>
          <a:xfrm>
            <a:off x="2760453" y="2630581"/>
            <a:ext cx="11375231" cy="64457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b="1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Literature Review</a:t>
            </a:r>
            <a:endParaRPr lang="en-US" dirty="0"/>
          </a:p>
        </p:txBody>
      </p:sp>
      <p:sp>
        <p:nvSpPr>
          <p:cNvPr id="8" name="SK-3-text-7"/>
          <p:cNvSpPr/>
          <p:nvPr/>
        </p:nvSpPr>
        <p:spPr>
          <a:xfrm>
            <a:off x="2760453" y="3309535"/>
            <a:ext cx="8281035" cy="624036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b="1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Methodology</a:t>
            </a:r>
            <a:endParaRPr lang="en-US" dirty="0"/>
          </a:p>
        </p:txBody>
      </p:sp>
      <p:sp>
        <p:nvSpPr>
          <p:cNvPr id="9" name="SK-3-text-8"/>
          <p:cNvSpPr/>
          <p:nvPr/>
        </p:nvSpPr>
        <p:spPr>
          <a:xfrm>
            <a:off x="2760453" y="3960956"/>
            <a:ext cx="11375231" cy="651421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b="1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Results and Analysis</a:t>
            </a:r>
            <a:endParaRPr lang="en-US" dirty="0"/>
          </a:p>
        </p:txBody>
      </p:sp>
      <p:sp>
        <p:nvSpPr>
          <p:cNvPr id="10" name="SK-3-text-9"/>
          <p:cNvSpPr/>
          <p:nvPr/>
        </p:nvSpPr>
        <p:spPr>
          <a:xfrm>
            <a:off x="2760453" y="4646756"/>
            <a:ext cx="11375231" cy="630882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b="1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Conclusion and Future Work</a:t>
            </a:r>
            <a:endParaRPr lang="en-US" dirty="0"/>
          </a:p>
        </p:txBody>
      </p:sp>
      <p:sp>
        <p:nvSpPr>
          <p:cNvPr id="11" name="SK-3-text-10"/>
          <p:cNvSpPr/>
          <p:nvPr/>
        </p:nvSpPr>
        <p:spPr>
          <a:xfrm>
            <a:off x="2760453" y="5312018"/>
            <a:ext cx="7755255" cy="64457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b="1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References</a:t>
            </a:r>
            <a:endParaRPr lang="en-US" dirty="0"/>
          </a:p>
        </p:txBody>
      </p:sp>
      <p:sp>
        <p:nvSpPr>
          <p:cNvPr id="13" name="SK-3-text-12"/>
          <p:cNvSpPr/>
          <p:nvPr/>
        </p:nvSpPr>
        <p:spPr>
          <a:xfrm>
            <a:off x="11874996" y="6508105"/>
            <a:ext cx="304800" cy="10284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endParaRPr lang="en-US" sz="900" dirty="0"/>
          </a:p>
        </p:txBody>
      </p:sp>
      <p:sp>
        <p:nvSpPr>
          <p:cNvPr id="23" name="SK-1-text-14">
            <a:extLst>
              <a:ext uri="{FF2B5EF4-FFF2-40B4-BE49-F238E27FC236}">
                <a16:creationId xmlns:a16="http://schemas.microsoft.com/office/drawing/2014/main" id="{D4111CBD-47A8-B3ED-1EAE-157A52707C13}"/>
              </a:ext>
            </a:extLst>
          </p:cNvPr>
          <p:cNvSpPr/>
          <p:nvPr/>
        </p:nvSpPr>
        <p:spPr>
          <a:xfrm>
            <a:off x="11542663" y="6494413"/>
            <a:ext cx="185886" cy="13022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r">
              <a:buNone/>
            </a:pPr>
            <a:r>
              <a:rPr lang="en-US" sz="1050" dirty="0">
                <a:solidFill>
                  <a:srgbClr val="CCCCCC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2</a:t>
            </a:r>
            <a:endParaRPr lang="en-US" sz="10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>
            <a:extLst>
              <a:ext uri="{FF2B5EF4-FFF2-40B4-BE49-F238E27FC236}">
                <a16:creationId xmlns:a16="http://schemas.microsoft.com/office/drawing/2014/main" id="{26591EF1-717B-D747-F991-FC8D6C5B15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  <p:pic>
        <p:nvPicPr>
          <p:cNvPr id="6" name="SK-4-img-5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3153" y="731044"/>
            <a:ext cx="3986659" cy="19050"/>
          </a:xfrm>
          <a:prstGeom prst="rect">
            <a:avLst/>
          </a:prstGeom>
        </p:spPr>
      </p:pic>
      <p:pic>
        <p:nvPicPr>
          <p:cNvPr id="7" name="SK-4-img-6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3153" y="1548705"/>
            <a:ext cx="1792188" cy="57150"/>
          </a:xfrm>
          <a:prstGeom prst="rect">
            <a:avLst/>
          </a:prstGeom>
        </p:spPr>
      </p:pic>
      <p:pic>
        <p:nvPicPr>
          <p:cNvPr id="8" name="SK-4-img-7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6689" y="4313634"/>
            <a:ext cx="777035" cy="760341"/>
          </a:xfrm>
          <a:prstGeom prst="rect">
            <a:avLst/>
          </a:prstGeom>
        </p:spPr>
      </p:pic>
      <p:pic>
        <p:nvPicPr>
          <p:cNvPr id="9" name="SK-4-img-8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6689" y="3250555"/>
            <a:ext cx="777035" cy="786710"/>
          </a:xfrm>
          <a:prstGeom prst="rect">
            <a:avLst/>
          </a:prstGeom>
        </p:spPr>
      </p:pic>
      <p:pic>
        <p:nvPicPr>
          <p:cNvPr id="10" name="SK-4-img-9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6690" y="2180779"/>
            <a:ext cx="777036" cy="777984"/>
          </a:xfrm>
          <a:prstGeom prst="rect">
            <a:avLst/>
          </a:prstGeom>
        </p:spPr>
      </p:pic>
      <p:sp>
        <p:nvSpPr>
          <p:cNvPr id="13" name="SK-4-text-12"/>
          <p:cNvSpPr/>
          <p:nvPr/>
        </p:nvSpPr>
        <p:spPr>
          <a:xfrm>
            <a:off x="2641510" y="370284"/>
            <a:ext cx="1097369" cy="16445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4DB8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///</a:t>
            </a:r>
            <a:endParaRPr lang="en-US" sz="1200" dirty="0"/>
          </a:p>
        </p:txBody>
      </p:sp>
      <p:sp>
        <p:nvSpPr>
          <p:cNvPr id="14" name="SK-4-text-13"/>
          <p:cNvSpPr/>
          <p:nvPr/>
        </p:nvSpPr>
        <p:spPr>
          <a:xfrm>
            <a:off x="426690" y="932557"/>
            <a:ext cx="11765310" cy="486817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3450" b="1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Introduction and Background</a:t>
            </a:r>
            <a:endParaRPr lang="en-US" sz="3450" dirty="0"/>
          </a:p>
        </p:txBody>
      </p:sp>
      <p:sp>
        <p:nvSpPr>
          <p:cNvPr id="15" name="SK-4-text-14"/>
          <p:cNvSpPr/>
          <p:nvPr/>
        </p:nvSpPr>
        <p:spPr>
          <a:xfrm>
            <a:off x="1399002" y="2163287"/>
            <a:ext cx="5206101" cy="935251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lnSpc>
                <a:spcPts val="1620"/>
              </a:lnSpc>
              <a:buNone/>
            </a:pPr>
            <a:r>
              <a:rPr lang="en-US" sz="140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Diabetic retinopathy is a progressive microvascular</a:t>
            </a:r>
            <a:endParaRPr lang="en-US" sz="1400" dirty="0"/>
          </a:p>
          <a:p>
            <a:pPr marL="0" indent="0" algn="l">
              <a:lnSpc>
                <a:spcPts val="1620"/>
              </a:lnSpc>
              <a:buNone/>
            </a:pPr>
            <a:r>
              <a:rPr lang="en-US" sz="140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complication of diabetes and a major cause of preventable</a:t>
            </a:r>
            <a:endParaRPr lang="en-US" sz="1400" dirty="0"/>
          </a:p>
          <a:p>
            <a:pPr marL="0" indent="0" algn="l">
              <a:lnSpc>
                <a:spcPts val="1620"/>
              </a:lnSpc>
              <a:buNone/>
            </a:pPr>
            <a:r>
              <a:rPr lang="en-US" sz="140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visual impairment.</a:t>
            </a:r>
            <a:endParaRPr lang="en-US" sz="1400" dirty="0"/>
          </a:p>
        </p:txBody>
      </p:sp>
      <p:sp>
        <p:nvSpPr>
          <p:cNvPr id="16" name="SK-4-text-15"/>
          <p:cNvSpPr/>
          <p:nvPr/>
        </p:nvSpPr>
        <p:spPr>
          <a:xfrm>
            <a:off x="1399003" y="3219520"/>
            <a:ext cx="4895171" cy="970156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lnSpc>
                <a:spcPts val="1620"/>
              </a:lnSpc>
              <a:buNone/>
            </a:pPr>
            <a:r>
              <a:rPr lang="en-US" sz="140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Manual grading of retinal fundus images is time-</a:t>
            </a:r>
            <a:endParaRPr lang="en-US" sz="1400" dirty="0"/>
          </a:p>
          <a:p>
            <a:pPr marL="0" indent="0" algn="l">
              <a:lnSpc>
                <a:spcPts val="1620"/>
              </a:lnSpc>
              <a:buNone/>
            </a:pPr>
            <a:r>
              <a:rPr lang="en-US" sz="140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consuming, reader-dependent, and difficult to scale for</a:t>
            </a:r>
            <a:endParaRPr lang="en-US" sz="1400" dirty="0"/>
          </a:p>
          <a:p>
            <a:pPr marL="0" indent="0" algn="l">
              <a:lnSpc>
                <a:spcPts val="1620"/>
              </a:lnSpc>
              <a:buNone/>
            </a:pPr>
            <a:r>
              <a:rPr lang="en-US" sz="140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population-level screening.</a:t>
            </a:r>
            <a:endParaRPr lang="en-US" sz="1400" dirty="0"/>
          </a:p>
        </p:txBody>
      </p:sp>
      <p:sp>
        <p:nvSpPr>
          <p:cNvPr id="17" name="SK-4-text-16"/>
          <p:cNvSpPr/>
          <p:nvPr/>
        </p:nvSpPr>
        <p:spPr>
          <a:xfrm>
            <a:off x="1399003" y="4289297"/>
            <a:ext cx="4910729" cy="96143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lnSpc>
                <a:spcPts val="1620"/>
              </a:lnSpc>
              <a:buNone/>
            </a:pPr>
            <a:r>
              <a:rPr lang="en-US" sz="140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AI-based retinal-image analysis enables automated</a:t>
            </a:r>
            <a:endParaRPr lang="en-US" sz="1400" dirty="0"/>
          </a:p>
          <a:p>
            <a:pPr marL="0" indent="0" algn="l">
              <a:lnSpc>
                <a:spcPts val="1620"/>
              </a:lnSpc>
              <a:buNone/>
            </a:pPr>
            <a:r>
              <a:rPr lang="en-US" sz="140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learning of disease-related patterns and supports more</a:t>
            </a:r>
            <a:endParaRPr lang="en-US" sz="1400" dirty="0"/>
          </a:p>
          <a:p>
            <a:pPr marL="0" indent="0" algn="l">
              <a:lnSpc>
                <a:spcPts val="1620"/>
              </a:lnSpc>
              <a:buNone/>
            </a:pPr>
            <a:r>
              <a:rPr lang="en-US" sz="140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efficient severity grading.</a:t>
            </a:r>
            <a:endParaRPr lang="en-US" sz="1400" dirty="0"/>
          </a:p>
        </p:txBody>
      </p:sp>
      <p:sp>
        <p:nvSpPr>
          <p:cNvPr id="19" name="SK-4-text-18"/>
          <p:cNvSpPr/>
          <p:nvPr/>
        </p:nvSpPr>
        <p:spPr>
          <a:xfrm>
            <a:off x="11789569" y="6473875"/>
            <a:ext cx="342900" cy="109686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endParaRPr lang="en-US" sz="1050" dirty="0"/>
          </a:p>
        </p:txBody>
      </p:sp>
      <p:sp>
        <p:nvSpPr>
          <p:cNvPr id="29" name="SK-3-text-2">
            <a:extLst>
              <a:ext uri="{FF2B5EF4-FFF2-40B4-BE49-F238E27FC236}">
                <a16:creationId xmlns:a16="http://schemas.microsoft.com/office/drawing/2014/main" id="{2A2C7816-292C-07A8-BDD9-E416CA1E8232}"/>
              </a:ext>
            </a:extLst>
          </p:cNvPr>
          <p:cNvSpPr/>
          <p:nvPr/>
        </p:nvSpPr>
        <p:spPr>
          <a:xfrm>
            <a:off x="483472" y="395484"/>
            <a:ext cx="1883807" cy="132777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4A90E2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INTRODUCTION AND BACKGROUND</a:t>
            </a:r>
            <a:endParaRPr lang="en-US" sz="1000" dirty="0"/>
          </a:p>
        </p:txBody>
      </p:sp>
      <p:sp>
        <p:nvSpPr>
          <p:cNvPr id="31" name="SK-1-text-14">
            <a:extLst>
              <a:ext uri="{FF2B5EF4-FFF2-40B4-BE49-F238E27FC236}">
                <a16:creationId xmlns:a16="http://schemas.microsoft.com/office/drawing/2014/main" id="{58B7A034-5B43-157D-C532-ED8DBABC1E04}"/>
              </a:ext>
            </a:extLst>
          </p:cNvPr>
          <p:cNvSpPr/>
          <p:nvPr/>
        </p:nvSpPr>
        <p:spPr>
          <a:xfrm>
            <a:off x="11542663" y="6494413"/>
            <a:ext cx="185886" cy="13022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r">
              <a:buNone/>
            </a:pPr>
            <a:r>
              <a:rPr lang="en-US" sz="1050" dirty="0">
                <a:solidFill>
                  <a:srgbClr val="CCCCCC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3</a:t>
            </a:r>
            <a:endParaRPr lang="en-US" sz="10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>
            <a:extLst>
              <a:ext uri="{FF2B5EF4-FFF2-40B4-BE49-F238E27FC236}">
                <a16:creationId xmlns:a16="http://schemas.microsoft.com/office/drawing/2014/main" id="{85180FA6-9529-E928-E715-C32E885AF7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9" y="0"/>
            <a:ext cx="12205906" cy="6869472"/>
          </a:xfrm>
          <a:prstGeom prst="rect">
            <a:avLst/>
          </a:prstGeom>
        </p:spPr>
      </p:pic>
      <p:sp>
        <p:nvSpPr>
          <p:cNvPr id="6" name="SK-5-text-5"/>
          <p:cNvSpPr/>
          <p:nvPr/>
        </p:nvSpPr>
        <p:spPr>
          <a:xfrm>
            <a:off x="767953" y="370284"/>
            <a:ext cx="11424047" cy="466279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3300" b="1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Problem, Objective, and Significance</a:t>
            </a:r>
            <a:endParaRPr lang="en-US" sz="3300" dirty="0"/>
          </a:p>
        </p:txBody>
      </p:sp>
      <p:sp>
        <p:nvSpPr>
          <p:cNvPr id="7" name="SK-5-text-6"/>
          <p:cNvSpPr/>
          <p:nvPr/>
        </p:nvSpPr>
        <p:spPr>
          <a:xfrm>
            <a:off x="4823897" y="1689522"/>
            <a:ext cx="6729859" cy="534888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lnSpc>
                <a:spcPts val="1890"/>
              </a:lnSpc>
              <a:buNone/>
            </a:pPr>
            <a:r>
              <a:rPr lang="en-US" sz="135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Automated five-class DR grading is challenged by image-quality variation, </a:t>
            </a:r>
            <a:endParaRPr lang="ar-SA" sz="1350" dirty="0">
              <a:solidFill>
                <a:srgbClr val="FFFFFF"/>
              </a:solidFill>
              <a:latin typeface="Roboto" pitchFamily="34" charset="0"/>
              <a:ea typeface="Roboto" pitchFamily="34" charset="-122"/>
              <a:cs typeface="Roboto" pitchFamily="34" charset="-120"/>
            </a:endParaRPr>
          </a:p>
          <a:p>
            <a:pPr marL="0" indent="0" algn="l">
              <a:lnSpc>
                <a:spcPts val="1890"/>
              </a:lnSpc>
              <a:buNone/>
            </a:pPr>
            <a:r>
              <a:rPr lang="en-US" sz="135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class imbalance,</a:t>
            </a:r>
            <a:r>
              <a:rPr lang="ar-SA" sz="1350" dirty="0"/>
              <a:t> </a:t>
            </a:r>
            <a:r>
              <a:rPr lang="en-US" sz="135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and subtle differences between neighboring disease stages.</a:t>
            </a:r>
            <a:endParaRPr lang="en-US" sz="1350" dirty="0"/>
          </a:p>
        </p:txBody>
      </p:sp>
      <p:sp>
        <p:nvSpPr>
          <p:cNvPr id="8" name="SK-5-text-7"/>
          <p:cNvSpPr/>
          <p:nvPr/>
        </p:nvSpPr>
        <p:spPr>
          <a:xfrm>
            <a:off x="4823897" y="3246249"/>
            <a:ext cx="6327577" cy="51435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lnSpc>
                <a:spcPts val="1890"/>
              </a:lnSpc>
              <a:buNone/>
            </a:pPr>
            <a:r>
              <a:rPr lang="en-US" sz="135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Severe and proliferative classes are underrepresented, while local lesion patterns </a:t>
            </a:r>
            <a:endParaRPr lang="ar-SA" sz="1350" dirty="0">
              <a:solidFill>
                <a:srgbClr val="FFFFFF"/>
              </a:solidFill>
              <a:latin typeface="Roboto" pitchFamily="34" charset="0"/>
              <a:ea typeface="Roboto" pitchFamily="34" charset="-122"/>
              <a:cs typeface="Roboto" pitchFamily="34" charset="-120"/>
            </a:endParaRPr>
          </a:p>
          <a:p>
            <a:pPr marL="0" indent="0" algn="l">
              <a:lnSpc>
                <a:spcPts val="1890"/>
              </a:lnSpc>
              <a:buNone/>
            </a:pPr>
            <a:r>
              <a:rPr lang="en-US" sz="135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And</a:t>
            </a:r>
            <a:r>
              <a:rPr lang="ar-SA" sz="1350" dirty="0"/>
              <a:t> </a:t>
            </a:r>
            <a:r>
              <a:rPr lang="en-US" sz="135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broader retinal context must both be represented.</a:t>
            </a:r>
            <a:endParaRPr lang="en-US" sz="1350" dirty="0"/>
          </a:p>
        </p:txBody>
      </p:sp>
      <p:sp>
        <p:nvSpPr>
          <p:cNvPr id="9" name="SK-5-text-8"/>
          <p:cNvSpPr/>
          <p:nvPr/>
        </p:nvSpPr>
        <p:spPr>
          <a:xfrm>
            <a:off x="4823897" y="4782438"/>
            <a:ext cx="6376392" cy="521196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lnSpc>
                <a:spcPts val="1890"/>
              </a:lnSpc>
              <a:buNone/>
            </a:pPr>
            <a:r>
              <a:rPr lang="en-US" sz="135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Enhance a reproducible hybrid framework that fuses ConvNeXt-Tiny and </a:t>
            </a:r>
            <a:endParaRPr lang="ar-SA" sz="1350" dirty="0">
              <a:solidFill>
                <a:srgbClr val="FFFFFF"/>
              </a:solidFill>
              <a:latin typeface="Roboto" pitchFamily="34" charset="0"/>
              <a:ea typeface="Roboto" pitchFamily="34" charset="-122"/>
              <a:cs typeface="Roboto" pitchFamily="34" charset="-120"/>
            </a:endParaRPr>
          </a:p>
          <a:p>
            <a:pPr marL="0" indent="0" algn="l">
              <a:lnSpc>
                <a:spcPts val="1890"/>
              </a:lnSpc>
              <a:buNone/>
            </a:pPr>
            <a:r>
              <a:rPr lang="en-US" sz="135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Swin-V2-Tiny</a:t>
            </a:r>
            <a:r>
              <a:rPr lang="ar-SA" sz="135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135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embeddings and classifies them using Random Forest.</a:t>
            </a:r>
            <a:endParaRPr lang="en-US" sz="1350" dirty="0"/>
          </a:p>
        </p:txBody>
      </p:sp>
      <p:sp>
        <p:nvSpPr>
          <p:cNvPr id="10" name="SK-5-text-9"/>
          <p:cNvSpPr/>
          <p:nvPr/>
        </p:nvSpPr>
        <p:spPr>
          <a:xfrm>
            <a:off x="487561" y="6528792"/>
            <a:ext cx="11391900" cy="157609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125" dirty="0">
                <a:solidFill>
                  <a:srgbClr val="A0A0A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Midocean University | Master of Science in Artificial Intelligence</a:t>
            </a:r>
            <a:endParaRPr lang="en-US" sz="1125" dirty="0"/>
          </a:p>
        </p:txBody>
      </p:sp>
      <p:sp>
        <p:nvSpPr>
          <p:cNvPr id="27" name="SK-1-text-14">
            <a:extLst>
              <a:ext uri="{FF2B5EF4-FFF2-40B4-BE49-F238E27FC236}">
                <a16:creationId xmlns:a16="http://schemas.microsoft.com/office/drawing/2014/main" id="{04EE88CF-B5F5-210D-25CF-10EFDEF512A1}"/>
              </a:ext>
            </a:extLst>
          </p:cNvPr>
          <p:cNvSpPr/>
          <p:nvPr/>
        </p:nvSpPr>
        <p:spPr>
          <a:xfrm>
            <a:off x="11542663" y="6494413"/>
            <a:ext cx="185886" cy="13022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r">
              <a:buNone/>
            </a:pPr>
            <a:r>
              <a:rPr lang="en-US" sz="1050" dirty="0">
                <a:solidFill>
                  <a:srgbClr val="CCCCCC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4</a:t>
            </a:r>
            <a:endParaRPr lang="en-US" sz="10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>
            <a:extLst>
              <a:ext uri="{FF2B5EF4-FFF2-40B4-BE49-F238E27FC236}">
                <a16:creationId xmlns:a16="http://schemas.microsoft.com/office/drawing/2014/main" id="{414FF2FE-6C82-A41A-2418-B34F7AB187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  <p:pic>
        <p:nvPicPr>
          <p:cNvPr id="3" name="SK-6-img-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9765" y="1046559"/>
            <a:ext cx="1389757" cy="19050"/>
          </a:xfrm>
          <a:prstGeom prst="rect">
            <a:avLst/>
          </a:prstGeom>
        </p:spPr>
      </p:pic>
      <p:sp>
        <p:nvSpPr>
          <p:cNvPr id="12" name="SK-6-text-11"/>
          <p:cNvSpPr/>
          <p:nvPr/>
        </p:nvSpPr>
        <p:spPr>
          <a:xfrm>
            <a:off x="499765" y="233065"/>
            <a:ext cx="1859280" cy="143917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4DB8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CONTRIBUTIONS</a:t>
            </a:r>
            <a:endParaRPr lang="en-US" sz="900" dirty="0"/>
          </a:p>
        </p:txBody>
      </p:sp>
      <p:sp>
        <p:nvSpPr>
          <p:cNvPr id="13" name="SK-6-text-12"/>
          <p:cNvSpPr/>
          <p:nvPr/>
        </p:nvSpPr>
        <p:spPr>
          <a:xfrm>
            <a:off x="499765" y="507355"/>
            <a:ext cx="11171873" cy="425053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2775" b="1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Key Research Contributions</a:t>
            </a:r>
            <a:endParaRPr lang="en-US" sz="2775" dirty="0"/>
          </a:p>
        </p:txBody>
      </p:sp>
      <p:sp>
        <p:nvSpPr>
          <p:cNvPr id="14" name="SK-6-text-13"/>
          <p:cNvSpPr/>
          <p:nvPr/>
        </p:nvSpPr>
        <p:spPr>
          <a:xfrm>
            <a:off x="2281853" y="1670983"/>
            <a:ext cx="5846445" cy="349746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350" b="1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Hybrid Visual Representation</a:t>
            </a:r>
            <a:endParaRPr lang="en-US" sz="1350" dirty="0"/>
          </a:p>
        </p:txBody>
      </p:sp>
      <p:sp>
        <p:nvSpPr>
          <p:cNvPr id="15" name="SK-6-text-14"/>
          <p:cNvSpPr/>
          <p:nvPr/>
        </p:nvSpPr>
        <p:spPr>
          <a:xfrm>
            <a:off x="2279868" y="1995855"/>
            <a:ext cx="8022282" cy="493663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lnSpc>
                <a:spcPts val="1785"/>
              </a:lnSpc>
              <a:buNone/>
            </a:pPr>
            <a:r>
              <a:rPr lang="en-US" sz="1275" dirty="0">
                <a:solidFill>
                  <a:srgbClr val="A0AEC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Fuses ConvNeXt-Tiny and Swin-V2-Tiny features to combine fine-grained local lesion patterns withh global</a:t>
            </a:r>
            <a:endParaRPr lang="en-US" sz="1275" dirty="0"/>
          </a:p>
          <a:p>
            <a:pPr marL="0" indent="0" algn="l">
              <a:lnSpc>
                <a:spcPts val="1785"/>
              </a:lnSpc>
              <a:buNone/>
            </a:pPr>
            <a:r>
              <a:rPr lang="en-US" sz="1275" dirty="0">
                <a:solidFill>
                  <a:srgbClr val="A0AEC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contextual relationships.</a:t>
            </a:r>
            <a:endParaRPr lang="en-US" sz="1275" dirty="0"/>
          </a:p>
        </p:txBody>
      </p:sp>
      <p:sp>
        <p:nvSpPr>
          <p:cNvPr id="16" name="SK-6-text-15"/>
          <p:cNvSpPr/>
          <p:nvPr/>
        </p:nvSpPr>
        <p:spPr>
          <a:xfrm>
            <a:off x="2302173" y="3099762"/>
            <a:ext cx="5846445" cy="185142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350" b="1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Regularized Final Classifier</a:t>
            </a:r>
            <a:endParaRPr lang="en-US" sz="1350" dirty="0"/>
          </a:p>
        </p:txBody>
      </p:sp>
      <p:sp>
        <p:nvSpPr>
          <p:cNvPr id="17" name="SK-6-text-16"/>
          <p:cNvSpPr/>
          <p:nvPr/>
        </p:nvSpPr>
        <p:spPr>
          <a:xfrm>
            <a:off x="2300188" y="3366185"/>
            <a:ext cx="8375898" cy="493663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lnSpc>
                <a:spcPts val="1785"/>
              </a:lnSpc>
              <a:buNone/>
            </a:pPr>
            <a:r>
              <a:rPr lang="en-US" sz="1275" dirty="0">
                <a:solidFill>
                  <a:srgbClr val="A0AEC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Implements Random Forest as the multiclass classifier and selects its configuration without using the testing</a:t>
            </a:r>
            <a:endParaRPr lang="en-US" sz="1275" dirty="0"/>
          </a:p>
          <a:p>
            <a:pPr marL="0" indent="0" algn="l">
              <a:lnSpc>
                <a:spcPts val="1785"/>
              </a:lnSpc>
              <a:buNone/>
            </a:pPr>
            <a:r>
              <a:rPr lang="en-US" sz="1275" dirty="0">
                <a:solidFill>
                  <a:srgbClr val="A0AEC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subset for model selection.</a:t>
            </a:r>
            <a:endParaRPr lang="en-US" sz="1275" dirty="0"/>
          </a:p>
        </p:txBody>
      </p:sp>
      <p:sp>
        <p:nvSpPr>
          <p:cNvPr id="18" name="SK-6-text-17"/>
          <p:cNvSpPr/>
          <p:nvPr/>
        </p:nvSpPr>
        <p:spPr>
          <a:xfrm>
            <a:off x="2300188" y="4595386"/>
            <a:ext cx="5434965" cy="16445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350" b="1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Class-Sensitive Evaluation</a:t>
            </a:r>
            <a:endParaRPr lang="en-US" sz="1350" dirty="0"/>
          </a:p>
        </p:txBody>
      </p:sp>
      <p:sp>
        <p:nvSpPr>
          <p:cNvPr id="19" name="SK-6-text-18"/>
          <p:cNvSpPr/>
          <p:nvPr/>
        </p:nvSpPr>
        <p:spPr>
          <a:xfrm>
            <a:off x="2302173" y="4850666"/>
            <a:ext cx="8302675" cy="486817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lnSpc>
                <a:spcPts val="1785"/>
              </a:lnSpc>
              <a:buNone/>
            </a:pPr>
            <a:r>
              <a:rPr lang="en-US" sz="1275" dirty="0">
                <a:solidFill>
                  <a:srgbClr val="A0AEC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Evaluates the hybrid classifier using per-class and aggregate precision, recall, F1-score, specificity, confusion</a:t>
            </a:r>
            <a:endParaRPr lang="en-US" sz="1275" dirty="0"/>
          </a:p>
          <a:p>
            <a:pPr marL="0" indent="0" algn="l">
              <a:lnSpc>
                <a:spcPts val="1785"/>
              </a:lnSpc>
              <a:buNone/>
            </a:pPr>
            <a:r>
              <a:rPr lang="en-US" sz="1275" dirty="0">
                <a:solidFill>
                  <a:srgbClr val="A0AEC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matrix, and ROC-AUC.</a:t>
            </a:r>
            <a:endParaRPr lang="en-US" sz="1275" dirty="0"/>
          </a:p>
        </p:txBody>
      </p:sp>
      <p:sp>
        <p:nvSpPr>
          <p:cNvPr id="20" name="SK-6-text-19"/>
          <p:cNvSpPr/>
          <p:nvPr/>
        </p:nvSpPr>
        <p:spPr>
          <a:xfrm>
            <a:off x="451098" y="6494413"/>
            <a:ext cx="9883140" cy="143917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975" dirty="0">
                <a:solidFill>
                  <a:srgbClr val="71809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Midocean University | Master of Science in Artificial Intelligence</a:t>
            </a:r>
            <a:endParaRPr lang="en-US" sz="975" dirty="0"/>
          </a:p>
        </p:txBody>
      </p:sp>
      <p:sp>
        <p:nvSpPr>
          <p:cNvPr id="21" name="SK-6-text-20"/>
          <p:cNvSpPr/>
          <p:nvPr/>
        </p:nvSpPr>
        <p:spPr>
          <a:xfrm>
            <a:off x="11862792" y="6508105"/>
            <a:ext cx="323850" cy="109686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endParaRPr lang="en-US" sz="975" dirty="0"/>
          </a:p>
        </p:txBody>
      </p:sp>
      <p:sp>
        <p:nvSpPr>
          <p:cNvPr id="27" name="SK-1-text-14">
            <a:extLst>
              <a:ext uri="{FF2B5EF4-FFF2-40B4-BE49-F238E27FC236}">
                <a16:creationId xmlns:a16="http://schemas.microsoft.com/office/drawing/2014/main" id="{756A3700-3BA0-F6D6-D0FD-BFC330F5FDD2}"/>
              </a:ext>
            </a:extLst>
          </p:cNvPr>
          <p:cNvSpPr/>
          <p:nvPr/>
        </p:nvSpPr>
        <p:spPr>
          <a:xfrm>
            <a:off x="11542663" y="6494413"/>
            <a:ext cx="185886" cy="13022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r">
              <a:buNone/>
            </a:pPr>
            <a:r>
              <a:rPr lang="en-US" sz="1050" dirty="0">
                <a:solidFill>
                  <a:srgbClr val="CCCCCC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5</a:t>
            </a:r>
            <a:endParaRPr lang="en-US" sz="10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B7EF84-DEB6-1F6B-E6A2-6736716099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Picture 100">
            <a:extLst>
              <a:ext uri="{FF2B5EF4-FFF2-40B4-BE49-F238E27FC236}">
                <a16:creationId xmlns:a16="http://schemas.microsoft.com/office/drawing/2014/main" id="{943D20BA-7D8D-B22D-0FBC-F0DC66B7C7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9" y="0"/>
            <a:ext cx="12202096" cy="6867328"/>
          </a:xfrm>
          <a:prstGeom prst="rect">
            <a:avLst/>
          </a:prstGeom>
        </p:spPr>
      </p:pic>
      <p:sp>
        <p:nvSpPr>
          <p:cNvPr id="52" name="SK-7-text-51">
            <a:extLst>
              <a:ext uri="{FF2B5EF4-FFF2-40B4-BE49-F238E27FC236}">
                <a16:creationId xmlns:a16="http://schemas.microsoft.com/office/drawing/2014/main" id="{B79AD4D4-2F4F-67D5-30EE-6126E25FFD7C}"/>
              </a:ext>
            </a:extLst>
          </p:cNvPr>
          <p:cNvSpPr/>
          <p:nvPr/>
        </p:nvSpPr>
        <p:spPr>
          <a:xfrm>
            <a:off x="569456" y="1732657"/>
            <a:ext cx="1654776" cy="70393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047" b="1" dirty="0">
                <a:solidFill>
                  <a:srgbClr val="FFFFFF"/>
                </a:solidFill>
              </a:rPr>
              <a:t>Authors</a:t>
            </a:r>
            <a:endParaRPr lang="en-US" sz="1047" dirty="0"/>
          </a:p>
        </p:txBody>
      </p:sp>
      <p:sp>
        <p:nvSpPr>
          <p:cNvPr id="53" name="SK-7-text-52">
            <a:extLst>
              <a:ext uri="{FF2B5EF4-FFF2-40B4-BE49-F238E27FC236}">
                <a16:creationId xmlns:a16="http://schemas.microsoft.com/office/drawing/2014/main" id="{C2ACF59A-3373-B17B-2435-00CDD45C119F}"/>
              </a:ext>
            </a:extLst>
          </p:cNvPr>
          <p:cNvSpPr/>
          <p:nvPr/>
        </p:nvSpPr>
        <p:spPr>
          <a:xfrm>
            <a:off x="2494742" y="1732657"/>
            <a:ext cx="1654776" cy="70393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047" b="1" dirty="0">
                <a:solidFill>
                  <a:srgbClr val="FFFFFF"/>
                </a:solidFill>
              </a:rPr>
              <a:t>Year</a:t>
            </a:r>
            <a:endParaRPr lang="en-US" sz="1047" dirty="0"/>
          </a:p>
        </p:txBody>
      </p:sp>
      <p:sp>
        <p:nvSpPr>
          <p:cNvPr id="54" name="SK-7-text-53">
            <a:extLst>
              <a:ext uri="{FF2B5EF4-FFF2-40B4-BE49-F238E27FC236}">
                <a16:creationId xmlns:a16="http://schemas.microsoft.com/office/drawing/2014/main" id="{429C4AC2-5E38-A025-78D3-91F695988653}"/>
              </a:ext>
            </a:extLst>
          </p:cNvPr>
          <p:cNvSpPr/>
          <p:nvPr/>
        </p:nvSpPr>
        <p:spPr>
          <a:xfrm>
            <a:off x="4308269" y="1732657"/>
            <a:ext cx="1654776" cy="70393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047" b="1" dirty="0">
                <a:solidFill>
                  <a:srgbClr val="FFFFFF"/>
                </a:solidFill>
              </a:rPr>
              <a:t>Method / Model</a:t>
            </a:r>
            <a:endParaRPr lang="en-US" sz="1047" dirty="0"/>
          </a:p>
        </p:txBody>
      </p:sp>
      <p:sp>
        <p:nvSpPr>
          <p:cNvPr id="55" name="SK-7-text-54">
            <a:extLst>
              <a:ext uri="{FF2B5EF4-FFF2-40B4-BE49-F238E27FC236}">
                <a16:creationId xmlns:a16="http://schemas.microsoft.com/office/drawing/2014/main" id="{B1CBD6F6-1D2A-4A0C-78F4-45ED38F27977}"/>
              </a:ext>
            </a:extLst>
          </p:cNvPr>
          <p:cNvSpPr/>
          <p:nvPr/>
        </p:nvSpPr>
        <p:spPr>
          <a:xfrm>
            <a:off x="6111635" y="1732657"/>
            <a:ext cx="1654776" cy="70393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047" b="1" dirty="0">
                <a:solidFill>
                  <a:srgbClr val="FFFFFF"/>
                </a:solidFill>
              </a:rPr>
              <a:t>Dataset</a:t>
            </a:r>
            <a:endParaRPr lang="en-US" sz="1047" dirty="0"/>
          </a:p>
        </p:txBody>
      </p:sp>
      <p:sp>
        <p:nvSpPr>
          <p:cNvPr id="56" name="SK-7-text-55">
            <a:extLst>
              <a:ext uri="{FF2B5EF4-FFF2-40B4-BE49-F238E27FC236}">
                <a16:creationId xmlns:a16="http://schemas.microsoft.com/office/drawing/2014/main" id="{02FCE4C3-EC2C-551B-7DFD-32F0A43376A8}"/>
              </a:ext>
            </a:extLst>
          </p:cNvPr>
          <p:cNvSpPr/>
          <p:nvPr/>
        </p:nvSpPr>
        <p:spPr>
          <a:xfrm>
            <a:off x="7975961" y="1732657"/>
            <a:ext cx="1654776" cy="70393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047" b="1" dirty="0">
                <a:solidFill>
                  <a:srgbClr val="FFFFFF"/>
                </a:solidFill>
              </a:rPr>
              <a:t>Results</a:t>
            </a:r>
            <a:endParaRPr lang="en-US" sz="1047" dirty="0"/>
          </a:p>
        </p:txBody>
      </p:sp>
      <p:sp>
        <p:nvSpPr>
          <p:cNvPr id="57" name="SK-7-text-56">
            <a:extLst>
              <a:ext uri="{FF2B5EF4-FFF2-40B4-BE49-F238E27FC236}">
                <a16:creationId xmlns:a16="http://schemas.microsoft.com/office/drawing/2014/main" id="{8470B9BA-23EF-4F21-8C14-8B851578CCFC}"/>
              </a:ext>
            </a:extLst>
          </p:cNvPr>
          <p:cNvSpPr/>
          <p:nvPr/>
        </p:nvSpPr>
        <p:spPr>
          <a:xfrm>
            <a:off x="9840288" y="1732657"/>
            <a:ext cx="1655207" cy="70393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047" b="1" dirty="0">
                <a:solidFill>
                  <a:srgbClr val="FFFFFF"/>
                </a:solidFill>
              </a:rPr>
              <a:t>Limitations</a:t>
            </a:r>
            <a:endParaRPr lang="en-US" sz="1047" dirty="0"/>
          </a:p>
        </p:txBody>
      </p:sp>
      <p:sp>
        <p:nvSpPr>
          <p:cNvPr id="94" name="SK-7-text-93">
            <a:extLst>
              <a:ext uri="{FF2B5EF4-FFF2-40B4-BE49-F238E27FC236}">
                <a16:creationId xmlns:a16="http://schemas.microsoft.com/office/drawing/2014/main" id="{EEC1B9EC-D027-FF3E-87C9-0E8A4F758283}"/>
              </a:ext>
            </a:extLst>
          </p:cNvPr>
          <p:cNvSpPr/>
          <p:nvPr/>
        </p:nvSpPr>
        <p:spPr>
          <a:xfrm>
            <a:off x="497840" y="226219"/>
            <a:ext cx="2602230" cy="137071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975" dirty="0">
                <a:solidFill>
                  <a:srgbClr val="3ABEF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LITERATURE REVIEW</a:t>
            </a:r>
            <a:endParaRPr lang="en-US" sz="975" dirty="0"/>
          </a:p>
        </p:txBody>
      </p:sp>
      <p:sp>
        <p:nvSpPr>
          <p:cNvPr id="95" name="SK-7-text-94">
            <a:extLst>
              <a:ext uri="{FF2B5EF4-FFF2-40B4-BE49-F238E27FC236}">
                <a16:creationId xmlns:a16="http://schemas.microsoft.com/office/drawing/2014/main" id="{1B8DE8DF-E648-093B-B3C3-8B2338246D90}"/>
              </a:ext>
            </a:extLst>
          </p:cNvPr>
          <p:cNvSpPr/>
          <p:nvPr/>
        </p:nvSpPr>
        <p:spPr>
          <a:xfrm>
            <a:off x="444996" y="500509"/>
            <a:ext cx="11899404" cy="397669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2700" b="1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Comparative Analysis of Related Work</a:t>
            </a:r>
            <a:endParaRPr lang="en-US" sz="2700" dirty="0"/>
          </a:p>
        </p:txBody>
      </p:sp>
      <p:sp>
        <p:nvSpPr>
          <p:cNvPr id="96" name="SK-7-text-95">
            <a:extLst>
              <a:ext uri="{FF2B5EF4-FFF2-40B4-BE49-F238E27FC236}">
                <a16:creationId xmlns:a16="http://schemas.microsoft.com/office/drawing/2014/main" id="{03E9D18C-80F7-344A-A812-35F1F232F49F}"/>
              </a:ext>
            </a:extLst>
          </p:cNvPr>
          <p:cNvSpPr/>
          <p:nvPr/>
        </p:nvSpPr>
        <p:spPr>
          <a:xfrm>
            <a:off x="316855" y="6501259"/>
            <a:ext cx="10637520" cy="16445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050" dirty="0">
                <a:solidFill>
                  <a:srgbClr val="A0A0A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Midocean University | Master of Science in Artificial Intelligence</a:t>
            </a:r>
            <a:endParaRPr lang="en-US" sz="1050" dirty="0"/>
          </a:p>
        </p:txBody>
      </p:sp>
      <p:sp>
        <p:nvSpPr>
          <p:cNvPr id="97" name="SK-7-text-96">
            <a:extLst>
              <a:ext uri="{FF2B5EF4-FFF2-40B4-BE49-F238E27FC236}">
                <a16:creationId xmlns:a16="http://schemas.microsoft.com/office/drawing/2014/main" id="{5AF9E026-67C6-2A6B-6215-8415797F2C1D}"/>
              </a:ext>
            </a:extLst>
          </p:cNvPr>
          <p:cNvSpPr/>
          <p:nvPr/>
        </p:nvSpPr>
        <p:spPr>
          <a:xfrm>
            <a:off x="11838384" y="6515100"/>
            <a:ext cx="342900" cy="123379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endParaRPr lang="en-US" sz="1050" dirty="0"/>
          </a:p>
        </p:txBody>
      </p:sp>
      <p:sp>
        <p:nvSpPr>
          <p:cNvPr id="165" name="SK-7-text-51">
            <a:extLst>
              <a:ext uri="{FF2B5EF4-FFF2-40B4-BE49-F238E27FC236}">
                <a16:creationId xmlns:a16="http://schemas.microsoft.com/office/drawing/2014/main" id="{0CE7F772-45FD-C80E-8024-DDFBE9932335}"/>
              </a:ext>
            </a:extLst>
          </p:cNvPr>
          <p:cNvSpPr/>
          <p:nvPr/>
        </p:nvSpPr>
        <p:spPr>
          <a:xfrm>
            <a:off x="569456" y="2393057"/>
            <a:ext cx="1654776" cy="70393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047" b="1" dirty="0">
                <a:solidFill>
                  <a:srgbClr val="FFFFFF"/>
                </a:solidFill>
              </a:rPr>
              <a:t>Lin and Wu [6]</a:t>
            </a:r>
            <a:endParaRPr lang="en-US" sz="1047" dirty="0"/>
          </a:p>
        </p:txBody>
      </p:sp>
      <p:sp>
        <p:nvSpPr>
          <p:cNvPr id="167" name="SK-7-text-52">
            <a:extLst>
              <a:ext uri="{FF2B5EF4-FFF2-40B4-BE49-F238E27FC236}">
                <a16:creationId xmlns:a16="http://schemas.microsoft.com/office/drawing/2014/main" id="{3BE999A5-B3A6-2128-4232-7EC0D7B31408}"/>
              </a:ext>
            </a:extLst>
          </p:cNvPr>
          <p:cNvSpPr/>
          <p:nvPr/>
        </p:nvSpPr>
        <p:spPr>
          <a:xfrm>
            <a:off x="2494742" y="2393057"/>
            <a:ext cx="1654776" cy="70393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047" b="1" dirty="0">
                <a:solidFill>
                  <a:srgbClr val="FFFFFF"/>
                </a:solidFill>
              </a:rPr>
              <a:t>2023</a:t>
            </a:r>
            <a:endParaRPr lang="en-US" sz="1047" dirty="0"/>
          </a:p>
        </p:txBody>
      </p:sp>
      <p:sp>
        <p:nvSpPr>
          <p:cNvPr id="169" name="SK-7-text-53">
            <a:extLst>
              <a:ext uri="{FF2B5EF4-FFF2-40B4-BE49-F238E27FC236}">
                <a16:creationId xmlns:a16="http://schemas.microsoft.com/office/drawing/2014/main" id="{303451C8-24C0-3E57-A2C1-1CCE91B34D52}"/>
              </a:ext>
            </a:extLst>
          </p:cNvPr>
          <p:cNvSpPr/>
          <p:nvPr/>
        </p:nvSpPr>
        <p:spPr>
          <a:xfrm>
            <a:off x="4308269" y="2393057"/>
            <a:ext cx="1654776" cy="70393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047" b="1" dirty="0">
                <a:solidFill>
                  <a:srgbClr val="FFFFFF"/>
                </a:solidFill>
              </a:rPr>
              <a:t>Revised ResNet50</a:t>
            </a:r>
            <a:endParaRPr lang="en-US" sz="1047" dirty="0"/>
          </a:p>
        </p:txBody>
      </p:sp>
      <p:sp>
        <p:nvSpPr>
          <p:cNvPr id="171" name="SK-7-text-54">
            <a:extLst>
              <a:ext uri="{FF2B5EF4-FFF2-40B4-BE49-F238E27FC236}">
                <a16:creationId xmlns:a16="http://schemas.microsoft.com/office/drawing/2014/main" id="{154B6F8E-2901-9A17-3D53-471703CA4869}"/>
              </a:ext>
            </a:extLst>
          </p:cNvPr>
          <p:cNvSpPr/>
          <p:nvPr/>
        </p:nvSpPr>
        <p:spPr>
          <a:xfrm>
            <a:off x="6111635" y="2393057"/>
            <a:ext cx="1654776" cy="70393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047" b="1" dirty="0">
                <a:solidFill>
                  <a:srgbClr val="FFFFFF"/>
                </a:solidFill>
              </a:rPr>
              <a:t>Kaggle DR images</a:t>
            </a:r>
            <a:endParaRPr lang="en-US" sz="1047" dirty="0"/>
          </a:p>
        </p:txBody>
      </p:sp>
      <p:sp>
        <p:nvSpPr>
          <p:cNvPr id="173" name="SK-7-text-55">
            <a:extLst>
              <a:ext uri="{FF2B5EF4-FFF2-40B4-BE49-F238E27FC236}">
                <a16:creationId xmlns:a16="http://schemas.microsoft.com/office/drawing/2014/main" id="{7DD4BBCE-EB81-F95F-4A7D-1EE10E41D03A}"/>
              </a:ext>
            </a:extLst>
          </p:cNvPr>
          <p:cNvSpPr/>
          <p:nvPr/>
        </p:nvSpPr>
        <p:spPr>
          <a:xfrm>
            <a:off x="7975961" y="2393057"/>
            <a:ext cx="1654776" cy="70393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047" b="1" dirty="0">
                <a:solidFill>
                  <a:srgbClr val="FFFFFF"/>
                </a:solidFill>
              </a:rPr>
              <a:t>74.32% accuracy</a:t>
            </a:r>
            <a:endParaRPr lang="en-US" sz="1047" dirty="0"/>
          </a:p>
        </p:txBody>
      </p:sp>
      <p:sp>
        <p:nvSpPr>
          <p:cNvPr id="175" name="SK-7-text-56">
            <a:extLst>
              <a:ext uri="{FF2B5EF4-FFF2-40B4-BE49-F238E27FC236}">
                <a16:creationId xmlns:a16="http://schemas.microsoft.com/office/drawing/2014/main" id="{EA6BEDEA-2A09-EA63-1013-4CC018084B44}"/>
              </a:ext>
            </a:extLst>
          </p:cNvPr>
          <p:cNvSpPr/>
          <p:nvPr/>
        </p:nvSpPr>
        <p:spPr>
          <a:xfrm>
            <a:off x="9840288" y="2393057"/>
            <a:ext cx="1655207" cy="70393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047" b="1" dirty="0">
                <a:solidFill>
                  <a:srgbClr val="FFFFFF"/>
                </a:solidFill>
              </a:rPr>
              <a:t>Remaining train-test gap</a:t>
            </a:r>
            <a:endParaRPr lang="en-US" sz="1047" dirty="0"/>
          </a:p>
        </p:txBody>
      </p:sp>
      <p:sp>
        <p:nvSpPr>
          <p:cNvPr id="177" name="SK-7-text-51">
            <a:extLst>
              <a:ext uri="{FF2B5EF4-FFF2-40B4-BE49-F238E27FC236}">
                <a16:creationId xmlns:a16="http://schemas.microsoft.com/office/drawing/2014/main" id="{8CB628D6-6C13-915B-46B3-EC1D908EF575}"/>
              </a:ext>
            </a:extLst>
          </p:cNvPr>
          <p:cNvSpPr/>
          <p:nvPr/>
        </p:nvSpPr>
        <p:spPr>
          <a:xfrm>
            <a:off x="569456" y="3134737"/>
            <a:ext cx="1654776" cy="70393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047" b="1" dirty="0">
                <a:solidFill>
                  <a:srgbClr val="FFFFFF"/>
                </a:solidFill>
              </a:rPr>
              <a:t>Das et al. [7]</a:t>
            </a:r>
            <a:endParaRPr lang="en-US" sz="1047" dirty="0"/>
          </a:p>
        </p:txBody>
      </p:sp>
      <p:sp>
        <p:nvSpPr>
          <p:cNvPr id="179" name="SK-7-text-52">
            <a:extLst>
              <a:ext uri="{FF2B5EF4-FFF2-40B4-BE49-F238E27FC236}">
                <a16:creationId xmlns:a16="http://schemas.microsoft.com/office/drawing/2014/main" id="{51CADD66-51D0-637F-3397-18ACE5CC9355}"/>
              </a:ext>
            </a:extLst>
          </p:cNvPr>
          <p:cNvSpPr/>
          <p:nvPr/>
        </p:nvSpPr>
        <p:spPr>
          <a:xfrm>
            <a:off x="2494742" y="3134737"/>
            <a:ext cx="1654776" cy="70393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algn="ctr"/>
            <a:r>
              <a:rPr lang="en-US" sz="1047" b="1" dirty="0">
                <a:solidFill>
                  <a:srgbClr val="FFFFFF"/>
                </a:solidFill>
              </a:rPr>
              <a:t>2023</a:t>
            </a:r>
            <a:endParaRPr lang="en-US" sz="1047" dirty="0"/>
          </a:p>
        </p:txBody>
      </p:sp>
      <p:sp>
        <p:nvSpPr>
          <p:cNvPr id="181" name="SK-7-text-53">
            <a:extLst>
              <a:ext uri="{FF2B5EF4-FFF2-40B4-BE49-F238E27FC236}">
                <a16:creationId xmlns:a16="http://schemas.microsoft.com/office/drawing/2014/main" id="{2C54BEAF-F8B6-60D8-EFCA-A0D8958DF07D}"/>
              </a:ext>
            </a:extLst>
          </p:cNvPr>
          <p:cNvSpPr/>
          <p:nvPr/>
        </p:nvSpPr>
        <p:spPr>
          <a:xfrm>
            <a:off x="4308269" y="3134737"/>
            <a:ext cx="1654776" cy="70393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047" b="1" dirty="0">
                <a:solidFill>
                  <a:srgbClr val="FFFFFF"/>
                </a:solidFill>
              </a:rPr>
              <a:t>DRFEC: 26 pretrained CNNs</a:t>
            </a:r>
            <a:endParaRPr lang="en-US" sz="1047" dirty="0"/>
          </a:p>
        </p:txBody>
      </p:sp>
      <p:sp>
        <p:nvSpPr>
          <p:cNvPr id="183" name="SK-7-text-54">
            <a:extLst>
              <a:ext uri="{FF2B5EF4-FFF2-40B4-BE49-F238E27FC236}">
                <a16:creationId xmlns:a16="http://schemas.microsoft.com/office/drawing/2014/main" id="{60184618-A4CC-D197-B90B-87DDEA339FDA}"/>
              </a:ext>
            </a:extLst>
          </p:cNvPr>
          <p:cNvSpPr/>
          <p:nvPr/>
        </p:nvSpPr>
        <p:spPr>
          <a:xfrm>
            <a:off x="6111635" y="3134737"/>
            <a:ext cx="1654776" cy="70393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047" b="1" dirty="0" err="1">
                <a:solidFill>
                  <a:srgbClr val="FFFFFF"/>
                </a:solidFill>
              </a:rPr>
              <a:t>EyePACS</a:t>
            </a:r>
            <a:endParaRPr lang="en-US" sz="1047" dirty="0"/>
          </a:p>
        </p:txBody>
      </p:sp>
      <p:sp>
        <p:nvSpPr>
          <p:cNvPr id="185" name="SK-7-text-55">
            <a:extLst>
              <a:ext uri="{FF2B5EF4-FFF2-40B4-BE49-F238E27FC236}">
                <a16:creationId xmlns:a16="http://schemas.microsoft.com/office/drawing/2014/main" id="{FDA34C14-BF19-FF74-BE72-0BDDA4206FB6}"/>
              </a:ext>
            </a:extLst>
          </p:cNvPr>
          <p:cNvSpPr/>
          <p:nvPr/>
        </p:nvSpPr>
        <p:spPr>
          <a:xfrm>
            <a:off x="7975961" y="3134737"/>
            <a:ext cx="1654776" cy="70393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047" b="1" dirty="0">
                <a:solidFill>
                  <a:srgbClr val="FFFFFF"/>
                </a:solidFill>
              </a:rPr>
              <a:t>79.11% accuracy</a:t>
            </a:r>
            <a:endParaRPr lang="en-US" sz="1047" dirty="0"/>
          </a:p>
        </p:txBody>
      </p:sp>
      <p:sp>
        <p:nvSpPr>
          <p:cNvPr id="187" name="SK-7-text-56">
            <a:extLst>
              <a:ext uri="{FF2B5EF4-FFF2-40B4-BE49-F238E27FC236}">
                <a16:creationId xmlns:a16="http://schemas.microsoft.com/office/drawing/2014/main" id="{E75CBD2C-FD60-1BC0-DF95-20C3C3DBE981}"/>
              </a:ext>
            </a:extLst>
          </p:cNvPr>
          <p:cNvSpPr/>
          <p:nvPr/>
        </p:nvSpPr>
        <p:spPr>
          <a:xfrm>
            <a:off x="9840288" y="3134737"/>
            <a:ext cx="1655207" cy="70393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047" b="1" dirty="0">
                <a:solidFill>
                  <a:srgbClr val="FFFFFF"/>
                </a:solidFill>
              </a:rPr>
              <a:t>Overfitting; high train-validation gap</a:t>
            </a:r>
            <a:endParaRPr lang="en-US" sz="1047" dirty="0"/>
          </a:p>
        </p:txBody>
      </p:sp>
      <p:sp>
        <p:nvSpPr>
          <p:cNvPr id="230" name="SK-7-text-51">
            <a:extLst>
              <a:ext uri="{FF2B5EF4-FFF2-40B4-BE49-F238E27FC236}">
                <a16:creationId xmlns:a16="http://schemas.microsoft.com/office/drawing/2014/main" id="{0334C3D4-D751-6DF2-1A24-DF792427FEA8}"/>
              </a:ext>
            </a:extLst>
          </p:cNvPr>
          <p:cNvSpPr/>
          <p:nvPr/>
        </p:nvSpPr>
        <p:spPr>
          <a:xfrm>
            <a:off x="569456" y="4593216"/>
            <a:ext cx="1654776" cy="70393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047" b="1" dirty="0">
                <a:solidFill>
                  <a:srgbClr val="FFFFFF"/>
                </a:solidFill>
              </a:rPr>
              <a:t>Mehboob et al. [9]</a:t>
            </a:r>
            <a:endParaRPr lang="en-US" sz="1047" dirty="0"/>
          </a:p>
        </p:txBody>
      </p:sp>
      <p:sp>
        <p:nvSpPr>
          <p:cNvPr id="232" name="SK-7-text-52">
            <a:extLst>
              <a:ext uri="{FF2B5EF4-FFF2-40B4-BE49-F238E27FC236}">
                <a16:creationId xmlns:a16="http://schemas.microsoft.com/office/drawing/2014/main" id="{F6E4B736-E5B2-5CF7-9081-19AAF74061E9}"/>
              </a:ext>
            </a:extLst>
          </p:cNvPr>
          <p:cNvSpPr/>
          <p:nvPr/>
        </p:nvSpPr>
        <p:spPr>
          <a:xfrm>
            <a:off x="2494742" y="4593216"/>
            <a:ext cx="1654776" cy="70393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047" b="1" dirty="0">
                <a:solidFill>
                  <a:srgbClr val="FFFFFF"/>
                </a:solidFill>
              </a:rPr>
              <a:t>2022</a:t>
            </a:r>
            <a:endParaRPr lang="en-US" sz="1047" dirty="0"/>
          </a:p>
        </p:txBody>
      </p:sp>
      <p:sp>
        <p:nvSpPr>
          <p:cNvPr id="234" name="SK-7-text-53">
            <a:extLst>
              <a:ext uri="{FF2B5EF4-FFF2-40B4-BE49-F238E27FC236}">
                <a16:creationId xmlns:a16="http://schemas.microsoft.com/office/drawing/2014/main" id="{B39C0F82-3E52-F4CC-71DC-A9743416DA8D}"/>
              </a:ext>
            </a:extLst>
          </p:cNvPr>
          <p:cNvSpPr/>
          <p:nvPr/>
        </p:nvSpPr>
        <p:spPr>
          <a:xfrm>
            <a:off x="4308269" y="4593216"/>
            <a:ext cx="1654776" cy="70393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047" b="1" dirty="0">
                <a:solidFill>
                  <a:srgbClr val="FFFFFF"/>
                </a:solidFill>
              </a:rPr>
              <a:t>CNN-based approach + augmentation</a:t>
            </a:r>
            <a:endParaRPr lang="en-US" sz="1047" dirty="0"/>
          </a:p>
        </p:txBody>
      </p:sp>
      <p:sp>
        <p:nvSpPr>
          <p:cNvPr id="236" name="SK-7-text-54">
            <a:extLst>
              <a:ext uri="{FF2B5EF4-FFF2-40B4-BE49-F238E27FC236}">
                <a16:creationId xmlns:a16="http://schemas.microsoft.com/office/drawing/2014/main" id="{AC5E1D43-353A-6A8F-E68D-DF927B6A6021}"/>
              </a:ext>
            </a:extLst>
          </p:cNvPr>
          <p:cNvSpPr/>
          <p:nvPr/>
        </p:nvSpPr>
        <p:spPr>
          <a:xfrm>
            <a:off x="6111635" y="4593216"/>
            <a:ext cx="1654776" cy="70393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047" b="1" dirty="0">
                <a:solidFill>
                  <a:srgbClr val="FFFFFF"/>
                </a:solidFill>
              </a:rPr>
              <a:t>EyePACS</a:t>
            </a:r>
            <a:endParaRPr lang="en-US" sz="1047" dirty="0"/>
          </a:p>
        </p:txBody>
      </p:sp>
      <p:sp>
        <p:nvSpPr>
          <p:cNvPr id="238" name="SK-7-text-55">
            <a:extLst>
              <a:ext uri="{FF2B5EF4-FFF2-40B4-BE49-F238E27FC236}">
                <a16:creationId xmlns:a16="http://schemas.microsoft.com/office/drawing/2014/main" id="{F1701654-857F-36C4-D323-0D63AAD19629}"/>
              </a:ext>
            </a:extLst>
          </p:cNvPr>
          <p:cNvSpPr/>
          <p:nvPr/>
        </p:nvSpPr>
        <p:spPr>
          <a:xfrm>
            <a:off x="7975961" y="4593216"/>
            <a:ext cx="1654776" cy="70393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047" b="1" dirty="0">
                <a:solidFill>
                  <a:srgbClr val="FFFFFF"/>
                </a:solidFill>
              </a:rPr>
              <a:t>~83.78% accuracy</a:t>
            </a:r>
            <a:endParaRPr lang="en-US" sz="1047" dirty="0"/>
          </a:p>
        </p:txBody>
      </p:sp>
      <p:sp>
        <p:nvSpPr>
          <p:cNvPr id="240" name="SK-7-text-56">
            <a:extLst>
              <a:ext uri="{FF2B5EF4-FFF2-40B4-BE49-F238E27FC236}">
                <a16:creationId xmlns:a16="http://schemas.microsoft.com/office/drawing/2014/main" id="{16A7C506-6B44-2625-089A-41F7718DB13D}"/>
              </a:ext>
            </a:extLst>
          </p:cNvPr>
          <p:cNvSpPr/>
          <p:nvPr/>
        </p:nvSpPr>
        <p:spPr>
          <a:xfrm>
            <a:off x="9840288" y="4593216"/>
            <a:ext cx="1655207" cy="70393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047" b="1" dirty="0">
                <a:solidFill>
                  <a:srgbClr val="FFFFFF"/>
                </a:solidFill>
              </a:rPr>
              <a:t>Single dataset; limited generalization</a:t>
            </a:r>
            <a:endParaRPr lang="en-US" sz="1047" dirty="0"/>
          </a:p>
        </p:txBody>
      </p:sp>
      <p:sp>
        <p:nvSpPr>
          <p:cNvPr id="15" name="SK-1-text-14">
            <a:extLst>
              <a:ext uri="{FF2B5EF4-FFF2-40B4-BE49-F238E27FC236}">
                <a16:creationId xmlns:a16="http://schemas.microsoft.com/office/drawing/2014/main" id="{A1CFC182-5C53-4BCC-4AA8-F61E7B32B97B}"/>
              </a:ext>
            </a:extLst>
          </p:cNvPr>
          <p:cNvSpPr/>
          <p:nvPr/>
        </p:nvSpPr>
        <p:spPr>
          <a:xfrm>
            <a:off x="11542663" y="6494413"/>
            <a:ext cx="185886" cy="13022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r">
              <a:buNone/>
            </a:pPr>
            <a:r>
              <a:rPr lang="en-US" sz="1050" dirty="0">
                <a:solidFill>
                  <a:srgbClr val="CCCCCC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6</a:t>
            </a:r>
            <a:endParaRPr lang="en-US" sz="1050" dirty="0"/>
          </a:p>
        </p:txBody>
      </p:sp>
      <p:sp>
        <p:nvSpPr>
          <p:cNvPr id="4" name="SK-7-text-51">
            <a:extLst>
              <a:ext uri="{FF2B5EF4-FFF2-40B4-BE49-F238E27FC236}">
                <a16:creationId xmlns:a16="http://schemas.microsoft.com/office/drawing/2014/main" id="{E9584B12-F010-9DAD-C8BE-986A9A29DDFD}"/>
              </a:ext>
            </a:extLst>
          </p:cNvPr>
          <p:cNvSpPr/>
          <p:nvPr/>
        </p:nvSpPr>
        <p:spPr>
          <a:xfrm>
            <a:off x="560125" y="3848838"/>
            <a:ext cx="1654776" cy="70393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047" b="1" dirty="0">
                <a:solidFill>
                  <a:srgbClr val="FFFFFF"/>
                </a:solidFill>
              </a:rPr>
              <a:t>Jiwani et al. [8]</a:t>
            </a:r>
            <a:endParaRPr lang="en-US" sz="1047" dirty="0"/>
          </a:p>
        </p:txBody>
      </p:sp>
      <p:sp>
        <p:nvSpPr>
          <p:cNvPr id="8" name="SK-7-text-52">
            <a:extLst>
              <a:ext uri="{FF2B5EF4-FFF2-40B4-BE49-F238E27FC236}">
                <a16:creationId xmlns:a16="http://schemas.microsoft.com/office/drawing/2014/main" id="{24907C89-31D4-5D86-CB88-1CC3BE037FFE}"/>
              </a:ext>
            </a:extLst>
          </p:cNvPr>
          <p:cNvSpPr/>
          <p:nvPr/>
        </p:nvSpPr>
        <p:spPr>
          <a:xfrm>
            <a:off x="2485411" y="3848838"/>
            <a:ext cx="1654776" cy="70393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047" b="1" dirty="0">
                <a:solidFill>
                  <a:srgbClr val="FFFFFF"/>
                </a:solidFill>
              </a:rPr>
              <a:t>2022</a:t>
            </a:r>
            <a:endParaRPr lang="en-US" sz="1047" dirty="0"/>
          </a:p>
        </p:txBody>
      </p:sp>
      <p:sp>
        <p:nvSpPr>
          <p:cNvPr id="12" name="SK-7-text-53">
            <a:extLst>
              <a:ext uri="{FF2B5EF4-FFF2-40B4-BE49-F238E27FC236}">
                <a16:creationId xmlns:a16="http://schemas.microsoft.com/office/drawing/2014/main" id="{2DFB78F7-64FD-D7F6-408C-B4E7942B8490}"/>
              </a:ext>
            </a:extLst>
          </p:cNvPr>
          <p:cNvSpPr/>
          <p:nvPr/>
        </p:nvSpPr>
        <p:spPr>
          <a:xfrm>
            <a:off x="4298938" y="3848838"/>
            <a:ext cx="1654776" cy="70393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047" b="1" dirty="0">
                <a:solidFill>
                  <a:srgbClr val="FFFFFF"/>
                </a:solidFill>
              </a:rPr>
              <a:t>CNN classifier</a:t>
            </a:r>
            <a:endParaRPr lang="en-US" sz="1047" dirty="0"/>
          </a:p>
        </p:txBody>
      </p:sp>
      <p:sp>
        <p:nvSpPr>
          <p:cNvPr id="16" name="SK-7-text-54">
            <a:extLst>
              <a:ext uri="{FF2B5EF4-FFF2-40B4-BE49-F238E27FC236}">
                <a16:creationId xmlns:a16="http://schemas.microsoft.com/office/drawing/2014/main" id="{11589250-4928-814B-20E7-5823186D6EE0}"/>
              </a:ext>
            </a:extLst>
          </p:cNvPr>
          <p:cNvSpPr/>
          <p:nvPr/>
        </p:nvSpPr>
        <p:spPr>
          <a:xfrm>
            <a:off x="6102304" y="3848838"/>
            <a:ext cx="1654776" cy="70393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047" b="1" dirty="0" err="1">
                <a:solidFill>
                  <a:srgbClr val="FFFFFF"/>
                </a:solidFill>
              </a:rPr>
              <a:t>IDRiD</a:t>
            </a:r>
            <a:endParaRPr lang="en-US" sz="1047" b="1" dirty="0">
              <a:solidFill>
                <a:srgbClr val="FFFFFF"/>
              </a:solidFill>
            </a:endParaRPr>
          </a:p>
        </p:txBody>
      </p:sp>
      <p:sp>
        <p:nvSpPr>
          <p:cNvPr id="18" name="SK-7-text-55">
            <a:extLst>
              <a:ext uri="{FF2B5EF4-FFF2-40B4-BE49-F238E27FC236}">
                <a16:creationId xmlns:a16="http://schemas.microsoft.com/office/drawing/2014/main" id="{D93508F0-187E-7EA9-6777-C39214F3671D}"/>
              </a:ext>
            </a:extLst>
          </p:cNvPr>
          <p:cNvSpPr/>
          <p:nvPr/>
        </p:nvSpPr>
        <p:spPr>
          <a:xfrm>
            <a:off x="7966630" y="3848838"/>
            <a:ext cx="1654776" cy="70393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algn="ctr"/>
            <a:r>
              <a:rPr lang="en-US" sz="1047" b="1" dirty="0">
                <a:solidFill>
                  <a:srgbClr val="FFFFFF"/>
                </a:solidFill>
              </a:rPr>
              <a:t>~77.6% accuracy</a:t>
            </a:r>
            <a:endParaRPr lang="en-US" sz="1047" dirty="0"/>
          </a:p>
        </p:txBody>
      </p:sp>
      <p:sp>
        <p:nvSpPr>
          <p:cNvPr id="20" name="SK-7-text-56">
            <a:extLst>
              <a:ext uri="{FF2B5EF4-FFF2-40B4-BE49-F238E27FC236}">
                <a16:creationId xmlns:a16="http://schemas.microsoft.com/office/drawing/2014/main" id="{10F34B39-1BA6-572F-E28E-FB9534C7BDE9}"/>
              </a:ext>
            </a:extLst>
          </p:cNvPr>
          <p:cNvSpPr/>
          <p:nvPr/>
        </p:nvSpPr>
        <p:spPr>
          <a:xfrm>
            <a:off x="9830957" y="3848838"/>
            <a:ext cx="1655207" cy="70393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047" b="1" dirty="0">
                <a:solidFill>
                  <a:srgbClr val="FFFFFF"/>
                </a:solidFill>
              </a:rPr>
              <a:t>Limited design detail</a:t>
            </a:r>
            <a:endParaRPr lang="en-US" sz="1047" dirty="0"/>
          </a:p>
        </p:txBody>
      </p:sp>
    </p:spTree>
    <p:extLst>
      <p:ext uri="{BB962C8B-B14F-4D97-AF65-F5344CB8AC3E}">
        <p14:creationId xmlns:p14="http://schemas.microsoft.com/office/powerpoint/2010/main" val="33579950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K-8-img-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SK-8-img-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7875" y="1398984"/>
            <a:ext cx="11460361" cy="4711303"/>
          </a:xfrm>
          <a:prstGeom prst="rect">
            <a:avLst/>
          </a:prstGeom>
        </p:spPr>
      </p:pic>
      <p:pic>
        <p:nvPicPr>
          <p:cNvPr id="4" name="SK-8-img-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7875" y="1398984"/>
            <a:ext cx="4219575" cy="609600"/>
          </a:xfrm>
          <a:prstGeom prst="rect">
            <a:avLst/>
          </a:prstGeom>
        </p:spPr>
      </p:pic>
      <p:pic>
        <p:nvPicPr>
          <p:cNvPr id="5" name="SK-8-img-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6000" y="1589484"/>
            <a:ext cx="228600" cy="228600"/>
          </a:xfrm>
          <a:prstGeom prst="rect">
            <a:avLst/>
          </a:prstGeom>
        </p:spPr>
      </p:pic>
      <p:pic>
        <p:nvPicPr>
          <p:cNvPr id="6" name="SK-8-img-5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97450" y="1398984"/>
            <a:ext cx="3754189" cy="609600"/>
          </a:xfrm>
          <a:prstGeom prst="rect">
            <a:avLst/>
          </a:prstGeom>
        </p:spPr>
      </p:pic>
      <p:pic>
        <p:nvPicPr>
          <p:cNvPr id="7" name="SK-8-img-6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35575" y="1589484"/>
            <a:ext cx="228600" cy="228600"/>
          </a:xfrm>
          <a:prstGeom prst="rect">
            <a:avLst/>
          </a:prstGeom>
        </p:spPr>
      </p:pic>
      <p:pic>
        <p:nvPicPr>
          <p:cNvPr id="8" name="SK-8-img-7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351639" y="1398984"/>
            <a:ext cx="3486596" cy="609600"/>
          </a:xfrm>
          <a:prstGeom prst="rect">
            <a:avLst/>
          </a:prstGeom>
        </p:spPr>
      </p:pic>
      <p:pic>
        <p:nvPicPr>
          <p:cNvPr id="9" name="SK-8-img-8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589764" y="1589484"/>
            <a:ext cx="228600" cy="228600"/>
          </a:xfrm>
          <a:prstGeom prst="rect">
            <a:avLst/>
          </a:prstGeom>
        </p:spPr>
      </p:pic>
      <p:pic>
        <p:nvPicPr>
          <p:cNvPr id="10" name="SK-8-img-9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77875" y="2008584"/>
            <a:ext cx="11460361" cy="1231702"/>
          </a:xfrm>
          <a:prstGeom prst="rect">
            <a:avLst/>
          </a:prstGeom>
        </p:spPr>
      </p:pic>
      <p:pic>
        <p:nvPicPr>
          <p:cNvPr id="11" name="SK-8-img-10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77875" y="2008584"/>
            <a:ext cx="4219575" cy="1231702"/>
          </a:xfrm>
          <a:prstGeom prst="rect">
            <a:avLst/>
          </a:prstGeom>
        </p:spPr>
      </p:pic>
      <p:pic>
        <p:nvPicPr>
          <p:cNvPr id="12" name="SK-8-img-11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16000" y="2462510"/>
            <a:ext cx="323850" cy="323850"/>
          </a:xfrm>
          <a:prstGeom prst="rect">
            <a:avLst/>
          </a:prstGeom>
        </p:spPr>
      </p:pic>
      <p:pic>
        <p:nvPicPr>
          <p:cNvPr id="13" name="SK-8-img-12" descr="preencoded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82675" y="2529185"/>
            <a:ext cx="190500" cy="190500"/>
          </a:xfrm>
          <a:prstGeom prst="rect">
            <a:avLst/>
          </a:prstGeom>
        </p:spPr>
      </p:pic>
      <p:pic>
        <p:nvPicPr>
          <p:cNvPr id="14" name="SK-8-img-13" descr="preencoded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597450" y="2008584"/>
            <a:ext cx="3754189" cy="1231702"/>
          </a:xfrm>
          <a:prstGeom prst="rect">
            <a:avLst/>
          </a:prstGeom>
        </p:spPr>
      </p:pic>
      <p:pic>
        <p:nvPicPr>
          <p:cNvPr id="15" name="SK-8-img-14" descr="preencoded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8351639" y="2008584"/>
            <a:ext cx="3486596" cy="1231702"/>
          </a:xfrm>
          <a:prstGeom prst="rect">
            <a:avLst/>
          </a:prstGeom>
        </p:spPr>
      </p:pic>
      <p:pic>
        <p:nvPicPr>
          <p:cNvPr id="16" name="SK-8-img-15" descr="preencoded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377875" y="3240286"/>
            <a:ext cx="11460361" cy="956518"/>
          </a:xfrm>
          <a:prstGeom prst="rect">
            <a:avLst/>
          </a:prstGeom>
        </p:spPr>
      </p:pic>
      <p:pic>
        <p:nvPicPr>
          <p:cNvPr id="17" name="SK-8-img-16" descr="preencoded.pn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377875" y="3240286"/>
            <a:ext cx="4219575" cy="956518"/>
          </a:xfrm>
          <a:prstGeom prst="rect">
            <a:avLst/>
          </a:prstGeom>
        </p:spPr>
      </p:pic>
      <p:pic>
        <p:nvPicPr>
          <p:cNvPr id="18" name="SK-8-img-17" descr="preencoded.png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616000" y="3556546"/>
            <a:ext cx="323850" cy="323850"/>
          </a:xfrm>
          <a:prstGeom prst="rect">
            <a:avLst/>
          </a:prstGeom>
        </p:spPr>
      </p:pic>
      <p:pic>
        <p:nvPicPr>
          <p:cNvPr id="19" name="SK-8-img-18" descr="preencoded.png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682675" y="3623221"/>
            <a:ext cx="190500" cy="190500"/>
          </a:xfrm>
          <a:prstGeom prst="rect">
            <a:avLst/>
          </a:prstGeom>
        </p:spPr>
      </p:pic>
      <p:pic>
        <p:nvPicPr>
          <p:cNvPr id="20" name="SK-8-img-19" descr="preencoded.png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4597450" y="3240286"/>
            <a:ext cx="3754189" cy="956518"/>
          </a:xfrm>
          <a:prstGeom prst="rect">
            <a:avLst/>
          </a:prstGeom>
        </p:spPr>
      </p:pic>
      <p:pic>
        <p:nvPicPr>
          <p:cNvPr id="21" name="SK-8-img-20" descr="preencoded.png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8351639" y="3240286"/>
            <a:ext cx="3486596" cy="956518"/>
          </a:xfrm>
          <a:prstGeom prst="rect">
            <a:avLst/>
          </a:prstGeom>
        </p:spPr>
      </p:pic>
      <p:pic>
        <p:nvPicPr>
          <p:cNvPr id="22" name="SK-8-img-21" descr="preencoded.png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377875" y="4196804"/>
            <a:ext cx="11460361" cy="956518"/>
          </a:xfrm>
          <a:prstGeom prst="rect">
            <a:avLst/>
          </a:prstGeom>
        </p:spPr>
      </p:pic>
      <p:pic>
        <p:nvPicPr>
          <p:cNvPr id="23" name="SK-8-img-22" descr="preencoded.png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377875" y="4196804"/>
            <a:ext cx="4219575" cy="956518"/>
          </a:xfrm>
          <a:prstGeom prst="rect">
            <a:avLst/>
          </a:prstGeom>
        </p:spPr>
      </p:pic>
      <p:pic>
        <p:nvPicPr>
          <p:cNvPr id="24" name="SK-8-img-23" descr="preencoded.png"/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616000" y="4513064"/>
            <a:ext cx="323850" cy="323850"/>
          </a:xfrm>
          <a:prstGeom prst="rect">
            <a:avLst/>
          </a:prstGeom>
        </p:spPr>
      </p:pic>
      <p:pic>
        <p:nvPicPr>
          <p:cNvPr id="25" name="SK-8-img-24" descr="preencoded.png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682675" y="4579739"/>
            <a:ext cx="190500" cy="190500"/>
          </a:xfrm>
          <a:prstGeom prst="rect">
            <a:avLst/>
          </a:prstGeom>
        </p:spPr>
      </p:pic>
      <p:pic>
        <p:nvPicPr>
          <p:cNvPr id="26" name="SK-8-img-25" descr="preencoded.png"/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4597450" y="4196804"/>
            <a:ext cx="3754189" cy="956518"/>
          </a:xfrm>
          <a:prstGeom prst="rect">
            <a:avLst/>
          </a:prstGeom>
        </p:spPr>
      </p:pic>
      <p:pic>
        <p:nvPicPr>
          <p:cNvPr id="27" name="SK-8-img-26" descr="preencoded.png"/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8351639" y="4196804"/>
            <a:ext cx="3486596" cy="956518"/>
          </a:xfrm>
          <a:prstGeom prst="rect">
            <a:avLst/>
          </a:prstGeom>
        </p:spPr>
      </p:pic>
      <p:pic>
        <p:nvPicPr>
          <p:cNvPr id="28" name="SK-8-img-27" descr="preencoded.png"/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377875" y="5153323"/>
            <a:ext cx="11460361" cy="956965"/>
          </a:xfrm>
          <a:prstGeom prst="rect">
            <a:avLst/>
          </a:prstGeom>
        </p:spPr>
      </p:pic>
      <p:pic>
        <p:nvPicPr>
          <p:cNvPr id="29" name="SK-8-img-28" descr="preencoded.png"/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377875" y="5153323"/>
            <a:ext cx="4219575" cy="956965"/>
          </a:xfrm>
          <a:prstGeom prst="rect">
            <a:avLst/>
          </a:prstGeom>
        </p:spPr>
      </p:pic>
      <p:pic>
        <p:nvPicPr>
          <p:cNvPr id="30" name="SK-8-img-29" descr="preencoded.png"/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616000" y="5469880"/>
            <a:ext cx="323850" cy="323850"/>
          </a:xfrm>
          <a:prstGeom prst="rect">
            <a:avLst/>
          </a:prstGeom>
        </p:spPr>
      </p:pic>
      <p:pic>
        <p:nvPicPr>
          <p:cNvPr id="31" name="SK-8-img-30" descr="preencoded.png"/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682675" y="5536555"/>
            <a:ext cx="190500" cy="190500"/>
          </a:xfrm>
          <a:prstGeom prst="rect">
            <a:avLst/>
          </a:prstGeom>
        </p:spPr>
      </p:pic>
      <p:pic>
        <p:nvPicPr>
          <p:cNvPr id="32" name="SK-8-img-31" descr="preencoded.png"/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>
            <a:off x="4597450" y="5153323"/>
            <a:ext cx="3754189" cy="956965"/>
          </a:xfrm>
          <a:prstGeom prst="rect">
            <a:avLst/>
          </a:prstGeom>
        </p:spPr>
      </p:pic>
      <p:sp>
        <p:nvSpPr>
          <p:cNvPr id="33" name="SK-8-text-32"/>
          <p:cNvSpPr/>
          <p:nvPr/>
        </p:nvSpPr>
        <p:spPr>
          <a:xfrm>
            <a:off x="958900" y="1589484"/>
            <a:ext cx="3743325" cy="2286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buNone/>
            </a:pPr>
            <a:r>
              <a:rPr lang="en-US" sz="1350" b="1" dirty="0">
                <a:solidFill>
                  <a:srgbClr val="FFFFFF"/>
                </a:solidFill>
              </a:rPr>
              <a:t>Gap Category</a:t>
            </a:r>
            <a:endParaRPr lang="en-US" sz="1350" dirty="0"/>
          </a:p>
        </p:txBody>
      </p:sp>
      <p:sp>
        <p:nvSpPr>
          <p:cNvPr id="34" name="SK-8-text-33"/>
          <p:cNvSpPr/>
          <p:nvPr/>
        </p:nvSpPr>
        <p:spPr>
          <a:xfrm>
            <a:off x="5178475" y="1589484"/>
            <a:ext cx="3909060" cy="2286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buNone/>
            </a:pPr>
            <a:r>
              <a:rPr lang="en-US" sz="1350" b="1" dirty="0">
                <a:solidFill>
                  <a:srgbClr val="FFFFFF"/>
                </a:solidFill>
              </a:rPr>
              <a:t>Current Limitations</a:t>
            </a:r>
            <a:endParaRPr lang="en-US" sz="1350" dirty="0"/>
          </a:p>
        </p:txBody>
      </p:sp>
      <p:sp>
        <p:nvSpPr>
          <p:cNvPr id="35" name="SK-8-text-34"/>
          <p:cNvSpPr/>
          <p:nvPr/>
        </p:nvSpPr>
        <p:spPr>
          <a:xfrm>
            <a:off x="8932664" y="1589484"/>
            <a:ext cx="3259336" cy="2286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buNone/>
            </a:pPr>
            <a:r>
              <a:rPr lang="en-US" sz="1350" b="1" dirty="0">
                <a:solidFill>
                  <a:srgbClr val="FFFFFF"/>
                </a:solidFill>
              </a:rPr>
              <a:t>Proposed Solution</a:t>
            </a:r>
            <a:endParaRPr lang="en-US" sz="1350" dirty="0"/>
          </a:p>
        </p:txBody>
      </p:sp>
      <p:sp>
        <p:nvSpPr>
          <p:cNvPr id="36" name="SK-8-text-35"/>
          <p:cNvSpPr/>
          <p:nvPr/>
        </p:nvSpPr>
        <p:spPr>
          <a:xfrm>
            <a:off x="1082725" y="2462510"/>
            <a:ext cx="3743325" cy="3238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1523"/>
              </a:lnSpc>
              <a:buNone/>
            </a:pPr>
            <a:r>
              <a:rPr lang="en-US" sz="1088" b="1" dirty="0">
                <a:solidFill>
                  <a:srgbClr val="FFFFFF"/>
                </a:solidFill>
              </a:rPr>
              <a:t>Representation</a:t>
            </a:r>
            <a:endParaRPr lang="en-US" sz="1088" dirty="0"/>
          </a:p>
        </p:txBody>
      </p:sp>
      <p:sp>
        <p:nvSpPr>
          <p:cNvPr id="37" name="SK-8-text-36"/>
          <p:cNvSpPr/>
          <p:nvPr/>
        </p:nvSpPr>
        <p:spPr>
          <a:xfrm>
            <a:off x="4835575" y="2008584"/>
            <a:ext cx="3277939" cy="1231702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1523"/>
              </a:lnSpc>
              <a:buNone/>
            </a:pPr>
            <a:r>
              <a:rPr lang="en-US" sz="1088" dirty="0">
                <a:solidFill>
                  <a:srgbClr val="E0E0E0"/>
                </a:solidFill>
              </a:rPr>
              <a:t>Single-backbone approaches may emphasize either local or contextual features.</a:t>
            </a:r>
            <a:endParaRPr lang="en-US" sz="1088" dirty="0"/>
          </a:p>
        </p:txBody>
      </p:sp>
      <p:sp>
        <p:nvSpPr>
          <p:cNvPr id="38" name="SK-8-text-37"/>
          <p:cNvSpPr/>
          <p:nvPr/>
        </p:nvSpPr>
        <p:spPr>
          <a:xfrm>
            <a:off x="8589764" y="2008584"/>
            <a:ext cx="3010346" cy="1231702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1523"/>
              </a:lnSpc>
              <a:buNone/>
            </a:pPr>
            <a:r>
              <a:rPr lang="en-US" sz="1088" dirty="0">
                <a:solidFill>
                  <a:srgbClr val="E0E0E0"/>
                </a:solidFill>
              </a:rPr>
              <a:t>Fuse ConvNeXt-Tiny and Swin-V2-Tiny embeddings into a 1,536-dimensional hybrid vector.</a:t>
            </a:r>
            <a:endParaRPr lang="en-US" sz="1088" dirty="0"/>
          </a:p>
        </p:txBody>
      </p:sp>
      <p:sp>
        <p:nvSpPr>
          <p:cNvPr id="39" name="SK-8-text-38"/>
          <p:cNvSpPr/>
          <p:nvPr/>
        </p:nvSpPr>
        <p:spPr>
          <a:xfrm>
            <a:off x="1082725" y="3556546"/>
            <a:ext cx="5303520" cy="3238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1523"/>
              </a:lnSpc>
              <a:buNone/>
            </a:pPr>
            <a:r>
              <a:rPr lang="en-US" sz="1088" b="1" dirty="0">
                <a:solidFill>
                  <a:srgbClr val="FFFFFF"/>
                </a:solidFill>
              </a:rPr>
              <a:t>Imbalanced Multiclass Evaluation</a:t>
            </a:r>
            <a:endParaRPr lang="en-US" sz="1088" dirty="0"/>
          </a:p>
        </p:txBody>
      </p:sp>
      <p:sp>
        <p:nvSpPr>
          <p:cNvPr id="40" name="SK-8-text-39"/>
          <p:cNvSpPr/>
          <p:nvPr/>
        </p:nvSpPr>
        <p:spPr>
          <a:xfrm>
            <a:off x="4835575" y="3240286"/>
            <a:ext cx="3277939" cy="956518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1523"/>
              </a:lnSpc>
              <a:buNone/>
            </a:pPr>
            <a:r>
              <a:rPr lang="en-US" sz="1088" dirty="0">
                <a:solidFill>
                  <a:srgbClr val="E0E0E0"/>
                </a:solidFill>
              </a:rPr>
              <a:t>Class imbalance may bias the model toward majority severity classes.</a:t>
            </a:r>
            <a:endParaRPr lang="en-US" sz="1088" dirty="0"/>
          </a:p>
        </p:txBody>
      </p:sp>
      <p:sp>
        <p:nvSpPr>
          <p:cNvPr id="41" name="SK-8-text-40"/>
          <p:cNvSpPr/>
          <p:nvPr/>
        </p:nvSpPr>
        <p:spPr>
          <a:xfrm>
            <a:off x="8589764" y="3240286"/>
            <a:ext cx="3010346" cy="956518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1523"/>
              </a:lnSpc>
              <a:buNone/>
            </a:pPr>
            <a:r>
              <a:rPr lang="en-US" sz="1088" dirty="0">
                <a:solidFill>
                  <a:srgbClr val="E0E0E0"/>
                </a:solidFill>
              </a:rPr>
              <a:t>Apply class-weighted loss to give minority classes higher training importance.</a:t>
            </a:r>
            <a:endParaRPr lang="en-US" sz="1088" dirty="0"/>
          </a:p>
        </p:txBody>
      </p:sp>
      <p:sp>
        <p:nvSpPr>
          <p:cNvPr id="42" name="SK-8-text-41"/>
          <p:cNvSpPr/>
          <p:nvPr/>
        </p:nvSpPr>
        <p:spPr>
          <a:xfrm>
            <a:off x="1082725" y="4513064"/>
            <a:ext cx="3743325" cy="3238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1523"/>
              </a:lnSpc>
              <a:buNone/>
            </a:pPr>
            <a:r>
              <a:rPr lang="en-US" sz="1088" b="1" dirty="0">
                <a:solidFill>
                  <a:srgbClr val="FFFFFF"/>
                </a:solidFill>
              </a:rPr>
              <a:t>Model Selection</a:t>
            </a:r>
            <a:endParaRPr lang="en-US" sz="1088" dirty="0"/>
          </a:p>
        </p:txBody>
      </p:sp>
      <p:sp>
        <p:nvSpPr>
          <p:cNvPr id="43" name="SK-8-text-42"/>
          <p:cNvSpPr/>
          <p:nvPr/>
        </p:nvSpPr>
        <p:spPr>
          <a:xfrm>
            <a:off x="4835575" y="4196804"/>
            <a:ext cx="3277939" cy="956518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1523"/>
              </a:lnSpc>
              <a:buNone/>
            </a:pPr>
            <a:r>
              <a:rPr lang="en-US" sz="1088" dirty="0">
                <a:solidFill>
                  <a:srgbClr val="E0E0E0"/>
                </a:solidFill>
              </a:rPr>
              <a:t>Some studies report strong within-dataset results without strict testing separation.</a:t>
            </a:r>
            <a:endParaRPr lang="en-US" sz="1088" dirty="0"/>
          </a:p>
        </p:txBody>
      </p:sp>
      <p:sp>
        <p:nvSpPr>
          <p:cNvPr id="44" name="SK-8-text-43"/>
          <p:cNvSpPr/>
          <p:nvPr/>
        </p:nvSpPr>
        <p:spPr>
          <a:xfrm>
            <a:off x="8589764" y="4196804"/>
            <a:ext cx="3010346" cy="956518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1523"/>
              </a:lnSpc>
              <a:buNone/>
            </a:pPr>
            <a:r>
              <a:rPr lang="en-US" sz="1088" dirty="0">
                <a:solidFill>
                  <a:srgbClr val="E0E0E0"/>
                </a:solidFill>
              </a:rPr>
              <a:t>Use validation-based RF selection and reserve the testing subset for final reporting.</a:t>
            </a:r>
            <a:endParaRPr lang="en-US" sz="1088" dirty="0"/>
          </a:p>
        </p:txBody>
      </p:sp>
      <p:sp>
        <p:nvSpPr>
          <p:cNvPr id="45" name="SK-8-text-44"/>
          <p:cNvSpPr/>
          <p:nvPr/>
        </p:nvSpPr>
        <p:spPr>
          <a:xfrm>
            <a:off x="1082725" y="5469880"/>
            <a:ext cx="3743325" cy="3238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1523"/>
              </a:lnSpc>
              <a:buNone/>
            </a:pPr>
            <a:r>
              <a:rPr lang="en-US" sz="1088" b="1" dirty="0">
                <a:solidFill>
                  <a:srgbClr val="FFFFFF"/>
                </a:solidFill>
              </a:rPr>
              <a:t>Reproducibility</a:t>
            </a:r>
            <a:endParaRPr lang="en-US" sz="1088" dirty="0"/>
          </a:p>
        </p:txBody>
      </p:sp>
      <p:sp>
        <p:nvSpPr>
          <p:cNvPr id="46" name="SK-8-text-45"/>
          <p:cNvSpPr/>
          <p:nvPr/>
        </p:nvSpPr>
        <p:spPr>
          <a:xfrm>
            <a:off x="4835575" y="5153323"/>
            <a:ext cx="3277939" cy="95696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1523"/>
              </a:lnSpc>
              <a:buNone/>
            </a:pPr>
            <a:r>
              <a:rPr lang="en-US" sz="1088" dirty="0">
                <a:solidFill>
                  <a:srgbClr val="E0E0E0"/>
                </a:solidFill>
              </a:rPr>
              <a:t>Complex pipelines can be difficult to rebuild after training.</a:t>
            </a:r>
            <a:endParaRPr lang="en-US" sz="1088" dirty="0"/>
          </a:p>
        </p:txBody>
      </p:sp>
      <p:sp>
        <p:nvSpPr>
          <p:cNvPr id="47" name="SK-8-text-46"/>
          <p:cNvSpPr/>
          <p:nvPr/>
        </p:nvSpPr>
        <p:spPr>
          <a:xfrm>
            <a:off x="8589764" y="5153323"/>
            <a:ext cx="3010346" cy="95696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1523"/>
              </a:lnSpc>
              <a:buNone/>
            </a:pPr>
            <a:r>
              <a:rPr lang="en-US" sz="1088" dirty="0">
                <a:solidFill>
                  <a:srgbClr val="E0E0E0"/>
                </a:solidFill>
              </a:rPr>
              <a:t>Save fixed embeddings and use a controlled preprocessing and evaluation pipeline.</a:t>
            </a:r>
            <a:endParaRPr lang="en-US" sz="1088" dirty="0"/>
          </a:p>
        </p:txBody>
      </p:sp>
      <p:sp>
        <p:nvSpPr>
          <p:cNvPr id="48" name="SK-8-text-47"/>
          <p:cNvSpPr/>
          <p:nvPr/>
        </p:nvSpPr>
        <p:spPr>
          <a:xfrm>
            <a:off x="438894" y="274290"/>
            <a:ext cx="2990850" cy="16445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125" b="1" dirty="0">
                <a:solidFill>
                  <a:srgbClr val="00B4D8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LITERATURE REVIEW</a:t>
            </a:r>
            <a:endParaRPr lang="en-US" sz="1125" dirty="0"/>
          </a:p>
        </p:txBody>
      </p:sp>
      <p:sp>
        <p:nvSpPr>
          <p:cNvPr id="49" name="SK-8-text-48"/>
          <p:cNvSpPr/>
          <p:nvPr/>
        </p:nvSpPr>
        <p:spPr>
          <a:xfrm>
            <a:off x="438894" y="589657"/>
            <a:ext cx="11753106" cy="438894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2850" b="1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Identified Gaps and Our Solutions</a:t>
            </a:r>
            <a:endParaRPr lang="en-US" sz="2850" dirty="0"/>
          </a:p>
        </p:txBody>
      </p:sp>
      <p:sp>
        <p:nvSpPr>
          <p:cNvPr id="50" name="SK-8-text-49"/>
          <p:cNvSpPr/>
          <p:nvPr/>
        </p:nvSpPr>
        <p:spPr>
          <a:xfrm>
            <a:off x="438894" y="6494413"/>
            <a:ext cx="9883140" cy="16445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975" dirty="0">
                <a:solidFill>
                  <a:srgbClr val="888888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Midocean University | Master of Science in Artificial Intelligence</a:t>
            </a:r>
            <a:endParaRPr lang="en-US" sz="975" dirty="0"/>
          </a:p>
        </p:txBody>
      </p:sp>
      <p:sp>
        <p:nvSpPr>
          <p:cNvPr id="53" name="SK-1-text-14">
            <a:extLst>
              <a:ext uri="{FF2B5EF4-FFF2-40B4-BE49-F238E27FC236}">
                <a16:creationId xmlns:a16="http://schemas.microsoft.com/office/drawing/2014/main" id="{B601FDD2-AF91-34B2-6741-7AC1B9951CFE}"/>
              </a:ext>
            </a:extLst>
          </p:cNvPr>
          <p:cNvSpPr/>
          <p:nvPr/>
        </p:nvSpPr>
        <p:spPr>
          <a:xfrm>
            <a:off x="11542663" y="6494413"/>
            <a:ext cx="185886" cy="13022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r">
              <a:buNone/>
            </a:pPr>
            <a:r>
              <a:rPr lang="en-US" sz="1050" dirty="0">
                <a:solidFill>
                  <a:srgbClr val="CCCCCC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7</a:t>
            </a:r>
            <a:endParaRPr lang="en-US" sz="10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K-9-img-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SK-9-img-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123379"/>
          </a:xfrm>
          <a:prstGeom prst="rect">
            <a:avLst/>
          </a:prstGeom>
        </p:spPr>
      </p:pic>
      <p:pic>
        <p:nvPicPr>
          <p:cNvPr id="4" name="SK-9-img-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23379"/>
            <a:ext cx="12192000" cy="68461"/>
          </a:xfrm>
          <a:prstGeom prst="rect">
            <a:avLst/>
          </a:prstGeom>
        </p:spPr>
      </p:pic>
      <p:pic>
        <p:nvPicPr>
          <p:cNvPr id="5" name="SK-9-img-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7082" y="1035546"/>
            <a:ext cx="10753279" cy="5068044"/>
          </a:xfrm>
          <a:prstGeom prst="rect">
            <a:avLst/>
          </a:prstGeom>
        </p:spPr>
      </p:pic>
      <p:sp>
        <p:nvSpPr>
          <p:cNvPr id="7" name="SK-9-text-6"/>
          <p:cNvSpPr/>
          <p:nvPr/>
        </p:nvSpPr>
        <p:spPr>
          <a:xfrm>
            <a:off x="524173" y="233065"/>
            <a:ext cx="1207770" cy="95994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675" b="1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METHODOLOGY</a:t>
            </a:r>
            <a:endParaRPr lang="en-US" sz="675" dirty="0"/>
          </a:p>
        </p:txBody>
      </p:sp>
      <p:sp>
        <p:nvSpPr>
          <p:cNvPr id="8" name="SK-9-text-7"/>
          <p:cNvSpPr/>
          <p:nvPr/>
        </p:nvSpPr>
        <p:spPr>
          <a:xfrm>
            <a:off x="536377" y="507355"/>
            <a:ext cx="11655623" cy="37713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2700" b="1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Proposed Framework Architecture</a:t>
            </a:r>
            <a:endParaRPr lang="en-US" sz="2700" dirty="0"/>
          </a:p>
        </p:txBody>
      </p:sp>
      <p:sp>
        <p:nvSpPr>
          <p:cNvPr id="9" name="SK-9-text-8"/>
          <p:cNvSpPr/>
          <p:nvPr/>
        </p:nvSpPr>
        <p:spPr>
          <a:xfrm>
            <a:off x="4631382" y="5856684"/>
            <a:ext cx="2892475" cy="137071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Proposed hybrid framework for diabetic retinopathy classification</a:t>
            </a:r>
            <a:endParaRPr lang="en-US" sz="900" dirty="0"/>
          </a:p>
        </p:txBody>
      </p:sp>
      <p:sp>
        <p:nvSpPr>
          <p:cNvPr id="10" name="SK-9-text-9"/>
          <p:cNvSpPr/>
          <p:nvPr/>
        </p:nvSpPr>
        <p:spPr>
          <a:xfrm>
            <a:off x="475357" y="6494413"/>
            <a:ext cx="9128760" cy="137071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Midocean University | Master of Science in Artificial Intelligence</a:t>
            </a:r>
            <a:endParaRPr lang="en-US" sz="900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2AD5A8CB-9B75-05AD-E9BC-1F4385F0048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63046" y="1364781"/>
            <a:ext cx="9033893" cy="4382068"/>
          </a:xfrm>
          <a:prstGeom prst="rect">
            <a:avLst/>
          </a:prstGeom>
        </p:spPr>
      </p:pic>
      <p:sp>
        <p:nvSpPr>
          <p:cNvPr id="15" name="SK-1-text-14">
            <a:extLst>
              <a:ext uri="{FF2B5EF4-FFF2-40B4-BE49-F238E27FC236}">
                <a16:creationId xmlns:a16="http://schemas.microsoft.com/office/drawing/2014/main" id="{76CB879D-62AD-4CA4-C041-617C020600CE}"/>
              </a:ext>
            </a:extLst>
          </p:cNvPr>
          <p:cNvSpPr/>
          <p:nvPr/>
        </p:nvSpPr>
        <p:spPr>
          <a:xfrm>
            <a:off x="11542663" y="6494413"/>
            <a:ext cx="185886" cy="13022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r">
              <a:buNone/>
            </a:pPr>
            <a:r>
              <a:rPr lang="en-US" sz="1050" dirty="0">
                <a:solidFill>
                  <a:srgbClr val="CCCCCC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8</a:t>
            </a:r>
            <a:endParaRPr lang="en-US" sz="10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K-10-img-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SK-10-img-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42384" y="1549896"/>
            <a:ext cx="6120259" cy="4155877"/>
          </a:xfrm>
          <a:prstGeom prst="rect">
            <a:avLst/>
          </a:prstGeom>
        </p:spPr>
      </p:pic>
      <p:pic>
        <p:nvPicPr>
          <p:cNvPr id="4" name="SK-10-img-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25294" y="891480"/>
            <a:ext cx="426690" cy="432048"/>
          </a:xfrm>
          <a:prstGeom prst="rect">
            <a:avLst/>
          </a:prstGeom>
        </p:spPr>
      </p:pic>
      <p:pic>
        <p:nvPicPr>
          <p:cNvPr id="5" name="SK-10-img-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0392" y="6364188"/>
            <a:ext cx="316855" cy="370284"/>
          </a:xfrm>
          <a:prstGeom prst="rect">
            <a:avLst/>
          </a:prstGeom>
        </p:spPr>
      </p:pic>
      <p:pic>
        <p:nvPicPr>
          <p:cNvPr id="6" name="SK-10-img-5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1263" y="2119015"/>
            <a:ext cx="816769" cy="843409"/>
          </a:xfrm>
          <a:prstGeom prst="rect">
            <a:avLst/>
          </a:prstGeom>
        </p:spPr>
      </p:pic>
      <p:sp>
        <p:nvSpPr>
          <p:cNvPr id="7" name="SK-10-text-6"/>
          <p:cNvSpPr/>
          <p:nvPr/>
        </p:nvSpPr>
        <p:spPr>
          <a:xfrm>
            <a:off x="353467" y="322213"/>
            <a:ext cx="1710690" cy="137071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975" b="1" dirty="0">
                <a:solidFill>
                  <a:srgbClr val="42A5F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METHODOLOGY</a:t>
            </a:r>
            <a:endParaRPr lang="en-US" sz="975" dirty="0"/>
          </a:p>
        </p:txBody>
      </p:sp>
      <p:sp>
        <p:nvSpPr>
          <p:cNvPr id="8" name="SK-10-text-7"/>
          <p:cNvSpPr/>
          <p:nvPr/>
        </p:nvSpPr>
        <p:spPr>
          <a:xfrm>
            <a:off x="353467" y="562273"/>
            <a:ext cx="9321165" cy="438894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3150" b="1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Dataset Description</a:t>
            </a:r>
            <a:endParaRPr lang="en-US" sz="3150" dirty="0"/>
          </a:p>
        </p:txBody>
      </p:sp>
      <p:sp>
        <p:nvSpPr>
          <p:cNvPr id="9" name="SK-10-text-8"/>
          <p:cNvSpPr/>
          <p:nvPr/>
        </p:nvSpPr>
        <p:spPr>
          <a:xfrm>
            <a:off x="1267867" y="1501825"/>
            <a:ext cx="9861233" cy="219373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575" b="1" dirty="0">
                <a:solidFill>
                  <a:srgbClr val="42A5F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APTOS 2019 Blindness Detection Dataset [1]</a:t>
            </a:r>
            <a:endParaRPr lang="en-US" sz="1575" dirty="0"/>
          </a:p>
        </p:txBody>
      </p:sp>
      <p:sp>
        <p:nvSpPr>
          <p:cNvPr id="10" name="SK-10-text-9"/>
          <p:cNvSpPr/>
          <p:nvPr/>
        </p:nvSpPr>
        <p:spPr>
          <a:xfrm>
            <a:off x="1292275" y="2105322"/>
            <a:ext cx="5684520" cy="503627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60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3,662 retinal fundus images.</a:t>
            </a:r>
            <a:endParaRPr lang="en-US" sz="1600" dirty="0"/>
          </a:p>
        </p:txBody>
      </p:sp>
      <p:sp>
        <p:nvSpPr>
          <p:cNvPr id="11" name="SK-10-text-10"/>
          <p:cNvSpPr/>
          <p:nvPr/>
        </p:nvSpPr>
        <p:spPr>
          <a:xfrm>
            <a:off x="1292275" y="2359075"/>
            <a:ext cx="3840361" cy="1175266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lnSpc>
                <a:spcPts val="1463"/>
              </a:lnSpc>
              <a:buNone/>
            </a:pPr>
            <a:r>
              <a:rPr lang="en-US" sz="140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Five clinical severity classes: No DR, Mild, </a:t>
            </a:r>
            <a:endParaRPr lang="ar-SA" sz="1400" dirty="0">
              <a:solidFill>
                <a:srgbClr val="FFFFFF"/>
              </a:solidFill>
              <a:latin typeface="Roboto" pitchFamily="34" charset="0"/>
              <a:ea typeface="Roboto" pitchFamily="34" charset="-122"/>
              <a:cs typeface="Roboto" pitchFamily="34" charset="-120"/>
            </a:endParaRPr>
          </a:p>
          <a:p>
            <a:pPr marL="0" indent="0" algn="l">
              <a:lnSpc>
                <a:spcPts val="1463"/>
              </a:lnSpc>
              <a:buNone/>
            </a:pPr>
            <a:r>
              <a:rPr lang="en-US" sz="140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Moderate, Severe,</a:t>
            </a:r>
            <a:r>
              <a:rPr lang="ar-SA" sz="1400" dirty="0"/>
              <a:t> </a:t>
            </a:r>
            <a:r>
              <a:rPr lang="en-US" sz="140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and Proliferative DR.</a:t>
            </a:r>
            <a:endParaRPr lang="en-US" sz="1400" dirty="0"/>
          </a:p>
        </p:txBody>
      </p:sp>
      <p:sp>
        <p:nvSpPr>
          <p:cNvPr id="12" name="SK-10-text-11"/>
          <p:cNvSpPr/>
          <p:nvPr/>
        </p:nvSpPr>
        <p:spPr>
          <a:xfrm>
            <a:off x="1271170" y="3106686"/>
            <a:ext cx="3742879" cy="1193889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lnSpc>
                <a:spcPts val="1463"/>
              </a:lnSpc>
              <a:buNone/>
            </a:pPr>
            <a:r>
              <a:rPr lang="en-US" sz="140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Class distribution is highly imbalanced, </a:t>
            </a:r>
            <a:endParaRPr lang="ar-SA" sz="1400" dirty="0">
              <a:solidFill>
                <a:srgbClr val="FFFFFF"/>
              </a:solidFill>
              <a:latin typeface="Roboto" pitchFamily="34" charset="0"/>
              <a:ea typeface="Roboto" pitchFamily="34" charset="-122"/>
              <a:cs typeface="Roboto" pitchFamily="34" charset="-120"/>
            </a:endParaRPr>
          </a:p>
          <a:p>
            <a:pPr marL="0" indent="0" algn="l">
              <a:lnSpc>
                <a:spcPts val="1463"/>
              </a:lnSpc>
              <a:buNone/>
            </a:pPr>
            <a:r>
              <a:rPr lang="en-US" sz="140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with No DR as the</a:t>
            </a:r>
            <a:r>
              <a:rPr lang="ar-SA" sz="1400" dirty="0"/>
              <a:t> </a:t>
            </a:r>
            <a:r>
              <a:rPr lang="en-US" sz="140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majority class and Severe as </a:t>
            </a:r>
            <a:endParaRPr lang="ar-SA" sz="1400" dirty="0">
              <a:solidFill>
                <a:srgbClr val="FFFFFF"/>
              </a:solidFill>
              <a:latin typeface="Roboto" pitchFamily="34" charset="0"/>
              <a:ea typeface="Roboto" pitchFamily="34" charset="-122"/>
              <a:cs typeface="Roboto" pitchFamily="34" charset="-120"/>
            </a:endParaRPr>
          </a:p>
          <a:p>
            <a:pPr marL="0" indent="0" algn="l">
              <a:lnSpc>
                <a:spcPts val="1463"/>
              </a:lnSpc>
              <a:buNone/>
            </a:pPr>
            <a:r>
              <a:rPr lang="en-US" sz="140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the smallest class.</a:t>
            </a:r>
            <a:endParaRPr lang="en-US" sz="1400" dirty="0"/>
          </a:p>
        </p:txBody>
      </p:sp>
      <p:sp>
        <p:nvSpPr>
          <p:cNvPr id="13" name="SK-10-text-12"/>
          <p:cNvSpPr/>
          <p:nvPr/>
        </p:nvSpPr>
        <p:spPr>
          <a:xfrm>
            <a:off x="670471" y="6480721"/>
            <a:ext cx="9128760" cy="16445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Midocean University | Master of Science in Artificial Intelligence</a:t>
            </a:r>
            <a:endParaRPr lang="en-US" sz="900" dirty="0"/>
          </a:p>
        </p:txBody>
      </p:sp>
      <p:sp>
        <p:nvSpPr>
          <p:cNvPr id="14" name="SK-10-text-13"/>
          <p:cNvSpPr/>
          <p:nvPr/>
        </p:nvSpPr>
        <p:spPr>
          <a:xfrm>
            <a:off x="6486079" y="1014859"/>
            <a:ext cx="5705921" cy="198834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Original Class Distribution in the APTOS 2019 Dataset</a:t>
            </a:r>
            <a:endParaRPr lang="en-US" sz="1200" dirty="0"/>
          </a:p>
        </p:txBody>
      </p:sp>
      <p:sp>
        <p:nvSpPr>
          <p:cNvPr id="15" name="SK-10-text-14"/>
          <p:cNvSpPr/>
          <p:nvPr/>
        </p:nvSpPr>
        <p:spPr>
          <a:xfrm>
            <a:off x="7461498" y="5856684"/>
            <a:ext cx="4730502" cy="185142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200" dirty="0">
                <a:solidFill>
                  <a:srgbClr val="E5737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Original class distribution in APTOS 2019</a:t>
            </a:r>
            <a:endParaRPr lang="en-US" sz="1200" dirty="0"/>
          </a:p>
        </p:txBody>
      </p:sp>
      <p:sp>
        <p:nvSpPr>
          <p:cNvPr id="18" name="SK-1-text-14">
            <a:extLst>
              <a:ext uri="{FF2B5EF4-FFF2-40B4-BE49-F238E27FC236}">
                <a16:creationId xmlns:a16="http://schemas.microsoft.com/office/drawing/2014/main" id="{1652F96E-8ED1-6DB7-CB48-1926457D6BF3}"/>
              </a:ext>
            </a:extLst>
          </p:cNvPr>
          <p:cNvSpPr/>
          <p:nvPr/>
        </p:nvSpPr>
        <p:spPr>
          <a:xfrm>
            <a:off x="11542663" y="6494413"/>
            <a:ext cx="185886" cy="13022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r">
              <a:buNone/>
            </a:pPr>
            <a:r>
              <a:rPr lang="en-US" sz="1050" dirty="0">
                <a:solidFill>
                  <a:srgbClr val="CCCCCC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9</a:t>
            </a:r>
            <a:endParaRPr lang="en-US" sz="10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Picture 58">
            <a:extLst>
              <a:ext uri="{FF2B5EF4-FFF2-40B4-BE49-F238E27FC236}">
                <a16:creationId xmlns:a16="http://schemas.microsoft.com/office/drawing/2014/main" id="{2E1915D9-54F5-31CD-01EB-D7FB33F053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1" name="SK-11-text-50"/>
          <p:cNvSpPr/>
          <p:nvPr/>
        </p:nvSpPr>
        <p:spPr>
          <a:xfrm>
            <a:off x="6924973" y="3771900"/>
            <a:ext cx="3583305" cy="212527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350" b="1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Applied Procedure</a:t>
            </a:r>
            <a:endParaRPr lang="en-US" sz="1350" dirty="0"/>
          </a:p>
        </p:txBody>
      </p:sp>
      <p:sp>
        <p:nvSpPr>
          <p:cNvPr id="52" name="SK-11-text-51"/>
          <p:cNvSpPr/>
          <p:nvPr/>
        </p:nvSpPr>
        <p:spPr>
          <a:xfrm>
            <a:off x="3657600" y="4313634"/>
            <a:ext cx="8534400" cy="198834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10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Confirmed image-label consistency and removed missing or corrupted entries.</a:t>
            </a:r>
            <a:endParaRPr lang="en-US" sz="1100" dirty="0"/>
          </a:p>
        </p:txBody>
      </p:sp>
      <p:sp>
        <p:nvSpPr>
          <p:cNvPr id="53" name="SK-11-text-52"/>
          <p:cNvSpPr/>
          <p:nvPr/>
        </p:nvSpPr>
        <p:spPr>
          <a:xfrm>
            <a:off x="3657600" y="5019973"/>
            <a:ext cx="8534400" cy="191988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10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Dark-border cropping, CLAHE contrast enhancement, resizing to 300 × 300, tensor conversion, and ImageNet normalization.</a:t>
            </a:r>
            <a:endParaRPr lang="en-US" sz="1100" dirty="0"/>
          </a:p>
        </p:txBody>
      </p:sp>
      <p:sp>
        <p:nvSpPr>
          <p:cNvPr id="54" name="SK-11-text-53"/>
          <p:cNvSpPr/>
          <p:nvPr/>
        </p:nvSpPr>
        <p:spPr>
          <a:xfrm>
            <a:off x="3657600" y="5698927"/>
            <a:ext cx="8534400" cy="198834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10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Horizontal flip, rotation, brightness/contrast adjustment, saturation jitter, and random erasing only on training data.</a:t>
            </a:r>
            <a:endParaRPr lang="en-US" sz="1100" dirty="0"/>
          </a:p>
        </p:txBody>
      </p:sp>
      <p:sp>
        <p:nvSpPr>
          <p:cNvPr id="61" name="SK-1-text-14">
            <a:extLst>
              <a:ext uri="{FF2B5EF4-FFF2-40B4-BE49-F238E27FC236}">
                <a16:creationId xmlns:a16="http://schemas.microsoft.com/office/drawing/2014/main" id="{06DD364D-38C6-686C-1DEA-9480B5FAAEFF}"/>
              </a:ext>
            </a:extLst>
          </p:cNvPr>
          <p:cNvSpPr/>
          <p:nvPr/>
        </p:nvSpPr>
        <p:spPr>
          <a:xfrm>
            <a:off x="11542663" y="6494413"/>
            <a:ext cx="185886" cy="13022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r">
              <a:buNone/>
            </a:pPr>
            <a:r>
              <a:rPr lang="en-US" sz="1050" dirty="0">
                <a:solidFill>
                  <a:srgbClr val="CCCCCC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10</a:t>
            </a:r>
            <a:endParaRPr lang="en-US" sz="10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" name="SK-8-img-1" descr="preencoded.png">
            <a:extLst>
              <a:ext uri="{FF2B5EF4-FFF2-40B4-BE49-F238E27FC236}">
                <a16:creationId xmlns:a16="http://schemas.microsoft.com/office/drawing/2014/main" id="{8E99FB04-8B09-95B3-F33A-2EDFFC3550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SK-12-img-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0079" y="980033"/>
            <a:ext cx="2706588" cy="28575"/>
          </a:xfrm>
          <a:prstGeom prst="rect">
            <a:avLst/>
          </a:prstGeom>
        </p:spPr>
      </p:pic>
      <p:pic>
        <p:nvPicPr>
          <p:cNvPr id="4" name="SK-12-img-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760398" y="1138823"/>
            <a:ext cx="9525" cy="2427684"/>
          </a:xfrm>
          <a:prstGeom prst="rect">
            <a:avLst/>
          </a:prstGeom>
        </p:spPr>
      </p:pic>
      <p:pic>
        <p:nvPicPr>
          <p:cNvPr id="6" name="SK-12-img-5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82588" y="3771156"/>
            <a:ext cx="9826675" cy="2696468"/>
          </a:xfrm>
          <a:prstGeom prst="rect">
            <a:avLst/>
          </a:prstGeom>
        </p:spPr>
      </p:pic>
      <p:pic>
        <p:nvPicPr>
          <p:cNvPr id="9" name="SK-12-img-8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5671" y="1138823"/>
            <a:ext cx="11387286" cy="2505075"/>
          </a:xfrm>
          <a:prstGeom prst="rect">
            <a:avLst/>
          </a:prstGeom>
        </p:spPr>
      </p:pic>
      <p:pic>
        <p:nvPicPr>
          <p:cNvPr id="10" name="SK-12-img-9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5671" y="1138823"/>
            <a:ext cx="2277368" cy="419100"/>
          </a:xfrm>
          <a:prstGeom prst="rect">
            <a:avLst/>
          </a:prstGeom>
        </p:spPr>
      </p:pic>
      <p:pic>
        <p:nvPicPr>
          <p:cNvPr id="11" name="SK-12-img-10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56171" y="1253123"/>
            <a:ext cx="190500" cy="190500"/>
          </a:xfrm>
          <a:prstGeom prst="rect">
            <a:avLst/>
          </a:prstGeom>
        </p:spPr>
      </p:pic>
      <p:pic>
        <p:nvPicPr>
          <p:cNvPr id="12" name="SK-12-img-11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643039" y="1138823"/>
            <a:ext cx="3491210" cy="419100"/>
          </a:xfrm>
          <a:prstGeom prst="rect">
            <a:avLst/>
          </a:prstGeom>
        </p:spPr>
      </p:pic>
      <p:pic>
        <p:nvPicPr>
          <p:cNvPr id="13" name="SK-12-img-12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079081" y="1253123"/>
            <a:ext cx="190500" cy="190500"/>
          </a:xfrm>
          <a:prstGeom prst="rect">
            <a:avLst/>
          </a:prstGeom>
        </p:spPr>
      </p:pic>
      <p:pic>
        <p:nvPicPr>
          <p:cNvPr id="14" name="SK-12-img-13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134249" y="1138823"/>
            <a:ext cx="5618708" cy="419100"/>
          </a:xfrm>
          <a:prstGeom prst="rect">
            <a:avLst/>
          </a:prstGeom>
        </p:spPr>
      </p:pic>
      <p:pic>
        <p:nvPicPr>
          <p:cNvPr id="15" name="SK-12-img-14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219629" y="1253123"/>
            <a:ext cx="190500" cy="190500"/>
          </a:xfrm>
          <a:prstGeom prst="rect">
            <a:avLst/>
          </a:prstGeom>
        </p:spPr>
      </p:pic>
      <p:pic>
        <p:nvPicPr>
          <p:cNvPr id="16" name="SK-12-img-15" descr="preencoded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65671" y="1557923"/>
            <a:ext cx="11387286" cy="628650"/>
          </a:xfrm>
          <a:prstGeom prst="rect">
            <a:avLst/>
          </a:prstGeom>
        </p:spPr>
      </p:pic>
      <p:pic>
        <p:nvPicPr>
          <p:cNvPr id="17" name="SK-12-img-16" descr="preencoded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65671" y="1557923"/>
            <a:ext cx="2277368" cy="628650"/>
          </a:xfrm>
          <a:prstGeom prst="rect">
            <a:avLst/>
          </a:prstGeom>
        </p:spPr>
      </p:pic>
      <p:pic>
        <p:nvPicPr>
          <p:cNvPr id="18" name="SK-12-img-17" descr="preencoded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56171" y="1719848"/>
            <a:ext cx="304800" cy="304800"/>
          </a:xfrm>
          <a:prstGeom prst="rect">
            <a:avLst/>
          </a:prstGeom>
        </p:spPr>
      </p:pic>
      <p:pic>
        <p:nvPicPr>
          <p:cNvPr id="19" name="SK-12-img-18" descr="preencoded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643039" y="1557923"/>
            <a:ext cx="3491210" cy="628650"/>
          </a:xfrm>
          <a:prstGeom prst="rect">
            <a:avLst/>
          </a:prstGeom>
        </p:spPr>
      </p:pic>
      <p:pic>
        <p:nvPicPr>
          <p:cNvPr id="20" name="SK-12-img-19" descr="preencoded.pn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6134249" y="1557923"/>
            <a:ext cx="5618708" cy="628650"/>
          </a:xfrm>
          <a:prstGeom prst="rect">
            <a:avLst/>
          </a:prstGeom>
        </p:spPr>
      </p:pic>
      <p:pic>
        <p:nvPicPr>
          <p:cNvPr id="21" name="SK-12-img-20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324749" y="1776998"/>
            <a:ext cx="190500" cy="190500"/>
          </a:xfrm>
          <a:prstGeom prst="rect">
            <a:avLst/>
          </a:prstGeom>
        </p:spPr>
      </p:pic>
      <p:pic>
        <p:nvPicPr>
          <p:cNvPr id="22" name="SK-12-img-21" descr="preencoded.png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365671" y="2186573"/>
            <a:ext cx="11387286" cy="828675"/>
          </a:xfrm>
          <a:prstGeom prst="rect">
            <a:avLst/>
          </a:prstGeom>
        </p:spPr>
      </p:pic>
      <p:pic>
        <p:nvPicPr>
          <p:cNvPr id="23" name="SK-12-img-22" descr="preencoded.png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365671" y="2186573"/>
            <a:ext cx="2277368" cy="828675"/>
          </a:xfrm>
          <a:prstGeom prst="rect">
            <a:avLst/>
          </a:prstGeom>
        </p:spPr>
      </p:pic>
      <p:pic>
        <p:nvPicPr>
          <p:cNvPr id="24" name="SK-12-img-23" descr="preencoded.png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556171" y="2448510"/>
            <a:ext cx="304800" cy="304800"/>
          </a:xfrm>
          <a:prstGeom prst="rect">
            <a:avLst/>
          </a:prstGeom>
        </p:spPr>
      </p:pic>
      <p:pic>
        <p:nvPicPr>
          <p:cNvPr id="25" name="SK-12-img-24" descr="preencoded.png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2643039" y="2186573"/>
            <a:ext cx="3491210" cy="828675"/>
          </a:xfrm>
          <a:prstGeom prst="rect">
            <a:avLst/>
          </a:prstGeom>
        </p:spPr>
      </p:pic>
      <p:pic>
        <p:nvPicPr>
          <p:cNvPr id="26" name="SK-12-img-25" descr="preencoded.png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6134249" y="2186573"/>
            <a:ext cx="5618708" cy="828675"/>
          </a:xfrm>
          <a:prstGeom prst="rect">
            <a:avLst/>
          </a:prstGeom>
        </p:spPr>
      </p:pic>
      <p:pic>
        <p:nvPicPr>
          <p:cNvPr id="27" name="SK-12-img-26" descr="preencoded.png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6324749" y="2505660"/>
            <a:ext cx="190500" cy="190500"/>
          </a:xfrm>
          <a:prstGeom prst="rect">
            <a:avLst/>
          </a:prstGeom>
        </p:spPr>
      </p:pic>
      <p:pic>
        <p:nvPicPr>
          <p:cNvPr id="28" name="SK-12-img-27" descr="preencoded.png"/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365671" y="3015248"/>
            <a:ext cx="11387286" cy="628650"/>
          </a:xfrm>
          <a:prstGeom prst="rect">
            <a:avLst/>
          </a:prstGeom>
        </p:spPr>
      </p:pic>
      <p:pic>
        <p:nvPicPr>
          <p:cNvPr id="29" name="SK-12-img-28" descr="preencoded.png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365671" y="3015248"/>
            <a:ext cx="2277368" cy="628650"/>
          </a:xfrm>
          <a:prstGeom prst="rect">
            <a:avLst/>
          </a:prstGeom>
        </p:spPr>
      </p:pic>
      <p:pic>
        <p:nvPicPr>
          <p:cNvPr id="30" name="SK-12-img-29" descr="preencoded.png"/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556171" y="3177173"/>
            <a:ext cx="304800" cy="304800"/>
          </a:xfrm>
          <a:prstGeom prst="rect">
            <a:avLst/>
          </a:prstGeom>
        </p:spPr>
      </p:pic>
      <p:pic>
        <p:nvPicPr>
          <p:cNvPr id="31" name="SK-12-img-30" descr="preencoded.png"/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2643039" y="3015248"/>
            <a:ext cx="3491210" cy="628650"/>
          </a:xfrm>
          <a:prstGeom prst="rect">
            <a:avLst/>
          </a:prstGeom>
        </p:spPr>
      </p:pic>
      <p:pic>
        <p:nvPicPr>
          <p:cNvPr id="32" name="SK-12-img-31" descr="preencoded.png"/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6134249" y="3015248"/>
            <a:ext cx="5618708" cy="628650"/>
          </a:xfrm>
          <a:prstGeom prst="rect">
            <a:avLst/>
          </a:prstGeom>
        </p:spPr>
      </p:pic>
      <p:pic>
        <p:nvPicPr>
          <p:cNvPr id="33" name="SK-12-img-32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324749" y="3234323"/>
            <a:ext cx="190500" cy="190500"/>
          </a:xfrm>
          <a:prstGeom prst="rect">
            <a:avLst/>
          </a:prstGeom>
        </p:spPr>
      </p:pic>
      <p:pic>
        <p:nvPicPr>
          <p:cNvPr id="34" name="SK-12-img-33" descr="preencoded.png"/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1682353" y="3847207"/>
            <a:ext cx="8900071" cy="2194471"/>
          </a:xfrm>
          <a:prstGeom prst="rect">
            <a:avLst/>
          </a:prstGeom>
        </p:spPr>
      </p:pic>
      <p:sp>
        <p:nvSpPr>
          <p:cNvPr id="35" name="SK-12-text-34"/>
          <p:cNvSpPr/>
          <p:nvPr/>
        </p:nvSpPr>
        <p:spPr>
          <a:xfrm>
            <a:off x="860971" y="1253123"/>
            <a:ext cx="1896368" cy="1905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kern="0" spc="30" dirty="0">
                <a:solidFill>
                  <a:srgbClr val="FFFFFF"/>
                </a:solidFill>
              </a:rPr>
              <a:t>Component</a:t>
            </a:r>
            <a:endParaRPr lang="en-US" sz="1200" dirty="0"/>
          </a:p>
        </p:txBody>
      </p:sp>
      <p:sp>
        <p:nvSpPr>
          <p:cNvPr id="36" name="SK-12-text-35"/>
          <p:cNvSpPr/>
          <p:nvPr/>
        </p:nvSpPr>
        <p:spPr>
          <a:xfrm>
            <a:off x="4383881" y="1253123"/>
            <a:ext cx="3110210" cy="1905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kern="0" spc="30" dirty="0">
                <a:solidFill>
                  <a:srgbClr val="FFFFFF"/>
                </a:solidFill>
              </a:rPr>
              <a:t>Role</a:t>
            </a:r>
            <a:endParaRPr lang="en-US" sz="1200" dirty="0"/>
          </a:p>
        </p:txBody>
      </p:sp>
      <p:sp>
        <p:nvSpPr>
          <p:cNvPr id="37" name="SK-12-text-36"/>
          <p:cNvSpPr/>
          <p:nvPr/>
        </p:nvSpPr>
        <p:spPr>
          <a:xfrm>
            <a:off x="8524429" y="1253123"/>
            <a:ext cx="3667571" cy="1905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kern="0" spc="30" dirty="0">
                <a:solidFill>
                  <a:srgbClr val="FFFFFF"/>
                </a:solidFill>
              </a:rPr>
              <a:t>Output / Setting</a:t>
            </a:r>
            <a:endParaRPr lang="en-US" sz="1200" dirty="0"/>
          </a:p>
        </p:txBody>
      </p:sp>
      <p:sp>
        <p:nvSpPr>
          <p:cNvPr id="38" name="SK-12-text-37"/>
          <p:cNvSpPr/>
          <p:nvPr/>
        </p:nvSpPr>
        <p:spPr>
          <a:xfrm>
            <a:off x="975271" y="1719848"/>
            <a:ext cx="2228850" cy="3048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buNone/>
            </a:pPr>
            <a:r>
              <a:rPr lang="en-US" sz="1125" b="1" dirty="0">
                <a:solidFill>
                  <a:srgbClr val="FFFFFF"/>
                </a:solidFill>
              </a:rPr>
              <a:t>ConvNeXt-Tiny</a:t>
            </a:r>
            <a:endParaRPr lang="en-US" sz="1125" dirty="0"/>
          </a:p>
        </p:txBody>
      </p:sp>
      <p:sp>
        <p:nvSpPr>
          <p:cNvPr id="39" name="SK-12-text-38"/>
          <p:cNvSpPr/>
          <p:nvPr/>
        </p:nvSpPr>
        <p:spPr>
          <a:xfrm>
            <a:off x="2833539" y="1557923"/>
            <a:ext cx="3110210" cy="6286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lnSpc>
                <a:spcPts val="1575"/>
              </a:lnSpc>
              <a:buNone/>
            </a:pPr>
            <a:r>
              <a:rPr lang="en-US" sz="1050" dirty="0">
                <a:solidFill>
                  <a:srgbClr val="E0E6ED"/>
                </a:solidFill>
              </a:rPr>
              <a:t>Convolutional feature extractor for local lesion texture, vessels, and hierarchical retinal patterns.</a:t>
            </a:r>
            <a:endParaRPr lang="en-US" sz="1050" dirty="0"/>
          </a:p>
        </p:txBody>
      </p:sp>
      <p:sp>
        <p:nvSpPr>
          <p:cNvPr id="40" name="SK-12-text-39"/>
          <p:cNvSpPr/>
          <p:nvPr/>
        </p:nvSpPr>
        <p:spPr>
          <a:xfrm>
            <a:off x="6629549" y="1772235"/>
            <a:ext cx="5562451" cy="20002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lnSpc>
                <a:spcPts val="1575"/>
              </a:lnSpc>
              <a:buNone/>
            </a:pPr>
            <a:r>
              <a:rPr lang="en-US" sz="1050" dirty="0">
                <a:solidFill>
                  <a:srgbClr val="E0E6ED"/>
                </a:solidFill>
              </a:rPr>
              <a:t>768-dimensional embedding; best checkpoint at epoch 15</a:t>
            </a:r>
            <a:endParaRPr lang="en-US" sz="1050" dirty="0"/>
          </a:p>
        </p:txBody>
      </p:sp>
      <p:sp>
        <p:nvSpPr>
          <p:cNvPr id="41" name="SK-12-text-40"/>
          <p:cNvSpPr/>
          <p:nvPr/>
        </p:nvSpPr>
        <p:spPr>
          <a:xfrm>
            <a:off x="975271" y="2448510"/>
            <a:ext cx="2171700" cy="3048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buNone/>
            </a:pPr>
            <a:r>
              <a:rPr lang="en-US" sz="1125" b="1" dirty="0">
                <a:solidFill>
                  <a:srgbClr val="FFFFFF"/>
                </a:solidFill>
              </a:rPr>
              <a:t>Swin-V2-Tiny</a:t>
            </a:r>
            <a:endParaRPr lang="en-US" sz="1125" dirty="0"/>
          </a:p>
        </p:txBody>
      </p:sp>
      <p:sp>
        <p:nvSpPr>
          <p:cNvPr id="42" name="SK-12-text-41"/>
          <p:cNvSpPr/>
          <p:nvPr/>
        </p:nvSpPr>
        <p:spPr>
          <a:xfrm>
            <a:off x="2833539" y="2186573"/>
            <a:ext cx="3110210" cy="82867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lnSpc>
                <a:spcPts val="1575"/>
              </a:lnSpc>
              <a:buNone/>
            </a:pPr>
            <a:r>
              <a:rPr lang="en-US" sz="1050" dirty="0">
                <a:solidFill>
                  <a:srgbClr val="E0E6ED"/>
                </a:solidFill>
              </a:rPr>
              <a:t>Transformer-based feature extractor for contextual spatial relationships using shifted-window attention.</a:t>
            </a:r>
            <a:endParaRPr lang="en-US" sz="1050" dirty="0"/>
          </a:p>
        </p:txBody>
      </p:sp>
      <p:sp>
        <p:nvSpPr>
          <p:cNvPr id="43" name="SK-12-text-42"/>
          <p:cNvSpPr/>
          <p:nvPr/>
        </p:nvSpPr>
        <p:spPr>
          <a:xfrm>
            <a:off x="6629549" y="2500898"/>
            <a:ext cx="5562451" cy="20002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lnSpc>
                <a:spcPts val="1575"/>
              </a:lnSpc>
              <a:buNone/>
            </a:pPr>
            <a:r>
              <a:rPr lang="en-US" sz="1050" dirty="0">
                <a:solidFill>
                  <a:srgbClr val="E0E6ED"/>
                </a:solidFill>
              </a:rPr>
              <a:t>768-dimensional embedding; best checkpoint at epoch 10</a:t>
            </a:r>
            <a:endParaRPr lang="en-US" sz="1050" dirty="0"/>
          </a:p>
        </p:txBody>
      </p:sp>
      <p:sp>
        <p:nvSpPr>
          <p:cNvPr id="44" name="SK-12-text-43"/>
          <p:cNvSpPr/>
          <p:nvPr/>
        </p:nvSpPr>
        <p:spPr>
          <a:xfrm>
            <a:off x="975271" y="3177173"/>
            <a:ext cx="2228850" cy="3048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buNone/>
            </a:pPr>
            <a:r>
              <a:rPr lang="en-US" sz="1125" b="1" dirty="0">
                <a:solidFill>
                  <a:srgbClr val="FFFFFF"/>
                </a:solidFill>
              </a:rPr>
              <a:t>Random Forest</a:t>
            </a:r>
            <a:endParaRPr lang="en-US" sz="1125" dirty="0"/>
          </a:p>
        </p:txBody>
      </p:sp>
      <p:sp>
        <p:nvSpPr>
          <p:cNvPr id="45" name="SK-12-text-44"/>
          <p:cNvSpPr/>
          <p:nvPr/>
        </p:nvSpPr>
        <p:spPr>
          <a:xfrm>
            <a:off x="2833539" y="3015248"/>
            <a:ext cx="3110210" cy="6286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lnSpc>
                <a:spcPts val="1575"/>
              </a:lnSpc>
              <a:buNone/>
            </a:pPr>
            <a:r>
              <a:rPr lang="en-US" sz="1050" dirty="0">
                <a:solidFill>
                  <a:srgbClr val="E0E6ED"/>
                </a:solidFill>
              </a:rPr>
              <a:t>Final five-class classifier trained on the fused 1,536-dimensional vector.</a:t>
            </a:r>
            <a:endParaRPr lang="en-US" sz="1050" dirty="0"/>
          </a:p>
        </p:txBody>
      </p:sp>
      <p:sp>
        <p:nvSpPr>
          <p:cNvPr id="46" name="SK-12-text-45"/>
          <p:cNvSpPr/>
          <p:nvPr/>
        </p:nvSpPr>
        <p:spPr>
          <a:xfrm>
            <a:off x="6629549" y="3229560"/>
            <a:ext cx="5562451" cy="20002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lnSpc>
                <a:spcPts val="1575"/>
              </a:lnSpc>
              <a:buNone/>
            </a:pPr>
            <a:r>
              <a:rPr lang="en-US" sz="1050" dirty="0">
                <a:solidFill>
                  <a:srgbClr val="E0E6ED"/>
                </a:solidFill>
              </a:rPr>
              <a:t>700 trees; entropy; balanced_subsample; max depth = 3</a:t>
            </a:r>
            <a:endParaRPr lang="en-US" sz="1050" dirty="0"/>
          </a:p>
        </p:txBody>
      </p:sp>
      <p:sp>
        <p:nvSpPr>
          <p:cNvPr id="47" name="SK-12-text-46"/>
          <p:cNvSpPr/>
          <p:nvPr/>
        </p:nvSpPr>
        <p:spPr>
          <a:xfrm>
            <a:off x="390079" y="219373"/>
            <a:ext cx="1836420" cy="13022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050" b="1" dirty="0">
                <a:solidFill>
                  <a:srgbClr val="42A5F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METHODOLOGY</a:t>
            </a:r>
            <a:endParaRPr lang="en-US" sz="1050" dirty="0"/>
          </a:p>
        </p:txBody>
      </p:sp>
      <p:sp>
        <p:nvSpPr>
          <p:cNvPr id="48" name="SK-12-text-47"/>
          <p:cNvSpPr/>
          <p:nvPr/>
        </p:nvSpPr>
        <p:spPr>
          <a:xfrm>
            <a:off x="402282" y="452586"/>
            <a:ext cx="10605135" cy="390823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2850" b="1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Base Models Architecture</a:t>
            </a:r>
            <a:endParaRPr lang="en-US" sz="2850" dirty="0"/>
          </a:p>
        </p:txBody>
      </p:sp>
      <p:sp>
        <p:nvSpPr>
          <p:cNvPr id="49" name="SK-12-text-48"/>
          <p:cNvSpPr/>
          <p:nvPr/>
        </p:nvSpPr>
        <p:spPr>
          <a:xfrm>
            <a:off x="4053632" y="6192738"/>
            <a:ext cx="4072384" cy="198834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buNone/>
            </a:pPr>
            <a:r>
              <a:rPr lang="en-US" sz="1350" dirty="0">
                <a:solidFill>
                  <a:srgbClr val="42A5F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Feature-level fusion and Random Forest classification</a:t>
            </a:r>
            <a:endParaRPr lang="en-US" sz="1350" dirty="0"/>
          </a:p>
        </p:txBody>
      </p:sp>
      <p:sp>
        <p:nvSpPr>
          <p:cNvPr id="50" name="SK-12-text-49"/>
          <p:cNvSpPr/>
          <p:nvPr/>
        </p:nvSpPr>
        <p:spPr>
          <a:xfrm>
            <a:off x="365671" y="6542484"/>
            <a:ext cx="9128760" cy="157609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B0BEC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Midocean University | Master of Science in Artificial Intelligence</a:t>
            </a:r>
            <a:endParaRPr lang="en-US" sz="900" dirty="0"/>
          </a:p>
        </p:txBody>
      </p:sp>
      <p:sp>
        <p:nvSpPr>
          <p:cNvPr id="59" name="SK-1-text-14">
            <a:extLst>
              <a:ext uri="{FF2B5EF4-FFF2-40B4-BE49-F238E27FC236}">
                <a16:creationId xmlns:a16="http://schemas.microsoft.com/office/drawing/2014/main" id="{5CA08CFA-FB3D-F700-49CF-5AAC544B2011}"/>
              </a:ext>
            </a:extLst>
          </p:cNvPr>
          <p:cNvSpPr/>
          <p:nvPr/>
        </p:nvSpPr>
        <p:spPr>
          <a:xfrm>
            <a:off x="11542663" y="6494413"/>
            <a:ext cx="185886" cy="13022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r">
              <a:buNone/>
            </a:pPr>
            <a:r>
              <a:rPr lang="en-US" sz="1050" dirty="0">
                <a:solidFill>
                  <a:srgbClr val="CCCCCC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11</a:t>
            </a:r>
            <a:endParaRPr lang="en-US" sz="10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K-13-img-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SK-13-img-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69569" y="1316682"/>
            <a:ext cx="5400973" cy="3326011"/>
          </a:xfrm>
          <a:prstGeom prst="rect">
            <a:avLst/>
          </a:prstGeom>
        </p:spPr>
      </p:pic>
      <p:sp>
        <p:nvSpPr>
          <p:cNvPr id="4" name="SK-13-text-3"/>
          <p:cNvSpPr/>
          <p:nvPr/>
        </p:nvSpPr>
        <p:spPr>
          <a:xfrm>
            <a:off x="511969" y="294829"/>
            <a:ext cx="2087880" cy="16445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3498DB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METHODOLOGY</a:t>
            </a:r>
            <a:endParaRPr lang="en-US" sz="1200" dirty="0"/>
          </a:p>
        </p:txBody>
      </p:sp>
      <p:sp>
        <p:nvSpPr>
          <p:cNvPr id="5" name="SK-13-text-4"/>
          <p:cNvSpPr/>
          <p:nvPr/>
        </p:nvSpPr>
        <p:spPr>
          <a:xfrm>
            <a:off x="524173" y="575965"/>
            <a:ext cx="7999095" cy="390823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2850" b="1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Evaluation Metrics</a:t>
            </a:r>
            <a:endParaRPr lang="en-US" sz="2850" dirty="0"/>
          </a:p>
        </p:txBody>
      </p:sp>
      <p:sp>
        <p:nvSpPr>
          <p:cNvPr id="6" name="SK-13-text-5"/>
          <p:cNvSpPr/>
          <p:nvPr/>
        </p:nvSpPr>
        <p:spPr>
          <a:xfrm>
            <a:off x="548580" y="1467594"/>
            <a:ext cx="3527108" cy="239911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725" b="1" dirty="0">
                <a:solidFill>
                  <a:srgbClr val="3498DB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Comprehensive</a:t>
            </a:r>
            <a:endParaRPr lang="en-US" sz="1725" dirty="0"/>
          </a:p>
        </p:txBody>
      </p:sp>
      <p:sp>
        <p:nvSpPr>
          <p:cNvPr id="7" name="SK-13-text-6"/>
          <p:cNvSpPr/>
          <p:nvPr/>
        </p:nvSpPr>
        <p:spPr>
          <a:xfrm>
            <a:off x="560784" y="1728192"/>
            <a:ext cx="5893118" cy="212527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725" b="1" dirty="0">
                <a:solidFill>
                  <a:srgbClr val="3498DB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Performance Assessment</a:t>
            </a:r>
            <a:endParaRPr lang="en-US" sz="1725" dirty="0"/>
          </a:p>
        </p:txBody>
      </p:sp>
      <p:sp>
        <p:nvSpPr>
          <p:cNvPr id="8" name="SK-13-text-7"/>
          <p:cNvSpPr/>
          <p:nvPr/>
        </p:nvSpPr>
        <p:spPr>
          <a:xfrm>
            <a:off x="548580" y="2132707"/>
            <a:ext cx="6156008" cy="246757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725" b="1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Classification Metrics:</a:t>
            </a:r>
            <a:endParaRPr lang="en-US" sz="1725" dirty="0"/>
          </a:p>
        </p:txBody>
      </p:sp>
      <p:sp>
        <p:nvSpPr>
          <p:cNvPr id="9" name="SK-13-text-8"/>
          <p:cNvSpPr/>
          <p:nvPr/>
        </p:nvSpPr>
        <p:spPr>
          <a:xfrm>
            <a:off x="1133773" y="5068044"/>
            <a:ext cx="6038850" cy="239911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50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Where: TP = True Positives</a:t>
            </a:r>
            <a:endParaRPr lang="en-US" sz="1500" dirty="0"/>
          </a:p>
        </p:txBody>
      </p:sp>
      <p:sp>
        <p:nvSpPr>
          <p:cNvPr id="10" name="SK-13-text-9"/>
          <p:cNvSpPr/>
          <p:nvPr/>
        </p:nvSpPr>
        <p:spPr>
          <a:xfrm>
            <a:off x="4181773" y="5068044"/>
            <a:ext cx="4438650" cy="253603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50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TN = True Negatives</a:t>
            </a:r>
            <a:endParaRPr lang="en-US" sz="1500" dirty="0"/>
          </a:p>
        </p:txBody>
      </p:sp>
      <p:sp>
        <p:nvSpPr>
          <p:cNvPr id="11" name="SK-13-text-10"/>
          <p:cNvSpPr/>
          <p:nvPr/>
        </p:nvSpPr>
        <p:spPr>
          <a:xfrm>
            <a:off x="6705600" y="5068044"/>
            <a:ext cx="4667250" cy="239911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50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FP = False Positives</a:t>
            </a:r>
            <a:endParaRPr lang="en-US" sz="1500" dirty="0"/>
          </a:p>
        </p:txBody>
      </p:sp>
      <p:sp>
        <p:nvSpPr>
          <p:cNvPr id="12" name="SK-13-text-11"/>
          <p:cNvSpPr/>
          <p:nvPr/>
        </p:nvSpPr>
        <p:spPr>
          <a:xfrm>
            <a:off x="9144000" y="5068044"/>
            <a:ext cx="3048000" cy="253603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50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FN = False Negatives</a:t>
            </a:r>
            <a:endParaRPr lang="en-US" sz="1500" dirty="0"/>
          </a:p>
        </p:txBody>
      </p:sp>
      <p:sp>
        <p:nvSpPr>
          <p:cNvPr id="13" name="SK-13-text-12"/>
          <p:cNvSpPr/>
          <p:nvPr/>
        </p:nvSpPr>
        <p:spPr>
          <a:xfrm>
            <a:off x="1121569" y="5719465"/>
            <a:ext cx="9790063" cy="486817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lnSpc>
                <a:spcPts val="1890"/>
              </a:lnSpc>
              <a:buNone/>
            </a:pPr>
            <a:r>
              <a:rPr lang="en-US" sz="1350" dirty="0">
                <a:solidFill>
                  <a:srgbClr val="BDC3C7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Confusion matrices and one-vs-rest ROC-AUC values are also used to examine class-level errors and threshold-</a:t>
            </a:r>
            <a:endParaRPr lang="en-US" sz="1350" dirty="0"/>
          </a:p>
          <a:p>
            <a:pPr marL="0" indent="0" algn="l">
              <a:lnSpc>
                <a:spcPts val="1890"/>
              </a:lnSpc>
              <a:buNone/>
            </a:pPr>
            <a:r>
              <a:rPr lang="en-US" sz="1350" dirty="0">
                <a:solidFill>
                  <a:srgbClr val="BDC3C7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based discrimination across the five DR grades.</a:t>
            </a:r>
            <a:endParaRPr lang="en-US" sz="1350" dirty="0"/>
          </a:p>
        </p:txBody>
      </p:sp>
      <p:sp>
        <p:nvSpPr>
          <p:cNvPr id="14" name="SK-13-text-13"/>
          <p:cNvSpPr/>
          <p:nvPr/>
        </p:nvSpPr>
        <p:spPr>
          <a:xfrm>
            <a:off x="475357" y="6446490"/>
            <a:ext cx="9128760" cy="157609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BDC3C7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Midocean University | Master of Science in Artificial Intelligence</a:t>
            </a:r>
            <a:endParaRPr lang="en-US" sz="900" dirty="0"/>
          </a:p>
        </p:txBody>
      </p:sp>
      <p:sp>
        <p:nvSpPr>
          <p:cNvPr id="17" name="SK-1-text-14">
            <a:extLst>
              <a:ext uri="{FF2B5EF4-FFF2-40B4-BE49-F238E27FC236}">
                <a16:creationId xmlns:a16="http://schemas.microsoft.com/office/drawing/2014/main" id="{BAF22072-D8DA-06AC-5F9F-1B8B5C3480A6}"/>
              </a:ext>
            </a:extLst>
          </p:cNvPr>
          <p:cNvSpPr/>
          <p:nvPr/>
        </p:nvSpPr>
        <p:spPr>
          <a:xfrm>
            <a:off x="11542663" y="6494413"/>
            <a:ext cx="185886" cy="13022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r">
              <a:buNone/>
            </a:pPr>
            <a:r>
              <a:rPr lang="en-US" sz="1050" dirty="0">
                <a:solidFill>
                  <a:srgbClr val="CCCCCC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12</a:t>
            </a:r>
            <a:endParaRPr lang="en-US" sz="10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30">
            <a:extLst>
              <a:ext uri="{FF2B5EF4-FFF2-40B4-BE49-F238E27FC236}">
                <a16:creationId xmlns:a16="http://schemas.microsoft.com/office/drawing/2014/main" id="{027C6C31-D3B4-6E54-0BAD-7544A69579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5" name="SK-14-img-14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99799" y="4183461"/>
            <a:ext cx="8189992" cy="1934659"/>
          </a:xfrm>
          <a:prstGeom prst="rect">
            <a:avLst/>
          </a:prstGeom>
        </p:spPr>
      </p:pic>
      <p:sp>
        <p:nvSpPr>
          <p:cNvPr id="16" name="SK-14-text-15"/>
          <p:cNvSpPr/>
          <p:nvPr/>
        </p:nvSpPr>
        <p:spPr>
          <a:xfrm>
            <a:off x="-89159" y="783216"/>
            <a:ext cx="3013223" cy="5905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</a:rPr>
              <a:t>Experimental Step</a:t>
            </a:r>
            <a:endParaRPr lang="en-US" sz="1350" dirty="0"/>
          </a:p>
        </p:txBody>
      </p:sp>
      <p:sp>
        <p:nvSpPr>
          <p:cNvPr id="17" name="SK-14-text-16"/>
          <p:cNvSpPr/>
          <p:nvPr/>
        </p:nvSpPr>
        <p:spPr>
          <a:xfrm>
            <a:off x="5463923" y="764554"/>
            <a:ext cx="3619054" cy="5905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</a:rPr>
              <a:t>Implementation</a:t>
            </a:r>
            <a:endParaRPr lang="en-US" sz="1350" dirty="0"/>
          </a:p>
        </p:txBody>
      </p:sp>
      <p:sp>
        <p:nvSpPr>
          <p:cNvPr id="18" name="SK-14-text-17"/>
          <p:cNvSpPr/>
          <p:nvPr/>
        </p:nvSpPr>
        <p:spPr>
          <a:xfrm>
            <a:off x="761966" y="1420418"/>
            <a:ext cx="6532215" cy="534739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buNone/>
            </a:pPr>
            <a:r>
              <a:rPr lang="en-US" sz="1350" b="1" dirty="0">
                <a:solidFill>
                  <a:srgbClr val="FFFFFF"/>
                </a:solidFill>
              </a:rPr>
              <a:t>Dataset split</a:t>
            </a:r>
            <a:endParaRPr lang="en-US" sz="1350" dirty="0"/>
          </a:p>
        </p:txBody>
      </p:sp>
      <p:sp>
        <p:nvSpPr>
          <p:cNvPr id="19" name="SK-14-text-18"/>
          <p:cNvSpPr/>
          <p:nvPr/>
        </p:nvSpPr>
        <p:spPr>
          <a:xfrm>
            <a:off x="3683818" y="1420418"/>
            <a:ext cx="5391781" cy="534739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buNone/>
            </a:pPr>
            <a:r>
              <a:rPr lang="en-US" sz="1350" dirty="0">
                <a:solidFill>
                  <a:srgbClr val="FFFFFF"/>
                </a:solidFill>
              </a:rPr>
              <a:t>Stratified 70:15:15 split into training, validation, and testing subsets.</a:t>
            </a:r>
            <a:endParaRPr lang="en-US" sz="1350" dirty="0"/>
          </a:p>
        </p:txBody>
      </p:sp>
      <p:sp>
        <p:nvSpPr>
          <p:cNvPr id="20" name="SK-14-text-19"/>
          <p:cNvSpPr/>
          <p:nvPr/>
        </p:nvSpPr>
        <p:spPr>
          <a:xfrm>
            <a:off x="733975" y="1917838"/>
            <a:ext cx="6532215" cy="80203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buNone/>
            </a:pPr>
            <a:r>
              <a:rPr lang="en-US" sz="1350" b="1" dirty="0">
                <a:solidFill>
                  <a:srgbClr val="FFFFFF"/>
                </a:solidFill>
              </a:rPr>
              <a:t>Deep-feature extraction</a:t>
            </a:r>
            <a:endParaRPr lang="en-US" sz="1350" dirty="0"/>
          </a:p>
        </p:txBody>
      </p:sp>
      <p:sp>
        <p:nvSpPr>
          <p:cNvPr id="21" name="SK-14-text-20"/>
          <p:cNvSpPr/>
          <p:nvPr/>
        </p:nvSpPr>
        <p:spPr>
          <a:xfrm>
            <a:off x="3683818" y="1955157"/>
            <a:ext cx="6355921" cy="80203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buNone/>
            </a:pPr>
            <a:r>
              <a:rPr lang="en-US" sz="1350" dirty="0">
                <a:solidFill>
                  <a:srgbClr val="FFFFFF"/>
                </a:solidFill>
              </a:rPr>
              <a:t>Fine-tuned ConvNeXt-Tiny and Swin-V2-Tiny generated fixed 768-dimensional</a:t>
            </a:r>
            <a:r>
              <a:rPr lang="ar-SA" sz="1350" dirty="0">
                <a:solidFill>
                  <a:srgbClr val="FFFFFF"/>
                </a:solidFill>
              </a:rPr>
              <a:t> </a:t>
            </a:r>
            <a:r>
              <a:rPr lang="en-US" sz="1350" dirty="0">
                <a:solidFill>
                  <a:srgbClr val="FFFFFF"/>
                </a:solidFill>
              </a:rPr>
              <a:t>embeddings.</a:t>
            </a:r>
            <a:endParaRPr lang="en-US" sz="1350" dirty="0"/>
          </a:p>
        </p:txBody>
      </p:sp>
      <p:sp>
        <p:nvSpPr>
          <p:cNvPr id="22" name="SK-14-text-21"/>
          <p:cNvSpPr/>
          <p:nvPr/>
        </p:nvSpPr>
        <p:spPr>
          <a:xfrm>
            <a:off x="733975" y="2551917"/>
            <a:ext cx="6532215" cy="80203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buNone/>
            </a:pPr>
            <a:r>
              <a:rPr lang="en-US" sz="1350" b="1" dirty="0">
                <a:solidFill>
                  <a:srgbClr val="FFFFFF"/>
                </a:solidFill>
              </a:rPr>
              <a:t>Fusion and classification</a:t>
            </a:r>
            <a:endParaRPr lang="en-US" sz="1350" dirty="0"/>
          </a:p>
        </p:txBody>
      </p:sp>
      <p:sp>
        <p:nvSpPr>
          <p:cNvPr id="23" name="SK-14-text-22"/>
          <p:cNvSpPr/>
          <p:nvPr/>
        </p:nvSpPr>
        <p:spPr>
          <a:xfrm>
            <a:off x="3683818" y="2542585"/>
            <a:ext cx="5850112" cy="80203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buNone/>
            </a:pPr>
            <a:r>
              <a:rPr lang="en-US" sz="1350" dirty="0">
                <a:solidFill>
                  <a:srgbClr val="FFFFFF"/>
                </a:solidFill>
              </a:rPr>
              <a:t>Concatenated embeddings formed a 1,536-dimensional vector classified by Random Forest.</a:t>
            </a:r>
            <a:endParaRPr lang="en-US" sz="1350" dirty="0"/>
          </a:p>
        </p:txBody>
      </p:sp>
      <p:sp>
        <p:nvSpPr>
          <p:cNvPr id="24" name="SK-14-text-23"/>
          <p:cNvSpPr/>
          <p:nvPr/>
        </p:nvSpPr>
        <p:spPr>
          <a:xfrm>
            <a:off x="733975" y="3428598"/>
            <a:ext cx="6532215" cy="535037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buNone/>
            </a:pPr>
            <a:r>
              <a:rPr lang="en-US" sz="1350" b="1" dirty="0">
                <a:solidFill>
                  <a:srgbClr val="FFFFFF"/>
                </a:solidFill>
              </a:rPr>
              <a:t>Final evaluation</a:t>
            </a:r>
            <a:endParaRPr lang="en-US" sz="1350" dirty="0"/>
          </a:p>
        </p:txBody>
      </p:sp>
      <p:sp>
        <p:nvSpPr>
          <p:cNvPr id="25" name="SK-14-text-24"/>
          <p:cNvSpPr/>
          <p:nvPr/>
        </p:nvSpPr>
        <p:spPr>
          <a:xfrm>
            <a:off x="3683818" y="3363282"/>
            <a:ext cx="5077627" cy="535037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buNone/>
            </a:pPr>
            <a:r>
              <a:rPr lang="en-US" sz="1350" dirty="0">
                <a:solidFill>
                  <a:srgbClr val="FFFFFF"/>
                </a:solidFill>
              </a:rPr>
              <a:t>The held-out test subset was used only after model selection was complete.</a:t>
            </a:r>
            <a:endParaRPr lang="en-US" sz="1350" dirty="0"/>
          </a:p>
        </p:txBody>
      </p:sp>
      <p:sp>
        <p:nvSpPr>
          <p:cNvPr id="26" name="SK-14-text-25"/>
          <p:cNvSpPr/>
          <p:nvPr/>
        </p:nvSpPr>
        <p:spPr>
          <a:xfrm>
            <a:off x="438894" y="143917"/>
            <a:ext cx="2362200" cy="123379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750" b="1" dirty="0">
                <a:solidFill>
                  <a:srgbClr val="00D1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RESULTS AND ANALYSIS</a:t>
            </a:r>
            <a:endParaRPr lang="en-US" sz="750" dirty="0"/>
          </a:p>
        </p:txBody>
      </p:sp>
      <p:sp>
        <p:nvSpPr>
          <p:cNvPr id="27" name="SK-14-text-26"/>
          <p:cNvSpPr/>
          <p:nvPr/>
        </p:nvSpPr>
        <p:spPr>
          <a:xfrm>
            <a:off x="420232" y="313746"/>
            <a:ext cx="8655367" cy="40451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2925" b="1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Experimental Design</a:t>
            </a:r>
            <a:endParaRPr lang="en-US" sz="2925" dirty="0"/>
          </a:p>
        </p:txBody>
      </p:sp>
      <p:sp>
        <p:nvSpPr>
          <p:cNvPr id="28" name="SK-14-text-27"/>
          <p:cNvSpPr/>
          <p:nvPr/>
        </p:nvSpPr>
        <p:spPr>
          <a:xfrm>
            <a:off x="377875" y="6487567"/>
            <a:ext cx="9883140" cy="137071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975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Midocean University | Master of Science in Artificial Intelligence</a:t>
            </a:r>
            <a:endParaRPr lang="en-US" sz="975" dirty="0"/>
          </a:p>
        </p:txBody>
      </p:sp>
      <p:sp>
        <p:nvSpPr>
          <p:cNvPr id="41" name="SK-1-text-14">
            <a:extLst>
              <a:ext uri="{FF2B5EF4-FFF2-40B4-BE49-F238E27FC236}">
                <a16:creationId xmlns:a16="http://schemas.microsoft.com/office/drawing/2014/main" id="{9899093B-26D5-1B1F-F3F7-95F32768E3C5}"/>
              </a:ext>
            </a:extLst>
          </p:cNvPr>
          <p:cNvSpPr/>
          <p:nvPr/>
        </p:nvSpPr>
        <p:spPr>
          <a:xfrm>
            <a:off x="11542663" y="6494413"/>
            <a:ext cx="185886" cy="13022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r">
              <a:buNone/>
            </a:pPr>
            <a:r>
              <a:rPr lang="en-US" sz="1050" dirty="0">
                <a:solidFill>
                  <a:srgbClr val="CCCCCC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13</a:t>
            </a:r>
            <a:endParaRPr lang="en-US" sz="10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Picture 32">
            <a:extLst>
              <a:ext uri="{FF2B5EF4-FFF2-40B4-BE49-F238E27FC236}">
                <a16:creationId xmlns:a16="http://schemas.microsoft.com/office/drawing/2014/main" id="{C8E60EB4-0C3B-4CC6-0CDD-47BF71BA07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0" name="SK-15-text-19"/>
          <p:cNvSpPr/>
          <p:nvPr/>
        </p:nvSpPr>
        <p:spPr>
          <a:xfrm>
            <a:off x="475357" y="548580"/>
            <a:ext cx="11716643" cy="370284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2700" b="1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Individual Feature-Extractor Results</a:t>
            </a:r>
            <a:endParaRPr lang="en-US" sz="2700" dirty="0"/>
          </a:p>
        </p:txBody>
      </p:sp>
      <p:sp>
        <p:nvSpPr>
          <p:cNvPr id="21" name="SK-15-text-20"/>
          <p:cNvSpPr/>
          <p:nvPr/>
        </p:nvSpPr>
        <p:spPr>
          <a:xfrm>
            <a:off x="487561" y="1145381"/>
            <a:ext cx="10814447" cy="23306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50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The individual backbones were used as complementary feature extractors rather than as the final classifier.</a:t>
            </a:r>
            <a:endParaRPr lang="en-US" sz="1500" dirty="0"/>
          </a:p>
        </p:txBody>
      </p:sp>
      <p:sp>
        <p:nvSpPr>
          <p:cNvPr id="26" name="SK-15-text-25"/>
          <p:cNvSpPr/>
          <p:nvPr/>
        </p:nvSpPr>
        <p:spPr>
          <a:xfrm>
            <a:off x="463153" y="6480721"/>
            <a:ext cx="9128760" cy="143917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A0A0A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Midocean University | Master of Science in Artificial Intelligence</a:t>
            </a:r>
            <a:endParaRPr lang="en-US" sz="900" dirty="0"/>
          </a:p>
        </p:txBody>
      </p:sp>
      <p:sp>
        <p:nvSpPr>
          <p:cNvPr id="35" name="SK-14-text-15">
            <a:extLst>
              <a:ext uri="{FF2B5EF4-FFF2-40B4-BE49-F238E27FC236}">
                <a16:creationId xmlns:a16="http://schemas.microsoft.com/office/drawing/2014/main" id="{20E387C5-6C0B-DA2F-EDDA-3AE458849F94}"/>
              </a:ext>
            </a:extLst>
          </p:cNvPr>
          <p:cNvSpPr/>
          <p:nvPr/>
        </p:nvSpPr>
        <p:spPr>
          <a:xfrm>
            <a:off x="1235786" y="1504213"/>
            <a:ext cx="3013223" cy="5905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</a:rPr>
              <a:t>Parameter</a:t>
            </a:r>
            <a:endParaRPr lang="en-US" sz="1350" dirty="0"/>
          </a:p>
        </p:txBody>
      </p:sp>
      <p:sp>
        <p:nvSpPr>
          <p:cNvPr id="37" name="SK-14-text-16">
            <a:extLst>
              <a:ext uri="{FF2B5EF4-FFF2-40B4-BE49-F238E27FC236}">
                <a16:creationId xmlns:a16="http://schemas.microsoft.com/office/drawing/2014/main" id="{785638B3-5ED1-2171-B9FB-C62FF543C255}"/>
              </a:ext>
            </a:extLst>
          </p:cNvPr>
          <p:cNvSpPr/>
          <p:nvPr/>
        </p:nvSpPr>
        <p:spPr>
          <a:xfrm>
            <a:off x="4222953" y="1494882"/>
            <a:ext cx="3619054" cy="5905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 err="1">
                <a:solidFill>
                  <a:srgbClr val="FFFFFF"/>
                </a:solidFill>
              </a:rPr>
              <a:t>ConvNeXt</a:t>
            </a:r>
            <a:r>
              <a:rPr lang="en-US" sz="1350" b="1" dirty="0">
                <a:solidFill>
                  <a:srgbClr val="FFFFFF"/>
                </a:solidFill>
              </a:rPr>
              <a:t>-Tiny</a:t>
            </a:r>
            <a:endParaRPr lang="en-US" sz="1350" dirty="0"/>
          </a:p>
        </p:txBody>
      </p:sp>
      <p:sp>
        <p:nvSpPr>
          <p:cNvPr id="39" name="SK-14-text-15">
            <a:extLst>
              <a:ext uri="{FF2B5EF4-FFF2-40B4-BE49-F238E27FC236}">
                <a16:creationId xmlns:a16="http://schemas.microsoft.com/office/drawing/2014/main" id="{F0939270-81AF-7FA6-3082-B7CCB000787F}"/>
              </a:ext>
            </a:extLst>
          </p:cNvPr>
          <p:cNvSpPr/>
          <p:nvPr/>
        </p:nvSpPr>
        <p:spPr>
          <a:xfrm>
            <a:off x="1238895" y="1871215"/>
            <a:ext cx="3013223" cy="5905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</a:rPr>
              <a:t>Pretrained weights</a:t>
            </a:r>
            <a:endParaRPr lang="en-US" sz="1350" dirty="0"/>
          </a:p>
        </p:txBody>
      </p:sp>
      <p:sp>
        <p:nvSpPr>
          <p:cNvPr id="41" name="SK-14-text-16">
            <a:extLst>
              <a:ext uri="{FF2B5EF4-FFF2-40B4-BE49-F238E27FC236}">
                <a16:creationId xmlns:a16="http://schemas.microsoft.com/office/drawing/2014/main" id="{6A14DA9F-DAF0-60D6-0CEA-DF863CE3F946}"/>
              </a:ext>
            </a:extLst>
          </p:cNvPr>
          <p:cNvSpPr/>
          <p:nvPr/>
        </p:nvSpPr>
        <p:spPr>
          <a:xfrm>
            <a:off x="4226062" y="1861884"/>
            <a:ext cx="3619054" cy="5905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</a:rPr>
              <a:t>ImageNet-1K V1</a:t>
            </a:r>
            <a:endParaRPr lang="en-US" sz="1350" dirty="0"/>
          </a:p>
        </p:txBody>
      </p:sp>
      <p:sp>
        <p:nvSpPr>
          <p:cNvPr id="43" name="SK-14-text-15">
            <a:extLst>
              <a:ext uri="{FF2B5EF4-FFF2-40B4-BE49-F238E27FC236}">
                <a16:creationId xmlns:a16="http://schemas.microsoft.com/office/drawing/2014/main" id="{B8704AE5-9818-D34D-25D2-290432F57BFA}"/>
              </a:ext>
            </a:extLst>
          </p:cNvPr>
          <p:cNvSpPr/>
          <p:nvPr/>
        </p:nvSpPr>
        <p:spPr>
          <a:xfrm>
            <a:off x="1238895" y="2179131"/>
            <a:ext cx="3013223" cy="5905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</a:rPr>
              <a:t>Batch size</a:t>
            </a:r>
            <a:endParaRPr lang="en-US" sz="1350" dirty="0"/>
          </a:p>
        </p:txBody>
      </p:sp>
      <p:sp>
        <p:nvSpPr>
          <p:cNvPr id="45" name="SK-14-text-16">
            <a:extLst>
              <a:ext uri="{FF2B5EF4-FFF2-40B4-BE49-F238E27FC236}">
                <a16:creationId xmlns:a16="http://schemas.microsoft.com/office/drawing/2014/main" id="{B2ADB6C2-BEB0-104C-46AA-C03978BA1865}"/>
              </a:ext>
            </a:extLst>
          </p:cNvPr>
          <p:cNvSpPr/>
          <p:nvPr/>
        </p:nvSpPr>
        <p:spPr>
          <a:xfrm>
            <a:off x="4226062" y="2169800"/>
            <a:ext cx="3619054" cy="5905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</a:rPr>
              <a:t>32</a:t>
            </a:r>
            <a:endParaRPr lang="en-US" sz="1350" dirty="0"/>
          </a:p>
        </p:txBody>
      </p:sp>
      <p:sp>
        <p:nvSpPr>
          <p:cNvPr id="47" name="SK-14-text-15">
            <a:extLst>
              <a:ext uri="{FF2B5EF4-FFF2-40B4-BE49-F238E27FC236}">
                <a16:creationId xmlns:a16="http://schemas.microsoft.com/office/drawing/2014/main" id="{841FCBC3-A148-43D7-282A-3223095969E4}"/>
              </a:ext>
            </a:extLst>
          </p:cNvPr>
          <p:cNvSpPr/>
          <p:nvPr/>
        </p:nvSpPr>
        <p:spPr>
          <a:xfrm>
            <a:off x="1242004" y="2480816"/>
            <a:ext cx="3013223" cy="5905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</a:rPr>
              <a:t>Classifier head</a:t>
            </a:r>
            <a:endParaRPr lang="en-US" sz="1350" dirty="0"/>
          </a:p>
        </p:txBody>
      </p:sp>
      <p:sp>
        <p:nvSpPr>
          <p:cNvPr id="49" name="SK-14-text-16">
            <a:extLst>
              <a:ext uri="{FF2B5EF4-FFF2-40B4-BE49-F238E27FC236}">
                <a16:creationId xmlns:a16="http://schemas.microsoft.com/office/drawing/2014/main" id="{607B2190-3297-4EB8-0E24-0184163A5190}"/>
              </a:ext>
            </a:extLst>
          </p:cNvPr>
          <p:cNvSpPr/>
          <p:nvPr/>
        </p:nvSpPr>
        <p:spPr>
          <a:xfrm>
            <a:off x="4229171" y="2471485"/>
            <a:ext cx="3619054" cy="5905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</a:rPr>
              <a:t>Dropout (0.45) + Linear (768→5)</a:t>
            </a:r>
            <a:endParaRPr lang="en-US" sz="1350" dirty="0"/>
          </a:p>
        </p:txBody>
      </p:sp>
      <p:sp>
        <p:nvSpPr>
          <p:cNvPr id="51" name="SK-14-text-15">
            <a:extLst>
              <a:ext uri="{FF2B5EF4-FFF2-40B4-BE49-F238E27FC236}">
                <a16:creationId xmlns:a16="http://schemas.microsoft.com/office/drawing/2014/main" id="{52E952D4-AC79-D84B-93B0-79013B12D105}"/>
              </a:ext>
            </a:extLst>
          </p:cNvPr>
          <p:cNvSpPr/>
          <p:nvPr/>
        </p:nvSpPr>
        <p:spPr>
          <a:xfrm>
            <a:off x="1242007" y="2779388"/>
            <a:ext cx="3013223" cy="5905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</a:rPr>
              <a:t>Loss function</a:t>
            </a:r>
            <a:endParaRPr lang="en-US" sz="1350" dirty="0"/>
          </a:p>
        </p:txBody>
      </p:sp>
      <p:sp>
        <p:nvSpPr>
          <p:cNvPr id="53" name="SK-14-text-16">
            <a:extLst>
              <a:ext uri="{FF2B5EF4-FFF2-40B4-BE49-F238E27FC236}">
                <a16:creationId xmlns:a16="http://schemas.microsoft.com/office/drawing/2014/main" id="{12A8C9E4-9E1C-7075-93A7-D1F3CAF8262F}"/>
              </a:ext>
            </a:extLst>
          </p:cNvPr>
          <p:cNvSpPr/>
          <p:nvPr/>
        </p:nvSpPr>
        <p:spPr>
          <a:xfrm>
            <a:off x="4229174" y="2770057"/>
            <a:ext cx="3619054" cy="5905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</a:rPr>
              <a:t>Class-weighted cross-entropy</a:t>
            </a:r>
            <a:endParaRPr lang="en-US" sz="1350" dirty="0"/>
          </a:p>
        </p:txBody>
      </p:sp>
      <p:sp>
        <p:nvSpPr>
          <p:cNvPr id="55" name="SK-14-text-15">
            <a:extLst>
              <a:ext uri="{FF2B5EF4-FFF2-40B4-BE49-F238E27FC236}">
                <a16:creationId xmlns:a16="http://schemas.microsoft.com/office/drawing/2014/main" id="{17950FB2-0223-D13D-7D23-83AD0F75B8B4}"/>
              </a:ext>
            </a:extLst>
          </p:cNvPr>
          <p:cNvSpPr/>
          <p:nvPr/>
        </p:nvSpPr>
        <p:spPr>
          <a:xfrm>
            <a:off x="1242007" y="3087304"/>
            <a:ext cx="3013223" cy="5905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</a:rPr>
              <a:t>Label smoothing</a:t>
            </a:r>
            <a:endParaRPr lang="en-US" sz="1350" dirty="0"/>
          </a:p>
        </p:txBody>
      </p:sp>
      <p:sp>
        <p:nvSpPr>
          <p:cNvPr id="57" name="SK-14-text-16">
            <a:extLst>
              <a:ext uri="{FF2B5EF4-FFF2-40B4-BE49-F238E27FC236}">
                <a16:creationId xmlns:a16="http://schemas.microsoft.com/office/drawing/2014/main" id="{072645B9-D02C-D5A4-C9AA-282E86E7F428}"/>
              </a:ext>
            </a:extLst>
          </p:cNvPr>
          <p:cNvSpPr/>
          <p:nvPr/>
        </p:nvSpPr>
        <p:spPr>
          <a:xfrm>
            <a:off x="4229174" y="3077973"/>
            <a:ext cx="3619054" cy="5905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</a:rPr>
              <a:t>0.06</a:t>
            </a:r>
            <a:endParaRPr lang="en-US" sz="1350" dirty="0"/>
          </a:p>
        </p:txBody>
      </p:sp>
      <p:sp>
        <p:nvSpPr>
          <p:cNvPr id="59" name="SK-14-text-15">
            <a:extLst>
              <a:ext uri="{FF2B5EF4-FFF2-40B4-BE49-F238E27FC236}">
                <a16:creationId xmlns:a16="http://schemas.microsoft.com/office/drawing/2014/main" id="{8991EA84-3A95-94C7-635B-7EDAA1225214}"/>
              </a:ext>
            </a:extLst>
          </p:cNvPr>
          <p:cNvSpPr/>
          <p:nvPr/>
        </p:nvSpPr>
        <p:spPr>
          <a:xfrm>
            <a:off x="1245116" y="3388989"/>
            <a:ext cx="3013223" cy="5905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</a:rPr>
              <a:t>Learning rate</a:t>
            </a:r>
            <a:endParaRPr lang="en-US" sz="1350" dirty="0"/>
          </a:p>
        </p:txBody>
      </p:sp>
      <p:sp>
        <p:nvSpPr>
          <p:cNvPr id="61" name="SK-14-text-16">
            <a:extLst>
              <a:ext uri="{FF2B5EF4-FFF2-40B4-BE49-F238E27FC236}">
                <a16:creationId xmlns:a16="http://schemas.microsoft.com/office/drawing/2014/main" id="{3CA7D4E3-515C-AC5A-095C-2D9B951C1DBA}"/>
              </a:ext>
            </a:extLst>
          </p:cNvPr>
          <p:cNvSpPr/>
          <p:nvPr/>
        </p:nvSpPr>
        <p:spPr>
          <a:xfrm>
            <a:off x="4232283" y="3379658"/>
            <a:ext cx="3619054" cy="5905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</a:rPr>
              <a:t>Single (not differentiated)</a:t>
            </a:r>
            <a:endParaRPr lang="en-US" sz="1350" dirty="0"/>
          </a:p>
        </p:txBody>
      </p:sp>
      <p:sp>
        <p:nvSpPr>
          <p:cNvPr id="63" name="SK-14-text-15">
            <a:extLst>
              <a:ext uri="{FF2B5EF4-FFF2-40B4-BE49-F238E27FC236}">
                <a16:creationId xmlns:a16="http://schemas.microsoft.com/office/drawing/2014/main" id="{D311E46C-4026-D62A-C84B-E3488E0EE5D1}"/>
              </a:ext>
            </a:extLst>
          </p:cNvPr>
          <p:cNvSpPr/>
          <p:nvPr/>
        </p:nvSpPr>
        <p:spPr>
          <a:xfrm>
            <a:off x="1238894" y="3681350"/>
            <a:ext cx="3013223" cy="5905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</a:rPr>
              <a:t>Optimizer</a:t>
            </a:r>
            <a:endParaRPr lang="en-US" sz="1350" dirty="0"/>
          </a:p>
        </p:txBody>
      </p:sp>
      <p:sp>
        <p:nvSpPr>
          <p:cNvPr id="65" name="SK-14-text-16">
            <a:extLst>
              <a:ext uri="{FF2B5EF4-FFF2-40B4-BE49-F238E27FC236}">
                <a16:creationId xmlns:a16="http://schemas.microsoft.com/office/drawing/2014/main" id="{AD51F489-8EB8-3941-D62B-0255A40013FD}"/>
              </a:ext>
            </a:extLst>
          </p:cNvPr>
          <p:cNvSpPr/>
          <p:nvPr/>
        </p:nvSpPr>
        <p:spPr>
          <a:xfrm>
            <a:off x="4226061" y="3672019"/>
            <a:ext cx="3619054" cy="5905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 err="1">
                <a:solidFill>
                  <a:srgbClr val="FFFFFF"/>
                </a:solidFill>
              </a:rPr>
              <a:t>AdamW</a:t>
            </a:r>
            <a:endParaRPr lang="en-US" sz="1350" dirty="0"/>
          </a:p>
        </p:txBody>
      </p:sp>
      <p:sp>
        <p:nvSpPr>
          <p:cNvPr id="83" name="SK-14-text-16">
            <a:extLst>
              <a:ext uri="{FF2B5EF4-FFF2-40B4-BE49-F238E27FC236}">
                <a16:creationId xmlns:a16="http://schemas.microsoft.com/office/drawing/2014/main" id="{5AE84BD6-2A1C-AAC8-4302-46539BCC576D}"/>
              </a:ext>
            </a:extLst>
          </p:cNvPr>
          <p:cNvSpPr/>
          <p:nvPr/>
        </p:nvSpPr>
        <p:spPr>
          <a:xfrm>
            <a:off x="7323830" y="1507319"/>
            <a:ext cx="3619054" cy="5905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350" b="1">
                <a:solidFill>
                  <a:srgbClr val="FFFFFF"/>
                </a:solidFill>
              </a:rPr>
              <a:t>Swin-V2-Tiny</a:t>
            </a:r>
            <a:endParaRPr lang="en-US" sz="1350" dirty="0"/>
          </a:p>
        </p:txBody>
      </p:sp>
      <p:sp>
        <p:nvSpPr>
          <p:cNvPr id="85" name="SK-14-text-16">
            <a:extLst>
              <a:ext uri="{FF2B5EF4-FFF2-40B4-BE49-F238E27FC236}">
                <a16:creationId xmlns:a16="http://schemas.microsoft.com/office/drawing/2014/main" id="{21BF13B4-7058-2EA8-0A92-EB572295BEA2}"/>
              </a:ext>
            </a:extLst>
          </p:cNvPr>
          <p:cNvSpPr/>
          <p:nvPr/>
        </p:nvSpPr>
        <p:spPr>
          <a:xfrm>
            <a:off x="7326939" y="1874321"/>
            <a:ext cx="3619054" cy="5905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</a:rPr>
              <a:t>ImageNet-1K V1</a:t>
            </a:r>
            <a:endParaRPr lang="en-US" sz="1350" dirty="0"/>
          </a:p>
        </p:txBody>
      </p:sp>
      <p:sp>
        <p:nvSpPr>
          <p:cNvPr id="87" name="SK-14-text-16">
            <a:extLst>
              <a:ext uri="{FF2B5EF4-FFF2-40B4-BE49-F238E27FC236}">
                <a16:creationId xmlns:a16="http://schemas.microsoft.com/office/drawing/2014/main" id="{BF237EB9-AF5E-6156-3E8F-C3F8C9455460}"/>
              </a:ext>
            </a:extLst>
          </p:cNvPr>
          <p:cNvSpPr/>
          <p:nvPr/>
        </p:nvSpPr>
        <p:spPr>
          <a:xfrm>
            <a:off x="7326939" y="2182237"/>
            <a:ext cx="3619054" cy="5905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</a:rPr>
              <a:t>32</a:t>
            </a:r>
            <a:endParaRPr lang="en-US" sz="1350" dirty="0"/>
          </a:p>
        </p:txBody>
      </p:sp>
      <p:sp>
        <p:nvSpPr>
          <p:cNvPr id="89" name="SK-14-text-16">
            <a:extLst>
              <a:ext uri="{FF2B5EF4-FFF2-40B4-BE49-F238E27FC236}">
                <a16:creationId xmlns:a16="http://schemas.microsoft.com/office/drawing/2014/main" id="{68F3B366-78BF-3DD4-5F5D-7B2F0181F8CA}"/>
              </a:ext>
            </a:extLst>
          </p:cNvPr>
          <p:cNvSpPr/>
          <p:nvPr/>
        </p:nvSpPr>
        <p:spPr>
          <a:xfrm>
            <a:off x="7330048" y="2483922"/>
            <a:ext cx="3619054" cy="5905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</a:rPr>
              <a:t>Dropout (0.20) + Linear (768→5)</a:t>
            </a:r>
            <a:endParaRPr lang="en-US" sz="1350" dirty="0"/>
          </a:p>
        </p:txBody>
      </p:sp>
      <p:sp>
        <p:nvSpPr>
          <p:cNvPr id="91" name="SK-14-text-16">
            <a:extLst>
              <a:ext uri="{FF2B5EF4-FFF2-40B4-BE49-F238E27FC236}">
                <a16:creationId xmlns:a16="http://schemas.microsoft.com/office/drawing/2014/main" id="{C4B303F9-863B-6F3F-5E70-1B1598922CEC}"/>
              </a:ext>
            </a:extLst>
          </p:cNvPr>
          <p:cNvSpPr/>
          <p:nvPr/>
        </p:nvSpPr>
        <p:spPr>
          <a:xfrm>
            <a:off x="7330051" y="2782494"/>
            <a:ext cx="3619054" cy="5905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</a:rPr>
              <a:t>Class-weighted cross-entropy</a:t>
            </a:r>
            <a:endParaRPr lang="en-US" sz="1350" dirty="0"/>
          </a:p>
        </p:txBody>
      </p:sp>
      <p:sp>
        <p:nvSpPr>
          <p:cNvPr id="93" name="SK-14-text-16">
            <a:extLst>
              <a:ext uri="{FF2B5EF4-FFF2-40B4-BE49-F238E27FC236}">
                <a16:creationId xmlns:a16="http://schemas.microsoft.com/office/drawing/2014/main" id="{A0008C08-5481-819C-0985-672C7517A454}"/>
              </a:ext>
            </a:extLst>
          </p:cNvPr>
          <p:cNvSpPr/>
          <p:nvPr/>
        </p:nvSpPr>
        <p:spPr>
          <a:xfrm>
            <a:off x="7330051" y="3090410"/>
            <a:ext cx="3619054" cy="5905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</a:rPr>
              <a:t>0.02</a:t>
            </a:r>
            <a:endParaRPr lang="en-US" sz="1350" dirty="0"/>
          </a:p>
        </p:txBody>
      </p:sp>
      <p:sp>
        <p:nvSpPr>
          <p:cNvPr id="95" name="SK-14-text-16">
            <a:extLst>
              <a:ext uri="{FF2B5EF4-FFF2-40B4-BE49-F238E27FC236}">
                <a16:creationId xmlns:a16="http://schemas.microsoft.com/office/drawing/2014/main" id="{238064EC-6131-0082-2DB9-C63DA03EA3C6}"/>
              </a:ext>
            </a:extLst>
          </p:cNvPr>
          <p:cNvSpPr/>
          <p:nvPr/>
        </p:nvSpPr>
        <p:spPr>
          <a:xfrm>
            <a:off x="7333160" y="3392095"/>
            <a:ext cx="3619054" cy="5905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</a:rPr>
              <a:t>Backbone 1×10⁻⁵ / Head 2×10⁻⁴</a:t>
            </a:r>
            <a:endParaRPr lang="en-US" sz="1350" dirty="0"/>
          </a:p>
        </p:txBody>
      </p:sp>
      <p:sp>
        <p:nvSpPr>
          <p:cNvPr id="97" name="SK-14-text-16">
            <a:extLst>
              <a:ext uri="{FF2B5EF4-FFF2-40B4-BE49-F238E27FC236}">
                <a16:creationId xmlns:a16="http://schemas.microsoft.com/office/drawing/2014/main" id="{1B0DEE01-BB01-9ADA-100A-A7F063A24B2D}"/>
              </a:ext>
            </a:extLst>
          </p:cNvPr>
          <p:cNvSpPr/>
          <p:nvPr/>
        </p:nvSpPr>
        <p:spPr>
          <a:xfrm>
            <a:off x="7326938" y="3684456"/>
            <a:ext cx="3619054" cy="5905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 err="1">
                <a:solidFill>
                  <a:srgbClr val="FFFFFF"/>
                </a:solidFill>
              </a:rPr>
              <a:t>AdamW</a:t>
            </a:r>
            <a:endParaRPr lang="en-US" sz="1350" dirty="0"/>
          </a:p>
        </p:txBody>
      </p:sp>
      <p:sp>
        <p:nvSpPr>
          <p:cNvPr id="99" name="SK-1-text-14">
            <a:extLst>
              <a:ext uri="{FF2B5EF4-FFF2-40B4-BE49-F238E27FC236}">
                <a16:creationId xmlns:a16="http://schemas.microsoft.com/office/drawing/2014/main" id="{2DE0EE03-D4D8-447A-371F-F25FB0EA8B4F}"/>
              </a:ext>
            </a:extLst>
          </p:cNvPr>
          <p:cNvSpPr/>
          <p:nvPr/>
        </p:nvSpPr>
        <p:spPr>
          <a:xfrm>
            <a:off x="11542663" y="6494413"/>
            <a:ext cx="185886" cy="13022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r">
              <a:buNone/>
            </a:pPr>
            <a:r>
              <a:rPr lang="en-US" sz="1050" dirty="0">
                <a:solidFill>
                  <a:srgbClr val="CCCCCC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14</a:t>
            </a:r>
            <a:endParaRPr lang="en-US" sz="10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C561E4F2-E905-F707-9CD9-38F207259D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823"/>
            <a:ext cx="12192000" cy="6854354"/>
          </a:xfrm>
          <a:prstGeom prst="rect">
            <a:avLst/>
          </a:prstGeom>
        </p:spPr>
      </p:pic>
      <p:sp>
        <p:nvSpPr>
          <p:cNvPr id="58" name="SK-16-text-57"/>
          <p:cNvSpPr/>
          <p:nvPr/>
        </p:nvSpPr>
        <p:spPr>
          <a:xfrm>
            <a:off x="302518" y="542681"/>
            <a:ext cx="11777514" cy="466279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2925" b="1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Final Hybrid Framework: Results &amp; ROC Curve</a:t>
            </a:r>
            <a:endParaRPr lang="en-US" sz="2925" dirty="0"/>
          </a:p>
        </p:txBody>
      </p:sp>
      <p:sp>
        <p:nvSpPr>
          <p:cNvPr id="83" name="SK-1-text-14">
            <a:extLst>
              <a:ext uri="{FF2B5EF4-FFF2-40B4-BE49-F238E27FC236}">
                <a16:creationId xmlns:a16="http://schemas.microsoft.com/office/drawing/2014/main" id="{3A1F8572-3EFC-9289-C614-EAF9771A2E6A}"/>
              </a:ext>
            </a:extLst>
          </p:cNvPr>
          <p:cNvSpPr/>
          <p:nvPr/>
        </p:nvSpPr>
        <p:spPr>
          <a:xfrm>
            <a:off x="11542663" y="6494413"/>
            <a:ext cx="185886" cy="13022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r">
              <a:buNone/>
            </a:pPr>
            <a:r>
              <a:rPr lang="en-US" sz="1050" dirty="0">
                <a:solidFill>
                  <a:srgbClr val="CCCCCC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15</a:t>
            </a:r>
            <a:endParaRPr lang="en-US" sz="105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961985-10D9-5A22-C4CF-C0120508FD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D27064C6-52B7-E970-2FBD-BAC8857447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  <p:sp>
        <p:nvSpPr>
          <p:cNvPr id="58" name="SK-16-text-57">
            <a:extLst>
              <a:ext uri="{FF2B5EF4-FFF2-40B4-BE49-F238E27FC236}">
                <a16:creationId xmlns:a16="http://schemas.microsoft.com/office/drawing/2014/main" id="{9AF136E2-7023-7C53-2660-AD23221A246F}"/>
              </a:ext>
            </a:extLst>
          </p:cNvPr>
          <p:cNvSpPr/>
          <p:nvPr/>
        </p:nvSpPr>
        <p:spPr>
          <a:xfrm>
            <a:off x="377164" y="402722"/>
            <a:ext cx="6639458" cy="894233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r>
              <a:rPr lang="en-US" sz="3200" b="1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Comparison of the Proposed Framework </a:t>
            </a:r>
          </a:p>
          <a:p>
            <a:r>
              <a:rPr lang="en-US" sz="3200" b="1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with Selected Related Studies</a:t>
            </a:r>
            <a:endParaRPr lang="en-US" sz="3200" dirty="0"/>
          </a:p>
        </p:txBody>
      </p:sp>
      <p:sp>
        <p:nvSpPr>
          <p:cNvPr id="83" name="SK-1-text-14">
            <a:extLst>
              <a:ext uri="{FF2B5EF4-FFF2-40B4-BE49-F238E27FC236}">
                <a16:creationId xmlns:a16="http://schemas.microsoft.com/office/drawing/2014/main" id="{CF96C31E-D05E-392D-35E3-57ADB5502130}"/>
              </a:ext>
            </a:extLst>
          </p:cNvPr>
          <p:cNvSpPr/>
          <p:nvPr/>
        </p:nvSpPr>
        <p:spPr>
          <a:xfrm>
            <a:off x="11542663" y="6494413"/>
            <a:ext cx="185886" cy="13022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r">
              <a:buNone/>
            </a:pPr>
            <a:r>
              <a:rPr lang="en-US" sz="1050" dirty="0">
                <a:solidFill>
                  <a:srgbClr val="CCCCCC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16</a:t>
            </a:r>
            <a:endParaRPr lang="en-US" sz="1050" dirty="0"/>
          </a:p>
        </p:txBody>
      </p:sp>
      <p:sp>
        <p:nvSpPr>
          <p:cNvPr id="5" name="SK-20-text-11">
            <a:extLst>
              <a:ext uri="{FF2B5EF4-FFF2-40B4-BE49-F238E27FC236}">
                <a16:creationId xmlns:a16="http://schemas.microsoft.com/office/drawing/2014/main" id="{B54A2F26-6430-0EE2-80E7-A7F6C000BC1B}"/>
              </a:ext>
            </a:extLst>
          </p:cNvPr>
          <p:cNvSpPr/>
          <p:nvPr/>
        </p:nvSpPr>
        <p:spPr>
          <a:xfrm>
            <a:off x="475357" y="6494413"/>
            <a:ext cx="9883140" cy="157609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975" dirty="0">
                <a:solidFill>
                  <a:srgbClr val="A0AEC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Midocean University | Master of Science in Artificial Intelligence</a:t>
            </a:r>
            <a:endParaRPr lang="en-US" sz="975" dirty="0"/>
          </a:p>
        </p:txBody>
      </p:sp>
      <p:sp>
        <p:nvSpPr>
          <p:cNvPr id="11" name="SK-7-text-51">
            <a:extLst>
              <a:ext uri="{FF2B5EF4-FFF2-40B4-BE49-F238E27FC236}">
                <a16:creationId xmlns:a16="http://schemas.microsoft.com/office/drawing/2014/main" id="{7DBEED19-A8D6-2C84-9C78-734412848CB2}"/>
              </a:ext>
            </a:extLst>
          </p:cNvPr>
          <p:cNvSpPr/>
          <p:nvPr/>
        </p:nvSpPr>
        <p:spPr>
          <a:xfrm>
            <a:off x="205562" y="3429000"/>
            <a:ext cx="1654776" cy="70393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047" b="1" dirty="0">
                <a:solidFill>
                  <a:srgbClr val="FFFFFF"/>
                </a:solidFill>
              </a:rPr>
              <a:t>Mohanty et al. [11] </a:t>
            </a:r>
            <a:endParaRPr lang="en-US" sz="1047" dirty="0"/>
          </a:p>
        </p:txBody>
      </p:sp>
      <p:sp>
        <p:nvSpPr>
          <p:cNvPr id="13" name="SK-7-text-51">
            <a:extLst>
              <a:ext uri="{FF2B5EF4-FFF2-40B4-BE49-F238E27FC236}">
                <a16:creationId xmlns:a16="http://schemas.microsoft.com/office/drawing/2014/main" id="{97DCFA33-F189-44A9-3532-76AAF4C00500}"/>
              </a:ext>
            </a:extLst>
          </p:cNvPr>
          <p:cNvSpPr/>
          <p:nvPr/>
        </p:nvSpPr>
        <p:spPr>
          <a:xfrm>
            <a:off x="112255" y="4210773"/>
            <a:ext cx="1654776" cy="70393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047" b="1" dirty="0">
                <a:solidFill>
                  <a:srgbClr val="FFFFFF"/>
                </a:solidFill>
              </a:rPr>
              <a:t>Islam et al. [12]</a:t>
            </a:r>
            <a:endParaRPr lang="en-US" sz="1047" dirty="0"/>
          </a:p>
        </p:txBody>
      </p:sp>
      <p:sp>
        <p:nvSpPr>
          <p:cNvPr id="15" name="SK-7-text-51">
            <a:extLst>
              <a:ext uri="{FF2B5EF4-FFF2-40B4-BE49-F238E27FC236}">
                <a16:creationId xmlns:a16="http://schemas.microsoft.com/office/drawing/2014/main" id="{44ABD61D-757C-3E5A-6F59-5272D82FCE05}"/>
              </a:ext>
            </a:extLst>
          </p:cNvPr>
          <p:cNvSpPr/>
          <p:nvPr/>
        </p:nvSpPr>
        <p:spPr>
          <a:xfrm>
            <a:off x="121584" y="2678415"/>
            <a:ext cx="1654776" cy="70393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047" b="1" dirty="0">
                <a:solidFill>
                  <a:srgbClr val="FFFFFF"/>
                </a:solidFill>
              </a:rPr>
              <a:t>Kumar et al. [10]</a:t>
            </a:r>
            <a:endParaRPr lang="en-US" sz="1047" dirty="0"/>
          </a:p>
        </p:txBody>
      </p:sp>
    </p:spTree>
    <p:extLst>
      <p:ext uri="{BB962C8B-B14F-4D97-AF65-F5344CB8AC3E}">
        <p14:creationId xmlns:p14="http://schemas.microsoft.com/office/powerpoint/2010/main" val="22146660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Picture 44">
            <a:extLst>
              <a:ext uri="{FF2B5EF4-FFF2-40B4-BE49-F238E27FC236}">
                <a16:creationId xmlns:a16="http://schemas.microsoft.com/office/drawing/2014/main" id="{10D8BD87-DB21-2D80-C7DB-58A3E4C3B2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7" name="SK-1-text-14">
            <a:extLst>
              <a:ext uri="{FF2B5EF4-FFF2-40B4-BE49-F238E27FC236}">
                <a16:creationId xmlns:a16="http://schemas.microsoft.com/office/drawing/2014/main" id="{3C6C8F7C-A617-E27F-0165-34CD149E5096}"/>
              </a:ext>
            </a:extLst>
          </p:cNvPr>
          <p:cNvSpPr/>
          <p:nvPr/>
        </p:nvSpPr>
        <p:spPr>
          <a:xfrm>
            <a:off x="11542663" y="6494413"/>
            <a:ext cx="185886" cy="13022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r">
              <a:buNone/>
            </a:pPr>
            <a:r>
              <a:rPr lang="en-US" sz="1050" dirty="0">
                <a:solidFill>
                  <a:srgbClr val="CCCCCC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17</a:t>
            </a:r>
            <a:endParaRPr lang="en-US" sz="105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K-20-img-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SK-20-text-3"/>
          <p:cNvSpPr/>
          <p:nvPr/>
        </p:nvSpPr>
        <p:spPr>
          <a:xfrm>
            <a:off x="451098" y="912019"/>
            <a:ext cx="8926830" cy="47312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3300" b="1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References (1/2)</a:t>
            </a:r>
            <a:endParaRPr lang="en-US" sz="3300" dirty="0"/>
          </a:p>
        </p:txBody>
      </p:sp>
      <p:sp>
        <p:nvSpPr>
          <p:cNvPr id="6" name="SK-20-text-5"/>
          <p:cNvSpPr/>
          <p:nvPr/>
        </p:nvSpPr>
        <p:spPr>
          <a:xfrm>
            <a:off x="572988" y="2782804"/>
            <a:ext cx="5400973" cy="589657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>
              <a:lnSpc>
                <a:spcPts val="1620"/>
              </a:lnSpc>
            </a:pPr>
            <a:r>
              <a:rPr lang="en-US" sz="12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[2] Liu, Z. et al. (2022). A </a:t>
            </a:r>
            <a:r>
              <a:rPr lang="en-US" sz="1200" dirty="0" err="1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ConvNet</a:t>
            </a:r>
            <a:r>
              <a:rPr lang="en-US" sz="12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for the 2020s. CVPR.</a:t>
            </a:r>
            <a:endParaRPr lang="en-US" sz="1200" dirty="0"/>
          </a:p>
        </p:txBody>
      </p:sp>
      <p:sp>
        <p:nvSpPr>
          <p:cNvPr id="7" name="SK-20-text-6"/>
          <p:cNvSpPr/>
          <p:nvPr/>
        </p:nvSpPr>
        <p:spPr>
          <a:xfrm>
            <a:off x="572988" y="3421091"/>
            <a:ext cx="5339953" cy="54858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>
              <a:lnSpc>
                <a:spcPts val="1620"/>
              </a:lnSpc>
            </a:pPr>
            <a:r>
              <a:rPr lang="en-US" sz="12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[3] Liu, Z. et al. (2022). Swin Transformer V2: </a:t>
            </a:r>
          </a:p>
          <a:p>
            <a:pPr>
              <a:lnSpc>
                <a:spcPts val="1620"/>
              </a:lnSpc>
            </a:pPr>
            <a:r>
              <a:rPr lang="en-US" sz="12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Scaling Up Capacity and Resolution. CVPR.</a:t>
            </a:r>
            <a:endParaRPr lang="en-US" sz="1200" dirty="0"/>
          </a:p>
        </p:txBody>
      </p:sp>
      <p:sp>
        <p:nvSpPr>
          <p:cNvPr id="8" name="SK-20-text-7"/>
          <p:cNvSpPr/>
          <p:nvPr/>
        </p:nvSpPr>
        <p:spPr>
          <a:xfrm>
            <a:off x="566887" y="2112169"/>
            <a:ext cx="5279082" cy="57596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>
              <a:lnSpc>
                <a:spcPts val="1620"/>
              </a:lnSpc>
            </a:pPr>
            <a:r>
              <a:rPr lang="en-US" sz="12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[1] Karthik, M. &amp; Dane, S. (2019). APTOS 2019 Blindness Detection. </a:t>
            </a:r>
          </a:p>
          <a:p>
            <a:pPr>
              <a:lnSpc>
                <a:spcPts val="1620"/>
              </a:lnSpc>
            </a:pPr>
            <a:r>
              <a:rPr lang="en-US" sz="12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Kaggle. Dataset: </a:t>
            </a:r>
          </a:p>
          <a:p>
            <a:pPr>
              <a:lnSpc>
                <a:spcPts val="1620"/>
              </a:lnSpc>
            </a:pPr>
            <a:r>
              <a:rPr lang="en-US" sz="12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  <a:hlinkClick r:id="rId4"/>
              </a:rPr>
              <a:t>https://www.kaggle.com/competitions/aptos2019-blindness-detection</a:t>
            </a:r>
            <a:endParaRPr lang="en-US" sz="1200" dirty="0"/>
          </a:p>
        </p:txBody>
      </p:sp>
      <p:sp>
        <p:nvSpPr>
          <p:cNvPr id="12" name="SK-20-text-11"/>
          <p:cNvSpPr/>
          <p:nvPr/>
        </p:nvSpPr>
        <p:spPr>
          <a:xfrm>
            <a:off x="475357" y="6494413"/>
            <a:ext cx="9883140" cy="157609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975" dirty="0">
                <a:solidFill>
                  <a:srgbClr val="A0AEC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Midocean University | Master of Science in Artificial Intelligence</a:t>
            </a:r>
            <a:endParaRPr lang="en-US" sz="975" dirty="0"/>
          </a:p>
        </p:txBody>
      </p:sp>
      <p:sp>
        <p:nvSpPr>
          <p:cNvPr id="24" name="SK-1-text-14">
            <a:extLst>
              <a:ext uri="{FF2B5EF4-FFF2-40B4-BE49-F238E27FC236}">
                <a16:creationId xmlns:a16="http://schemas.microsoft.com/office/drawing/2014/main" id="{F41CFDEF-5467-C55D-8EDE-3B1271014ED2}"/>
              </a:ext>
            </a:extLst>
          </p:cNvPr>
          <p:cNvSpPr/>
          <p:nvPr/>
        </p:nvSpPr>
        <p:spPr>
          <a:xfrm>
            <a:off x="11542663" y="6494413"/>
            <a:ext cx="185886" cy="13022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r">
              <a:buNone/>
            </a:pPr>
            <a:r>
              <a:rPr lang="en-US" sz="1050" dirty="0">
                <a:solidFill>
                  <a:srgbClr val="CCCCCC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18</a:t>
            </a:r>
            <a:endParaRPr lang="en-US" sz="1050" dirty="0"/>
          </a:p>
        </p:txBody>
      </p:sp>
      <p:sp>
        <p:nvSpPr>
          <p:cNvPr id="14" name="SK-20-text-5">
            <a:extLst>
              <a:ext uri="{FF2B5EF4-FFF2-40B4-BE49-F238E27FC236}">
                <a16:creationId xmlns:a16="http://schemas.microsoft.com/office/drawing/2014/main" id="{387C2588-8B7F-9E0C-D9A2-1453613E4833}"/>
              </a:ext>
            </a:extLst>
          </p:cNvPr>
          <p:cNvSpPr/>
          <p:nvPr/>
        </p:nvSpPr>
        <p:spPr>
          <a:xfrm>
            <a:off x="576096" y="4017555"/>
            <a:ext cx="5400973" cy="589657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>
              <a:lnSpc>
                <a:spcPts val="1620"/>
              </a:lnSpc>
            </a:pPr>
            <a:r>
              <a:rPr lang="en-US" sz="12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[4] </a:t>
            </a:r>
            <a:r>
              <a:rPr lang="en-US" sz="1200" dirty="0" err="1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Breiman</a:t>
            </a:r>
            <a:r>
              <a:rPr lang="en-US" sz="12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, L. (2001). Random Forests. Machine Learning, 45, 5–32.</a:t>
            </a:r>
            <a:endParaRPr lang="en-US" sz="1200" dirty="0"/>
          </a:p>
        </p:txBody>
      </p:sp>
      <p:sp>
        <p:nvSpPr>
          <p:cNvPr id="9" name="SK-21-text-8">
            <a:extLst>
              <a:ext uri="{FF2B5EF4-FFF2-40B4-BE49-F238E27FC236}">
                <a16:creationId xmlns:a16="http://schemas.microsoft.com/office/drawing/2014/main" id="{C623A8B2-2F23-0107-75A7-F6EA72D927B4}"/>
              </a:ext>
            </a:extLst>
          </p:cNvPr>
          <p:cNvSpPr/>
          <p:nvPr/>
        </p:nvSpPr>
        <p:spPr>
          <a:xfrm>
            <a:off x="6081159" y="2010694"/>
            <a:ext cx="5073484" cy="538363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r>
              <a:rPr lang="en-US" sz="1275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[6] Lin &amp; Wu (2023) — Revised ResNet-50 for Diabetic Retinopathy</a:t>
            </a:r>
            <a:endParaRPr lang="ar-SA" sz="1275" dirty="0">
              <a:solidFill>
                <a:srgbClr val="FFFFFF"/>
              </a:solidFill>
              <a:latin typeface="Inter" pitchFamily="34" charset="0"/>
              <a:ea typeface="Inter" pitchFamily="34" charset="-122"/>
              <a:cs typeface="Inter" pitchFamily="34" charset="-120"/>
            </a:endParaRPr>
          </a:p>
          <a:p>
            <a:r>
              <a:rPr lang="en-US" sz="1275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Detection</a:t>
            </a:r>
            <a:endParaRPr lang="en-US" sz="1275" dirty="0"/>
          </a:p>
        </p:txBody>
      </p:sp>
      <p:sp>
        <p:nvSpPr>
          <p:cNvPr id="15" name="SK-21-text-10">
            <a:extLst>
              <a:ext uri="{FF2B5EF4-FFF2-40B4-BE49-F238E27FC236}">
                <a16:creationId xmlns:a16="http://schemas.microsoft.com/office/drawing/2014/main" id="{AC3192FA-5DE6-0164-88B2-0BBA836F3122}"/>
              </a:ext>
            </a:extLst>
          </p:cNvPr>
          <p:cNvSpPr/>
          <p:nvPr/>
        </p:nvSpPr>
        <p:spPr>
          <a:xfrm>
            <a:off x="6081158" y="2678888"/>
            <a:ext cx="5073485" cy="45560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r>
              <a:rPr lang="en-US" sz="1275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[7] Das et al. (2022) — DRFEC: CNNs for Feature Extraction</a:t>
            </a:r>
            <a:endParaRPr lang="ar-SA" sz="1275" dirty="0">
              <a:solidFill>
                <a:srgbClr val="FFFFFF"/>
              </a:solidFill>
              <a:latin typeface="Inter" pitchFamily="34" charset="0"/>
              <a:ea typeface="Inter" pitchFamily="34" charset="-122"/>
              <a:cs typeface="Inter" pitchFamily="34" charset="-120"/>
            </a:endParaRPr>
          </a:p>
          <a:p>
            <a:r>
              <a:rPr lang="en-US" sz="1275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and Classification</a:t>
            </a:r>
            <a:endParaRPr lang="en-US" sz="1275" dirty="0"/>
          </a:p>
        </p:txBody>
      </p:sp>
      <p:sp>
        <p:nvSpPr>
          <p:cNvPr id="19" name="SK-21-text-11">
            <a:extLst>
              <a:ext uri="{FF2B5EF4-FFF2-40B4-BE49-F238E27FC236}">
                <a16:creationId xmlns:a16="http://schemas.microsoft.com/office/drawing/2014/main" id="{3DC5F991-C24E-DCCA-5A97-F1F625949243}"/>
              </a:ext>
            </a:extLst>
          </p:cNvPr>
          <p:cNvSpPr/>
          <p:nvPr/>
        </p:nvSpPr>
        <p:spPr>
          <a:xfrm>
            <a:off x="6081158" y="4017555"/>
            <a:ext cx="5204112" cy="45560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r>
              <a:rPr lang="en-US" sz="1275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[9] Mehboob et al. (2022) — A Deep Learning Based Approach</a:t>
            </a:r>
            <a:endParaRPr lang="ar-SA" sz="1275" dirty="0">
              <a:solidFill>
                <a:srgbClr val="FFFFFF"/>
              </a:solidFill>
              <a:latin typeface="Inter" pitchFamily="34" charset="0"/>
              <a:ea typeface="Inter" pitchFamily="34" charset="-122"/>
              <a:cs typeface="Inter" pitchFamily="34" charset="-120"/>
            </a:endParaRPr>
          </a:p>
          <a:p>
            <a:r>
              <a:rPr lang="en-US" sz="1275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for Grading of Diabetic Retinopathy Using Large Fundus Image Dataset</a:t>
            </a:r>
            <a:endParaRPr lang="en-US" sz="1275" dirty="0"/>
          </a:p>
        </p:txBody>
      </p:sp>
      <p:sp>
        <p:nvSpPr>
          <p:cNvPr id="22" name="SK-21-text-9">
            <a:extLst>
              <a:ext uri="{FF2B5EF4-FFF2-40B4-BE49-F238E27FC236}">
                <a16:creationId xmlns:a16="http://schemas.microsoft.com/office/drawing/2014/main" id="{B6A1CB98-E487-7BB6-0889-657F04E5DAA6}"/>
              </a:ext>
            </a:extLst>
          </p:cNvPr>
          <p:cNvSpPr/>
          <p:nvPr/>
        </p:nvSpPr>
        <p:spPr>
          <a:xfrm>
            <a:off x="6081158" y="3358433"/>
            <a:ext cx="5073484" cy="445269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r>
              <a:rPr lang="en-US" sz="1275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[8] Jiwani et al. (2023) — CNN-based Diabetic Retinopathy</a:t>
            </a:r>
            <a:endParaRPr lang="ar-SA" sz="1275" dirty="0">
              <a:solidFill>
                <a:srgbClr val="FFFFFF"/>
              </a:solidFill>
              <a:latin typeface="Inter" pitchFamily="34" charset="0"/>
              <a:ea typeface="Inter" pitchFamily="34" charset="-122"/>
              <a:cs typeface="Inter" pitchFamily="34" charset="-120"/>
            </a:endParaRPr>
          </a:p>
          <a:p>
            <a:r>
              <a:rPr lang="en-US" sz="1275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Classification</a:t>
            </a:r>
            <a:endParaRPr lang="en-US" sz="1275" dirty="0"/>
          </a:p>
        </p:txBody>
      </p:sp>
      <p:sp>
        <p:nvSpPr>
          <p:cNvPr id="32" name="SK-21-text-5">
            <a:extLst>
              <a:ext uri="{FF2B5EF4-FFF2-40B4-BE49-F238E27FC236}">
                <a16:creationId xmlns:a16="http://schemas.microsoft.com/office/drawing/2014/main" id="{378238FB-44FE-8397-31AD-3713DE0C9168}"/>
              </a:ext>
            </a:extLst>
          </p:cNvPr>
          <p:cNvSpPr/>
          <p:nvPr/>
        </p:nvSpPr>
        <p:spPr>
          <a:xfrm>
            <a:off x="451098" y="411361"/>
            <a:ext cx="1905000" cy="17145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E57373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REFERENCES</a:t>
            </a:r>
            <a:endParaRPr lang="en-US" sz="12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SK-20-img-1" descr="preencoded.png">
            <a:extLst>
              <a:ext uri="{FF2B5EF4-FFF2-40B4-BE49-F238E27FC236}">
                <a16:creationId xmlns:a16="http://schemas.microsoft.com/office/drawing/2014/main" id="{C3EC3481-CC10-D9AA-95C8-74F4476460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8" name="SK-20-text-3">
            <a:extLst>
              <a:ext uri="{FF2B5EF4-FFF2-40B4-BE49-F238E27FC236}">
                <a16:creationId xmlns:a16="http://schemas.microsoft.com/office/drawing/2014/main" id="{FE0DC715-A73A-04D5-2C09-8745CF6B003D}"/>
              </a:ext>
            </a:extLst>
          </p:cNvPr>
          <p:cNvSpPr/>
          <p:nvPr/>
        </p:nvSpPr>
        <p:spPr>
          <a:xfrm>
            <a:off x="451098" y="912019"/>
            <a:ext cx="8926830" cy="47312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3300" b="1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References (2/2)</a:t>
            </a:r>
            <a:endParaRPr lang="en-US" sz="3300" dirty="0"/>
          </a:p>
        </p:txBody>
      </p:sp>
      <p:sp>
        <p:nvSpPr>
          <p:cNvPr id="6" name="SK-21-text-5"/>
          <p:cNvSpPr/>
          <p:nvPr/>
        </p:nvSpPr>
        <p:spPr>
          <a:xfrm>
            <a:off x="451098" y="411361"/>
            <a:ext cx="1905000" cy="17145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E57373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REFERENCES</a:t>
            </a:r>
            <a:endParaRPr lang="en-US" sz="1200" dirty="0"/>
          </a:p>
        </p:txBody>
      </p:sp>
      <p:sp>
        <p:nvSpPr>
          <p:cNvPr id="8" name="SK-21-text-7"/>
          <p:cNvSpPr/>
          <p:nvPr/>
        </p:nvSpPr>
        <p:spPr>
          <a:xfrm>
            <a:off x="499765" y="1961257"/>
            <a:ext cx="11692235" cy="23306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endParaRPr lang="en-US" sz="1275" dirty="0"/>
          </a:p>
        </p:txBody>
      </p:sp>
      <p:sp>
        <p:nvSpPr>
          <p:cNvPr id="15" name="SK-21-text-14"/>
          <p:cNvSpPr/>
          <p:nvPr/>
        </p:nvSpPr>
        <p:spPr>
          <a:xfrm>
            <a:off x="426690" y="6405265"/>
            <a:ext cx="9128760" cy="150763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9E9E9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Midocean University | Master of Science in Artificial Intelligence</a:t>
            </a:r>
            <a:endParaRPr lang="en-US" sz="900" dirty="0"/>
          </a:p>
        </p:txBody>
      </p:sp>
      <p:sp>
        <p:nvSpPr>
          <p:cNvPr id="20" name="SK-1-text-14">
            <a:extLst>
              <a:ext uri="{FF2B5EF4-FFF2-40B4-BE49-F238E27FC236}">
                <a16:creationId xmlns:a16="http://schemas.microsoft.com/office/drawing/2014/main" id="{9DB68137-5CCF-6FB0-A9CB-0BF88BBEB245}"/>
              </a:ext>
            </a:extLst>
          </p:cNvPr>
          <p:cNvSpPr/>
          <p:nvPr/>
        </p:nvSpPr>
        <p:spPr>
          <a:xfrm>
            <a:off x="11542663" y="6494413"/>
            <a:ext cx="185886" cy="13022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r">
              <a:buNone/>
            </a:pPr>
            <a:r>
              <a:rPr lang="en-US" sz="1050" dirty="0">
                <a:solidFill>
                  <a:srgbClr val="CCCCCC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19</a:t>
            </a:r>
            <a:endParaRPr lang="en-US" sz="1050" dirty="0"/>
          </a:p>
        </p:txBody>
      </p:sp>
      <p:sp>
        <p:nvSpPr>
          <p:cNvPr id="5" name="SK-20-text-6">
            <a:extLst>
              <a:ext uri="{FF2B5EF4-FFF2-40B4-BE49-F238E27FC236}">
                <a16:creationId xmlns:a16="http://schemas.microsoft.com/office/drawing/2014/main" id="{89ABF8F0-4CE2-458D-15FC-C1ED9DB9CEDE}"/>
              </a:ext>
            </a:extLst>
          </p:cNvPr>
          <p:cNvSpPr/>
          <p:nvPr/>
        </p:nvSpPr>
        <p:spPr>
          <a:xfrm>
            <a:off x="499765" y="1997923"/>
            <a:ext cx="5339953" cy="54858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>
              <a:lnSpc>
                <a:spcPts val="1620"/>
              </a:lnSpc>
            </a:pPr>
            <a:r>
              <a:rPr lang="en-US" sz="12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[10] Kumar, G. et al. (2021). DRISTI: A Hybrid Deep Neural Network for </a:t>
            </a:r>
          </a:p>
          <a:p>
            <a:pPr>
              <a:lnSpc>
                <a:spcPts val="1620"/>
              </a:lnSpc>
            </a:pPr>
            <a:r>
              <a:rPr lang="en-US" sz="12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Diabetic Retinopathy Diagnosis. Signal, Image and Video Processing.</a:t>
            </a:r>
            <a:endParaRPr lang="en-US" sz="1200" dirty="0"/>
          </a:p>
        </p:txBody>
      </p:sp>
      <p:sp>
        <p:nvSpPr>
          <p:cNvPr id="16" name="SK-20-text-7">
            <a:extLst>
              <a:ext uri="{FF2B5EF4-FFF2-40B4-BE49-F238E27FC236}">
                <a16:creationId xmlns:a16="http://schemas.microsoft.com/office/drawing/2014/main" id="{F35B538A-D874-2D64-AE83-A25EB5B83B78}"/>
              </a:ext>
            </a:extLst>
          </p:cNvPr>
          <p:cNvSpPr/>
          <p:nvPr/>
        </p:nvSpPr>
        <p:spPr>
          <a:xfrm>
            <a:off x="499765" y="3448198"/>
            <a:ext cx="5279082" cy="57596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>
              <a:lnSpc>
                <a:spcPts val="1620"/>
              </a:lnSpc>
            </a:pPr>
            <a:r>
              <a:rPr lang="en-US" sz="12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[12] Islam, M. R. et al. (2022). Supervised Contrastive Learning for </a:t>
            </a:r>
          </a:p>
          <a:p>
            <a:pPr>
              <a:lnSpc>
                <a:spcPts val="1620"/>
              </a:lnSpc>
            </a:pPr>
            <a:r>
              <a:rPr lang="en-US" sz="12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Diabetic Retinopathy Detection. Computers in Biology and Medicine.</a:t>
            </a:r>
            <a:endParaRPr lang="en-US" sz="1200" dirty="0"/>
          </a:p>
        </p:txBody>
      </p:sp>
      <p:sp>
        <p:nvSpPr>
          <p:cNvPr id="19" name="SK-20-text-5">
            <a:extLst>
              <a:ext uri="{FF2B5EF4-FFF2-40B4-BE49-F238E27FC236}">
                <a16:creationId xmlns:a16="http://schemas.microsoft.com/office/drawing/2014/main" id="{119DA7CD-02CD-722C-1FB1-B921C4F49B48}"/>
              </a:ext>
            </a:extLst>
          </p:cNvPr>
          <p:cNvSpPr/>
          <p:nvPr/>
        </p:nvSpPr>
        <p:spPr>
          <a:xfrm>
            <a:off x="6007506" y="2883449"/>
            <a:ext cx="5400973" cy="589657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>
              <a:lnSpc>
                <a:spcPts val="1620"/>
              </a:lnSpc>
            </a:pPr>
            <a:r>
              <a:rPr lang="en-US" sz="12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[14] Akhtar, S. et al. (2025). A Deep Learning Based Model for Diabetic </a:t>
            </a:r>
          </a:p>
          <a:p>
            <a:pPr>
              <a:lnSpc>
                <a:spcPts val="1620"/>
              </a:lnSpc>
            </a:pPr>
            <a:r>
              <a:rPr lang="en-US" sz="12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Retinopathy Grading. Scientific Reports.</a:t>
            </a:r>
            <a:endParaRPr lang="en-US" sz="1200" dirty="0"/>
          </a:p>
        </p:txBody>
      </p:sp>
      <p:sp>
        <p:nvSpPr>
          <p:cNvPr id="22" name="SK-20-text-6">
            <a:extLst>
              <a:ext uri="{FF2B5EF4-FFF2-40B4-BE49-F238E27FC236}">
                <a16:creationId xmlns:a16="http://schemas.microsoft.com/office/drawing/2014/main" id="{B0E3B274-245A-4B91-A912-9F3E6B9DDE59}"/>
              </a:ext>
            </a:extLst>
          </p:cNvPr>
          <p:cNvSpPr/>
          <p:nvPr/>
        </p:nvSpPr>
        <p:spPr>
          <a:xfrm>
            <a:off x="5999915" y="2102346"/>
            <a:ext cx="5339953" cy="54858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>
              <a:lnSpc>
                <a:spcPts val="1620"/>
              </a:lnSpc>
            </a:pPr>
            <a:r>
              <a:rPr lang="en-US" sz="12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[13] </a:t>
            </a:r>
            <a:r>
              <a:rPr lang="en-US" sz="1200" dirty="0" err="1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Guefrachi</a:t>
            </a:r>
            <a:r>
              <a:rPr lang="en-US" sz="12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, S. et al. (2025). Diabetic Retinopathy Detection Using </a:t>
            </a:r>
          </a:p>
          <a:p>
            <a:pPr>
              <a:lnSpc>
                <a:spcPts val="1620"/>
              </a:lnSpc>
            </a:pPr>
            <a:r>
              <a:rPr lang="en-US" sz="12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Deep Learning Multistage Training. Arabian Journal for Science</a:t>
            </a:r>
          </a:p>
          <a:p>
            <a:pPr>
              <a:lnSpc>
                <a:spcPts val="1620"/>
              </a:lnSpc>
            </a:pPr>
            <a:r>
              <a:rPr lang="en-US" sz="12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and Engineering.</a:t>
            </a:r>
            <a:endParaRPr lang="en-US" sz="1200" dirty="0"/>
          </a:p>
        </p:txBody>
      </p:sp>
      <p:sp>
        <p:nvSpPr>
          <p:cNvPr id="24" name="SK-20-text-6">
            <a:extLst>
              <a:ext uri="{FF2B5EF4-FFF2-40B4-BE49-F238E27FC236}">
                <a16:creationId xmlns:a16="http://schemas.microsoft.com/office/drawing/2014/main" id="{31947E32-C24D-AE09-48DE-95173EB1FF33}"/>
              </a:ext>
            </a:extLst>
          </p:cNvPr>
          <p:cNvSpPr/>
          <p:nvPr/>
        </p:nvSpPr>
        <p:spPr>
          <a:xfrm>
            <a:off x="499765" y="2711699"/>
            <a:ext cx="5339953" cy="54858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>
              <a:lnSpc>
                <a:spcPts val="1620"/>
              </a:lnSpc>
            </a:pPr>
            <a:r>
              <a:rPr lang="en-US" sz="12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[11] Mohanty, C. et al. (2023). Using Deep Learning Architectures </a:t>
            </a:r>
          </a:p>
          <a:p>
            <a:pPr>
              <a:lnSpc>
                <a:spcPts val="1620"/>
              </a:lnSpc>
            </a:pPr>
            <a:r>
              <a:rPr lang="en-US" sz="12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for Detection and Classification of Diabetic Retinopathy. Sensors.</a:t>
            </a:r>
            <a:endParaRPr lang="en-US" sz="12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SK-1-img-1" descr="preencoded.png">
            <a:extLst>
              <a:ext uri="{FF2B5EF4-FFF2-40B4-BE49-F238E27FC236}">
                <a16:creationId xmlns:a16="http://schemas.microsoft.com/office/drawing/2014/main" id="{09265FB2-3F15-33B8-79D4-6D708B3871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K-23-text-2"/>
          <p:cNvSpPr/>
          <p:nvPr/>
        </p:nvSpPr>
        <p:spPr>
          <a:xfrm>
            <a:off x="1009483" y="829716"/>
            <a:ext cx="1024086" cy="281136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lnSpc>
                <a:spcPts val="1155"/>
              </a:lnSpc>
              <a:buNone/>
            </a:pPr>
            <a:r>
              <a:rPr lang="en-US" sz="1050" b="1" dirty="0">
                <a:solidFill>
                  <a:srgbClr val="607D8B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MIDOCEAN</a:t>
            </a:r>
            <a:endParaRPr lang="en-US" sz="1050" dirty="0"/>
          </a:p>
          <a:p>
            <a:pPr marL="0" indent="0" algn="l">
              <a:lnSpc>
                <a:spcPts val="1155"/>
              </a:lnSpc>
              <a:buNone/>
            </a:pPr>
            <a:r>
              <a:rPr lang="en-US" sz="1050" b="1" dirty="0">
                <a:solidFill>
                  <a:srgbClr val="607D8B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UNIVERSITY</a:t>
            </a:r>
            <a:endParaRPr lang="en-US" sz="1050" dirty="0"/>
          </a:p>
        </p:txBody>
      </p:sp>
      <p:sp>
        <p:nvSpPr>
          <p:cNvPr id="4" name="SK-23-text-3"/>
          <p:cNvSpPr/>
          <p:nvPr/>
        </p:nvSpPr>
        <p:spPr>
          <a:xfrm>
            <a:off x="6536505" y="2257552"/>
            <a:ext cx="3677692" cy="603498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buNone/>
            </a:pPr>
            <a:r>
              <a:rPr lang="en-US" sz="4350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Thank You</a:t>
            </a:r>
            <a:endParaRPr lang="en-US" sz="4350" dirty="0"/>
          </a:p>
        </p:txBody>
      </p:sp>
      <p:sp>
        <p:nvSpPr>
          <p:cNvPr id="5" name="SK-23-text-4"/>
          <p:cNvSpPr/>
          <p:nvPr/>
        </p:nvSpPr>
        <p:spPr>
          <a:xfrm>
            <a:off x="6537398" y="3094264"/>
            <a:ext cx="3675757" cy="33590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3A9F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Questions &amp; Discussion</a:t>
            </a:r>
            <a:endParaRPr lang="en-US" sz="2400" dirty="0"/>
          </a:p>
        </p:txBody>
      </p:sp>
      <p:sp>
        <p:nvSpPr>
          <p:cNvPr id="6" name="SK-23-text-5"/>
          <p:cNvSpPr/>
          <p:nvPr/>
        </p:nvSpPr>
        <p:spPr>
          <a:xfrm>
            <a:off x="463153" y="6480721"/>
            <a:ext cx="9128760" cy="157609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90A4AE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Midocean University | Master of Science in Artificial Intelligence</a:t>
            </a:r>
            <a:endParaRPr lang="en-US" sz="900" dirty="0"/>
          </a:p>
        </p:txBody>
      </p:sp>
      <p:sp>
        <p:nvSpPr>
          <p:cNvPr id="12" name="SK-1-text-14">
            <a:extLst>
              <a:ext uri="{FF2B5EF4-FFF2-40B4-BE49-F238E27FC236}">
                <a16:creationId xmlns:a16="http://schemas.microsoft.com/office/drawing/2014/main" id="{A215E060-DE96-397D-3C8E-AA53880A96CB}"/>
              </a:ext>
            </a:extLst>
          </p:cNvPr>
          <p:cNvSpPr/>
          <p:nvPr/>
        </p:nvSpPr>
        <p:spPr>
          <a:xfrm>
            <a:off x="11542663" y="6494413"/>
            <a:ext cx="185886" cy="13022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r">
              <a:buNone/>
            </a:pPr>
            <a:r>
              <a:rPr lang="en-US" sz="1050" dirty="0">
                <a:solidFill>
                  <a:srgbClr val="CCCCCC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20</a:t>
            </a:r>
            <a:endParaRPr lang="en-US" sz="10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10240</TotalTime>
  <Words>1432</Words>
  <Application>Microsoft Office PowerPoint</Application>
  <PresentationFormat>Widescreen</PresentationFormat>
  <Paragraphs>283</Paragraphs>
  <Slides>20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Arial</vt:lpstr>
      <vt:lpstr>Montserrat</vt:lpstr>
      <vt:lpstr>Inter</vt:lpstr>
      <vt:lpstr>Roboto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esraa wattar</cp:lastModifiedBy>
  <cp:revision>38</cp:revision>
  <dcterms:created xsi:type="dcterms:W3CDTF">2026-08-09T18:01:06Z</dcterms:created>
  <dcterms:modified xsi:type="dcterms:W3CDTF">2026-08-21T20:49:36Z</dcterms:modified>
</cp:coreProperties>
</file>