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4"/>
  </p:notesMasterIdLst>
  <p:sldIdLst>
    <p:sldId id="575" r:id="rId2"/>
    <p:sldId id="271" r:id="rId3"/>
    <p:sldId id="303" r:id="rId4"/>
    <p:sldId id="313" r:id="rId5"/>
    <p:sldId id="503" r:id="rId6"/>
    <p:sldId id="488" r:id="rId7"/>
    <p:sldId id="723" r:id="rId8"/>
    <p:sldId id="724" r:id="rId9"/>
    <p:sldId id="725" r:id="rId10"/>
    <p:sldId id="726" r:id="rId11"/>
    <p:sldId id="727" r:id="rId12"/>
    <p:sldId id="728" r:id="rId13"/>
    <p:sldId id="729" r:id="rId14"/>
    <p:sldId id="730" r:id="rId15"/>
    <p:sldId id="731" r:id="rId16"/>
    <p:sldId id="732" r:id="rId17"/>
    <p:sldId id="733" r:id="rId18"/>
    <p:sldId id="734" r:id="rId19"/>
    <p:sldId id="735" r:id="rId20"/>
    <p:sldId id="736" r:id="rId21"/>
    <p:sldId id="618" r:id="rId22"/>
    <p:sldId id="589" r:id="rId23"/>
    <p:sldId id="737" r:id="rId24"/>
    <p:sldId id="749" r:id="rId25"/>
    <p:sldId id="750" r:id="rId26"/>
    <p:sldId id="751" r:id="rId27"/>
    <p:sldId id="738" r:id="rId28"/>
    <p:sldId id="753" r:id="rId29"/>
    <p:sldId id="752" r:id="rId30"/>
    <p:sldId id="739" r:id="rId31"/>
    <p:sldId id="740" r:id="rId32"/>
    <p:sldId id="741" r:id="rId33"/>
    <p:sldId id="742" r:id="rId34"/>
    <p:sldId id="743" r:id="rId35"/>
    <p:sldId id="620" r:id="rId36"/>
    <p:sldId id="774" r:id="rId37"/>
    <p:sldId id="755" r:id="rId38"/>
    <p:sldId id="754" r:id="rId39"/>
    <p:sldId id="591" r:id="rId40"/>
    <p:sldId id="744" r:id="rId41"/>
    <p:sldId id="745" r:id="rId42"/>
    <p:sldId id="746" r:id="rId43"/>
    <p:sldId id="747" r:id="rId44"/>
    <p:sldId id="748" r:id="rId45"/>
    <p:sldId id="756" r:id="rId46"/>
    <p:sldId id="757" r:id="rId47"/>
    <p:sldId id="758" r:id="rId48"/>
    <p:sldId id="759" r:id="rId49"/>
    <p:sldId id="760" r:id="rId50"/>
    <p:sldId id="771" r:id="rId51"/>
    <p:sldId id="761" r:id="rId52"/>
    <p:sldId id="762" r:id="rId53"/>
    <p:sldId id="763" r:id="rId54"/>
    <p:sldId id="764" r:id="rId55"/>
    <p:sldId id="772" r:id="rId56"/>
    <p:sldId id="773" r:id="rId57"/>
    <p:sldId id="765" r:id="rId58"/>
    <p:sldId id="487" r:id="rId59"/>
    <p:sldId id="766" r:id="rId60"/>
    <p:sldId id="767" r:id="rId61"/>
    <p:sldId id="768" r:id="rId62"/>
    <p:sldId id="775" r:id="rId63"/>
    <p:sldId id="776" r:id="rId64"/>
    <p:sldId id="777" r:id="rId65"/>
    <p:sldId id="769" r:id="rId66"/>
    <p:sldId id="770" r:id="rId67"/>
    <p:sldId id="722" r:id="rId68"/>
    <p:sldId id="616" r:id="rId69"/>
    <p:sldId id="669" r:id="rId70"/>
    <p:sldId id="670" r:id="rId71"/>
    <p:sldId id="778" r:id="rId72"/>
    <p:sldId id="349" r:id="rId7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75"/>
            <p14:sldId id="271"/>
            <p14:sldId id="303"/>
            <p14:sldId id="313"/>
            <p14:sldId id="503"/>
            <p14:sldId id="488"/>
            <p14:sldId id="723"/>
            <p14:sldId id="724"/>
            <p14:sldId id="725"/>
            <p14:sldId id="726"/>
            <p14:sldId id="727"/>
            <p14:sldId id="728"/>
            <p14:sldId id="729"/>
            <p14:sldId id="730"/>
            <p14:sldId id="731"/>
            <p14:sldId id="732"/>
            <p14:sldId id="733"/>
            <p14:sldId id="734"/>
            <p14:sldId id="735"/>
            <p14:sldId id="736"/>
            <p14:sldId id="618"/>
            <p14:sldId id="589"/>
            <p14:sldId id="737"/>
            <p14:sldId id="749"/>
            <p14:sldId id="750"/>
            <p14:sldId id="751"/>
            <p14:sldId id="738"/>
            <p14:sldId id="753"/>
            <p14:sldId id="752"/>
            <p14:sldId id="739"/>
            <p14:sldId id="740"/>
            <p14:sldId id="741"/>
            <p14:sldId id="742"/>
            <p14:sldId id="743"/>
            <p14:sldId id="620"/>
            <p14:sldId id="774"/>
            <p14:sldId id="755"/>
            <p14:sldId id="754"/>
            <p14:sldId id="591"/>
            <p14:sldId id="744"/>
            <p14:sldId id="745"/>
            <p14:sldId id="746"/>
            <p14:sldId id="747"/>
            <p14:sldId id="748"/>
            <p14:sldId id="756"/>
            <p14:sldId id="757"/>
            <p14:sldId id="758"/>
            <p14:sldId id="759"/>
            <p14:sldId id="760"/>
            <p14:sldId id="771"/>
            <p14:sldId id="761"/>
            <p14:sldId id="762"/>
            <p14:sldId id="763"/>
            <p14:sldId id="764"/>
            <p14:sldId id="772"/>
            <p14:sldId id="773"/>
            <p14:sldId id="765"/>
            <p14:sldId id="487"/>
            <p14:sldId id="766"/>
            <p14:sldId id="767"/>
            <p14:sldId id="768"/>
            <p14:sldId id="775"/>
            <p14:sldId id="776"/>
            <p14:sldId id="777"/>
            <p14:sldId id="769"/>
            <p14:sldId id="770"/>
            <p14:sldId id="722"/>
            <p14:sldId id="616"/>
            <p14:sldId id="669"/>
            <p14:sldId id="670"/>
            <p14:sldId id="77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291" autoAdjust="0"/>
  </p:normalViewPr>
  <p:slideViewPr>
    <p:cSldViewPr snapToGrid="0">
      <p:cViewPr varScale="1">
        <p:scale>
          <a:sx n="72" d="100"/>
          <a:sy n="72" d="100"/>
        </p:scale>
        <p:origin x="63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138821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37741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29665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238958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011415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97170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7/17/2023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7/17/2023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7/17/2023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7/17/2023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7/17/2023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7/17/2023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7/17/2023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7/17/2023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7/17/2023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7/17/2023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7/17/2023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0.svg"/><Relationship Id="rId2" Type="http://schemas.openxmlformats.org/officeDocument/2006/relationships/image" Target="../media/image6.jpeg"/><Relationship Id="rId1" Type="http://schemas.openxmlformats.org/officeDocument/2006/relationships/slideLayout" Target="../slideLayouts/slideLayout14.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4.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4.jpeg"/><Relationship Id="rId7"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8.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9.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3.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22.emf"/><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4.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5.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6.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7.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5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6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6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6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6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64.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25.emf"/><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6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66.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26.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67.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6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6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7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7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7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8.png"/><Relationship Id="rId7" Type="http://schemas.openxmlformats.org/officeDocument/2006/relationships/image" Target="../media/image4.png"/><Relationship Id="rId2" Type="http://schemas.openxmlformats.org/officeDocument/2006/relationships/image" Target="../media/image27.jpeg"/><Relationship Id="rId1" Type="http://schemas.openxmlformats.org/officeDocument/2006/relationships/slideLayout" Target="../slideLayouts/slideLayout16.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6438900" y="3750216"/>
            <a:ext cx="584675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Prepared by Dr. Mona </a:t>
            </a:r>
            <a:r>
              <a:rPr kumimoji="0" lang="en-US" sz="2400" b="0" i="0" u="none" strike="noStrike" kern="1200" cap="none" spc="0" normalizeH="0" baseline="0" noProof="0" dirty="0" err="1">
                <a:ln>
                  <a:noFill/>
                </a:ln>
                <a:solidFill>
                  <a:srgbClr val="2D3956"/>
                </a:solidFill>
                <a:effectLst/>
                <a:uLnTx/>
                <a:uFillTx/>
                <a:latin typeface="Tajawal Medium" panose="00000600000000000000" pitchFamily="2" charset="-78"/>
                <a:ea typeface="+mn-ea"/>
                <a:cs typeface="Tajawal Medium" panose="00000600000000000000" pitchFamily="2" charset="-78"/>
              </a:rPr>
              <a:t>Moustafa</a:t>
            </a:r>
            <a:r>
              <a:rPr kumimoji="0" lang="en-US" sz="24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 Elashry</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345247" y="2150006"/>
            <a:ext cx="5525020"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8E5A6D"/>
                </a:solidFill>
                <a:effectLst/>
                <a:uLnTx/>
                <a:uFillTx/>
                <a:latin typeface="Tajawal Medium" panose="00000600000000000000" pitchFamily="2" charset="-78"/>
                <a:ea typeface="+mn-ea"/>
                <a:cs typeface="Tajawal Medium" panose="00000600000000000000" pitchFamily="2" charset="-78"/>
              </a:rPr>
              <a:t>Introduction to Research Methods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Lecture 6</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6965984" y="4796428"/>
            <a:ext cx="4669868" cy="1015663"/>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MGM 333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Part 1: Starting the research process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CH5: Sampling</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26722133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2029723" cy="584775"/>
          </a:xfrm>
          <a:prstGeom prst="rect">
            <a:avLst/>
          </a:prstGeom>
          <a:noFill/>
        </p:spPr>
        <p:txBody>
          <a:bodyPr wrap="none" rtlCol="0">
            <a:spAutoFit/>
          </a:bodyPr>
          <a:lstStyle/>
          <a:p>
            <a:r>
              <a:rPr lang="en-US" sz="3200" b="1" dirty="0">
                <a:solidFill>
                  <a:srgbClr val="8E5A6D"/>
                </a:solidFill>
                <a:latin typeface="Tajawal Medium" panose="00000600000000000000" pitchFamily="2" charset="-78"/>
                <a:cs typeface="Tajawal Medium" panose="00000600000000000000" pitchFamily="2" charset="-78"/>
              </a:rPr>
              <a:t>Sampling</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ajawal Medium" panose="00000600000000000000" pitchFamily="2" charset="-78"/>
                <a:cs typeface="Tajawal Medium" panose="00000600000000000000" pitchFamily="2" charset="-78"/>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rgbClr val="8E5A6D"/>
                </a:solidFill>
                <a:latin typeface="Tajawal Medium" panose="00000600000000000000" pitchFamily="2" charset="-78"/>
                <a:cs typeface="Tajawal Medium" panose="00000600000000000000" pitchFamily="2" charset="-78"/>
              </a:rPr>
              <a:t>05</a:t>
            </a:r>
            <a:endParaRPr lang="en-US" sz="1400" b="1" dirty="0">
              <a:solidFill>
                <a:srgbClr val="8E5A6D"/>
              </a:solidFill>
              <a:latin typeface="Tajawal Medium" panose="00000600000000000000" pitchFamily="2" charset="-78"/>
              <a:cs typeface="Tajawal Medium" panose="00000600000000000000" pitchFamily="2" charset="-78"/>
            </a:endParaRP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56796"/>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451860" cy="769441"/>
          </a:xfrm>
          <a:prstGeom prst="rect">
            <a:avLst/>
          </a:prstGeom>
          <a:noFill/>
        </p:spPr>
        <p:txBody>
          <a:bodyPr wrap="none" rtlCol="0">
            <a:spAutoFit/>
          </a:bodyPr>
          <a:lstStyle/>
          <a:p>
            <a:r>
              <a:rPr lang="en-US" sz="4400" b="1" dirty="0">
                <a:solidFill>
                  <a:schemeClr val="bg1"/>
                </a:solidFill>
                <a:latin typeface="Tajawal Medium" panose="00000600000000000000" pitchFamily="2" charset="-78"/>
                <a:cs typeface="Tajawal Medium" panose="00000600000000000000" pitchFamily="2" charset="-78"/>
              </a:rPr>
              <a:t>Session Outline</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84775"/>
          </a:xfrm>
          <a:prstGeom prst="rect">
            <a:avLst/>
          </a:prstGeom>
          <a:noFill/>
        </p:spPr>
        <p:txBody>
          <a:bodyPr wrap="square" rtlCol="0">
            <a:spAutoFit/>
          </a:bodyPr>
          <a:lstStyle/>
          <a:p>
            <a:r>
              <a:rPr lang="en-US" sz="3200" b="1" dirty="0">
                <a:solidFill>
                  <a:srgbClr val="2D3956"/>
                </a:solidFill>
                <a:latin typeface="Tajawal Medium" panose="00000600000000000000" pitchFamily="2" charset="-78"/>
                <a:cs typeface="Tajawal Medium" panose="00000600000000000000" pitchFamily="2" charset="-78"/>
              </a:rPr>
              <a:t>Session Outline</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a:solidFill>
                  <a:srgbClr val="FAC748"/>
                </a:solidFill>
                <a:latin typeface="Tajawal Medium" panose="00000600000000000000" pitchFamily="2" charset="-78"/>
                <a:cs typeface="Tajawal Medium" panose="00000600000000000000" pitchFamily="2" charset="-78"/>
              </a:rPr>
              <a:t>05</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4" name="TextBox 3">
            <a:extLst>
              <a:ext uri="{FF2B5EF4-FFF2-40B4-BE49-F238E27FC236}">
                <a16:creationId xmlns:a16="http://schemas.microsoft.com/office/drawing/2014/main" id="{0AF69927-49DD-57FD-9E95-C0DD2AD2AEAB}"/>
              </a:ext>
            </a:extLst>
          </p:cNvPr>
          <p:cNvSpPr txBox="1"/>
          <p:nvPr/>
        </p:nvSpPr>
        <p:spPr>
          <a:xfrm>
            <a:off x="3437433" y="2634259"/>
            <a:ext cx="7693343" cy="2677656"/>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800" dirty="0">
                <a:solidFill>
                  <a:prstClr val="black"/>
                </a:solidFill>
                <a:latin typeface="ZurichBT-RomanExtended"/>
              </a:rPr>
              <a:t>Why sample?</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800" dirty="0">
                <a:solidFill>
                  <a:prstClr val="black"/>
                </a:solidFill>
                <a:latin typeface="ZurichBT-RomanExtended"/>
              </a:rPr>
              <a:t>Population and sample</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800" dirty="0">
                <a:solidFill>
                  <a:prstClr val="black"/>
                </a:solidFill>
                <a:latin typeface="ZurichBT-RomanExtended"/>
              </a:rPr>
              <a:t>Probability sampling</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800" dirty="0">
                <a:solidFill>
                  <a:prstClr val="black"/>
                </a:solidFill>
                <a:latin typeface="ZurichBT-RomanExtended"/>
              </a:rPr>
              <a:t>Purposive sampling</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800" dirty="0">
                <a:solidFill>
                  <a:prstClr val="black"/>
                </a:solidFill>
                <a:latin typeface="ZurichBT-RomanExtended"/>
              </a:rPr>
              <a:t>Summary.</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800" dirty="0">
              <a:solidFill>
                <a:prstClr val="black"/>
              </a:solidFill>
              <a:latin typeface="ZurichBT-RomanExtended"/>
            </a:endParaRPr>
          </a:p>
        </p:txBody>
      </p:sp>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134679" y="3872320"/>
            <a:ext cx="8217855"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Why sample?</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7832526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6"/>
            <a:ext cx="9018999" cy="26476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5418" y="2231326"/>
            <a:ext cx="8777727" cy="138499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Sampling is the process of selecting a few from the many in order to carry out empirical research.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sample?</a:t>
            </a:r>
          </a:p>
        </p:txBody>
      </p:sp>
    </p:spTree>
    <p:extLst>
      <p:ext uri="{BB962C8B-B14F-4D97-AF65-F5344CB8AC3E}">
        <p14:creationId xmlns:p14="http://schemas.microsoft.com/office/powerpoint/2010/main" val="32803190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6"/>
            <a:ext cx="9018999" cy="26476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5418" y="2044004"/>
            <a:ext cx="8777727" cy="138499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Sampling is used when it is not possible or practical to include the entire research population in your study, which is usually the case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sample?</a:t>
            </a:r>
          </a:p>
        </p:txBody>
      </p:sp>
    </p:spTree>
    <p:extLst>
      <p:ext uri="{BB962C8B-B14F-4D97-AF65-F5344CB8AC3E}">
        <p14:creationId xmlns:p14="http://schemas.microsoft.com/office/powerpoint/2010/main" val="42052870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8992495" cy="322671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5418" y="2044004"/>
            <a:ext cx="8777727" cy="267765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The method of sampling used plays a major role in any research investigation.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Very often it is the characteristics, composition and scale of the sample that give weight to any findings that emerge from the investigation.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sample?</a:t>
            </a:r>
          </a:p>
        </p:txBody>
      </p:sp>
    </p:spTree>
    <p:extLst>
      <p:ext uri="{BB962C8B-B14F-4D97-AF65-F5344CB8AC3E}">
        <p14:creationId xmlns:p14="http://schemas.microsoft.com/office/powerpoint/2010/main" val="10116836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8992495" cy="414904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5418" y="1834291"/>
            <a:ext cx="8777727" cy="3970318"/>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You must take care when selecting a sampling technique; there are a number of different approaches to sampling and choice of approach should be influenced largely by the purpose of the investigation.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You will need to demonstrate the appropriateness of the chosen sample to the nature and output of the research.</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sample?</a:t>
            </a:r>
          </a:p>
        </p:txBody>
      </p:sp>
    </p:spTree>
    <p:extLst>
      <p:ext uri="{BB962C8B-B14F-4D97-AF65-F5344CB8AC3E}">
        <p14:creationId xmlns:p14="http://schemas.microsoft.com/office/powerpoint/2010/main" val="9119813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953633"/>
            <a:ext cx="8992495" cy="229906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5418" y="2142581"/>
            <a:ext cx="8777727" cy="138499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It is totally inappropriate to engage in a small-scale, localized qualitative study then attempt to generalize from the findings.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sample?</a:t>
            </a:r>
          </a:p>
        </p:txBody>
      </p:sp>
    </p:spTree>
    <p:extLst>
      <p:ext uri="{BB962C8B-B14F-4D97-AF65-F5344CB8AC3E}">
        <p14:creationId xmlns:p14="http://schemas.microsoft.com/office/powerpoint/2010/main" val="42922143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953632"/>
            <a:ext cx="8992495" cy="308219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5418" y="2142581"/>
            <a:ext cx="8777727" cy="267765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Likewise, it is inappropriate to engage in a large-scale, broad study and attempt to provide any real detail concerning individuals (unless it is a large-scale investigation involving many researchers investigating many people in a great deal of depth!).</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sample?</a:t>
            </a:r>
          </a:p>
        </p:txBody>
      </p:sp>
    </p:spTree>
    <p:extLst>
      <p:ext uri="{BB962C8B-B14F-4D97-AF65-F5344CB8AC3E}">
        <p14:creationId xmlns:p14="http://schemas.microsoft.com/office/powerpoint/2010/main" val="4255598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953632"/>
            <a:ext cx="8992495" cy="308219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52801" y="2436154"/>
            <a:ext cx="8777727" cy="181588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A rather simplistic rule of thumb is to assume that </a:t>
            </a:r>
            <a:r>
              <a:rPr lang="en-US" sz="2800" b="1" dirty="0">
                <a:solidFill>
                  <a:srgbClr val="2D3956"/>
                </a:solidFill>
                <a:latin typeface="Tajawal ExtraBold" panose="00000800000000000000" pitchFamily="2" charset="-78"/>
                <a:cs typeface="Tajawal ExtraBold" panose="00000800000000000000" pitchFamily="2" charset="-78"/>
              </a:rPr>
              <a:t>quantitative research </a:t>
            </a:r>
            <a:r>
              <a:rPr lang="en-US" sz="2800" dirty="0">
                <a:solidFill>
                  <a:srgbClr val="2D3956"/>
                </a:solidFill>
                <a:latin typeface="Tajawal ExtraBold" panose="00000800000000000000" pitchFamily="2" charset="-78"/>
                <a:cs typeface="Tajawal ExtraBold" panose="00000800000000000000" pitchFamily="2" charset="-78"/>
              </a:rPr>
              <a:t>will tend to use </a:t>
            </a:r>
            <a:r>
              <a:rPr lang="en-US" sz="2800" u="sng" dirty="0">
                <a:solidFill>
                  <a:srgbClr val="2D3956"/>
                </a:solidFill>
                <a:latin typeface="Tajawal ExtraBold" panose="00000800000000000000" pitchFamily="2" charset="-78"/>
                <a:cs typeface="Tajawal ExtraBold" panose="00000800000000000000" pitchFamily="2" charset="-78"/>
              </a:rPr>
              <a:t>probability sampling techniques </a:t>
            </a:r>
            <a:r>
              <a:rPr lang="en-US" sz="2800" dirty="0">
                <a:solidFill>
                  <a:srgbClr val="2D3956"/>
                </a:solidFill>
                <a:latin typeface="Tajawal ExtraBold" panose="00000800000000000000" pitchFamily="2" charset="-78"/>
                <a:cs typeface="Tajawal ExtraBold" panose="00000800000000000000" pitchFamily="2" charset="-78"/>
              </a:rPr>
              <a:t>and </a:t>
            </a:r>
            <a:r>
              <a:rPr lang="en-US" sz="2800" b="1" dirty="0">
                <a:solidFill>
                  <a:srgbClr val="2D3956"/>
                </a:solidFill>
                <a:latin typeface="Tajawal ExtraBold" panose="00000800000000000000" pitchFamily="2" charset="-78"/>
                <a:cs typeface="Tajawal ExtraBold" panose="00000800000000000000" pitchFamily="2" charset="-78"/>
              </a:rPr>
              <a:t>qualitative research </a:t>
            </a:r>
            <a:r>
              <a:rPr lang="en-US" sz="2800" dirty="0">
                <a:solidFill>
                  <a:srgbClr val="2D3956"/>
                </a:solidFill>
                <a:latin typeface="Tajawal ExtraBold" panose="00000800000000000000" pitchFamily="2" charset="-78"/>
                <a:cs typeface="Tajawal ExtraBold" panose="00000800000000000000" pitchFamily="2" charset="-78"/>
              </a:rPr>
              <a:t>will tend to use </a:t>
            </a:r>
            <a:r>
              <a:rPr lang="en-US" sz="2800" u="sng" dirty="0">
                <a:solidFill>
                  <a:srgbClr val="2D3956"/>
                </a:solidFill>
                <a:latin typeface="Tajawal ExtraBold" panose="00000800000000000000" pitchFamily="2" charset="-78"/>
                <a:cs typeface="Tajawal ExtraBold" panose="00000800000000000000" pitchFamily="2" charset="-78"/>
              </a:rPr>
              <a:t>purposive sampling</a:t>
            </a:r>
            <a:r>
              <a:rPr lang="en-US" sz="2800" dirty="0">
                <a:solidFill>
                  <a:srgbClr val="2D3956"/>
                </a:solidFill>
                <a:latin typeface="Tajawal ExtraBold" panose="00000800000000000000" pitchFamily="2" charset="-78"/>
                <a:cs typeface="Tajawal ExtraBold" panose="00000800000000000000" pitchFamily="2" charset="-78"/>
              </a:rPr>
              <a: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sample?</a:t>
            </a:r>
          </a:p>
        </p:txBody>
      </p:sp>
    </p:spTree>
    <p:extLst>
      <p:ext uri="{BB962C8B-B14F-4D97-AF65-F5344CB8AC3E}">
        <p14:creationId xmlns:p14="http://schemas.microsoft.com/office/powerpoint/2010/main" val="240322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953632"/>
            <a:ext cx="8992495" cy="308219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52801" y="2436154"/>
            <a:ext cx="8777727" cy="2246769"/>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Remember that here when we are talking about qualitative research we are talking about in-depth rich pictures, not short detail collected from many in order to add detail to the quantifiable evidence gathered.</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sample?</a:t>
            </a:r>
          </a:p>
        </p:txBody>
      </p:sp>
    </p:spTree>
    <p:extLst>
      <p:ext uri="{BB962C8B-B14F-4D97-AF65-F5344CB8AC3E}">
        <p14:creationId xmlns:p14="http://schemas.microsoft.com/office/powerpoint/2010/main" val="28663515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953632"/>
            <a:ext cx="8992495" cy="308219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56153" y="2053925"/>
            <a:ext cx="9081760" cy="3539430"/>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Qualitative research may produce theoretical generalization, which means it is possible to generalize from, </a:t>
            </a: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for example, a case study to a wider theory based on the findings of the case study. </a:t>
            </a: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Replication of the events in the case study would then go on to add confirmation to the theory.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sample?</a:t>
            </a:r>
          </a:p>
        </p:txBody>
      </p:sp>
    </p:spTree>
    <p:extLst>
      <p:ext uri="{BB962C8B-B14F-4D97-AF65-F5344CB8AC3E}">
        <p14:creationId xmlns:p14="http://schemas.microsoft.com/office/powerpoint/2010/main" val="31599881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56154" y="1953633"/>
            <a:ext cx="9081760" cy="202931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56154" y="2220225"/>
            <a:ext cx="9081760" cy="181588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There remains some conflict in the published literature on research methods concerning this particular aspect of the process.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sample?</a:t>
            </a:r>
          </a:p>
        </p:txBody>
      </p:sp>
    </p:spTree>
    <p:extLst>
      <p:ext uri="{BB962C8B-B14F-4D97-AF65-F5344CB8AC3E}">
        <p14:creationId xmlns:p14="http://schemas.microsoft.com/office/powerpoint/2010/main" val="2569322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56154" y="1953633"/>
            <a:ext cx="9081760" cy="202931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56154" y="2142400"/>
            <a:ext cx="9081760" cy="2246769"/>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Payne (1990, 23) states that positivist and interpretivist researchers ‘may have very different ideological roots but there is a common concern in ensuring that respondents are representative’.</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sample?</a:t>
            </a:r>
          </a:p>
        </p:txBody>
      </p:sp>
    </p:spTree>
    <p:extLst>
      <p:ext uri="{BB962C8B-B14F-4D97-AF65-F5344CB8AC3E}">
        <p14:creationId xmlns:p14="http://schemas.microsoft.com/office/powerpoint/2010/main" val="28132566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56154" y="1953633"/>
            <a:ext cx="9081760" cy="329731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56154" y="2142400"/>
            <a:ext cx="9081760" cy="3108543"/>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The word ‘representative’ needs to be used carefully. Interpretivists would argue that a sample need only be representative when commonalities are being sought; there are many occasions when participants are selected because they are different or extreme and represent nothing other than themselves (Morse, 1994a).</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sample?</a:t>
            </a:r>
          </a:p>
        </p:txBody>
      </p:sp>
    </p:spTree>
    <p:extLst>
      <p:ext uri="{BB962C8B-B14F-4D97-AF65-F5344CB8AC3E}">
        <p14:creationId xmlns:p14="http://schemas.microsoft.com/office/powerpoint/2010/main" val="6838098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56154" y="1953633"/>
            <a:ext cx="9081760" cy="329731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56154" y="2142400"/>
            <a:ext cx="9081760" cy="2246769"/>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Your sample selection must be directly related to the type of study you intend to conduct, the research question you are asking, and the type of evidence you need to present in order to respond to that question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sample?</a:t>
            </a:r>
          </a:p>
        </p:txBody>
      </p:sp>
    </p:spTree>
    <p:extLst>
      <p:ext uri="{BB962C8B-B14F-4D97-AF65-F5344CB8AC3E}">
        <p14:creationId xmlns:p14="http://schemas.microsoft.com/office/powerpoint/2010/main" val="16820623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56154" y="1953633"/>
            <a:ext cx="9081760" cy="329731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56154" y="2142400"/>
            <a:ext cx="9081760" cy="267765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For example, would you take a random sample of 13–16-year-old teenagers from a particular region if you wanted to investigate their use of the internet?</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What if, when your random sample was decided, none had ever touched a computer?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sample?</a:t>
            </a:r>
          </a:p>
        </p:txBody>
      </p:sp>
    </p:spTree>
    <p:extLst>
      <p:ext uri="{BB962C8B-B14F-4D97-AF65-F5344CB8AC3E}">
        <p14:creationId xmlns:p14="http://schemas.microsoft.com/office/powerpoint/2010/main" val="41883012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56154" y="1953633"/>
            <a:ext cx="9081760" cy="36244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56154" y="2038619"/>
            <a:ext cx="9081760" cy="3539430"/>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Think carefully about the research question you are asking and the nature of the response you want: do you want to be in a position to make general statements or do you want to provide detailed insight? </a:t>
            </a:r>
          </a:p>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Your answer will often determine the research method(s) and sampling techniques that are appropriate to accomplish this.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Why sample?</a:t>
            </a:r>
          </a:p>
        </p:txBody>
      </p:sp>
    </p:spTree>
    <p:extLst>
      <p:ext uri="{BB962C8B-B14F-4D97-AF65-F5344CB8AC3E}">
        <p14:creationId xmlns:p14="http://schemas.microsoft.com/office/powerpoint/2010/main" val="10948857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280452" y="3872320"/>
            <a:ext cx="7739268"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Population and sample</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1343011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5" y="1810825"/>
            <a:ext cx="8892209" cy="23749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50504" y="2446605"/>
            <a:ext cx="8372641" cy="954107"/>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So how do we go about selecting a sample and what do we select the sample from?</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11810"/>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Population and sample</a:t>
            </a:r>
          </a:p>
        </p:txBody>
      </p:sp>
    </p:spTree>
    <p:extLst>
      <p:ext uri="{BB962C8B-B14F-4D97-AF65-F5344CB8AC3E}">
        <p14:creationId xmlns:p14="http://schemas.microsoft.com/office/powerpoint/2010/main" val="41687688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5" y="1810825"/>
            <a:ext cx="8892209" cy="23749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50504" y="2446605"/>
            <a:ext cx="8372641" cy="954107"/>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Your research population is the entire set of individuals about which inference will be made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11810"/>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Population and sample</a:t>
            </a:r>
          </a:p>
        </p:txBody>
      </p:sp>
    </p:spTree>
    <p:extLst>
      <p:ext uri="{BB962C8B-B14F-4D97-AF65-F5344CB8AC3E}">
        <p14:creationId xmlns:p14="http://schemas.microsoft.com/office/powerpoint/2010/main" val="9907187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7200" y="1732258"/>
            <a:ext cx="8892209" cy="339348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69844" y="2151726"/>
            <a:ext cx="8372641" cy="2554545"/>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3200" b="1" i="0" u="none" strike="noStrike" kern="0" cap="none" spc="0" normalizeH="0" baseline="0" noProof="0" dirty="0">
                <a:ln>
                  <a:noFill/>
                </a:ln>
                <a:solidFill>
                  <a:srgbClr val="003366"/>
                </a:solidFill>
                <a:effectLst/>
                <a:uLnTx/>
                <a:uFillTx/>
                <a:latin typeface="Arial"/>
                <a:cs typeface="Arial"/>
                <a:sym typeface="Arial"/>
              </a:rPr>
              <a:t>Population </a:t>
            </a:r>
            <a:r>
              <a:rPr kumimoji="0" lang="en-US" sz="3200" b="0" i="0" u="none" strike="noStrike" kern="0" cap="none" spc="0" normalizeH="0" baseline="0" noProof="0" dirty="0">
                <a:ln>
                  <a:noFill/>
                </a:ln>
                <a:solidFill>
                  <a:srgbClr val="000000"/>
                </a:solidFill>
                <a:effectLst/>
                <a:uLnTx/>
                <a:uFillTx/>
                <a:latin typeface="Arial"/>
                <a:cs typeface="Arial"/>
                <a:sym typeface="Arial"/>
              </a:rPr>
              <a:t>– A group that includes all the cases (individuals, objects, or groups) in which the researcher is interested.</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7D"/>
                </a:solidFill>
                <a:effectLst/>
                <a:uLnTx/>
                <a:uFillTx/>
                <a:latin typeface="Arial"/>
                <a:cs typeface="Arial"/>
                <a:sym typeface="Arial"/>
              </a:rPr>
              <a:t> </a:t>
            </a:r>
            <a:r>
              <a:rPr kumimoji="0" lang="en-US" sz="3200" b="1" i="0" u="none" strike="noStrike" kern="0" cap="none" spc="0" normalizeH="0" baseline="0" noProof="0" dirty="0">
                <a:ln>
                  <a:noFill/>
                </a:ln>
                <a:solidFill>
                  <a:srgbClr val="003366"/>
                </a:solidFill>
                <a:effectLst/>
                <a:uLnTx/>
                <a:uFillTx/>
                <a:latin typeface="Arial"/>
                <a:cs typeface="Arial"/>
                <a:sym typeface="Arial"/>
              </a:rPr>
              <a:t>Sample </a:t>
            </a:r>
            <a:r>
              <a:rPr kumimoji="0" lang="en-US" sz="3200" b="0" i="0" u="none" strike="noStrike" kern="0" cap="none" spc="0" normalizeH="0" baseline="0" noProof="0" dirty="0">
                <a:ln>
                  <a:noFill/>
                </a:ln>
                <a:solidFill>
                  <a:srgbClr val="000000"/>
                </a:solidFill>
                <a:effectLst/>
                <a:uLnTx/>
                <a:uFillTx/>
                <a:latin typeface="Arial"/>
                <a:cs typeface="Arial"/>
                <a:sym typeface="Arial"/>
              </a:rPr>
              <a:t>– A relatively small subset from a population</a:t>
            </a: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11810"/>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Population and sample</a:t>
            </a:r>
          </a:p>
        </p:txBody>
      </p:sp>
      <p:pic>
        <p:nvPicPr>
          <p:cNvPr id="2" name="Picture 1">
            <a:extLst>
              <a:ext uri="{FF2B5EF4-FFF2-40B4-BE49-F238E27FC236}">
                <a16:creationId xmlns:a16="http://schemas.microsoft.com/office/drawing/2014/main" id="{2FA793F0-D614-4FF5-D106-DC9A8810EF61}"/>
              </a:ext>
            </a:extLst>
          </p:cNvPr>
          <p:cNvPicPr>
            <a:picLocks noChangeAspect="1"/>
          </p:cNvPicPr>
          <p:nvPr/>
        </p:nvPicPr>
        <p:blipFill rotWithShape="1">
          <a:blip r:embed="rId7"/>
          <a:srcRect l="11434" b="2300"/>
          <a:stretch/>
        </p:blipFill>
        <p:spPr>
          <a:xfrm>
            <a:off x="9356521" y="1732258"/>
            <a:ext cx="3012896" cy="3183195"/>
          </a:xfrm>
          <a:prstGeom prst="rect">
            <a:avLst/>
          </a:prstGeom>
        </p:spPr>
      </p:pic>
    </p:spTree>
    <p:extLst>
      <p:ext uri="{BB962C8B-B14F-4D97-AF65-F5344CB8AC3E}">
        <p14:creationId xmlns:p14="http://schemas.microsoft.com/office/powerpoint/2010/main" val="6186043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11810"/>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Population and sample</a:t>
            </a:r>
          </a:p>
        </p:txBody>
      </p:sp>
      <p:pic>
        <p:nvPicPr>
          <p:cNvPr id="4" name="Picture 3">
            <a:extLst>
              <a:ext uri="{FF2B5EF4-FFF2-40B4-BE49-F238E27FC236}">
                <a16:creationId xmlns:a16="http://schemas.microsoft.com/office/drawing/2014/main" id="{353D81B1-B409-5D23-B230-049C2D0054DD}"/>
              </a:ext>
            </a:extLst>
          </p:cNvPr>
          <p:cNvPicPr>
            <a:picLocks noChangeAspect="1"/>
          </p:cNvPicPr>
          <p:nvPr/>
        </p:nvPicPr>
        <p:blipFill>
          <a:blip r:embed="rId7"/>
          <a:stretch>
            <a:fillRect/>
          </a:stretch>
        </p:blipFill>
        <p:spPr>
          <a:xfrm>
            <a:off x="1560183" y="892844"/>
            <a:ext cx="9071634" cy="5072312"/>
          </a:xfrm>
          <a:prstGeom prst="rect">
            <a:avLst/>
          </a:prstGeom>
        </p:spPr>
      </p:pic>
    </p:spTree>
    <p:extLst>
      <p:ext uri="{BB962C8B-B14F-4D97-AF65-F5344CB8AC3E}">
        <p14:creationId xmlns:p14="http://schemas.microsoft.com/office/powerpoint/2010/main" val="126807351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11810"/>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Population and sample</a:t>
            </a:r>
          </a:p>
        </p:txBody>
      </p:sp>
      <p:pic>
        <p:nvPicPr>
          <p:cNvPr id="2" name="Picture 1">
            <a:extLst>
              <a:ext uri="{FF2B5EF4-FFF2-40B4-BE49-F238E27FC236}">
                <a16:creationId xmlns:a16="http://schemas.microsoft.com/office/drawing/2014/main" id="{58C2B2B7-5672-FA19-BD42-0E2586AD2F31}"/>
              </a:ext>
            </a:extLst>
          </p:cNvPr>
          <p:cNvPicPr>
            <a:picLocks noChangeAspect="1"/>
          </p:cNvPicPr>
          <p:nvPr/>
        </p:nvPicPr>
        <p:blipFill>
          <a:blip r:embed="rId7"/>
          <a:stretch>
            <a:fillRect/>
          </a:stretch>
        </p:blipFill>
        <p:spPr>
          <a:xfrm>
            <a:off x="1541893" y="908085"/>
            <a:ext cx="9108213" cy="5041829"/>
          </a:xfrm>
          <a:prstGeom prst="rect">
            <a:avLst/>
          </a:prstGeom>
        </p:spPr>
      </p:pic>
    </p:spTree>
    <p:extLst>
      <p:ext uri="{BB962C8B-B14F-4D97-AF65-F5344CB8AC3E}">
        <p14:creationId xmlns:p14="http://schemas.microsoft.com/office/powerpoint/2010/main" val="32416753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5" y="1810824"/>
            <a:ext cx="8892209" cy="286122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5095" y="1911789"/>
            <a:ext cx="8578050" cy="2677656"/>
          </a:xfrm>
          <a:prstGeom prst="rect">
            <a:avLst/>
          </a:prstGeom>
          <a:noFill/>
        </p:spPr>
        <p:txBody>
          <a:bodyPr wrap="square" rtlCol="0">
            <a:spAutoFit/>
          </a:bodyPr>
          <a:lstStyle/>
          <a:p>
            <a:pPr marL="457200" indent="-457200" algn="just">
              <a:buFont typeface="Wingdings" panose="05000000000000000000" pitchFamily="2" charset="2"/>
              <a:buChar char="§"/>
            </a:pPr>
            <a:r>
              <a:rPr lang="en-US" sz="2800" b="1" dirty="0">
                <a:solidFill>
                  <a:srgbClr val="2D3956"/>
                </a:solidFill>
                <a:latin typeface="Tajawal ExtraBold" panose="00000800000000000000" pitchFamily="2" charset="-78"/>
                <a:cs typeface="Tajawal ExtraBold" panose="00000800000000000000" pitchFamily="2" charset="-78"/>
              </a:rPr>
              <a:t>An element </a:t>
            </a:r>
            <a:r>
              <a:rPr lang="en-US" sz="2800" dirty="0">
                <a:solidFill>
                  <a:srgbClr val="2D3956"/>
                </a:solidFill>
                <a:latin typeface="Tajawal ExtraBold" panose="00000800000000000000" pitchFamily="2" charset="-78"/>
                <a:cs typeface="Tajawal ExtraBold" panose="00000800000000000000" pitchFamily="2" charset="-78"/>
              </a:rPr>
              <a:t>is a single member of the  population.</a:t>
            </a:r>
          </a:p>
          <a:p>
            <a:pPr marL="457200" indent="-457200" algn="just">
              <a:buFont typeface="Wingdings" panose="05000000000000000000" pitchFamily="2" charset="2"/>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800" b="1" dirty="0">
                <a:solidFill>
                  <a:srgbClr val="2D3956"/>
                </a:solidFill>
                <a:latin typeface="Tajawal ExtraBold" panose="00000800000000000000" pitchFamily="2" charset="-78"/>
                <a:cs typeface="Tajawal ExtraBold" panose="00000800000000000000" pitchFamily="2" charset="-78"/>
              </a:rPr>
              <a:t> A subject </a:t>
            </a:r>
            <a:r>
              <a:rPr lang="en-US" sz="2800" dirty="0">
                <a:solidFill>
                  <a:srgbClr val="2D3956"/>
                </a:solidFill>
                <a:latin typeface="Tajawal ExtraBold" panose="00000800000000000000" pitchFamily="2" charset="-78"/>
                <a:cs typeface="Tajawal ExtraBold" panose="00000800000000000000" pitchFamily="2" charset="-78"/>
              </a:rPr>
              <a:t>is a single member of the sample, just as an element is a single member of the population.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11810"/>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7801534" cy="954107"/>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Population and sample- Relevant Terms</a:t>
            </a:r>
          </a:p>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p>
        </p:txBody>
      </p:sp>
    </p:spTree>
    <p:extLst>
      <p:ext uri="{BB962C8B-B14F-4D97-AF65-F5344CB8AC3E}">
        <p14:creationId xmlns:p14="http://schemas.microsoft.com/office/powerpoint/2010/main" val="1493422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11810"/>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7801534" cy="954107"/>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Population and sample- Relevant Terms</a:t>
            </a:r>
          </a:p>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p>
        </p:txBody>
      </p:sp>
      <p:pic>
        <p:nvPicPr>
          <p:cNvPr id="2" name="Picture 1">
            <a:extLst>
              <a:ext uri="{FF2B5EF4-FFF2-40B4-BE49-F238E27FC236}">
                <a16:creationId xmlns:a16="http://schemas.microsoft.com/office/drawing/2014/main" id="{E9DFF865-04C3-557F-F0B6-A42C4F217E88}"/>
              </a:ext>
            </a:extLst>
          </p:cNvPr>
          <p:cNvPicPr>
            <a:picLocks noChangeAspect="1"/>
          </p:cNvPicPr>
          <p:nvPr/>
        </p:nvPicPr>
        <p:blipFill>
          <a:blip r:embed="rId7"/>
          <a:stretch>
            <a:fillRect/>
          </a:stretch>
        </p:blipFill>
        <p:spPr>
          <a:xfrm>
            <a:off x="1605907" y="856265"/>
            <a:ext cx="8980186" cy="5145470"/>
          </a:xfrm>
          <a:prstGeom prst="rect">
            <a:avLst/>
          </a:prstGeom>
        </p:spPr>
      </p:pic>
    </p:spTree>
    <p:extLst>
      <p:ext uri="{BB962C8B-B14F-4D97-AF65-F5344CB8AC3E}">
        <p14:creationId xmlns:p14="http://schemas.microsoft.com/office/powerpoint/2010/main" val="30049496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5" y="1810825"/>
            <a:ext cx="8892209" cy="23749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60096" y="2305798"/>
            <a:ext cx="8578050" cy="1384995"/>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For example, before a political election opinion polls are used to gauge the general trends that are emerging within the population;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11810"/>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Population and sample</a:t>
            </a:r>
          </a:p>
        </p:txBody>
      </p:sp>
    </p:spTree>
    <p:extLst>
      <p:ext uri="{BB962C8B-B14F-4D97-AF65-F5344CB8AC3E}">
        <p14:creationId xmlns:p14="http://schemas.microsoft.com/office/powerpoint/2010/main" val="102961563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5" y="1810825"/>
            <a:ext cx="8892209" cy="23749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5095" y="1810825"/>
            <a:ext cx="8578050" cy="2246769"/>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these opinion polls are drawn from a small section of the entire population in order to make inferences concerning the likely outcome of the election, when every member of the population should cast their own vote.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11810"/>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Population and sample</a:t>
            </a:r>
          </a:p>
        </p:txBody>
      </p:sp>
    </p:spTree>
    <p:extLst>
      <p:ext uri="{BB962C8B-B14F-4D97-AF65-F5344CB8AC3E}">
        <p14:creationId xmlns:p14="http://schemas.microsoft.com/office/powerpoint/2010/main" val="32863039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5" y="1810825"/>
            <a:ext cx="8892209" cy="23749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5095" y="2168634"/>
            <a:ext cx="8578050" cy="1384995"/>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So, the expressed opinion of a small number of the population is used to infer political preferences within the entire population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11810"/>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Population and sample</a:t>
            </a:r>
          </a:p>
        </p:txBody>
      </p:sp>
    </p:spTree>
    <p:extLst>
      <p:ext uri="{BB962C8B-B14F-4D97-AF65-F5344CB8AC3E}">
        <p14:creationId xmlns:p14="http://schemas.microsoft.com/office/powerpoint/2010/main" val="13520023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5" y="1810825"/>
            <a:ext cx="8892209" cy="23749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5095" y="2168634"/>
            <a:ext cx="8578050" cy="1815882"/>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This example should also indicate that inferences could sometimes be wrong! Be wary of making exaggerated claims or extended generalizations based on relatively small samples.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11810"/>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Population and sample</a:t>
            </a:r>
          </a:p>
        </p:txBody>
      </p:sp>
    </p:spTree>
    <p:extLst>
      <p:ext uri="{BB962C8B-B14F-4D97-AF65-F5344CB8AC3E}">
        <p14:creationId xmlns:p14="http://schemas.microsoft.com/office/powerpoint/2010/main" val="355423070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5" y="1810825"/>
            <a:ext cx="8892209" cy="366022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59086" y="1931623"/>
            <a:ext cx="8578050" cy="3539430"/>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But that does not mean your discovery has no significance; </a:t>
            </a:r>
          </a:p>
          <a:p>
            <a:pPr marL="457200" indent="-457200" algn="just">
              <a:buFont typeface="Wingdings" panose="05000000000000000000" pitchFamily="2" charset="2"/>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you just need to be honest with your reader when you put forward your inferences, make them aware of the sample and also make them aware that it is impossible to account for all individual traits.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11810"/>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Population and sample</a:t>
            </a:r>
          </a:p>
        </p:txBody>
      </p:sp>
    </p:spTree>
    <p:extLst>
      <p:ext uri="{BB962C8B-B14F-4D97-AF65-F5344CB8AC3E}">
        <p14:creationId xmlns:p14="http://schemas.microsoft.com/office/powerpoint/2010/main" val="417669984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45095" y="2286045"/>
            <a:ext cx="8892209" cy="182888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45095" y="2723435"/>
            <a:ext cx="8578050" cy="954107"/>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This is a discovery based on a ‘best possible estimation’.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11810"/>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Population and sample</a:t>
            </a:r>
          </a:p>
        </p:txBody>
      </p:sp>
    </p:spTree>
    <p:extLst>
      <p:ext uri="{BB962C8B-B14F-4D97-AF65-F5344CB8AC3E}">
        <p14:creationId xmlns:p14="http://schemas.microsoft.com/office/powerpoint/2010/main" val="286328921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12989" y="3994987"/>
            <a:ext cx="8057319"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Sampling Techniques</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27997523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11810"/>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Sampling Techniques</a:t>
            </a:r>
          </a:p>
        </p:txBody>
      </p:sp>
      <p:pic>
        <p:nvPicPr>
          <p:cNvPr id="2" name="Picture 1">
            <a:extLst>
              <a:ext uri="{FF2B5EF4-FFF2-40B4-BE49-F238E27FC236}">
                <a16:creationId xmlns:a16="http://schemas.microsoft.com/office/drawing/2014/main" id="{6496712A-7351-D12E-6EB0-76BA7FB1C10F}"/>
              </a:ext>
            </a:extLst>
          </p:cNvPr>
          <p:cNvPicPr>
            <a:picLocks noChangeAspect="1"/>
          </p:cNvPicPr>
          <p:nvPr/>
        </p:nvPicPr>
        <p:blipFill>
          <a:blip r:embed="rId7"/>
          <a:stretch>
            <a:fillRect/>
          </a:stretch>
        </p:blipFill>
        <p:spPr>
          <a:xfrm>
            <a:off x="1645534" y="898940"/>
            <a:ext cx="8900931" cy="5060119"/>
          </a:xfrm>
          <a:prstGeom prst="rect">
            <a:avLst/>
          </a:prstGeom>
        </p:spPr>
      </p:pic>
    </p:spTree>
    <p:extLst>
      <p:ext uri="{BB962C8B-B14F-4D97-AF65-F5344CB8AC3E}">
        <p14:creationId xmlns:p14="http://schemas.microsoft.com/office/powerpoint/2010/main" val="137190150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111810"/>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Sampling Techniques</a:t>
            </a:r>
          </a:p>
        </p:txBody>
      </p:sp>
      <p:pic>
        <p:nvPicPr>
          <p:cNvPr id="4" name="Picture 3">
            <a:extLst>
              <a:ext uri="{FF2B5EF4-FFF2-40B4-BE49-F238E27FC236}">
                <a16:creationId xmlns:a16="http://schemas.microsoft.com/office/drawing/2014/main" id="{E7FE58CE-A5B3-B262-8835-6129A6C697C1}"/>
              </a:ext>
            </a:extLst>
          </p:cNvPr>
          <p:cNvPicPr>
            <a:picLocks noChangeAspect="1"/>
          </p:cNvPicPr>
          <p:nvPr/>
        </p:nvPicPr>
        <p:blipFill>
          <a:blip r:embed="rId7"/>
          <a:stretch>
            <a:fillRect/>
          </a:stretch>
        </p:blipFill>
        <p:spPr>
          <a:xfrm>
            <a:off x="50558" y="0"/>
            <a:ext cx="12685777" cy="6857999"/>
          </a:xfrm>
          <a:prstGeom prst="rect">
            <a:avLst/>
          </a:prstGeom>
        </p:spPr>
      </p:pic>
    </p:spTree>
    <p:extLst>
      <p:ext uri="{BB962C8B-B14F-4D97-AF65-F5344CB8AC3E}">
        <p14:creationId xmlns:p14="http://schemas.microsoft.com/office/powerpoint/2010/main" val="173260435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12989" y="3994987"/>
            <a:ext cx="8057319"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Sampling Techniques- Probability sampling</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7961847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891010"/>
            <a:ext cx="9393779" cy="401414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80308" y="1987866"/>
            <a:ext cx="9009467" cy="3046988"/>
          </a:xfrm>
          <a:prstGeom prst="rect">
            <a:avLst/>
          </a:prstGeom>
          <a:noFill/>
        </p:spPr>
        <p:txBody>
          <a:bodyPr wrap="square" rtlCol="0">
            <a:spAutoFit/>
          </a:bodyPr>
          <a:lstStyle/>
          <a:p>
            <a:pPr marL="342900" indent="-342900" algn="just">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In order to provide a statistical basis for generalizing from a research study to a wider population, probability sampling must be applied. </a:t>
            </a:r>
          </a:p>
          <a:p>
            <a:pPr marL="342900" indent="-342900" algn="just">
              <a:buFont typeface="Wingdings" panose="05000000000000000000" pitchFamily="2" charset="2"/>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There are a number of techniques available that allow for statistical generalization but remember that the logic of statistical generalization demands that certain conditions are met.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a:t>
            </a:r>
          </a:p>
        </p:txBody>
      </p:sp>
    </p:spTree>
    <p:extLst>
      <p:ext uri="{BB962C8B-B14F-4D97-AF65-F5344CB8AC3E}">
        <p14:creationId xmlns:p14="http://schemas.microsoft.com/office/powerpoint/2010/main" val="206356871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891010"/>
            <a:ext cx="9393779" cy="401414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80308" y="1987866"/>
            <a:ext cx="9009467" cy="2677656"/>
          </a:xfrm>
          <a:prstGeom prst="rect">
            <a:avLst/>
          </a:prstGeom>
          <a:noFill/>
        </p:spPr>
        <p:txBody>
          <a:bodyPr wrap="square" rtlCol="0">
            <a:spAutoFit/>
          </a:bodyPr>
          <a:lstStyle/>
          <a:p>
            <a:pPr marL="342900" indent="-342900" algn="just">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These conditions are that the:</a:t>
            </a:r>
          </a:p>
          <a:p>
            <a:pPr marL="342900" indent="-342900" algn="just">
              <a:buFont typeface="Wingdings" panose="05000000000000000000" pitchFamily="2" charset="2"/>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Ø"/>
            </a:pPr>
            <a:r>
              <a:rPr lang="en-US" sz="2400" dirty="0">
                <a:solidFill>
                  <a:srgbClr val="2D3956"/>
                </a:solidFill>
                <a:latin typeface="Tajawal ExtraBold" panose="00000800000000000000" pitchFamily="2" charset="-78"/>
                <a:cs typeface="Tajawal ExtraBold" panose="00000800000000000000" pitchFamily="2" charset="-78"/>
              </a:rPr>
              <a:t>Sample is representative of a wider population</a:t>
            </a:r>
          </a:p>
          <a:p>
            <a:pPr marL="342900" indent="-342900" algn="just">
              <a:buFont typeface="Wingdings" panose="05000000000000000000" pitchFamily="2" charset="2"/>
              <a:buChar char="Ø"/>
            </a:pPr>
            <a:r>
              <a:rPr lang="en-US" sz="2400" dirty="0">
                <a:solidFill>
                  <a:srgbClr val="2D3956"/>
                </a:solidFill>
                <a:latin typeface="Tajawal ExtraBold" panose="00000800000000000000" pitchFamily="2" charset="-78"/>
                <a:cs typeface="Tajawal ExtraBold" panose="00000800000000000000" pitchFamily="2" charset="-78"/>
              </a:rPr>
              <a:t>Wider population is properly defined</a:t>
            </a:r>
            <a:r>
              <a:rPr lang="ar-SA" sz="2400" dirty="0">
                <a:solidFill>
                  <a:srgbClr val="2D3956"/>
                </a:solidFill>
                <a:latin typeface="Tajawal ExtraBold" panose="00000800000000000000" pitchFamily="2" charset="-78"/>
                <a:cs typeface="Tajawal ExtraBold" panose="00000800000000000000" pitchFamily="2" charset="-78"/>
              </a:rPr>
              <a:t>يتم تحديد عدد أكبر من السكان بشكل صحيح</a:t>
            </a: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Ø"/>
            </a:pPr>
            <a:r>
              <a:rPr lang="en-US" sz="2400" dirty="0">
                <a:solidFill>
                  <a:srgbClr val="2D3956"/>
                </a:solidFill>
                <a:latin typeface="Tajawal ExtraBold" panose="00000800000000000000" pitchFamily="2" charset="-78"/>
                <a:cs typeface="Tajawal ExtraBold" panose="00000800000000000000" pitchFamily="2" charset="-78"/>
              </a:rPr>
              <a:t>Sample was drawn from a population using probability sampling methods.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a:t>
            </a:r>
          </a:p>
        </p:txBody>
      </p:sp>
    </p:spTree>
    <p:extLst>
      <p:ext uri="{BB962C8B-B14F-4D97-AF65-F5344CB8AC3E}">
        <p14:creationId xmlns:p14="http://schemas.microsoft.com/office/powerpoint/2010/main" val="327578746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891010"/>
            <a:ext cx="9393779" cy="401414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80308" y="1987866"/>
            <a:ext cx="9009467" cy="3416320"/>
          </a:xfrm>
          <a:prstGeom prst="rect">
            <a:avLst/>
          </a:prstGeom>
          <a:noFill/>
        </p:spPr>
        <p:txBody>
          <a:bodyPr wrap="square" rtlCol="0">
            <a:spAutoFit/>
          </a:bodyPr>
          <a:lstStyle/>
          <a:p>
            <a:pPr marL="342900" indent="-342900" algn="just">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Even where a sample is obtained using probability sampling methods, the ability of such sampling to produce a representative sample will depend on:</a:t>
            </a:r>
          </a:p>
          <a:p>
            <a:pPr marL="342900" indent="-342900" algn="just">
              <a:buFont typeface="Wingdings" panose="05000000000000000000" pitchFamily="2" charset="2"/>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ü"/>
            </a:pPr>
            <a:r>
              <a:rPr lang="en-US" sz="2400" dirty="0">
                <a:solidFill>
                  <a:srgbClr val="2D3956"/>
                </a:solidFill>
                <a:latin typeface="Tajawal ExtraBold" panose="00000800000000000000" pitchFamily="2" charset="-78"/>
                <a:cs typeface="Tajawal ExtraBold" panose="00000800000000000000" pitchFamily="2" charset="-78"/>
              </a:rPr>
              <a:t>The adequacy of the sampling frame from which the sample was drawn;</a:t>
            </a:r>
          </a:p>
          <a:p>
            <a:pPr marL="342900" indent="-342900" algn="just">
              <a:buFont typeface="Wingdings" panose="05000000000000000000" pitchFamily="2" charset="2"/>
              <a:buChar char="ü"/>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ü"/>
            </a:pPr>
            <a:r>
              <a:rPr lang="en-US" sz="2400" dirty="0">
                <a:solidFill>
                  <a:srgbClr val="2D3956"/>
                </a:solidFill>
                <a:latin typeface="Tajawal ExtraBold" panose="00000800000000000000" pitchFamily="2" charset="-78"/>
                <a:cs typeface="Tajawal ExtraBold" panose="00000800000000000000" pitchFamily="2" charset="-78"/>
              </a:rPr>
              <a:t>Any bias in response and non-response from the selected sample units (De Vaus, 2002a, 149).</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8708"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a:t>
            </a:r>
          </a:p>
        </p:txBody>
      </p:sp>
    </p:spTree>
    <p:extLst>
      <p:ext uri="{BB962C8B-B14F-4D97-AF65-F5344CB8AC3E}">
        <p14:creationId xmlns:p14="http://schemas.microsoft.com/office/powerpoint/2010/main" val="263333657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560896"/>
            <a:ext cx="9393779" cy="434425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95808" y="1750170"/>
            <a:ext cx="9009467" cy="4154984"/>
          </a:xfrm>
          <a:prstGeom prst="rect">
            <a:avLst/>
          </a:prstGeom>
          <a:noFill/>
        </p:spPr>
        <p:txBody>
          <a:bodyPr wrap="square" rtlCol="0">
            <a:spAutoFit/>
          </a:bodyPr>
          <a:lstStyle/>
          <a:p>
            <a:pPr marL="342900" indent="-342900" algn="just">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It is always preferable to calculate the sampling error present in your research, as this provides your reader with a more realistic understanding of the significance of your findings.</a:t>
            </a:r>
          </a:p>
          <a:p>
            <a:pPr marL="342900" indent="-342900" algn="just">
              <a:buFont typeface="Wingdings" panose="05000000000000000000" pitchFamily="2" charset="2"/>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‘Error’ in this case does not mean a ‘mistake’, it is the term used to demonstrate the likely variance between results obtained from the sample and characteristics of the population as a whole. </a:t>
            </a:r>
          </a:p>
          <a:p>
            <a:pPr marL="342900" indent="-342900" algn="just">
              <a:buFont typeface="Wingdings" panose="05000000000000000000" pitchFamily="2" charset="2"/>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A general rule is that the larger the sample size the smaller the sampling error.</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542371" y="6368099"/>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a:t>
            </a:r>
          </a:p>
        </p:txBody>
      </p:sp>
    </p:spTree>
    <p:extLst>
      <p:ext uri="{BB962C8B-B14F-4D97-AF65-F5344CB8AC3E}">
        <p14:creationId xmlns:p14="http://schemas.microsoft.com/office/powerpoint/2010/main" val="101162075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1877" y="1560897"/>
            <a:ext cx="8892209" cy="265329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78926" y="2036117"/>
            <a:ext cx="8298110" cy="1938992"/>
          </a:xfrm>
          <a:prstGeom prst="rect">
            <a:avLst/>
          </a:prstGeom>
          <a:noFill/>
        </p:spPr>
        <p:txBody>
          <a:bodyPr wrap="square" rtlCol="0">
            <a:spAutoFit/>
          </a:bodyPr>
          <a:lstStyle/>
          <a:p>
            <a:pPr marL="342900" indent="-342900" algn="just">
              <a:buFont typeface="Wingdings" panose="05000000000000000000" pitchFamily="2" charset="2"/>
              <a:buChar char="§"/>
            </a:pPr>
            <a:r>
              <a:rPr lang="en-US" sz="2400" b="1" u="sng" dirty="0">
                <a:solidFill>
                  <a:srgbClr val="2D3956"/>
                </a:solidFill>
                <a:latin typeface="Tajawal ExtraBold" panose="00000800000000000000" pitchFamily="2" charset="-78"/>
                <a:cs typeface="Tajawal ExtraBold" panose="00000800000000000000" pitchFamily="2" charset="-78"/>
              </a:rPr>
              <a:t>For the purposes of the examples </a:t>
            </a:r>
            <a:r>
              <a:rPr lang="en-US" sz="2400" dirty="0">
                <a:solidFill>
                  <a:srgbClr val="2D3956"/>
                </a:solidFill>
                <a:latin typeface="Tajawal ExtraBold" panose="00000800000000000000" pitchFamily="2" charset="-78"/>
                <a:cs typeface="Tajawal ExtraBold" panose="00000800000000000000" pitchFamily="2" charset="-78"/>
              </a:rPr>
              <a:t>in this section let us assume that:</a:t>
            </a:r>
          </a:p>
          <a:p>
            <a:pPr marL="342900" indent="-342900" algn="just">
              <a:buFont typeface="Wingdings" panose="05000000000000000000" pitchFamily="2" charset="2"/>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v"/>
            </a:pPr>
            <a:r>
              <a:rPr lang="en-US" sz="2400" b="1" dirty="0">
                <a:solidFill>
                  <a:srgbClr val="0070C0"/>
                </a:solidFill>
                <a:latin typeface="Tajawal ExtraBold" panose="00000800000000000000" pitchFamily="2" charset="-78"/>
                <a:cs typeface="Tajawal ExtraBold" panose="00000800000000000000" pitchFamily="2" charset="-78"/>
              </a:rPr>
              <a:t>Our research population is the entire membership of a professional association.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542371" y="6368099"/>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00526"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Example</a:t>
            </a:r>
          </a:p>
        </p:txBody>
      </p:sp>
    </p:spTree>
    <p:extLst>
      <p:ext uri="{BB962C8B-B14F-4D97-AF65-F5344CB8AC3E}">
        <p14:creationId xmlns:p14="http://schemas.microsoft.com/office/powerpoint/2010/main" val="66290008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1877" y="1560896"/>
            <a:ext cx="8852453" cy="31244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39170" y="1790812"/>
            <a:ext cx="8298110" cy="2677656"/>
          </a:xfrm>
          <a:prstGeom prst="rect">
            <a:avLst/>
          </a:prstGeom>
          <a:noFill/>
        </p:spPr>
        <p:txBody>
          <a:bodyPr wrap="square" rtlCol="0">
            <a:spAutoFit/>
          </a:bodyPr>
          <a:lstStyle/>
          <a:p>
            <a:pPr marL="342900" indent="-342900" algn="just">
              <a:buFont typeface="Wingdings" panose="05000000000000000000" pitchFamily="2" charset="2"/>
              <a:buChar char="§"/>
            </a:pPr>
            <a:r>
              <a:rPr lang="en-US" sz="2400" b="1" dirty="0">
                <a:latin typeface="Tajawal ExtraBold" panose="00000800000000000000" pitchFamily="2" charset="-78"/>
                <a:cs typeface="Tajawal ExtraBold" panose="00000800000000000000" pitchFamily="2" charset="-78"/>
              </a:rPr>
              <a:t>Random sampling </a:t>
            </a:r>
            <a:r>
              <a:rPr lang="en-US" sz="2400" dirty="0">
                <a:latin typeface="Tajawal ExtraBold" panose="00000800000000000000" pitchFamily="2" charset="-78"/>
                <a:cs typeface="Tajawal ExtraBold" panose="00000800000000000000" pitchFamily="2" charset="-78"/>
              </a:rPr>
              <a:t>is a procedure of creating a sample where each member of the defined population has an equal chance of being selected for inclusion and the selection of one participant depends on the selection of any other from that population. </a:t>
            </a:r>
          </a:p>
          <a:p>
            <a:pPr marL="342900" indent="-342900" algn="just">
              <a:buFont typeface="Wingdings" panose="05000000000000000000" pitchFamily="2" charset="2"/>
              <a:buChar char="§"/>
            </a:pPr>
            <a:endParaRPr lang="en-US" sz="2400" dirty="0">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dirty="0">
                <a:latin typeface="Tajawal ExtraBold" panose="00000800000000000000" pitchFamily="2" charset="-78"/>
                <a:cs typeface="Tajawal ExtraBold" panose="00000800000000000000" pitchFamily="2" charset="-78"/>
              </a:rPr>
              <a:t>A simple random sample can be drawn in several ways.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542371" y="6368099"/>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2656358" y="-20297"/>
            <a:ext cx="9922203"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Simple random sampling</a:t>
            </a:r>
          </a:p>
        </p:txBody>
      </p:sp>
    </p:spTree>
    <p:extLst>
      <p:ext uri="{BB962C8B-B14F-4D97-AF65-F5344CB8AC3E}">
        <p14:creationId xmlns:p14="http://schemas.microsoft.com/office/powerpoint/2010/main" val="133803427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1877" y="1560896"/>
            <a:ext cx="8852453" cy="334969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39170" y="1790812"/>
            <a:ext cx="8298110" cy="3046988"/>
          </a:xfrm>
          <a:prstGeom prst="rect">
            <a:avLst/>
          </a:prstGeom>
          <a:noFill/>
        </p:spPr>
        <p:txBody>
          <a:bodyPr wrap="square" rtlCol="0">
            <a:spAutoFit/>
          </a:bodyPr>
          <a:lstStyle/>
          <a:p>
            <a:pPr marL="342900" indent="-342900" algn="just">
              <a:buFont typeface="Wingdings" panose="05000000000000000000" pitchFamily="2" charset="2"/>
              <a:buChar char="§"/>
            </a:pPr>
            <a:r>
              <a:rPr lang="en-US" sz="2400" b="1" dirty="0">
                <a:latin typeface="Tajawal ExtraBold" panose="00000800000000000000" pitchFamily="2" charset="-78"/>
                <a:cs typeface="Tajawal ExtraBold" panose="00000800000000000000" pitchFamily="2" charset="-78"/>
              </a:rPr>
              <a:t>Random sampling </a:t>
            </a:r>
            <a:r>
              <a:rPr lang="en-US" sz="2400" dirty="0">
                <a:latin typeface="Tajawal ExtraBold" panose="00000800000000000000" pitchFamily="2" charset="-78"/>
                <a:cs typeface="Tajawal ExtraBold" panose="00000800000000000000" pitchFamily="2" charset="-78"/>
              </a:rPr>
              <a:t>is a procedure of creating a sample where each member of the defined population has an equal chance of being selected for inclusion and the selection of one participant depends on the selection of any other from that population. </a:t>
            </a:r>
          </a:p>
          <a:p>
            <a:pPr marL="342900" indent="-342900" algn="just">
              <a:buFont typeface="Wingdings" panose="05000000000000000000" pitchFamily="2" charset="2"/>
              <a:buChar char="§"/>
            </a:pPr>
            <a:endParaRPr lang="en-US" sz="2400" dirty="0">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A simple random sample can be drawn in several ways.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542371" y="6368099"/>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2656358" y="-20297"/>
            <a:ext cx="9922203"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Simple random sampling</a:t>
            </a:r>
          </a:p>
        </p:txBody>
      </p:sp>
    </p:spTree>
    <p:extLst>
      <p:ext uri="{BB962C8B-B14F-4D97-AF65-F5344CB8AC3E}">
        <p14:creationId xmlns:p14="http://schemas.microsoft.com/office/powerpoint/2010/main" val="136011450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1877" y="1560896"/>
            <a:ext cx="8852453" cy="31244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39170" y="1790812"/>
            <a:ext cx="8298110" cy="2308324"/>
          </a:xfrm>
          <a:prstGeom prst="rect">
            <a:avLst/>
          </a:prstGeom>
          <a:noFill/>
        </p:spPr>
        <p:txBody>
          <a:bodyPr wrap="square" rtlCol="0">
            <a:spAutoFit/>
          </a:bodyPr>
          <a:lstStyle/>
          <a:p>
            <a:pPr algn="just"/>
            <a:r>
              <a:rPr lang="en-US" sz="2400" dirty="0">
                <a:latin typeface="Tajawal ExtraBold" panose="00000800000000000000" pitchFamily="2" charset="-78"/>
                <a:cs typeface="Tajawal ExtraBold" panose="00000800000000000000" pitchFamily="2" charset="-78"/>
              </a:rPr>
              <a:t>1- We could write the name of every member of the professional association on a separate slip of paper; all of the names could then be placed in a large container. </a:t>
            </a:r>
          </a:p>
          <a:p>
            <a:pPr marL="342900" indent="-342900" algn="just">
              <a:buFont typeface="Wingdings" panose="05000000000000000000" pitchFamily="2" charset="2"/>
              <a:buChar char="§"/>
            </a:pPr>
            <a:endParaRPr lang="en-US" sz="2400" dirty="0">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dirty="0">
                <a:latin typeface="Tajawal ExtraBold" panose="00000800000000000000" pitchFamily="2" charset="-78"/>
                <a:cs typeface="Tajawal ExtraBold" panose="00000800000000000000" pitchFamily="2" charset="-78"/>
              </a:rPr>
              <a:t>We then draw out random slips of paper until we have the number required for our sample</a:t>
            </a:r>
            <a:endParaRPr lang="en-US" sz="2400" dirty="0">
              <a:solidFill>
                <a:srgbClr val="C00000"/>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542371" y="6368099"/>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2656358" y="-20297"/>
            <a:ext cx="9922203"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Simple random sampling</a:t>
            </a:r>
          </a:p>
        </p:txBody>
      </p:sp>
    </p:spTree>
    <p:extLst>
      <p:ext uri="{BB962C8B-B14F-4D97-AF65-F5344CB8AC3E}">
        <p14:creationId xmlns:p14="http://schemas.microsoft.com/office/powerpoint/2010/main" val="131669153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1877" y="1560896"/>
            <a:ext cx="8852453" cy="36462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39170" y="1790812"/>
            <a:ext cx="8298110" cy="3416320"/>
          </a:xfrm>
          <a:prstGeom prst="rect">
            <a:avLst/>
          </a:prstGeom>
          <a:noFill/>
        </p:spPr>
        <p:txBody>
          <a:bodyPr wrap="square" rtlCol="0">
            <a:spAutoFit/>
          </a:bodyPr>
          <a:lstStyle/>
          <a:p>
            <a:pPr algn="just"/>
            <a:r>
              <a:rPr lang="en-US" sz="2400" dirty="0">
                <a:latin typeface="Tajawal ExtraBold" panose="00000800000000000000" pitchFamily="2" charset="-78"/>
                <a:cs typeface="Tajawal ExtraBold" panose="00000800000000000000" pitchFamily="2" charset="-78"/>
              </a:rPr>
              <a:t>2- An alternative is to use a random number table, a table of numbers where the numbers are listed in no particular order and no number occurs any more frequently than any other.</a:t>
            </a:r>
          </a:p>
          <a:p>
            <a:pPr algn="just"/>
            <a:endParaRPr lang="en-US" sz="2400" dirty="0">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400" dirty="0">
                <a:latin typeface="Tajawal ExtraBold" panose="00000800000000000000" pitchFamily="2" charset="-78"/>
                <a:cs typeface="Tajawal ExtraBold" panose="00000800000000000000" pitchFamily="2" charset="-78"/>
              </a:rPr>
              <a:t>Using our example and assuming the association had a membership of 3000, we would give each association member a number from 1 to 3000 on a separate population list. </a:t>
            </a:r>
          </a:p>
          <a:p>
            <a:pPr algn="just"/>
            <a:endParaRPr lang="en-US" sz="2400" dirty="0">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542371" y="6368099"/>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2656358" y="-20297"/>
            <a:ext cx="9922203"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Simple random sampling</a:t>
            </a:r>
          </a:p>
        </p:txBody>
      </p:sp>
    </p:spTree>
    <p:extLst>
      <p:ext uri="{BB962C8B-B14F-4D97-AF65-F5344CB8AC3E}">
        <p14:creationId xmlns:p14="http://schemas.microsoft.com/office/powerpoint/2010/main" val="86767024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1877" y="1560896"/>
            <a:ext cx="8852453" cy="36462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59048" y="2414518"/>
            <a:ext cx="8298110" cy="1938992"/>
          </a:xfrm>
          <a:prstGeom prst="rect">
            <a:avLst/>
          </a:prstGeom>
          <a:noFill/>
        </p:spPr>
        <p:txBody>
          <a:bodyPr wrap="square" rtlCol="0">
            <a:spAutoFit/>
          </a:bodyPr>
          <a:lstStyle/>
          <a:p>
            <a:pPr marL="342900" indent="-342900" algn="just">
              <a:buFont typeface="Wingdings" panose="05000000000000000000" pitchFamily="2" charset="2"/>
              <a:buChar char="§"/>
            </a:pPr>
            <a:r>
              <a:rPr lang="en-US" sz="2400" dirty="0">
                <a:latin typeface="Tajawal ExtraBold" panose="00000800000000000000" pitchFamily="2" charset="-78"/>
                <a:cs typeface="Tajawal ExtraBold" panose="00000800000000000000" pitchFamily="2" charset="-78"/>
              </a:rPr>
              <a:t>This process can be performed using a computer program that numbers each member of the population, generates a list of random numbers and then produces a sample list based on those numbers.</a:t>
            </a:r>
          </a:p>
          <a:p>
            <a:pPr marL="342900" indent="-342900" algn="just">
              <a:buFont typeface="Wingdings" panose="05000000000000000000" pitchFamily="2" charset="2"/>
              <a:buChar char="§"/>
            </a:pPr>
            <a:endParaRPr lang="en-US" sz="2400" dirty="0">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542371" y="6368099"/>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2656358" y="-20297"/>
            <a:ext cx="9922203"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Simple random sampling</a:t>
            </a:r>
          </a:p>
        </p:txBody>
      </p:sp>
    </p:spTree>
    <p:extLst>
      <p:ext uri="{BB962C8B-B14F-4D97-AF65-F5344CB8AC3E}">
        <p14:creationId xmlns:p14="http://schemas.microsoft.com/office/powerpoint/2010/main" val="307902450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542371" y="6368099"/>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2656358" y="-20297"/>
            <a:ext cx="9922203"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Stratified random sampling</a:t>
            </a:r>
          </a:p>
        </p:txBody>
      </p:sp>
      <p:pic>
        <p:nvPicPr>
          <p:cNvPr id="2" name="Picture 1">
            <a:extLst>
              <a:ext uri="{FF2B5EF4-FFF2-40B4-BE49-F238E27FC236}">
                <a16:creationId xmlns:a16="http://schemas.microsoft.com/office/drawing/2014/main" id="{A85CB0FE-4171-B29A-67E7-703C05D95A7E}"/>
              </a:ext>
            </a:extLst>
          </p:cNvPr>
          <p:cNvPicPr>
            <a:picLocks noChangeAspect="1"/>
          </p:cNvPicPr>
          <p:nvPr/>
        </p:nvPicPr>
        <p:blipFill>
          <a:blip r:embed="rId7"/>
          <a:stretch>
            <a:fillRect/>
          </a:stretch>
        </p:blipFill>
        <p:spPr>
          <a:xfrm>
            <a:off x="625099" y="952845"/>
            <a:ext cx="8900931" cy="5145470"/>
          </a:xfrm>
          <a:prstGeom prst="rect">
            <a:avLst/>
          </a:prstGeom>
        </p:spPr>
      </p:pic>
    </p:spTree>
    <p:extLst>
      <p:ext uri="{BB962C8B-B14F-4D97-AF65-F5344CB8AC3E}">
        <p14:creationId xmlns:p14="http://schemas.microsoft.com/office/powerpoint/2010/main" val="15475967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1877" y="1560896"/>
            <a:ext cx="8852453" cy="36462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07209" y="1720839"/>
            <a:ext cx="8601787" cy="3416320"/>
          </a:xfrm>
          <a:prstGeom prst="rect">
            <a:avLst/>
          </a:prstGeom>
          <a:noFill/>
        </p:spPr>
        <p:txBody>
          <a:bodyPr wrap="square" rtlCol="0">
            <a:spAutoFit/>
          </a:bodyPr>
          <a:lstStyle/>
          <a:p>
            <a:pPr marL="342900" indent="-342900" algn="just">
              <a:buFont typeface="Wingdings" panose="05000000000000000000" pitchFamily="2" charset="2"/>
              <a:buChar char="§"/>
            </a:pPr>
            <a:r>
              <a:rPr lang="en-US" sz="2400" dirty="0">
                <a:latin typeface="Tajawal ExtraBold" panose="00000800000000000000" pitchFamily="2" charset="-78"/>
                <a:cs typeface="Tajawal ExtraBold" panose="00000800000000000000" pitchFamily="2" charset="-78"/>
              </a:rPr>
              <a:t>Very often a research population will have recognized groups or strata within that population. </a:t>
            </a:r>
          </a:p>
          <a:p>
            <a:pPr marL="342900" indent="-342900" algn="just">
              <a:buFont typeface="Wingdings" panose="05000000000000000000" pitchFamily="2" charset="2"/>
              <a:buChar char="§"/>
            </a:pPr>
            <a:endParaRPr lang="en-US" sz="2400" dirty="0">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dirty="0">
                <a:latin typeface="Tajawal ExtraBold" panose="00000800000000000000" pitchFamily="2" charset="-78"/>
                <a:cs typeface="Tajawal ExtraBold" panose="00000800000000000000" pitchFamily="2" charset="-78"/>
              </a:rPr>
              <a:t>There are two ways of dealing with this if you wish to include the distinct groups as an element of the sample design: stratified random sampling or cluster sampling. </a:t>
            </a:r>
          </a:p>
          <a:p>
            <a:pPr marL="342900" indent="-342900" algn="just">
              <a:buFont typeface="Wingdings" panose="05000000000000000000" pitchFamily="2" charset="2"/>
              <a:buChar char="§"/>
            </a:pPr>
            <a:endParaRPr lang="en-US" sz="2400" dirty="0">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dirty="0">
                <a:latin typeface="Tajawal ExtraBold" panose="00000800000000000000" pitchFamily="2" charset="-78"/>
                <a:cs typeface="Tajawal ExtraBold" panose="00000800000000000000" pitchFamily="2" charset="-78"/>
              </a:rPr>
              <a:t>Stratified random sampling allows for random selection within each group or strata.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542371" y="6368099"/>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2656358" y="-20297"/>
            <a:ext cx="9922203"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Stratified random sampling</a:t>
            </a:r>
          </a:p>
        </p:txBody>
      </p:sp>
    </p:spTree>
    <p:extLst>
      <p:ext uri="{BB962C8B-B14F-4D97-AF65-F5344CB8AC3E}">
        <p14:creationId xmlns:p14="http://schemas.microsoft.com/office/powerpoint/2010/main" val="4800322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1877" y="1560896"/>
            <a:ext cx="8852453" cy="36462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07209" y="1720839"/>
            <a:ext cx="8601787" cy="3416320"/>
          </a:xfrm>
          <a:prstGeom prst="rect">
            <a:avLst/>
          </a:prstGeom>
          <a:noFill/>
        </p:spPr>
        <p:txBody>
          <a:bodyPr wrap="square" rtlCol="0">
            <a:spAutoFit/>
          </a:bodyPr>
          <a:lstStyle/>
          <a:p>
            <a:pPr marL="342900" indent="-342900" algn="just">
              <a:buFont typeface="Wingdings" panose="05000000000000000000" pitchFamily="2" charset="2"/>
              <a:buChar char="§"/>
            </a:pPr>
            <a:r>
              <a:rPr lang="en-US" sz="2400" b="1" dirty="0">
                <a:latin typeface="Tajawal ExtraBold" panose="00000800000000000000" pitchFamily="2" charset="-78"/>
                <a:cs typeface="Tajawal ExtraBold" panose="00000800000000000000" pitchFamily="2" charset="-78"/>
              </a:rPr>
              <a:t>This is a two-stage process:</a:t>
            </a:r>
          </a:p>
          <a:p>
            <a:pPr marL="342900" indent="-342900" algn="just">
              <a:buFont typeface="Wingdings" panose="05000000000000000000" pitchFamily="2" charset="2"/>
              <a:buChar char="v"/>
            </a:pPr>
            <a:endParaRPr lang="en-US" sz="2400" dirty="0">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v"/>
            </a:pPr>
            <a:r>
              <a:rPr lang="en-US" sz="2400" dirty="0">
                <a:latin typeface="Tajawal ExtraBold" panose="00000800000000000000" pitchFamily="2" charset="-78"/>
                <a:cs typeface="Tajawal ExtraBold" panose="00000800000000000000" pitchFamily="2" charset="-78"/>
              </a:rPr>
              <a:t>First the groups are identified and the research population is listed within their groups. </a:t>
            </a:r>
          </a:p>
          <a:p>
            <a:pPr marL="342900" indent="-342900" algn="just">
              <a:buFont typeface="Wingdings" panose="05000000000000000000" pitchFamily="2" charset="2"/>
              <a:buChar char="v"/>
            </a:pPr>
            <a:endParaRPr lang="en-US" sz="2400" dirty="0">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v"/>
            </a:pPr>
            <a:r>
              <a:rPr lang="en-US" sz="2400" dirty="0">
                <a:latin typeface="Tajawal ExtraBold" panose="00000800000000000000" pitchFamily="2" charset="-78"/>
                <a:cs typeface="Tajawal ExtraBold" panose="00000800000000000000" pitchFamily="2" charset="-78"/>
              </a:rPr>
              <a:t>Once this list has been prepared a random sample is taken from the group in the same way as a simple random sample would be drawn from the entire research population.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542371" y="6368099"/>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2656358" y="-20297"/>
            <a:ext cx="9922203"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Stratified random sampling</a:t>
            </a:r>
          </a:p>
        </p:txBody>
      </p:sp>
    </p:spTree>
    <p:extLst>
      <p:ext uri="{BB962C8B-B14F-4D97-AF65-F5344CB8AC3E}">
        <p14:creationId xmlns:p14="http://schemas.microsoft.com/office/powerpoint/2010/main" val="202074686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81877" y="1560896"/>
            <a:ext cx="8852453" cy="36462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07209" y="1720839"/>
            <a:ext cx="8601787" cy="3046988"/>
          </a:xfrm>
          <a:prstGeom prst="rect">
            <a:avLst/>
          </a:prstGeom>
          <a:noFill/>
        </p:spPr>
        <p:txBody>
          <a:bodyPr wrap="square" rtlCol="0">
            <a:spAutoFit/>
          </a:bodyPr>
          <a:lstStyle/>
          <a:p>
            <a:pPr marL="342900" indent="-342900" algn="just">
              <a:buFont typeface="Wingdings" panose="05000000000000000000" pitchFamily="2" charset="2"/>
              <a:buChar char="§"/>
            </a:pPr>
            <a:r>
              <a:rPr lang="en-US" sz="2400" dirty="0">
                <a:latin typeface="Tajawal ExtraBold" panose="00000800000000000000" pitchFamily="2" charset="-78"/>
                <a:cs typeface="Tajawal ExtraBold" panose="00000800000000000000" pitchFamily="2" charset="-78"/>
              </a:rPr>
              <a:t>It is important here to remember that each group should be represented in the sample in </a:t>
            </a:r>
            <a:r>
              <a:rPr lang="en-US" sz="2400" b="1" dirty="0">
                <a:latin typeface="Tajawal ExtraBold" panose="00000800000000000000" pitchFamily="2" charset="-78"/>
                <a:cs typeface="Tajawal ExtraBold" panose="00000800000000000000" pitchFamily="2" charset="-78"/>
              </a:rPr>
              <a:t>equal proportion </a:t>
            </a:r>
            <a:r>
              <a:rPr lang="en-US" sz="2400" dirty="0">
                <a:latin typeface="Tajawal ExtraBold" panose="00000800000000000000" pitchFamily="2" charset="-78"/>
                <a:cs typeface="Tajawal ExtraBold" panose="00000800000000000000" pitchFamily="2" charset="-78"/>
              </a:rPr>
              <a:t>to the size of that group in relation to the entire research population. </a:t>
            </a:r>
          </a:p>
          <a:p>
            <a:pPr marL="342900" indent="-342900" algn="just">
              <a:buFont typeface="Wingdings" panose="05000000000000000000" pitchFamily="2" charset="2"/>
              <a:buChar char="§"/>
            </a:pPr>
            <a:endParaRPr lang="en-US" sz="2400" dirty="0">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dirty="0">
                <a:latin typeface="Tajawal ExtraBold" panose="00000800000000000000" pitchFamily="2" charset="-78"/>
                <a:cs typeface="Tajawal ExtraBold" panose="00000800000000000000" pitchFamily="2" charset="-78"/>
              </a:rPr>
              <a:t>Using our example of association membership, one possible choice of grouping or strata could be ‘duration of membership’; members would be listed according to the length of time they had been members (see Table 5.1).</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542371" y="6368099"/>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2656358" y="-20297"/>
            <a:ext cx="9922203"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Stratified random sampling</a:t>
            </a:r>
          </a:p>
        </p:txBody>
      </p:sp>
    </p:spTree>
    <p:extLst>
      <p:ext uri="{BB962C8B-B14F-4D97-AF65-F5344CB8AC3E}">
        <p14:creationId xmlns:p14="http://schemas.microsoft.com/office/powerpoint/2010/main" val="30286540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542371" y="6368099"/>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2656358" y="-20297"/>
            <a:ext cx="9922203"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Stratified random sampling</a:t>
            </a:r>
          </a:p>
        </p:txBody>
      </p:sp>
      <p:pic>
        <p:nvPicPr>
          <p:cNvPr id="4" name="Picture 3">
            <a:extLst>
              <a:ext uri="{FF2B5EF4-FFF2-40B4-BE49-F238E27FC236}">
                <a16:creationId xmlns:a16="http://schemas.microsoft.com/office/drawing/2014/main" id="{3FA7EC41-4177-6F4D-DDB4-9715A1DE392F}"/>
              </a:ext>
            </a:extLst>
          </p:cNvPr>
          <p:cNvPicPr>
            <a:picLocks noChangeAspect="1"/>
          </p:cNvPicPr>
          <p:nvPr/>
        </p:nvPicPr>
        <p:blipFill>
          <a:blip r:embed="rId7"/>
          <a:stretch>
            <a:fillRect/>
          </a:stretch>
        </p:blipFill>
        <p:spPr>
          <a:xfrm>
            <a:off x="749922" y="1085675"/>
            <a:ext cx="9922203" cy="4952309"/>
          </a:xfrm>
          <a:prstGeom prst="rect">
            <a:avLst/>
          </a:prstGeom>
        </p:spPr>
      </p:pic>
    </p:spTree>
    <p:extLst>
      <p:ext uri="{BB962C8B-B14F-4D97-AF65-F5344CB8AC3E}">
        <p14:creationId xmlns:p14="http://schemas.microsoft.com/office/powerpoint/2010/main" val="35653955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542371" y="6368099"/>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2656358" y="-20297"/>
            <a:ext cx="9922203"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Stratified random sampling</a:t>
            </a:r>
          </a:p>
        </p:txBody>
      </p:sp>
      <p:pic>
        <p:nvPicPr>
          <p:cNvPr id="2" name="Picture 1">
            <a:extLst>
              <a:ext uri="{FF2B5EF4-FFF2-40B4-BE49-F238E27FC236}">
                <a16:creationId xmlns:a16="http://schemas.microsoft.com/office/drawing/2014/main" id="{A9DD8DDE-CB0E-A6D1-637F-03943532B03D}"/>
              </a:ext>
            </a:extLst>
          </p:cNvPr>
          <p:cNvPicPr>
            <a:picLocks noChangeAspect="1"/>
          </p:cNvPicPr>
          <p:nvPr/>
        </p:nvPicPr>
        <p:blipFill>
          <a:blip r:embed="rId7"/>
          <a:stretch>
            <a:fillRect/>
          </a:stretch>
        </p:blipFill>
        <p:spPr>
          <a:xfrm>
            <a:off x="1560183" y="856265"/>
            <a:ext cx="9071634" cy="5145470"/>
          </a:xfrm>
          <a:prstGeom prst="rect">
            <a:avLst/>
          </a:prstGeom>
        </p:spPr>
      </p:pic>
    </p:spTree>
    <p:extLst>
      <p:ext uri="{BB962C8B-B14F-4D97-AF65-F5344CB8AC3E}">
        <p14:creationId xmlns:p14="http://schemas.microsoft.com/office/powerpoint/2010/main" val="113368369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542371" y="6368099"/>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2656358" y="-20297"/>
            <a:ext cx="9922203"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Stratified random sampling</a:t>
            </a:r>
          </a:p>
        </p:txBody>
      </p:sp>
      <p:pic>
        <p:nvPicPr>
          <p:cNvPr id="4" name="Picture 2" descr="Stratified Sampling Questions | Worksheets and Revision | MME">
            <a:extLst>
              <a:ext uri="{FF2B5EF4-FFF2-40B4-BE49-F238E27FC236}">
                <a16:creationId xmlns:a16="http://schemas.microsoft.com/office/drawing/2014/main" id="{3010FF2A-C804-509B-F95D-571C1D7117D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5860" y="1356458"/>
            <a:ext cx="3752850" cy="43338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56D08E7-A89A-0550-24BF-7D2499B8EDE6}"/>
              </a:ext>
            </a:extLst>
          </p:cNvPr>
          <p:cNvSpPr txBox="1"/>
          <p:nvPr/>
        </p:nvSpPr>
        <p:spPr>
          <a:xfrm>
            <a:off x="2282118" y="660457"/>
            <a:ext cx="5749557" cy="584775"/>
          </a:xfrm>
          <a:prstGeom prst="rect">
            <a:avLst/>
          </a:prstGeom>
          <a:noFill/>
        </p:spPr>
        <p:txBody>
          <a:bodyPr wrap="square">
            <a:spAutoFit/>
          </a:bodyPr>
          <a:lstStyle/>
          <a:p>
            <a:pPr algn="ctr">
              <a:buClr>
                <a:srgbClr val="000000"/>
              </a:buClr>
              <a:buFont typeface="Arial"/>
              <a:buNone/>
            </a:pPr>
            <a:r>
              <a:rPr lang="en-US" sz="3200" b="1" kern="0" dirty="0">
                <a:solidFill>
                  <a:srgbClr val="FF0000"/>
                </a:solidFill>
                <a:latin typeface="Arial"/>
                <a:cs typeface="Arial"/>
                <a:sym typeface="Arial"/>
              </a:rPr>
              <a:t>Example</a:t>
            </a:r>
          </a:p>
        </p:txBody>
      </p:sp>
      <p:sp>
        <p:nvSpPr>
          <p:cNvPr id="6" name="TextBox 5">
            <a:extLst>
              <a:ext uri="{FF2B5EF4-FFF2-40B4-BE49-F238E27FC236}">
                <a16:creationId xmlns:a16="http://schemas.microsoft.com/office/drawing/2014/main" id="{FA18911D-AB0F-306B-B45A-7BC9AE49C5F6}"/>
              </a:ext>
            </a:extLst>
          </p:cNvPr>
          <p:cNvSpPr txBox="1"/>
          <p:nvPr/>
        </p:nvSpPr>
        <p:spPr>
          <a:xfrm>
            <a:off x="4184668" y="2137943"/>
            <a:ext cx="4801156" cy="2554545"/>
          </a:xfrm>
          <a:prstGeom prst="rect">
            <a:avLst/>
          </a:prstGeom>
          <a:noFill/>
        </p:spPr>
        <p:txBody>
          <a:bodyPr wrap="square">
            <a:spAutoFit/>
          </a:bodyPr>
          <a:lstStyle/>
          <a:p>
            <a:pPr algn="just">
              <a:buClr>
                <a:srgbClr val="000000"/>
              </a:buClr>
              <a:buFont typeface="Arial"/>
              <a:buNone/>
            </a:pPr>
            <a:r>
              <a:rPr lang="en-US" sz="3200" kern="0" dirty="0">
                <a:solidFill>
                  <a:srgbClr val="263248"/>
                </a:solidFill>
                <a:latin typeface="Arial"/>
                <a:cs typeface="Arial"/>
                <a:sym typeface="Arial"/>
              </a:rPr>
              <a:t>Population=  1750</a:t>
            </a:r>
          </a:p>
          <a:p>
            <a:pPr algn="just">
              <a:buClr>
                <a:srgbClr val="000000"/>
              </a:buClr>
              <a:buFont typeface="Arial"/>
              <a:buNone/>
            </a:pPr>
            <a:r>
              <a:rPr lang="en-US" sz="3200" kern="0" dirty="0">
                <a:solidFill>
                  <a:srgbClr val="263248"/>
                </a:solidFill>
                <a:latin typeface="Arial"/>
                <a:cs typeface="Arial"/>
                <a:sym typeface="Arial"/>
              </a:rPr>
              <a:t>n= 313</a:t>
            </a:r>
          </a:p>
          <a:p>
            <a:pPr algn="just">
              <a:buClr>
                <a:srgbClr val="000000"/>
              </a:buClr>
              <a:buFont typeface="Arial"/>
              <a:buNone/>
            </a:pPr>
            <a:r>
              <a:rPr lang="en-US" sz="3200" kern="0" dirty="0">
                <a:solidFill>
                  <a:srgbClr val="263248"/>
                </a:solidFill>
                <a:latin typeface="Arial"/>
                <a:cs typeface="Arial"/>
                <a:sym typeface="Arial"/>
              </a:rPr>
              <a:t>Calculate number of people within each strata?</a:t>
            </a:r>
          </a:p>
        </p:txBody>
      </p:sp>
    </p:spTree>
    <p:extLst>
      <p:ext uri="{BB962C8B-B14F-4D97-AF65-F5344CB8AC3E}">
        <p14:creationId xmlns:p14="http://schemas.microsoft.com/office/powerpoint/2010/main" val="39693238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542371" y="6368099"/>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2656358" y="-20297"/>
            <a:ext cx="9922203"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Probability sampling- Stratified random sampling</a:t>
            </a:r>
          </a:p>
        </p:txBody>
      </p:sp>
      <p:pic>
        <p:nvPicPr>
          <p:cNvPr id="4" name="Picture 2" descr="Stratified Sampling Questions | Worksheets and Revision | MME">
            <a:extLst>
              <a:ext uri="{FF2B5EF4-FFF2-40B4-BE49-F238E27FC236}">
                <a16:creationId xmlns:a16="http://schemas.microsoft.com/office/drawing/2014/main" id="{3010FF2A-C804-509B-F95D-571C1D7117D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5860" y="1356458"/>
            <a:ext cx="3752850" cy="43338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56D08E7-A89A-0550-24BF-7D2499B8EDE6}"/>
              </a:ext>
            </a:extLst>
          </p:cNvPr>
          <p:cNvSpPr txBox="1"/>
          <p:nvPr/>
        </p:nvSpPr>
        <p:spPr>
          <a:xfrm>
            <a:off x="2282118" y="660457"/>
            <a:ext cx="5749557" cy="584775"/>
          </a:xfrm>
          <a:prstGeom prst="rect">
            <a:avLst/>
          </a:prstGeom>
          <a:noFill/>
        </p:spPr>
        <p:txBody>
          <a:bodyPr wrap="square">
            <a:spAutoFit/>
          </a:bodyPr>
          <a:lstStyle/>
          <a:p>
            <a:pPr algn="ctr">
              <a:buClr>
                <a:srgbClr val="000000"/>
              </a:buClr>
              <a:buFont typeface="Arial"/>
              <a:buNone/>
            </a:pPr>
            <a:r>
              <a:rPr lang="en-US" sz="3200" b="1" kern="0" dirty="0">
                <a:solidFill>
                  <a:srgbClr val="FF0000"/>
                </a:solidFill>
                <a:latin typeface="Arial"/>
                <a:cs typeface="Arial"/>
                <a:sym typeface="Arial"/>
              </a:rPr>
              <a:t>Example</a:t>
            </a:r>
          </a:p>
        </p:txBody>
      </p:sp>
      <p:sp>
        <p:nvSpPr>
          <p:cNvPr id="6" name="TextBox 5">
            <a:extLst>
              <a:ext uri="{FF2B5EF4-FFF2-40B4-BE49-F238E27FC236}">
                <a16:creationId xmlns:a16="http://schemas.microsoft.com/office/drawing/2014/main" id="{FA18911D-AB0F-306B-B45A-7BC9AE49C5F6}"/>
              </a:ext>
            </a:extLst>
          </p:cNvPr>
          <p:cNvSpPr txBox="1"/>
          <p:nvPr/>
        </p:nvSpPr>
        <p:spPr>
          <a:xfrm>
            <a:off x="6414052" y="1859648"/>
            <a:ext cx="4801156" cy="2554545"/>
          </a:xfrm>
          <a:prstGeom prst="rect">
            <a:avLst/>
          </a:prstGeom>
          <a:noFill/>
        </p:spPr>
        <p:txBody>
          <a:bodyPr wrap="square">
            <a:spAutoFit/>
          </a:bodyPr>
          <a:lstStyle/>
          <a:p>
            <a:pPr algn="just">
              <a:buClr>
                <a:srgbClr val="000000"/>
              </a:buClr>
              <a:buFont typeface="Arial"/>
              <a:buNone/>
            </a:pPr>
            <a:r>
              <a:rPr lang="en-US" sz="3200" kern="0" dirty="0">
                <a:solidFill>
                  <a:srgbClr val="263248"/>
                </a:solidFill>
                <a:latin typeface="Arial"/>
                <a:cs typeface="Arial"/>
                <a:sym typeface="Arial"/>
              </a:rPr>
              <a:t>Population=  1750</a:t>
            </a:r>
          </a:p>
          <a:p>
            <a:pPr algn="just">
              <a:buClr>
                <a:srgbClr val="000000"/>
              </a:buClr>
              <a:buFont typeface="Arial"/>
              <a:buNone/>
            </a:pPr>
            <a:r>
              <a:rPr lang="en-US" sz="3200" kern="0" dirty="0">
                <a:solidFill>
                  <a:srgbClr val="263248"/>
                </a:solidFill>
                <a:latin typeface="Arial"/>
                <a:cs typeface="Arial"/>
                <a:sym typeface="Arial"/>
              </a:rPr>
              <a:t>n= 313</a:t>
            </a:r>
          </a:p>
          <a:p>
            <a:pPr algn="just">
              <a:buClr>
                <a:srgbClr val="000000"/>
              </a:buClr>
              <a:buFont typeface="Arial"/>
              <a:buNone/>
            </a:pPr>
            <a:endParaRPr lang="en-US" sz="3200" kern="0" dirty="0">
              <a:solidFill>
                <a:srgbClr val="263248"/>
              </a:solidFill>
              <a:latin typeface="Arial"/>
              <a:cs typeface="Arial"/>
              <a:sym typeface="Arial"/>
            </a:endParaRPr>
          </a:p>
          <a:p>
            <a:pPr algn="just">
              <a:buClr>
                <a:srgbClr val="000000"/>
              </a:buClr>
              <a:buFont typeface="Arial"/>
              <a:buNone/>
            </a:pPr>
            <a:r>
              <a:rPr lang="en-US" sz="3200" kern="0" dirty="0">
                <a:solidFill>
                  <a:srgbClr val="C00000"/>
                </a:solidFill>
                <a:latin typeface="Arial"/>
                <a:cs typeface="Arial"/>
                <a:sym typeface="Arial"/>
              </a:rPr>
              <a:t>The proportion= 313/ 1750 = 17.8% = 0.178</a:t>
            </a:r>
          </a:p>
        </p:txBody>
      </p:sp>
      <p:sp>
        <p:nvSpPr>
          <p:cNvPr id="2" name="TextBox 1">
            <a:extLst>
              <a:ext uri="{FF2B5EF4-FFF2-40B4-BE49-F238E27FC236}">
                <a16:creationId xmlns:a16="http://schemas.microsoft.com/office/drawing/2014/main" id="{294FAAE2-7C64-0619-4AD9-2B9546D5FEB8}"/>
              </a:ext>
            </a:extLst>
          </p:cNvPr>
          <p:cNvSpPr txBox="1"/>
          <p:nvPr/>
        </p:nvSpPr>
        <p:spPr>
          <a:xfrm>
            <a:off x="3998710" y="2682230"/>
            <a:ext cx="772073" cy="584775"/>
          </a:xfrm>
          <a:prstGeom prst="rect">
            <a:avLst/>
          </a:prstGeom>
          <a:noFill/>
        </p:spPr>
        <p:txBody>
          <a:bodyPr wrap="square">
            <a:spAutoFit/>
          </a:bodyPr>
          <a:lstStyle/>
          <a:p>
            <a:pPr algn="just">
              <a:buClr>
                <a:srgbClr val="000000"/>
              </a:buClr>
              <a:buFont typeface="Arial"/>
              <a:buNone/>
            </a:pPr>
            <a:r>
              <a:rPr lang="en-US" sz="3200" kern="0" dirty="0">
                <a:solidFill>
                  <a:srgbClr val="263248"/>
                </a:solidFill>
                <a:latin typeface="Arial"/>
                <a:cs typeface="Arial"/>
                <a:sym typeface="Arial"/>
              </a:rPr>
              <a:t>24</a:t>
            </a:r>
            <a:endParaRPr lang="en-US" sz="3200" kern="0" dirty="0">
              <a:solidFill>
                <a:srgbClr val="C00000"/>
              </a:solidFill>
              <a:latin typeface="Arial"/>
              <a:cs typeface="Arial"/>
              <a:sym typeface="Arial"/>
            </a:endParaRPr>
          </a:p>
        </p:txBody>
      </p:sp>
      <p:sp>
        <p:nvSpPr>
          <p:cNvPr id="7" name="TextBox 6">
            <a:extLst>
              <a:ext uri="{FF2B5EF4-FFF2-40B4-BE49-F238E27FC236}">
                <a16:creationId xmlns:a16="http://schemas.microsoft.com/office/drawing/2014/main" id="{C4CBD7BE-2C1F-0080-8A9C-80034380EC7A}"/>
              </a:ext>
            </a:extLst>
          </p:cNvPr>
          <p:cNvSpPr txBox="1"/>
          <p:nvPr/>
        </p:nvSpPr>
        <p:spPr>
          <a:xfrm>
            <a:off x="3905944" y="3267005"/>
            <a:ext cx="957605" cy="584775"/>
          </a:xfrm>
          <a:prstGeom prst="rect">
            <a:avLst/>
          </a:prstGeom>
          <a:noFill/>
        </p:spPr>
        <p:txBody>
          <a:bodyPr wrap="square">
            <a:spAutoFit/>
          </a:bodyPr>
          <a:lstStyle/>
          <a:p>
            <a:pPr algn="just">
              <a:buClr>
                <a:srgbClr val="000000"/>
              </a:buClr>
              <a:buFont typeface="Arial"/>
              <a:buNone/>
            </a:pPr>
            <a:r>
              <a:rPr lang="en-US" sz="3200" kern="0" dirty="0">
                <a:solidFill>
                  <a:srgbClr val="263248"/>
                </a:solidFill>
                <a:latin typeface="Arial"/>
                <a:cs typeface="Arial"/>
                <a:sym typeface="Arial"/>
              </a:rPr>
              <a:t>121</a:t>
            </a:r>
            <a:endParaRPr lang="en-US" sz="3200" kern="0" dirty="0">
              <a:solidFill>
                <a:srgbClr val="C00000"/>
              </a:solidFill>
              <a:latin typeface="Arial"/>
              <a:cs typeface="Arial"/>
              <a:sym typeface="Arial"/>
            </a:endParaRPr>
          </a:p>
        </p:txBody>
      </p:sp>
      <p:sp>
        <p:nvSpPr>
          <p:cNvPr id="8" name="TextBox 7">
            <a:extLst>
              <a:ext uri="{FF2B5EF4-FFF2-40B4-BE49-F238E27FC236}">
                <a16:creationId xmlns:a16="http://schemas.microsoft.com/office/drawing/2014/main" id="{160664C7-E871-A7B2-D737-0CE3EC2D1B91}"/>
              </a:ext>
            </a:extLst>
          </p:cNvPr>
          <p:cNvSpPr txBox="1"/>
          <p:nvPr/>
        </p:nvSpPr>
        <p:spPr>
          <a:xfrm>
            <a:off x="3998709" y="3829418"/>
            <a:ext cx="772073" cy="584775"/>
          </a:xfrm>
          <a:prstGeom prst="rect">
            <a:avLst/>
          </a:prstGeom>
          <a:noFill/>
        </p:spPr>
        <p:txBody>
          <a:bodyPr wrap="square">
            <a:spAutoFit/>
          </a:bodyPr>
          <a:lstStyle/>
          <a:p>
            <a:pPr algn="just">
              <a:buClr>
                <a:srgbClr val="000000"/>
              </a:buClr>
              <a:buFont typeface="Arial"/>
              <a:buNone/>
            </a:pPr>
            <a:r>
              <a:rPr lang="en-US" sz="3200" kern="0" dirty="0">
                <a:solidFill>
                  <a:srgbClr val="263248"/>
                </a:solidFill>
                <a:latin typeface="Arial"/>
                <a:cs typeface="Arial"/>
                <a:sym typeface="Arial"/>
              </a:rPr>
              <a:t>97</a:t>
            </a:r>
            <a:endParaRPr lang="en-US" sz="3200" kern="0" dirty="0">
              <a:solidFill>
                <a:srgbClr val="C00000"/>
              </a:solidFill>
              <a:latin typeface="Arial"/>
              <a:cs typeface="Arial"/>
              <a:sym typeface="Arial"/>
            </a:endParaRPr>
          </a:p>
        </p:txBody>
      </p:sp>
      <p:sp>
        <p:nvSpPr>
          <p:cNvPr id="9" name="TextBox 8">
            <a:extLst>
              <a:ext uri="{FF2B5EF4-FFF2-40B4-BE49-F238E27FC236}">
                <a16:creationId xmlns:a16="http://schemas.microsoft.com/office/drawing/2014/main" id="{01E044BF-51B3-D779-D842-DF564B79E6CA}"/>
              </a:ext>
            </a:extLst>
          </p:cNvPr>
          <p:cNvSpPr txBox="1"/>
          <p:nvPr/>
        </p:nvSpPr>
        <p:spPr>
          <a:xfrm>
            <a:off x="3949147" y="4391831"/>
            <a:ext cx="772073" cy="584775"/>
          </a:xfrm>
          <a:prstGeom prst="rect">
            <a:avLst/>
          </a:prstGeom>
          <a:noFill/>
        </p:spPr>
        <p:txBody>
          <a:bodyPr wrap="square">
            <a:spAutoFit/>
          </a:bodyPr>
          <a:lstStyle/>
          <a:p>
            <a:pPr algn="just">
              <a:buClr>
                <a:srgbClr val="000000"/>
              </a:buClr>
              <a:buFont typeface="Arial"/>
              <a:buNone/>
            </a:pPr>
            <a:r>
              <a:rPr lang="en-US" sz="3200" kern="0" dirty="0">
                <a:solidFill>
                  <a:srgbClr val="263248"/>
                </a:solidFill>
                <a:latin typeface="Arial"/>
                <a:cs typeface="Arial"/>
                <a:sym typeface="Arial"/>
              </a:rPr>
              <a:t>52</a:t>
            </a:r>
            <a:endParaRPr lang="en-US" sz="3200" kern="0" dirty="0">
              <a:solidFill>
                <a:srgbClr val="C00000"/>
              </a:solidFill>
              <a:latin typeface="Arial"/>
              <a:cs typeface="Arial"/>
              <a:sym typeface="Arial"/>
            </a:endParaRPr>
          </a:p>
        </p:txBody>
      </p:sp>
      <p:sp>
        <p:nvSpPr>
          <p:cNvPr id="10" name="TextBox 9">
            <a:extLst>
              <a:ext uri="{FF2B5EF4-FFF2-40B4-BE49-F238E27FC236}">
                <a16:creationId xmlns:a16="http://schemas.microsoft.com/office/drawing/2014/main" id="{2DB98AC0-C053-7A2D-5842-415F9D0DDE06}"/>
              </a:ext>
            </a:extLst>
          </p:cNvPr>
          <p:cNvSpPr txBox="1"/>
          <p:nvPr/>
        </p:nvSpPr>
        <p:spPr>
          <a:xfrm>
            <a:off x="3940531" y="4976606"/>
            <a:ext cx="772073" cy="584775"/>
          </a:xfrm>
          <a:prstGeom prst="rect">
            <a:avLst/>
          </a:prstGeom>
          <a:noFill/>
        </p:spPr>
        <p:txBody>
          <a:bodyPr wrap="square">
            <a:spAutoFit/>
          </a:bodyPr>
          <a:lstStyle/>
          <a:p>
            <a:pPr algn="just">
              <a:buClr>
                <a:srgbClr val="000000"/>
              </a:buClr>
              <a:buFont typeface="Arial"/>
              <a:buNone/>
            </a:pPr>
            <a:r>
              <a:rPr lang="en-US" sz="3200" kern="0" dirty="0">
                <a:solidFill>
                  <a:srgbClr val="263248"/>
                </a:solidFill>
                <a:latin typeface="Arial"/>
                <a:cs typeface="Arial"/>
                <a:sym typeface="Arial"/>
              </a:rPr>
              <a:t>19</a:t>
            </a:r>
            <a:endParaRPr lang="en-US" sz="3200" kern="0" dirty="0">
              <a:solidFill>
                <a:srgbClr val="C00000"/>
              </a:solidFill>
              <a:latin typeface="Arial"/>
              <a:cs typeface="Arial"/>
              <a:sym typeface="Arial"/>
            </a:endParaRPr>
          </a:p>
        </p:txBody>
      </p:sp>
    </p:spTree>
    <p:extLst>
      <p:ext uri="{BB962C8B-B14F-4D97-AF65-F5344CB8AC3E}">
        <p14:creationId xmlns:p14="http://schemas.microsoft.com/office/powerpoint/2010/main" val="2015084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7" grpId="0"/>
      <p:bldP spid="8" grpId="0"/>
      <p:bldP spid="9" grpId="0"/>
      <p:bldP spid="10"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912989" y="3994987"/>
            <a:ext cx="8057319"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Sampling Techniques- Purposive sampling</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59678339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3583" y="1483853"/>
            <a:ext cx="9289774" cy="277738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15617" y="1686392"/>
            <a:ext cx="8950526" cy="2308324"/>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‘The logic of purposeful sampling lies in selecting information-rich cases for study in depth. </a:t>
            </a:r>
          </a:p>
          <a:p>
            <a:pPr marL="342900" indent="-3429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Information-rich cases are those from which one can learn a great deal about issues of central importance to the purpose of the research’ (Patton, 2002, 169).</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2893458" y="-25587"/>
            <a:ext cx="10161849"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Purposive sampling</a:t>
            </a:r>
            <a:endParaRPr lang="en-US" sz="3200" b="1" dirty="0"/>
          </a:p>
        </p:txBody>
      </p:sp>
    </p:spTree>
    <p:extLst>
      <p:ext uri="{BB962C8B-B14F-4D97-AF65-F5344CB8AC3E}">
        <p14:creationId xmlns:p14="http://schemas.microsoft.com/office/powerpoint/2010/main" val="272946334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3583" y="1483853"/>
            <a:ext cx="9289774" cy="277738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73207" y="1821722"/>
            <a:ext cx="8950526" cy="2308324"/>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There are two possible approaches to purposive sampling: </a:t>
            </a:r>
          </a:p>
          <a:p>
            <a:pPr marL="342900" indent="-3429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A priori sampling: which establishes a sample framework before sampling begins; </a:t>
            </a:r>
          </a:p>
          <a:p>
            <a:pPr marL="342900" indent="-342900" algn="just">
              <a:buFont typeface="Wingdings" panose="05000000000000000000" pitchFamily="2" charset="2"/>
              <a:buChar char="v"/>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And Snowball sampling: which takes an inductive approach to ‘growing’ the sample as the research progresses.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2893458" y="-25587"/>
            <a:ext cx="10161849"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Purposive sampling</a:t>
            </a:r>
            <a:endParaRPr lang="en-US" sz="3200" b="1" dirty="0"/>
          </a:p>
        </p:txBody>
      </p:sp>
    </p:spTree>
    <p:extLst>
      <p:ext uri="{BB962C8B-B14F-4D97-AF65-F5344CB8AC3E}">
        <p14:creationId xmlns:p14="http://schemas.microsoft.com/office/powerpoint/2010/main" val="203691954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03583" y="1483853"/>
            <a:ext cx="9289774" cy="338485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73207" y="1821722"/>
            <a:ext cx="8950526" cy="3046988"/>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To walk out into the field not having an a priori sample map, not knowing who you need to include in your investigation, can be a very nerve-wracking experience, even for the more experienced researcher. </a:t>
            </a:r>
          </a:p>
          <a:p>
            <a:pPr marL="342900" indent="-3429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It can also be very difficult if you are restricted by time; many academic research studies have to be undertaken in a relatively short time frame.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2893458" y="-25587"/>
            <a:ext cx="10161849"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Purposive sampling</a:t>
            </a:r>
            <a:endParaRPr lang="en-US" sz="3200" b="1" dirty="0"/>
          </a:p>
        </p:txBody>
      </p:sp>
    </p:spTree>
    <p:extLst>
      <p:ext uri="{BB962C8B-B14F-4D97-AF65-F5344CB8AC3E}">
        <p14:creationId xmlns:p14="http://schemas.microsoft.com/office/powerpoint/2010/main" val="60507807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3207" y="1821722"/>
            <a:ext cx="9120150" cy="245603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73207" y="2264907"/>
            <a:ext cx="8950526" cy="1569660"/>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If this is your first attempt at qualitative research, or if you are very restricted by time, you may want to create some boundaries to your sample by applying a more rigid structure. </a:t>
            </a:r>
            <a:r>
              <a:rPr lang="en-US" sz="2400" b="1" dirty="0">
                <a:solidFill>
                  <a:srgbClr val="2D3956"/>
                </a:solidFill>
                <a:latin typeface="Tajawal ExtraBold" panose="00000800000000000000" pitchFamily="2" charset="-78"/>
                <a:cs typeface="Tajawal ExtraBold" panose="00000800000000000000" pitchFamily="2" charset="-78"/>
              </a:rPr>
              <a:t>A priori sampling would </a:t>
            </a:r>
            <a:r>
              <a:rPr lang="en-US" sz="2400" dirty="0">
                <a:solidFill>
                  <a:srgbClr val="2D3956"/>
                </a:solidFill>
                <a:latin typeface="Tajawal ExtraBold" panose="00000800000000000000" pitchFamily="2" charset="-78"/>
                <a:cs typeface="Tajawal ExtraBold" panose="00000800000000000000" pitchFamily="2" charset="-78"/>
              </a:rPr>
              <a:t>provide you with that structure.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2893458" y="-25587"/>
            <a:ext cx="10161849"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Purposive sampling</a:t>
            </a:r>
            <a:endParaRPr lang="en-US" sz="3200" b="1" dirty="0"/>
          </a:p>
        </p:txBody>
      </p:sp>
    </p:spTree>
    <p:extLst>
      <p:ext uri="{BB962C8B-B14F-4D97-AF65-F5344CB8AC3E}">
        <p14:creationId xmlns:p14="http://schemas.microsoft.com/office/powerpoint/2010/main" val="313655036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3207" y="1821722"/>
            <a:ext cx="9120150" cy="245603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02455" y="2080241"/>
            <a:ext cx="8950526" cy="1938992"/>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Let us return to our example of the professional association; we have investigated the literature on the issue and have discovered that the significant criteria that appear to influence a professional’s attitude towards their association are </a:t>
            </a:r>
            <a:r>
              <a:rPr lang="en-US" sz="2400" b="1" dirty="0">
                <a:solidFill>
                  <a:srgbClr val="2D3956"/>
                </a:solidFill>
                <a:latin typeface="Tajawal ExtraBold" panose="00000800000000000000" pitchFamily="2" charset="-78"/>
                <a:cs typeface="Tajawal ExtraBold" panose="00000800000000000000" pitchFamily="2" charset="-78"/>
              </a:rPr>
              <a:t>gender, type of membership and location.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2893458" y="-25587"/>
            <a:ext cx="10161849"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Purposive sampling</a:t>
            </a:r>
            <a:endParaRPr lang="en-US" sz="3200" b="1" dirty="0"/>
          </a:p>
        </p:txBody>
      </p:sp>
    </p:spTree>
    <p:extLst>
      <p:ext uri="{BB962C8B-B14F-4D97-AF65-F5344CB8AC3E}">
        <p14:creationId xmlns:p14="http://schemas.microsoft.com/office/powerpoint/2010/main" val="86431516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3207" y="1821722"/>
            <a:ext cx="9120150" cy="347914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02455" y="2080241"/>
            <a:ext cx="8950526" cy="3046988"/>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Using this information we construct a sample grid for our investigation (see Table 5.2). We know we have to identify members who fit these cells and attempt to fill each cell as evenly as possible to build our sample.</a:t>
            </a:r>
          </a:p>
          <a:p>
            <a:pPr marL="342900" indent="-3429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Once the overall structure has been determined we can identify individuals in an inductive manner more appropriate to qualitative research until the cells are evenly populated.</a:t>
            </a:r>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2893458" y="-25587"/>
            <a:ext cx="10161849"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Purposive sampling</a:t>
            </a:r>
            <a:endParaRPr lang="en-US" sz="3200" b="1" dirty="0"/>
          </a:p>
        </p:txBody>
      </p:sp>
    </p:spTree>
    <p:extLst>
      <p:ext uri="{BB962C8B-B14F-4D97-AF65-F5344CB8AC3E}">
        <p14:creationId xmlns:p14="http://schemas.microsoft.com/office/powerpoint/2010/main" val="198779490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2893458" y="-25587"/>
            <a:ext cx="10161849"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Purposive sampling</a:t>
            </a:r>
            <a:endParaRPr lang="en-US" sz="3200" b="1" dirty="0"/>
          </a:p>
        </p:txBody>
      </p:sp>
      <p:pic>
        <p:nvPicPr>
          <p:cNvPr id="4" name="Picture 3">
            <a:extLst>
              <a:ext uri="{FF2B5EF4-FFF2-40B4-BE49-F238E27FC236}">
                <a16:creationId xmlns:a16="http://schemas.microsoft.com/office/drawing/2014/main" id="{5A485476-2093-660C-8DEA-8F784CEAB856}"/>
              </a:ext>
            </a:extLst>
          </p:cNvPr>
          <p:cNvPicPr>
            <a:picLocks noChangeAspect="1"/>
          </p:cNvPicPr>
          <p:nvPr/>
        </p:nvPicPr>
        <p:blipFill>
          <a:blip r:embed="rId7"/>
          <a:stretch>
            <a:fillRect/>
          </a:stretch>
        </p:blipFill>
        <p:spPr>
          <a:xfrm>
            <a:off x="609601" y="1495426"/>
            <a:ext cx="9174178" cy="3592455"/>
          </a:xfrm>
          <a:prstGeom prst="rect">
            <a:avLst/>
          </a:prstGeom>
        </p:spPr>
      </p:pic>
    </p:spTree>
    <p:extLst>
      <p:ext uri="{BB962C8B-B14F-4D97-AF65-F5344CB8AC3E}">
        <p14:creationId xmlns:p14="http://schemas.microsoft.com/office/powerpoint/2010/main" val="355131135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3207" y="1821722"/>
            <a:ext cx="9120150" cy="245603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73207" y="2264907"/>
            <a:ext cx="8950526" cy="1200329"/>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Snowball and theoretical sampling are processes that allow for ‘on-going joint collection and analysis of data associated with the generation of theory’ (Glaser and Strauss, 1967, 48).</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2893458" y="-25587"/>
            <a:ext cx="10161849"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Purposive sampling</a:t>
            </a:r>
            <a:endParaRPr lang="en-US" sz="3200" b="1" dirty="0"/>
          </a:p>
        </p:txBody>
      </p:sp>
    </p:spTree>
    <p:extLst>
      <p:ext uri="{BB962C8B-B14F-4D97-AF65-F5344CB8AC3E}">
        <p14:creationId xmlns:p14="http://schemas.microsoft.com/office/powerpoint/2010/main" val="98949436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0486" y="1394791"/>
            <a:ext cx="9120150" cy="198849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80486" y="1663503"/>
            <a:ext cx="8950526" cy="1200329"/>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Snowball and theoretical sampling are processes that allow for ‘on-going joint collection and analysis of data associated with the generation of theory’ (Glaser and Strauss, 1967, 48).</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2893458" y="-25587"/>
            <a:ext cx="10161849"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Purposive sampling</a:t>
            </a:r>
            <a:endParaRPr lang="en-US" sz="3200" b="1" dirty="0"/>
          </a:p>
        </p:txBody>
      </p:sp>
      <p:pic>
        <p:nvPicPr>
          <p:cNvPr id="2" name="Picture 1">
            <a:extLst>
              <a:ext uri="{FF2B5EF4-FFF2-40B4-BE49-F238E27FC236}">
                <a16:creationId xmlns:a16="http://schemas.microsoft.com/office/drawing/2014/main" id="{E26792F5-5D4F-BA74-0C9D-0ADC2657EB20}"/>
              </a:ext>
            </a:extLst>
          </p:cNvPr>
          <p:cNvPicPr>
            <a:picLocks noChangeAspect="1"/>
          </p:cNvPicPr>
          <p:nvPr/>
        </p:nvPicPr>
        <p:blipFill rotWithShape="1">
          <a:blip r:embed="rId7"/>
          <a:srcRect l="3247" t="27707"/>
          <a:stretch/>
        </p:blipFill>
        <p:spPr>
          <a:xfrm>
            <a:off x="2771591" y="3618719"/>
            <a:ext cx="4815688" cy="2601928"/>
          </a:xfrm>
          <a:prstGeom prst="rect">
            <a:avLst/>
          </a:prstGeom>
        </p:spPr>
      </p:pic>
    </p:spTree>
    <p:extLst>
      <p:ext uri="{BB962C8B-B14F-4D97-AF65-F5344CB8AC3E}">
        <p14:creationId xmlns:p14="http://schemas.microsoft.com/office/powerpoint/2010/main" val="379795588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227443" y="3592919"/>
            <a:ext cx="8164847"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Summary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79347242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412003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9205" y="1441599"/>
            <a:ext cx="9533939" cy="3539430"/>
          </a:xfrm>
          <a:prstGeom prst="rect">
            <a:avLst/>
          </a:prstGeom>
          <a:noFill/>
        </p:spPr>
        <p:txBody>
          <a:bodyPr wrap="square" rtlCol="0">
            <a:spAutoFit/>
          </a:bodyPr>
          <a:lstStyle/>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Sampling is a vital stage in the research process; the outcomes, </a:t>
            </a:r>
            <a:r>
              <a:rPr lang="en-US" sz="2800" dirty="0" err="1">
                <a:solidFill>
                  <a:srgbClr val="2D3956"/>
                </a:solidFill>
                <a:latin typeface="Tajawal ExtraBold" panose="00000800000000000000" pitchFamily="2" charset="-78"/>
                <a:cs typeface="Tajawal ExtraBold" panose="00000800000000000000" pitchFamily="2" charset="-78"/>
              </a:rPr>
              <a:t>rigour</a:t>
            </a:r>
            <a:r>
              <a:rPr lang="en-US" sz="2800" dirty="0">
                <a:solidFill>
                  <a:srgbClr val="2D3956"/>
                </a:solidFill>
                <a:latin typeface="Tajawal ExtraBold" panose="00000800000000000000" pitchFamily="2" charset="-78"/>
                <a:cs typeface="Tajawal ExtraBold" panose="00000800000000000000" pitchFamily="2" charset="-78"/>
              </a:rPr>
              <a:t> and trustworthiness of your research all rely on the robustness of the sample and how that sample was identified.</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sampling technique you apply must be appropriate to your research goals and conform to the research tradition you have chosen for your investigation.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Tree>
    <p:extLst>
      <p:ext uri="{BB962C8B-B14F-4D97-AF65-F5344CB8AC3E}">
        <p14:creationId xmlns:p14="http://schemas.microsoft.com/office/powerpoint/2010/main" val="348071998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387817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06277" y="1960665"/>
            <a:ext cx="9390898" cy="2677656"/>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What is important is that you choose a technique that matches your research design, you are open and honest about your sample composition and you provide your reader with sufficient detail to understand the significance of your findings and any bias that may exist as a result of your sampling:</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Tree>
    <p:extLst>
      <p:ext uri="{BB962C8B-B14F-4D97-AF65-F5344CB8AC3E}">
        <p14:creationId xmlns:p14="http://schemas.microsoft.com/office/powerpoint/2010/main" val="279780089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387817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9206" y="1441599"/>
            <a:ext cx="9157872" cy="3108543"/>
          </a:xfrm>
          <a:prstGeom prst="rect">
            <a:avLst/>
          </a:prstGeom>
          <a:noFill/>
        </p:spPr>
        <p:txBody>
          <a:bodyPr wrap="square" rtlCol="0">
            <a:spAutoFit/>
          </a:bodyPr>
          <a:lstStyle/>
          <a:p>
            <a:pPr algn="just"/>
            <a:endParaRPr lang="en-US" sz="28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For most research, investigators often have to make do with whatever subjects they can gain access to. </a:t>
            </a:r>
            <a:r>
              <a:rPr lang="en-US" sz="2800" dirty="0" err="1">
                <a:solidFill>
                  <a:srgbClr val="2D3956"/>
                </a:solidFill>
                <a:latin typeface="Tajawal ExtraBold" panose="00000800000000000000" pitchFamily="2" charset="-78"/>
                <a:cs typeface="Tajawal ExtraBold" panose="00000800000000000000" pitchFamily="2" charset="-78"/>
              </a:rPr>
              <a:t>Generalisations</a:t>
            </a:r>
            <a:r>
              <a:rPr lang="en-US" sz="2800" dirty="0">
                <a:solidFill>
                  <a:srgbClr val="2D3956"/>
                </a:solidFill>
                <a:latin typeface="Tajawal ExtraBold" panose="00000800000000000000" pitchFamily="2" charset="-78"/>
                <a:cs typeface="Tajawal ExtraBold" panose="00000800000000000000" pitchFamily="2" charset="-78"/>
              </a:rPr>
              <a:t> from such samples are not valid and the results only relate to the subjects from whom they are derived’ (Burns, 2000, 85). In qualitative research this is exactly as it should be.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Tree>
    <p:extLst>
      <p:ext uri="{BB962C8B-B14F-4D97-AF65-F5344CB8AC3E}">
        <p14:creationId xmlns:p14="http://schemas.microsoft.com/office/powerpoint/2010/main" val="316335915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387817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9205" y="1441599"/>
            <a:ext cx="9533939" cy="3539430"/>
          </a:xfrm>
          <a:prstGeom prst="rect">
            <a:avLst/>
          </a:prstGeom>
          <a:noFill/>
        </p:spPr>
        <p:txBody>
          <a:bodyPr wrap="square" rtlCol="0">
            <a:spAutoFit/>
          </a:bodyPr>
          <a:lstStyle/>
          <a:p>
            <a:pPr algn="just"/>
            <a:endParaRPr lang="en-US" sz="28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Generalization, in this sense, is not a goal of qualitative research but it often is in quantitative research. </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Whichever tradition you are following be very careful about claims you make based on the sample you have studied. </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Tree>
    <p:extLst>
      <p:ext uri="{BB962C8B-B14F-4D97-AF65-F5344CB8AC3E}">
        <p14:creationId xmlns:p14="http://schemas.microsoft.com/office/powerpoint/2010/main" val="261884303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2031</TotalTime>
  <Words>2428</Words>
  <Application>Microsoft Office PowerPoint</Application>
  <PresentationFormat>Widescreen</PresentationFormat>
  <Paragraphs>224</Paragraphs>
  <Slides>72</Slides>
  <Notes>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72</vt:i4>
      </vt:variant>
    </vt:vector>
  </HeadingPairs>
  <TitlesOfParts>
    <vt:vector size="80" baseType="lpstr">
      <vt:lpstr>Arial</vt:lpstr>
      <vt:lpstr>Calibri</vt:lpstr>
      <vt:lpstr>Calibri Light</vt:lpstr>
      <vt:lpstr>Tajawal ExtraBold</vt:lpstr>
      <vt:lpstr>Tajawal Medium</vt:lpstr>
      <vt:lpstr>Wingdings</vt:lpstr>
      <vt:lpstr>ZurichBT-RomanExtended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monaalshry</cp:lastModifiedBy>
  <cp:revision>201</cp:revision>
  <dcterms:created xsi:type="dcterms:W3CDTF">2023-04-29T09:08:23Z</dcterms:created>
  <dcterms:modified xsi:type="dcterms:W3CDTF">2023-07-17T14:01:17Z</dcterms:modified>
</cp:coreProperties>
</file>