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4.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5.xml" ContentType="application/vnd.openxmlformats-officedocument.presentationml.notesSlide+xml"/>
  <Override PartName="/ppt/tags/tag17.xml" ContentType="application/vnd.openxmlformats-officedocument.presentationml.tags+xml"/>
  <Override PartName="/ppt/notesSlides/notesSlide6.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0"/>
  </p:notesMasterIdLst>
  <p:sldIdLst>
    <p:sldId id="256" r:id="rId2"/>
    <p:sldId id="258" r:id="rId3"/>
    <p:sldId id="395" r:id="rId4"/>
    <p:sldId id="538" r:id="rId5"/>
    <p:sldId id="396" r:id="rId6"/>
    <p:sldId id="366" r:id="rId7"/>
    <p:sldId id="504" r:id="rId8"/>
    <p:sldId id="539" r:id="rId9"/>
    <p:sldId id="397" r:id="rId10"/>
    <p:sldId id="368" r:id="rId11"/>
    <p:sldId id="518" r:id="rId12"/>
    <p:sldId id="519" r:id="rId13"/>
    <p:sldId id="377" r:id="rId14"/>
    <p:sldId id="540" r:id="rId15"/>
    <p:sldId id="541" r:id="rId16"/>
    <p:sldId id="521" r:id="rId17"/>
    <p:sldId id="522" r:id="rId18"/>
    <p:sldId id="523" r:id="rId19"/>
    <p:sldId id="524" r:id="rId20"/>
    <p:sldId id="379" r:id="rId21"/>
    <p:sldId id="526" r:id="rId22"/>
    <p:sldId id="542" r:id="rId23"/>
    <p:sldId id="527" r:id="rId24"/>
    <p:sldId id="529" r:id="rId25"/>
    <p:sldId id="381" r:id="rId26"/>
    <p:sldId id="528" r:id="rId27"/>
    <p:sldId id="383" r:id="rId28"/>
    <p:sldId id="384" r:id="rId29"/>
    <p:sldId id="385" r:id="rId30"/>
    <p:sldId id="386" r:id="rId31"/>
    <p:sldId id="387" r:id="rId32"/>
    <p:sldId id="388" r:id="rId33"/>
    <p:sldId id="389" r:id="rId34"/>
    <p:sldId id="391" r:id="rId35"/>
    <p:sldId id="390" r:id="rId36"/>
    <p:sldId id="398" r:id="rId37"/>
    <p:sldId id="392" r:id="rId38"/>
    <p:sldId id="543" r:id="rId39"/>
    <p:sldId id="393" r:id="rId40"/>
    <p:sldId id="544" r:id="rId41"/>
    <p:sldId id="394" r:id="rId42"/>
    <p:sldId id="401" r:id="rId43"/>
    <p:sldId id="531" r:id="rId44"/>
    <p:sldId id="532" r:id="rId45"/>
    <p:sldId id="533" r:id="rId46"/>
    <p:sldId id="555" r:id="rId47"/>
    <p:sldId id="550" r:id="rId48"/>
    <p:sldId id="559" r:id="rId49"/>
    <p:sldId id="562" r:id="rId50"/>
    <p:sldId id="557" r:id="rId51"/>
    <p:sldId id="558" r:id="rId52"/>
    <p:sldId id="551" r:id="rId53"/>
    <p:sldId id="560" r:id="rId54"/>
    <p:sldId id="561" r:id="rId55"/>
    <p:sldId id="553" r:id="rId56"/>
    <p:sldId id="552" r:id="rId57"/>
    <p:sldId id="545" r:id="rId58"/>
    <p:sldId id="546" r:id="rId59"/>
    <p:sldId id="548" r:id="rId60"/>
    <p:sldId id="564" r:id="rId61"/>
    <p:sldId id="565" r:id="rId62"/>
    <p:sldId id="563" r:id="rId63"/>
    <p:sldId id="549" r:id="rId64"/>
    <p:sldId id="566" r:id="rId65"/>
    <p:sldId id="568" r:id="rId66"/>
    <p:sldId id="571" r:id="rId67"/>
    <p:sldId id="572" r:id="rId68"/>
    <p:sldId id="494" r:id="rId6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9"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60"/>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123"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12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9" Type="http://customschemas.google.com/relationships/presentationmetadata" Target="meta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12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120" Type="http://schemas.openxmlformats.org/officeDocument/2006/relationships/presProps" Target="presProps.xml"/><Relationship Id="rId7"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8BF437-77E1-4F61-834D-089EDC6DB6C4}" type="doc">
      <dgm:prSet loTypeId="urn:microsoft.com/office/officeart/2005/8/layout/venn2" loCatId="relationship" qsTypeId="urn:microsoft.com/office/officeart/2005/8/quickstyle/simple1" qsCatId="simple" csTypeId="urn:microsoft.com/office/officeart/2005/8/colors/accent1_4" csCatId="accent1" phldr="1"/>
      <dgm:spPr/>
    </dgm:pt>
    <dgm:pt modelId="{EA78369F-CC4B-4D73-AC59-64E0E3138766}">
      <dgm:prSet phldrT="[Text]"/>
      <dgm:spPr/>
      <dgm:t>
        <a:bodyPr/>
        <a:lstStyle/>
        <a:p>
          <a:r>
            <a:rPr lang="en-US" dirty="0"/>
            <a:t>Relations</a:t>
          </a:r>
        </a:p>
      </dgm:t>
    </dgm:pt>
    <dgm:pt modelId="{DE8C49BF-DC04-4FE8-A82A-BCCE92EEFB14}" type="parTrans" cxnId="{D7FC94B8-3E5F-4A45-8501-1DEFCF14434B}">
      <dgm:prSet/>
      <dgm:spPr/>
      <dgm:t>
        <a:bodyPr/>
        <a:lstStyle/>
        <a:p>
          <a:endParaRPr lang="en-US"/>
        </a:p>
      </dgm:t>
    </dgm:pt>
    <dgm:pt modelId="{20591118-174B-4756-834E-C72DC7BA1F86}" type="sibTrans" cxnId="{D7FC94B8-3E5F-4A45-8501-1DEFCF14434B}">
      <dgm:prSet/>
      <dgm:spPr/>
      <dgm:t>
        <a:bodyPr/>
        <a:lstStyle/>
        <a:p>
          <a:endParaRPr lang="en-US"/>
        </a:p>
      </dgm:t>
    </dgm:pt>
    <dgm:pt modelId="{07714F88-204D-4313-8DD6-7C4906D02774}">
      <dgm:prSet phldrT="[Text]"/>
      <dgm:spPr/>
      <dgm:t>
        <a:bodyPr/>
        <a:lstStyle/>
        <a:p>
          <a:r>
            <a:rPr lang="en-US" dirty="0"/>
            <a:t>Functions</a:t>
          </a:r>
        </a:p>
      </dgm:t>
    </dgm:pt>
    <dgm:pt modelId="{D10D6F35-E44F-4240-B465-7DF2F017E75F}" type="parTrans" cxnId="{8FDA8AF5-72C9-46E4-8F64-E4487E1B640C}">
      <dgm:prSet/>
      <dgm:spPr/>
      <dgm:t>
        <a:bodyPr/>
        <a:lstStyle/>
        <a:p>
          <a:endParaRPr lang="en-US"/>
        </a:p>
      </dgm:t>
    </dgm:pt>
    <dgm:pt modelId="{52CAD0EB-1036-4E70-B169-EA82406CC0F5}" type="sibTrans" cxnId="{8FDA8AF5-72C9-46E4-8F64-E4487E1B640C}">
      <dgm:prSet/>
      <dgm:spPr/>
      <dgm:t>
        <a:bodyPr/>
        <a:lstStyle/>
        <a:p>
          <a:endParaRPr lang="en-US"/>
        </a:p>
      </dgm:t>
    </dgm:pt>
    <dgm:pt modelId="{64E93ED3-367F-4089-BCCE-B74B324D069D}" type="pres">
      <dgm:prSet presAssocID="{908BF437-77E1-4F61-834D-089EDC6DB6C4}" presName="Name0" presStyleCnt="0">
        <dgm:presLayoutVars>
          <dgm:chMax val="7"/>
          <dgm:resizeHandles val="exact"/>
        </dgm:presLayoutVars>
      </dgm:prSet>
      <dgm:spPr/>
    </dgm:pt>
    <dgm:pt modelId="{FBC06007-3282-4B3A-89E1-3FDCB7B31D16}" type="pres">
      <dgm:prSet presAssocID="{908BF437-77E1-4F61-834D-089EDC6DB6C4}" presName="comp1" presStyleCnt="0"/>
      <dgm:spPr/>
    </dgm:pt>
    <dgm:pt modelId="{928413BC-91AB-4223-BE4E-A3896624E4BE}" type="pres">
      <dgm:prSet presAssocID="{908BF437-77E1-4F61-834D-089EDC6DB6C4}" presName="circle1" presStyleLbl="node1" presStyleIdx="0" presStyleCnt="2"/>
      <dgm:spPr/>
    </dgm:pt>
    <dgm:pt modelId="{54995A4F-1296-4A31-8C36-2F6A113F6790}" type="pres">
      <dgm:prSet presAssocID="{908BF437-77E1-4F61-834D-089EDC6DB6C4}" presName="c1text" presStyleLbl="node1" presStyleIdx="0" presStyleCnt="2">
        <dgm:presLayoutVars>
          <dgm:bulletEnabled val="1"/>
        </dgm:presLayoutVars>
      </dgm:prSet>
      <dgm:spPr/>
    </dgm:pt>
    <dgm:pt modelId="{CB56E6F0-8569-4DDB-8910-FB6F37B61E0A}" type="pres">
      <dgm:prSet presAssocID="{908BF437-77E1-4F61-834D-089EDC6DB6C4}" presName="comp2" presStyleCnt="0"/>
      <dgm:spPr/>
    </dgm:pt>
    <dgm:pt modelId="{8B7F476C-70AA-4C9C-8723-2DBB4FC8AEFA}" type="pres">
      <dgm:prSet presAssocID="{908BF437-77E1-4F61-834D-089EDC6DB6C4}" presName="circle2" presStyleLbl="node1" presStyleIdx="1" presStyleCnt="2"/>
      <dgm:spPr/>
    </dgm:pt>
    <dgm:pt modelId="{0D6854F3-BCF2-4E76-9FEF-F10BFF17AAAC}" type="pres">
      <dgm:prSet presAssocID="{908BF437-77E1-4F61-834D-089EDC6DB6C4}" presName="c2text" presStyleLbl="node1" presStyleIdx="1" presStyleCnt="2">
        <dgm:presLayoutVars>
          <dgm:bulletEnabled val="1"/>
        </dgm:presLayoutVars>
      </dgm:prSet>
      <dgm:spPr/>
    </dgm:pt>
  </dgm:ptLst>
  <dgm:cxnLst>
    <dgm:cxn modelId="{F4428916-EF14-4D99-924B-5F48849FC099}" type="presOf" srcId="{908BF437-77E1-4F61-834D-089EDC6DB6C4}" destId="{64E93ED3-367F-4089-BCCE-B74B324D069D}" srcOrd="0" destOrd="0" presId="urn:microsoft.com/office/officeart/2005/8/layout/venn2"/>
    <dgm:cxn modelId="{79761E1C-D804-4E2A-849C-90B7F6A6721A}" type="presOf" srcId="{07714F88-204D-4313-8DD6-7C4906D02774}" destId="{0D6854F3-BCF2-4E76-9FEF-F10BFF17AAAC}" srcOrd="1" destOrd="0" presId="urn:microsoft.com/office/officeart/2005/8/layout/venn2"/>
    <dgm:cxn modelId="{49DC293E-F83F-4792-BD48-C0DF5C82EC9E}" type="presOf" srcId="{EA78369F-CC4B-4D73-AC59-64E0E3138766}" destId="{928413BC-91AB-4223-BE4E-A3896624E4BE}" srcOrd="0" destOrd="0" presId="urn:microsoft.com/office/officeart/2005/8/layout/venn2"/>
    <dgm:cxn modelId="{91E8B36A-7B7F-4B28-AD37-8778F6352C1D}" type="presOf" srcId="{EA78369F-CC4B-4D73-AC59-64E0E3138766}" destId="{54995A4F-1296-4A31-8C36-2F6A113F6790}" srcOrd="1" destOrd="0" presId="urn:microsoft.com/office/officeart/2005/8/layout/venn2"/>
    <dgm:cxn modelId="{F65C4E93-427E-439C-BD65-C78C295CB4E4}" type="presOf" srcId="{07714F88-204D-4313-8DD6-7C4906D02774}" destId="{8B7F476C-70AA-4C9C-8723-2DBB4FC8AEFA}" srcOrd="0" destOrd="0" presId="urn:microsoft.com/office/officeart/2005/8/layout/venn2"/>
    <dgm:cxn modelId="{D7FC94B8-3E5F-4A45-8501-1DEFCF14434B}" srcId="{908BF437-77E1-4F61-834D-089EDC6DB6C4}" destId="{EA78369F-CC4B-4D73-AC59-64E0E3138766}" srcOrd="0" destOrd="0" parTransId="{DE8C49BF-DC04-4FE8-A82A-BCCE92EEFB14}" sibTransId="{20591118-174B-4756-834E-C72DC7BA1F86}"/>
    <dgm:cxn modelId="{8FDA8AF5-72C9-46E4-8F64-E4487E1B640C}" srcId="{908BF437-77E1-4F61-834D-089EDC6DB6C4}" destId="{07714F88-204D-4313-8DD6-7C4906D02774}" srcOrd="1" destOrd="0" parTransId="{D10D6F35-E44F-4240-B465-7DF2F017E75F}" sibTransId="{52CAD0EB-1036-4E70-B169-EA82406CC0F5}"/>
    <dgm:cxn modelId="{59384068-3730-409E-9280-CB28C15019A3}" type="presParOf" srcId="{64E93ED3-367F-4089-BCCE-B74B324D069D}" destId="{FBC06007-3282-4B3A-89E1-3FDCB7B31D16}" srcOrd="0" destOrd="0" presId="urn:microsoft.com/office/officeart/2005/8/layout/venn2"/>
    <dgm:cxn modelId="{B80E11C7-C0E9-40AF-B75D-75E02BC86697}" type="presParOf" srcId="{FBC06007-3282-4B3A-89E1-3FDCB7B31D16}" destId="{928413BC-91AB-4223-BE4E-A3896624E4BE}" srcOrd="0" destOrd="0" presId="urn:microsoft.com/office/officeart/2005/8/layout/venn2"/>
    <dgm:cxn modelId="{99A0E974-F033-4EB7-86A5-B617CCC2BA00}" type="presParOf" srcId="{FBC06007-3282-4B3A-89E1-3FDCB7B31D16}" destId="{54995A4F-1296-4A31-8C36-2F6A113F6790}" srcOrd="1" destOrd="0" presId="urn:microsoft.com/office/officeart/2005/8/layout/venn2"/>
    <dgm:cxn modelId="{0BD89808-1FF7-4B34-AD90-91E146684602}" type="presParOf" srcId="{64E93ED3-367F-4089-BCCE-B74B324D069D}" destId="{CB56E6F0-8569-4DDB-8910-FB6F37B61E0A}" srcOrd="1" destOrd="0" presId="urn:microsoft.com/office/officeart/2005/8/layout/venn2"/>
    <dgm:cxn modelId="{B8E992FB-71B8-4344-94DE-ABF15FF43689}" type="presParOf" srcId="{CB56E6F0-8569-4DDB-8910-FB6F37B61E0A}" destId="{8B7F476C-70AA-4C9C-8723-2DBB4FC8AEFA}" srcOrd="0" destOrd="0" presId="urn:microsoft.com/office/officeart/2005/8/layout/venn2"/>
    <dgm:cxn modelId="{6C14B463-CFBD-4CB3-87B4-565B5227781C}" type="presParOf" srcId="{CB56E6F0-8569-4DDB-8910-FB6F37B61E0A}" destId="{0D6854F3-BCF2-4E76-9FEF-F10BFF17AAAC}"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8413BC-91AB-4223-BE4E-A3896624E4BE}">
      <dsp:nvSpPr>
        <dsp:cNvPr id="0" name=""/>
        <dsp:cNvSpPr/>
      </dsp:nvSpPr>
      <dsp:spPr>
        <a:xfrm>
          <a:off x="807961" y="0"/>
          <a:ext cx="3776134" cy="3776134"/>
        </a:xfrm>
        <a:prstGeom prst="ellipse">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US" sz="2300" kern="1200" dirty="0"/>
            <a:t>Relations</a:t>
          </a:r>
        </a:p>
      </dsp:txBody>
      <dsp:txXfrm>
        <a:off x="1704793" y="283210"/>
        <a:ext cx="1982470" cy="641942"/>
      </dsp:txXfrm>
    </dsp:sp>
    <dsp:sp modelId="{8B7F476C-70AA-4C9C-8723-2DBB4FC8AEFA}">
      <dsp:nvSpPr>
        <dsp:cNvPr id="0" name=""/>
        <dsp:cNvSpPr/>
      </dsp:nvSpPr>
      <dsp:spPr>
        <a:xfrm>
          <a:off x="1279978" y="944033"/>
          <a:ext cx="2832100" cy="2832100"/>
        </a:xfrm>
        <a:prstGeom prst="ellipse">
          <a:avLst/>
        </a:prstGeom>
        <a:solidFill>
          <a:schemeClr val="accent1">
            <a:shade val="50000"/>
            <a:hueOff val="402493"/>
            <a:satOff val="-9802"/>
            <a:lumOff val="428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US" sz="2300" kern="1200" dirty="0"/>
            <a:t>Functions</a:t>
          </a:r>
        </a:p>
      </dsp:txBody>
      <dsp:txXfrm>
        <a:off x="1694729" y="1652058"/>
        <a:ext cx="2002597" cy="1416050"/>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14180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94453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019692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715259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2</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Functions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5983356" y="2813245"/>
            <a:ext cx="6208641"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Discrete Mathematics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IT241</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TextBox 9">
            <a:extLst>
              <a:ext uri="{FF2B5EF4-FFF2-40B4-BE49-F238E27FC236}">
                <a16:creationId xmlns:a16="http://schemas.microsoft.com/office/drawing/2014/main" id="{A85928BD-A09E-B54E-07FA-A75C29E14ACE}"/>
              </a:ext>
            </a:extLst>
          </p:cNvPr>
          <p:cNvSpPr txBox="1"/>
          <p:nvPr userDrawn="1"/>
        </p:nvSpPr>
        <p:spPr>
          <a:xfrm>
            <a:off x="6470374" y="4259754"/>
            <a:ext cx="526459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Lecture 3: Functions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30000"/>
              </a:lnSpc>
              <a:spcBef>
                <a:spcPts val="0"/>
              </a:spcBef>
              <a:spcAft>
                <a:spcPts val="0"/>
              </a:spcAft>
              <a:buNone/>
            </a:pPr>
            <a:endParaRPr sz="1800"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125000"/>
              </a:lnSpc>
              <a:spcBef>
                <a:spcPts val="1000"/>
              </a:spcBef>
              <a:spcAft>
                <a:spcPts val="0"/>
              </a:spcAft>
              <a:buClr>
                <a:schemeClr val="dk1"/>
              </a:buClr>
              <a:buSzPts val="2800"/>
              <a:buFont typeface="Arial"/>
              <a:buChar char="•"/>
              <a:defRPr sz="2800" b="0" i="0" u="none" strike="noStrike" cap="none">
                <a:solidFill>
                  <a:schemeClr val="dk1"/>
                </a:solidFill>
                <a:latin typeface="Times New Roman" panose="02020603050405020304" pitchFamily="18" charset="0"/>
                <a:ea typeface="Calibri"/>
                <a:cs typeface="Times New Roman" panose="02020603050405020304" pitchFamily="18" charset="0"/>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3D15220D-0BB5-4C71-B862-812B075D02FE}" type="datetimeFigureOut">
              <a:rPr lang="en-US" smtClean="0"/>
              <a:pPr/>
              <a:t>10/19/2023</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9CA217EF-0505-4C33-BB20-8A8DF2039023}" type="slidenum">
              <a:rPr lang="en-US" smtClean="0"/>
              <a:pPr/>
              <a:t>‹#›</a:t>
            </a:fld>
            <a:endParaRPr lang="en-US"/>
          </a:p>
        </p:txBody>
      </p:sp>
    </p:spTree>
    <p:extLst>
      <p:ext uri="{BB962C8B-B14F-4D97-AF65-F5344CB8AC3E}">
        <p14:creationId xmlns:p14="http://schemas.microsoft.com/office/powerpoint/2010/main" val="3819110557"/>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D15220D-0BB5-4C71-B862-812B075D02FE}" type="datetimeFigureOut">
              <a:rPr lang="en-US" smtClean="0"/>
              <a:pPr/>
              <a:t>10/19/2023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217EF-0505-4C33-BB20-8A8DF2039023}" type="slidenum">
              <a:rPr lang="en-US" smtClean="0"/>
              <a:pPr/>
              <a:t>‹#›</a:t>
            </a:fld>
            <a:endParaRPr lang="en-US"/>
          </a:p>
        </p:txBody>
      </p:sp>
    </p:spTree>
    <p:extLst>
      <p:ext uri="{BB962C8B-B14F-4D97-AF65-F5344CB8AC3E}">
        <p14:creationId xmlns:p14="http://schemas.microsoft.com/office/powerpoint/2010/main" val="32566084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240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1" r:id="rId13"/>
    <p:sldLayoutId id="2147483672" r:id="rId14"/>
    <p:sldLayoutId id="2147483673" r:id="rId1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30000"/>
        </a:lnSpc>
        <a:spcBef>
          <a:spcPts val="0"/>
        </a:spcBef>
        <a:spcAft>
          <a:spcPts val="0"/>
        </a:spcAft>
        <a:buClr>
          <a:srgbClr val="000000"/>
        </a:buClr>
        <a:buFont typeface="Arial"/>
        <a:defRPr sz="1400" b="0" i="0" u="none" strike="noStrike" cap="none">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sv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2.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2.xml"/><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2.xml"/><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image" Target="../media/image9.svg"/></Relationships>
</file>

<file path=ppt/slides/_rels/slide11.xml.rels><?xml version="1.0" encoding="UTF-8" standalone="yes"?>
<Relationships xmlns="http://schemas.openxmlformats.org/package/2006/relationships"><Relationship Id="rId7" Type="http://schemas.openxmlformats.org/officeDocument/2006/relationships/image" Target="../media/image9.svg"/><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image" Target="../media/image8.png"/><Relationship Id="rId5"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5" Type="http://schemas.openxmlformats.org/officeDocument/2006/relationships/image" Target="../media/image9.sv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2.xml"/><Relationship Id="rId1" Type="http://schemas.openxmlformats.org/officeDocument/2006/relationships/tags" Target="../tags/tag5.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2.xml"/><Relationship Id="rId1" Type="http://schemas.openxmlformats.org/officeDocument/2006/relationships/tags" Target="../tags/tag6.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7.xml"/><Relationship Id="rId6" Type="http://schemas.openxmlformats.org/officeDocument/2006/relationships/image" Target="../media/image16.png"/><Relationship Id="rId5" Type="http://schemas.openxmlformats.org/officeDocument/2006/relationships/image" Target="../media/image120.png"/></Relationships>
</file>

<file path=ppt/slides/_rels/slide17.xml.rels><?xml version="1.0" encoding="UTF-8" standalone="yes"?>
<Relationships xmlns="http://schemas.openxmlformats.org/package/2006/relationships"><Relationship Id="rId7" Type="http://schemas.openxmlformats.org/officeDocument/2006/relationships/image" Target="../media/image9.svg"/><Relationship Id="rId2" Type="http://schemas.openxmlformats.org/officeDocument/2006/relationships/slideLayout" Target="../slideLayouts/slideLayout12.xml"/><Relationship Id="rId1" Type="http://schemas.openxmlformats.org/officeDocument/2006/relationships/tags" Target="../tags/tag8.xml"/><Relationship Id="rId6" Type="http://schemas.openxmlformats.org/officeDocument/2006/relationships/image" Target="../media/image8.png"/><Relationship Id="rId5" Type="http://schemas.openxmlformats.org/officeDocument/2006/relationships/image" Target="../media/image140.png"/></Relationships>
</file>

<file path=ppt/slides/_rels/slide18.xml.rels><?xml version="1.0" encoding="UTF-8" standalone="yes"?>
<Relationships xmlns="http://schemas.openxmlformats.org/package/2006/relationships"><Relationship Id="rId7" Type="http://schemas.openxmlformats.org/officeDocument/2006/relationships/image" Target="../media/image9.svg"/><Relationship Id="rId2" Type="http://schemas.openxmlformats.org/officeDocument/2006/relationships/slideLayout" Target="../slideLayouts/slideLayout12.xml"/><Relationship Id="rId1" Type="http://schemas.openxmlformats.org/officeDocument/2006/relationships/tags" Target="../tags/tag9.xml"/><Relationship Id="rId6" Type="http://schemas.openxmlformats.org/officeDocument/2006/relationships/image" Target="../media/image8.png"/><Relationship Id="rId5" Type="http://schemas.openxmlformats.org/officeDocument/2006/relationships/image" Target="../media/image150.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tags" Target="../tags/tag10.xml"/><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tags" Target="../tags/tag13.xml"/><Relationship Id="rId7" Type="http://schemas.openxmlformats.org/officeDocument/2006/relationships/image" Target="../media/image20.png"/><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4.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12.xml"/><Relationship Id="rId1" Type="http://schemas.openxmlformats.org/officeDocument/2006/relationships/tags" Target="../tags/tag15.xml"/><Relationship Id="rId5" Type="http://schemas.openxmlformats.org/officeDocument/2006/relationships/image" Target="../media/image9.sv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16.xml"/><Relationship Id="rId5" Type="http://schemas.openxmlformats.org/officeDocument/2006/relationships/image" Target="../media/image9.sv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6.xml"/><Relationship Id="rId7"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17.xml"/><Relationship Id="rId6"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18.xml"/><Relationship Id="rId4" Type="http://schemas.openxmlformats.org/officeDocument/2006/relationships/image" Target="../media/image9.svg"/></Relationships>
</file>

<file path=ppt/slides/_rels/slide2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2.xml"/><Relationship Id="rId7" Type="http://schemas.openxmlformats.org/officeDocument/2006/relationships/image" Target="../media/image8.png"/><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12.xml"/><Relationship Id="rId1" Type="http://schemas.openxmlformats.org/officeDocument/2006/relationships/tags" Target="../tags/tag21.xml"/><Relationship Id="rId5" Type="http://schemas.openxmlformats.org/officeDocument/2006/relationships/image" Target="../media/image9.sv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22.xml"/><Relationship Id="rId4" Type="http://schemas.openxmlformats.org/officeDocument/2006/relationships/image" Target="../media/image9.sv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23.xml"/><Relationship Id="rId4" Type="http://schemas.openxmlformats.org/officeDocument/2006/relationships/image" Target="../media/image9.sv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5.xml"/><Relationship Id="rId1" Type="http://schemas.openxmlformats.org/officeDocument/2006/relationships/tags" Target="../tags/tag24.xml"/><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12.xml"/><Relationship Id="rId1" Type="http://schemas.openxmlformats.org/officeDocument/2006/relationships/tags" Target="../tags/tag28.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9.xml"/></Relationships>
</file>

<file path=ppt/slides/_rels/slide35.xml.rels><?xml version="1.0" encoding="UTF-8" standalone="yes"?>
<Relationships xmlns="http://schemas.openxmlformats.org/package/2006/relationships"><Relationship Id="rId13" Type="http://schemas.openxmlformats.org/officeDocument/2006/relationships/image" Target="../media/image31.png"/><Relationship Id="rId3" Type="http://schemas.openxmlformats.org/officeDocument/2006/relationships/tags" Target="../tags/tag32.xml"/><Relationship Id="rId12" Type="http://schemas.openxmlformats.org/officeDocument/2006/relationships/image" Target="../media/image30.png"/><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slideLayout" Target="../slideLayouts/slideLayout12.xml"/><Relationship Id="rId11" Type="http://schemas.openxmlformats.org/officeDocument/2006/relationships/image" Target="../media/image29.png"/><Relationship Id="rId5" Type="http://schemas.openxmlformats.org/officeDocument/2006/relationships/tags" Target="../tags/tag34.xml"/><Relationship Id="rId15" Type="http://schemas.openxmlformats.org/officeDocument/2006/relationships/image" Target="../media/image9.svg"/><Relationship Id="rId10" Type="http://schemas.openxmlformats.org/officeDocument/2006/relationships/image" Target="../media/image25.png"/><Relationship Id="rId4" Type="http://schemas.openxmlformats.org/officeDocument/2006/relationships/tags" Target="../tags/tag33.xml"/><Relationship Id="rId9" Type="http://schemas.openxmlformats.org/officeDocument/2006/relationships/image" Target="../media/image550.png"/><Relationship Id="rId1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2.xml"/><Relationship Id="rId5" Type="http://schemas.openxmlformats.org/officeDocument/2006/relationships/image" Target="../media/image9.sv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35.xml"/><Relationship Id="rId4" Type="http://schemas.openxmlformats.org/officeDocument/2006/relationships/image" Target="../media/image9.svg"/></Relationships>
</file>

<file path=ppt/slides/_rels/slide39.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40.png"/><Relationship Id="rId3" Type="http://schemas.openxmlformats.org/officeDocument/2006/relationships/tags" Target="../tags/tag38.xml"/><Relationship Id="rId7" Type="http://schemas.openxmlformats.org/officeDocument/2006/relationships/slideLayout" Target="../slideLayouts/slideLayout12.xml"/><Relationship Id="rId12" Type="http://schemas.openxmlformats.org/officeDocument/2006/relationships/image" Target="../media/image38.png"/><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image" Target="../media/image37.png"/><Relationship Id="rId5" Type="http://schemas.openxmlformats.org/officeDocument/2006/relationships/tags" Target="../tags/tag40.xml"/><Relationship Id="rId15" Type="http://schemas.openxmlformats.org/officeDocument/2006/relationships/image" Target="../media/image9.svg"/><Relationship Id="rId10" Type="http://schemas.openxmlformats.org/officeDocument/2006/relationships/image" Target="../media/image36.png"/><Relationship Id="rId4" Type="http://schemas.openxmlformats.org/officeDocument/2006/relationships/tags" Target="../tags/tag39.xml"/><Relationship Id="rId9" Type="http://schemas.openxmlformats.org/officeDocument/2006/relationships/image" Target="../media/image35.png"/><Relationship Id="rId14" Type="http://schemas.openxmlformats.org/officeDocument/2006/relationships/image" Target="../media/image8.png"/></Relationships>
</file>

<file path=ppt/slides/_rels/slide40.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40.png"/><Relationship Id="rId3" Type="http://schemas.openxmlformats.org/officeDocument/2006/relationships/tags" Target="../tags/tag44.xml"/><Relationship Id="rId7" Type="http://schemas.openxmlformats.org/officeDocument/2006/relationships/slideLayout" Target="../slideLayouts/slideLayout12.xml"/><Relationship Id="rId12" Type="http://schemas.openxmlformats.org/officeDocument/2006/relationships/image" Target="../media/image38.png"/><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tags" Target="../tags/tag47.xml"/><Relationship Id="rId11" Type="http://schemas.openxmlformats.org/officeDocument/2006/relationships/image" Target="../media/image37.png"/><Relationship Id="rId5" Type="http://schemas.openxmlformats.org/officeDocument/2006/relationships/tags" Target="../tags/tag46.xml"/><Relationship Id="rId15" Type="http://schemas.openxmlformats.org/officeDocument/2006/relationships/image" Target="../media/image9.svg"/><Relationship Id="rId10" Type="http://schemas.openxmlformats.org/officeDocument/2006/relationships/image" Target="../media/image36.png"/><Relationship Id="rId4" Type="http://schemas.openxmlformats.org/officeDocument/2006/relationships/tags" Target="../tags/tag45.xml"/><Relationship Id="rId9" Type="http://schemas.openxmlformats.org/officeDocument/2006/relationships/image" Target="../media/image35.png"/><Relationship Id="rId1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1.jpeg"/><Relationship Id="rId1" Type="http://schemas.openxmlformats.org/officeDocument/2006/relationships/slideLayout" Target="../slideLayouts/slideLayout12.xml"/><Relationship Id="rId4" Type="http://schemas.openxmlformats.org/officeDocument/2006/relationships/image" Target="../media/image9.sv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48.xml"/><Relationship Id="rId6" Type="http://schemas.openxmlformats.org/officeDocument/2006/relationships/image" Target="../media/image42.png"/><Relationship Id="rId5" Type="http://schemas.openxmlformats.org/officeDocument/2006/relationships/image" Target="../media/image76.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49.xml"/><Relationship Id="rId4" Type="http://schemas.openxmlformats.org/officeDocument/2006/relationships/image" Target="../media/image9.sv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50.xml"/><Relationship Id="rId4" Type="http://schemas.openxmlformats.org/officeDocument/2006/relationships/image" Target="../media/image9.svg"/></Relationships>
</file>

<file path=ppt/slides/_rels/slide4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3.png"/><Relationship Id="rId7"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5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52.xml"/><Relationship Id="rId4" Type="http://schemas.openxmlformats.org/officeDocument/2006/relationships/image" Target="../media/image9.svg"/></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7.png"/><Relationship Id="rId1" Type="http://schemas.openxmlformats.org/officeDocument/2006/relationships/slideLayout" Target="../slideLayouts/slideLayout12.xml"/><Relationship Id="rId4" Type="http://schemas.openxmlformats.org/officeDocument/2006/relationships/image" Target="../media/image9.svg"/></Relationships>
</file>

<file path=ppt/slides/_rels/slide5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slideLayout" Target="../slideLayouts/slideLayout12.xml"/><Relationship Id="rId1" Type="http://schemas.openxmlformats.org/officeDocument/2006/relationships/tags" Target="../tags/tag53.xml"/><Relationship Id="rId5" Type="http://schemas.openxmlformats.org/officeDocument/2006/relationships/image" Target="../media/image9.svg"/><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7" Type="http://schemas.openxmlformats.org/officeDocument/2006/relationships/image" Target="../media/image9.svg"/><Relationship Id="rId2" Type="http://schemas.openxmlformats.org/officeDocument/2006/relationships/slideLayout" Target="../slideLayouts/slideLayout12.xml"/><Relationship Id="rId1" Type="http://schemas.openxmlformats.org/officeDocument/2006/relationships/tags" Target="../tags/tag54.xml"/><Relationship Id="rId6" Type="http://schemas.openxmlformats.org/officeDocument/2006/relationships/image" Target="../media/image8.png"/><Relationship Id="rId5" Type="http://schemas.openxmlformats.org/officeDocument/2006/relationships/image" Target="../media/image88.png"/></Relationships>
</file>

<file path=ppt/slides/_rels/slide54.xml.rels><?xml version="1.0" encoding="UTF-8" standalone="yes"?>
<Relationships xmlns="http://schemas.openxmlformats.org/package/2006/relationships"><Relationship Id="rId7" Type="http://schemas.openxmlformats.org/officeDocument/2006/relationships/image" Target="../media/image9.svg"/><Relationship Id="rId2" Type="http://schemas.openxmlformats.org/officeDocument/2006/relationships/slideLayout" Target="../slideLayouts/slideLayout12.xml"/><Relationship Id="rId1" Type="http://schemas.openxmlformats.org/officeDocument/2006/relationships/tags" Target="../tags/tag55.xml"/><Relationship Id="rId6" Type="http://schemas.openxmlformats.org/officeDocument/2006/relationships/image" Target="../media/image8.png"/><Relationship Id="rId5" Type="http://schemas.openxmlformats.org/officeDocument/2006/relationships/image" Target="../media/image89.png"/></Relationships>
</file>

<file path=ppt/slides/_rels/slide5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12.xml"/><Relationship Id="rId1" Type="http://schemas.openxmlformats.org/officeDocument/2006/relationships/tags" Target="../tags/tag56.xml"/><Relationship Id="rId5" Type="http://schemas.openxmlformats.org/officeDocument/2006/relationships/image" Target="../media/image9.svg"/><Relationship Id="rId4" Type="http://schemas.openxmlformats.org/officeDocument/2006/relationships/image" Target="../media/image8.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9.png"/><Relationship Id="rId1" Type="http://schemas.openxmlformats.org/officeDocument/2006/relationships/slideLayout" Target="../slideLayouts/slideLayout12.xml"/><Relationship Id="rId4" Type="http://schemas.openxmlformats.org/officeDocument/2006/relationships/image" Target="../media/image9.svg"/></Relationships>
</file>

<file path=ppt/slides/_rels/slide57.xml.rels><?xml version="1.0" encoding="UTF-8" standalone="yes"?>
<Relationships xmlns="http://schemas.openxmlformats.org/package/2006/relationships"><Relationship Id="rId7" Type="http://schemas.openxmlformats.org/officeDocument/2006/relationships/image" Target="../media/image9.svg"/><Relationship Id="rId2" Type="http://schemas.openxmlformats.org/officeDocument/2006/relationships/slideLayout" Target="../slideLayouts/slideLayout12.xml"/><Relationship Id="rId1" Type="http://schemas.openxmlformats.org/officeDocument/2006/relationships/tags" Target="../tags/tag57.xml"/><Relationship Id="rId6" Type="http://schemas.openxmlformats.org/officeDocument/2006/relationships/image" Target="../media/image8.png"/><Relationship Id="rId5" Type="http://schemas.openxmlformats.org/officeDocument/2006/relationships/image" Target="../media/image760.png"/></Relationships>
</file>

<file path=ppt/slides/_rels/slide5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0.png"/><Relationship Id="rId1" Type="http://schemas.openxmlformats.org/officeDocument/2006/relationships/slideLayout" Target="../slideLayouts/slideLayout12.xml"/><Relationship Id="rId4" Type="http://schemas.openxmlformats.org/officeDocument/2006/relationships/image" Target="../media/image9.svg"/></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0.png"/><Relationship Id="rId1" Type="http://schemas.openxmlformats.org/officeDocument/2006/relationships/slideLayout" Target="../slideLayouts/slideLayout12.xml"/><Relationship Id="rId4" Type="http://schemas.openxmlformats.org/officeDocument/2006/relationships/image" Target="../media/image9.svg"/></Relationships>
</file>

<file path=ppt/slides/_rels/slide6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5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 Id="rId4" Type="http://schemas.openxmlformats.org/officeDocument/2006/relationships/image" Target="../media/image102.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a:solidFill>
                <a:schemeClr val="lt1"/>
              </a:solidFill>
              <a:latin typeface="Calibri"/>
              <a:ea typeface="Calibri"/>
              <a:cs typeface="Calibri"/>
              <a:sym typeface="Calibri"/>
            </a:endParaRPr>
          </a:p>
        </p:txBody>
      </p:sp>
      <p:sp>
        <p:nvSpPr>
          <p:cNvPr id="105" name="Google Shape;105;p1"/>
          <p:cNvSpPr txBox="1"/>
          <p:nvPr/>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3</a:t>
            </a:r>
            <a:endParaRPr dirty="0"/>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1648081" y="4468353"/>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IT241</a:t>
            </a:r>
            <a:endParaRPr dirty="0"/>
          </a:p>
        </p:txBody>
      </p:sp>
      <p:pic>
        <p:nvPicPr>
          <p:cNvPr id="1048" name="Picture 24" descr="Brain-Computer Interfaces to Enable People to Communicate with Their  Thoughts - Science news - Tasnim News Agency">
            <a:extLst>
              <a:ext uri="{FF2B5EF4-FFF2-40B4-BE49-F238E27FC236}">
                <a16:creationId xmlns:a16="http://schemas.microsoft.com/office/drawing/2014/main" id="{3B070EE0-A03D-CF8B-874A-91610FF746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673" y="-663303"/>
            <a:ext cx="7748143" cy="7466693"/>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2" name="Graphic 1">
            <a:extLst>
              <a:ext uri="{FF2B5EF4-FFF2-40B4-BE49-F238E27FC236}">
                <a16:creationId xmlns:a16="http://schemas.microsoft.com/office/drawing/2014/main" id="{59B49C43-6E9F-275A-4E2E-0CF05639C08C}"/>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117;p2">
            <a:extLst>
              <a:ext uri="{FF2B5EF4-FFF2-40B4-BE49-F238E27FC236}">
                <a16:creationId xmlns:a16="http://schemas.microsoft.com/office/drawing/2014/main" id="{2C0443FD-4555-720A-39A7-57115012B3CA}"/>
              </a:ext>
            </a:extLst>
          </p:cNvPr>
          <p:cNvPicPr preferRelativeResize="0">
            <a:picLocks/>
          </p:cNvPicPr>
          <p:nvPr/>
        </p:nvPicPr>
        <p:blipFill rotWithShape="1">
          <a:blip r:embed="rId3">
            <a:alphaModFix/>
          </a:blip>
          <a:srcRect l="4175" r="4175"/>
          <a:stretch/>
        </p:blipFill>
        <p:spPr>
          <a:xfrm>
            <a:off x="391887" y="1447801"/>
            <a:ext cx="5780314" cy="3820885"/>
          </a:xfrm>
          <a:prstGeom prst="rect">
            <a:avLst/>
          </a:prstGeom>
          <a:solidFill>
            <a:srgbClr val="D8D8D8">
              <a:alpha val="49803"/>
            </a:srgbClr>
          </a:solidFill>
          <a:ln>
            <a:noFill/>
          </a:ln>
        </p:spPr>
      </p:pic>
      <p:pic>
        <p:nvPicPr>
          <p:cNvPr id="2" name="Graphic 1">
            <a:extLst>
              <a:ext uri="{FF2B5EF4-FFF2-40B4-BE49-F238E27FC236}">
                <a16:creationId xmlns:a16="http://schemas.microsoft.com/office/drawing/2014/main" id="{D0DAA2B1-DE73-F5D2-16B9-CDF2D5C69BE8}"/>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Outline</a:t>
            </a:r>
          </a:p>
        </p:txBody>
      </p:sp>
      <p:sp>
        <p:nvSpPr>
          <p:cNvPr id="3" name="Content Placeholder 2"/>
          <p:cNvSpPr>
            <a:spLocks noGrp="1"/>
          </p:cNvSpPr>
          <p:nvPr>
            <p:ph idx="1"/>
          </p:nvPr>
        </p:nvSpPr>
        <p:spPr/>
        <p:txBody>
          <a:bodyPr>
            <a:normAutofit/>
          </a:bodyPr>
          <a:lstStyle/>
          <a:p>
            <a:r>
              <a:rPr lang="en-US" dirty="0"/>
              <a:t>Definition of a Function.</a:t>
            </a:r>
          </a:p>
          <a:p>
            <a:pPr lvl="1">
              <a:lnSpc>
                <a:spcPct val="110000"/>
              </a:lnSpc>
            </a:pPr>
            <a:r>
              <a:rPr lang="en-US" dirty="0">
                <a:latin typeface="Times New Roman" panose="02020603050405020304" pitchFamily="18" charset="0"/>
                <a:cs typeface="Times New Roman" panose="02020603050405020304" pitchFamily="18" charset="0"/>
              </a:rPr>
              <a:t>Domain, </a:t>
            </a:r>
            <a:r>
              <a:rPr lang="en-US" dirty="0" err="1">
                <a:latin typeface="Times New Roman" panose="02020603050405020304" pitchFamily="18" charset="0"/>
                <a:cs typeface="Times New Roman" panose="02020603050405020304" pitchFamily="18" charset="0"/>
              </a:rPr>
              <a:t>Codomain</a:t>
            </a:r>
            <a:endParaRPr lang="en-US" dirty="0">
              <a:latin typeface="Times New Roman" panose="02020603050405020304" pitchFamily="18" charset="0"/>
              <a:cs typeface="Times New Roman" panose="02020603050405020304" pitchFamily="18" charset="0"/>
            </a:endParaRPr>
          </a:p>
          <a:p>
            <a:pPr lvl="1">
              <a:lnSpc>
                <a:spcPct val="110000"/>
              </a:lnSpc>
            </a:pPr>
            <a:r>
              <a:rPr lang="en-US" dirty="0">
                <a:latin typeface="Times New Roman" panose="02020603050405020304" pitchFamily="18" charset="0"/>
                <a:cs typeface="Times New Roman" panose="02020603050405020304" pitchFamily="18" charset="0"/>
              </a:rPr>
              <a:t>Image, </a:t>
            </a:r>
            <a:r>
              <a:rPr lang="en-US" dirty="0" err="1">
                <a:latin typeface="Times New Roman" panose="02020603050405020304" pitchFamily="18" charset="0"/>
                <a:cs typeface="Times New Roman" panose="02020603050405020304" pitchFamily="18" charset="0"/>
              </a:rPr>
              <a:t>Preimage</a:t>
            </a:r>
            <a:endParaRPr lang="en-US" dirty="0">
              <a:latin typeface="Times New Roman" panose="02020603050405020304" pitchFamily="18" charset="0"/>
              <a:cs typeface="Times New Roman" panose="02020603050405020304" pitchFamily="18" charset="0"/>
            </a:endParaRPr>
          </a:p>
          <a:p>
            <a:r>
              <a:rPr lang="en-US" dirty="0"/>
              <a:t>Injection, Surjection, </a:t>
            </a:r>
            <a:r>
              <a:rPr lang="en-US" dirty="0" err="1"/>
              <a:t>Bijection</a:t>
            </a:r>
            <a:endParaRPr lang="en-US" dirty="0"/>
          </a:p>
          <a:p>
            <a:r>
              <a:rPr lang="en-US" dirty="0"/>
              <a:t>Inverse Function</a:t>
            </a:r>
          </a:p>
          <a:p>
            <a:r>
              <a:rPr lang="en-US" dirty="0"/>
              <a:t>Function Composition</a:t>
            </a:r>
          </a:p>
          <a:p>
            <a:r>
              <a:rPr lang="en-US" dirty="0"/>
              <a:t>Graphing Functions</a:t>
            </a:r>
          </a:p>
          <a:p>
            <a:r>
              <a:rPr lang="en-US" dirty="0"/>
              <a:t>Floor, Ceiling, Factorial</a:t>
            </a:r>
          </a:p>
        </p:txBody>
      </p:sp>
      <p:sp>
        <p:nvSpPr>
          <p:cNvPr id="4" name="Slide Number Placeholder 3">
            <a:extLst>
              <a:ext uri="{FF2B5EF4-FFF2-40B4-BE49-F238E27FC236}">
                <a16:creationId xmlns:a16="http://schemas.microsoft.com/office/drawing/2014/main" id="{2CF69BDE-0AB6-E12F-C238-130719A34795}"/>
              </a:ext>
            </a:extLst>
          </p:cNvPr>
          <p:cNvSpPr>
            <a:spLocks noGrp="1"/>
          </p:cNvSpPr>
          <p:nvPr>
            <p:ph type="sldNum" sz="quarter" idx="12"/>
          </p:nvPr>
        </p:nvSpPr>
        <p:spPr/>
        <p:txBody>
          <a:bodyPr/>
          <a:lstStyle/>
          <a:p>
            <a:fld id="{6BDBACC2-E59C-4C76-9B43-ACFA72B85B74}" type="slidenum">
              <a:rPr lang="en-US" smtClean="0"/>
              <a:pPr/>
              <a:t>3</a:t>
            </a:fld>
            <a:endParaRPr lang="en-US"/>
          </a:p>
        </p:txBody>
      </p:sp>
      <p:pic>
        <p:nvPicPr>
          <p:cNvPr id="5" name="Graphic 4">
            <a:extLst>
              <a:ext uri="{FF2B5EF4-FFF2-40B4-BE49-F238E27FC236}">
                <a16:creationId xmlns:a16="http://schemas.microsoft.com/office/drawing/2014/main" id="{645B8667-E3DE-5E09-0111-DDE803385C62}"/>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F8A2655-C95E-05CE-A5BD-C85DF5D4D4A4}"/>
              </a:ext>
            </a:extLst>
          </p:cNvPr>
          <p:cNvSpPr>
            <a:spLocks noGrp="1"/>
          </p:cNvSpPr>
          <p:nvPr>
            <p:ph type="sldNum" sz="quarter" idx="12"/>
          </p:nvPr>
        </p:nvSpPr>
        <p:spPr/>
        <p:txBody>
          <a:bodyPr/>
          <a:lstStyle/>
          <a:p>
            <a:fld id="{6BDBACC2-E59C-4C76-9B43-ACFA72B85B74}" type="slidenum">
              <a:rPr lang="en-US" smtClean="0"/>
              <a:pPr/>
              <a:t>4</a:t>
            </a:fld>
            <a:endParaRPr lang="en-US"/>
          </a:p>
        </p:txBody>
      </p:sp>
      <p:sp>
        <p:nvSpPr>
          <p:cNvPr id="3" name="Title 2">
            <a:extLst>
              <a:ext uri="{FF2B5EF4-FFF2-40B4-BE49-F238E27FC236}">
                <a16:creationId xmlns:a16="http://schemas.microsoft.com/office/drawing/2014/main" id="{AD16D224-1040-CCA9-1A8F-89926E5F8ABF}"/>
              </a:ext>
            </a:extLst>
          </p:cNvPr>
          <p:cNvSpPr>
            <a:spLocks noGrp="1"/>
          </p:cNvSpPr>
          <p:nvPr>
            <p:ph type="title"/>
          </p:nvPr>
        </p:nvSpPr>
        <p:spPr/>
        <p:txBody>
          <a:bodyPr/>
          <a:lstStyle/>
          <a:p>
            <a:r>
              <a:rPr lang="en-US" dirty="0"/>
              <a:t>Relations vs Functions</a:t>
            </a:r>
          </a:p>
        </p:txBody>
      </p:sp>
      <p:sp>
        <p:nvSpPr>
          <p:cNvPr id="4" name="Content Placeholder 3">
            <a:extLst>
              <a:ext uri="{FF2B5EF4-FFF2-40B4-BE49-F238E27FC236}">
                <a16:creationId xmlns:a16="http://schemas.microsoft.com/office/drawing/2014/main" id="{B160C50F-DB8D-95D4-5FBB-00DEB87F6E39}"/>
              </a:ext>
            </a:extLst>
          </p:cNvPr>
          <p:cNvSpPr>
            <a:spLocks noGrp="1"/>
          </p:cNvSpPr>
          <p:nvPr>
            <p:ph idx="1"/>
          </p:nvPr>
        </p:nvSpPr>
        <p:spPr/>
        <p:txBody>
          <a:bodyPr>
            <a:normAutofit/>
          </a:bodyPr>
          <a:lstStyle/>
          <a:p>
            <a:r>
              <a:rPr lang="en-US" sz="2800" dirty="0"/>
              <a:t>A function is a relation where exactly one element of </a:t>
            </a:r>
            <a:r>
              <a:rPr lang="en-US" sz="2800" i="1" dirty="0"/>
              <a:t>B</a:t>
            </a:r>
            <a:r>
              <a:rPr lang="en-US" sz="2800" dirty="0"/>
              <a:t> is related to each element of </a:t>
            </a:r>
            <a:r>
              <a:rPr lang="en-US" sz="2800" i="1" dirty="0"/>
              <a:t>A.</a:t>
            </a:r>
          </a:p>
          <a:p>
            <a:pPr marL="50800" indent="0">
              <a:buNone/>
            </a:pPr>
            <a:endParaRPr lang="en-US" i="1" dirty="0"/>
          </a:p>
          <a:p>
            <a:pPr marL="50800" indent="0">
              <a:buNone/>
            </a:pPr>
            <a:endParaRPr lang="en-US" i="1" dirty="0"/>
          </a:p>
          <a:p>
            <a:pPr marL="50800" indent="0">
              <a:buNone/>
            </a:pPr>
            <a:endParaRPr lang="en-US" i="1" dirty="0"/>
          </a:p>
          <a:p>
            <a:r>
              <a:rPr lang="en-US" dirty="0"/>
              <a:t>Example R={(</a:t>
            </a:r>
            <a:r>
              <a:rPr lang="es-ES" dirty="0"/>
              <a:t>2, 1),(3,6),(2,3),(5, 8)}</a:t>
            </a:r>
            <a:r>
              <a:rPr lang="es-ES" dirty="0" err="1"/>
              <a:t>is</a:t>
            </a:r>
            <a:r>
              <a:rPr lang="es-ES" dirty="0"/>
              <a:t> a </a:t>
            </a:r>
            <a:r>
              <a:rPr lang="es-ES" dirty="0" err="1"/>
              <a:t>function</a:t>
            </a:r>
            <a:r>
              <a:rPr lang="es-ES" dirty="0"/>
              <a:t>?</a:t>
            </a:r>
          </a:p>
          <a:p>
            <a:r>
              <a:rPr lang="en-US" dirty="0"/>
              <a:t> Solution False</a:t>
            </a:r>
          </a:p>
          <a:p>
            <a:endParaRPr lang="en-US" dirty="0"/>
          </a:p>
        </p:txBody>
      </p:sp>
      <p:graphicFrame>
        <p:nvGraphicFramePr>
          <p:cNvPr id="6" name="Diagram 5">
            <a:extLst>
              <a:ext uri="{FF2B5EF4-FFF2-40B4-BE49-F238E27FC236}">
                <a16:creationId xmlns:a16="http://schemas.microsoft.com/office/drawing/2014/main" id="{F70D3795-4FD5-5462-2B69-51E0148B5B29}"/>
              </a:ext>
            </a:extLst>
          </p:cNvPr>
          <p:cNvGraphicFramePr/>
          <p:nvPr>
            <p:extLst>
              <p:ext uri="{D42A27DB-BD31-4B8C-83A1-F6EECF244321}">
                <p14:modId xmlns:p14="http://schemas.microsoft.com/office/powerpoint/2010/main" val="3875803033"/>
              </p:ext>
            </p:extLst>
          </p:nvPr>
        </p:nvGraphicFramePr>
        <p:xfrm>
          <a:off x="7246258" y="1957244"/>
          <a:ext cx="5392057" cy="37761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Graphic 4">
            <a:extLst>
              <a:ext uri="{FF2B5EF4-FFF2-40B4-BE49-F238E27FC236}">
                <a16:creationId xmlns:a16="http://schemas.microsoft.com/office/drawing/2014/main" id="{ADCCD652-6889-6626-B2E8-B6B8CD215156}"/>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10052304" y="4718304"/>
            <a:ext cx="2057400" cy="2057400"/>
          </a:xfrm>
          <a:prstGeom prst="ellipse">
            <a:avLst/>
          </a:prstGeom>
        </p:spPr>
      </p:pic>
      <p:pic>
        <p:nvPicPr>
          <p:cNvPr id="53" name="Graphic 52">
            <a:extLst>
              <a:ext uri="{FF2B5EF4-FFF2-40B4-BE49-F238E27FC236}">
                <a16:creationId xmlns:a16="http://schemas.microsoft.com/office/drawing/2014/main" id="{8E7AE5B6-2E7E-7D0C-EEE8-5388150F637B}"/>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8448252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wipe(down)">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wipe(down)">
                                      <p:cBhvr>
                                        <p:cTn id="2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Functions</a:t>
            </a:r>
          </a:p>
        </p:txBody>
      </p:sp>
      <p:sp>
        <p:nvSpPr>
          <p:cNvPr id="3" name="Content Placeholder 2"/>
          <p:cNvSpPr>
            <a:spLocks noGrp="1"/>
          </p:cNvSpPr>
          <p:nvPr>
            <p:ph idx="1"/>
          </p:nvPr>
        </p:nvSpPr>
        <p:spPr>
          <a:xfrm>
            <a:off x="381175" y="1113738"/>
            <a:ext cx="11233704" cy="5097273"/>
          </a:xfrm>
        </p:spPr>
        <p:txBody>
          <a:bodyPr>
            <a:normAutofit fontScale="92500"/>
          </a:bodyPr>
          <a:lstStyle/>
          <a:p>
            <a:pPr>
              <a:buNone/>
            </a:pPr>
            <a:r>
              <a:rPr lang="en-US" b="1" dirty="0"/>
              <a:t>  Definition</a:t>
            </a:r>
            <a:r>
              <a:rPr lang="en-US" dirty="0"/>
              <a:t>: Let </a:t>
            </a:r>
            <a:r>
              <a:rPr lang="en-US" i="1" dirty="0"/>
              <a:t>A</a:t>
            </a:r>
            <a:r>
              <a:rPr lang="en-US" dirty="0"/>
              <a:t> and </a:t>
            </a:r>
            <a:r>
              <a:rPr lang="en-US" i="1" dirty="0"/>
              <a:t>B </a:t>
            </a:r>
            <a:r>
              <a:rPr lang="en-US" dirty="0"/>
              <a:t>be nonempty sets. A </a:t>
            </a:r>
            <a:r>
              <a:rPr lang="en-US" i="1" dirty="0"/>
              <a:t>function</a:t>
            </a:r>
            <a:r>
              <a:rPr lang="en-US" dirty="0"/>
              <a:t> </a:t>
            </a:r>
            <a:r>
              <a:rPr lang="en-US" sz="2000" dirty="0">
                <a:latin typeface="Lucida Calligraphy"/>
              </a:rPr>
              <a:t>f</a:t>
            </a:r>
            <a:r>
              <a:rPr lang="en-US" dirty="0">
                <a:latin typeface="Lucida Calligraphy"/>
              </a:rPr>
              <a:t>  </a:t>
            </a:r>
            <a:r>
              <a:rPr lang="en-US" dirty="0"/>
              <a:t>from </a:t>
            </a:r>
            <a:r>
              <a:rPr lang="en-US" i="1" dirty="0"/>
              <a:t>A</a:t>
            </a:r>
            <a:r>
              <a:rPr lang="en-US" dirty="0"/>
              <a:t> to </a:t>
            </a:r>
            <a:r>
              <a:rPr lang="en-US" i="1" dirty="0"/>
              <a:t>B</a:t>
            </a:r>
            <a:r>
              <a:rPr lang="en-US" dirty="0"/>
              <a:t>, denoted    </a:t>
            </a:r>
            <a:r>
              <a:rPr lang="en-US" dirty="0">
                <a:latin typeface="Lucida Calligraphy" pitchFamily="66" charset="0"/>
              </a:rPr>
              <a:t> </a:t>
            </a:r>
            <a:r>
              <a:rPr lang="en-US" sz="2000" dirty="0">
                <a:latin typeface="Lucida Calligraphy"/>
              </a:rPr>
              <a:t>f</a:t>
            </a:r>
            <a:r>
              <a:rPr lang="en-US" dirty="0">
                <a:latin typeface="Cambria Math" pitchFamily="18" charset="0"/>
                <a:ea typeface="Cambria Math" pitchFamily="18" charset="0"/>
              </a:rPr>
              <a:t>: </a:t>
            </a:r>
            <a:r>
              <a:rPr lang="en-US" i="1" dirty="0">
                <a:ea typeface="Cambria Math" pitchFamily="18" charset="0"/>
              </a:rPr>
              <a:t>A</a:t>
            </a:r>
            <a:r>
              <a:rPr lang="en-US" dirty="0">
                <a:latin typeface="Cambria Math" pitchFamily="18" charset="0"/>
                <a:ea typeface="Cambria Math" pitchFamily="18" charset="0"/>
              </a:rPr>
              <a:t> </a:t>
            </a:r>
            <a:r>
              <a:rPr lang="en-US" dirty="0">
                <a:latin typeface="Cambria Math"/>
                <a:ea typeface="Cambria Math"/>
                <a:sym typeface="Wingdings" pitchFamily="2" charset="2"/>
              </a:rPr>
              <a:t>→</a:t>
            </a:r>
            <a:r>
              <a:rPr lang="en-US" dirty="0">
                <a:latin typeface="Cambria Math" pitchFamily="18" charset="0"/>
                <a:ea typeface="Cambria Math" pitchFamily="18" charset="0"/>
                <a:sym typeface="Wingdings" pitchFamily="2" charset="2"/>
              </a:rPr>
              <a:t> </a:t>
            </a:r>
            <a:r>
              <a:rPr lang="en-US" i="1" dirty="0">
                <a:ea typeface="Cambria Math" pitchFamily="18" charset="0"/>
                <a:sym typeface="Wingdings" pitchFamily="2" charset="2"/>
              </a:rPr>
              <a:t>B</a:t>
            </a:r>
            <a:r>
              <a:rPr lang="en-US" b="1" dirty="0">
                <a:latin typeface="Cambria Math" pitchFamily="18" charset="0"/>
                <a:ea typeface="Cambria Math" pitchFamily="18" charset="0"/>
                <a:sym typeface="Wingdings" pitchFamily="2" charset="2"/>
              </a:rPr>
              <a:t> </a:t>
            </a:r>
            <a:r>
              <a:rPr lang="en-US" dirty="0">
                <a:latin typeface="Cambria Math" pitchFamily="18" charset="0"/>
                <a:ea typeface="Cambria Math" pitchFamily="18" charset="0"/>
                <a:sym typeface="Wingdings" pitchFamily="2" charset="2"/>
              </a:rPr>
              <a:t>is an assignment of each element of </a:t>
            </a:r>
            <a:r>
              <a:rPr lang="en-US" i="1" dirty="0">
                <a:ea typeface="Cambria Math" pitchFamily="18" charset="0"/>
                <a:sym typeface="Wingdings" pitchFamily="2" charset="2"/>
              </a:rPr>
              <a:t>A</a:t>
            </a:r>
            <a:r>
              <a:rPr lang="en-US" dirty="0">
                <a:latin typeface="Cambria Math" pitchFamily="18" charset="0"/>
                <a:ea typeface="Cambria Math" pitchFamily="18" charset="0"/>
                <a:sym typeface="Wingdings" pitchFamily="2" charset="2"/>
              </a:rPr>
              <a:t> to exactly one element of </a:t>
            </a:r>
            <a:r>
              <a:rPr lang="en-US" i="1" dirty="0">
                <a:ea typeface="Cambria Math" pitchFamily="18" charset="0"/>
                <a:sym typeface="Wingdings" pitchFamily="2" charset="2"/>
              </a:rPr>
              <a:t>B</a:t>
            </a:r>
            <a:r>
              <a:rPr lang="en-US" dirty="0">
                <a:latin typeface="Cambria Math" pitchFamily="18" charset="0"/>
                <a:ea typeface="Cambria Math" pitchFamily="18" charset="0"/>
                <a:sym typeface="Wingdings" pitchFamily="2" charset="2"/>
              </a:rPr>
              <a:t>. </a:t>
            </a:r>
          </a:p>
          <a:p>
            <a:pPr>
              <a:buNone/>
            </a:pPr>
            <a:r>
              <a:rPr lang="en-US" dirty="0">
                <a:latin typeface="Cambria Math" pitchFamily="18" charset="0"/>
                <a:ea typeface="Cambria Math" pitchFamily="18" charset="0"/>
                <a:sym typeface="Wingdings" pitchFamily="2" charset="2"/>
              </a:rPr>
              <a:t>     We write</a:t>
            </a:r>
            <a:r>
              <a:rPr lang="en-US" dirty="0">
                <a:sym typeface="Wingdings" pitchFamily="2" charset="2"/>
              </a:rPr>
              <a:t>  </a:t>
            </a:r>
            <a:r>
              <a:rPr lang="en-US" sz="2000" dirty="0">
                <a:latin typeface="Lucida Calligraphy"/>
              </a:rPr>
              <a:t>f</a:t>
            </a:r>
            <a:r>
              <a:rPr lang="en-US" dirty="0">
                <a:latin typeface="Cambria Math" pitchFamily="18" charset="0"/>
                <a:ea typeface="Cambria Math" pitchFamily="18" charset="0"/>
              </a:rPr>
              <a:t>(</a:t>
            </a:r>
            <a:r>
              <a:rPr lang="en-US" i="1" dirty="0">
                <a:latin typeface="Cambria Math" pitchFamily="18" charset="0"/>
                <a:ea typeface="Cambria Math" pitchFamily="18" charset="0"/>
              </a:rPr>
              <a:t>a</a:t>
            </a:r>
            <a:r>
              <a:rPr lang="en-US" dirty="0">
                <a:latin typeface="Cambria Math" pitchFamily="18" charset="0"/>
                <a:ea typeface="Cambria Math" pitchFamily="18" charset="0"/>
              </a:rPr>
              <a:t>) = </a:t>
            </a:r>
            <a:r>
              <a:rPr lang="en-US" i="1" dirty="0">
                <a:latin typeface="Cambria Math" pitchFamily="18" charset="0"/>
                <a:ea typeface="Cambria Math" pitchFamily="18" charset="0"/>
              </a:rPr>
              <a:t>b</a:t>
            </a:r>
            <a:r>
              <a:rPr lang="en-US" b="1" dirty="0">
                <a:latin typeface="Cambria Math" pitchFamily="18" charset="0"/>
                <a:ea typeface="Cambria Math" pitchFamily="18" charset="0"/>
                <a:sym typeface="Wingdings" pitchFamily="2" charset="2"/>
              </a:rPr>
              <a:t>  </a:t>
            </a:r>
            <a:r>
              <a:rPr lang="en-US" dirty="0">
                <a:latin typeface="Cambria Math" pitchFamily="18" charset="0"/>
                <a:ea typeface="Cambria Math" pitchFamily="18" charset="0"/>
                <a:sym typeface="Wingdings" pitchFamily="2" charset="2"/>
              </a:rPr>
              <a:t>if </a:t>
            </a:r>
            <a:r>
              <a:rPr lang="en-US" i="1" dirty="0">
                <a:latin typeface="Cambria Math" pitchFamily="18" charset="0"/>
                <a:ea typeface="Cambria Math" pitchFamily="18" charset="0"/>
                <a:sym typeface="Wingdings" pitchFamily="2" charset="2"/>
              </a:rPr>
              <a:t>b</a:t>
            </a:r>
            <a:r>
              <a:rPr lang="en-US" dirty="0">
                <a:latin typeface="Cambria Math" pitchFamily="18" charset="0"/>
                <a:ea typeface="Cambria Math" pitchFamily="18" charset="0"/>
                <a:sym typeface="Wingdings" pitchFamily="2" charset="2"/>
              </a:rPr>
              <a:t> is the unique element of </a:t>
            </a:r>
            <a:r>
              <a:rPr lang="en-US" i="1" dirty="0">
                <a:ea typeface="Cambria Math" pitchFamily="18" charset="0"/>
                <a:sym typeface="Wingdings" pitchFamily="2" charset="2"/>
              </a:rPr>
              <a:t>B</a:t>
            </a:r>
            <a:r>
              <a:rPr lang="en-US" dirty="0">
                <a:latin typeface="Cambria Math" pitchFamily="18" charset="0"/>
                <a:ea typeface="Cambria Math" pitchFamily="18" charset="0"/>
                <a:sym typeface="Wingdings" pitchFamily="2" charset="2"/>
              </a:rPr>
              <a:t> assigned by the function </a:t>
            </a:r>
            <a:r>
              <a:rPr lang="en-US" sz="2000" dirty="0">
                <a:latin typeface="Lucida Calligraphy"/>
              </a:rPr>
              <a:t>f</a:t>
            </a:r>
            <a:r>
              <a:rPr lang="en-US" dirty="0">
                <a:latin typeface="Cambria Math" pitchFamily="18" charset="0"/>
                <a:ea typeface="Cambria Math" pitchFamily="18" charset="0"/>
                <a:sym typeface="Wingdings" pitchFamily="2" charset="2"/>
              </a:rPr>
              <a:t> to the element </a:t>
            </a:r>
            <a:r>
              <a:rPr lang="en-US" i="1" dirty="0">
                <a:ea typeface="Cambria Math" pitchFamily="18" charset="0"/>
                <a:sym typeface="Wingdings" pitchFamily="2" charset="2"/>
              </a:rPr>
              <a:t>a</a:t>
            </a:r>
            <a:r>
              <a:rPr lang="en-US" dirty="0">
                <a:latin typeface="Cambria Math" pitchFamily="18" charset="0"/>
                <a:ea typeface="Cambria Math" pitchFamily="18" charset="0"/>
                <a:sym typeface="Wingdings" pitchFamily="2" charset="2"/>
              </a:rPr>
              <a:t> of </a:t>
            </a:r>
            <a:r>
              <a:rPr lang="en-US" i="1" dirty="0">
                <a:ea typeface="Cambria Math" pitchFamily="18" charset="0"/>
                <a:sym typeface="Wingdings" pitchFamily="2" charset="2"/>
              </a:rPr>
              <a:t>A</a:t>
            </a:r>
            <a:r>
              <a:rPr lang="en-US" dirty="0">
                <a:latin typeface="Cambria Math" pitchFamily="18" charset="0"/>
                <a:ea typeface="Cambria Math" pitchFamily="18" charset="0"/>
                <a:sym typeface="Wingdings" pitchFamily="2" charset="2"/>
              </a:rPr>
              <a:t>. </a:t>
            </a:r>
          </a:p>
          <a:p>
            <a:r>
              <a:rPr lang="en-US" dirty="0">
                <a:latin typeface="Cambria Math" pitchFamily="18" charset="0"/>
                <a:ea typeface="Cambria Math" pitchFamily="18" charset="0"/>
                <a:sym typeface="Wingdings" pitchFamily="2" charset="2"/>
              </a:rPr>
              <a:t>Functions are sometimes</a:t>
            </a:r>
          </a:p>
          <a:p>
            <a:pPr>
              <a:buNone/>
            </a:pPr>
            <a:r>
              <a:rPr lang="en-US" dirty="0">
                <a:latin typeface="Cambria Math" pitchFamily="18" charset="0"/>
                <a:ea typeface="Cambria Math" pitchFamily="18" charset="0"/>
                <a:sym typeface="Wingdings" pitchFamily="2" charset="2"/>
              </a:rPr>
              <a:t>     called </a:t>
            </a:r>
            <a:r>
              <a:rPr lang="en-US" i="1" dirty="0">
                <a:ea typeface="Cambria Math" pitchFamily="18" charset="0"/>
                <a:sym typeface="Wingdings" pitchFamily="2" charset="2"/>
              </a:rPr>
              <a:t>mappings</a:t>
            </a:r>
            <a:r>
              <a:rPr lang="en-US" dirty="0">
                <a:latin typeface="Cambria Math" pitchFamily="18" charset="0"/>
                <a:ea typeface="Cambria Math" pitchFamily="18" charset="0"/>
                <a:sym typeface="Wingdings" pitchFamily="2" charset="2"/>
              </a:rPr>
              <a:t> or </a:t>
            </a:r>
          </a:p>
          <a:p>
            <a:pPr>
              <a:buNone/>
            </a:pPr>
            <a:r>
              <a:rPr lang="en-US" dirty="0">
                <a:latin typeface="Cambria Math" pitchFamily="18" charset="0"/>
                <a:ea typeface="Cambria Math" pitchFamily="18" charset="0"/>
                <a:sym typeface="Wingdings" pitchFamily="2" charset="2"/>
              </a:rPr>
              <a:t>     </a:t>
            </a:r>
            <a:r>
              <a:rPr lang="en-US" i="1" dirty="0">
                <a:ea typeface="Cambria Math" pitchFamily="18" charset="0"/>
                <a:sym typeface="Wingdings" pitchFamily="2" charset="2"/>
              </a:rPr>
              <a:t>transformations</a:t>
            </a:r>
            <a:r>
              <a:rPr lang="en-US" dirty="0">
                <a:latin typeface="Cambria Math" pitchFamily="18" charset="0"/>
                <a:ea typeface="Cambria Math" pitchFamily="18" charset="0"/>
                <a:sym typeface="Wingdings" pitchFamily="2" charset="2"/>
              </a:rPr>
              <a:t>.</a:t>
            </a:r>
            <a:endParaRPr lang="en-US" b="1" dirty="0">
              <a:latin typeface="Cambria Math" pitchFamily="18" charset="0"/>
              <a:ea typeface="Cambria Math" pitchFamily="18" charset="0"/>
              <a:sym typeface="Wingdings" pitchFamily="2" charset="2"/>
            </a:endParaRPr>
          </a:p>
          <a:p>
            <a:pPr>
              <a:buNone/>
            </a:pPr>
            <a:r>
              <a:rPr lang="en-US" dirty="0">
                <a:latin typeface="Cambria Math" pitchFamily="18" charset="0"/>
                <a:ea typeface="Cambria Math" pitchFamily="18" charset="0"/>
                <a:sym typeface="Wingdings" pitchFamily="2" charset="2"/>
              </a:rPr>
              <a:t> </a:t>
            </a:r>
          </a:p>
          <a:p>
            <a:pPr>
              <a:buNone/>
            </a:pPr>
            <a:endParaRPr lang="en-US" dirty="0">
              <a:latin typeface="Cambria Math" pitchFamily="18" charset="0"/>
              <a:ea typeface="Cambria Math" pitchFamily="18" charset="0"/>
              <a:sym typeface="Wingdings" pitchFamily="2" charset="2"/>
            </a:endParaRPr>
          </a:p>
        </p:txBody>
      </p:sp>
      <p:grpSp>
        <p:nvGrpSpPr>
          <p:cNvPr id="51" name="Group 50">
            <a:extLst>
              <a:ext uri="{FF2B5EF4-FFF2-40B4-BE49-F238E27FC236}">
                <a16:creationId xmlns:a16="http://schemas.microsoft.com/office/drawing/2014/main" id="{B5D13D60-7C07-F13B-1113-9BB05E303963}"/>
              </a:ext>
            </a:extLst>
          </p:cNvPr>
          <p:cNvGrpSpPr/>
          <p:nvPr/>
        </p:nvGrpSpPr>
        <p:grpSpPr>
          <a:xfrm>
            <a:off x="7587343" y="3275111"/>
            <a:ext cx="2590800" cy="2813179"/>
            <a:chOff x="7587343" y="3275111"/>
            <a:chExt cx="2590800" cy="2813179"/>
          </a:xfrm>
        </p:grpSpPr>
        <p:sp>
          <p:nvSpPr>
            <p:cNvPr id="13" name="Flowchart: Connector 12">
              <a:extLst>
                <a:ext uri="{FF2B5EF4-FFF2-40B4-BE49-F238E27FC236}">
                  <a16:creationId xmlns:a16="http://schemas.microsoft.com/office/drawing/2014/main" id="{1E2E0B1C-055B-5697-D409-9D0C5582AC1D}"/>
                </a:ext>
              </a:extLst>
            </p:cNvPr>
            <p:cNvSpPr/>
            <p:nvPr/>
          </p:nvSpPr>
          <p:spPr>
            <a:xfrm>
              <a:off x="7968343" y="46467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Connector 13">
              <a:extLst>
                <a:ext uri="{FF2B5EF4-FFF2-40B4-BE49-F238E27FC236}">
                  <a16:creationId xmlns:a16="http://schemas.microsoft.com/office/drawing/2014/main" id="{2171F46A-5EE4-7020-450F-63C8303CF86D}"/>
                </a:ext>
              </a:extLst>
            </p:cNvPr>
            <p:cNvSpPr/>
            <p:nvPr/>
          </p:nvSpPr>
          <p:spPr>
            <a:xfrm>
              <a:off x="7968343" y="52563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Connector 14">
              <a:extLst>
                <a:ext uri="{FF2B5EF4-FFF2-40B4-BE49-F238E27FC236}">
                  <a16:creationId xmlns:a16="http://schemas.microsoft.com/office/drawing/2014/main" id="{25DB7247-A3ED-5919-4642-3932D98F19CD}"/>
                </a:ext>
              </a:extLst>
            </p:cNvPr>
            <p:cNvSpPr/>
            <p:nvPr/>
          </p:nvSpPr>
          <p:spPr>
            <a:xfrm>
              <a:off x="7968343" y="39609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Connector 15">
              <a:extLst>
                <a:ext uri="{FF2B5EF4-FFF2-40B4-BE49-F238E27FC236}">
                  <a16:creationId xmlns:a16="http://schemas.microsoft.com/office/drawing/2014/main" id="{7C963751-E726-A3C1-72E3-27E9E934128E}"/>
                </a:ext>
              </a:extLst>
            </p:cNvPr>
            <p:cNvSpPr/>
            <p:nvPr/>
          </p:nvSpPr>
          <p:spPr>
            <a:xfrm>
              <a:off x="8044543" y="57897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lowchart: Connector 19">
              <a:extLst>
                <a:ext uri="{FF2B5EF4-FFF2-40B4-BE49-F238E27FC236}">
                  <a16:creationId xmlns:a16="http://schemas.microsoft.com/office/drawing/2014/main" id="{B275847C-7854-FE44-DE0E-5BA2BE4DC673}"/>
                </a:ext>
              </a:extLst>
            </p:cNvPr>
            <p:cNvSpPr/>
            <p:nvPr/>
          </p:nvSpPr>
          <p:spPr>
            <a:xfrm>
              <a:off x="9416143" y="37323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lowchart: Connector 20">
              <a:extLst>
                <a:ext uri="{FF2B5EF4-FFF2-40B4-BE49-F238E27FC236}">
                  <a16:creationId xmlns:a16="http://schemas.microsoft.com/office/drawing/2014/main" id="{00E560F4-0E8D-4A2B-DBAB-CC501961A01F}"/>
                </a:ext>
              </a:extLst>
            </p:cNvPr>
            <p:cNvSpPr/>
            <p:nvPr/>
          </p:nvSpPr>
          <p:spPr>
            <a:xfrm>
              <a:off x="9416143" y="47229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5FBFDEE9-0CC2-DBC2-9652-3EE33E20BB5B}"/>
                </a:ext>
              </a:extLst>
            </p:cNvPr>
            <p:cNvSpPr txBox="1"/>
            <p:nvPr/>
          </p:nvSpPr>
          <p:spPr>
            <a:xfrm>
              <a:off x="9797143" y="3656111"/>
              <a:ext cx="203200" cy="307777"/>
            </a:xfrm>
            <a:prstGeom prst="rect">
              <a:avLst/>
            </a:prstGeom>
            <a:noFill/>
          </p:spPr>
          <p:txBody>
            <a:bodyPr wrap="square" rtlCol="0">
              <a:spAutoFit/>
            </a:bodyPr>
            <a:lstStyle/>
            <a:p>
              <a:r>
                <a:rPr lang="en-US" dirty="0"/>
                <a:t>A</a:t>
              </a:r>
            </a:p>
          </p:txBody>
        </p:sp>
        <p:sp>
          <p:nvSpPr>
            <p:cNvPr id="23" name="TextBox 22">
              <a:extLst>
                <a:ext uri="{FF2B5EF4-FFF2-40B4-BE49-F238E27FC236}">
                  <a16:creationId xmlns:a16="http://schemas.microsoft.com/office/drawing/2014/main" id="{66525B78-4FE8-746E-CC61-4D0A765EEECA}"/>
                </a:ext>
              </a:extLst>
            </p:cNvPr>
            <p:cNvSpPr txBox="1"/>
            <p:nvPr/>
          </p:nvSpPr>
          <p:spPr>
            <a:xfrm>
              <a:off x="9797143" y="4189511"/>
              <a:ext cx="203200" cy="307777"/>
            </a:xfrm>
            <a:prstGeom prst="rect">
              <a:avLst/>
            </a:prstGeom>
            <a:noFill/>
          </p:spPr>
          <p:txBody>
            <a:bodyPr wrap="square" rtlCol="0">
              <a:spAutoFit/>
            </a:bodyPr>
            <a:lstStyle/>
            <a:p>
              <a:r>
                <a:rPr lang="en-US" dirty="0"/>
                <a:t>B</a:t>
              </a:r>
            </a:p>
          </p:txBody>
        </p:sp>
        <p:sp>
          <p:nvSpPr>
            <p:cNvPr id="29" name="TextBox 28">
              <a:extLst>
                <a:ext uri="{FF2B5EF4-FFF2-40B4-BE49-F238E27FC236}">
                  <a16:creationId xmlns:a16="http://schemas.microsoft.com/office/drawing/2014/main" id="{4AE54728-58B5-9E67-7D4A-C1FE12E1F9B1}"/>
                </a:ext>
              </a:extLst>
            </p:cNvPr>
            <p:cNvSpPr txBox="1"/>
            <p:nvPr/>
          </p:nvSpPr>
          <p:spPr>
            <a:xfrm>
              <a:off x="9873343" y="4722911"/>
              <a:ext cx="76200" cy="307777"/>
            </a:xfrm>
            <a:prstGeom prst="rect">
              <a:avLst/>
            </a:prstGeom>
            <a:noFill/>
          </p:spPr>
          <p:txBody>
            <a:bodyPr wrap="square" rtlCol="0">
              <a:spAutoFit/>
            </a:bodyPr>
            <a:lstStyle/>
            <a:p>
              <a:r>
                <a:rPr lang="en-US" dirty="0"/>
                <a:t>C</a:t>
              </a:r>
            </a:p>
          </p:txBody>
        </p:sp>
        <p:sp>
          <p:nvSpPr>
            <p:cNvPr id="32" name="TextBox 31">
              <a:extLst>
                <a:ext uri="{FF2B5EF4-FFF2-40B4-BE49-F238E27FC236}">
                  <a16:creationId xmlns:a16="http://schemas.microsoft.com/office/drawing/2014/main" id="{C7A97A4C-5CDF-8A8D-DE5A-56F623D1E2A4}"/>
                </a:ext>
              </a:extLst>
            </p:cNvPr>
            <p:cNvSpPr txBox="1"/>
            <p:nvPr/>
          </p:nvSpPr>
          <p:spPr>
            <a:xfrm>
              <a:off x="7587343" y="3275111"/>
              <a:ext cx="1600200" cy="307777"/>
            </a:xfrm>
            <a:prstGeom prst="rect">
              <a:avLst/>
            </a:prstGeom>
            <a:noFill/>
          </p:spPr>
          <p:txBody>
            <a:bodyPr wrap="square" rtlCol="0">
              <a:spAutoFit/>
            </a:bodyPr>
            <a:lstStyle/>
            <a:p>
              <a:r>
                <a:rPr lang="en-US" b="1" dirty="0"/>
                <a:t>Students</a:t>
              </a:r>
            </a:p>
          </p:txBody>
        </p:sp>
        <p:sp>
          <p:nvSpPr>
            <p:cNvPr id="37" name="TextBox 36">
              <a:extLst>
                <a:ext uri="{FF2B5EF4-FFF2-40B4-BE49-F238E27FC236}">
                  <a16:creationId xmlns:a16="http://schemas.microsoft.com/office/drawing/2014/main" id="{AEC1B73D-C7CF-91BD-D4D1-4211C156AA25}"/>
                </a:ext>
              </a:extLst>
            </p:cNvPr>
            <p:cNvSpPr txBox="1"/>
            <p:nvPr/>
          </p:nvSpPr>
          <p:spPr>
            <a:xfrm>
              <a:off x="9111343" y="3275111"/>
              <a:ext cx="1066800" cy="307777"/>
            </a:xfrm>
            <a:prstGeom prst="rect">
              <a:avLst/>
            </a:prstGeom>
            <a:noFill/>
          </p:spPr>
          <p:txBody>
            <a:bodyPr wrap="square" rtlCol="0">
              <a:spAutoFit/>
            </a:bodyPr>
            <a:lstStyle/>
            <a:p>
              <a:r>
                <a:rPr lang="en-US" b="1" dirty="0"/>
                <a:t>Grades</a:t>
              </a:r>
            </a:p>
          </p:txBody>
        </p:sp>
        <p:sp>
          <p:nvSpPr>
            <p:cNvPr id="39" name="Flowchart: Connector 38">
              <a:extLst>
                <a:ext uri="{FF2B5EF4-FFF2-40B4-BE49-F238E27FC236}">
                  <a16:creationId xmlns:a16="http://schemas.microsoft.com/office/drawing/2014/main" id="{4CDE7683-0BEF-2502-74C6-71FAF6AE6093}"/>
                </a:ext>
              </a:extLst>
            </p:cNvPr>
            <p:cNvSpPr/>
            <p:nvPr/>
          </p:nvSpPr>
          <p:spPr>
            <a:xfrm>
              <a:off x="9416143" y="42657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lowchart: Connector 40">
              <a:extLst>
                <a:ext uri="{FF2B5EF4-FFF2-40B4-BE49-F238E27FC236}">
                  <a16:creationId xmlns:a16="http://schemas.microsoft.com/office/drawing/2014/main" id="{ABE768F1-C3FB-6824-92ED-3056B440CDF9}"/>
                </a:ext>
              </a:extLst>
            </p:cNvPr>
            <p:cNvSpPr/>
            <p:nvPr/>
          </p:nvSpPr>
          <p:spPr>
            <a:xfrm>
              <a:off x="9416143" y="51801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lowchart: Connector 42">
              <a:extLst>
                <a:ext uri="{FF2B5EF4-FFF2-40B4-BE49-F238E27FC236}">
                  <a16:creationId xmlns:a16="http://schemas.microsoft.com/office/drawing/2014/main" id="{6796DC88-657E-BCB9-45AD-43290D472848}"/>
                </a:ext>
              </a:extLst>
            </p:cNvPr>
            <p:cNvSpPr/>
            <p:nvPr/>
          </p:nvSpPr>
          <p:spPr>
            <a:xfrm>
              <a:off x="9416143" y="56373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a:extLst>
                <a:ext uri="{FF2B5EF4-FFF2-40B4-BE49-F238E27FC236}">
                  <a16:creationId xmlns:a16="http://schemas.microsoft.com/office/drawing/2014/main" id="{27F4E882-F7D8-DBF2-BAAF-076872A73651}"/>
                </a:ext>
              </a:extLst>
            </p:cNvPr>
            <p:cNvSpPr txBox="1"/>
            <p:nvPr/>
          </p:nvSpPr>
          <p:spPr>
            <a:xfrm>
              <a:off x="9797143" y="5180111"/>
              <a:ext cx="203200" cy="307777"/>
            </a:xfrm>
            <a:prstGeom prst="rect">
              <a:avLst/>
            </a:prstGeom>
            <a:noFill/>
          </p:spPr>
          <p:txBody>
            <a:bodyPr wrap="square" rtlCol="0">
              <a:spAutoFit/>
            </a:bodyPr>
            <a:lstStyle/>
            <a:p>
              <a:r>
                <a:rPr lang="en-US" dirty="0"/>
                <a:t>D</a:t>
              </a:r>
            </a:p>
          </p:txBody>
        </p:sp>
        <p:sp>
          <p:nvSpPr>
            <p:cNvPr id="46" name="TextBox 45">
              <a:extLst>
                <a:ext uri="{FF2B5EF4-FFF2-40B4-BE49-F238E27FC236}">
                  <a16:creationId xmlns:a16="http://schemas.microsoft.com/office/drawing/2014/main" id="{87226C59-052A-C511-54FD-E1B784ED9727}"/>
                </a:ext>
              </a:extLst>
            </p:cNvPr>
            <p:cNvSpPr txBox="1"/>
            <p:nvPr/>
          </p:nvSpPr>
          <p:spPr>
            <a:xfrm>
              <a:off x="9873343" y="5637311"/>
              <a:ext cx="228600" cy="307777"/>
            </a:xfrm>
            <a:prstGeom prst="rect">
              <a:avLst/>
            </a:prstGeom>
            <a:noFill/>
          </p:spPr>
          <p:txBody>
            <a:bodyPr wrap="square" rtlCol="0">
              <a:spAutoFit/>
            </a:bodyPr>
            <a:lstStyle/>
            <a:p>
              <a:r>
                <a:rPr lang="en-US" dirty="0"/>
                <a:t>F</a:t>
              </a:r>
            </a:p>
          </p:txBody>
        </p:sp>
        <p:cxnSp>
          <p:nvCxnSpPr>
            <p:cNvPr id="47" name="Straight Arrow Connector 46">
              <a:extLst>
                <a:ext uri="{FF2B5EF4-FFF2-40B4-BE49-F238E27FC236}">
                  <a16:creationId xmlns:a16="http://schemas.microsoft.com/office/drawing/2014/main" id="{73AA9A97-D4A8-A141-5E91-48676060C83C}"/>
                </a:ext>
              </a:extLst>
            </p:cNvPr>
            <p:cNvCxnSpPr>
              <a:stCxn id="15" idx="6"/>
            </p:cNvCxnSpPr>
            <p:nvPr/>
          </p:nvCxnSpPr>
          <p:spPr>
            <a:xfrm flipV="1">
              <a:off x="8273143" y="3960910"/>
              <a:ext cx="1143000" cy="1492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987F6E52-5F90-6A2B-8304-687FA6D3DA99}"/>
                </a:ext>
              </a:extLst>
            </p:cNvPr>
            <p:cNvCxnSpPr/>
            <p:nvPr/>
          </p:nvCxnSpPr>
          <p:spPr>
            <a:xfrm flipV="1">
              <a:off x="8349343" y="4494310"/>
              <a:ext cx="9906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A9F924A6-B46C-8BAF-194F-FB926F33087C}"/>
                </a:ext>
              </a:extLst>
            </p:cNvPr>
            <p:cNvCxnSpPr/>
            <p:nvPr/>
          </p:nvCxnSpPr>
          <p:spPr>
            <a:xfrm rot="5400000" flipH="1" flipV="1">
              <a:off x="8614944" y="3923910"/>
              <a:ext cx="351636" cy="11876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21BB36BB-28A1-3702-D516-7C8438D4DDAF}"/>
                </a:ext>
              </a:extLst>
            </p:cNvPr>
            <p:cNvCxnSpPr/>
            <p:nvPr/>
          </p:nvCxnSpPr>
          <p:spPr>
            <a:xfrm rot="5400000" flipH="1" flipV="1">
              <a:off x="7892143" y="4494310"/>
              <a:ext cx="18288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4" name="Slide Number Placeholder 3">
            <a:extLst>
              <a:ext uri="{FF2B5EF4-FFF2-40B4-BE49-F238E27FC236}">
                <a16:creationId xmlns:a16="http://schemas.microsoft.com/office/drawing/2014/main" id="{E7A44637-D5BE-D31B-5890-0FB52BEBD3C5}"/>
              </a:ext>
            </a:extLst>
          </p:cNvPr>
          <p:cNvSpPr>
            <a:spLocks noGrp="1"/>
          </p:cNvSpPr>
          <p:nvPr>
            <p:ph type="sldNum" sz="quarter" idx="12"/>
          </p:nvPr>
        </p:nvSpPr>
        <p:spPr/>
        <p:txBody>
          <a:bodyPr/>
          <a:lstStyle/>
          <a:p>
            <a:fld id="{6BDBACC2-E59C-4C76-9B43-ACFA72B85B74}" type="slidenum">
              <a:rPr lang="en-US" smtClean="0"/>
              <a:pPr/>
              <a:t>5</a:t>
            </a:fld>
            <a:endParaRPr lang="en-US"/>
          </a:p>
        </p:txBody>
      </p:sp>
      <p:pic>
        <p:nvPicPr>
          <p:cNvPr id="5" name="Graphic 4">
            <a:extLst>
              <a:ext uri="{FF2B5EF4-FFF2-40B4-BE49-F238E27FC236}">
                <a16:creationId xmlns:a16="http://schemas.microsoft.com/office/drawing/2014/main" id="{840C2DDC-2B52-D5DF-714E-61E0F7D4E1DF}"/>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pic>
        <p:nvPicPr>
          <p:cNvPr id="85" name="Graphic 84">
            <a:extLst>
              <a:ext uri="{FF2B5EF4-FFF2-40B4-BE49-F238E27FC236}">
                <a16:creationId xmlns:a16="http://schemas.microsoft.com/office/drawing/2014/main" id="{39101BC6-586D-D4B4-F15A-CBE741A8AC70}"/>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Functions</a:t>
            </a:r>
          </a:p>
        </p:txBody>
      </p:sp>
      <p:sp>
        <p:nvSpPr>
          <p:cNvPr id="3" name="Content Placeholder 2"/>
          <p:cNvSpPr>
            <a:spLocks noGrp="1"/>
          </p:cNvSpPr>
          <p:nvPr>
            <p:ph idx="1"/>
          </p:nvPr>
        </p:nvSpPr>
        <p:spPr/>
        <p:txBody>
          <a:bodyPr>
            <a:normAutofit/>
          </a:bodyPr>
          <a:lstStyle/>
          <a:p>
            <a:pPr>
              <a:buNone/>
            </a:pPr>
            <a:r>
              <a:rPr lang="en-US" dirty="0"/>
              <a:t>Given a function </a:t>
            </a:r>
            <a:r>
              <a:rPr lang="en-US" i="1" dirty="0"/>
              <a:t>f</a:t>
            </a:r>
            <a:r>
              <a:rPr lang="en-US" dirty="0">
                <a:latin typeface="Cambria Math" pitchFamily="18" charset="0"/>
                <a:ea typeface="Cambria Math" pitchFamily="18" charset="0"/>
              </a:rPr>
              <a:t>: </a:t>
            </a:r>
            <a:r>
              <a:rPr lang="en-US" i="1" dirty="0">
                <a:ea typeface="Cambria Math" pitchFamily="18" charset="0"/>
              </a:rPr>
              <a:t>A</a:t>
            </a:r>
            <a:r>
              <a:rPr lang="en-US" dirty="0">
                <a:latin typeface="Cambria Math" pitchFamily="18" charset="0"/>
                <a:ea typeface="Cambria Math" pitchFamily="18" charset="0"/>
              </a:rPr>
              <a:t> </a:t>
            </a:r>
            <a:r>
              <a:rPr lang="en-US" dirty="0">
                <a:latin typeface="Cambria Math" pitchFamily="18" charset="0"/>
                <a:ea typeface="Cambria Math" pitchFamily="18" charset="0"/>
                <a:sym typeface="Wingdings" pitchFamily="2" charset="2"/>
              </a:rPr>
              <a:t>→ </a:t>
            </a:r>
            <a:r>
              <a:rPr lang="en-US" i="1" dirty="0">
                <a:ea typeface="Cambria Math" pitchFamily="18" charset="0"/>
                <a:sym typeface="Wingdings" pitchFamily="2" charset="2"/>
              </a:rPr>
              <a:t>B</a:t>
            </a:r>
            <a:r>
              <a:rPr lang="en-US" b="1" dirty="0">
                <a:latin typeface="Cambria Math" pitchFamily="18" charset="0"/>
                <a:ea typeface="Cambria Math" pitchFamily="18" charset="0"/>
                <a:sym typeface="Wingdings" pitchFamily="2" charset="2"/>
              </a:rPr>
              <a:t>:</a:t>
            </a:r>
            <a:r>
              <a:rPr lang="en-US" dirty="0"/>
              <a:t> </a:t>
            </a:r>
          </a:p>
          <a:p>
            <a:r>
              <a:rPr lang="en-US" dirty="0"/>
              <a:t>We say </a:t>
            </a:r>
            <a:r>
              <a:rPr lang="en-US" i="1" dirty="0"/>
              <a:t>f</a:t>
            </a:r>
            <a:r>
              <a:rPr lang="en-US" dirty="0">
                <a:latin typeface="Lucida Calligraphy"/>
              </a:rPr>
              <a:t> </a:t>
            </a:r>
            <a:r>
              <a:rPr lang="en-US" i="1" dirty="0"/>
              <a:t>maps</a:t>
            </a:r>
            <a:r>
              <a:rPr lang="en-US" dirty="0"/>
              <a:t> </a:t>
            </a:r>
            <a:r>
              <a:rPr lang="en-US" i="1" dirty="0"/>
              <a:t>A</a:t>
            </a:r>
            <a:r>
              <a:rPr lang="en-US" dirty="0"/>
              <a:t> to </a:t>
            </a:r>
            <a:r>
              <a:rPr lang="en-US" i="1" dirty="0"/>
              <a:t>B or </a:t>
            </a:r>
          </a:p>
          <a:p>
            <a:pPr>
              <a:buNone/>
            </a:pPr>
            <a:r>
              <a:rPr lang="en-US" i="1" dirty="0"/>
              <a:t>        f </a:t>
            </a:r>
            <a:r>
              <a:rPr lang="en-US" dirty="0"/>
              <a:t>is a </a:t>
            </a:r>
            <a:r>
              <a:rPr lang="en-US" i="1" dirty="0"/>
              <a:t>mapping</a:t>
            </a:r>
            <a:r>
              <a:rPr lang="en-US" dirty="0"/>
              <a:t> from  </a:t>
            </a:r>
            <a:r>
              <a:rPr lang="en-US" i="1" dirty="0"/>
              <a:t>A</a:t>
            </a:r>
            <a:r>
              <a:rPr lang="en-US" dirty="0"/>
              <a:t> to </a:t>
            </a:r>
            <a:r>
              <a:rPr lang="en-US" i="1" dirty="0"/>
              <a:t>B</a:t>
            </a:r>
            <a:r>
              <a:rPr lang="en-US" dirty="0"/>
              <a:t>.</a:t>
            </a:r>
          </a:p>
          <a:p>
            <a:r>
              <a:rPr lang="en-US" i="1" dirty="0"/>
              <a:t>A</a:t>
            </a:r>
            <a:r>
              <a:rPr lang="en-US" dirty="0"/>
              <a:t> is called the </a:t>
            </a:r>
            <a:r>
              <a:rPr lang="en-US" b="1" i="1" dirty="0">
                <a:solidFill>
                  <a:srgbClr val="00B0F0"/>
                </a:solidFill>
              </a:rPr>
              <a:t>domain</a:t>
            </a:r>
            <a:r>
              <a:rPr lang="en-US" dirty="0"/>
              <a:t> of </a:t>
            </a:r>
            <a:r>
              <a:rPr lang="en-US" i="1" dirty="0"/>
              <a:t>f</a:t>
            </a:r>
            <a:r>
              <a:rPr lang="en-US" dirty="0"/>
              <a:t>.</a:t>
            </a:r>
          </a:p>
          <a:p>
            <a:r>
              <a:rPr lang="en-US" i="1" dirty="0"/>
              <a:t>B</a:t>
            </a:r>
            <a:r>
              <a:rPr lang="en-US" dirty="0"/>
              <a:t> is called the </a:t>
            </a:r>
            <a:r>
              <a:rPr lang="en-US" b="1" i="1" dirty="0" err="1">
                <a:solidFill>
                  <a:srgbClr val="00B0F0"/>
                </a:solidFill>
              </a:rPr>
              <a:t>codomain</a:t>
            </a:r>
            <a:r>
              <a:rPr lang="en-US" dirty="0"/>
              <a:t> of </a:t>
            </a:r>
            <a:r>
              <a:rPr lang="en-US" i="1" dirty="0"/>
              <a:t>f</a:t>
            </a:r>
            <a:r>
              <a:rPr lang="en-US" dirty="0"/>
              <a:t>.</a:t>
            </a:r>
          </a:p>
          <a:p>
            <a:endParaRPr lang="en-US" dirty="0"/>
          </a:p>
          <a:p>
            <a:endParaRPr lang="en-US" dirty="0"/>
          </a:p>
          <a:p>
            <a:endParaRPr lang="en-US" dirty="0"/>
          </a:p>
          <a:p>
            <a:endParaRPr lang="en-US" dirty="0"/>
          </a:p>
        </p:txBody>
      </p:sp>
      <p:pic>
        <p:nvPicPr>
          <p:cNvPr id="6" name="Picture 5" descr="0213.jpg"/>
          <p:cNvPicPr>
            <a:picLocks noChangeAspect="1"/>
          </p:cNvPicPr>
          <p:nvPr/>
        </p:nvPicPr>
        <p:blipFill>
          <a:blip r:embed="rId2" cstate="print"/>
          <a:stretch>
            <a:fillRect/>
          </a:stretch>
        </p:blipFill>
        <p:spPr>
          <a:xfrm>
            <a:off x="6629400" y="1981199"/>
            <a:ext cx="4582886" cy="1937657"/>
          </a:xfrm>
          <a:prstGeom prst="rect">
            <a:avLst/>
          </a:prstGeom>
        </p:spPr>
      </p:pic>
      <p:sp>
        <p:nvSpPr>
          <p:cNvPr id="4" name="Slide Number Placeholder 3">
            <a:extLst>
              <a:ext uri="{FF2B5EF4-FFF2-40B4-BE49-F238E27FC236}">
                <a16:creationId xmlns:a16="http://schemas.microsoft.com/office/drawing/2014/main" id="{EAEC2E6D-C9B4-694C-C46E-A50B8BB31879}"/>
              </a:ext>
            </a:extLst>
          </p:cNvPr>
          <p:cNvSpPr>
            <a:spLocks noGrp="1"/>
          </p:cNvSpPr>
          <p:nvPr>
            <p:ph type="sldNum" sz="quarter" idx="12"/>
          </p:nvPr>
        </p:nvSpPr>
        <p:spPr/>
        <p:txBody>
          <a:bodyPr/>
          <a:lstStyle/>
          <a:p>
            <a:fld id="{6BDBACC2-E59C-4C76-9B43-ACFA72B85B74}" type="slidenum">
              <a:rPr lang="en-US" smtClean="0"/>
              <a:pPr/>
              <a:t>6</a:t>
            </a:fld>
            <a:endParaRPr lang="en-US"/>
          </a:p>
        </p:txBody>
      </p:sp>
      <p:pic>
        <p:nvPicPr>
          <p:cNvPr id="5" name="Graphic 4">
            <a:extLst>
              <a:ext uri="{FF2B5EF4-FFF2-40B4-BE49-F238E27FC236}">
                <a16:creationId xmlns:a16="http://schemas.microsoft.com/office/drawing/2014/main" id="{2781EA9F-A75D-0325-64E6-8255289C0BAC}"/>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pic>
        <p:nvPicPr>
          <p:cNvPr id="18" name="Graphic 17">
            <a:extLst>
              <a:ext uri="{FF2B5EF4-FFF2-40B4-BE49-F238E27FC236}">
                <a16:creationId xmlns:a16="http://schemas.microsoft.com/office/drawing/2014/main" id="{00504D7B-C9C2-C278-0F9B-C4AC0EFCED40}"/>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Functions</a:t>
            </a:r>
          </a:p>
        </p:txBody>
      </p:sp>
      <p:sp>
        <p:nvSpPr>
          <p:cNvPr id="3" name="Content Placeholder 2"/>
          <p:cNvSpPr>
            <a:spLocks noGrp="1"/>
          </p:cNvSpPr>
          <p:nvPr>
            <p:ph idx="1"/>
          </p:nvPr>
        </p:nvSpPr>
        <p:spPr/>
        <p:txBody>
          <a:bodyPr>
            <a:normAutofit/>
          </a:bodyPr>
          <a:lstStyle/>
          <a:p>
            <a:endParaRPr lang="en-US" dirty="0"/>
          </a:p>
          <a:p>
            <a:endParaRPr lang="en-US" dirty="0"/>
          </a:p>
          <a:p>
            <a:endParaRPr lang="en-US" dirty="0"/>
          </a:p>
          <a:p>
            <a:r>
              <a:rPr lang="en-US" dirty="0"/>
              <a:t>If </a:t>
            </a:r>
            <a:r>
              <a:rPr lang="en-US" i="1" dirty="0"/>
              <a:t>f</a:t>
            </a:r>
            <a:r>
              <a:rPr lang="en-US" dirty="0"/>
              <a:t>(</a:t>
            </a:r>
            <a:r>
              <a:rPr lang="en-US" i="1" dirty="0">
                <a:ea typeface="Cambria Math" pitchFamily="18" charset="0"/>
              </a:rPr>
              <a:t>a</a:t>
            </a:r>
            <a:r>
              <a:rPr lang="en-US" dirty="0"/>
              <a:t>)</a:t>
            </a:r>
            <a:r>
              <a:rPr lang="en-US" i="1" dirty="0"/>
              <a:t> = </a:t>
            </a:r>
            <a:r>
              <a:rPr lang="en-US" i="1" dirty="0">
                <a:ea typeface="Cambria Math" pitchFamily="18" charset="0"/>
              </a:rPr>
              <a:t>b</a:t>
            </a:r>
            <a:r>
              <a:rPr lang="en-US" dirty="0"/>
              <a:t>, </a:t>
            </a:r>
          </a:p>
          <a:p>
            <a:pPr lvl="1"/>
            <a:r>
              <a:rPr lang="en-US" sz="2800" dirty="0">
                <a:latin typeface="Times New Roman" panose="02020603050405020304" pitchFamily="18" charset="0"/>
                <a:cs typeface="Times New Roman" panose="02020603050405020304" pitchFamily="18" charset="0"/>
              </a:rPr>
              <a:t>then </a:t>
            </a:r>
            <a:r>
              <a:rPr lang="en-US" sz="2800" i="1" dirty="0">
                <a:latin typeface="Times New Roman" panose="02020603050405020304" pitchFamily="18" charset="0"/>
                <a:ea typeface="Cambria Math" pitchFamily="18" charset="0"/>
                <a:cs typeface="Times New Roman" panose="02020603050405020304" pitchFamily="18" charset="0"/>
              </a:rPr>
              <a:t>b</a:t>
            </a:r>
            <a:r>
              <a:rPr lang="en-US" sz="2800" dirty="0">
                <a:latin typeface="Times New Roman" panose="02020603050405020304" pitchFamily="18" charset="0"/>
                <a:ea typeface="Cambria Math"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is called the </a:t>
            </a:r>
            <a:r>
              <a:rPr lang="en-US" sz="2800" b="1" i="1" dirty="0">
                <a:solidFill>
                  <a:srgbClr val="00B0F0"/>
                </a:solidFill>
                <a:latin typeface="Times New Roman" panose="02020603050405020304" pitchFamily="18" charset="0"/>
                <a:cs typeface="Times New Roman" panose="02020603050405020304" pitchFamily="18" charset="0"/>
              </a:rPr>
              <a:t>image</a:t>
            </a:r>
            <a:r>
              <a:rPr lang="en-US" sz="2800" dirty="0">
                <a:latin typeface="Times New Roman" panose="02020603050405020304" pitchFamily="18" charset="0"/>
                <a:cs typeface="Times New Roman" panose="02020603050405020304" pitchFamily="18" charset="0"/>
              </a:rPr>
              <a:t> of </a:t>
            </a:r>
            <a:r>
              <a:rPr lang="en-US" sz="2800" i="1" dirty="0">
                <a:latin typeface="Times New Roman" panose="02020603050405020304" pitchFamily="18" charset="0"/>
                <a:ea typeface="Cambria Math"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under </a:t>
            </a:r>
            <a:r>
              <a:rPr lang="en-US" sz="2800" i="1" dirty="0">
                <a:latin typeface="Times New Roman" panose="02020603050405020304" pitchFamily="18" charset="0"/>
                <a:cs typeface="Times New Roman" panose="02020603050405020304" pitchFamily="18" charset="0"/>
              </a:rPr>
              <a:t>f</a:t>
            </a:r>
            <a:r>
              <a:rPr lang="en-US" sz="2800" dirty="0">
                <a:latin typeface="Times New Roman" panose="02020603050405020304" pitchFamily="18" charset="0"/>
                <a:cs typeface="Times New Roman" panose="02020603050405020304" pitchFamily="18" charset="0"/>
              </a:rPr>
              <a:t>.</a:t>
            </a:r>
          </a:p>
          <a:p>
            <a:pPr lvl="1"/>
            <a:r>
              <a:rPr lang="en-US" sz="2800" i="1" dirty="0">
                <a:latin typeface="Times New Roman" panose="02020603050405020304" pitchFamily="18" charset="0"/>
                <a:ea typeface="Cambria Math"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is called the </a:t>
            </a:r>
            <a:r>
              <a:rPr lang="en-US" sz="2800" b="1" i="1" dirty="0" err="1">
                <a:solidFill>
                  <a:srgbClr val="00B0F0"/>
                </a:solidFill>
                <a:latin typeface="Times New Roman" panose="02020603050405020304" pitchFamily="18" charset="0"/>
                <a:cs typeface="Times New Roman" panose="02020603050405020304" pitchFamily="18" charset="0"/>
              </a:rPr>
              <a:t>preimage</a:t>
            </a:r>
            <a:r>
              <a:rPr lang="en-US" sz="2800" dirty="0">
                <a:latin typeface="Times New Roman" panose="02020603050405020304" pitchFamily="18" charset="0"/>
                <a:cs typeface="Times New Roman" panose="02020603050405020304" pitchFamily="18" charset="0"/>
              </a:rPr>
              <a:t> of </a:t>
            </a:r>
            <a:r>
              <a:rPr lang="en-US" sz="2800" i="1" dirty="0">
                <a:latin typeface="Times New Roman" panose="02020603050405020304" pitchFamily="18" charset="0"/>
                <a:ea typeface="Cambria Math" pitchFamily="18" charset="0"/>
                <a:cs typeface="Times New Roman" panose="02020603050405020304" pitchFamily="18" charset="0"/>
              </a:rPr>
              <a:t>b.</a:t>
            </a:r>
          </a:p>
          <a:p>
            <a:r>
              <a:rPr lang="en-US" dirty="0"/>
              <a:t>The </a:t>
            </a:r>
            <a:r>
              <a:rPr lang="en-US" b="1" dirty="0">
                <a:solidFill>
                  <a:srgbClr val="00B0F0"/>
                </a:solidFill>
              </a:rPr>
              <a:t>range</a:t>
            </a:r>
            <a:r>
              <a:rPr lang="en-US" dirty="0"/>
              <a:t> of </a:t>
            </a:r>
            <a:r>
              <a:rPr lang="en-US" i="1" dirty="0"/>
              <a:t>f</a:t>
            </a:r>
            <a:r>
              <a:rPr lang="en-US" dirty="0"/>
              <a:t> is the set of all images of points in </a:t>
            </a:r>
            <a:r>
              <a:rPr lang="en-US" b="1" dirty="0"/>
              <a:t>A</a:t>
            </a:r>
            <a:r>
              <a:rPr lang="en-US" dirty="0"/>
              <a:t> under </a:t>
            </a:r>
            <a:r>
              <a:rPr lang="en-US" i="1" dirty="0"/>
              <a:t>f</a:t>
            </a:r>
            <a:r>
              <a:rPr lang="en-US" dirty="0"/>
              <a:t>. We denote it by </a:t>
            </a:r>
            <a:r>
              <a:rPr lang="en-US" i="1" dirty="0"/>
              <a:t>f</a:t>
            </a:r>
            <a:r>
              <a:rPr lang="en-US" dirty="0"/>
              <a:t>(</a:t>
            </a:r>
            <a:r>
              <a:rPr lang="en-US" b="1" i="1" dirty="0"/>
              <a:t>A</a:t>
            </a:r>
            <a:r>
              <a:rPr lang="en-US" dirty="0"/>
              <a:t>).</a:t>
            </a:r>
          </a:p>
          <a:p>
            <a:pPr marL="50800" indent="0">
              <a:buNone/>
            </a:pPr>
            <a:endParaRPr lang="en-US" dirty="0"/>
          </a:p>
          <a:p>
            <a:endParaRPr lang="en-US" dirty="0"/>
          </a:p>
          <a:p>
            <a:endParaRPr lang="en-US" dirty="0"/>
          </a:p>
          <a:p>
            <a:endParaRPr lang="en-US" dirty="0"/>
          </a:p>
        </p:txBody>
      </p:sp>
      <p:pic>
        <p:nvPicPr>
          <p:cNvPr id="6" name="Picture 5" descr="0213.jpg"/>
          <p:cNvPicPr>
            <a:picLocks noChangeAspect="1"/>
          </p:cNvPicPr>
          <p:nvPr/>
        </p:nvPicPr>
        <p:blipFill>
          <a:blip r:embed="rId2" cstate="print"/>
          <a:stretch>
            <a:fillRect/>
          </a:stretch>
        </p:blipFill>
        <p:spPr>
          <a:xfrm>
            <a:off x="5979622" y="1012371"/>
            <a:ext cx="5733230" cy="2023872"/>
          </a:xfrm>
          <a:prstGeom prst="rect">
            <a:avLst/>
          </a:prstGeom>
        </p:spPr>
      </p:pic>
      <p:sp>
        <p:nvSpPr>
          <p:cNvPr id="4" name="Slide Number Placeholder 3">
            <a:extLst>
              <a:ext uri="{FF2B5EF4-FFF2-40B4-BE49-F238E27FC236}">
                <a16:creationId xmlns:a16="http://schemas.microsoft.com/office/drawing/2014/main" id="{0CD22B34-C779-A4E6-8712-6994C35BC4E7}"/>
              </a:ext>
            </a:extLst>
          </p:cNvPr>
          <p:cNvSpPr>
            <a:spLocks noGrp="1"/>
          </p:cNvSpPr>
          <p:nvPr>
            <p:ph type="sldNum" sz="quarter" idx="12"/>
          </p:nvPr>
        </p:nvSpPr>
        <p:spPr/>
        <p:txBody>
          <a:bodyPr/>
          <a:lstStyle/>
          <a:p>
            <a:fld id="{6BDBACC2-E59C-4C76-9B43-ACFA72B85B74}" type="slidenum">
              <a:rPr lang="en-US" smtClean="0"/>
              <a:pPr/>
              <a:t>7</a:t>
            </a:fld>
            <a:endParaRPr lang="en-US"/>
          </a:p>
        </p:txBody>
      </p:sp>
      <p:pic>
        <p:nvPicPr>
          <p:cNvPr id="5" name="Graphic 4">
            <a:extLst>
              <a:ext uri="{FF2B5EF4-FFF2-40B4-BE49-F238E27FC236}">
                <a16:creationId xmlns:a16="http://schemas.microsoft.com/office/drawing/2014/main" id="{08D477D4-7BBA-E66F-172B-4CAC68FF6C96}"/>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pic>
        <p:nvPicPr>
          <p:cNvPr id="62" name="Graphic 61">
            <a:extLst>
              <a:ext uri="{FF2B5EF4-FFF2-40B4-BE49-F238E27FC236}">
                <a16:creationId xmlns:a16="http://schemas.microsoft.com/office/drawing/2014/main" id="{00A01FA9-B7E9-314C-921A-A26581BF57C5}"/>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3917650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A33E5AB-2A27-4437-A37C-027F82E88750}"/>
              </a:ext>
            </a:extLst>
          </p:cNvPr>
          <p:cNvSpPr>
            <a:spLocks noGrp="1"/>
          </p:cNvSpPr>
          <p:nvPr>
            <p:ph type="sldNum" sz="quarter" idx="12"/>
          </p:nvPr>
        </p:nvSpPr>
        <p:spPr/>
        <p:txBody>
          <a:bodyPr/>
          <a:lstStyle/>
          <a:p>
            <a:fld id="{6BDBACC2-E59C-4C76-9B43-ACFA72B85B74}" type="slidenum">
              <a:rPr lang="en-US" smtClean="0"/>
              <a:pPr/>
              <a:t>8</a:t>
            </a:fld>
            <a:endParaRPr lang="en-US"/>
          </a:p>
        </p:txBody>
      </p:sp>
      <p:sp>
        <p:nvSpPr>
          <p:cNvPr id="3" name="Title 2">
            <a:extLst>
              <a:ext uri="{FF2B5EF4-FFF2-40B4-BE49-F238E27FC236}">
                <a16:creationId xmlns:a16="http://schemas.microsoft.com/office/drawing/2014/main" id="{BAE70081-F638-F59B-6F34-9D485028CD1C}"/>
              </a:ext>
            </a:extLst>
          </p:cNvPr>
          <p:cNvSpPr>
            <a:spLocks noGrp="1"/>
          </p:cNvSpPr>
          <p:nvPr>
            <p:ph type="title"/>
          </p:nvPr>
        </p:nvSpPr>
        <p:spPr/>
        <p:txBody>
          <a:bodyPr/>
          <a:lstStyle/>
          <a:p>
            <a:r>
              <a:rPr lang="en-US" dirty="0"/>
              <a:t>Codomain vs Range</a:t>
            </a:r>
          </a:p>
        </p:txBody>
      </p:sp>
      <p:sp>
        <p:nvSpPr>
          <p:cNvPr id="4" name="Content Placeholder 3">
            <a:extLst>
              <a:ext uri="{FF2B5EF4-FFF2-40B4-BE49-F238E27FC236}">
                <a16:creationId xmlns:a16="http://schemas.microsoft.com/office/drawing/2014/main" id="{E2F39E26-E58F-BC65-100F-5B7C49BDC71B}"/>
              </a:ext>
            </a:extLst>
          </p:cNvPr>
          <p:cNvSpPr>
            <a:spLocks noGrp="1"/>
          </p:cNvSpPr>
          <p:nvPr>
            <p:ph idx="1"/>
          </p:nvPr>
        </p:nvSpPr>
        <p:spPr/>
        <p:txBody>
          <a:bodyPr/>
          <a:lstStyle/>
          <a:p>
            <a:r>
              <a:rPr lang="en-US" dirty="0"/>
              <a:t>Codomain={A,B,C,D,F}</a:t>
            </a:r>
          </a:p>
          <a:p>
            <a:r>
              <a:rPr lang="en-US" dirty="0"/>
              <a:t>Range={A,B}</a:t>
            </a:r>
          </a:p>
          <a:p>
            <a:endParaRPr lang="en-US" dirty="0"/>
          </a:p>
        </p:txBody>
      </p:sp>
      <p:grpSp>
        <p:nvGrpSpPr>
          <p:cNvPr id="5" name="Group 4">
            <a:extLst>
              <a:ext uri="{FF2B5EF4-FFF2-40B4-BE49-F238E27FC236}">
                <a16:creationId xmlns:a16="http://schemas.microsoft.com/office/drawing/2014/main" id="{C014BC9A-8555-4049-D5BC-B5083BB08396}"/>
              </a:ext>
            </a:extLst>
          </p:cNvPr>
          <p:cNvGrpSpPr/>
          <p:nvPr/>
        </p:nvGrpSpPr>
        <p:grpSpPr>
          <a:xfrm>
            <a:off x="7587343" y="3275111"/>
            <a:ext cx="2590800" cy="2813179"/>
            <a:chOff x="7587343" y="3275111"/>
            <a:chExt cx="2590800" cy="2813179"/>
          </a:xfrm>
        </p:grpSpPr>
        <p:sp>
          <p:nvSpPr>
            <p:cNvPr id="6" name="Flowchart: Connector 5">
              <a:extLst>
                <a:ext uri="{FF2B5EF4-FFF2-40B4-BE49-F238E27FC236}">
                  <a16:creationId xmlns:a16="http://schemas.microsoft.com/office/drawing/2014/main" id="{8577AA39-7725-F32F-0FB7-56531D127D7D}"/>
                </a:ext>
              </a:extLst>
            </p:cNvPr>
            <p:cNvSpPr/>
            <p:nvPr/>
          </p:nvSpPr>
          <p:spPr>
            <a:xfrm>
              <a:off x="7968343" y="46467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Connector 6">
              <a:extLst>
                <a:ext uri="{FF2B5EF4-FFF2-40B4-BE49-F238E27FC236}">
                  <a16:creationId xmlns:a16="http://schemas.microsoft.com/office/drawing/2014/main" id="{2E39BA96-4D69-C551-FD30-A356B1846552}"/>
                </a:ext>
              </a:extLst>
            </p:cNvPr>
            <p:cNvSpPr/>
            <p:nvPr/>
          </p:nvSpPr>
          <p:spPr>
            <a:xfrm>
              <a:off x="7968343" y="52563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lowchart: Connector 7">
              <a:extLst>
                <a:ext uri="{FF2B5EF4-FFF2-40B4-BE49-F238E27FC236}">
                  <a16:creationId xmlns:a16="http://schemas.microsoft.com/office/drawing/2014/main" id="{4F0146F7-3BBC-3653-6D32-8E2C4C5D9F30}"/>
                </a:ext>
              </a:extLst>
            </p:cNvPr>
            <p:cNvSpPr/>
            <p:nvPr/>
          </p:nvSpPr>
          <p:spPr>
            <a:xfrm>
              <a:off x="7968343" y="39609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Connector 8">
              <a:extLst>
                <a:ext uri="{FF2B5EF4-FFF2-40B4-BE49-F238E27FC236}">
                  <a16:creationId xmlns:a16="http://schemas.microsoft.com/office/drawing/2014/main" id="{6897BD19-9EAF-EAEA-A1A2-DF2A8C9F37B6}"/>
                </a:ext>
              </a:extLst>
            </p:cNvPr>
            <p:cNvSpPr/>
            <p:nvPr/>
          </p:nvSpPr>
          <p:spPr>
            <a:xfrm>
              <a:off x="8044543" y="57897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Connector 9">
              <a:extLst>
                <a:ext uri="{FF2B5EF4-FFF2-40B4-BE49-F238E27FC236}">
                  <a16:creationId xmlns:a16="http://schemas.microsoft.com/office/drawing/2014/main" id="{0A0034FD-CAC8-37C5-FEDF-F74FCDD83D58}"/>
                </a:ext>
              </a:extLst>
            </p:cNvPr>
            <p:cNvSpPr/>
            <p:nvPr/>
          </p:nvSpPr>
          <p:spPr>
            <a:xfrm>
              <a:off x="9416143" y="37323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a:extLst>
                <a:ext uri="{FF2B5EF4-FFF2-40B4-BE49-F238E27FC236}">
                  <a16:creationId xmlns:a16="http://schemas.microsoft.com/office/drawing/2014/main" id="{17897ABB-DF88-06A5-460A-0016EF87185C}"/>
                </a:ext>
              </a:extLst>
            </p:cNvPr>
            <p:cNvSpPr/>
            <p:nvPr/>
          </p:nvSpPr>
          <p:spPr>
            <a:xfrm>
              <a:off x="9416143" y="47229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1FC5685-577D-CFD0-F3DC-6DFA8CEC8031}"/>
                </a:ext>
              </a:extLst>
            </p:cNvPr>
            <p:cNvSpPr txBox="1"/>
            <p:nvPr/>
          </p:nvSpPr>
          <p:spPr>
            <a:xfrm>
              <a:off x="9797143" y="3656111"/>
              <a:ext cx="203200" cy="307777"/>
            </a:xfrm>
            <a:prstGeom prst="rect">
              <a:avLst/>
            </a:prstGeom>
            <a:noFill/>
          </p:spPr>
          <p:txBody>
            <a:bodyPr wrap="square" rtlCol="0">
              <a:spAutoFit/>
            </a:bodyPr>
            <a:lstStyle/>
            <a:p>
              <a:r>
                <a:rPr lang="en-US" dirty="0"/>
                <a:t>A</a:t>
              </a:r>
            </a:p>
          </p:txBody>
        </p:sp>
        <p:sp>
          <p:nvSpPr>
            <p:cNvPr id="13" name="TextBox 12">
              <a:extLst>
                <a:ext uri="{FF2B5EF4-FFF2-40B4-BE49-F238E27FC236}">
                  <a16:creationId xmlns:a16="http://schemas.microsoft.com/office/drawing/2014/main" id="{FEE160D5-8CF6-AFEF-6498-574B08BDCD8A}"/>
                </a:ext>
              </a:extLst>
            </p:cNvPr>
            <p:cNvSpPr txBox="1"/>
            <p:nvPr/>
          </p:nvSpPr>
          <p:spPr>
            <a:xfrm>
              <a:off x="9797143" y="4189511"/>
              <a:ext cx="203200" cy="307777"/>
            </a:xfrm>
            <a:prstGeom prst="rect">
              <a:avLst/>
            </a:prstGeom>
            <a:noFill/>
          </p:spPr>
          <p:txBody>
            <a:bodyPr wrap="square" rtlCol="0">
              <a:spAutoFit/>
            </a:bodyPr>
            <a:lstStyle/>
            <a:p>
              <a:r>
                <a:rPr lang="en-US" dirty="0"/>
                <a:t>B</a:t>
              </a:r>
            </a:p>
          </p:txBody>
        </p:sp>
        <p:sp>
          <p:nvSpPr>
            <p:cNvPr id="14" name="TextBox 13">
              <a:extLst>
                <a:ext uri="{FF2B5EF4-FFF2-40B4-BE49-F238E27FC236}">
                  <a16:creationId xmlns:a16="http://schemas.microsoft.com/office/drawing/2014/main" id="{B4087AC0-171C-4A92-BC84-3417EF6FD6E6}"/>
                </a:ext>
              </a:extLst>
            </p:cNvPr>
            <p:cNvSpPr txBox="1"/>
            <p:nvPr/>
          </p:nvSpPr>
          <p:spPr>
            <a:xfrm>
              <a:off x="9873343" y="4722911"/>
              <a:ext cx="76200" cy="307777"/>
            </a:xfrm>
            <a:prstGeom prst="rect">
              <a:avLst/>
            </a:prstGeom>
            <a:noFill/>
          </p:spPr>
          <p:txBody>
            <a:bodyPr wrap="square" rtlCol="0">
              <a:spAutoFit/>
            </a:bodyPr>
            <a:lstStyle/>
            <a:p>
              <a:r>
                <a:rPr lang="en-US" dirty="0"/>
                <a:t>C</a:t>
              </a:r>
            </a:p>
          </p:txBody>
        </p:sp>
        <p:sp>
          <p:nvSpPr>
            <p:cNvPr id="15" name="TextBox 14">
              <a:extLst>
                <a:ext uri="{FF2B5EF4-FFF2-40B4-BE49-F238E27FC236}">
                  <a16:creationId xmlns:a16="http://schemas.microsoft.com/office/drawing/2014/main" id="{56EED05D-7D13-E1AC-E4F9-01279C61B814}"/>
                </a:ext>
              </a:extLst>
            </p:cNvPr>
            <p:cNvSpPr txBox="1"/>
            <p:nvPr/>
          </p:nvSpPr>
          <p:spPr>
            <a:xfrm>
              <a:off x="7587343" y="3275111"/>
              <a:ext cx="1600200" cy="307777"/>
            </a:xfrm>
            <a:prstGeom prst="rect">
              <a:avLst/>
            </a:prstGeom>
            <a:noFill/>
          </p:spPr>
          <p:txBody>
            <a:bodyPr wrap="square" rtlCol="0">
              <a:spAutoFit/>
            </a:bodyPr>
            <a:lstStyle/>
            <a:p>
              <a:r>
                <a:rPr lang="en-US" b="1" dirty="0"/>
                <a:t>Students</a:t>
              </a:r>
            </a:p>
          </p:txBody>
        </p:sp>
        <p:sp>
          <p:nvSpPr>
            <p:cNvPr id="16" name="TextBox 15">
              <a:extLst>
                <a:ext uri="{FF2B5EF4-FFF2-40B4-BE49-F238E27FC236}">
                  <a16:creationId xmlns:a16="http://schemas.microsoft.com/office/drawing/2014/main" id="{F5F4C78E-1497-B0EB-76B5-191BF63653F0}"/>
                </a:ext>
              </a:extLst>
            </p:cNvPr>
            <p:cNvSpPr txBox="1"/>
            <p:nvPr/>
          </p:nvSpPr>
          <p:spPr>
            <a:xfrm>
              <a:off x="9111343" y="3275111"/>
              <a:ext cx="1066800" cy="307777"/>
            </a:xfrm>
            <a:prstGeom prst="rect">
              <a:avLst/>
            </a:prstGeom>
            <a:noFill/>
          </p:spPr>
          <p:txBody>
            <a:bodyPr wrap="square" rtlCol="0">
              <a:spAutoFit/>
            </a:bodyPr>
            <a:lstStyle/>
            <a:p>
              <a:r>
                <a:rPr lang="en-US" b="1" dirty="0"/>
                <a:t>Grades</a:t>
              </a:r>
            </a:p>
          </p:txBody>
        </p:sp>
        <p:sp>
          <p:nvSpPr>
            <p:cNvPr id="17" name="Flowchart: Connector 16">
              <a:extLst>
                <a:ext uri="{FF2B5EF4-FFF2-40B4-BE49-F238E27FC236}">
                  <a16:creationId xmlns:a16="http://schemas.microsoft.com/office/drawing/2014/main" id="{6F175ED1-98B1-37CF-7543-51DD6E7B1B6F}"/>
                </a:ext>
              </a:extLst>
            </p:cNvPr>
            <p:cNvSpPr/>
            <p:nvPr/>
          </p:nvSpPr>
          <p:spPr>
            <a:xfrm>
              <a:off x="9416143" y="42657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Connector 17">
              <a:extLst>
                <a:ext uri="{FF2B5EF4-FFF2-40B4-BE49-F238E27FC236}">
                  <a16:creationId xmlns:a16="http://schemas.microsoft.com/office/drawing/2014/main" id="{6D942C8E-65B6-7406-06CE-131D5E151FB9}"/>
                </a:ext>
              </a:extLst>
            </p:cNvPr>
            <p:cNvSpPr/>
            <p:nvPr/>
          </p:nvSpPr>
          <p:spPr>
            <a:xfrm>
              <a:off x="9416143" y="51801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Connector 18">
              <a:extLst>
                <a:ext uri="{FF2B5EF4-FFF2-40B4-BE49-F238E27FC236}">
                  <a16:creationId xmlns:a16="http://schemas.microsoft.com/office/drawing/2014/main" id="{867A4455-6DE9-14B6-F21A-FCBA03557719}"/>
                </a:ext>
              </a:extLst>
            </p:cNvPr>
            <p:cNvSpPr/>
            <p:nvPr/>
          </p:nvSpPr>
          <p:spPr>
            <a:xfrm>
              <a:off x="9416143" y="5637310"/>
              <a:ext cx="304800" cy="29858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308821E9-F5F6-9886-906E-755F8A76D0B9}"/>
                </a:ext>
              </a:extLst>
            </p:cNvPr>
            <p:cNvSpPr txBox="1"/>
            <p:nvPr/>
          </p:nvSpPr>
          <p:spPr>
            <a:xfrm>
              <a:off x="9797143" y="5180111"/>
              <a:ext cx="203200" cy="307777"/>
            </a:xfrm>
            <a:prstGeom prst="rect">
              <a:avLst/>
            </a:prstGeom>
            <a:noFill/>
          </p:spPr>
          <p:txBody>
            <a:bodyPr wrap="square" rtlCol="0">
              <a:spAutoFit/>
            </a:bodyPr>
            <a:lstStyle/>
            <a:p>
              <a:r>
                <a:rPr lang="en-US" dirty="0"/>
                <a:t>D</a:t>
              </a:r>
            </a:p>
          </p:txBody>
        </p:sp>
        <p:sp>
          <p:nvSpPr>
            <p:cNvPr id="21" name="TextBox 20">
              <a:extLst>
                <a:ext uri="{FF2B5EF4-FFF2-40B4-BE49-F238E27FC236}">
                  <a16:creationId xmlns:a16="http://schemas.microsoft.com/office/drawing/2014/main" id="{E01DD7A2-E484-552E-8C8D-2A8CF5B8C1EE}"/>
                </a:ext>
              </a:extLst>
            </p:cNvPr>
            <p:cNvSpPr txBox="1"/>
            <p:nvPr/>
          </p:nvSpPr>
          <p:spPr>
            <a:xfrm>
              <a:off x="9873343" y="5637311"/>
              <a:ext cx="228600" cy="307777"/>
            </a:xfrm>
            <a:prstGeom prst="rect">
              <a:avLst/>
            </a:prstGeom>
            <a:noFill/>
          </p:spPr>
          <p:txBody>
            <a:bodyPr wrap="square" rtlCol="0">
              <a:spAutoFit/>
            </a:bodyPr>
            <a:lstStyle/>
            <a:p>
              <a:r>
                <a:rPr lang="en-US" dirty="0"/>
                <a:t>F</a:t>
              </a:r>
            </a:p>
          </p:txBody>
        </p:sp>
        <p:cxnSp>
          <p:nvCxnSpPr>
            <p:cNvPr id="22" name="Straight Arrow Connector 21">
              <a:extLst>
                <a:ext uri="{FF2B5EF4-FFF2-40B4-BE49-F238E27FC236}">
                  <a16:creationId xmlns:a16="http://schemas.microsoft.com/office/drawing/2014/main" id="{7BDD4CEB-65DE-CB01-1903-6880EFACDF06}"/>
                </a:ext>
              </a:extLst>
            </p:cNvPr>
            <p:cNvCxnSpPr>
              <a:stCxn id="8" idx="6"/>
            </p:cNvCxnSpPr>
            <p:nvPr/>
          </p:nvCxnSpPr>
          <p:spPr>
            <a:xfrm flipV="1">
              <a:off x="8273143" y="3960910"/>
              <a:ext cx="1143000" cy="1492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1EFC76A9-E2E0-4D2F-31B7-168E9BD7ED12}"/>
                </a:ext>
              </a:extLst>
            </p:cNvPr>
            <p:cNvCxnSpPr/>
            <p:nvPr/>
          </p:nvCxnSpPr>
          <p:spPr>
            <a:xfrm flipV="1">
              <a:off x="8349343" y="4494310"/>
              <a:ext cx="9906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E3EFBCBC-9549-F95A-7904-51600048F6DB}"/>
                </a:ext>
              </a:extLst>
            </p:cNvPr>
            <p:cNvCxnSpPr/>
            <p:nvPr/>
          </p:nvCxnSpPr>
          <p:spPr>
            <a:xfrm rot="5400000" flipH="1" flipV="1">
              <a:off x="8614944" y="3923910"/>
              <a:ext cx="351636" cy="11876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F42A2A1-35A8-AE8E-DE62-36B4D4138580}"/>
                </a:ext>
              </a:extLst>
            </p:cNvPr>
            <p:cNvCxnSpPr/>
            <p:nvPr/>
          </p:nvCxnSpPr>
          <p:spPr>
            <a:xfrm rot="5400000" flipH="1" flipV="1">
              <a:off x="7892143" y="4494310"/>
              <a:ext cx="18288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pic>
        <p:nvPicPr>
          <p:cNvPr id="26" name="Graphic 25">
            <a:extLst>
              <a:ext uri="{FF2B5EF4-FFF2-40B4-BE49-F238E27FC236}">
                <a16:creationId xmlns:a16="http://schemas.microsoft.com/office/drawing/2014/main" id="{E33E64DD-8113-C243-11EC-29198CEBA8DD}"/>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pic>
        <p:nvPicPr>
          <p:cNvPr id="61" name="Graphic 60">
            <a:extLst>
              <a:ext uri="{FF2B5EF4-FFF2-40B4-BE49-F238E27FC236}">
                <a16:creationId xmlns:a16="http://schemas.microsoft.com/office/drawing/2014/main" id="{71A10B36-A46E-E95F-BFD1-B13B9BBCD7D7}"/>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488388"/>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Representing Functions</a:t>
            </a:r>
          </a:p>
        </p:txBody>
      </p:sp>
      <p:sp>
        <p:nvSpPr>
          <p:cNvPr id="3" name="Content Placeholder 2"/>
          <p:cNvSpPr>
            <a:spLocks noGrp="1"/>
          </p:cNvSpPr>
          <p:nvPr>
            <p:ph idx="1"/>
          </p:nvPr>
        </p:nvSpPr>
        <p:spPr/>
        <p:txBody>
          <a:bodyPr>
            <a:normAutofit/>
          </a:bodyPr>
          <a:lstStyle/>
          <a:p>
            <a:pPr>
              <a:lnSpc>
                <a:spcPct val="150000"/>
              </a:lnSpc>
            </a:pPr>
            <a:r>
              <a:rPr lang="en-US" sz="2400" dirty="0"/>
              <a:t>Functions may be specified in different ways:</a:t>
            </a:r>
          </a:p>
          <a:p>
            <a:pPr lvl="1">
              <a:lnSpc>
                <a:spcPct val="150000"/>
              </a:lnSpc>
            </a:pPr>
            <a:r>
              <a:rPr lang="en-US" dirty="0">
                <a:latin typeface="Times New Roman" panose="02020603050405020304" pitchFamily="18" charset="0"/>
                <a:cs typeface="Times New Roman" panose="02020603050405020304" pitchFamily="18" charset="0"/>
              </a:rPr>
              <a:t>An explicit statement of the assignment.</a:t>
            </a:r>
          </a:p>
          <a:p>
            <a:pPr lvl="2">
              <a:lnSpc>
                <a:spcPct val="150000"/>
              </a:lnSpc>
              <a:buNone/>
            </a:pPr>
            <a:r>
              <a:rPr lang="en-US" sz="2400" dirty="0">
                <a:latin typeface="Times New Roman" panose="02020603050405020304" pitchFamily="18" charset="0"/>
                <a:cs typeface="Times New Roman" panose="02020603050405020304" pitchFamily="18" charset="0"/>
              </a:rPr>
              <a:t>Students and grades example.</a:t>
            </a:r>
          </a:p>
          <a:p>
            <a:pPr lvl="1">
              <a:lnSpc>
                <a:spcPct val="150000"/>
              </a:lnSpc>
            </a:pPr>
            <a:r>
              <a:rPr lang="en-US" dirty="0">
                <a:latin typeface="Times New Roman" panose="02020603050405020304" pitchFamily="18" charset="0"/>
                <a:cs typeface="Times New Roman" panose="02020603050405020304" pitchFamily="18" charset="0"/>
              </a:rPr>
              <a:t>A formula. </a:t>
            </a:r>
          </a:p>
          <a:p>
            <a:pPr lvl="2">
              <a:lnSpc>
                <a:spcPct val="150000"/>
              </a:lnSpc>
              <a:buNone/>
            </a:pPr>
            <a:r>
              <a:rPr lang="en-US" sz="2400" i="1" dirty="0">
                <a:latin typeface="Times New Roman" panose="02020603050405020304" pitchFamily="18" charset="0"/>
                <a:ea typeface="Cambria Math" pitchFamily="18" charset="0"/>
                <a:cs typeface="Times New Roman" panose="02020603050405020304" pitchFamily="18" charset="0"/>
              </a:rPr>
              <a:t>f</a:t>
            </a:r>
            <a:r>
              <a:rPr lang="en-US" sz="2400" dirty="0">
                <a:latin typeface="Times New Roman" panose="02020603050405020304" pitchFamily="18" charset="0"/>
                <a:ea typeface="Cambria Math" pitchFamily="18" charset="0"/>
                <a:cs typeface="Times New Roman" panose="02020603050405020304" pitchFamily="18" charset="0"/>
              </a:rPr>
              <a:t>(</a:t>
            </a:r>
            <a:r>
              <a:rPr lang="en-US" sz="2400" i="1" dirty="0">
                <a:latin typeface="Times New Roman" panose="02020603050405020304" pitchFamily="18" charset="0"/>
                <a:ea typeface="Cambria Math" pitchFamily="18" charset="0"/>
                <a:cs typeface="Times New Roman" panose="02020603050405020304" pitchFamily="18" charset="0"/>
              </a:rPr>
              <a:t>x</a:t>
            </a:r>
            <a:r>
              <a:rPr lang="en-US" sz="2400" dirty="0">
                <a:latin typeface="Times New Roman" panose="02020603050405020304" pitchFamily="18" charset="0"/>
                <a:ea typeface="Cambria Math" pitchFamily="18" charset="0"/>
                <a:cs typeface="Times New Roman" panose="02020603050405020304" pitchFamily="18" charset="0"/>
              </a:rPr>
              <a:t>)</a:t>
            </a:r>
            <a:r>
              <a:rPr lang="en-US" sz="2400" i="1" dirty="0">
                <a:latin typeface="Times New Roman" panose="02020603050405020304" pitchFamily="18" charset="0"/>
                <a:ea typeface="Cambria Math" pitchFamily="18" charset="0"/>
                <a:cs typeface="Times New Roman" panose="02020603050405020304" pitchFamily="18" charset="0"/>
              </a:rPr>
              <a:t> = x </a:t>
            </a:r>
            <a:r>
              <a:rPr lang="en-US" sz="2400" dirty="0">
                <a:latin typeface="Times New Roman" panose="02020603050405020304" pitchFamily="18" charset="0"/>
                <a:ea typeface="Cambria Math" pitchFamily="18" charset="0"/>
                <a:cs typeface="Times New Roman" panose="02020603050405020304" pitchFamily="18" charset="0"/>
              </a:rPr>
              <a:t>+ 1</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dirty="0">
                <a:latin typeface="Times New Roman" panose="02020603050405020304" pitchFamily="18" charset="0"/>
                <a:cs typeface="Times New Roman" panose="02020603050405020304" pitchFamily="18" charset="0"/>
              </a:rPr>
              <a:t>A computer program.</a:t>
            </a:r>
          </a:p>
          <a:p>
            <a:pPr lvl="2">
              <a:lnSpc>
                <a:spcPct val="150000"/>
              </a:lnSpc>
            </a:pPr>
            <a:r>
              <a:rPr lang="en-US" sz="2400" dirty="0">
                <a:latin typeface="Times New Roman" panose="02020603050405020304" pitchFamily="18" charset="0"/>
                <a:cs typeface="Times New Roman" panose="02020603050405020304" pitchFamily="18" charset="0"/>
              </a:rPr>
              <a:t>A Java program that when given an integer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produces the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th Fibonacci Number</a:t>
            </a:r>
          </a:p>
        </p:txBody>
      </p:sp>
      <p:sp>
        <p:nvSpPr>
          <p:cNvPr id="4" name="Slide Number Placeholder 3">
            <a:extLst>
              <a:ext uri="{FF2B5EF4-FFF2-40B4-BE49-F238E27FC236}">
                <a16:creationId xmlns:a16="http://schemas.microsoft.com/office/drawing/2014/main" id="{7BCA308E-851F-683A-0B32-4C1FDB19F2BD}"/>
              </a:ext>
            </a:extLst>
          </p:cNvPr>
          <p:cNvSpPr>
            <a:spLocks noGrp="1"/>
          </p:cNvSpPr>
          <p:nvPr>
            <p:ph type="sldNum" sz="quarter" idx="12"/>
          </p:nvPr>
        </p:nvSpPr>
        <p:spPr/>
        <p:txBody>
          <a:bodyPr/>
          <a:lstStyle/>
          <a:p>
            <a:fld id="{6BDBACC2-E59C-4C76-9B43-ACFA72B85B74}" type="slidenum">
              <a:rPr lang="en-US" smtClean="0"/>
              <a:pPr/>
              <a:t>9</a:t>
            </a:fld>
            <a:endParaRPr lang="en-US"/>
          </a:p>
        </p:txBody>
      </p:sp>
      <p:pic>
        <p:nvPicPr>
          <p:cNvPr id="5" name="Graphic 4">
            <a:extLst>
              <a:ext uri="{FF2B5EF4-FFF2-40B4-BE49-F238E27FC236}">
                <a16:creationId xmlns:a16="http://schemas.microsoft.com/office/drawing/2014/main" id="{5D8AB71B-8F0C-AABF-19DE-CD8018250885}"/>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pic>
        <p:nvPicPr>
          <p:cNvPr id="17" name="Graphic 16">
            <a:extLst>
              <a:ext uri="{FF2B5EF4-FFF2-40B4-BE49-F238E27FC236}">
                <a16:creationId xmlns:a16="http://schemas.microsoft.com/office/drawing/2014/main" id="{80A85219-3C80-EDD9-4074-450273ED5590}"/>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26" name="TextBox 25"/>
          <p:cNvSpPr txBox="1"/>
          <p:nvPr/>
        </p:nvSpPr>
        <p:spPr>
          <a:xfrm>
            <a:off x="981993" y="1244026"/>
            <a:ext cx="4439093" cy="584775"/>
          </a:xfrm>
          <a:prstGeom prst="rect">
            <a:avLst/>
          </a:prstGeom>
          <a:noFill/>
        </p:spPr>
        <p:txBody>
          <a:bodyPr wrap="square" rtlCol="0">
            <a:spAutoFit/>
          </a:bodyPr>
          <a:lstStyle/>
          <a:p>
            <a:r>
              <a:rPr lang="en-US" sz="3200" i="1" dirty="0">
                <a:latin typeface="Times New Roman" panose="02020603050405020304" pitchFamily="18" charset="0"/>
                <a:cs typeface="Times New Roman" panose="02020603050405020304" pitchFamily="18" charset="0"/>
              </a:rPr>
              <a:t>f</a:t>
            </a:r>
            <a:r>
              <a:rPr lang="en-US" sz="3200" dirty="0">
                <a:latin typeface="Times New Roman" panose="02020603050405020304" pitchFamily="18" charset="0"/>
                <a:cs typeface="Times New Roman" panose="02020603050405020304" pitchFamily="18" charset="0"/>
              </a:rPr>
              <a:t>(a) = ?</a:t>
            </a:r>
          </a:p>
        </p:txBody>
      </p:sp>
      <p:grpSp>
        <p:nvGrpSpPr>
          <p:cNvPr id="29" name="Group 28"/>
          <p:cNvGrpSpPr/>
          <p:nvPr/>
        </p:nvGrpSpPr>
        <p:grpSpPr>
          <a:xfrm>
            <a:off x="6781800" y="1752600"/>
            <a:ext cx="2667000" cy="3200400"/>
            <a:chOff x="3048000" y="1219200"/>
            <a:chExt cx="3276600" cy="3733800"/>
          </a:xfrm>
        </p:grpSpPr>
        <p:sp>
          <p:nvSpPr>
            <p:cNvPr id="9" name="Flowchart: Connector 8"/>
            <p:cNvSpPr/>
            <p:nvPr/>
          </p:nvSpPr>
          <p:spPr>
            <a:xfrm>
              <a:off x="5715000" y="32766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4" name="Flowchart: Connector 3"/>
            <p:cNvSpPr/>
            <p:nvPr/>
          </p:nvSpPr>
          <p:spPr>
            <a:xfrm>
              <a:off x="3124200" y="2971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5" name="Flowchart: Connector 4"/>
            <p:cNvSpPr/>
            <p:nvPr/>
          </p:nvSpPr>
          <p:spPr>
            <a:xfrm>
              <a:off x="3124200" y="3733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6" name="Flowchart: Connector 5"/>
            <p:cNvSpPr/>
            <p:nvPr/>
          </p:nvSpPr>
          <p:spPr>
            <a:xfrm>
              <a:off x="3124200" y="2057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7" name="Flowchart: Connector 6"/>
            <p:cNvSpPr/>
            <p:nvPr/>
          </p:nvSpPr>
          <p:spPr>
            <a:xfrm>
              <a:off x="3124200" y="4495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8" name="Flowchart: Connector 7"/>
            <p:cNvSpPr/>
            <p:nvPr/>
          </p:nvSpPr>
          <p:spPr>
            <a:xfrm>
              <a:off x="5715000" y="2438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1" name="Flowchart: Connector 10"/>
            <p:cNvSpPr/>
            <p:nvPr/>
          </p:nvSpPr>
          <p:spPr>
            <a:xfrm>
              <a:off x="5715000" y="4343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2" name="TextBox 11"/>
            <p:cNvSpPr txBox="1"/>
            <p:nvPr/>
          </p:nvSpPr>
          <p:spPr>
            <a:xfrm>
              <a:off x="3048000" y="1219200"/>
              <a:ext cx="685800" cy="825867"/>
            </a:xfrm>
            <a:prstGeom prst="rect">
              <a:avLst/>
            </a:prstGeom>
            <a:noFill/>
          </p:spPr>
          <p:txBody>
            <a:bodyPr wrap="square" rtlCol="0">
              <a:spAutoFit/>
            </a:bodyPr>
            <a:lstStyle/>
            <a:p>
              <a:r>
                <a:rPr lang="en-US" sz="4000" i="1" dirty="0">
                  <a:latin typeface="Times New Roman" panose="02020603050405020304" pitchFamily="18" charset="0"/>
                  <a:cs typeface="Times New Roman" panose="02020603050405020304" pitchFamily="18" charset="0"/>
                </a:rPr>
                <a:t>A</a:t>
              </a:r>
            </a:p>
          </p:txBody>
        </p:sp>
        <p:sp>
          <p:nvSpPr>
            <p:cNvPr id="18" name="TextBox 17"/>
            <p:cNvSpPr txBox="1"/>
            <p:nvPr/>
          </p:nvSpPr>
          <p:spPr>
            <a:xfrm>
              <a:off x="5638800" y="1219200"/>
              <a:ext cx="685800" cy="825867"/>
            </a:xfrm>
            <a:prstGeom prst="rect">
              <a:avLst/>
            </a:prstGeom>
            <a:noFill/>
          </p:spPr>
          <p:txBody>
            <a:bodyPr wrap="square" rtlCol="0">
              <a:spAutoFit/>
            </a:bodyPr>
            <a:lstStyle/>
            <a:p>
              <a:r>
                <a:rPr lang="en-US" sz="4000" i="1" dirty="0">
                  <a:latin typeface="Times New Roman" panose="02020603050405020304" pitchFamily="18" charset="0"/>
                  <a:cs typeface="Times New Roman" panose="02020603050405020304" pitchFamily="18" charset="0"/>
                </a:rPr>
                <a:t>B</a:t>
              </a:r>
            </a:p>
          </p:txBody>
        </p:sp>
        <p:sp>
          <p:nvSpPr>
            <p:cNvPr id="19" name="TextBox 18"/>
            <p:cNvSpPr txBox="1"/>
            <p:nvPr/>
          </p:nvSpPr>
          <p:spPr>
            <a:xfrm>
              <a:off x="3200400" y="2133600"/>
              <a:ext cx="304800"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a</a:t>
              </a:r>
            </a:p>
          </p:txBody>
        </p:sp>
        <p:sp>
          <p:nvSpPr>
            <p:cNvPr id="20" name="TextBox 19"/>
            <p:cNvSpPr txBox="1"/>
            <p:nvPr/>
          </p:nvSpPr>
          <p:spPr>
            <a:xfrm>
              <a:off x="3200400" y="3048000"/>
              <a:ext cx="304800"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b</a:t>
              </a:r>
            </a:p>
          </p:txBody>
        </p:sp>
        <p:sp>
          <p:nvSpPr>
            <p:cNvPr id="21" name="TextBox 20"/>
            <p:cNvSpPr txBox="1"/>
            <p:nvPr/>
          </p:nvSpPr>
          <p:spPr>
            <a:xfrm>
              <a:off x="3200400" y="3810000"/>
              <a:ext cx="304800"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c</a:t>
              </a:r>
            </a:p>
          </p:txBody>
        </p:sp>
        <p:sp>
          <p:nvSpPr>
            <p:cNvPr id="22" name="TextBox 21"/>
            <p:cNvSpPr txBox="1"/>
            <p:nvPr/>
          </p:nvSpPr>
          <p:spPr>
            <a:xfrm>
              <a:off x="3200400" y="4495800"/>
              <a:ext cx="304800"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d</a:t>
              </a:r>
            </a:p>
          </p:txBody>
        </p:sp>
        <p:sp>
          <p:nvSpPr>
            <p:cNvPr id="23" name="TextBox 22"/>
            <p:cNvSpPr txBox="1"/>
            <p:nvPr/>
          </p:nvSpPr>
          <p:spPr>
            <a:xfrm>
              <a:off x="5791200" y="2514600"/>
              <a:ext cx="304800" cy="359073"/>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x</a:t>
              </a:r>
            </a:p>
          </p:txBody>
        </p:sp>
        <p:sp>
          <p:nvSpPr>
            <p:cNvPr id="24" name="TextBox 23"/>
            <p:cNvSpPr txBox="1"/>
            <p:nvPr/>
          </p:nvSpPr>
          <p:spPr>
            <a:xfrm>
              <a:off x="5791200" y="3352800"/>
              <a:ext cx="304800"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y</a:t>
              </a:r>
            </a:p>
          </p:txBody>
        </p:sp>
        <p:sp>
          <p:nvSpPr>
            <p:cNvPr id="25" name="TextBox 24"/>
            <p:cNvSpPr txBox="1"/>
            <p:nvPr/>
          </p:nvSpPr>
          <p:spPr>
            <a:xfrm>
              <a:off x="5791200" y="4419600"/>
              <a:ext cx="304800"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z</a:t>
              </a:r>
            </a:p>
          </p:txBody>
        </p:sp>
        <p:cxnSp>
          <p:nvCxnSpPr>
            <p:cNvPr id="28" name="Straight Arrow Connector 27"/>
            <p:cNvCxnSpPr/>
            <p:nvPr/>
          </p:nvCxnSpPr>
          <p:spPr>
            <a:xfrm>
              <a:off x="3657600" y="3200400"/>
              <a:ext cx="198120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6" idx="6"/>
            </p:cNvCxnSpPr>
            <p:nvPr/>
          </p:nvCxnSpPr>
          <p:spPr>
            <a:xfrm>
              <a:off x="3581400" y="2286000"/>
              <a:ext cx="2209800" cy="1981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3733800" y="4038600"/>
              <a:ext cx="19050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3657600" y="4724400"/>
              <a:ext cx="1828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31" name="TextBox 30"/>
          <p:cNvSpPr txBox="1"/>
          <p:nvPr/>
        </p:nvSpPr>
        <p:spPr>
          <a:xfrm>
            <a:off x="3514548" y="1130390"/>
            <a:ext cx="28956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z</a:t>
            </a:r>
          </a:p>
        </p:txBody>
      </p:sp>
      <p:sp>
        <p:nvSpPr>
          <p:cNvPr id="33" name="TextBox 32"/>
          <p:cNvSpPr txBox="1"/>
          <p:nvPr/>
        </p:nvSpPr>
        <p:spPr>
          <a:xfrm>
            <a:off x="905793" y="2028618"/>
            <a:ext cx="4286693"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The image of d is ?</a:t>
            </a:r>
          </a:p>
        </p:txBody>
      </p:sp>
      <p:sp>
        <p:nvSpPr>
          <p:cNvPr id="35" name="TextBox 34"/>
          <p:cNvSpPr txBox="1"/>
          <p:nvPr/>
        </p:nvSpPr>
        <p:spPr>
          <a:xfrm>
            <a:off x="4811486" y="1929826"/>
            <a:ext cx="6858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z</a:t>
            </a:r>
          </a:p>
        </p:txBody>
      </p:sp>
      <p:sp>
        <p:nvSpPr>
          <p:cNvPr id="36" name="TextBox 35"/>
          <p:cNvSpPr txBox="1"/>
          <p:nvPr/>
        </p:nvSpPr>
        <p:spPr>
          <a:xfrm>
            <a:off x="981993" y="2691826"/>
            <a:ext cx="4286693"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The domain of f is ?</a:t>
            </a:r>
          </a:p>
        </p:txBody>
      </p:sp>
      <p:sp>
        <p:nvSpPr>
          <p:cNvPr id="38" name="TextBox 37"/>
          <p:cNvSpPr txBox="1"/>
          <p:nvPr/>
        </p:nvSpPr>
        <p:spPr>
          <a:xfrm>
            <a:off x="5040086" y="2691826"/>
            <a:ext cx="609600" cy="584775"/>
          </a:xfrm>
          <a:prstGeom prst="rect">
            <a:avLst/>
          </a:prstGeom>
          <a:noFill/>
        </p:spPr>
        <p:txBody>
          <a:bodyPr wrap="square" rtlCol="0">
            <a:spAutoFit/>
          </a:bodyPr>
          <a:lstStyle/>
          <a:p>
            <a:r>
              <a:rPr lang="en-US" sz="3200" i="1" dirty="0">
                <a:latin typeface="Times New Roman" panose="02020603050405020304" pitchFamily="18" charset="0"/>
                <a:cs typeface="Times New Roman" panose="02020603050405020304" pitchFamily="18" charset="0"/>
              </a:rPr>
              <a:t>A</a:t>
            </a:r>
          </a:p>
        </p:txBody>
      </p:sp>
      <p:sp>
        <p:nvSpPr>
          <p:cNvPr id="39" name="TextBox 38"/>
          <p:cNvSpPr txBox="1"/>
          <p:nvPr/>
        </p:nvSpPr>
        <p:spPr>
          <a:xfrm>
            <a:off x="981993" y="3377625"/>
            <a:ext cx="4286693"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The </a:t>
            </a:r>
            <a:r>
              <a:rPr lang="en-US" sz="3200" dirty="0" err="1">
                <a:latin typeface="Times New Roman" panose="02020603050405020304" pitchFamily="18" charset="0"/>
                <a:cs typeface="Times New Roman" panose="02020603050405020304" pitchFamily="18" charset="0"/>
              </a:rPr>
              <a:t>codomain</a:t>
            </a:r>
            <a:r>
              <a:rPr lang="en-US" sz="3200" dirty="0">
                <a:latin typeface="Times New Roman" panose="02020603050405020304" pitchFamily="18" charset="0"/>
                <a:cs typeface="Times New Roman" panose="02020603050405020304" pitchFamily="18" charset="0"/>
              </a:rPr>
              <a:t> of f is ?</a:t>
            </a:r>
          </a:p>
        </p:txBody>
      </p:sp>
      <p:sp>
        <p:nvSpPr>
          <p:cNvPr id="40" name="TextBox 39"/>
          <p:cNvSpPr txBox="1"/>
          <p:nvPr/>
        </p:nvSpPr>
        <p:spPr>
          <a:xfrm>
            <a:off x="5344886" y="3377626"/>
            <a:ext cx="381000" cy="584775"/>
          </a:xfrm>
          <a:prstGeom prst="rect">
            <a:avLst/>
          </a:prstGeom>
          <a:noFill/>
        </p:spPr>
        <p:txBody>
          <a:bodyPr wrap="square" rtlCol="0">
            <a:spAutoFit/>
          </a:bodyPr>
          <a:lstStyle/>
          <a:p>
            <a:r>
              <a:rPr lang="en-US" sz="3200" i="1" dirty="0">
                <a:latin typeface="Times New Roman" panose="02020603050405020304" pitchFamily="18" charset="0"/>
                <a:cs typeface="Times New Roman" panose="02020603050405020304" pitchFamily="18" charset="0"/>
              </a:rPr>
              <a:t>B</a:t>
            </a:r>
          </a:p>
        </p:txBody>
      </p:sp>
      <p:sp>
        <p:nvSpPr>
          <p:cNvPr id="41" name="TextBox 40"/>
          <p:cNvSpPr txBox="1"/>
          <p:nvPr/>
        </p:nvSpPr>
        <p:spPr>
          <a:xfrm>
            <a:off x="981993" y="4063425"/>
            <a:ext cx="4362893"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The </a:t>
            </a:r>
            <a:r>
              <a:rPr lang="en-US" sz="3200" dirty="0" err="1">
                <a:latin typeface="Times New Roman" panose="02020603050405020304" pitchFamily="18" charset="0"/>
                <a:cs typeface="Times New Roman" panose="02020603050405020304" pitchFamily="18" charset="0"/>
              </a:rPr>
              <a:t>preimage</a:t>
            </a:r>
            <a:r>
              <a:rPr lang="en-US" sz="3200" dirty="0">
                <a:latin typeface="Times New Roman" panose="02020603050405020304" pitchFamily="18" charset="0"/>
                <a:cs typeface="Times New Roman" panose="02020603050405020304" pitchFamily="18" charset="0"/>
              </a:rPr>
              <a:t> of y is ?</a:t>
            </a:r>
          </a:p>
        </p:txBody>
      </p:sp>
      <p:sp>
        <p:nvSpPr>
          <p:cNvPr id="42" name="TextBox 41"/>
          <p:cNvSpPr txBox="1"/>
          <p:nvPr/>
        </p:nvSpPr>
        <p:spPr>
          <a:xfrm>
            <a:off x="5192486" y="4063426"/>
            <a:ext cx="4572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b</a:t>
            </a:r>
          </a:p>
        </p:txBody>
      </p:sp>
      <p:sp>
        <p:nvSpPr>
          <p:cNvPr id="43" name="TextBox 42"/>
          <p:cNvSpPr txBox="1"/>
          <p:nvPr/>
        </p:nvSpPr>
        <p:spPr>
          <a:xfrm>
            <a:off x="1340481" y="4825426"/>
            <a:ext cx="3209747" cy="584775"/>
          </a:xfrm>
          <a:prstGeom prst="rect">
            <a:avLst/>
          </a:prstGeom>
          <a:noFill/>
        </p:spPr>
        <p:txBody>
          <a:bodyPr wrap="square" rtlCol="0">
            <a:spAutoFit/>
          </a:bodyPr>
          <a:lstStyle/>
          <a:p>
            <a:r>
              <a:rPr lang="en-US" sz="3200" i="1" dirty="0">
                <a:latin typeface="Times New Roman" panose="02020603050405020304" pitchFamily="18" charset="0"/>
                <a:cs typeface="Times New Roman" panose="02020603050405020304" pitchFamily="18" charset="0"/>
              </a:rPr>
              <a:t>Range </a:t>
            </a:r>
            <a:r>
              <a:rPr lang="en-US" sz="3200" i="1" dirty="0">
                <a:latin typeface="Times New Roman" panose="02020603050405020304" pitchFamily="18" charset="0"/>
                <a:cs typeface="Times New Roman" panose="02020603050405020304" pitchFamily="18" charset="0"/>
                <a:sym typeface="Wingdings" panose="05000000000000000000" pitchFamily="2" charset="2"/>
              </a:rPr>
              <a:t></a:t>
            </a:r>
            <a:r>
              <a:rPr lang="en-US" sz="3200" i="1" dirty="0">
                <a:latin typeface="Times New Roman" panose="02020603050405020304" pitchFamily="18" charset="0"/>
                <a:cs typeface="Times New Roman" panose="02020603050405020304" pitchFamily="18" charset="0"/>
              </a:rPr>
              <a:t>f</a:t>
            </a:r>
            <a:r>
              <a:rPr lang="en-US" sz="3200" dirty="0">
                <a:latin typeface="Times New Roman" panose="02020603050405020304" pitchFamily="18" charset="0"/>
                <a:cs typeface="Times New Roman" panose="02020603050405020304" pitchFamily="18" charset="0"/>
              </a:rPr>
              <a:t>(</a:t>
            </a:r>
            <a:r>
              <a:rPr lang="en-US" sz="3200" i="1" dirty="0">
                <a:latin typeface="Times New Roman" panose="02020603050405020304" pitchFamily="18" charset="0"/>
                <a:cs typeface="Times New Roman" panose="02020603050405020304" pitchFamily="18" charset="0"/>
              </a:rPr>
              <a:t>A</a:t>
            </a:r>
            <a:r>
              <a:rPr lang="en-US" sz="3200" dirty="0">
                <a:latin typeface="Times New Roman" panose="02020603050405020304" pitchFamily="18" charset="0"/>
                <a:cs typeface="Times New Roman" panose="02020603050405020304" pitchFamily="18" charset="0"/>
              </a:rPr>
              <a:t>) = ?</a:t>
            </a:r>
          </a:p>
        </p:txBody>
      </p:sp>
      <p:sp>
        <p:nvSpPr>
          <p:cNvPr id="44" name="TextBox 43"/>
          <p:cNvSpPr txBox="1"/>
          <p:nvPr/>
        </p:nvSpPr>
        <p:spPr>
          <a:xfrm>
            <a:off x="6099544" y="5410742"/>
            <a:ext cx="26670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cs typeface="Times New Roman" panose="02020603050405020304" pitchFamily="18" charset="0"/>
              </a:rPr>
              <a:t>a,c,d</a:t>
            </a:r>
            <a:r>
              <a:rPr lang="en-US" sz="3200" dirty="0">
                <a:latin typeface="Times New Roman" panose="02020603050405020304" pitchFamily="18" charset="0"/>
                <a:cs typeface="Times New Roman" panose="02020603050405020304" pitchFamily="18" charset="0"/>
              </a:rPr>
              <a:t>}</a:t>
            </a:r>
          </a:p>
        </p:txBody>
      </p:sp>
      <p:sp>
        <p:nvSpPr>
          <p:cNvPr id="45" name="TextBox 44"/>
          <p:cNvSpPr txBox="1"/>
          <p:nvPr/>
        </p:nvSpPr>
        <p:spPr>
          <a:xfrm>
            <a:off x="981993" y="5435026"/>
            <a:ext cx="6420293"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The </a:t>
            </a:r>
            <a:r>
              <a:rPr lang="en-US" sz="3200" dirty="0" err="1">
                <a:latin typeface="Times New Roman" panose="02020603050405020304" pitchFamily="18" charset="0"/>
                <a:cs typeface="Times New Roman" panose="02020603050405020304" pitchFamily="18" charset="0"/>
              </a:rPr>
              <a:t>preimage</a:t>
            </a:r>
            <a:r>
              <a:rPr lang="en-US" sz="3200" dirty="0">
                <a:latin typeface="Times New Roman" panose="02020603050405020304" pitchFamily="18" charset="0"/>
                <a:cs typeface="Times New Roman" panose="02020603050405020304" pitchFamily="18" charset="0"/>
              </a:rPr>
              <a:t>(s) of z is (are) ?</a:t>
            </a:r>
          </a:p>
        </p:txBody>
      </p:sp>
      <p:sp>
        <p:nvSpPr>
          <p:cNvPr id="37" name="TextBox 36"/>
          <p:cNvSpPr txBox="1"/>
          <p:nvPr/>
        </p:nvSpPr>
        <p:spPr>
          <a:xfrm>
            <a:off x="4516246" y="4769729"/>
            <a:ext cx="13716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cs typeface="Times New Roman" panose="02020603050405020304" pitchFamily="18" charset="0"/>
              </a:rPr>
              <a:t>y,z</a:t>
            </a:r>
            <a:r>
              <a:rPr lang="en-US" sz="3200" dirty="0">
                <a:latin typeface="Times New Roman" panose="02020603050405020304" pitchFamily="18" charset="0"/>
                <a:cs typeface="Times New Roman" panose="02020603050405020304" pitchFamily="18" charset="0"/>
              </a:rPr>
              <a:t>}</a:t>
            </a:r>
          </a:p>
        </p:txBody>
      </p:sp>
      <p:sp>
        <p:nvSpPr>
          <p:cNvPr id="3" name="Slide Number Placeholder 2">
            <a:extLst>
              <a:ext uri="{FF2B5EF4-FFF2-40B4-BE49-F238E27FC236}">
                <a16:creationId xmlns:a16="http://schemas.microsoft.com/office/drawing/2014/main" id="{AEE3038A-8D67-8B55-1284-EA94ED272552}"/>
              </a:ext>
            </a:extLst>
          </p:cNvPr>
          <p:cNvSpPr>
            <a:spLocks noGrp="1"/>
          </p:cNvSpPr>
          <p:nvPr>
            <p:ph type="sldNum" sz="quarter" idx="12"/>
          </p:nvPr>
        </p:nvSpPr>
        <p:spPr/>
        <p:txBody>
          <a:bodyPr/>
          <a:lstStyle/>
          <a:p>
            <a:fld id="{6BDBACC2-E59C-4C76-9B43-ACFA72B85B74}" type="slidenum">
              <a:rPr lang="en-US" smtClean="0"/>
              <a:pPr/>
              <a:t>10</a:t>
            </a:fld>
            <a:endParaRPr lang="en-US"/>
          </a:p>
        </p:txBody>
      </p:sp>
      <p:pic>
        <p:nvPicPr>
          <p:cNvPr id="10" name="Graphic 9">
            <a:extLst>
              <a:ext uri="{FF2B5EF4-FFF2-40B4-BE49-F238E27FC236}">
                <a16:creationId xmlns:a16="http://schemas.microsoft.com/office/drawing/2014/main" id="{0A55B4C4-E658-4496-E139-C91B9F6FB13C}"/>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pic>
        <p:nvPicPr>
          <p:cNvPr id="73" name="Graphic 72">
            <a:extLst>
              <a:ext uri="{FF2B5EF4-FFF2-40B4-BE49-F238E27FC236}">
                <a16:creationId xmlns:a16="http://schemas.microsoft.com/office/drawing/2014/main" id="{8826DAB3-8C81-07A9-10C5-B9E6B59F0F16}"/>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5" grpId="0"/>
      <p:bldP spid="36" grpId="0"/>
      <p:bldP spid="39" grpId="0"/>
      <p:bldP spid="40" grpId="0"/>
      <p:bldP spid="41" grpId="0"/>
      <p:bldP spid="42" grpId="0"/>
      <p:bldP spid="43" grpId="0"/>
      <p:bldP spid="44" grpId="0"/>
      <p:bldP spid="45" grpId="0"/>
      <p:bldP spid="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DD1EA-A02C-EE63-98E4-7E187C88D34C}"/>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57236C6-B463-EF8D-703F-52B1E5F54491}"/>
                  </a:ext>
                </a:extLst>
              </p:cNvPr>
              <p:cNvSpPr>
                <a:spLocks noGrp="1"/>
              </p:cNvSpPr>
              <p:nvPr>
                <p:ph idx="1"/>
              </p:nvPr>
            </p:nvSpPr>
            <p:spPr/>
            <p:txBody>
              <a:bodyPr>
                <a:normAutofit fontScale="85000" lnSpcReduction="20000"/>
              </a:bodyPr>
              <a:lstStyle/>
              <a:p>
                <a:r>
                  <a:rPr lang="en-US" dirty="0"/>
                  <a:t>Let R be the relation with ordered pairs </a:t>
                </a:r>
              </a:p>
              <a:p>
                <a:pPr marL="50800" indent="0">
                  <a:buNone/>
                </a:pPr>
                <a:r>
                  <a:rPr lang="en-US" dirty="0"/>
                  <a:t>      (A, 22), (B, 24), (C, 21), (D, 22), (E, 24), and (F, 22). </a:t>
                </a:r>
              </a:p>
              <a:p>
                <a:pPr marL="50800" indent="0">
                  <a:buNone/>
                </a:pPr>
                <a:r>
                  <a:rPr lang="en-US" dirty="0"/>
                  <a:t>       Here each pair consists of a graduate student and this student’s age. </a:t>
                </a:r>
              </a:p>
              <a:p>
                <a:r>
                  <a:rPr lang="en-US" dirty="0"/>
                  <a:t>Write function of this relation. </a:t>
                </a:r>
              </a:p>
              <a:p>
                <a:pPr marL="533400" lvl="1" indent="0">
                  <a:buNone/>
                </a:pPr>
                <a:r>
                  <a:rPr lang="en-US" dirty="0">
                    <a:latin typeface="Times New Roman" panose="02020603050405020304" pitchFamily="18" charset="0"/>
                    <a:cs typeface="Times New Roman" panose="02020603050405020304" pitchFamily="18" charset="0"/>
                  </a:rPr>
                  <a:t>Solution:</a:t>
                </a:r>
              </a:p>
              <a:p>
                <a:pPr lvl="1"/>
                <a14:m>
                  <m:oMath xmlns:m="http://schemas.openxmlformats.org/officeDocument/2006/math">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𝐴</m:t>
                    </m:r>
                    <m:r>
                      <a:rPr lang="en-US" i="1" dirty="0" smtClean="0">
                        <a:latin typeface="Cambria Math" panose="02040503050406030204" pitchFamily="18" charset="0"/>
                        <a:cs typeface="Times New Roman" panose="02020603050405020304" pitchFamily="18" charset="0"/>
                      </a:rPr>
                      <m:t>) = 22</m:t>
                    </m:r>
                  </m:oMath>
                </a14:m>
                <a:endParaRPr lang="en-US" dirty="0">
                  <a:latin typeface="Times New Roman" panose="02020603050405020304" pitchFamily="18" charset="0"/>
                  <a:cs typeface="Times New Roman" panose="02020603050405020304" pitchFamily="18" charset="0"/>
                </a:endParaRPr>
              </a:p>
              <a:p>
                <a:pPr lvl="1"/>
                <a14:m>
                  <m:oMath xmlns:m="http://schemas.openxmlformats.org/officeDocument/2006/math">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𝐵</m:t>
                    </m:r>
                    <m:r>
                      <a:rPr lang="en-US" i="1" dirty="0" smtClean="0">
                        <a:latin typeface="Cambria Math" panose="02040503050406030204" pitchFamily="18" charset="0"/>
                        <a:cs typeface="Times New Roman" panose="02020603050405020304" pitchFamily="18" charset="0"/>
                      </a:rPr>
                      <m:t>) = 24</m:t>
                    </m:r>
                  </m:oMath>
                </a14:m>
                <a:endParaRPr lang="en-US" dirty="0">
                  <a:latin typeface="Times New Roman" panose="02020603050405020304" pitchFamily="18" charset="0"/>
                  <a:cs typeface="Times New Roman" panose="02020603050405020304" pitchFamily="18" charset="0"/>
                </a:endParaRPr>
              </a:p>
              <a:p>
                <a:pPr lvl="1"/>
                <a14:m>
                  <m:oMath xmlns:m="http://schemas.openxmlformats.org/officeDocument/2006/math">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𝐶</m:t>
                    </m:r>
                    <m:r>
                      <a:rPr lang="en-US" i="1" dirty="0" smtClean="0">
                        <a:latin typeface="Cambria Math" panose="02040503050406030204" pitchFamily="18" charset="0"/>
                        <a:cs typeface="Times New Roman" panose="02020603050405020304" pitchFamily="18" charset="0"/>
                      </a:rPr>
                      <m:t>) = 21</m:t>
                    </m:r>
                  </m:oMath>
                </a14:m>
                <a:endParaRPr lang="en-US" dirty="0">
                  <a:latin typeface="Times New Roman" panose="02020603050405020304" pitchFamily="18" charset="0"/>
                  <a:cs typeface="Times New Roman" panose="02020603050405020304" pitchFamily="18" charset="0"/>
                </a:endParaRPr>
              </a:p>
              <a:p>
                <a:pPr lvl="1"/>
                <a14:m>
                  <m:oMath xmlns:m="http://schemas.openxmlformats.org/officeDocument/2006/math">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𝐷</m:t>
                    </m:r>
                    <m:r>
                      <a:rPr lang="en-US" i="1" dirty="0" smtClean="0">
                        <a:latin typeface="Cambria Math" panose="02040503050406030204" pitchFamily="18" charset="0"/>
                        <a:cs typeface="Times New Roman" panose="02020603050405020304" pitchFamily="18" charset="0"/>
                      </a:rPr>
                      <m:t>) = 22, </m:t>
                    </m:r>
                  </m:oMath>
                </a14:m>
                <a:endParaRPr lang="en-US" dirty="0">
                  <a:latin typeface="Times New Roman" panose="02020603050405020304" pitchFamily="18" charset="0"/>
                  <a:cs typeface="Times New Roman" panose="02020603050405020304" pitchFamily="18" charset="0"/>
                </a:endParaRPr>
              </a:p>
              <a:p>
                <a:pPr lvl="1"/>
                <a14:m>
                  <m:oMath xmlns:m="http://schemas.openxmlformats.org/officeDocument/2006/math">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𝐸</m:t>
                    </m:r>
                    <m:r>
                      <a:rPr lang="en-US" i="1" dirty="0" smtClean="0">
                        <a:latin typeface="Cambria Math" panose="02040503050406030204" pitchFamily="18" charset="0"/>
                        <a:cs typeface="Times New Roman" panose="02020603050405020304" pitchFamily="18" charset="0"/>
                      </a:rPr>
                      <m:t>) = 24</m:t>
                    </m:r>
                  </m:oMath>
                </a14:m>
                <a:endParaRPr lang="en-US" dirty="0">
                  <a:latin typeface="Times New Roman" panose="02020603050405020304" pitchFamily="18" charset="0"/>
                  <a:cs typeface="Times New Roman" panose="02020603050405020304" pitchFamily="18" charset="0"/>
                </a:endParaRPr>
              </a:p>
              <a:p>
                <a:pPr lvl="1"/>
                <a14:m>
                  <m:oMath xmlns:m="http://schemas.openxmlformats.org/officeDocument/2006/math">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𝐹</m:t>
                    </m:r>
                    <m:r>
                      <a:rPr lang="en-US" i="1" dirty="0" smtClean="0">
                        <a:latin typeface="Cambria Math" panose="02040503050406030204" pitchFamily="18" charset="0"/>
                        <a:cs typeface="Times New Roman" panose="02020603050405020304" pitchFamily="18" charset="0"/>
                      </a:rPr>
                      <m:t>) = 22.</m:t>
                    </m:r>
                  </m:oMath>
                </a14:m>
                <a:endParaRPr lang="en-US" dirty="0">
                  <a:latin typeface="Times New Roman" panose="02020603050405020304" pitchFamily="18" charset="0"/>
                  <a:cs typeface="Times New Roman" panose="02020603050405020304" pitchFamily="18" charset="0"/>
                </a:endParaRPr>
              </a:p>
              <a:p>
                <a:r>
                  <a:rPr lang="en-US" dirty="0"/>
                  <a:t>[Here, f(x) is the age of x, where x is a student.]</a:t>
                </a:r>
              </a:p>
            </p:txBody>
          </p:sp>
        </mc:Choice>
        <mc:Fallback xmlns="">
          <p:sp>
            <p:nvSpPr>
              <p:cNvPr id="3" name="Content Placeholder 2">
                <a:extLst>
                  <a:ext uri="{FF2B5EF4-FFF2-40B4-BE49-F238E27FC236}">
                    <a16:creationId xmlns:a16="http://schemas.microsoft.com/office/drawing/2014/main" id="{D57236C6-B463-EF8D-703F-52B1E5F54491}"/>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00F43A40-DBA5-90A0-5F69-78C6402CDDB1}"/>
              </a:ext>
            </a:extLst>
          </p:cNvPr>
          <p:cNvSpPr>
            <a:spLocks noGrp="1"/>
          </p:cNvSpPr>
          <p:nvPr>
            <p:ph type="sldNum" sz="quarter" idx="12"/>
          </p:nvPr>
        </p:nvSpPr>
        <p:spPr/>
        <p:txBody>
          <a:bodyPr/>
          <a:lstStyle/>
          <a:p>
            <a:fld id="{6BDBACC2-E59C-4C76-9B43-ACFA72B85B74}" type="slidenum">
              <a:rPr lang="en-US" smtClean="0"/>
              <a:pPr/>
              <a:t>11</a:t>
            </a:fld>
            <a:endParaRPr lang="en-US"/>
          </a:p>
        </p:txBody>
      </p:sp>
      <p:pic>
        <p:nvPicPr>
          <p:cNvPr id="5" name="Graphic 4">
            <a:extLst>
              <a:ext uri="{FF2B5EF4-FFF2-40B4-BE49-F238E27FC236}">
                <a16:creationId xmlns:a16="http://schemas.microsoft.com/office/drawing/2014/main" id="{210FAADE-B433-BE6A-6500-0D41FA33A24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pic>
        <p:nvPicPr>
          <p:cNvPr id="28" name="Graphic 27">
            <a:extLst>
              <a:ext uri="{FF2B5EF4-FFF2-40B4-BE49-F238E27FC236}">
                <a16:creationId xmlns:a16="http://schemas.microsoft.com/office/drawing/2014/main" id="{92037E05-93FC-BE17-F1FA-CD4962FE8CA9}"/>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7069570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arn(inVertical)">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barn(inVertical)">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barn(inVertical)">
                                      <p:cBhvr>
                                        <p:cTn id="6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0CA21-2BF0-7051-F6B8-C540757D5CF3}"/>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7C045909-6DC3-EA63-D7E2-C20808A16951}"/>
              </a:ext>
            </a:extLst>
          </p:cNvPr>
          <p:cNvSpPr>
            <a:spLocks noGrp="1"/>
          </p:cNvSpPr>
          <p:nvPr>
            <p:ph idx="1"/>
          </p:nvPr>
        </p:nvSpPr>
        <p:spPr/>
        <p:txBody>
          <a:bodyPr>
            <a:normAutofit/>
          </a:bodyPr>
          <a:lstStyle/>
          <a:p>
            <a:r>
              <a:rPr lang="en-US" sz="2400" dirty="0"/>
              <a:t>Let R be the relation with ordered pairs (A, 22), (B, 24), (C, 21), (D, 22), (E, 24), and (F, 22). Here each pair consists of a graduate student and this student’s age. </a:t>
            </a:r>
          </a:p>
          <a:p>
            <a:r>
              <a:rPr lang="en-US" sz="2400" dirty="0"/>
              <a:t>Find  Domain, codomain, Range</a:t>
            </a:r>
          </a:p>
          <a:p>
            <a:r>
              <a:rPr lang="en-US" sz="2400" dirty="0"/>
              <a:t>Solution</a:t>
            </a:r>
          </a:p>
          <a:p>
            <a:pPr lvl="1">
              <a:lnSpc>
                <a:spcPct val="120000"/>
              </a:lnSpc>
            </a:pPr>
            <a:r>
              <a:rPr lang="en-US" dirty="0">
                <a:latin typeface="Times New Roman" panose="02020603050405020304" pitchFamily="18" charset="0"/>
                <a:cs typeface="Times New Roman" panose="02020603050405020304" pitchFamily="18" charset="0"/>
              </a:rPr>
              <a:t>Domain={A, B, C, D, E, F}.</a:t>
            </a:r>
          </a:p>
          <a:p>
            <a:pPr lvl="1">
              <a:lnSpc>
                <a:spcPct val="120000"/>
              </a:lnSpc>
            </a:pPr>
            <a:r>
              <a:rPr lang="en-US" dirty="0">
                <a:latin typeface="Times New Roman" panose="02020603050405020304" pitchFamily="18" charset="0"/>
                <a:cs typeface="Times New Roman" panose="02020603050405020304" pitchFamily="18" charset="0"/>
              </a:rPr>
              <a:t>Codomain</a:t>
            </a:r>
          </a:p>
          <a:p>
            <a:pPr lvl="2">
              <a:lnSpc>
                <a:spcPct val="120000"/>
              </a:lnSpc>
            </a:pPr>
            <a:r>
              <a:rPr lang="en-US" sz="2400" dirty="0">
                <a:latin typeface="Times New Roman" panose="02020603050405020304" pitchFamily="18" charset="0"/>
                <a:cs typeface="Times New Roman" panose="02020603050405020304" pitchFamily="18" charset="0"/>
              </a:rPr>
              <a:t>the set of positive integers between 20-90 </a:t>
            </a:r>
          </a:p>
          <a:p>
            <a:pPr lvl="1">
              <a:lnSpc>
                <a:spcPct val="120000"/>
              </a:lnSpc>
            </a:pPr>
            <a:r>
              <a:rPr lang="en-US" dirty="0">
                <a:latin typeface="Times New Roman" panose="02020603050405020304" pitchFamily="18" charset="0"/>
                <a:cs typeface="Times New Roman" panose="02020603050405020304" pitchFamily="18" charset="0"/>
              </a:rPr>
              <a:t>The range ={21, 22, 24}</a:t>
            </a:r>
          </a:p>
          <a:p>
            <a:endParaRPr lang="en-US" dirty="0"/>
          </a:p>
        </p:txBody>
      </p:sp>
      <p:sp>
        <p:nvSpPr>
          <p:cNvPr id="4" name="Slide Number Placeholder 3">
            <a:extLst>
              <a:ext uri="{FF2B5EF4-FFF2-40B4-BE49-F238E27FC236}">
                <a16:creationId xmlns:a16="http://schemas.microsoft.com/office/drawing/2014/main" id="{7437080B-C26E-99E2-E849-432EC249220F}"/>
              </a:ext>
            </a:extLst>
          </p:cNvPr>
          <p:cNvSpPr>
            <a:spLocks noGrp="1"/>
          </p:cNvSpPr>
          <p:nvPr>
            <p:ph type="sldNum" sz="quarter" idx="12"/>
          </p:nvPr>
        </p:nvSpPr>
        <p:spPr/>
        <p:txBody>
          <a:bodyPr/>
          <a:lstStyle/>
          <a:p>
            <a:fld id="{6BDBACC2-E59C-4C76-9B43-ACFA72B85B74}" type="slidenum">
              <a:rPr lang="en-US" smtClean="0"/>
              <a:pPr/>
              <a:t>12</a:t>
            </a:fld>
            <a:endParaRPr lang="en-US"/>
          </a:p>
        </p:txBody>
      </p:sp>
      <p:pic>
        <p:nvPicPr>
          <p:cNvPr id="5" name="Graphic 4">
            <a:extLst>
              <a:ext uri="{FF2B5EF4-FFF2-40B4-BE49-F238E27FC236}">
                <a16:creationId xmlns:a16="http://schemas.microsoft.com/office/drawing/2014/main" id="{BB3EE05A-576E-80B3-EA9E-C21434052DEB}"/>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5080336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One-to-One Functions (Injections)</a:t>
            </a:r>
          </a:p>
        </p:txBody>
      </p:sp>
      <p:sp>
        <p:nvSpPr>
          <p:cNvPr id="5" name="Content Placeholder 4"/>
          <p:cNvSpPr>
            <a:spLocks noGrp="1"/>
          </p:cNvSpPr>
          <p:nvPr>
            <p:ph idx="1"/>
          </p:nvPr>
        </p:nvSpPr>
        <p:spPr/>
        <p:txBody>
          <a:bodyPr/>
          <a:lstStyle/>
          <a:p>
            <a:pPr>
              <a:buNone/>
            </a:pPr>
            <a:r>
              <a:rPr lang="en-US" b="1" dirty="0"/>
              <a:t>   Definition</a:t>
            </a:r>
            <a:r>
              <a:rPr lang="en-US" dirty="0"/>
              <a:t>: A function f is said to be </a:t>
            </a:r>
            <a:r>
              <a:rPr lang="en-US" i="1" dirty="0"/>
              <a:t>one-to-one</a:t>
            </a:r>
            <a:r>
              <a:rPr lang="en-US" dirty="0"/>
              <a:t> ,  or </a:t>
            </a:r>
            <a:r>
              <a:rPr lang="en-US" i="1" dirty="0"/>
              <a:t>injective</a:t>
            </a:r>
            <a:r>
              <a:rPr lang="en-US" dirty="0"/>
              <a:t>, if and only if </a:t>
            </a:r>
            <a:r>
              <a:rPr lang="en-US" i="1" dirty="0"/>
              <a:t>f</a:t>
            </a:r>
            <a:r>
              <a:rPr lang="en-US" dirty="0"/>
              <a:t>(</a:t>
            </a:r>
            <a:r>
              <a:rPr lang="en-US" i="1" dirty="0"/>
              <a:t>a</a:t>
            </a:r>
            <a:r>
              <a:rPr lang="en-US" dirty="0"/>
              <a:t>) = </a:t>
            </a:r>
            <a:r>
              <a:rPr lang="en-US" i="1" dirty="0"/>
              <a:t>f</a:t>
            </a:r>
            <a:r>
              <a:rPr lang="en-US" dirty="0"/>
              <a:t>(</a:t>
            </a:r>
            <a:r>
              <a:rPr lang="en-US" i="1" dirty="0"/>
              <a:t>b</a:t>
            </a:r>
            <a:r>
              <a:rPr lang="en-US" dirty="0"/>
              <a:t>) implies that  </a:t>
            </a:r>
            <a:r>
              <a:rPr lang="en-US" i="1" dirty="0"/>
              <a:t>a</a:t>
            </a:r>
            <a:r>
              <a:rPr lang="en-US" dirty="0"/>
              <a:t> = </a:t>
            </a:r>
            <a:r>
              <a:rPr lang="en-US" i="1" dirty="0"/>
              <a:t>b</a:t>
            </a:r>
            <a:r>
              <a:rPr lang="en-US" dirty="0"/>
              <a:t> for all </a:t>
            </a:r>
            <a:r>
              <a:rPr lang="en-US" i="1" dirty="0"/>
              <a:t>a</a:t>
            </a:r>
            <a:r>
              <a:rPr lang="en-US" dirty="0"/>
              <a:t> and </a:t>
            </a:r>
            <a:r>
              <a:rPr lang="en-US" i="1" dirty="0"/>
              <a:t>b</a:t>
            </a:r>
            <a:r>
              <a:rPr lang="en-US" dirty="0"/>
              <a:t> in the domain of </a:t>
            </a:r>
            <a:r>
              <a:rPr lang="en-US" i="1" dirty="0"/>
              <a:t>f</a:t>
            </a:r>
            <a:r>
              <a:rPr lang="en-US" dirty="0"/>
              <a:t>. A function is said to be an </a:t>
            </a:r>
            <a:r>
              <a:rPr lang="en-US" i="1" dirty="0"/>
              <a:t>injection</a:t>
            </a:r>
            <a:r>
              <a:rPr lang="en-US" dirty="0"/>
              <a:t> if it is one-to-one.</a:t>
            </a:r>
          </a:p>
        </p:txBody>
      </p:sp>
      <p:grpSp>
        <p:nvGrpSpPr>
          <p:cNvPr id="7" name="Group 6"/>
          <p:cNvGrpSpPr/>
          <p:nvPr/>
        </p:nvGrpSpPr>
        <p:grpSpPr>
          <a:xfrm>
            <a:off x="8471452" y="2808515"/>
            <a:ext cx="2438400" cy="3306699"/>
            <a:chOff x="3048000" y="1219200"/>
            <a:chExt cx="3429000" cy="4537099"/>
          </a:xfrm>
        </p:grpSpPr>
        <p:sp>
          <p:nvSpPr>
            <p:cNvPr id="8" name="Flowchart: Connector 7"/>
            <p:cNvSpPr/>
            <p:nvPr/>
          </p:nvSpPr>
          <p:spPr>
            <a:xfrm>
              <a:off x="5791200" y="19812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867400" y="2743200"/>
              <a:ext cx="304800" cy="422299"/>
            </a:xfrm>
            <a:prstGeom prst="rect">
              <a:avLst/>
            </a:prstGeom>
            <a:noFill/>
          </p:spPr>
          <p:txBody>
            <a:bodyPr wrap="square" rtlCol="0">
              <a:spAutoFit/>
            </a:bodyPr>
            <a:lstStyle/>
            <a:p>
              <a:r>
                <a:rPr lang="en-US" dirty="0"/>
                <a:t>v</a:t>
              </a:r>
            </a:p>
          </p:txBody>
        </p:sp>
        <p:sp>
          <p:nvSpPr>
            <p:cNvPr id="10" name="Flowchart: Connector 9"/>
            <p:cNvSpPr/>
            <p:nvPr/>
          </p:nvSpPr>
          <p:spPr>
            <a:xfrm>
              <a:off x="5791200" y="5257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5867400" y="5334000"/>
              <a:ext cx="304800" cy="422299"/>
            </a:xfrm>
            <a:prstGeom prst="rect">
              <a:avLst/>
            </a:prstGeom>
            <a:noFill/>
          </p:spPr>
          <p:txBody>
            <a:bodyPr wrap="square" rtlCol="0">
              <a:spAutoFit/>
            </a:bodyPr>
            <a:lstStyle/>
            <a:p>
              <a:r>
                <a:rPr lang="en-US" dirty="0"/>
                <a:t>w</a:t>
              </a:r>
            </a:p>
          </p:txBody>
        </p:sp>
        <p:grpSp>
          <p:nvGrpSpPr>
            <p:cNvPr id="12" name="Group 34"/>
            <p:cNvGrpSpPr/>
            <p:nvPr/>
          </p:nvGrpSpPr>
          <p:grpSpPr>
            <a:xfrm>
              <a:off x="3048000" y="1219200"/>
              <a:ext cx="3429000" cy="4114800"/>
              <a:chOff x="3048000" y="1219200"/>
              <a:chExt cx="3429000" cy="4114800"/>
            </a:xfrm>
          </p:grpSpPr>
          <p:sp>
            <p:nvSpPr>
              <p:cNvPr id="13" name="Flowchart: Connector 12"/>
              <p:cNvSpPr/>
              <p:nvPr/>
            </p:nvSpPr>
            <p:spPr>
              <a:xfrm>
                <a:off x="3124200" y="2971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Connector 13"/>
              <p:cNvSpPr/>
              <p:nvPr/>
            </p:nvSpPr>
            <p:spPr>
              <a:xfrm>
                <a:off x="3124200" y="3733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Connector 14"/>
              <p:cNvSpPr/>
              <p:nvPr/>
            </p:nvSpPr>
            <p:spPr>
              <a:xfrm>
                <a:off x="3124200" y="2057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Connector 6"/>
              <p:cNvSpPr/>
              <p:nvPr/>
            </p:nvSpPr>
            <p:spPr>
              <a:xfrm>
                <a:off x="3124200" y="4495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owchart: Connector 16"/>
              <p:cNvSpPr/>
              <p:nvPr/>
            </p:nvSpPr>
            <p:spPr>
              <a:xfrm>
                <a:off x="5715000" y="32766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Connector 17"/>
              <p:cNvSpPr/>
              <p:nvPr/>
            </p:nvSpPr>
            <p:spPr>
              <a:xfrm>
                <a:off x="5791200" y="41910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3048000" y="1219200"/>
                <a:ext cx="685800" cy="971285"/>
              </a:xfrm>
              <a:prstGeom prst="rect">
                <a:avLst/>
              </a:prstGeom>
              <a:noFill/>
            </p:spPr>
            <p:txBody>
              <a:bodyPr wrap="square" rtlCol="0">
                <a:spAutoFit/>
              </a:bodyPr>
              <a:lstStyle/>
              <a:p>
                <a:r>
                  <a:rPr lang="en-US" sz="4000" b="1" dirty="0"/>
                  <a:t>A</a:t>
                </a:r>
              </a:p>
            </p:txBody>
          </p:sp>
          <p:sp>
            <p:nvSpPr>
              <p:cNvPr id="20" name="TextBox 19"/>
              <p:cNvSpPr txBox="1"/>
              <p:nvPr/>
            </p:nvSpPr>
            <p:spPr>
              <a:xfrm>
                <a:off x="5791200" y="1219200"/>
                <a:ext cx="685800" cy="971285"/>
              </a:xfrm>
              <a:prstGeom prst="rect">
                <a:avLst/>
              </a:prstGeom>
              <a:noFill/>
            </p:spPr>
            <p:txBody>
              <a:bodyPr wrap="square" rtlCol="0">
                <a:spAutoFit/>
              </a:bodyPr>
              <a:lstStyle/>
              <a:p>
                <a:r>
                  <a:rPr lang="en-US" sz="4000" b="1" dirty="0"/>
                  <a:t>B</a:t>
                </a:r>
              </a:p>
            </p:txBody>
          </p:sp>
          <p:sp>
            <p:nvSpPr>
              <p:cNvPr id="21" name="TextBox 20"/>
              <p:cNvSpPr txBox="1"/>
              <p:nvPr/>
            </p:nvSpPr>
            <p:spPr>
              <a:xfrm>
                <a:off x="3200400" y="2133600"/>
                <a:ext cx="304800" cy="422299"/>
              </a:xfrm>
              <a:prstGeom prst="rect">
                <a:avLst/>
              </a:prstGeom>
              <a:noFill/>
            </p:spPr>
            <p:txBody>
              <a:bodyPr wrap="square" rtlCol="0">
                <a:spAutoFit/>
              </a:bodyPr>
              <a:lstStyle/>
              <a:p>
                <a:r>
                  <a:rPr lang="en-US" dirty="0"/>
                  <a:t>a</a:t>
                </a:r>
              </a:p>
            </p:txBody>
          </p:sp>
          <p:sp>
            <p:nvSpPr>
              <p:cNvPr id="22" name="TextBox 21"/>
              <p:cNvSpPr txBox="1"/>
              <p:nvPr/>
            </p:nvSpPr>
            <p:spPr>
              <a:xfrm>
                <a:off x="3200400" y="3048000"/>
                <a:ext cx="304800" cy="422299"/>
              </a:xfrm>
              <a:prstGeom prst="rect">
                <a:avLst/>
              </a:prstGeom>
              <a:noFill/>
            </p:spPr>
            <p:txBody>
              <a:bodyPr wrap="square" rtlCol="0">
                <a:spAutoFit/>
              </a:bodyPr>
              <a:lstStyle/>
              <a:p>
                <a:r>
                  <a:rPr lang="en-US" dirty="0"/>
                  <a:t>b</a:t>
                </a:r>
              </a:p>
            </p:txBody>
          </p:sp>
          <p:sp>
            <p:nvSpPr>
              <p:cNvPr id="23" name="TextBox 22"/>
              <p:cNvSpPr txBox="1"/>
              <p:nvPr/>
            </p:nvSpPr>
            <p:spPr>
              <a:xfrm>
                <a:off x="3200400" y="3810000"/>
                <a:ext cx="304800" cy="422299"/>
              </a:xfrm>
              <a:prstGeom prst="rect">
                <a:avLst/>
              </a:prstGeom>
              <a:noFill/>
            </p:spPr>
            <p:txBody>
              <a:bodyPr wrap="square" rtlCol="0">
                <a:spAutoFit/>
              </a:bodyPr>
              <a:lstStyle/>
              <a:p>
                <a:r>
                  <a:rPr lang="en-US" dirty="0"/>
                  <a:t>c</a:t>
                </a:r>
              </a:p>
            </p:txBody>
          </p:sp>
          <p:sp>
            <p:nvSpPr>
              <p:cNvPr id="24" name="TextBox 23"/>
              <p:cNvSpPr txBox="1"/>
              <p:nvPr/>
            </p:nvSpPr>
            <p:spPr>
              <a:xfrm>
                <a:off x="3200400" y="4495799"/>
                <a:ext cx="304800" cy="422299"/>
              </a:xfrm>
              <a:prstGeom prst="rect">
                <a:avLst/>
              </a:prstGeom>
              <a:noFill/>
            </p:spPr>
            <p:txBody>
              <a:bodyPr wrap="square" rtlCol="0">
                <a:spAutoFit/>
              </a:bodyPr>
              <a:lstStyle/>
              <a:p>
                <a:r>
                  <a:rPr lang="en-US" dirty="0"/>
                  <a:t>d</a:t>
                </a:r>
              </a:p>
            </p:txBody>
          </p:sp>
          <p:sp>
            <p:nvSpPr>
              <p:cNvPr id="25" name="TextBox 24"/>
              <p:cNvSpPr txBox="1"/>
              <p:nvPr/>
            </p:nvSpPr>
            <p:spPr>
              <a:xfrm>
                <a:off x="5867400" y="2057401"/>
                <a:ext cx="304800" cy="422299"/>
              </a:xfrm>
              <a:prstGeom prst="rect">
                <a:avLst/>
              </a:prstGeom>
              <a:noFill/>
            </p:spPr>
            <p:txBody>
              <a:bodyPr wrap="square" rtlCol="0">
                <a:spAutoFit/>
              </a:bodyPr>
              <a:lstStyle/>
              <a:p>
                <a:r>
                  <a:rPr lang="en-US" dirty="0"/>
                  <a:t>x</a:t>
                </a:r>
              </a:p>
            </p:txBody>
          </p:sp>
          <p:sp>
            <p:nvSpPr>
              <p:cNvPr id="26" name="TextBox 25"/>
              <p:cNvSpPr txBox="1"/>
              <p:nvPr/>
            </p:nvSpPr>
            <p:spPr>
              <a:xfrm>
                <a:off x="5791200" y="3352801"/>
                <a:ext cx="304800" cy="422299"/>
              </a:xfrm>
              <a:prstGeom prst="rect">
                <a:avLst/>
              </a:prstGeom>
              <a:noFill/>
            </p:spPr>
            <p:txBody>
              <a:bodyPr wrap="square" rtlCol="0">
                <a:spAutoFit/>
              </a:bodyPr>
              <a:lstStyle/>
              <a:p>
                <a:r>
                  <a:rPr lang="en-US" dirty="0"/>
                  <a:t>y</a:t>
                </a:r>
              </a:p>
            </p:txBody>
          </p:sp>
          <p:sp>
            <p:nvSpPr>
              <p:cNvPr id="27" name="TextBox 26"/>
              <p:cNvSpPr txBox="1"/>
              <p:nvPr/>
            </p:nvSpPr>
            <p:spPr>
              <a:xfrm>
                <a:off x="5867400" y="4267200"/>
                <a:ext cx="304800" cy="422299"/>
              </a:xfrm>
              <a:prstGeom prst="rect">
                <a:avLst/>
              </a:prstGeom>
              <a:noFill/>
            </p:spPr>
            <p:txBody>
              <a:bodyPr wrap="square" rtlCol="0">
                <a:spAutoFit/>
              </a:bodyPr>
              <a:lstStyle/>
              <a:p>
                <a:r>
                  <a:rPr lang="en-US" dirty="0"/>
                  <a:t>z</a:t>
                </a:r>
              </a:p>
            </p:txBody>
          </p:sp>
          <p:cxnSp>
            <p:nvCxnSpPr>
              <p:cNvPr id="28" name="Straight Arrow Connector 27"/>
              <p:cNvCxnSpPr/>
              <p:nvPr/>
            </p:nvCxnSpPr>
            <p:spPr>
              <a:xfrm>
                <a:off x="3657600" y="3200400"/>
                <a:ext cx="198120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5" idx="6"/>
              </p:cNvCxnSpPr>
              <p:nvPr/>
            </p:nvCxnSpPr>
            <p:spPr>
              <a:xfrm>
                <a:off x="3581400" y="2286000"/>
                <a:ext cx="2209800" cy="1981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0" name="Flowchart: Connector 29"/>
              <p:cNvSpPr/>
              <p:nvPr/>
            </p:nvSpPr>
            <p:spPr>
              <a:xfrm>
                <a:off x="5791200" y="26670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Arrow Connector 30"/>
              <p:cNvCxnSpPr/>
              <p:nvPr/>
            </p:nvCxnSpPr>
            <p:spPr>
              <a:xfrm flipV="1">
                <a:off x="3657600" y="2286000"/>
                <a:ext cx="2057400" cy="1524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3657600" y="4724400"/>
                <a:ext cx="2057400"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grpSp>
      <p:sp>
        <p:nvSpPr>
          <p:cNvPr id="3" name="Slide Number Placeholder 2">
            <a:extLst>
              <a:ext uri="{FF2B5EF4-FFF2-40B4-BE49-F238E27FC236}">
                <a16:creationId xmlns:a16="http://schemas.microsoft.com/office/drawing/2014/main" id="{69D2EEFA-D8E4-0FD6-44CF-74F38747CC55}"/>
              </a:ext>
            </a:extLst>
          </p:cNvPr>
          <p:cNvSpPr>
            <a:spLocks noGrp="1"/>
          </p:cNvSpPr>
          <p:nvPr>
            <p:ph type="sldNum" sz="quarter" idx="12"/>
          </p:nvPr>
        </p:nvSpPr>
        <p:spPr/>
        <p:txBody>
          <a:bodyPr/>
          <a:lstStyle/>
          <a:p>
            <a:fld id="{6BDBACC2-E59C-4C76-9B43-ACFA72B85B74}" type="slidenum">
              <a:rPr lang="en-US" smtClean="0"/>
              <a:pPr/>
              <a:t>13</a:t>
            </a:fld>
            <a:endParaRPr lang="en-US"/>
          </a:p>
        </p:txBody>
      </p:sp>
      <p:pic>
        <p:nvPicPr>
          <p:cNvPr id="4" name="Graphic 3">
            <a:extLst>
              <a:ext uri="{FF2B5EF4-FFF2-40B4-BE49-F238E27FC236}">
                <a16:creationId xmlns:a16="http://schemas.microsoft.com/office/drawing/2014/main" id="{2331C6B1-C0A7-C335-8C40-582C7F91E6F1}"/>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18530CC-98DE-1D4D-CEE5-C3D6611C6122}"/>
              </a:ext>
            </a:extLst>
          </p:cNvPr>
          <p:cNvSpPr>
            <a:spLocks noGrp="1"/>
          </p:cNvSpPr>
          <p:nvPr>
            <p:ph type="sldNum" sz="quarter" idx="12"/>
          </p:nvPr>
        </p:nvSpPr>
        <p:spPr/>
        <p:txBody>
          <a:bodyPr/>
          <a:lstStyle/>
          <a:p>
            <a:fld id="{6BDBACC2-E59C-4C76-9B43-ACFA72B85B74}" type="slidenum">
              <a:rPr lang="en-US" smtClean="0"/>
              <a:pPr/>
              <a:t>14</a:t>
            </a:fld>
            <a:endParaRPr lang="en-US"/>
          </a:p>
        </p:txBody>
      </p:sp>
      <p:sp>
        <p:nvSpPr>
          <p:cNvPr id="3" name="Title 2">
            <a:extLst>
              <a:ext uri="{FF2B5EF4-FFF2-40B4-BE49-F238E27FC236}">
                <a16:creationId xmlns:a16="http://schemas.microsoft.com/office/drawing/2014/main" id="{3C3F6E5C-D384-D952-6C18-3132C2C52B11}"/>
              </a:ext>
            </a:extLst>
          </p:cNvPr>
          <p:cNvSpPr>
            <a:spLocks noGrp="1"/>
          </p:cNvSpPr>
          <p:nvPr>
            <p:ph type="title"/>
          </p:nvPr>
        </p:nvSpPr>
        <p:spPr/>
        <p:txBody>
          <a:bodyPr/>
          <a:lstStyle/>
          <a:p>
            <a:r>
              <a:rPr lang="en-US" dirty="0"/>
              <a:t>Quiz</a:t>
            </a:r>
          </a:p>
        </p:txBody>
      </p:sp>
      <p:pic>
        <p:nvPicPr>
          <p:cNvPr id="2050" name="Picture 2" descr="One to One Function">
            <a:extLst>
              <a:ext uri="{FF2B5EF4-FFF2-40B4-BE49-F238E27FC236}">
                <a16:creationId xmlns:a16="http://schemas.microsoft.com/office/drawing/2014/main" id="{DA12DC72-7727-DEA4-0B97-F80E12A191E5}"/>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21732" r="17933"/>
          <a:stretch/>
        </p:blipFill>
        <p:spPr bwMode="auto">
          <a:xfrm>
            <a:off x="501804" y="1762333"/>
            <a:ext cx="4309681" cy="333333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ypes of Functions">
            <a:extLst>
              <a:ext uri="{FF2B5EF4-FFF2-40B4-BE49-F238E27FC236}">
                <a16:creationId xmlns:a16="http://schemas.microsoft.com/office/drawing/2014/main" id="{0FA5F417-6EA6-42F7-C10A-903C89452A6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4172"/>
          <a:stretch/>
        </p:blipFill>
        <p:spPr bwMode="auto">
          <a:xfrm>
            <a:off x="4962348" y="1286294"/>
            <a:ext cx="6553200" cy="377556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5CFBC37-9AB3-C79F-1E53-554F413E7394}"/>
              </a:ext>
            </a:extLst>
          </p:cNvPr>
          <p:cNvSpPr txBox="1"/>
          <p:nvPr/>
        </p:nvSpPr>
        <p:spPr>
          <a:xfrm>
            <a:off x="4593772" y="5548155"/>
            <a:ext cx="3864428"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Injection</a:t>
            </a:r>
          </a:p>
        </p:txBody>
      </p:sp>
      <p:pic>
        <p:nvPicPr>
          <p:cNvPr id="4" name="Graphic 3">
            <a:extLst>
              <a:ext uri="{FF2B5EF4-FFF2-40B4-BE49-F238E27FC236}">
                <a16:creationId xmlns:a16="http://schemas.microsoft.com/office/drawing/2014/main" id="{907BADC5-2BDA-684F-42EA-747018B55572}"/>
              </a:ext>
            </a:extLst>
          </p:cNvPr>
          <p:cNvPicPr>
            <a:picLocks noChangeAspect="1"/>
            <a:extLst>
              <a:ext uri="{51228E76-BA90-4043-B771-695A4F85340A}">
                <alf:liveFeedProps xmlns:alf="http://schemas.microsoft.com/office/drawing/2021/livefeed"/>
              </a:ext>
            </a:extLst>
          </p:cNvPicPr>
          <p:nvPr/>
        </p:nvPicPr>
        <p:blipFill>
          <a:blip r:embed="rId5">
            <a:extLst>
              <a:ext uri="{96DAC541-7B7A-43D3-8B79-37D633B846F1}">
                <asvg:svgBlip xmlns:asvg="http://schemas.microsoft.com/office/drawing/2016/SVG/main" r:embed="rId6"/>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3612984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6" presetClass="emph" presetSubtype="0" fill="hold" grpId="1" nodeType="clickEffect">
                                  <p:stCondLst>
                                    <p:cond delay="0"/>
                                  </p:stCondLst>
                                  <p:childTnLst>
                                    <p:animEffect transition="out" filter="fade">
                                      <p:cBhvr>
                                        <p:cTn id="22" dur="500" tmFilter="0, 0; .2, .5; .8, .5; 1, 0"/>
                                        <p:tgtEl>
                                          <p:spTgt spid="7"/>
                                        </p:tgtEl>
                                      </p:cBhvr>
                                    </p:animEffect>
                                    <p:animScale>
                                      <p:cBhvr>
                                        <p:cTn id="23"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92E0CB3-D774-82BB-0EEB-4D7F6D55D27B}"/>
              </a:ext>
            </a:extLst>
          </p:cNvPr>
          <p:cNvSpPr>
            <a:spLocks noGrp="1"/>
          </p:cNvSpPr>
          <p:nvPr>
            <p:ph type="sldNum" sz="quarter" idx="12"/>
          </p:nvPr>
        </p:nvSpPr>
        <p:spPr/>
        <p:txBody>
          <a:bodyPr/>
          <a:lstStyle/>
          <a:p>
            <a:fld id="{6BDBACC2-E59C-4C76-9B43-ACFA72B85B74}" type="slidenum">
              <a:rPr lang="en-US" smtClean="0"/>
              <a:pPr/>
              <a:t>15</a:t>
            </a:fld>
            <a:endParaRPr lang="en-US"/>
          </a:p>
        </p:txBody>
      </p:sp>
      <p:sp>
        <p:nvSpPr>
          <p:cNvPr id="3" name="Title 2">
            <a:extLst>
              <a:ext uri="{FF2B5EF4-FFF2-40B4-BE49-F238E27FC236}">
                <a16:creationId xmlns:a16="http://schemas.microsoft.com/office/drawing/2014/main" id="{877231B3-6642-A7DD-7E18-39DA04425F00}"/>
              </a:ext>
            </a:extLst>
          </p:cNvPr>
          <p:cNvSpPr>
            <a:spLocks noGrp="1"/>
          </p:cNvSpPr>
          <p:nvPr>
            <p:ph type="title"/>
          </p:nvPr>
        </p:nvSpPr>
        <p:spPr/>
        <p:txBody>
          <a:bodyPr/>
          <a:lstStyle/>
          <a:p>
            <a:r>
              <a:rPr lang="en-US" dirty="0"/>
              <a:t>Quiz</a:t>
            </a:r>
          </a:p>
        </p:txBody>
      </p:sp>
      <p:pic>
        <p:nvPicPr>
          <p:cNvPr id="5" name="Content Placeholder 4">
            <a:extLst>
              <a:ext uri="{FF2B5EF4-FFF2-40B4-BE49-F238E27FC236}">
                <a16:creationId xmlns:a16="http://schemas.microsoft.com/office/drawing/2014/main" id="{EA3AD40D-6445-19C3-670B-06DA0DF3C578}"/>
              </a:ext>
            </a:extLst>
          </p:cNvPr>
          <p:cNvPicPr>
            <a:picLocks noGrp="1" noChangeAspect="1"/>
          </p:cNvPicPr>
          <p:nvPr>
            <p:ph idx="1"/>
          </p:nvPr>
        </p:nvPicPr>
        <p:blipFill>
          <a:blip r:embed="rId3"/>
          <a:stretch>
            <a:fillRect/>
          </a:stretch>
        </p:blipFill>
        <p:spPr>
          <a:xfrm>
            <a:off x="1974098" y="1480526"/>
            <a:ext cx="3725336" cy="2688704"/>
          </a:xfrm>
          <a:prstGeom prst="rect">
            <a:avLst/>
          </a:prstGeom>
        </p:spPr>
      </p:pic>
      <p:pic>
        <p:nvPicPr>
          <p:cNvPr id="3074" name="Picture 2" descr="One-to-one and Onto Functions 5">
            <a:extLst>
              <a:ext uri="{FF2B5EF4-FFF2-40B4-BE49-F238E27FC236}">
                <a16:creationId xmlns:a16="http://schemas.microsoft.com/office/drawing/2014/main" id="{7A601BD3-3E97-F380-08FF-D8494C81EB6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3250" r="2516" b="13009"/>
          <a:stretch/>
        </p:blipFill>
        <p:spPr bwMode="auto">
          <a:xfrm>
            <a:off x="6156682" y="1559872"/>
            <a:ext cx="4603035" cy="296028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708CB29-F536-B311-2374-AA56462ABC30}"/>
              </a:ext>
            </a:extLst>
          </p:cNvPr>
          <p:cNvSpPr txBox="1"/>
          <p:nvPr/>
        </p:nvSpPr>
        <p:spPr>
          <a:xfrm>
            <a:off x="4593772" y="5548155"/>
            <a:ext cx="3864428" cy="584775"/>
          </a:xfrm>
          <a:prstGeom prst="rect">
            <a:avLst/>
          </a:prstGeom>
          <a:noFill/>
        </p:spPr>
        <p:txBody>
          <a:bodyPr wrap="square" rtlCol="0">
            <a:spAutoFit/>
          </a:bodyPr>
          <a:lstStyle/>
          <a:p>
            <a:r>
              <a:rPr lang="en-US" sz="3200" dirty="0">
                <a:solidFill>
                  <a:srgbClr val="FF0000"/>
                </a:solidFill>
                <a:latin typeface="Times New Roman" panose="02020603050405020304" pitchFamily="18" charset="0"/>
                <a:cs typeface="Times New Roman" panose="02020603050405020304" pitchFamily="18" charset="0"/>
              </a:rPr>
              <a:t>Not Injection</a:t>
            </a:r>
          </a:p>
        </p:txBody>
      </p:sp>
      <p:pic>
        <p:nvPicPr>
          <p:cNvPr id="4" name="Graphic 3">
            <a:extLst>
              <a:ext uri="{FF2B5EF4-FFF2-40B4-BE49-F238E27FC236}">
                <a16:creationId xmlns:a16="http://schemas.microsoft.com/office/drawing/2014/main" id="{891AF203-5347-28E5-A073-1685B2125D6D}"/>
              </a:ext>
            </a:extLst>
          </p:cNvPr>
          <p:cNvPicPr>
            <a:picLocks noChangeAspect="1"/>
            <a:extLst>
              <a:ext uri="{51228E76-BA90-4043-B771-695A4F85340A}">
                <alf:liveFeedProps xmlns:alf="http://schemas.microsoft.com/office/drawing/2021/livefeed"/>
              </a:ext>
            </a:extLst>
          </p:cNvPicPr>
          <p:nvPr/>
        </p:nvPicPr>
        <p:blipFill>
          <a:blip r:embed="rId5">
            <a:extLst>
              <a:ext uri="{96DAC541-7B7A-43D3-8B79-37D633B846F1}">
                <asvg:svgBlip xmlns:asvg="http://schemas.microsoft.com/office/drawing/2016/SVG/main" r:embed="rId6"/>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979855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mph" presetSubtype="0" fill="hold" grpId="1" nodeType="clickEffect">
                                  <p:stCondLst>
                                    <p:cond delay="0"/>
                                  </p:stCondLst>
                                  <p:childTnLst>
                                    <p:animEffect transition="out" filter="fade">
                                      <p:cBhvr>
                                        <p:cTn id="12" dur="500" tmFilter="0, 0; .2, .5; .8, .5; 1, 0"/>
                                        <p:tgtEl>
                                          <p:spTgt spid="6"/>
                                        </p:tgtEl>
                                      </p:cBhvr>
                                    </p:animEffect>
                                    <p:animScale>
                                      <p:cBhvr>
                                        <p:cTn id="13"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3A38-22BF-8672-53AB-D8AE79257B0D}"/>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BC171C6-0412-FBD8-ACB1-996A5FD1D960}"/>
                  </a:ext>
                </a:extLst>
              </p:cNvPr>
              <p:cNvSpPr>
                <a:spLocks noGrp="1"/>
              </p:cNvSpPr>
              <p:nvPr>
                <p:ph idx="1"/>
              </p:nvPr>
            </p:nvSpPr>
            <p:spPr/>
            <p:txBody>
              <a:bodyPr/>
              <a:lstStyle/>
              <a:p>
                <a:r>
                  <a:rPr lang="en-US" dirty="0"/>
                  <a:t>Determine whether the function </a:t>
                </a:r>
                <a14:m>
                  <m:oMath xmlns:m="http://schemas.openxmlformats.org/officeDocument/2006/math">
                    <m:r>
                      <a:rPr lang="en-US" i="1" dirty="0" smtClean="0">
                        <a:latin typeface="Cambria Math" panose="02040503050406030204" pitchFamily="18" charset="0"/>
                      </a:rPr>
                      <m:t>𝑓</m:t>
                    </m:r>
                  </m:oMath>
                </a14:m>
                <a:r>
                  <a:rPr lang="en-US" dirty="0"/>
                  <a:t> from {a, b, c, d} to {1, 2, 3, 4, 5} with f(a) = 4, f(b) = 5, f(c) = 1, and f(d) = 3 is one-to-one.</a:t>
                </a:r>
              </a:p>
              <a:p>
                <a:r>
                  <a:rPr lang="en-US" dirty="0"/>
                  <a:t>Solution</a:t>
                </a:r>
              </a:p>
              <a:p>
                <a:pPr lvl="1"/>
                <a:r>
                  <a:rPr lang="en-US" dirty="0">
                    <a:latin typeface="Times New Roman" panose="02020603050405020304" pitchFamily="18" charset="0"/>
                    <a:cs typeface="Times New Roman" panose="02020603050405020304" pitchFamily="18" charset="0"/>
                  </a:rPr>
                  <a:t>True</a:t>
                </a:r>
              </a:p>
            </p:txBody>
          </p:sp>
        </mc:Choice>
        <mc:Fallback xmlns="">
          <p:sp>
            <p:nvSpPr>
              <p:cNvPr id="3" name="Content Placeholder 2">
                <a:extLst>
                  <a:ext uri="{FF2B5EF4-FFF2-40B4-BE49-F238E27FC236}">
                    <a16:creationId xmlns:a16="http://schemas.microsoft.com/office/drawing/2014/main" id="{DBC171C6-0412-FBD8-ACB1-996A5FD1D960}"/>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D2DA97EF-D20D-D6E7-CCFB-85996B06987B}"/>
              </a:ext>
            </a:extLst>
          </p:cNvPr>
          <p:cNvPicPr>
            <a:picLocks noChangeAspect="1"/>
          </p:cNvPicPr>
          <p:nvPr/>
        </p:nvPicPr>
        <p:blipFill>
          <a:blip r:embed="rId6"/>
          <a:stretch>
            <a:fillRect/>
          </a:stretch>
        </p:blipFill>
        <p:spPr>
          <a:xfrm>
            <a:off x="6436547" y="3429000"/>
            <a:ext cx="3149762" cy="2076557"/>
          </a:xfrm>
          <a:prstGeom prst="rect">
            <a:avLst/>
          </a:prstGeom>
        </p:spPr>
      </p:pic>
      <p:sp>
        <p:nvSpPr>
          <p:cNvPr id="5" name="Slide Number Placeholder 4">
            <a:extLst>
              <a:ext uri="{FF2B5EF4-FFF2-40B4-BE49-F238E27FC236}">
                <a16:creationId xmlns:a16="http://schemas.microsoft.com/office/drawing/2014/main" id="{0343ECE4-2A16-722D-BBD0-F9B99D96A2C9}"/>
              </a:ext>
            </a:extLst>
          </p:cNvPr>
          <p:cNvSpPr>
            <a:spLocks noGrp="1"/>
          </p:cNvSpPr>
          <p:nvPr>
            <p:ph type="sldNum" sz="quarter" idx="12"/>
          </p:nvPr>
        </p:nvSpPr>
        <p:spPr/>
        <p:txBody>
          <a:bodyPr/>
          <a:lstStyle/>
          <a:p>
            <a:fld id="{6BDBACC2-E59C-4C76-9B43-ACFA72B85B74}" type="slidenum">
              <a:rPr lang="en-US" smtClean="0"/>
              <a:pPr/>
              <a:t>16</a:t>
            </a:fld>
            <a:endParaRPr lang="en-US"/>
          </a:p>
        </p:txBody>
      </p:sp>
    </p:spTree>
    <p:custDataLst>
      <p:tags r:id="rId1"/>
    </p:custDataLst>
    <p:extLst>
      <p:ext uri="{BB962C8B-B14F-4D97-AF65-F5344CB8AC3E}">
        <p14:creationId xmlns:p14="http://schemas.microsoft.com/office/powerpoint/2010/main" val="23843558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3A38-22BF-8672-53AB-D8AE79257B0D}"/>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BC171C6-0412-FBD8-ACB1-996A5FD1D960}"/>
                  </a:ext>
                </a:extLst>
              </p:cNvPr>
              <p:cNvSpPr>
                <a:spLocks noGrp="1"/>
              </p:cNvSpPr>
              <p:nvPr>
                <p:ph idx="1"/>
              </p:nvPr>
            </p:nvSpPr>
            <p:spPr/>
            <p:txBody>
              <a:bodyPr/>
              <a:lstStyle/>
              <a:p>
                <a:r>
                  <a:rPr lang="en-US" dirty="0"/>
                  <a:t>Determine whether the function f(x) = </a:t>
                </a:r>
                <a14:m>
                  <m:oMath xmlns:m="http://schemas.openxmlformats.org/officeDocument/2006/math">
                    <m:sSup>
                      <m:sSupPr>
                        <m:ctrlPr>
                          <a:rPr lang="en-US" i="1" dirty="0">
                            <a:latin typeface="Cambria Math" panose="02040503050406030204" pitchFamily="18" charset="0"/>
                          </a:rPr>
                        </m:ctrlPr>
                      </m:sSupPr>
                      <m:e>
                        <m:r>
                          <a:rPr lang="en-US" i="1" dirty="0">
                            <a:latin typeface="Cambria Math" panose="02040503050406030204" pitchFamily="18" charset="0"/>
                          </a:rPr>
                          <m:t>𝑥</m:t>
                        </m:r>
                      </m:e>
                      <m:sup>
                        <m:r>
                          <a:rPr lang="en-US" i="1" dirty="0">
                            <a:latin typeface="Cambria Math" panose="02040503050406030204" pitchFamily="18" charset="0"/>
                          </a:rPr>
                          <m:t>2</m:t>
                        </m:r>
                      </m:sup>
                    </m:sSup>
                  </m:oMath>
                </a14:m>
                <a:r>
                  <a:rPr lang="en-US" dirty="0"/>
                  <a:t> </a:t>
                </a:r>
                <a14:m>
                  <m:oMath xmlns:m="http://schemas.openxmlformats.org/officeDocument/2006/math">
                    <m:r>
                      <a:rPr lang="en-US" i="1" dirty="0">
                        <a:latin typeface="Cambria Math" panose="02040503050406030204" pitchFamily="18" charset="0"/>
                      </a:rPr>
                      <m:t>𝑓</m:t>
                    </m:r>
                    <m:r>
                      <a:rPr lang="en-US" i="1" dirty="0">
                        <a:latin typeface="Cambria Math" panose="02040503050406030204" pitchFamily="18" charset="0"/>
                      </a:rPr>
                      <m:t>:</m:t>
                    </m:r>
                    <m:r>
                      <a:rPr lang="en-US" b="0" i="1" dirty="0" smtClean="0">
                        <a:latin typeface="Cambria Math" panose="02040503050406030204" pitchFamily="18" charset="0"/>
                      </a:rPr>
                      <m:t>𝑍</m:t>
                    </m:r>
                    <m:r>
                      <a:rPr lang="en-US" i="1" dirty="0">
                        <a:latin typeface="Cambria Math" panose="02040503050406030204" pitchFamily="18" charset="0"/>
                      </a:rPr>
                      <m:t> </m:t>
                    </m:r>
                    <m:r>
                      <a:rPr lang="en-US" i="1" dirty="0">
                        <a:latin typeface="Cambria Math" panose="02040503050406030204" pitchFamily="18" charset="0"/>
                        <a:sym typeface="Wingdings" panose="05000000000000000000" pitchFamily="2" charset="2"/>
                      </a:rPr>
                      <m:t></m:t>
                    </m:r>
                    <m:r>
                      <a:rPr lang="en-US" i="1" dirty="0">
                        <a:latin typeface="Cambria Math" panose="02040503050406030204" pitchFamily="18" charset="0"/>
                        <a:sym typeface="Wingdings" panose="05000000000000000000" pitchFamily="2" charset="2"/>
                      </a:rPr>
                      <m:t>𝑍</m:t>
                    </m:r>
                  </m:oMath>
                </a14:m>
                <a:r>
                  <a:rPr lang="en-US" dirty="0"/>
                  <a:t> from the set of integers to the set of integers is one-to-one.</a:t>
                </a:r>
              </a:p>
              <a:p>
                <a:r>
                  <a:rPr lang="en-US" dirty="0"/>
                  <a:t>Solution</a:t>
                </a:r>
              </a:p>
              <a:p>
                <a:pPr lvl="1"/>
                <a:r>
                  <a:rPr lang="en-US" dirty="0">
                    <a:latin typeface="Times New Roman" panose="02020603050405020304" pitchFamily="18" charset="0"/>
                    <a:cs typeface="Times New Roman" panose="02020603050405020304" pitchFamily="18" charset="0"/>
                  </a:rPr>
                  <a:t>False  </a:t>
                </a:r>
                <a:r>
                  <a:rPr lang="en-US" dirty="0">
                    <a:latin typeface="Times New Roman" panose="02020603050405020304" pitchFamily="18" charset="0"/>
                    <a:cs typeface="Times New Roman" panose="02020603050405020304" pitchFamily="18" charset="0"/>
                    <a:sym typeface="Wingdings" panose="05000000000000000000" pitchFamily="2" charset="2"/>
                  </a:rPr>
                  <a:t></a:t>
                </a:r>
                <a:r>
                  <a:rPr lang="en-US" dirty="0">
                    <a:latin typeface="Times New Roman" panose="02020603050405020304" pitchFamily="18" charset="0"/>
                    <a:cs typeface="Times New Roman" panose="02020603050405020304" pitchFamily="18" charset="0"/>
                  </a:rPr>
                  <a:t>f(1) = f(−1) = 1, but 1 ≠ −1</a:t>
                </a:r>
              </a:p>
              <a:p>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BC171C6-0412-FBD8-ACB1-996A5FD1D960}"/>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6F496349-58F2-CD24-6C0B-27D61B02BBD1}"/>
              </a:ext>
            </a:extLst>
          </p:cNvPr>
          <p:cNvSpPr>
            <a:spLocks noGrp="1"/>
          </p:cNvSpPr>
          <p:nvPr>
            <p:ph type="sldNum" sz="quarter" idx="12"/>
          </p:nvPr>
        </p:nvSpPr>
        <p:spPr/>
        <p:txBody>
          <a:bodyPr/>
          <a:lstStyle/>
          <a:p>
            <a:fld id="{6BDBACC2-E59C-4C76-9B43-ACFA72B85B74}" type="slidenum">
              <a:rPr lang="en-US" smtClean="0"/>
              <a:pPr/>
              <a:t>17</a:t>
            </a:fld>
            <a:endParaRPr lang="en-US"/>
          </a:p>
        </p:txBody>
      </p:sp>
      <p:pic>
        <p:nvPicPr>
          <p:cNvPr id="5" name="Graphic 4">
            <a:extLst>
              <a:ext uri="{FF2B5EF4-FFF2-40B4-BE49-F238E27FC236}">
                <a16:creationId xmlns:a16="http://schemas.microsoft.com/office/drawing/2014/main" id="{F732DB98-FD80-0BD4-E479-2D12E0DB43E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41664422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3A38-22BF-8672-53AB-D8AE79257B0D}"/>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BC171C6-0412-FBD8-ACB1-996A5FD1D960}"/>
                  </a:ext>
                </a:extLst>
              </p:cNvPr>
              <p:cNvSpPr>
                <a:spLocks noGrp="1"/>
              </p:cNvSpPr>
              <p:nvPr>
                <p:ph idx="1"/>
              </p:nvPr>
            </p:nvSpPr>
            <p:spPr/>
            <p:txBody>
              <a:bodyPr/>
              <a:lstStyle/>
              <a:p>
                <a:r>
                  <a:rPr lang="en-US" dirty="0"/>
                  <a:t>Determine whether the function f(x) = </a:t>
                </a:r>
                <a14:m>
                  <m:oMath xmlns:m="http://schemas.openxmlformats.org/officeDocument/2006/math">
                    <m:sSup>
                      <m:sSupPr>
                        <m:ctrlPr>
                          <a:rPr lang="en-US" i="1" dirty="0">
                            <a:latin typeface="Cambria Math" panose="02040503050406030204" pitchFamily="18" charset="0"/>
                          </a:rPr>
                        </m:ctrlPr>
                      </m:sSupPr>
                      <m:e>
                        <m:r>
                          <a:rPr lang="en-US" i="1" dirty="0">
                            <a:latin typeface="Cambria Math" panose="02040503050406030204" pitchFamily="18" charset="0"/>
                          </a:rPr>
                          <m:t>𝑥</m:t>
                        </m:r>
                      </m:e>
                      <m:sup>
                        <m:r>
                          <a:rPr lang="en-US" i="1" dirty="0">
                            <a:latin typeface="Cambria Math" panose="02040503050406030204" pitchFamily="18" charset="0"/>
                          </a:rPr>
                          <m:t>2</m:t>
                        </m:r>
                      </m:sup>
                    </m:sSup>
                  </m:oMath>
                </a14:m>
                <a:r>
                  <a:rPr lang="en-US" dirty="0"/>
                  <a:t> . </a:t>
                </a:r>
                <a14:m>
                  <m:oMath xmlns:m="http://schemas.openxmlformats.org/officeDocument/2006/math">
                    <m:r>
                      <a:rPr lang="en-US" i="1" dirty="0" smtClean="0">
                        <a:latin typeface="Cambria Math" panose="02040503050406030204" pitchFamily="18" charset="0"/>
                      </a:rPr>
                      <m:t>𝑓</m:t>
                    </m:r>
                    <m:r>
                      <a:rPr lang="en-US" i="1" dirty="0" smtClean="0">
                        <a:latin typeface="Cambria Math" panose="02040503050406030204" pitchFamily="18" charset="0"/>
                      </a:rPr>
                      <m:t>: </m:t>
                    </m:r>
                    <m:sSup>
                      <m:sSupPr>
                        <m:ctrlPr>
                          <a:rPr lang="en-US" i="1" dirty="0">
                            <a:latin typeface="Cambria Math" panose="02040503050406030204" pitchFamily="18" charset="0"/>
                          </a:rPr>
                        </m:ctrlPr>
                      </m:sSupPr>
                      <m:e>
                        <m:r>
                          <a:rPr lang="en-US" b="0" i="1" dirty="0" smtClean="0">
                            <a:latin typeface="Cambria Math" panose="02040503050406030204" pitchFamily="18" charset="0"/>
                          </a:rPr>
                          <m:t>𝑍</m:t>
                        </m:r>
                      </m:e>
                      <m:sup>
                        <m:r>
                          <a:rPr lang="en-US" b="0" i="1" dirty="0" smtClean="0">
                            <a:latin typeface="Cambria Math" panose="02040503050406030204" pitchFamily="18" charset="0"/>
                          </a:rPr>
                          <m:t>+</m:t>
                        </m:r>
                      </m:sup>
                    </m:sSup>
                    <m:r>
                      <a:rPr lang="en-US" i="1" dirty="0">
                        <a:latin typeface="Cambria Math" panose="02040503050406030204" pitchFamily="18" charset="0"/>
                      </a:rPr>
                      <m:t> </m:t>
                    </m:r>
                    <m:r>
                      <a:rPr lang="en-US" i="1" dirty="0" smtClean="0">
                        <a:latin typeface="Cambria Math" panose="02040503050406030204" pitchFamily="18" charset="0"/>
                        <a:sym typeface="Wingdings" panose="05000000000000000000" pitchFamily="2" charset="2"/>
                      </a:rPr>
                      <m:t></m:t>
                    </m:r>
                    <m:r>
                      <a:rPr lang="en-US" i="1" dirty="0" smtClean="0">
                        <a:latin typeface="Cambria Math" panose="02040503050406030204" pitchFamily="18" charset="0"/>
                        <a:sym typeface="Wingdings" panose="05000000000000000000" pitchFamily="2" charset="2"/>
                      </a:rPr>
                      <m:t>𝑍</m:t>
                    </m:r>
                    <m:r>
                      <a:rPr lang="en-US" i="1" dirty="0" smtClean="0">
                        <a:latin typeface="Cambria Math" panose="02040503050406030204" pitchFamily="18" charset="0"/>
                      </a:rPr>
                      <m:t> </m:t>
                    </m:r>
                  </m:oMath>
                </a14:m>
                <a:r>
                  <a:rPr lang="en-US" dirty="0"/>
                  <a:t>from the set of positive integers to the set of integers is one-to-one?</a:t>
                </a:r>
              </a:p>
              <a:p>
                <a:r>
                  <a:rPr lang="en-US" dirty="0"/>
                  <a:t>Solution</a:t>
                </a:r>
              </a:p>
              <a:p>
                <a:pPr lvl="1"/>
                <a:r>
                  <a:rPr lang="en-US" dirty="0">
                    <a:latin typeface="Times New Roman" panose="02020603050405020304" pitchFamily="18" charset="0"/>
                    <a:cs typeface="Times New Roman" panose="02020603050405020304" pitchFamily="18" charset="0"/>
                  </a:rPr>
                  <a:t>True</a:t>
                </a:r>
              </a:p>
              <a:p>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BC171C6-0412-FBD8-ACB1-996A5FD1D960}"/>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C3570352-E766-7FC5-D041-9EA2AE1C2130}"/>
              </a:ext>
            </a:extLst>
          </p:cNvPr>
          <p:cNvSpPr>
            <a:spLocks noGrp="1"/>
          </p:cNvSpPr>
          <p:nvPr>
            <p:ph type="sldNum" sz="quarter" idx="12"/>
          </p:nvPr>
        </p:nvSpPr>
        <p:spPr/>
        <p:txBody>
          <a:bodyPr/>
          <a:lstStyle/>
          <a:p>
            <a:fld id="{6BDBACC2-E59C-4C76-9B43-ACFA72B85B74}" type="slidenum">
              <a:rPr lang="en-US" smtClean="0"/>
              <a:pPr/>
              <a:t>18</a:t>
            </a:fld>
            <a:endParaRPr lang="en-US"/>
          </a:p>
        </p:txBody>
      </p:sp>
      <p:pic>
        <p:nvPicPr>
          <p:cNvPr id="5" name="Graphic 4">
            <a:extLst>
              <a:ext uri="{FF2B5EF4-FFF2-40B4-BE49-F238E27FC236}">
                <a16:creationId xmlns:a16="http://schemas.microsoft.com/office/drawing/2014/main" id="{2EEE36AB-D7DA-652C-36C1-1865B937E0DC}"/>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3506483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3A38-22BF-8672-53AB-D8AE79257B0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DBC171C6-0412-FBD8-ACB1-996A5FD1D960}"/>
              </a:ext>
            </a:extLst>
          </p:cNvPr>
          <p:cNvSpPr>
            <a:spLocks noGrp="1"/>
          </p:cNvSpPr>
          <p:nvPr>
            <p:ph idx="1"/>
          </p:nvPr>
        </p:nvSpPr>
        <p:spPr/>
        <p:txBody>
          <a:bodyPr/>
          <a:lstStyle/>
          <a:p>
            <a:r>
              <a:rPr lang="en-US" dirty="0"/>
              <a:t>Determine whether the function f(x) = x + 1 from the set of real numbers to itself is one-to-one.</a:t>
            </a:r>
          </a:p>
          <a:p>
            <a:r>
              <a:rPr lang="en-US" dirty="0"/>
              <a:t>Solution</a:t>
            </a:r>
          </a:p>
          <a:p>
            <a:pPr lvl="1"/>
            <a:r>
              <a:rPr lang="en-US" dirty="0">
                <a:latin typeface="Times New Roman" panose="02020603050405020304" pitchFamily="18" charset="0"/>
                <a:cs typeface="Times New Roman" panose="02020603050405020304" pitchFamily="18" charset="0"/>
              </a:rPr>
              <a:t>True</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F051C0CD-4BE6-2A4E-2D7B-2156C9F8B332}"/>
              </a:ext>
            </a:extLst>
          </p:cNvPr>
          <p:cNvSpPr>
            <a:spLocks noGrp="1"/>
          </p:cNvSpPr>
          <p:nvPr>
            <p:ph type="sldNum" sz="quarter" idx="12"/>
          </p:nvPr>
        </p:nvSpPr>
        <p:spPr/>
        <p:txBody>
          <a:bodyPr/>
          <a:lstStyle/>
          <a:p>
            <a:fld id="{6BDBACC2-E59C-4C76-9B43-ACFA72B85B74}" type="slidenum">
              <a:rPr lang="en-US" smtClean="0"/>
              <a:pPr/>
              <a:t>19</a:t>
            </a:fld>
            <a:endParaRPr lang="en-US"/>
          </a:p>
        </p:txBody>
      </p:sp>
      <p:pic>
        <p:nvPicPr>
          <p:cNvPr id="5" name="Graphic 4">
            <a:extLst>
              <a:ext uri="{FF2B5EF4-FFF2-40B4-BE49-F238E27FC236}">
                <a16:creationId xmlns:a16="http://schemas.microsoft.com/office/drawing/2014/main" id="{F0550764-F4CE-40EB-A9A6-66FDA1EE14F1}"/>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6763940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Surjections</a:t>
            </a:r>
            <a:endParaRPr lang="en-US" dirty="0"/>
          </a:p>
        </p:txBody>
      </p:sp>
      <p:sp>
        <p:nvSpPr>
          <p:cNvPr id="3" name="Content Placeholder 2"/>
          <p:cNvSpPr>
            <a:spLocks noGrp="1"/>
          </p:cNvSpPr>
          <p:nvPr>
            <p:ph idx="1"/>
          </p:nvPr>
        </p:nvSpPr>
        <p:spPr/>
        <p:txBody>
          <a:bodyPr/>
          <a:lstStyle/>
          <a:p>
            <a:pPr>
              <a:buNone/>
            </a:pPr>
            <a:r>
              <a:rPr lang="en-US" b="1" dirty="0"/>
              <a:t>  Definition</a:t>
            </a:r>
            <a:r>
              <a:rPr lang="en-US" dirty="0"/>
              <a:t>: A function </a:t>
            </a:r>
            <a:r>
              <a:rPr lang="en-US" i="1" dirty="0"/>
              <a:t>f</a:t>
            </a:r>
            <a:r>
              <a:rPr lang="en-US" dirty="0"/>
              <a:t> from </a:t>
            </a:r>
            <a:r>
              <a:rPr lang="en-US" i="1" dirty="0"/>
              <a:t>A</a:t>
            </a:r>
            <a:r>
              <a:rPr lang="en-US" dirty="0"/>
              <a:t> to </a:t>
            </a:r>
            <a:r>
              <a:rPr lang="en-US" i="1" dirty="0"/>
              <a:t>B</a:t>
            </a:r>
            <a:r>
              <a:rPr lang="en-US" dirty="0"/>
              <a:t> is called </a:t>
            </a:r>
            <a:r>
              <a:rPr lang="en-US" b="1" i="1" dirty="0">
                <a:solidFill>
                  <a:schemeClr val="accent1">
                    <a:lumMod val="75000"/>
                  </a:schemeClr>
                </a:solidFill>
              </a:rPr>
              <a:t>onto</a:t>
            </a:r>
            <a:r>
              <a:rPr lang="en-US" dirty="0"/>
              <a:t> or </a:t>
            </a:r>
            <a:r>
              <a:rPr lang="en-US" b="1" i="1" dirty="0">
                <a:solidFill>
                  <a:schemeClr val="accent1">
                    <a:lumMod val="75000"/>
                  </a:schemeClr>
                </a:solidFill>
              </a:rPr>
              <a:t>surjective</a:t>
            </a:r>
            <a:r>
              <a:rPr lang="en-US" dirty="0"/>
              <a:t>, if and only if for every element               there is an element               with                   .  </a:t>
            </a:r>
          </a:p>
        </p:txBody>
      </p:sp>
      <p:pic>
        <p:nvPicPr>
          <p:cNvPr id="4" name="Picture 3" descr="addin_tmp.png"/>
          <p:cNvPicPr>
            <a:picLocks noChangeAspect="1"/>
          </p:cNvPicPr>
          <p:nvPr>
            <p:custDataLst>
              <p:tags r:id="rId1"/>
            </p:custDataLst>
          </p:nvPr>
        </p:nvPicPr>
        <p:blipFill>
          <a:blip r:embed="rId5" cstate="print"/>
          <a:stretch>
            <a:fillRect/>
          </a:stretch>
        </p:blipFill>
        <p:spPr>
          <a:xfrm>
            <a:off x="4062235" y="1981201"/>
            <a:ext cx="900113" cy="282893"/>
          </a:xfrm>
          <a:prstGeom prst="rect">
            <a:avLst/>
          </a:prstGeom>
        </p:spPr>
      </p:pic>
      <p:pic>
        <p:nvPicPr>
          <p:cNvPr id="5" name="Picture 4" descr="addin_tmp.png"/>
          <p:cNvPicPr>
            <a:picLocks noChangeAspect="1"/>
          </p:cNvPicPr>
          <p:nvPr>
            <p:custDataLst>
              <p:tags r:id="rId2"/>
            </p:custDataLst>
          </p:nvPr>
        </p:nvPicPr>
        <p:blipFill>
          <a:blip r:embed="rId6" cstate="print"/>
          <a:stretch>
            <a:fillRect/>
          </a:stretch>
        </p:blipFill>
        <p:spPr>
          <a:xfrm>
            <a:off x="7874685" y="1950240"/>
            <a:ext cx="925830" cy="285750"/>
          </a:xfrm>
          <a:prstGeom prst="rect">
            <a:avLst/>
          </a:prstGeom>
        </p:spPr>
      </p:pic>
      <p:pic>
        <p:nvPicPr>
          <p:cNvPr id="6" name="Picture 5" descr="addin_tmp.png"/>
          <p:cNvPicPr>
            <a:picLocks noChangeAspect="1"/>
          </p:cNvPicPr>
          <p:nvPr>
            <p:custDataLst>
              <p:tags r:id="rId3"/>
            </p:custDataLst>
          </p:nvPr>
        </p:nvPicPr>
        <p:blipFill>
          <a:blip r:embed="rId7" cstate="print"/>
          <a:stretch>
            <a:fillRect/>
          </a:stretch>
        </p:blipFill>
        <p:spPr>
          <a:xfrm>
            <a:off x="10003972" y="1950240"/>
            <a:ext cx="1365885" cy="382905"/>
          </a:xfrm>
          <a:prstGeom prst="rect">
            <a:avLst/>
          </a:prstGeom>
        </p:spPr>
      </p:pic>
      <p:grpSp>
        <p:nvGrpSpPr>
          <p:cNvPr id="7" name="Group 6"/>
          <p:cNvGrpSpPr/>
          <p:nvPr/>
        </p:nvGrpSpPr>
        <p:grpSpPr>
          <a:xfrm>
            <a:off x="8402872" y="2797629"/>
            <a:ext cx="2575560" cy="2593777"/>
            <a:chOff x="3048000" y="985838"/>
            <a:chExt cx="3408829" cy="3971720"/>
          </a:xfrm>
        </p:grpSpPr>
        <p:sp>
          <p:nvSpPr>
            <p:cNvPr id="8" name="Flowchart: Connector 7"/>
            <p:cNvSpPr/>
            <p:nvPr/>
          </p:nvSpPr>
          <p:spPr>
            <a:xfrm>
              <a:off x="3124200" y="2971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Connector 8"/>
            <p:cNvSpPr/>
            <p:nvPr/>
          </p:nvSpPr>
          <p:spPr>
            <a:xfrm>
              <a:off x="3124200" y="3733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Connector 9"/>
            <p:cNvSpPr/>
            <p:nvPr/>
          </p:nvSpPr>
          <p:spPr>
            <a:xfrm>
              <a:off x="3124200" y="2057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p:cNvSpPr/>
            <p:nvPr/>
          </p:nvSpPr>
          <p:spPr>
            <a:xfrm>
              <a:off x="3124200" y="4495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Connector 11"/>
            <p:cNvSpPr/>
            <p:nvPr/>
          </p:nvSpPr>
          <p:spPr>
            <a:xfrm>
              <a:off x="5791200" y="19812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Connector 12"/>
            <p:cNvSpPr/>
            <p:nvPr/>
          </p:nvSpPr>
          <p:spPr>
            <a:xfrm>
              <a:off x="5715000" y="32766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Connector 13"/>
            <p:cNvSpPr/>
            <p:nvPr/>
          </p:nvSpPr>
          <p:spPr>
            <a:xfrm>
              <a:off x="5715000" y="4343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3048000" y="985838"/>
              <a:ext cx="685800" cy="1083950"/>
            </a:xfrm>
            <a:prstGeom prst="rect">
              <a:avLst/>
            </a:prstGeom>
            <a:noFill/>
          </p:spPr>
          <p:txBody>
            <a:bodyPr wrap="square" rtlCol="0">
              <a:spAutoFit/>
            </a:bodyPr>
            <a:lstStyle/>
            <a:p>
              <a:r>
                <a:rPr lang="en-US" sz="4000" b="1" dirty="0"/>
                <a:t>A</a:t>
              </a:r>
            </a:p>
          </p:txBody>
        </p:sp>
        <p:sp>
          <p:nvSpPr>
            <p:cNvPr id="16" name="TextBox 15"/>
            <p:cNvSpPr txBox="1"/>
            <p:nvPr/>
          </p:nvSpPr>
          <p:spPr>
            <a:xfrm>
              <a:off x="5771029" y="985838"/>
              <a:ext cx="685800" cy="1083950"/>
            </a:xfrm>
            <a:prstGeom prst="rect">
              <a:avLst/>
            </a:prstGeom>
            <a:noFill/>
          </p:spPr>
          <p:txBody>
            <a:bodyPr wrap="square" rtlCol="0">
              <a:spAutoFit/>
            </a:bodyPr>
            <a:lstStyle/>
            <a:p>
              <a:r>
                <a:rPr lang="en-US" sz="4000" b="1" dirty="0"/>
                <a:t>B</a:t>
              </a:r>
            </a:p>
          </p:txBody>
        </p:sp>
        <p:sp>
          <p:nvSpPr>
            <p:cNvPr id="17" name="TextBox 16"/>
            <p:cNvSpPr txBox="1"/>
            <p:nvPr/>
          </p:nvSpPr>
          <p:spPr>
            <a:xfrm>
              <a:off x="3148853" y="2035969"/>
              <a:ext cx="304800" cy="471283"/>
            </a:xfrm>
            <a:prstGeom prst="rect">
              <a:avLst/>
            </a:prstGeom>
            <a:noFill/>
          </p:spPr>
          <p:txBody>
            <a:bodyPr wrap="square" rtlCol="0">
              <a:spAutoFit/>
            </a:bodyPr>
            <a:lstStyle/>
            <a:p>
              <a:r>
                <a:rPr lang="en-US" dirty="0"/>
                <a:t>a</a:t>
              </a:r>
            </a:p>
          </p:txBody>
        </p:sp>
        <p:sp>
          <p:nvSpPr>
            <p:cNvPr id="18" name="TextBox 17"/>
            <p:cNvSpPr txBox="1"/>
            <p:nvPr/>
          </p:nvSpPr>
          <p:spPr>
            <a:xfrm>
              <a:off x="3148853" y="2969419"/>
              <a:ext cx="304800" cy="471283"/>
            </a:xfrm>
            <a:prstGeom prst="rect">
              <a:avLst/>
            </a:prstGeom>
            <a:noFill/>
          </p:spPr>
          <p:txBody>
            <a:bodyPr wrap="square" rtlCol="0">
              <a:spAutoFit/>
            </a:bodyPr>
            <a:lstStyle/>
            <a:p>
              <a:r>
                <a:rPr lang="en-US" dirty="0"/>
                <a:t>b</a:t>
              </a:r>
            </a:p>
          </p:txBody>
        </p:sp>
        <p:sp>
          <p:nvSpPr>
            <p:cNvPr id="19" name="TextBox 18"/>
            <p:cNvSpPr txBox="1"/>
            <p:nvPr/>
          </p:nvSpPr>
          <p:spPr>
            <a:xfrm>
              <a:off x="3148853" y="3669506"/>
              <a:ext cx="304800" cy="471283"/>
            </a:xfrm>
            <a:prstGeom prst="rect">
              <a:avLst/>
            </a:prstGeom>
            <a:noFill/>
          </p:spPr>
          <p:txBody>
            <a:bodyPr wrap="square" rtlCol="0">
              <a:spAutoFit/>
            </a:bodyPr>
            <a:lstStyle/>
            <a:p>
              <a:r>
                <a:rPr lang="en-US" dirty="0"/>
                <a:t>c</a:t>
              </a:r>
            </a:p>
          </p:txBody>
        </p:sp>
        <p:sp>
          <p:nvSpPr>
            <p:cNvPr id="20" name="TextBox 19"/>
            <p:cNvSpPr txBox="1"/>
            <p:nvPr/>
          </p:nvSpPr>
          <p:spPr>
            <a:xfrm>
              <a:off x="3148853" y="4486275"/>
              <a:ext cx="304800" cy="471283"/>
            </a:xfrm>
            <a:prstGeom prst="rect">
              <a:avLst/>
            </a:prstGeom>
            <a:noFill/>
          </p:spPr>
          <p:txBody>
            <a:bodyPr wrap="square" rtlCol="0">
              <a:spAutoFit/>
            </a:bodyPr>
            <a:lstStyle/>
            <a:p>
              <a:r>
                <a:rPr lang="en-US" dirty="0"/>
                <a:t>d</a:t>
              </a:r>
            </a:p>
          </p:txBody>
        </p:sp>
        <p:sp>
          <p:nvSpPr>
            <p:cNvPr id="21" name="TextBox 20"/>
            <p:cNvSpPr txBox="1"/>
            <p:nvPr/>
          </p:nvSpPr>
          <p:spPr>
            <a:xfrm>
              <a:off x="5871882" y="1919288"/>
              <a:ext cx="304800" cy="471283"/>
            </a:xfrm>
            <a:prstGeom prst="rect">
              <a:avLst/>
            </a:prstGeom>
            <a:noFill/>
          </p:spPr>
          <p:txBody>
            <a:bodyPr wrap="square" rtlCol="0">
              <a:spAutoFit/>
            </a:bodyPr>
            <a:lstStyle/>
            <a:p>
              <a:r>
                <a:rPr lang="en-US" dirty="0"/>
                <a:t>x</a:t>
              </a:r>
            </a:p>
          </p:txBody>
        </p:sp>
        <p:sp>
          <p:nvSpPr>
            <p:cNvPr id="22" name="TextBox 21"/>
            <p:cNvSpPr txBox="1"/>
            <p:nvPr/>
          </p:nvSpPr>
          <p:spPr>
            <a:xfrm>
              <a:off x="5771029" y="3202781"/>
              <a:ext cx="304800" cy="471283"/>
            </a:xfrm>
            <a:prstGeom prst="rect">
              <a:avLst/>
            </a:prstGeom>
            <a:noFill/>
          </p:spPr>
          <p:txBody>
            <a:bodyPr wrap="square" rtlCol="0">
              <a:spAutoFit/>
            </a:bodyPr>
            <a:lstStyle/>
            <a:p>
              <a:r>
                <a:rPr lang="en-US" dirty="0"/>
                <a:t>y</a:t>
              </a:r>
            </a:p>
          </p:txBody>
        </p:sp>
        <p:sp>
          <p:nvSpPr>
            <p:cNvPr id="23" name="TextBox 22"/>
            <p:cNvSpPr txBox="1"/>
            <p:nvPr/>
          </p:nvSpPr>
          <p:spPr>
            <a:xfrm>
              <a:off x="5771029" y="4252914"/>
              <a:ext cx="304800" cy="471283"/>
            </a:xfrm>
            <a:prstGeom prst="rect">
              <a:avLst/>
            </a:prstGeom>
            <a:noFill/>
          </p:spPr>
          <p:txBody>
            <a:bodyPr wrap="square" rtlCol="0">
              <a:spAutoFit/>
            </a:bodyPr>
            <a:lstStyle/>
            <a:p>
              <a:r>
                <a:rPr lang="en-US" dirty="0"/>
                <a:t>z</a:t>
              </a:r>
            </a:p>
          </p:txBody>
        </p:sp>
        <p:cxnSp>
          <p:nvCxnSpPr>
            <p:cNvPr id="24" name="Straight Arrow Connector 23"/>
            <p:cNvCxnSpPr/>
            <p:nvPr/>
          </p:nvCxnSpPr>
          <p:spPr>
            <a:xfrm>
              <a:off x="3657600" y="3200400"/>
              <a:ext cx="198120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0" idx="6"/>
            </p:cNvCxnSpPr>
            <p:nvPr/>
          </p:nvCxnSpPr>
          <p:spPr>
            <a:xfrm>
              <a:off x="3581400" y="2286000"/>
              <a:ext cx="2209800" cy="1981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3657600" y="2286000"/>
              <a:ext cx="2057400" cy="1524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3657600" y="4572000"/>
              <a:ext cx="198120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54" name="Slide Number Placeholder 53">
            <a:extLst>
              <a:ext uri="{FF2B5EF4-FFF2-40B4-BE49-F238E27FC236}">
                <a16:creationId xmlns:a16="http://schemas.microsoft.com/office/drawing/2014/main" id="{6699DC1E-EF2F-F11D-504E-1ED4D93C1084}"/>
              </a:ext>
            </a:extLst>
          </p:cNvPr>
          <p:cNvSpPr>
            <a:spLocks noGrp="1"/>
          </p:cNvSpPr>
          <p:nvPr>
            <p:ph type="sldNum" sz="quarter" idx="12"/>
          </p:nvPr>
        </p:nvSpPr>
        <p:spPr/>
        <p:txBody>
          <a:bodyPr/>
          <a:lstStyle/>
          <a:p>
            <a:fld id="{6BDBACC2-E59C-4C76-9B43-ACFA72B85B74}" type="slidenum">
              <a:rPr lang="en-US" smtClean="0"/>
              <a:pPr/>
              <a:t>20</a:t>
            </a:fld>
            <a:endParaRPr lang="en-US"/>
          </a:p>
        </p:txBody>
      </p:sp>
    </p:spTree>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3698E-AD5C-116D-BE57-62F80A39BB2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4B2987AA-6440-2E79-EC6D-5F0CD50636C8}"/>
              </a:ext>
            </a:extLst>
          </p:cNvPr>
          <p:cNvSpPr>
            <a:spLocks noGrp="1"/>
          </p:cNvSpPr>
          <p:nvPr>
            <p:ph idx="1"/>
          </p:nvPr>
        </p:nvSpPr>
        <p:spPr/>
        <p:txBody>
          <a:bodyPr>
            <a:normAutofit/>
          </a:bodyPr>
          <a:lstStyle/>
          <a:p>
            <a:r>
              <a:rPr lang="en-US" b="1" dirty="0"/>
              <a:t>Let f be the function from {a, b, c, d} to {1, 2, 3} defined by f(a) </a:t>
            </a:r>
            <a:r>
              <a:rPr lang="en-US" b="1"/>
              <a:t>= 1, </a:t>
            </a:r>
            <a:r>
              <a:rPr lang="en-US" b="1" dirty="0"/>
              <a:t>f(b) = 2, f(c) = 1, and f(d) = 3. Is f an onto function?</a:t>
            </a:r>
          </a:p>
          <a:p>
            <a:endParaRPr lang="en-US" b="1" dirty="0"/>
          </a:p>
          <a:p>
            <a:pPr>
              <a:lnSpc>
                <a:spcPct val="150000"/>
              </a:lnSpc>
            </a:pPr>
            <a:r>
              <a:rPr lang="en-US" b="1" dirty="0"/>
              <a:t>Solution</a:t>
            </a:r>
          </a:p>
          <a:p>
            <a:pPr lvl="1">
              <a:lnSpc>
                <a:spcPct val="150000"/>
              </a:lnSpc>
            </a:pPr>
            <a:r>
              <a:rPr lang="en-US" b="1" dirty="0">
                <a:latin typeface="Times New Roman" panose="02020603050405020304" pitchFamily="18" charset="0"/>
                <a:cs typeface="Times New Roman" panose="02020603050405020304" pitchFamily="18" charset="0"/>
              </a:rPr>
              <a:t>True</a:t>
            </a:r>
          </a:p>
          <a:p>
            <a:pPr lvl="1">
              <a:lnSpc>
                <a:spcPct val="150000"/>
              </a:lnSpc>
            </a:pPr>
            <a:endParaRPr lang="en-US" b="1" dirty="0">
              <a:latin typeface="Times New Roman" panose="02020603050405020304" pitchFamily="18" charset="0"/>
              <a:cs typeface="Times New Roman" panose="02020603050405020304" pitchFamily="18" charset="0"/>
            </a:endParaRPr>
          </a:p>
          <a:p>
            <a:pPr marL="533400" lvl="1" indent="0">
              <a:lnSpc>
                <a:spcPct val="150000"/>
              </a:lnSpc>
              <a:buNone/>
            </a:pPr>
            <a:endParaRPr lang="en-US" b="1" dirty="0">
              <a:latin typeface="Times New Roman" panose="02020603050405020304" pitchFamily="18" charset="0"/>
              <a:cs typeface="Times New Roman" panose="02020603050405020304" pitchFamily="18" charset="0"/>
            </a:endParaRPr>
          </a:p>
          <a:p>
            <a:pPr lvl="1">
              <a:lnSpc>
                <a:spcPct val="150000"/>
              </a:lnSpc>
            </a:pPr>
            <a:endParaRPr lang="en-US" b="1" dirty="0">
              <a:latin typeface="Times New Roman" panose="02020603050405020304" pitchFamily="18" charset="0"/>
              <a:cs typeface="Times New Roman" panose="02020603050405020304" pitchFamily="18" charset="0"/>
            </a:endParaRPr>
          </a:p>
          <a:p>
            <a:endParaRPr lang="en-US" b="1" dirty="0"/>
          </a:p>
        </p:txBody>
      </p:sp>
      <p:sp>
        <p:nvSpPr>
          <p:cNvPr id="4" name="Slide Number Placeholder 3">
            <a:extLst>
              <a:ext uri="{FF2B5EF4-FFF2-40B4-BE49-F238E27FC236}">
                <a16:creationId xmlns:a16="http://schemas.microsoft.com/office/drawing/2014/main" id="{202D3E68-43D5-47A7-B53A-3D3288956493}"/>
              </a:ext>
            </a:extLst>
          </p:cNvPr>
          <p:cNvSpPr>
            <a:spLocks noGrp="1"/>
          </p:cNvSpPr>
          <p:nvPr>
            <p:ph type="sldNum" sz="quarter" idx="12"/>
          </p:nvPr>
        </p:nvSpPr>
        <p:spPr/>
        <p:txBody>
          <a:bodyPr/>
          <a:lstStyle/>
          <a:p>
            <a:fld id="{6BDBACC2-E59C-4C76-9B43-ACFA72B85B74}" type="slidenum">
              <a:rPr lang="en-US" smtClean="0"/>
              <a:pPr/>
              <a:t>21</a:t>
            </a:fld>
            <a:endParaRPr lang="en-US"/>
          </a:p>
        </p:txBody>
      </p:sp>
    </p:spTree>
    <p:custDataLst>
      <p:tags r:id="rId1"/>
    </p:custDataLst>
    <p:extLst>
      <p:ext uri="{BB962C8B-B14F-4D97-AF65-F5344CB8AC3E}">
        <p14:creationId xmlns:p14="http://schemas.microsoft.com/office/powerpoint/2010/main" val="22589160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35D36D7-C834-401A-F981-BC69BE2239C2}"/>
              </a:ext>
            </a:extLst>
          </p:cNvPr>
          <p:cNvSpPr>
            <a:spLocks noGrp="1"/>
          </p:cNvSpPr>
          <p:nvPr>
            <p:ph type="sldNum" sz="quarter" idx="12"/>
          </p:nvPr>
        </p:nvSpPr>
        <p:spPr/>
        <p:txBody>
          <a:bodyPr/>
          <a:lstStyle/>
          <a:p>
            <a:fld id="{6BDBACC2-E59C-4C76-9B43-ACFA72B85B74}" type="slidenum">
              <a:rPr lang="en-US" smtClean="0"/>
              <a:pPr/>
              <a:t>22</a:t>
            </a:fld>
            <a:endParaRPr lang="en-US"/>
          </a:p>
        </p:txBody>
      </p:sp>
      <p:sp>
        <p:nvSpPr>
          <p:cNvPr id="3" name="Title 2">
            <a:extLst>
              <a:ext uri="{FF2B5EF4-FFF2-40B4-BE49-F238E27FC236}">
                <a16:creationId xmlns:a16="http://schemas.microsoft.com/office/drawing/2014/main" id="{149360BE-AEE1-A237-1C17-002823DCBBD2}"/>
              </a:ext>
            </a:extLst>
          </p:cNvPr>
          <p:cNvSpPr>
            <a:spLocks noGrp="1"/>
          </p:cNvSpPr>
          <p:nvPr>
            <p:ph type="title"/>
          </p:nvPr>
        </p:nvSpPr>
        <p:spPr/>
        <p:txBody>
          <a:bodyPr/>
          <a:lstStyle/>
          <a:p>
            <a:r>
              <a:rPr lang="en-US" dirty="0"/>
              <a:t>Quiz</a:t>
            </a:r>
          </a:p>
        </p:txBody>
      </p:sp>
      <p:pic>
        <p:nvPicPr>
          <p:cNvPr id="5124" name="Picture 4" descr="onto vs not onto">
            <a:extLst>
              <a:ext uri="{FF2B5EF4-FFF2-40B4-BE49-F238E27FC236}">
                <a16:creationId xmlns:a16="http://schemas.microsoft.com/office/drawing/2014/main" id="{141D80E5-45FE-2BD6-A3DA-948B782D2313}"/>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2882" t="24505" r="13953" b="31503"/>
          <a:stretch/>
        </p:blipFill>
        <p:spPr bwMode="auto">
          <a:xfrm>
            <a:off x="1164771" y="1405158"/>
            <a:ext cx="9753600" cy="32987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245EDD5-5B3B-15AA-4B7C-98CA69F16821}"/>
              </a:ext>
            </a:extLst>
          </p:cNvPr>
          <p:cNvSpPr txBox="1"/>
          <p:nvPr/>
        </p:nvSpPr>
        <p:spPr>
          <a:xfrm>
            <a:off x="2558143" y="5109251"/>
            <a:ext cx="2634343"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surjective</a:t>
            </a:r>
          </a:p>
        </p:txBody>
      </p:sp>
      <p:sp>
        <p:nvSpPr>
          <p:cNvPr id="6" name="TextBox 5">
            <a:extLst>
              <a:ext uri="{FF2B5EF4-FFF2-40B4-BE49-F238E27FC236}">
                <a16:creationId xmlns:a16="http://schemas.microsoft.com/office/drawing/2014/main" id="{A89D0CB9-4FC6-850B-55A2-8BDA8292CCA2}"/>
              </a:ext>
            </a:extLst>
          </p:cNvPr>
          <p:cNvSpPr txBox="1"/>
          <p:nvPr/>
        </p:nvSpPr>
        <p:spPr>
          <a:xfrm>
            <a:off x="7315202" y="4987526"/>
            <a:ext cx="2634343"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Not surjective</a:t>
            </a:r>
          </a:p>
        </p:txBody>
      </p:sp>
      <p:pic>
        <p:nvPicPr>
          <p:cNvPr id="4" name="Graphic 3">
            <a:extLst>
              <a:ext uri="{FF2B5EF4-FFF2-40B4-BE49-F238E27FC236}">
                <a16:creationId xmlns:a16="http://schemas.microsoft.com/office/drawing/2014/main" id="{10664C89-9C89-BDD8-D466-40C50D28ABEC}"/>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2318955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grpId="1" nodeType="clickEffect">
                                  <p:stCondLst>
                                    <p:cond delay="0"/>
                                  </p:stCondLst>
                                  <p:childTnLst>
                                    <p:animScale>
                                      <p:cBhvr>
                                        <p:cTn id="18" dur="2000" fill="hold"/>
                                        <p:tgtEl>
                                          <p:spTgt spid="5"/>
                                        </p:tgtEl>
                                      </p:cBhvr>
                                      <p:by x="150000" y="150000"/>
                                    </p:animScale>
                                  </p:childTnLst>
                                </p:cTn>
                              </p:par>
                              <p:par>
                                <p:cTn id="19" presetID="6" presetClass="emph" presetSubtype="0" fill="hold" grpId="1" nodeType="withEffect">
                                  <p:stCondLst>
                                    <p:cond delay="0"/>
                                  </p:stCondLst>
                                  <p:childTnLst>
                                    <p:animScale>
                                      <p:cBhvr>
                                        <p:cTn id="20"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3A38-22BF-8672-53AB-D8AE79257B0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DBC171C6-0412-FBD8-ACB1-996A5FD1D960}"/>
              </a:ext>
            </a:extLst>
          </p:cNvPr>
          <p:cNvSpPr>
            <a:spLocks noGrp="1"/>
          </p:cNvSpPr>
          <p:nvPr>
            <p:ph idx="1"/>
          </p:nvPr>
        </p:nvSpPr>
        <p:spPr/>
        <p:txBody>
          <a:bodyPr/>
          <a:lstStyle/>
          <a:p>
            <a:r>
              <a:rPr lang="en-US" dirty="0"/>
              <a:t>Determine whether the function f(x) = x + 1 from the set of real numbers to itself is onto.</a:t>
            </a:r>
          </a:p>
          <a:p>
            <a:r>
              <a:rPr lang="en-US" dirty="0"/>
              <a:t>Solution</a:t>
            </a:r>
          </a:p>
          <a:p>
            <a:pPr lvl="1"/>
            <a:r>
              <a:rPr lang="en-US" dirty="0">
                <a:latin typeface="Times New Roman" panose="02020603050405020304" pitchFamily="18" charset="0"/>
                <a:cs typeface="Times New Roman" panose="02020603050405020304" pitchFamily="18" charset="0"/>
              </a:rPr>
              <a:t>True</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71C11BEC-7700-D123-504F-3B27DFB6C49B}"/>
              </a:ext>
            </a:extLst>
          </p:cNvPr>
          <p:cNvSpPr>
            <a:spLocks noGrp="1"/>
          </p:cNvSpPr>
          <p:nvPr>
            <p:ph type="sldNum" sz="quarter" idx="12"/>
          </p:nvPr>
        </p:nvSpPr>
        <p:spPr/>
        <p:txBody>
          <a:bodyPr/>
          <a:lstStyle/>
          <a:p>
            <a:fld id="{6BDBACC2-E59C-4C76-9B43-ACFA72B85B74}" type="slidenum">
              <a:rPr lang="en-US" smtClean="0"/>
              <a:pPr/>
              <a:t>23</a:t>
            </a:fld>
            <a:endParaRPr lang="en-US"/>
          </a:p>
        </p:txBody>
      </p:sp>
      <p:pic>
        <p:nvPicPr>
          <p:cNvPr id="5" name="Graphic 4">
            <a:extLst>
              <a:ext uri="{FF2B5EF4-FFF2-40B4-BE49-F238E27FC236}">
                <a16:creationId xmlns:a16="http://schemas.microsoft.com/office/drawing/2014/main" id="{8F89B98E-C848-B559-82CA-5D62F40C9195}"/>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9513361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3A38-22BF-8672-53AB-D8AE79257B0D}"/>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BC171C6-0412-FBD8-ACB1-996A5FD1D960}"/>
                  </a:ext>
                </a:extLst>
              </p:cNvPr>
              <p:cNvSpPr>
                <a:spLocks noGrp="1"/>
              </p:cNvSpPr>
              <p:nvPr>
                <p:ph idx="1"/>
              </p:nvPr>
            </p:nvSpPr>
            <p:spPr/>
            <p:txBody>
              <a:bodyPr/>
              <a:lstStyle/>
              <a:p>
                <a:r>
                  <a:rPr lang="en-US" dirty="0"/>
                  <a:t>Determine whether the function f(x) = </a:t>
                </a:r>
                <a14:m>
                  <m:oMath xmlns:m="http://schemas.openxmlformats.org/officeDocument/2006/math">
                    <m:sSup>
                      <m:sSupPr>
                        <m:ctrlPr>
                          <a:rPr lang="en-US" i="1" dirty="0" smtClean="0">
                            <a:latin typeface="Cambria Math" panose="02040503050406030204" pitchFamily="18" charset="0"/>
                          </a:rPr>
                        </m:ctrlPr>
                      </m:sSupPr>
                      <m:e>
                        <m:r>
                          <a:rPr lang="en-US" b="0" i="1" dirty="0" smtClean="0">
                            <a:latin typeface="Cambria Math" panose="02040503050406030204" pitchFamily="18" charset="0"/>
                          </a:rPr>
                          <m:t>𝑥</m:t>
                        </m:r>
                      </m:e>
                      <m:sup>
                        <m:r>
                          <a:rPr lang="en-US" b="0" i="1" dirty="0" smtClean="0">
                            <a:latin typeface="Cambria Math" panose="02040503050406030204" pitchFamily="18" charset="0"/>
                          </a:rPr>
                          <m:t>2</m:t>
                        </m:r>
                      </m:sup>
                    </m:sSup>
                  </m:oMath>
                </a14:m>
                <a:r>
                  <a:rPr lang="en-US" dirty="0"/>
                  <a:t>from the set of integers to itself is onto.</a:t>
                </a:r>
              </a:p>
              <a:p>
                <a:r>
                  <a:rPr lang="en-US" dirty="0"/>
                  <a:t>Solution</a:t>
                </a:r>
              </a:p>
              <a:p>
                <a:pPr lvl="1"/>
                <a:r>
                  <a:rPr lang="en-US" dirty="0">
                    <a:latin typeface="Times New Roman" panose="02020603050405020304" pitchFamily="18" charset="0"/>
                    <a:cs typeface="Times New Roman" panose="02020603050405020304" pitchFamily="18" charset="0"/>
                  </a:rPr>
                  <a:t>False</a:t>
                </a:r>
              </a:p>
              <a:p>
                <a:pPr lvl="1"/>
                <a:r>
                  <a:rPr lang="en-US" dirty="0">
                    <a:latin typeface="Times New Roman" panose="02020603050405020304" pitchFamily="18" charset="0"/>
                    <a:cs typeface="Times New Roman" panose="02020603050405020304" pitchFamily="18" charset="0"/>
                  </a:rPr>
                  <a:t>f is  not onto because there is no integer x with </a:t>
                </a:r>
                <a14:m>
                  <m:oMath xmlns:m="http://schemas.openxmlformats.org/officeDocument/2006/math">
                    <m:sSup>
                      <m:sSupPr>
                        <m:ctrlPr>
                          <a:rPr lang="en-US" i="1" dirty="0">
                            <a:latin typeface="Cambria Math" panose="02040503050406030204" pitchFamily="18" charset="0"/>
                          </a:rPr>
                        </m:ctrlPr>
                      </m:sSupPr>
                      <m:e>
                        <m:r>
                          <a:rPr lang="en-US" i="1" dirty="0">
                            <a:latin typeface="Cambria Math" panose="02040503050406030204" pitchFamily="18" charset="0"/>
                          </a:rPr>
                          <m:t>𝑥</m:t>
                        </m:r>
                      </m:e>
                      <m:sup>
                        <m:r>
                          <a:rPr lang="en-US" i="1" dirty="0">
                            <a:latin typeface="Cambria Math" panose="02040503050406030204" pitchFamily="18" charset="0"/>
                          </a:rPr>
                          <m:t>2</m:t>
                        </m:r>
                      </m:sup>
                    </m:sSup>
                  </m:oMath>
                </a14:m>
                <a:r>
                  <a:rPr lang="en-US" dirty="0">
                    <a:latin typeface="Times New Roman" panose="02020603050405020304" pitchFamily="18" charset="0"/>
                    <a:cs typeface="Times New Roman" panose="02020603050405020304" pitchFamily="18" charset="0"/>
                  </a:rPr>
                  <a:t>  = −1, for example. </a:t>
                </a:r>
              </a:p>
            </p:txBody>
          </p:sp>
        </mc:Choice>
        <mc:Fallback xmlns="">
          <p:sp>
            <p:nvSpPr>
              <p:cNvPr id="3" name="Content Placeholder 2">
                <a:extLst>
                  <a:ext uri="{FF2B5EF4-FFF2-40B4-BE49-F238E27FC236}">
                    <a16:creationId xmlns:a16="http://schemas.microsoft.com/office/drawing/2014/main" id="{DBC171C6-0412-FBD8-ACB1-996A5FD1D960}"/>
                  </a:ext>
                </a:extLst>
              </p:cNvPr>
              <p:cNvSpPr>
                <a:spLocks noGrp="1" noRot="1" noChangeAspect="1" noMove="1" noResize="1" noEditPoints="1" noAdjustHandles="1" noChangeArrowheads="1" noChangeShapeType="1" noTextEdit="1"/>
              </p:cNvSpPr>
              <p:nvPr>
                <p:ph idx="1"/>
              </p:nvPr>
            </p:nvSpPr>
            <p:spPr>
              <a:blipFill>
                <a:blip r:embed="rId6"/>
                <a:stretch>
                  <a:fillRect l="-543"/>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EEDDF909-DEE5-E051-BA49-2C1E61427B8E}"/>
              </a:ext>
            </a:extLst>
          </p:cNvPr>
          <p:cNvSpPr>
            <a:spLocks noGrp="1"/>
          </p:cNvSpPr>
          <p:nvPr>
            <p:ph type="sldNum" sz="quarter" idx="12"/>
          </p:nvPr>
        </p:nvSpPr>
        <p:spPr/>
        <p:txBody>
          <a:bodyPr/>
          <a:lstStyle/>
          <a:p>
            <a:fld id="{6BDBACC2-E59C-4C76-9B43-ACFA72B85B74}" type="slidenum">
              <a:rPr lang="en-US" smtClean="0"/>
              <a:pPr/>
              <a:t>24</a:t>
            </a:fld>
            <a:endParaRPr lang="en-US"/>
          </a:p>
        </p:txBody>
      </p:sp>
      <p:pic>
        <p:nvPicPr>
          <p:cNvPr id="5" name="Graphic 4">
            <a:extLst>
              <a:ext uri="{FF2B5EF4-FFF2-40B4-BE49-F238E27FC236}">
                <a16:creationId xmlns:a16="http://schemas.microsoft.com/office/drawing/2014/main" id="{3EF0E56D-AB37-D951-0205-FA8072382E9A}"/>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494391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Bijections</a:t>
            </a:r>
            <a:endParaRPr lang="en-US" dirty="0"/>
          </a:p>
        </p:txBody>
      </p:sp>
      <p:sp>
        <p:nvSpPr>
          <p:cNvPr id="3" name="Content Placeholder 2"/>
          <p:cNvSpPr>
            <a:spLocks noGrp="1"/>
          </p:cNvSpPr>
          <p:nvPr>
            <p:ph idx="1"/>
          </p:nvPr>
        </p:nvSpPr>
        <p:spPr/>
        <p:txBody>
          <a:bodyPr/>
          <a:lstStyle/>
          <a:p>
            <a:pPr>
              <a:buNone/>
            </a:pPr>
            <a:r>
              <a:rPr lang="en-US" b="1" dirty="0"/>
              <a:t>   Definition</a:t>
            </a:r>
            <a:r>
              <a:rPr lang="en-US" dirty="0"/>
              <a:t>: A function f is a </a:t>
            </a:r>
            <a:r>
              <a:rPr lang="en-US" i="1" dirty="0"/>
              <a:t>one-to-one correspondence</a:t>
            </a:r>
            <a:r>
              <a:rPr lang="en-US" dirty="0"/>
              <a:t>, or a </a:t>
            </a:r>
            <a:r>
              <a:rPr lang="en-US" i="1" dirty="0" err="1"/>
              <a:t>bijection</a:t>
            </a:r>
            <a:r>
              <a:rPr lang="en-US" dirty="0"/>
              <a:t>, if it is both one-to-one and onto (</a:t>
            </a:r>
            <a:r>
              <a:rPr lang="en-US" dirty="0" err="1"/>
              <a:t>surjective</a:t>
            </a:r>
            <a:r>
              <a:rPr lang="en-US" dirty="0"/>
              <a:t> and injective).</a:t>
            </a:r>
          </a:p>
        </p:txBody>
      </p:sp>
      <p:grpSp>
        <p:nvGrpSpPr>
          <p:cNvPr id="4" name="Group 3"/>
          <p:cNvGrpSpPr/>
          <p:nvPr/>
        </p:nvGrpSpPr>
        <p:grpSpPr>
          <a:xfrm>
            <a:off x="7151914" y="2693287"/>
            <a:ext cx="2956560" cy="3050977"/>
            <a:chOff x="3048000" y="1219200"/>
            <a:chExt cx="3411415" cy="4500191"/>
          </a:xfrm>
        </p:grpSpPr>
        <p:sp>
          <p:nvSpPr>
            <p:cNvPr id="5" name="Flowchart: Connector 4"/>
            <p:cNvSpPr/>
            <p:nvPr/>
          </p:nvSpPr>
          <p:spPr>
            <a:xfrm>
              <a:off x="3124200" y="2971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Connector 5"/>
            <p:cNvSpPr/>
            <p:nvPr/>
          </p:nvSpPr>
          <p:spPr>
            <a:xfrm>
              <a:off x="3124200" y="3733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Connector 6"/>
            <p:cNvSpPr/>
            <p:nvPr/>
          </p:nvSpPr>
          <p:spPr>
            <a:xfrm>
              <a:off x="3124200" y="2057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lowchart: Connector 7"/>
            <p:cNvSpPr/>
            <p:nvPr/>
          </p:nvSpPr>
          <p:spPr>
            <a:xfrm>
              <a:off x="3124200" y="4495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Connector 8"/>
            <p:cNvSpPr/>
            <p:nvPr/>
          </p:nvSpPr>
          <p:spPr>
            <a:xfrm>
              <a:off x="5773615" y="211836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Connector 9"/>
            <p:cNvSpPr/>
            <p:nvPr/>
          </p:nvSpPr>
          <p:spPr>
            <a:xfrm>
              <a:off x="5715000" y="32766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p:cNvSpPr/>
            <p:nvPr/>
          </p:nvSpPr>
          <p:spPr>
            <a:xfrm>
              <a:off x="5715000" y="4343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3048000" y="1219200"/>
              <a:ext cx="685800" cy="1044132"/>
            </a:xfrm>
            <a:prstGeom prst="rect">
              <a:avLst/>
            </a:prstGeom>
            <a:noFill/>
          </p:spPr>
          <p:txBody>
            <a:bodyPr wrap="square" rtlCol="0">
              <a:spAutoFit/>
            </a:bodyPr>
            <a:lstStyle/>
            <a:p>
              <a:r>
                <a:rPr lang="en-US" sz="4000" b="1" dirty="0"/>
                <a:t>A</a:t>
              </a:r>
            </a:p>
          </p:txBody>
        </p:sp>
        <p:sp>
          <p:nvSpPr>
            <p:cNvPr id="13" name="TextBox 12"/>
            <p:cNvSpPr txBox="1"/>
            <p:nvPr/>
          </p:nvSpPr>
          <p:spPr>
            <a:xfrm>
              <a:off x="5773615" y="1219200"/>
              <a:ext cx="685800" cy="1044132"/>
            </a:xfrm>
            <a:prstGeom prst="rect">
              <a:avLst/>
            </a:prstGeom>
            <a:noFill/>
          </p:spPr>
          <p:txBody>
            <a:bodyPr wrap="square" rtlCol="0">
              <a:spAutoFit/>
            </a:bodyPr>
            <a:lstStyle/>
            <a:p>
              <a:r>
                <a:rPr lang="en-US" sz="4000" b="1" dirty="0"/>
                <a:t>B</a:t>
              </a:r>
            </a:p>
          </p:txBody>
        </p:sp>
        <p:sp>
          <p:nvSpPr>
            <p:cNvPr id="14" name="TextBox 13"/>
            <p:cNvSpPr txBox="1"/>
            <p:nvPr/>
          </p:nvSpPr>
          <p:spPr>
            <a:xfrm>
              <a:off x="3135923" y="2005965"/>
              <a:ext cx="304800" cy="453971"/>
            </a:xfrm>
            <a:prstGeom prst="rect">
              <a:avLst/>
            </a:prstGeom>
            <a:noFill/>
          </p:spPr>
          <p:txBody>
            <a:bodyPr wrap="square" rtlCol="0">
              <a:spAutoFit/>
            </a:bodyPr>
            <a:lstStyle/>
            <a:p>
              <a:r>
                <a:rPr lang="en-US" dirty="0"/>
                <a:t>a</a:t>
              </a:r>
            </a:p>
          </p:txBody>
        </p:sp>
        <p:sp>
          <p:nvSpPr>
            <p:cNvPr id="15" name="TextBox 14"/>
            <p:cNvSpPr txBox="1"/>
            <p:nvPr/>
          </p:nvSpPr>
          <p:spPr>
            <a:xfrm>
              <a:off x="3223846" y="3017520"/>
              <a:ext cx="304800" cy="453971"/>
            </a:xfrm>
            <a:prstGeom prst="rect">
              <a:avLst/>
            </a:prstGeom>
            <a:noFill/>
          </p:spPr>
          <p:txBody>
            <a:bodyPr wrap="square" rtlCol="0">
              <a:spAutoFit/>
            </a:bodyPr>
            <a:lstStyle/>
            <a:p>
              <a:r>
                <a:rPr lang="en-US" dirty="0"/>
                <a:t>b</a:t>
              </a:r>
            </a:p>
          </p:txBody>
        </p:sp>
        <p:sp>
          <p:nvSpPr>
            <p:cNvPr id="16" name="TextBox 15"/>
            <p:cNvSpPr txBox="1"/>
            <p:nvPr/>
          </p:nvSpPr>
          <p:spPr>
            <a:xfrm>
              <a:off x="3223846" y="3691890"/>
              <a:ext cx="304800" cy="453971"/>
            </a:xfrm>
            <a:prstGeom prst="rect">
              <a:avLst/>
            </a:prstGeom>
            <a:noFill/>
          </p:spPr>
          <p:txBody>
            <a:bodyPr wrap="square" rtlCol="0">
              <a:spAutoFit/>
            </a:bodyPr>
            <a:lstStyle/>
            <a:p>
              <a:r>
                <a:rPr lang="en-US" dirty="0"/>
                <a:t>c</a:t>
              </a:r>
            </a:p>
          </p:txBody>
        </p:sp>
        <p:sp>
          <p:nvSpPr>
            <p:cNvPr id="17" name="TextBox 16"/>
            <p:cNvSpPr txBox="1"/>
            <p:nvPr/>
          </p:nvSpPr>
          <p:spPr>
            <a:xfrm>
              <a:off x="3200400" y="4495800"/>
              <a:ext cx="304800" cy="453971"/>
            </a:xfrm>
            <a:prstGeom prst="rect">
              <a:avLst/>
            </a:prstGeom>
            <a:noFill/>
          </p:spPr>
          <p:txBody>
            <a:bodyPr wrap="square" rtlCol="0">
              <a:spAutoFit/>
            </a:bodyPr>
            <a:lstStyle/>
            <a:p>
              <a:r>
                <a:rPr lang="en-US" dirty="0"/>
                <a:t>d</a:t>
              </a:r>
            </a:p>
          </p:txBody>
        </p:sp>
        <p:sp>
          <p:nvSpPr>
            <p:cNvPr id="18" name="TextBox 17"/>
            <p:cNvSpPr txBox="1"/>
            <p:nvPr/>
          </p:nvSpPr>
          <p:spPr>
            <a:xfrm>
              <a:off x="5861538" y="2005965"/>
              <a:ext cx="304800" cy="453971"/>
            </a:xfrm>
            <a:prstGeom prst="rect">
              <a:avLst/>
            </a:prstGeom>
            <a:noFill/>
          </p:spPr>
          <p:txBody>
            <a:bodyPr wrap="square" rtlCol="0">
              <a:spAutoFit/>
            </a:bodyPr>
            <a:lstStyle/>
            <a:p>
              <a:r>
                <a:rPr lang="en-US" dirty="0"/>
                <a:t>x</a:t>
              </a:r>
            </a:p>
          </p:txBody>
        </p:sp>
        <p:sp>
          <p:nvSpPr>
            <p:cNvPr id="19" name="TextBox 18"/>
            <p:cNvSpPr txBox="1"/>
            <p:nvPr/>
          </p:nvSpPr>
          <p:spPr>
            <a:xfrm>
              <a:off x="5773615" y="3242310"/>
              <a:ext cx="304800" cy="453971"/>
            </a:xfrm>
            <a:prstGeom prst="rect">
              <a:avLst/>
            </a:prstGeom>
            <a:noFill/>
          </p:spPr>
          <p:txBody>
            <a:bodyPr wrap="square" rtlCol="0">
              <a:spAutoFit/>
            </a:bodyPr>
            <a:lstStyle/>
            <a:p>
              <a:r>
                <a:rPr lang="en-US" dirty="0"/>
                <a:t>y</a:t>
              </a:r>
            </a:p>
          </p:txBody>
        </p:sp>
        <p:sp>
          <p:nvSpPr>
            <p:cNvPr id="20" name="TextBox 19"/>
            <p:cNvSpPr txBox="1"/>
            <p:nvPr/>
          </p:nvSpPr>
          <p:spPr>
            <a:xfrm>
              <a:off x="5773615" y="4366260"/>
              <a:ext cx="304800" cy="453971"/>
            </a:xfrm>
            <a:prstGeom prst="rect">
              <a:avLst/>
            </a:prstGeom>
            <a:noFill/>
          </p:spPr>
          <p:txBody>
            <a:bodyPr wrap="square" rtlCol="0">
              <a:spAutoFit/>
            </a:bodyPr>
            <a:lstStyle/>
            <a:p>
              <a:r>
                <a:rPr lang="en-US" dirty="0"/>
                <a:t>z</a:t>
              </a:r>
            </a:p>
          </p:txBody>
        </p:sp>
        <p:cxnSp>
          <p:nvCxnSpPr>
            <p:cNvPr id="21" name="Straight Arrow Connector 20"/>
            <p:cNvCxnSpPr/>
            <p:nvPr/>
          </p:nvCxnSpPr>
          <p:spPr>
            <a:xfrm>
              <a:off x="3657600" y="3200400"/>
              <a:ext cx="198120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7" idx="6"/>
            </p:cNvCxnSpPr>
            <p:nvPr/>
          </p:nvCxnSpPr>
          <p:spPr>
            <a:xfrm>
              <a:off x="3581400" y="2286000"/>
              <a:ext cx="2209800" cy="1981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Flowchart: Connector 22"/>
            <p:cNvSpPr/>
            <p:nvPr/>
          </p:nvSpPr>
          <p:spPr>
            <a:xfrm>
              <a:off x="5791200" y="5257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861538" y="5265420"/>
              <a:ext cx="304800" cy="453971"/>
            </a:xfrm>
            <a:prstGeom prst="rect">
              <a:avLst/>
            </a:prstGeom>
            <a:noFill/>
          </p:spPr>
          <p:txBody>
            <a:bodyPr wrap="square" rtlCol="0">
              <a:spAutoFit/>
            </a:bodyPr>
            <a:lstStyle/>
            <a:p>
              <a:r>
                <a:rPr lang="en-US" dirty="0"/>
                <a:t>w</a:t>
              </a:r>
            </a:p>
          </p:txBody>
        </p:sp>
        <p:cxnSp>
          <p:nvCxnSpPr>
            <p:cNvPr id="25" name="Straight Arrow Connector 24"/>
            <p:cNvCxnSpPr/>
            <p:nvPr/>
          </p:nvCxnSpPr>
          <p:spPr>
            <a:xfrm flipV="1">
              <a:off x="3657600" y="2286000"/>
              <a:ext cx="2057400" cy="1524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3657600" y="4724400"/>
              <a:ext cx="2057400"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27" name="Slide Number Placeholder 26">
            <a:extLst>
              <a:ext uri="{FF2B5EF4-FFF2-40B4-BE49-F238E27FC236}">
                <a16:creationId xmlns:a16="http://schemas.microsoft.com/office/drawing/2014/main" id="{C10D1721-4674-4FB3-BC93-BC5DFA08EEF4}"/>
              </a:ext>
            </a:extLst>
          </p:cNvPr>
          <p:cNvSpPr>
            <a:spLocks noGrp="1"/>
          </p:cNvSpPr>
          <p:nvPr>
            <p:ph type="sldNum" sz="quarter" idx="12"/>
          </p:nvPr>
        </p:nvSpPr>
        <p:spPr/>
        <p:txBody>
          <a:bodyPr/>
          <a:lstStyle/>
          <a:p>
            <a:fld id="{6BDBACC2-E59C-4C76-9B43-ACFA72B85B74}" type="slidenum">
              <a:rPr lang="en-US" smtClean="0"/>
              <a:pPr/>
              <a:t>25</a:t>
            </a:fld>
            <a:endParaRPr lang="en-US"/>
          </a:p>
        </p:txBody>
      </p:sp>
      <p:pic>
        <p:nvPicPr>
          <p:cNvPr id="28" name="Graphic 27">
            <a:extLst>
              <a:ext uri="{FF2B5EF4-FFF2-40B4-BE49-F238E27FC236}">
                <a16:creationId xmlns:a16="http://schemas.microsoft.com/office/drawing/2014/main" id="{884B61C2-DD66-C348-3528-AA2A63373029}"/>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FC3F5-AAA1-DBF3-D305-062605573432}"/>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C00AF11A-788D-D12E-AA6A-79FBA251D382}"/>
              </a:ext>
            </a:extLst>
          </p:cNvPr>
          <p:cNvSpPr>
            <a:spLocks noGrp="1"/>
          </p:cNvSpPr>
          <p:nvPr>
            <p:ph idx="1"/>
          </p:nvPr>
        </p:nvSpPr>
        <p:spPr/>
        <p:txBody>
          <a:bodyPr>
            <a:normAutofit lnSpcReduction="10000"/>
          </a:bodyPr>
          <a:lstStyle/>
          <a:p>
            <a:pPr>
              <a:lnSpc>
                <a:spcPct val="130000"/>
              </a:lnSpc>
            </a:pPr>
            <a:r>
              <a:rPr lang="en-US" dirty="0"/>
              <a:t>Let f be the function from {a, b, c, d} to {1, 2, 3, 4} with f(a) = 4, f(b) =2, f(c) = 1, and f(d) = 3. Is f a bijection?</a:t>
            </a:r>
          </a:p>
          <a:p>
            <a:pPr>
              <a:lnSpc>
                <a:spcPct val="130000"/>
              </a:lnSpc>
            </a:pPr>
            <a:endParaRPr lang="en-US" dirty="0"/>
          </a:p>
          <a:p>
            <a:pPr>
              <a:lnSpc>
                <a:spcPct val="130000"/>
              </a:lnSpc>
            </a:pPr>
            <a:r>
              <a:rPr lang="en-US" dirty="0"/>
              <a:t> Solution: </a:t>
            </a:r>
          </a:p>
          <a:p>
            <a:pPr lvl="1">
              <a:lnSpc>
                <a:spcPct val="130000"/>
              </a:lnSpc>
            </a:pPr>
            <a:r>
              <a:rPr lang="en-US" dirty="0">
                <a:latin typeface="Times New Roman" panose="02020603050405020304" pitchFamily="18" charset="0"/>
                <a:cs typeface="Times New Roman" panose="02020603050405020304" pitchFamily="18" charset="0"/>
              </a:rPr>
              <a:t>The function f is one-to-one and onto. It is one-to-one because no two values in the domain are assigned the same function value. </a:t>
            </a:r>
          </a:p>
          <a:p>
            <a:pPr lvl="1">
              <a:lnSpc>
                <a:spcPct val="130000"/>
              </a:lnSpc>
            </a:pPr>
            <a:r>
              <a:rPr lang="en-US" dirty="0">
                <a:latin typeface="Times New Roman" panose="02020603050405020304" pitchFamily="18" charset="0"/>
                <a:cs typeface="Times New Roman" panose="02020603050405020304" pitchFamily="18" charset="0"/>
              </a:rPr>
              <a:t>It is onto because all four elements of the codomain are images of elements in the domain.</a:t>
            </a:r>
          </a:p>
          <a:p>
            <a:pPr lvl="1">
              <a:lnSpc>
                <a:spcPct val="130000"/>
              </a:lnSpc>
            </a:pPr>
            <a:r>
              <a:rPr lang="en-US" dirty="0">
                <a:latin typeface="Times New Roman" panose="02020603050405020304" pitchFamily="18" charset="0"/>
                <a:cs typeface="Times New Roman" panose="02020603050405020304" pitchFamily="18" charset="0"/>
              </a:rPr>
              <a:t> Hence, f is a bijection.</a:t>
            </a:r>
            <a:endParaRPr lang="en-US" b="1"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08E4F3B4-C063-DDFD-F447-6E35C97B28A2}"/>
              </a:ext>
            </a:extLst>
          </p:cNvPr>
          <p:cNvSpPr>
            <a:spLocks noGrp="1"/>
          </p:cNvSpPr>
          <p:nvPr>
            <p:ph type="sldNum" sz="quarter" idx="12"/>
          </p:nvPr>
        </p:nvSpPr>
        <p:spPr/>
        <p:txBody>
          <a:bodyPr/>
          <a:lstStyle/>
          <a:p>
            <a:fld id="{6BDBACC2-E59C-4C76-9B43-ACFA72B85B74}" type="slidenum">
              <a:rPr lang="en-US" smtClean="0"/>
              <a:pPr/>
              <a:t>26</a:t>
            </a:fld>
            <a:endParaRPr lang="en-US"/>
          </a:p>
        </p:txBody>
      </p:sp>
      <p:pic>
        <p:nvPicPr>
          <p:cNvPr id="5" name="Graphic 4">
            <a:extLst>
              <a:ext uri="{FF2B5EF4-FFF2-40B4-BE49-F238E27FC236}">
                <a16:creationId xmlns:a16="http://schemas.microsoft.com/office/drawing/2014/main" id="{D32BBE43-1900-A064-685A-659B56ABC097}"/>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7631914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Inverse Functions</a:t>
            </a:r>
          </a:p>
        </p:txBody>
      </p:sp>
      <p:sp>
        <p:nvSpPr>
          <p:cNvPr id="3" name="Content Placeholder 2"/>
          <p:cNvSpPr>
            <a:spLocks noGrp="1"/>
          </p:cNvSpPr>
          <p:nvPr>
            <p:ph idx="1"/>
          </p:nvPr>
        </p:nvSpPr>
        <p:spPr/>
        <p:txBody>
          <a:bodyPr/>
          <a:lstStyle/>
          <a:p>
            <a:pPr>
              <a:buNone/>
            </a:pPr>
            <a:r>
              <a:rPr lang="en-US" b="1" dirty="0"/>
              <a:t>   Definition</a:t>
            </a:r>
            <a:r>
              <a:rPr lang="en-US" dirty="0"/>
              <a:t>: Let </a:t>
            </a:r>
            <a:r>
              <a:rPr lang="en-US" i="1" dirty="0"/>
              <a:t>f</a:t>
            </a:r>
            <a:r>
              <a:rPr lang="en-US" dirty="0"/>
              <a:t> be a </a:t>
            </a:r>
            <a:r>
              <a:rPr lang="en-US" dirty="0" err="1"/>
              <a:t>bijection</a:t>
            </a:r>
            <a:r>
              <a:rPr lang="en-US" dirty="0"/>
              <a:t> from </a:t>
            </a:r>
            <a:r>
              <a:rPr lang="en-US" i="1" dirty="0"/>
              <a:t>A</a:t>
            </a:r>
            <a:r>
              <a:rPr lang="en-US" dirty="0"/>
              <a:t> to </a:t>
            </a:r>
            <a:r>
              <a:rPr lang="en-US" i="1" dirty="0"/>
              <a:t>B</a:t>
            </a:r>
            <a:r>
              <a:rPr lang="en-US" dirty="0"/>
              <a:t>. Then the </a:t>
            </a:r>
            <a:r>
              <a:rPr lang="en-US" i="1" dirty="0"/>
              <a:t>inverse</a:t>
            </a:r>
            <a:r>
              <a:rPr lang="en-US" dirty="0"/>
              <a:t> of </a:t>
            </a:r>
            <a:r>
              <a:rPr lang="en-US" i="1" dirty="0"/>
              <a:t>f</a:t>
            </a:r>
            <a:r>
              <a:rPr lang="en-US" dirty="0"/>
              <a:t>, denoted          , is the function from </a:t>
            </a:r>
            <a:r>
              <a:rPr lang="en-US" i="1" dirty="0"/>
              <a:t>B</a:t>
            </a:r>
            <a:r>
              <a:rPr lang="en-US" dirty="0"/>
              <a:t> to </a:t>
            </a:r>
            <a:r>
              <a:rPr lang="en-US" i="1" dirty="0"/>
              <a:t>A</a:t>
            </a:r>
            <a:r>
              <a:rPr lang="en-US" b="1" dirty="0"/>
              <a:t> </a:t>
            </a:r>
            <a:r>
              <a:rPr lang="en-US" dirty="0"/>
              <a:t>defined as</a:t>
            </a:r>
            <a:endParaRPr lang="en-US" b="1" dirty="0"/>
          </a:p>
          <a:p>
            <a:pPr>
              <a:buNone/>
            </a:pPr>
            <a:r>
              <a:rPr lang="en-US" dirty="0"/>
              <a:t>   No inverse exists unless </a:t>
            </a:r>
            <a:r>
              <a:rPr lang="en-US" i="1" dirty="0"/>
              <a:t>f</a:t>
            </a:r>
            <a:r>
              <a:rPr lang="en-US" dirty="0"/>
              <a:t> is a </a:t>
            </a:r>
            <a:r>
              <a:rPr lang="en-US" dirty="0" err="1"/>
              <a:t>bijection</a:t>
            </a:r>
            <a:r>
              <a:rPr lang="en-US" dirty="0"/>
              <a:t>. </a:t>
            </a:r>
            <a:r>
              <a:rPr lang="en-US" dirty="0">
                <a:solidFill>
                  <a:srgbClr val="00B0F0"/>
                </a:solidFill>
              </a:rPr>
              <a:t>Why</a:t>
            </a:r>
            <a:r>
              <a:rPr lang="en-US" dirty="0"/>
              <a:t>?</a:t>
            </a:r>
          </a:p>
          <a:p>
            <a:pPr>
              <a:buNone/>
            </a:pPr>
            <a:r>
              <a:rPr lang="en-US" dirty="0"/>
              <a:t>      </a:t>
            </a:r>
          </a:p>
        </p:txBody>
      </p:sp>
      <p:pic>
        <p:nvPicPr>
          <p:cNvPr id="5" name="Picture 4" descr="addin_tmp.png"/>
          <p:cNvPicPr>
            <a:picLocks noChangeAspect="1"/>
          </p:cNvPicPr>
          <p:nvPr>
            <p:custDataLst>
              <p:tags r:id="rId1"/>
            </p:custDataLst>
          </p:nvPr>
        </p:nvPicPr>
        <p:blipFill>
          <a:blip r:embed="rId4" cstate="print"/>
          <a:stretch>
            <a:fillRect/>
          </a:stretch>
        </p:blipFill>
        <p:spPr>
          <a:xfrm>
            <a:off x="609600" y="1828800"/>
            <a:ext cx="571500" cy="388620"/>
          </a:xfrm>
          <a:prstGeom prst="rect">
            <a:avLst/>
          </a:prstGeom>
        </p:spPr>
      </p:pic>
      <p:pic>
        <p:nvPicPr>
          <p:cNvPr id="7" name="Picture 6" descr="addin_tmp.png"/>
          <p:cNvPicPr>
            <a:picLocks noChangeAspect="1"/>
          </p:cNvPicPr>
          <p:nvPr>
            <p:custDataLst>
              <p:tags r:id="rId2"/>
            </p:custDataLst>
          </p:nvPr>
        </p:nvPicPr>
        <p:blipFill>
          <a:blip r:embed="rId5" cstate="print"/>
          <a:stretch>
            <a:fillRect/>
          </a:stretch>
        </p:blipFill>
        <p:spPr>
          <a:xfrm>
            <a:off x="6694715" y="1968680"/>
            <a:ext cx="3803333" cy="408623"/>
          </a:xfrm>
          <a:prstGeom prst="rect">
            <a:avLst/>
          </a:prstGeom>
        </p:spPr>
      </p:pic>
      <p:pic>
        <p:nvPicPr>
          <p:cNvPr id="6" name="Picture 5" descr="0217.jpg"/>
          <p:cNvPicPr>
            <a:picLocks noChangeAspect="1"/>
          </p:cNvPicPr>
          <p:nvPr/>
        </p:nvPicPr>
        <p:blipFill>
          <a:blip r:embed="rId6" cstate="print"/>
          <a:stretch>
            <a:fillRect/>
          </a:stretch>
        </p:blipFill>
        <p:spPr>
          <a:xfrm>
            <a:off x="4267200" y="3221361"/>
            <a:ext cx="5562600" cy="3014969"/>
          </a:xfrm>
          <a:prstGeom prst="rect">
            <a:avLst/>
          </a:prstGeom>
        </p:spPr>
      </p:pic>
      <p:sp>
        <p:nvSpPr>
          <p:cNvPr id="4" name="Slide Number Placeholder 3">
            <a:extLst>
              <a:ext uri="{FF2B5EF4-FFF2-40B4-BE49-F238E27FC236}">
                <a16:creationId xmlns:a16="http://schemas.microsoft.com/office/drawing/2014/main" id="{639AB33B-5699-572D-F0CE-7AFEC9900CA4}"/>
              </a:ext>
            </a:extLst>
          </p:cNvPr>
          <p:cNvSpPr>
            <a:spLocks noGrp="1"/>
          </p:cNvSpPr>
          <p:nvPr>
            <p:ph type="sldNum" sz="quarter" idx="12"/>
          </p:nvPr>
        </p:nvSpPr>
        <p:spPr/>
        <p:txBody>
          <a:bodyPr/>
          <a:lstStyle/>
          <a:p>
            <a:fld id="{6BDBACC2-E59C-4C76-9B43-ACFA72B85B74}" type="slidenum">
              <a:rPr lang="en-US" smtClean="0"/>
              <a:pPr/>
              <a:t>27</a:t>
            </a:fld>
            <a:endParaRPr lang="en-US"/>
          </a:p>
        </p:txBody>
      </p:sp>
      <p:pic>
        <p:nvPicPr>
          <p:cNvPr id="8" name="Graphic 7">
            <a:extLst>
              <a:ext uri="{FF2B5EF4-FFF2-40B4-BE49-F238E27FC236}">
                <a16:creationId xmlns:a16="http://schemas.microsoft.com/office/drawing/2014/main" id="{FBAB19BA-53CC-584A-FA3E-76D8B74C0F8E}"/>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Inverse Functions </a:t>
            </a:r>
          </a:p>
        </p:txBody>
      </p:sp>
      <p:sp>
        <p:nvSpPr>
          <p:cNvPr id="13" name="Content Placeholder 12">
            <a:extLst>
              <a:ext uri="{FF2B5EF4-FFF2-40B4-BE49-F238E27FC236}">
                <a16:creationId xmlns:a16="http://schemas.microsoft.com/office/drawing/2014/main" id="{6994ECD2-5F6E-6DD3-8DEA-5B927F985AB3}"/>
              </a:ext>
            </a:extLst>
          </p:cNvPr>
          <p:cNvSpPr>
            <a:spLocks noGrp="1"/>
          </p:cNvSpPr>
          <p:nvPr>
            <p:ph idx="1"/>
          </p:nvPr>
        </p:nvSpPr>
        <p:spPr/>
        <p:txBody>
          <a:bodyPr/>
          <a:lstStyle/>
          <a:p>
            <a:endParaRPr lang="en-US" dirty="0"/>
          </a:p>
        </p:txBody>
      </p:sp>
      <p:grpSp>
        <p:nvGrpSpPr>
          <p:cNvPr id="3" name="Group 44"/>
          <p:cNvGrpSpPr/>
          <p:nvPr/>
        </p:nvGrpSpPr>
        <p:grpSpPr>
          <a:xfrm>
            <a:off x="1736361" y="1485900"/>
            <a:ext cx="3429000" cy="4495800"/>
            <a:chOff x="3048000" y="1219200"/>
            <a:chExt cx="3429000" cy="4495800"/>
          </a:xfrm>
        </p:grpSpPr>
        <p:sp>
          <p:nvSpPr>
            <p:cNvPr id="4" name="Flowchart: Connector 3"/>
            <p:cNvSpPr/>
            <p:nvPr/>
          </p:nvSpPr>
          <p:spPr>
            <a:xfrm>
              <a:off x="3124200" y="2971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lowchart: Connector 4"/>
            <p:cNvSpPr/>
            <p:nvPr/>
          </p:nvSpPr>
          <p:spPr>
            <a:xfrm>
              <a:off x="3124200" y="3733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Connector 5"/>
            <p:cNvSpPr/>
            <p:nvPr/>
          </p:nvSpPr>
          <p:spPr>
            <a:xfrm>
              <a:off x="3124200" y="2057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Connector 6"/>
            <p:cNvSpPr/>
            <p:nvPr/>
          </p:nvSpPr>
          <p:spPr>
            <a:xfrm>
              <a:off x="3124200" y="4495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lowchart: Connector 7"/>
            <p:cNvSpPr/>
            <p:nvPr/>
          </p:nvSpPr>
          <p:spPr>
            <a:xfrm>
              <a:off x="5791200" y="19812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Connector 8"/>
            <p:cNvSpPr/>
            <p:nvPr/>
          </p:nvSpPr>
          <p:spPr>
            <a:xfrm>
              <a:off x="5715000" y="32766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p:cNvSpPr/>
            <p:nvPr/>
          </p:nvSpPr>
          <p:spPr>
            <a:xfrm>
              <a:off x="5715000" y="4343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3048000" y="1219200"/>
              <a:ext cx="685800" cy="707886"/>
            </a:xfrm>
            <a:prstGeom prst="rect">
              <a:avLst/>
            </a:prstGeom>
            <a:noFill/>
          </p:spPr>
          <p:txBody>
            <a:bodyPr wrap="square" rtlCol="0">
              <a:spAutoFit/>
            </a:bodyPr>
            <a:lstStyle/>
            <a:p>
              <a:r>
                <a:rPr lang="en-US" sz="4000" b="1" dirty="0"/>
                <a:t>A</a:t>
              </a:r>
            </a:p>
          </p:txBody>
        </p:sp>
        <p:sp>
          <p:nvSpPr>
            <p:cNvPr id="18" name="TextBox 17"/>
            <p:cNvSpPr txBox="1"/>
            <p:nvPr/>
          </p:nvSpPr>
          <p:spPr>
            <a:xfrm>
              <a:off x="5791200" y="1219200"/>
              <a:ext cx="685800" cy="707886"/>
            </a:xfrm>
            <a:prstGeom prst="rect">
              <a:avLst/>
            </a:prstGeom>
            <a:noFill/>
          </p:spPr>
          <p:txBody>
            <a:bodyPr wrap="square" rtlCol="0">
              <a:spAutoFit/>
            </a:bodyPr>
            <a:lstStyle/>
            <a:p>
              <a:r>
                <a:rPr lang="en-US" sz="4000" b="1" dirty="0"/>
                <a:t>B</a:t>
              </a:r>
            </a:p>
          </p:txBody>
        </p:sp>
        <p:sp>
          <p:nvSpPr>
            <p:cNvPr id="19" name="TextBox 18"/>
            <p:cNvSpPr txBox="1"/>
            <p:nvPr/>
          </p:nvSpPr>
          <p:spPr>
            <a:xfrm>
              <a:off x="3200400" y="2133600"/>
              <a:ext cx="304800" cy="307777"/>
            </a:xfrm>
            <a:prstGeom prst="rect">
              <a:avLst/>
            </a:prstGeom>
            <a:noFill/>
          </p:spPr>
          <p:txBody>
            <a:bodyPr wrap="square" rtlCol="0">
              <a:spAutoFit/>
            </a:bodyPr>
            <a:lstStyle/>
            <a:p>
              <a:r>
                <a:rPr lang="en-US" dirty="0"/>
                <a:t>a</a:t>
              </a:r>
            </a:p>
          </p:txBody>
        </p:sp>
        <p:sp>
          <p:nvSpPr>
            <p:cNvPr id="20" name="TextBox 19"/>
            <p:cNvSpPr txBox="1"/>
            <p:nvPr/>
          </p:nvSpPr>
          <p:spPr>
            <a:xfrm>
              <a:off x="3200400" y="3048000"/>
              <a:ext cx="304800" cy="307777"/>
            </a:xfrm>
            <a:prstGeom prst="rect">
              <a:avLst/>
            </a:prstGeom>
            <a:noFill/>
          </p:spPr>
          <p:txBody>
            <a:bodyPr wrap="square" rtlCol="0">
              <a:spAutoFit/>
            </a:bodyPr>
            <a:lstStyle/>
            <a:p>
              <a:r>
                <a:rPr lang="en-US" dirty="0"/>
                <a:t>b</a:t>
              </a:r>
            </a:p>
          </p:txBody>
        </p:sp>
        <p:sp>
          <p:nvSpPr>
            <p:cNvPr id="21" name="TextBox 20"/>
            <p:cNvSpPr txBox="1"/>
            <p:nvPr/>
          </p:nvSpPr>
          <p:spPr>
            <a:xfrm>
              <a:off x="3200400" y="3810000"/>
              <a:ext cx="304800" cy="307777"/>
            </a:xfrm>
            <a:prstGeom prst="rect">
              <a:avLst/>
            </a:prstGeom>
            <a:noFill/>
          </p:spPr>
          <p:txBody>
            <a:bodyPr wrap="square" rtlCol="0">
              <a:spAutoFit/>
            </a:bodyPr>
            <a:lstStyle/>
            <a:p>
              <a:r>
                <a:rPr lang="en-US" dirty="0"/>
                <a:t>c</a:t>
              </a:r>
            </a:p>
          </p:txBody>
        </p:sp>
        <p:sp>
          <p:nvSpPr>
            <p:cNvPr id="22" name="TextBox 21"/>
            <p:cNvSpPr txBox="1"/>
            <p:nvPr/>
          </p:nvSpPr>
          <p:spPr>
            <a:xfrm>
              <a:off x="3200400" y="4495800"/>
              <a:ext cx="304800" cy="307777"/>
            </a:xfrm>
            <a:prstGeom prst="rect">
              <a:avLst/>
            </a:prstGeom>
            <a:noFill/>
          </p:spPr>
          <p:txBody>
            <a:bodyPr wrap="square" rtlCol="0">
              <a:spAutoFit/>
            </a:bodyPr>
            <a:lstStyle/>
            <a:p>
              <a:r>
                <a:rPr lang="en-US" dirty="0"/>
                <a:t>d</a:t>
              </a:r>
            </a:p>
          </p:txBody>
        </p:sp>
        <p:sp>
          <p:nvSpPr>
            <p:cNvPr id="23" name="TextBox 22"/>
            <p:cNvSpPr txBox="1"/>
            <p:nvPr/>
          </p:nvSpPr>
          <p:spPr>
            <a:xfrm>
              <a:off x="5867400" y="2057400"/>
              <a:ext cx="304800" cy="307777"/>
            </a:xfrm>
            <a:prstGeom prst="rect">
              <a:avLst/>
            </a:prstGeom>
            <a:noFill/>
          </p:spPr>
          <p:txBody>
            <a:bodyPr wrap="square" rtlCol="0">
              <a:spAutoFit/>
            </a:bodyPr>
            <a:lstStyle/>
            <a:p>
              <a:r>
                <a:rPr lang="en-US" dirty="0"/>
                <a:t>V</a:t>
              </a:r>
            </a:p>
          </p:txBody>
        </p:sp>
        <p:sp>
          <p:nvSpPr>
            <p:cNvPr id="24" name="TextBox 23"/>
            <p:cNvSpPr txBox="1"/>
            <p:nvPr/>
          </p:nvSpPr>
          <p:spPr>
            <a:xfrm>
              <a:off x="5791200" y="3352800"/>
              <a:ext cx="304800" cy="307777"/>
            </a:xfrm>
            <a:prstGeom prst="rect">
              <a:avLst/>
            </a:prstGeom>
            <a:noFill/>
          </p:spPr>
          <p:txBody>
            <a:bodyPr wrap="square" rtlCol="0">
              <a:spAutoFit/>
            </a:bodyPr>
            <a:lstStyle/>
            <a:p>
              <a:r>
                <a:rPr lang="en-US" dirty="0"/>
                <a:t>W</a:t>
              </a:r>
            </a:p>
          </p:txBody>
        </p:sp>
        <p:sp>
          <p:nvSpPr>
            <p:cNvPr id="25" name="TextBox 24"/>
            <p:cNvSpPr txBox="1"/>
            <p:nvPr/>
          </p:nvSpPr>
          <p:spPr>
            <a:xfrm>
              <a:off x="5791200" y="4419600"/>
              <a:ext cx="304800" cy="307777"/>
            </a:xfrm>
            <a:prstGeom prst="rect">
              <a:avLst/>
            </a:prstGeom>
            <a:noFill/>
          </p:spPr>
          <p:txBody>
            <a:bodyPr wrap="square" rtlCol="0">
              <a:spAutoFit/>
            </a:bodyPr>
            <a:lstStyle/>
            <a:p>
              <a:r>
                <a:rPr lang="en-US" dirty="0"/>
                <a:t>X</a:t>
              </a:r>
            </a:p>
          </p:txBody>
        </p:sp>
        <p:cxnSp>
          <p:nvCxnSpPr>
            <p:cNvPr id="28" name="Straight Arrow Connector 27"/>
            <p:cNvCxnSpPr/>
            <p:nvPr/>
          </p:nvCxnSpPr>
          <p:spPr>
            <a:xfrm>
              <a:off x="3657600" y="3200400"/>
              <a:ext cx="198120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Flowchart: Connector 26"/>
            <p:cNvSpPr/>
            <p:nvPr/>
          </p:nvSpPr>
          <p:spPr>
            <a:xfrm>
              <a:off x="5791200" y="5257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p:cNvSpPr txBox="1"/>
            <p:nvPr/>
          </p:nvSpPr>
          <p:spPr>
            <a:xfrm>
              <a:off x="5867400" y="5334000"/>
              <a:ext cx="304800" cy="307777"/>
            </a:xfrm>
            <a:prstGeom prst="rect">
              <a:avLst/>
            </a:prstGeom>
            <a:noFill/>
          </p:spPr>
          <p:txBody>
            <a:bodyPr wrap="square" rtlCol="0">
              <a:spAutoFit/>
            </a:bodyPr>
            <a:lstStyle/>
            <a:p>
              <a:r>
                <a:rPr lang="en-US" dirty="0"/>
                <a:t>Y</a:t>
              </a:r>
            </a:p>
          </p:txBody>
        </p:sp>
        <p:cxnSp>
          <p:nvCxnSpPr>
            <p:cNvPr id="31" name="Straight Arrow Connector 30"/>
            <p:cNvCxnSpPr/>
            <p:nvPr/>
          </p:nvCxnSpPr>
          <p:spPr>
            <a:xfrm rot="16200000" flipH="1">
              <a:off x="3352800" y="2819400"/>
              <a:ext cx="2743200" cy="2133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5400000" flipH="1" flipV="1">
              <a:off x="3619500" y="2476500"/>
              <a:ext cx="2286000" cy="2209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3657600" y="3962400"/>
              <a:ext cx="1981200"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3657600" y="1524000"/>
              <a:ext cx="1981200" cy="1588"/>
            </a:xfrm>
            <a:prstGeom prst="straightConnector1">
              <a:avLst/>
            </a:prstGeom>
            <a:ln w="28575">
              <a:prstDash val="sysDot"/>
              <a:tailEnd type="arrow"/>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4419600" y="1600200"/>
              <a:ext cx="533400" cy="461665"/>
            </a:xfrm>
            <a:prstGeom prst="rect">
              <a:avLst/>
            </a:prstGeom>
            <a:noFill/>
          </p:spPr>
          <p:txBody>
            <a:bodyPr wrap="square" rtlCol="0">
              <a:spAutoFit/>
            </a:bodyPr>
            <a:lstStyle/>
            <a:p>
              <a:r>
                <a:rPr lang="en-US" sz="2400" i="1" dirty="0"/>
                <a:t>f</a:t>
              </a:r>
            </a:p>
          </p:txBody>
        </p:sp>
      </p:grpSp>
      <p:grpSp>
        <p:nvGrpSpPr>
          <p:cNvPr id="10" name="Group 45"/>
          <p:cNvGrpSpPr/>
          <p:nvPr/>
        </p:nvGrpSpPr>
        <p:grpSpPr>
          <a:xfrm>
            <a:off x="6343606" y="1447800"/>
            <a:ext cx="3429000" cy="4495800"/>
            <a:chOff x="3048000" y="1219200"/>
            <a:chExt cx="3429000" cy="4495800"/>
          </a:xfrm>
        </p:grpSpPr>
        <p:sp>
          <p:nvSpPr>
            <p:cNvPr id="47" name="Flowchart: Connector 46"/>
            <p:cNvSpPr/>
            <p:nvPr/>
          </p:nvSpPr>
          <p:spPr>
            <a:xfrm>
              <a:off x="3124200" y="2971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lowchart: Connector 47"/>
            <p:cNvSpPr/>
            <p:nvPr/>
          </p:nvSpPr>
          <p:spPr>
            <a:xfrm>
              <a:off x="3124200" y="3733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lowchart: Connector 48"/>
            <p:cNvSpPr/>
            <p:nvPr/>
          </p:nvSpPr>
          <p:spPr>
            <a:xfrm>
              <a:off x="3124200" y="2057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lowchart: Connector 49"/>
            <p:cNvSpPr/>
            <p:nvPr/>
          </p:nvSpPr>
          <p:spPr>
            <a:xfrm>
              <a:off x="3124200" y="4495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lowchart: Connector 50"/>
            <p:cNvSpPr/>
            <p:nvPr/>
          </p:nvSpPr>
          <p:spPr>
            <a:xfrm>
              <a:off x="5791200" y="19812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lowchart: Connector 51"/>
            <p:cNvSpPr/>
            <p:nvPr/>
          </p:nvSpPr>
          <p:spPr>
            <a:xfrm>
              <a:off x="5715000" y="32766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lowchart: Connector 52"/>
            <p:cNvSpPr/>
            <p:nvPr/>
          </p:nvSpPr>
          <p:spPr>
            <a:xfrm>
              <a:off x="5715000" y="43434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p:cNvSpPr txBox="1"/>
            <p:nvPr/>
          </p:nvSpPr>
          <p:spPr>
            <a:xfrm>
              <a:off x="3048000" y="1219200"/>
              <a:ext cx="685800" cy="707886"/>
            </a:xfrm>
            <a:prstGeom prst="rect">
              <a:avLst/>
            </a:prstGeom>
            <a:noFill/>
          </p:spPr>
          <p:txBody>
            <a:bodyPr wrap="square" rtlCol="0">
              <a:spAutoFit/>
            </a:bodyPr>
            <a:lstStyle/>
            <a:p>
              <a:r>
                <a:rPr lang="en-US" sz="4000" b="1" dirty="0"/>
                <a:t>A</a:t>
              </a:r>
            </a:p>
          </p:txBody>
        </p:sp>
        <p:sp>
          <p:nvSpPr>
            <p:cNvPr id="55" name="TextBox 54"/>
            <p:cNvSpPr txBox="1"/>
            <p:nvPr/>
          </p:nvSpPr>
          <p:spPr>
            <a:xfrm>
              <a:off x="5791200" y="1219200"/>
              <a:ext cx="685800" cy="707886"/>
            </a:xfrm>
            <a:prstGeom prst="rect">
              <a:avLst/>
            </a:prstGeom>
            <a:noFill/>
          </p:spPr>
          <p:txBody>
            <a:bodyPr wrap="square" rtlCol="0">
              <a:spAutoFit/>
            </a:bodyPr>
            <a:lstStyle/>
            <a:p>
              <a:r>
                <a:rPr lang="en-US" sz="4000" b="1" dirty="0"/>
                <a:t>B</a:t>
              </a:r>
            </a:p>
          </p:txBody>
        </p:sp>
        <p:sp>
          <p:nvSpPr>
            <p:cNvPr id="56" name="TextBox 55"/>
            <p:cNvSpPr txBox="1"/>
            <p:nvPr/>
          </p:nvSpPr>
          <p:spPr>
            <a:xfrm>
              <a:off x="3200400" y="2133600"/>
              <a:ext cx="304800" cy="307777"/>
            </a:xfrm>
            <a:prstGeom prst="rect">
              <a:avLst/>
            </a:prstGeom>
            <a:noFill/>
          </p:spPr>
          <p:txBody>
            <a:bodyPr wrap="square" rtlCol="0">
              <a:spAutoFit/>
            </a:bodyPr>
            <a:lstStyle/>
            <a:p>
              <a:r>
                <a:rPr lang="en-US" dirty="0"/>
                <a:t>a</a:t>
              </a:r>
            </a:p>
          </p:txBody>
        </p:sp>
        <p:sp>
          <p:nvSpPr>
            <p:cNvPr id="57" name="TextBox 56"/>
            <p:cNvSpPr txBox="1"/>
            <p:nvPr/>
          </p:nvSpPr>
          <p:spPr>
            <a:xfrm>
              <a:off x="3200400" y="3048000"/>
              <a:ext cx="304800" cy="307777"/>
            </a:xfrm>
            <a:prstGeom prst="rect">
              <a:avLst/>
            </a:prstGeom>
            <a:noFill/>
          </p:spPr>
          <p:txBody>
            <a:bodyPr wrap="square" rtlCol="0">
              <a:spAutoFit/>
            </a:bodyPr>
            <a:lstStyle/>
            <a:p>
              <a:r>
                <a:rPr lang="en-US" dirty="0"/>
                <a:t>b</a:t>
              </a:r>
            </a:p>
          </p:txBody>
        </p:sp>
        <p:sp>
          <p:nvSpPr>
            <p:cNvPr id="58" name="TextBox 57"/>
            <p:cNvSpPr txBox="1"/>
            <p:nvPr/>
          </p:nvSpPr>
          <p:spPr>
            <a:xfrm>
              <a:off x="3200400" y="3810000"/>
              <a:ext cx="304800" cy="307777"/>
            </a:xfrm>
            <a:prstGeom prst="rect">
              <a:avLst/>
            </a:prstGeom>
            <a:noFill/>
          </p:spPr>
          <p:txBody>
            <a:bodyPr wrap="square" rtlCol="0">
              <a:spAutoFit/>
            </a:bodyPr>
            <a:lstStyle/>
            <a:p>
              <a:r>
                <a:rPr lang="en-US" dirty="0"/>
                <a:t>c</a:t>
              </a:r>
            </a:p>
          </p:txBody>
        </p:sp>
        <p:sp>
          <p:nvSpPr>
            <p:cNvPr id="59" name="TextBox 58"/>
            <p:cNvSpPr txBox="1"/>
            <p:nvPr/>
          </p:nvSpPr>
          <p:spPr>
            <a:xfrm>
              <a:off x="3200400" y="4495800"/>
              <a:ext cx="304800" cy="307777"/>
            </a:xfrm>
            <a:prstGeom prst="rect">
              <a:avLst/>
            </a:prstGeom>
            <a:noFill/>
          </p:spPr>
          <p:txBody>
            <a:bodyPr wrap="square" rtlCol="0">
              <a:spAutoFit/>
            </a:bodyPr>
            <a:lstStyle/>
            <a:p>
              <a:r>
                <a:rPr lang="en-US" dirty="0"/>
                <a:t>d</a:t>
              </a:r>
            </a:p>
          </p:txBody>
        </p:sp>
        <p:sp>
          <p:nvSpPr>
            <p:cNvPr id="60" name="TextBox 59"/>
            <p:cNvSpPr txBox="1"/>
            <p:nvPr/>
          </p:nvSpPr>
          <p:spPr>
            <a:xfrm>
              <a:off x="5867400" y="2057400"/>
              <a:ext cx="304800" cy="307777"/>
            </a:xfrm>
            <a:prstGeom prst="rect">
              <a:avLst/>
            </a:prstGeom>
            <a:noFill/>
          </p:spPr>
          <p:txBody>
            <a:bodyPr wrap="square" rtlCol="0">
              <a:spAutoFit/>
            </a:bodyPr>
            <a:lstStyle/>
            <a:p>
              <a:r>
                <a:rPr lang="en-US" dirty="0"/>
                <a:t>V</a:t>
              </a:r>
            </a:p>
          </p:txBody>
        </p:sp>
        <p:sp>
          <p:nvSpPr>
            <p:cNvPr id="61" name="TextBox 60"/>
            <p:cNvSpPr txBox="1"/>
            <p:nvPr/>
          </p:nvSpPr>
          <p:spPr>
            <a:xfrm>
              <a:off x="5791200" y="3352800"/>
              <a:ext cx="304800" cy="307777"/>
            </a:xfrm>
            <a:prstGeom prst="rect">
              <a:avLst/>
            </a:prstGeom>
            <a:noFill/>
          </p:spPr>
          <p:txBody>
            <a:bodyPr wrap="square" rtlCol="0">
              <a:spAutoFit/>
            </a:bodyPr>
            <a:lstStyle/>
            <a:p>
              <a:r>
                <a:rPr lang="en-US" dirty="0"/>
                <a:t>W</a:t>
              </a:r>
            </a:p>
          </p:txBody>
        </p:sp>
        <p:sp>
          <p:nvSpPr>
            <p:cNvPr id="62" name="TextBox 61"/>
            <p:cNvSpPr txBox="1"/>
            <p:nvPr/>
          </p:nvSpPr>
          <p:spPr>
            <a:xfrm>
              <a:off x="5791200" y="4419600"/>
              <a:ext cx="304800" cy="307777"/>
            </a:xfrm>
            <a:prstGeom prst="rect">
              <a:avLst/>
            </a:prstGeom>
            <a:noFill/>
          </p:spPr>
          <p:txBody>
            <a:bodyPr wrap="square" rtlCol="0">
              <a:spAutoFit/>
            </a:bodyPr>
            <a:lstStyle/>
            <a:p>
              <a:r>
                <a:rPr lang="en-US" dirty="0"/>
                <a:t>X</a:t>
              </a:r>
            </a:p>
          </p:txBody>
        </p:sp>
        <p:cxnSp>
          <p:nvCxnSpPr>
            <p:cNvPr id="63" name="Straight Arrow Connector 62"/>
            <p:cNvCxnSpPr/>
            <p:nvPr/>
          </p:nvCxnSpPr>
          <p:spPr>
            <a:xfrm>
              <a:off x="3657600" y="3200400"/>
              <a:ext cx="1981200" cy="304800"/>
            </a:xfrm>
            <a:prstGeom prst="straightConnector1">
              <a:avLst/>
            </a:prstGeom>
            <a:ln>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64" name="Flowchart: Connector 63"/>
            <p:cNvSpPr/>
            <p:nvPr/>
          </p:nvSpPr>
          <p:spPr>
            <a:xfrm>
              <a:off x="5791200" y="5257800"/>
              <a:ext cx="457200" cy="45720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TextBox 64"/>
            <p:cNvSpPr txBox="1"/>
            <p:nvPr/>
          </p:nvSpPr>
          <p:spPr>
            <a:xfrm>
              <a:off x="5867400" y="5334000"/>
              <a:ext cx="304800" cy="307777"/>
            </a:xfrm>
            <a:prstGeom prst="rect">
              <a:avLst/>
            </a:prstGeom>
            <a:noFill/>
          </p:spPr>
          <p:txBody>
            <a:bodyPr wrap="square" rtlCol="0">
              <a:spAutoFit/>
            </a:bodyPr>
            <a:lstStyle/>
            <a:p>
              <a:r>
                <a:rPr lang="en-US" dirty="0"/>
                <a:t>Y</a:t>
              </a:r>
            </a:p>
          </p:txBody>
        </p:sp>
        <p:cxnSp>
          <p:nvCxnSpPr>
            <p:cNvPr id="66" name="Straight Arrow Connector 65"/>
            <p:cNvCxnSpPr/>
            <p:nvPr/>
          </p:nvCxnSpPr>
          <p:spPr>
            <a:xfrm rot="16200000" flipH="1">
              <a:off x="3352800" y="2819400"/>
              <a:ext cx="2743200" cy="2133600"/>
            </a:xfrm>
            <a:prstGeom prst="straightConnector1">
              <a:avLst/>
            </a:prstGeom>
            <a:ln>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rot="5400000" flipH="1" flipV="1">
              <a:off x="3619500" y="2476500"/>
              <a:ext cx="2286000" cy="2209800"/>
            </a:xfrm>
            <a:prstGeom prst="straightConnector1">
              <a:avLst/>
            </a:prstGeom>
            <a:ln>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p:nvCxnSpPr>
          <p:spPr>
            <a:xfrm>
              <a:off x="3657600" y="3962400"/>
              <a:ext cx="1981200" cy="457200"/>
            </a:xfrm>
            <a:prstGeom prst="straightConnector1">
              <a:avLst/>
            </a:prstGeom>
            <a:ln>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a:off x="3657600" y="1524000"/>
              <a:ext cx="1981200" cy="1588"/>
            </a:xfrm>
            <a:prstGeom prst="straightConnector1">
              <a:avLst/>
            </a:prstGeom>
            <a:ln w="28575">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4419600" y="1600200"/>
              <a:ext cx="533400" cy="461665"/>
            </a:xfrm>
            <a:prstGeom prst="rect">
              <a:avLst/>
            </a:prstGeom>
            <a:noFill/>
          </p:spPr>
          <p:txBody>
            <a:bodyPr wrap="square" rtlCol="0">
              <a:spAutoFit/>
            </a:bodyPr>
            <a:lstStyle/>
            <a:p>
              <a:endParaRPr lang="en-US" sz="2400" i="1" dirty="0"/>
            </a:p>
          </p:txBody>
        </p:sp>
      </p:grpSp>
      <p:pic>
        <p:nvPicPr>
          <p:cNvPr id="71" name="Picture 70" descr="addin_tmp.png"/>
          <p:cNvPicPr>
            <a:picLocks noChangeAspect="1"/>
          </p:cNvPicPr>
          <p:nvPr>
            <p:custDataLst>
              <p:tags r:id="rId1"/>
            </p:custDataLst>
          </p:nvPr>
        </p:nvPicPr>
        <p:blipFill>
          <a:blip r:embed="rId3" cstate="print"/>
          <a:stretch>
            <a:fillRect/>
          </a:stretch>
        </p:blipFill>
        <p:spPr>
          <a:xfrm>
            <a:off x="7848600" y="1905000"/>
            <a:ext cx="571500" cy="388620"/>
          </a:xfrm>
          <a:prstGeom prst="rect">
            <a:avLst/>
          </a:prstGeom>
        </p:spPr>
      </p:pic>
      <p:sp>
        <p:nvSpPr>
          <p:cNvPr id="14" name="Slide Number Placeholder 13">
            <a:extLst>
              <a:ext uri="{FF2B5EF4-FFF2-40B4-BE49-F238E27FC236}">
                <a16:creationId xmlns:a16="http://schemas.microsoft.com/office/drawing/2014/main" id="{41F002DF-F298-1EB1-82B6-41B317DF6EA3}"/>
              </a:ext>
            </a:extLst>
          </p:cNvPr>
          <p:cNvSpPr>
            <a:spLocks noGrp="1"/>
          </p:cNvSpPr>
          <p:nvPr>
            <p:ph type="sldNum" sz="quarter" idx="12"/>
          </p:nvPr>
        </p:nvSpPr>
        <p:spPr/>
        <p:txBody>
          <a:bodyPr/>
          <a:lstStyle/>
          <a:p>
            <a:fld id="{6BDBACC2-E59C-4C76-9B43-ACFA72B85B74}" type="slidenum">
              <a:rPr lang="en-US" smtClean="0"/>
              <a:pPr/>
              <a:t>28</a:t>
            </a:fld>
            <a:endParaRPr lang="en-US"/>
          </a:p>
        </p:txBody>
      </p:sp>
      <p:pic>
        <p:nvPicPr>
          <p:cNvPr id="15" name="Graphic 14">
            <a:extLst>
              <a:ext uri="{FF2B5EF4-FFF2-40B4-BE49-F238E27FC236}">
                <a16:creationId xmlns:a16="http://schemas.microsoft.com/office/drawing/2014/main" id="{5A41E77A-12E0-F2D8-021A-A8F219FBC368}"/>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lstStyle/>
          <a:p>
            <a:pPr>
              <a:buNone/>
            </a:pPr>
            <a:r>
              <a:rPr lang="en-US" dirty="0"/>
              <a:t>        Let </a:t>
            </a:r>
            <a:r>
              <a:rPr lang="en-US" i="1" dirty="0"/>
              <a:t>f</a:t>
            </a:r>
            <a:r>
              <a:rPr lang="en-US" dirty="0"/>
              <a:t> be the function from {</a:t>
            </a:r>
            <a:r>
              <a:rPr lang="en-US" i="1" dirty="0" err="1"/>
              <a:t>a,b,c</a:t>
            </a:r>
            <a:r>
              <a:rPr lang="en-US" dirty="0"/>
              <a:t>} to {1,2,3} such that </a:t>
            </a:r>
            <a:r>
              <a:rPr lang="en-US" i="1" dirty="0"/>
              <a:t>f</a:t>
            </a:r>
            <a:r>
              <a:rPr lang="en-US" dirty="0"/>
              <a:t>(</a:t>
            </a:r>
            <a:r>
              <a:rPr lang="en-US" i="1" dirty="0"/>
              <a:t>a</a:t>
            </a:r>
            <a:r>
              <a:rPr lang="en-US" dirty="0"/>
              <a:t>)</a:t>
            </a:r>
            <a:r>
              <a:rPr lang="en-US" i="1" dirty="0"/>
              <a:t> = </a:t>
            </a:r>
            <a:r>
              <a:rPr lang="en-US" dirty="0">
                <a:latin typeface="Cambria Math" pitchFamily="18" charset="0"/>
                <a:ea typeface="Cambria Math" pitchFamily="18" charset="0"/>
              </a:rPr>
              <a:t>2</a:t>
            </a:r>
            <a:r>
              <a:rPr lang="en-US" dirty="0"/>
              <a:t>, </a:t>
            </a:r>
            <a:r>
              <a:rPr lang="en-US" i="1" dirty="0"/>
              <a:t>f</a:t>
            </a:r>
            <a:r>
              <a:rPr lang="en-US" dirty="0"/>
              <a:t>(</a:t>
            </a:r>
            <a:r>
              <a:rPr lang="en-US" i="1" dirty="0"/>
              <a:t>b</a:t>
            </a:r>
            <a:r>
              <a:rPr lang="en-US" dirty="0"/>
              <a:t>) </a:t>
            </a:r>
            <a:r>
              <a:rPr lang="en-US" i="1" dirty="0"/>
              <a:t>= </a:t>
            </a:r>
            <a:r>
              <a:rPr lang="en-US" dirty="0">
                <a:latin typeface="Cambria Math" pitchFamily="18" charset="0"/>
                <a:ea typeface="Cambria Math" pitchFamily="18" charset="0"/>
              </a:rPr>
              <a:t>3</a:t>
            </a:r>
            <a:r>
              <a:rPr lang="en-US" dirty="0"/>
              <a:t>, and </a:t>
            </a:r>
            <a:r>
              <a:rPr lang="en-US" i="1" dirty="0"/>
              <a:t>f</a:t>
            </a:r>
            <a:r>
              <a:rPr lang="en-US" dirty="0"/>
              <a:t>(</a:t>
            </a:r>
            <a:r>
              <a:rPr lang="en-US" i="1" dirty="0"/>
              <a:t>c</a:t>
            </a:r>
            <a:r>
              <a:rPr lang="en-US" dirty="0"/>
              <a:t>)</a:t>
            </a:r>
            <a:r>
              <a:rPr lang="en-US" i="1" dirty="0"/>
              <a:t> = </a:t>
            </a:r>
            <a:r>
              <a:rPr lang="en-US" dirty="0">
                <a:latin typeface="Cambria Math" pitchFamily="18" charset="0"/>
                <a:ea typeface="Cambria Math" pitchFamily="18" charset="0"/>
              </a:rPr>
              <a:t>1</a:t>
            </a:r>
            <a:r>
              <a:rPr lang="en-US" dirty="0"/>
              <a:t>. Is </a:t>
            </a:r>
            <a:r>
              <a:rPr lang="en-US" i="1" dirty="0"/>
              <a:t>f</a:t>
            </a:r>
            <a:r>
              <a:rPr lang="en-US" dirty="0"/>
              <a:t> invertible and if so what is its inverse?</a:t>
            </a:r>
          </a:p>
        </p:txBody>
      </p:sp>
      <p:sp>
        <p:nvSpPr>
          <p:cNvPr id="4" name="TextBox 3"/>
          <p:cNvSpPr txBox="1"/>
          <p:nvPr/>
        </p:nvSpPr>
        <p:spPr>
          <a:xfrm>
            <a:off x="968828" y="2765317"/>
            <a:ext cx="10613571"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Solution</a:t>
            </a:r>
            <a:r>
              <a:rPr lang="en-US" sz="2800" dirty="0">
                <a:latin typeface="Times New Roman" panose="02020603050405020304" pitchFamily="18" charset="0"/>
                <a:cs typeface="Times New Roman" panose="02020603050405020304" pitchFamily="18" charset="0"/>
              </a:rPr>
              <a:t>: The function </a:t>
            </a:r>
            <a:r>
              <a:rPr lang="en-US" sz="2800" i="1" dirty="0">
                <a:latin typeface="Times New Roman" panose="02020603050405020304" pitchFamily="18" charset="0"/>
                <a:cs typeface="Times New Roman" panose="02020603050405020304" pitchFamily="18" charset="0"/>
              </a:rPr>
              <a:t>f</a:t>
            </a:r>
            <a:r>
              <a:rPr lang="en-US" sz="2800" dirty="0">
                <a:latin typeface="Times New Roman" panose="02020603050405020304" pitchFamily="18" charset="0"/>
                <a:cs typeface="Times New Roman" panose="02020603050405020304" pitchFamily="18" charset="0"/>
              </a:rPr>
              <a:t> is invertible because it is a one-to-one correspondence. The inverse function </a:t>
            </a:r>
            <a:r>
              <a:rPr lang="en-US" sz="2800" i="1" dirty="0">
                <a:latin typeface="Times New Roman" panose="02020603050405020304" pitchFamily="18" charset="0"/>
                <a:cs typeface="Times New Roman" panose="02020603050405020304" pitchFamily="18" charset="0"/>
              </a:rPr>
              <a:t>f</a:t>
            </a:r>
            <a:r>
              <a:rPr lang="en-US" sz="2800" i="1" baseline="30000" dirty="0">
                <a:latin typeface="Times New Roman" panose="02020603050405020304" pitchFamily="18" charset="0"/>
                <a:cs typeface="Times New Roman" panose="02020603050405020304" pitchFamily="18" charset="0"/>
              </a:rPr>
              <a:t>-1</a:t>
            </a:r>
            <a:r>
              <a:rPr lang="en-US" sz="2800" baseline="30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reverses the correspondence given by </a:t>
            </a:r>
            <a:r>
              <a:rPr lang="en-US" sz="2800" i="1" dirty="0">
                <a:latin typeface="Times New Roman" panose="02020603050405020304" pitchFamily="18" charset="0"/>
                <a:cs typeface="Times New Roman" panose="02020603050405020304" pitchFamily="18" charset="0"/>
              </a:rPr>
              <a:t>f</a:t>
            </a:r>
            <a:r>
              <a:rPr lang="en-US" sz="2800" dirty="0">
                <a:latin typeface="Times New Roman" panose="02020603050405020304" pitchFamily="18" charset="0"/>
                <a:cs typeface="Times New Roman" panose="02020603050405020304" pitchFamily="18" charset="0"/>
              </a:rPr>
              <a:t>, so </a:t>
            </a:r>
            <a:r>
              <a:rPr lang="en-US" sz="2800" i="1" dirty="0">
                <a:latin typeface="Times New Roman" panose="02020603050405020304" pitchFamily="18" charset="0"/>
                <a:ea typeface="Cambria Math" pitchFamily="18" charset="0"/>
                <a:cs typeface="Times New Roman" panose="02020603050405020304" pitchFamily="18" charset="0"/>
              </a:rPr>
              <a:t>f</a:t>
            </a:r>
            <a:r>
              <a:rPr lang="en-US" sz="2800" i="1" baseline="30000" dirty="0">
                <a:latin typeface="Times New Roman" panose="02020603050405020304" pitchFamily="18" charset="0"/>
                <a:ea typeface="Cambria Math" pitchFamily="18" charset="0"/>
                <a:cs typeface="Times New Roman" panose="02020603050405020304" pitchFamily="18" charset="0"/>
              </a:rPr>
              <a:t>-</a:t>
            </a:r>
            <a:r>
              <a:rPr lang="en-US" sz="2800" baseline="30000" dirty="0">
                <a:latin typeface="Times New Roman" panose="02020603050405020304" pitchFamily="18" charset="0"/>
                <a:ea typeface="Cambria Math" pitchFamily="18" charset="0"/>
                <a:cs typeface="Times New Roman" panose="02020603050405020304" pitchFamily="18" charset="0"/>
              </a:rPr>
              <a:t>1</a:t>
            </a:r>
            <a:r>
              <a:rPr lang="en-US" sz="2800" i="1" baseline="30000" dirty="0">
                <a:latin typeface="Times New Roman" panose="02020603050405020304" pitchFamily="18" charset="0"/>
                <a:ea typeface="Cambria Math" pitchFamily="18" charset="0"/>
                <a:cs typeface="Times New Roman" panose="02020603050405020304" pitchFamily="18" charset="0"/>
              </a:rPr>
              <a:t> </a:t>
            </a:r>
            <a:r>
              <a:rPr lang="en-US" sz="2800" dirty="0">
                <a:latin typeface="Times New Roman" panose="02020603050405020304" pitchFamily="18" charset="0"/>
                <a:ea typeface="Cambria Math" pitchFamily="18" charset="0"/>
                <a:cs typeface="Times New Roman" panose="02020603050405020304" pitchFamily="18" charset="0"/>
              </a:rPr>
              <a:t>(1) </a:t>
            </a:r>
            <a:r>
              <a:rPr lang="en-US" sz="2800" i="1" dirty="0">
                <a:latin typeface="Times New Roman" panose="02020603050405020304" pitchFamily="18" charset="0"/>
                <a:ea typeface="Cambria Math" pitchFamily="18" charset="0"/>
                <a:cs typeface="Times New Roman" panose="02020603050405020304" pitchFamily="18" charset="0"/>
              </a:rPr>
              <a:t>= c</a:t>
            </a:r>
            <a:r>
              <a:rPr lang="en-US" sz="2800" dirty="0">
                <a:latin typeface="Times New Roman" panose="02020603050405020304" pitchFamily="18" charset="0"/>
                <a:ea typeface="Cambria Math"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f</a:t>
            </a:r>
            <a:r>
              <a:rPr lang="en-US" sz="2800" i="1" baseline="30000" dirty="0">
                <a:latin typeface="Times New Roman" panose="02020603050405020304" pitchFamily="18" charset="0"/>
                <a:cs typeface="Times New Roman" panose="02020603050405020304" pitchFamily="18" charset="0"/>
              </a:rPr>
              <a:t>-</a:t>
            </a:r>
            <a:r>
              <a:rPr lang="en-US" sz="2800" baseline="30000" dirty="0">
                <a:latin typeface="Times New Roman" panose="02020603050405020304" pitchFamily="18" charset="0"/>
                <a:cs typeface="Times New Roman" panose="02020603050405020304" pitchFamily="18" charset="0"/>
              </a:rPr>
              <a:t>1</a:t>
            </a:r>
            <a:r>
              <a:rPr lang="en-US" sz="2800" i="1" baseline="300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Cambria Math"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cs typeface="Times New Roman" panose="02020603050405020304" pitchFamily="18" charset="0"/>
              </a:rPr>
              <a:t> = a,  </a:t>
            </a:r>
            <a:r>
              <a:rPr lang="en-US" sz="2800" dirty="0">
                <a:latin typeface="Times New Roman" panose="02020603050405020304" pitchFamily="18" charset="0"/>
                <a:cs typeface="Times New Roman" panose="02020603050405020304" pitchFamily="18" charset="0"/>
              </a:rPr>
              <a:t>and</a:t>
            </a:r>
            <a:r>
              <a:rPr lang="en-US" sz="2800" i="1" dirty="0">
                <a:latin typeface="Times New Roman" panose="02020603050405020304" pitchFamily="18" charset="0"/>
                <a:cs typeface="Times New Roman" panose="02020603050405020304" pitchFamily="18" charset="0"/>
              </a:rPr>
              <a:t> f</a:t>
            </a:r>
            <a:r>
              <a:rPr lang="en-US" sz="2800" i="1" baseline="30000" dirty="0">
                <a:latin typeface="Times New Roman" panose="02020603050405020304" pitchFamily="18" charset="0"/>
                <a:cs typeface="Times New Roman" panose="02020603050405020304" pitchFamily="18" charset="0"/>
              </a:rPr>
              <a:t>-</a:t>
            </a:r>
            <a:r>
              <a:rPr lang="en-US" sz="2800" baseline="30000" dirty="0">
                <a:latin typeface="Times New Roman" panose="02020603050405020304" pitchFamily="18" charset="0"/>
                <a:cs typeface="Times New Roman" panose="02020603050405020304" pitchFamily="18" charset="0"/>
              </a:rPr>
              <a:t>1</a:t>
            </a:r>
            <a:r>
              <a:rPr lang="en-US" sz="2800" i="1" baseline="300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Cambria Math"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cs typeface="Times New Roman" panose="02020603050405020304" pitchFamily="18" charset="0"/>
              </a:rPr>
              <a:t> = b.</a:t>
            </a:r>
            <a:endParaRPr lang="en-US" sz="28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9E139C26-3392-7657-D457-0944825FC838}"/>
              </a:ext>
            </a:extLst>
          </p:cNvPr>
          <p:cNvSpPr>
            <a:spLocks noGrp="1"/>
          </p:cNvSpPr>
          <p:nvPr>
            <p:ph type="sldNum" sz="quarter" idx="12"/>
          </p:nvPr>
        </p:nvSpPr>
        <p:spPr/>
        <p:txBody>
          <a:bodyPr/>
          <a:lstStyle/>
          <a:p>
            <a:fld id="{6BDBACC2-E59C-4C76-9B43-ACFA72B85B74}" type="slidenum">
              <a:rPr lang="en-US" smtClean="0"/>
              <a:pPr/>
              <a:t>29</a:t>
            </a:fld>
            <a:endParaRPr lang="en-US"/>
          </a:p>
        </p:txBody>
      </p:sp>
      <p:pic>
        <p:nvPicPr>
          <p:cNvPr id="6" name="Graphic 5">
            <a:extLst>
              <a:ext uri="{FF2B5EF4-FFF2-40B4-BE49-F238E27FC236}">
                <a16:creationId xmlns:a16="http://schemas.microsoft.com/office/drawing/2014/main" id="{A327FD7F-3557-6215-4C21-ACC070FD988D}"/>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lstStyle/>
          <a:p>
            <a:pPr>
              <a:buNone/>
            </a:pPr>
            <a:r>
              <a:rPr lang="en-US" u="sng" dirty="0"/>
              <a:t>Let </a:t>
            </a:r>
            <a:r>
              <a:rPr lang="en-US" i="1" u="sng" dirty="0"/>
              <a:t>f: </a:t>
            </a:r>
            <a:r>
              <a:rPr lang="en-US" b="1" u="sng" dirty="0"/>
              <a:t>Z </a:t>
            </a:r>
            <a:r>
              <a:rPr lang="en-US" i="1" u="sng" dirty="0">
                <a:sym typeface="Wingdings" pitchFamily="2" charset="2"/>
              </a:rPr>
              <a:t> </a:t>
            </a:r>
            <a:r>
              <a:rPr lang="en-US" b="1" u="sng" dirty="0">
                <a:sym typeface="Wingdings" pitchFamily="2" charset="2"/>
              </a:rPr>
              <a:t>Z</a:t>
            </a:r>
            <a:r>
              <a:rPr lang="en-US" i="1" u="sng" dirty="0">
                <a:sym typeface="Wingdings" pitchFamily="2" charset="2"/>
              </a:rPr>
              <a:t> </a:t>
            </a:r>
            <a:r>
              <a:rPr lang="en-US" u="sng" dirty="0">
                <a:sym typeface="Wingdings" pitchFamily="2" charset="2"/>
              </a:rPr>
              <a:t>be such that </a:t>
            </a:r>
            <a:r>
              <a:rPr lang="en-US" i="1" u="sng" dirty="0">
                <a:sym typeface="Wingdings" pitchFamily="2" charset="2"/>
              </a:rPr>
              <a:t>f(x) = x + </a:t>
            </a:r>
            <a:r>
              <a:rPr lang="en-US" u="sng" dirty="0">
                <a:latin typeface="Cambria Math" pitchFamily="18" charset="0"/>
                <a:ea typeface="Cambria Math" pitchFamily="18" charset="0"/>
                <a:sym typeface="Wingdings" pitchFamily="2" charset="2"/>
              </a:rPr>
              <a:t>1</a:t>
            </a:r>
            <a:r>
              <a:rPr lang="en-US" u="sng" dirty="0">
                <a:sym typeface="Wingdings" pitchFamily="2" charset="2"/>
              </a:rPr>
              <a:t>. Is </a:t>
            </a:r>
            <a:r>
              <a:rPr lang="en-US" i="1" u="sng" dirty="0">
                <a:sym typeface="Wingdings" pitchFamily="2" charset="2"/>
              </a:rPr>
              <a:t>f</a:t>
            </a:r>
            <a:r>
              <a:rPr lang="en-US" u="sng" dirty="0">
                <a:sym typeface="Wingdings" pitchFamily="2" charset="2"/>
              </a:rPr>
              <a:t> invertible, and if so, what is its inverse? </a:t>
            </a:r>
            <a:endParaRPr lang="en-US" u="sng" dirty="0"/>
          </a:p>
        </p:txBody>
      </p:sp>
      <p:sp>
        <p:nvSpPr>
          <p:cNvPr id="4" name="TextBox 3"/>
          <p:cNvSpPr txBox="1"/>
          <p:nvPr/>
        </p:nvSpPr>
        <p:spPr>
          <a:xfrm>
            <a:off x="1132114" y="2786743"/>
            <a:ext cx="10287000"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The function </a:t>
            </a:r>
            <a:r>
              <a:rPr lang="en-US" sz="2400" i="1"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is invertible because it is a one-to-one correspondence. The inverse function </a:t>
            </a:r>
            <a:r>
              <a:rPr lang="en-US" sz="2400" i="1" dirty="0">
                <a:latin typeface="Times New Roman" panose="02020603050405020304" pitchFamily="18" charset="0"/>
                <a:cs typeface="Times New Roman" panose="02020603050405020304" pitchFamily="18" charset="0"/>
              </a:rPr>
              <a:t>f</a:t>
            </a:r>
            <a:r>
              <a:rPr lang="en-US" sz="2400" i="1" baseline="30000" dirty="0">
                <a:latin typeface="Times New Roman" panose="02020603050405020304" pitchFamily="18" charset="0"/>
                <a:cs typeface="Times New Roman" panose="02020603050405020304" pitchFamily="18" charset="0"/>
              </a:rPr>
              <a:t>-1</a:t>
            </a:r>
            <a:r>
              <a:rPr lang="en-US" sz="2400" baseline="30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reverses the correspondence  so </a:t>
            </a:r>
            <a:r>
              <a:rPr lang="en-US" sz="2400" i="1" dirty="0">
                <a:latin typeface="Times New Roman" panose="02020603050405020304" pitchFamily="18" charset="0"/>
                <a:ea typeface="Cambria Math" pitchFamily="18" charset="0"/>
                <a:cs typeface="Times New Roman" panose="02020603050405020304" pitchFamily="18" charset="0"/>
              </a:rPr>
              <a:t>f</a:t>
            </a:r>
            <a:r>
              <a:rPr lang="en-US" sz="2400" i="1" baseline="30000" dirty="0">
                <a:latin typeface="Times New Roman" panose="02020603050405020304" pitchFamily="18" charset="0"/>
                <a:ea typeface="Cambria Math" pitchFamily="18" charset="0"/>
                <a:cs typeface="Times New Roman" panose="02020603050405020304" pitchFamily="18" charset="0"/>
              </a:rPr>
              <a:t>-</a:t>
            </a:r>
            <a:r>
              <a:rPr lang="en-US" sz="2400" baseline="30000" dirty="0">
                <a:latin typeface="Times New Roman" panose="02020603050405020304" pitchFamily="18" charset="0"/>
                <a:ea typeface="Cambria Math" pitchFamily="18" charset="0"/>
                <a:cs typeface="Times New Roman" panose="02020603050405020304" pitchFamily="18" charset="0"/>
              </a:rPr>
              <a:t>1</a:t>
            </a:r>
            <a:r>
              <a:rPr lang="en-US" sz="2400" i="1" baseline="30000" dirty="0">
                <a:latin typeface="Times New Roman" panose="02020603050405020304" pitchFamily="18" charset="0"/>
                <a:ea typeface="Cambria Math" pitchFamily="18" charset="0"/>
                <a:cs typeface="Times New Roman" panose="02020603050405020304" pitchFamily="18" charset="0"/>
              </a:rPr>
              <a:t> </a:t>
            </a:r>
            <a:r>
              <a:rPr lang="en-US" sz="2400" i="1" dirty="0">
                <a:latin typeface="Times New Roman" panose="02020603050405020304" pitchFamily="18" charset="0"/>
                <a:ea typeface="Cambria Math" pitchFamily="18" charset="0"/>
                <a:cs typeface="Times New Roman" panose="02020603050405020304" pitchFamily="18" charset="0"/>
              </a:rPr>
              <a:t>(y) = y – </a:t>
            </a:r>
            <a:r>
              <a:rPr lang="en-US" sz="2400" dirty="0">
                <a:latin typeface="Times New Roman" panose="02020603050405020304" pitchFamily="18" charset="0"/>
                <a:ea typeface="Cambria Math" pitchFamily="18" charset="0"/>
                <a:cs typeface="Times New Roman" panose="02020603050405020304" pitchFamily="18" charset="0"/>
              </a:rPr>
              <a:t>1.   </a:t>
            </a:r>
            <a:endParaRPr lang="en-US" sz="24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5371D493-DBEF-2B54-8B6B-844BAE7D885E}"/>
              </a:ext>
            </a:extLst>
          </p:cNvPr>
          <p:cNvSpPr>
            <a:spLocks noGrp="1"/>
          </p:cNvSpPr>
          <p:nvPr>
            <p:ph type="sldNum" sz="quarter" idx="12"/>
          </p:nvPr>
        </p:nvSpPr>
        <p:spPr/>
        <p:txBody>
          <a:bodyPr/>
          <a:lstStyle/>
          <a:p>
            <a:fld id="{6BDBACC2-E59C-4C76-9B43-ACFA72B85B74}" type="slidenum">
              <a:rPr lang="en-US" smtClean="0"/>
              <a:pPr/>
              <a:t>30</a:t>
            </a:fld>
            <a:endParaRPr lang="en-US"/>
          </a:p>
        </p:txBody>
      </p:sp>
      <p:pic>
        <p:nvPicPr>
          <p:cNvPr id="6" name="Graphic 5">
            <a:extLst>
              <a:ext uri="{FF2B5EF4-FFF2-40B4-BE49-F238E27FC236}">
                <a16:creationId xmlns:a16="http://schemas.microsoft.com/office/drawing/2014/main" id="{FECAC271-72FA-E792-8627-F13D00EB4321}"/>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Questions</a:t>
            </a:r>
          </a:p>
        </p:txBody>
      </p:sp>
      <p:sp>
        <p:nvSpPr>
          <p:cNvPr id="3" name="Content Placeholder 2"/>
          <p:cNvSpPr>
            <a:spLocks noGrp="1"/>
          </p:cNvSpPr>
          <p:nvPr>
            <p:ph idx="1"/>
          </p:nvPr>
        </p:nvSpPr>
        <p:spPr/>
        <p:txBody>
          <a:bodyPr/>
          <a:lstStyle/>
          <a:p>
            <a:pPr>
              <a:buNone/>
            </a:pPr>
            <a:r>
              <a:rPr lang="en-US" b="1" dirty="0"/>
              <a:t>   Example </a:t>
            </a:r>
            <a:r>
              <a:rPr lang="en-US" b="1" dirty="0">
                <a:latin typeface="Cambria Math" pitchFamily="18" charset="0"/>
                <a:ea typeface="Cambria Math" pitchFamily="18" charset="0"/>
              </a:rPr>
              <a:t>3</a:t>
            </a:r>
            <a:r>
              <a:rPr lang="en-US" dirty="0">
                <a:latin typeface="Cambria Math" pitchFamily="18" charset="0"/>
                <a:ea typeface="Cambria Math" pitchFamily="18" charset="0"/>
              </a:rPr>
              <a:t>: </a:t>
            </a:r>
            <a:r>
              <a:rPr lang="en-US" dirty="0"/>
              <a:t>Let </a:t>
            </a:r>
            <a:r>
              <a:rPr lang="en-US" i="1" dirty="0"/>
              <a:t>f: </a:t>
            </a:r>
            <a:r>
              <a:rPr lang="en-US" b="1" dirty="0"/>
              <a:t>R</a:t>
            </a:r>
            <a:r>
              <a:rPr lang="en-US" i="1" dirty="0"/>
              <a:t> </a:t>
            </a:r>
            <a:r>
              <a:rPr lang="en-US" i="1" dirty="0">
                <a:latin typeface="Cambria Math"/>
                <a:ea typeface="Cambria Math"/>
                <a:sym typeface="Wingdings" pitchFamily="2" charset="2"/>
              </a:rPr>
              <a:t>→</a:t>
            </a:r>
            <a:r>
              <a:rPr lang="en-US" i="1" dirty="0">
                <a:sym typeface="Wingdings" pitchFamily="2" charset="2"/>
              </a:rPr>
              <a:t> </a:t>
            </a:r>
            <a:r>
              <a:rPr lang="en-US" b="1" dirty="0">
                <a:sym typeface="Wingdings" pitchFamily="2" charset="2"/>
              </a:rPr>
              <a:t>R</a:t>
            </a:r>
            <a:r>
              <a:rPr lang="en-US" i="1" dirty="0">
                <a:sym typeface="Wingdings" pitchFamily="2" charset="2"/>
              </a:rPr>
              <a:t> </a:t>
            </a:r>
            <a:r>
              <a:rPr lang="en-US" dirty="0">
                <a:sym typeface="Wingdings" pitchFamily="2" charset="2"/>
              </a:rPr>
              <a:t>be such that </a:t>
            </a:r>
            <a:r>
              <a:rPr lang="en-US" i="1" dirty="0">
                <a:sym typeface="Wingdings" pitchFamily="2" charset="2"/>
              </a:rPr>
              <a:t>                   </a:t>
            </a:r>
            <a:r>
              <a:rPr lang="en-US" dirty="0">
                <a:sym typeface="Wingdings" pitchFamily="2" charset="2"/>
              </a:rPr>
              <a:t>.    Is </a:t>
            </a:r>
            <a:r>
              <a:rPr lang="en-US" i="1" dirty="0">
                <a:sym typeface="Wingdings" pitchFamily="2" charset="2"/>
              </a:rPr>
              <a:t>f</a:t>
            </a:r>
            <a:r>
              <a:rPr lang="en-US" dirty="0">
                <a:sym typeface="Wingdings" pitchFamily="2" charset="2"/>
              </a:rPr>
              <a:t> invertible, and if so, what is its inverse? </a:t>
            </a:r>
            <a:endParaRPr lang="en-US" dirty="0"/>
          </a:p>
        </p:txBody>
      </p:sp>
      <p:pic>
        <p:nvPicPr>
          <p:cNvPr id="5" name="Picture 4" descr="addin_tmp.png"/>
          <p:cNvPicPr>
            <a:picLocks noChangeAspect="1"/>
          </p:cNvPicPr>
          <p:nvPr>
            <p:custDataLst>
              <p:tags r:id="rId2"/>
            </p:custDataLst>
          </p:nvPr>
        </p:nvPicPr>
        <p:blipFill>
          <a:blip r:embed="rId4" cstate="print"/>
          <a:stretch>
            <a:fillRect/>
          </a:stretch>
        </p:blipFill>
        <p:spPr>
          <a:xfrm>
            <a:off x="6433457" y="1401415"/>
            <a:ext cx="1577340" cy="408623"/>
          </a:xfrm>
          <a:prstGeom prst="rect">
            <a:avLst/>
          </a:prstGeom>
        </p:spPr>
      </p:pic>
      <p:sp>
        <p:nvSpPr>
          <p:cNvPr id="6" name="TextBox 5"/>
          <p:cNvSpPr txBox="1"/>
          <p:nvPr/>
        </p:nvSpPr>
        <p:spPr>
          <a:xfrm>
            <a:off x="1023257" y="2758107"/>
            <a:ext cx="10428514" cy="461665"/>
          </a:xfrm>
          <a:prstGeom prst="rect">
            <a:avLst/>
          </a:prstGeom>
          <a:noFill/>
        </p:spPr>
        <p:txBody>
          <a:bodyPr wrap="square" rtlCol="0">
            <a:spAutoFit/>
          </a:bodyPr>
          <a:lstStyle/>
          <a:p>
            <a:r>
              <a:rPr lang="en-US" sz="2400" b="1" dirty="0" err="1">
                <a:latin typeface="Times New Roman" panose="02020603050405020304" pitchFamily="18" charset="0"/>
                <a:cs typeface="Times New Roman" panose="02020603050405020304" pitchFamily="18" charset="0"/>
              </a:rPr>
              <a:t>Solution</a:t>
            </a:r>
            <a:r>
              <a:rPr lang="en-US" sz="2400" dirty="0" err="1">
                <a:latin typeface="Times New Roman" panose="02020603050405020304" pitchFamily="18" charset="0"/>
                <a:cs typeface="Times New Roman" panose="02020603050405020304" pitchFamily="18" charset="0"/>
              </a:rPr>
              <a:t>:False</a:t>
            </a:r>
            <a:r>
              <a:rPr lang="en-US" sz="2400" dirty="0">
                <a:latin typeface="Times New Roman" panose="02020603050405020304" pitchFamily="18" charset="0"/>
                <a:cs typeface="Times New Roman" panose="02020603050405020304" pitchFamily="18" charset="0"/>
              </a:rPr>
              <a:t>, The function </a:t>
            </a:r>
            <a:r>
              <a:rPr lang="en-US" sz="2400" i="1"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is not invertible because it is not one-to-one . </a:t>
            </a:r>
          </a:p>
        </p:txBody>
      </p:sp>
      <p:sp>
        <p:nvSpPr>
          <p:cNvPr id="4" name="Slide Number Placeholder 3">
            <a:extLst>
              <a:ext uri="{FF2B5EF4-FFF2-40B4-BE49-F238E27FC236}">
                <a16:creationId xmlns:a16="http://schemas.microsoft.com/office/drawing/2014/main" id="{FC94CA8B-F080-8430-D8FF-C2CCD26509CF}"/>
              </a:ext>
            </a:extLst>
          </p:cNvPr>
          <p:cNvSpPr>
            <a:spLocks noGrp="1"/>
          </p:cNvSpPr>
          <p:nvPr>
            <p:ph type="sldNum" sz="quarter" idx="12"/>
          </p:nvPr>
        </p:nvSpPr>
        <p:spPr/>
        <p:txBody>
          <a:bodyPr/>
          <a:lstStyle/>
          <a:p>
            <a:fld id="{6BDBACC2-E59C-4C76-9B43-ACFA72B85B74}" type="slidenum">
              <a:rPr lang="en-US" smtClean="0"/>
              <a:pPr/>
              <a:t>31</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Composition</a:t>
            </a:r>
          </a:p>
        </p:txBody>
      </p:sp>
      <p:sp>
        <p:nvSpPr>
          <p:cNvPr id="3" name="Content Placeholder 2"/>
          <p:cNvSpPr>
            <a:spLocks noGrp="1"/>
          </p:cNvSpPr>
          <p:nvPr>
            <p:ph idx="1"/>
          </p:nvPr>
        </p:nvSpPr>
        <p:spPr/>
        <p:txBody>
          <a:bodyPr/>
          <a:lstStyle/>
          <a:p>
            <a:r>
              <a:rPr lang="en-US" b="1" dirty="0"/>
              <a:t>Definition</a:t>
            </a:r>
            <a:r>
              <a:rPr lang="en-US" dirty="0"/>
              <a:t>: Let </a:t>
            </a:r>
            <a:r>
              <a:rPr lang="en-US" i="1" dirty="0"/>
              <a:t>f</a:t>
            </a:r>
            <a:r>
              <a:rPr lang="en-US" dirty="0"/>
              <a:t>: </a:t>
            </a:r>
            <a:r>
              <a:rPr lang="en-US" i="1" dirty="0"/>
              <a:t>B</a:t>
            </a:r>
            <a:r>
              <a:rPr lang="en-US" dirty="0"/>
              <a:t> </a:t>
            </a:r>
            <a:r>
              <a:rPr lang="en-US" dirty="0">
                <a:latin typeface="Cambria Math"/>
                <a:ea typeface="Cambria Math"/>
              </a:rPr>
              <a:t>→</a:t>
            </a:r>
            <a:r>
              <a:rPr lang="en-US" dirty="0">
                <a:sym typeface="Wingdings" pitchFamily="2" charset="2"/>
              </a:rPr>
              <a:t> </a:t>
            </a:r>
            <a:r>
              <a:rPr lang="en-US" i="1" dirty="0">
                <a:sym typeface="Wingdings" pitchFamily="2" charset="2"/>
              </a:rPr>
              <a:t>C</a:t>
            </a:r>
            <a:r>
              <a:rPr lang="en-US" dirty="0">
                <a:sym typeface="Wingdings" pitchFamily="2" charset="2"/>
              </a:rPr>
              <a:t>, </a:t>
            </a:r>
            <a:r>
              <a:rPr lang="en-US" i="1" dirty="0">
                <a:sym typeface="Wingdings" pitchFamily="2" charset="2"/>
              </a:rPr>
              <a:t>g</a:t>
            </a:r>
            <a:r>
              <a:rPr lang="en-US" dirty="0">
                <a:sym typeface="Wingdings" pitchFamily="2" charset="2"/>
              </a:rPr>
              <a:t>: </a:t>
            </a:r>
            <a:r>
              <a:rPr lang="en-US" i="1" dirty="0">
                <a:sym typeface="Wingdings" pitchFamily="2" charset="2"/>
              </a:rPr>
              <a:t>A</a:t>
            </a:r>
            <a:r>
              <a:rPr lang="en-US" dirty="0">
                <a:sym typeface="Wingdings" pitchFamily="2" charset="2"/>
              </a:rPr>
              <a:t> </a:t>
            </a:r>
            <a:r>
              <a:rPr lang="en-US" dirty="0">
                <a:latin typeface="Cambria Math"/>
                <a:ea typeface="Cambria Math"/>
              </a:rPr>
              <a:t>→</a:t>
            </a:r>
            <a:r>
              <a:rPr lang="en-US" dirty="0">
                <a:sym typeface="Wingdings" pitchFamily="2" charset="2"/>
              </a:rPr>
              <a:t> </a:t>
            </a:r>
            <a:r>
              <a:rPr lang="en-US" i="1" dirty="0">
                <a:sym typeface="Wingdings" pitchFamily="2" charset="2"/>
              </a:rPr>
              <a:t>B</a:t>
            </a:r>
            <a:r>
              <a:rPr lang="en-US" dirty="0">
                <a:sym typeface="Wingdings" pitchFamily="2" charset="2"/>
              </a:rPr>
              <a:t>. The </a:t>
            </a:r>
            <a:r>
              <a:rPr lang="en-US" i="1" dirty="0">
                <a:sym typeface="Wingdings" pitchFamily="2" charset="2"/>
              </a:rPr>
              <a:t>composition of f with g</a:t>
            </a:r>
            <a:r>
              <a:rPr lang="en-US" dirty="0">
                <a:sym typeface="Wingdings" pitchFamily="2" charset="2"/>
              </a:rPr>
              <a:t>, denoted            is the function from </a:t>
            </a:r>
            <a:r>
              <a:rPr lang="en-US" i="1" dirty="0">
                <a:sym typeface="Wingdings" pitchFamily="2" charset="2"/>
              </a:rPr>
              <a:t>A</a:t>
            </a:r>
            <a:r>
              <a:rPr lang="en-US" dirty="0">
                <a:sym typeface="Wingdings" pitchFamily="2" charset="2"/>
              </a:rPr>
              <a:t> to </a:t>
            </a:r>
            <a:r>
              <a:rPr lang="en-US" i="1" dirty="0">
                <a:sym typeface="Wingdings" pitchFamily="2" charset="2"/>
              </a:rPr>
              <a:t>C </a:t>
            </a:r>
            <a:r>
              <a:rPr lang="en-US" dirty="0">
                <a:sym typeface="Wingdings" pitchFamily="2" charset="2"/>
              </a:rPr>
              <a:t>defined by</a:t>
            </a:r>
          </a:p>
          <a:p>
            <a:pPr>
              <a:buNone/>
            </a:pPr>
            <a:endParaRPr lang="en-US" dirty="0"/>
          </a:p>
        </p:txBody>
      </p:sp>
      <p:pic>
        <p:nvPicPr>
          <p:cNvPr id="4" name="Picture 3" descr="addin_tmp.png"/>
          <p:cNvPicPr>
            <a:picLocks noChangeAspect="1"/>
          </p:cNvPicPr>
          <p:nvPr>
            <p:custDataLst>
              <p:tags r:id="rId1"/>
            </p:custDataLst>
          </p:nvPr>
        </p:nvPicPr>
        <p:blipFill>
          <a:blip r:embed="rId4" cstate="print"/>
          <a:stretch>
            <a:fillRect/>
          </a:stretch>
        </p:blipFill>
        <p:spPr>
          <a:xfrm>
            <a:off x="1415143" y="2468909"/>
            <a:ext cx="745808" cy="345758"/>
          </a:xfrm>
          <a:prstGeom prst="rect">
            <a:avLst/>
          </a:prstGeom>
        </p:spPr>
      </p:pic>
      <p:pic>
        <p:nvPicPr>
          <p:cNvPr id="5" name="Picture 4" descr="addin_tmp.png"/>
          <p:cNvPicPr>
            <a:picLocks noChangeAspect="1"/>
          </p:cNvPicPr>
          <p:nvPr>
            <p:custDataLst>
              <p:tags r:id="rId2"/>
            </p:custDataLst>
          </p:nvPr>
        </p:nvPicPr>
        <p:blipFill>
          <a:blip r:embed="rId5" cstate="print"/>
          <a:stretch>
            <a:fillRect/>
          </a:stretch>
        </p:blipFill>
        <p:spPr>
          <a:xfrm>
            <a:off x="1273630" y="3237547"/>
            <a:ext cx="3186113" cy="382905"/>
          </a:xfrm>
          <a:prstGeom prst="rect">
            <a:avLst/>
          </a:prstGeom>
        </p:spPr>
      </p:pic>
      <p:pic>
        <p:nvPicPr>
          <p:cNvPr id="6" name="Picture 5" descr="0218.jpg"/>
          <p:cNvPicPr>
            <a:picLocks noChangeAspect="1"/>
          </p:cNvPicPr>
          <p:nvPr/>
        </p:nvPicPr>
        <p:blipFill>
          <a:blip r:embed="rId6" cstate="print"/>
          <a:stretch>
            <a:fillRect/>
          </a:stretch>
        </p:blipFill>
        <p:spPr>
          <a:xfrm>
            <a:off x="5127171" y="2377857"/>
            <a:ext cx="6379029" cy="3844037"/>
          </a:xfrm>
          <a:prstGeom prst="rect">
            <a:avLst/>
          </a:prstGeom>
        </p:spPr>
      </p:pic>
      <p:sp>
        <p:nvSpPr>
          <p:cNvPr id="7" name="Slide Number Placeholder 6">
            <a:extLst>
              <a:ext uri="{FF2B5EF4-FFF2-40B4-BE49-F238E27FC236}">
                <a16:creationId xmlns:a16="http://schemas.microsoft.com/office/drawing/2014/main" id="{0B3B3BE1-DA42-AC5F-FB63-38AC37A21058}"/>
              </a:ext>
            </a:extLst>
          </p:cNvPr>
          <p:cNvSpPr>
            <a:spLocks noGrp="1"/>
          </p:cNvSpPr>
          <p:nvPr>
            <p:ph type="sldNum" sz="quarter" idx="12"/>
          </p:nvPr>
        </p:nvSpPr>
        <p:spPr/>
        <p:txBody>
          <a:bodyPr/>
          <a:lstStyle/>
          <a:p>
            <a:fld id="{6BDBACC2-E59C-4C76-9B43-ACFA72B85B74}" type="slidenum">
              <a:rPr lang="en-US" smtClean="0"/>
              <a:pPr/>
              <a:t>32</a:t>
            </a:fld>
            <a:endParaRPr lang="en-US"/>
          </a:p>
        </p:txBody>
      </p:sp>
    </p:spTree>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Composition </a:t>
            </a:r>
          </a:p>
        </p:txBody>
      </p:sp>
      <p:sp>
        <p:nvSpPr>
          <p:cNvPr id="3" name="Content Placeholder 2">
            <a:extLst>
              <a:ext uri="{FF2B5EF4-FFF2-40B4-BE49-F238E27FC236}">
                <a16:creationId xmlns:a16="http://schemas.microsoft.com/office/drawing/2014/main" id="{DC703AD6-C510-6AD2-3C21-4D2008DCB491}"/>
              </a:ext>
            </a:extLst>
          </p:cNvPr>
          <p:cNvSpPr>
            <a:spLocks noGrp="1"/>
          </p:cNvSpPr>
          <p:nvPr>
            <p:ph idx="1"/>
          </p:nvPr>
        </p:nvSpPr>
        <p:spPr/>
        <p:txBody>
          <a:bodyPr/>
          <a:lstStyle/>
          <a:p>
            <a:endParaRPr lang="en-US" dirty="0"/>
          </a:p>
        </p:txBody>
      </p:sp>
      <p:sp>
        <p:nvSpPr>
          <p:cNvPr id="57" name="Flowchart: Connector 56"/>
          <p:cNvSpPr/>
          <p:nvPr/>
        </p:nvSpPr>
        <p:spPr>
          <a:xfrm>
            <a:off x="6700520" y="2784529"/>
            <a:ext cx="426720" cy="348712"/>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lowchart: Connector 57"/>
          <p:cNvSpPr/>
          <p:nvPr/>
        </p:nvSpPr>
        <p:spPr>
          <a:xfrm>
            <a:off x="6700520" y="3365715"/>
            <a:ext cx="426720" cy="348712"/>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lowchart: Connector 58"/>
          <p:cNvSpPr/>
          <p:nvPr/>
        </p:nvSpPr>
        <p:spPr>
          <a:xfrm>
            <a:off x="6700520" y="2087105"/>
            <a:ext cx="426720" cy="348712"/>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Flowchart: Connector 59"/>
          <p:cNvSpPr/>
          <p:nvPr/>
        </p:nvSpPr>
        <p:spPr>
          <a:xfrm>
            <a:off x="6700520" y="3946902"/>
            <a:ext cx="426720" cy="348712"/>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Flowchart: Connector 61"/>
          <p:cNvSpPr/>
          <p:nvPr/>
        </p:nvSpPr>
        <p:spPr>
          <a:xfrm>
            <a:off x="9144000" y="2438400"/>
            <a:ext cx="426720" cy="348712"/>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lowchart: Connector 62"/>
          <p:cNvSpPr/>
          <p:nvPr/>
        </p:nvSpPr>
        <p:spPr>
          <a:xfrm>
            <a:off x="9220200" y="3124200"/>
            <a:ext cx="426720" cy="348712"/>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TextBox 63"/>
          <p:cNvSpPr txBox="1"/>
          <p:nvPr/>
        </p:nvSpPr>
        <p:spPr>
          <a:xfrm>
            <a:off x="6629400" y="1524000"/>
            <a:ext cx="640080" cy="707886"/>
          </a:xfrm>
          <a:prstGeom prst="rect">
            <a:avLst/>
          </a:prstGeom>
          <a:noFill/>
        </p:spPr>
        <p:txBody>
          <a:bodyPr wrap="square" rtlCol="0">
            <a:spAutoFit/>
          </a:bodyPr>
          <a:lstStyle/>
          <a:p>
            <a:r>
              <a:rPr lang="en-US" sz="4000" b="1" dirty="0"/>
              <a:t>A</a:t>
            </a:r>
          </a:p>
        </p:txBody>
      </p:sp>
      <p:sp>
        <p:nvSpPr>
          <p:cNvPr id="65" name="TextBox 64"/>
          <p:cNvSpPr txBox="1"/>
          <p:nvPr/>
        </p:nvSpPr>
        <p:spPr>
          <a:xfrm>
            <a:off x="9144000" y="1524000"/>
            <a:ext cx="640080" cy="707886"/>
          </a:xfrm>
          <a:prstGeom prst="rect">
            <a:avLst/>
          </a:prstGeom>
          <a:noFill/>
        </p:spPr>
        <p:txBody>
          <a:bodyPr wrap="square" rtlCol="0">
            <a:spAutoFit/>
          </a:bodyPr>
          <a:lstStyle/>
          <a:p>
            <a:r>
              <a:rPr lang="en-US" sz="4000" b="1" dirty="0"/>
              <a:t>C</a:t>
            </a:r>
          </a:p>
        </p:txBody>
      </p:sp>
      <p:sp>
        <p:nvSpPr>
          <p:cNvPr id="66" name="TextBox 65"/>
          <p:cNvSpPr txBox="1"/>
          <p:nvPr/>
        </p:nvSpPr>
        <p:spPr>
          <a:xfrm>
            <a:off x="6781800" y="2133601"/>
            <a:ext cx="284480" cy="307777"/>
          </a:xfrm>
          <a:prstGeom prst="rect">
            <a:avLst/>
          </a:prstGeom>
          <a:noFill/>
        </p:spPr>
        <p:txBody>
          <a:bodyPr wrap="square" rtlCol="0">
            <a:spAutoFit/>
          </a:bodyPr>
          <a:lstStyle/>
          <a:p>
            <a:r>
              <a:rPr lang="en-US" dirty="0"/>
              <a:t>a</a:t>
            </a:r>
          </a:p>
        </p:txBody>
      </p:sp>
      <p:sp>
        <p:nvSpPr>
          <p:cNvPr id="67" name="TextBox 66"/>
          <p:cNvSpPr txBox="1"/>
          <p:nvPr/>
        </p:nvSpPr>
        <p:spPr>
          <a:xfrm>
            <a:off x="6771640" y="2842648"/>
            <a:ext cx="284480" cy="307777"/>
          </a:xfrm>
          <a:prstGeom prst="rect">
            <a:avLst/>
          </a:prstGeom>
          <a:noFill/>
        </p:spPr>
        <p:txBody>
          <a:bodyPr wrap="square" rtlCol="0">
            <a:spAutoFit/>
          </a:bodyPr>
          <a:lstStyle/>
          <a:p>
            <a:r>
              <a:rPr lang="en-US" dirty="0"/>
              <a:t>b</a:t>
            </a:r>
          </a:p>
        </p:txBody>
      </p:sp>
      <p:sp>
        <p:nvSpPr>
          <p:cNvPr id="68" name="TextBox 67"/>
          <p:cNvSpPr txBox="1"/>
          <p:nvPr/>
        </p:nvSpPr>
        <p:spPr>
          <a:xfrm>
            <a:off x="6771640" y="3423835"/>
            <a:ext cx="284480" cy="307777"/>
          </a:xfrm>
          <a:prstGeom prst="rect">
            <a:avLst/>
          </a:prstGeom>
          <a:noFill/>
        </p:spPr>
        <p:txBody>
          <a:bodyPr wrap="square" rtlCol="0">
            <a:spAutoFit/>
          </a:bodyPr>
          <a:lstStyle/>
          <a:p>
            <a:r>
              <a:rPr lang="en-US" dirty="0"/>
              <a:t>c</a:t>
            </a:r>
          </a:p>
        </p:txBody>
      </p:sp>
      <p:sp>
        <p:nvSpPr>
          <p:cNvPr id="69" name="TextBox 68"/>
          <p:cNvSpPr txBox="1"/>
          <p:nvPr/>
        </p:nvSpPr>
        <p:spPr>
          <a:xfrm>
            <a:off x="6771640" y="3946903"/>
            <a:ext cx="284480" cy="307777"/>
          </a:xfrm>
          <a:prstGeom prst="rect">
            <a:avLst/>
          </a:prstGeom>
          <a:noFill/>
        </p:spPr>
        <p:txBody>
          <a:bodyPr wrap="square" rtlCol="0">
            <a:spAutoFit/>
          </a:bodyPr>
          <a:lstStyle/>
          <a:p>
            <a:r>
              <a:rPr lang="en-US" dirty="0"/>
              <a:t>d</a:t>
            </a:r>
          </a:p>
        </p:txBody>
      </p:sp>
      <p:sp>
        <p:nvSpPr>
          <p:cNvPr id="71" name="TextBox 70"/>
          <p:cNvSpPr txBox="1"/>
          <p:nvPr/>
        </p:nvSpPr>
        <p:spPr>
          <a:xfrm>
            <a:off x="9296400" y="3124201"/>
            <a:ext cx="284480" cy="307777"/>
          </a:xfrm>
          <a:prstGeom prst="rect">
            <a:avLst/>
          </a:prstGeom>
          <a:noFill/>
        </p:spPr>
        <p:txBody>
          <a:bodyPr wrap="square" rtlCol="0">
            <a:spAutoFit/>
          </a:bodyPr>
          <a:lstStyle/>
          <a:p>
            <a:r>
              <a:rPr lang="en-US" dirty="0"/>
              <a:t>i</a:t>
            </a:r>
          </a:p>
        </p:txBody>
      </p:sp>
      <p:sp>
        <p:nvSpPr>
          <p:cNvPr id="72" name="TextBox 71"/>
          <p:cNvSpPr txBox="1"/>
          <p:nvPr/>
        </p:nvSpPr>
        <p:spPr>
          <a:xfrm>
            <a:off x="9189720" y="3888784"/>
            <a:ext cx="284480" cy="307777"/>
          </a:xfrm>
          <a:prstGeom prst="rect">
            <a:avLst/>
          </a:prstGeom>
          <a:noFill/>
        </p:spPr>
        <p:txBody>
          <a:bodyPr wrap="square" rtlCol="0">
            <a:spAutoFit/>
          </a:bodyPr>
          <a:lstStyle/>
          <a:p>
            <a:r>
              <a:rPr lang="en-US" dirty="0"/>
              <a:t>j</a:t>
            </a:r>
          </a:p>
        </p:txBody>
      </p:sp>
      <p:sp>
        <p:nvSpPr>
          <p:cNvPr id="74" name="Flowchart: Connector 73"/>
          <p:cNvSpPr/>
          <p:nvPr/>
        </p:nvSpPr>
        <p:spPr>
          <a:xfrm>
            <a:off x="9067800" y="3962400"/>
            <a:ext cx="426720" cy="348712"/>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TextBox 74"/>
          <p:cNvSpPr txBox="1"/>
          <p:nvPr/>
        </p:nvSpPr>
        <p:spPr>
          <a:xfrm>
            <a:off x="9220200" y="2438401"/>
            <a:ext cx="284480" cy="307777"/>
          </a:xfrm>
          <a:prstGeom prst="rect">
            <a:avLst/>
          </a:prstGeom>
          <a:noFill/>
        </p:spPr>
        <p:txBody>
          <a:bodyPr wrap="square" rtlCol="0">
            <a:spAutoFit/>
          </a:bodyPr>
          <a:lstStyle/>
          <a:p>
            <a:r>
              <a:rPr lang="en-US" dirty="0"/>
              <a:t>h</a:t>
            </a:r>
          </a:p>
        </p:txBody>
      </p:sp>
      <p:cxnSp>
        <p:nvCxnSpPr>
          <p:cNvPr id="79" name="Straight Arrow Connector 78"/>
          <p:cNvCxnSpPr/>
          <p:nvPr/>
        </p:nvCxnSpPr>
        <p:spPr>
          <a:xfrm>
            <a:off x="7162800" y="1905001"/>
            <a:ext cx="1849120" cy="1211"/>
          </a:xfrm>
          <a:prstGeom prst="straightConnector1">
            <a:avLst/>
          </a:prstGeom>
          <a:ln w="28575">
            <a:prstDash val="sysDot"/>
            <a:tailEnd type="arrow"/>
          </a:ln>
        </p:spPr>
        <p:style>
          <a:lnRef idx="1">
            <a:schemeClr val="accent1"/>
          </a:lnRef>
          <a:fillRef idx="0">
            <a:schemeClr val="accent1"/>
          </a:fillRef>
          <a:effectRef idx="0">
            <a:schemeClr val="accent1"/>
          </a:effectRef>
          <a:fontRef idx="minor">
            <a:schemeClr val="tx1"/>
          </a:fontRef>
        </p:style>
      </p:cxnSp>
      <p:sp>
        <p:nvSpPr>
          <p:cNvPr id="80" name="TextBox 79"/>
          <p:cNvSpPr txBox="1"/>
          <p:nvPr/>
        </p:nvSpPr>
        <p:spPr>
          <a:xfrm>
            <a:off x="7909560" y="1738394"/>
            <a:ext cx="497840" cy="461665"/>
          </a:xfrm>
          <a:prstGeom prst="rect">
            <a:avLst/>
          </a:prstGeom>
          <a:noFill/>
        </p:spPr>
        <p:txBody>
          <a:bodyPr wrap="square" rtlCol="0">
            <a:spAutoFit/>
          </a:bodyPr>
          <a:lstStyle/>
          <a:p>
            <a:endParaRPr lang="en-US" sz="2400" i="1" dirty="0"/>
          </a:p>
        </p:txBody>
      </p:sp>
      <p:pic>
        <p:nvPicPr>
          <p:cNvPr id="81" name="Picture 80" descr="addin_tmp.png"/>
          <p:cNvPicPr>
            <a:picLocks noChangeAspect="1"/>
          </p:cNvPicPr>
          <p:nvPr>
            <p:custDataLst>
              <p:tags r:id="rId1"/>
            </p:custDataLst>
          </p:nvPr>
        </p:nvPicPr>
        <p:blipFill>
          <a:blip r:embed="rId3" cstate="print"/>
          <a:stretch>
            <a:fillRect/>
          </a:stretch>
        </p:blipFill>
        <p:spPr>
          <a:xfrm>
            <a:off x="7696200" y="1524000"/>
            <a:ext cx="745808" cy="345758"/>
          </a:xfrm>
          <a:prstGeom prst="rect">
            <a:avLst/>
          </a:prstGeom>
        </p:spPr>
      </p:pic>
      <p:cxnSp>
        <p:nvCxnSpPr>
          <p:cNvPr id="83" name="Straight Arrow Connector 82"/>
          <p:cNvCxnSpPr/>
          <p:nvPr/>
        </p:nvCxnSpPr>
        <p:spPr>
          <a:xfrm>
            <a:off x="7239000" y="2362200"/>
            <a:ext cx="1828800" cy="1600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5" name="Straight Arrow Connector 84"/>
          <p:cNvCxnSpPr/>
          <p:nvPr/>
        </p:nvCxnSpPr>
        <p:spPr>
          <a:xfrm flipV="1">
            <a:off x="7239000" y="2819400"/>
            <a:ext cx="1905000" cy="1219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flipV="1">
            <a:off x="7239000" y="2743200"/>
            <a:ext cx="182880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9" name="Straight Arrow Connector 88"/>
          <p:cNvCxnSpPr>
            <a:endCxn id="63" idx="2"/>
          </p:cNvCxnSpPr>
          <p:nvPr/>
        </p:nvCxnSpPr>
        <p:spPr>
          <a:xfrm flipV="1">
            <a:off x="7239000" y="3298556"/>
            <a:ext cx="1981200" cy="2066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70" name="Group 69"/>
          <p:cNvGrpSpPr/>
          <p:nvPr/>
        </p:nvGrpSpPr>
        <p:grpSpPr>
          <a:xfrm>
            <a:off x="1828800" y="1524001"/>
            <a:ext cx="4495800" cy="2974777"/>
            <a:chOff x="304800" y="990600"/>
            <a:chExt cx="4495800" cy="2974777"/>
          </a:xfrm>
        </p:grpSpPr>
        <p:sp>
          <p:nvSpPr>
            <p:cNvPr id="12" name="TextBox 11"/>
            <p:cNvSpPr txBox="1"/>
            <p:nvPr/>
          </p:nvSpPr>
          <p:spPr>
            <a:xfrm>
              <a:off x="304800" y="990600"/>
              <a:ext cx="685800" cy="707886"/>
            </a:xfrm>
            <a:prstGeom prst="rect">
              <a:avLst/>
            </a:prstGeom>
            <a:noFill/>
          </p:spPr>
          <p:txBody>
            <a:bodyPr wrap="square" rtlCol="0">
              <a:spAutoFit/>
            </a:bodyPr>
            <a:lstStyle/>
            <a:p>
              <a:r>
                <a:rPr lang="en-US" sz="4000" b="1" dirty="0"/>
                <a:t>A</a:t>
              </a:r>
            </a:p>
          </p:txBody>
        </p:sp>
        <p:sp>
          <p:nvSpPr>
            <p:cNvPr id="18" name="TextBox 17"/>
            <p:cNvSpPr txBox="1"/>
            <p:nvPr/>
          </p:nvSpPr>
          <p:spPr>
            <a:xfrm>
              <a:off x="2133600" y="990600"/>
              <a:ext cx="685800" cy="707886"/>
            </a:xfrm>
            <a:prstGeom prst="rect">
              <a:avLst/>
            </a:prstGeom>
            <a:noFill/>
          </p:spPr>
          <p:txBody>
            <a:bodyPr wrap="square" rtlCol="0">
              <a:spAutoFit/>
            </a:bodyPr>
            <a:lstStyle/>
            <a:p>
              <a:r>
                <a:rPr lang="en-US" sz="4000" b="1" dirty="0"/>
                <a:t>B</a:t>
              </a:r>
            </a:p>
          </p:txBody>
        </p:sp>
        <p:sp>
          <p:nvSpPr>
            <p:cNvPr id="32" name="TextBox 31"/>
            <p:cNvSpPr txBox="1"/>
            <p:nvPr/>
          </p:nvSpPr>
          <p:spPr>
            <a:xfrm>
              <a:off x="4114800" y="1066800"/>
              <a:ext cx="685800" cy="707886"/>
            </a:xfrm>
            <a:prstGeom prst="rect">
              <a:avLst/>
            </a:prstGeom>
            <a:noFill/>
          </p:spPr>
          <p:txBody>
            <a:bodyPr wrap="square" rtlCol="0">
              <a:spAutoFit/>
            </a:bodyPr>
            <a:lstStyle/>
            <a:p>
              <a:r>
                <a:rPr lang="en-US" sz="4000" b="1" dirty="0"/>
                <a:t>C</a:t>
              </a:r>
            </a:p>
          </p:txBody>
        </p:sp>
        <p:sp>
          <p:nvSpPr>
            <p:cNvPr id="4" name="Flowchart: Connector 3"/>
            <p:cNvSpPr/>
            <p:nvPr/>
          </p:nvSpPr>
          <p:spPr>
            <a:xfrm>
              <a:off x="457200" y="231648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lowchart: Connector 4"/>
            <p:cNvSpPr/>
            <p:nvPr/>
          </p:nvSpPr>
          <p:spPr>
            <a:xfrm>
              <a:off x="457200" y="277368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Connector 5"/>
            <p:cNvSpPr/>
            <p:nvPr/>
          </p:nvSpPr>
          <p:spPr>
            <a:xfrm>
              <a:off x="457200" y="176784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Connector 6"/>
            <p:cNvSpPr/>
            <p:nvPr/>
          </p:nvSpPr>
          <p:spPr>
            <a:xfrm>
              <a:off x="457200" y="323088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lowchart: Connector 7"/>
            <p:cNvSpPr/>
            <p:nvPr/>
          </p:nvSpPr>
          <p:spPr>
            <a:xfrm>
              <a:off x="2235200" y="172212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Connector 8"/>
            <p:cNvSpPr/>
            <p:nvPr/>
          </p:nvSpPr>
          <p:spPr>
            <a:xfrm>
              <a:off x="2184400" y="249936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p:cNvSpPr/>
            <p:nvPr/>
          </p:nvSpPr>
          <p:spPr>
            <a:xfrm>
              <a:off x="2184400" y="313944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457200" y="1752600"/>
              <a:ext cx="203200" cy="307777"/>
            </a:xfrm>
            <a:prstGeom prst="rect">
              <a:avLst/>
            </a:prstGeom>
            <a:noFill/>
          </p:spPr>
          <p:txBody>
            <a:bodyPr wrap="square" rtlCol="0">
              <a:spAutoFit/>
            </a:bodyPr>
            <a:lstStyle/>
            <a:p>
              <a:r>
                <a:rPr lang="en-US" dirty="0"/>
                <a:t>a</a:t>
              </a:r>
            </a:p>
          </p:txBody>
        </p:sp>
        <p:sp>
          <p:nvSpPr>
            <p:cNvPr id="20" name="TextBox 19"/>
            <p:cNvSpPr txBox="1"/>
            <p:nvPr/>
          </p:nvSpPr>
          <p:spPr>
            <a:xfrm>
              <a:off x="457200" y="2286000"/>
              <a:ext cx="203200" cy="307777"/>
            </a:xfrm>
            <a:prstGeom prst="rect">
              <a:avLst/>
            </a:prstGeom>
            <a:noFill/>
          </p:spPr>
          <p:txBody>
            <a:bodyPr wrap="square" rtlCol="0">
              <a:spAutoFit/>
            </a:bodyPr>
            <a:lstStyle/>
            <a:p>
              <a:r>
                <a:rPr lang="en-US" dirty="0"/>
                <a:t>b</a:t>
              </a:r>
            </a:p>
          </p:txBody>
        </p:sp>
        <p:sp>
          <p:nvSpPr>
            <p:cNvPr id="21" name="TextBox 20"/>
            <p:cNvSpPr txBox="1"/>
            <p:nvPr/>
          </p:nvSpPr>
          <p:spPr>
            <a:xfrm>
              <a:off x="457200" y="2743200"/>
              <a:ext cx="203200" cy="307777"/>
            </a:xfrm>
            <a:prstGeom prst="rect">
              <a:avLst/>
            </a:prstGeom>
            <a:noFill/>
          </p:spPr>
          <p:txBody>
            <a:bodyPr wrap="square" rtlCol="0">
              <a:spAutoFit/>
            </a:bodyPr>
            <a:lstStyle/>
            <a:p>
              <a:r>
                <a:rPr lang="en-US" dirty="0"/>
                <a:t>c</a:t>
              </a:r>
            </a:p>
          </p:txBody>
        </p:sp>
        <p:sp>
          <p:nvSpPr>
            <p:cNvPr id="22" name="TextBox 21"/>
            <p:cNvSpPr txBox="1"/>
            <p:nvPr/>
          </p:nvSpPr>
          <p:spPr>
            <a:xfrm>
              <a:off x="457200" y="3200400"/>
              <a:ext cx="203200" cy="307777"/>
            </a:xfrm>
            <a:prstGeom prst="rect">
              <a:avLst/>
            </a:prstGeom>
            <a:noFill/>
          </p:spPr>
          <p:txBody>
            <a:bodyPr wrap="square" rtlCol="0">
              <a:spAutoFit/>
            </a:bodyPr>
            <a:lstStyle/>
            <a:p>
              <a:r>
                <a:rPr lang="en-US" dirty="0"/>
                <a:t>d</a:t>
              </a:r>
            </a:p>
          </p:txBody>
        </p:sp>
        <p:sp>
          <p:nvSpPr>
            <p:cNvPr id="23" name="TextBox 22"/>
            <p:cNvSpPr txBox="1"/>
            <p:nvPr/>
          </p:nvSpPr>
          <p:spPr>
            <a:xfrm>
              <a:off x="2209800" y="1676400"/>
              <a:ext cx="228600" cy="307777"/>
            </a:xfrm>
            <a:prstGeom prst="rect">
              <a:avLst/>
            </a:prstGeom>
            <a:noFill/>
          </p:spPr>
          <p:txBody>
            <a:bodyPr wrap="square" rtlCol="0">
              <a:spAutoFit/>
            </a:bodyPr>
            <a:lstStyle/>
            <a:p>
              <a:r>
                <a:rPr lang="en-US" dirty="0"/>
                <a:t>V</a:t>
              </a:r>
            </a:p>
          </p:txBody>
        </p:sp>
        <p:sp>
          <p:nvSpPr>
            <p:cNvPr id="24" name="TextBox 23"/>
            <p:cNvSpPr txBox="1"/>
            <p:nvPr/>
          </p:nvSpPr>
          <p:spPr>
            <a:xfrm>
              <a:off x="2133600" y="2514600"/>
              <a:ext cx="203200" cy="307777"/>
            </a:xfrm>
            <a:prstGeom prst="rect">
              <a:avLst/>
            </a:prstGeom>
            <a:noFill/>
          </p:spPr>
          <p:txBody>
            <a:bodyPr wrap="square" rtlCol="0">
              <a:spAutoFit/>
            </a:bodyPr>
            <a:lstStyle/>
            <a:p>
              <a:r>
                <a:rPr lang="en-US" dirty="0"/>
                <a:t>W</a:t>
              </a:r>
            </a:p>
          </p:txBody>
        </p:sp>
        <p:sp>
          <p:nvSpPr>
            <p:cNvPr id="25" name="TextBox 24"/>
            <p:cNvSpPr txBox="1"/>
            <p:nvPr/>
          </p:nvSpPr>
          <p:spPr>
            <a:xfrm>
              <a:off x="2235200" y="3124200"/>
              <a:ext cx="127000" cy="307777"/>
            </a:xfrm>
            <a:prstGeom prst="rect">
              <a:avLst/>
            </a:prstGeom>
            <a:noFill/>
          </p:spPr>
          <p:txBody>
            <a:bodyPr wrap="square" rtlCol="0">
              <a:spAutoFit/>
            </a:bodyPr>
            <a:lstStyle/>
            <a:p>
              <a:r>
                <a:rPr lang="en-US" dirty="0"/>
                <a:t>X</a:t>
              </a:r>
            </a:p>
          </p:txBody>
        </p:sp>
        <p:cxnSp>
          <p:nvCxnSpPr>
            <p:cNvPr id="28" name="Straight Arrow Connector 27"/>
            <p:cNvCxnSpPr/>
            <p:nvPr/>
          </p:nvCxnSpPr>
          <p:spPr>
            <a:xfrm>
              <a:off x="812800" y="2453640"/>
              <a:ext cx="1320800" cy="1828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Flowchart: Connector 26"/>
            <p:cNvSpPr/>
            <p:nvPr/>
          </p:nvSpPr>
          <p:spPr>
            <a:xfrm>
              <a:off x="2235200" y="368808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p:cNvSpPr txBox="1"/>
            <p:nvPr/>
          </p:nvSpPr>
          <p:spPr>
            <a:xfrm>
              <a:off x="2286000" y="3657600"/>
              <a:ext cx="203200" cy="307777"/>
            </a:xfrm>
            <a:prstGeom prst="rect">
              <a:avLst/>
            </a:prstGeom>
            <a:noFill/>
          </p:spPr>
          <p:txBody>
            <a:bodyPr wrap="square" rtlCol="0">
              <a:spAutoFit/>
            </a:bodyPr>
            <a:lstStyle/>
            <a:p>
              <a:r>
                <a:rPr lang="en-US" dirty="0"/>
                <a:t>Y</a:t>
              </a:r>
            </a:p>
          </p:txBody>
        </p:sp>
        <p:cxnSp>
          <p:nvCxnSpPr>
            <p:cNvPr id="31" name="Straight Arrow Connector 30"/>
            <p:cNvCxnSpPr/>
            <p:nvPr/>
          </p:nvCxnSpPr>
          <p:spPr>
            <a:xfrm rot="16200000" flipH="1">
              <a:off x="701040" y="2153920"/>
              <a:ext cx="1645920" cy="142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812800" y="2910840"/>
              <a:ext cx="1320800" cy="2743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812800" y="1447800"/>
              <a:ext cx="1320800" cy="953"/>
            </a:xfrm>
            <a:prstGeom prst="straightConnector1">
              <a:avLst/>
            </a:prstGeom>
            <a:ln w="28575">
              <a:prstDash val="sysDot"/>
              <a:tailEnd type="arrow"/>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1371600" y="990600"/>
              <a:ext cx="355600" cy="461665"/>
            </a:xfrm>
            <a:prstGeom prst="rect">
              <a:avLst/>
            </a:prstGeom>
            <a:noFill/>
          </p:spPr>
          <p:txBody>
            <a:bodyPr wrap="square" rtlCol="0">
              <a:spAutoFit/>
            </a:bodyPr>
            <a:lstStyle/>
            <a:p>
              <a:r>
                <a:rPr lang="en-US" sz="2400" i="1" dirty="0"/>
                <a:t>g</a:t>
              </a:r>
            </a:p>
          </p:txBody>
        </p:sp>
        <p:cxnSp>
          <p:nvCxnSpPr>
            <p:cNvPr id="30" name="Straight Arrow Connector 29"/>
            <p:cNvCxnSpPr/>
            <p:nvPr/>
          </p:nvCxnSpPr>
          <p:spPr>
            <a:xfrm>
              <a:off x="2743200" y="1447800"/>
              <a:ext cx="1320800" cy="953"/>
            </a:xfrm>
            <a:prstGeom prst="straightConnector1">
              <a:avLst/>
            </a:prstGeom>
            <a:ln w="28575">
              <a:prstDash val="sysDot"/>
              <a:tailEnd type="arrow"/>
            </a:ln>
          </p:spPr>
          <p:style>
            <a:lnRef idx="1">
              <a:schemeClr val="accent1"/>
            </a:lnRef>
            <a:fillRef idx="0">
              <a:schemeClr val="accent1"/>
            </a:fillRef>
            <a:effectRef idx="0">
              <a:schemeClr val="accent1"/>
            </a:effectRef>
            <a:fontRef idx="minor">
              <a:schemeClr val="tx1"/>
            </a:fontRef>
          </p:style>
        </p:cxnSp>
        <p:sp>
          <p:nvSpPr>
            <p:cNvPr id="34" name="Flowchart: Connector 33"/>
            <p:cNvSpPr/>
            <p:nvPr/>
          </p:nvSpPr>
          <p:spPr>
            <a:xfrm>
              <a:off x="4165600" y="185928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Connector 35"/>
            <p:cNvSpPr/>
            <p:nvPr/>
          </p:nvSpPr>
          <p:spPr>
            <a:xfrm>
              <a:off x="4216400" y="236220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lowchart: Connector 36"/>
            <p:cNvSpPr/>
            <p:nvPr/>
          </p:nvSpPr>
          <p:spPr>
            <a:xfrm>
              <a:off x="4267200" y="3139440"/>
              <a:ext cx="304800" cy="274320"/>
            </a:xfrm>
            <a:prstGeom prst="flowChartConnector">
              <a:avLst/>
            </a:pr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4191000" y="1828800"/>
              <a:ext cx="203200" cy="307777"/>
            </a:xfrm>
            <a:prstGeom prst="rect">
              <a:avLst/>
            </a:prstGeom>
            <a:noFill/>
          </p:spPr>
          <p:txBody>
            <a:bodyPr wrap="square" rtlCol="0">
              <a:spAutoFit/>
            </a:bodyPr>
            <a:lstStyle/>
            <a:p>
              <a:r>
                <a:rPr lang="en-US" dirty="0"/>
                <a:t>h</a:t>
              </a:r>
            </a:p>
          </p:txBody>
        </p:sp>
        <p:sp>
          <p:nvSpPr>
            <p:cNvPr id="39" name="TextBox 38"/>
            <p:cNvSpPr txBox="1"/>
            <p:nvPr/>
          </p:nvSpPr>
          <p:spPr>
            <a:xfrm>
              <a:off x="4267200" y="3048000"/>
              <a:ext cx="228600" cy="307777"/>
            </a:xfrm>
            <a:prstGeom prst="rect">
              <a:avLst/>
            </a:prstGeom>
            <a:noFill/>
          </p:spPr>
          <p:txBody>
            <a:bodyPr wrap="square" rtlCol="0">
              <a:spAutoFit/>
            </a:bodyPr>
            <a:lstStyle/>
            <a:p>
              <a:r>
                <a:rPr lang="en-US" dirty="0"/>
                <a:t>j</a:t>
              </a:r>
            </a:p>
          </p:txBody>
        </p:sp>
        <p:sp>
          <p:nvSpPr>
            <p:cNvPr id="40" name="TextBox 39"/>
            <p:cNvSpPr txBox="1"/>
            <p:nvPr/>
          </p:nvSpPr>
          <p:spPr>
            <a:xfrm>
              <a:off x="4267200" y="2286000"/>
              <a:ext cx="203200" cy="307777"/>
            </a:xfrm>
            <a:prstGeom prst="rect">
              <a:avLst/>
            </a:prstGeom>
            <a:noFill/>
          </p:spPr>
          <p:txBody>
            <a:bodyPr wrap="square" rtlCol="0">
              <a:spAutoFit/>
            </a:bodyPr>
            <a:lstStyle/>
            <a:p>
              <a:r>
                <a:rPr lang="en-US" dirty="0"/>
                <a:t>i</a:t>
              </a:r>
            </a:p>
          </p:txBody>
        </p:sp>
        <p:cxnSp>
          <p:nvCxnSpPr>
            <p:cNvPr id="47" name="Straight Arrow Connector 46"/>
            <p:cNvCxnSpPr/>
            <p:nvPr/>
          </p:nvCxnSpPr>
          <p:spPr>
            <a:xfrm>
              <a:off x="2590800" y="1767840"/>
              <a:ext cx="1574800" cy="6400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flipV="1">
              <a:off x="2540000" y="2545080"/>
              <a:ext cx="1625600" cy="685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27" idx="6"/>
            </p:cNvCxnSpPr>
            <p:nvPr/>
          </p:nvCxnSpPr>
          <p:spPr>
            <a:xfrm flipV="1">
              <a:off x="2540000" y="3322320"/>
              <a:ext cx="1676400" cy="5029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flipV="1">
              <a:off x="2540000" y="2042160"/>
              <a:ext cx="1574800" cy="5486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3124200" y="990600"/>
              <a:ext cx="355600" cy="461665"/>
            </a:xfrm>
            <a:prstGeom prst="rect">
              <a:avLst/>
            </a:prstGeom>
            <a:noFill/>
          </p:spPr>
          <p:txBody>
            <a:bodyPr wrap="square" rtlCol="0">
              <a:spAutoFit/>
            </a:bodyPr>
            <a:lstStyle/>
            <a:p>
              <a:r>
                <a:rPr lang="en-US" sz="2400" i="1" dirty="0"/>
                <a:t>f</a:t>
              </a:r>
            </a:p>
          </p:txBody>
        </p:sp>
        <p:cxnSp>
          <p:nvCxnSpPr>
            <p:cNvPr id="91" name="Straight Arrow Connector 90"/>
            <p:cNvCxnSpPr>
              <a:endCxn id="9" idx="3"/>
            </p:cNvCxnSpPr>
            <p:nvPr/>
          </p:nvCxnSpPr>
          <p:spPr>
            <a:xfrm flipV="1">
              <a:off x="838200" y="2733507"/>
              <a:ext cx="1390837" cy="61929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10" name="Slide Number Placeholder 9">
            <a:extLst>
              <a:ext uri="{FF2B5EF4-FFF2-40B4-BE49-F238E27FC236}">
                <a16:creationId xmlns:a16="http://schemas.microsoft.com/office/drawing/2014/main" id="{F8E7B146-AC39-F9A4-4B92-0223923F172F}"/>
              </a:ext>
            </a:extLst>
          </p:cNvPr>
          <p:cNvSpPr>
            <a:spLocks noGrp="1"/>
          </p:cNvSpPr>
          <p:nvPr>
            <p:ph type="sldNum" sz="quarter" idx="12"/>
          </p:nvPr>
        </p:nvSpPr>
        <p:spPr/>
        <p:txBody>
          <a:bodyPr/>
          <a:lstStyle/>
          <a:p>
            <a:fld id="{6BDBACC2-E59C-4C76-9B43-ACFA72B85B74}" type="slidenum">
              <a:rPr lang="en-US" smtClean="0"/>
              <a:pPr/>
              <a:t>33</a:t>
            </a:fld>
            <a:endParaRPr lang="en-US"/>
          </a:p>
        </p:txBody>
      </p:sp>
    </p:spTree>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Composition Questions</a:t>
            </a:r>
          </a:p>
        </p:txBody>
      </p:sp>
      <p:sp>
        <p:nvSpPr>
          <p:cNvPr id="3" name="Content Placeholder 2"/>
          <p:cNvSpPr>
            <a:spLocks noGrp="1"/>
          </p:cNvSpPr>
          <p:nvPr>
            <p:ph idx="1"/>
          </p:nvPr>
        </p:nvSpPr>
        <p:spPr/>
        <p:txBody>
          <a:bodyPr>
            <a:normAutofit fontScale="92500"/>
          </a:bodyPr>
          <a:lstStyle/>
          <a:p>
            <a:pPr>
              <a:lnSpc>
                <a:spcPct val="100000"/>
              </a:lnSpc>
              <a:buNone/>
            </a:pPr>
            <a:r>
              <a:rPr lang="en-US" dirty="0"/>
              <a:t>Let </a:t>
            </a:r>
            <a:r>
              <a:rPr lang="en-US" i="1" dirty="0"/>
              <a:t>g</a:t>
            </a:r>
            <a:r>
              <a:rPr lang="en-US" dirty="0"/>
              <a:t> be the function from the set {</a:t>
            </a:r>
            <a:r>
              <a:rPr lang="en-US" i="1" dirty="0" err="1"/>
              <a:t>a,b,c</a:t>
            </a:r>
            <a:r>
              <a:rPr lang="en-US" dirty="0"/>
              <a:t>}</a:t>
            </a:r>
            <a:r>
              <a:rPr lang="en-US" i="1" dirty="0"/>
              <a:t> </a:t>
            </a:r>
            <a:r>
              <a:rPr lang="en-US" dirty="0"/>
              <a:t>to itself such that </a:t>
            </a:r>
            <a:r>
              <a:rPr lang="en-US" i="1" dirty="0"/>
              <a:t>g</a:t>
            </a:r>
            <a:r>
              <a:rPr lang="en-US" dirty="0"/>
              <a:t>(</a:t>
            </a:r>
            <a:r>
              <a:rPr lang="en-US" i="1" dirty="0"/>
              <a:t>a</a:t>
            </a:r>
            <a:r>
              <a:rPr lang="en-US" dirty="0"/>
              <a:t>)</a:t>
            </a:r>
            <a:r>
              <a:rPr lang="en-US" i="1" dirty="0"/>
              <a:t> = b</a:t>
            </a:r>
            <a:r>
              <a:rPr lang="en-US" dirty="0"/>
              <a:t>, </a:t>
            </a:r>
            <a:r>
              <a:rPr lang="en-US" i="1" dirty="0"/>
              <a:t>g</a:t>
            </a:r>
            <a:r>
              <a:rPr lang="en-US" dirty="0"/>
              <a:t>(</a:t>
            </a:r>
            <a:r>
              <a:rPr lang="en-US" i="1" dirty="0"/>
              <a:t>b</a:t>
            </a:r>
            <a:r>
              <a:rPr lang="en-US" dirty="0"/>
              <a:t>)</a:t>
            </a:r>
            <a:r>
              <a:rPr lang="en-US" i="1" dirty="0"/>
              <a:t> = c</a:t>
            </a:r>
            <a:r>
              <a:rPr lang="en-US" dirty="0"/>
              <a:t>, and </a:t>
            </a:r>
            <a:r>
              <a:rPr lang="en-US" i="1" dirty="0"/>
              <a:t>g</a:t>
            </a:r>
            <a:r>
              <a:rPr lang="en-US" dirty="0"/>
              <a:t>(</a:t>
            </a:r>
            <a:r>
              <a:rPr lang="en-US" i="1" dirty="0"/>
              <a:t>c</a:t>
            </a:r>
            <a:r>
              <a:rPr lang="en-US" dirty="0"/>
              <a:t>)</a:t>
            </a:r>
            <a:r>
              <a:rPr lang="en-US" i="1" dirty="0"/>
              <a:t> = a</a:t>
            </a:r>
            <a:r>
              <a:rPr lang="en-US" dirty="0"/>
              <a:t>. Let  </a:t>
            </a:r>
            <a:r>
              <a:rPr lang="en-US" i="1" dirty="0"/>
              <a:t>f</a:t>
            </a:r>
            <a:r>
              <a:rPr lang="en-US" dirty="0"/>
              <a:t> be the function from the set {</a:t>
            </a:r>
            <a:r>
              <a:rPr lang="en-US" i="1" dirty="0" err="1"/>
              <a:t>a,b,c</a:t>
            </a:r>
            <a:r>
              <a:rPr lang="en-US" dirty="0"/>
              <a:t>}</a:t>
            </a:r>
            <a:r>
              <a:rPr lang="en-US" i="1" dirty="0"/>
              <a:t> </a:t>
            </a:r>
            <a:r>
              <a:rPr lang="en-US" dirty="0"/>
              <a:t>to the set {</a:t>
            </a:r>
            <a:r>
              <a:rPr lang="en-US" dirty="0">
                <a:latin typeface="Cambria Math" pitchFamily="18" charset="0"/>
                <a:ea typeface="Cambria Math" pitchFamily="18" charset="0"/>
              </a:rPr>
              <a:t>1,2,3</a:t>
            </a:r>
            <a:r>
              <a:rPr lang="en-US" dirty="0"/>
              <a:t>}</a:t>
            </a:r>
            <a:r>
              <a:rPr lang="en-US" i="1" dirty="0"/>
              <a:t> </a:t>
            </a:r>
            <a:r>
              <a:rPr lang="en-US" dirty="0"/>
              <a:t>such that     </a:t>
            </a:r>
            <a:r>
              <a:rPr lang="en-US" i="1" dirty="0"/>
              <a:t>f</a:t>
            </a:r>
            <a:r>
              <a:rPr lang="en-US" dirty="0"/>
              <a:t>(</a:t>
            </a:r>
            <a:r>
              <a:rPr lang="en-US" i="1" dirty="0"/>
              <a:t>a</a:t>
            </a:r>
            <a:r>
              <a:rPr lang="en-US" dirty="0"/>
              <a:t>)</a:t>
            </a:r>
            <a:r>
              <a:rPr lang="en-US" i="1" dirty="0"/>
              <a:t> = </a:t>
            </a:r>
            <a:r>
              <a:rPr lang="en-US" dirty="0">
                <a:latin typeface="Cambria Math" pitchFamily="18" charset="0"/>
                <a:ea typeface="Cambria Math" pitchFamily="18" charset="0"/>
              </a:rPr>
              <a:t>3</a:t>
            </a:r>
            <a:r>
              <a:rPr lang="en-US" dirty="0"/>
              <a:t>, </a:t>
            </a:r>
            <a:r>
              <a:rPr lang="en-US" i="1" dirty="0"/>
              <a:t>f</a:t>
            </a:r>
            <a:r>
              <a:rPr lang="en-US" dirty="0"/>
              <a:t>(</a:t>
            </a:r>
            <a:r>
              <a:rPr lang="en-US" i="1" dirty="0"/>
              <a:t>b</a:t>
            </a:r>
            <a:r>
              <a:rPr lang="en-US" dirty="0"/>
              <a:t>)</a:t>
            </a:r>
            <a:r>
              <a:rPr lang="en-US" i="1" dirty="0"/>
              <a:t> = </a:t>
            </a:r>
            <a:r>
              <a:rPr lang="en-US" dirty="0">
                <a:latin typeface="Cambria Math" pitchFamily="18" charset="0"/>
                <a:ea typeface="Cambria Math" pitchFamily="18" charset="0"/>
              </a:rPr>
              <a:t>2</a:t>
            </a:r>
            <a:r>
              <a:rPr lang="en-US" dirty="0"/>
              <a:t>, and </a:t>
            </a:r>
            <a:r>
              <a:rPr lang="en-US" i="1" dirty="0"/>
              <a:t>f</a:t>
            </a:r>
            <a:r>
              <a:rPr lang="en-US" dirty="0"/>
              <a:t>(</a:t>
            </a:r>
            <a:r>
              <a:rPr lang="en-US" i="1" dirty="0"/>
              <a:t>c</a:t>
            </a:r>
            <a:r>
              <a:rPr lang="en-US" dirty="0"/>
              <a:t>)</a:t>
            </a:r>
            <a:r>
              <a:rPr lang="en-US" i="1" dirty="0"/>
              <a:t> =</a:t>
            </a:r>
            <a:r>
              <a:rPr lang="en-US" i="1" dirty="0">
                <a:latin typeface="Cambria Math" pitchFamily="18" charset="0"/>
                <a:ea typeface="Cambria Math" pitchFamily="18" charset="0"/>
              </a:rPr>
              <a:t> </a:t>
            </a:r>
            <a:r>
              <a:rPr lang="en-US" dirty="0">
                <a:latin typeface="Cambria Math" pitchFamily="18" charset="0"/>
                <a:ea typeface="Cambria Math" pitchFamily="18" charset="0"/>
              </a:rPr>
              <a:t>1</a:t>
            </a:r>
            <a:r>
              <a:rPr lang="en-US" dirty="0"/>
              <a:t>. What is the composition of </a:t>
            </a:r>
            <a:r>
              <a:rPr lang="en-US" i="1" dirty="0"/>
              <a:t>f</a:t>
            </a:r>
            <a:r>
              <a:rPr lang="en-US" dirty="0"/>
              <a:t> and </a:t>
            </a:r>
            <a:r>
              <a:rPr lang="en-US" i="1" dirty="0"/>
              <a:t>g</a:t>
            </a:r>
            <a:r>
              <a:rPr lang="en-US" dirty="0"/>
              <a:t>, and what is the composition of </a:t>
            </a:r>
            <a:r>
              <a:rPr lang="en-US" i="1" dirty="0"/>
              <a:t>g </a:t>
            </a:r>
            <a:r>
              <a:rPr lang="en-US" dirty="0"/>
              <a:t>and </a:t>
            </a:r>
            <a:r>
              <a:rPr lang="en-US" i="1" dirty="0"/>
              <a:t>f</a:t>
            </a:r>
            <a:r>
              <a:rPr lang="en-US" dirty="0"/>
              <a:t>.</a:t>
            </a:r>
          </a:p>
          <a:p>
            <a:pPr>
              <a:buNone/>
            </a:pPr>
            <a:r>
              <a:rPr lang="en-US" b="1" dirty="0"/>
              <a:t>    Solution:  </a:t>
            </a:r>
            <a:r>
              <a:rPr lang="en-US" dirty="0"/>
              <a:t>The composition </a:t>
            </a:r>
            <a:r>
              <a:rPr lang="en-US" i="1" dirty="0" err="1"/>
              <a:t>f</a:t>
            </a:r>
            <a:r>
              <a:rPr lang="en-US" i="1" dirty="0" err="1">
                <a:latin typeface="Cambria Math"/>
                <a:ea typeface="Cambria Math"/>
              </a:rPr>
              <a:t>∘g</a:t>
            </a:r>
            <a:r>
              <a:rPr lang="en-US" dirty="0"/>
              <a:t>  is defined by </a:t>
            </a:r>
          </a:p>
          <a:p>
            <a:pPr lvl="1">
              <a:lnSpc>
                <a:spcPct val="150000"/>
              </a:lnSpc>
              <a:buNone/>
            </a:pPr>
            <a:r>
              <a:rPr lang="en-US" i="1" dirty="0" err="1"/>
              <a:t>f</a:t>
            </a:r>
            <a:r>
              <a:rPr lang="en-US" i="1" dirty="0" err="1">
                <a:latin typeface="Cambria Math"/>
                <a:ea typeface="Cambria Math"/>
              </a:rPr>
              <a:t>∘g</a:t>
            </a:r>
            <a:r>
              <a:rPr lang="en-US" i="1" dirty="0">
                <a:latin typeface="Cambria Math"/>
                <a:ea typeface="Cambria Math"/>
              </a:rPr>
              <a:t>  </a:t>
            </a:r>
            <a:r>
              <a:rPr lang="en-US" dirty="0">
                <a:latin typeface="Cambria Math"/>
                <a:ea typeface="Cambria Math"/>
              </a:rPr>
              <a:t>(</a:t>
            </a:r>
            <a:r>
              <a:rPr lang="en-US" i="1" dirty="0">
                <a:latin typeface="Cambria Math"/>
                <a:ea typeface="Cambria Math"/>
              </a:rPr>
              <a:t>a</a:t>
            </a:r>
            <a:r>
              <a:rPr lang="en-US" dirty="0">
                <a:latin typeface="Cambria Math"/>
                <a:ea typeface="Cambria Math"/>
              </a:rPr>
              <a:t>)</a:t>
            </a:r>
            <a:r>
              <a:rPr lang="en-US" i="1" dirty="0">
                <a:latin typeface="Cambria Math"/>
                <a:ea typeface="Cambria Math"/>
              </a:rPr>
              <a:t>= </a:t>
            </a:r>
            <a:r>
              <a:rPr lang="en-US" i="1" dirty="0">
                <a:ea typeface="Cambria Math"/>
              </a:rPr>
              <a:t>f</a:t>
            </a:r>
            <a:r>
              <a:rPr lang="en-US" i="1" dirty="0">
                <a:latin typeface="Cambria Math"/>
                <a:ea typeface="Cambria Math"/>
              </a:rPr>
              <a:t>(g</a:t>
            </a:r>
            <a:r>
              <a:rPr lang="en-US" dirty="0">
                <a:latin typeface="Cambria Math"/>
                <a:ea typeface="Cambria Math"/>
              </a:rPr>
              <a:t>(</a:t>
            </a:r>
            <a:r>
              <a:rPr lang="en-US" i="1" dirty="0">
                <a:latin typeface="Cambria Math"/>
                <a:ea typeface="Cambria Math"/>
              </a:rPr>
              <a:t>a</a:t>
            </a:r>
            <a:r>
              <a:rPr lang="en-US" dirty="0">
                <a:latin typeface="Cambria Math"/>
                <a:ea typeface="Cambria Math"/>
              </a:rPr>
              <a:t>))</a:t>
            </a:r>
            <a:r>
              <a:rPr lang="en-US" i="1" dirty="0">
                <a:latin typeface="Cambria Math"/>
                <a:ea typeface="Cambria Math"/>
              </a:rPr>
              <a:t> = </a:t>
            </a:r>
            <a:r>
              <a:rPr lang="en-US" i="1" dirty="0">
                <a:ea typeface="Cambria Math"/>
              </a:rPr>
              <a:t>f</a:t>
            </a:r>
            <a:r>
              <a:rPr lang="en-US" dirty="0">
                <a:latin typeface="Cambria Math"/>
                <a:ea typeface="Cambria Math"/>
              </a:rPr>
              <a:t>(</a:t>
            </a:r>
            <a:r>
              <a:rPr lang="en-US" i="1" dirty="0">
                <a:latin typeface="Cambria Math"/>
                <a:ea typeface="Cambria Math"/>
              </a:rPr>
              <a:t>b</a:t>
            </a:r>
            <a:r>
              <a:rPr lang="en-US" dirty="0">
                <a:latin typeface="Cambria Math"/>
                <a:ea typeface="Cambria Math"/>
              </a:rPr>
              <a:t>)</a:t>
            </a:r>
            <a:r>
              <a:rPr lang="en-US" i="1" dirty="0">
                <a:latin typeface="Cambria Math"/>
                <a:ea typeface="Cambria Math"/>
              </a:rPr>
              <a:t> = </a:t>
            </a:r>
            <a:r>
              <a:rPr lang="en-US" dirty="0">
                <a:latin typeface="Cambria Math"/>
                <a:ea typeface="Cambria Math"/>
              </a:rPr>
              <a:t>2</a:t>
            </a:r>
            <a:r>
              <a:rPr lang="en-US" i="1" dirty="0">
                <a:latin typeface="Cambria Math"/>
                <a:ea typeface="Cambria Math"/>
              </a:rPr>
              <a:t>.</a:t>
            </a:r>
            <a:r>
              <a:rPr lang="en-US" dirty="0"/>
              <a:t> </a:t>
            </a:r>
          </a:p>
          <a:p>
            <a:pPr lvl="1">
              <a:lnSpc>
                <a:spcPct val="150000"/>
              </a:lnSpc>
              <a:buNone/>
            </a:pPr>
            <a:r>
              <a:rPr lang="en-US" i="1" dirty="0" err="1"/>
              <a:t>f</a:t>
            </a:r>
            <a:r>
              <a:rPr lang="en-US" i="1" dirty="0" err="1">
                <a:latin typeface="Cambria Math"/>
                <a:ea typeface="Cambria Math"/>
              </a:rPr>
              <a:t>∘g</a:t>
            </a:r>
            <a:r>
              <a:rPr lang="en-US" i="1" dirty="0">
                <a:latin typeface="Cambria Math"/>
                <a:ea typeface="Cambria Math"/>
              </a:rPr>
              <a:t>  </a:t>
            </a:r>
            <a:r>
              <a:rPr lang="en-US" dirty="0">
                <a:latin typeface="Cambria Math"/>
                <a:ea typeface="Cambria Math"/>
              </a:rPr>
              <a:t>(</a:t>
            </a:r>
            <a:r>
              <a:rPr lang="en-US" i="1" dirty="0">
                <a:latin typeface="Cambria Math"/>
                <a:ea typeface="Cambria Math"/>
              </a:rPr>
              <a:t>b</a:t>
            </a:r>
            <a:r>
              <a:rPr lang="en-US" dirty="0">
                <a:latin typeface="Cambria Math"/>
                <a:ea typeface="Cambria Math"/>
              </a:rPr>
              <a:t>)</a:t>
            </a:r>
            <a:r>
              <a:rPr lang="en-US" i="1" dirty="0">
                <a:latin typeface="Cambria Math"/>
                <a:ea typeface="Cambria Math"/>
              </a:rPr>
              <a:t>= </a:t>
            </a:r>
            <a:r>
              <a:rPr lang="en-US" i="1" dirty="0">
                <a:ea typeface="Cambria Math"/>
              </a:rPr>
              <a:t>f</a:t>
            </a:r>
            <a:r>
              <a:rPr lang="en-US" dirty="0">
                <a:latin typeface="Cambria Math"/>
                <a:ea typeface="Cambria Math"/>
              </a:rPr>
              <a:t>(</a:t>
            </a:r>
            <a:r>
              <a:rPr lang="en-US" i="1" dirty="0">
                <a:latin typeface="Cambria Math"/>
                <a:ea typeface="Cambria Math"/>
              </a:rPr>
              <a:t>g</a:t>
            </a:r>
            <a:r>
              <a:rPr lang="en-US" dirty="0">
                <a:latin typeface="Cambria Math"/>
                <a:ea typeface="Cambria Math"/>
              </a:rPr>
              <a:t>(</a:t>
            </a:r>
            <a:r>
              <a:rPr lang="en-US" i="1" dirty="0">
                <a:latin typeface="Cambria Math"/>
                <a:ea typeface="Cambria Math"/>
              </a:rPr>
              <a:t>b</a:t>
            </a:r>
            <a:r>
              <a:rPr lang="en-US" dirty="0">
                <a:latin typeface="Cambria Math"/>
                <a:ea typeface="Cambria Math"/>
              </a:rPr>
              <a:t>)) </a:t>
            </a:r>
            <a:r>
              <a:rPr lang="en-US" i="1" dirty="0">
                <a:latin typeface="Cambria Math"/>
                <a:ea typeface="Cambria Math"/>
              </a:rPr>
              <a:t>= </a:t>
            </a:r>
            <a:r>
              <a:rPr lang="en-US" i="1" dirty="0">
                <a:ea typeface="Cambria Math"/>
              </a:rPr>
              <a:t>f</a:t>
            </a:r>
            <a:r>
              <a:rPr lang="en-US" dirty="0">
                <a:latin typeface="Cambria Math"/>
                <a:ea typeface="Cambria Math"/>
              </a:rPr>
              <a:t>(</a:t>
            </a:r>
            <a:r>
              <a:rPr lang="en-US" i="1" dirty="0">
                <a:latin typeface="Cambria Math"/>
                <a:ea typeface="Cambria Math"/>
              </a:rPr>
              <a:t>c</a:t>
            </a:r>
            <a:r>
              <a:rPr lang="en-US" dirty="0">
                <a:latin typeface="Cambria Math"/>
                <a:ea typeface="Cambria Math"/>
              </a:rPr>
              <a:t>)</a:t>
            </a:r>
            <a:r>
              <a:rPr lang="en-US" i="1" dirty="0">
                <a:latin typeface="Cambria Math"/>
                <a:ea typeface="Cambria Math"/>
              </a:rPr>
              <a:t> = </a:t>
            </a:r>
            <a:r>
              <a:rPr lang="en-US" dirty="0">
                <a:latin typeface="Cambria Math"/>
                <a:ea typeface="Cambria Math"/>
              </a:rPr>
              <a:t>1</a:t>
            </a:r>
            <a:r>
              <a:rPr lang="en-US" i="1" dirty="0">
                <a:latin typeface="Cambria Math"/>
                <a:ea typeface="Cambria Math"/>
              </a:rPr>
              <a:t>.</a:t>
            </a:r>
            <a:r>
              <a:rPr lang="en-US" dirty="0"/>
              <a:t> </a:t>
            </a:r>
          </a:p>
          <a:p>
            <a:pPr lvl="1">
              <a:lnSpc>
                <a:spcPct val="150000"/>
              </a:lnSpc>
              <a:buNone/>
            </a:pPr>
            <a:r>
              <a:rPr lang="en-US" i="1" dirty="0" err="1"/>
              <a:t>f</a:t>
            </a:r>
            <a:r>
              <a:rPr lang="en-US" i="1" dirty="0" err="1">
                <a:latin typeface="Cambria Math"/>
                <a:ea typeface="Cambria Math"/>
              </a:rPr>
              <a:t>∘g</a:t>
            </a:r>
            <a:r>
              <a:rPr lang="en-US" i="1" dirty="0">
                <a:latin typeface="Cambria Math"/>
                <a:ea typeface="Cambria Math"/>
              </a:rPr>
              <a:t>  </a:t>
            </a:r>
            <a:r>
              <a:rPr lang="en-US" dirty="0">
                <a:latin typeface="Cambria Math"/>
                <a:ea typeface="Cambria Math"/>
              </a:rPr>
              <a:t>(</a:t>
            </a:r>
            <a:r>
              <a:rPr lang="en-US" i="1" dirty="0">
                <a:latin typeface="Cambria Math"/>
                <a:ea typeface="Cambria Math"/>
              </a:rPr>
              <a:t>c</a:t>
            </a:r>
            <a:r>
              <a:rPr lang="en-US" dirty="0">
                <a:latin typeface="Cambria Math"/>
                <a:ea typeface="Cambria Math"/>
              </a:rPr>
              <a:t>)</a:t>
            </a:r>
            <a:r>
              <a:rPr lang="en-US" i="1" dirty="0">
                <a:latin typeface="Cambria Math"/>
                <a:ea typeface="Cambria Math"/>
              </a:rPr>
              <a:t>= </a:t>
            </a:r>
            <a:r>
              <a:rPr lang="en-US" i="1" dirty="0">
                <a:ea typeface="Cambria Math"/>
              </a:rPr>
              <a:t>f</a:t>
            </a:r>
            <a:r>
              <a:rPr lang="en-US" dirty="0">
                <a:latin typeface="Cambria Math"/>
                <a:ea typeface="Cambria Math"/>
              </a:rPr>
              <a:t>(</a:t>
            </a:r>
            <a:r>
              <a:rPr lang="en-US" i="1" dirty="0">
                <a:latin typeface="Cambria Math"/>
                <a:ea typeface="Cambria Math"/>
              </a:rPr>
              <a:t>g</a:t>
            </a:r>
            <a:r>
              <a:rPr lang="en-US" dirty="0">
                <a:latin typeface="Cambria Math"/>
                <a:ea typeface="Cambria Math"/>
              </a:rPr>
              <a:t>(</a:t>
            </a:r>
            <a:r>
              <a:rPr lang="en-US" i="1" dirty="0">
                <a:latin typeface="Cambria Math"/>
                <a:ea typeface="Cambria Math"/>
              </a:rPr>
              <a:t>c</a:t>
            </a:r>
            <a:r>
              <a:rPr lang="en-US" dirty="0">
                <a:latin typeface="Cambria Math"/>
                <a:ea typeface="Cambria Math"/>
              </a:rPr>
              <a:t>))</a:t>
            </a:r>
            <a:r>
              <a:rPr lang="en-US" i="1" dirty="0">
                <a:latin typeface="Cambria Math"/>
                <a:ea typeface="Cambria Math"/>
              </a:rPr>
              <a:t> = </a:t>
            </a:r>
            <a:r>
              <a:rPr lang="en-US" i="1" dirty="0">
                <a:ea typeface="Cambria Math"/>
              </a:rPr>
              <a:t>f</a:t>
            </a:r>
            <a:r>
              <a:rPr lang="en-US" dirty="0">
                <a:latin typeface="Cambria Math"/>
                <a:ea typeface="Cambria Math"/>
              </a:rPr>
              <a:t>(</a:t>
            </a:r>
            <a:r>
              <a:rPr lang="en-US" i="1" dirty="0">
                <a:latin typeface="Cambria Math"/>
                <a:ea typeface="Cambria Math"/>
              </a:rPr>
              <a:t>a</a:t>
            </a:r>
            <a:r>
              <a:rPr lang="en-US" dirty="0">
                <a:latin typeface="Cambria Math"/>
                <a:ea typeface="Cambria Math"/>
              </a:rPr>
              <a:t>)</a:t>
            </a:r>
            <a:r>
              <a:rPr lang="en-US" i="1" dirty="0">
                <a:latin typeface="Cambria Math"/>
                <a:ea typeface="Cambria Math"/>
              </a:rPr>
              <a:t> = </a:t>
            </a:r>
            <a:r>
              <a:rPr lang="en-US" dirty="0">
                <a:latin typeface="Cambria Math"/>
                <a:ea typeface="Cambria Math"/>
              </a:rPr>
              <a:t>3</a:t>
            </a:r>
            <a:r>
              <a:rPr lang="en-US" i="1" dirty="0">
                <a:latin typeface="Cambria Math"/>
                <a:ea typeface="Cambria Math"/>
              </a:rPr>
              <a:t>.</a:t>
            </a:r>
            <a:r>
              <a:rPr lang="en-US" dirty="0"/>
              <a:t> </a:t>
            </a:r>
          </a:p>
          <a:p>
            <a:pPr lvl="1">
              <a:lnSpc>
                <a:spcPct val="150000"/>
              </a:lnSpc>
              <a:buNone/>
            </a:pPr>
            <a:r>
              <a:rPr lang="en-US" dirty="0"/>
              <a:t>Note that </a:t>
            </a:r>
            <a:r>
              <a:rPr lang="en-US" i="1" dirty="0" err="1"/>
              <a:t>g</a:t>
            </a:r>
            <a:r>
              <a:rPr lang="en-US" i="1" dirty="0" err="1">
                <a:latin typeface="Cambria Math"/>
                <a:ea typeface="Cambria Math"/>
              </a:rPr>
              <a:t>∘f</a:t>
            </a:r>
            <a:r>
              <a:rPr lang="en-US" i="1" dirty="0">
                <a:latin typeface="Cambria Math"/>
                <a:ea typeface="Cambria Math"/>
              </a:rPr>
              <a:t>  </a:t>
            </a:r>
            <a:r>
              <a:rPr lang="en-US" dirty="0">
                <a:latin typeface="Cambria Math"/>
                <a:ea typeface="Cambria Math"/>
              </a:rPr>
              <a:t>is not defined, because the range of </a:t>
            </a:r>
            <a:r>
              <a:rPr lang="en-US" i="1" dirty="0">
                <a:ea typeface="Cambria Math"/>
              </a:rPr>
              <a:t>f</a:t>
            </a:r>
            <a:r>
              <a:rPr lang="en-US" dirty="0">
                <a:latin typeface="Cambria Math"/>
                <a:ea typeface="Cambria Math"/>
              </a:rPr>
              <a:t> is not a subset of the domain of </a:t>
            </a:r>
            <a:r>
              <a:rPr lang="en-US" i="1" dirty="0">
                <a:ea typeface="Cambria Math"/>
              </a:rPr>
              <a:t>g</a:t>
            </a:r>
            <a:r>
              <a:rPr lang="en-US" dirty="0">
                <a:latin typeface="Cambria Math"/>
                <a:ea typeface="Cambria Math"/>
              </a:rPr>
              <a:t>. </a:t>
            </a:r>
            <a:endParaRPr lang="en-US" dirty="0"/>
          </a:p>
          <a:p>
            <a:pPr lvl="1"/>
            <a:endParaRPr lang="en-US" dirty="0"/>
          </a:p>
          <a:p>
            <a:pPr lvl="1"/>
            <a:endParaRPr lang="en-US" dirty="0"/>
          </a:p>
          <a:p>
            <a:pPr lvl="1"/>
            <a:endParaRPr lang="en-US" dirty="0"/>
          </a:p>
          <a:p>
            <a:endParaRPr lang="en-US" dirty="0"/>
          </a:p>
          <a:p>
            <a:endParaRPr lang="en-US" b="1"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Composition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a:buNone/>
                </a:pPr>
                <a:r>
                  <a:rPr lang="en-US" dirty="0"/>
                  <a:t>If                         and                                  , then  Find  </a:t>
                </a:r>
              </a:p>
              <a:p>
                <a14:m>
                  <m:oMath xmlns:m="http://schemas.openxmlformats.org/officeDocument/2006/math">
                    <m:r>
                      <a:rPr lang="en-US" b="0" i="1" smtClean="0">
                        <a:latin typeface="Cambria Math" panose="02040503050406030204" pitchFamily="18" charset="0"/>
                        <a:ea typeface="Cambria Math" panose="02040503050406030204" pitchFamily="18" charset="0"/>
                      </a:rPr>
                      <m:t>𝑓</m:t>
                    </m:r>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𝑔</m:t>
                    </m:r>
                  </m:oMath>
                </a14:m>
                <a:endParaRPr lang="en-US" dirty="0"/>
              </a:p>
              <a:p>
                <a14:m>
                  <m:oMath xmlns:m="http://schemas.openxmlformats.org/officeDocument/2006/math">
                    <m:r>
                      <m:rPr>
                        <m:sty m:val="p"/>
                      </m:rPr>
                      <a:rPr lang="en-US" i="1" smtClean="0">
                        <a:latin typeface="Cambria Math" panose="02040503050406030204" pitchFamily="18" charset="0"/>
                        <a:ea typeface="Cambria Math" panose="02040503050406030204" pitchFamily="18" charset="0"/>
                      </a:rPr>
                      <m:t>g</m:t>
                    </m:r>
                    <m:r>
                      <a:rPr lang="en-US" i="1">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𝑓</m:t>
                    </m:r>
                  </m:oMath>
                </a14:m>
                <a:endParaRPr lang="en-US" b="0" dirty="0">
                  <a:ea typeface="Cambria Math" panose="02040503050406030204" pitchFamily="18" charset="0"/>
                </a:endParaRPr>
              </a:p>
              <a:p>
                <a:pPr marL="50800" indent="0">
                  <a:buNone/>
                </a:pPr>
                <a:endParaRPr lang="en-US" b="0" dirty="0">
                  <a:ea typeface="Cambria Math" panose="02040503050406030204" pitchFamily="18" charset="0"/>
                </a:endParaRPr>
              </a:p>
              <a:p>
                <a:endParaRPr lang="en-US" dirty="0"/>
              </a:p>
              <a:p>
                <a:endParaRPr lang="en-US" b="1" dirty="0"/>
              </a:p>
              <a:p>
                <a:pPr>
                  <a:buNone/>
                </a:pPr>
                <a:r>
                  <a:rPr lang="en-US" dirty="0"/>
                  <a:t>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9"/>
                <a:stretch>
                  <a:fillRect l="-706"/>
                </a:stretch>
              </a:blipFill>
            </p:spPr>
            <p:txBody>
              <a:bodyPr/>
              <a:lstStyle/>
              <a:p>
                <a:r>
                  <a:rPr lang="en-US">
                    <a:noFill/>
                  </a:rPr>
                  <a:t> </a:t>
                </a:r>
              </a:p>
            </p:txBody>
          </p:sp>
        </mc:Fallback>
      </mc:AlternateContent>
      <p:pic>
        <p:nvPicPr>
          <p:cNvPr id="4" name="Picture 3" descr="addin_tmp.png"/>
          <p:cNvPicPr>
            <a:picLocks noChangeAspect="1"/>
          </p:cNvPicPr>
          <p:nvPr>
            <p:custDataLst>
              <p:tags r:id="rId2"/>
            </p:custDataLst>
          </p:nvPr>
        </p:nvPicPr>
        <p:blipFill>
          <a:blip r:embed="rId10" cstate="print"/>
          <a:stretch>
            <a:fillRect/>
          </a:stretch>
        </p:blipFill>
        <p:spPr>
          <a:xfrm>
            <a:off x="1289676" y="1359077"/>
            <a:ext cx="1577340" cy="408623"/>
          </a:xfrm>
          <a:prstGeom prst="rect">
            <a:avLst/>
          </a:prstGeom>
        </p:spPr>
      </p:pic>
      <p:pic>
        <p:nvPicPr>
          <p:cNvPr id="5" name="Picture 4" descr="addin_tmp.png"/>
          <p:cNvPicPr>
            <a:picLocks noChangeAspect="1"/>
          </p:cNvPicPr>
          <p:nvPr>
            <p:custDataLst>
              <p:tags r:id="rId3"/>
            </p:custDataLst>
          </p:nvPr>
        </p:nvPicPr>
        <p:blipFill>
          <a:blip r:embed="rId11" cstate="print"/>
          <a:stretch>
            <a:fillRect/>
          </a:stretch>
        </p:blipFill>
        <p:spPr>
          <a:xfrm>
            <a:off x="4114801" y="1397654"/>
            <a:ext cx="2240280" cy="382905"/>
          </a:xfrm>
          <a:prstGeom prst="rect">
            <a:avLst/>
          </a:prstGeom>
        </p:spPr>
      </p:pic>
      <p:pic>
        <p:nvPicPr>
          <p:cNvPr id="6" name="Picture 5" descr="addin_tmp.png"/>
          <p:cNvPicPr>
            <a:picLocks noChangeAspect="1"/>
          </p:cNvPicPr>
          <p:nvPr>
            <p:custDataLst>
              <p:tags r:id="rId4"/>
            </p:custDataLst>
          </p:nvPr>
        </p:nvPicPr>
        <p:blipFill>
          <a:blip r:embed="rId12" cstate="print"/>
          <a:stretch>
            <a:fillRect/>
          </a:stretch>
        </p:blipFill>
        <p:spPr>
          <a:xfrm>
            <a:off x="4191001" y="3845173"/>
            <a:ext cx="3206115" cy="408623"/>
          </a:xfrm>
          <a:prstGeom prst="rect">
            <a:avLst/>
          </a:prstGeom>
        </p:spPr>
      </p:pic>
      <p:pic>
        <p:nvPicPr>
          <p:cNvPr id="9" name="Picture 8" descr="addin_tmp.png"/>
          <p:cNvPicPr>
            <a:picLocks noChangeAspect="1"/>
          </p:cNvPicPr>
          <p:nvPr>
            <p:custDataLst>
              <p:tags r:id="rId5"/>
            </p:custDataLst>
          </p:nvPr>
        </p:nvPicPr>
        <p:blipFill>
          <a:blip r:embed="rId13" cstate="print"/>
          <a:stretch>
            <a:fillRect/>
          </a:stretch>
        </p:blipFill>
        <p:spPr>
          <a:xfrm>
            <a:off x="4114801" y="4963887"/>
            <a:ext cx="2931795" cy="408623"/>
          </a:xfrm>
          <a:prstGeom prst="rect">
            <a:avLst/>
          </a:prstGeom>
        </p:spPr>
      </p:pic>
      <p:sp>
        <p:nvSpPr>
          <p:cNvPr id="7" name="Slide Number Placeholder 6">
            <a:extLst>
              <a:ext uri="{FF2B5EF4-FFF2-40B4-BE49-F238E27FC236}">
                <a16:creationId xmlns:a16="http://schemas.microsoft.com/office/drawing/2014/main" id="{14B835A5-C610-7BF9-9B29-D3871701FE9A}"/>
              </a:ext>
            </a:extLst>
          </p:cNvPr>
          <p:cNvSpPr>
            <a:spLocks noGrp="1"/>
          </p:cNvSpPr>
          <p:nvPr>
            <p:ph type="sldNum" sz="quarter" idx="12"/>
          </p:nvPr>
        </p:nvSpPr>
        <p:spPr/>
        <p:txBody>
          <a:bodyPr/>
          <a:lstStyle/>
          <a:p>
            <a:fld id="{6BDBACC2-E59C-4C76-9B43-ACFA72B85B74}" type="slidenum">
              <a:rPr lang="en-US" smtClean="0"/>
              <a:pPr/>
              <a:t>35</a:t>
            </a:fld>
            <a:endParaRPr lang="en-US"/>
          </a:p>
        </p:txBody>
      </p:sp>
      <p:pic>
        <p:nvPicPr>
          <p:cNvPr id="8" name="Graphic 7">
            <a:extLst>
              <a:ext uri="{FF2B5EF4-FFF2-40B4-BE49-F238E27FC236}">
                <a16:creationId xmlns:a16="http://schemas.microsoft.com/office/drawing/2014/main" id="{8847D1C6-3623-A5F4-2AAD-66F41B108EF0}"/>
              </a:ext>
            </a:extLst>
          </p:cNvPr>
          <p:cNvPicPr>
            <a:picLocks noChangeAspect="1"/>
            <a:extLst>
              <a:ext uri="{51228E76-BA90-4043-B771-695A4F85340A}">
                <alf:liveFeedProps xmlns:alf="http://schemas.microsoft.com/office/drawing/2021/livefeed"/>
              </a:ext>
            </a:extLst>
          </p:cNvPicPr>
          <p:nvPr/>
        </p:nvPicPr>
        <p:blipFill>
          <a:blip r:embed="rId14">
            <a:extLst>
              <a:ext uri="{96DAC541-7B7A-43D3-8B79-37D633B846F1}">
                <asvg:svgBlip xmlns:asvg="http://schemas.microsoft.com/office/drawing/2016/SVG/main" r:embed="rId15"/>
              </a:ext>
            </a:extLst>
          </a:blip>
          <a:stretch>
            <a:fillRect/>
          </a:stretch>
        </p:blipFill>
        <p:spPr>
          <a:xfrm>
            <a:off x="10052304" y="4718304"/>
            <a:ext cx="2057400" cy="2057400"/>
          </a:xfrm>
          <a:prstGeom prst="ellipse">
            <a:avLst/>
          </a:prstGeom>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Graphs of Functions</a:t>
            </a:r>
          </a:p>
        </p:txBody>
      </p:sp>
      <p:sp>
        <p:nvSpPr>
          <p:cNvPr id="3" name="Content Placeholder 2"/>
          <p:cNvSpPr>
            <a:spLocks noGrp="1"/>
          </p:cNvSpPr>
          <p:nvPr>
            <p:ph idx="1"/>
          </p:nvPr>
        </p:nvSpPr>
        <p:spPr/>
        <p:txBody>
          <a:bodyPr/>
          <a:lstStyle/>
          <a:p>
            <a:r>
              <a:rPr lang="en-US" dirty="0"/>
              <a:t>Let </a:t>
            </a:r>
            <a:r>
              <a:rPr lang="en-US" i="1" dirty="0"/>
              <a:t>f</a:t>
            </a:r>
            <a:r>
              <a:rPr lang="en-US" dirty="0"/>
              <a:t> be a function from the set </a:t>
            </a:r>
            <a:r>
              <a:rPr lang="en-US" i="1" dirty="0"/>
              <a:t>A</a:t>
            </a:r>
            <a:r>
              <a:rPr lang="en-US" dirty="0"/>
              <a:t> to the set </a:t>
            </a:r>
            <a:r>
              <a:rPr lang="en-US" i="1" dirty="0"/>
              <a:t>B</a:t>
            </a:r>
            <a:r>
              <a:rPr lang="en-US" dirty="0"/>
              <a:t>. The </a:t>
            </a:r>
            <a:r>
              <a:rPr lang="en-US" i="1" dirty="0"/>
              <a:t>graph</a:t>
            </a:r>
            <a:r>
              <a:rPr lang="en-US" dirty="0"/>
              <a:t> of the function </a:t>
            </a:r>
            <a:r>
              <a:rPr lang="en-US" i="1" dirty="0"/>
              <a:t>f</a:t>
            </a:r>
            <a:r>
              <a:rPr lang="en-US" dirty="0"/>
              <a:t> is the set of ordered pairs   </a:t>
            </a:r>
            <a:r>
              <a:rPr lang="en-US" dirty="0">
                <a:latin typeface="Cambria Math" pitchFamily="18" charset="0"/>
                <a:ea typeface="Cambria Math" pitchFamily="18" charset="0"/>
              </a:rPr>
              <a:t>{(</a:t>
            </a:r>
            <a:r>
              <a:rPr lang="en-US" i="1" dirty="0" err="1">
                <a:ea typeface="Cambria Math" pitchFamily="18" charset="0"/>
              </a:rPr>
              <a:t>a,b</a:t>
            </a:r>
            <a:r>
              <a:rPr lang="en-US" dirty="0">
                <a:latin typeface="Cambria Math" pitchFamily="18" charset="0"/>
                <a:ea typeface="Cambria Math" pitchFamily="18" charset="0"/>
              </a:rPr>
              <a:t>) | </a:t>
            </a:r>
            <a:r>
              <a:rPr lang="en-US" i="1" dirty="0">
                <a:ea typeface="Cambria Math" pitchFamily="18" charset="0"/>
              </a:rPr>
              <a:t>a</a:t>
            </a:r>
            <a:r>
              <a:rPr lang="en-US" dirty="0">
                <a:latin typeface="Cambria Math" pitchFamily="18" charset="0"/>
                <a:ea typeface="Cambria Math" pitchFamily="18" charset="0"/>
              </a:rPr>
              <a:t> ∈</a:t>
            </a:r>
            <a:r>
              <a:rPr lang="en-US" i="1" dirty="0">
                <a:latin typeface="Cambria Math"/>
                <a:ea typeface="Cambria Math"/>
              </a:rPr>
              <a:t>A</a:t>
            </a:r>
            <a:r>
              <a:rPr lang="en-US" dirty="0">
                <a:latin typeface="Cambria Math"/>
                <a:ea typeface="Cambria Math"/>
              </a:rPr>
              <a:t> and </a:t>
            </a:r>
            <a:r>
              <a:rPr lang="en-US" i="1" dirty="0">
                <a:ea typeface="Cambria Math"/>
              </a:rPr>
              <a:t>f</a:t>
            </a:r>
            <a:r>
              <a:rPr lang="en-US" dirty="0">
                <a:latin typeface="Cambria Math"/>
                <a:ea typeface="Cambria Math"/>
              </a:rPr>
              <a:t>(</a:t>
            </a:r>
            <a:r>
              <a:rPr lang="en-US" i="1" dirty="0">
                <a:ea typeface="Cambria Math"/>
              </a:rPr>
              <a:t>a</a:t>
            </a:r>
            <a:r>
              <a:rPr lang="en-US" dirty="0">
                <a:latin typeface="Cambria Math"/>
                <a:ea typeface="Cambria Math"/>
              </a:rPr>
              <a:t>) = </a:t>
            </a:r>
            <a:r>
              <a:rPr lang="en-US" i="1" dirty="0">
                <a:ea typeface="Cambria Math"/>
              </a:rPr>
              <a:t>b</a:t>
            </a:r>
            <a:r>
              <a:rPr lang="en-US" dirty="0">
                <a:latin typeface="Cambria Math"/>
                <a:ea typeface="Cambria Math"/>
              </a:rPr>
              <a:t>}.</a:t>
            </a:r>
            <a:endParaRPr lang="en-US" dirty="0"/>
          </a:p>
        </p:txBody>
      </p:sp>
      <p:pic>
        <p:nvPicPr>
          <p:cNvPr id="4" name="Picture 3" descr="0219.jpg"/>
          <p:cNvPicPr>
            <a:picLocks noChangeAspect="1"/>
          </p:cNvPicPr>
          <p:nvPr/>
        </p:nvPicPr>
        <p:blipFill>
          <a:blip r:embed="rId2" cstate="print"/>
          <a:stretch>
            <a:fillRect/>
          </a:stretch>
        </p:blipFill>
        <p:spPr>
          <a:xfrm>
            <a:off x="2109111" y="2405072"/>
            <a:ext cx="2536371" cy="2536371"/>
          </a:xfrm>
          <a:prstGeom prst="rect">
            <a:avLst/>
          </a:prstGeom>
        </p:spPr>
      </p:pic>
      <p:pic>
        <p:nvPicPr>
          <p:cNvPr id="5" name="Picture 4" descr="0220.jpg"/>
          <p:cNvPicPr>
            <a:picLocks noChangeAspect="1"/>
          </p:cNvPicPr>
          <p:nvPr/>
        </p:nvPicPr>
        <p:blipFill>
          <a:blip r:embed="rId3" cstate="print"/>
          <a:stretch>
            <a:fillRect/>
          </a:stretch>
        </p:blipFill>
        <p:spPr>
          <a:xfrm>
            <a:off x="6549356" y="2514025"/>
            <a:ext cx="2670844" cy="2413449"/>
          </a:xfrm>
          <a:prstGeom prst="rect">
            <a:avLst/>
          </a:prstGeom>
        </p:spPr>
      </p:pic>
      <p:sp>
        <p:nvSpPr>
          <p:cNvPr id="6" name="TextBox 5"/>
          <p:cNvSpPr txBox="1"/>
          <p:nvPr/>
        </p:nvSpPr>
        <p:spPr>
          <a:xfrm>
            <a:off x="1676400" y="4927474"/>
            <a:ext cx="4572000" cy="830997"/>
          </a:xfrm>
          <a:prstGeom prst="rect">
            <a:avLst/>
          </a:prstGeom>
          <a:noFill/>
        </p:spPr>
        <p:txBody>
          <a:bodyPr wrap="square" rtlCol="0">
            <a:spAutoFit/>
          </a:bodyPr>
          <a:lstStyle/>
          <a:p>
            <a:r>
              <a:rPr lang="en-US" sz="2400" dirty="0"/>
              <a:t>Graph of </a:t>
            </a:r>
            <a:r>
              <a:rPr lang="en-US" sz="2400" i="1" dirty="0"/>
              <a:t>f</a:t>
            </a:r>
            <a:r>
              <a:rPr lang="en-US" sz="2400" dirty="0"/>
              <a:t>(</a:t>
            </a:r>
            <a:r>
              <a:rPr lang="en-US" sz="2400" i="1" dirty="0"/>
              <a:t>n</a:t>
            </a:r>
            <a:r>
              <a:rPr lang="en-US" sz="2400" dirty="0"/>
              <a:t>) = </a:t>
            </a:r>
            <a:r>
              <a:rPr lang="en-US" sz="2400" dirty="0">
                <a:latin typeface="Cambria Math" pitchFamily="18" charset="0"/>
                <a:ea typeface="Cambria Math" pitchFamily="18" charset="0"/>
              </a:rPr>
              <a:t>2</a:t>
            </a:r>
            <a:r>
              <a:rPr lang="en-US" sz="2400" i="1" dirty="0"/>
              <a:t>n</a:t>
            </a:r>
            <a:r>
              <a:rPr lang="en-US" sz="2400" dirty="0"/>
              <a:t> </a:t>
            </a:r>
            <a:r>
              <a:rPr lang="en-US" sz="2400" dirty="0">
                <a:latin typeface="Cambria Math" pitchFamily="18" charset="0"/>
                <a:ea typeface="Cambria Math" pitchFamily="18" charset="0"/>
              </a:rPr>
              <a:t>+ 1 </a:t>
            </a:r>
          </a:p>
          <a:p>
            <a:r>
              <a:rPr lang="en-US" sz="2400" dirty="0"/>
              <a:t>    from Z to Z</a:t>
            </a:r>
          </a:p>
        </p:txBody>
      </p:sp>
      <p:sp>
        <p:nvSpPr>
          <p:cNvPr id="7" name="TextBox 6"/>
          <p:cNvSpPr txBox="1"/>
          <p:nvPr/>
        </p:nvSpPr>
        <p:spPr>
          <a:xfrm>
            <a:off x="6244556" y="5029583"/>
            <a:ext cx="4572000" cy="830997"/>
          </a:xfrm>
          <a:prstGeom prst="rect">
            <a:avLst/>
          </a:prstGeom>
          <a:noFill/>
        </p:spPr>
        <p:txBody>
          <a:bodyPr wrap="square" rtlCol="0">
            <a:spAutoFit/>
          </a:bodyPr>
          <a:lstStyle/>
          <a:p>
            <a:r>
              <a:rPr lang="en-US" sz="2400" dirty="0"/>
              <a:t>Graph of </a:t>
            </a:r>
            <a:r>
              <a:rPr lang="en-US" sz="2400" i="1" dirty="0"/>
              <a:t>f</a:t>
            </a:r>
            <a:r>
              <a:rPr lang="en-US" sz="2400" dirty="0"/>
              <a:t>(</a:t>
            </a:r>
            <a:r>
              <a:rPr lang="en-US" sz="2400" i="1" dirty="0"/>
              <a:t>x</a:t>
            </a:r>
            <a:r>
              <a:rPr lang="en-US" sz="2400" dirty="0"/>
              <a:t>) = </a:t>
            </a:r>
            <a:r>
              <a:rPr lang="en-US" sz="2400" i="1" dirty="0"/>
              <a:t>x</a:t>
            </a:r>
            <a:r>
              <a:rPr lang="en-US" sz="2400" baseline="30000" dirty="0">
                <a:latin typeface="Cambria Math" pitchFamily="18" charset="0"/>
                <a:ea typeface="Cambria Math" pitchFamily="18" charset="0"/>
              </a:rPr>
              <a:t>2</a:t>
            </a:r>
            <a:r>
              <a:rPr lang="en-US" sz="2400" dirty="0"/>
              <a:t> </a:t>
            </a:r>
          </a:p>
          <a:p>
            <a:r>
              <a:rPr lang="en-US" sz="2400" dirty="0"/>
              <a:t>    from Z to Z</a:t>
            </a:r>
          </a:p>
        </p:txBody>
      </p:sp>
      <p:sp>
        <p:nvSpPr>
          <p:cNvPr id="8" name="Slide Number Placeholder 7">
            <a:extLst>
              <a:ext uri="{FF2B5EF4-FFF2-40B4-BE49-F238E27FC236}">
                <a16:creationId xmlns:a16="http://schemas.microsoft.com/office/drawing/2014/main" id="{CDF4F254-06CE-B556-D5B2-A13DB33102B3}"/>
              </a:ext>
            </a:extLst>
          </p:cNvPr>
          <p:cNvSpPr>
            <a:spLocks noGrp="1"/>
          </p:cNvSpPr>
          <p:nvPr>
            <p:ph type="sldNum" sz="quarter" idx="12"/>
          </p:nvPr>
        </p:nvSpPr>
        <p:spPr/>
        <p:txBody>
          <a:bodyPr/>
          <a:lstStyle/>
          <a:p>
            <a:fld id="{6BDBACC2-E59C-4C76-9B43-ACFA72B85B74}" type="slidenum">
              <a:rPr lang="en-US" smtClean="0"/>
              <a:pPr/>
              <a:t>36</a:t>
            </a:fld>
            <a:endParaRPr lang="en-US"/>
          </a:p>
        </p:txBody>
      </p:sp>
      <p:pic>
        <p:nvPicPr>
          <p:cNvPr id="9" name="Graphic 8">
            <a:extLst>
              <a:ext uri="{FF2B5EF4-FFF2-40B4-BE49-F238E27FC236}">
                <a16:creationId xmlns:a16="http://schemas.microsoft.com/office/drawing/2014/main" id="{5D99C1F3-B323-6062-46EC-8EA2DFC68351}"/>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a:bodyPr>
          <a:lstStyle/>
          <a:p>
            <a:pPr>
              <a:buNone/>
            </a:pPr>
            <a:r>
              <a:rPr lang="en-US" b="1" dirty="0"/>
              <a:t>                           </a:t>
            </a:r>
            <a:r>
              <a:rPr lang="en-US" dirty="0"/>
              <a:t>Let f and g be functions from the set of integers to the set of integers defined by  </a:t>
            </a:r>
            <a:r>
              <a:rPr lang="en-US" i="1" dirty="0"/>
              <a:t>f</a:t>
            </a:r>
            <a:r>
              <a:rPr lang="en-US" dirty="0"/>
              <a:t>(</a:t>
            </a:r>
            <a:r>
              <a:rPr lang="en-US" i="1" dirty="0"/>
              <a:t>x</a:t>
            </a:r>
            <a:r>
              <a:rPr lang="en-US" dirty="0"/>
              <a:t>)</a:t>
            </a:r>
            <a:r>
              <a:rPr lang="en-US" i="1" dirty="0"/>
              <a:t> = </a:t>
            </a:r>
            <a:r>
              <a:rPr lang="en-US" dirty="0">
                <a:ea typeface="Cambria Math" pitchFamily="18" charset="0"/>
              </a:rPr>
              <a:t>2</a:t>
            </a:r>
            <a:r>
              <a:rPr lang="en-US" i="1" dirty="0"/>
              <a:t>x </a:t>
            </a:r>
            <a:r>
              <a:rPr lang="en-US" dirty="0"/>
              <a:t>+</a:t>
            </a:r>
            <a:r>
              <a:rPr lang="en-US" i="1" dirty="0"/>
              <a:t> </a:t>
            </a:r>
            <a:r>
              <a:rPr lang="en-US" dirty="0">
                <a:ea typeface="Cambria Math" pitchFamily="18" charset="0"/>
              </a:rPr>
              <a:t>3</a:t>
            </a:r>
            <a:r>
              <a:rPr lang="en-US" i="1" dirty="0"/>
              <a:t> </a:t>
            </a:r>
            <a:r>
              <a:rPr lang="en-US" dirty="0"/>
              <a:t>and </a:t>
            </a:r>
            <a:r>
              <a:rPr lang="en-US" i="1" dirty="0"/>
              <a:t>g</a:t>
            </a:r>
            <a:r>
              <a:rPr lang="en-US" dirty="0"/>
              <a:t>(</a:t>
            </a:r>
            <a:r>
              <a:rPr lang="en-US" i="1" dirty="0"/>
              <a:t>x</a:t>
            </a:r>
            <a:r>
              <a:rPr lang="en-US" dirty="0"/>
              <a:t>)</a:t>
            </a:r>
            <a:r>
              <a:rPr lang="en-US" i="1" dirty="0"/>
              <a:t> = </a:t>
            </a:r>
            <a:r>
              <a:rPr lang="en-US" dirty="0">
                <a:ea typeface="Cambria Math" pitchFamily="18" charset="0"/>
              </a:rPr>
              <a:t>3</a:t>
            </a:r>
            <a:r>
              <a:rPr lang="en-US" i="1" dirty="0"/>
              <a:t>x </a:t>
            </a:r>
            <a:r>
              <a:rPr lang="en-US" dirty="0"/>
              <a:t>+</a:t>
            </a:r>
            <a:r>
              <a:rPr lang="en-US" i="1" dirty="0"/>
              <a:t> </a:t>
            </a:r>
            <a:r>
              <a:rPr lang="en-US" dirty="0">
                <a:ea typeface="Cambria Math" pitchFamily="18" charset="0"/>
              </a:rPr>
              <a:t>2</a:t>
            </a:r>
            <a:r>
              <a:rPr lang="en-US" dirty="0"/>
              <a:t>. </a:t>
            </a:r>
          </a:p>
          <a:p>
            <a:pPr>
              <a:buNone/>
            </a:pPr>
            <a:r>
              <a:rPr lang="en-US" dirty="0"/>
              <a:t>   What is the composition of </a:t>
            </a:r>
            <a:r>
              <a:rPr lang="en-US" i="1" dirty="0"/>
              <a:t>f</a:t>
            </a:r>
            <a:r>
              <a:rPr lang="en-US" dirty="0"/>
              <a:t> and </a:t>
            </a:r>
            <a:r>
              <a:rPr lang="en-US" i="1" dirty="0"/>
              <a:t>g</a:t>
            </a:r>
            <a:r>
              <a:rPr lang="en-US" dirty="0"/>
              <a:t>, and also the composition of </a:t>
            </a:r>
            <a:r>
              <a:rPr lang="en-US" i="1" dirty="0"/>
              <a:t>g</a:t>
            </a:r>
            <a:r>
              <a:rPr lang="en-US" dirty="0"/>
              <a:t> and </a:t>
            </a:r>
            <a:r>
              <a:rPr lang="en-US" i="1" dirty="0"/>
              <a:t>f </a:t>
            </a:r>
            <a:r>
              <a:rPr lang="en-US" dirty="0"/>
              <a:t>?</a:t>
            </a:r>
          </a:p>
          <a:p>
            <a:pPr>
              <a:buNone/>
            </a:pPr>
            <a:r>
              <a:rPr lang="en-US" b="1" dirty="0"/>
              <a:t>     Solution:</a:t>
            </a:r>
            <a:endParaRPr lang="en-US" dirty="0"/>
          </a:p>
          <a:p>
            <a:pPr lvl="1">
              <a:lnSpc>
                <a:spcPct val="160000"/>
              </a:lnSpc>
              <a:buNone/>
            </a:pPr>
            <a:r>
              <a:rPr lang="en-US" i="1" dirty="0" err="1">
                <a:latin typeface="Times New Roman" panose="02020603050405020304" pitchFamily="18" charset="0"/>
                <a:cs typeface="Times New Roman" panose="02020603050405020304" pitchFamily="18" charset="0"/>
              </a:rPr>
              <a:t>f</a:t>
            </a:r>
            <a:r>
              <a:rPr lang="en-US" i="1" dirty="0" err="1">
                <a:latin typeface="Times New Roman" panose="02020603050405020304" pitchFamily="18" charset="0"/>
                <a:ea typeface="Cambria Math"/>
                <a:cs typeface="Times New Roman" panose="02020603050405020304" pitchFamily="18" charset="0"/>
              </a:rPr>
              <a:t>∘g</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f</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g</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 f</a:t>
            </a:r>
            <a:r>
              <a:rPr lang="en-US" dirty="0">
                <a:latin typeface="Times New Roman" panose="02020603050405020304" pitchFamily="18" charset="0"/>
                <a:ea typeface="Cambria Math"/>
                <a:cs typeface="Times New Roman" panose="02020603050405020304" pitchFamily="18" charset="0"/>
              </a:rPr>
              <a:t>(3</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2)</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2(3</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2)</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r>
              <a:rPr lang="en-US" i="1" dirty="0">
                <a:latin typeface="Times New Roman" panose="02020603050405020304" pitchFamily="18" charset="0"/>
                <a:ea typeface="Cambria Math"/>
                <a:cs typeface="Times New Roman" panose="02020603050405020304" pitchFamily="18" charset="0"/>
              </a:rPr>
              <a:t> = </a:t>
            </a:r>
            <a:r>
              <a:rPr lang="en-US" dirty="0">
                <a:latin typeface="Times New Roman" panose="02020603050405020304" pitchFamily="18" charset="0"/>
                <a:ea typeface="Cambria Math"/>
                <a:cs typeface="Times New Roman" panose="02020603050405020304" pitchFamily="18" charset="0"/>
              </a:rPr>
              <a:t>6</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+ 7</a:t>
            </a:r>
            <a:endParaRPr lang="en-US" dirty="0">
              <a:latin typeface="Times New Roman" panose="02020603050405020304" pitchFamily="18" charset="0"/>
              <a:cs typeface="Times New Roman" panose="02020603050405020304" pitchFamily="18" charset="0"/>
            </a:endParaRPr>
          </a:p>
          <a:p>
            <a:pPr lvl="1">
              <a:lnSpc>
                <a:spcPct val="160000"/>
              </a:lnSpc>
              <a:buNone/>
            </a:pPr>
            <a:r>
              <a:rPr lang="en-US" i="1" dirty="0" err="1">
                <a:latin typeface="Times New Roman" panose="02020603050405020304" pitchFamily="18" charset="0"/>
                <a:cs typeface="Times New Roman" panose="02020603050405020304" pitchFamily="18" charset="0"/>
              </a:rPr>
              <a:t>g</a:t>
            </a:r>
            <a:r>
              <a:rPr lang="en-US" i="1" dirty="0" err="1">
                <a:latin typeface="Times New Roman" panose="02020603050405020304" pitchFamily="18" charset="0"/>
                <a:ea typeface="Cambria Math"/>
                <a:cs typeface="Times New Roman" panose="02020603050405020304" pitchFamily="18" charset="0"/>
              </a:rPr>
              <a:t>∘f</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g</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f</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 g</a:t>
            </a:r>
            <a:r>
              <a:rPr lang="en-US" dirty="0">
                <a:latin typeface="Times New Roman" panose="02020603050405020304" pitchFamily="18" charset="0"/>
                <a:ea typeface="Cambria Math"/>
                <a:cs typeface="Times New Roman" panose="02020603050405020304" pitchFamily="18" charset="0"/>
              </a:rPr>
              <a:t>(2</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+ 3) = 3(2</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3)</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+ 2</a:t>
            </a:r>
            <a:r>
              <a:rPr lang="en-US" i="1" dirty="0">
                <a:latin typeface="Times New Roman" panose="02020603050405020304" pitchFamily="18" charset="0"/>
                <a:ea typeface="Cambria Math"/>
                <a:cs typeface="Times New Roman" panose="02020603050405020304" pitchFamily="18" charset="0"/>
              </a:rPr>
              <a:t> = </a:t>
            </a:r>
            <a:r>
              <a:rPr lang="en-US" dirty="0">
                <a:latin typeface="Times New Roman" panose="02020603050405020304" pitchFamily="18" charset="0"/>
                <a:ea typeface="Cambria Math"/>
                <a:cs typeface="Times New Roman" panose="02020603050405020304" pitchFamily="18" charset="0"/>
              </a:rPr>
              <a:t>6</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+ 11</a:t>
            </a:r>
            <a:r>
              <a:rPr lang="en-US" dirty="0">
                <a:latin typeface="Times New Roman" panose="02020603050405020304" pitchFamily="18" charset="0"/>
                <a:cs typeface="Times New Roman" panose="02020603050405020304" pitchFamily="18" charset="0"/>
              </a:rPr>
              <a:t> </a:t>
            </a:r>
          </a:p>
          <a:p>
            <a:endParaRPr lang="en-US" dirty="0"/>
          </a:p>
          <a:p>
            <a:endParaRPr lang="en-US" dirty="0"/>
          </a:p>
        </p:txBody>
      </p:sp>
      <p:sp>
        <p:nvSpPr>
          <p:cNvPr id="4" name="Slide Number Placeholder 3">
            <a:extLst>
              <a:ext uri="{FF2B5EF4-FFF2-40B4-BE49-F238E27FC236}">
                <a16:creationId xmlns:a16="http://schemas.microsoft.com/office/drawing/2014/main" id="{277324AC-BAED-68CF-76C1-6EC51D621A63}"/>
              </a:ext>
            </a:extLst>
          </p:cNvPr>
          <p:cNvSpPr>
            <a:spLocks noGrp="1"/>
          </p:cNvSpPr>
          <p:nvPr>
            <p:ph type="sldNum" sz="quarter" idx="12"/>
          </p:nvPr>
        </p:nvSpPr>
        <p:spPr/>
        <p:txBody>
          <a:bodyPr/>
          <a:lstStyle/>
          <a:p>
            <a:fld id="{6BDBACC2-E59C-4C76-9B43-ACFA72B85B74}" type="slidenum">
              <a:rPr lang="en-US" smtClean="0"/>
              <a:pPr/>
              <a:t>37</a:t>
            </a:fld>
            <a:endParaRPr lang="en-US"/>
          </a:p>
        </p:txBody>
      </p:sp>
      <p:pic>
        <p:nvPicPr>
          <p:cNvPr id="5" name="Graphic 4">
            <a:extLst>
              <a:ext uri="{FF2B5EF4-FFF2-40B4-BE49-F238E27FC236}">
                <a16:creationId xmlns:a16="http://schemas.microsoft.com/office/drawing/2014/main" id="{A703E049-7116-2A1E-E6E3-32D171063BD6}"/>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a:bodyPr>
          <a:lstStyle/>
          <a:p>
            <a:pPr>
              <a:buNone/>
            </a:pPr>
            <a:r>
              <a:rPr lang="en-US" b="1" dirty="0"/>
              <a:t>                 </a:t>
            </a:r>
            <a:r>
              <a:rPr lang="en-US" dirty="0"/>
              <a:t>Let f and g be functions from the set of integers to the set of integers defined by  </a:t>
            </a:r>
            <a:r>
              <a:rPr lang="en-US" i="1" dirty="0"/>
              <a:t>f</a:t>
            </a:r>
            <a:r>
              <a:rPr lang="en-US" dirty="0"/>
              <a:t>(</a:t>
            </a:r>
            <a:r>
              <a:rPr lang="en-US" i="1" dirty="0"/>
              <a:t>x</a:t>
            </a:r>
            <a:r>
              <a:rPr lang="en-US" dirty="0"/>
              <a:t>)</a:t>
            </a:r>
            <a:r>
              <a:rPr lang="en-US" i="1" dirty="0"/>
              <a:t> = </a:t>
            </a:r>
            <a:r>
              <a:rPr lang="en-US" dirty="0">
                <a:ea typeface="Cambria Math" pitchFamily="18" charset="0"/>
              </a:rPr>
              <a:t>2</a:t>
            </a:r>
            <a:r>
              <a:rPr lang="en-US" i="1" dirty="0"/>
              <a:t>x </a:t>
            </a:r>
            <a:r>
              <a:rPr lang="en-US" dirty="0"/>
              <a:t>+</a:t>
            </a:r>
            <a:r>
              <a:rPr lang="en-US" i="1" dirty="0"/>
              <a:t> </a:t>
            </a:r>
            <a:r>
              <a:rPr lang="en-US" dirty="0">
                <a:ea typeface="Cambria Math" pitchFamily="18" charset="0"/>
              </a:rPr>
              <a:t>3</a:t>
            </a:r>
            <a:r>
              <a:rPr lang="en-US" i="1" dirty="0"/>
              <a:t> </a:t>
            </a:r>
            <a:r>
              <a:rPr lang="en-US" dirty="0"/>
              <a:t>and </a:t>
            </a:r>
            <a:r>
              <a:rPr lang="en-US" i="1" dirty="0"/>
              <a:t>g</a:t>
            </a:r>
            <a:r>
              <a:rPr lang="en-US" dirty="0"/>
              <a:t>(</a:t>
            </a:r>
            <a:r>
              <a:rPr lang="en-US" i="1" dirty="0"/>
              <a:t>x</a:t>
            </a:r>
            <a:r>
              <a:rPr lang="en-US" dirty="0"/>
              <a:t>)</a:t>
            </a:r>
            <a:r>
              <a:rPr lang="en-US" i="1" dirty="0"/>
              <a:t> = </a:t>
            </a:r>
            <a:r>
              <a:rPr lang="en-US" dirty="0">
                <a:ea typeface="Cambria Math" pitchFamily="18" charset="0"/>
              </a:rPr>
              <a:t>3</a:t>
            </a:r>
            <a:r>
              <a:rPr lang="en-US" i="1" dirty="0"/>
              <a:t>x </a:t>
            </a:r>
            <a:r>
              <a:rPr lang="en-US" dirty="0"/>
              <a:t>+</a:t>
            </a:r>
            <a:r>
              <a:rPr lang="en-US" i="1" dirty="0"/>
              <a:t> </a:t>
            </a:r>
            <a:r>
              <a:rPr lang="en-US" dirty="0">
                <a:ea typeface="Cambria Math" pitchFamily="18" charset="0"/>
              </a:rPr>
              <a:t>2</a:t>
            </a:r>
            <a:r>
              <a:rPr lang="en-US" dirty="0"/>
              <a:t>. </a:t>
            </a:r>
          </a:p>
          <a:p>
            <a:pPr>
              <a:buNone/>
            </a:pPr>
            <a:r>
              <a:rPr lang="en-US" dirty="0"/>
              <a:t>   What is the composition of </a:t>
            </a:r>
            <a:r>
              <a:rPr lang="en-US" i="1" dirty="0"/>
              <a:t>f</a:t>
            </a:r>
            <a:r>
              <a:rPr lang="en-US" dirty="0"/>
              <a:t> and </a:t>
            </a:r>
            <a:r>
              <a:rPr lang="en-US" i="1" dirty="0"/>
              <a:t>g</a:t>
            </a:r>
            <a:r>
              <a:rPr lang="en-US" dirty="0"/>
              <a:t>, and also the composition of </a:t>
            </a:r>
            <a:r>
              <a:rPr lang="en-US" i="1" dirty="0"/>
              <a:t>g</a:t>
            </a:r>
            <a:r>
              <a:rPr lang="en-US" dirty="0"/>
              <a:t> and </a:t>
            </a:r>
            <a:r>
              <a:rPr lang="en-US" i="1" dirty="0"/>
              <a:t>f </a:t>
            </a:r>
            <a:r>
              <a:rPr lang="en-US" dirty="0"/>
              <a:t>?</a:t>
            </a:r>
          </a:p>
          <a:p>
            <a:pPr>
              <a:buNone/>
            </a:pPr>
            <a:r>
              <a:rPr lang="en-US" b="1" dirty="0"/>
              <a:t>     Solution:</a:t>
            </a:r>
            <a:endParaRPr lang="en-US" dirty="0"/>
          </a:p>
          <a:p>
            <a:pPr lvl="1">
              <a:lnSpc>
                <a:spcPct val="160000"/>
              </a:lnSpc>
              <a:buNone/>
            </a:pPr>
            <a:r>
              <a:rPr lang="en-US" i="1" dirty="0" err="1">
                <a:latin typeface="Times New Roman" panose="02020603050405020304" pitchFamily="18" charset="0"/>
                <a:cs typeface="Times New Roman" panose="02020603050405020304" pitchFamily="18" charset="0"/>
              </a:rPr>
              <a:t>f</a:t>
            </a:r>
            <a:r>
              <a:rPr lang="en-US" i="1" dirty="0" err="1">
                <a:latin typeface="Times New Roman" panose="02020603050405020304" pitchFamily="18" charset="0"/>
                <a:ea typeface="Cambria Math"/>
                <a:cs typeface="Times New Roman" panose="02020603050405020304" pitchFamily="18" charset="0"/>
              </a:rPr>
              <a:t>∘g</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f</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g</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 f</a:t>
            </a:r>
            <a:r>
              <a:rPr lang="en-US" dirty="0">
                <a:latin typeface="Times New Roman" panose="02020603050405020304" pitchFamily="18" charset="0"/>
                <a:ea typeface="Cambria Math"/>
                <a:cs typeface="Times New Roman" panose="02020603050405020304" pitchFamily="18" charset="0"/>
              </a:rPr>
              <a:t>(3</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2)</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2(3</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2)</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r>
              <a:rPr lang="en-US" i="1" dirty="0">
                <a:latin typeface="Times New Roman" panose="02020603050405020304" pitchFamily="18" charset="0"/>
                <a:ea typeface="Cambria Math"/>
                <a:cs typeface="Times New Roman" panose="02020603050405020304" pitchFamily="18" charset="0"/>
              </a:rPr>
              <a:t> = </a:t>
            </a:r>
            <a:r>
              <a:rPr lang="en-US" dirty="0">
                <a:latin typeface="Times New Roman" panose="02020603050405020304" pitchFamily="18" charset="0"/>
                <a:ea typeface="Cambria Math"/>
                <a:cs typeface="Times New Roman" panose="02020603050405020304" pitchFamily="18" charset="0"/>
              </a:rPr>
              <a:t>6</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+ 7</a:t>
            </a:r>
            <a:endParaRPr lang="en-US" dirty="0">
              <a:latin typeface="Times New Roman" panose="02020603050405020304" pitchFamily="18" charset="0"/>
              <a:cs typeface="Times New Roman" panose="02020603050405020304" pitchFamily="18" charset="0"/>
            </a:endParaRPr>
          </a:p>
          <a:p>
            <a:pPr lvl="1">
              <a:lnSpc>
                <a:spcPct val="160000"/>
              </a:lnSpc>
              <a:buNone/>
            </a:pPr>
            <a:r>
              <a:rPr lang="en-US" i="1" dirty="0" err="1">
                <a:latin typeface="Times New Roman" panose="02020603050405020304" pitchFamily="18" charset="0"/>
                <a:cs typeface="Times New Roman" panose="02020603050405020304" pitchFamily="18" charset="0"/>
              </a:rPr>
              <a:t>g</a:t>
            </a:r>
            <a:r>
              <a:rPr lang="en-US" i="1" dirty="0" err="1">
                <a:latin typeface="Times New Roman" panose="02020603050405020304" pitchFamily="18" charset="0"/>
                <a:ea typeface="Cambria Math"/>
                <a:cs typeface="Times New Roman" panose="02020603050405020304" pitchFamily="18" charset="0"/>
              </a:rPr>
              <a:t>∘f</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g</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f</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 g</a:t>
            </a:r>
            <a:r>
              <a:rPr lang="en-US" dirty="0">
                <a:latin typeface="Times New Roman" panose="02020603050405020304" pitchFamily="18" charset="0"/>
                <a:ea typeface="Cambria Math"/>
                <a:cs typeface="Times New Roman" panose="02020603050405020304" pitchFamily="18" charset="0"/>
              </a:rPr>
              <a:t>(2</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+ 3) = 3(2</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3)</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+ 2</a:t>
            </a:r>
            <a:r>
              <a:rPr lang="en-US" i="1" dirty="0">
                <a:latin typeface="Times New Roman" panose="02020603050405020304" pitchFamily="18" charset="0"/>
                <a:ea typeface="Cambria Math"/>
                <a:cs typeface="Times New Roman" panose="02020603050405020304" pitchFamily="18" charset="0"/>
              </a:rPr>
              <a:t> = </a:t>
            </a:r>
            <a:r>
              <a:rPr lang="en-US" dirty="0">
                <a:latin typeface="Times New Roman" panose="02020603050405020304" pitchFamily="18" charset="0"/>
                <a:ea typeface="Cambria Math"/>
                <a:cs typeface="Times New Roman" panose="02020603050405020304" pitchFamily="18" charset="0"/>
              </a:rPr>
              <a:t>6</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+ 11</a:t>
            </a:r>
            <a:r>
              <a:rPr lang="en-US" dirty="0">
                <a:latin typeface="Times New Roman" panose="02020603050405020304" pitchFamily="18" charset="0"/>
                <a:cs typeface="Times New Roman" panose="02020603050405020304" pitchFamily="18" charset="0"/>
              </a:rPr>
              <a:t> </a:t>
            </a:r>
          </a:p>
          <a:p>
            <a:endParaRPr lang="en-US" dirty="0"/>
          </a:p>
          <a:p>
            <a:endParaRPr lang="en-US" dirty="0"/>
          </a:p>
        </p:txBody>
      </p:sp>
      <p:sp>
        <p:nvSpPr>
          <p:cNvPr id="4" name="Slide Number Placeholder 3">
            <a:extLst>
              <a:ext uri="{FF2B5EF4-FFF2-40B4-BE49-F238E27FC236}">
                <a16:creationId xmlns:a16="http://schemas.microsoft.com/office/drawing/2014/main" id="{277324AC-BAED-68CF-76C1-6EC51D621A63}"/>
              </a:ext>
            </a:extLst>
          </p:cNvPr>
          <p:cNvSpPr>
            <a:spLocks noGrp="1"/>
          </p:cNvSpPr>
          <p:nvPr>
            <p:ph type="sldNum" sz="quarter" idx="12"/>
          </p:nvPr>
        </p:nvSpPr>
        <p:spPr/>
        <p:txBody>
          <a:bodyPr/>
          <a:lstStyle/>
          <a:p>
            <a:fld id="{6BDBACC2-E59C-4C76-9B43-ACFA72B85B74}" type="slidenum">
              <a:rPr lang="en-US" smtClean="0"/>
              <a:pPr/>
              <a:t>38</a:t>
            </a:fld>
            <a:endParaRPr lang="en-US"/>
          </a:p>
        </p:txBody>
      </p:sp>
      <p:pic>
        <p:nvPicPr>
          <p:cNvPr id="5" name="Graphic 4">
            <a:extLst>
              <a:ext uri="{FF2B5EF4-FFF2-40B4-BE49-F238E27FC236}">
                <a16:creationId xmlns:a16="http://schemas.microsoft.com/office/drawing/2014/main" id="{397BEE99-4C19-E4E3-B9AA-477CC99C6D6A}"/>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0320377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Important Functions</a:t>
            </a:r>
          </a:p>
        </p:txBody>
      </p:sp>
      <p:sp>
        <p:nvSpPr>
          <p:cNvPr id="3" name="Content Placeholder 2"/>
          <p:cNvSpPr>
            <a:spLocks noGrp="1"/>
          </p:cNvSpPr>
          <p:nvPr>
            <p:ph idx="1"/>
          </p:nvPr>
        </p:nvSpPr>
        <p:spPr/>
        <p:txBody>
          <a:bodyPr>
            <a:normAutofit/>
          </a:bodyPr>
          <a:lstStyle/>
          <a:p>
            <a:r>
              <a:rPr lang="en-US" dirty="0"/>
              <a:t>The </a:t>
            </a:r>
            <a:r>
              <a:rPr lang="en-US" i="1" dirty="0"/>
              <a:t>floor</a:t>
            </a:r>
            <a:r>
              <a:rPr lang="en-US" dirty="0"/>
              <a:t> function, denoted</a:t>
            </a:r>
          </a:p>
          <a:p>
            <a:pPr>
              <a:buNone/>
            </a:pPr>
            <a:r>
              <a:rPr lang="en-US" dirty="0"/>
              <a:t> is the largest integer less than or equal to </a:t>
            </a:r>
            <a:r>
              <a:rPr lang="en-US" i="1" dirty="0"/>
              <a:t>x</a:t>
            </a:r>
            <a:r>
              <a:rPr lang="en-US" dirty="0"/>
              <a:t>.</a:t>
            </a:r>
          </a:p>
          <a:p>
            <a:r>
              <a:rPr lang="en-US" dirty="0"/>
              <a:t>The </a:t>
            </a:r>
            <a:r>
              <a:rPr lang="en-US" i="1" dirty="0"/>
              <a:t>ceiling </a:t>
            </a:r>
            <a:r>
              <a:rPr lang="en-US" dirty="0"/>
              <a:t>function, denoted</a:t>
            </a:r>
          </a:p>
          <a:p>
            <a:pPr>
              <a:buNone/>
            </a:pPr>
            <a:r>
              <a:rPr lang="en-US" dirty="0"/>
              <a:t>  is the smallest integer greater than or  equal to </a:t>
            </a:r>
            <a:r>
              <a:rPr lang="en-US" i="1" dirty="0"/>
              <a:t>x</a:t>
            </a:r>
          </a:p>
        </p:txBody>
      </p:sp>
      <p:pic>
        <p:nvPicPr>
          <p:cNvPr id="4" name="Picture 3" descr="addin_tmp.png"/>
          <p:cNvPicPr>
            <a:picLocks noChangeAspect="1"/>
          </p:cNvPicPr>
          <p:nvPr>
            <p:custDataLst>
              <p:tags r:id="rId1"/>
            </p:custDataLst>
          </p:nvPr>
        </p:nvPicPr>
        <p:blipFill>
          <a:blip r:embed="rId8" cstate="print"/>
          <a:stretch>
            <a:fillRect/>
          </a:stretch>
        </p:blipFill>
        <p:spPr>
          <a:xfrm>
            <a:off x="6365422" y="1192886"/>
            <a:ext cx="1714500" cy="382905"/>
          </a:xfrm>
          <a:prstGeom prst="rect">
            <a:avLst/>
          </a:prstGeom>
        </p:spPr>
      </p:pic>
      <p:pic>
        <p:nvPicPr>
          <p:cNvPr id="5" name="Picture 4" descr="addin_tmp.png"/>
          <p:cNvPicPr>
            <a:picLocks noChangeAspect="1"/>
          </p:cNvPicPr>
          <p:nvPr>
            <p:custDataLst>
              <p:tags r:id="rId2"/>
            </p:custDataLst>
          </p:nvPr>
        </p:nvPicPr>
        <p:blipFill>
          <a:blip r:embed="rId9" cstate="print"/>
          <a:stretch>
            <a:fillRect/>
          </a:stretch>
        </p:blipFill>
        <p:spPr>
          <a:xfrm>
            <a:off x="6209688" y="2804338"/>
            <a:ext cx="1714500" cy="382905"/>
          </a:xfrm>
          <a:prstGeom prst="rect">
            <a:avLst/>
          </a:prstGeom>
        </p:spPr>
      </p:pic>
      <p:sp>
        <p:nvSpPr>
          <p:cNvPr id="6" name="TextBox 5"/>
          <p:cNvSpPr txBox="1"/>
          <p:nvPr/>
        </p:nvSpPr>
        <p:spPr>
          <a:xfrm>
            <a:off x="929504" y="4484915"/>
            <a:ext cx="2057400" cy="461665"/>
          </a:xfrm>
          <a:prstGeom prst="rect">
            <a:avLst/>
          </a:prstGeom>
          <a:noFill/>
        </p:spPr>
        <p:txBody>
          <a:bodyPr wrap="square" rtlCol="0">
            <a:spAutoFit/>
          </a:bodyPr>
          <a:lstStyle/>
          <a:p>
            <a:r>
              <a:rPr lang="en-US" sz="2400" b="1" dirty="0"/>
              <a:t>Example:</a:t>
            </a:r>
          </a:p>
        </p:txBody>
      </p:sp>
      <p:pic>
        <p:nvPicPr>
          <p:cNvPr id="7" name="Picture 6" descr="addin_tmp.png"/>
          <p:cNvPicPr>
            <a:picLocks noChangeAspect="1"/>
          </p:cNvPicPr>
          <p:nvPr>
            <p:custDataLst>
              <p:tags r:id="rId3"/>
            </p:custDataLst>
          </p:nvPr>
        </p:nvPicPr>
        <p:blipFill>
          <a:blip r:embed="rId10" cstate="print"/>
          <a:stretch>
            <a:fillRect/>
          </a:stretch>
        </p:blipFill>
        <p:spPr>
          <a:xfrm>
            <a:off x="2910704" y="4408715"/>
            <a:ext cx="1443038" cy="382905"/>
          </a:xfrm>
          <a:prstGeom prst="rect">
            <a:avLst/>
          </a:prstGeom>
        </p:spPr>
      </p:pic>
      <p:pic>
        <p:nvPicPr>
          <p:cNvPr id="8" name="Picture 7" descr="addin_tmp.png"/>
          <p:cNvPicPr>
            <a:picLocks noChangeAspect="1"/>
          </p:cNvPicPr>
          <p:nvPr>
            <p:custDataLst>
              <p:tags r:id="rId4"/>
            </p:custDataLst>
          </p:nvPr>
        </p:nvPicPr>
        <p:blipFill>
          <a:blip r:embed="rId11" cstate="print"/>
          <a:stretch>
            <a:fillRect/>
          </a:stretch>
        </p:blipFill>
        <p:spPr>
          <a:xfrm>
            <a:off x="5349105" y="4332515"/>
            <a:ext cx="1437323" cy="382905"/>
          </a:xfrm>
          <a:prstGeom prst="rect">
            <a:avLst/>
          </a:prstGeom>
        </p:spPr>
      </p:pic>
      <p:pic>
        <p:nvPicPr>
          <p:cNvPr id="12" name="Picture 11" descr="addin_tmp.png"/>
          <p:cNvPicPr>
            <a:picLocks noChangeAspect="1"/>
          </p:cNvPicPr>
          <p:nvPr>
            <p:custDataLst>
              <p:tags r:id="rId5"/>
            </p:custDataLst>
          </p:nvPr>
        </p:nvPicPr>
        <p:blipFill>
          <a:blip r:embed="rId12" cstate="print"/>
          <a:stretch>
            <a:fillRect/>
          </a:stretch>
        </p:blipFill>
        <p:spPr>
          <a:xfrm>
            <a:off x="2758304" y="5094516"/>
            <a:ext cx="2014538" cy="382905"/>
          </a:xfrm>
          <a:prstGeom prst="rect">
            <a:avLst/>
          </a:prstGeom>
        </p:spPr>
      </p:pic>
      <p:pic>
        <p:nvPicPr>
          <p:cNvPr id="14" name="Picture 13" descr="addin_tmp.png"/>
          <p:cNvPicPr>
            <a:picLocks noChangeAspect="1"/>
          </p:cNvPicPr>
          <p:nvPr>
            <p:custDataLst>
              <p:tags r:id="rId6"/>
            </p:custDataLst>
          </p:nvPr>
        </p:nvPicPr>
        <p:blipFill>
          <a:blip r:embed="rId13" cstate="print"/>
          <a:stretch>
            <a:fillRect/>
          </a:stretch>
        </p:blipFill>
        <p:spPr>
          <a:xfrm>
            <a:off x="5196704" y="5094517"/>
            <a:ext cx="2025968" cy="382905"/>
          </a:xfrm>
          <a:prstGeom prst="rect">
            <a:avLst/>
          </a:prstGeom>
        </p:spPr>
      </p:pic>
      <p:sp>
        <p:nvSpPr>
          <p:cNvPr id="9" name="Slide Number Placeholder 8">
            <a:extLst>
              <a:ext uri="{FF2B5EF4-FFF2-40B4-BE49-F238E27FC236}">
                <a16:creationId xmlns:a16="http://schemas.microsoft.com/office/drawing/2014/main" id="{41896C20-1ECC-3F61-DD01-0EC021D364CE}"/>
              </a:ext>
            </a:extLst>
          </p:cNvPr>
          <p:cNvSpPr>
            <a:spLocks noGrp="1"/>
          </p:cNvSpPr>
          <p:nvPr>
            <p:ph type="sldNum" sz="quarter" idx="12"/>
          </p:nvPr>
        </p:nvSpPr>
        <p:spPr/>
        <p:txBody>
          <a:bodyPr/>
          <a:lstStyle/>
          <a:p>
            <a:fld id="{6BDBACC2-E59C-4C76-9B43-ACFA72B85B74}" type="slidenum">
              <a:rPr lang="en-US" smtClean="0"/>
              <a:pPr/>
              <a:t>39</a:t>
            </a:fld>
            <a:endParaRPr lang="en-US"/>
          </a:p>
        </p:txBody>
      </p:sp>
      <p:pic>
        <p:nvPicPr>
          <p:cNvPr id="10" name="Graphic 9">
            <a:extLst>
              <a:ext uri="{FF2B5EF4-FFF2-40B4-BE49-F238E27FC236}">
                <a16:creationId xmlns:a16="http://schemas.microsoft.com/office/drawing/2014/main" id="{449EA703-2221-B3FD-1764-55ED255060E4}"/>
              </a:ext>
            </a:extLst>
          </p:cNvPr>
          <p:cNvPicPr>
            <a:picLocks noChangeAspect="1"/>
            <a:extLst>
              <a:ext uri="{51228E76-BA90-4043-B771-695A4F85340A}">
                <alf:liveFeedProps xmlns:alf="http://schemas.microsoft.com/office/drawing/2021/livefeed"/>
              </a:ext>
            </a:extLst>
          </p:cNvPicPr>
          <p:nvPr/>
        </p:nvPicPr>
        <p:blipFill>
          <a:blip r:embed="rId14">
            <a:extLst>
              <a:ext uri="{96DAC541-7B7A-43D3-8B79-37D633B846F1}">
                <asvg:svgBlip xmlns:asvg="http://schemas.microsoft.com/office/drawing/2016/SVG/main" r:embed="rId15"/>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Important Functions</a:t>
            </a:r>
          </a:p>
        </p:txBody>
      </p:sp>
      <p:sp>
        <p:nvSpPr>
          <p:cNvPr id="3" name="Content Placeholder 2"/>
          <p:cNvSpPr>
            <a:spLocks noGrp="1"/>
          </p:cNvSpPr>
          <p:nvPr>
            <p:ph idx="1"/>
          </p:nvPr>
        </p:nvSpPr>
        <p:spPr/>
        <p:txBody>
          <a:bodyPr>
            <a:normAutofit/>
          </a:bodyPr>
          <a:lstStyle/>
          <a:p>
            <a:r>
              <a:rPr lang="en-US" dirty="0"/>
              <a:t>The </a:t>
            </a:r>
            <a:r>
              <a:rPr lang="en-US" i="1" dirty="0"/>
              <a:t>floor</a:t>
            </a:r>
            <a:r>
              <a:rPr lang="en-US" dirty="0"/>
              <a:t> function, denoted</a:t>
            </a:r>
          </a:p>
          <a:p>
            <a:pPr>
              <a:buNone/>
            </a:pPr>
            <a:r>
              <a:rPr lang="en-US" dirty="0"/>
              <a:t> is the largest integer less than or equal to </a:t>
            </a:r>
            <a:r>
              <a:rPr lang="en-US" i="1" dirty="0"/>
              <a:t>x</a:t>
            </a:r>
            <a:r>
              <a:rPr lang="en-US" dirty="0"/>
              <a:t>.</a:t>
            </a:r>
          </a:p>
          <a:p>
            <a:r>
              <a:rPr lang="en-US" dirty="0"/>
              <a:t>The </a:t>
            </a:r>
            <a:r>
              <a:rPr lang="en-US" i="1" dirty="0"/>
              <a:t>ceiling </a:t>
            </a:r>
            <a:r>
              <a:rPr lang="en-US" dirty="0"/>
              <a:t>function, denoted</a:t>
            </a:r>
          </a:p>
          <a:p>
            <a:pPr>
              <a:buNone/>
            </a:pPr>
            <a:r>
              <a:rPr lang="en-US" dirty="0"/>
              <a:t>  is the smallest integer greater than or  equal to </a:t>
            </a:r>
            <a:r>
              <a:rPr lang="en-US" i="1" dirty="0"/>
              <a:t>x</a:t>
            </a:r>
          </a:p>
        </p:txBody>
      </p:sp>
      <p:pic>
        <p:nvPicPr>
          <p:cNvPr id="4" name="Picture 3" descr="addin_tmp.png"/>
          <p:cNvPicPr>
            <a:picLocks noChangeAspect="1"/>
          </p:cNvPicPr>
          <p:nvPr>
            <p:custDataLst>
              <p:tags r:id="rId1"/>
            </p:custDataLst>
          </p:nvPr>
        </p:nvPicPr>
        <p:blipFill>
          <a:blip r:embed="rId8" cstate="print"/>
          <a:stretch>
            <a:fillRect/>
          </a:stretch>
        </p:blipFill>
        <p:spPr>
          <a:xfrm>
            <a:off x="6365422" y="1192886"/>
            <a:ext cx="1714500" cy="382905"/>
          </a:xfrm>
          <a:prstGeom prst="rect">
            <a:avLst/>
          </a:prstGeom>
        </p:spPr>
      </p:pic>
      <p:pic>
        <p:nvPicPr>
          <p:cNvPr id="5" name="Picture 4" descr="addin_tmp.png"/>
          <p:cNvPicPr>
            <a:picLocks noChangeAspect="1"/>
          </p:cNvPicPr>
          <p:nvPr>
            <p:custDataLst>
              <p:tags r:id="rId2"/>
            </p:custDataLst>
          </p:nvPr>
        </p:nvPicPr>
        <p:blipFill>
          <a:blip r:embed="rId9" cstate="print"/>
          <a:stretch>
            <a:fillRect/>
          </a:stretch>
        </p:blipFill>
        <p:spPr>
          <a:xfrm>
            <a:off x="6209688" y="2804338"/>
            <a:ext cx="1714500" cy="382905"/>
          </a:xfrm>
          <a:prstGeom prst="rect">
            <a:avLst/>
          </a:prstGeom>
        </p:spPr>
      </p:pic>
      <p:sp>
        <p:nvSpPr>
          <p:cNvPr id="6" name="TextBox 5"/>
          <p:cNvSpPr txBox="1"/>
          <p:nvPr/>
        </p:nvSpPr>
        <p:spPr>
          <a:xfrm>
            <a:off x="929504" y="4484915"/>
            <a:ext cx="2057400" cy="461665"/>
          </a:xfrm>
          <a:prstGeom prst="rect">
            <a:avLst/>
          </a:prstGeom>
          <a:noFill/>
        </p:spPr>
        <p:txBody>
          <a:bodyPr wrap="square" rtlCol="0">
            <a:spAutoFit/>
          </a:bodyPr>
          <a:lstStyle/>
          <a:p>
            <a:r>
              <a:rPr lang="en-US" sz="2400" b="1" dirty="0"/>
              <a:t>Example:</a:t>
            </a:r>
          </a:p>
        </p:txBody>
      </p:sp>
      <p:pic>
        <p:nvPicPr>
          <p:cNvPr id="7" name="Picture 6" descr="addin_tmp.png"/>
          <p:cNvPicPr>
            <a:picLocks noChangeAspect="1"/>
          </p:cNvPicPr>
          <p:nvPr>
            <p:custDataLst>
              <p:tags r:id="rId3"/>
            </p:custDataLst>
          </p:nvPr>
        </p:nvPicPr>
        <p:blipFill>
          <a:blip r:embed="rId10" cstate="print"/>
          <a:stretch>
            <a:fillRect/>
          </a:stretch>
        </p:blipFill>
        <p:spPr>
          <a:xfrm>
            <a:off x="2910704" y="4408715"/>
            <a:ext cx="1443038" cy="382905"/>
          </a:xfrm>
          <a:prstGeom prst="rect">
            <a:avLst/>
          </a:prstGeom>
        </p:spPr>
      </p:pic>
      <p:pic>
        <p:nvPicPr>
          <p:cNvPr id="8" name="Picture 7" descr="addin_tmp.png"/>
          <p:cNvPicPr>
            <a:picLocks noChangeAspect="1"/>
          </p:cNvPicPr>
          <p:nvPr>
            <p:custDataLst>
              <p:tags r:id="rId4"/>
            </p:custDataLst>
          </p:nvPr>
        </p:nvPicPr>
        <p:blipFill>
          <a:blip r:embed="rId11" cstate="print"/>
          <a:stretch>
            <a:fillRect/>
          </a:stretch>
        </p:blipFill>
        <p:spPr>
          <a:xfrm>
            <a:off x="5349105" y="4332515"/>
            <a:ext cx="1437323" cy="382905"/>
          </a:xfrm>
          <a:prstGeom prst="rect">
            <a:avLst/>
          </a:prstGeom>
        </p:spPr>
      </p:pic>
      <p:pic>
        <p:nvPicPr>
          <p:cNvPr id="12" name="Picture 11" descr="addin_tmp.png"/>
          <p:cNvPicPr>
            <a:picLocks noChangeAspect="1"/>
          </p:cNvPicPr>
          <p:nvPr>
            <p:custDataLst>
              <p:tags r:id="rId5"/>
            </p:custDataLst>
          </p:nvPr>
        </p:nvPicPr>
        <p:blipFill>
          <a:blip r:embed="rId12" cstate="print"/>
          <a:stretch>
            <a:fillRect/>
          </a:stretch>
        </p:blipFill>
        <p:spPr>
          <a:xfrm>
            <a:off x="2758304" y="5094516"/>
            <a:ext cx="2014538" cy="382905"/>
          </a:xfrm>
          <a:prstGeom prst="rect">
            <a:avLst/>
          </a:prstGeom>
        </p:spPr>
      </p:pic>
      <p:pic>
        <p:nvPicPr>
          <p:cNvPr id="14" name="Picture 13" descr="addin_tmp.png"/>
          <p:cNvPicPr>
            <a:picLocks noChangeAspect="1"/>
          </p:cNvPicPr>
          <p:nvPr>
            <p:custDataLst>
              <p:tags r:id="rId6"/>
            </p:custDataLst>
          </p:nvPr>
        </p:nvPicPr>
        <p:blipFill>
          <a:blip r:embed="rId13" cstate="print"/>
          <a:stretch>
            <a:fillRect/>
          </a:stretch>
        </p:blipFill>
        <p:spPr>
          <a:xfrm>
            <a:off x="5196704" y="5094517"/>
            <a:ext cx="2025968" cy="382905"/>
          </a:xfrm>
          <a:prstGeom prst="rect">
            <a:avLst/>
          </a:prstGeom>
        </p:spPr>
      </p:pic>
      <p:sp>
        <p:nvSpPr>
          <p:cNvPr id="9" name="Slide Number Placeholder 8">
            <a:extLst>
              <a:ext uri="{FF2B5EF4-FFF2-40B4-BE49-F238E27FC236}">
                <a16:creationId xmlns:a16="http://schemas.microsoft.com/office/drawing/2014/main" id="{41896C20-1ECC-3F61-DD01-0EC021D364CE}"/>
              </a:ext>
            </a:extLst>
          </p:cNvPr>
          <p:cNvSpPr>
            <a:spLocks noGrp="1"/>
          </p:cNvSpPr>
          <p:nvPr>
            <p:ph type="sldNum" sz="quarter" idx="12"/>
          </p:nvPr>
        </p:nvSpPr>
        <p:spPr/>
        <p:txBody>
          <a:bodyPr/>
          <a:lstStyle/>
          <a:p>
            <a:fld id="{6BDBACC2-E59C-4C76-9B43-ACFA72B85B74}" type="slidenum">
              <a:rPr lang="en-US" smtClean="0"/>
              <a:pPr/>
              <a:t>40</a:t>
            </a:fld>
            <a:endParaRPr lang="en-US"/>
          </a:p>
        </p:txBody>
      </p:sp>
      <p:pic>
        <p:nvPicPr>
          <p:cNvPr id="10" name="Graphic 9">
            <a:extLst>
              <a:ext uri="{FF2B5EF4-FFF2-40B4-BE49-F238E27FC236}">
                <a16:creationId xmlns:a16="http://schemas.microsoft.com/office/drawing/2014/main" id="{7EC523A1-DECB-86DC-2014-ABD89BFB86C0}"/>
              </a:ext>
            </a:extLst>
          </p:cNvPr>
          <p:cNvPicPr>
            <a:picLocks noChangeAspect="1"/>
            <a:extLst>
              <a:ext uri="{51228E76-BA90-4043-B771-695A4F85340A}">
                <alf:liveFeedProps xmlns:alf="http://schemas.microsoft.com/office/drawing/2021/livefeed"/>
              </a:ext>
            </a:extLst>
          </p:cNvPicPr>
          <p:nvPr/>
        </p:nvPicPr>
        <p:blipFill>
          <a:blip r:embed="rId14">
            <a:extLst>
              <a:ext uri="{96DAC541-7B7A-43D3-8B79-37D633B846F1}">
                <asvg:svgBlip xmlns:asvg="http://schemas.microsoft.com/office/drawing/2016/SVG/main" r:embed="rId15"/>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78674990"/>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Floor and Ceiling Functions </a:t>
            </a:r>
          </a:p>
        </p:txBody>
      </p:sp>
      <p:sp>
        <p:nvSpPr>
          <p:cNvPr id="3" name="Content Placeholder 2">
            <a:extLst>
              <a:ext uri="{FF2B5EF4-FFF2-40B4-BE49-F238E27FC236}">
                <a16:creationId xmlns:a16="http://schemas.microsoft.com/office/drawing/2014/main" id="{377ECDAE-BF8D-7E1C-D923-B54BE626D6B8}"/>
              </a:ext>
            </a:extLst>
          </p:cNvPr>
          <p:cNvSpPr>
            <a:spLocks noGrp="1"/>
          </p:cNvSpPr>
          <p:nvPr>
            <p:ph idx="1"/>
          </p:nvPr>
        </p:nvSpPr>
        <p:spPr/>
        <p:txBody>
          <a:bodyPr/>
          <a:lstStyle/>
          <a:p>
            <a:endParaRPr lang="en-US" dirty="0"/>
          </a:p>
        </p:txBody>
      </p:sp>
      <p:pic>
        <p:nvPicPr>
          <p:cNvPr id="5" name="Picture 4" descr="0221.jpg"/>
          <p:cNvPicPr>
            <a:picLocks noChangeAspect="1"/>
          </p:cNvPicPr>
          <p:nvPr/>
        </p:nvPicPr>
        <p:blipFill>
          <a:blip r:embed="rId2" cstate="print"/>
          <a:stretch>
            <a:fillRect/>
          </a:stretch>
        </p:blipFill>
        <p:spPr>
          <a:xfrm>
            <a:off x="2144486" y="1861457"/>
            <a:ext cx="8615326" cy="3243943"/>
          </a:xfrm>
          <a:prstGeom prst="rect">
            <a:avLst/>
          </a:prstGeom>
        </p:spPr>
      </p:pic>
      <p:sp>
        <p:nvSpPr>
          <p:cNvPr id="11" name="TextBox 10"/>
          <p:cNvSpPr txBox="1"/>
          <p:nvPr/>
        </p:nvSpPr>
        <p:spPr>
          <a:xfrm>
            <a:off x="3124200" y="5562601"/>
            <a:ext cx="6629400" cy="830997"/>
          </a:xfrm>
          <a:prstGeom prst="rect">
            <a:avLst/>
          </a:prstGeom>
          <a:noFill/>
        </p:spPr>
        <p:txBody>
          <a:bodyPr wrap="square" rtlCol="0">
            <a:spAutoFit/>
          </a:bodyPr>
          <a:lstStyle/>
          <a:p>
            <a:r>
              <a:rPr lang="en-US" sz="2400" dirty="0"/>
              <a:t>Graph of (a) Floor and (b) Ceiling Functions </a:t>
            </a:r>
          </a:p>
          <a:p>
            <a:r>
              <a:rPr lang="en-US" sz="2400" dirty="0"/>
              <a:t>    </a:t>
            </a:r>
          </a:p>
        </p:txBody>
      </p:sp>
      <p:sp>
        <p:nvSpPr>
          <p:cNvPr id="4" name="Slide Number Placeholder 3">
            <a:extLst>
              <a:ext uri="{FF2B5EF4-FFF2-40B4-BE49-F238E27FC236}">
                <a16:creationId xmlns:a16="http://schemas.microsoft.com/office/drawing/2014/main" id="{C88B52E8-239E-20FB-4661-1B9D4A46363B}"/>
              </a:ext>
            </a:extLst>
          </p:cNvPr>
          <p:cNvSpPr>
            <a:spLocks noGrp="1"/>
          </p:cNvSpPr>
          <p:nvPr>
            <p:ph type="sldNum" sz="quarter" idx="12"/>
          </p:nvPr>
        </p:nvSpPr>
        <p:spPr/>
        <p:txBody>
          <a:bodyPr/>
          <a:lstStyle/>
          <a:p>
            <a:fld id="{6BDBACC2-E59C-4C76-9B43-ACFA72B85B74}" type="slidenum">
              <a:rPr lang="en-US" smtClean="0"/>
              <a:pPr/>
              <a:t>41</a:t>
            </a:fld>
            <a:endParaRPr lang="en-US"/>
          </a:p>
        </p:txBody>
      </p:sp>
      <p:pic>
        <p:nvPicPr>
          <p:cNvPr id="6" name="Graphic 5">
            <a:extLst>
              <a:ext uri="{FF2B5EF4-FFF2-40B4-BE49-F238E27FC236}">
                <a16:creationId xmlns:a16="http://schemas.microsoft.com/office/drawing/2014/main" id="{998DAE17-32D7-689B-26C9-4FFECB685265}"/>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Factorial Function </a:t>
            </a:r>
          </a:p>
        </p:txBody>
      </p:sp>
      <p:sp>
        <p:nvSpPr>
          <p:cNvPr id="3" name="Content Placeholder 2"/>
          <p:cNvSpPr>
            <a:spLocks noGrp="1"/>
          </p:cNvSpPr>
          <p:nvPr>
            <p:ph idx="1"/>
          </p:nvPr>
        </p:nvSpPr>
        <p:spPr/>
        <p:txBody>
          <a:bodyPr>
            <a:normAutofit lnSpcReduction="10000"/>
          </a:bodyPr>
          <a:lstStyle/>
          <a:p>
            <a:pPr>
              <a:buNone/>
            </a:pPr>
            <a:r>
              <a:rPr lang="en-US" b="1" dirty="0"/>
              <a:t>   Definition:  </a:t>
            </a:r>
            <a:r>
              <a:rPr lang="en-US" i="1" dirty="0"/>
              <a:t>f</a:t>
            </a:r>
            <a:r>
              <a:rPr lang="en-US" dirty="0"/>
              <a:t>:</a:t>
            </a:r>
            <a:r>
              <a:rPr lang="en-US" b="1" dirty="0"/>
              <a:t> N </a:t>
            </a:r>
            <a:r>
              <a:rPr lang="en-US" b="1" dirty="0">
                <a:latin typeface="Cambria Math"/>
                <a:ea typeface="Cambria Math"/>
                <a:sym typeface="Wingdings" pitchFamily="2" charset="2"/>
              </a:rPr>
              <a:t>→</a:t>
            </a:r>
            <a:r>
              <a:rPr lang="en-US" b="1" dirty="0">
                <a:sym typeface="Wingdings" pitchFamily="2" charset="2"/>
              </a:rPr>
              <a:t> Z</a:t>
            </a:r>
            <a:r>
              <a:rPr lang="en-US" b="1" baseline="30000" dirty="0">
                <a:sym typeface="Wingdings" pitchFamily="2" charset="2"/>
              </a:rPr>
              <a:t>+</a:t>
            </a:r>
            <a:r>
              <a:rPr lang="en-US" b="1" dirty="0">
                <a:sym typeface="Wingdings" pitchFamily="2" charset="2"/>
              </a:rPr>
              <a:t> , </a:t>
            </a:r>
            <a:r>
              <a:rPr lang="en-US" dirty="0">
                <a:sym typeface="Wingdings" pitchFamily="2" charset="2"/>
              </a:rPr>
              <a:t>denoted by </a:t>
            </a:r>
            <a:r>
              <a:rPr lang="en-US" i="1" dirty="0">
                <a:sym typeface="Wingdings" pitchFamily="2" charset="2"/>
              </a:rPr>
              <a:t>f</a:t>
            </a:r>
            <a:r>
              <a:rPr lang="en-US" dirty="0">
                <a:sym typeface="Wingdings" pitchFamily="2" charset="2"/>
              </a:rPr>
              <a:t>(</a:t>
            </a:r>
            <a:r>
              <a:rPr lang="en-US" i="1" dirty="0">
                <a:sym typeface="Wingdings" pitchFamily="2" charset="2"/>
              </a:rPr>
              <a:t>n</a:t>
            </a:r>
            <a:r>
              <a:rPr lang="en-US" dirty="0">
                <a:sym typeface="Wingdings" pitchFamily="2" charset="2"/>
              </a:rPr>
              <a:t>) = </a:t>
            </a:r>
            <a:r>
              <a:rPr lang="en-US" i="1" dirty="0">
                <a:sym typeface="Wingdings" pitchFamily="2" charset="2"/>
              </a:rPr>
              <a:t>n</a:t>
            </a:r>
            <a:r>
              <a:rPr lang="en-US" dirty="0">
                <a:sym typeface="Wingdings" pitchFamily="2" charset="2"/>
              </a:rPr>
              <a:t>! is the product of the first </a:t>
            </a:r>
            <a:r>
              <a:rPr lang="en-US" i="1" dirty="0">
                <a:sym typeface="Wingdings" pitchFamily="2" charset="2"/>
              </a:rPr>
              <a:t>n</a:t>
            </a:r>
            <a:r>
              <a:rPr lang="en-US" dirty="0">
                <a:sym typeface="Wingdings" pitchFamily="2" charset="2"/>
              </a:rPr>
              <a:t> positive integers when </a:t>
            </a:r>
            <a:r>
              <a:rPr lang="en-US" i="1" dirty="0">
                <a:sym typeface="Wingdings" pitchFamily="2" charset="2"/>
              </a:rPr>
              <a:t>n</a:t>
            </a:r>
            <a:r>
              <a:rPr lang="en-US" dirty="0">
                <a:sym typeface="Wingdings" pitchFamily="2" charset="2"/>
              </a:rPr>
              <a:t> is a nonnegative integer.</a:t>
            </a:r>
            <a:endParaRPr lang="en-US" baseline="30000" dirty="0">
              <a:sym typeface="Wingdings" pitchFamily="2" charset="2"/>
            </a:endParaRPr>
          </a:p>
          <a:p>
            <a:pPr>
              <a:buNone/>
            </a:pPr>
            <a:endParaRPr lang="en-US" baseline="30000" dirty="0">
              <a:latin typeface="Cambria Math" pitchFamily="18" charset="0"/>
              <a:ea typeface="Cambria Math" pitchFamily="18" charset="0"/>
              <a:sym typeface="Wingdings" pitchFamily="2" charset="2"/>
            </a:endParaRPr>
          </a:p>
          <a:p>
            <a:pPr>
              <a:buNone/>
            </a:pPr>
            <a:r>
              <a:rPr lang="en-US" baseline="30000" dirty="0">
                <a:latin typeface="Cambria Math" pitchFamily="18" charset="0"/>
                <a:ea typeface="Cambria Math" pitchFamily="18" charset="0"/>
                <a:sym typeface="Wingdings" pitchFamily="2" charset="2"/>
              </a:rPr>
              <a:t>        </a:t>
            </a:r>
            <a:r>
              <a:rPr lang="en-US" i="1" baseline="30000" dirty="0">
                <a:ea typeface="Cambria Math" pitchFamily="18" charset="0"/>
                <a:sym typeface="Wingdings" pitchFamily="2" charset="2"/>
              </a:rPr>
              <a:t>f</a:t>
            </a:r>
            <a:r>
              <a:rPr lang="en-US" baseline="30000" dirty="0">
                <a:ea typeface="Cambria Math" pitchFamily="18" charset="0"/>
                <a:sym typeface="Wingdings" pitchFamily="2" charset="2"/>
              </a:rPr>
              <a:t>(</a:t>
            </a:r>
            <a:r>
              <a:rPr lang="en-US" i="1" baseline="30000" dirty="0">
                <a:ea typeface="Cambria Math" pitchFamily="18" charset="0"/>
                <a:sym typeface="Wingdings" pitchFamily="2" charset="2"/>
              </a:rPr>
              <a:t>n</a:t>
            </a:r>
            <a:r>
              <a:rPr lang="en-US" baseline="30000" dirty="0">
                <a:ea typeface="Cambria Math" pitchFamily="18" charset="0"/>
                <a:sym typeface="Wingdings" pitchFamily="2" charset="2"/>
              </a:rPr>
              <a:t>)</a:t>
            </a:r>
            <a:r>
              <a:rPr lang="en-US" baseline="30000" dirty="0">
                <a:latin typeface="Cambria Math" pitchFamily="18" charset="0"/>
                <a:ea typeface="Cambria Math" pitchFamily="18" charset="0"/>
                <a:sym typeface="Wingdings" pitchFamily="2" charset="2"/>
              </a:rPr>
              <a:t> = 1 </a:t>
            </a:r>
            <a:r>
              <a:rPr lang="en-US" baseline="30000" dirty="0">
                <a:latin typeface="Cambria Math"/>
                <a:ea typeface="Cambria Math"/>
                <a:sym typeface="Wingdings" pitchFamily="2" charset="2"/>
              </a:rPr>
              <a:t>∙ 2 ∙∙∙ (</a:t>
            </a:r>
            <a:r>
              <a:rPr lang="en-US" i="1" baseline="30000" dirty="0">
                <a:ea typeface="Cambria Math"/>
                <a:sym typeface="Wingdings" pitchFamily="2" charset="2"/>
              </a:rPr>
              <a:t>n</a:t>
            </a:r>
            <a:r>
              <a:rPr lang="en-US" baseline="30000" dirty="0">
                <a:latin typeface="Cambria Math"/>
                <a:ea typeface="Cambria Math"/>
                <a:sym typeface="Wingdings" pitchFamily="2" charset="2"/>
              </a:rPr>
              <a:t> – 1) ∙ </a:t>
            </a:r>
            <a:r>
              <a:rPr lang="en-US" i="1" baseline="30000" dirty="0">
                <a:ea typeface="Cambria Math"/>
                <a:sym typeface="Wingdings" pitchFamily="2" charset="2"/>
              </a:rPr>
              <a:t>n,</a:t>
            </a:r>
            <a:r>
              <a:rPr lang="en-US" baseline="30000" dirty="0">
                <a:latin typeface="Cambria Math"/>
                <a:ea typeface="Cambria Math"/>
                <a:sym typeface="Wingdings" pitchFamily="2" charset="2"/>
              </a:rPr>
              <a:t>         </a:t>
            </a:r>
            <a:r>
              <a:rPr lang="en-US" i="1" baseline="30000" dirty="0">
                <a:ea typeface="Cambria Math"/>
                <a:sym typeface="Wingdings" pitchFamily="2" charset="2"/>
              </a:rPr>
              <a:t>f</a:t>
            </a:r>
            <a:r>
              <a:rPr lang="en-US" baseline="30000" dirty="0">
                <a:latin typeface="Cambria Math"/>
                <a:ea typeface="Cambria Math"/>
                <a:sym typeface="Wingdings" pitchFamily="2" charset="2"/>
              </a:rPr>
              <a:t>(0)  = 0! = 1</a:t>
            </a:r>
            <a:endParaRPr lang="en-US" baseline="30000" dirty="0">
              <a:latin typeface="Cambria Math" pitchFamily="18" charset="0"/>
              <a:ea typeface="Cambria Math" pitchFamily="18" charset="0"/>
              <a:sym typeface="Wingdings" pitchFamily="2" charset="2"/>
            </a:endParaRPr>
          </a:p>
          <a:p>
            <a:pPr>
              <a:buNone/>
            </a:pPr>
            <a:r>
              <a:rPr lang="en-US" baseline="30000" dirty="0">
                <a:latin typeface="Cambria Math" pitchFamily="18" charset="0"/>
                <a:ea typeface="Cambria Math" pitchFamily="18" charset="0"/>
                <a:sym typeface="Wingdings" pitchFamily="2" charset="2"/>
              </a:rPr>
              <a:t> </a:t>
            </a:r>
            <a:r>
              <a:rPr lang="en-US" dirty="0">
                <a:latin typeface="Cambria Math" pitchFamily="18" charset="0"/>
                <a:ea typeface="Cambria Math" pitchFamily="18" charset="0"/>
                <a:sym typeface="Wingdings" pitchFamily="2" charset="2"/>
              </a:rPr>
              <a:t>  </a:t>
            </a:r>
            <a:r>
              <a:rPr lang="en-US" b="1" dirty="0">
                <a:sym typeface="Wingdings" pitchFamily="2" charset="2"/>
              </a:rPr>
              <a:t>Examples:</a:t>
            </a:r>
          </a:p>
          <a:p>
            <a:pPr>
              <a:buNone/>
            </a:pPr>
            <a:r>
              <a:rPr lang="en-US" b="1" dirty="0">
                <a:latin typeface="Cambria Math" pitchFamily="18" charset="0"/>
                <a:ea typeface="Cambria Math" pitchFamily="18" charset="0"/>
                <a:sym typeface="Wingdings" pitchFamily="2" charset="2"/>
              </a:rPr>
              <a:t>      </a:t>
            </a:r>
            <a:r>
              <a:rPr lang="en-US" i="1" baseline="30000" dirty="0">
                <a:ea typeface="Cambria Math" pitchFamily="18" charset="0"/>
                <a:sym typeface="Wingdings" pitchFamily="2" charset="2"/>
              </a:rPr>
              <a:t>f</a:t>
            </a:r>
            <a:r>
              <a:rPr lang="en-US" baseline="30000" dirty="0">
                <a:latin typeface="Cambria Math" pitchFamily="18" charset="0"/>
                <a:ea typeface="Cambria Math" pitchFamily="18" charset="0"/>
                <a:sym typeface="Wingdings" pitchFamily="2" charset="2"/>
              </a:rPr>
              <a:t>(1) = 1!  = 1</a:t>
            </a:r>
          </a:p>
          <a:p>
            <a:pPr>
              <a:buNone/>
            </a:pPr>
            <a:r>
              <a:rPr lang="en-US" baseline="30000" dirty="0">
                <a:latin typeface="Cambria Math" pitchFamily="18" charset="0"/>
                <a:ea typeface="Cambria Math" pitchFamily="18" charset="0"/>
                <a:sym typeface="Wingdings" pitchFamily="2" charset="2"/>
              </a:rPr>
              <a:t>        </a:t>
            </a:r>
            <a:r>
              <a:rPr lang="en-US" i="1" baseline="30000" dirty="0">
                <a:ea typeface="Cambria Math" pitchFamily="18" charset="0"/>
                <a:sym typeface="Wingdings" pitchFamily="2" charset="2"/>
              </a:rPr>
              <a:t>f</a:t>
            </a:r>
            <a:r>
              <a:rPr lang="en-US" baseline="30000" dirty="0">
                <a:latin typeface="Cambria Math" pitchFamily="18" charset="0"/>
                <a:ea typeface="Cambria Math" pitchFamily="18" charset="0"/>
                <a:sym typeface="Wingdings" pitchFamily="2" charset="2"/>
              </a:rPr>
              <a:t>(2) = 2! =  1 </a:t>
            </a:r>
            <a:r>
              <a:rPr lang="en-US" baseline="30000" dirty="0">
                <a:latin typeface="Cambria Math"/>
                <a:ea typeface="Cambria Math"/>
                <a:sym typeface="Wingdings" pitchFamily="2" charset="2"/>
              </a:rPr>
              <a:t>∙ 2 = 2</a:t>
            </a:r>
            <a:endParaRPr lang="en-US" baseline="30000" dirty="0">
              <a:latin typeface="Cambria Math" pitchFamily="18" charset="0"/>
              <a:ea typeface="Cambria Math" pitchFamily="18" charset="0"/>
              <a:sym typeface="Wingdings" pitchFamily="2" charset="2"/>
            </a:endParaRPr>
          </a:p>
          <a:p>
            <a:pPr>
              <a:buNone/>
            </a:pPr>
            <a:r>
              <a:rPr lang="en-US" baseline="30000" dirty="0">
                <a:latin typeface="Cambria Math" pitchFamily="18" charset="0"/>
                <a:ea typeface="Cambria Math" pitchFamily="18" charset="0"/>
                <a:sym typeface="Wingdings" pitchFamily="2" charset="2"/>
              </a:rPr>
              <a:t>       </a:t>
            </a:r>
            <a:r>
              <a:rPr lang="en-US" i="1" baseline="30000" dirty="0">
                <a:ea typeface="Cambria Math" pitchFamily="18" charset="0"/>
                <a:sym typeface="Wingdings" pitchFamily="2" charset="2"/>
              </a:rPr>
              <a:t>f</a:t>
            </a:r>
            <a:r>
              <a:rPr lang="en-US" baseline="30000" dirty="0">
                <a:latin typeface="Cambria Math" pitchFamily="18" charset="0"/>
                <a:ea typeface="Cambria Math" pitchFamily="18" charset="0"/>
                <a:sym typeface="Wingdings" pitchFamily="2" charset="2"/>
              </a:rPr>
              <a:t>(6)  = 6! =  1 </a:t>
            </a:r>
            <a:r>
              <a:rPr lang="en-US" baseline="30000" dirty="0">
                <a:latin typeface="Cambria Math"/>
                <a:ea typeface="Cambria Math"/>
                <a:sym typeface="Wingdings" pitchFamily="2" charset="2"/>
              </a:rPr>
              <a:t>∙ 2 ∙ 3∙ 4∙ 5</a:t>
            </a:r>
            <a:r>
              <a:rPr lang="en-US" dirty="0">
                <a:latin typeface="Cambria Math"/>
                <a:ea typeface="Cambria Math"/>
                <a:sym typeface="Wingdings" pitchFamily="2" charset="2"/>
              </a:rPr>
              <a:t> </a:t>
            </a:r>
            <a:r>
              <a:rPr lang="en-US" baseline="30000" dirty="0">
                <a:latin typeface="Cambria Math"/>
                <a:ea typeface="Cambria Math"/>
                <a:sym typeface="Wingdings" pitchFamily="2" charset="2"/>
              </a:rPr>
              <a:t>∙ 6 = 720</a:t>
            </a:r>
          </a:p>
          <a:p>
            <a:pPr>
              <a:buNone/>
            </a:pPr>
            <a:r>
              <a:rPr lang="en-US" baseline="30000" dirty="0">
                <a:latin typeface="Cambria Math"/>
                <a:ea typeface="Cambria Math"/>
                <a:sym typeface="Wingdings" pitchFamily="2" charset="2"/>
              </a:rPr>
              <a:t>       </a:t>
            </a:r>
            <a:r>
              <a:rPr lang="en-US" i="1" baseline="30000" dirty="0">
                <a:ea typeface="Cambria Math"/>
                <a:sym typeface="Wingdings" pitchFamily="2" charset="2"/>
              </a:rPr>
              <a:t>f</a:t>
            </a:r>
            <a:r>
              <a:rPr lang="en-US" baseline="30000" dirty="0">
                <a:latin typeface="Cambria Math"/>
                <a:ea typeface="Cambria Math"/>
                <a:sym typeface="Wingdings" pitchFamily="2" charset="2"/>
              </a:rPr>
              <a:t>(20) = 2,432,902,008,176,640,000.</a:t>
            </a:r>
            <a:endParaRPr lang="en-US" dirty="0">
              <a:latin typeface="Cambria Math" pitchFamily="18" charset="0"/>
              <a:ea typeface="Cambria Math" pitchFamily="18" charset="0"/>
            </a:endParaRPr>
          </a:p>
        </p:txBody>
      </p:sp>
      <p:sp>
        <p:nvSpPr>
          <p:cNvPr id="4" name="Slide Number Placeholder 3">
            <a:extLst>
              <a:ext uri="{FF2B5EF4-FFF2-40B4-BE49-F238E27FC236}">
                <a16:creationId xmlns:a16="http://schemas.microsoft.com/office/drawing/2014/main" id="{F69FD6DF-310E-F75C-E256-C109D94BA1C5}"/>
              </a:ext>
            </a:extLst>
          </p:cNvPr>
          <p:cNvSpPr>
            <a:spLocks noGrp="1"/>
          </p:cNvSpPr>
          <p:nvPr>
            <p:ph type="sldNum" sz="quarter" idx="12"/>
          </p:nvPr>
        </p:nvSpPr>
        <p:spPr/>
        <p:txBody>
          <a:bodyPr/>
          <a:lstStyle/>
          <a:p>
            <a:fld id="{6BDBACC2-E59C-4C76-9B43-ACFA72B85B74}" type="slidenum">
              <a:rPr lang="en-US" smtClean="0"/>
              <a:pPr/>
              <a:t>42</a:t>
            </a:fld>
            <a:endParaRPr lang="en-US"/>
          </a:p>
        </p:txBody>
      </p:sp>
      <p:pic>
        <p:nvPicPr>
          <p:cNvPr id="5" name="Graphic 4">
            <a:extLst>
              <a:ext uri="{FF2B5EF4-FFF2-40B4-BE49-F238E27FC236}">
                <a16:creationId xmlns:a16="http://schemas.microsoft.com/office/drawing/2014/main" id="{ED780904-EE17-3116-AD6B-1137DFABD923}"/>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E72E3-5FBF-CDA9-FA83-32347F4ABBBB}"/>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FB1E656-ECCD-8B30-8BAC-8DBE9533EC0A}"/>
                  </a:ext>
                </a:extLst>
              </p:cNvPr>
              <p:cNvSpPr>
                <a:spLocks noGrp="1"/>
              </p:cNvSpPr>
              <p:nvPr>
                <p:ph idx="1"/>
              </p:nvPr>
            </p:nvSpPr>
            <p:spPr/>
            <p:txBody>
              <a:bodyPr/>
              <a:lstStyle/>
              <a:p>
                <a:r>
                  <a:rPr lang="en-US" dirty="0"/>
                  <a:t>Find</a:t>
                </a:r>
              </a:p>
              <a:p>
                <a:pPr lvl="1"/>
                <a14:m>
                  <m:oMath xmlns:m="http://schemas.openxmlformats.org/officeDocument/2006/math">
                    <m:d>
                      <m:dPr>
                        <m:begChr m:val="⌊"/>
                        <m:endChr m:val="⌋"/>
                        <m:ctrlPr>
                          <a:rPr lang="en-US" sz="2200" i="1" dirty="0" smtClean="0">
                            <a:latin typeface="Cambria Math" panose="02040503050406030204" pitchFamily="18" charset="0"/>
                          </a:rPr>
                        </m:ctrlPr>
                      </m:dPr>
                      <m:e>
                        <m:f>
                          <m:fPr>
                            <m:ctrlPr>
                              <a:rPr lang="en-US" sz="2200" i="1" dirty="0" smtClean="0">
                                <a:latin typeface="Cambria Math" panose="02040503050406030204" pitchFamily="18" charset="0"/>
                              </a:rPr>
                            </m:ctrlPr>
                          </m:fPr>
                          <m:num>
                            <m:r>
                              <a:rPr lang="en-US" sz="2200" b="0" i="1" dirty="0" smtClean="0">
                                <a:latin typeface="Cambria Math" panose="02040503050406030204" pitchFamily="18" charset="0"/>
                              </a:rPr>
                              <m:t>1</m:t>
                            </m:r>
                          </m:num>
                          <m:den>
                            <m:r>
                              <a:rPr lang="en-US" sz="2200" b="0" i="1" dirty="0" smtClean="0">
                                <a:latin typeface="Cambria Math" panose="02040503050406030204" pitchFamily="18" charset="0"/>
                              </a:rPr>
                              <m:t>2</m:t>
                            </m:r>
                          </m:den>
                        </m:f>
                      </m:e>
                    </m:d>
                  </m:oMath>
                </a14:m>
                <a:r>
                  <a:rPr lang="en-US" sz="2200" dirty="0"/>
                  <a:t> ,</a:t>
                </a:r>
                <a14:m>
                  <m:oMath xmlns:m="http://schemas.openxmlformats.org/officeDocument/2006/math">
                    <m:d>
                      <m:dPr>
                        <m:begChr m:val="⌈"/>
                        <m:endChr m:val="⌉"/>
                        <m:ctrlPr>
                          <a:rPr lang="en-US" sz="2200" i="1" dirty="0" smtClean="0">
                            <a:latin typeface="Cambria Math" panose="02040503050406030204" pitchFamily="18" charset="0"/>
                          </a:rPr>
                        </m:ctrlPr>
                      </m:dPr>
                      <m:e>
                        <m:f>
                          <m:fPr>
                            <m:ctrlPr>
                              <a:rPr lang="en-US" sz="2200" i="1" dirty="0">
                                <a:latin typeface="Cambria Math" panose="02040503050406030204" pitchFamily="18" charset="0"/>
                              </a:rPr>
                            </m:ctrlPr>
                          </m:fPr>
                          <m:num>
                            <m:r>
                              <a:rPr lang="en-US" sz="2200" i="1" dirty="0">
                                <a:latin typeface="Cambria Math" panose="02040503050406030204" pitchFamily="18" charset="0"/>
                              </a:rPr>
                              <m:t>1</m:t>
                            </m:r>
                          </m:num>
                          <m:den>
                            <m:r>
                              <a:rPr lang="en-US" sz="2200" i="1" dirty="0">
                                <a:latin typeface="Cambria Math" panose="02040503050406030204" pitchFamily="18" charset="0"/>
                              </a:rPr>
                              <m:t>2</m:t>
                            </m:r>
                          </m:den>
                        </m:f>
                      </m:e>
                    </m:d>
                    <m:r>
                      <a:rPr lang="en-US" sz="2200" b="0" i="1" dirty="0" smtClean="0">
                        <a:latin typeface="Cambria Math" panose="02040503050406030204" pitchFamily="18" charset="0"/>
                      </a:rPr>
                      <m:t>,</m:t>
                    </m:r>
                  </m:oMath>
                </a14:m>
                <a:endParaRPr lang="en-US" sz="2200" b="0" i="1" dirty="0">
                  <a:latin typeface="Cambria Math" panose="02040503050406030204" pitchFamily="18" charset="0"/>
                </a:endParaRPr>
              </a:p>
              <a:p>
                <a:pPr lvl="1"/>
                <a14:m>
                  <m:oMath xmlns:m="http://schemas.openxmlformats.org/officeDocument/2006/math">
                    <m:d>
                      <m:dPr>
                        <m:begChr m:val="⌊"/>
                        <m:endChr m:val="⌋"/>
                        <m:ctrlPr>
                          <a:rPr lang="en-US" sz="2200" i="1" dirty="0">
                            <a:latin typeface="Cambria Math" panose="02040503050406030204" pitchFamily="18" charset="0"/>
                          </a:rPr>
                        </m:ctrlPr>
                      </m:dPr>
                      <m:e>
                        <m:r>
                          <a:rPr lang="en-US" sz="2200" b="0" i="1" dirty="0" smtClean="0">
                            <a:latin typeface="Cambria Math" panose="02040503050406030204" pitchFamily="18" charset="0"/>
                          </a:rPr>
                          <m:t>−</m:t>
                        </m:r>
                        <m:f>
                          <m:fPr>
                            <m:ctrlPr>
                              <a:rPr lang="en-US" sz="2200" i="1" dirty="0">
                                <a:latin typeface="Cambria Math" panose="02040503050406030204" pitchFamily="18" charset="0"/>
                              </a:rPr>
                            </m:ctrlPr>
                          </m:fPr>
                          <m:num>
                            <m:r>
                              <a:rPr lang="en-US" sz="2200" i="1" dirty="0">
                                <a:latin typeface="Cambria Math" panose="02040503050406030204" pitchFamily="18" charset="0"/>
                              </a:rPr>
                              <m:t>1</m:t>
                            </m:r>
                          </m:num>
                          <m:den>
                            <m:r>
                              <a:rPr lang="en-US" sz="2200" i="1" dirty="0">
                                <a:latin typeface="Cambria Math" panose="02040503050406030204" pitchFamily="18" charset="0"/>
                              </a:rPr>
                              <m:t>2</m:t>
                            </m:r>
                          </m:den>
                        </m:f>
                      </m:e>
                    </m:d>
                    <m:r>
                      <m:rPr>
                        <m:nor/>
                      </m:rPr>
                      <a:rPr lang="en-US" sz="2200" dirty="0"/>
                      <m:t> ,</m:t>
                    </m:r>
                    <m:d>
                      <m:dPr>
                        <m:begChr m:val="⌈"/>
                        <m:endChr m:val="⌉"/>
                        <m:ctrlPr>
                          <a:rPr lang="en-US" sz="2200" i="1" dirty="0">
                            <a:latin typeface="Cambria Math" panose="02040503050406030204" pitchFamily="18" charset="0"/>
                          </a:rPr>
                        </m:ctrlPr>
                      </m:dPr>
                      <m:e>
                        <m:r>
                          <a:rPr lang="en-US" sz="2200" b="0" i="1" dirty="0" smtClean="0">
                            <a:latin typeface="Cambria Math" panose="02040503050406030204" pitchFamily="18" charset="0"/>
                          </a:rPr>
                          <m:t>−</m:t>
                        </m:r>
                        <m:f>
                          <m:fPr>
                            <m:ctrlPr>
                              <a:rPr lang="en-US" sz="2200" i="1" dirty="0">
                                <a:latin typeface="Cambria Math" panose="02040503050406030204" pitchFamily="18" charset="0"/>
                              </a:rPr>
                            </m:ctrlPr>
                          </m:fPr>
                          <m:num>
                            <m:r>
                              <a:rPr lang="en-US" sz="2200" i="1" dirty="0">
                                <a:latin typeface="Cambria Math" panose="02040503050406030204" pitchFamily="18" charset="0"/>
                              </a:rPr>
                              <m:t>1</m:t>
                            </m:r>
                          </m:num>
                          <m:den>
                            <m:r>
                              <a:rPr lang="en-US" sz="2200" i="1" dirty="0">
                                <a:latin typeface="Cambria Math" panose="02040503050406030204" pitchFamily="18" charset="0"/>
                              </a:rPr>
                              <m:t>2</m:t>
                            </m:r>
                          </m:den>
                        </m:f>
                      </m:e>
                    </m:d>
                  </m:oMath>
                </a14:m>
                <a:r>
                  <a:rPr lang="en-US" sz="2200" dirty="0"/>
                  <a:t>, </a:t>
                </a:r>
              </a:p>
              <a:p>
                <a:pPr lvl="1"/>
                <a14:m>
                  <m:oMath xmlns:m="http://schemas.openxmlformats.org/officeDocument/2006/math">
                    <m:d>
                      <m:dPr>
                        <m:begChr m:val="⌊"/>
                        <m:endChr m:val="⌋"/>
                        <m:ctrlPr>
                          <a:rPr lang="en-US" sz="2200" i="1" dirty="0">
                            <a:latin typeface="Cambria Math" panose="02040503050406030204" pitchFamily="18" charset="0"/>
                          </a:rPr>
                        </m:ctrlPr>
                      </m:dPr>
                      <m:e>
                        <m:r>
                          <a:rPr lang="en-US" sz="2200" b="0" i="1" dirty="0" smtClean="0">
                            <a:latin typeface="Cambria Math" panose="02040503050406030204" pitchFamily="18" charset="0"/>
                          </a:rPr>
                          <m:t>3.1</m:t>
                        </m:r>
                      </m:e>
                    </m:d>
                  </m:oMath>
                </a14:m>
                <a:r>
                  <a:rPr lang="en-US" sz="2200" dirty="0"/>
                  <a:t> ,</a:t>
                </a:r>
                <a14:m>
                  <m:oMath xmlns:m="http://schemas.openxmlformats.org/officeDocument/2006/math">
                    <m:d>
                      <m:dPr>
                        <m:begChr m:val="⌈"/>
                        <m:endChr m:val="⌉"/>
                        <m:ctrlPr>
                          <a:rPr lang="en-US" sz="2200" i="1" dirty="0">
                            <a:latin typeface="Cambria Math" panose="02040503050406030204" pitchFamily="18" charset="0"/>
                          </a:rPr>
                        </m:ctrlPr>
                      </m:dPr>
                      <m:e>
                        <m:r>
                          <a:rPr lang="en-US" sz="2200" b="0" i="1" dirty="0" smtClean="0">
                            <a:latin typeface="Cambria Math" panose="02040503050406030204" pitchFamily="18" charset="0"/>
                          </a:rPr>
                          <m:t>3.1</m:t>
                        </m:r>
                      </m:e>
                    </m:d>
                    <m:r>
                      <a:rPr lang="en-US" sz="2200" b="0" i="1" dirty="0" smtClean="0">
                        <a:latin typeface="Cambria Math" panose="02040503050406030204" pitchFamily="18" charset="0"/>
                      </a:rPr>
                      <m:t>,</m:t>
                    </m:r>
                  </m:oMath>
                </a14:m>
                <a:endParaRPr lang="en-US" sz="2200" b="0" i="1" dirty="0">
                  <a:latin typeface="Cambria Math" panose="02040503050406030204" pitchFamily="18" charset="0"/>
                </a:endParaRPr>
              </a:p>
              <a:p>
                <a:pPr lvl="1"/>
                <a14:m>
                  <m:oMath xmlns:m="http://schemas.openxmlformats.org/officeDocument/2006/math">
                    <m:d>
                      <m:dPr>
                        <m:begChr m:val="⌊"/>
                        <m:endChr m:val="⌋"/>
                        <m:ctrlPr>
                          <a:rPr lang="en-US" sz="2200" i="1" dirty="0">
                            <a:latin typeface="Cambria Math" panose="02040503050406030204" pitchFamily="18" charset="0"/>
                          </a:rPr>
                        </m:ctrlPr>
                      </m:dPr>
                      <m:e>
                        <m:r>
                          <a:rPr lang="en-US" sz="2200" b="0" i="1" dirty="0" smtClean="0">
                            <a:latin typeface="Cambria Math" panose="02040503050406030204" pitchFamily="18" charset="0"/>
                          </a:rPr>
                          <m:t>7</m:t>
                        </m:r>
                      </m:e>
                    </m:d>
                    <m:r>
                      <m:rPr>
                        <m:nor/>
                      </m:rPr>
                      <a:rPr lang="en-US" sz="2200" dirty="0"/>
                      <m:t> ,</m:t>
                    </m:r>
                    <m:d>
                      <m:dPr>
                        <m:begChr m:val="⌈"/>
                        <m:endChr m:val="⌉"/>
                        <m:ctrlPr>
                          <a:rPr lang="en-US" sz="2200" i="1" dirty="0">
                            <a:latin typeface="Cambria Math" panose="02040503050406030204" pitchFamily="18" charset="0"/>
                          </a:rPr>
                        </m:ctrlPr>
                      </m:dPr>
                      <m:e>
                        <m:r>
                          <a:rPr lang="en-US" sz="2200" b="0" i="1" dirty="0" smtClean="0">
                            <a:latin typeface="Cambria Math" panose="02040503050406030204" pitchFamily="18" charset="0"/>
                          </a:rPr>
                          <m:t>7</m:t>
                        </m:r>
                      </m:e>
                    </m:d>
                  </m:oMath>
                </a14:m>
                <a:endParaRPr lang="en-US" sz="2200" dirty="0"/>
              </a:p>
              <a:p>
                <a:pPr lvl="1"/>
                <a:r>
                  <a:rPr lang="en-US" sz="2200" dirty="0"/>
                  <a:t>Factorial(3)</a:t>
                </a:r>
              </a:p>
              <a:p>
                <a:r>
                  <a:rPr lang="en-US" sz="2200" dirty="0"/>
                  <a:t>Solution</a:t>
                </a:r>
              </a:p>
              <a:p>
                <a:endParaRPr lang="en-US" sz="2200" dirty="0"/>
              </a:p>
              <a:p>
                <a:endParaRPr lang="en-US" sz="2200" dirty="0"/>
              </a:p>
              <a:p>
                <a:r>
                  <a:rPr lang="en-US" sz="2200" dirty="0"/>
                  <a:t>Fact(3)=1*2*3=6</a:t>
                </a:r>
              </a:p>
            </p:txBody>
          </p:sp>
        </mc:Choice>
        <mc:Fallback xmlns="">
          <p:sp>
            <p:nvSpPr>
              <p:cNvPr id="3" name="Content Placeholder 2">
                <a:extLst>
                  <a:ext uri="{FF2B5EF4-FFF2-40B4-BE49-F238E27FC236}">
                    <a16:creationId xmlns:a16="http://schemas.microsoft.com/office/drawing/2014/main" id="{EFB1E656-ECCD-8B30-8BAC-8DBE9533EC0A}"/>
                  </a:ext>
                </a:extLst>
              </p:cNvPr>
              <p:cNvSpPr>
                <a:spLocks noGrp="1" noRot="1" noChangeAspect="1" noMove="1" noResize="1" noEditPoints="1" noAdjustHandles="1" noChangeArrowheads="1" noChangeShapeType="1" noTextEdit="1"/>
              </p:cNvSpPr>
              <p:nvPr>
                <p:ph idx="1"/>
              </p:nvPr>
            </p:nvSpPr>
            <p:spPr>
              <a:blipFill>
                <a:blip r:embed="rId5"/>
                <a:stretch>
                  <a:fillRect l="-543" b="-1673"/>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EB3569BB-62BF-6DDF-346B-50BEC69CEFBB}"/>
              </a:ext>
            </a:extLst>
          </p:cNvPr>
          <p:cNvPicPr>
            <a:picLocks noChangeAspect="1"/>
          </p:cNvPicPr>
          <p:nvPr/>
        </p:nvPicPr>
        <p:blipFill>
          <a:blip r:embed="rId6"/>
          <a:stretch>
            <a:fillRect/>
          </a:stretch>
        </p:blipFill>
        <p:spPr>
          <a:xfrm>
            <a:off x="824594" y="4565454"/>
            <a:ext cx="10542812" cy="1190810"/>
          </a:xfrm>
          <a:prstGeom prst="rect">
            <a:avLst/>
          </a:prstGeom>
        </p:spPr>
      </p:pic>
      <p:sp>
        <p:nvSpPr>
          <p:cNvPr id="4" name="Slide Number Placeholder 3">
            <a:extLst>
              <a:ext uri="{FF2B5EF4-FFF2-40B4-BE49-F238E27FC236}">
                <a16:creationId xmlns:a16="http://schemas.microsoft.com/office/drawing/2014/main" id="{A058D1C0-0D06-B376-ABF6-2A1DA1C14076}"/>
              </a:ext>
            </a:extLst>
          </p:cNvPr>
          <p:cNvSpPr>
            <a:spLocks noGrp="1"/>
          </p:cNvSpPr>
          <p:nvPr>
            <p:ph type="sldNum" sz="quarter" idx="12"/>
          </p:nvPr>
        </p:nvSpPr>
        <p:spPr/>
        <p:txBody>
          <a:bodyPr/>
          <a:lstStyle/>
          <a:p>
            <a:fld id="{6BDBACC2-E59C-4C76-9B43-ACFA72B85B74}" type="slidenum">
              <a:rPr lang="en-US" smtClean="0"/>
              <a:pPr/>
              <a:t>43</a:t>
            </a:fld>
            <a:endParaRPr lang="en-US"/>
          </a:p>
        </p:txBody>
      </p:sp>
    </p:spTree>
    <p:custDataLst>
      <p:tags r:id="rId1"/>
    </p:custDataLst>
    <p:extLst>
      <p:ext uri="{BB962C8B-B14F-4D97-AF65-F5344CB8AC3E}">
        <p14:creationId xmlns:p14="http://schemas.microsoft.com/office/powerpoint/2010/main" val="19830689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9" end="9"/>
                                            </p:txEl>
                                          </p:spTgt>
                                        </p:tgtEl>
                                        <p:attrNameLst>
                                          <p:attrName>style.visibility</p:attrName>
                                        </p:attrNameLst>
                                      </p:cBhvr>
                                      <p:to>
                                        <p:strVal val="visible"/>
                                      </p:to>
                                    </p:set>
                                    <p:animEffect transition="in" filter="barn(inVertical)">
                                      <p:cBhvr>
                                        <p:cTn id="12" dur="500"/>
                                        <p:tgtEl>
                                          <p:spTgt spid="3">
                                            <p:txEl>
                                              <p:pRg st="9" end="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EE569-3F5B-4AC1-53EF-0807882BC86E}"/>
              </a:ext>
            </a:extLst>
          </p:cNvPr>
          <p:cNvSpPr>
            <a:spLocks noGrp="1"/>
          </p:cNvSpPr>
          <p:nvPr>
            <p:ph type="title"/>
          </p:nvPr>
        </p:nvSpPr>
        <p:spPr/>
        <p:txBody>
          <a:bodyPr/>
          <a:lstStyle/>
          <a:p>
            <a:pPr algn="r"/>
            <a:r>
              <a:rPr lang="ar-EG" dirty="0"/>
              <a:t>للاطلاع فقط</a:t>
            </a:r>
            <a:endParaRPr lang="en-US" dirty="0"/>
          </a:p>
        </p:txBody>
      </p:sp>
      <p:sp>
        <p:nvSpPr>
          <p:cNvPr id="3" name="Content Placeholder 2">
            <a:extLst>
              <a:ext uri="{FF2B5EF4-FFF2-40B4-BE49-F238E27FC236}">
                <a16:creationId xmlns:a16="http://schemas.microsoft.com/office/drawing/2014/main" id="{1E8E68B8-AAD5-8AC3-9E98-BADF6D31D75B}"/>
              </a:ext>
            </a:extLst>
          </p:cNvPr>
          <p:cNvSpPr>
            <a:spLocks noGrp="1"/>
          </p:cNvSpPr>
          <p:nvPr>
            <p:ph idx="1"/>
          </p:nvPr>
        </p:nvSpPr>
        <p:spPr/>
        <p:txBody>
          <a:bodyPr>
            <a:normAutofit/>
          </a:bodyPr>
          <a:lstStyle/>
          <a:p>
            <a:r>
              <a:rPr lang="en-US" dirty="0"/>
              <a:t>Data stored on a computer disk or transmitted over a data network are usually represented as a string of bytes. Each byte is made up of 8 bits. How many bytes are required to encode 100 bits of data?</a:t>
            </a:r>
          </a:p>
          <a:p>
            <a:r>
              <a:rPr lang="en-US" dirty="0"/>
              <a:t>Solution: To determine the number of bytes needed, we determine the smallest integer that is at least as large as the quotient when 100 is divided by 8, the number of bits in a byte. Consequently, ⌈100∕8⌉ = ⌈12.5⌉ = 13 bytes are required. </a:t>
            </a:r>
          </a:p>
        </p:txBody>
      </p:sp>
      <p:sp>
        <p:nvSpPr>
          <p:cNvPr id="4" name="Slide Number Placeholder 3">
            <a:extLst>
              <a:ext uri="{FF2B5EF4-FFF2-40B4-BE49-F238E27FC236}">
                <a16:creationId xmlns:a16="http://schemas.microsoft.com/office/drawing/2014/main" id="{354F323B-DED9-58FF-F827-6396F952514C}"/>
              </a:ext>
            </a:extLst>
          </p:cNvPr>
          <p:cNvSpPr>
            <a:spLocks noGrp="1"/>
          </p:cNvSpPr>
          <p:nvPr>
            <p:ph type="sldNum" sz="quarter" idx="12"/>
          </p:nvPr>
        </p:nvSpPr>
        <p:spPr/>
        <p:txBody>
          <a:bodyPr/>
          <a:lstStyle/>
          <a:p>
            <a:fld id="{6BDBACC2-E59C-4C76-9B43-ACFA72B85B74}" type="slidenum">
              <a:rPr lang="en-US" smtClean="0"/>
              <a:pPr/>
              <a:t>44</a:t>
            </a:fld>
            <a:endParaRPr lang="en-US"/>
          </a:p>
        </p:txBody>
      </p:sp>
      <p:pic>
        <p:nvPicPr>
          <p:cNvPr id="12" name="Graphic 11">
            <a:extLst>
              <a:ext uri="{FF2B5EF4-FFF2-40B4-BE49-F238E27FC236}">
                <a16:creationId xmlns:a16="http://schemas.microsoft.com/office/drawing/2014/main" id="{7C98D171-C21D-4D7D-CA57-5692DA2ED86F}"/>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30455705"/>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E09A1-C600-60A9-2B37-8D4FD430F0B9}"/>
              </a:ext>
            </a:extLst>
          </p:cNvPr>
          <p:cNvSpPr>
            <a:spLocks noGrp="1"/>
          </p:cNvSpPr>
          <p:nvPr>
            <p:ph type="title"/>
          </p:nvPr>
        </p:nvSpPr>
        <p:spPr/>
        <p:txBody>
          <a:bodyPr/>
          <a:lstStyle/>
          <a:p>
            <a:pPr algn="r"/>
            <a:r>
              <a:rPr lang="ar-EG" dirty="0"/>
              <a:t>للاطلاع فقط</a:t>
            </a:r>
            <a:endParaRPr lang="en-US" dirty="0"/>
          </a:p>
        </p:txBody>
      </p:sp>
      <p:sp>
        <p:nvSpPr>
          <p:cNvPr id="3" name="Content Placeholder 2">
            <a:extLst>
              <a:ext uri="{FF2B5EF4-FFF2-40B4-BE49-F238E27FC236}">
                <a16:creationId xmlns:a16="http://schemas.microsoft.com/office/drawing/2014/main" id="{1901A54E-85F1-ED7E-AB67-EB3D35BD8606}"/>
              </a:ext>
            </a:extLst>
          </p:cNvPr>
          <p:cNvSpPr>
            <a:spLocks noGrp="1"/>
          </p:cNvSpPr>
          <p:nvPr>
            <p:ph idx="1"/>
          </p:nvPr>
        </p:nvSpPr>
        <p:spPr/>
        <p:txBody>
          <a:bodyPr>
            <a:normAutofit fontScale="92500" lnSpcReduction="10000"/>
          </a:bodyPr>
          <a:lstStyle/>
          <a:p>
            <a:r>
              <a:rPr lang="en-US" dirty="0"/>
              <a:t>In asynchronous transfer mode (ATM) (a communications protocol used on backbone networks), data are organized into cells of 53 bytes. How many ATM cells can be transmitted in 1 minute over a connection that transmits data at the rate of 500 kilobits per second?</a:t>
            </a:r>
          </a:p>
          <a:p>
            <a:r>
              <a:rPr lang="en-US" dirty="0"/>
              <a:t>Solution: In 1 minute, this connection can transmit 500,000 ⋅ 60 = 30,000,000 bits. Each ATM cell is 53 bytes long, which means that it is 53 ⋅ 8 = 424 bits long. To determine the number of cells that can be transmitted in 1 minute, we determine the largest integer not exceeding the quotient when 30,000,000 is divided by 424. Consequently, ⌊30,000,000∕424⌋ = 70,754 ATM cells can be transmitted in 1 minute over a 500 kilobit per second connection.</a:t>
            </a:r>
          </a:p>
          <a:p>
            <a:endParaRPr lang="en-US" dirty="0"/>
          </a:p>
        </p:txBody>
      </p:sp>
      <p:sp>
        <p:nvSpPr>
          <p:cNvPr id="4" name="Slide Number Placeholder 3">
            <a:extLst>
              <a:ext uri="{FF2B5EF4-FFF2-40B4-BE49-F238E27FC236}">
                <a16:creationId xmlns:a16="http://schemas.microsoft.com/office/drawing/2014/main" id="{6B87E9BE-4262-1F23-1131-4F6CC777E99D}"/>
              </a:ext>
            </a:extLst>
          </p:cNvPr>
          <p:cNvSpPr>
            <a:spLocks noGrp="1"/>
          </p:cNvSpPr>
          <p:nvPr>
            <p:ph type="sldNum" sz="quarter" idx="12"/>
          </p:nvPr>
        </p:nvSpPr>
        <p:spPr/>
        <p:txBody>
          <a:bodyPr/>
          <a:lstStyle/>
          <a:p>
            <a:fld id="{6BDBACC2-E59C-4C76-9B43-ACFA72B85B74}" type="slidenum">
              <a:rPr lang="en-US" smtClean="0"/>
              <a:pPr/>
              <a:t>45</a:t>
            </a:fld>
            <a:endParaRPr lang="en-US"/>
          </a:p>
        </p:txBody>
      </p:sp>
      <p:pic>
        <p:nvPicPr>
          <p:cNvPr id="7" name="Graphic 6">
            <a:extLst>
              <a:ext uri="{FF2B5EF4-FFF2-40B4-BE49-F238E27FC236}">
                <a16:creationId xmlns:a16="http://schemas.microsoft.com/office/drawing/2014/main" id="{72B195AE-249B-DBF0-CDBB-2C8D88B0E7D5}"/>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737744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B14D0F-0F37-8D45-5D37-6144FEF77D1E}"/>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Recap</a:t>
            </a:r>
          </a:p>
        </p:txBody>
      </p:sp>
      <p:sp>
        <p:nvSpPr>
          <p:cNvPr id="2" name="Slide Number Placeholder 1">
            <a:extLst>
              <a:ext uri="{FF2B5EF4-FFF2-40B4-BE49-F238E27FC236}">
                <a16:creationId xmlns:a16="http://schemas.microsoft.com/office/drawing/2014/main" id="{A09F4DF8-B28C-97D1-45A7-0A42FC2196FB}"/>
              </a:ext>
            </a:extLst>
          </p:cNvPr>
          <p:cNvSpPr>
            <a:spLocks noGrp="1"/>
          </p:cNvSpPr>
          <p:nvPr>
            <p:ph type="sldNum" sz="quarter" idx="4294967295"/>
          </p:nvPr>
        </p:nvSpPr>
        <p:spPr>
          <a:xfrm>
            <a:off x="9525000" y="6481763"/>
            <a:ext cx="2667000" cy="293687"/>
          </a:xfrm>
          <a:prstGeom prst="rect">
            <a:avLst/>
          </a:prstGeom>
        </p:spPr>
        <p:txBody>
          <a:bodyPr/>
          <a:lstStyle/>
          <a:p>
            <a:fld id="{6BDBACC2-E59C-4C76-9B43-ACFA72B85B74}" type="slidenum">
              <a:rPr lang="en-US" smtClean="0"/>
              <a:pPr/>
              <a:t>46</a:t>
            </a:fld>
            <a:endParaRPr lang="en-US"/>
          </a:p>
        </p:txBody>
      </p:sp>
      <p:pic>
        <p:nvPicPr>
          <p:cNvPr id="6" name="Graphic 5">
            <a:extLst>
              <a:ext uri="{FF2B5EF4-FFF2-40B4-BE49-F238E27FC236}">
                <a16:creationId xmlns:a16="http://schemas.microsoft.com/office/drawing/2014/main" id="{0874EFC5-808F-5488-DA14-0E28FB8D4617}"/>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52017463"/>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24FE18-D33D-4B29-985A-82784066C0BF}"/>
              </a:ext>
            </a:extLst>
          </p:cNvPr>
          <p:cNvSpPr>
            <a:spLocks noGrp="1"/>
          </p:cNvSpPr>
          <p:nvPr>
            <p:ph type="sldNum" sz="quarter" idx="12"/>
          </p:nvPr>
        </p:nvSpPr>
        <p:spPr/>
        <p:txBody>
          <a:bodyPr/>
          <a:lstStyle/>
          <a:p>
            <a:fld id="{6BDBACC2-E59C-4C76-9B43-ACFA72B85B74}" type="slidenum">
              <a:rPr lang="en-US" smtClean="0"/>
              <a:pPr/>
              <a:t>47</a:t>
            </a:fld>
            <a:endParaRPr lang="en-US"/>
          </a:p>
        </p:txBody>
      </p:sp>
      <p:sp>
        <p:nvSpPr>
          <p:cNvPr id="3" name="Title 2">
            <a:extLst>
              <a:ext uri="{FF2B5EF4-FFF2-40B4-BE49-F238E27FC236}">
                <a16:creationId xmlns:a16="http://schemas.microsoft.com/office/drawing/2014/main" id="{77338F56-8DD0-F720-5808-827BAAAA754C}"/>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72BB14CA-CD4F-848B-7F55-9183D9B335DA}"/>
              </a:ext>
            </a:extLst>
          </p:cNvPr>
          <p:cNvSpPr>
            <a:spLocks noGrp="1"/>
          </p:cNvSpPr>
          <p:nvPr>
            <p:ph idx="1"/>
          </p:nvPr>
        </p:nvSpPr>
        <p:spPr/>
        <p:txBody>
          <a:bodyPr/>
          <a:lstStyle/>
          <a:p>
            <a:r>
              <a:rPr lang="en-US" dirty="0"/>
              <a:t>True or False</a:t>
            </a:r>
          </a:p>
          <a:p>
            <a:r>
              <a:rPr lang="en-US" dirty="0"/>
              <a:t> Given Two sets A,B          </a:t>
            </a:r>
          </a:p>
          <a:p>
            <a:pPr lvl="1"/>
            <a:r>
              <a:rPr lang="en-US" dirty="0">
                <a:latin typeface="Times New Roman" panose="02020603050405020304" pitchFamily="18" charset="0"/>
                <a:cs typeface="Times New Roman" panose="02020603050405020304" pitchFamily="18" charset="0"/>
              </a:rPr>
              <a:t> A = {v, w, z} </a:t>
            </a:r>
          </a:p>
          <a:p>
            <a:pPr lvl="1"/>
            <a:r>
              <a:rPr lang="en-US" dirty="0">
                <a:latin typeface="Times New Roman" panose="02020603050405020304" pitchFamily="18" charset="0"/>
                <a:cs typeface="Times New Roman" panose="02020603050405020304" pitchFamily="18" charset="0"/>
              </a:rPr>
              <a:t>B = {1, 2, 3}</a:t>
            </a:r>
          </a:p>
          <a:p>
            <a:pPr lvl="1"/>
            <a:r>
              <a:rPr lang="en-US" dirty="0">
                <a:latin typeface="Times New Roman" panose="02020603050405020304" pitchFamily="18" charset="0"/>
                <a:cs typeface="Times New Roman" panose="02020603050405020304" pitchFamily="18" charset="0"/>
              </a:rPr>
              <a:t>the {(v,1)(v,2)(v,3)} is a function from A--&gt;B</a:t>
            </a:r>
          </a:p>
        </p:txBody>
      </p:sp>
      <p:sp>
        <p:nvSpPr>
          <p:cNvPr id="5" name="TextBox 4">
            <a:extLst>
              <a:ext uri="{FF2B5EF4-FFF2-40B4-BE49-F238E27FC236}">
                <a16:creationId xmlns:a16="http://schemas.microsoft.com/office/drawing/2014/main" id="{90F99BE5-173C-C07A-5AA2-19807EAE8C7C}"/>
              </a:ext>
            </a:extLst>
          </p:cNvPr>
          <p:cNvSpPr txBox="1"/>
          <p:nvPr/>
        </p:nvSpPr>
        <p:spPr>
          <a:xfrm>
            <a:off x="1333499" y="4030213"/>
            <a:ext cx="9525001"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False</a:t>
            </a:r>
          </a:p>
          <a:p>
            <a:r>
              <a:rPr lang="en-US" sz="2400" dirty="0">
                <a:latin typeface="Times New Roman" panose="02020603050405020304" pitchFamily="18" charset="0"/>
                <a:cs typeface="Times New Roman" panose="02020603050405020304" pitchFamily="18" charset="0"/>
              </a:rPr>
              <a:t>A function is a relation where exactly one element of </a:t>
            </a:r>
            <a:r>
              <a:rPr lang="en-US" sz="2400" i="1"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is related to each element of </a:t>
            </a:r>
            <a:r>
              <a:rPr lang="en-US" sz="2400" i="1" dirty="0">
                <a:latin typeface="Times New Roman" panose="02020603050405020304" pitchFamily="18" charset="0"/>
                <a:cs typeface="Times New Roman" panose="02020603050405020304" pitchFamily="18" charset="0"/>
              </a:rPr>
              <a:t>A.</a:t>
            </a:r>
          </a:p>
          <a:p>
            <a:endParaRPr lang="en-US" sz="2400" dirty="0"/>
          </a:p>
        </p:txBody>
      </p:sp>
      <p:pic>
        <p:nvPicPr>
          <p:cNvPr id="8" name="Graphic 7">
            <a:extLst>
              <a:ext uri="{FF2B5EF4-FFF2-40B4-BE49-F238E27FC236}">
                <a16:creationId xmlns:a16="http://schemas.microsoft.com/office/drawing/2014/main" id="{58B311E0-C4CC-7D73-F156-9FF1168B1135}"/>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479005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85928DF-3C24-8ECE-2672-4FC49EE01528}"/>
              </a:ext>
            </a:extLst>
          </p:cNvPr>
          <p:cNvSpPr>
            <a:spLocks noGrp="1"/>
          </p:cNvSpPr>
          <p:nvPr>
            <p:ph type="sldNum" sz="quarter" idx="12"/>
          </p:nvPr>
        </p:nvSpPr>
        <p:spPr/>
        <p:txBody>
          <a:bodyPr/>
          <a:lstStyle/>
          <a:p>
            <a:fld id="{6BDBACC2-E59C-4C76-9B43-ACFA72B85B74}" type="slidenum">
              <a:rPr lang="en-US" smtClean="0"/>
              <a:pPr/>
              <a:t>48</a:t>
            </a:fld>
            <a:endParaRPr lang="en-US"/>
          </a:p>
        </p:txBody>
      </p:sp>
      <p:sp>
        <p:nvSpPr>
          <p:cNvPr id="3" name="Title 2">
            <a:extLst>
              <a:ext uri="{FF2B5EF4-FFF2-40B4-BE49-F238E27FC236}">
                <a16:creationId xmlns:a16="http://schemas.microsoft.com/office/drawing/2014/main" id="{87401D21-5F8F-8EB0-D85F-C810E9C6614E}"/>
              </a:ext>
            </a:extLst>
          </p:cNvPr>
          <p:cNvSpPr>
            <a:spLocks noGrp="1"/>
          </p:cNvSpPr>
          <p:nvPr>
            <p:ph type="title"/>
          </p:nvPr>
        </p:nvSpPr>
        <p:spPr/>
        <p:txBody>
          <a:bodyPr/>
          <a:lstStyle/>
          <a:p>
            <a:r>
              <a:rPr lang="en-US" dirty="0"/>
              <a:t>Quiz</a:t>
            </a:r>
          </a:p>
        </p:txBody>
      </p:sp>
      <p:pic>
        <p:nvPicPr>
          <p:cNvPr id="6" name="Content Placeholder 5">
            <a:extLst>
              <a:ext uri="{FF2B5EF4-FFF2-40B4-BE49-F238E27FC236}">
                <a16:creationId xmlns:a16="http://schemas.microsoft.com/office/drawing/2014/main" id="{0278E4C8-C5C7-0F49-64CA-F411AD32899A}"/>
              </a:ext>
            </a:extLst>
          </p:cNvPr>
          <p:cNvPicPr>
            <a:picLocks noGrp="1" noChangeAspect="1"/>
          </p:cNvPicPr>
          <p:nvPr>
            <p:ph idx="1"/>
          </p:nvPr>
        </p:nvPicPr>
        <p:blipFill rotWithShape="1">
          <a:blip r:embed="rId3"/>
          <a:srcRect t="2930" b="1"/>
          <a:stretch/>
        </p:blipFill>
        <p:spPr>
          <a:xfrm>
            <a:off x="366913" y="1819326"/>
            <a:ext cx="2833487" cy="2730902"/>
          </a:xfrm>
        </p:spPr>
      </p:pic>
      <p:pic>
        <p:nvPicPr>
          <p:cNvPr id="8" name="Picture 7">
            <a:extLst>
              <a:ext uri="{FF2B5EF4-FFF2-40B4-BE49-F238E27FC236}">
                <a16:creationId xmlns:a16="http://schemas.microsoft.com/office/drawing/2014/main" id="{FF6D81BC-332E-E21A-3A19-65A666EDA432}"/>
              </a:ext>
            </a:extLst>
          </p:cNvPr>
          <p:cNvPicPr>
            <a:picLocks noChangeAspect="1"/>
          </p:cNvPicPr>
          <p:nvPr/>
        </p:nvPicPr>
        <p:blipFill>
          <a:blip r:embed="rId4"/>
          <a:stretch>
            <a:fillRect/>
          </a:stretch>
        </p:blipFill>
        <p:spPr>
          <a:xfrm>
            <a:off x="3406831" y="1687964"/>
            <a:ext cx="2373483" cy="3189515"/>
          </a:xfrm>
          <a:prstGeom prst="rect">
            <a:avLst/>
          </a:prstGeom>
        </p:spPr>
      </p:pic>
      <p:pic>
        <p:nvPicPr>
          <p:cNvPr id="10" name="Picture 9">
            <a:extLst>
              <a:ext uri="{FF2B5EF4-FFF2-40B4-BE49-F238E27FC236}">
                <a16:creationId xmlns:a16="http://schemas.microsoft.com/office/drawing/2014/main" id="{42E2A061-8AC8-4531-6639-6FAD8414B1C9}"/>
              </a:ext>
            </a:extLst>
          </p:cNvPr>
          <p:cNvPicPr>
            <a:picLocks noChangeAspect="1"/>
          </p:cNvPicPr>
          <p:nvPr/>
        </p:nvPicPr>
        <p:blipFill>
          <a:blip r:embed="rId5"/>
          <a:stretch>
            <a:fillRect/>
          </a:stretch>
        </p:blipFill>
        <p:spPr>
          <a:xfrm>
            <a:off x="8845589" y="2049285"/>
            <a:ext cx="3067050" cy="2535011"/>
          </a:xfrm>
          <a:prstGeom prst="rect">
            <a:avLst/>
          </a:prstGeom>
        </p:spPr>
      </p:pic>
      <p:pic>
        <p:nvPicPr>
          <p:cNvPr id="12" name="Picture 11">
            <a:extLst>
              <a:ext uri="{FF2B5EF4-FFF2-40B4-BE49-F238E27FC236}">
                <a16:creationId xmlns:a16="http://schemas.microsoft.com/office/drawing/2014/main" id="{7BC91258-57F1-75AE-68AC-57867CF53F0E}"/>
              </a:ext>
            </a:extLst>
          </p:cNvPr>
          <p:cNvPicPr>
            <a:picLocks noChangeAspect="1"/>
          </p:cNvPicPr>
          <p:nvPr/>
        </p:nvPicPr>
        <p:blipFill>
          <a:blip r:embed="rId6"/>
          <a:stretch>
            <a:fillRect/>
          </a:stretch>
        </p:blipFill>
        <p:spPr>
          <a:xfrm>
            <a:off x="5872934" y="2032251"/>
            <a:ext cx="2972655" cy="2845228"/>
          </a:xfrm>
          <a:prstGeom prst="rect">
            <a:avLst/>
          </a:prstGeom>
        </p:spPr>
      </p:pic>
      <p:sp>
        <p:nvSpPr>
          <p:cNvPr id="13" name="TextBox 12">
            <a:extLst>
              <a:ext uri="{FF2B5EF4-FFF2-40B4-BE49-F238E27FC236}">
                <a16:creationId xmlns:a16="http://schemas.microsoft.com/office/drawing/2014/main" id="{72F20C72-1736-5CB0-C0FB-74FBA2D2FD11}"/>
              </a:ext>
            </a:extLst>
          </p:cNvPr>
          <p:cNvSpPr txBox="1"/>
          <p:nvPr/>
        </p:nvSpPr>
        <p:spPr>
          <a:xfrm>
            <a:off x="674913" y="1078115"/>
            <a:ext cx="735874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Which of the following Figures Represent Function</a:t>
            </a:r>
          </a:p>
        </p:txBody>
      </p:sp>
      <p:pic>
        <p:nvPicPr>
          <p:cNvPr id="9" name="Graphic 8">
            <a:extLst>
              <a:ext uri="{FF2B5EF4-FFF2-40B4-BE49-F238E27FC236}">
                <a16:creationId xmlns:a16="http://schemas.microsoft.com/office/drawing/2014/main" id="{EB61CA79-BD48-2E39-0F6C-A822657F07E7}"/>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4971210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D192D65-5616-1954-3A3A-5A24BED48894}"/>
              </a:ext>
            </a:extLst>
          </p:cNvPr>
          <p:cNvSpPr>
            <a:spLocks noGrp="1"/>
          </p:cNvSpPr>
          <p:nvPr>
            <p:ph type="sldNum" sz="quarter" idx="12"/>
          </p:nvPr>
        </p:nvSpPr>
        <p:spPr/>
        <p:txBody>
          <a:bodyPr/>
          <a:lstStyle/>
          <a:p>
            <a:fld id="{6BDBACC2-E59C-4C76-9B43-ACFA72B85B74}" type="slidenum">
              <a:rPr lang="en-US" smtClean="0"/>
              <a:pPr/>
              <a:t>49</a:t>
            </a:fld>
            <a:endParaRPr lang="en-US"/>
          </a:p>
        </p:txBody>
      </p:sp>
      <p:sp>
        <p:nvSpPr>
          <p:cNvPr id="3" name="Title 2">
            <a:extLst>
              <a:ext uri="{FF2B5EF4-FFF2-40B4-BE49-F238E27FC236}">
                <a16:creationId xmlns:a16="http://schemas.microsoft.com/office/drawing/2014/main" id="{9A8E0808-17C5-1322-AB04-D9006B5364C2}"/>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90C34B04-234E-1305-F37C-91AAF83FCFD0}"/>
              </a:ext>
            </a:extLst>
          </p:cNvPr>
          <p:cNvSpPr>
            <a:spLocks noGrp="1"/>
          </p:cNvSpPr>
          <p:nvPr>
            <p:ph idx="1"/>
          </p:nvPr>
        </p:nvSpPr>
        <p:spPr/>
        <p:txBody>
          <a:bodyPr>
            <a:normAutofit fontScale="77500" lnSpcReduction="20000"/>
          </a:bodyPr>
          <a:lstStyle/>
          <a:p>
            <a:pPr marL="50800" indent="0">
              <a:buNone/>
            </a:pPr>
            <a:r>
              <a:rPr lang="en-US" dirty="0"/>
              <a:t>Determine whether the following are functions</a:t>
            </a:r>
          </a:p>
          <a:p>
            <a:pPr marL="50800" indent="0">
              <a:buNone/>
            </a:pPr>
            <a:r>
              <a:rPr lang="en-US" dirty="0"/>
              <a:t>a) A = {(1, 2), (2, 3), (3, 4), (4, 5)}</a:t>
            </a:r>
          </a:p>
          <a:p>
            <a:pPr marL="50800" indent="0">
              <a:buNone/>
            </a:pPr>
            <a:r>
              <a:rPr lang="en-US" dirty="0"/>
              <a:t>b) B = {(1, 3), (0, 3), (2, 1), (4, 2)}</a:t>
            </a:r>
          </a:p>
          <a:p>
            <a:pPr marL="50800" indent="0">
              <a:buNone/>
            </a:pPr>
            <a:r>
              <a:rPr lang="en-US" dirty="0"/>
              <a:t>c) C = {(1, 6), (2, 5), (1, 9), (4, 3)}</a:t>
            </a:r>
          </a:p>
          <a:p>
            <a:endParaRPr lang="en-US" dirty="0"/>
          </a:p>
          <a:p>
            <a:pPr marL="50800" indent="0">
              <a:buNone/>
            </a:pPr>
            <a:r>
              <a:rPr lang="en-US" dirty="0"/>
              <a:t>Solution:</a:t>
            </a:r>
          </a:p>
          <a:p>
            <a:r>
              <a:rPr lang="en-US" dirty="0"/>
              <a:t>a) A = {(1, 2), (2, 3), (3, 4), (4, 5)} is a function because all the first elements are different.</a:t>
            </a:r>
          </a:p>
          <a:p>
            <a:r>
              <a:rPr lang="en-US" dirty="0"/>
              <a:t>b) B = {(1, 3), (0, 3), (2, 1), (4, 2)} is a function because all the first elements are different. (The second element does not need to be unique)</a:t>
            </a:r>
          </a:p>
          <a:p>
            <a:r>
              <a:rPr lang="en-US" dirty="0"/>
              <a:t>c) C = {(1, 6), (2, 5), (1, 9), (4, 3)} is not a function because the first element, 1, is repeated.</a:t>
            </a:r>
          </a:p>
        </p:txBody>
      </p:sp>
      <p:pic>
        <p:nvPicPr>
          <p:cNvPr id="6" name="Graphic 5">
            <a:extLst>
              <a:ext uri="{FF2B5EF4-FFF2-40B4-BE49-F238E27FC236}">
                <a16:creationId xmlns:a16="http://schemas.microsoft.com/office/drawing/2014/main" id="{3FB55EF5-7B56-E737-115A-E2E4217BCC61}"/>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41812698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anim calcmode="lin" valueType="num">
                                      <p:cBhvr additive="base">
                                        <p:cTn id="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6" end="6"/>
                                            </p:txEl>
                                          </p:spTgt>
                                        </p:tgtEl>
                                        <p:attrNameLst>
                                          <p:attrName>style.visibility</p:attrName>
                                        </p:attrNameLst>
                                      </p:cBhvr>
                                      <p:to>
                                        <p:strVal val="visible"/>
                                      </p:to>
                                    </p:set>
                                    <p:anim calcmode="lin" valueType="num">
                                      <p:cBhvr additive="base">
                                        <p:cTn id="1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6" end="6"/>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7" end="7"/>
                                            </p:txEl>
                                          </p:spTgt>
                                        </p:tgtEl>
                                        <p:attrNameLst>
                                          <p:attrName>style.visibility</p:attrName>
                                        </p:attrNameLst>
                                      </p:cBhvr>
                                      <p:to>
                                        <p:strVal val="visible"/>
                                      </p:to>
                                    </p:set>
                                    <p:anim calcmode="lin" valueType="num">
                                      <p:cBhvr additive="base">
                                        <p:cTn id="1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7" end="7"/>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anim calcmode="lin" valueType="num">
                                      <p:cBhvr additive="base">
                                        <p:cTn id="19"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1FC588B-CA79-4686-D84B-7A9F02299884}"/>
              </a:ext>
            </a:extLst>
          </p:cNvPr>
          <p:cNvSpPr>
            <a:spLocks noGrp="1"/>
          </p:cNvSpPr>
          <p:nvPr>
            <p:ph type="sldNum" sz="quarter" idx="12"/>
          </p:nvPr>
        </p:nvSpPr>
        <p:spPr/>
        <p:txBody>
          <a:bodyPr/>
          <a:lstStyle/>
          <a:p>
            <a:fld id="{6BDBACC2-E59C-4C76-9B43-ACFA72B85B74}" type="slidenum">
              <a:rPr lang="en-US" smtClean="0"/>
              <a:pPr/>
              <a:t>50</a:t>
            </a:fld>
            <a:endParaRPr lang="en-US"/>
          </a:p>
        </p:txBody>
      </p:sp>
      <p:sp>
        <p:nvSpPr>
          <p:cNvPr id="3" name="Title 2">
            <a:extLst>
              <a:ext uri="{FF2B5EF4-FFF2-40B4-BE49-F238E27FC236}">
                <a16:creationId xmlns:a16="http://schemas.microsoft.com/office/drawing/2014/main" id="{8B58AFB4-D023-F216-3B19-6DDC2DC0F78B}"/>
              </a:ext>
            </a:extLst>
          </p:cNvPr>
          <p:cNvSpPr>
            <a:spLocks noGrp="1"/>
          </p:cNvSpPr>
          <p:nvPr>
            <p:ph type="title"/>
          </p:nvPr>
        </p:nvSpPr>
        <p:spPr/>
        <p:txBody>
          <a:bodyPr/>
          <a:lstStyle/>
          <a:p>
            <a:r>
              <a:rPr lang="en-US" dirty="0"/>
              <a:t>Quiz</a:t>
            </a:r>
          </a:p>
        </p:txBody>
      </p:sp>
      <p:pic>
        <p:nvPicPr>
          <p:cNvPr id="15" name="Content Placeholder 14" descr="A diagram of functions and not functions&#10;&#10;Description automatically generated">
            <a:extLst>
              <a:ext uri="{FF2B5EF4-FFF2-40B4-BE49-F238E27FC236}">
                <a16:creationId xmlns:a16="http://schemas.microsoft.com/office/drawing/2014/main" id="{663BCA24-B65A-2DC3-C203-711EE348CF7E}"/>
              </a:ext>
            </a:extLst>
          </p:cNvPr>
          <p:cNvPicPr>
            <a:picLocks noGrp="1" noChangeAspect="1"/>
          </p:cNvPicPr>
          <p:nvPr>
            <p:ph idx="1"/>
          </p:nvPr>
        </p:nvPicPr>
        <p:blipFill rotWithShape="1">
          <a:blip r:embed="rId2"/>
          <a:srcRect l="3375" t="244" r="2070" b="2785"/>
          <a:stretch/>
        </p:blipFill>
        <p:spPr>
          <a:xfrm>
            <a:off x="2461117" y="1629076"/>
            <a:ext cx="7957458" cy="4325409"/>
          </a:xfrm>
        </p:spPr>
      </p:pic>
      <p:pic>
        <p:nvPicPr>
          <p:cNvPr id="5" name="Graphic 4">
            <a:extLst>
              <a:ext uri="{FF2B5EF4-FFF2-40B4-BE49-F238E27FC236}">
                <a16:creationId xmlns:a16="http://schemas.microsoft.com/office/drawing/2014/main" id="{991CC19A-318D-9FBE-13AC-AEA8FDF106F6}"/>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80319858"/>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1FC588B-CA79-4686-D84B-7A9F02299884}"/>
              </a:ext>
            </a:extLst>
          </p:cNvPr>
          <p:cNvSpPr>
            <a:spLocks noGrp="1"/>
          </p:cNvSpPr>
          <p:nvPr>
            <p:ph type="sldNum" sz="quarter" idx="12"/>
          </p:nvPr>
        </p:nvSpPr>
        <p:spPr/>
        <p:txBody>
          <a:bodyPr/>
          <a:lstStyle/>
          <a:p>
            <a:fld id="{6BDBACC2-E59C-4C76-9B43-ACFA72B85B74}" type="slidenum">
              <a:rPr lang="en-US" smtClean="0"/>
              <a:pPr/>
              <a:t>51</a:t>
            </a:fld>
            <a:endParaRPr lang="en-US"/>
          </a:p>
        </p:txBody>
      </p:sp>
      <p:sp>
        <p:nvSpPr>
          <p:cNvPr id="3" name="Title 2">
            <a:extLst>
              <a:ext uri="{FF2B5EF4-FFF2-40B4-BE49-F238E27FC236}">
                <a16:creationId xmlns:a16="http://schemas.microsoft.com/office/drawing/2014/main" id="{8B58AFB4-D023-F216-3B19-6DDC2DC0F78B}"/>
              </a:ext>
            </a:extLst>
          </p:cNvPr>
          <p:cNvSpPr>
            <a:spLocks noGrp="1"/>
          </p:cNvSpPr>
          <p:nvPr>
            <p:ph type="title"/>
          </p:nvPr>
        </p:nvSpPr>
        <p:spPr/>
        <p:txBody>
          <a:bodyPr/>
          <a:lstStyle/>
          <a:p>
            <a:r>
              <a:rPr lang="en-US" dirty="0"/>
              <a:t>Quiz</a:t>
            </a:r>
          </a:p>
        </p:txBody>
      </p:sp>
      <p:pic>
        <p:nvPicPr>
          <p:cNvPr id="15" name="Content Placeholder 14" descr="A diagram of functions and not functions&#10;&#10;Description automatically generated">
            <a:extLst>
              <a:ext uri="{FF2B5EF4-FFF2-40B4-BE49-F238E27FC236}">
                <a16:creationId xmlns:a16="http://schemas.microsoft.com/office/drawing/2014/main" id="{663BCA24-B65A-2DC3-C203-711EE348CF7E}"/>
              </a:ext>
            </a:extLst>
          </p:cNvPr>
          <p:cNvPicPr>
            <a:picLocks noGrp="1" noChangeAspect="1"/>
          </p:cNvPicPr>
          <p:nvPr>
            <p:ph idx="1"/>
          </p:nvPr>
        </p:nvPicPr>
        <p:blipFill rotWithShape="1">
          <a:blip r:embed="rId2"/>
          <a:srcRect l="3375" t="244" r="2070" b="2785"/>
          <a:stretch/>
        </p:blipFill>
        <p:spPr>
          <a:xfrm>
            <a:off x="2461117" y="1629076"/>
            <a:ext cx="7957458" cy="4325409"/>
          </a:xfrm>
        </p:spPr>
      </p:pic>
    </p:spTree>
    <p:extLst>
      <p:ext uri="{BB962C8B-B14F-4D97-AF65-F5344CB8AC3E}">
        <p14:creationId xmlns:p14="http://schemas.microsoft.com/office/powerpoint/2010/main" val="746507824"/>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3903855-72F2-886E-1741-9CC53B58D94F}"/>
              </a:ext>
            </a:extLst>
          </p:cNvPr>
          <p:cNvSpPr>
            <a:spLocks noGrp="1"/>
          </p:cNvSpPr>
          <p:nvPr>
            <p:ph type="sldNum" sz="quarter" idx="12"/>
          </p:nvPr>
        </p:nvSpPr>
        <p:spPr/>
        <p:txBody>
          <a:bodyPr/>
          <a:lstStyle/>
          <a:p>
            <a:fld id="{6BDBACC2-E59C-4C76-9B43-ACFA72B85B74}" type="slidenum">
              <a:rPr lang="en-US" smtClean="0"/>
              <a:pPr/>
              <a:t>52</a:t>
            </a:fld>
            <a:endParaRPr lang="en-US"/>
          </a:p>
        </p:txBody>
      </p:sp>
      <p:sp>
        <p:nvSpPr>
          <p:cNvPr id="3" name="Title 2">
            <a:extLst>
              <a:ext uri="{FF2B5EF4-FFF2-40B4-BE49-F238E27FC236}">
                <a16:creationId xmlns:a16="http://schemas.microsoft.com/office/drawing/2014/main" id="{55A6CE16-C264-85DF-4219-C6E8C37529FD}"/>
              </a:ext>
            </a:extLst>
          </p:cNvPr>
          <p:cNvSpPr>
            <a:spLocks noGrp="1"/>
          </p:cNvSpPr>
          <p:nvPr>
            <p:ph type="title"/>
          </p:nvPr>
        </p:nvSpPr>
        <p:spPr/>
        <p:txBody>
          <a:bodyPr/>
          <a:lstStyle/>
          <a:p>
            <a:r>
              <a:rPr lang="en-US" dirty="0"/>
              <a:t>Review</a:t>
            </a:r>
          </a:p>
        </p:txBody>
      </p:sp>
      <p:pic>
        <p:nvPicPr>
          <p:cNvPr id="1026" name="Picture 2" descr="Domain,codomain and range functions">
            <a:extLst>
              <a:ext uri="{FF2B5EF4-FFF2-40B4-BE49-F238E27FC236}">
                <a16:creationId xmlns:a16="http://schemas.microsoft.com/office/drawing/2014/main" id="{E977539A-9906-42E8-E776-B76203F54EA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527597" y="1098884"/>
            <a:ext cx="5199005" cy="5097463"/>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4">
            <a:extLst>
              <a:ext uri="{FF2B5EF4-FFF2-40B4-BE49-F238E27FC236}">
                <a16:creationId xmlns:a16="http://schemas.microsoft.com/office/drawing/2014/main" id="{E48E15C5-313F-7CC1-0F58-336084A6728C}"/>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
        <p:nvSpPr>
          <p:cNvPr id="30" name="TextBox 29">
            <a:extLst>
              <a:ext uri="{FF2B5EF4-FFF2-40B4-BE49-F238E27FC236}">
                <a16:creationId xmlns:a16="http://schemas.microsoft.com/office/drawing/2014/main" id="{F89196A7-99E4-4F7C-1772-EFFA1D3CB477}"/>
              </a:ext>
            </a:extLst>
          </p:cNvPr>
          <p:cNvSpPr txBox="1"/>
          <p:nvPr/>
        </p:nvSpPr>
        <p:spPr>
          <a:xfrm>
            <a:off x="653143" y="1393371"/>
            <a:ext cx="2240777" cy="1077218"/>
          </a:xfrm>
          <a:prstGeom prst="rect">
            <a:avLst/>
          </a:prstGeom>
          <a:noFill/>
        </p:spPr>
        <p:txBody>
          <a:bodyPr wrap="square" rtlCol="0">
            <a:spAutoFit/>
          </a:bodyPr>
          <a:lstStyle/>
          <a:p>
            <a:r>
              <a:rPr lang="en-US" sz="2400" dirty="0">
                <a:latin typeface="Lucida Calligraphy"/>
              </a:rPr>
              <a:t>f</a:t>
            </a:r>
            <a:r>
              <a:rPr lang="en-US" sz="3200" dirty="0">
                <a:latin typeface="Cambria Math" pitchFamily="18" charset="0"/>
                <a:ea typeface="Cambria Math" pitchFamily="18" charset="0"/>
              </a:rPr>
              <a:t>: </a:t>
            </a:r>
            <a:r>
              <a:rPr lang="en-US" sz="3200" i="1" dirty="0">
                <a:ea typeface="Cambria Math" pitchFamily="18" charset="0"/>
              </a:rPr>
              <a:t>A</a:t>
            </a:r>
            <a:r>
              <a:rPr lang="en-US" sz="3200" dirty="0">
                <a:latin typeface="Cambria Math" pitchFamily="18" charset="0"/>
                <a:ea typeface="Cambria Math" pitchFamily="18" charset="0"/>
              </a:rPr>
              <a:t> </a:t>
            </a:r>
            <a:r>
              <a:rPr lang="en-US" sz="3200" dirty="0">
                <a:latin typeface="Cambria Math"/>
                <a:ea typeface="Cambria Math"/>
                <a:sym typeface="Wingdings" pitchFamily="2" charset="2"/>
              </a:rPr>
              <a:t>→</a:t>
            </a:r>
            <a:r>
              <a:rPr lang="en-US" sz="3200" dirty="0">
                <a:latin typeface="Cambria Math" pitchFamily="18" charset="0"/>
                <a:ea typeface="Cambria Math" pitchFamily="18" charset="0"/>
                <a:sym typeface="Wingdings" pitchFamily="2" charset="2"/>
              </a:rPr>
              <a:t> </a:t>
            </a:r>
            <a:r>
              <a:rPr lang="en-US" sz="3200" i="1" dirty="0">
                <a:ea typeface="Cambria Math" pitchFamily="18" charset="0"/>
                <a:sym typeface="Wingdings" pitchFamily="2" charset="2"/>
              </a:rPr>
              <a:t>B</a:t>
            </a:r>
          </a:p>
          <a:p>
            <a:endParaRPr lang="en-US" sz="3200" dirty="0"/>
          </a:p>
        </p:txBody>
      </p:sp>
      <p:sp>
        <p:nvSpPr>
          <p:cNvPr id="32" name="TextBox 31">
            <a:extLst>
              <a:ext uri="{FF2B5EF4-FFF2-40B4-BE49-F238E27FC236}">
                <a16:creationId xmlns:a16="http://schemas.microsoft.com/office/drawing/2014/main" id="{DF5909AB-B4AD-471E-3580-71D237140B7E}"/>
              </a:ext>
            </a:extLst>
          </p:cNvPr>
          <p:cNvSpPr txBox="1"/>
          <p:nvPr/>
        </p:nvSpPr>
        <p:spPr>
          <a:xfrm>
            <a:off x="324141" y="3741660"/>
            <a:ext cx="3151637" cy="2246769"/>
          </a:xfrm>
          <a:prstGeom prst="rect">
            <a:avLst/>
          </a:prstGeom>
          <a:noFill/>
        </p:spPr>
        <p:txBody>
          <a:bodyPr wrap="square">
            <a:spAutoFit/>
          </a:bodyPr>
          <a:lstStyle/>
          <a:p>
            <a:r>
              <a:rPr lang="en-US" sz="2800" dirty="0"/>
              <a:t>If </a:t>
            </a:r>
            <a:r>
              <a:rPr lang="en-US" sz="2800" i="1" dirty="0"/>
              <a:t>f</a:t>
            </a:r>
            <a:r>
              <a:rPr lang="en-US" sz="2800" dirty="0"/>
              <a:t>(</a:t>
            </a:r>
            <a:r>
              <a:rPr lang="en-US" sz="2800" i="1" dirty="0">
                <a:ea typeface="Cambria Math" pitchFamily="18" charset="0"/>
              </a:rPr>
              <a:t>a</a:t>
            </a:r>
            <a:r>
              <a:rPr lang="en-US" sz="2800" dirty="0"/>
              <a:t>)</a:t>
            </a:r>
            <a:r>
              <a:rPr lang="en-US" sz="2800" i="1" dirty="0"/>
              <a:t> = </a:t>
            </a:r>
            <a:r>
              <a:rPr lang="en-US" sz="2800" i="1" dirty="0">
                <a:ea typeface="Cambria Math" pitchFamily="18" charset="0"/>
              </a:rPr>
              <a:t>b</a:t>
            </a:r>
            <a:r>
              <a:rPr lang="en-US" sz="2800" dirty="0"/>
              <a:t>, </a:t>
            </a:r>
          </a:p>
          <a:p>
            <a:pPr lvl="1"/>
            <a:r>
              <a:rPr lang="en-US" sz="2800" dirty="0">
                <a:latin typeface="Times New Roman" panose="02020603050405020304" pitchFamily="18" charset="0"/>
                <a:cs typeface="Times New Roman" panose="02020603050405020304" pitchFamily="18" charset="0"/>
              </a:rPr>
              <a:t>then </a:t>
            </a:r>
            <a:r>
              <a:rPr lang="en-US" sz="2800" i="1" dirty="0">
                <a:latin typeface="Times New Roman" panose="02020603050405020304" pitchFamily="18" charset="0"/>
                <a:ea typeface="Cambria Math" pitchFamily="18" charset="0"/>
                <a:cs typeface="Times New Roman" panose="02020603050405020304" pitchFamily="18" charset="0"/>
              </a:rPr>
              <a:t>b</a:t>
            </a:r>
            <a:r>
              <a:rPr lang="en-US" sz="2800" dirty="0">
                <a:latin typeface="Times New Roman" panose="02020603050405020304" pitchFamily="18" charset="0"/>
                <a:ea typeface="Cambria Math"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is called the </a:t>
            </a:r>
            <a:r>
              <a:rPr lang="en-US" sz="2800" b="1" i="1" dirty="0">
                <a:solidFill>
                  <a:srgbClr val="00B0F0"/>
                </a:solidFill>
                <a:latin typeface="Times New Roman" panose="02020603050405020304" pitchFamily="18" charset="0"/>
                <a:cs typeface="Times New Roman" panose="02020603050405020304" pitchFamily="18" charset="0"/>
              </a:rPr>
              <a:t>image</a:t>
            </a:r>
            <a:r>
              <a:rPr lang="en-US" sz="2800" dirty="0">
                <a:latin typeface="Times New Roman" panose="02020603050405020304" pitchFamily="18" charset="0"/>
                <a:cs typeface="Times New Roman" panose="02020603050405020304" pitchFamily="18" charset="0"/>
              </a:rPr>
              <a:t> of </a:t>
            </a:r>
            <a:r>
              <a:rPr lang="en-US" sz="2800" i="1" dirty="0">
                <a:latin typeface="Times New Roman" panose="02020603050405020304" pitchFamily="18" charset="0"/>
                <a:ea typeface="Cambria Math"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under </a:t>
            </a:r>
            <a:r>
              <a:rPr lang="en-US" sz="2800" i="1" dirty="0">
                <a:latin typeface="Times New Roman" panose="02020603050405020304" pitchFamily="18" charset="0"/>
                <a:cs typeface="Times New Roman" panose="02020603050405020304" pitchFamily="18" charset="0"/>
              </a:rPr>
              <a:t>f</a:t>
            </a:r>
            <a:r>
              <a:rPr lang="en-US" sz="2800" dirty="0">
                <a:latin typeface="Times New Roman" panose="02020603050405020304" pitchFamily="18" charset="0"/>
                <a:cs typeface="Times New Roman" panose="02020603050405020304" pitchFamily="18" charset="0"/>
              </a:rPr>
              <a:t>.</a:t>
            </a:r>
          </a:p>
          <a:p>
            <a:pPr lvl="1"/>
            <a:r>
              <a:rPr lang="en-US" sz="2800" i="1" dirty="0">
                <a:latin typeface="Times New Roman" panose="02020603050405020304" pitchFamily="18" charset="0"/>
                <a:ea typeface="Cambria Math"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is called the </a:t>
            </a:r>
            <a:r>
              <a:rPr lang="en-US" sz="2800" b="1" i="1" dirty="0">
                <a:solidFill>
                  <a:srgbClr val="00B0F0"/>
                </a:solidFill>
                <a:latin typeface="Times New Roman" panose="02020603050405020304" pitchFamily="18" charset="0"/>
                <a:cs typeface="Times New Roman" panose="02020603050405020304" pitchFamily="18" charset="0"/>
              </a:rPr>
              <a:t>preimage</a:t>
            </a:r>
            <a:r>
              <a:rPr lang="en-US" sz="2800" dirty="0">
                <a:latin typeface="Times New Roman" panose="02020603050405020304" pitchFamily="18" charset="0"/>
                <a:cs typeface="Times New Roman" panose="02020603050405020304" pitchFamily="18" charset="0"/>
              </a:rPr>
              <a:t> of </a:t>
            </a:r>
            <a:r>
              <a:rPr lang="en-US" sz="2800" i="1" dirty="0">
                <a:latin typeface="Times New Roman" panose="02020603050405020304" pitchFamily="18" charset="0"/>
                <a:ea typeface="Cambria Math" pitchFamily="18" charset="0"/>
                <a:cs typeface="Times New Roman" panose="02020603050405020304" pitchFamily="18" charset="0"/>
              </a:rPr>
              <a:t>b</a:t>
            </a:r>
            <a:endParaRPr lang="en-US" dirty="0"/>
          </a:p>
        </p:txBody>
      </p:sp>
      <p:sp>
        <p:nvSpPr>
          <p:cNvPr id="34" name="Arrow: Chevron 33">
            <a:extLst>
              <a:ext uri="{FF2B5EF4-FFF2-40B4-BE49-F238E27FC236}">
                <a16:creationId xmlns:a16="http://schemas.microsoft.com/office/drawing/2014/main" id="{500B6230-4790-3D49-8DC6-7AC9B037F8EF}"/>
              </a:ext>
            </a:extLst>
          </p:cNvPr>
          <p:cNvSpPr/>
          <p:nvPr/>
        </p:nvSpPr>
        <p:spPr>
          <a:xfrm>
            <a:off x="2688771" y="2852058"/>
            <a:ext cx="1415144" cy="478972"/>
          </a:xfrm>
          <a:prstGeom prst="chevron">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solidFill>
                  <a:schemeClr val="tx1"/>
                </a:solidFill>
              </a:rPr>
              <a:t>Pre image</a:t>
            </a:r>
          </a:p>
        </p:txBody>
      </p:sp>
      <p:sp>
        <p:nvSpPr>
          <p:cNvPr id="36" name="Arrow: Left 35">
            <a:extLst>
              <a:ext uri="{FF2B5EF4-FFF2-40B4-BE49-F238E27FC236}">
                <a16:creationId xmlns:a16="http://schemas.microsoft.com/office/drawing/2014/main" id="{42C3A0DF-818B-7C67-22BB-F542737EE20A}"/>
              </a:ext>
            </a:extLst>
          </p:cNvPr>
          <p:cNvSpPr/>
          <p:nvPr/>
        </p:nvSpPr>
        <p:spPr>
          <a:xfrm>
            <a:off x="7162799" y="2176675"/>
            <a:ext cx="936173" cy="587828"/>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Image</a:t>
            </a:r>
          </a:p>
        </p:txBody>
      </p:sp>
    </p:spTree>
    <p:custDataLst>
      <p:tags r:id="rId1"/>
    </p:custDataLst>
    <p:extLst>
      <p:ext uri="{BB962C8B-B14F-4D97-AF65-F5344CB8AC3E}">
        <p14:creationId xmlns:p14="http://schemas.microsoft.com/office/powerpoint/2010/main" val="2424957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down)">
                                      <p:cBhvr>
                                        <p:cTn id="7" dur="580">
                                          <p:stCondLst>
                                            <p:cond delay="0"/>
                                          </p:stCondLst>
                                        </p:cTn>
                                        <p:tgtEl>
                                          <p:spTgt spid="34"/>
                                        </p:tgtEl>
                                      </p:cBhvr>
                                    </p:animEffect>
                                    <p:anim calcmode="lin" valueType="num">
                                      <p:cBhvr>
                                        <p:cTn id="8"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13" dur="26">
                                          <p:stCondLst>
                                            <p:cond delay="650"/>
                                          </p:stCondLst>
                                        </p:cTn>
                                        <p:tgtEl>
                                          <p:spTgt spid="34"/>
                                        </p:tgtEl>
                                      </p:cBhvr>
                                      <p:to x="100000" y="60000"/>
                                    </p:animScale>
                                    <p:animScale>
                                      <p:cBhvr>
                                        <p:cTn id="14" dur="166" decel="50000">
                                          <p:stCondLst>
                                            <p:cond delay="676"/>
                                          </p:stCondLst>
                                        </p:cTn>
                                        <p:tgtEl>
                                          <p:spTgt spid="34"/>
                                        </p:tgtEl>
                                      </p:cBhvr>
                                      <p:to x="100000" y="100000"/>
                                    </p:animScale>
                                    <p:animScale>
                                      <p:cBhvr>
                                        <p:cTn id="15" dur="26">
                                          <p:stCondLst>
                                            <p:cond delay="1312"/>
                                          </p:stCondLst>
                                        </p:cTn>
                                        <p:tgtEl>
                                          <p:spTgt spid="34"/>
                                        </p:tgtEl>
                                      </p:cBhvr>
                                      <p:to x="100000" y="80000"/>
                                    </p:animScale>
                                    <p:animScale>
                                      <p:cBhvr>
                                        <p:cTn id="16" dur="166" decel="50000">
                                          <p:stCondLst>
                                            <p:cond delay="1338"/>
                                          </p:stCondLst>
                                        </p:cTn>
                                        <p:tgtEl>
                                          <p:spTgt spid="34"/>
                                        </p:tgtEl>
                                      </p:cBhvr>
                                      <p:to x="100000" y="100000"/>
                                    </p:animScale>
                                    <p:animScale>
                                      <p:cBhvr>
                                        <p:cTn id="17" dur="26">
                                          <p:stCondLst>
                                            <p:cond delay="1642"/>
                                          </p:stCondLst>
                                        </p:cTn>
                                        <p:tgtEl>
                                          <p:spTgt spid="34"/>
                                        </p:tgtEl>
                                      </p:cBhvr>
                                      <p:to x="100000" y="90000"/>
                                    </p:animScale>
                                    <p:animScale>
                                      <p:cBhvr>
                                        <p:cTn id="18" dur="166" decel="50000">
                                          <p:stCondLst>
                                            <p:cond delay="1668"/>
                                          </p:stCondLst>
                                        </p:cTn>
                                        <p:tgtEl>
                                          <p:spTgt spid="34"/>
                                        </p:tgtEl>
                                      </p:cBhvr>
                                      <p:to x="100000" y="100000"/>
                                    </p:animScale>
                                    <p:animScale>
                                      <p:cBhvr>
                                        <p:cTn id="19" dur="26">
                                          <p:stCondLst>
                                            <p:cond delay="1808"/>
                                          </p:stCondLst>
                                        </p:cTn>
                                        <p:tgtEl>
                                          <p:spTgt spid="34"/>
                                        </p:tgtEl>
                                      </p:cBhvr>
                                      <p:to x="100000" y="95000"/>
                                    </p:animScale>
                                    <p:animScale>
                                      <p:cBhvr>
                                        <p:cTn id="20" dur="166" decel="50000">
                                          <p:stCondLst>
                                            <p:cond delay="1834"/>
                                          </p:stCondLst>
                                        </p:cTn>
                                        <p:tgtEl>
                                          <p:spTgt spid="34"/>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down)">
                                      <p:cBhvr>
                                        <p:cTn id="23" dur="580">
                                          <p:stCondLst>
                                            <p:cond delay="0"/>
                                          </p:stCondLst>
                                        </p:cTn>
                                        <p:tgtEl>
                                          <p:spTgt spid="36"/>
                                        </p:tgtEl>
                                      </p:cBhvr>
                                    </p:animEffect>
                                    <p:anim calcmode="lin" valueType="num">
                                      <p:cBhvr>
                                        <p:cTn id="24" dur="1822" tmFilter="0,0; 0.14,0.36; 0.43,0.73; 0.71,0.91; 1.0,1.0">
                                          <p:stCondLst>
                                            <p:cond delay="0"/>
                                          </p:stCondLst>
                                        </p:cTn>
                                        <p:tgtEl>
                                          <p:spTgt spid="3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6"/>
                                        </p:tgtEl>
                                        <p:attrNameLst>
                                          <p:attrName>ppt_y</p:attrName>
                                        </p:attrNameLst>
                                      </p:cBhvr>
                                      <p:tavLst>
                                        <p:tav tm="0" fmla="#ppt_y-sin(pi*$)/81">
                                          <p:val>
                                            <p:fltVal val="0"/>
                                          </p:val>
                                        </p:tav>
                                        <p:tav tm="100000">
                                          <p:val>
                                            <p:fltVal val="1"/>
                                          </p:val>
                                        </p:tav>
                                      </p:tavLst>
                                    </p:anim>
                                    <p:animScale>
                                      <p:cBhvr>
                                        <p:cTn id="29" dur="26">
                                          <p:stCondLst>
                                            <p:cond delay="650"/>
                                          </p:stCondLst>
                                        </p:cTn>
                                        <p:tgtEl>
                                          <p:spTgt spid="36"/>
                                        </p:tgtEl>
                                      </p:cBhvr>
                                      <p:to x="100000" y="60000"/>
                                    </p:animScale>
                                    <p:animScale>
                                      <p:cBhvr>
                                        <p:cTn id="30" dur="166" decel="50000">
                                          <p:stCondLst>
                                            <p:cond delay="676"/>
                                          </p:stCondLst>
                                        </p:cTn>
                                        <p:tgtEl>
                                          <p:spTgt spid="36"/>
                                        </p:tgtEl>
                                      </p:cBhvr>
                                      <p:to x="100000" y="100000"/>
                                    </p:animScale>
                                    <p:animScale>
                                      <p:cBhvr>
                                        <p:cTn id="31" dur="26">
                                          <p:stCondLst>
                                            <p:cond delay="1312"/>
                                          </p:stCondLst>
                                        </p:cTn>
                                        <p:tgtEl>
                                          <p:spTgt spid="36"/>
                                        </p:tgtEl>
                                      </p:cBhvr>
                                      <p:to x="100000" y="80000"/>
                                    </p:animScale>
                                    <p:animScale>
                                      <p:cBhvr>
                                        <p:cTn id="32" dur="166" decel="50000">
                                          <p:stCondLst>
                                            <p:cond delay="1338"/>
                                          </p:stCondLst>
                                        </p:cTn>
                                        <p:tgtEl>
                                          <p:spTgt spid="36"/>
                                        </p:tgtEl>
                                      </p:cBhvr>
                                      <p:to x="100000" y="100000"/>
                                    </p:animScale>
                                    <p:animScale>
                                      <p:cBhvr>
                                        <p:cTn id="33" dur="26">
                                          <p:stCondLst>
                                            <p:cond delay="1642"/>
                                          </p:stCondLst>
                                        </p:cTn>
                                        <p:tgtEl>
                                          <p:spTgt spid="36"/>
                                        </p:tgtEl>
                                      </p:cBhvr>
                                      <p:to x="100000" y="90000"/>
                                    </p:animScale>
                                    <p:animScale>
                                      <p:cBhvr>
                                        <p:cTn id="34" dur="166" decel="50000">
                                          <p:stCondLst>
                                            <p:cond delay="1668"/>
                                          </p:stCondLst>
                                        </p:cTn>
                                        <p:tgtEl>
                                          <p:spTgt spid="36"/>
                                        </p:tgtEl>
                                      </p:cBhvr>
                                      <p:to x="100000" y="100000"/>
                                    </p:animScale>
                                    <p:animScale>
                                      <p:cBhvr>
                                        <p:cTn id="35" dur="26">
                                          <p:stCondLst>
                                            <p:cond delay="1808"/>
                                          </p:stCondLst>
                                        </p:cTn>
                                        <p:tgtEl>
                                          <p:spTgt spid="36"/>
                                        </p:tgtEl>
                                      </p:cBhvr>
                                      <p:to x="100000" y="95000"/>
                                    </p:animScale>
                                    <p:animScale>
                                      <p:cBhvr>
                                        <p:cTn id="36" dur="166" decel="50000">
                                          <p:stCondLst>
                                            <p:cond delay="1834"/>
                                          </p:stCondLst>
                                        </p:cTn>
                                        <p:tgtEl>
                                          <p:spTgt spid="36"/>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grpId="0" nodeType="click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000"/>
                                        <p:tgtEl>
                                          <p:spTgt spid="32"/>
                                        </p:tgtEl>
                                      </p:cBhvr>
                                    </p:animEffect>
                                    <p:anim calcmode="lin" valueType="num">
                                      <p:cBhvr>
                                        <p:cTn id="42" dur="2000" fill="hold"/>
                                        <p:tgtEl>
                                          <p:spTgt spid="32"/>
                                        </p:tgtEl>
                                        <p:attrNameLst>
                                          <p:attrName>ppt_w</p:attrName>
                                        </p:attrNameLst>
                                      </p:cBhvr>
                                      <p:tavLst>
                                        <p:tav tm="0" fmla="#ppt_w*sin(2.5*pi*$)">
                                          <p:val>
                                            <p:fltVal val="0"/>
                                          </p:val>
                                        </p:tav>
                                        <p:tav tm="100000">
                                          <p:val>
                                            <p:fltVal val="1"/>
                                          </p:val>
                                        </p:tav>
                                      </p:tavLst>
                                    </p:anim>
                                    <p:anim calcmode="lin" valueType="num">
                                      <p:cBhvr>
                                        <p:cTn id="43" dur="2000" fill="hold"/>
                                        <p:tgtEl>
                                          <p:spTgt spid="3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animBg="1"/>
      <p:bldP spid="3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F15FE36-009C-302B-11D3-431C998CF253}"/>
              </a:ext>
            </a:extLst>
          </p:cNvPr>
          <p:cNvSpPr>
            <a:spLocks noGrp="1"/>
          </p:cNvSpPr>
          <p:nvPr>
            <p:ph type="sldNum" sz="quarter" idx="12"/>
          </p:nvPr>
        </p:nvSpPr>
        <p:spPr/>
        <p:txBody>
          <a:bodyPr/>
          <a:lstStyle/>
          <a:p>
            <a:fld id="{6BDBACC2-E59C-4C76-9B43-ACFA72B85B74}" type="slidenum">
              <a:rPr lang="en-US" smtClean="0"/>
              <a:pPr/>
              <a:t>53</a:t>
            </a:fld>
            <a:endParaRPr lang="en-US"/>
          </a:p>
        </p:txBody>
      </p:sp>
      <p:sp>
        <p:nvSpPr>
          <p:cNvPr id="3" name="Title 2">
            <a:extLst>
              <a:ext uri="{FF2B5EF4-FFF2-40B4-BE49-F238E27FC236}">
                <a16:creationId xmlns:a16="http://schemas.microsoft.com/office/drawing/2014/main" id="{52BE53B4-0848-1FCC-CC68-47191B0F57CA}"/>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4" name="Content Placeholder 3">
                <a:extLst>
                  <a:ext uri="{FF2B5EF4-FFF2-40B4-BE49-F238E27FC236}">
                    <a16:creationId xmlns:a16="http://schemas.microsoft.com/office/drawing/2014/main" id="{5DC2903C-E0B3-C1EA-8DF5-235E60263340}"/>
                  </a:ext>
                </a:extLst>
              </p:cNvPr>
              <p:cNvSpPr>
                <a:spLocks noGrp="1"/>
              </p:cNvSpPr>
              <p:nvPr>
                <p:ph idx="1"/>
              </p:nvPr>
            </p:nvSpPr>
            <p:spPr/>
            <p:txBody>
              <a:bodyPr>
                <a:normAutofit/>
              </a:bodyPr>
              <a:lstStyle/>
              <a:p>
                <a:pPr>
                  <a:lnSpc>
                    <a:spcPct val="130000"/>
                  </a:lnSpc>
                </a:pPr>
                <a:r>
                  <a:rPr lang="en-US" sz="2200" b="1" dirty="0"/>
                  <a:t>Find domain and range?</a:t>
                </a:r>
              </a:p>
              <a:p>
                <a:pPr marL="533400" lvl="1" indent="0">
                  <a:lnSpc>
                    <a:spcPct val="130000"/>
                  </a:lnSpc>
                  <a:buNone/>
                </a:pPr>
                <a:r>
                  <a:rPr lang="en-US" b="1" dirty="0">
                    <a:latin typeface="Times New Roman" panose="02020603050405020304" pitchFamily="18" charset="0"/>
                    <a:cs typeface="Times New Roman" panose="02020603050405020304" pitchFamily="18" charset="0"/>
                  </a:rPr>
                  <a:t>1) </a:t>
                </a:r>
                <a14:m>
                  <m:oMath xmlns:m="http://schemas.openxmlformats.org/officeDocument/2006/math">
                    <m:r>
                      <a:rPr lang="en-US" b="1" i="1" dirty="0" smtClean="0">
                        <a:latin typeface="Cambria Math" panose="02040503050406030204" pitchFamily="18" charset="0"/>
                        <a:cs typeface="Times New Roman" panose="02020603050405020304" pitchFamily="18" charset="0"/>
                      </a:rPr>
                      <m:t>𝒇</m:t>
                    </m:r>
                    <m:r>
                      <a:rPr lang="en-US" b="1" i="1" dirty="0" smtClean="0">
                        <a:latin typeface="Cambria Math" panose="02040503050406030204" pitchFamily="18" charset="0"/>
                        <a:ea typeface="Cambria Math" pitchFamily="18" charset="0"/>
                        <a:cs typeface="Times New Roman" panose="02020603050405020304" pitchFamily="18" charset="0"/>
                      </a:rPr>
                      <m:t>: </m:t>
                    </m:r>
                    <m:r>
                      <a:rPr lang="en-US" b="1" i="1" dirty="0" smtClean="0">
                        <a:latin typeface="Cambria Math" panose="02040503050406030204" pitchFamily="18" charset="0"/>
                        <a:ea typeface="Cambria Math" pitchFamily="18" charset="0"/>
                        <a:cs typeface="Times New Roman" panose="02020603050405020304" pitchFamily="18" charset="0"/>
                      </a:rPr>
                      <m:t>𝑨</m:t>
                    </m:r>
                    <m:r>
                      <a:rPr lang="en-US" b="1" i="1" dirty="0" smtClean="0">
                        <a:latin typeface="Cambria Math" panose="02040503050406030204" pitchFamily="18" charset="0"/>
                        <a:ea typeface="Cambria Math" pitchFamily="18" charset="0"/>
                        <a:cs typeface="Times New Roman" panose="02020603050405020304" pitchFamily="18" charset="0"/>
                      </a:rPr>
                      <m:t> → </m:t>
                    </m:r>
                    <m:r>
                      <a:rPr lang="en-US" b="1" i="1" dirty="0" smtClean="0">
                        <a:latin typeface="Cambria Math" panose="02040503050406030204" pitchFamily="18" charset="0"/>
                        <a:ea typeface="Cambria Math" pitchFamily="18" charset="0"/>
                        <a:cs typeface="Times New Roman" panose="02020603050405020304" pitchFamily="18" charset="0"/>
                        <a:sym typeface="Wingdings" pitchFamily="2" charset="2"/>
                      </a:rPr>
                      <m:t>𝑩</m:t>
                    </m:r>
                  </m:oMath>
                </a14:m>
                <a:endParaRPr lang="en-US" b="1" i="1" dirty="0">
                  <a:latin typeface="Times New Roman" panose="02020603050405020304" pitchFamily="18" charset="0"/>
                  <a:ea typeface="Cambria Math" pitchFamily="18" charset="0"/>
                  <a:cs typeface="Times New Roman" panose="02020603050405020304" pitchFamily="18" charset="0"/>
                  <a:sym typeface="Wingdings" pitchFamily="2" charset="2"/>
                </a:endParaRPr>
              </a:p>
              <a:p>
                <a:pPr lvl="1">
                  <a:lnSpc>
                    <a:spcPct val="130000"/>
                  </a:lnSpc>
                </a:pPr>
                <a:r>
                  <a:rPr lang="en-US" b="1" i="1" dirty="0">
                    <a:latin typeface="Times New Roman" panose="02020603050405020304" pitchFamily="18" charset="0"/>
                    <a:ea typeface="Cambria Math" pitchFamily="18" charset="0"/>
                    <a:cs typeface="Times New Roman" panose="02020603050405020304" pitchFamily="18" charset="0"/>
                    <a:sym typeface="Wingdings" pitchFamily="2" charset="2"/>
                  </a:rPr>
                  <a:t>Solution</a:t>
                </a:r>
              </a:p>
              <a:p>
                <a:pPr lvl="2">
                  <a:lnSpc>
                    <a:spcPct val="130000"/>
                  </a:lnSpc>
                </a:pPr>
                <a:r>
                  <a:rPr lang="en-US" sz="2400" i="1" dirty="0" err="1">
                    <a:latin typeface="Times New Roman" panose="02020603050405020304" pitchFamily="18" charset="0"/>
                    <a:ea typeface="Cambria Math" pitchFamily="18" charset="0"/>
                    <a:cs typeface="Times New Roman" panose="02020603050405020304" pitchFamily="18" charset="0"/>
                    <a:sym typeface="Wingdings" pitchFamily="2" charset="2"/>
                  </a:rPr>
                  <a:t>Domian</a:t>
                </a:r>
                <a:r>
                  <a:rPr lang="en-US" sz="2400" i="1" dirty="0">
                    <a:latin typeface="Times New Roman" panose="02020603050405020304" pitchFamily="18" charset="0"/>
                    <a:ea typeface="Cambria Math" pitchFamily="18" charset="0"/>
                    <a:cs typeface="Times New Roman" panose="02020603050405020304" pitchFamily="18" charset="0"/>
                    <a:sym typeface="Wingdings" pitchFamily="2" charset="2"/>
                  </a:rPr>
                  <a:t> :A</a:t>
                </a:r>
              </a:p>
              <a:p>
                <a:pPr lvl="2">
                  <a:lnSpc>
                    <a:spcPct val="130000"/>
                  </a:lnSpc>
                </a:pPr>
                <a:r>
                  <a:rPr lang="en-US" sz="2400" i="1" dirty="0">
                    <a:latin typeface="Times New Roman" panose="02020603050405020304" pitchFamily="18" charset="0"/>
                    <a:ea typeface="Cambria Math" pitchFamily="18" charset="0"/>
                    <a:cs typeface="Times New Roman" panose="02020603050405020304" pitchFamily="18" charset="0"/>
                    <a:sym typeface="Wingdings" pitchFamily="2" charset="2"/>
                  </a:rPr>
                  <a:t>Codomain: B</a:t>
                </a:r>
              </a:p>
              <a:p>
                <a:pPr marL="533400" lvl="1" indent="0">
                  <a:lnSpc>
                    <a:spcPct val="130000"/>
                  </a:lnSpc>
                  <a:buNone/>
                </a:pPr>
                <a:r>
                  <a:rPr lang="en-US" b="1" dirty="0">
                    <a:latin typeface="Times New Roman" panose="02020603050405020304" pitchFamily="18" charset="0"/>
                    <a:cs typeface="Times New Roman" panose="02020603050405020304" pitchFamily="18" charset="0"/>
                  </a:rPr>
                  <a:t>2) </a:t>
                </a:r>
                <a14:m>
                  <m:oMath xmlns:m="http://schemas.openxmlformats.org/officeDocument/2006/math">
                    <m:r>
                      <a:rPr lang="en-US" b="1" i="1" dirty="0" smtClean="0">
                        <a:latin typeface="Cambria Math" panose="02040503050406030204" pitchFamily="18" charset="0"/>
                        <a:cs typeface="Times New Roman" panose="02020603050405020304" pitchFamily="18" charset="0"/>
                      </a:rPr>
                      <m:t>𝒇</m:t>
                    </m:r>
                    <m:r>
                      <a:rPr lang="en-US" b="1" i="1" dirty="0" smtClean="0">
                        <a:latin typeface="Cambria Math" panose="02040503050406030204" pitchFamily="18" charset="0"/>
                        <a:ea typeface="Cambria Math" pitchFamily="18" charset="0"/>
                        <a:cs typeface="Times New Roman" panose="02020603050405020304" pitchFamily="18" charset="0"/>
                      </a:rPr>
                      <m:t>:</m:t>
                    </m:r>
                    <m:r>
                      <a:rPr lang="en-US" b="1" i="1" dirty="0" smtClean="0">
                        <a:latin typeface="Cambria Math" panose="02040503050406030204" pitchFamily="18" charset="0"/>
                        <a:ea typeface="Cambria Math" pitchFamily="18" charset="0"/>
                        <a:cs typeface="Times New Roman" panose="02020603050405020304" pitchFamily="18" charset="0"/>
                      </a:rPr>
                      <m:t>𝑵</m:t>
                    </m:r>
                    <m:r>
                      <a:rPr lang="en-US" b="1" i="1" dirty="0" smtClean="0">
                        <a:latin typeface="Cambria Math" panose="02040503050406030204" pitchFamily="18" charset="0"/>
                        <a:ea typeface="Cambria Math" pitchFamily="18" charset="0"/>
                        <a:cs typeface="Times New Roman" panose="02020603050405020304" pitchFamily="18" charset="0"/>
                      </a:rPr>
                      <m:t> → </m:t>
                    </m:r>
                    <m:r>
                      <a:rPr lang="en-US" b="1" i="1" dirty="0" smtClean="0">
                        <a:latin typeface="Cambria Math" panose="02040503050406030204" pitchFamily="18" charset="0"/>
                        <a:ea typeface="Cambria Math" pitchFamily="18" charset="0"/>
                        <a:cs typeface="Times New Roman" panose="02020603050405020304" pitchFamily="18" charset="0"/>
                        <a:sym typeface="Wingdings" pitchFamily="2" charset="2"/>
                      </a:rPr>
                      <m:t>𝒁</m:t>
                    </m:r>
                    <m:r>
                      <a:rPr lang="en-US" b="1" i="1" baseline="30000" dirty="0" smtClean="0">
                        <a:latin typeface="Cambria Math" panose="02040503050406030204" pitchFamily="18" charset="0"/>
                        <a:ea typeface="Cambria Math" pitchFamily="18" charset="0"/>
                        <a:cs typeface="Times New Roman" panose="02020603050405020304" pitchFamily="18" charset="0"/>
                        <a:sym typeface="Wingdings" pitchFamily="2" charset="2"/>
                      </a:rPr>
                      <m:t>+</m:t>
                    </m:r>
                  </m:oMath>
                </a14:m>
                <a:endParaRPr lang="en-US" b="1" i="1" baseline="30000" dirty="0">
                  <a:latin typeface="Times New Roman" panose="02020603050405020304" pitchFamily="18" charset="0"/>
                  <a:ea typeface="Cambria Math" pitchFamily="18" charset="0"/>
                  <a:cs typeface="Times New Roman" panose="02020603050405020304" pitchFamily="18" charset="0"/>
                  <a:sym typeface="Wingdings" pitchFamily="2" charset="2"/>
                </a:endParaRPr>
              </a:p>
              <a:p>
                <a:pPr lvl="1">
                  <a:lnSpc>
                    <a:spcPct val="130000"/>
                  </a:lnSpc>
                </a:pPr>
                <a:r>
                  <a:rPr lang="en-US" b="1" i="1" dirty="0">
                    <a:latin typeface="Times New Roman" panose="02020603050405020304" pitchFamily="18" charset="0"/>
                    <a:ea typeface="Cambria Math" pitchFamily="18" charset="0"/>
                    <a:cs typeface="Times New Roman" panose="02020603050405020304" pitchFamily="18" charset="0"/>
                    <a:sym typeface="Wingdings" pitchFamily="2" charset="2"/>
                  </a:rPr>
                  <a:t>Solution</a:t>
                </a:r>
              </a:p>
              <a:p>
                <a:pPr lvl="2">
                  <a:lnSpc>
                    <a:spcPct val="130000"/>
                  </a:lnSpc>
                </a:pPr>
                <a:r>
                  <a:rPr lang="en-US" sz="2400" i="1" dirty="0" err="1">
                    <a:latin typeface="Times New Roman" panose="02020603050405020304" pitchFamily="18" charset="0"/>
                    <a:ea typeface="Cambria Math" pitchFamily="18" charset="0"/>
                    <a:cs typeface="Times New Roman" panose="02020603050405020304" pitchFamily="18" charset="0"/>
                    <a:sym typeface="Wingdings" pitchFamily="2" charset="2"/>
                  </a:rPr>
                  <a:t>Domian</a:t>
                </a:r>
                <a:r>
                  <a:rPr lang="en-US" sz="2400" i="1" dirty="0">
                    <a:latin typeface="Times New Roman" panose="02020603050405020304" pitchFamily="18" charset="0"/>
                    <a:ea typeface="Cambria Math" pitchFamily="18" charset="0"/>
                    <a:cs typeface="Times New Roman" panose="02020603050405020304" pitchFamily="18" charset="0"/>
                    <a:sym typeface="Wingdings" pitchFamily="2" charset="2"/>
                  </a:rPr>
                  <a:t> :N</a:t>
                </a:r>
              </a:p>
              <a:p>
                <a:pPr lvl="2">
                  <a:lnSpc>
                    <a:spcPct val="130000"/>
                  </a:lnSpc>
                </a:pPr>
                <a:r>
                  <a:rPr lang="en-US" sz="2400" i="1" dirty="0" err="1">
                    <a:latin typeface="Times New Roman" panose="02020603050405020304" pitchFamily="18" charset="0"/>
                    <a:ea typeface="Cambria Math" pitchFamily="18" charset="0"/>
                    <a:cs typeface="Times New Roman" panose="02020603050405020304" pitchFamily="18" charset="0"/>
                    <a:sym typeface="Wingdings" pitchFamily="2" charset="2"/>
                  </a:rPr>
                  <a:t>Codomain:Z</a:t>
                </a:r>
                <a:r>
                  <a:rPr lang="en-US" sz="2400" i="1" baseline="30000" dirty="0">
                    <a:latin typeface="Times New Roman" panose="02020603050405020304" pitchFamily="18" charset="0"/>
                    <a:ea typeface="Cambria Math" pitchFamily="18" charset="0"/>
                    <a:cs typeface="Times New Roman" panose="02020603050405020304" pitchFamily="18" charset="0"/>
                    <a:sym typeface="Wingdings" pitchFamily="2" charset="2"/>
                  </a:rPr>
                  <a:t>+</a:t>
                </a:r>
                <a:endParaRPr lang="en-US" sz="2400" i="1" dirty="0">
                  <a:latin typeface="Times New Roman" panose="02020603050405020304" pitchFamily="18" charset="0"/>
                  <a:ea typeface="Cambria Math" pitchFamily="18" charset="0"/>
                  <a:cs typeface="Times New Roman" panose="02020603050405020304" pitchFamily="18" charset="0"/>
                  <a:sym typeface="Wingdings" pitchFamily="2" charset="2"/>
                </a:endParaRPr>
              </a:p>
              <a:p>
                <a:pPr>
                  <a:lnSpc>
                    <a:spcPct val="130000"/>
                  </a:lnSpc>
                </a:pPr>
                <a:endParaRPr lang="en-US" sz="2200" b="1" i="1" baseline="30000" dirty="0">
                  <a:ea typeface="Cambria Math" pitchFamily="18" charset="0"/>
                  <a:sym typeface="Wingdings" pitchFamily="2" charset="2"/>
                </a:endParaRPr>
              </a:p>
              <a:p>
                <a:pPr lvl="1">
                  <a:lnSpc>
                    <a:spcPct val="130000"/>
                  </a:lnSpc>
                </a:pPr>
                <a:endParaRPr lang="en-US" sz="2200" b="1" i="1" dirty="0">
                  <a:latin typeface="Times New Roman" panose="02020603050405020304" pitchFamily="18" charset="0"/>
                  <a:ea typeface="Cambria Math" pitchFamily="18" charset="0"/>
                  <a:cs typeface="Times New Roman" panose="02020603050405020304" pitchFamily="18" charset="0"/>
                  <a:sym typeface="Wingdings" pitchFamily="2" charset="2"/>
                </a:endParaRPr>
              </a:p>
              <a:p>
                <a:pPr marL="50800" indent="0">
                  <a:lnSpc>
                    <a:spcPct val="130000"/>
                  </a:lnSpc>
                  <a:buNone/>
                </a:pPr>
                <a:endParaRPr lang="en-US" sz="2200" b="1" dirty="0"/>
              </a:p>
            </p:txBody>
          </p:sp>
        </mc:Choice>
        <mc:Fallback xmlns="">
          <p:sp>
            <p:nvSpPr>
              <p:cNvPr id="4" name="Content Placeholder 3">
                <a:extLst>
                  <a:ext uri="{FF2B5EF4-FFF2-40B4-BE49-F238E27FC236}">
                    <a16:creationId xmlns:a16="http://schemas.microsoft.com/office/drawing/2014/main" id="{5DC2903C-E0B3-C1EA-8DF5-235E60263340}"/>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pic>
        <p:nvPicPr>
          <p:cNvPr id="7" name="Graphic 6">
            <a:extLst>
              <a:ext uri="{FF2B5EF4-FFF2-40B4-BE49-F238E27FC236}">
                <a16:creationId xmlns:a16="http://schemas.microsoft.com/office/drawing/2014/main" id="{B57C258F-00F2-5726-15A1-E90F4A88974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8316768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fade">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F15FE36-009C-302B-11D3-431C998CF253}"/>
              </a:ext>
            </a:extLst>
          </p:cNvPr>
          <p:cNvSpPr>
            <a:spLocks noGrp="1"/>
          </p:cNvSpPr>
          <p:nvPr>
            <p:ph type="sldNum" sz="quarter" idx="12"/>
          </p:nvPr>
        </p:nvSpPr>
        <p:spPr/>
        <p:txBody>
          <a:bodyPr/>
          <a:lstStyle/>
          <a:p>
            <a:fld id="{6BDBACC2-E59C-4C76-9B43-ACFA72B85B74}" type="slidenum">
              <a:rPr lang="en-US" smtClean="0"/>
              <a:pPr/>
              <a:t>54</a:t>
            </a:fld>
            <a:endParaRPr lang="en-US"/>
          </a:p>
        </p:txBody>
      </p:sp>
      <p:sp>
        <p:nvSpPr>
          <p:cNvPr id="3" name="Title 2">
            <a:extLst>
              <a:ext uri="{FF2B5EF4-FFF2-40B4-BE49-F238E27FC236}">
                <a16:creationId xmlns:a16="http://schemas.microsoft.com/office/drawing/2014/main" id="{52BE53B4-0848-1FCC-CC68-47191B0F57CA}"/>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4" name="Content Placeholder 3">
                <a:extLst>
                  <a:ext uri="{FF2B5EF4-FFF2-40B4-BE49-F238E27FC236}">
                    <a16:creationId xmlns:a16="http://schemas.microsoft.com/office/drawing/2014/main" id="{5DC2903C-E0B3-C1EA-8DF5-235E60263340}"/>
                  </a:ext>
                </a:extLst>
              </p:cNvPr>
              <p:cNvSpPr>
                <a:spLocks noGrp="1"/>
              </p:cNvSpPr>
              <p:nvPr>
                <p:ph idx="1"/>
              </p:nvPr>
            </p:nvSpPr>
            <p:spPr/>
            <p:txBody>
              <a:bodyPr>
                <a:normAutofit lnSpcReduction="10000"/>
              </a:bodyPr>
              <a:lstStyle/>
              <a:p>
                <a:pPr marL="50800" indent="0" algn="l">
                  <a:lnSpc>
                    <a:spcPct val="130000"/>
                  </a:lnSpc>
                  <a:buNone/>
                </a:pPr>
                <a14:m>
                  <m:oMathPara xmlns:m="http://schemas.openxmlformats.org/officeDocument/2006/math">
                    <m:oMathParaPr>
                      <m:jc m:val="left"/>
                    </m:oMathParaPr>
                    <m:oMath xmlns:m="http://schemas.openxmlformats.org/officeDocument/2006/math">
                      <m:r>
                        <a:rPr lang="en-US" b="0" i="1" dirty="0" smtClean="0">
                          <a:solidFill>
                            <a:srgbClr val="444444"/>
                          </a:solidFill>
                          <a:effectLst/>
                          <a:latin typeface="Cambria Math" panose="02040503050406030204" pitchFamily="18" charset="0"/>
                        </a:rPr>
                        <m:t>𝑓</m:t>
                      </m:r>
                      <m:r>
                        <a:rPr lang="en-US" b="0" i="1" dirty="0" smtClean="0">
                          <a:solidFill>
                            <a:srgbClr val="444444"/>
                          </a:solidFill>
                          <a:effectLst/>
                          <a:latin typeface="Cambria Math" panose="02040503050406030204" pitchFamily="18" charset="0"/>
                        </a:rPr>
                        <m:t>:</m:t>
                      </m:r>
                      <m:r>
                        <a:rPr lang="en-US" b="0" i="1" dirty="0" smtClean="0">
                          <a:solidFill>
                            <a:srgbClr val="444444"/>
                          </a:solidFill>
                          <a:effectLst/>
                          <a:latin typeface="Cambria Math" panose="02040503050406030204" pitchFamily="18" charset="0"/>
                        </a:rPr>
                        <m:t>𝑁</m:t>
                      </m:r>
                      <m:r>
                        <a:rPr lang="en-US" b="0" i="1" dirty="0" smtClean="0">
                          <a:solidFill>
                            <a:srgbClr val="444444"/>
                          </a:solidFill>
                          <a:effectLst/>
                          <a:latin typeface="Cambria Math" panose="02040503050406030204" pitchFamily="18" charset="0"/>
                          <a:sym typeface="Wingdings" panose="05000000000000000000" pitchFamily="2" charset="2"/>
                        </a:rPr>
                        <m:t></m:t>
                      </m:r>
                      <m:r>
                        <a:rPr lang="en-US" b="0" i="1" dirty="0" smtClean="0">
                          <a:solidFill>
                            <a:srgbClr val="444444"/>
                          </a:solidFill>
                          <a:effectLst/>
                          <a:latin typeface="Cambria Math" panose="02040503050406030204" pitchFamily="18" charset="0"/>
                          <a:sym typeface="Wingdings" panose="05000000000000000000" pitchFamily="2" charset="2"/>
                        </a:rPr>
                        <m:t>𝑁</m:t>
                      </m:r>
                    </m:oMath>
                  </m:oMathPara>
                </a14:m>
                <a:endParaRPr lang="en-US" b="0" i="0" dirty="0">
                  <a:solidFill>
                    <a:srgbClr val="444444"/>
                  </a:solidFill>
                  <a:effectLst/>
                </a:endParaRPr>
              </a:p>
              <a:p>
                <a:pPr marL="50800" indent="0" algn="l">
                  <a:lnSpc>
                    <a:spcPct val="130000"/>
                  </a:lnSpc>
                  <a:buNone/>
                </a:pPr>
                <a:r>
                  <a:rPr lang="en-US" b="0" i="0" dirty="0">
                    <a:solidFill>
                      <a:srgbClr val="444444"/>
                    </a:solidFill>
                    <a:effectLst/>
                  </a:rPr>
                  <a:t>In the relation,  {(-2, 3), {4, 5), (6, -5)} </a:t>
                </a:r>
              </a:p>
              <a:p>
                <a:pPr marL="50800" indent="0" algn="l">
                  <a:lnSpc>
                    <a:spcPct val="130000"/>
                  </a:lnSpc>
                  <a:buNone/>
                </a:pPr>
                <a:r>
                  <a:rPr lang="en-US" dirty="0">
                    <a:solidFill>
                      <a:srgbClr val="444444"/>
                    </a:solidFill>
                  </a:rPr>
                  <a:t>Find domain, Codomain , range, image(-2), preimage(5)&gt;</a:t>
                </a:r>
              </a:p>
              <a:p>
                <a:pPr marL="50800" indent="0" algn="l">
                  <a:lnSpc>
                    <a:spcPct val="130000"/>
                  </a:lnSpc>
                  <a:buNone/>
                </a:pPr>
                <a:r>
                  <a:rPr lang="en-US" b="0" i="0" dirty="0">
                    <a:solidFill>
                      <a:srgbClr val="444444"/>
                    </a:solidFill>
                    <a:effectLst/>
                  </a:rPr>
                  <a:t>Solution</a:t>
                </a:r>
              </a:p>
              <a:p>
                <a:pPr lvl="1">
                  <a:lnSpc>
                    <a:spcPct val="130000"/>
                  </a:lnSpc>
                </a:pPr>
                <a:r>
                  <a:rPr lang="en-US" b="0" i="0" dirty="0">
                    <a:solidFill>
                      <a:srgbClr val="444444"/>
                    </a:solidFill>
                    <a:effectLst/>
                    <a:latin typeface="Times New Roman" panose="02020603050405020304" pitchFamily="18" charset="0"/>
                    <a:cs typeface="Times New Roman" panose="02020603050405020304" pitchFamily="18" charset="0"/>
                  </a:rPr>
                  <a:t>Domain N</a:t>
                </a:r>
              </a:p>
              <a:p>
                <a:pPr lvl="1">
                  <a:lnSpc>
                    <a:spcPct val="130000"/>
                  </a:lnSpc>
                </a:pPr>
                <a:r>
                  <a:rPr lang="en-US" b="0" i="0" dirty="0">
                    <a:solidFill>
                      <a:srgbClr val="444444"/>
                    </a:solidFill>
                    <a:effectLst/>
                    <a:latin typeface="Times New Roman" panose="02020603050405020304" pitchFamily="18" charset="0"/>
                    <a:cs typeface="Times New Roman" panose="02020603050405020304" pitchFamily="18" charset="0"/>
                  </a:rPr>
                  <a:t>Codomain is N</a:t>
                </a:r>
              </a:p>
              <a:p>
                <a:pPr lvl="1">
                  <a:lnSpc>
                    <a:spcPct val="130000"/>
                  </a:lnSpc>
                </a:pPr>
                <a:r>
                  <a:rPr lang="en-US" dirty="0">
                    <a:solidFill>
                      <a:srgbClr val="444444"/>
                    </a:solidFill>
                    <a:latin typeface="Times New Roman" panose="02020603050405020304" pitchFamily="18" charset="0"/>
                    <a:cs typeface="Times New Roman" panose="02020603050405020304" pitchFamily="18" charset="0"/>
                  </a:rPr>
                  <a:t>R</a:t>
                </a:r>
                <a:r>
                  <a:rPr lang="en-US" b="0" i="0" dirty="0">
                    <a:solidFill>
                      <a:srgbClr val="444444"/>
                    </a:solidFill>
                    <a:effectLst/>
                    <a:latin typeface="Times New Roman" panose="02020603050405020304" pitchFamily="18" charset="0"/>
                    <a:cs typeface="Times New Roman" panose="02020603050405020304" pitchFamily="18" charset="0"/>
                  </a:rPr>
                  <a:t>ange is {-5, 3, 5}.</a:t>
                </a:r>
              </a:p>
              <a:p>
                <a:pPr lvl="1">
                  <a:lnSpc>
                    <a:spcPct val="130000"/>
                  </a:lnSpc>
                </a:pPr>
                <a:r>
                  <a:rPr lang="en-US" dirty="0">
                    <a:solidFill>
                      <a:srgbClr val="444444"/>
                    </a:solidFill>
                    <a:latin typeface="Times New Roman" panose="02020603050405020304" pitchFamily="18" charset="0"/>
                    <a:cs typeface="Times New Roman" panose="02020603050405020304" pitchFamily="18" charset="0"/>
                  </a:rPr>
                  <a:t>Image(-2) is 3</a:t>
                </a:r>
              </a:p>
              <a:p>
                <a:pPr lvl="1">
                  <a:lnSpc>
                    <a:spcPct val="130000"/>
                  </a:lnSpc>
                </a:pPr>
                <a:r>
                  <a:rPr lang="en-US" dirty="0">
                    <a:solidFill>
                      <a:srgbClr val="444444"/>
                    </a:solidFill>
                    <a:latin typeface="Times New Roman" panose="02020603050405020304" pitchFamily="18" charset="0"/>
                    <a:cs typeface="Times New Roman" panose="02020603050405020304" pitchFamily="18" charset="0"/>
                  </a:rPr>
                  <a:t>Preimage(5)</a:t>
                </a:r>
                <a:r>
                  <a:rPr lang="en-US" dirty="0">
                    <a:solidFill>
                      <a:srgbClr val="444444"/>
                    </a:solidFill>
                    <a:latin typeface="Times New Roman" panose="02020603050405020304" pitchFamily="18" charset="0"/>
                    <a:cs typeface="Times New Roman" panose="02020603050405020304" pitchFamily="18" charset="0"/>
                    <a:sym typeface="Wingdings" panose="05000000000000000000" pitchFamily="2" charset="2"/>
                  </a:rPr>
                  <a:t>4</a:t>
                </a:r>
                <a:endParaRPr lang="en-US" dirty="0">
                  <a:solidFill>
                    <a:srgbClr val="444444"/>
                  </a:solidFill>
                  <a:latin typeface="Times New Roman" panose="02020603050405020304" pitchFamily="18" charset="0"/>
                  <a:cs typeface="Times New Roman" panose="02020603050405020304" pitchFamily="18" charset="0"/>
                </a:endParaRPr>
              </a:p>
              <a:p>
                <a:pPr>
                  <a:lnSpc>
                    <a:spcPct val="130000"/>
                  </a:lnSpc>
                </a:pPr>
                <a:endParaRPr lang="en-US" b="0" i="0" dirty="0">
                  <a:solidFill>
                    <a:srgbClr val="444444"/>
                  </a:solidFill>
                  <a:effectLst/>
                </a:endParaRPr>
              </a:p>
              <a:p>
                <a:pPr>
                  <a:lnSpc>
                    <a:spcPct val="130000"/>
                  </a:lnSpc>
                </a:pPr>
                <a:endParaRPr lang="en-US" dirty="0"/>
              </a:p>
            </p:txBody>
          </p:sp>
        </mc:Choice>
        <mc:Fallback xmlns="">
          <p:sp>
            <p:nvSpPr>
              <p:cNvPr id="4" name="Content Placeholder 3">
                <a:extLst>
                  <a:ext uri="{FF2B5EF4-FFF2-40B4-BE49-F238E27FC236}">
                    <a16:creationId xmlns:a16="http://schemas.microsoft.com/office/drawing/2014/main" id="{5DC2903C-E0B3-C1EA-8DF5-235E60263340}"/>
                  </a:ext>
                </a:extLst>
              </p:cNvPr>
              <p:cNvSpPr>
                <a:spLocks noGrp="1" noRot="1" noChangeAspect="1" noMove="1" noResize="1" noEditPoints="1" noAdjustHandles="1" noChangeArrowheads="1" noChangeShapeType="1" noTextEdit="1"/>
              </p:cNvSpPr>
              <p:nvPr>
                <p:ph idx="1"/>
              </p:nvPr>
            </p:nvSpPr>
            <p:spPr>
              <a:blipFill>
                <a:blip r:embed="rId5"/>
                <a:stretch>
                  <a:fillRect l="-706" b="-1553"/>
                </a:stretch>
              </a:blipFill>
            </p:spPr>
            <p:txBody>
              <a:bodyPr/>
              <a:lstStyle/>
              <a:p>
                <a:r>
                  <a:rPr lang="en-US">
                    <a:noFill/>
                  </a:rPr>
                  <a:t> </a:t>
                </a:r>
              </a:p>
            </p:txBody>
          </p:sp>
        </mc:Fallback>
      </mc:AlternateContent>
      <p:pic>
        <p:nvPicPr>
          <p:cNvPr id="7" name="Graphic 6">
            <a:extLst>
              <a:ext uri="{FF2B5EF4-FFF2-40B4-BE49-F238E27FC236}">
                <a16:creationId xmlns:a16="http://schemas.microsoft.com/office/drawing/2014/main" id="{0601E395-045A-B1C0-2028-228949CA3805}"/>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6045682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fade">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A14C042-D413-C962-B472-8E91C6F6E05A}"/>
              </a:ext>
            </a:extLst>
          </p:cNvPr>
          <p:cNvSpPr>
            <a:spLocks noGrp="1"/>
          </p:cNvSpPr>
          <p:nvPr>
            <p:ph type="sldNum" sz="quarter" idx="12"/>
          </p:nvPr>
        </p:nvSpPr>
        <p:spPr/>
        <p:txBody>
          <a:bodyPr/>
          <a:lstStyle/>
          <a:p>
            <a:fld id="{6BDBACC2-E59C-4C76-9B43-ACFA72B85B74}" type="slidenum">
              <a:rPr lang="en-US" smtClean="0"/>
              <a:pPr/>
              <a:t>55</a:t>
            </a:fld>
            <a:endParaRPr lang="en-US"/>
          </a:p>
        </p:txBody>
      </p:sp>
      <p:sp>
        <p:nvSpPr>
          <p:cNvPr id="3" name="Title 2">
            <a:extLst>
              <a:ext uri="{FF2B5EF4-FFF2-40B4-BE49-F238E27FC236}">
                <a16:creationId xmlns:a16="http://schemas.microsoft.com/office/drawing/2014/main" id="{8647BC0A-538C-71E9-C194-EE19EC003F76}"/>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263427D7-5A2E-3D97-E1E5-4413E9896556}"/>
              </a:ext>
            </a:extLst>
          </p:cNvPr>
          <p:cNvSpPr>
            <a:spLocks noGrp="1"/>
          </p:cNvSpPr>
          <p:nvPr>
            <p:ph idx="1"/>
          </p:nvPr>
        </p:nvSpPr>
        <p:spPr/>
        <p:txBody>
          <a:bodyPr>
            <a:normAutofit/>
          </a:bodyPr>
          <a:lstStyle/>
          <a:p>
            <a:r>
              <a:rPr lang="en-US" dirty="0"/>
              <a:t>R = {(1, 2), (2, 2), (3, 3), (4, 3)}, find </a:t>
            </a:r>
            <a:r>
              <a:rPr lang="en-US" dirty="0" err="1"/>
              <a:t>domain,codmain,range</a:t>
            </a:r>
            <a:r>
              <a:rPr lang="en-US" dirty="0"/>
              <a:t>, f(1).</a:t>
            </a:r>
          </a:p>
          <a:p>
            <a:endParaRPr lang="en-US" dirty="0"/>
          </a:p>
          <a:p>
            <a:r>
              <a:rPr lang="en-US" dirty="0"/>
              <a:t>Domain = {1, 2, 3, 4}</a:t>
            </a:r>
          </a:p>
          <a:p>
            <a:r>
              <a:rPr lang="en-US" dirty="0"/>
              <a:t>Codomain = {1, 2, 3, 4}</a:t>
            </a:r>
          </a:p>
          <a:p>
            <a:r>
              <a:rPr lang="en-US" dirty="0"/>
              <a:t>Range = {2, 3}</a:t>
            </a:r>
          </a:p>
          <a:p>
            <a:r>
              <a:rPr lang="en-US" dirty="0"/>
              <a:t>f(1)={2}</a:t>
            </a:r>
          </a:p>
        </p:txBody>
      </p:sp>
      <p:pic>
        <p:nvPicPr>
          <p:cNvPr id="2050" name="Picture 2" descr="Domain and Range">
            <a:extLst>
              <a:ext uri="{FF2B5EF4-FFF2-40B4-BE49-F238E27FC236}">
                <a16:creationId xmlns:a16="http://schemas.microsoft.com/office/drawing/2014/main" id="{C6706959-FB80-F0A1-3123-1D61239121A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954" t="36219" r="28244" b="6255"/>
          <a:stretch/>
        </p:blipFill>
        <p:spPr bwMode="auto">
          <a:xfrm>
            <a:off x="8414657" y="3263673"/>
            <a:ext cx="3298195" cy="2246539"/>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6">
            <a:extLst>
              <a:ext uri="{FF2B5EF4-FFF2-40B4-BE49-F238E27FC236}">
                <a16:creationId xmlns:a16="http://schemas.microsoft.com/office/drawing/2014/main" id="{BFB551D8-057C-58D0-9206-9B11005C4E43}"/>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9681431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additive="base">
                                        <p:cTn id="3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A14C042-D413-C962-B472-8E91C6F6E05A}"/>
              </a:ext>
            </a:extLst>
          </p:cNvPr>
          <p:cNvSpPr>
            <a:spLocks noGrp="1"/>
          </p:cNvSpPr>
          <p:nvPr>
            <p:ph type="sldNum" sz="quarter" idx="12"/>
          </p:nvPr>
        </p:nvSpPr>
        <p:spPr/>
        <p:txBody>
          <a:bodyPr/>
          <a:lstStyle/>
          <a:p>
            <a:fld id="{6BDBACC2-E59C-4C76-9B43-ACFA72B85B74}" type="slidenum">
              <a:rPr lang="en-US" smtClean="0"/>
              <a:pPr/>
              <a:t>56</a:t>
            </a:fld>
            <a:endParaRPr lang="en-US"/>
          </a:p>
        </p:txBody>
      </p:sp>
      <p:sp>
        <p:nvSpPr>
          <p:cNvPr id="3" name="Title 2">
            <a:extLst>
              <a:ext uri="{FF2B5EF4-FFF2-40B4-BE49-F238E27FC236}">
                <a16:creationId xmlns:a16="http://schemas.microsoft.com/office/drawing/2014/main" id="{8647BC0A-538C-71E9-C194-EE19EC003F76}"/>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263427D7-5A2E-3D97-E1E5-4413E9896556}"/>
              </a:ext>
            </a:extLst>
          </p:cNvPr>
          <p:cNvSpPr>
            <a:spLocks noGrp="1"/>
          </p:cNvSpPr>
          <p:nvPr>
            <p:ph idx="1"/>
          </p:nvPr>
        </p:nvSpPr>
        <p:spPr/>
        <p:txBody>
          <a:bodyPr/>
          <a:lstStyle/>
          <a:p>
            <a:endParaRPr lang="en-US" dirty="0"/>
          </a:p>
        </p:txBody>
      </p:sp>
      <p:pic>
        <p:nvPicPr>
          <p:cNvPr id="2050" name="Picture 2" descr="Domain and Range">
            <a:extLst>
              <a:ext uri="{FF2B5EF4-FFF2-40B4-BE49-F238E27FC236}">
                <a16:creationId xmlns:a16="http://schemas.microsoft.com/office/drawing/2014/main" id="{C6706959-FB80-F0A1-3123-1D61239121A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829" r="5359"/>
          <a:stretch/>
        </p:blipFill>
        <p:spPr bwMode="auto">
          <a:xfrm>
            <a:off x="2243138" y="2133600"/>
            <a:ext cx="7292747" cy="3248025"/>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6">
            <a:extLst>
              <a:ext uri="{FF2B5EF4-FFF2-40B4-BE49-F238E27FC236}">
                <a16:creationId xmlns:a16="http://schemas.microsoft.com/office/drawing/2014/main" id="{A0D6F340-7FDC-2137-8987-57B9821E1EA4}"/>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59568422"/>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5C71953-1E49-74F1-B365-0127772E0767}"/>
              </a:ext>
            </a:extLst>
          </p:cNvPr>
          <p:cNvSpPr>
            <a:spLocks noGrp="1"/>
          </p:cNvSpPr>
          <p:nvPr>
            <p:ph type="sldNum" sz="quarter" idx="12"/>
          </p:nvPr>
        </p:nvSpPr>
        <p:spPr/>
        <p:txBody>
          <a:bodyPr/>
          <a:lstStyle/>
          <a:p>
            <a:fld id="{6BDBACC2-E59C-4C76-9B43-ACFA72B85B74}" type="slidenum">
              <a:rPr lang="en-US" smtClean="0"/>
              <a:pPr/>
              <a:t>57</a:t>
            </a:fld>
            <a:endParaRPr lang="en-US"/>
          </a:p>
        </p:txBody>
      </p:sp>
      <p:sp>
        <p:nvSpPr>
          <p:cNvPr id="3" name="Title 2">
            <a:extLst>
              <a:ext uri="{FF2B5EF4-FFF2-40B4-BE49-F238E27FC236}">
                <a16:creationId xmlns:a16="http://schemas.microsoft.com/office/drawing/2014/main" id="{AAF7A99C-45DA-26AF-30EB-22904C73CD39}"/>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10" name="Content Placeholder 9">
                <a:extLst>
                  <a:ext uri="{FF2B5EF4-FFF2-40B4-BE49-F238E27FC236}">
                    <a16:creationId xmlns:a16="http://schemas.microsoft.com/office/drawing/2014/main" id="{C3729FEA-FCB8-8B6F-C11E-8186390FB78A}"/>
                  </a:ext>
                </a:extLst>
              </p:cNvPr>
              <p:cNvSpPr>
                <a:spLocks noGrp="1"/>
              </p:cNvSpPr>
              <p:nvPr>
                <p:ph idx="1"/>
              </p:nvPr>
            </p:nvSpPr>
            <p:spPr>
              <a:xfrm>
                <a:off x="457200" y="1124622"/>
                <a:ext cx="11255652" cy="5097273"/>
              </a:xfrm>
            </p:spPr>
            <p:txBody>
              <a:bodyPr>
                <a:noAutofit/>
              </a:bodyPr>
              <a:lstStyle/>
              <a:p>
                <a:r>
                  <a:rPr lang="en-US" dirty="0">
                    <a:ea typeface="Tahoma" panose="020B0604030504040204" pitchFamily="34" charset="0"/>
                  </a:rPr>
                  <a:t>Find These Values:</a:t>
                </a:r>
              </a:p>
              <a:p>
                <a:pPr marL="1022350" lvl="1" indent="-514350">
                  <a:buFont typeface="+mj-lt"/>
                  <a:buAutoNum type="arabicPeriod"/>
                </a:pPr>
                <a14:m>
                  <m:oMath xmlns:m="http://schemas.openxmlformats.org/officeDocument/2006/math">
                    <m:d>
                      <m:dPr>
                        <m:begChr m:val="⌈"/>
                        <m:endChr m:val="⌉"/>
                        <m:ctrlPr>
                          <a:rPr lang="en-US" sz="2800" i="1" smtClean="0">
                            <a:latin typeface="Cambria Math" panose="02040503050406030204" pitchFamily="18" charset="0"/>
                          </a:rPr>
                        </m:ctrlPr>
                      </m:dPr>
                      <m:e>
                        <m:r>
                          <a:rPr lang="en-US" sz="2800" b="0" i="0" smtClean="0">
                            <a:latin typeface="Cambria Math" panose="02040503050406030204" pitchFamily="18" charset="0"/>
                          </a:rPr>
                          <m:t>0</m:t>
                        </m:r>
                        <m:r>
                          <a:rPr lang="en-US" sz="2800" b="0" i="0" smtClean="0">
                            <a:latin typeface="Cambria Math" panose="02040503050406030204" pitchFamily="18" charset="0"/>
                          </a:rPr>
                          <m:t>.</m:t>
                        </m:r>
                        <m:r>
                          <a:rPr lang="en-US" sz="2800" b="0" i="0" smtClean="0">
                            <a:latin typeface="Cambria Math" panose="02040503050406030204" pitchFamily="18" charset="0"/>
                          </a:rPr>
                          <m:t>75</m:t>
                        </m:r>
                      </m:e>
                    </m:d>
                  </m:oMath>
                </a14:m>
                <a:endParaRPr lang="en-US" sz="2800" dirty="0">
                  <a:latin typeface="Times New Roman" panose="02020603050405020304" pitchFamily="18" charset="0"/>
                  <a:ea typeface="Tahoma" panose="020B0604030504040204" pitchFamily="34" charset="0"/>
                  <a:cs typeface="Times New Roman" panose="02020603050405020304" pitchFamily="18" charset="0"/>
                </a:endParaRPr>
              </a:p>
              <a:p>
                <a:pPr marL="1022350" lvl="1" indent="-514350">
                  <a:buFont typeface="+mj-lt"/>
                  <a:buAutoNum type="arabicPeriod"/>
                </a:pPr>
                <a14:m>
                  <m:oMath xmlns:m="http://schemas.openxmlformats.org/officeDocument/2006/math">
                    <m:d>
                      <m:dPr>
                        <m:begChr m:val="⌈"/>
                        <m:endChr m:val="⌉"/>
                        <m:ctrlPr>
                          <a:rPr lang="en-US" sz="2800" i="1" smtClean="0">
                            <a:latin typeface="Cambria Math" panose="02040503050406030204" pitchFamily="18" charset="0"/>
                          </a:rPr>
                        </m:ctrlPr>
                      </m:dPr>
                      <m:e>
                        <m:r>
                          <a:rPr lang="en-US" sz="2800" b="0" i="0" smtClean="0">
                            <a:latin typeface="Cambria Math" panose="02040503050406030204" pitchFamily="18" charset="0"/>
                          </a:rPr>
                          <m:t>−</m:t>
                        </m:r>
                        <m:r>
                          <a:rPr lang="en-US" sz="2800" b="0" i="0" smtClean="0">
                            <a:latin typeface="Cambria Math" panose="02040503050406030204" pitchFamily="18" charset="0"/>
                          </a:rPr>
                          <m:t>0</m:t>
                        </m:r>
                        <m:r>
                          <a:rPr lang="en-US" sz="2800" b="0" i="0" smtClean="0">
                            <a:latin typeface="Cambria Math" panose="02040503050406030204" pitchFamily="18" charset="0"/>
                          </a:rPr>
                          <m:t>.</m:t>
                        </m:r>
                        <m:r>
                          <a:rPr lang="en-US" sz="2800" b="0" i="0" smtClean="0">
                            <a:latin typeface="Cambria Math" panose="02040503050406030204" pitchFamily="18" charset="0"/>
                          </a:rPr>
                          <m:t>75</m:t>
                        </m:r>
                      </m:e>
                    </m:d>
                  </m:oMath>
                </a14:m>
                <a:endParaRPr lang="en-US" sz="2800" b="0" dirty="0">
                  <a:latin typeface="Times New Roman" panose="02020603050405020304" pitchFamily="18" charset="0"/>
                  <a:cs typeface="Times New Roman" panose="02020603050405020304" pitchFamily="18" charset="0"/>
                </a:endParaRPr>
              </a:p>
              <a:p>
                <a:pPr marL="1022350" lvl="1" indent="-514350">
                  <a:buFont typeface="+mj-lt"/>
                  <a:buAutoNum type="arabicPeriod"/>
                </a:pPr>
                <a14:m>
                  <m:oMath xmlns:m="http://schemas.openxmlformats.org/officeDocument/2006/math">
                    <m:d>
                      <m:dPr>
                        <m:begChr m:val="⌈"/>
                        <m:endChr m:val="⌉"/>
                        <m:ctrlPr>
                          <a:rPr lang="en-US" sz="2800" i="1" smtClean="0">
                            <a:latin typeface="Cambria Math" panose="02040503050406030204" pitchFamily="18" charset="0"/>
                          </a:rPr>
                        </m:ctrlPr>
                      </m:dPr>
                      <m:e>
                        <m:r>
                          <a:rPr lang="en-US" sz="2800" b="0" i="0" smtClean="0">
                            <a:latin typeface="Cambria Math" panose="02040503050406030204" pitchFamily="18" charset="0"/>
                          </a:rPr>
                          <m:t>3</m:t>
                        </m:r>
                      </m:e>
                    </m:d>
                  </m:oMath>
                </a14:m>
                <a:endParaRPr lang="en-US" sz="2800" b="0" dirty="0">
                  <a:latin typeface="Times New Roman" panose="02020603050405020304" pitchFamily="18" charset="0"/>
                  <a:cs typeface="Times New Roman" panose="02020603050405020304" pitchFamily="18" charset="0"/>
                </a:endParaRPr>
              </a:p>
              <a:p>
                <a:pPr marL="1022350" lvl="1" indent="-514350">
                  <a:buFont typeface="+mj-lt"/>
                  <a:buAutoNum type="arabicPeriod"/>
                </a:pPr>
                <a14:m>
                  <m:oMath xmlns:m="http://schemas.openxmlformats.org/officeDocument/2006/math">
                    <m:d>
                      <m:dPr>
                        <m:begChr m:val="⌊"/>
                        <m:endChr m:val="⌋"/>
                        <m:ctrlPr>
                          <a:rPr lang="en-US" sz="2800" b="0" i="1" smtClean="0">
                            <a:latin typeface="Cambria Math" panose="02040503050406030204" pitchFamily="18" charset="0"/>
                          </a:rPr>
                        </m:ctrlPr>
                      </m:dPr>
                      <m:e>
                        <m:r>
                          <a:rPr lang="en-US" sz="2800" b="0" i="0" smtClean="0">
                            <a:latin typeface="Cambria Math" panose="02040503050406030204" pitchFamily="18" charset="0"/>
                          </a:rPr>
                          <m:t>0</m:t>
                        </m:r>
                        <m:r>
                          <a:rPr lang="en-US" sz="2800" b="0" i="0" smtClean="0">
                            <a:latin typeface="Cambria Math" panose="02040503050406030204" pitchFamily="18" charset="0"/>
                          </a:rPr>
                          <m:t>.</m:t>
                        </m:r>
                        <m:r>
                          <a:rPr lang="en-US" sz="2800" b="0" i="0" smtClean="0">
                            <a:latin typeface="Cambria Math" panose="02040503050406030204" pitchFamily="18" charset="0"/>
                          </a:rPr>
                          <m:t>75</m:t>
                        </m:r>
                      </m:e>
                    </m:d>
                  </m:oMath>
                </a14:m>
                <a:endParaRPr lang="en-US" sz="2800" b="0" dirty="0">
                  <a:latin typeface="Times New Roman" panose="02020603050405020304" pitchFamily="18" charset="0"/>
                  <a:cs typeface="Times New Roman" panose="02020603050405020304" pitchFamily="18" charset="0"/>
                </a:endParaRPr>
              </a:p>
              <a:p>
                <a:pPr marL="1022350" lvl="1" indent="-514350">
                  <a:buFont typeface="+mj-lt"/>
                  <a:buAutoNum type="arabicPeriod"/>
                </a:pPr>
                <a14:m>
                  <m:oMath xmlns:m="http://schemas.openxmlformats.org/officeDocument/2006/math">
                    <m:d>
                      <m:dPr>
                        <m:begChr m:val="⌊"/>
                        <m:endChr m:val="⌋"/>
                        <m:ctrlPr>
                          <a:rPr lang="en-US" sz="2800" b="0" i="1" smtClean="0">
                            <a:latin typeface="Cambria Math" panose="02040503050406030204" pitchFamily="18" charset="0"/>
                          </a:rPr>
                        </m:ctrlPr>
                      </m:dPr>
                      <m:e>
                        <m:r>
                          <a:rPr lang="en-US" sz="2800" b="0" i="0" smtClean="0">
                            <a:latin typeface="Cambria Math" panose="02040503050406030204" pitchFamily="18" charset="0"/>
                          </a:rPr>
                          <m:t>−</m:t>
                        </m:r>
                        <m:r>
                          <a:rPr lang="en-US" sz="2800" b="0" i="0" smtClean="0">
                            <a:latin typeface="Cambria Math" panose="02040503050406030204" pitchFamily="18" charset="0"/>
                          </a:rPr>
                          <m:t>0</m:t>
                        </m:r>
                        <m:r>
                          <a:rPr lang="en-US" sz="2800" b="0" i="0" smtClean="0">
                            <a:latin typeface="Cambria Math" panose="02040503050406030204" pitchFamily="18" charset="0"/>
                          </a:rPr>
                          <m:t>.</m:t>
                        </m:r>
                        <m:r>
                          <a:rPr lang="en-US" sz="2800" b="0" i="0" smtClean="0">
                            <a:latin typeface="Cambria Math" panose="02040503050406030204" pitchFamily="18" charset="0"/>
                          </a:rPr>
                          <m:t>75</m:t>
                        </m:r>
                      </m:e>
                    </m:d>
                  </m:oMath>
                </a14:m>
                <a:endParaRPr lang="en-US" sz="2800" b="0" dirty="0">
                  <a:latin typeface="Times New Roman" panose="02020603050405020304" pitchFamily="18" charset="0"/>
                  <a:cs typeface="Times New Roman" panose="02020603050405020304" pitchFamily="18" charset="0"/>
                </a:endParaRPr>
              </a:p>
              <a:p>
                <a:pPr marL="1022350" lvl="1" indent="-514350">
                  <a:buFont typeface="+mj-lt"/>
                  <a:buAutoNum type="arabicPeriod"/>
                </a:pPr>
                <a14:m>
                  <m:oMath xmlns:m="http://schemas.openxmlformats.org/officeDocument/2006/math">
                    <m:d>
                      <m:dPr>
                        <m:begChr m:val="⌊"/>
                        <m:endChr m:val="⌋"/>
                        <m:ctrlPr>
                          <a:rPr lang="en-US" sz="2800" b="0" i="1" smtClean="0">
                            <a:latin typeface="Cambria Math" panose="02040503050406030204" pitchFamily="18" charset="0"/>
                          </a:rPr>
                        </m:ctrlPr>
                      </m:dPr>
                      <m:e>
                        <m:r>
                          <a:rPr lang="en-US" sz="2800" b="0" i="0" smtClean="0">
                            <a:latin typeface="Cambria Math" panose="02040503050406030204" pitchFamily="18" charset="0"/>
                          </a:rPr>
                          <m:t>−</m:t>
                        </m:r>
                        <m:r>
                          <a:rPr lang="en-US" sz="2800" b="0" i="0" smtClean="0">
                            <a:latin typeface="Cambria Math" panose="02040503050406030204" pitchFamily="18" charset="0"/>
                          </a:rPr>
                          <m:t>1</m:t>
                        </m:r>
                      </m:e>
                    </m:d>
                  </m:oMath>
                </a14:m>
                <a:endParaRPr lang="en-US" sz="2800" dirty="0">
                  <a:latin typeface="Times New Roman" panose="02020603050405020304" pitchFamily="18" charset="0"/>
                  <a:ea typeface="Tahoma" panose="020B0604030504040204" pitchFamily="34" charset="0"/>
                  <a:cs typeface="Times New Roman" panose="02020603050405020304" pitchFamily="18" charset="0"/>
                </a:endParaRPr>
              </a:p>
              <a:p>
                <a:pPr marL="508000" lvl="1" indent="0">
                  <a:buNone/>
                </a:pPr>
                <a:endParaRPr lang="en-US" sz="1800" dirty="0">
                  <a:latin typeface="Times New Roman" panose="02020603050405020304" pitchFamily="18" charset="0"/>
                  <a:ea typeface="Tahoma" panose="020B0604030504040204" pitchFamily="34" charset="0"/>
                  <a:cs typeface="Times New Roman" panose="02020603050405020304" pitchFamily="18" charset="0"/>
                </a:endParaRPr>
              </a:p>
            </p:txBody>
          </p:sp>
        </mc:Choice>
        <mc:Fallback xmlns="">
          <p:sp>
            <p:nvSpPr>
              <p:cNvPr id="10" name="Content Placeholder 9">
                <a:extLst>
                  <a:ext uri="{FF2B5EF4-FFF2-40B4-BE49-F238E27FC236}">
                    <a16:creationId xmlns:a16="http://schemas.microsoft.com/office/drawing/2014/main" id="{C3729FEA-FCB8-8B6F-C11E-8186390FB78A}"/>
                  </a:ext>
                </a:extLst>
              </p:cNvPr>
              <p:cNvSpPr>
                <a:spLocks noGrp="1" noRot="1" noChangeAspect="1" noMove="1" noResize="1" noEditPoints="1" noAdjustHandles="1" noChangeArrowheads="1" noChangeShapeType="1" noTextEdit="1"/>
              </p:cNvSpPr>
              <p:nvPr>
                <p:ph idx="1"/>
              </p:nvPr>
            </p:nvSpPr>
            <p:spPr>
              <a:xfrm>
                <a:off x="457200" y="1124622"/>
                <a:ext cx="11255652" cy="5097273"/>
              </a:xfrm>
              <a:blipFill>
                <a:blip r:embed="rId5"/>
                <a:stretch>
                  <a:fillRect l="-542"/>
                </a:stretch>
              </a:blipFill>
            </p:spPr>
            <p:txBody>
              <a:bodyPr/>
              <a:lstStyle/>
              <a:p>
                <a:r>
                  <a:rPr lang="en-US">
                    <a:noFill/>
                  </a:rPr>
                  <a:t> </a:t>
                </a:r>
              </a:p>
            </p:txBody>
          </p:sp>
        </mc:Fallback>
      </mc:AlternateContent>
      <p:sp>
        <p:nvSpPr>
          <p:cNvPr id="11" name="TextBox 10">
            <a:extLst>
              <a:ext uri="{FF2B5EF4-FFF2-40B4-BE49-F238E27FC236}">
                <a16:creationId xmlns:a16="http://schemas.microsoft.com/office/drawing/2014/main" id="{20EE258B-81D3-C6C5-DA2F-48F85D2880AA}"/>
              </a:ext>
            </a:extLst>
          </p:cNvPr>
          <p:cNvSpPr txBox="1"/>
          <p:nvPr/>
        </p:nvSpPr>
        <p:spPr>
          <a:xfrm>
            <a:off x="5333999" y="1475014"/>
            <a:ext cx="3233057" cy="3477875"/>
          </a:xfrm>
          <a:prstGeom prst="rect">
            <a:avLst/>
          </a:prstGeom>
          <a:noFill/>
        </p:spPr>
        <p:txBody>
          <a:bodyPr wrap="square" rtlCol="0">
            <a:spAutoFit/>
          </a:bodyPr>
          <a:lstStyle/>
          <a:p>
            <a:pPr marL="50800" indent="0">
              <a:buNone/>
            </a:pPr>
            <a:r>
              <a:rPr lang="en-US" sz="2800" dirty="0">
                <a:latin typeface="Times New Roman" panose="02020603050405020304" pitchFamily="18" charset="0"/>
                <a:ea typeface="Tahoma" panose="020B0604030504040204" pitchFamily="34" charset="0"/>
                <a:cs typeface="Times New Roman" panose="02020603050405020304" pitchFamily="18" charset="0"/>
              </a:rPr>
              <a:t>Solution</a:t>
            </a:r>
          </a:p>
          <a:p>
            <a:pPr marL="965200" lvl="1" indent="-457200">
              <a:buAutoNum type="arabicPeriod"/>
            </a:pPr>
            <a:r>
              <a:rPr lang="en-US" sz="2800" dirty="0">
                <a:latin typeface="Times New Roman" panose="02020603050405020304" pitchFamily="18" charset="0"/>
                <a:ea typeface="Tahoma" panose="020B0604030504040204" pitchFamily="34" charset="0"/>
                <a:cs typeface="Times New Roman" panose="02020603050405020304" pitchFamily="18" charset="0"/>
              </a:rPr>
              <a:t>1</a:t>
            </a:r>
          </a:p>
          <a:p>
            <a:pPr marL="965200" lvl="1" indent="-457200">
              <a:buAutoNum type="arabicPeriod"/>
            </a:pPr>
            <a:r>
              <a:rPr lang="en-US" sz="2800" dirty="0">
                <a:latin typeface="Times New Roman" panose="02020603050405020304" pitchFamily="18" charset="0"/>
                <a:ea typeface="Tahoma" panose="020B0604030504040204" pitchFamily="34" charset="0"/>
                <a:cs typeface="Times New Roman" panose="02020603050405020304" pitchFamily="18" charset="0"/>
              </a:rPr>
              <a:t>0</a:t>
            </a:r>
          </a:p>
          <a:p>
            <a:pPr marL="965200" lvl="1" indent="-457200">
              <a:buAutoNum type="arabicPeriod"/>
            </a:pPr>
            <a:r>
              <a:rPr lang="en-US" sz="2800" dirty="0">
                <a:latin typeface="Times New Roman" panose="02020603050405020304" pitchFamily="18" charset="0"/>
                <a:ea typeface="Tahoma" panose="020B0604030504040204" pitchFamily="34" charset="0"/>
                <a:cs typeface="Times New Roman" panose="02020603050405020304" pitchFamily="18" charset="0"/>
              </a:rPr>
              <a:t>3</a:t>
            </a:r>
          </a:p>
          <a:p>
            <a:pPr marL="965200" lvl="1" indent="-457200">
              <a:buAutoNum type="arabicPeriod"/>
            </a:pPr>
            <a:r>
              <a:rPr lang="en-US" sz="2800" dirty="0">
                <a:latin typeface="Times New Roman" panose="02020603050405020304" pitchFamily="18" charset="0"/>
                <a:ea typeface="Tahoma" panose="020B0604030504040204" pitchFamily="34" charset="0"/>
                <a:cs typeface="Times New Roman" panose="02020603050405020304" pitchFamily="18" charset="0"/>
              </a:rPr>
              <a:t>0</a:t>
            </a:r>
          </a:p>
          <a:p>
            <a:pPr marL="965200" lvl="1" indent="-457200">
              <a:buAutoNum type="arabicPeriod"/>
            </a:pPr>
            <a:r>
              <a:rPr lang="en-US" sz="2800" dirty="0">
                <a:latin typeface="Times New Roman" panose="02020603050405020304" pitchFamily="18" charset="0"/>
                <a:ea typeface="Tahoma" panose="020B0604030504040204" pitchFamily="34" charset="0"/>
                <a:cs typeface="Times New Roman" panose="02020603050405020304" pitchFamily="18" charset="0"/>
              </a:rPr>
              <a:t>-1</a:t>
            </a:r>
          </a:p>
          <a:p>
            <a:pPr marL="965200" lvl="1" indent="-457200">
              <a:buAutoNum type="arabicPeriod"/>
            </a:pPr>
            <a:r>
              <a:rPr lang="en-US" sz="2800" dirty="0">
                <a:latin typeface="Times New Roman" panose="02020603050405020304" pitchFamily="18" charset="0"/>
                <a:ea typeface="Tahoma" panose="020B0604030504040204" pitchFamily="34" charset="0"/>
                <a:cs typeface="Times New Roman" panose="02020603050405020304" pitchFamily="18" charset="0"/>
              </a:rPr>
              <a:t>-1</a:t>
            </a:r>
          </a:p>
          <a:p>
            <a:endParaRPr lang="en-US" sz="2000" dirty="0">
              <a:latin typeface="Times New Roman" panose="02020603050405020304" pitchFamily="18" charset="0"/>
              <a:cs typeface="Times New Roman" panose="02020603050405020304" pitchFamily="18" charset="0"/>
            </a:endParaRPr>
          </a:p>
        </p:txBody>
      </p:sp>
      <p:pic>
        <p:nvPicPr>
          <p:cNvPr id="8" name="Graphic 7">
            <a:extLst>
              <a:ext uri="{FF2B5EF4-FFF2-40B4-BE49-F238E27FC236}">
                <a16:creationId xmlns:a16="http://schemas.microsoft.com/office/drawing/2014/main" id="{8C668061-9910-58EA-B2FD-FB144F68860A}"/>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6727241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arn(inVertic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arn(inVertical)">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barn(inVertical)">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barn(inVertical)">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barn(inVertical)">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barn(inVertical)">
                                      <p:cBhvr>
                                        <p:cTn id="32" dur="5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barn(inVertical)">
                                      <p:cBhvr>
                                        <p:cTn id="37" dur="500"/>
                                        <p:tgtEl>
                                          <p:spTgt spid="10">
                                            <p:txEl>
                                              <p:pRg st="6" end="6"/>
                                            </p:txEl>
                                          </p:spTgt>
                                        </p:tgtEl>
                                      </p:cBhvr>
                                    </p:animEffect>
                                  </p:childTnLst>
                                </p:cTn>
                              </p:par>
                              <p:par>
                                <p:cTn id="38" presetID="2" presetClass="entr" presetSubtype="4" fill="hold" nodeType="withEffect">
                                  <p:stCondLst>
                                    <p:cond delay="0"/>
                                  </p:stCondLst>
                                  <p:childTnLst>
                                    <p:set>
                                      <p:cBhvr>
                                        <p:cTn id="39" dur="1" fill="hold">
                                          <p:stCondLst>
                                            <p:cond delay="0"/>
                                          </p:stCondLst>
                                        </p:cTn>
                                        <p:tgtEl>
                                          <p:spTgt spid="11">
                                            <p:txEl>
                                              <p:pRg st="1" end="1"/>
                                            </p:txEl>
                                          </p:spTgt>
                                        </p:tgtEl>
                                        <p:attrNameLst>
                                          <p:attrName>style.visibility</p:attrName>
                                        </p:attrNameLst>
                                      </p:cBhvr>
                                      <p:to>
                                        <p:strVal val="visible"/>
                                      </p:to>
                                    </p:set>
                                    <p:anim calcmode="lin" valueType="num">
                                      <p:cBhvr additive="base">
                                        <p:cTn id="40"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11">
                                            <p:txEl>
                                              <p:pRg st="0" end="0"/>
                                            </p:txEl>
                                          </p:spTgt>
                                        </p:tgtEl>
                                        <p:attrNameLst>
                                          <p:attrName>style.visibility</p:attrName>
                                        </p:attrNameLst>
                                      </p:cBhvr>
                                      <p:to>
                                        <p:strVal val="visible"/>
                                      </p:to>
                                    </p:set>
                                    <p:anim calcmode="lin" valueType="num">
                                      <p:cBhvr additive="base">
                                        <p:cTn id="46"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1">
                                            <p:txEl>
                                              <p:pRg st="2" end="2"/>
                                            </p:txEl>
                                          </p:spTgt>
                                        </p:tgtEl>
                                        <p:attrNameLst>
                                          <p:attrName>style.visibility</p:attrName>
                                        </p:attrNameLst>
                                      </p:cBhvr>
                                      <p:to>
                                        <p:strVal val="visible"/>
                                      </p:to>
                                    </p:set>
                                    <p:anim calcmode="lin" valueType="num">
                                      <p:cBhvr additive="base">
                                        <p:cTn id="50"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1">
                                            <p:txEl>
                                              <p:pRg st="2" end="2"/>
                                            </p:txEl>
                                          </p:spTgt>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1">
                                            <p:txEl>
                                              <p:pRg st="3" end="3"/>
                                            </p:txEl>
                                          </p:spTgt>
                                        </p:tgtEl>
                                        <p:attrNameLst>
                                          <p:attrName>style.visibility</p:attrName>
                                        </p:attrNameLst>
                                      </p:cBhvr>
                                      <p:to>
                                        <p:strVal val="visible"/>
                                      </p:to>
                                    </p:set>
                                    <p:anim calcmode="lin" valueType="num">
                                      <p:cBhvr additive="base">
                                        <p:cTn id="54"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1">
                                            <p:txEl>
                                              <p:pRg st="4" end="4"/>
                                            </p:txEl>
                                          </p:spTgt>
                                        </p:tgtEl>
                                        <p:attrNameLst>
                                          <p:attrName>style.visibility</p:attrName>
                                        </p:attrNameLst>
                                      </p:cBhvr>
                                      <p:to>
                                        <p:strVal val="visible"/>
                                      </p:to>
                                    </p:set>
                                    <p:anim calcmode="lin" valueType="num">
                                      <p:cBhvr additive="base">
                                        <p:cTn id="58"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11">
                                            <p:txEl>
                                              <p:pRg st="4" end="4"/>
                                            </p:txEl>
                                          </p:spTgt>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1">
                                            <p:txEl>
                                              <p:pRg st="5" end="5"/>
                                            </p:txEl>
                                          </p:spTgt>
                                        </p:tgtEl>
                                        <p:attrNameLst>
                                          <p:attrName>style.visibility</p:attrName>
                                        </p:attrNameLst>
                                      </p:cBhvr>
                                      <p:to>
                                        <p:strVal val="visible"/>
                                      </p:to>
                                    </p:set>
                                    <p:anim calcmode="lin" valueType="num">
                                      <p:cBhvr additive="base">
                                        <p:cTn id="62"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11">
                                            <p:txEl>
                                              <p:pRg st="5" end="5"/>
                                            </p:txEl>
                                          </p:spTgt>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1">
                                            <p:txEl>
                                              <p:pRg st="6" end="6"/>
                                            </p:txEl>
                                          </p:spTgt>
                                        </p:tgtEl>
                                        <p:attrNameLst>
                                          <p:attrName>style.visibility</p:attrName>
                                        </p:attrNameLst>
                                      </p:cBhvr>
                                      <p:to>
                                        <p:strVal val="visible"/>
                                      </p:to>
                                    </p:set>
                                    <p:anim calcmode="lin" valueType="num">
                                      <p:cBhvr additive="base">
                                        <p:cTn id="66"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E18DEF3-96D8-3ECA-05C1-E7F40356361A}"/>
              </a:ext>
            </a:extLst>
          </p:cNvPr>
          <p:cNvSpPr>
            <a:spLocks noGrp="1"/>
          </p:cNvSpPr>
          <p:nvPr>
            <p:ph type="sldNum" sz="quarter" idx="12"/>
          </p:nvPr>
        </p:nvSpPr>
        <p:spPr/>
        <p:txBody>
          <a:bodyPr/>
          <a:lstStyle/>
          <a:p>
            <a:fld id="{6BDBACC2-E59C-4C76-9B43-ACFA72B85B74}" type="slidenum">
              <a:rPr lang="en-US" smtClean="0"/>
              <a:pPr/>
              <a:t>58</a:t>
            </a:fld>
            <a:endParaRPr lang="en-US"/>
          </a:p>
        </p:txBody>
      </p:sp>
      <p:sp>
        <p:nvSpPr>
          <p:cNvPr id="3" name="Title 2">
            <a:extLst>
              <a:ext uri="{FF2B5EF4-FFF2-40B4-BE49-F238E27FC236}">
                <a16:creationId xmlns:a16="http://schemas.microsoft.com/office/drawing/2014/main" id="{684B467F-48D4-B3ED-6E00-FBBACD316C28}"/>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09B90FB2-C0F3-78B4-4A03-EA2141D643B9}"/>
              </a:ext>
            </a:extLst>
          </p:cNvPr>
          <p:cNvSpPr>
            <a:spLocks noGrp="1"/>
          </p:cNvSpPr>
          <p:nvPr>
            <p:ph idx="1"/>
          </p:nvPr>
        </p:nvSpPr>
        <p:spPr/>
        <p:txBody>
          <a:bodyPr>
            <a:normAutofit fontScale="92500"/>
          </a:bodyPr>
          <a:lstStyle/>
          <a:p>
            <a:r>
              <a:rPr lang="en-US" dirty="0"/>
              <a:t>Determine whether each of these functions from {a, b, c, d} to itself is onto</a:t>
            </a:r>
            <a:r>
              <a:rPr lang="ar-EG" dirty="0"/>
              <a:t>.</a:t>
            </a:r>
            <a:r>
              <a:rPr lang="en-US" dirty="0"/>
              <a:t> </a:t>
            </a:r>
            <a:endParaRPr lang="ar-EG" dirty="0"/>
          </a:p>
          <a:p>
            <a:pPr marL="565150" indent="-514350">
              <a:buAutoNum type="alphaLcParenR"/>
            </a:pPr>
            <a:r>
              <a:rPr lang="en-US" dirty="0"/>
              <a:t>f(a) = b, f(b) = a, f(c) = c, f(d) = d</a:t>
            </a:r>
            <a:endParaRPr lang="ar-EG" dirty="0"/>
          </a:p>
          <a:p>
            <a:pPr marL="565150" indent="-514350">
              <a:buAutoNum type="alphaLcParenR"/>
            </a:pPr>
            <a:r>
              <a:rPr lang="en-US" dirty="0"/>
              <a:t> f(a) = b, f(b) = b, f(c) = d, f(d) = c </a:t>
            </a:r>
            <a:endParaRPr lang="ar-EG" dirty="0"/>
          </a:p>
          <a:p>
            <a:pPr marL="565150" indent="-514350">
              <a:buAutoNum type="alphaLcParenR"/>
            </a:pPr>
            <a:r>
              <a:rPr lang="en-US" dirty="0"/>
              <a:t>f(a) = d, f(b) = b, f(c) = c, f(d) = d</a:t>
            </a:r>
          </a:p>
          <a:p>
            <a:pPr marL="50800" indent="0">
              <a:buNone/>
            </a:pPr>
            <a:r>
              <a:rPr lang="en-US" dirty="0"/>
              <a:t>Solution</a:t>
            </a:r>
          </a:p>
          <a:p>
            <a:pPr marL="565150" indent="-514350">
              <a:buAutoNum type="arabicPeriod"/>
            </a:pPr>
            <a:r>
              <a:rPr lang="en-US" dirty="0"/>
              <a:t>True</a:t>
            </a:r>
          </a:p>
          <a:p>
            <a:pPr marL="565150" indent="-514350">
              <a:buAutoNum type="arabicPeriod"/>
            </a:pPr>
            <a:r>
              <a:rPr lang="en-US" dirty="0"/>
              <a:t>False</a:t>
            </a:r>
          </a:p>
          <a:p>
            <a:pPr marL="565150" indent="-514350">
              <a:buAutoNum type="arabicPeriod"/>
            </a:pPr>
            <a:r>
              <a:rPr lang="en-US" dirty="0"/>
              <a:t>False</a:t>
            </a:r>
          </a:p>
        </p:txBody>
      </p:sp>
      <p:pic>
        <p:nvPicPr>
          <p:cNvPr id="28" name="Graphic 27">
            <a:extLst>
              <a:ext uri="{FF2B5EF4-FFF2-40B4-BE49-F238E27FC236}">
                <a16:creationId xmlns:a16="http://schemas.microsoft.com/office/drawing/2014/main" id="{576D7A11-E543-DF74-815C-E8BD825FE044}"/>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78136005"/>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533490-312A-C449-5772-26BFEE25D421}"/>
              </a:ext>
            </a:extLst>
          </p:cNvPr>
          <p:cNvSpPr>
            <a:spLocks noGrp="1"/>
          </p:cNvSpPr>
          <p:nvPr>
            <p:ph type="sldNum" sz="quarter" idx="12"/>
          </p:nvPr>
        </p:nvSpPr>
        <p:spPr/>
        <p:txBody>
          <a:bodyPr/>
          <a:lstStyle/>
          <a:p>
            <a:fld id="{6BDBACC2-E59C-4C76-9B43-ACFA72B85B74}" type="slidenum">
              <a:rPr lang="en-US" smtClean="0"/>
              <a:pPr/>
              <a:t>59</a:t>
            </a:fld>
            <a:endParaRPr lang="en-US"/>
          </a:p>
        </p:txBody>
      </p:sp>
      <p:sp>
        <p:nvSpPr>
          <p:cNvPr id="3" name="Title 2">
            <a:extLst>
              <a:ext uri="{FF2B5EF4-FFF2-40B4-BE49-F238E27FC236}">
                <a16:creationId xmlns:a16="http://schemas.microsoft.com/office/drawing/2014/main" id="{4F11A63D-8A7D-CE88-71B1-C57C2859F777}"/>
              </a:ext>
            </a:extLst>
          </p:cNvPr>
          <p:cNvSpPr>
            <a:spLocks noGrp="1"/>
          </p:cNvSpPr>
          <p:nvPr>
            <p:ph type="title"/>
          </p:nvPr>
        </p:nvSpPr>
        <p:spPr/>
        <p:txBody>
          <a:bodyPr/>
          <a:lstStyle/>
          <a:p>
            <a:r>
              <a:rPr lang="en-US" dirty="0"/>
              <a:t>Quiz</a:t>
            </a:r>
          </a:p>
        </p:txBody>
      </p:sp>
      <p:sp>
        <p:nvSpPr>
          <p:cNvPr id="6" name="TextBox 5">
            <a:extLst>
              <a:ext uri="{FF2B5EF4-FFF2-40B4-BE49-F238E27FC236}">
                <a16:creationId xmlns:a16="http://schemas.microsoft.com/office/drawing/2014/main" id="{D1134398-2592-4ECC-48EB-85C2AF75EF18}"/>
              </a:ext>
            </a:extLst>
          </p:cNvPr>
          <p:cNvSpPr txBox="1"/>
          <p:nvPr/>
        </p:nvSpPr>
        <p:spPr>
          <a:xfrm>
            <a:off x="1034143" y="1404257"/>
            <a:ext cx="8240486"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State Type of these Function (one to one   / onto / not a function)</a:t>
            </a:r>
          </a:p>
        </p:txBody>
      </p:sp>
      <p:sp>
        <p:nvSpPr>
          <p:cNvPr id="8" name="TextBox 7">
            <a:extLst>
              <a:ext uri="{FF2B5EF4-FFF2-40B4-BE49-F238E27FC236}">
                <a16:creationId xmlns:a16="http://schemas.microsoft.com/office/drawing/2014/main" id="{48F7687B-F052-799B-B059-8AD6203D3C6A}"/>
              </a:ext>
            </a:extLst>
          </p:cNvPr>
          <p:cNvSpPr txBox="1"/>
          <p:nvPr/>
        </p:nvSpPr>
        <p:spPr>
          <a:xfrm>
            <a:off x="2383972" y="5762498"/>
            <a:ext cx="6096000"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one-to-one + onto=</a:t>
            </a:r>
            <a:r>
              <a:rPr lang="en-US" sz="2400" dirty="0">
                <a:latin typeface="Times New Roman" panose="02020603050405020304" pitchFamily="18" charset="0"/>
                <a:cs typeface="Times New Roman" panose="02020603050405020304" pitchFamily="18" charset="0"/>
                <a:sym typeface="Wingdings" panose="05000000000000000000" pitchFamily="2" charset="2"/>
              </a:rPr>
              <a:t> bijection</a:t>
            </a:r>
            <a:r>
              <a:rPr lang="en-US" sz="2400" dirty="0">
                <a:latin typeface="Times New Roman" panose="02020603050405020304" pitchFamily="18" charset="0"/>
                <a:cs typeface="Times New Roman" panose="02020603050405020304" pitchFamily="18" charset="0"/>
              </a:rPr>
              <a:t> </a:t>
            </a:r>
            <a:endParaRPr lang="en-US" sz="2400" dirty="0"/>
          </a:p>
        </p:txBody>
      </p:sp>
      <p:pic>
        <p:nvPicPr>
          <p:cNvPr id="17" name="Content Placeholder 4" descr="A diagram of a graph&#10;&#10;Description automatically generated with medium confidence">
            <a:extLst>
              <a:ext uri="{FF2B5EF4-FFF2-40B4-BE49-F238E27FC236}">
                <a16:creationId xmlns:a16="http://schemas.microsoft.com/office/drawing/2014/main" id="{65C286D4-D431-33F7-F712-BC1585E36E1B}"/>
              </a:ext>
            </a:extLst>
          </p:cNvPr>
          <p:cNvPicPr>
            <a:picLocks noChangeAspect="1"/>
          </p:cNvPicPr>
          <p:nvPr/>
        </p:nvPicPr>
        <p:blipFill rotWithShape="1">
          <a:blip r:embed="rId2"/>
          <a:srcRect l="494" t="36901" r="1028"/>
          <a:stretch/>
        </p:blipFill>
        <p:spPr bwMode="auto">
          <a:xfrm>
            <a:off x="530505" y="2447424"/>
            <a:ext cx="11130989" cy="1963152"/>
          </a:xfrm>
          <a:prstGeom prst="rect">
            <a:avLst/>
          </a:prstGeom>
          <a:noFill/>
          <a:ln>
            <a:noFill/>
          </a:ln>
          <a:extLst>
            <a:ext uri="{53640926-AAD7-44D8-BBD7-CCE9431645EC}">
              <a14:shadowObscured xmlns:a14="http://schemas.microsoft.com/office/drawing/2010/main"/>
            </a:ext>
          </a:extLst>
        </p:spPr>
      </p:pic>
      <p:pic>
        <p:nvPicPr>
          <p:cNvPr id="92" name="Graphic 91">
            <a:extLst>
              <a:ext uri="{FF2B5EF4-FFF2-40B4-BE49-F238E27FC236}">
                <a16:creationId xmlns:a16="http://schemas.microsoft.com/office/drawing/2014/main" id="{7D1B9F56-2CDD-A2A4-EF0A-669044DDC27A}"/>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43378763"/>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533490-312A-C449-5772-26BFEE25D421}"/>
              </a:ext>
            </a:extLst>
          </p:cNvPr>
          <p:cNvSpPr>
            <a:spLocks noGrp="1"/>
          </p:cNvSpPr>
          <p:nvPr>
            <p:ph type="sldNum" sz="quarter" idx="12"/>
          </p:nvPr>
        </p:nvSpPr>
        <p:spPr/>
        <p:txBody>
          <a:bodyPr/>
          <a:lstStyle/>
          <a:p>
            <a:fld id="{6BDBACC2-E59C-4C76-9B43-ACFA72B85B74}" type="slidenum">
              <a:rPr lang="en-US" smtClean="0"/>
              <a:pPr/>
              <a:t>60</a:t>
            </a:fld>
            <a:endParaRPr lang="en-US"/>
          </a:p>
        </p:txBody>
      </p:sp>
      <p:sp>
        <p:nvSpPr>
          <p:cNvPr id="3" name="Title 2">
            <a:extLst>
              <a:ext uri="{FF2B5EF4-FFF2-40B4-BE49-F238E27FC236}">
                <a16:creationId xmlns:a16="http://schemas.microsoft.com/office/drawing/2014/main" id="{4F11A63D-8A7D-CE88-71B1-C57C2859F777}"/>
              </a:ext>
            </a:extLst>
          </p:cNvPr>
          <p:cNvSpPr>
            <a:spLocks noGrp="1"/>
          </p:cNvSpPr>
          <p:nvPr>
            <p:ph type="title"/>
          </p:nvPr>
        </p:nvSpPr>
        <p:spPr/>
        <p:txBody>
          <a:bodyPr/>
          <a:lstStyle/>
          <a:p>
            <a:r>
              <a:rPr lang="en-US" dirty="0"/>
              <a:t>Quiz</a:t>
            </a:r>
          </a:p>
        </p:txBody>
      </p:sp>
      <p:sp>
        <p:nvSpPr>
          <p:cNvPr id="6" name="TextBox 5">
            <a:extLst>
              <a:ext uri="{FF2B5EF4-FFF2-40B4-BE49-F238E27FC236}">
                <a16:creationId xmlns:a16="http://schemas.microsoft.com/office/drawing/2014/main" id="{D1134398-2592-4ECC-48EB-85C2AF75EF18}"/>
              </a:ext>
            </a:extLst>
          </p:cNvPr>
          <p:cNvSpPr txBox="1"/>
          <p:nvPr/>
        </p:nvSpPr>
        <p:spPr>
          <a:xfrm>
            <a:off x="1034143" y="1404257"/>
            <a:ext cx="8240486"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State Type of these Function (one to one   / onto / not a function)</a:t>
            </a:r>
          </a:p>
        </p:txBody>
      </p:sp>
      <p:sp>
        <p:nvSpPr>
          <p:cNvPr id="8" name="TextBox 7">
            <a:extLst>
              <a:ext uri="{FF2B5EF4-FFF2-40B4-BE49-F238E27FC236}">
                <a16:creationId xmlns:a16="http://schemas.microsoft.com/office/drawing/2014/main" id="{48F7687B-F052-799B-B059-8AD6203D3C6A}"/>
              </a:ext>
            </a:extLst>
          </p:cNvPr>
          <p:cNvSpPr txBox="1"/>
          <p:nvPr/>
        </p:nvSpPr>
        <p:spPr>
          <a:xfrm>
            <a:off x="2383972" y="5762498"/>
            <a:ext cx="6096000"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one-to-one + onto=</a:t>
            </a:r>
            <a:r>
              <a:rPr lang="en-US" sz="2400" dirty="0">
                <a:latin typeface="Times New Roman" panose="02020603050405020304" pitchFamily="18" charset="0"/>
                <a:cs typeface="Times New Roman" panose="02020603050405020304" pitchFamily="18" charset="0"/>
                <a:sym typeface="Wingdings" panose="05000000000000000000" pitchFamily="2" charset="2"/>
              </a:rPr>
              <a:t> bijection</a:t>
            </a:r>
            <a:r>
              <a:rPr lang="en-US" sz="2400" dirty="0">
                <a:latin typeface="Times New Roman" panose="02020603050405020304" pitchFamily="18" charset="0"/>
                <a:cs typeface="Times New Roman" panose="02020603050405020304" pitchFamily="18" charset="0"/>
              </a:rPr>
              <a:t> </a:t>
            </a:r>
            <a:endParaRPr lang="en-US" sz="2400" dirty="0"/>
          </a:p>
        </p:txBody>
      </p:sp>
      <p:pic>
        <p:nvPicPr>
          <p:cNvPr id="17" name="Content Placeholder 4" descr="A diagram of a graph&#10;&#10;Description automatically generated with medium confidence">
            <a:extLst>
              <a:ext uri="{FF2B5EF4-FFF2-40B4-BE49-F238E27FC236}">
                <a16:creationId xmlns:a16="http://schemas.microsoft.com/office/drawing/2014/main" id="{65C286D4-D431-33F7-F712-BC1585E36E1B}"/>
              </a:ext>
            </a:extLst>
          </p:cNvPr>
          <p:cNvPicPr>
            <a:picLocks noChangeAspect="1"/>
          </p:cNvPicPr>
          <p:nvPr/>
        </p:nvPicPr>
        <p:blipFill rotWithShape="1">
          <a:blip r:embed="rId2"/>
          <a:srcRect l="494" t="36901" r="1028"/>
          <a:stretch/>
        </p:blipFill>
        <p:spPr bwMode="auto">
          <a:xfrm>
            <a:off x="530505" y="2447424"/>
            <a:ext cx="11130989" cy="1963152"/>
          </a:xfrm>
          <a:prstGeom prst="rect">
            <a:avLst/>
          </a:prstGeom>
          <a:noFill/>
          <a:ln>
            <a:noFill/>
          </a:ln>
          <a:extLst>
            <a:ext uri="{53640926-AAD7-44D8-BBD7-CCE9431645EC}">
              <a14:shadowObscured xmlns:a14="http://schemas.microsoft.com/office/drawing/2010/main"/>
            </a:ext>
          </a:extLst>
        </p:spPr>
      </p:pic>
      <p:pic>
        <p:nvPicPr>
          <p:cNvPr id="20" name="Graphic 19">
            <a:extLst>
              <a:ext uri="{FF2B5EF4-FFF2-40B4-BE49-F238E27FC236}">
                <a16:creationId xmlns:a16="http://schemas.microsoft.com/office/drawing/2014/main" id="{9B60FE3D-0B48-C3B1-B3EF-D9C0FFAA1F63}"/>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87666319"/>
      </p:ext>
    </p:extLst>
  </p:cSld>
  <p:clrMapOvr>
    <a:masterClrMapping/>
  </p:clrMapOvr>
  <p:transition spd="slow">
    <p:wip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533490-312A-C449-5772-26BFEE25D421}"/>
              </a:ext>
            </a:extLst>
          </p:cNvPr>
          <p:cNvSpPr>
            <a:spLocks noGrp="1"/>
          </p:cNvSpPr>
          <p:nvPr>
            <p:ph type="sldNum" sz="quarter" idx="12"/>
          </p:nvPr>
        </p:nvSpPr>
        <p:spPr/>
        <p:txBody>
          <a:bodyPr/>
          <a:lstStyle/>
          <a:p>
            <a:fld id="{6BDBACC2-E59C-4C76-9B43-ACFA72B85B74}" type="slidenum">
              <a:rPr lang="en-US" smtClean="0"/>
              <a:pPr/>
              <a:t>61</a:t>
            </a:fld>
            <a:endParaRPr lang="en-US"/>
          </a:p>
        </p:txBody>
      </p:sp>
      <p:sp>
        <p:nvSpPr>
          <p:cNvPr id="3" name="Title 2">
            <a:extLst>
              <a:ext uri="{FF2B5EF4-FFF2-40B4-BE49-F238E27FC236}">
                <a16:creationId xmlns:a16="http://schemas.microsoft.com/office/drawing/2014/main" id="{4F11A63D-8A7D-CE88-71B1-C57C2859F777}"/>
              </a:ext>
            </a:extLst>
          </p:cNvPr>
          <p:cNvSpPr>
            <a:spLocks noGrp="1"/>
          </p:cNvSpPr>
          <p:nvPr>
            <p:ph type="title"/>
          </p:nvPr>
        </p:nvSpPr>
        <p:spPr/>
        <p:txBody>
          <a:bodyPr/>
          <a:lstStyle/>
          <a:p>
            <a:r>
              <a:rPr lang="en-US" dirty="0"/>
              <a:t>Quiz</a:t>
            </a:r>
          </a:p>
        </p:txBody>
      </p:sp>
      <p:sp>
        <p:nvSpPr>
          <p:cNvPr id="6" name="TextBox 5">
            <a:extLst>
              <a:ext uri="{FF2B5EF4-FFF2-40B4-BE49-F238E27FC236}">
                <a16:creationId xmlns:a16="http://schemas.microsoft.com/office/drawing/2014/main" id="{D1134398-2592-4ECC-48EB-85C2AF75EF18}"/>
              </a:ext>
            </a:extLst>
          </p:cNvPr>
          <p:cNvSpPr txBox="1"/>
          <p:nvPr/>
        </p:nvSpPr>
        <p:spPr>
          <a:xfrm>
            <a:off x="1034143" y="1404257"/>
            <a:ext cx="8240486"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State Type of these Function (one to one   / onto / not a function)</a:t>
            </a:r>
          </a:p>
        </p:txBody>
      </p:sp>
      <p:sp>
        <p:nvSpPr>
          <p:cNvPr id="8" name="TextBox 7">
            <a:extLst>
              <a:ext uri="{FF2B5EF4-FFF2-40B4-BE49-F238E27FC236}">
                <a16:creationId xmlns:a16="http://schemas.microsoft.com/office/drawing/2014/main" id="{48F7687B-F052-799B-B059-8AD6203D3C6A}"/>
              </a:ext>
            </a:extLst>
          </p:cNvPr>
          <p:cNvSpPr txBox="1"/>
          <p:nvPr/>
        </p:nvSpPr>
        <p:spPr>
          <a:xfrm>
            <a:off x="2383972" y="5762498"/>
            <a:ext cx="6096000"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one-to-one + onto=</a:t>
            </a:r>
            <a:r>
              <a:rPr lang="en-US" sz="2400" dirty="0">
                <a:latin typeface="Times New Roman" panose="02020603050405020304" pitchFamily="18" charset="0"/>
                <a:cs typeface="Times New Roman" panose="02020603050405020304" pitchFamily="18" charset="0"/>
                <a:sym typeface="Wingdings" panose="05000000000000000000" pitchFamily="2" charset="2"/>
              </a:rPr>
              <a:t> bijection</a:t>
            </a:r>
            <a:r>
              <a:rPr lang="en-US" sz="2400" dirty="0">
                <a:latin typeface="Times New Roman" panose="02020603050405020304" pitchFamily="18" charset="0"/>
                <a:cs typeface="Times New Roman" panose="02020603050405020304" pitchFamily="18" charset="0"/>
              </a:rPr>
              <a:t> </a:t>
            </a:r>
            <a:endParaRPr lang="en-US" sz="2400" dirty="0"/>
          </a:p>
        </p:txBody>
      </p:sp>
      <p:pic>
        <p:nvPicPr>
          <p:cNvPr id="17" name="Content Placeholder 4" descr="A diagram of a graph&#10;&#10;Description automatically generated with medium confidence">
            <a:extLst>
              <a:ext uri="{FF2B5EF4-FFF2-40B4-BE49-F238E27FC236}">
                <a16:creationId xmlns:a16="http://schemas.microsoft.com/office/drawing/2014/main" id="{65C286D4-D431-33F7-F712-BC1585E36E1B}"/>
              </a:ext>
            </a:extLst>
          </p:cNvPr>
          <p:cNvPicPr>
            <a:picLocks noChangeAspect="1"/>
          </p:cNvPicPr>
          <p:nvPr/>
        </p:nvPicPr>
        <p:blipFill rotWithShape="1">
          <a:blip r:embed="rId2"/>
          <a:srcRect l="494" t="36901" r="1028"/>
          <a:stretch/>
        </p:blipFill>
        <p:spPr bwMode="auto">
          <a:xfrm>
            <a:off x="530505" y="2447424"/>
            <a:ext cx="11130989" cy="196315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56338599"/>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533490-312A-C449-5772-26BFEE25D421}"/>
              </a:ext>
            </a:extLst>
          </p:cNvPr>
          <p:cNvSpPr>
            <a:spLocks noGrp="1"/>
          </p:cNvSpPr>
          <p:nvPr>
            <p:ph type="sldNum" sz="quarter" idx="12"/>
          </p:nvPr>
        </p:nvSpPr>
        <p:spPr/>
        <p:txBody>
          <a:bodyPr/>
          <a:lstStyle/>
          <a:p>
            <a:fld id="{6BDBACC2-E59C-4C76-9B43-ACFA72B85B74}" type="slidenum">
              <a:rPr lang="en-US" smtClean="0"/>
              <a:pPr/>
              <a:t>62</a:t>
            </a:fld>
            <a:endParaRPr lang="en-US"/>
          </a:p>
        </p:txBody>
      </p:sp>
      <p:sp>
        <p:nvSpPr>
          <p:cNvPr id="3" name="Title 2">
            <a:extLst>
              <a:ext uri="{FF2B5EF4-FFF2-40B4-BE49-F238E27FC236}">
                <a16:creationId xmlns:a16="http://schemas.microsoft.com/office/drawing/2014/main" id="{4F11A63D-8A7D-CE88-71B1-C57C2859F777}"/>
              </a:ext>
            </a:extLst>
          </p:cNvPr>
          <p:cNvSpPr>
            <a:spLocks noGrp="1"/>
          </p:cNvSpPr>
          <p:nvPr>
            <p:ph type="title"/>
          </p:nvPr>
        </p:nvSpPr>
        <p:spPr/>
        <p:txBody>
          <a:bodyPr/>
          <a:lstStyle/>
          <a:p>
            <a:r>
              <a:rPr lang="en-US" dirty="0"/>
              <a:t>Quiz</a:t>
            </a:r>
          </a:p>
        </p:txBody>
      </p:sp>
      <p:sp>
        <p:nvSpPr>
          <p:cNvPr id="4" name="TextBox 3">
            <a:extLst>
              <a:ext uri="{FF2B5EF4-FFF2-40B4-BE49-F238E27FC236}">
                <a16:creationId xmlns:a16="http://schemas.microsoft.com/office/drawing/2014/main" id="{35D44C6C-B2EF-36C1-A2F7-CDBF4E9E99F3}"/>
              </a:ext>
            </a:extLst>
          </p:cNvPr>
          <p:cNvSpPr txBox="1"/>
          <p:nvPr/>
        </p:nvSpPr>
        <p:spPr>
          <a:xfrm>
            <a:off x="1034143" y="1404257"/>
            <a:ext cx="8240486"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Solution</a:t>
            </a:r>
          </a:p>
        </p:txBody>
      </p:sp>
      <p:sp>
        <p:nvSpPr>
          <p:cNvPr id="9" name="Content Placeholder 8">
            <a:extLst>
              <a:ext uri="{FF2B5EF4-FFF2-40B4-BE49-F238E27FC236}">
                <a16:creationId xmlns:a16="http://schemas.microsoft.com/office/drawing/2014/main" id="{A123539D-132B-79ED-7AB6-99D6B01A1EF2}"/>
              </a:ext>
            </a:extLst>
          </p:cNvPr>
          <p:cNvSpPr>
            <a:spLocks noGrp="1"/>
          </p:cNvSpPr>
          <p:nvPr>
            <p:ph idx="1"/>
          </p:nvPr>
        </p:nvSpPr>
        <p:spPr/>
        <p:txBody>
          <a:bodyPr/>
          <a:lstStyle/>
          <a:p>
            <a:endParaRPr lang="en-US"/>
          </a:p>
        </p:txBody>
      </p:sp>
      <p:pic>
        <p:nvPicPr>
          <p:cNvPr id="10" name="Content Placeholder 4" descr="A diagram of a graph&#10;&#10;Description automatically generated with medium confidence">
            <a:extLst>
              <a:ext uri="{FF2B5EF4-FFF2-40B4-BE49-F238E27FC236}">
                <a16:creationId xmlns:a16="http://schemas.microsoft.com/office/drawing/2014/main" id="{615A6EF3-675A-A758-8C2A-4A6460E5D553}"/>
              </a:ext>
            </a:extLst>
          </p:cNvPr>
          <p:cNvPicPr>
            <a:picLocks noChangeAspect="1"/>
          </p:cNvPicPr>
          <p:nvPr/>
        </p:nvPicPr>
        <p:blipFill rotWithShape="1">
          <a:blip r:embed="rId2"/>
          <a:srcRect l="494" r="1028"/>
          <a:stretch/>
        </p:blipFill>
        <p:spPr bwMode="auto">
          <a:xfrm>
            <a:off x="713678" y="1992460"/>
            <a:ext cx="11130989" cy="311121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37170356"/>
      </p:ext>
    </p:extLst>
  </p:cSld>
  <p:clrMapOvr>
    <a:masterClrMapping/>
  </p:clrMapOvr>
  <p:transition spd="slow">
    <p:wip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533490-312A-C449-5772-26BFEE25D421}"/>
              </a:ext>
            </a:extLst>
          </p:cNvPr>
          <p:cNvSpPr>
            <a:spLocks noGrp="1"/>
          </p:cNvSpPr>
          <p:nvPr>
            <p:ph type="sldNum" sz="quarter" idx="12"/>
          </p:nvPr>
        </p:nvSpPr>
        <p:spPr/>
        <p:txBody>
          <a:bodyPr/>
          <a:lstStyle/>
          <a:p>
            <a:fld id="{6BDBACC2-E59C-4C76-9B43-ACFA72B85B74}" type="slidenum">
              <a:rPr lang="en-US" smtClean="0"/>
              <a:pPr/>
              <a:t>63</a:t>
            </a:fld>
            <a:endParaRPr lang="en-US"/>
          </a:p>
        </p:txBody>
      </p:sp>
      <p:sp>
        <p:nvSpPr>
          <p:cNvPr id="3" name="Title 2">
            <a:extLst>
              <a:ext uri="{FF2B5EF4-FFF2-40B4-BE49-F238E27FC236}">
                <a16:creationId xmlns:a16="http://schemas.microsoft.com/office/drawing/2014/main" id="{4F11A63D-8A7D-CE88-71B1-C57C2859F777}"/>
              </a:ext>
            </a:extLst>
          </p:cNvPr>
          <p:cNvSpPr>
            <a:spLocks noGrp="1"/>
          </p:cNvSpPr>
          <p:nvPr>
            <p:ph type="title"/>
          </p:nvPr>
        </p:nvSpPr>
        <p:spPr/>
        <p:txBody>
          <a:bodyPr/>
          <a:lstStyle/>
          <a:p>
            <a:r>
              <a:rPr lang="en-US" dirty="0"/>
              <a:t>Quiz</a:t>
            </a:r>
          </a:p>
        </p:txBody>
      </p:sp>
      <p:sp>
        <p:nvSpPr>
          <p:cNvPr id="4" name="TextBox 3">
            <a:extLst>
              <a:ext uri="{FF2B5EF4-FFF2-40B4-BE49-F238E27FC236}">
                <a16:creationId xmlns:a16="http://schemas.microsoft.com/office/drawing/2014/main" id="{35D44C6C-B2EF-36C1-A2F7-CDBF4E9E99F3}"/>
              </a:ext>
            </a:extLst>
          </p:cNvPr>
          <p:cNvSpPr txBox="1"/>
          <p:nvPr/>
        </p:nvSpPr>
        <p:spPr>
          <a:xfrm>
            <a:off x="957943" y="1377183"/>
            <a:ext cx="8240486"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Which of the following is bijective Function(Invertible)?</a:t>
            </a:r>
          </a:p>
        </p:txBody>
      </p:sp>
      <p:pic>
        <p:nvPicPr>
          <p:cNvPr id="10" name="Content Placeholder 4" descr="A diagram of a graph&#10;&#10;Description automatically generated with medium confidence">
            <a:extLst>
              <a:ext uri="{FF2B5EF4-FFF2-40B4-BE49-F238E27FC236}">
                <a16:creationId xmlns:a16="http://schemas.microsoft.com/office/drawing/2014/main" id="{615A6EF3-675A-A758-8C2A-4A6460E5D553}"/>
              </a:ext>
            </a:extLst>
          </p:cNvPr>
          <p:cNvPicPr>
            <a:picLocks noChangeAspect="1"/>
          </p:cNvPicPr>
          <p:nvPr/>
        </p:nvPicPr>
        <p:blipFill rotWithShape="1">
          <a:blip r:embed="rId2"/>
          <a:srcRect l="494" r="1028"/>
          <a:stretch/>
        </p:blipFill>
        <p:spPr bwMode="auto">
          <a:xfrm>
            <a:off x="530505" y="2014231"/>
            <a:ext cx="11130989" cy="3111219"/>
          </a:xfrm>
          <a:prstGeom prst="rect">
            <a:avLst/>
          </a:prstGeom>
          <a:noFill/>
          <a:ln>
            <a:noFill/>
          </a:ln>
          <a:extLst>
            <a:ext uri="{53640926-AAD7-44D8-BBD7-CCE9431645EC}">
              <a14:shadowObscured xmlns:a14="http://schemas.microsoft.com/office/drawing/2010/main"/>
            </a:ext>
          </a:extLst>
        </p:spPr>
      </p:pic>
      <p:sp>
        <p:nvSpPr>
          <p:cNvPr id="101" name="TextBox 100">
            <a:extLst>
              <a:ext uri="{FF2B5EF4-FFF2-40B4-BE49-F238E27FC236}">
                <a16:creationId xmlns:a16="http://schemas.microsoft.com/office/drawing/2014/main" id="{94438B25-BF93-3FA7-5184-E0715D120833}"/>
              </a:ext>
            </a:extLst>
          </p:cNvPr>
          <p:cNvSpPr txBox="1"/>
          <p:nvPr/>
        </p:nvSpPr>
        <p:spPr>
          <a:xfrm>
            <a:off x="2383972" y="5762498"/>
            <a:ext cx="6096000"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one-to-one + onto=</a:t>
            </a:r>
            <a:r>
              <a:rPr lang="en-US" sz="2400" dirty="0">
                <a:latin typeface="Times New Roman" panose="02020603050405020304" pitchFamily="18" charset="0"/>
                <a:cs typeface="Times New Roman" panose="02020603050405020304" pitchFamily="18" charset="0"/>
                <a:sym typeface="Wingdings" panose="05000000000000000000" pitchFamily="2" charset="2"/>
              </a:rPr>
              <a:t> bijection</a:t>
            </a:r>
            <a:r>
              <a:rPr lang="en-US" sz="2400" dirty="0">
                <a:latin typeface="Times New Roman" panose="02020603050405020304" pitchFamily="18" charset="0"/>
                <a:cs typeface="Times New Roman" panose="02020603050405020304" pitchFamily="18" charset="0"/>
              </a:rPr>
              <a:t> </a:t>
            </a:r>
            <a:endParaRPr lang="en-US" sz="2400" dirty="0"/>
          </a:p>
        </p:txBody>
      </p:sp>
    </p:spTree>
    <p:extLst>
      <p:ext uri="{BB962C8B-B14F-4D97-AF65-F5344CB8AC3E}">
        <p14:creationId xmlns:p14="http://schemas.microsoft.com/office/powerpoint/2010/main" val="3214430014"/>
      </p:ext>
    </p:extLst>
  </p:cSld>
  <p:clrMapOvr>
    <a:masterClrMapping/>
  </p:clrMapOvr>
  <p:transition spd="slow">
    <p:wip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533490-312A-C449-5772-26BFEE25D421}"/>
              </a:ext>
            </a:extLst>
          </p:cNvPr>
          <p:cNvSpPr>
            <a:spLocks noGrp="1"/>
          </p:cNvSpPr>
          <p:nvPr>
            <p:ph type="sldNum" sz="quarter" idx="12"/>
          </p:nvPr>
        </p:nvSpPr>
        <p:spPr/>
        <p:txBody>
          <a:bodyPr/>
          <a:lstStyle/>
          <a:p>
            <a:fld id="{6BDBACC2-E59C-4C76-9B43-ACFA72B85B74}" type="slidenum">
              <a:rPr lang="en-US" smtClean="0"/>
              <a:pPr/>
              <a:t>64</a:t>
            </a:fld>
            <a:endParaRPr lang="en-US"/>
          </a:p>
        </p:txBody>
      </p:sp>
      <p:sp>
        <p:nvSpPr>
          <p:cNvPr id="3" name="Title 2">
            <a:extLst>
              <a:ext uri="{FF2B5EF4-FFF2-40B4-BE49-F238E27FC236}">
                <a16:creationId xmlns:a16="http://schemas.microsoft.com/office/drawing/2014/main" id="{4F11A63D-8A7D-CE88-71B1-C57C2859F777}"/>
              </a:ext>
            </a:extLst>
          </p:cNvPr>
          <p:cNvSpPr>
            <a:spLocks noGrp="1"/>
          </p:cNvSpPr>
          <p:nvPr>
            <p:ph type="title"/>
          </p:nvPr>
        </p:nvSpPr>
        <p:spPr/>
        <p:txBody>
          <a:bodyPr/>
          <a:lstStyle/>
          <a:p>
            <a:r>
              <a:rPr lang="en-US" dirty="0"/>
              <a:t>Quiz</a:t>
            </a:r>
          </a:p>
        </p:txBody>
      </p:sp>
      <p:sp>
        <p:nvSpPr>
          <p:cNvPr id="4" name="TextBox 3">
            <a:extLst>
              <a:ext uri="{FF2B5EF4-FFF2-40B4-BE49-F238E27FC236}">
                <a16:creationId xmlns:a16="http://schemas.microsoft.com/office/drawing/2014/main" id="{35D44C6C-B2EF-36C1-A2F7-CDBF4E9E99F3}"/>
              </a:ext>
            </a:extLst>
          </p:cNvPr>
          <p:cNvSpPr txBox="1"/>
          <p:nvPr/>
        </p:nvSpPr>
        <p:spPr>
          <a:xfrm>
            <a:off x="1034143" y="1404257"/>
            <a:ext cx="8240486"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Solution</a:t>
            </a:r>
          </a:p>
        </p:txBody>
      </p:sp>
      <p:pic>
        <p:nvPicPr>
          <p:cNvPr id="10" name="Content Placeholder 4" descr="A diagram of a graph&#10;&#10;Description automatically generated with medium confidence">
            <a:extLst>
              <a:ext uri="{FF2B5EF4-FFF2-40B4-BE49-F238E27FC236}">
                <a16:creationId xmlns:a16="http://schemas.microsoft.com/office/drawing/2014/main" id="{615A6EF3-675A-A758-8C2A-4A6460E5D553}"/>
              </a:ext>
            </a:extLst>
          </p:cNvPr>
          <p:cNvPicPr>
            <a:picLocks noChangeAspect="1"/>
          </p:cNvPicPr>
          <p:nvPr/>
        </p:nvPicPr>
        <p:blipFill rotWithShape="1">
          <a:blip r:embed="rId2"/>
          <a:srcRect l="494" r="1028"/>
          <a:stretch/>
        </p:blipFill>
        <p:spPr bwMode="auto">
          <a:xfrm>
            <a:off x="370290" y="2092006"/>
            <a:ext cx="11130989" cy="3111219"/>
          </a:xfrm>
          <a:prstGeom prst="rect">
            <a:avLst/>
          </a:prstGeom>
          <a:noFill/>
          <a:ln>
            <a:noFill/>
          </a:ln>
          <a:extLst>
            <a:ext uri="{53640926-AAD7-44D8-BBD7-CCE9431645EC}">
              <a14:shadowObscured xmlns:a14="http://schemas.microsoft.com/office/drawing/2010/main"/>
            </a:ext>
          </a:extLst>
        </p:spPr>
      </p:pic>
      <p:sp>
        <p:nvSpPr>
          <p:cNvPr id="11" name="Arrow: Curved Down 10">
            <a:extLst>
              <a:ext uri="{FF2B5EF4-FFF2-40B4-BE49-F238E27FC236}">
                <a16:creationId xmlns:a16="http://schemas.microsoft.com/office/drawing/2014/main" id="{D7F45E96-C45F-DE8C-ACB0-EE9414ED3844}"/>
              </a:ext>
            </a:extLst>
          </p:cNvPr>
          <p:cNvSpPr/>
          <p:nvPr/>
        </p:nvSpPr>
        <p:spPr>
          <a:xfrm>
            <a:off x="5083629" y="1865921"/>
            <a:ext cx="1589314" cy="822849"/>
          </a:xfrm>
          <a:prstGeom prst="curvedDown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78939873"/>
      </p:ext>
    </p:extLst>
  </p:cSld>
  <p:clrMapOvr>
    <a:masterClrMapping/>
  </p:clrMapOvr>
  <p:transition spd="slow">
    <p:wip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A95F1AB-6136-9703-1D1C-8ABA50969DA1}"/>
              </a:ext>
            </a:extLst>
          </p:cNvPr>
          <p:cNvSpPr>
            <a:spLocks noGrp="1"/>
          </p:cNvSpPr>
          <p:nvPr>
            <p:ph type="sldNum" sz="quarter" idx="12"/>
          </p:nvPr>
        </p:nvSpPr>
        <p:spPr/>
        <p:txBody>
          <a:bodyPr/>
          <a:lstStyle/>
          <a:p>
            <a:fld id="{6BDBACC2-E59C-4C76-9B43-ACFA72B85B74}" type="slidenum">
              <a:rPr lang="en-US" smtClean="0"/>
              <a:pPr/>
              <a:t>65</a:t>
            </a:fld>
            <a:endParaRPr lang="en-US"/>
          </a:p>
        </p:txBody>
      </p:sp>
      <p:sp>
        <p:nvSpPr>
          <p:cNvPr id="3" name="Title 2">
            <a:extLst>
              <a:ext uri="{FF2B5EF4-FFF2-40B4-BE49-F238E27FC236}">
                <a16:creationId xmlns:a16="http://schemas.microsoft.com/office/drawing/2014/main" id="{02376FE1-4A28-3AEF-CBF8-CAFF2DFF4E33}"/>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E860ED9C-4F09-411F-374B-3639F4FAB9FC}"/>
              </a:ext>
            </a:extLst>
          </p:cNvPr>
          <p:cNvSpPr>
            <a:spLocks noGrp="1"/>
          </p:cNvSpPr>
          <p:nvPr>
            <p:ph idx="1"/>
          </p:nvPr>
        </p:nvSpPr>
        <p:spPr/>
        <p:txBody>
          <a:bodyPr>
            <a:normAutofit fontScale="92500" lnSpcReduction="20000"/>
          </a:bodyPr>
          <a:lstStyle/>
          <a:p>
            <a:pPr marL="50800" indent="0">
              <a:buNone/>
            </a:pPr>
            <a:r>
              <a:rPr lang="en-US" dirty="0"/>
              <a:t>Given f(x) = 2x+3  and g(x) = 3x, find</a:t>
            </a:r>
          </a:p>
          <a:p>
            <a:r>
              <a:rPr lang="en-US" dirty="0"/>
              <a:t>(f ∘ g)(x) </a:t>
            </a:r>
            <a:endParaRPr lang="en-US" dirty="0">
              <a:sym typeface="Wingdings" panose="05000000000000000000" pitchFamily="2" charset="2"/>
            </a:endParaRPr>
          </a:p>
          <a:p>
            <a:pPr marL="50800" indent="0">
              <a:buNone/>
            </a:pPr>
            <a:r>
              <a:rPr lang="en-US" dirty="0">
                <a:sym typeface="Wingdings" panose="05000000000000000000" pitchFamily="2" charset="2"/>
              </a:rPr>
              <a:t>	6x+3</a:t>
            </a:r>
            <a:endParaRPr lang="en-US" dirty="0"/>
          </a:p>
          <a:p>
            <a:r>
              <a:rPr lang="en-US" dirty="0"/>
              <a:t> (g ∘ f)(x)</a:t>
            </a:r>
            <a:r>
              <a:rPr lang="en-US" dirty="0">
                <a:sym typeface="Wingdings" panose="05000000000000000000" pitchFamily="2" charset="2"/>
              </a:rPr>
              <a:t> </a:t>
            </a:r>
          </a:p>
          <a:p>
            <a:pPr marL="50800" indent="0">
              <a:buNone/>
            </a:pPr>
            <a:r>
              <a:rPr lang="en-US" dirty="0">
                <a:sym typeface="Wingdings" panose="05000000000000000000" pitchFamily="2" charset="2"/>
              </a:rPr>
              <a:t>	</a:t>
            </a:r>
            <a:r>
              <a:rPr lang="en-US" dirty="0"/>
              <a:t>6x+9</a:t>
            </a:r>
          </a:p>
          <a:p>
            <a:pPr>
              <a:buFont typeface="Arial" panose="020B0604020202020204" pitchFamily="34" charset="0"/>
              <a:buChar char="•"/>
            </a:pPr>
            <a:r>
              <a:rPr lang="en-US" dirty="0"/>
              <a:t>(g ∘ g)(x)</a:t>
            </a:r>
            <a:r>
              <a:rPr lang="en-US" dirty="0">
                <a:sym typeface="Wingdings" panose="05000000000000000000" pitchFamily="2" charset="2"/>
              </a:rPr>
              <a:t> </a:t>
            </a:r>
          </a:p>
          <a:p>
            <a:pPr marL="50800" indent="0">
              <a:buNone/>
            </a:pPr>
            <a:r>
              <a:rPr lang="en-US" dirty="0"/>
              <a:t>	9x</a:t>
            </a:r>
          </a:p>
          <a:p>
            <a:r>
              <a:rPr lang="en-US" dirty="0"/>
              <a:t>(f ∘ f)(x) </a:t>
            </a:r>
            <a:endParaRPr lang="en-US" dirty="0">
              <a:sym typeface="Wingdings" panose="05000000000000000000" pitchFamily="2" charset="2"/>
            </a:endParaRPr>
          </a:p>
          <a:p>
            <a:pPr marL="50800" indent="0">
              <a:buNone/>
            </a:pPr>
            <a:r>
              <a:rPr lang="en-US" dirty="0"/>
              <a:t>	 4x+9</a:t>
            </a:r>
          </a:p>
          <a:p>
            <a:pPr marL="50800" indent="0">
              <a:buNone/>
            </a:pPr>
            <a:endParaRPr lang="en-US" dirty="0"/>
          </a:p>
          <a:p>
            <a:pPr marL="50800" indent="0">
              <a:buNone/>
            </a:pPr>
            <a:endParaRPr lang="en-US" dirty="0"/>
          </a:p>
          <a:p>
            <a:endParaRPr lang="en-US" dirty="0"/>
          </a:p>
          <a:p>
            <a:endParaRPr lang="en-US" dirty="0"/>
          </a:p>
        </p:txBody>
      </p:sp>
    </p:spTree>
    <p:custDataLst>
      <p:tags r:id="rId1"/>
    </p:custDataLst>
    <p:extLst>
      <p:ext uri="{BB962C8B-B14F-4D97-AF65-F5344CB8AC3E}">
        <p14:creationId xmlns:p14="http://schemas.microsoft.com/office/powerpoint/2010/main" val="2182365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1C24F60-0C1E-C99E-D444-34E5CF339924}"/>
              </a:ext>
            </a:extLst>
          </p:cNvPr>
          <p:cNvSpPr>
            <a:spLocks noGrp="1"/>
          </p:cNvSpPr>
          <p:nvPr>
            <p:ph type="sldNum" sz="quarter" idx="12"/>
          </p:nvPr>
        </p:nvSpPr>
        <p:spPr/>
        <p:txBody>
          <a:bodyPr/>
          <a:lstStyle/>
          <a:p>
            <a:fld id="{6BDBACC2-E59C-4C76-9B43-ACFA72B85B74}" type="slidenum">
              <a:rPr lang="en-US" smtClean="0"/>
              <a:pPr/>
              <a:t>66</a:t>
            </a:fld>
            <a:endParaRPr lang="en-US"/>
          </a:p>
        </p:txBody>
      </p:sp>
      <p:sp>
        <p:nvSpPr>
          <p:cNvPr id="3" name="Title 2">
            <a:extLst>
              <a:ext uri="{FF2B5EF4-FFF2-40B4-BE49-F238E27FC236}">
                <a16:creationId xmlns:a16="http://schemas.microsoft.com/office/drawing/2014/main" id="{C7B18BAD-1759-303D-B8C8-49BDCEAA6FCB}"/>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4" name="Content Placeholder 3">
                <a:extLst>
                  <a:ext uri="{FF2B5EF4-FFF2-40B4-BE49-F238E27FC236}">
                    <a16:creationId xmlns:a16="http://schemas.microsoft.com/office/drawing/2014/main" id="{CE1FF03F-4A63-6EB2-5EDE-00B4681E8776}"/>
                  </a:ext>
                </a:extLst>
              </p:cNvPr>
              <p:cNvSpPr>
                <a:spLocks noGrp="1"/>
              </p:cNvSpPr>
              <p:nvPr>
                <p:ph idx="1"/>
              </p:nvPr>
            </p:nvSpPr>
            <p:spPr/>
            <p:txBody>
              <a:bodyPr>
                <a:normAutofit fontScale="92500" lnSpcReduction="20000"/>
              </a:bodyPr>
              <a:lstStyle/>
              <a:p>
                <a:pPr marL="50800" indent="0">
                  <a:buNone/>
                </a:pPr>
                <a:r>
                  <a:rPr lang="en-US" b="1" dirty="0"/>
                  <a:t>Given  </a:t>
                </a:r>
                <a:r>
                  <a:rPr lang="en-US" i="1" dirty="0"/>
                  <a:t>f</a:t>
                </a:r>
                <a:r>
                  <a:rPr lang="en-US" dirty="0"/>
                  <a:t>:</a:t>
                </a:r>
                <a:r>
                  <a:rPr lang="en-US" b="1" dirty="0"/>
                  <a:t> N </a:t>
                </a:r>
                <a:r>
                  <a:rPr lang="en-US" b="1" dirty="0">
                    <a:latin typeface="Cambria Math"/>
                    <a:ea typeface="Cambria Math"/>
                    <a:sym typeface="Wingdings" pitchFamily="2" charset="2"/>
                  </a:rPr>
                  <a:t>→</a:t>
                </a:r>
                <a:r>
                  <a:rPr lang="en-US" b="1" dirty="0">
                    <a:sym typeface="Wingdings" pitchFamily="2" charset="2"/>
                  </a:rPr>
                  <a:t> Z</a:t>
                </a:r>
                <a:r>
                  <a:rPr lang="en-US" b="1" baseline="30000" dirty="0">
                    <a:sym typeface="Wingdings" pitchFamily="2" charset="2"/>
                  </a:rPr>
                  <a:t>+</a:t>
                </a:r>
              </a:p>
              <a:p>
                <a:pPr marL="50800" indent="0">
                  <a:buNone/>
                </a:pPr>
                <a:endParaRPr lang="en-US" b="1" baseline="30000" dirty="0">
                  <a:sym typeface="Wingdings" pitchFamily="2" charset="2"/>
                </a:endParaRPr>
              </a:p>
              <a:p>
                <a:pPr marL="50800" indent="0">
                  <a:buNone/>
                </a:pPr>
                <a:r>
                  <a:rPr lang="en-US" sz="3600" b="1" baseline="30000" dirty="0">
                    <a:sym typeface="Wingdings" pitchFamily="2" charset="2"/>
                  </a:rPr>
                  <a:t>State true or false</a:t>
                </a:r>
              </a:p>
              <a:p>
                <a:pPr marL="50800" indent="0">
                  <a:buNone/>
                </a:pPr>
                <a:endParaRPr lang="en-US" sz="3600" b="1" baseline="30000" dirty="0">
                  <a:sym typeface="Wingdings" pitchFamily="2" charset="2"/>
                </a:endParaRPr>
              </a:p>
              <a:p>
                <a:r>
                  <a:rPr lang="en-US" sz="3600" b="1" baseline="30000" dirty="0">
                    <a:sym typeface="Wingdings" pitchFamily="2" charset="2"/>
                  </a:rPr>
                  <a:t>0 </a:t>
                </a:r>
                <a14:m>
                  <m:oMath xmlns:m="http://schemas.openxmlformats.org/officeDocument/2006/math">
                    <m:r>
                      <m:rPr>
                        <m:nor/>
                      </m:rPr>
                      <a:rPr lang="en-US" sz="3600" b="1" i="0" baseline="30000" smtClean="0">
                        <a:latin typeface="Cambria Math" panose="02040503050406030204" pitchFamily="18" charset="0"/>
                        <a:ea typeface="Cambria Math" panose="02040503050406030204" pitchFamily="18" charset="0"/>
                        <a:sym typeface="Wingdings" pitchFamily="2" charset="2"/>
                      </a:rPr>
                      <m:t>∈</m:t>
                    </m:r>
                  </m:oMath>
                </a14:m>
                <a:r>
                  <a:rPr lang="en-US" sz="3600" b="1" baseline="30000" dirty="0">
                    <a:sym typeface="Wingdings" pitchFamily="2" charset="2"/>
                  </a:rPr>
                  <a:t> domain(f)</a:t>
                </a:r>
              </a:p>
              <a:p>
                <a:r>
                  <a:rPr lang="en-US" sz="3600" b="1" baseline="30000" dirty="0">
                    <a:sym typeface="Wingdings" pitchFamily="2" charset="2"/>
                  </a:rPr>
                  <a:t>0 </a:t>
                </a:r>
                <a14:m>
                  <m:oMath xmlns:m="http://schemas.openxmlformats.org/officeDocument/2006/math">
                    <m:r>
                      <m:rPr>
                        <m:nor/>
                      </m:rPr>
                      <a:rPr lang="en-US" sz="3600" b="1" i="0" baseline="30000" smtClean="0">
                        <a:latin typeface="Cambria Math" panose="02040503050406030204" pitchFamily="18" charset="0"/>
                        <a:ea typeface="Cambria Math" panose="02040503050406030204" pitchFamily="18" charset="0"/>
                        <a:sym typeface="Wingdings" pitchFamily="2" charset="2"/>
                      </a:rPr>
                      <m:t>∈</m:t>
                    </m:r>
                  </m:oMath>
                </a14:m>
                <a:r>
                  <a:rPr lang="en-US" sz="3600" b="1" baseline="30000" dirty="0">
                    <a:sym typeface="Wingdings" pitchFamily="2" charset="2"/>
                  </a:rPr>
                  <a:t> codomain(f)</a:t>
                </a:r>
              </a:p>
              <a:p>
                <a:r>
                  <a:rPr lang="en-US" sz="3600" b="1" baseline="30000" dirty="0">
                    <a:sym typeface="Wingdings" pitchFamily="2" charset="2"/>
                  </a:rPr>
                  <a:t>-1</a:t>
                </a:r>
                <a:r>
                  <a:rPr lang="en-US" sz="3600" b="1" baseline="30000" dirty="0">
                    <a:ea typeface="Cambria Math" panose="02040503050406030204" pitchFamily="18" charset="0"/>
                    <a:sym typeface="Wingdings" pitchFamily="2" charset="2"/>
                  </a:rPr>
                  <a:t> </a:t>
                </a:r>
                <a14:m>
                  <m:oMath xmlns:m="http://schemas.openxmlformats.org/officeDocument/2006/math">
                    <m:r>
                      <m:rPr>
                        <m:nor/>
                      </m:rPr>
                      <a:rPr lang="en-US" sz="3600" b="1" i="0" baseline="30000" smtClean="0">
                        <a:latin typeface="Cambria Math" panose="02040503050406030204" pitchFamily="18" charset="0"/>
                        <a:ea typeface="Cambria Math" panose="02040503050406030204" pitchFamily="18" charset="0"/>
                        <a:sym typeface="Wingdings" pitchFamily="2" charset="2"/>
                      </a:rPr>
                      <m:t>∈</m:t>
                    </m:r>
                  </m:oMath>
                </a14:m>
                <a:r>
                  <a:rPr lang="en-US" sz="3600" b="1" baseline="30000" dirty="0">
                    <a:sym typeface="Wingdings" pitchFamily="2" charset="2"/>
                  </a:rPr>
                  <a:t> domain(f)</a:t>
                </a:r>
              </a:p>
              <a:p>
                <a:r>
                  <a:rPr lang="en-US" sz="3600" b="1" baseline="30000" dirty="0">
                    <a:sym typeface="Wingdings" pitchFamily="2" charset="2"/>
                  </a:rPr>
                  <a:t>-1 </a:t>
                </a:r>
                <a14:m>
                  <m:oMath xmlns:m="http://schemas.openxmlformats.org/officeDocument/2006/math">
                    <m:r>
                      <m:rPr>
                        <m:nor/>
                      </m:rPr>
                      <a:rPr lang="en-US" sz="3600" b="1" i="0" baseline="30000" smtClean="0">
                        <a:latin typeface="Cambria Math" panose="02040503050406030204" pitchFamily="18" charset="0"/>
                        <a:ea typeface="Cambria Math" panose="02040503050406030204" pitchFamily="18" charset="0"/>
                        <a:sym typeface="Wingdings" pitchFamily="2" charset="2"/>
                      </a:rPr>
                      <m:t>∈</m:t>
                    </m:r>
                  </m:oMath>
                </a14:m>
                <a:r>
                  <a:rPr lang="en-US" sz="3600" b="1" baseline="30000" dirty="0">
                    <a:sym typeface="Wingdings" pitchFamily="2" charset="2"/>
                  </a:rPr>
                  <a:t> codomain(f)</a:t>
                </a:r>
              </a:p>
              <a:p>
                <a:pPr marL="50800" indent="0">
                  <a:buNone/>
                </a:pPr>
                <a:r>
                  <a:rPr lang="en-US" sz="3600" b="1" baseline="30000" dirty="0">
                    <a:sym typeface="Wingdings" pitchFamily="2" charset="2"/>
                  </a:rPr>
                  <a:t>Solution </a:t>
                </a:r>
                <a:r>
                  <a:rPr lang="en-US" sz="3600" b="1" baseline="30000" dirty="0" err="1">
                    <a:sym typeface="Wingdings" pitchFamily="2" charset="2"/>
                  </a:rPr>
                  <a:t>T,F,F,f</a:t>
                </a:r>
                <a:endParaRPr lang="en-US" sz="3600" b="1" baseline="30000" dirty="0">
                  <a:sym typeface="Wingdings" pitchFamily="2" charset="2"/>
                </a:endParaRPr>
              </a:p>
            </p:txBody>
          </p:sp>
        </mc:Choice>
        <mc:Fallback xmlns="">
          <p:sp>
            <p:nvSpPr>
              <p:cNvPr id="4" name="Content Placeholder 3">
                <a:extLst>
                  <a:ext uri="{FF2B5EF4-FFF2-40B4-BE49-F238E27FC236}">
                    <a16:creationId xmlns:a16="http://schemas.microsoft.com/office/drawing/2014/main" id="{CE1FF03F-4A63-6EB2-5EDE-00B4681E8776}"/>
                  </a:ext>
                </a:extLst>
              </p:cNvPr>
              <p:cNvSpPr>
                <a:spLocks noGrp="1" noRot="1" noChangeAspect="1" noMove="1" noResize="1" noEditPoints="1" noAdjustHandles="1" noChangeArrowheads="1" noChangeShapeType="1" noTextEdit="1"/>
              </p:cNvSpPr>
              <p:nvPr>
                <p:ph idx="1"/>
              </p:nvPr>
            </p:nvSpPr>
            <p:spPr>
              <a:blipFill>
                <a:blip r:embed="rId4"/>
                <a:stretch>
                  <a:fillRect l="-543"/>
                </a:stretch>
              </a:blipFill>
            </p:spPr>
            <p:txBody>
              <a:bodyPr/>
              <a:lstStyle/>
              <a:p>
                <a:r>
                  <a:rPr lang="en-US">
                    <a:noFill/>
                  </a:rPr>
                  <a:t> </a:t>
                </a:r>
              </a:p>
            </p:txBody>
          </p:sp>
        </mc:Fallback>
      </mc:AlternateContent>
    </p:spTree>
    <p:extLst>
      <p:ext uri="{BB962C8B-B14F-4D97-AF65-F5344CB8AC3E}">
        <p14:creationId xmlns:p14="http://schemas.microsoft.com/office/powerpoint/2010/main" val="88077669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r>
              <a:rPr lang="en-US" dirty="0"/>
              <a:t>Definition of a Function.</a:t>
            </a:r>
          </a:p>
          <a:p>
            <a:r>
              <a:rPr lang="en-US" dirty="0"/>
              <a:t>Types of function</a:t>
            </a:r>
          </a:p>
          <a:p>
            <a:r>
              <a:rPr lang="en-US" dirty="0"/>
              <a:t>Inverse Function</a:t>
            </a:r>
          </a:p>
          <a:p>
            <a:r>
              <a:rPr lang="en-US" dirty="0"/>
              <a:t>Function Composition</a:t>
            </a:r>
          </a:p>
          <a:p>
            <a:r>
              <a:rPr lang="en-US" dirty="0"/>
              <a:t>Graphing Functions</a:t>
            </a:r>
          </a:p>
          <a:p>
            <a:r>
              <a:rPr lang="en-US" dirty="0"/>
              <a:t>Floor, Ceiling, Factorial</a:t>
            </a:r>
          </a:p>
        </p:txBody>
      </p:sp>
      <p:sp>
        <p:nvSpPr>
          <p:cNvPr id="4" name="Slide Number Placeholder 3">
            <a:extLst>
              <a:ext uri="{FF2B5EF4-FFF2-40B4-BE49-F238E27FC236}">
                <a16:creationId xmlns:a16="http://schemas.microsoft.com/office/drawing/2014/main" id="{2CF69BDE-0AB6-E12F-C238-130719A34795}"/>
              </a:ext>
            </a:extLst>
          </p:cNvPr>
          <p:cNvSpPr>
            <a:spLocks noGrp="1"/>
          </p:cNvSpPr>
          <p:nvPr>
            <p:ph type="sldNum" sz="quarter" idx="12"/>
          </p:nvPr>
        </p:nvSpPr>
        <p:spPr/>
        <p:txBody>
          <a:bodyPr/>
          <a:lstStyle/>
          <a:p>
            <a:fld id="{6BDBACC2-E59C-4C76-9B43-ACFA72B85B74}" type="slidenum">
              <a:rPr lang="en-US" smtClean="0"/>
              <a:pPr/>
              <a:t>67</a:t>
            </a:fld>
            <a:endParaRPr lang="en-US"/>
          </a:p>
        </p:txBody>
      </p:sp>
    </p:spTree>
    <p:extLst>
      <p:ext uri="{BB962C8B-B14F-4D97-AF65-F5344CB8AC3E}">
        <p14:creationId xmlns:p14="http://schemas.microsoft.com/office/powerpoint/2010/main" val="3643068564"/>
      </p:ext>
    </p:extLst>
  </p:cSld>
  <p:clrMapOvr>
    <a:masterClrMapping/>
  </p:clrMapOvr>
  <p:transition spd="slow">
    <p:wip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0.1|0.2|0.2|0.2"/>
</p:tagLst>
</file>

<file path=ppt/tags/tag2.xml><?xml version="1.0" encoding="utf-8"?>
<p:tagLst xmlns:a="http://schemas.openxmlformats.org/drawingml/2006/main" xmlns:r="http://schemas.openxmlformats.org/officeDocument/2006/relationships" xmlns:p="http://schemas.openxmlformats.org/presentationml/2006/main">
  <p:tag name="TIMING" val="|0|0.8|0.5|0|0|0|0|0|0|0|0|0|0"/>
</p:tagLst>
</file>

<file path=ppt/tags/tag3.xml><?xml version="1.0" encoding="utf-8"?>
<p:tagLst xmlns:a="http://schemas.openxmlformats.org/drawingml/2006/main" xmlns:r="http://schemas.openxmlformats.org/officeDocument/2006/relationships" xmlns:p="http://schemas.openxmlformats.org/presentationml/2006/main">
  <p:tag name="TIMING" val="|0|0.2|0.2|0.2|0.4|0|0|0|0|0|0|0"/>
</p:tagLst>
</file>

<file path=ppt/tags/tag4.xml><?xml version="1.0" encoding="utf-8"?>
<p:tagLst xmlns:a="http://schemas.openxmlformats.org/drawingml/2006/main" xmlns:r="http://schemas.openxmlformats.org/officeDocument/2006/relationships" xmlns:p="http://schemas.openxmlformats.org/presentationml/2006/main">
  <p:tag name="TIMING" val="|0|0|0|0|0|0|0.4"/>
</p:tagLst>
</file>

<file path=ppt/tags/tag5.xml><?xml version="1.0" encoding="utf-8"?>
<p:tagLst xmlns:a="http://schemas.openxmlformats.org/drawingml/2006/main" xmlns:r="http://schemas.openxmlformats.org/officeDocument/2006/relationships" xmlns:p="http://schemas.openxmlformats.org/presentationml/2006/main">
  <p:tag name="TIMING" val="|10.1|45.5|1.9"/>
</p:tagLst>
</file>

<file path=ppt/tags/tag6.xml><?xml version="1.0" encoding="utf-8"?>
<p:tagLst xmlns:a="http://schemas.openxmlformats.org/drawingml/2006/main" xmlns:r="http://schemas.openxmlformats.org/officeDocument/2006/relationships" xmlns:p="http://schemas.openxmlformats.org/presentationml/2006/main">
  <p:tag name="TIMING" val="|18.5"/>
</p:tagLst>
</file>

<file path=ppt/tags/tag7.xml><?xml version="1.0" encoding="utf-8"?>
<p:tagLst xmlns:a="http://schemas.openxmlformats.org/drawingml/2006/main" xmlns:r="http://schemas.openxmlformats.org/officeDocument/2006/relationships" xmlns:p="http://schemas.openxmlformats.org/presentationml/2006/main">
  <p:tag name="TIMING" val="|3.7|12|0.7"/>
</p:tagLst>
</file>

<file path=ppt/tags/tag8.xml><?xml version="1.0" encoding="utf-8"?>
<p:tagLst xmlns:a="http://schemas.openxmlformats.org/drawingml/2006/main" xmlns:r="http://schemas.openxmlformats.org/officeDocument/2006/relationships" xmlns:p="http://schemas.openxmlformats.org/presentationml/2006/main">
  <p:tag name="TIMING" val="|0.6|112.7|0.7"/>
</p:tagLst>
</file>

<file path=ppt/tags/tag9.xml><?xml version="1.0" encoding="utf-8"?>
<p:tagLst xmlns:a="http://schemas.openxmlformats.org/drawingml/2006/main" xmlns:r="http://schemas.openxmlformats.org/officeDocument/2006/relationships" xmlns:p="http://schemas.openxmlformats.org/presentationml/2006/main">
  <p:tag name="TIMING" val="|1.7|12.1|0.8"/>
</p:tagLst>
</file>

<file path=ppt/tags/tag10.xml><?xml version="1.0" encoding="utf-8"?>
<p:tagLst xmlns:a="http://schemas.openxmlformats.org/drawingml/2006/main" xmlns:r="http://schemas.openxmlformats.org/officeDocument/2006/relationships" xmlns:p="http://schemas.openxmlformats.org/presentationml/2006/main">
  <p:tag name="TIMING" val="|2.7|33|0.8"/>
</p:tagLst>
</file>

<file path=ppt/tags/tag11.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10;$b \in B$&#10;&#10;\end{document}"/>
  <p:tag name="IGUANATEXSIZE" val="30"/>
</p:tagLst>
</file>

<file path=ppt/tags/tag12.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10;$a \in A$&#10;&#10;\end{document}"/>
  <p:tag name="IGUANATEXSIZE" val="30"/>
</p:tagLst>
</file>

<file path=ppt/tags/tag13.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10;$f(a) = b$&#10;&#10;\end{document}"/>
  <p:tag name="IGUANATEXSIZE" val="30"/>
</p:tagLst>
</file>

<file path=ppt/tags/tag14.xml><?xml version="1.0" encoding="utf-8"?>
<p:tagLst xmlns:a="http://schemas.openxmlformats.org/drawingml/2006/main" xmlns:r="http://schemas.openxmlformats.org/officeDocument/2006/relationships" xmlns:p="http://schemas.openxmlformats.org/presentationml/2006/main">
  <p:tag name="TIMING" val="|62.1|1.3"/>
</p:tagLst>
</file>

<file path=ppt/tags/tag15.xml><?xml version="1.0" encoding="utf-8"?>
<p:tagLst xmlns:a="http://schemas.openxmlformats.org/drawingml/2006/main" xmlns:r="http://schemas.openxmlformats.org/officeDocument/2006/relationships" xmlns:p="http://schemas.openxmlformats.org/presentationml/2006/main">
  <p:tag name="TIMING" val="|33.6"/>
</p:tagLst>
</file>

<file path=ppt/tags/tag16.xml><?xml version="1.0" encoding="utf-8"?>
<p:tagLst xmlns:a="http://schemas.openxmlformats.org/drawingml/2006/main" xmlns:r="http://schemas.openxmlformats.org/officeDocument/2006/relationships" xmlns:p="http://schemas.openxmlformats.org/presentationml/2006/main">
  <p:tag name="TIMING" val="|2|29.5|0.8"/>
</p:tagLst>
</file>

<file path=ppt/tags/tag17.xml><?xml version="1.0" encoding="utf-8"?>
<p:tagLst xmlns:a="http://schemas.openxmlformats.org/drawingml/2006/main" xmlns:r="http://schemas.openxmlformats.org/officeDocument/2006/relationships" xmlns:p="http://schemas.openxmlformats.org/presentationml/2006/main">
  <p:tag name="TIMING" val="|2.6|59|0.6|0.6"/>
</p:tagLst>
</file>

<file path=ppt/tags/tag18.xml><?xml version="1.0" encoding="utf-8"?>
<p:tagLst xmlns:a="http://schemas.openxmlformats.org/drawingml/2006/main" xmlns:r="http://schemas.openxmlformats.org/officeDocument/2006/relationships" xmlns:p="http://schemas.openxmlformats.org/presentationml/2006/main">
  <p:tag name="TIMING" val="|157.7"/>
</p:tagLst>
</file>

<file path=ppt/tags/tag19.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1}$&#10;&#10;&#10;&#10;\end{document}"/>
  <p:tag name="IGUANATEXSIZE" val="30"/>
</p:tagLst>
</file>

<file path=ppt/tags/tag20.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1}(y) = x\; \mbox{iff}\; f(x) = y$&#10;&#10;&#10;&#10;\end{document}"/>
  <p:tag name="IGUANATEXSIZE" val="30"/>
</p:tagLst>
</file>

<file path=ppt/tags/tag21.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1}$&#10;&#10;&#10;&#10;\end{document}"/>
  <p:tag name="IGUANATEXSIZE" val="30"/>
</p:tagLst>
</file>

<file path=ppt/tags/tag22.xml><?xml version="1.0" encoding="utf-8"?>
<p:tagLst xmlns:a="http://schemas.openxmlformats.org/drawingml/2006/main" xmlns:r="http://schemas.openxmlformats.org/officeDocument/2006/relationships" xmlns:p="http://schemas.openxmlformats.org/presentationml/2006/main">
  <p:tag name="TIMING" val="|203.7"/>
</p:tagLst>
</file>

<file path=ppt/tags/tag23.xml><?xml version="1.0" encoding="utf-8"?>
<p:tagLst xmlns:a="http://schemas.openxmlformats.org/drawingml/2006/main" xmlns:r="http://schemas.openxmlformats.org/officeDocument/2006/relationships" xmlns:p="http://schemas.openxmlformats.org/presentationml/2006/main">
  <p:tag name="TIMING" val="|67.6"/>
</p:tagLst>
</file>

<file path=ppt/tags/tag24.xml><?xml version="1.0" encoding="utf-8"?>
<p:tagLst xmlns:a="http://schemas.openxmlformats.org/drawingml/2006/main" xmlns:r="http://schemas.openxmlformats.org/officeDocument/2006/relationships" xmlns:p="http://schemas.openxmlformats.org/presentationml/2006/main">
  <p:tag name="TIMING" val="|11.8"/>
</p:tagLst>
</file>

<file path=ppt/tags/tag25.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 f(x) = x^{2}$&#10;&#10;&#10;&#10;\end{document}"/>
  <p:tag name="IGUANATEXSIZE" val="30"/>
</p:tagLst>
</file>

<file path=ppt/tags/tag26.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circ g$&#10;&#10;&#10;&#10;\end{document}"/>
  <p:tag name="IGUANATEXSIZE" val="30"/>
</p:tagLst>
</file>

<file path=ppt/tags/tag27.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circ g(x)\; = \; f(g(x))$&#10;&#10;&#10;&#10;\end{document}"/>
  <p:tag name="IGUANATEXSIZE" val="30"/>
</p:tagLst>
</file>

<file path=ppt/tags/tag28.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circ g$&#10;&#10;&#10;&#10;\end{document}"/>
  <p:tag name="IGUANATEXSIZE" val="30"/>
</p:tagLst>
</file>

<file path=ppt/tags/tag29.xml><?xml version="1.0" encoding="utf-8"?>
<p:tagLst xmlns:a="http://schemas.openxmlformats.org/drawingml/2006/main" xmlns:r="http://schemas.openxmlformats.org/officeDocument/2006/relationships" xmlns:p="http://schemas.openxmlformats.org/presentationml/2006/main">
  <p:tag name="TIMING" val="|97.9|75.6|55|11.3|1"/>
</p:tagLst>
</file>

<file path=ppt/tags/tag30.xml><?xml version="1.0" encoding="utf-8"?>
<p:tagLst xmlns:a="http://schemas.openxmlformats.org/drawingml/2006/main" xmlns:r="http://schemas.openxmlformats.org/officeDocument/2006/relationships" xmlns:p="http://schemas.openxmlformats.org/presentationml/2006/main">
  <p:tag name="TIMING" val="|82.4"/>
</p:tagLst>
</file>

<file path=ppt/tags/tag31.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x) = x^{2}$&#10;&#10;&#10;&#10;\end{document}"/>
  <p:tag name="IGUANATEXSIZE" val="30"/>
</p:tagLst>
</file>

<file path=ppt/tags/tag32.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g(x) = 2x + 1$&#10;&#10;&#10;&#10;\end{document}"/>
  <p:tag name="IGUANATEXSIZE" val="30"/>
</p:tagLst>
</file>

<file path=ppt/tags/tag33.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g(x)) = (2x + 1)^{2}$&#10;&#10;&#10;&#10;\end{document}"/>
  <p:tag name="IGUANATEXSIZE" val="30"/>
</p:tagLst>
</file>

<file path=ppt/tags/tag34.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g(f(x)) = 2x^{2} + 1$&#10;&#10;&#10;&#10;\end{document}"/>
  <p:tag name="IGUANATEXSIZE" val="30"/>
</p:tagLst>
</file>

<file path=ppt/tags/tag35.xml><?xml version="1.0" encoding="utf-8"?>
<p:tagLst xmlns:a="http://schemas.openxmlformats.org/drawingml/2006/main" xmlns:r="http://schemas.openxmlformats.org/officeDocument/2006/relationships" xmlns:p="http://schemas.openxmlformats.org/presentationml/2006/main">
  <p:tag name="TIMING" val="|100.6"/>
</p:tagLst>
</file>

<file path=ppt/tags/tag36.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x) = \lfloor x\rfloor$&#10;&#10;&#10;&#10;\end{document}"/>
  <p:tag name="IGUANATEXSIZE" val="30"/>
</p:tagLst>
</file>

<file path=ppt/tags/tag37.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x) = \lceil x\rceil$&#10;&#10;&#10;&#10;\end{document}"/>
  <p:tag name="IGUANATEXSIZE" val="30"/>
</p:tagLst>
</file>

<file path=ppt/tags/tag38.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lceil 3.5\rceil = 4$&#10;&#10;&#10;&#10;\end{document}"/>
  <p:tag name="IGUANATEXSIZE" val="30"/>
</p:tagLst>
</file>

<file path=ppt/tags/tag39.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lfloor 3.5\rfloor = 3$&#10;&#10;&#10;&#10;\end{document}"/>
  <p:tag name="IGUANATEXSIZE" val="30"/>
</p:tagLst>
</file>

<file path=ppt/tags/tag40.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lceil -1.5\rceil = -1$&#10;&#10;&#10;&#10;\end{document}"/>
  <p:tag name="IGUANATEXSIZE" val="30"/>
</p:tagLst>
</file>

<file path=ppt/tags/tag41.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lfloor -1.5\rfloor = -2$&#10;&#10;&#10;&#10;\end{document}"/>
  <p:tag name="IGUANATEXSIZE" val="30"/>
</p:tagLst>
</file>

<file path=ppt/tags/tag42.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x) = \lfloor x\rfloor$&#10;&#10;&#10;&#10;\end{document}"/>
  <p:tag name="IGUANATEXSIZE" val="30"/>
</p:tagLst>
</file>

<file path=ppt/tags/tag43.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f(x) = \lceil x\rceil$&#10;&#10;&#10;&#10;\end{document}"/>
  <p:tag name="IGUANATEXSIZE" val="30"/>
</p:tagLst>
</file>

<file path=ppt/tags/tag44.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lceil 3.5\rceil = 4$&#10;&#10;&#10;&#10;\end{document}"/>
  <p:tag name="IGUANATEXSIZE" val="30"/>
</p:tagLst>
</file>

<file path=ppt/tags/tag45.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lfloor 3.5\rfloor = 3$&#10;&#10;&#10;&#10;\end{document}"/>
  <p:tag name="IGUANATEXSIZE" val="30"/>
</p:tagLst>
</file>

<file path=ppt/tags/tag46.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lceil -1.5\rceil = -1$&#10;&#10;&#10;&#10;\end{document}"/>
  <p:tag name="IGUANATEXSIZE" val="30"/>
</p:tagLst>
</file>

<file path=ppt/tags/tag47.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lfloor -1.5\rfloor = -2$&#10;&#10;&#10;&#10;\end{document}"/>
  <p:tag name="IGUANATEXSIZE" val="30"/>
</p:tagLst>
</file>

<file path=ppt/tags/tag48.xml><?xml version="1.0" encoding="utf-8"?>
<p:tagLst xmlns:a="http://schemas.openxmlformats.org/drawingml/2006/main" xmlns:r="http://schemas.openxmlformats.org/officeDocument/2006/relationships" xmlns:p="http://schemas.openxmlformats.org/presentationml/2006/main">
  <p:tag name="TIMING" val="|121.5|1.6|1.9"/>
</p:tagLst>
</file>

<file path=ppt/tags/tag49.xml><?xml version="1.0" encoding="utf-8"?>
<p:tagLst xmlns:a="http://schemas.openxmlformats.org/drawingml/2006/main" xmlns:r="http://schemas.openxmlformats.org/officeDocument/2006/relationships" xmlns:p="http://schemas.openxmlformats.org/presentationml/2006/main">
  <p:tag name="TIMING" val="|1.8|1.4"/>
</p:tagLst>
</file>

<file path=ppt/tags/tag50.xml><?xml version="1.0" encoding="utf-8"?>
<p:tagLst xmlns:a="http://schemas.openxmlformats.org/drawingml/2006/main" xmlns:r="http://schemas.openxmlformats.org/officeDocument/2006/relationships" xmlns:p="http://schemas.openxmlformats.org/presentationml/2006/main">
  <p:tag name="TIMING" val="|45.3"/>
</p:tagLst>
</file>

<file path=ppt/tags/tag51.xml><?xml version="1.0" encoding="utf-8"?>
<p:tagLst xmlns:a="http://schemas.openxmlformats.org/drawingml/2006/main" xmlns:r="http://schemas.openxmlformats.org/officeDocument/2006/relationships" xmlns:p="http://schemas.openxmlformats.org/presentationml/2006/main">
  <p:tag name="TIMING" val="|6.5|45.4|37.8|61.5"/>
</p:tagLst>
</file>

<file path=ppt/tags/tag52.xml><?xml version="1.0" encoding="utf-8"?>
<p:tagLst xmlns:a="http://schemas.openxmlformats.org/drawingml/2006/main" xmlns:r="http://schemas.openxmlformats.org/officeDocument/2006/relationships" xmlns:p="http://schemas.openxmlformats.org/presentationml/2006/main">
  <p:tag name="TIMING" val="|5.2"/>
</p:tagLst>
</file>

<file path=ppt/tags/tag53.xml><?xml version="1.0" encoding="utf-8"?>
<p:tagLst xmlns:a="http://schemas.openxmlformats.org/drawingml/2006/main" xmlns:r="http://schemas.openxmlformats.org/officeDocument/2006/relationships" xmlns:p="http://schemas.openxmlformats.org/presentationml/2006/main">
  <p:tag name="TIMING" val="|96.2|5.5"/>
</p:tagLst>
</file>

<file path=ppt/tags/tag54.xml><?xml version="1.0" encoding="utf-8"?>
<p:tagLst xmlns:a="http://schemas.openxmlformats.org/drawingml/2006/main" xmlns:r="http://schemas.openxmlformats.org/officeDocument/2006/relationships" xmlns:p="http://schemas.openxmlformats.org/presentationml/2006/main">
  <p:tag name="TIMING" val="|3.4|2.3|7.8|1.5|1.4|4.2|20.9|1.6|9.7"/>
</p:tagLst>
</file>

<file path=ppt/tags/tag55.xml><?xml version="1.0" encoding="utf-8"?>
<p:tagLst xmlns:a="http://schemas.openxmlformats.org/drawingml/2006/main" xmlns:r="http://schemas.openxmlformats.org/officeDocument/2006/relationships" xmlns:p="http://schemas.openxmlformats.org/presentationml/2006/main">
  <p:tag name="TIMING" val="|2.1|3.7|5.7|8.6|1.5|14|13.1|14.6|10.5"/>
</p:tagLst>
</file>

<file path=ppt/tags/tag56.xml><?xml version="1.0" encoding="utf-8"?>
<p:tagLst xmlns:a="http://schemas.openxmlformats.org/drawingml/2006/main" xmlns:r="http://schemas.openxmlformats.org/officeDocument/2006/relationships" xmlns:p="http://schemas.openxmlformats.org/presentationml/2006/main">
  <p:tag name="TIMING" val="|2|37.7|1.6|9.9|9.7"/>
</p:tagLst>
</file>

<file path=ppt/tags/tag57.xml><?xml version="1.0" encoding="utf-8"?>
<p:tagLst xmlns:a="http://schemas.openxmlformats.org/drawingml/2006/main" xmlns:r="http://schemas.openxmlformats.org/officeDocument/2006/relationships" xmlns:p="http://schemas.openxmlformats.org/presentationml/2006/main">
  <p:tag name="TIMING" val="|2.6|1.6|32.8|25.2|5.3|29.3|12.4|14.7"/>
</p:tagLst>
</file>

<file path=ppt/tags/tag58.xml><?xml version="1.0" encoding="utf-8"?>
<p:tagLst xmlns:a="http://schemas.openxmlformats.org/drawingml/2006/main" xmlns:r="http://schemas.openxmlformats.org/officeDocument/2006/relationships" xmlns:p="http://schemas.openxmlformats.org/presentationml/2006/main">
  <p:tag name="TIMING" val="|3|1.4|55.1|13.5|75.8|3.7|52|3.4|69.7"/>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1857</TotalTime>
  <Words>3472</Words>
  <Application>Microsoft Office PowerPoint</Application>
  <PresentationFormat>Widescreen</PresentationFormat>
  <Paragraphs>537</Paragraphs>
  <Slides>68</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68</vt:i4>
      </vt:variant>
    </vt:vector>
  </HeadingPairs>
  <TitlesOfParts>
    <vt:vector size="74" baseType="lpstr">
      <vt:lpstr>Arial</vt:lpstr>
      <vt:lpstr>Calibri</vt:lpstr>
      <vt:lpstr>Cambria Math</vt:lpstr>
      <vt:lpstr>Lucida Calligraphy</vt:lpstr>
      <vt:lpstr>Times New Roman</vt:lpstr>
      <vt:lpstr>Office Theme</vt:lpstr>
      <vt:lpstr>PowerPoint Presentation</vt:lpstr>
      <vt:lpstr>PowerPoint Presentation</vt:lpstr>
      <vt:lpstr>Lecture Outline</vt:lpstr>
      <vt:lpstr>Relations vs Functions</vt:lpstr>
      <vt:lpstr>Functions</vt:lpstr>
      <vt:lpstr>Functions</vt:lpstr>
      <vt:lpstr>Functions</vt:lpstr>
      <vt:lpstr>Codomain vs Range</vt:lpstr>
      <vt:lpstr>Representing Functions</vt:lpstr>
      <vt:lpstr>Quiz</vt:lpstr>
      <vt:lpstr>Quiz</vt:lpstr>
      <vt:lpstr>Quiz</vt:lpstr>
      <vt:lpstr>One-to-One Functions (Injections)</vt:lpstr>
      <vt:lpstr>Quiz</vt:lpstr>
      <vt:lpstr>Quiz</vt:lpstr>
      <vt:lpstr>Quiz</vt:lpstr>
      <vt:lpstr>Quiz</vt:lpstr>
      <vt:lpstr>Quiz</vt:lpstr>
      <vt:lpstr>Quiz</vt:lpstr>
      <vt:lpstr>Surjections</vt:lpstr>
      <vt:lpstr>Quiz</vt:lpstr>
      <vt:lpstr>Quiz</vt:lpstr>
      <vt:lpstr>Quiz</vt:lpstr>
      <vt:lpstr>Quiz</vt:lpstr>
      <vt:lpstr>Bijections</vt:lpstr>
      <vt:lpstr>Quiz</vt:lpstr>
      <vt:lpstr>Inverse Functions</vt:lpstr>
      <vt:lpstr>Inverse Functions </vt:lpstr>
      <vt:lpstr>Quiz</vt:lpstr>
      <vt:lpstr>Quiz</vt:lpstr>
      <vt:lpstr>Questions</vt:lpstr>
      <vt:lpstr>Composition</vt:lpstr>
      <vt:lpstr>Composition </vt:lpstr>
      <vt:lpstr>Composition Questions</vt:lpstr>
      <vt:lpstr>Composition</vt:lpstr>
      <vt:lpstr>Graphs of Functions</vt:lpstr>
      <vt:lpstr>Quiz</vt:lpstr>
      <vt:lpstr>Quiz</vt:lpstr>
      <vt:lpstr>Some Important Functions</vt:lpstr>
      <vt:lpstr>Some Important Functions</vt:lpstr>
      <vt:lpstr>Floor and Ceiling Functions </vt:lpstr>
      <vt:lpstr>Factorial Function </vt:lpstr>
      <vt:lpstr>Quiz</vt:lpstr>
      <vt:lpstr>للاطلاع فقط</vt:lpstr>
      <vt:lpstr>للاطلاع فقط</vt:lpstr>
      <vt:lpstr>Recap</vt:lpstr>
      <vt:lpstr>Quiz</vt:lpstr>
      <vt:lpstr>Quiz</vt:lpstr>
      <vt:lpstr>Quiz</vt:lpstr>
      <vt:lpstr>Quiz</vt:lpstr>
      <vt:lpstr>Quiz</vt:lpstr>
      <vt:lpstr>Review</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78</cp:revision>
  <dcterms:created xsi:type="dcterms:W3CDTF">2023-04-29T09:08:23Z</dcterms:created>
  <dcterms:modified xsi:type="dcterms:W3CDTF">2023-10-19T05:13:42Z</dcterms:modified>
</cp:coreProperties>
</file>