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4"/>
  </p:sldMasterIdLst>
  <p:notesMasterIdLst>
    <p:notesMasterId r:id="rId47"/>
  </p:notesMasterIdLst>
  <p:sldIdLst>
    <p:sldId id="480" r:id="rId5"/>
    <p:sldId id="551" r:id="rId6"/>
    <p:sldId id="303" r:id="rId7"/>
    <p:sldId id="541" r:id="rId8"/>
    <p:sldId id="306" r:id="rId9"/>
    <p:sldId id="553" r:id="rId10"/>
    <p:sldId id="555" r:id="rId11"/>
    <p:sldId id="556" r:id="rId12"/>
    <p:sldId id="557" r:id="rId13"/>
    <p:sldId id="558" r:id="rId14"/>
    <p:sldId id="559" r:id="rId15"/>
    <p:sldId id="561" r:id="rId16"/>
    <p:sldId id="562" r:id="rId17"/>
    <p:sldId id="564" r:id="rId18"/>
    <p:sldId id="565" r:id="rId19"/>
    <p:sldId id="567" r:id="rId20"/>
    <p:sldId id="569" r:id="rId21"/>
    <p:sldId id="571" r:id="rId22"/>
    <p:sldId id="572" r:id="rId23"/>
    <p:sldId id="573" r:id="rId24"/>
    <p:sldId id="574" r:id="rId25"/>
    <p:sldId id="575" r:id="rId26"/>
    <p:sldId id="577" r:id="rId27"/>
    <p:sldId id="578" r:id="rId28"/>
    <p:sldId id="580" r:id="rId29"/>
    <p:sldId id="581" r:id="rId30"/>
    <p:sldId id="592" r:id="rId31"/>
    <p:sldId id="593" r:id="rId32"/>
    <p:sldId id="583" r:id="rId33"/>
    <p:sldId id="584" r:id="rId34"/>
    <p:sldId id="586" r:id="rId35"/>
    <p:sldId id="587" r:id="rId36"/>
    <p:sldId id="589" r:id="rId37"/>
    <p:sldId id="590" r:id="rId38"/>
    <p:sldId id="591" r:id="rId39"/>
    <p:sldId id="595" r:id="rId40"/>
    <p:sldId id="596" r:id="rId41"/>
    <p:sldId id="597" r:id="rId42"/>
    <p:sldId id="598" r:id="rId43"/>
    <p:sldId id="552" r:id="rId44"/>
    <p:sldId id="529" r:id="rId45"/>
    <p:sldId id="349" r:id="rId46"/>
  </p:sldIdLst>
  <p:sldSz cx="12192000" cy="6858000"/>
  <p:notesSz cx="6858000" cy="9144000"/>
  <p:embeddedFontLst>
    <p:embeddedFont>
      <p:font typeface="Alexandria" pitchFamily="2" charset="-78"/>
      <p:regular r:id="rId48"/>
      <p:bold r:id="rId4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51"/>
            <p14:sldId id="303"/>
            <p14:sldId id="541"/>
            <p14:sldId id="306"/>
            <p14:sldId id="553"/>
            <p14:sldId id="555"/>
            <p14:sldId id="556"/>
            <p14:sldId id="557"/>
            <p14:sldId id="558"/>
            <p14:sldId id="559"/>
            <p14:sldId id="561"/>
            <p14:sldId id="562"/>
            <p14:sldId id="564"/>
            <p14:sldId id="565"/>
            <p14:sldId id="567"/>
            <p14:sldId id="569"/>
            <p14:sldId id="571"/>
            <p14:sldId id="572"/>
            <p14:sldId id="573"/>
            <p14:sldId id="574"/>
            <p14:sldId id="575"/>
            <p14:sldId id="577"/>
            <p14:sldId id="578"/>
            <p14:sldId id="580"/>
            <p14:sldId id="581"/>
            <p14:sldId id="592"/>
            <p14:sldId id="593"/>
            <p14:sldId id="583"/>
            <p14:sldId id="584"/>
            <p14:sldId id="586"/>
            <p14:sldId id="587"/>
            <p14:sldId id="589"/>
            <p14:sldId id="590"/>
            <p14:sldId id="591"/>
            <p14:sldId id="595"/>
            <p14:sldId id="596"/>
            <p14:sldId id="597"/>
            <p14:sldId id="598"/>
            <p14:sldId id="552"/>
            <p14:sldId id="529"/>
            <p14:sldId id="349"/>
          </p14:sldIdLst>
        </p14:section>
      </p14:sectionLst>
    </p:ex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FF6600"/>
    <a:srgbClr val="F58221"/>
    <a:srgbClr val="259F6C"/>
    <a:srgbClr val="49021F"/>
    <a:srgbClr val="FF3467"/>
    <a:srgbClr val="00AEEF"/>
    <a:srgbClr val="AC4140"/>
    <a:srgbClr val="1C212E"/>
    <a:srgbClr val="00B0F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3595" autoAdjust="0"/>
  </p:normalViewPr>
  <p:slideViewPr>
    <p:cSldViewPr snapToGrid="0">
      <p:cViewPr varScale="1">
        <p:scale>
          <a:sx n="79" d="100"/>
          <a:sy n="79" d="100"/>
        </p:scale>
        <p:origin x="744" y="7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font" Target="fonts/font1.fntdata"/><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font" Target="fonts/font2.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10-Sep-25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10-Sep-25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10-Sep-25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10-Sep-25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10-Sep-25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10-Sep-25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10-Sep-25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10-Sep-25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10-Sep-25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10-Sep-25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10-Sep-25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10-Sep-25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10-Sep-25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4.png"/><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9.jpe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26.png"/></Relationships>
</file>

<file path=ppt/slides/_rels/slide31.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jpeg"/><Relationship Id="rId1" Type="http://schemas.openxmlformats.org/officeDocument/2006/relationships/slideLayout" Target="../slideLayouts/slideLayout14.xml"/><Relationship Id="rId5" Type="http://schemas.openxmlformats.org/officeDocument/2006/relationships/image" Target="../media/image37.png"/><Relationship Id="rId4" Type="http://schemas.openxmlformats.org/officeDocument/2006/relationships/image" Target="../media/image3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815618" y="4127099"/>
            <a:ext cx="2680542" cy="398780"/>
          </a:xfrm>
          <a:prstGeom prst="rect">
            <a:avLst/>
          </a:prstGeom>
          <a:noFill/>
        </p:spPr>
        <p:txBody>
          <a:bodyPr wrap="square" rtlCol="0">
            <a:spAutoFit/>
          </a:bodyPr>
          <a:lstStyle/>
          <a:p>
            <a:pPr algn="r" rtl="1"/>
            <a:r>
              <a:rPr lang="ar-SA" sz="2000" dirty="0">
                <a:latin typeface="Alexandria" charset="0"/>
                <a:cs typeface="Alexandria" charset="0"/>
              </a:rPr>
              <a:t>د. أحمد مجدي شفيق</a:t>
            </a:r>
            <a:endParaRPr lang="en-US" sz="2000" dirty="0">
              <a:latin typeface="Alexandria" charset="0"/>
              <a:cs typeface="Alexandria" charset="0"/>
            </a:endParaRPr>
          </a:p>
        </p:txBody>
      </p:sp>
      <p:sp>
        <p:nvSpPr>
          <p:cNvPr id="31" name="TextBox 30"/>
          <p:cNvSpPr txBox="1"/>
          <p:nvPr/>
        </p:nvSpPr>
        <p:spPr>
          <a:xfrm>
            <a:off x="936166" y="1753550"/>
            <a:ext cx="4426212" cy="2009204"/>
          </a:xfrm>
          <a:prstGeom prst="rect">
            <a:avLst/>
          </a:prstGeom>
          <a:noFill/>
        </p:spPr>
        <p:txBody>
          <a:bodyPr wrap="none" rtlCol="0">
            <a:spAutoFit/>
          </a:bodyPr>
          <a:lstStyle/>
          <a:p>
            <a:pPr algn="ctr" rtl="1">
              <a:lnSpc>
                <a:spcPct val="150000"/>
              </a:lnSpc>
            </a:pPr>
            <a:r>
              <a:rPr lang="ar-SA" sz="4400" b="1" dirty="0">
                <a:solidFill>
                  <a:srgbClr val="00B0F0"/>
                </a:solidFill>
                <a:latin typeface="Alexandria" panose="020F0502020204030204" pitchFamily="2" charset="-78"/>
                <a:cs typeface="Alexandria" panose="020F0502020204030204" pitchFamily="2" charset="-78"/>
              </a:rPr>
              <a:t>مقرر </a:t>
            </a:r>
          </a:p>
          <a:p>
            <a:pPr algn="ctr" rtl="1">
              <a:lnSpc>
                <a:spcPct val="150000"/>
              </a:lnSpc>
            </a:pPr>
            <a:r>
              <a:rPr lang="ar-SA" sz="4400" b="1" dirty="0">
                <a:solidFill>
                  <a:srgbClr val="00B0F0"/>
                </a:solidFill>
                <a:latin typeface="Alexandria" panose="020F0502020204030204" pitchFamily="2" charset="-78"/>
                <a:cs typeface="Alexandria" panose="020F0502020204030204" pitchFamily="2" charset="-78"/>
              </a:rPr>
              <a:t>الإبداع الإعلامي</a:t>
            </a:r>
            <a:endParaRPr lang="en-US" sz="4400" b="1" dirty="0">
              <a:solidFill>
                <a:srgbClr val="00B0F0"/>
              </a:solidFill>
              <a:latin typeface="Alexandria" panose="020F0502020204030204" pitchFamily="2" charset="-78"/>
              <a:cs typeface="Alexandria" panose="020F0502020204030204" pitchFamily="2" charset="-78"/>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SA" sz="2000" dirty="0">
                <a:solidFill>
                  <a:schemeClr val="bg1"/>
                </a:solidFill>
                <a:latin typeface="Alexandria" charset="0"/>
                <a:cs typeface="Alexandria" charset="0"/>
              </a:rPr>
              <a:t>المحاضرة الأولى</a:t>
            </a:r>
            <a:endParaRPr lang="en-US" sz="2000" dirty="0">
              <a:solidFill>
                <a:schemeClr val="bg1"/>
              </a:solidFill>
              <a:latin typeface="Alexandria" charset="0"/>
              <a:cs typeface="Alexandria" charset="0"/>
            </a:endParaRPr>
          </a:p>
        </p:txBody>
      </p:sp>
      <p:sp>
        <p:nvSpPr>
          <p:cNvPr id="46" name="TextBox 45"/>
          <p:cNvSpPr txBox="1"/>
          <p:nvPr/>
        </p:nvSpPr>
        <p:spPr>
          <a:xfrm>
            <a:off x="329269" y="5104240"/>
            <a:ext cx="2680542" cy="707886"/>
          </a:xfrm>
          <a:prstGeom prst="rect">
            <a:avLst/>
          </a:prstGeom>
          <a:noFill/>
        </p:spPr>
        <p:txBody>
          <a:bodyPr wrap="none" rtlCol="0">
            <a:spAutoFit/>
          </a:bodyPr>
          <a:lstStyle/>
          <a:p>
            <a:pPr algn="r" rtl="1"/>
            <a:r>
              <a:rPr lang="en-US" sz="2000" dirty="0">
                <a:latin typeface="Alexandria" charset="0"/>
                <a:cs typeface="Alexandria" charset="0"/>
              </a:rPr>
              <a:t>DGM333</a:t>
            </a:r>
            <a:endParaRPr lang="ar-SA" sz="2000" dirty="0">
              <a:latin typeface="Alexandria" charset="0"/>
              <a:cs typeface="Alexandria" charset="0"/>
            </a:endParaRPr>
          </a:p>
          <a:p>
            <a:pPr algn="r" rtl="1"/>
            <a:r>
              <a:rPr lang="ar-SA" sz="2000" dirty="0">
                <a:latin typeface="Alexandria" charset="0"/>
                <a:cs typeface="Alexandria" charset="0"/>
              </a:rPr>
              <a:t>كلية الإعلام والتسويق</a:t>
            </a:r>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BEA290-5F5D-849D-0239-FBBFDE39FE9E}"/>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30FD27D-5586-B112-0802-2B95CF8F7D85}"/>
              </a:ext>
            </a:extLst>
          </p:cNvPr>
          <p:cNvSpPr txBox="1"/>
          <p:nvPr/>
        </p:nvSpPr>
        <p:spPr>
          <a:xfrm>
            <a:off x="680935" y="1593860"/>
            <a:ext cx="10398867" cy="4581319"/>
          </a:xfrm>
          <a:prstGeom prst="rect">
            <a:avLst/>
          </a:prstGeom>
          <a:noFill/>
        </p:spPr>
        <p:txBody>
          <a:bodyPr wrap="square" rtlCol="0">
            <a:spAutoFit/>
          </a:bodyPr>
          <a:lstStyle/>
          <a:p>
            <a:pPr algn="just" rtl="1">
              <a:lnSpc>
                <a:spcPct val="250000"/>
              </a:lnSpc>
            </a:pPr>
            <a:r>
              <a:rPr lang="ar-SA" b="1" dirty="0">
                <a:latin typeface="Alexandria" charset="0"/>
                <a:cs typeface="Alexandria" charset="0"/>
              </a:rPr>
              <a:t>في المحاضرة</a:t>
            </a:r>
            <a:r>
              <a:rPr lang="en-US" b="1" dirty="0">
                <a:latin typeface="Alexandria" charset="0"/>
                <a:cs typeface="Alexandria" charset="0"/>
              </a:rPr>
              <a:t> </a:t>
            </a:r>
            <a:r>
              <a:rPr lang="ar-SA" b="1" dirty="0">
                <a:latin typeface="Alexandria" charset="0"/>
                <a:cs typeface="Alexandria" charset="0"/>
              </a:rPr>
              <a:t> السابقة من مقرر </a:t>
            </a:r>
            <a:r>
              <a:rPr lang="ar-SA" b="1" dirty="0">
                <a:solidFill>
                  <a:srgbClr val="C00000"/>
                </a:solidFill>
                <a:latin typeface="Alexandria" charset="0"/>
                <a:cs typeface="Alexandria" charset="0"/>
              </a:rPr>
              <a:t>الإبداع الإعلامي</a:t>
            </a:r>
            <a:r>
              <a:rPr lang="ar-SA" b="1" dirty="0">
                <a:latin typeface="Alexandria" charset="0"/>
                <a:cs typeface="Alexandria" charset="0"/>
              </a:rPr>
              <a:t>:</a:t>
            </a:r>
          </a:p>
          <a:p>
            <a:pPr marL="342900" indent="-342900" algn="just" rtl="1">
              <a:lnSpc>
                <a:spcPct val="200000"/>
              </a:lnSpc>
              <a:buFont typeface="+mj-lt"/>
              <a:buAutoNum type="arabicPeriod"/>
            </a:pPr>
            <a:r>
              <a:rPr lang="ar-SA" dirty="0">
                <a:latin typeface="Alexandria" charset="0"/>
                <a:cs typeface="Alexandria" charset="0"/>
              </a:rPr>
              <a:t>في المحاضرة التعريفية، استعرضنا وصفاً شاملاً للمقرر وأهميته في سياق الإعلام الرقمي المتطور، وتم التأكيد على أن الإبداع ليس مجرد ميزة، بل ضرورة حتمية للتميز في هذا المجال التنافسي.</a:t>
            </a:r>
          </a:p>
          <a:p>
            <a:pPr marL="342900" indent="-342900" algn="just" rtl="1">
              <a:lnSpc>
                <a:spcPct val="200000"/>
              </a:lnSpc>
              <a:buFont typeface="+mj-lt"/>
              <a:buAutoNum type="arabicPeriod"/>
            </a:pPr>
            <a:r>
              <a:rPr lang="ar-SA" dirty="0">
                <a:latin typeface="Alexandria" charset="0"/>
                <a:cs typeface="Alexandria" charset="0"/>
              </a:rPr>
              <a:t>كما تطرقنا إلى أهداف ومخرجات التعلم الرئيسية للمقرر، وتحديد مخرجات التعلم لضمان قدرتكم على تحديد المفهوم، شرح الأبعاد، توليد الأفكار، تصميم الحملات، وتقييم المحتوى من منظور إبداعي.</a:t>
            </a:r>
          </a:p>
          <a:p>
            <a:pPr marL="342900" indent="-342900" algn="just" rtl="1">
              <a:lnSpc>
                <a:spcPct val="200000"/>
              </a:lnSpc>
              <a:buFont typeface="+mj-lt"/>
              <a:buAutoNum type="arabicPeriod"/>
            </a:pPr>
            <a:r>
              <a:rPr lang="ar-SA" dirty="0">
                <a:latin typeface="Alexandria" charset="0"/>
                <a:cs typeface="Alexandria" charset="0"/>
              </a:rPr>
              <a:t>استعرضنا أيضاً موضوعات المقرر الرئيسية، كما ناقشنا طرق التدريس والأنشطة التعليمية، ونظام التقييم وتوزيع الدرجات، وأهم المراجع، وقدمنا مقدمة موجزة عن الإبداع الإعلامي وأهميته وأبعاده الرئيسية.</a:t>
            </a:r>
          </a:p>
        </p:txBody>
      </p:sp>
      <p:pic>
        <p:nvPicPr>
          <p:cNvPr id="12" name="Graphic 21">
            <a:extLst>
              <a:ext uri="{FF2B5EF4-FFF2-40B4-BE49-F238E27FC236}">
                <a16:creationId xmlns:a16="http://schemas.microsoft.com/office/drawing/2014/main" id="{3683B42D-F4EF-A70A-0FEF-B82126B5E7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44307" y="253871"/>
            <a:ext cx="2305141" cy="1076343"/>
          </a:xfrm>
          <a:prstGeom prst="rect">
            <a:avLst/>
          </a:prstGeom>
        </p:spPr>
      </p:pic>
      <p:sp>
        <p:nvSpPr>
          <p:cNvPr id="10" name="Rectangle 9">
            <a:extLst>
              <a:ext uri="{FF2B5EF4-FFF2-40B4-BE49-F238E27FC236}">
                <a16:creationId xmlns:a16="http://schemas.microsoft.com/office/drawing/2014/main" id="{3987ED94-13C2-4F8E-96E1-60AD1DA1D008}"/>
              </a:ext>
            </a:extLst>
          </p:cNvPr>
          <p:cNvSpPr/>
          <p:nvPr/>
        </p:nvSpPr>
        <p:spPr>
          <a:xfrm>
            <a:off x="2841171" y="259841"/>
            <a:ext cx="7868545"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b="1" dirty="0">
                <a:solidFill>
                  <a:schemeClr val="bg1"/>
                </a:solidFill>
                <a:latin typeface="Alexandria" charset="0"/>
                <a:cs typeface="Alexandria" charset="0"/>
              </a:rPr>
              <a:t>ملخص المحاضرة السابقة</a:t>
            </a:r>
          </a:p>
        </p:txBody>
      </p:sp>
      <p:pic>
        <p:nvPicPr>
          <p:cNvPr id="7" name="Picture 2">
            <a:extLst>
              <a:ext uri="{FF2B5EF4-FFF2-40B4-BE49-F238E27FC236}">
                <a16:creationId xmlns:a16="http://schemas.microsoft.com/office/drawing/2014/main" id="{382CD001-AA28-4375-BC86-E54E4AEBA91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01439" y="253871"/>
            <a:ext cx="1133929" cy="10763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5733267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1000"/>
                                        <p:tgtEl>
                                          <p:spTgt spid="9">
                                            <p:txEl>
                                              <p:pRg st="0" end="0"/>
                                            </p:txEl>
                                          </p:spTgt>
                                        </p:tgtEl>
                                      </p:cBhvr>
                                    </p:animEffect>
                                    <p:anim calcmode="lin" valueType="num">
                                      <p:cBhvr>
                                        <p:cTn id="8"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03860" y="63996"/>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096000" y="2606857"/>
            <a:ext cx="6096000" cy="2183418"/>
          </a:xfrm>
          <a:prstGeom prst="rect">
            <a:avLst/>
          </a:prstGeom>
          <a:noFill/>
        </p:spPr>
        <p:txBody>
          <a:bodyPr wrap="square" rtlCol="0">
            <a:spAutoFit/>
          </a:bodyPr>
          <a:lstStyle/>
          <a:p>
            <a:pPr algn="ctr" rtl="1">
              <a:lnSpc>
                <a:spcPct val="150000"/>
              </a:lnSpc>
            </a:pPr>
            <a:r>
              <a:rPr lang="ar-SA" sz="4800" b="1" dirty="0">
                <a:solidFill>
                  <a:srgbClr val="203E5F"/>
                </a:solidFill>
                <a:latin typeface="Alexandria" panose="020F0502020204030204" pitchFamily="2" charset="-78"/>
                <a:cs typeface="Alexandria" panose="020F0502020204030204" pitchFamily="2" charset="-78"/>
              </a:rPr>
              <a:t>ماهية الإبداع الإعلامي وأبعاده</a:t>
            </a:r>
            <a:endParaRPr lang="en-US" sz="4800" b="1" dirty="0">
              <a:solidFill>
                <a:srgbClr val="203E5F"/>
              </a:solidFill>
              <a:latin typeface="Alexandria" panose="020F0502020204030204" pitchFamily="2" charset="-78"/>
              <a:cs typeface="Alexandria" panose="020F0502020204030204" pitchFamily="2" charset="-78"/>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BEA290-5F5D-849D-0239-FBBFDE39FE9E}"/>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30FD27D-5586-B112-0802-2B95CF8F7D85}"/>
              </a:ext>
            </a:extLst>
          </p:cNvPr>
          <p:cNvSpPr txBox="1"/>
          <p:nvPr/>
        </p:nvSpPr>
        <p:spPr>
          <a:xfrm>
            <a:off x="3608963" y="1603586"/>
            <a:ext cx="8126172" cy="4131196"/>
          </a:xfrm>
          <a:prstGeom prst="rect">
            <a:avLst/>
          </a:prstGeom>
          <a:noFill/>
        </p:spPr>
        <p:txBody>
          <a:bodyPr wrap="square" rtlCol="0">
            <a:spAutoFit/>
          </a:bodyPr>
          <a:lstStyle/>
          <a:p>
            <a:pPr algn="just" rtl="1">
              <a:lnSpc>
                <a:spcPct val="250000"/>
              </a:lnSpc>
            </a:pPr>
            <a:r>
              <a:rPr lang="ar-SA" b="1" dirty="0">
                <a:solidFill>
                  <a:srgbClr val="C00000"/>
                </a:solidFill>
                <a:latin typeface="Alexandria" charset="0"/>
                <a:cs typeface="Alexandria" charset="0"/>
              </a:rPr>
              <a:t>بنهاية هذه المحاضرة سيكون الطلاب قادرين على:</a:t>
            </a:r>
          </a:p>
          <a:p>
            <a:pPr algn="just" rtl="1">
              <a:lnSpc>
                <a:spcPct val="250000"/>
              </a:lnSpc>
            </a:pPr>
            <a:r>
              <a:rPr lang="ar-SA" dirty="0">
                <a:latin typeface="Alexandria" charset="0"/>
                <a:cs typeface="Alexandria" charset="0"/>
              </a:rPr>
              <a:t>1. تعريف مفهوم الإبداع الإعلامي بشكل دقيق وشامل.</a:t>
            </a:r>
          </a:p>
          <a:p>
            <a:pPr algn="just" rtl="1">
              <a:lnSpc>
                <a:spcPct val="250000"/>
              </a:lnSpc>
            </a:pPr>
            <a:r>
              <a:rPr lang="ar-SA" dirty="0">
                <a:latin typeface="Alexandria" charset="0"/>
                <a:cs typeface="Alexandria" charset="0"/>
              </a:rPr>
              <a:t>2. تحديد الأبعاد الرئيسية للإبداع الإعلامي (الطلاقة، المرونة، الأصالة، التفصيل).</a:t>
            </a:r>
          </a:p>
          <a:p>
            <a:pPr algn="just" rtl="1">
              <a:lnSpc>
                <a:spcPct val="250000"/>
              </a:lnSpc>
            </a:pPr>
            <a:r>
              <a:rPr lang="ar-SA" dirty="0">
                <a:latin typeface="Alexandria" charset="0"/>
                <a:cs typeface="Alexandria" charset="0"/>
              </a:rPr>
              <a:t>3. شرح أهمية كل بعد من أبعاد الإبداع في سياق العمل الإعلامي الرقمي.</a:t>
            </a:r>
          </a:p>
          <a:p>
            <a:pPr algn="just" rtl="1">
              <a:lnSpc>
                <a:spcPct val="250000"/>
              </a:lnSpc>
            </a:pPr>
            <a:r>
              <a:rPr lang="ar-SA" dirty="0">
                <a:latin typeface="Alexandria" charset="0"/>
                <a:cs typeface="Alexandria" charset="0"/>
              </a:rPr>
              <a:t>4. تمييز المحتوى الإعلامي المبتكر عن المحتوى التقليدي بناءً على هذه الأبعاد.</a:t>
            </a:r>
          </a:p>
          <a:p>
            <a:pPr algn="just" rtl="1">
              <a:lnSpc>
                <a:spcPct val="250000"/>
              </a:lnSpc>
            </a:pPr>
            <a:r>
              <a:rPr lang="ar-SA" dirty="0">
                <a:latin typeface="Alexandria" charset="0"/>
                <a:cs typeface="Alexandria" charset="0"/>
              </a:rPr>
              <a:t>5. ربط مفهوم الإبداع الإعلامي بالتحديات والفرص في العصر الرقمي.</a:t>
            </a:r>
          </a:p>
        </p:txBody>
      </p:sp>
      <p:pic>
        <p:nvPicPr>
          <p:cNvPr id="12" name="Graphic 21">
            <a:extLst>
              <a:ext uri="{FF2B5EF4-FFF2-40B4-BE49-F238E27FC236}">
                <a16:creationId xmlns:a16="http://schemas.microsoft.com/office/drawing/2014/main" id="{3683B42D-F4EF-A70A-0FEF-B82126B5E7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78403" y="259841"/>
            <a:ext cx="2305141" cy="1076343"/>
          </a:xfrm>
          <a:prstGeom prst="rect">
            <a:avLst/>
          </a:prstGeom>
        </p:spPr>
      </p:pic>
      <p:sp>
        <p:nvSpPr>
          <p:cNvPr id="10" name="Rectangle 9">
            <a:extLst>
              <a:ext uri="{FF2B5EF4-FFF2-40B4-BE49-F238E27FC236}">
                <a16:creationId xmlns:a16="http://schemas.microsoft.com/office/drawing/2014/main" id="{3987ED94-13C2-4F8E-96E1-60AD1DA1D008}"/>
              </a:ext>
            </a:extLst>
          </p:cNvPr>
          <p:cNvSpPr/>
          <p:nvPr/>
        </p:nvSpPr>
        <p:spPr>
          <a:xfrm>
            <a:off x="2583545" y="259841"/>
            <a:ext cx="8126172"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bg1"/>
                </a:solidFill>
                <a:latin typeface="Alexandria" charset="0"/>
                <a:cs typeface="Alexandria" charset="0"/>
              </a:rPr>
              <a:t>أهداف المحاضرة</a:t>
            </a:r>
          </a:p>
        </p:txBody>
      </p:sp>
      <p:pic>
        <p:nvPicPr>
          <p:cNvPr id="6" name="Picture 5">
            <a:extLst>
              <a:ext uri="{FF2B5EF4-FFF2-40B4-BE49-F238E27FC236}">
                <a16:creationId xmlns:a16="http://schemas.microsoft.com/office/drawing/2014/main" id="{EDD489B7-A70B-4F3A-8435-5E31F14D2DE2}"/>
              </a:ext>
            </a:extLst>
          </p:cNvPr>
          <p:cNvPicPr>
            <a:picLocks noChangeAspect="1"/>
          </p:cNvPicPr>
          <p:nvPr/>
        </p:nvPicPr>
        <p:blipFill>
          <a:blip r:embed="rId3"/>
          <a:stretch>
            <a:fillRect/>
          </a:stretch>
        </p:blipFill>
        <p:spPr>
          <a:xfrm>
            <a:off x="10819706" y="259841"/>
            <a:ext cx="1093891" cy="10763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026" name="Picture 2" descr="مجم: أهداف الدرس | Plateforme des ressources pédagogiques et d ...">
            <a:extLst>
              <a:ext uri="{FF2B5EF4-FFF2-40B4-BE49-F238E27FC236}">
                <a16:creationId xmlns:a16="http://schemas.microsoft.com/office/drawing/2014/main" id="{CEE672FA-935A-42EA-B0D3-10A4A291867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flipH="1">
            <a:off x="278401" y="2351314"/>
            <a:ext cx="3126279" cy="345870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5656280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1000"/>
                                        <p:tgtEl>
                                          <p:spTgt spid="9">
                                            <p:txEl>
                                              <p:pRg st="0" end="0"/>
                                            </p:txEl>
                                          </p:spTgt>
                                        </p:tgtEl>
                                      </p:cBhvr>
                                    </p:animEffect>
                                    <p:anim calcmode="lin" valueType="num">
                                      <p:cBhvr>
                                        <p:cTn id="8"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26"/>
                                        </p:tgtEl>
                                        <p:attrNameLst>
                                          <p:attrName>style.visibility</p:attrName>
                                        </p:attrNameLst>
                                      </p:cBhvr>
                                      <p:to>
                                        <p:strVal val="visible"/>
                                      </p:to>
                                    </p:set>
                                    <p:animEffect transition="in" filter="fade">
                                      <p:cBhvr>
                                        <p:cTn id="14" dur="1000"/>
                                        <p:tgtEl>
                                          <p:spTgt spid="1026"/>
                                        </p:tgtEl>
                                      </p:cBhvr>
                                    </p:animEffect>
                                    <p:anim calcmode="lin" valueType="num">
                                      <p:cBhvr>
                                        <p:cTn id="15" dur="1000" fill="hold"/>
                                        <p:tgtEl>
                                          <p:spTgt spid="1026"/>
                                        </p:tgtEl>
                                        <p:attrNameLst>
                                          <p:attrName>ppt_x</p:attrName>
                                        </p:attrNameLst>
                                      </p:cBhvr>
                                      <p:tavLst>
                                        <p:tav tm="0">
                                          <p:val>
                                            <p:strVal val="#ppt_x"/>
                                          </p:val>
                                        </p:tav>
                                        <p:tav tm="100000">
                                          <p:val>
                                            <p:strVal val="#ppt_x"/>
                                          </p:val>
                                        </p:tav>
                                      </p:tavLst>
                                    </p:anim>
                                    <p:anim calcmode="lin" valueType="num">
                                      <p:cBhvr>
                                        <p:cTn id="16" dur="1000" fill="hold"/>
                                        <p:tgtEl>
                                          <p:spTgt spid="10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extBox 19">
            <a:extLst>
              <a:ext uri="{FF2B5EF4-FFF2-40B4-BE49-F238E27FC236}">
                <a16:creationId xmlns:a16="http://schemas.microsoft.com/office/drawing/2014/main" id="{58BEFEA7-9FA3-E96B-E7E7-708F9BDE0C68}"/>
              </a:ext>
            </a:extLst>
          </p:cNvPr>
          <p:cNvSpPr txBox="1"/>
          <p:nvPr/>
        </p:nvSpPr>
        <p:spPr>
          <a:xfrm>
            <a:off x="671206" y="1628781"/>
            <a:ext cx="6037828" cy="4996817"/>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في عالم يتسم </a:t>
            </a:r>
            <a:r>
              <a:rPr lang="ar-SA" dirty="0">
                <a:solidFill>
                  <a:srgbClr val="C00000"/>
                </a:solidFill>
                <a:latin typeface="Alexandria" charset="0"/>
                <a:cs typeface="Alexandria" charset="0"/>
              </a:rPr>
              <a:t>بالتدفق الهائل للمعلومات </a:t>
            </a:r>
            <a:r>
              <a:rPr lang="ar-SA" dirty="0">
                <a:latin typeface="Alexandria" charset="0"/>
                <a:cs typeface="Alexandria" charset="0"/>
              </a:rPr>
              <a:t>والتطور التكنولوجي المتسارع، لم يعد الإعلام مجرد وسيلة لنقل الأخبار أو الترفيه، بل أصبح ساحة للتنافس الشديد على جذب الانتباه والتأثير في الرأي العام.</a:t>
            </a:r>
          </a:p>
          <a:p>
            <a:pPr algn="just" rtl="1">
              <a:lnSpc>
                <a:spcPct val="200000"/>
              </a:lnSpc>
            </a:pPr>
            <a:r>
              <a:rPr lang="ar-SA" dirty="0">
                <a:latin typeface="Alexandria" charset="0"/>
                <a:cs typeface="Alexandria" charset="0"/>
              </a:rPr>
              <a:t>2. يبرز الإبداع الإعلامي كعنصر حاسم لا غنى عنه للمؤسسات والأفراد الذين يسعون للتميز والبقاء في المشهد الإعلامي الرقمي، إنه </a:t>
            </a:r>
            <a:r>
              <a:rPr lang="ar-SA" dirty="0">
                <a:solidFill>
                  <a:srgbClr val="C00000"/>
                </a:solidFill>
                <a:latin typeface="Alexandria" charset="0"/>
                <a:cs typeface="Alexandria" charset="0"/>
              </a:rPr>
              <a:t>القدرة على تقديم المحتوى بطرق جديدة ومبتكرة</a:t>
            </a:r>
            <a:r>
              <a:rPr lang="ar-SA" dirty="0">
                <a:latin typeface="Alexandria" charset="0"/>
                <a:cs typeface="Alexandria" charset="0"/>
              </a:rPr>
              <a:t>، تتجاوز المألوف وتلفت الأنظار، مما يضمن وصول الرسالة بفعالية وتحقيق الأهداف المرجوة.</a:t>
            </a:r>
          </a:p>
        </p:txBody>
      </p:sp>
      <p:sp>
        <p:nvSpPr>
          <p:cNvPr id="24" name="Rectangle 23">
            <a:extLst>
              <a:ext uri="{FF2B5EF4-FFF2-40B4-BE49-F238E27FC236}">
                <a16:creationId xmlns:a16="http://schemas.microsoft.com/office/drawing/2014/main" id="{E14435AF-2C49-F542-8475-CDF4FB10336F}"/>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B14F10E-6558-4AB3-912D-911876447340}"/>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الأولى  - ماهية الإبداع الإعلامي وأبعاده</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820C1907-7986-48B8-98CC-D2312C30A2A8}"/>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الإبداع الإعلامي ضرورة العصر الرقمي</a:t>
            </a:r>
          </a:p>
        </p:txBody>
      </p:sp>
      <p:pic>
        <p:nvPicPr>
          <p:cNvPr id="17" name="Graphic 21">
            <a:extLst>
              <a:ext uri="{FF2B5EF4-FFF2-40B4-BE49-F238E27FC236}">
                <a16:creationId xmlns:a16="http://schemas.microsoft.com/office/drawing/2014/main" id="{39C420C8-2E83-475F-9FB1-BEE171008E7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1026" name="Picture 2" descr="تخصص الإعلام الرقمي: معلومات مفيدة جداً للطلاب لعام 2025">
            <a:extLst>
              <a:ext uri="{FF2B5EF4-FFF2-40B4-BE49-F238E27FC236}">
                <a16:creationId xmlns:a16="http://schemas.microsoft.com/office/drawing/2014/main" id="{F87CA1B2-AA26-7F9C-3106-FE9F1DD9413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76353" y="1695274"/>
            <a:ext cx="4863830" cy="486383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066892-4BBA-9B35-F784-649C19E36340}"/>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C358E85F-9D68-2E50-57FC-C9219F7FE2FB}"/>
              </a:ext>
            </a:extLst>
          </p:cNvPr>
          <p:cNvSpPr txBox="1"/>
          <p:nvPr/>
        </p:nvSpPr>
        <p:spPr>
          <a:xfrm>
            <a:off x="776748" y="1560686"/>
            <a:ext cx="10766935" cy="4996817"/>
          </a:xfrm>
          <a:prstGeom prst="rect">
            <a:avLst/>
          </a:prstGeom>
          <a:noFill/>
        </p:spPr>
        <p:txBody>
          <a:bodyPr wrap="square" rtlCol="0">
            <a:spAutoFit/>
          </a:bodyPr>
          <a:lstStyle/>
          <a:p>
            <a:pPr algn="just" rtl="1">
              <a:lnSpc>
                <a:spcPct val="200000"/>
              </a:lnSpc>
            </a:pPr>
            <a:r>
              <a:rPr lang="ar-SA" dirty="0">
                <a:latin typeface="Alexandria" charset="0"/>
                <a:cs typeface="Alexandria" charset="0"/>
              </a:rPr>
              <a:t>3. إن الإبداع في الإعلام الرقمي لا يقتصر على الجانب الفني أو الجمالي فحسب، بل يمتد ليشمل جميع </a:t>
            </a:r>
            <a:r>
              <a:rPr lang="ar-SA" dirty="0">
                <a:solidFill>
                  <a:srgbClr val="C00000"/>
                </a:solidFill>
                <a:latin typeface="Alexandria" charset="0"/>
                <a:cs typeface="Alexandria" charset="0"/>
              </a:rPr>
              <a:t>مراحل العملية الإعلامية</a:t>
            </a:r>
            <a:r>
              <a:rPr lang="ar-SA" dirty="0">
                <a:latin typeface="Alexandria" charset="0"/>
                <a:cs typeface="Alexandria" charset="0"/>
              </a:rPr>
              <a:t>، من توليد الأفكار وصياغة الرسائل، إلى اختيار المنصات والتفاعل مع الجمهور.</a:t>
            </a:r>
          </a:p>
          <a:p>
            <a:pPr algn="just" rtl="1">
              <a:lnSpc>
                <a:spcPct val="200000"/>
              </a:lnSpc>
            </a:pPr>
            <a:r>
              <a:rPr lang="ar-SA" dirty="0">
                <a:latin typeface="Alexandria" charset="0"/>
                <a:cs typeface="Alexandria" charset="0"/>
              </a:rPr>
              <a:t>4. يتطلب هذا النوع من الإبداع </a:t>
            </a:r>
            <a:r>
              <a:rPr lang="ar-SA" dirty="0">
                <a:solidFill>
                  <a:srgbClr val="C00000"/>
                </a:solidFill>
                <a:latin typeface="Alexandria" charset="0"/>
                <a:cs typeface="Alexandria" charset="0"/>
              </a:rPr>
              <a:t>فهماً عميقاً للجمهور </a:t>
            </a:r>
            <a:r>
              <a:rPr lang="ar-SA" dirty="0">
                <a:latin typeface="Alexandria" charset="0"/>
                <a:cs typeface="Alexandria" charset="0"/>
              </a:rPr>
              <a:t>المستهدف، وقدرة على التنبؤ بالاتجاهات المستقبلية، ومرونة في التكيف مع التغيرات السريعة في سلوكيات المستهلكين والتقنيات المتاحة. </a:t>
            </a:r>
          </a:p>
          <a:p>
            <a:pPr algn="just" rtl="1">
              <a:lnSpc>
                <a:spcPct val="200000"/>
              </a:lnSpc>
            </a:pPr>
            <a:r>
              <a:rPr lang="ar-SA" dirty="0">
                <a:latin typeface="Alexandria" charset="0"/>
                <a:cs typeface="Alexandria" charset="0"/>
              </a:rPr>
              <a:t>5. </a:t>
            </a:r>
            <a:r>
              <a:rPr lang="ar-SA" dirty="0">
                <a:solidFill>
                  <a:srgbClr val="C00000"/>
                </a:solidFill>
                <a:latin typeface="Alexandria" charset="0"/>
                <a:cs typeface="Alexandria" charset="0"/>
              </a:rPr>
              <a:t>الإعلامي المبدع</a:t>
            </a:r>
            <a:r>
              <a:rPr lang="ar-SA" dirty="0">
                <a:latin typeface="Alexandria" charset="0"/>
                <a:cs typeface="Alexandria" charset="0"/>
              </a:rPr>
              <a:t> هو من يستطيع تحويل التحديات إلى فرص، وتقديم حلول إعلامية مبتكرة للمشكلات المعقدة، و تكمن أهمية الإبداع الإعلامي في قدرته على كسر حاجز التشبع الإعلامي الذي يعاني منه الجمهور اليوم.</a:t>
            </a:r>
          </a:p>
          <a:p>
            <a:pPr algn="just" rtl="1">
              <a:lnSpc>
                <a:spcPct val="200000"/>
              </a:lnSpc>
            </a:pPr>
            <a:r>
              <a:rPr lang="ar-SA" dirty="0">
                <a:latin typeface="Alexandria" charset="0"/>
                <a:cs typeface="Alexandria" charset="0"/>
              </a:rPr>
              <a:t>6. الإبداع هنا هو </a:t>
            </a:r>
            <a:r>
              <a:rPr lang="ar-SA" dirty="0">
                <a:solidFill>
                  <a:srgbClr val="C00000"/>
                </a:solidFill>
                <a:latin typeface="Alexandria" charset="0"/>
                <a:cs typeface="Alexandria" charset="0"/>
              </a:rPr>
              <a:t>المفتاح لإنشاء محتوى</a:t>
            </a:r>
            <a:r>
              <a:rPr lang="ar-SA" dirty="0">
                <a:latin typeface="Alexandria" charset="0"/>
                <a:cs typeface="Alexandria" charset="0"/>
              </a:rPr>
              <a:t> لا يُنسى، يثير الفضول، ويحفز التفكير، ويشجع على المشاركة والتفاعل، إنه يضمن أن الرسالة الإعلامية لا تصل فقط، بل تترك </a:t>
            </a:r>
            <a:r>
              <a:rPr lang="ar-SA" dirty="0">
                <a:solidFill>
                  <a:srgbClr val="C00000"/>
                </a:solidFill>
                <a:latin typeface="Alexandria" charset="0"/>
                <a:cs typeface="Alexandria" charset="0"/>
              </a:rPr>
              <a:t>أثراً عميقاً ودائماً </a:t>
            </a:r>
            <a:r>
              <a:rPr lang="ar-SA" dirty="0">
                <a:latin typeface="Alexandria" charset="0"/>
                <a:cs typeface="Alexandria" charset="0"/>
              </a:rPr>
              <a:t>في أذهان المتلقين.</a:t>
            </a:r>
          </a:p>
        </p:txBody>
      </p:sp>
      <p:sp>
        <p:nvSpPr>
          <p:cNvPr id="24" name="Rectangle 23">
            <a:extLst>
              <a:ext uri="{FF2B5EF4-FFF2-40B4-BE49-F238E27FC236}">
                <a16:creationId xmlns:a16="http://schemas.microsoft.com/office/drawing/2014/main" id="{A878B096-865D-DF96-1F3E-E3A03DB5A090}"/>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E5F58B83-372F-533F-B316-6D8BEFF1F411}"/>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الأولى  - ماهية الإبداع الإعلامي وأبعاده</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A00D4651-6D6F-10EB-F06F-73D0808EB7BD}"/>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الإبداع الإعلامي ضرورة العصر الرقمي</a:t>
            </a:r>
          </a:p>
        </p:txBody>
      </p:sp>
      <p:pic>
        <p:nvPicPr>
          <p:cNvPr id="17" name="Graphic 21">
            <a:extLst>
              <a:ext uri="{FF2B5EF4-FFF2-40B4-BE49-F238E27FC236}">
                <a16:creationId xmlns:a16="http://schemas.microsoft.com/office/drawing/2014/main" id="{B1020AE6-6359-26DD-695F-B57BBEF3696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4120669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2" end="2"/>
                                            </p:txEl>
                                          </p:spTgt>
                                        </p:tgtEl>
                                        <p:attrNameLst>
                                          <p:attrName>style.visibility</p:attrName>
                                        </p:attrNameLst>
                                      </p:cBhvr>
                                      <p:to>
                                        <p:strVal val="visible"/>
                                      </p:to>
                                    </p:set>
                                    <p:animEffect transition="in" filter="fade">
                                      <p:cBhvr>
                                        <p:cTn id="22" dur="500"/>
                                        <p:tgtEl>
                                          <p:spTgt spid="20">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0">
                                            <p:txEl>
                                              <p:pRg st="3" end="3"/>
                                            </p:txEl>
                                          </p:spTgt>
                                        </p:tgtEl>
                                        <p:attrNameLst>
                                          <p:attrName>style.visibility</p:attrName>
                                        </p:attrNameLst>
                                      </p:cBhvr>
                                      <p:to>
                                        <p:strVal val="visible"/>
                                      </p:to>
                                    </p:set>
                                    <p:animEffect transition="in" filter="fade">
                                      <p:cBhvr>
                                        <p:cTn id="27" dur="500"/>
                                        <p:tgtEl>
                                          <p:spTgt spid="20">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CCD485-A8BE-71CF-62FC-B4E18D97387C}"/>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A289EE1A-6E97-84DD-F46B-22B3CC416346}"/>
              </a:ext>
            </a:extLst>
          </p:cNvPr>
          <p:cNvSpPr txBox="1"/>
          <p:nvPr/>
        </p:nvSpPr>
        <p:spPr>
          <a:xfrm>
            <a:off x="4980562" y="1599598"/>
            <a:ext cx="6563121" cy="4996817"/>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يمكن تعريف </a:t>
            </a:r>
            <a:r>
              <a:rPr lang="ar-SA" dirty="0">
                <a:solidFill>
                  <a:srgbClr val="C00000"/>
                </a:solidFill>
                <a:latin typeface="Alexandria" charset="0"/>
                <a:cs typeface="Alexandria" charset="0"/>
              </a:rPr>
              <a:t>الإبداع الإعلامي </a:t>
            </a:r>
            <a:r>
              <a:rPr lang="ar-SA" dirty="0">
                <a:latin typeface="Alexandria" charset="0"/>
                <a:cs typeface="Alexandria" charset="0"/>
              </a:rPr>
              <a:t>بأنه القدرة على إنتاج محتوى إعلامي أو تقديم خدمات إعلامية بطرق جديدة، فريدة، وغير تقليدية، تتسم </a:t>
            </a:r>
            <a:r>
              <a:rPr lang="ar-SA" dirty="0">
                <a:solidFill>
                  <a:srgbClr val="C00000"/>
                </a:solidFill>
                <a:latin typeface="Alexandria" charset="0"/>
                <a:cs typeface="Alexandria" charset="0"/>
              </a:rPr>
              <a:t>بالأصالة والجاذبية</a:t>
            </a:r>
            <a:r>
              <a:rPr lang="ar-SA" dirty="0">
                <a:latin typeface="Alexandria" charset="0"/>
                <a:cs typeface="Alexandria" charset="0"/>
              </a:rPr>
              <a:t>، وتلبي احتياجات الجمهور المستهدف بفعالية، مع تحقيق الأهداف الإعلامية المرجوة. </a:t>
            </a:r>
          </a:p>
          <a:p>
            <a:pPr algn="just" rtl="1">
              <a:lnSpc>
                <a:spcPct val="200000"/>
              </a:lnSpc>
            </a:pPr>
            <a:r>
              <a:rPr lang="ar-SA" dirty="0">
                <a:latin typeface="Alexandria" charset="0"/>
                <a:cs typeface="Alexandria" charset="0"/>
              </a:rPr>
              <a:t>2. هذا التعريف يتجاوز مجرد </a:t>
            </a:r>
            <a:r>
              <a:rPr lang="ar-SA" dirty="0">
                <a:solidFill>
                  <a:srgbClr val="C00000"/>
                </a:solidFill>
                <a:latin typeface="Alexandria" charset="0"/>
                <a:cs typeface="Alexandria" charset="0"/>
              </a:rPr>
              <a:t>التفكير خارج الصندوق </a:t>
            </a:r>
            <a:r>
              <a:rPr lang="ar-SA" dirty="0">
                <a:latin typeface="Alexandria" charset="0"/>
                <a:cs typeface="Alexandria" charset="0"/>
              </a:rPr>
              <a:t>ليشمل التنفيذ العملي للأفكار المبتكرة في سياق إعلامي، سواء كان ذلك في صياغة الأخبار، تصميم الإعلانات، إنتاج البرامج، أو إدارة الحملات الرقمية. إنه يجمع بين الفكر الخلاق والقدرة على تحويل هذا الفكر إلى واقع ملموس ومؤثر.</a:t>
            </a:r>
          </a:p>
        </p:txBody>
      </p:sp>
      <p:sp>
        <p:nvSpPr>
          <p:cNvPr id="24" name="Rectangle 23">
            <a:extLst>
              <a:ext uri="{FF2B5EF4-FFF2-40B4-BE49-F238E27FC236}">
                <a16:creationId xmlns:a16="http://schemas.microsoft.com/office/drawing/2014/main" id="{143FBF38-F106-EF03-D51B-D5EA3E09A84E}"/>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6042EAD8-EF69-98BA-B87C-FDC5FD272A4E}"/>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الأولى  - ماهية الإبداع الإعلامي وأبعاده</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3172575A-59D4-4302-3BA7-8339565DFAAB}"/>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تعريف الإبداع الإعلامي: المفهوم الشامل</a:t>
            </a:r>
          </a:p>
        </p:txBody>
      </p:sp>
      <p:pic>
        <p:nvPicPr>
          <p:cNvPr id="17" name="Graphic 21">
            <a:extLst>
              <a:ext uri="{FF2B5EF4-FFF2-40B4-BE49-F238E27FC236}">
                <a16:creationId xmlns:a16="http://schemas.microsoft.com/office/drawing/2014/main" id="{FB61A668-6391-ADBA-E7F1-85351E6E1D6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2050" name="Picture 2" descr="Fin الإبداع والتميز والابتكار">
            <a:extLst>
              <a:ext uri="{FF2B5EF4-FFF2-40B4-BE49-F238E27FC236}">
                <a16:creationId xmlns:a16="http://schemas.microsoft.com/office/drawing/2014/main" id="{BB8DFBC5-EDBC-5328-8986-74A0D0426A7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61236" y="1838527"/>
            <a:ext cx="4270443" cy="42704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7253707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DA2C4C-F522-A899-46EA-90CA8077CC19}"/>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E3DD9B29-B4A0-B748-33D4-44915E1E4569}"/>
              </a:ext>
            </a:extLst>
          </p:cNvPr>
          <p:cNvSpPr txBox="1"/>
          <p:nvPr/>
        </p:nvSpPr>
        <p:spPr>
          <a:xfrm>
            <a:off x="651753" y="1589870"/>
            <a:ext cx="10891930" cy="4750596"/>
          </a:xfrm>
          <a:prstGeom prst="rect">
            <a:avLst/>
          </a:prstGeom>
          <a:noFill/>
        </p:spPr>
        <p:txBody>
          <a:bodyPr wrap="square" rtlCol="0">
            <a:spAutoFit/>
          </a:bodyPr>
          <a:lstStyle/>
          <a:p>
            <a:pPr algn="just" rtl="1">
              <a:lnSpc>
                <a:spcPct val="200000"/>
              </a:lnSpc>
            </a:pPr>
            <a:r>
              <a:rPr lang="ar-SA" dirty="0">
                <a:latin typeface="Alexandria" charset="0"/>
                <a:cs typeface="Alexandria" charset="0"/>
              </a:rPr>
              <a:t>3. لا يقتصر الإبداع الإعلامي على </a:t>
            </a:r>
            <a:r>
              <a:rPr lang="ar-SA" dirty="0">
                <a:solidFill>
                  <a:srgbClr val="C00000"/>
                </a:solidFill>
                <a:latin typeface="Alexandria" charset="0"/>
                <a:cs typeface="Alexandria" charset="0"/>
              </a:rPr>
              <a:t>إنتاج محتوى جديد تماماً</a:t>
            </a:r>
            <a:r>
              <a:rPr lang="ar-SA" dirty="0">
                <a:latin typeface="Alexandria" charset="0"/>
                <a:cs typeface="Alexandria" charset="0"/>
              </a:rPr>
              <a:t>، بل يشمل أيضاً القدرة على تطوير وتحسين المحتوى الحالي بطرق مبتكرة، أو إعادة تقديم الأفكار القديمة بأسلوب متجدد ومختلف. </a:t>
            </a:r>
          </a:p>
          <a:p>
            <a:pPr algn="just" rtl="1">
              <a:lnSpc>
                <a:spcPct val="200000"/>
              </a:lnSpc>
            </a:pPr>
            <a:endParaRPr lang="ar-SA" sz="500" dirty="0">
              <a:latin typeface="Alexandria" charset="0"/>
              <a:cs typeface="Alexandria" charset="0"/>
            </a:endParaRPr>
          </a:p>
          <a:p>
            <a:pPr algn="just" rtl="1">
              <a:lnSpc>
                <a:spcPct val="200000"/>
              </a:lnSpc>
            </a:pPr>
            <a:r>
              <a:rPr lang="ar-SA" dirty="0">
                <a:latin typeface="Alexandria" charset="0"/>
                <a:cs typeface="Alexandria" charset="0"/>
              </a:rPr>
              <a:t>4. قد يكون الإبداع في </a:t>
            </a:r>
            <a:r>
              <a:rPr lang="ar-SA" dirty="0">
                <a:solidFill>
                  <a:srgbClr val="C00000"/>
                </a:solidFill>
                <a:latin typeface="Alexandria" charset="0"/>
                <a:cs typeface="Alexandria" charset="0"/>
              </a:rPr>
              <a:t>استخدام تقنية جديدة لسرد قصة قديمة</a:t>
            </a:r>
            <a:r>
              <a:rPr lang="ar-SA" dirty="0">
                <a:latin typeface="Alexandria" charset="0"/>
                <a:cs typeface="Alexandria" charset="0"/>
              </a:rPr>
              <a:t>، أو في دمج وسائط متعددة بطريقة غير مألوفة لتعزيز الرسالة، والهدف هو إحداث </a:t>
            </a:r>
            <a:r>
              <a:rPr lang="ar-SA" dirty="0">
                <a:solidFill>
                  <a:srgbClr val="C00000"/>
                </a:solidFill>
                <a:latin typeface="Alexandria" charset="0"/>
                <a:cs typeface="Alexandria" charset="0"/>
              </a:rPr>
              <a:t>تأثير إيجابي ومميز </a:t>
            </a:r>
            <a:r>
              <a:rPr lang="ar-SA" dirty="0">
                <a:latin typeface="Alexandria" charset="0"/>
                <a:cs typeface="Alexandria" charset="0"/>
              </a:rPr>
              <a:t>على الجمهور، سواء كان ذلك من خلال إثارة الفضول، أو تحفيز التفكير النقدي، أو تشجيع المشاركة المجتمعية، أو حتى مجرد الترفيه بطريقة مبتكرة.</a:t>
            </a:r>
          </a:p>
          <a:p>
            <a:pPr algn="just" rtl="1">
              <a:lnSpc>
                <a:spcPct val="200000"/>
              </a:lnSpc>
            </a:pPr>
            <a:endParaRPr lang="ar-SA" sz="500" dirty="0">
              <a:latin typeface="Alexandria" charset="0"/>
              <a:cs typeface="Alexandria" charset="0"/>
            </a:endParaRPr>
          </a:p>
          <a:p>
            <a:pPr algn="just" rtl="1">
              <a:lnSpc>
                <a:spcPct val="200000"/>
              </a:lnSpc>
            </a:pPr>
            <a:r>
              <a:rPr lang="ar-SA" dirty="0">
                <a:latin typeface="Alexandria" charset="0"/>
                <a:cs typeface="Alexandria" charset="0"/>
              </a:rPr>
              <a:t>5. يتميز </a:t>
            </a:r>
            <a:r>
              <a:rPr lang="ar-SA" dirty="0">
                <a:solidFill>
                  <a:srgbClr val="C00000"/>
                </a:solidFill>
                <a:latin typeface="Alexandria" charset="0"/>
                <a:cs typeface="Alexandria" charset="0"/>
              </a:rPr>
              <a:t>الإبداع الإعلامي</a:t>
            </a:r>
            <a:r>
              <a:rPr lang="ar-SA" dirty="0">
                <a:latin typeface="Alexandria" charset="0"/>
                <a:cs typeface="Alexandria" charset="0"/>
              </a:rPr>
              <a:t> بكونه عملية </a:t>
            </a:r>
            <a:r>
              <a:rPr lang="ar-SA" dirty="0">
                <a:solidFill>
                  <a:srgbClr val="C00000"/>
                </a:solidFill>
                <a:latin typeface="Alexandria" charset="0"/>
                <a:cs typeface="Alexandria" charset="0"/>
              </a:rPr>
              <a:t>ديناميكية</a:t>
            </a:r>
            <a:r>
              <a:rPr lang="ar-SA" dirty="0">
                <a:latin typeface="Alexandria" charset="0"/>
                <a:cs typeface="Alexandria" charset="0"/>
              </a:rPr>
              <a:t> ومستمرة، تتأثر بالبيئة المحيطة وتتفاعل معها، فهو ليس حدثاً لمرة واحدة، بل هو </a:t>
            </a:r>
            <a:r>
              <a:rPr lang="ar-SA" dirty="0">
                <a:solidFill>
                  <a:srgbClr val="C00000"/>
                </a:solidFill>
                <a:latin typeface="Alexandria" charset="0"/>
                <a:cs typeface="Alexandria" charset="0"/>
              </a:rPr>
              <a:t>نهج عمل </a:t>
            </a:r>
            <a:r>
              <a:rPr lang="ar-SA" dirty="0">
                <a:latin typeface="Alexandria" charset="0"/>
                <a:cs typeface="Alexandria" charset="0"/>
              </a:rPr>
              <a:t>يتطلب البحث المستمر عن الجديد، والتجريب، والتعلم من الأخطاء، والتكيف مع التغيرات. </a:t>
            </a:r>
          </a:p>
        </p:txBody>
      </p:sp>
      <p:sp>
        <p:nvSpPr>
          <p:cNvPr id="24" name="Rectangle 23">
            <a:extLst>
              <a:ext uri="{FF2B5EF4-FFF2-40B4-BE49-F238E27FC236}">
                <a16:creationId xmlns:a16="http://schemas.microsoft.com/office/drawing/2014/main" id="{0575781E-306B-7DCB-4F91-46DB35C26147}"/>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AB812DE8-2BD7-5F3A-14C4-6874CBC88B8F}"/>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الأولى  - ماهية الإبداع الإعلامي وأبعاده</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D2E75731-BD39-71F1-BC0C-9262357D7570}"/>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تعريف الإبداع الإعلامي: المفهوم الشامل</a:t>
            </a:r>
          </a:p>
        </p:txBody>
      </p:sp>
      <p:pic>
        <p:nvPicPr>
          <p:cNvPr id="17" name="Graphic 21">
            <a:extLst>
              <a:ext uri="{FF2B5EF4-FFF2-40B4-BE49-F238E27FC236}">
                <a16:creationId xmlns:a16="http://schemas.microsoft.com/office/drawing/2014/main" id="{04539D30-5E8C-6D0E-A3FA-325BBF73987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7757702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D2AADB-E61C-5A75-72DE-751F9D815168}"/>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6B875977-11F0-4206-E01F-C2D5461BEDA0}"/>
              </a:ext>
            </a:extLst>
          </p:cNvPr>
          <p:cNvSpPr txBox="1"/>
          <p:nvPr/>
        </p:nvSpPr>
        <p:spPr>
          <a:xfrm>
            <a:off x="856034" y="1531502"/>
            <a:ext cx="10687649" cy="1672830"/>
          </a:xfrm>
          <a:prstGeom prst="rect">
            <a:avLst/>
          </a:prstGeom>
          <a:noFill/>
        </p:spPr>
        <p:txBody>
          <a:bodyPr wrap="square" rtlCol="0">
            <a:spAutoFit/>
          </a:bodyPr>
          <a:lstStyle/>
          <a:p>
            <a:pPr algn="just" rtl="1">
              <a:lnSpc>
                <a:spcPct val="200000"/>
              </a:lnSpc>
            </a:pPr>
            <a:r>
              <a:rPr lang="ar-SA" dirty="0">
                <a:latin typeface="Alexandria" charset="0"/>
                <a:cs typeface="Alexandria" charset="0"/>
              </a:rPr>
              <a:t>5. في العصر الرقمي، حيث تتغير الأدوات والمنصات وسلوكيات الجمهور بسرعة، يصبح </a:t>
            </a:r>
            <a:r>
              <a:rPr lang="ar-SA" dirty="0">
                <a:solidFill>
                  <a:srgbClr val="C00000"/>
                </a:solidFill>
                <a:latin typeface="Alexandria" charset="0"/>
                <a:cs typeface="Alexandria" charset="0"/>
              </a:rPr>
              <a:t>الإبداع الإعلامي </a:t>
            </a:r>
            <a:r>
              <a:rPr lang="ar-SA" dirty="0">
                <a:latin typeface="Alexandria" charset="0"/>
                <a:cs typeface="Alexandria" charset="0"/>
              </a:rPr>
              <a:t>ضرورة للبقاء في الصدارة، ويتطلب من الإعلامي أن يكون مبدعاً في التفكير، ومرناً في التنفيذ، وقادراً على التكيف مع التحديات المستجدة، مع الحفاظ على الأصالة والتميز في كل ما يقدمه.</a:t>
            </a:r>
          </a:p>
        </p:txBody>
      </p:sp>
      <p:sp>
        <p:nvSpPr>
          <p:cNvPr id="24" name="Rectangle 23">
            <a:extLst>
              <a:ext uri="{FF2B5EF4-FFF2-40B4-BE49-F238E27FC236}">
                <a16:creationId xmlns:a16="http://schemas.microsoft.com/office/drawing/2014/main" id="{F39230C5-B9FA-D663-9D22-DF2503EE1A8C}"/>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4C9E4A6-5EB1-C199-57F3-869D2E9583DE}"/>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الأولى  - ماهية الإبداع الإعلامي وأبعاده</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6418634C-DD6B-5422-A0A2-CDA2E0857516}"/>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تعريف الإبداع الإعلامي: المفهوم الشامل</a:t>
            </a:r>
          </a:p>
        </p:txBody>
      </p:sp>
      <p:pic>
        <p:nvPicPr>
          <p:cNvPr id="17" name="Graphic 21">
            <a:extLst>
              <a:ext uri="{FF2B5EF4-FFF2-40B4-BE49-F238E27FC236}">
                <a16:creationId xmlns:a16="http://schemas.microsoft.com/office/drawing/2014/main" id="{71FBF79A-F161-2187-055E-27EBF00610E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3074" name="Picture 2" descr="مواضيع الابتكار والابداع - الشبكة العربية للتميز والاستدامة">
            <a:extLst>
              <a:ext uri="{FF2B5EF4-FFF2-40B4-BE49-F238E27FC236}">
                <a16:creationId xmlns:a16="http://schemas.microsoft.com/office/drawing/2014/main" id="{420531B6-CB7B-FBC0-9EBE-E6CBA1762B1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6035" y="3506824"/>
            <a:ext cx="10778246" cy="312922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029731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F07445-9E16-6F94-122B-E8C557226772}"/>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E206018F-39B6-7465-5143-83BBF7244BC8}"/>
              </a:ext>
            </a:extLst>
          </p:cNvPr>
          <p:cNvSpPr txBox="1"/>
          <p:nvPr/>
        </p:nvSpPr>
        <p:spPr>
          <a:xfrm>
            <a:off x="733361" y="1609323"/>
            <a:ext cx="6523473" cy="5150705"/>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يمثل </a:t>
            </a:r>
            <a:r>
              <a:rPr lang="ar-SA" dirty="0">
                <a:solidFill>
                  <a:srgbClr val="C00000"/>
                </a:solidFill>
                <a:latin typeface="Alexandria" charset="0"/>
                <a:cs typeface="Alexandria" charset="0"/>
              </a:rPr>
              <a:t>الإبداع الإعلامي </a:t>
            </a:r>
            <a:r>
              <a:rPr lang="ar-SA" dirty="0">
                <a:latin typeface="Alexandria" charset="0"/>
                <a:cs typeface="Alexandria" charset="0"/>
              </a:rPr>
              <a:t>جسراً يربط بين الفكرة المجردة والتطبيق العملي في المجال الإعلامي، تبدأ العملية بفكرة قد تكون بسيطة أو معقدة، ولكنها تحمل في تفاصيلها </a:t>
            </a:r>
            <a:r>
              <a:rPr lang="ar-SA" dirty="0">
                <a:solidFill>
                  <a:srgbClr val="C00000"/>
                </a:solidFill>
                <a:latin typeface="Alexandria" charset="0"/>
                <a:cs typeface="Alexandria" charset="0"/>
              </a:rPr>
              <a:t>التميز والاختلاف</a:t>
            </a:r>
            <a:r>
              <a:rPr lang="ar-SA" dirty="0">
                <a:latin typeface="Alexandria" charset="0"/>
                <a:cs typeface="Alexandria" charset="0"/>
              </a:rPr>
              <a:t>. </a:t>
            </a:r>
          </a:p>
          <a:p>
            <a:pPr algn="just" rtl="1">
              <a:lnSpc>
                <a:spcPct val="200000"/>
              </a:lnSpc>
            </a:pPr>
            <a:endParaRPr lang="ar-SA" sz="500" dirty="0">
              <a:latin typeface="Alexandria" charset="0"/>
              <a:cs typeface="Alexandria" charset="0"/>
            </a:endParaRPr>
          </a:p>
          <a:p>
            <a:pPr algn="just" rtl="1">
              <a:lnSpc>
                <a:spcPct val="200000"/>
              </a:lnSpc>
            </a:pPr>
            <a:r>
              <a:rPr lang="ar-SA" dirty="0">
                <a:latin typeface="Alexandria" charset="0"/>
                <a:cs typeface="Alexandria" charset="0"/>
              </a:rPr>
              <a:t>2. هذه الفكرة قد تنبع من </a:t>
            </a:r>
            <a:r>
              <a:rPr lang="ar-SA" dirty="0">
                <a:solidFill>
                  <a:srgbClr val="C00000"/>
                </a:solidFill>
                <a:latin typeface="Alexandria" charset="0"/>
                <a:cs typeface="Alexandria" charset="0"/>
              </a:rPr>
              <a:t>ملاحظة</a:t>
            </a:r>
            <a:r>
              <a:rPr lang="ar-SA" dirty="0">
                <a:latin typeface="Alexandria" charset="0"/>
                <a:cs typeface="Alexandria" charset="0"/>
              </a:rPr>
              <a:t> دقيقة </a:t>
            </a:r>
            <a:r>
              <a:rPr lang="ar-SA" dirty="0">
                <a:solidFill>
                  <a:srgbClr val="C00000"/>
                </a:solidFill>
                <a:latin typeface="Alexandria" charset="0"/>
                <a:cs typeface="Alexandria" charset="0"/>
              </a:rPr>
              <a:t>لاحتياجات</a:t>
            </a:r>
            <a:r>
              <a:rPr lang="ar-SA" dirty="0">
                <a:latin typeface="Alexandria" charset="0"/>
                <a:cs typeface="Alexandria" charset="0"/>
              </a:rPr>
              <a:t> </a:t>
            </a:r>
            <a:r>
              <a:rPr lang="ar-SA" dirty="0">
                <a:solidFill>
                  <a:srgbClr val="C00000"/>
                </a:solidFill>
                <a:latin typeface="Alexandria" charset="0"/>
                <a:cs typeface="Alexandria" charset="0"/>
              </a:rPr>
              <a:t>الجمهور</a:t>
            </a:r>
            <a:r>
              <a:rPr lang="ar-SA" dirty="0">
                <a:latin typeface="Alexandria" charset="0"/>
                <a:cs typeface="Alexandria" charset="0"/>
              </a:rPr>
              <a:t>، أو من تحليل معمق للاتجاهات السائدة، أو حتى من ومضة إلهام مفاجئة. </a:t>
            </a:r>
          </a:p>
          <a:p>
            <a:pPr algn="just" rtl="1">
              <a:lnSpc>
                <a:spcPct val="200000"/>
              </a:lnSpc>
            </a:pPr>
            <a:r>
              <a:rPr lang="ar-SA" dirty="0">
                <a:latin typeface="Alexandria" charset="0"/>
                <a:cs typeface="Alexandria" charset="0"/>
              </a:rPr>
              <a:t>3. الأهم هو القدرة على </a:t>
            </a:r>
            <a:r>
              <a:rPr lang="ar-SA" dirty="0">
                <a:solidFill>
                  <a:srgbClr val="C00000"/>
                </a:solidFill>
                <a:latin typeface="Alexandria" charset="0"/>
                <a:cs typeface="Alexandria" charset="0"/>
              </a:rPr>
              <a:t>التقاط</a:t>
            </a:r>
            <a:r>
              <a:rPr lang="ar-SA" dirty="0">
                <a:latin typeface="Alexandria" charset="0"/>
                <a:cs typeface="Alexandria" charset="0"/>
              </a:rPr>
              <a:t> هذه </a:t>
            </a:r>
            <a:r>
              <a:rPr lang="ar-SA" dirty="0">
                <a:solidFill>
                  <a:srgbClr val="C00000"/>
                </a:solidFill>
                <a:latin typeface="Alexandria" charset="0"/>
                <a:cs typeface="Alexandria" charset="0"/>
              </a:rPr>
              <a:t>الفكرة</a:t>
            </a:r>
            <a:r>
              <a:rPr lang="ar-SA" dirty="0">
                <a:latin typeface="Alexandria" charset="0"/>
                <a:cs typeface="Alexandria" charset="0"/>
              </a:rPr>
              <a:t> وتطويرها، </a:t>
            </a:r>
            <a:r>
              <a:rPr lang="ar-SA" dirty="0">
                <a:solidFill>
                  <a:srgbClr val="C00000"/>
                </a:solidFill>
                <a:latin typeface="Alexandria" charset="0"/>
                <a:cs typeface="Alexandria" charset="0"/>
              </a:rPr>
              <a:t>وتحويلها</a:t>
            </a:r>
            <a:r>
              <a:rPr lang="ar-SA" dirty="0">
                <a:latin typeface="Alexandria" charset="0"/>
                <a:cs typeface="Alexandria" charset="0"/>
              </a:rPr>
              <a:t> إلى </a:t>
            </a:r>
            <a:r>
              <a:rPr lang="ar-SA" dirty="0">
                <a:solidFill>
                  <a:srgbClr val="C00000"/>
                </a:solidFill>
                <a:latin typeface="Alexandria" charset="0"/>
                <a:cs typeface="Alexandria" charset="0"/>
              </a:rPr>
              <a:t>مفهوم</a:t>
            </a:r>
            <a:r>
              <a:rPr lang="ar-SA" dirty="0">
                <a:latin typeface="Alexandria" charset="0"/>
                <a:cs typeface="Alexandria" charset="0"/>
              </a:rPr>
              <a:t> إعلامي قابل </a:t>
            </a:r>
            <a:r>
              <a:rPr lang="ar-SA" dirty="0">
                <a:solidFill>
                  <a:srgbClr val="C00000"/>
                </a:solidFill>
                <a:latin typeface="Alexandria" charset="0"/>
                <a:cs typeface="Alexandria" charset="0"/>
              </a:rPr>
              <a:t>للتنفيذ</a:t>
            </a:r>
            <a:r>
              <a:rPr lang="ar-SA" dirty="0">
                <a:latin typeface="Alexandria" charset="0"/>
                <a:cs typeface="Alexandria" charset="0"/>
              </a:rPr>
              <a:t>، يضيف قيمة حقيقية للمتلقي ويحقق أهدافاً محددة.</a:t>
            </a:r>
          </a:p>
        </p:txBody>
      </p:sp>
      <p:sp>
        <p:nvSpPr>
          <p:cNvPr id="24" name="Rectangle 23">
            <a:extLst>
              <a:ext uri="{FF2B5EF4-FFF2-40B4-BE49-F238E27FC236}">
                <a16:creationId xmlns:a16="http://schemas.microsoft.com/office/drawing/2014/main" id="{D293B250-9438-F909-D08C-8A0499FEA66F}"/>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C4026374-4236-2A4D-B990-00777169C5EF}"/>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الأولى  - ماهية الإبداع الإعلامي وأبعاده</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5A922417-F91B-91AE-608E-0540E8ECC486}"/>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الإبداع الإعلامي: بين الفكرة والتطبيق</a:t>
            </a:r>
          </a:p>
        </p:txBody>
      </p:sp>
      <p:pic>
        <p:nvPicPr>
          <p:cNvPr id="17" name="Graphic 21">
            <a:extLst>
              <a:ext uri="{FF2B5EF4-FFF2-40B4-BE49-F238E27FC236}">
                <a16:creationId xmlns:a16="http://schemas.microsoft.com/office/drawing/2014/main" id="{2A37E3CA-59BE-5252-5B69-660F036DDDA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4098" name="Picture 2" descr="أدوات الإبداع والابتكار التي يستعملها رواد الأعمال في حل المشكلات ...">
            <a:extLst>
              <a:ext uri="{FF2B5EF4-FFF2-40B4-BE49-F238E27FC236}">
                <a16:creationId xmlns:a16="http://schemas.microsoft.com/office/drawing/2014/main" id="{47D21D50-6A39-0785-7BED-36753AD3FAC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0738" r="18654"/>
          <a:stretch>
            <a:fillRect/>
          </a:stretch>
        </p:blipFill>
        <p:spPr bwMode="auto">
          <a:xfrm>
            <a:off x="7464549" y="2149812"/>
            <a:ext cx="4610910" cy="377909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2221684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3" end="3"/>
                                            </p:txEl>
                                          </p:spTgt>
                                        </p:tgtEl>
                                        <p:attrNameLst>
                                          <p:attrName>style.visibility</p:attrName>
                                        </p:attrNameLst>
                                      </p:cBhvr>
                                      <p:to>
                                        <p:strVal val="visible"/>
                                      </p:to>
                                    </p:set>
                                    <p:animEffect transition="in" filter="fade">
                                      <p:cBhvr>
                                        <p:cTn id="22" dur="500"/>
                                        <p:tgtEl>
                                          <p:spTgt spid="20">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D6A0BC-672E-5468-22A9-5E6417CA2369}"/>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B4DD251D-586E-4DF1-0545-7F11F61EBAAC}"/>
              </a:ext>
            </a:extLst>
          </p:cNvPr>
          <p:cNvSpPr txBox="1"/>
          <p:nvPr/>
        </p:nvSpPr>
        <p:spPr>
          <a:xfrm>
            <a:off x="846306" y="1521774"/>
            <a:ext cx="10697377" cy="4596708"/>
          </a:xfrm>
          <a:prstGeom prst="rect">
            <a:avLst/>
          </a:prstGeom>
          <a:noFill/>
        </p:spPr>
        <p:txBody>
          <a:bodyPr wrap="square" rtlCol="0">
            <a:spAutoFit/>
          </a:bodyPr>
          <a:lstStyle/>
          <a:p>
            <a:pPr algn="just" rtl="1">
              <a:lnSpc>
                <a:spcPct val="200000"/>
              </a:lnSpc>
            </a:pPr>
            <a:r>
              <a:rPr lang="ar-SA" dirty="0">
                <a:latin typeface="Alexandria" charset="0"/>
                <a:cs typeface="Alexandria" charset="0"/>
              </a:rPr>
              <a:t>3. بعد مرحلة توليد </a:t>
            </a:r>
            <a:r>
              <a:rPr lang="ar-SA" dirty="0">
                <a:solidFill>
                  <a:srgbClr val="C00000"/>
                </a:solidFill>
                <a:latin typeface="Alexandria" charset="0"/>
                <a:cs typeface="Alexandria" charset="0"/>
              </a:rPr>
              <a:t>الفكرة</a:t>
            </a:r>
            <a:r>
              <a:rPr lang="ar-SA" dirty="0">
                <a:latin typeface="Alexandria" charset="0"/>
                <a:cs typeface="Alexandria" charset="0"/>
              </a:rPr>
              <a:t>، تأتي مرحلة </a:t>
            </a:r>
            <a:r>
              <a:rPr lang="ar-SA" dirty="0">
                <a:solidFill>
                  <a:srgbClr val="C00000"/>
                </a:solidFill>
                <a:latin typeface="Alexandria" charset="0"/>
                <a:cs typeface="Alexandria" charset="0"/>
              </a:rPr>
              <a:t>التطبيق</a:t>
            </a:r>
            <a:r>
              <a:rPr lang="ar-SA" dirty="0">
                <a:latin typeface="Alexandria" charset="0"/>
                <a:cs typeface="Alexandria" charset="0"/>
              </a:rPr>
              <a:t>، وهي التي تحدد مدى نجاح الإبداع الإعلامي، فالفكرة المبتكرة وحدها لا تكفي، بل يجب أن تُنفذ </a:t>
            </a:r>
            <a:r>
              <a:rPr lang="ar-SA" dirty="0">
                <a:solidFill>
                  <a:srgbClr val="C00000"/>
                </a:solidFill>
                <a:latin typeface="Alexandria" charset="0"/>
                <a:cs typeface="Alexandria" charset="0"/>
              </a:rPr>
              <a:t>بأسلوب</a:t>
            </a:r>
            <a:r>
              <a:rPr lang="ar-SA" dirty="0">
                <a:latin typeface="Alexandria" charset="0"/>
                <a:cs typeface="Alexandria" charset="0"/>
              </a:rPr>
              <a:t> </a:t>
            </a:r>
            <a:r>
              <a:rPr lang="ar-SA" dirty="0">
                <a:solidFill>
                  <a:srgbClr val="C00000"/>
                </a:solidFill>
                <a:latin typeface="Alexandria" charset="0"/>
                <a:cs typeface="Alexandria" charset="0"/>
              </a:rPr>
              <a:t>احترافي</a:t>
            </a:r>
            <a:r>
              <a:rPr lang="ar-SA" dirty="0">
                <a:latin typeface="Alexandria" charset="0"/>
                <a:cs typeface="Alexandria" charset="0"/>
              </a:rPr>
              <a:t> ومتقن، مع الاستفادة القصوى من الأدوات والتقنيات المتاحة، وهذا يتطلب مهارات فنية عالية، وفهماً عميقاً لخصائص كل وسيلة إعلامية، وقدرة على </a:t>
            </a:r>
            <a:r>
              <a:rPr lang="ar-SA" dirty="0">
                <a:solidFill>
                  <a:srgbClr val="C00000"/>
                </a:solidFill>
                <a:latin typeface="Alexandria" charset="0"/>
                <a:cs typeface="Alexandria" charset="0"/>
              </a:rPr>
              <a:t>التنسيق</a:t>
            </a:r>
            <a:r>
              <a:rPr lang="ar-SA" dirty="0">
                <a:latin typeface="Alexandria" charset="0"/>
                <a:cs typeface="Alexandria" charset="0"/>
              </a:rPr>
              <a:t> بين مختلف العناصر (نص، صورة، صوت، فيديو) لإنتاج محتوى متكامل وجذاب، فقد تكون الفكرة الإبداعية هي تقديم الأخبار عبر الواقع الافتراضي، ولكن نجاحها يعتمد على جودة التنفيذ التقني والفني.</a:t>
            </a:r>
          </a:p>
          <a:p>
            <a:pPr algn="just" rtl="1">
              <a:lnSpc>
                <a:spcPct val="200000"/>
              </a:lnSpc>
            </a:pPr>
            <a:endParaRPr lang="ar-SA" sz="500" dirty="0">
              <a:latin typeface="Alexandria" charset="0"/>
              <a:cs typeface="Alexandria" charset="0"/>
            </a:endParaRPr>
          </a:p>
          <a:p>
            <a:pPr algn="just" rtl="1">
              <a:lnSpc>
                <a:spcPct val="200000"/>
              </a:lnSpc>
            </a:pPr>
            <a:r>
              <a:rPr lang="ar-SA" dirty="0">
                <a:latin typeface="Alexandria" charset="0"/>
                <a:cs typeface="Alexandria" charset="0"/>
              </a:rPr>
              <a:t>4. يتطلب </a:t>
            </a:r>
            <a:r>
              <a:rPr lang="ar-SA" dirty="0">
                <a:solidFill>
                  <a:srgbClr val="C00000"/>
                </a:solidFill>
                <a:latin typeface="Alexandria" charset="0"/>
                <a:cs typeface="Alexandria" charset="0"/>
              </a:rPr>
              <a:t>الإبداع</a:t>
            </a:r>
            <a:r>
              <a:rPr lang="ar-SA" dirty="0">
                <a:latin typeface="Alexandria" charset="0"/>
                <a:cs typeface="Alexandria" charset="0"/>
              </a:rPr>
              <a:t> </a:t>
            </a:r>
            <a:r>
              <a:rPr lang="ar-SA" dirty="0">
                <a:solidFill>
                  <a:srgbClr val="C00000"/>
                </a:solidFill>
                <a:latin typeface="Alexandria" charset="0"/>
                <a:cs typeface="Alexandria" charset="0"/>
              </a:rPr>
              <a:t>الإعلامي</a:t>
            </a:r>
            <a:r>
              <a:rPr lang="ar-SA" dirty="0">
                <a:latin typeface="Alexandria" charset="0"/>
                <a:cs typeface="Alexandria" charset="0"/>
              </a:rPr>
              <a:t> أيضاً القدرة على التقييم المستمر والتغذية الراجعة. فبعد إطلاق المحتوى المبتكر، يجب مراقبة ردود أفعال الجمهور وتحليل البيانات لتقييم مدى فعاليته وتأثيره، هذه العملية تساعد على تحديد نقاط </a:t>
            </a:r>
            <a:r>
              <a:rPr lang="ar-SA" dirty="0">
                <a:solidFill>
                  <a:srgbClr val="C00000"/>
                </a:solidFill>
                <a:latin typeface="Alexandria" charset="0"/>
                <a:cs typeface="Alexandria" charset="0"/>
              </a:rPr>
              <a:t>القوة</a:t>
            </a:r>
            <a:r>
              <a:rPr lang="ar-SA" dirty="0">
                <a:latin typeface="Alexandria" charset="0"/>
                <a:cs typeface="Alexandria" charset="0"/>
              </a:rPr>
              <a:t> </a:t>
            </a:r>
            <a:r>
              <a:rPr lang="ar-SA" dirty="0">
                <a:solidFill>
                  <a:srgbClr val="C00000"/>
                </a:solidFill>
                <a:latin typeface="Alexandria" charset="0"/>
                <a:cs typeface="Alexandria" charset="0"/>
              </a:rPr>
              <a:t>والضعف</a:t>
            </a:r>
            <a:r>
              <a:rPr lang="ar-SA" dirty="0">
                <a:latin typeface="Alexandria" charset="0"/>
                <a:cs typeface="Alexandria" charset="0"/>
              </a:rPr>
              <a:t>، وتوفر رؤى قيمة لتحسين الأداء في المستقبل. </a:t>
            </a:r>
          </a:p>
        </p:txBody>
      </p:sp>
      <p:sp>
        <p:nvSpPr>
          <p:cNvPr id="24" name="Rectangle 23">
            <a:extLst>
              <a:ext uri="{FF2B5EF4-FFF2-40B4-BE49-F238E27FC236}">
                <a16:creationId xmlns:a16="http://schemas.microsoft.com/office/drawing/2014/main" id="{3677DCA2-10B1-41EF-9B45-1D7C1977AD0D}"/>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935A77F8-A5B7-A052-0A1A-1ADD8855CE34}"/>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الأولى  - ماهية الإبداع الإعلامي وأبعاده</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CE3DE98E-5015-CE1F-CCD2-C992A3F300B5}"/>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الإبداع الإعلامي: بين الفكرة والتطبيق</a:t>
            </a:r>
          </a:p>
        </p:txBody>
      </p:sp>
      <p:pic>
        <p:nvPicPr>
          <p:cNvPr id="17" name="Graphic 21">
            <a:extLst>
              <a:ext uri="{FF2B5EF4-FFF2-40B4-BE49-F238E27FC236}">
                <a16:creationId xmlns:a16="http://schemas.microsoft.com/office/drawing/2014/main" id="{ED3A9894-129E-B7D4-6FF9-614773900E2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479232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E90C65-E008-5D07-D03A-767598BBEF16}"/>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52DB6439-41D3-D053-7519-E2A82DE98AC0}"/>
              </a:ext>
            </a:extLst>
          </p:cNvPr>
          <p:cNvSpPr txBox="1"/>
          <p:nvPr/>
        </p:nvSpPr>
        <p:spPr>
          <a:xfrm>
            <a:off x="5214025" y="1609326"/>
            <a:ext cx="6329657" cy="4996817"/>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في عصر </a:t>
            </a:r>
            <a:r>
              <a:rPr lang="ar-SA" dirty="0">
                <a:solidFill>
                  <a:srgbClr val="C00000"/>
                </a:solidFill>
                <a:latin typeface="Alexandria" charset="0"/>
                <a:cs typeface="Alexandria" charset="0"/>
              </a:rPr>
              <a:t>الإعلام</a:t>
            </a:r>
            <a:r>
              <a:rPr lang="ar-SA" dirty="0">
                <a:latin typeface="Alexandria" charset="0"/>
                <a:cs typeface="Alexandria" charset="0"/>
              </a:rPr>
              <a:t> </a:t>
            </a:r>
            <a:r>
              <a:rPr lang="ar-SA" dirty="0">
                <a:solidFill>
                  <a:srgbClr val="C00000"/>
                </a:solidFill>
                <a:latin typeface="Alexandria" charset="0"/>
                <a:cs typeface="Alexandria" charset="0"/>
              </a:rPr>
              <a:t>الرقمي</a:t>
            </a:r>
            <a:r>
              <a:rPr lang="ar-SA" dirty="0">
                <a:latin typeface="Alexandria" charset="0"/>
                <a:cs typeface="Alexandria" charset="0"/>
              </a:rPr>
              <a:t>، اكتسب مفهوم </a:t>
            </a:r>
            <a:r>
              <a:rPr lang="ar-SA" dirty="0">
                <a:solidFill>
                  <a:srgbClr val="C00000"/>
                </a:solidFill>
                <a:latin typeface="Alexandria" charset="0"/>
                <a:cs typeface="Alexandria" charset="0"/>
              </a:rPr>
              <a:t>الإبداع</a:t>
            </a:r>
            <a:r>
              <a:rPr lang="ar-SA" dirty="0">
                <a:latin typeface="Alexandria" charset="0"/>
                <a:cs typeface="Alexandria" charset="0"/>
              </a:rPr>
              <a:t> </a:t>
            </a:r>
            <a:r>
              <a:rPr lang="ar-SA" dirty="0">
                <a:solidFill>
                  <a:srgbClr val="C00000"/>
                </a:solidFill>
                <a:latin typeface="Alexandria" charset="0"/>
                <a:cs typeface="Alexandria" charset="0"/>
              </a:rPr>
              <a:t>الإعلامي</a:t>
            </a:r>
            <a:r>
              <a:rPr lang="ar-SA" dirty="0">
                <a:latin typeface="Alexandria" charset="0"/>
                <a:cs typeface="Alexandria" charset="0"/>
              </a:rPr>
              <a:t> أبعاداً جديدة وأهمية متزايدة فالمنصات الرقمية، مثل وسائل التواصل الاجتماعي، والمواقع الإخبارية التفاعلية، وتطبيقات البث المباشر، توفر فرصاً غير مسبوقة للتعبير الإبداعي. </a:t>
            </a:r>
          </a:p>
          <a:p>
            <a:pPr algn="just" rtl="1">
              <a:lnSpc>
                <a:spcPct val="200000"/>
              </a:lnSpc>
            </a:pPr>
            <a:r>
              <a:rPr lang="ar-SA" dirty="0">
                <a:latin typeface="Alexandria" charset="0"/>
                <a:cs typeface="Alexandria" charset="0"/>
              </a:rPr>
              <a:t>2. لم يعد الإعلام محصوراً في القنوات التقليدية، بل أصبح متاحاً للجميع، مما يزيد من الحاجة إلى التميز والابتكار لجذب الانتباه في هذا الفضاء المزدحم، </a:t>
            </a:r>
            <a:r>
              <a:rPr lang="ar-SA" dirty="0">
                <a:solidFill>
                  <a:srgbClr val="C00000"/>
                </a:solidFill>
                <a:latin typeface="Alexandria" charset="0"/>
                <a:cs typeface="Alexandria" charset="0"/>
              </a:rPr>
              <a:t>الإبداع</a:t>
            </a:r>
            <a:r>
              <a:rPr lang="ar-SA" dirty="0">
                <a:latin typeface="Alexandria" charset="0"/>
                <a:cs typeface="Alexandria" charset="0"/>
              </a:rPr>
              <a:t> هنا يعني استغلال هذه المنصات بأقصى إمكاناتها، وتقديم محتوى يتناسب مع طبيعتها التفاعلية والديناميكية.</a:t>
            </a:r>
          </a:p>
        </p:txBody>
      </p:sp>
      <p:sp>
        <p:nvSpPr>
          <p:cNvPr id="24" name="Rectangle 23">
            <a:extLst>
              <a:ext uri="{FF2B5EF4-FFF2-40B4-BE49-F238E27FC236}">
                <a16:creationId xmlns:a16="http://schemas.microsoft.com/office/drawing/2014/main" id="{6D6CE9EC-E44B-8E96-A20B-55FC31B8A7BA}"/>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8BC64F2F-68F8-397A-0A33-9E14669CF498}"/>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الأولى  - ماهية الإبداع الإعلامي وأبعاده</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BB711EE2-4A62-EE03-DEE8-6A6996A21A1B}"/>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الإبداع الإعلامي في سياق الإعلام الرقمي</a:t>
            </a:r>
          </a:p>
        </p:txBody>
      </p:sp>
      <p:pic>
        <p:nvPicPr>
          <p:cNvPr id="17" name="Graphic 21">
            <a:extLst>
              <a:ext uri="{FF2B5EF4-FFF2-40B4-BE49-F238E27FC236}">
                <a16:creationId xmlns:a16="http://schemas.microsoft.com/office/drawing/2014/main" id="{648ACA16-89C0-B094-B2AB-7129BEC9191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5122" name="Picture 2" descr="أنواع الاتصال">
            <a:extLst>
              <a:ext uri="{FF2B5EF4-FFF2-40B4-BE49-F238E27FC236}">
                <a16:creationId xmlns:a16="http://schemas.microsoft.com/office/drawing/2014/main" id="{3DE0A923-A092-C2E3-B88C-6B01C4D1566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1317" y="1920618"/>
            <a:ext cx="4788036" cy="368251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3718132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C1E2D8-37A8-2E79-BB99-603FF693F053}"/>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CBFCCA7E-0DA7-BFE1-26FF-A02B0CBAFEB7}"/>
              </a:ext>
            </a:extLst>
          </p:cNvPr>
          <p:cNvSpPr txBox="1"/>
          <p:nvPr/>
        </p:nvSpPr>
        <p:spPr>
          <a:xfrm>
            <a:off x="729574" y="1609326"/>
            <a:ext cx="10814109" cy="4596708"/>
          </a:xfrm>
          <a:prstGeom prst="rect">
            <a:avLst/>
          </a:prstGeom>
          <a:noFill/>
        </p:spPr>
        <p:txBody>
          <a:bodyPr wrap="square" rtlCol="0">
            <a:spAutoFit/>
          </a:bodyPr>
          <a:lstStyle/>
          <a:p>
            <a:pPr algn="just" rtl="1">
              <a:lnSpc>
                <a:spcPct val="200000"/>
              </a:lnSpc>
            </a:pPr>
            <a:r>
              <a:rPr lang="ar-SA" dirty="0">
                <a:latin typeface="Alexandria" charset="0"/>
                <a:cs typeface="Alexandria" charset="0"/>
              </a:rPr>
              <a:t>3. يتجلى الإبداع الإعلامي الرقمي في </a:t>
            </a:r>
            <a:r>
              <a:rPr lang="ar-SA" dirty="0">
                <a:solidFill>
                  <a:srgbClr val="C00000"/>
                </a:solidFill>
                <a:latin typeface="Alexandria" charset="0"/>
                <a:cs typeface="Alexandria" charset="0"/>
              </a:rPr>
              <a:t>أشكال متعددة</a:t>
            </a:r>
            <a:r>
              <a:rPr lang="ar-SA" dirty="0">
                <a:latin typeface="Alexandria" charset="0"/>
                <a:cs typeface="Alexandria" charset="0"/>
              </a:rPr>
              <a:t>، منها على سبيل المثال لا الحصر إنتاج الفيديوهات القصيرة الجذابة، تصميم الرسوم البيانية التفاعلية التي تبسط المعلومات المعقدة، تطوير البودكاست الذي يقدم محتوى صوتياً فريداً، أو حتى استخدام تقنيات الواقع المعزز والافتراضي لسرد القصص بطرق مبتكرة. </a:t>
            </a:r>
          </a:p>
          <a:p>
            <a:pPr algn="just" rtl="1">
              <a:lnSpc>
                <a:spcPct val="200000"/>
              </a:lnSpc>
            </a:pPr>
            <a:endParaRPr lang="ar-SA" sz="500" dirty="0">
              <a:latin typeface="Alexandria" charset="0"/>
              <a:cs typeface="Alexandria" charset="0"/>
            </a:endParaRPr>
          </a:p>
          <a:p>
            <a:pPr algn="just" rtl="1">
              <a:lnSpc>
                <a:spcPct val="200000"/>
              </a:lnSpc>
            </a:pPr>
            <a:r>
              <a:rPr lang="ar-SA" dirty="0">
                <a:latin typeface="Alexandria" charset="0"/>
                <a:cs typeface="Alexandria" charset="0"/>
              </a:rPr>
              <a:t>4. كل هذه الأشكال تتطلب </a:t>
            </a:r>
            <a:r>
              <a:rPr lang="ar-SA" dirty="0">
                <a:solidFill>
                  <a:srgbClr val="C00000"/>
                </a:solidFill>
                <a:latin typeface="Alexandria" charset="0"/>
                <a:cs typeface="Alexandria" charset="0"/>
              </a:rPr>
              <a:t>تفكيراً</a:t>
            </a:r>
            <a:r>
              <a:rPr lang="ar-SA" dirty="0">
                <a:latin typeface="Alexandria" charset="0"/>
                <a:cs typeface="Alexandria" charset="0"/>
              </a:rPr>
              <a:t> </a:t>
            </a:r>
            <a:r>
              <a:rPr lang="ar-SA" dirty="0">
                <a:solidFill>
                  <a:srgbClr val="C00000"/>
                </a:solidFill>
                <a:latin typeface="Alexandria" charset="0"/>
                <a:cs typeface="Alexandria" charset="0"/>
              </a:rPr>
              <a:t>إبداعياً</a:t>
            </a:r>
            <a:r>
              <a:rPr lang="ar-SA" dirty="0">
                <a:latin typeface="Alexandria" charset="0"/>
                <a:cs typeface="Alexandria" charset="0"/>
              </a:rPr>
              <a:t> لتقديم المحتوى بطريقة جديدة ومختلفة، تكسر الروتين وتثير اهتمام الجمهور، مما يعزز من تأثير الرسالة الإعلامية ويضمن وصولها إلى أوسع شريحة ممكنة، ويساهم الإبداع الإعلامي الرقمي في </a:t>
            </a:r>
            <a:r>
              <a:rPr lang="ar-SA" dirty="0">
                <a:solidFill>
                  <a:srgbClr val="C00000"/>
                </a:solidFill>
                <a:latin typeface="Alexandria" charset="0"/>
                <a:cs typeface="Alexandria" charset="0"/>
              </a:rPr>
              <a:t>تعزيز</a:t>
            </a:r>
            <a:r>
              <a:rPr lang="ar-SA" dirty="0">
                <a:latin typeface="Alexandria" charset="0"/>
                <a:cs typeface="Alexandria" charset="0"/>
              </a:rPr>
              <a:t> </a:t>
            </a:r>
            <a:r>
              <a:rPr lang="ar-SA" dirty="0">
                <a:solidFill>
                  <a:srgbClr val="C00000"/>
                </a:solidFill>
                <a:latin typeface="Alexandria" charset="0"/>
                <a:cs typeface="Alexandria" charset="0"/>
              </a:rPr>
              <a:t>التفاعل</a:t>
            </a:r>
            <a:r>
              <a:rPr lang="ar-SA" dirty="0">
                <a:latin typeface="Alexandria" charset="0"/>
                <a:cs typeface="Alexandria" charset="0"/>
              </a:rPr>
              <a:t> والمشاركة المجتمعية، فالمحتوى المبتكر غالباً ما يشجع الجمهور على التعليق، والمشاركة، وإعادة النشر، هذا التفاعل يخلق حلقة وصل قوية بين المؤسسة الإعلامية وجمهورها، ويعزز من ولاء الجمهور، ويساهم في بناء مجتمعات افتراضية حول المحتوى.</a:t>
            </a:r>
          </a:p>
        </p:txBody>
      </p:sp>
      <p:sp>
        <p:nvSpPr>
          <p:cNvPr id="24" name="Rectangle 23">
            <a:extLst>
              <a:ext uri="{FF2B5EF4-FFF2-40B4-BE49-F238E27FC236}">
                <a16:creationId xmlns:a16="http://schemas.microsoft.com/office/drawing/2014/main" id="{7741B909-24B9-5D91-2292-B79E5E6AC169}"/>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7ABDA240-9D05-91DF-9F69-F7B5740491D4}"/>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الأولى  - ماهية الإبداع الإعلامي وأبعاده</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ABC4D62B-9F9C-54D7-67D5-FDA1917A32CF}"/>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الإبداع الإعلامي في سياق الإعلام الرقمي</a:t>
            </a:r>
          </a:p>
        </p:txBody>
      </p:sp>
      <p:pic>
        <p:nvPicPr>
          <p:cNvPr id="17" name="Graphic 21">
            <a:extLst>
              <a:ext uri="{FF2B5EF4-FFF2-40B4-BE49-F238E27FC236}">
                <a16:creationId xmlns:a16="http://schemas.microsoft.com/office/drawing/2014/main" id="{EE16074F-9667-7A01-078A-3ED04CF08EE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3479731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10317A-6B10-3588-C715-8F6DACAC7DFA}"/>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BC9C42C9-F17B-43B2-2B8E-AE9AB36176A1}"/>
              </a:ext>
            </a:extLst>
          </p:cNvPr>
          <p:cNvSpPr txBox="1"/>
          <p:nvPr/>
        </p:nvSpPr>
        <p:spPr>
          <a:xfrm>
            <a:off x="826851" y="1545764"/>
            <a:ext cx="6251836" cy="4996817"/>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يتكون الإبداع الإعلامي من مجموعة من </a:t>
            </a:r>
            <a:r>
              <a:rPr lang="ar-SA" dirty="0">
                <a:solidFill>
                  <a:srgbClr val="C00000"/>
                </a:solidFill>
                <a:latin typeface="Alexandria" charset="0"/>
                <a:cs typeface="Alexandria" charset="0"/>
              </a:rPr>
              <a:t>الأبعاد المترابطة</a:t>
            </a:r>
            <a:r>
              <a:rPr lang="ar-SA" dirty="0">
                <a:latin typeface="Alexandria" charset="0"/>
                <a:cs typeface="Alexandria" charset="0"/>
              </a:rPr>
              <a:t> التي تعمل معاً لتشكيل المحتوى المبتكر والفعال، هذه الأبعاد ليست مجرد مفاهيم نظرية، بل هي مهارات قابلة للتطوير والتطبيق في الممارسة الإعلامية اليومية. </a:t>
            </a:r>
          </a:p>
          <a:p>
            <a:pPr algn="just" rtl="1">
              <a:lnSpc>
                <a:spcPct val="200000"/>
              </a:lnSpc>
            </a:pPr>
            <a:r>
              <a:rPr lang="ar-SA" dirty="0">
                <a:latin typeface="Alexandria" charset="0"/>
                <a:cs typeface="Alexandria" charset="0"/>
              </a:rPr>
              <a:t>2. فهم هذه الأبعاد يساعد الإعلاميين على </a:t>
            </a:r>
            <a:r>
              <a:rPr lang="ar-SA" dirty="0">
                <a:solidFill>
                  <a:srgbClr val="C00000"/>
                </a:solidFill>
                <a:latin typeface="Alexandria" charset="0"/>
                <a:cs typeface="Alexandria" charset="0"/>
              </a:rPr>
              <a:t>تحليل أعمالهم وأعمال الآخرين</a:t>
            </a:r>
            <a:r>
              <a:rPr lang="ar-SA" dirty="0">
                <a:latin typeface="Alexandria" charset="0"/>
                <a:cs typeface="Alexandria" charset="0"/>
              </a:rPr>
              <a:t>، وتحديد نقاط القوة والضعف، وتطوير استراتيجيات لتحسين جودة المحتوى الذي يقدمونه، إنها بمثابة بوصلة توجه الإعلامي نحو التميز والتفرد في بيئة إعلامية متغيرة باستمرار.</a:t>
            </a:r>
          </a:p>
        </p:txBody>
      </p:sp>
      <p:sp>
        <p:nvSpPr>
          <p:cNvPr id="24" name="Rectangle 23">
            <a:extLst>
              <a:ext uri="{FF2B5EF4-FFF2-40B4-BE49-F238E27FC236}">
                <a16:creationId xmlns:a16="http://schemas.microsoft.com/office/drawing/2014/main" id="{DD25E506-90E0-ABD2-E8D3-B4B5DBBCB20B}"/>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251FDB9-7A30-4097-28CA-D106C8E373C9}"/>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الأولى  - ماهية الإبداع الإعلامي وأبعاده</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FC8D393F-A9C2-4C35-82F0-D12152AE6F69}"/>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أبعاد الإبداع الإعلامي</a:t>
            </a:r>
          </a:p>
        </p:txBody>
      </p:sp>
      <p:pic>
        <p:nvPicPr>
          <p:cNvPr id="17" name="Graphic 21">
            <a:extLst>
              <a:ext uri="{FF2B5EF4-FFF2-40B4-BE49-F238E27FC236}">
                <a16:creationId xmlns:a16="http://schemas.microsoft.com/office/drawing/2014/main" id="{6639BDBA-B143-5FFC-FB00-C6908251C81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6148" name="Picture 4" descr="ما الفرق بين الإبداع والابتكار والاختراع في سير عمل رائد الأعمال ...">
            <a:extLst>
              <a:ext uri="{FF2B5EF4-FFF2-40B4-BE49-F238E27FC236}">
                <a16:creationId xmlns:a16="http://schemas.microsoft.com/office/drawing/2014/main" id="{6D89524E-96ED-EC9C-DB19-373AF57D21F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7219" r="28219"/>
          <a:stretch>
            <a:fillRect/>
          </a:stretch>
        </p:blipFill>
        <p:spPr bwMode="auto">
          <a:xfrm>
            <a:off x="7364673" y="1783588"/>
            <a:ext cx="4486981" cy="475899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631193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4595FE-2E6E-CF19-7350-9534C3F6FE60}"/>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6DF1DC17-EAC1-CE9F-1FE1-A797E83EE6AD}"/>
              </a:ext>
            </a:extLst>
          </p:cNvPr>
          <p:cNvSpPr txBox="1"/>
          <p:nvPr/>
        </p:nvSpPr>
        <p:spPr>
          <a:xfrm>
            <a:off x="719847" y="1492590"/>
            <a:ext cx="10823835" cy="5304594"/>
          </a:xfrm>
          <a:prstGeom prst="rect">
            <a:avLst/>
          </a:prstGeom>
          <a:noFill/>
        </p:spPr>
        <p:txBody>
          <a:bodyPr wrap="square" rtlCol="0">
            <a:spAutoFit/>
          </a:bodyPr>
          <a:lstStyle/>
          <a:p>
            <a:pPr algn="just" rtl="1">
              <a:lnSpc>
                <a:spcPct val="200000"/>
              </a:lnSpc>
            </a:pPr>
            <a:r>
              <a:rPr lang="ar-SA" dirty="0">
                <a:latin typeface="Alexandria" charset="0"/>
                <a:cs typeface="Alexandria" charset="0"/>
              </a:rPr>
              <a:t>3. تشمل </a:t>
            </a:r>
            <a:r>
              <a:rPr lang="ar-SA" dirty="0">
                <a:solidFill>
                  <a:srgbClr val="C00000"/>
                </a:solidFill>
                <a:latin typeface="Alexandria" charset="0"/>
                <a:cs typeface="Alexandria" charset="0"/>
              </a:rPr>
              <a:t>الأبعاد</a:t>
            </a:r>
            <a:r>
              <a:rPr lang="ar-SA" dirty="0">
                <a:latin typeface="Alexandria" charset="0"/>
                <a:cs typeface="Alexandria" charset="0"/>
              </a:rPr>
              <a:t> </a:t>
            </a:r>
            <a:r>
              <a:rPr lang="ar-SA" dirty="0">
                <a:solidFill>
                  <a:srgbClr val="C00000"/>
                </a:solidFill>
                <a:latin typeface="Alexandria" charset="0"/>
                <a:cs typeface="Alexandria" charset="0"/>
              </a:rPr>
              <a:t>الرئيسية</a:t>
            </a:r>
            <a:r>
              <a:rPr lang="ar-SA" dirty="0">
                <a:latin typeface="Alexandria" charset="0"/>
                <a:cs typeface="Alexandria" charset="0"/>
              </a:rPr>
              <a:t> للإبداع الإعلامي كلاً من (الطلاقة، المرونة، الأصالة، والتفصيل)، كل بعد من هذه الأبعاد يمثل جانباً مهماً من جوانب التفكير الإبداعي، ويساهم بطريقته الخاصة في إنتاج محتوى مبتكر. </a:t>
            </a:r>
          </a:p>
          <a:p>
            <a:pPr algn="just" rtl="1">
              <a:lnSpc>
                <a:spcPct val="200000"/>
              </a:lnSpc>
            </a:pPr>
            <a:endParaRPr lang="ar-SA" sz="500" dirty="0">
              <a:latin typeface="Alexandria" charset="0"/>
              <a:cs typeface="Alexandria" charset="0"/>
            </a:endParaRPr>
          </a:p>
          <a:p>
            <a:pPr algn="just" rtl="1">
              <a:lnSpc>
                <a:spcPct val="200000"/>
              </a:lnSpc>
            </a:pPr>
            <a:r>
              <a:rPr lang="ar-SA" dirty="0">
                <a:latin typeface="Alexandria" charset="0"/>
                <a:cs typeface="Alexandria" charset="0"/>
              </a:rPr>
              <a:t>4. </a:t>
            </a:r>
            <a:r>
              <a:rPr lang="ar-SA" dirty="0">
                <a:solidFill>
                  <a:srgbClr val="C00000"/>
                </a:solidFill>
                <a:latin typeface="Alexandria" charset="0"/>
                <a:cs typeface="Alexandria" charset="0"/>
              </a:rPr>
              <a:t>فالطلاقة</a:t>
            </a:r>
            <a:r>
              <a:rPr lang="ar-SA" dirty="0">
                <a:latin typeface="Alexandria" charset="0"/>
                <a:cs typeface="Alexandria" charset="0"/>
              </a:rPr>
              <a:t> تتعلق بالكم، </a:t>
            </a:r>
            <a:r>
              <a:rPr lang="ar-SA" dirty="0">
                <a:solidFill>
                  <a:srgbClr val="C00000"/>
                </a:solidFill>
                <a:latin typeface="Alexandria" charset="0"/>
                <a:cs typeface="Alexandria" charset="0"/>
              </a:rPr>
              <a:t>والمرونة</a:t>
            </a:r>
            <a:r>
              <a:rPr lang="ar-SA" dirty="0">
                <a:latin typeface="Alexandria" charset="0"/>
                <a:cs typeface="Alexandria" charset="0"/>
              </a:rPr>
              <a:t> بالنوعية والتكيف، </a:t>
            </a:r>
            <a:r>
              <a:rPr lang="ar-SA" dirty="0">
                <a:solidFill>
                  <a:srgbClr val="C00000"/>
                </a:solidFill>
                <a:latin typeface="Alexandria" charset="0"/>
                <a:cs typeface="Alexandria" charset="0"/>
              </a:rPr>
              <a:t>والأصالة</a:t>
            </a:r>
            <a:r>
              <a:rPr lang="ar-SA" dirty="0">
                <a:latin typeface="Alexandria" charset="0"/>
                <a:cs typeface="Alexandria" charset="0"/>
              </a:rPr>
              <a:t> بالتميز والتفرد، </a:t>
            </a:r>
            <a:r>
              <a:rPr lang="ar-SA" dirty="0">
                <a:solidFill>
                  <a:srgbClr val="C00000"/>
                </a:solidFill>
                <a:latin typeface="Alexandria" charset="0"/>
                <a:cs typeface="Alexandria" charset="0"/>
              </a:rPr>
              <a:t>والتفصيل</a:t>
            </a:r>
            <a:r>
              <a:rPr lang="ar-SA" dirty="0">
                <a:latin typeface="Alexandria" charset="0"/>
                <a:cs typeface="Alexandria" charset="0"/>
              </a:rPr>
              <a:t> بالعمق والإثراء، وهذه الأبعاد ليست منفصلة، بل تتداخل وتتكامل، حيث يمكن أن يؤثر كل منها على الآخر ويعزز من فعاليته في العملية الإبداعية، وإن التركيز على هذه الأبعاد يساعد الإعلاميين على تجاوز التفكير التقليدي والروتيني، والانتقال إلى مستوى أعلى من الإبداع. </a:t>
            </a:r>
          </a:p>
          <a:p>
            <a:pPr algn="just" rtl="1">
              <a:lnSpc>
                <a:spcPct val="200000"/>
              </a:lnSpc>
            </a:pPr>
            <a:endParaRPr lang="ar-SA" sz="500" dirty="0">
              <a:latin typeface="Alexandria" charset="0"/>
              <a:cs typeface="Alexandria" charset="0"/>
            </a:endParaRPr>
          </a:p>
          <a:p>
            <a:pPr algn="just" rtl="1">
              <a:lnSpc>
                <a:spcPct val="200000"/>
              </a:lnSpc>
            </a:pPr>
            <a:r>
              <a:rPr lang="ar-SA" dirty="0">
                <a:latin typeface="Alexandria" charset="0"/>
                <a:cs typeface="Alexandria" charset="0"/>
              </a:rPr>
              <a:t>5. فعندما يمتلك الإعلامي القدرة على توليد أفكار كثيرة (</a:t>
            </a:r>
            <a:r>
              <a:rPr lang="ar-SA" dirty="0">
                <a:solidFill>
                  <a:srgbClr val="C00000"/>
                </a:solidFill>
                <a:latin typeface="Alexandria" charset="0"/>
                <a:cs typeface="Alexandria" charset="0"/>
              </a:rPr>
              <a:t>طلاقة</a:t>
            </a:r>
            <a:r>
              <a:rPr lang="ar-SA" dirty="0">
                <a:latin typeface="Alexandria" charset="0"/>
                <a:cs typeface="Alexandria" charset="0"/>
              </a:rPr>
              <a:t>)، وتكييفها مع الظروف المختلفة (</a:t>
            </a:r>
            <a:r>
              <a:rPr lang="ar-SA" dirty="0">
                <a:solidFill>
                  <a:srgbClr val="C00000"/>
                </a:solidFill>
                <a:latin typeface="Alexandria" charset="0"/>
                <a:cs typeface="Alexandria" charset="0"/>
              </a:rPr>
              <a:t>مرونة</a:t>
            </a:r>
            <a:r>
              <a:rPr lang="ar-SA" dirty="0">
                <a:latin typeface="Alexandria" charset="0"/>
                <a:cs typeface="Alexandria" charset="0"/>
              </a:rPr>
              <a:t>)، وتقديمها بطرق فريدة وغير مسبوقة (</a:t>
            </a:r>
            <a:r>
              <a:rPr lang="ar-SA" dirty="0">
                <a:solidFill>
                  <a:srgbClr val="C00000"/>
                </a:solidFill>
                <a:latin typeface="Alexandria" charset="0"/>
                <a:cs typeface="Alexandria" charset="0"/>
              </a:rPr>
              <a:t>أصالة</a:t>
            </a:r>
            <a:r>
              <a:rPr lang="ar-SA" dirty="0">
                <a:latin typeface="Alexandria" charset="0"/>
                <a:cs typeface="Alexandria" charset="0"/>
              </a:rPr>
              <a:t>)، وإثرائها بالتفاصيل الدقيقة (</a:t>
            </a:r>
            <a:r>
              <a:rPr lang="ar-SA" dirty="0">
                <a:solidFill>
                  <a:srgbClr val="C00000"/>
                </a:solidFill>
                <a:latin typeface="Alexandria" charset="0"/>
                <a:cs typeface="Alexandria" charset="0"/>
              </a:rPr>
              <a:t>تفصيل</a:t>
            </a:r>
            <a:r>
              <a:rPr lang="ar-SA" dirty="0">
                <a:latin typeface="Alexandria" charset="0"/>
                <a:cs typeface="Alexandria" charset="0"/>
              </a:rPr>
              <a:t>)، فإنه يصبح قادراً على إنتاج محتوى إعلامي يلهم، ويثير الفضول، ويحفز التفكير، ويترك أثراً عميقاً في أذهان الجمهور.</a:t>
            </a:r>
          </a:p>
        </p:txBody>
      </p:sp>
      <p:sp>
        <p:nvSpPr>
          <p:cNvPr id="24" name="Rectangle 23">
            <a:extLst>
              <a:ext uri="{FF2B5EF4-FFF2-40B4-BE49-F238E27FC236}">
                <a16:creationId xmlns:a16="http://schemas.microsoft.com/office/drawing/2014/main" id="{B3E45939-49D6-4A1E-8AA3-FEB305C8193D}"/>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E4120658-FDFA-2A88-46C2-4E8F3F45313A}"/>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الأولى  - ماهية الإبداع الإعلامي وأبعاده</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D201F9AC-6BD3-5868-7E49-03F26E62E40C}"/>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أبعاد الإبداع الإعلامي</a:t>
            </a:r>
          </a:p>
        </p:txBody>
      </p:sp>
      <p:pic>
        <p:nvPicPr>
          <p:cNvPr id="17" name="Graphic 21">
            <a:extLst>
              <a:ext uri="{FF2B5EF4-FFF2-40B4-BE49-F238E27FC236}">
                <a16:creationId xmlns:a16="http://schemas.microsoft.com/office/drawing/2014/main" id="{0369F2DF-A9D3-D3F2-94C5-4FB2CBC2334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9077058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556A6D-CD81-232C-4AC6-3CC2CEBADE1F}"/>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B52345E3-C802-5DD8-8DD7-38F8C8093650}"/>
              </a:ext>
            </a:extLst>
          </p:cNvPr>
          <p:cNvSpPr txBox="1"/>
          <p:nvPr/>
        </p:nvSpPr>
        <p:spPr>
          <a:xfrm>
            <a:off x="3589505" y="1609326"/>
            <a:ext cx="8158459" cy="4996817"/>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a:t>
            </a:r>
            <a:r>
              <a:rPr lang="ar-SA" dirty="0">
                <a:solidFill>
                  <a:srgbClr val="C00000"/>
                </a:solidFill>
                <a:latin typeface="Alexandria" charset="0"/>
                <a:cs typeface="Alexandria" charset="0"/>
              </a:rPr>
              <a:t>الطلاقة</a:t>
            </a:r>
            <a:r>
              <a:rPr lang="ar-SA" dirty="0">
                <a:latin typeface="Alexandria" charset="0"/>
                <a:cs typeface="Alexandria" charset="0"/>
              </a:rPr>
              <a:t> هي أحد الأبعاد الأساسية للإبداع، وتُعرف بأنها القدرة على إنتاج أكبر عدد ممكن من الأفكار، الكلمات، العبارات، أو الاستجابات المتنوعة والمناسبة لموقف معين في فترة زمنية محددة. </a:t>
            </a:r>
            <a:endParaRPr lang="en-US" dirty="0">
              <a:latin typeface="Alexandria" charset="0"/>
              <a:cs typeface="Alexandria" charset="0"/>
            </a:endParaRPr>
          </a:p>
          <a:p>
            <a:pPr algn="just" rtl="1">
              <a:lnSpc>
                <a:spcPct val="200000"/>
              </a:lnSpc>
            </a:pPr>
            <a:r>
              <a:rPr lang="ar-SA" dirty="0">
                <a:latin typeface="Alexandria" charset="0"/>
                <a:cs typeface="Alexandria" charset="0"/>
              </a:rPr>
              <a:t>2. في سياق </a:t>
            </a:r>
            <a:r>
              <a:rPr lang="ar-SA" dirty="0">
                <a:solidFill>
                  <a:srgbClr val="C00000"/>
                </a:solidFill>
                <a:latin typeface="Alexandria" charset="0"/>
                <a:cs typeface="Alexandria" charset="0"/>
              </a:rPr>
              <a:t>الإبداع</a:t>
            </a:r>
            <a:r>
              <a:rPr lang="ar-SA" dirty="0">
                <a:latin typeface="Alexandria" charset="0"/>
                <a:cs typeface="Alexandria" charset="0"/>
              </a:rPr>
              <a:t> </a:t>
            </a:r>
            <a:r>
              <a:rPr lang="ar-SA" dirty="0">
                <a:solidFill>
                  <a:srgbClr val="C00000"/>
                </a:solidFill>
                <a:latin typeface="Alexandria" charset="0"/>
                <a:cs typeface="Alexandria" charset="0"/>
              </a:rPr>
              <a:t>الإعلامي</a:t>
            </a:r>
            <a:r>
              <a:rPr lang="ar-SA" dirty="0">
                <a:latin typeface="Alexandria" charset="0"/>
                <a:cs typeface="Alexandria" charset="0"/>
              </a:rPr>
              <a:t>، تعني الطلاقة قدرة الإعلامي على توليد كم هائل من </a:t>
            </a:r>
            <a:r>
              <a:rPr lang="ar-SA" dirty="0">
                <a:solidFill>
                  <a:srgbClr val="C00000"/>
                </a:solidFill>
                <a:latin typeface="Alexandria" charset="0"/>
                <a:cs typeface="Alexandria" charset="0"/>
              </a:rPr>
              <a:t>الأفكار</a:t>
            </a:r>
            <a:r>
              <a:rPr lang="ar-SA" dirty="0">
                <a:latin typeface="Alexandria" charset="0"/>
                <a:cs typeface="Alexandria" charset="0"/>
              </a:rPr>
              <a:t> </a:t>
            </a:r>
            <a:r>
              <a:rPr lang="ar-SA" dirty="0">
                <a:solidFill>
                  <a:srgbClr val="C00000"/>
                </a:solidFill>
                <a:latin typeface="Alexandria" charset="0"/>
                <a:cs typeface="Alexandria" charset="0"/>
              </a:rPr>
              <a:t>الإعلامية</a:t>
            </a:r>
            <a:r>
              <a:rPr lang="ar-SA" dirty="0">
                <a:latin typeface="Alexandria" charset="0"/>
                <a:cs typeface="Alexandria" charset="0"/>
              </a:rPr>
              <a:t> المختلفة حول موضوع واحد، أو لتقديم رسالة معينة، هذه الأفكار قد تكون عناوين مقالات، أفكار لبرامج تلفزيونية، سيناريوهات لفيديوهات قصيرة، أو حتى طرق جديدة للتفاعل مع الجمهور عبر وسائل التواصل الاجتماعي، والطلاقة هنا تركز على </a:t>
            </a:r>
            <a:r>
              <a:rPr lang="ar-SA" dirty="0">
                <a:solidFill>
                  <a:srgbClr val="C00000"/>
                </a:solidFill>
                <a:latin typeface="Alexandria" charset="0"/>
                <a:cs typeface="Alexandria" charset="0"/>
              </a:rPr>
              <a:t>الجانب</a:t>
            </a:r>
            <a:r>
              <a:rPr lang="ar-SA" dirty="0">
                <a:latin typeface="Alexandria" charset="0"/>
                <a:cs typeface="Alexandria" charset="0"/>
              </a:rPr>
              <a:t> </a:t>
            </a:r>
            <a:r>
              <a:rPr lang="ar-SA" dirty="0">
                <a:solidFill>
                  <a:srgbClr val="C00000"/>
                </a:solidFill>
                <a:latin typeface="Alexandria" charset="0"/>
                <a:cs typeface="Alexandria" charset="0"/>
              </a:rPr>
              <a:t>الكمي</a:t>
            </a:r>
            <a:r>
              <a:rPr lang="ar-SA" dirty="0">
                <a:latin typeface="Alexandria" charset="0"/>
                <a:cs typeface="Alexandria" charset="0"/>
              </a:rPr>
              <a:t> </a:t>
            </a:r>
            <a:r>
              <a:rPr lang="ar-SA" dirty="0">
                <a:solidFill>
                  <a:srgbClr val="C00000"/>
                </a:solidFill>
                <a:latin typeface="Alexandria" charset="0"/>
                <a:cs typeface="Alexandria" charset="0"/>
              </a:rPr>
              <a:t>للأفكار</a:t>
            </a:r>
            <a:r>
              <a:rPr lang="ar-SA" dirty="0">
                <a:latin typeface="Alexandria" charset="0"/>
                <a:cs typeface="Alexandria" charset="0"/>
              </a:rPr>
              <a:t>، فكلما زاد عدد الأفكار المولدة، زادت فرصة الوصول إلى فكرة مبتكرة ومتميزة.</a:t>
            </a:r>
          </a:p>
        </p:txBody>
      </p:sp>
      <p:sp>
        <p:nvSpPr>
          <p:cNvPr id="24" name="Rectangle 23">
            <a:extLst>
              <a:ext uri="{FF2B5EF4-FFF2-40B4-BE49-F238E27FC236}">
                <a16:creationId xmlns:a16="http://schemas.microsoft.com/office/drawing/2014/main" id="{4A1D5E81-D25B-6280-0031-348C8E6FDBCE}"/>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29C2D3AF-7784-77C4-1140-9D1176C51EF6}"/>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الأولى  - ماهية الإبداع الإعلامي وأبعاده</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A7EB0350-B451-BAE0-EA09-91D9C637EA21}"/>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البعد الأول: الطلاقة </a:t>
            </a:r>
            <a:r>
              <a:rPr lang="en-US" sz="2800" b="1" dirty="0">
                <a:solidFill>
                  <a:schemeClr val="bg1"/>
                </a:solidFill>
                <a:latin typeface="Alexandria" charset="0"/>
                <a:cs typeface="Alexandria" charset="0"/>
              </a:rPr>
              <a:t>)</a:t>
            </a:r>
            <a:r>
              <a:rPr lang="ar-SA" sz="2800" b="1" dirty="0">
                <a:solidFill>
                  <a:schemeClr val="bg1"/>
                </a:solidFill>
                <a:latin typeface="Alexandria" charset="0"/>
                <a:cs typeface="Alexandria" charset="0"/>
              </a:rPr>
              <a:t> القدرة على توليد الأفكار</a:t>
            </a:r>
            <a:r>
              <a:rPr lang="en-US" sz="2800" b="1" dirty="0">
                <a:solidFill>
                  <a:schemeClr val="bg1"/>
                </a:solidFill>
                <a:latin typeface="Alexandria" charset="0"/>
                <a:cs typeface="Alexandria" charset="0"/>
              </a:rPr>
              <a:t>(</a:t>
            </a:r>
            <a:endParaRPr lang="ar-SA"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5F2BBE63-890B-D57D-BAB7-815CB26AE3D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23554" name="Picture 2" descr="التفكير الإبداعي | مبادئ التفكير خارج الصندوق - Free courses and books">
            <a:extLst>
              <a:ext uri="{FF2B5EF4-FFF2-40B4-BE49-F238E27FC236}">
                <a16:creationId xmlns:a16="http://schemas.microsoft.com/office/drawing/2014/main" id="{8E9A7588-49E9-322B-02C8-FC223B3BAA6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1317" y="1935804"/>
            <a:ext cx="3317132" cy="397516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7104854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AD866-DB25-173D-C649-2245CEB29CD6}"/>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2EFFFE0D-4B39-2229-E1DF-1B17FFC57857}"/>
              </a:ext>
            </a:extLst>
          </p:cNvPr>
          <p:cNvSpPr txBox="1"/>
          <p:nvPr/>
        </p:nvSpPr>
        <p:spPr>
          <a:xfrm>
            <a:off x="846306" y="1609326"/>
            <a:ext cx="10901659" cy="4750596"/>
          </a:xfrm>
          <a:prstGeom prst="rect">
            <a:avLst/>
          </a:prstGeom>
          <a:noFill/>
        </p:spPr>
        <p:txBody>
          <a:bodyPr wrap="square" rtlCol="0">
            <a:spAutoFit/>
          </a:bodyPr>
          <a:lstStyle/>
          <a:p>
            <a:pPr algn="just" rtl="1">
              <a:lnSpc>
                <a:spcPct val="200000"/>
              </a:lnSpc>
            </a:pPr>
            <a:r>
              <a:rPr lang="ar-SA" dirty="0">
                <a:latin typeface="Alexandria" charset="0"/>
                <a:cs typeface="Alexandria" charset="0"/>
              </a:rPr>
              <a:t>3. لا تقتصر الطلاقة على الأفكار اللفظية فحسب، بل تشمل أيضاً الطلاقة التصويرية (توليد رسومات أو صور)، والطلاقة الترابطية (توليد كلمات ذات معنى معين)، والطلاقة التعبيرية (توليد جمل كاملة). </a:t>
            </a:r>
          </a:p>
          <a:p>
            <a:pPr algn="just" rtl="1">
              <a:lnSpc>
                <a:spcPct val="200000"/>
              </a:lnSpc>
            </a:pPr>
            <a:endParaRPr lang="ar-SA" sz="500" dirty="0">
              <a:latin typeface="Alexandria" charset="0"/>
              <a:cs typeface="Alexandria" charset="0"/>
            </a:endParaRPr>
          </a:p>
          <a:p>
            <a:pPr algn="just" rtl="1">
              <a:lnSpc>
                <a:spcPct val="200000"/>
              </a:lnSpc>
            </a:pPr>
            <a:r>
              <a:rPr lang="ar-SA" dirty="0">
                <a:latin typeface="Alexandria" charset="0"/>
                <a:cs typeface="Alexandria" charset="0"/>
              </a:rPr>
              <a:t>4. في الإعلام الرقمي، تتجلى الطلاقة في قدرة صانع المحتوى على إنتاج أشكال متعددة من المحتوى لنفس الرسالة، مثل تحويل مقال مكتوب إلى إنفوجرافيك، أو فيديو قصير، أو بودكاست، أو سلسلة تغريدات. هذا التنوع في الأشكال يعكس قدرة عالية على الطلاقة في التفكير، ويضمن وصول الرسالة إلى شرائح مختلفة من الجمهور عبر منصات متعددة، مما يزيد من انتشارها وتأثيرها.</a:t>
            </a:r>
          </a:p>
          <a:p>
            <a:pPr algn="just" rtl="1">
              <a:lnSpc>
                <a:spcPct val="200000"/>
              </a:lnSpc>
            </a:pPr>
            <a:endParaRPr lang="ar-SA" sz="500" dirty="0">
              <a:latin typeface="Alexandria" charset="0"/>
              <a:cs typeface="Alexandria" charset="0"/>
            </a:endParaRPr>
          </a:p>
          <a:p>
            <a:pPr algn="just" rtl="1">
              <a:lnSpc>
                <a:spcPct val="200000"/>
              </a:lnSpc>
            </a:pPr>
            <a:r>
              <a:rPr lang="ar-SA" dirty="0">
                <a:latin typeface="Alexandria" charset="0"/>
                <a:cs typeface="Alexandria" charset="0"/>
              </a:rPr>
              <a:t>5. الطلاقة هي نقطة الانطلاق نحو الإبداع الحقيقي، حيث توفر قاعدة واسعة من الخيارات التي يمكن من خلالها اختيار الأفكار الأكثر تميزاً وتطويرها.</a:t>
            </a:r>
          </a:p>
        </p:txBody>
      </p:sp>
      <p:sp>
        <p:nvSpPr>
          <p:cNvPr id="24" name="Rectangle 23">
            <a:extLst>
              <a:ext uri="{FF2B5EF4-FFF2-40B4-BE49-F238E27FC236}">
                <a16:creationId xmlns:a16="http://schemas.microsoft.com/office/drawing/2014/main" id="{84AFE2CB-E219-B317-CC8D-2FB147CE5805}"/>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56ACB257-F4FF-1B7B-4803-EF03594B5E4A}"/>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الأولى  - ماهية الإبداع الإعلامي وأبعاده</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389A7251-34DD-42D2-D2E5-D8581C32C56B}"/>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البعد الأول: الطلاقة </a:t>
            </a:r>
            <a:r>
              <a:rPr lang="en-US" sz="2800" b="1" dirty="0">
                <a:solidFill>
                  <a:schemeClr val="bg1"/>
                </a:solidFill>
                <a:latin typeface="Alexandria" charset="0"/>
                <a:cs typeface="Alexandria" charset="0"/>
              </a:rPr>
              <a:t>)</a:t>
            </a:r>
            <a:r>
              <a:rPr lang="ar-SA" sz="2800" b="1" dirty="0">
                <a:solidFill>
                  <a:schemeClr val="bg1"/>
                </a:solidFill>
                <a:latin typeface="Alexandria" charset="0"/>
                <a:cs typeface="Alexandria" charset="0"/>
              </a:rPr>
              <a:t> القدرة على توليد الأفكار</a:t>
            </a:r>
            <a:r>
              <a:rPr lang="en-US" sz="2800" b="1" dirty="0">
                <a:solidFill>
                  <a:schemeClr val="bg1"/>
                </a:solidFill>
                <a:latin typeface="Alexandria" charset="0"/>
                <a:cs typeface="Alexandria" charset="0"/>
              </a:rPr>
              <a:t>(</a:t>
            </a:r>
            <a:endParaRPr lang="ar-SA"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AC144D16-6C06-9E31-E60E-7A772571A9B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1514257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19AA4F-3A65-E204-5684-4FCE8E216310}"/>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117DA535-92EB-E304-97A7-60F4BCE563D8}"/>
              </a:ext>
            </a:extLst>
          </p:cNvPr>
          <p:cNvSpPr txBox="1"/>
          <p:nvPr/>
        </p:nvSpPr>
        <p:spPr>
          <a:xfrm>
            <a:off x="5262664" y="1609326"/>
            <a:ext cx="6485300" cy="4996817"/>
          </a:xfrm>
          <a:prstGeom prst="rect">
            <a:avLst/>
          </a:prstGeom>
          <a:noFill/>
        </p:spPr>
        <p:txBody>
          <a:bodyPr wrap="square" rtlCol="0">
            <a:spAutoFit/>
          </a:bodyPr>
          <a:lstStyle/>
          <a:p>
            <a:pPr algn="just" rtl="1">
              <a:lnSpc>
                <a:spcPct val="200000"/>
              </a:lnSpc>
            </a:pPr>
            <a:r>
              <a:rPr lang="ar-SA" dirty="0">
                <a:latin typeface="Alexandria" charset="0"/>
                <a:cs typeface="Alexandria" charset="0"/>
              </a:rPr>
              <a:t>تتعدد أنواع </a:t>
            </a:r>
            <a:r>
              <a:rPr lang="ar-SA" dirty="0">
                <a:solidFill>
                  <a:srgbClr val="C00000"/>
                </a:solidFill>
                <a:latin typeface="Alexandria" charset="0"/>
                <a:cs typeface="Alexandria" charset="0"/>
              </a:rPr>
              <a:t>الطلاقة</a:t>
            </a:r>
            <a:r>
              <a:rPr lang="ar-SA" dirty="0">
                <a:latin typeface="Alexandria" charset="0"/>
                <a:cs typeface="Alexandria" charset="0"/>
              </a:rPr>
              <a:t> في سياق الإبداع الإعلامي لتشمل جوانب مختلفة من عملية إنتاج المحتوى. </a:t>
            </a:r>
          </a:p>
          <a:p>
            <a:pPr algn="just" rtl="1">
              <a:lnSpc>
                <a:spcPct val="200000"/>
              </a:lnSpc>
            </a:pPr>
            <a:r>
              <a:rPr lang="ar-SA" b="1" dirty="0">
                <a:latin typeface="Alexandria" charset="0"/>
                <a:cs typeface="Alexandria" charset="0"/>
              </a:rPr>
              <a:t>النوع الأول</a:t>
            </a:r>
            <a:r>
              <a:rPr lang="ar-SA" dirty="0">
                <a:latin typeface="Alexandria" charset="0"/>
                <a:cs typeface="Alexandria" charset="0"/>
              </a:rPr>
              <a:t> هو </a:t>
            </a:r>
            <a:r>
              <a:rPr lang="ar-SA" dirty="0">
                <a:solidFill>
                  <a:srgbClr val="C00000"/>
                </a:solidFill>
                <a:latin typeface="Alexandria" charset="0"/>
                <a:cs typeface="Alexandria" charset="0"/>
              </a:rPr>
              <a:t>الطلاقة اللفظية أو الفكرية</a:t>
            </a:r>
            <a:r>
              <a:rPr lang="ar-SA" dirty="0">
                <a:latin typeface="Alexandria" charset="0"/>
                <a:cs typeface="Alexandria" charset="0"/>
              </a:rPr>
              <a:t>، وهي القدرة على إنتاج أكبر عدد من الكلمات أو الأفكار اللفظية حول موضوع معين، ومثال لذلك عند التفكير في حملة توعية حول التغير المناخي، يمكن للإعلامي المبدع أن يولد عشرات الشعارات، أو العناوين، أو الرسائل النصية المختلفة التي تعبر عن نفس الفكرة بأساليب متنوعة. هذه الطلاقة تضمن وجود خيارات متعددة يمكن الاختيار من بينها، أو دمجها لإنشاء رسالة أكثر قوة وتأثيراً.</a:t>
            </a:r>
          </a:p>
        </p:txBody>
      </p:sp>
      <p:sp>
        <p:nvSpPr>
          <p:cNvPr id="24" name="Rectangle 23">
            <a:extLst>
              <a:ext uri="{FF2B5EF4-FFF2-40B4-BE49-F238E27FC236}">
                <a16:creationId xmlns:a16="http://schemas.microsoft.com/office/drawing/2014/main" id="{B7DA0F2E-6936-5DEB-65FE-FEDDBD132C85}"/>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877343F2-154A-8604-C537-D593B0BF0921}"/>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الأولى  - ماهية الإبداع الإعلامي وأبعاده</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3DA59108-ECF0-F783-A384-F7213DC3CA62}"/>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أنواع الطلاقة في الإبداع الإعلامي</a:t>
            </a:r>
          </a:p>
        </p:txBody>
      </p:sp>
      <p:pic>
        <p:nvPicPr>
          <p:cNvPr id="17" name="Graphic 21">
            <a:extLst>
              <a:ext uri="{FF2B5EF4-FFF2-40B4-BE49-F238E27FC236}">
                <a16:creationId xmlns:a16="http://schemas.microsoft.com/office/drawing/2014/main" id="{3AE91E38-7823-44DD-1B44-9339CD46A08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7170" name="Picture 2" descr="الرئيسية - الإبداع الرقمي | Creativity Digital">
            <a:extLst>
              <a:ext uri="{FF2B5EF4-FFF2-40B4-BE49-F238E27FC236}">
                <a16:creationId xmlns:a16="http://schemas.microsoft.com/office/drawing/2014/main" id="{6D0677DF-4065-E13C-983D-C38EC959F4C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2287402"/>
            <a:ext cx="5084121" cy="34550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95522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286F09-9C5A-4A2C-9624-A05E4FA0AC8B}"/>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A17C0593-4FB9-CAF1-5ADC-47EC9AD4F6C2}"/>
              </a:ext>
            </a:extLst>
          </p:cNvPr>
          <p:cNvSpPr txBox="1"/>
          <p:nvPr/>
        </p:nvSpPr>
        <p:spPr>
          <a:xfrm>
            <a:off x="5564221" y="1609326"/>
            <a:ext cx="6183743" cy="4996817"/>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النوع الثاني</a:t>
            </a:r>
            <a:r>
              <a:rPr lang="ar-SA" dirty="0">
                <a:latin typeface="Alexandria" charset="0"/>
                <a:cs typeface="Alexandria" charset="0"/>
              </a:rPr>
              <a:t> هو </a:t>
            </a:r>
            <a:r>
              <a:rPr lang="ar-SA" dirty="0">
                <a:solidFill>
                  <a:srgbClr val="C00000"/>
                </a:solidFill>
                <a:latin typeface="Alexandria" charset="0"/>
                <a:cs typeface="Alexandria" charset="0"/>
              </a:rPr>
              <a:t>الطلاقة التصويرية أو الشكلية</a:t>
            </a:r>
            <a:r>
              <a:rPr lang="ar-SA" dirty="0">
                <a:latin typeface="Alexandria" charset="0"/>
                <a:cs typeface="Alexandria" charset="0"/>
              </a:rPr>
              <a:t>، وهي القدرة على إنتاج أكبر عدد من الأشكال أو التصميمات أو الرسوم البيانية التي تعبر عن فكرة معينة، في الإعلام الرقمي، يتجلى ذلك في قدرة المصمم الجرافيكي على ابتكار عدة تصاميم مختلفة لنفس الإعلان، أو إنتاج عدة أشكال من الإنفوجرافيك لتبسيط معلومة معقدة، هذه الطلاقة تساهم في تقديم المحتوى بصرياً بطرق متنوعة وجذابة، مما يزيد من فرص جذب انتباه الجمهور وتحسين فهمهم للرسالة، خاصة في عصر يعتمد بشكل كبير على المحتوى المرئي.</a:t>
            </a:r>
          </a:p>
        </p:txBody>
      </p:sp>
      <p:sp>
        <p:nvSpPr>
          <p:cNvPr id="24" name="Rectangle 23">
            <a:extLst>
              <a:ext uri="{FF2B5EF4-FFF2-40B4-BE49-F238E27FC236}">
                <a16:creationId xmlns:a16="http://schemas.microsoft.com/office/drawing/2014/main" id="{E402FA3F-24C1-CF8E-474E-3C05374DE74E}"/>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524D0C55-A7B2-2D71-E958-6867DE4C8767}"/>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الأولى  - ماهية الإبداع الإعلامي وأبعاده</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5F9F5B1D-DCE8-5E2C-FB23-01D03D1AF02A}"/>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أنواع الطلاقة في الإبداع الإعلامي</a:t>
            </a:r>
          </a:p>
        </p:txBody>
      </p:sp>
      <p:pic>
        <p:nvPicPr>
          <p:cNvPr id="17" name="Graphic 21">
            <a:extLst>
              <a:ext uri="{FF2B5EF4-FFF2-40B4-BE49-F238E27FC236}">
                <a16:creationId xmlns:a16="http://schemas.microsoft.com/office/drawing/2014/main" id="{3576E1A0-4917-3F71-D22A-36765AAC56C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8194" name="Picture 2" descr="الرئيسية - الإبداع الرقمي | Creativity Digital">
            <a:extLst>
              <a:ext uri="{FF2B5EF4-FFF2-40B4-BE49-F238E27FC236}">
                <a16:creationId xmlns:a16="http://schemas.microsoft.com/office/drawing/2014/main" id="{70E02656-F1E9-A796-E9E3-2088883AC4F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95445" y="2297301"/>
            <a:ext cx="4952611" cy="321927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2103789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4368B9-BCBE-4161-65C1-7ACEBC231741}"/>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E664055E-F3E3-2D10-9CE4-8786722F9499}"/>
              </a:ext>
            </a:extLst>
          </p:cNvPr>
          <p:cNvSpPr txBox="1"/>
          <p:nvPr/>
        </p:nvSpPr>
        <p:spPr>
          <a:xfrm>
            <a:off x="5573949" y="1609326"/>
            <a:ext cx="6174015" cy="4996817"/>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النوع الثالث</a:t>
            </a:r>
            <a:r>
              <a:rPr lang="ar-SA" dirty="0">
                <a:latin typeface="Alexandria" charset="0"/>
                <a:cs typeface="Alexandria" charset="0"/>
              </a:rPr>
              <a:t> هو </a:t>
            </a:r>
            <a:r>
              <a:rPr lang="ar-SA" dirty="0">
                <a:solidFill>
                  <a:srgbClr val="C00000"/>
                </a:solidFill>
                <a:latin typeface="Alexandria" charset="0"/>
                <a:cs typeface="Alexandria" charset="0"/>
              </a:rPr>
              <a:t>الطلاقة الترابطية أو التعبيرية</a:t>
            </a:r>
            <a:r>
              <a:rPr lang="ar-SA" dirty="0">
                <a:latin typeface="Alexandria" charset="0"/>
                <a:cs typeface="Alexandria" charset="0"/>
              </a:rPr>
              <a:t>، وهي القدرة على إنتاج أكبر عدد من الجمل أو العبارات المترابطة التي تعبر عن فكرة معينة بأساليب مختلفة، وهذا النوع من الطلاقة مهم في صياغة السرد القصصي، أو كتابة السيناريوهات، أو حتى في بناء الحوارات. فمثلاً يمكن للإعلامي أن يروي نفس القصة الإخبارية بعدة طرق مختلفة، مع التركيز على جوانب متنوعة أو استخدام أساليب سردية مختلفة لجذب شرائح متنوعة من الجمهور. هذه الطلاقة تضمن عمقاً وتنوعاً في التعبير، مما يجعل المحتوى أكثر ثراءً وتأثيراً.</a:t>
            </a:r>
          </a:p>
        </p:txBody>
      </p:sp>
      <p:sp>
        <p:nvSpPr>
          <p:cNvPr id="24" name="Rectangle 23">
            <a:extLst>
              <a:ext uri="{FF2B5EF4-FFF2-40B4-BE49-F238E27FC236}">
                <a16:creationId xmlns:a16="http://schemas.microsoft.com/office/drawing/2014/main" id="{0E10C7AD-98B6-BA7B-3EE0-CD529506A898}"/>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147A3DF6-3C38-0CCB-2A9C-7866C6A93E72}"/>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الأولى  - ماهية الإبداع الإعلامي وأبعاده</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D4ED1003-0A4D-E392-1D37-FD7366265001}"/>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أنواع الطلاقة في الإبداع الإعلامي</a:t>
            </a:r>
          </a:p>
        </p:txBody>
      </p:sp>
      <p:pic>
        <p:nvPicPr>
          <p:cNvPr id="17" name="Graphic 21">
            <a:extLst>
              <a:ext uri="{FF2B5EF4-FFF2-40B4-BE49-F238E27FC236}">
                <a16:creationId xmlns:a16="http://schemas.microsoft.com/office/drawing/2014/main" id="{47CC113A-AD81-A5F0-3853-025A4622FD0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9222" name="Picture 6" descr="تجليات الإبداع والعبقرية بين الذكاء البيولوجي والذكاء الاصطناعي ...">
            <a:extLst>
              <a:ext uri="{FF2B5EF4-FFF2-40B4-BE49-F238E27FC236}">
                <a16:creationId xmlns:a16="http://schemas.microsoft.com/office/drawing/2014/main" id="{EC7F8DEF-8150-1B88-642A-F036F5EA084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8012" r="14425"/>
          <a:stretch>
            <a:fillRect/>
          </a:stretch>
        </p:blipFill>
        <p:spPr bwMode="auto">
          <a:xfrm>
            <a:off x="453962" y="1946238"/>
            <a:ext cx="4769790" cy="396128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8957798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32914E-A4D8-ABA6-0FA3-D16FB8B07935}"/>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D511144F-CD68-CC53-A3EB-F5BB478AFEC8}"/>
              </a:ext>
            </a:extLst>
          </p:cNvPr>
          <p:cNvSpPr txBox="1"/>
          <p:nvPr/>
        </p:nvSpPr>
        <p:spPr>
          <a:xfrm>
            <a:off x="4640094" y="1609326"/>
            <a:ext cx="7107870" cy="4596708"/>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تُعرف بأنها القدرة على </a:t>
            </a:r>
            <a:r>
              <a:rPr lang="ar-SA" dirty="0">
                <a:solidFill>
                  <a:srgbClr val="C00000"/>
                </a:solidFill>
                <a:latin typeface="Alexandria" charset="0"/>
                <a:cs typeface="Alexandria" charset="0"/>
              </a:rPr>
              <a:t>تغيير</a:t>
            </a:r>
            <a:r>
              <a:rPr lang="ar-SA" dirty="0">
                <a:latin typeface="Alexandria" charset="0"/>
                <a:cs typeface="Alexandria" charset="0"/>
              </a:rPr>
              <a:t> </a:t>
            </a:r>
            <a:r>
              <a:rPr lang="ar-SA" dirty="0">
                <a:solidFill>
                  <a:srgbClr val="C00000"/>
                </a:solidFill>
                <a:latin typeface="Alexandria" charset="0"/>
                <a:cs typeface="Alexandria" charset="0"/>
              </a:rPr>
              <a:t>مسار</a:t>
            </a:r>
            <a:r>
              <a:rPr lang="ar-SA" dirty="0">
                <a:latin typeface="Alexandria" charset="0"/>
                <a:cs typeface="Alexandria" charset="0"/>
              </a:rPr>
              <a:t> التفكير، أو تبني وجهات نظر مختلفة، أو التكيف مع الظروف المتغيرة، أو إنتاج أفكار متنوعة تنتمي إلى فئات مختلفة، وفي سياق </a:t>
            </a:r>
            <a:r>
              <a:rPr lang="ar-SA" dirty="0">
                <a:solidFill>
                  <a:srgbClr val="C00000"/>
                </a:solidFill>
                <a:latin typeface="Alexandria" charset="0"/>
                <a:cs typeface="Alexandria" charset="0"/>
              </a:rPr>
              <a:t>الإبداع</a:t>
            </a:r>
            <a:r>
              <a:rPr lang="ar-SA" dirty="0">
                <a:latin typeface="Alexandria" charset="0"/>
                <a:cs typeface="Alexandria" charset="0"/>
              </a:rPr>
              <a:t> </a:t>
            </a:r>
            <a:r>
              <a:rPr lang="ar-SA" dirty="0">
                <a:solidFill>
                  <a:srgbClr val="C00000"/>
                </a:solidFill>
                <a:latin typeface="Alexandria" charset="0"/>
                <a:cs typeface="Alexandria" charset="0"/>
              </a:rPr>
              <a:t>الإعلامي</a:t>
            </a:r>
            <a:r>
              <a:rPr lang="ar-SA" dirty="0">
                <a:latin typeface="Alexandria" charset="0"/>
                <a:cs typeface="Alexandria" charset="0"/>
              </a:rPr>
              <a:t>، تعني المرونة </a:t>
            </a:r>
            <a:r>
              <a:rPr lang="ar-SA" dirty="0">
                <a:solidFill>
                  <a:srgbClr val="C00000"/>
                </a:solidFill>
                <a:latin typeface="Alexandria" charset="0"/>
                <a:cs typeface="Alexandria" charset="0"/>
              </a:rPr>
              <a:t>قدرة الإعلامي </a:t>
            </a:r>
            <a:r>
              <a:rPr lang="ar-SA" dirty="0">
                <a:latin typeface="Alexandria" charset="0"/>
                <a:cs typeface="Alexandria" charset="0"/>
              </a:rPr>
              <a:t>على التخلي عن الأساليب التقليدية أو الأفكار المسبقة، وتبني مقاربات جديدة عند مواجهة تحديات أو فرص غير متوقعة. </a:t>
            </a:r>
          </a:p>
          <a:p>
            <a:pPr algn="just" rtl="1">
              <a:lnSpc>
                <a:spcPct val="200000"/>
              </a:lnSpc>
            </a:pPr>
            <a:endParaRPr lang="ar-SA" sz="500" dirty="0">
              <a:latin typeface="Alexandria" charset="0"/>
              <a:cs typeface="Alexandria" charset="0"/>
            </a:endParaRPr>
          </a:p>
          <a:p>
            <a:pPr algn="just" rtl="1">
              <a:lnSpc>
                <a:spcPct val="200000"/>
              </a:lnSpc>
            </a:pPr>
            <a:r>
              <a:rPr lang="ar-SA" dirty="0">
                <a:latin typeface="Alexandria" charset="0"/>
                <a:cs typeface="Alexandria" charset="0"/>
              </a:rPr>
              <a:t>2. إنها القدرة على </a:t>
            </a:r>
            <a:r>
              <a:rPr lang="ar-SA" dirty="0">
                <a:solidFill>
                  <a:srgbClr val="C00000"/>
                </a:solidFill>
                <a:latin typeface="Alexandria" charset="0"/>
                <a:cs typeface="Alexandria" charset="0"/>
              </a:rPr>
              <a:t>رؤية المشكلة </a:t>
            </a:r>
            <a:r>
              <a:rPr lang="ar-SA" dirty="0">
                <a:latin typeface="Alexandria" charset="0"/>
                <a:cs typeface="Alexandria" charset="0"/>
              </a:rPr>
              <a:t>من زوايا متعددة، وتقديم حلول إعلامية متنوعة لا تقتصر على نمط واحد، بل تتسم بالتنوع والتجديد، مما يضمن استمرارية العمل الإعلامي وتطوره في بيئة سريعة التغير.</a:t>
            </a:r>
          </a:p>
        </p:txBody>
      </p:sp>
      <p:sp>
        <p:nvSpPr>
          <p:cNvPr id="24" name="Rectangle 23">
            <a:extLst>
              <a:ext uri="{FF2B5EF4-FFF2-40B4-BE49-F238E27FC236}">
                <a16:creationId xmlns:a16="http://schemas.microsoft.com/office/drawing/2014/main" id="{B821B5ED-E94F-D66A-3624-F1741AEDC380}"/>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44C50756-AD1F-6CCC-A915-DD0BCA8F700A}"/>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الأولى  - ماهية الإبداع الإعلامي وأبعاده</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821BB791-5FE6-EEE8-B10F-38317EF57F57}"/>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البعد الثاني: المرونة (القدرة على التكيف وتغيير المسار)</a:t>
            </a:r>
          </a:p>
        </p:txBody>
      </p:sp>
      <p:pic>
        <p:nvPicPr>
          <p:cNvPr id="17" name="Graphic 21">
            <a:extLst>
              <a:ext uri="{FF2B5EF4-FFF2-40B4-BE49-F238E27FC236}">
                <a16:creationId xmlns:a16="http://schemas.microsoft.com/office/drawing/2014/main" id="{6BC46C49-385B-0A78-8BDF-0347F4FDDF2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10242" name="Picture 2" descr="اقتصاد المعرفة: استثمار العلم والتكنولوجيا لتحقيق النمو المستدام">
            <a:extLst>
              <a:ext uri="{FF2B5EF4-FFF2-40B4-BE49-F238E27FC236}">
                <a16:creationId xmlns:a16="http://schemas.microsoft.com/office/drawing/2014/main" id="{48E7330E-661A-3A56-71E8-6CF145FFAFB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5803" r="14473"/>
          <a:stretch>
            <a:fillRect/>
          </a:stretch>
        </p:blipFill>
        <p:spPr bwMode="auto">
          <a:xfrm>
            <a:off x="107003" y="2083137"/>
            <a:ext cx="4416359" cy="333375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7288476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73F268-8233-7B77-9826-123593463C0F}"/>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9E466E13-3DFE-B095-9F4C-A134AA06B175}"/>
              </a:ext>
            </a:extLst>
          </p:cNvPr>
          <p:cNvSpPr txBox="1"/>
          <p:nvPr/>
        </p:nvSpPr>
        <p:spPr>
          <a:xfrm>
            <a:off x="729574" y="1609326"/>
            <a:ext cx="11018391" cy="4596708"/>
          </a:xfrm>
          <a:prstGeom prst="rect">
            <a:avLst/>
          </a:prstGeom>
          <a:noFill/>
        </p:spPr>
        <p:txBody>
          <a:bodyPr wrap="square" rtlCol="0">
            <a:spAutoFit/>
          </a:bodyPr>
          <a:lstStyle/>
          <a:p>
            <a:pPr algn="just" rtl="1">
              <a:lnSpc>
                <a:spcPct val="200000"/>
              </a:lnSpc>
            </a:pPr>
            <a:r>
              <a:rPr lang="ar-SA" dirty="0">
                <a:latin typeface="Alexandria" charset="0"/>
                <a:cs typeface="Alexandria" charset="0"/>
              </a:rPr>
              <a:t>3. تتجلى </a:t>
            </a:r>
            <a:r>
              <a:rPr lang="ar-SA" dirty="0">
                <a:solidFill>
                  <a:srgbClr val="C00000"/>
                </a:solidFill>
                <a:latin typeface="Alexandria" charset="0"/>
                <a:cs typeface="Alexandria" charset="0"/>
              </a:rPr>
              <a:t>المرونة</a:t>
            </a:r>
            <a:r>
              <a:rPr lang="ar-SA" dirty="0">
                <a:latin typeface="Alexandria" charset="0"/>
                <a:cs typeface="Alexandria" charset="0"/>
              </a:rPr>
              <a:t> في الإعلام الرقمي في </a:t>
            </a:r>
            <a:r>
              <a:rPr lang="ar-SA" dirty="0">
                <a:solidFill>
                  <a:srgbClr val="C00000"/>
                </a:solidFill>
                <a:latin typeface="Alexandria" charset="0"/>
                <a:cs typeface="Alexandria" charset="0"/>
              </a:rPr>
              <a:t>قدرة</a:t>
            </a:r>
            <a:r>
              <a:rPr lang="ar-SA" dirty="0">
                <a:latin typeface="Alexandria" charset="0"/>
                <a:cs typeface="Alexandria" charset="0"/>
              </a:rPr>
              <a:t> صانع المحتوى على </a:t>
            </a:r>
            <a:r>
              <a:rPr lang="ar-SA" dirty="0">
                <a:solidFill>
                  <a:srgbClr val="C00000"/>
                </a:solidFill>
                <a:latin typeface="Alexandria" charset="0"/>
                <a:cs typeface="Alexandria" charset="0"/>
              </a:rPr>
              <a:t>تكييف</a:t>
            </a:r>
            <a:r>
              <a:rPr lang="ar-SA" dirty="0">
                <a:latin typeface="Alexandria" charset="0"/>
                <a:cs typeface="Alexandria" charset="0"/>
              </a:rPr>
              <a:t> </a:t>
            </a:r>
            <a:r>
              <a:rPr lang="ar-SA" dirty="0">
                <a:solidFill>
                  <a:srgbClr val="C00000"/>
                </a:solidFill>
                <a:latin typeface="Alexandria" charset="0"/>
                <a:cs typeface="Alexandria" charset="0"/>
              </a:rPr>
              <a:t>رسالته</a:t>
            </a:r>
            <a:r>
              <a:rPr lang="ar-SA" dirty="0">
                <a:latin typeface="Alexandria" charset="0"/>
                <a:cs typeface="Alexandria" charset="0"/>
              </a:rPr>
              <a:t> لتناسب المنصات المختلفة، أو لتلبية احتياجات شرائح متنوعة من الجمهور، قد يتطلب الأمر </a:t>
            </a:r>
            <a:r>
              <a:rPr lang="ar-SA" dirty="0">
                <a:solidFill>
                  <a:srgbClr val="C00000"/>
                </a:solidFill>
                <a:latin typeface="Alexandria" charset="0"/>
                <a:cs typeface="Alexandria" charset="0"/>
              </a:rPr>
              <a:t>مرونة</a:t>
            </a:r>
            <a:r>
              <a:rPr lang="ar-SA" dirty="0">
                <a:latin typeface="Alexandria" charset="0"/>
                <a:cs typeface="Alexandria" charset="0"/>
              </a:rPr>
              <a:t> في </a:t>
            </a:r>
            <a:r>
              <a:rPr lang="ar-SA" dirty="0">
                <a:solidFill>
                  <a:srgbClr val="C00000"/>
                </a:solidFill>
                <a:latin typeface="Alexandria" charset="0"/>
                <a:cs typeface="Alexandria" charset="0"/>
              </a:rPr>
              <a:t>تحويل</a:t>
            </a:r>
            <a:r>
              <a:rPr lang="ar-SA" dirty="0">
                <a:latin typeface="Alexandria" charset="0"/>
                <a:cs typeface="Alexandria" charset="0"/>
              </a:rPr>
              <a:t> محتوى إخباري جاد إلى قصة تفاعلية خفيفة على وسائل التواصل الاجتماعي، أو تكييف حملة إعلانية لتناسب ثقافات مختلفة، فهذه القدرة على </a:t>
            </a:r>
            <a:r>
              <a:rPr lang="ar-SA" dirty="0">
                <a:solidFill>
                  <a:srgbClr val="C00000"/>
                </a:solidFill>
                <a:latin typeface="Alexandria" charset="0"/>
                <a:cs typeface="Alexandria" charset="0"/>
              </a:rPr>
              <a:t>التكيف</a:t>
            </a:r>
            <a:r>
              <a:rPr lang="ar-SA" dirty="0">
                <a:latin typeface="Alexandria" charset="0"/>
                <a:cs typeface="Alexandria" charset="0"/>
              </a:rPr>
              <a:t> تضمن أن الرسالة الإعلامية تظل ذات صلة وجذابة، بغض النظر عن السياق أو الجمهور المستهدف، فالمرونة هنا ليست مجرد تغيير، بل هي تغيير مدروس يهدف إلى تحقيق أقصى تأثير ممكن.</a:t>
            </a:r>
          </a:p>
          <a:p>
            <a:pPr algn="just" rtl="1">
              <a:lnSpc>
                <a:spcPct val="200000"/>
              </a:lnSpc>
            </a:pPr>
            <a:endParaRPr lang="ar-SA" sz="500" dirty="0">
              <a:latin typeface="Alexandria" charset="0"/>
              <a:cs typeface="Alexandria" charset="0"/>
            </a:endParaRPr>
          </a:p>
          <a:p>
            <a:pPr algn="just" rtl="1">
              <a:lnSpc>
                <a:spcPct val="200000"/>
              </a:lnSpc>
            </a:pPr>
            <a:r>
              <a:rPr lang="ar-SA" dirty="0">
                <a:latin typeface="Alexandria" charset="0"/>
                <a:cs typeface="Alexandria" charset="0"/>
              </a:rPr>
              <a:t>4. </a:t>
            </a:r>
            <a:r>
              <a:rPr lang="ar-SA" dirty="0">
                <a:solidFill>
                  <a:srgbClr val="C00000"/>
                </a:solidFill>
                <a:latin typeface="Alexandria" charset="0"/>
                <a:cs typeface="Alexandria" charset="0"/>
              </a:rPr>
              <a:t>المرونة</a:t>
            </a:r>
            <a:r>
              <a:rPr lang="ar-SA" dirty="0">
                <a:latin typeface="Alexandria" charset="0"/>
                <a:cs typeface="Alexandria" charset="0"/>
              </a:rPr>
              <a:t> تتطلب أيضاً </a:t>
            </a:r>
            <a:r>
              <a:rPr lang="ar-SA" dirty="0">
                <a:solidFill>
                  <a:srgbClr val="C00000"/>
                </a:solidFill>
                <a:latin typeface="Alexandria" charset="0"/>
                <a:cs typeface="Alexandria" charset="0"/>
              </a:rPr>
              <a:t>الانفتاح</a:t>
            </a:r>
            <a:r>
              <a:rPr lang="ar-SA" dirty="0">
                <a:latin typeface="Alexandria" charset="0"/>
                <a:cs typeface="Alexandria" charset="0"/>
              </a:rPr>
              <a:t> على </a:t>
            </a:r>
            <a:r>
              <a:rPr lang="ar-SA" dirty="0">
                <a:solidFill>
                  <a:srgbClr val="C00000"/>
                </a:solidFill>
                <a:latin typeface="Alexandria" charset="0"/>
                <a:cs typeface="Alexandria" charset="0"/>
              </a:rPr>
              <a:t>النقد</a:t>
            </a:r>
            <a:r>
              <a:rPr lang="ar-SA" dirty="0">
                <a:latin typeface="Alexandria" charset="0"/>
                <a:cs typeface="Alexandria" charset="0"/>
              </a:rPr>
              <a:t> </a:t>
            </a:r>
            <a:r>
              <a:rPr lang="ar-SA" dirty="0">
                <a:solidFill>
                  <a:srgbClr val="C00000"/>
                </a:solidFill>
                <a:latin typeface="Alexandria" charset="0"/>
                <a:cs typeface="Alexandria" charset="0"/>
              </a:rPr>
              <a:t>والتغذية</a:t>
            </a:r>
            <a:r>
              <a:rPr lang="ar-SA" dirty="0">
                <a:latin typeface="Alexandria" charset="0"/>
                <a:cs typeface="Alexandria" charset="0"/>
              </a:rPr>
              <a:t> </a:t>
            </a:r>
            <a:r>
              <a:rPr lang="ar-SA" dirty="0">
                <a:solidFill>
                  <a:srgbClr val="C00000"/>
                </a:solidFill>
                <a:latin typeface="Alexandria" charset="0"/>
                <a:cs typeface="Alexandria" charset="0"/>
              </a:rPr>
              <a:t>الراجعة</a:t>
            </a:r>
            <a:r>
              <a:rPr lang="ar-SA" dirty="0">
                <a:latin typeface="Alexandria" charset="0"/>
                <a:cs typeface="Alexandria" charset="0"/>
              </a:rPr>
              <a:t>، والقدرة على </a:t>
            </a:r>
            <a:r>
              <a:rPr lang="ar-SA" dirty="0">
                <a:solidFill>
                  <a:srgbClr val="C00000"/>
                </a:solidFill>
                <a:latin typeface="Alexandria" charset="0"/>
                <a:cs typeface="Alexandria" charset="0"/>
              </a:rPr>
              <a:t>تعديل</a:t>
            </a:r>
            <a:r>
              <a:rPr lang="ar-SA" dirty="0">
                <a:latin typeface="Alexandria" charset="0"/>
                <a:cs typeface="Alexandria" charset="0"/>
              </a:rPr>
              <a:t> </a:t>
            </a:r>
            <a:r>
              <a:rPr lang="ar-SA" dirty="0">
                <a:solidFill>
                  <a:srgbClr val="C00000"/>
                </a:solidFill>
                <a:latin typeface="Alexandria" charset="0"/>
                <a:cs typeface="Alexandria" charset="0"/>
              </a:rPr>
              <a:t>الأفكار</a:t>
            </a:r>
            <a:r>
              <a:rPr lang="ar-SA" dirty="0">
                <a:latin typeface="Alexandria" charset="0"/>
                <a:cs typeface="Alexandria" charset="0"/>
              </a:rPr>
              <a:t> بناءً على المعلومات الجديدة، </a:t>
            </a:r>
            <a:r>
              <a:rPr lang="ar-SA" dirty="0">
                <a:solidFill>
                  <a:srgbClr val="C00000"/>
                </a:solidFill>
                <a:latin typeface="Alexandria" charset="0"/>
                <a:cs typeface="Alexandria" charset="0"/>
              </a:rPr>
              <a:t>فالإعلامي</a:t>
            </a:r>
            <a:r>
              <a:rPr lang="ar-SA" dirty="0">
                <a:latin typeface="Alexandria" charset="0"/>
                <a:cs typeface="Alexandria" charset="0"/>
              </a:rPr>
              <a:t> </a:t>
            </a:r>
            <a:r>
              <a:rPr lang="ar-SA" dirty="0">
                <a:solidFill>
                  <a:srgbClr val="C00000"/>
                </a:solidFill>
                <a:latin typeface="Alexandria" charset="0"/>
                <a:cs typeface="Alexandria" charset="0"/>
              </a:rPr>
              <a:t>المرن</a:t>
            </a:r>
            <a:r>
              <a:rPr lang="ar-SA" dirty="0">
                <a:latin typeface="Alexandria" charset="0"/>
                <a:cs typeface="Alexandria" charset="0"/>
              </a:rPr>
              <a:t> هو من يستطيع أن يرى الفرص في التحديات، وأن يحول العقبات إلى نقاط </a:t>
            </a:r>
            <a:r>
              <a:rPr lang="ar-SA" dirty="0">
                <a:solidFill>
                  <a:srgbClr val="C00000"/>
                </a:solidFill>
                <a:latin typeface="Alexandria" charset="0"/>
                <a:cs typeface="Alexandria" charset="0"/>
              </a:rPr>
              <a:t>انطلاق</a:t>
            </a:r>
            <a:r>
              <a:rPr lang="ar-SA" dirty="0">
                <a:latin typeface="Alexandria" charset="0"/>
                <a:cs typeface="Alexandria" charset="0"/>
              </a:rPr>
              <a:t> نحو حلول إبداعية ومبتكرة</a:t>
            </a:r>
          </a:p>
        </p:txBody>
      </p:sp>
      <p:sp>
        <p:nvSpPr>
          <p:cNvPr id="24" name="Rectangle 23">
            <a:extLst>
              <a:ext uri="{FF2B5EF4-FFF2-40B4-BE49-F238E27FC236}">
                <a16:creationId xmlns:a16="http://schemas.microsoft.com/office/drawing/2014/main" id="{38344438-C27C-48B4-92CB-357FD65CF9E3}"/>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67253A08-0BCC-C5B0-9280-1293D2A109CE}"/>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الأولى  - ماهية الإبداع الإعلامي وأبعاده</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09B08E4B-CE66-D338-9EDC-E9716FB66466}"/>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البعد الثاني: المرونة (القدرة على التكيف وتغيير المسار)</a:t>
            </a:r>
          </a:p>
        </p:txBody>
      </p:sp>
      <p:pic>
        <p:nvPicPr>
          <p:cNvPr id="17" name="Graphic 21">
            <a:extLst>
              <a:ext uri="{FF2B5EF4-FFF2-40B4-BE49-F238E27FC236}">
                <a16:creationId xmlns:a16="http://schemas.microsoft.com/office/drawing/2014/main" id="{D1924FFB-6BD0-8FC1-9B0D-B29C37C4B1A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28071153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279CFF-37BF-F407-DC7D-8BDE330F6888}"/>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74F9415B-84C8-3ED9-BDA1-A61B38D05B89}"/>
              </a:ext>
            </a:extLst>
          </p:cNvPr>
          <p:cNvSpPr txBox="1"/>
          <p:nvPr/>
        </p:nvSpPr>
        <p:spPr>
          <a:xfrm>
            <a:off x="5301573" y="1609326"/>
            <a:ext cx="6446391" cy="4996817"/>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تكتسب </a:t>
            </a:r>
            <a:r>
              <a:rPr lang="ar-SA" dirty="0">
                <a:solidFill>
                  <a:srgbClr val="C00000"/>
                </a:solidFill>
                <a:latin typeface="Alexandria" charset="0"/>
                <a:cs typeface="Alexandria" charset="0"/>
              </a:rPr>
              <a:t>المرونة</a:t>
            </a:r>
            <a:r>
              <a:rPr lang="ar-SA" dirty="0">
                <a:latin typeface="Alexandria" charset="0"/>
                <a:cs typeface="Alexandria" charset="0"/>
              </a:rPr>
              <a:t> أهمية قصوى في عصر الإعلام الرقمي نظراً </a:t>
            </a:r>
            <a:r>
              <a:rPr lang="ar-SA" dirty="0">
                <a:solidFill>
                  <a:srgbClr val="C00000"/>
                </a:solidFill>
                <a:latin typeface="Alexandria" charset="0"/>
                <a:cs typeface="Alexandria" charset="0"/>
              </a:rPr>
              <a:t>للتغيرات</a:t>
            </a:r>
            <a:r>
              <a:rPr lang="ar-SA" dirty="0">
                <a:latin typeface="Alexandria" charset="0"/>
                <a:cs typeface="Alexandria" charset="0"/>
              </a:rPr>
              <a:t> السريعة والمستمرة في التقنيات، والمنصات، وسلوكيات الجمهور، فما كان فعالاً بالأمس قد لا يكون كذلك اليوم، وما هو شائع اليوم قد يصبح قديماً غداً. </a:t>
            </a:r>
          </a:p>
          <a:p>
            <a:pPr algn="just" rtl="1">
              <a:lnSpc>
                <a:spcPct val="200000"/>
              </a:lnSpc>
            </a:pPr>
            <a:r>
              <a:rPr lang="ar-SA" dirty="0">
                <a:latin typeface="Alexandria" charset="0"/>
                <a:cs typeface="Alexandria" charset="0"/>
              </a:rPr>
              <a:t>2. يجب على </a:t>
            </a:r>
            <a:r>
              <a:rPr lang="ar-SA" dirty="0">
                <a:solidFill>
                  <a:srgbClr val="C00000"/>
                </a:solidFill>
                <a:latin typeface="Alexandria" charset="0"/>
                <a:cs typeface="Alexandria" charset="0"/>
              </a:rPr>
              <a:t>الإعلامي</a:t>
            </a:r>
            <a:r>
              <a:rPr lang="ar-SA" dirty="0">
                <a:latin typeface="Alexandria" charset="0"/>
                <a:cs typeface="Alexandria" charset="0"/>
              </a:rPr>
              <a:t> أن يكون مرناً وقادراً على التكيف مع هذه التغيرات بسرعة وفعالية، فهذه </a:t>
            </a:r>
            <a:r>
              <a:rPr lang="ar-SA" dirty="0">
                <a:solidFill>
                  <a:srgbClr val="C00000"/>
                </a:solidFill>
                <a:latin typeface="Alexandria" charset="0"/>
                <a:cs typeface="Alexandria" charset="0"/>
              </a:rPr>
              <a:t>المرونة</a:t>
            </a:r>
            <a:r>
              <a:rPr lang="ar-SA" dirty="0">
                <a:latin typeface="Alexandria" charset="0"/>
                <a:cs typeface="Alexandria" charset="0"/>
              </a:rPr>
              <a:t> تضمن أن المحتوى الإعلامي يظل ملائماً وجذاباً، وأن المؤسسة الإعلامية تظل في طليعة الابتكار والتجديد، مما يعزز من قدرتها التنافسية ويضمن استمراريتها في السوق.</a:t>
            </a:r>
          </a:p>
        </p:txBody>
      </p:sp>
      <p:sp>
        <p:nvSpPr>
          <p:cNvPr id="24" name="Rectangle 23">
            <a:extLst>
              <a:ext uri="{FF2B5EF4-FFF2-40B4-BE49-F238E27FC236}">
                <a16:creationId xmlns:a16="http://schemas.microsoft.com/office/drawing/2014/main" id="{AB552163-8CB0-AA18-7E8C-71CDF5D8FD65}"/>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6EE9E79A-B5E8-1416-6215-4634FE6C160D}"/>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الأولى  - ماهية الإبداع الإعلامي وأبعاده</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A617E152-243C-48C3-C782-203009FCF020}"/>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أهمية المرونة في الإعلام الرقمي</a:t>
            </a:r>
          </a:p>
        </p:txBody>
      </p:sp>
      <p:pic>
        <p:nvPicPr>
          <p:cNvPr id="17" name="Graphic 21">
            <a:extLst>
              <a:ext uri="{FF2B5EF4-FFF2-40B4-BE49-F238E27FC236}">
                <a16:creationId xmlns:a16="http://schemas.microsoft.com/office/drawing/2014/main" id="{54D871CC-40AD-DAA2-BE54-C875F1499A6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4" name="Picture 3">
            <a:extLst>
              <a:ext uri="{FF2B5EF4-FFF2-40B4-BE49-F238E27FC236}">
                <a16:creationId xmlns:a16="http://schemas.microsoft.com/office/drawing/2014/main" id="{96C7090C-059F-47D7-4009-1E46C97AB8E1}"/>
              </a:ext>
            </a:extLst>
          </p:cNvPr>
          <p:cNvPicPr>
            <a:picLocks noChangeAspect="1"/>
          </p:cNvPicPr>
          <p:nvPr/>
        </p:nvPicPr>
        <p:blipFill>
          <a:blip r:embed="rId3"/>
          <a:stretch>
            <a:fillRect/>
          </a:stretch>
        </p:blipFill>
        <p:spPr>
          <a:xfrm>
            <a:off x="343864" y="2294540"/>
            <a:ext cx="4620048" cy="280679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438242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167BCD-C048-8DC2-2469-0B83BFA26B25}"/>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A190684F-C69D-A5FB-D527-D1D2514F6A39}"/>
              </a:ext>
            </a:extLst>
          </p:cNvPr>
          <p:cNvSpPr txBox="1"/>
          <p:nvPr/>
        </p:nvSpPr>
        <p:spPr>
          <a:xfrm>
            <a:off x="846307" y="1609326"/>
            <a:ext cx="10901658" cy="4596708"/>
          </a:xfrm>
          <a:prstGeom prst="rect">
            <a:avLst/>
          </a:prstGeom>
          <a:noFill/>
        </p:spPr>
        <p:txBody>
          <a:bodyPr wrap="square" rtlCol="0">
            <a:spAutoFit/>
          </a:bodyPr>
          <a:lstStyle/>
          <a:p>
            <a:pPr algn="just" rtl="1">
              <a:lnSpc>
                <a:spcPct val="200000"/>
              </a:lnSpc>
            </a:pPr>
            <a:r>
              <a:rPr lang="ar-SA" dirty="0">
                <a:latin typeface="Alexandria" charset="0"/>
                <a:cs typeface="Alexandria" charset="0"/>
              </a:rPr>
              <a:t>3. تساهم </a:t>
            </a:r>
            <a:r>
              <a:rPr lang="ar-SA" dirty="0">
                <a:solidFill>
                  <a:srgbClr val="C00000"/>
                </a:solidFill>
                <a:latin typeface="Alexandria" charset="0"/>
                <a:cs typeface="Alexandria" charset="0"/>
              </a:rPr>
              <a:t>المرونة</a:t>
            </a:r>
            <a:r>
              <a:rPr lang="ar-SA" dirty="0">
                <a:latin typeface="Alexandria" charset="0"/>
                <a:cs typeface="Alexandria" charset="0"/>
              </a:rPr>
              <a:t> أيضاً في تعزيز قدرة الإعلامي على حل المشكلات الإبداعية، فعندما يواجه الإعلامي مشكلة معقدة، فإن المرونة تمكنه من التفكير في حلول متعددة </a:t>
            </a:r>
            <a:r>
              <a:rPr lang="ar-SA" dirty="0">
                <a:solidFill>
                  <a:srgbClr val="C00000"/>
                </a:solidFill>
                <a:latin typeface="Alexandria" charset="0"/>
                <a:cs typeface="Alexandria" charset="0"/>
              </a:rPr>
              <a:t>وغير</a:t>
            </a:r>
            <a:r>
              <a:rPr lang="ar-SA" dirty="0">
                <a:latin typeface="Alexandria" charset="0"/>
                <a:cs typeface="Alexandria" charset="0"/>
              </a:rPr>
              <a:t> </a:t>
            </a:r>
            <a:r>
              <a:rPr lang="ar-SA" dirty="0">
                <a:solidFill>
                  <a:srgbClr val="C00000"/>
                </a:solidFill>
                <a:latin typeface="Alexandria" charset="0"/>
                <a:cs typeface="Alexandria" charset="0"/>
              </a:rPr>
              <a:t>تقليدية</a:t>
            </a:r>
            <a:r>
              <a:rPr lang="ar-SA" dirty="0">
                <a:latin typeface="Alexandria" charset="0"/>
                <a:cs typeface="Alexandria" charset="0"/>
              </a:rPr>
              <a:t>، وبدلاً من الالتزام بنهج واحد، يمكن للإعلامي المرن أن يجرب أساليب مختلفة، </a:t>
            </a:r>
            <a:r>
              <a:rPr lang="ar-SA" dirty="0">
                <a:solidFill>
                  <a:srgbClr val="C00000"/>
                </a:solidFill>
                <a:latin typeface="Alexandria" charset="0"/>
                <a:cs typeface="Alexandria" charset="0"/>
              </a:rPr>
              <a:t>ويعدل</a:t>
            </a:r>
            <a:r>
              <a:rPr lang="ar-SA" dirty="0">
                <a:latin typeface="Alexandria" charset="0"/>
                <a:cs typeface="Alexandria" charset="0"/>
              </a:rPr>
              <a:t> </a:t>
            </a:r>
            <a:r>
              <a:rPr lang="ar-SA" dirty="0">
                <a:solidFill>
                  <a:srgbClr val="C00000"/>
                </a:solidFill>
                <a:latin typeface="Alexandria" charset="0"/>
                <a:cs typeface="Alexandria" charset="0"/>
              </a:rPr>
              <a:t>استراتيجياته</a:t>
            </a:r>
            <a:r>
              <a:rPr lang="ar-SA" dirty="0">
                <a:latin typeface="Alexandria" charset="0"/>
                <a:cs typeface="Alexandria" charset="0"/>
              </a:rPr>
              <a:t> بناءً على النتائج، مما يزيد من فرص الوصول إلى حلول مبتكرة وفعالة، هذه القدرة على التجريب والتكيف هي جوهر الإبداع في بيئة ابتكار مستمر.</a:t>
            </a:r>
          </a:p>
          <a:p>
            <a:pPr algn="just" rtl="1">
              <a:lnSpc>
                <a:spcPct val="200000"/>
              </a:lnSpc>
            </a:pPr>
            <a:endParaRPr lang="ar-SA" sz="500" dirty="0">
              <a:latin typeface="Alexandria" charset="0"/>
              <a:cs typeface="Alexandria" charset="0"/>
            </a:endParaRPr>
          </a:p>
          <a:p>
            <a:pPr algn="just" rtl="1">
              <a:lnSpc>
                <a:spcPct val="200000"/>
              </a:lnSpc>
            </a:pPr>
            <a:r>
              <a:rPr lang="ar-SA" dirty="0">
                <a:latin typeface="Alexandria" charset="0"/>
                <a:cs typeface="Alexandria" charset="0"/>
              </a:rPr>
              <a:t>4. تعزز </a:t>
            </a:r>
            <a:r>
              <a:rPr lang="ar-SA" dirty="0">
                <a:solidFill>
                  <a:srgbClr val="C00000"/>
                </a:solidFill>
                <a:latin typeface="Alexandria" charset="0"/>
                <a:cs typeface="Alexandria" charset="0"/>
              </a:rPr>
              <a:t>المرونة</a:t>
            </a:r>
            <a:r>
              <a:rPr lang="ar-SA" dirty="0">
                <a:latin typeface="Alexandria" charset="0"/>
                <a:cs typeface="Alexandria" charset="0"/>
              </a:rPr>
              <a:t> من قدرة الإعلامي على التواصل الفعال مع جماهير متنوعة، فكل شريحة من الجمهور قد تتطلب أسلوباً مختلفاً في التواصل، ومنصة مختلفة، ونوعاً مختلفاً من المحتوى، </a:t>
            </a:r>
            <a:r>
              <a:rPr lang="ar-SA" dirty="0">
                <a:solidFill>
                  <a:srgbClr val="C00000"/>
                </a:solidFill>
                <a:latin typeface="Alexandria" charset="0"/>
                <a:cs typeface="Alexandria" charset="0"/>
              </a:rPr>
              <a:t>والإعلامي</a:t>
            </a:r>
            <a:r>
              <a:rPr lang="ar-SA" dirty="0">
                <a:latin typeface="Alexandria" charset="0"/>
                <a:cs typeface="Alexandria" charset="0"/>
              </a:rPr>
              <a:t> </a:t>
            </a:r>
            <a:r>
              <a:rPr lang="ar-SA" dirty="0">
                <a:solidFill>
                  <a:srgbClr val="C00000"/>
                </a:solidFill>
                <a:latin typeface="Alexandria" charset="0"/>
                <a:cs typeface="Alexandria" charset="0"/>
              </a:rPr>
              <a:t>المرن</a:t>
            </a:r>
            <a:r>
              <a:rPr lang="ar-SA" dirty="0">
                <a:latin typeface="Alexandria" charset="0"/>
                <a:cs typeface="Alexandria" charset="0"/>
              </a:rPr>
              <a:t> هو من يستطيع تكييف رسالته لتناسب هذه التنوعات، مما يضمن وصول الرسالة بفعالية إلى كل شريحة، وهذه القدرة على التكيف مع احتياجات الجمهور المختلفة هي </a:t>
            </a:r>
            <a:r>
              <a:rPr lang="ar-SA" dirty="0">
                <a:solidFill>
                  <a:srgbClr val="C00000"/>
                </a:solidFill>
                <a:latin typeface="Alexandria" charset="0"/>
                <a:cs typeface="Alexandria" charset="0"/>
              </a:rPr>
              <a:t>مفتاح بناء </a:t>
            </a:r>
            <a:r>
              <a:rPr lang="ar-SA" dirty="0">
                <a:latin typeface="Alexandria" charset="0"/>
                <a:cs typeface="Alexandria" charset="0"/>
              </a:rPr>
              <a:t>علاقات قوية ومستدامة.</a:t>
            </a:r>
          </a:p>
        </p:txBody>
      </p:sp>
      <p:sp>
        <p:nvSpPr>
          <p:cNvPr id="24" name="Rectangle 23">
            <a:extLst>
              <a:ext uri="{FF2B5EF4-FFF2-40B4-BE49-F238E27FC236}">
                <a16:creationId xmlns:a16="http://schemas.microsoft.com/office/drawing/2014/main" id="{CB1E6C37-85E1-9D7C-7E1D-9C5CDACA0AFA}"/>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8CBB09FA-7148-950F-BA2A-8E8C97FCA8F1}"/>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الأولى  - ماهية الإبداع الإعلامي وأبعاده</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05AA5706-8837-EA43-9EFA-D113BD0EFAAD}"/>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أهمية المرونة في الإعلام الرقمي</a:t>
            </a:r>
          </a:p>
        </p:txBody>
      </p:sp>
      <p:pic>
        <p:nvPicPr>
          <p:cNvPr id="17" name="Graphic 21">
            <a:extLst>
              <a:ext uri="{FF2B5EF4-FFF2-40B4-BE49-F238E27FC236}">
                <a16:creationId xmlns:a16="http://schemas.microsoft.com/office/drawing/2014/main" id="{2330BDDB-3AA2-8494-839F-607D2CE345A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6849063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6843B0-2A27-7BBA-55CA-F7014368C6CA}"/>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5DDB44D4-509A-5673-156A-E96544052C15}"/>
              </a:ext>
            </a:extLst>
          </p:cNvPr>
          <p:cNvSpPr txBox="1"/>
          <p:nvPr/>
        </p:nvSpPr>
        <p:spPr>
          <a:xfrm>
            <a:off x="5457217" y="1512046"/>
            <a:ext cx="6290747" cy="5150705"/>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تُعرف بأنها القدرة على إنتاج أفكار، حلول، أو منتجات إعلامية </a:t>
            </a:r>
            <a:r>
              <a:rPr lang="ar-SA" dirty="0">
                <a:solidFill>
                  <a:srgbClr val="C00000"/>
                </a:solidFill>
                <a:latin typeface="Alexandria" charset="0"/>
                <a:cs typeface="Alexandria" charset="0"/>
              </a:rPr>
              <a:t>فريدة</a:t>
            </a:r>
            <a:r>
              <a:rPr lang="ar-SA" dirty="0">
                <a:latin typeface="Alexandria" charset="0"/>
                <a:cs typeface="Alexandria" charset="0"/>
              </a:rPr>
              <a:t> وغير مسبوقة، تتجاوز </a:t>
            </a:r>
            <a:r>
              <a:rPr lang="ar-SA" dirty="0">
                <a:solidFill>
                  <a:srgbClr val="C00000"/>
                </a:solidFill>
                <a:latin typeface="Alexandria" charset="0"/>
                <a:cs typeface="Alexandria" charset="0"/>
              </a:rPr>
              <a:t>المألوف</a:t>
            </a:r>
            <a:r>
              <a:rPr lang="ar-SA" dirty="0">
                <a:latin typeface="Alexandria" charset="0"/>
                <a:cs typeface="Alexandria" charset="0"/>
              </a:rPr>
              <a:t> </a:t>
            </a:r>
            <a:r>
              <a:rPr lang="ar-SA" dirty="0">
                <a:solidFill>
                  <a:srgbClr val="C00000"/>
                </a:solidFill>
                <a:latin typeface="Alexandria" charset="0"/>
                <a:cs typeface="Alexandria" charset="0"/>
              </a:rPr>
              <a:t>والتقليدي</a:t>
            </a:r>
            <a:r>
              <a:rPr lang="ar-SA" dirty="0">
                <a:latin typeface="Alexandria" charset="0"/>
                <a:cs typeface="Alexandria" charset="0"/>
              </a:rPr>
              <a:t>، وتتميز بالجدة والابتكار، وفي سياق </a:t>
            </a:r>
            <a:r>
              <a:rPr lang="ar-SA" dirty="0">
                <a:solidFill>
                  <a:srgbClr val="C00000"/>
                </a:solidFill>
                <a:latin typeface="Alexandria" charset="0"/>
                <a:cs typeface="Alexandria" charset="0"/>
              </a:rPr>
              <a:t>الإبداع</a:t>
            </a:r>
            <a:r>
              <a:rPr lang="ar-SA" dirty="0">
                <a:latin typeface="Alexandria" charset="0"/>
                <a:cs typeface="Alexandria" charset="0"/>
              </a:rPr>
              <a:t> </a:t>
            </a:r>
            <a:r>
              <a:rPr lang="ar-SA" dirty="0">
                <a:solidFill>
                  <a:srgbClr val="C00000"/>
                </a:solidFill>
                <a:latin typeface="Alexandria" charset="0"/>
                <a:cs typeface="Alexandria" charset="0"/>
              </a:rPr>
              <a:t>الإعلامي</a:t>
            </a:r>
            <a:r>
              <a:rPr lang="ar-SA" dirty="0">
                <a:latin typeface="Alexandria" charset="0"/>
                <a:cs typeface="Alexandria" charset="0"/>
              </a:rPr>
              <a:t>، تعني الأصالة قدرة الإعلامي على تقديم محتوى لا يشبه أي شيء آخر موجود، أو تقديم منظور جديد تماماً لموضوع قديم. </a:t>
            </a:r>
          </a:p>
          <a:p>
            <a:pPr algn="just" rtl="1">
              <a:lnSpc>
                <a:spcPct val="200000"/>
              </a:lnSpc>
            </a:pPr>
            <a:endParaRPr lang="ar-SA" sz="500" dirty="0">
              <a:latin typeface="Alexandria" charset="0"/>
              <a:cs typeface="Alexandria" charset="0"/>
            </a:endParaRPr>
          </a:p>
          <a:p>
            <a:pPr algn="just" rtl="1">
              <a:lnSpc>
                <a:spcPct val="200000"/>
              </a:lnSpc>
            </a:pPr>
            <a:r>
              <a:rPr lang="ar-SA" dirty="0">
                <a:latin typeface="Alexandria" charset="0"/>
                <a:cs typeface="Alexandria" charset="0"/>
              </a:rPr>
              <a:t>2. إنها ليست مجرد إعادة تدوير للأفكار، بل هي </a:t>
            </a:r>
            <a:r>
              <a:rPr lang="ar-SA" dirty="0">
                <a:solidFill>
                  <a:srgbClr val="C00000"/>
                </a:solidFill>
                <a:latin typeface="Alexandria" charset="0"/>
                <a:cs typeface="Alexandria" charset="0"/>
              </a:rPr>
              <a:t>صناعة لشيء جديد</a:t>
            </a:r>
            <a:r>
              <a:rPr lang="ar-SA" dirty="0">
                <a:latin typeface="Alexandria" charset="0"/>
                <a:cs typeface="Alexandria" charset="0"/>
              </a:rPr>
              <a:t> يضيف قيمة حقيقية للمشهد الإعلامي، ويترك بصمة مميزة في أذهان الجمهور، </a:t>
            </a:r>
            <a:r>
              <a:rPr lang="ar-SA" dirty="0">
                <a:solidFill>
                  <a:srgbClr val="C00000"/>
                </a:solidFill>
                <a:latin typeface="Alexandria" charset="0"/>
                <a:cs typeface="Alexandria" charset="0"/>
              </a:rPr>
              <a:t>والأصالة</a:t>
            </a:r>
            <a:r>
              <a:rPr lang="ar-SA" dirty="0">
                <a:latin typeface="Alexandria" charset="0"/>
                <a:cs typeface="Alexandria" charset="0"/>
              </a:rPr>
              <a:t> هي جوهر التميز، وهي ما يميز المحتوى المبتكر عن المحتوى المقلد أو العادي.</a:t>
            </a:r>
          </a:p>
        </p:txBody>
      </p:sp>
      <p:sp>
        <p:nvSpPr>
          <p:cNvPr id="24" name="Rectangle 23">
            <a:extLst>
              <a:ext uri="{FF2B5EF4-FFF2-40B4-BE49-F238E27FC236}">
                <a16:creationId xmlns:a16="http://schemas.microsoft.com/office/drawing/2014/main" id="{87A54E46-ECD8-9ECF-47F5-ECBA9A0DF898}"/>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B8C190D8-CADD-ECF2-2310-41D2944C5861}"/>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الأولى  - ماهية الإبداع الإعلامي وأبعاده</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3EBA3D94-D877-57AA-C0D2-4153A3A80ACC}"/>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البعد الثالث: الأصالة (التفرد والتميز في الأفكار)</a:t>
            </a:r>
          </a:p>
        </p:txBody>
      </p:sp>
      <p:pic>
        <p:nvPicPr>
          <p:cNvPr id="17" name="Graphic 21">
            <a:extLst>
              <a:ext uri="{FF2B5EF4-FFF2-40B4-BE49-F238E27FC236}">
                <a16:creationId xmlns:a16="http://schemas.microsoft.com/office/drawing/2014/main" id="{A81CE8ED-481A-A1D4-02B3-3F3DD7A687C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12290" name="Picture 2" descr="الإعلام المؤسسي: كيف يمكن للمؤسسات تعزيز هويتها من خلال الرسائل ...">
            <a:extLst>
              <a:ext uri="{FF2B5EF4-FFF2-40B4-BE49-F238E27FC236}">
                <a16:creationId xmlns:a16="http://schemas.microsoft.com/office/drawing/2014/main" id="{406E4EC9-3C55-8CE3-3E99-F5CD16E0BC5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35021" y="2420155"/>
            <a:ext cx="4484451" cy="288038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08929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C82DD2-6F4A-1C04-106D-807F34C98A12}"/>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16A31455-BDFF-CE35-E011-A04671D875B5}"/>
              </a:ext>
            </a:extLst>
          </p:cNvPr>
          <p:cNvSpPr txBox="1"/>
          <p:nvPr/>
        </p:nvSpPr>
        <p:spPr>
          <a:xfrm>
            <a:off x="856035" y="1609326"/>
            <a:ext cx="10891930" cy="4042710"/>
          </a:xfrm>
          <a:prstGeom prst="rect">
            <a:avLst/>
          </a:prstGeom>
          <a:noFill/>
        </p:spPr>
        <p:txBody>
          <a:bodyPr wrap="square" rtlCol="0">
            <a:spAutoFit/>
          </a:bodyPr>
          <a:lstStyle/>
          <a:p>
            <a:pPr algn="just" rtl="1">
              <a:lnSpc>
                <a:spcPct val="200000"/>
              </a:lnSpc>
            </a:pPr>
            <a:r>
              <a:rPr lang="ar-SA" dirty="0">
                <a:latin typeface="Alexandria" charset="0"/>
                <a:cs typeface="Alexandria" charset="0"/>
              </a:rPr>
              <a:t>3. تتجلى الأصالة في الإعلام الرقمي في قدرة صانع المحتوى على ابتكار أساليب سرد قصصي جديدة، أو تطوير تنسيقات محتوى غير مألوفة، أو تقديم تحليلات ورؤى فريدة لا يمكن العثور عليها في أي مكان آخر، وقد تكون الأصالة في إنشاء سلسلة بودكاست تتناول قضايا اجتماعية بطريقة غير تقليدية، أو في تصميم لعبة تفاعلية تعليمية تبسط مفاهيم علمية معقدة، حيث أن هذه الأفكار الأصيلة هي التي تجذب الانتباه، وتثير الفضول، وتشجع على المشاركة، لأنها تقدم شيئاً جديداً ومختلفاً يلبي حاجة غير مشبعة لدى الجمهور.</a:t>
            </a:r>
          </a:p>
          <a:p>
            <a:pPr algn="just" rtl="1">
              <a:lnSpc>
                <a:spcPct val="200000"/>
              </a:lnSpc>
            </a:pPr>
            <a:endParaRPr lang="ar-SA" sz="500" dirty="0">
              <a:latin typeface="Alexandria" charset="0"/>
              <a:cs typeface="Alexandria" charset="0"/>
            </a:endParaRPr>
          </a:p>
          <a:p>
            <a:pPr algn="just" rtl="1">
              <a:lnSpc>
                <a:spcPct val="200000"/>
              </a:lnSpc>
            </a:pPr>
            <a:r>
              <a:rPr lang="ar-SA" dirty="0">
                <a:latin typeface="Alexandria" charset="0"/>
                <a:cs typeface="Alexandria" charset="0"/>
              </a:rPr>
              <a:t>4. الأصالة تتطلب أيضاً الشجاعة لتجربة أفكار جديدة قد تبدو غريبة في البداية، وعدم الخوف من الفشل، فالإعلامي الأصيل هو من يجرؤ على كسر القواعد، وتقديم ما هو غير متوقع.</a:t>
            </a:r>
          </a:p>
        </p:txBody>
      </p:sp>
      <p:sp>
        <p:nvSpPr>
          <p:cNvPr id="24" name="Rectangle 23">
            <a:extLst>
              <a:ext uri="{FF2B5EF4-FFF2-40B4-BE49-F238E27FC236}">
                <a16:creationId xmlns:a16="http://schemas.microsoft.com/office/drawing/2014/main" id="{685B409B-8F51-AA97-9F48-6777361DC7C6}"/>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7C3F7069-E7F2-ADBF-D00D-46AE8BE009AB}"/>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الأولى  - ماهية الإبداع الإعلامي وأبعاده</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391F90C5-A31F-3A49-574B-F2B286DE4B4E}"/>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البعد الثالث: الأصالة (التفرد والتميز في الأفكار)</a:t>
            </a:r>
          </a:p>
        </p:txBody>
      </p:sp>
      <p:pic>
        <p:nvPicPr>
          <p:cNvPr id="17" name="Graphic 21">
            <a:extLst>
              <a:ext uri="{FF2B5EF4-FFF2-40B4-BE49-F238E27FC236}">
                <a16:creationId xmlns:a16="http://schemas.microsoft.com/office/drawing/2014/main" id="{2E9B1D82-2B66-5DE5-246A-EC3E4C3656A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11955479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2449BA-4946-C06F-CBFC-1ABAC0A8EF03}"/>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2B1C4983-CB9F-4CAC-3CB2-9C32C3E76284}"/>
              </a:ext>
            </a:extLst>
          </p:cNvPr>
          <p:cNvSpPr txBox="1"/>
          <p:nvPr/>
        </p:nvSpPr>
        <p:spPr>
          <a:xfrm>
            <a:off x="778212" y="1545764"/>
            <a:ext cx="5872458" cy="4996817"/>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في ظل سهولة النسخ واللصق وإعادة النشر في العصر الرقمي، تزداد أهمية </a:t>
            </a:r>
            <a:r>
              <a:rPr lang="ar-SA" dirty="0">
                <a:solidFill>
                  <a:srgbClr val="C00000"/>
                </a:solidFill>
                <a:latin typeface="Alexandria" charset="0"/>
                <a:cs typeface="Alexandria" charset="0"/>
              </a:rPr>
              <a:t>الأصالة </a:t>
            </a:r>
            <a:r>
              <a:rPr lang="ar-SA" dirty="0">
                <a:latin typeface="Alexandria" charset="0"/>
                <a:cs typeface="Alexandria" charset="0"/>
              </a:rPr>
              <a:t>كقيمة أساسية للإبداع الإعلامي. فالمحتوى المقلد أو المكرر يفقد قيمته بسرعة، ولا يترك أثراً يذكر في أذهان الجمهور. </a:t>
            </a:r>
          </a:p>
          <a:p>
            <a:pPr algn="just" rtl="1">
              <a:lnSpc>
                <a:spcPct val="200000"/>
              </a:lnSpc>
            </a:pPr>
            <a:r>
              <a:rPr lang="ar-SA" dirty="0">
                <a:latin typeface="Alexandria" charset="0"/>
                <a:cs typeface="Alexandria" charset="0"/>
              </a:rPr>
              <a:t>2. بينما </a:t>
            </a:r>
            <a:r>
              <a:rPr lang="ar-SA" dirty="0">
                <a:solidFill>
                  <a:srgbClr val="C00000"/>
                </a:solidFill>
                <a:latin typeface="Alexandria" charset="0"/>
                <a:cs typeface="Alexandria" charset="0"/>
              </a:rPr>
              <a:t>المحتوى الأصيل </a:t>
            </a:r>
            <a:r>
              <a:rPr lang="ar-SA" dirty="0">
                <a:latin typeface="Alexandria" charset="0"/>
                <a:cs typeface="Alexandria" charset="0"/>
              </a:rPr>
              <a:t>هو الذي يبرز، ويتم تداوله، ويحظى بالتقدير، الأصالة هنا لا تعني بالضرورة اختراع جديد، بل قد تكون في تقديم </a:t>
            </a:r>
            <a:r>
              <a:rPr lang="ar-SA" dirty="0">
                <a:solidFill>
                  <a:srgbClr val="C00000"/>
                </a:solidFill>
                <a:latin typeface="Alexandria" charset="0"/>
                <a:cs typeface="Alexandria" charset="0"/>
              </a:rPr>
              <a:t>منظور فريد لموضوع معروف</a:t>
            </a:r>
            <a:r>
              <a:rPr lang="ar-SA" dirty="0">
                <a:latin typeface="Alexandria" charset="0"/>
                <a:cs typeface="Alexandria" charset="0"/>
              </a:rPr>
              <a:t>، أو في استخدام أداة مألوفة بطريقة غير مألوفة، مما يضيف قيمة جديدة ويجذب الانتباه.</a:t>
            </a:r>
          </a:p>
        </p:txBody>
      </p:sp>
      <p:sp>
        <p:nvSpPr>
          <p:cNvPr id="24" name="Rectangle 23">
            <a:extLst>
              <a:ext uri="{FF2B5EF4-FFF2-40B4-BE49-F238E27FC236}">
                <a16:creationId xmlns:a16="http://schemas.microsoft.com/office/drawing/2014/main" id="{575031EB-91A1-3E30-AAB1-FF05F57F107E}"/>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9422D148-D3EA-55CB-3308-89DE57CA771E}"/>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الأولى  - ماهية الإبداع الإعلامي وأبعاده</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B8AF3D77-3935-F9FE-F5D9-394E4AA61153}"/>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الأصالة في مواجهة التقليد في الإعلام الرقمي</a:t>
            </a:r>
          </a:p>
        </p:txBody>
      </p:sp>
      <p:pic>
        <p:nvPicPr>
          <p:cNvPr id="17" name="Graphic 21">
            <a:extLst>
              <a:ext uri="{FF2B5EF4-FFF2-40B4-BE49-F238E27FC236}">
                <a16:creationId xmlns:a16="http://schemas.microsoft.com/office/drawing/2014/main" id="{29F1CBE5-E348-9233-A81B-C925CFCA90E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13314" name="Picture 2" descr="اقتصاد المعرفة: استثمار العلم والتكنولوجيا لتحقيق النمو المستدام">
            <a:extLst>
              <a:ext uri="{FF2B5EF4-FFF2-40B4-BE49-F238E27FC236}">
                <a16:creationId xmlns:a16="http://schemas.microsoft.com/office/drawing/2014/main" id="{EC70CFBC-B0BA-10F1-9C69-70FF6161E59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6111" r="6180"/>
          <a:stretch>
            <a:fillRect/>
          </a:stretch>
        </p:blipFill>
        <p:spPr bwMode="auto">
          <a:xfrm>
            <a:off x="6965006" y="2092865"/>
            <a:ext cx="4922196" cy="333375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075029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7B96CA-76D1-4525-8C18-407FEBF13C1C}"/>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0F66AA57-1188-FE1C-E6C7-B9DD50AF253D}"/>
              </a:ext>
            </a:extLst>
          </p:cNvPr>
          <p:cNvSpPr txBox="1"/>
          <p:nvPr/>
        </p:nvSpPr>
        <p:spPr>
          <a:xfrm>
            <a:off x="661481" y="1560686"/>
            <a:ext cx="11086483" cy="4996817"/>
          </a:xfrm>
          <a:prstGeom prst="rect">
            <a:avLst/>
          </a:prstGeom>
          <a:noFill/>
        </p:spPr>
        <p:txBody>
          <a:bodyPr wrap="square" rtlCol="0">
            <a:spAutoFit/>
          </a:bodyPr>
          <a:lstStyle/>
          <a:p>
            <a:pPr algn="just" rtl="1">
              <a:lnSpc>
                <a:spcPct val="200000"/>
              </a:lnSpc>
            </a:pPr>
            <a:r>
              <a:rPr lang="ar-SA" dirty="0">
                <a:latin typeface="Alexandria" charset="0"/>
                <a:cs typeface="Alexandria" charset="0"/>
              </a:rPr>
              <a:t>3. تتجلى </a:t>
            </a:r>
            <a:r>
              <a:rPr lang="ar-SA" dirty="0">
                <a:solidFill>
                  <a:srgbClr val="C00000"/>
                </a:solidFill>
                <a:latin typeface="Alexandria" charset="0"/>
                <a:cs typeface="Alexandria" charset="0"/>
              </a:rPr>
              <a:t>الأصالة في الإعلام الرقمي </a:t>
            </a:r>
            <a:r>
              <a:rPr lang="ar-SA" dirty="0">
                <a:latin typeface="Alexandria" charset="0"/>
                <a:cs typeface="Alexandria" charset="0"/>
              </a:rPr>
              <a:t>في عدة جوانب، منها على سبيل المثال: الصحافة الاستقصائية التي تكشف عن حقائق جديدة وغير معروفة، أو التحليلات العميقة التي تقدم رؤى فريدة لموضوعات معقدة، أو القصص الإنسانية التي تروى بأسلوب مؤثر وغير تقليدي، هذه الأنواع من المحتوى تتطلب جهداً كبيراً في البحث والتحليل والصياغة، ولكنها تحقق تأثيراً كبيراً وتترك بصمة دائمة في أذهان الجمهور، لأنها تقدم شيئاً حقيقياً ومميزاً لا يمكن تقليده بسهولة.</a:t>
            </a:r>
          </a:p>
          <a:p>
            <a:pPr algn="just" rtl="1">
              <a:lnSpc>
                <a:spcPct val="200000"/>
              </a:lnSpc>
            </a:pPr>
            <a:r>
              <a:rPr lang="ar-SA" dirty="0">
                <a:latin typeface="Alexandria" charset="0"/>
                <a:cs typeface="Alexandria" charset="0"/>
              </a:rPr>
              <a:t>4. كما تظهر </a:t>
            </a:r>
            <a:r>
              <a:rPr lang="ar-SA" dirty="0">
                <a:solidFill>
                  <a:srgbClr val="C00000"/>
                </a:solidFill>
                <a:latin typeface="Alexandria" charset="0"/>
                <a:cs typeface="Alexandria" charset="0"/>
              </a:rPr>
              <a:t>الأصالة</a:t>
            </a:r>
            <a:r>
              <a:rPr lang="ar-SA" dirty="0">
                <a:latin typeface="Alexandria" charset="0"/>
                <a:cs typeface="Alexandria" charset="0"/>
              </a:rPr>
              <a:t> في بناء العلامة التجارية الشخصية أو المؤسسية في الإعلام الرقمي، فالمؤسسات والأفراد الذين يقدمون محتوى أصيلاً ومميزاً، ينجحون في بناء هوية فريدة لهم، تميزهم عن المنافسين، فهذه الهوية الأصيلة تعزز من الثقة والمصداقية لدى الجمهور، وتجعلهم يفضلون هذا المصدر على غيره. فالأصالة ليست مجرد ميزة تنافسية، بل هي استراتيجية طويلة الأمد لبناء الولاء والتأثير في المشهد الإعلامي الرقمي.</a:t>
            </a:r>
          </a:p>
        </p:txBody>
      </p:sp>
      <p:sp>
        <p:nvSpPr>
          <p:cNvPr id="24" name="Rectangle 23">
            <a:extLst>
              <a:ext uri="{FF2B5EF4-FFF2-40B4-BE49-F238E27FC236}">
                <a16:creationId xmlns:a16="http://schemas.microsoft.com/office/drawing/2014/main" id="{6A285124-DB5A-0D32-E437-0D46069BA3D1}"/>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73C8A283-57BE-7F52-C08C-6006C6B465DA}"/>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الأولى  - ماهية الإبداع الإعلامي وأبعاده</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F020ECF8-93A7-83E0-F5DF-7852E0AA193A}"/>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الأصالة في مواجهة التقليد في الإعلام الرقمي</a:t>
            </a:r>
          </a:p>
        </p:txBody>
      </p:sp>
      <p:pic>
        <p:nvPicPr>
          <p:cNvPr id="17" name="Graphic 21">
            <a:extLst>
              <a:ext uri="{FF2B5EF4-FFF2-40B4-BE49-F238E27FC236}">
                <a16:creationId xmlns:a16="http://schemas.microsoft.com/office/drawing/2014/main" id="{E6AD6100-F766-B557-6CB2-AC06CB4F598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1715771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D83952-528E-3504-F727-A451F1FB5BE2}"/>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133ACBAC-126D-0FBB-8736-A8D2A470FEA0}"/>
              </a:ext>
            </a:extLst>
          </p:cNvPr>
          <p:cNvSpPr txBox="1"/>
          <p:nvPr/>
        </p:nvSpPr>
        <p:spPr>
          <a:xfrm>
            <a:off x="3774332" y="1609326"/>
            <a:ext cx="7973633" cy="4996817"/>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يُعرف بأنه القدرة على </a:t>
            </a:r>
            <a:r>
              <a:rPr lang="ar-SA" dirty="0">
                <a:solidFill>
                  <a:srgbClr val="C00000"/>
                </a:solidFill>
                <a:latin typeface="Alexandria" charset="0"/>
                <a:cs typeface="Alexandria" charset="0"/>
              </a:rPr>
              <a:t>تطوير الأفكار الأولية </a:t>
            </a:r>
            <a:r>
              <a:rPr lang="ar-SA" dirty="0">
                <a:latin typeface="Alexandria" charset="0"/>
                <a:cs typeface="Alexandria" charset="0"/>
              </a:rPr>
              <a:t>وإثرائها بالعديد من التفاصيل، الجوانب، أو العناصر الإضافية، مما يجعلها أكثر اكتمالاً، عمقاً، ووضوحاً، وفي سياق الإبداع الإعلامي، تعني التفصيل قدرة الإعلامي على تحويل فكرة بسيطة إلى محتوى إعلامي غني بالمعلومات، الأمثلة، الرسوم التوضيحية، أو القصص الفرعية التي تعزز الرسالة الرئيسية وتجعلها أكثر تأثيراً. </a:t>
            </a:r>
          </a:p>
          <a:p>
            <a:pPr algn="just" rtl="1">
              <a:lnSpc>
                <a:spcPct val="200000"/>
              </a:lnSpc>
            </a:pPr>
            <a:r>
              <a:rPr lang="ar-SA" dirty="0">
                <a:latin typeface="Alexandria" charset="0"/>
                <a:cs typeface="Alexandria" charset="0"/>
              </a:rPr>
              <a:t>2. إنه ليس مجرد إضافة معلومات، بل هو إضافة </a:t>
            </a:r>
            <a:r>
              <a:rPr lang="ar-SA" dirty="0">
                <a:solidFill>
                  <a:srgbClr val="C00000"/>
                </a:solidFill>
                <a:latin typeface="Alexandria" charset="0"/>
                <a:cs typeface="Alexandria" charset="0"/>
              </a:rPr>
              <a:t>معلومات</a:t>
            </a:r>
            <a:r>
              <a:rPr lang="ar-SA" dirty="0">
                <a:latin typeface="Alexandria" charset="0"/>
                <a:cs typeface="Alexandria" charset="0"/>
              </a:rPr>
              <a:t> ذات صلة </a:t>
            </a:r>
            <a:r>
              <a:rPr lang="ar-SA" dirty="0">
                <a:solidFill>
                  <a:srgbClr val="C00000"/>
                </a:solidFill>
                <a:latin typeface="Alexandria" charset="0"/>
                <a:cs typeface="Alexandria" charset="0"/>
              </a:rPr>
              <a:t>تزيد من قيمة المحتوى </a:t>
            </a:r>
            <a:r>
              <a:rPr lang="ar-SA" dirty="0">
                <a:latin typeface="Alexandria" charset="0"/>
                <a:cs typeface="Alexandria" charset="0"/>
              </a:rPr>
              <a:t>وتجعله أكثر جاذبية وفهماً للجمهور، وتتجلى التفاصيل في الإعلام الرقمي في قدرة صانع المحتوى على تقديم معلومات شاملة ودقيقة حول موضوع معين، مع استخدام وسائط متعددة لتوضيح النقاط المختلفة. </a:t>
            </a:r>
          </a:p>
        </p:txBody>
      </p:sp>
      <p:sp>
        <p:nvSpPr>
          <p:cNvPr id="24" name="Rectangle 23">
            <a:extLst>
              <a:ext uri="{FF2B5EF4-FFF2-40B4-BE49-F238E27FC236}">
                <a16:creationId xmlns:a16="http://schemas.microsoft.com/office/drawing/2014/main" id="{A235ADF1-B2BD-1B71-07F6-71CE739544BA}"/>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821A3F3-76FE-E3B3-9489-C44206EF718C}"/>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الأولى  - ماهية الإبداع الإعلامي وأبعاده</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C56EC8D0-032B-4740-7702-E276F0D27151}"/>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البعد الرابع: التفصيل 	(إثراء الأفكار وتعميقها)</a:t>
            </a:r>
          </a:p>
        </p:txBody>
      </p:sp>
      <p:pic>
        <p:nvPicPr>
          <p:cNvPr id="17" name="Graphic 21">
            <a:extLst>
              <a:ext uri="{FF2B5EF4-FFF2-40B4-BE49-F238E27FC236}">
                <a16:creationId xmlns:a16="http://schemas.microsoft.com/office/drawing/2014/main" id="{D58265DC-4ABD-176B-CDA8-436274D5F3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14338" name="Picture 2" descr="مزايا وعيوب الاتصال الرقمي">
            <a:extLst>
              <a:ext uri="{FF2B5EF4-FFF2-40B4-BE49-F238E27FC236}">
                <a16:creationId xmlns:a16="http://schemas.microsoft.com/office/drawing/2014/main" id="{CCF539AA-0D7F-21E6-ECDF-3C129A2C0C7F}"/>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3943" r="31252"/>
          <a:stretch>
            <a:fillRect/>
          </a:stretch>
        </p:blipFill>
        <p:spPr bwMode="auto">
          <a:xfrm>
            <a:off x="415238" y="1881942"/>
            <a:ext cx="3225547" cy="441008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4520578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1F3371-D66C-B042-2EFC-2238ED68658D}"/>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90E5937C-3BEA-C182-DC39-4931A9CF3D4C}"/>
              </a:ext>
            </a:extLst>
          </p:cNvPr>
          <p:cNvSpPr txBox="1"/>
          <p:nvPr/>
        </p:nvSpPr>
        <p:spPr>
          <a:xfrm>
            <a:off x="3599234" y="1609326"/>
            <a:ext cx="8148731" cy="5150705"/>
          </a:xfrm>
          <a:prstGeom prst="rect">
            <a:avLst/>
          </a:prstGeom>
          <a:noFill/>
        </p:spPr>
        <p:txBody>
          <a:bodyPr wrap="square" rtlCol="0">
            <a:spAutoFit/>
          </a:bodyPr>
          <a:lstStyle/>
          <a:p>
            <a:pPr algn="just" rtl="1">
              <a:lnSpc>
                <a:spcPct val="200000"/>
              </a:lnSpc>
            </a:pPr>
            <a:r>
              <a:rPr lang="ar-SA" dirty="0">
                <a:latin typeface="Alexandria" charset="0"/>
                <a:cs typeface="Alexandria" charset="0"/>
              </a:rPr>
              <a:t>3. اذا افترضنا مثلاً عند تقديم </a:t>
            </a:r>
            <a:r>
              <a:rPr lang="ar-SA" dirty="0">
                <a:solidFill>
                  <a:srgbClr val="C00000"/>
                </a:solidFill>
                <a:latin typeface="Alexandria" charset="0"/>
                <a:cs typeface="Alexandria" charset="0"/>
              </a:rPr>
              <a:t>تقرير إخباري </a:t>
            </a:r>
            <a:r>
              <a:rPr lang="ar-SA" dirty="0">
                <a:latin typeface="Alexandria" charset="0"/>
                <a:cs typeface="Alexandria" charset="0"/>
              </a:rPr>
              <a:t>عن حدث اقتصادي، يمكن للإعلامي أن يضيف رسوماً بيانية تفاعلية توضح الأرقام، ومقابلات مع خبراء لتحليل الأسباب والنتائج، وخرائط توضح المناطق المتأثرة، وقصصاً شخصية للمتضررين، كل هذه التفاصيل تساهم في بناء صورة كاملة وشاملة للموضوع، وتجعل المحتوى أكثر إقناعاً وتأثيراً، وتلبي حاجة الجمهور إلى فهم أعمق للقضايا المعقدة.</a:t>
            </a:r>
          </a:p>
          <a:p>
            <a:pPr algn="just" rtl="1">
              <a:lnSpc>
                <a:spcPct val="200000"/>
              </a:lnSpc>
            </a:pPr>
            <a:endParaRPr lang="ar-SA" sz="500" dirty="0">
              <a:latin typeface="Alexandria" charset="0"/>
              <a:cs typeface="Alexandria" charset="0"/>
            </a:endParaRPr>
          </a:p>
          <a:p>
            <a:pPr algn="just" rtl="1">
              <a:lnSpc>
                <a:spcPct val="200000"/>
              </a:lnSpc>
            </a:pPr>
            <a:r>
              <a:rPr lang="ar-SA" dirty="0">
                <a:latin typeface="Alexandria" charset="0"/>
                <a:cs typeface="Alexandria" charset="0"/>
              </a:rPr>
              <a:t>4. التفصيل يتطلب أيضاً </a:t>
            </a:r>
            <a:r>
              <a:rPr lang="ar-SA" dirty="0">
                <a:solidFill>
                  <a:srgbClr val="C00000"/>
                </a:solidFill>
                <a:latin typeface="Alexandria" charset="0"/>
                <a:cs typeface="Alexandria" charset="0"/>
              </a:rPr>
              <a:t>دقة الملاحظة</a:t>
            </a:r>
            <a:r>
              <a:rPr lang="ar-SA" dirty="0">
                <a:latin typeface="Alexandria" charset="0"/>
                <a:cs typeface="Alexandria" charset="0"/>
              </a:rPr>
              <a:t>، والقدرة على </a:t>
            </a:r>
            <a:r>
              <a:rPr lang="ar-SA" dirty="0">
                <a:solidFill>
                  <a:srgbClr val="C00000"/>
                </a:solidFill>
                <a:latin typeface="Alexandria" charset="0"/>
                <a:cs typeface="Alexandria" charset="0"/>
              </a:rPr>
              <a:t>ربط الأفكار </a:t>
            </a:r>
            <a:r>
              <a:rPr lang="ar-SA" dirty="0">
                <a:latin typeface="Alexandria" charset="0"/>
                <a:cs typeface="Alexandria" charset="0"/>
              </a:rPr>
              <a:t>ببعضها البعض، وتقديمها بطريقة منطقية ومتسلسلة، فالإعلامي الذي يمتلك مهارة التفصيل هو من يستطيع أن يحول المحتوى العادي إلى تجربة إعلامية غنية وثرية للجمهور.</a:t>
            </a:r>
          </a:p>
        </p:txBody>
      </p:sp>
      <p:sp>
        <p:nvSpPr>
          <p:cNvPr id="24" name="Rectangle 23">
            <a:extLst>
              <a:ext uri="{FF2B5EF4-FFF2-40B4-BE49-F238E27FC236}">
                <a16:creationId xmlns:a16="http://schemas.microsoft.com/office/drawing/2014/main" id="{A2279553-8EE2-8C60-2468-F059A7D7B2FA}"/>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28BE55A3-C5A7-C777-4FFA-53678FCE7F44}"/>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الأولى  - ماهية الإبداع الإعلامي وأبعاده</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4AE692B6-E018-CED3-0569-C6569D19EE7D}"/>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البعد الرابع: التفصيل 	(إثراء الأفكار وتعميقها)</a:t>
            </a:r>
          </a:p>
        </p:txBody>
      </p:sp>
      <p:pic>
        <p:nvPicPr>
          <p:cNvPr id="17" name="Graphic 21">
            <a:extLst>
              <a:ext uri="{FF2B5EF4-FFF2-40B4-BE49-F238E27FC236}">
                <a16:creationId xmlns:a16="http://schemas.microsoft.com/office/drawing/2014/main" id="{28987DEC-2A8B-0939-C1CA-32F3053FE1C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15362" name="Picture 2" descr="اقتصاد ترمب يواجه تحديات... أرقام ضعيفة وتوقعات مقلقة">
            <a:extLst>
              <a:ext uri="{FF2B5EF4-FFF2-40B4-BE49-F238E27FC236}">
                <a16:creationId xmlns:a16="http://schemas.microsoft.com/office/drawing/2014/main" id="{2D6F2C24-FF6D-73F8-62DD-AA364110DE5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99161" y="1821370"/>
            <a:ext cx="3193070" cy="212805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5366" name="Picture 6">
            <a:extLst>
              <a:ext uri="{FF2B5EF4-FFF2-40B4-BE49-F238E27FC236}">
                <a16:creationId xmlns:a16="http://schemas.microsoft.com/office/drawing/2014/main" id="{D7E00DD3-AE41-37DD-4F25-2FF27156DBA5}"/>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17223" b="20254"/>
          <a:stretch>
            <a:fillRect/>
          </a:stretch>
        </p:blipFill>
        <p:spPr bwMode="auto">
          <a:xfrm>
            <a:off x="299161" y="4094729"/>
            <a:ext cx="3193070" cy="266530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6560161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C0CDC2-C211-2F38-1A5D-26E39E769BAA}"/>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AFC97940-E2B6-524A-4C97-A15B4EDB5F31}"/>
              </a:ext>
            </a:extLst>
          </p:cNvPr>
          <p:cNvSpPr txBox="1"/>
          <p:nvPr/>
        </p:nvSpPr>
        <p:spPr>
          <a:xfrm>
            <a:off x="768485" y="1545764"/>
            <a:ext cx="6115650" cy="4996817"/>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يساهم </a:t>
            </a:r>
            <a:r>
              <a:rPr lang="ar-SA" dirty="0">
                <a:solidFill>
                  <a:srgbClr val="C00000"/>
                </a:solidFill>
                <a:latin typeface="Alexandria" charset="0"/>
                <a:cs typeface="Alexandria" charset="0"/>
              </a:rPr>
              <a:t>التفصيل</a:t>
            </a:r>
            <a:r>
              <a:rPr lang="ar-SA" dirty="0">
                <a:latin typeface="Alexandria" charset="0"/>
                <a:cs typeface="Alexandria" charset="0"/>
              </a:rPr>
              <a:t> بشكل كبير في تعزيز جودة المحتوى الإعلامي ومصداقيته، فالمحتوى الذي يقدم معلومات سطحية أو غير مكتملة يفقد ثقة الجمهور بسرعة، بينما المحتوى الذي يقدم تفاصيل دقيقة وشاملة، معززة بالأدلة والأمثلة، يكتسب مصداقية أكبر ويحظى بتقدير الجمهور.</a:t>
            </a:r>
          </a:p>
          <a:p>
            <a:pPr algn="just" rtl="1">
              <a:lnSpc>
                <a:spcPct val="200000"/>
              </a:lnSpc>
            </a:pPr>
            <a:r>
              <a:rPr lang="ar-SA" dirty="0">
                <a:latin typeface="Alexandria" charset="0"/>
                <a:cs typeface="Alexandria" charset="0"/>
              </a:rPr>
              <a:t>2. </a:t>
            </a:r>
            <a:r>
              <a:rPr lang="ar-SA" dirty="0">
                <a:solidFill>
                  <a:srgbClr val="C00000"/>
                </a:solidFill>
                <a:latin typeface="Alexandria" charset="0"/>
                <a:cs typeface="Alexandria" charset="0"/>
              </a:rPr>
              <a:t>التفصيل</a:t>
            </a:r>
            <a:r>
              <a:rPr lang="ar-SA" dirty="0">
                <a:latin typeface="Alexandria" charset="0"/>
                <a:cs typeface="Alexandria" charset="0"/>
              </a:rPr>
              <a:t> هنا ليس مجرد إزدحام للمعلومات، بل هو تقديم للمعلومات ذات الصلة بطريقة منظمة ومنطقية، مما يساعد الجمهور على فهم أعمق للقضايا المعقدة واتخاذ قرارات مستنيرة.</a:t>
            </a:r>
          </a:p>
        </p:txBody>
      </p:sp>
      <p:sp>
        <p:nvSpPr>
          <p:cNvPr id="24" name="Rectangle 23">
            <a:extLst>
              <a:ext uri="{FF2B5EF4-FFF2-40B4-BE49-F238E27FC236}">
                <a16:creationId xmlns:a16="http://schemas.microsoft.com/office/drawing/2014/main" id="{0A33F9D3-76A3-F334-3202-58138091DC12}"/>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0819DE8-CCDD-A651-7A87-A2DEF4BD2725}"/>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الأولى  - ماهية الإبداع الإعلامي وأبعاده</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54716886-0D6E-9C73-9D40-94E9AFDAE1D2}"/>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أهمية التفصيل في تعزيز جودة المحتوى الإعلامي</a:t>
            </a:r>
          </a:p>
        </p:txBody>
      </p:sp>
      <p:pic>
        <p:nvPicPr>
          <p:cNvPr id="17" name="Graphic 21">
            <a:extLst>
              <a:ext uri="{FF2B5EF4-FFF2-40B4-BE49-F238E27FC236}">
                <a16:creationId xmlns:a16="http://schemas.microsoft.com/office/drawing/2014/main" id="{E4456040-A85F-EBE8-FDD6-2117039156D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16388" name="Picture 4" descr="الصحافة الأفريقية بين منظورات الإعلام الغربي والهوية! | الجزيرة نت">
            <a:extLst>
              <a:ext uri="{FF2B5EF4-FFF2-40B4-BE49-F238E27FC236}">
                <a16:creationId xmlns:a16="http://schemas.microsoft.com/office/drawing/2014/main" id="{57EC04BA-A6F9-93D2-D729-5CD6EFE60F1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4101" r="2514"/>
          <a:stretch>
            <a:fillRect/>
          </a:stretch>
        </p:blipFill>
        <p:spPr bwMode="auto">
          <a:xfrm>
            <a:off x="7004106" y="1834473"/>
            <a:ext cx="5071353" cy="405194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436847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06E0CC-5908-14A1-6844-57DD2FA6D11B}"/>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66D1B4CC-5094-6674-1C8B-208D5B3C4B7E}"/>
              </a:ext>
            </a:extLst>
          </p:cNvPr>
          <p:cNvSpPr txBox="1"/>
          <p:nvPr/>
        </p:nvSpPr>
        <p:spPr>
          <a:xfrm>
            <a:off x="739302" y="1609326"/>
            <a:ext cx="11008663" cy="4596708"/>
          </a:xfrm>
          <a:prstGeom prst="rect">
            <a:avLst/>
          </a:prstGeom>
          <a:noFill/>
        </p:spPr>
        <p:txBody>
          <a:bodyPr wrap="square" rtlCol="0">
            <a:spAutoFit/>
          </a:bodyPr>
          <a:lstStyle/>
          <a:p>
            <a:pPr algn="just" rtl="1">
              <a:lnSpc>
                <a:spcPct val="200000"/>
              </a:lnSpc>
            </a:pPr>
            <a:r>
              <a:rPr lang="ar-SA" dirty="0">
                <a:latin typeface="Alexandria" charset="0"/>
                <a:cs typeface="Alexandria" charset="0"/>
              </a:rPr>
              <a:t>3. تكمن أهمية التفصيل أيضاً في قدرته على إثراء تجربة الجمهور وجعل المحتوى أكثر جاذبية، فالمحتوى الغني بالتفاصيل، سواء كانت قصصاً شخصية، أو إحصائيات دقيقة، أو رسوماً توضيحية، أو حتى تفاصيل خلف الكواليس، يثير فضول الجمهور ويجعله يرغب في معرفة المزيد، وهذا الإثراء يصنع تجربة إعلامية مميزة، تتجاوز مجرد نقل المعلومة لتلامس المشاعر وتحفز التفكير، مما يزيد من تفاعل الجمهور مع المحتوى.</a:t>
            </a:r>
          </a:p>
          <a:p>
            <a:pPr algn="just" rtl="1">
              <a:lnSpc>
                <a:spcPct val="200000"/>
              </a:lnSpc>
            </a:pPr>
            <a:endParaRPr lang="ar-SA" sz="500" dirty="0">
              <a:latin typeface="Alexandria" charset="0"/>
              <a:cs typeface="Alexandria" charset="0"/>
            </a:endParaRPr>
          </a:p>
          <a:p>
            <a:pPr algn="just" rtl="1">
              <a:lnSpc>
                <a:spcPct val="200000"/>
              </a:lnSpc>
            </a:pPr>
            <a:r>
              <a:rPr lang="ar-SA" dirty="0">
                <a:latin typeface="Alexandria" charset="0"/>
                <a:cs typeface="Alexandria" charset="0"/>
              </a:rPr>
              <a:t>4. يساعد التفصيل في بناء حجة قوية ومقنعة. فعندما يقدم الإعلامي رسالة معينة، فإن دعمها بالتفاصيل الدقيقة والأمثلة الواقعية يعزز من قوة الحجة ويجعلها أكثر إقناعاً، هذا مهم بشكل خاص في الصحافة الاستقصائية، أو في حملات التوعية، حيث يكون الهدف هو تغيير الرأي العام أو تشجيع سلوك معين، فالتفصيل هنا ليس مجرد إضافة معلومات، بل هو أداة استراتيجية لتعزيز التأثير وتحقيق الأهداف الإعلامية.</a:t>
            </a:r>
          </a:p>
        </p:txBody>
      </p:sp>
      <p:sp>
        <p:nvSpPr>
          <p:cNvPr id="24" name="Rectangle 23">
            <a:extLst>
              <a:ext uri="{FF2B5EF4-FFF2-40B4-BE49-F238E27FC236}">
                <a16:creationId xmlns:a16="http://schemas.microsoft.com/office/drawing/2014/main" id="{01444984-683F-D0C5-3C80-EE53A75A346E}"/>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F67ADA48-A5DB-37C1-C983-A85536C3E6F2}"/>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الأولى  - ماهية الإبداع الإعلامي وأبعاده</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9C301445-F95C-38D2-8EE5-D197B53E2752}"/>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أهمية التفصيل في تعزيز جودة المحتوى الإعلامي</a:t>
            </a:r>
          </a:p>
        </p:txBody>
      </p:sp>
      <p:pic>
        <p:nvPicPr>
          <p:cNvPr id="17" name="Graphic 21">
            <a:extLst>
              <a:ext uri="{FF2B5EF4-FFF2-40B4-BE49-F238E27FC236}">
                <a16:creationId xmlns:a16="http://schemas.microsoft.com/office/drawing/2014/main" id="{F2D185C7-1792-506D-F2B3-91B3AB20E45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26601215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2E4671-0268-EC74-6F5D-56014A42C8BE}"/>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8D851E8F-25CE-82F9-6857-C7C0430CA56C}"/>
              </a:ext>
            </a:extLst>
          </p:cNvPr>
          <p:cNvSpPr txBox="1"/>
          <p:nvPr/>
        </p:nvSpPr>
        <p:spPr>
          <a:xfrm>
            <a:off x="3852153" y="1609326"/>
            <a:ext cx="7895812" cy="4596708"/>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 </a:t>
            </a:r>
            <a:r>
              <a:rPr lang="ar-SA" dirty="0">
                <a:solidFill>
                  <a:srgbClr val="C00000"/>
                </a:solidFill>
                <a:latin typeface="Alexandria" charset="0"/>
                <a:cs typeface="Alexandria" charset="0"/>
              </a:rPr>
              <a:t>تكامل</a:t>
            </a:r>
            <a:r>
              <a:rPr lang="ar-SA" dirty="0">
                <a:latin typeface="Alexandria" charset="0"/>
                <a:cs typeface="Alexandria" charset="0"/>
              </a:rPr>
              <a:t> </a:t>
            </a:r>
            <a:r>
              <a:rPr lang="ar-SA" dirty="0">
                <a:solidFill>
                  <a:srgbClr val="C00000"/>
                </a:solidFill>
                <a:latin typeface="Alexandria" charset="0"/>
                <a:cs typeface="Alexandria" charset="0"/>
              </a:rPr>
              <a:t>الأبعاد</a:t>
            </a:r>
            <a:r>
              <a:rPr lang="en-US" dirty="0">
                <a:latin typeface="Alexandria" charset="0"/>
                <a:cs typeface="Alexandria" charset="0"/>
              </a:rPr>
              <a:t> </a:t>
            </a:r>
            <a:r>
              <a:rPr lang="ar-SA" dirty="0">
                <a:latin typeface="Alexandria" charset="0"/>
                <a:cs typeface="Alexandria" charset="0"/>
              </a:rPr>
              <a:t> يمثل قوة الإبداع الإعلامي، فإن أبعاد الإبداع الإعلامي (الطلاقة، المرونة، الأصالة، التفصيل) ليست منفصلة، بل هي متكاملة ومترابطة، وتعمل معاً لإنتاج محتوى إعلامي مبتكر وفعال، فالطلاقة توفر الكم الهائل من الأفكار، والمرونة تضمن القدرة على تكييف هذه الأفكار وتغيير مسارها، والأصالة تمنحها التفرد والتميز، بينما التفصيل يثريها ويعمقها. </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ثانياً، </a:t>
            </a:r>
            <a:r>
              <a:rPr lang="ar-SA" dirty="0">
                <a:latin typeface="Alexandria" charset="0"/>
                <a:cs typeface="Alexandria" charset="0"/>
              </a:rPr>
              <a:t>هذا </a:t>
            </a:r>
            <a:r>
              <a:rPr lang="ar-SA" dirty="0">
                <a:solidFill>
                  <a:srgbClr val="C00000"/>
                </a:solidFill>
                <a:latin typeface="Alexandria" charset="0"/>
                <a:cs typeface="Alexandria" charset="0"/>
              </a:rPr>
              <a:t>التكامل</a:t>
            </a:r>
            <a:r>
              <a:rPr lang="ar-SA" dirty="0">
                <a:latin typeface="Alexandria" charset="0"/>
                <a:cs typeface="Alexandria" charset="0"/>
              </a:rPr>
              <a:t> هو ما يمنح الإبداع الإعلامي قوته الحقيقية، ويجعله قادراً على تحقيق تأثيرات عميقة ودائمة في أذهان الجمهور. فالمحتوى المبدع هو الذي يجمع بين هذه الأبعاد بانسجام وتوازن.</a:t>
            </a:r>
          </a:p>
        </p:txBody>
      </p:sp>
      <p:sp>
        <p:nvSpPr>
          <p:cNvPr id="24" name="Rectangle 23">
            <a:extLst>
              <a:ext uri="{FF2B5EF4-FFF2-40B4-BE49-F238E27FC236}">
                <a16:creationId xmlns:a16="http://schemas.microsoft.com/office/drawing/2014/main" id="{F2642063-E693-90FC-1EE9-F2127D9CF748}"/>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61885EEB-4ADE-38F0-37B5-2A81C9132B82}"/>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الأولى  - ماهية الإبداع الإعلامي وأبعاده</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CB30E74B-0508-982D-088E-E7E0B1EA2267}"/>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العلاقة بين أبعاد الإبداع الإعلامي</a:t>
            </a:r>
          </a:p>
        </p:txBody>
      </p:sp>
      <p:pic>
        <p:nvPicPr>
          <p:cNvPr id="17" name="Graphic 21">
            <a:extLst>
              <a:ext uri="{FF2B5EF4-FFF2-40B4-BE49-F238E27FC236}">
                <a16:creationId xmlns:a16="http://schemas.microsoft.com/office/drawing/2014/main" id="{39025E52-6C39-EFA7-386A-A174743C84C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16386" name="Picture 2" descr="اقتصاد المعرفة هل سيهدد وظائفنا؟ – مجلة سواعد نقابية">
            <a:extLst>
              <a:ext uri="{FF2B5EF4-FFF2-40B4-BE49-F238E27FC236}">
                <a16:creationId xmlns:a16="http://schemas.microsoft.com/office/drawing/2014/main" id="{F13B4066-E7E2-4478-6B28-D4FAEF413B0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0160" r="46382" b="14382"/>
          <a:stretch>
            <a:fillRect/>
          </a:stretch>
        </p:blipFill>
        <p:spPr bwMode="auto">
          <a:xfrm>
            <a:off x="573931" y="1680770"/>
            <a:ext cx="2859933" cy="474625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9056366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9845E5-B5DE-3894-56E4-758A81CC68EA}"/>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668CB8F7-4E6B-B1D1-E90A-87B9C0D4D692}"/>
              </a:ext>
            </a:extLst>
          </p:cNvPr>
          <p:cNvSpPr txBox="1"/>
          <p:nvPr/>
        </p:nvSpPr>
        <p:spPr>
          <a:xfrm>
            <a:off x="4005169" y="1676326"/>
            <a:ext cx="7603982" cy="4596708"/>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ثالثاً، </a:t>
            </a:r>
            <a:r>
              <a:rPr lang="ar-SA" dirty="0">
                <a:latin typeface="Alexandria" charset="0"/>
                <a:cs typeface="Alexandria" charset="0"/>
              </a:rPr>
              <a:t>قد يمتلك الإعلامي طلاقة عالية في توليد الأفكار، ولكنه يفتقر إلى الأصالة، مما يؤدي إلى إنتاج محتوى كثير ولكنه مكرر وغير مميز، أو قد يمتلك أصالة عالية، ولكنه يفتقر إلى التفصيل، مما يؤدي إلى إنتاج أفكار فريدة ولكنها سطحية وغير مكتملة.</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رابعاً، </a:t>
            </a:r>
            <a:r>
              <a:rPr lang="ar-SA" dirty="0">
                <a:latin typeface="Alexandria" charset="0"/>
                <a:cs typeface="Alexandria" charset="0"/>
              </a:rPr>
              <a:t>فإن تنمية هذه الأبعاد بشكل متوازن أمر ضروري لتحقيق الإبداع الإعلامي الحقيقي، فالإعلامي المبدع هو من يستطيع أن يجمع بين الكم والكيف، بين التنوع والتفرد، وبين السطحية والعمق، ليقدم محتوى متكاملاً ومؤثراً.</a:t>
            </a:r>
          </a:p>
        </p:txBody>
      </p:sp>
      <p:sp>
        <p:nvSpPr>
          <p:cNvPr id="24" name="Rectangle 23">
            <a:extLst>
              <a:ext uri="{FF2B5EF4-FFF2-40B4-BE49-F238E27FC236}">
                <a16:creationId xmlns:a16="http://schemas.microsoft.com/office/drawing/2014/main" id="{BD220684-6B63-F641-E5DC-82AE81CD3066}"/>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FA9B4070-58B0-EE12-FA98-0CB97C10A79C}"/>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الأولى  - ماهية الإبداع الإعلامي وأبعاده</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8BB125D8-A3BA-4F99-F55B-DF4F83FE2FB4}"/>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العلاقة بين أبعاد الإبداع الإعلامي</a:t>
            </a:r>
          </a:p>
        </p:txBody>
      </p:sp>
      <p:pic>
        <p:nvPicPr>
          <p:cNvPr id="17" name="Graphic 21">
            <a:extLst>
              <a:ext uri="{FF2B5EF4-FFF2-40B4-BE49-F238E27FC236}">
                <a16:creationId xmlns:a16="http://schemas.microsoft.com/office/drawing/2014/main" id="{4E019CCD-DF35-6E21-6E41-B4711B4BF9E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18438" name="Picture 6" descr="التصميم الجرافيكي وتأثيره في التسويق الحديث">
            <a:extLst>
              <a:ext uri="{FF2B5EF4-FFF2-40B4-BE49-F238E27FC236}">
                <a16:creationId xmlns:a16="http://schemas.microsoft.com/office/drawing/2014/main" id="{050891BC-9C1D-8647-E3B3-BB0E66BB242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6200000">
            <a:off x="-279261" y="2538437"/>
            <a:ext cx="4866255" cy="314203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471068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0CB0DF-3D67-3676-2575-39AE493ED66D}"/>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48AEDCED-C6D0-F313-DB2A-3FB1495D04F6}"/>
              </a:ext>
            </a:extLst>
          </p:cNvPr>
          <p:cNvSpPr txBox="1"/>
          <p:nvPr/>
        </p:nvSpPr>
        <p:spPr>
          <a:xfrm>
            <a:off x="4221804" y="1609326"/>
            <a:ext cx="7526161" cy="4996817"/>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خامساً، </a:t>
            </a:r>
            <a:r>
              <a:rPr lang="ar-SA" dirty="0">
                <a:latin typeface="Alexandria" charset="0"/>
                <a:cs typeface="Alexandria" charset="0"/>
              </a:rPr>
              <a:t>في سياق الإعلام الرقمي، يصبح هذا التكامل أكثر أهمية. فالمنصات الرقمية تتطلب محتوى متنوعاً (طلاقة)، وقابلاً للتكيف مع التغيرات السريعة (مرونة)، ومميزاً ليبرز في زحام المحتوى (أصالة)، وغنياً بالمعلومات والتفاصيل ليجذب الجمهور (تفصيل). </a:t>
            </a:r>
          </a:p>
          <a:p>
            <a:pPr algn="just" rtl="1">
              <a:lnSpc>
                <a:spcPct val="200000"/>
              </a:lnSpc>
            </a:pPr>
            <a:r>
              <a:rPr lang="ar-SA" b="1" dirty="0">
                <a:latin typeface="Alexandria" charset="0"/>
                <a:cs typeface="Alexandria" charset="0"/>
              </a:rPr>
              <a:t>سادساً، </a:t>
            </a:r>
            <a:r>
              <a:rPr lang="ar-SA" dirty="0">
                <a:latin typeface="Alexandria" charset="0"/>
                <a:cs typeface="Alexandria" charset="0"/>
              </a:rPr>
              <a:t>فهم هذه العلاقة بين الأبعاد وتنميتها بشكل متوازن هو مفتاح النجاح في هذا المجال. فالإعلامي الذي يتقن هذه الأبعاد الأربعة هو من يستطيع أن يحول التحديات إلى فرص، وأن يقدم محتوى إعلامياً يلهم، ويثير الفضول، ويحفز التفكير، ويترك أثراً عميقاً في أذهان الجمهور، مما يعزز من دوره وتأثيره في المجتمع.</a:t>
            </a:r>
          </a:p>
        </p:txBody>
      </p:sp>
      <p:sp>
        <p:nvSpPr>
          <p:cNvPr id="24" name="Rectangle 23">
            <a:extLst>
              <a:ext uri="{FF2B5EF4-FFF2-40B4-BE49-F238E27FC236}">
                <a16:creationId xmlns:a16="http://schemas.microsoft.com/office/drawing/2014/main" id="{6026575C-A1BF-159F-14C2-3133BB6D5F04}"/>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19B4DB12-63B5-A871-F91D-6896D777B087}"/>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الأولى  - ماهية الإبداع الإعلامي وأبعاده</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F1E8886F-CC81-A4C8-3290-0C5C0676A4D9}"/>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العلاقة بين أبعاد الإبداع الإعلامي</a:t>
            </a:r>
          </a:p>
        </p:txBody>
      </p:sp>
      <p:pic>
        <p:nvPicPr>
          <p:cNvPr id="17" name="Graphic 21">
            <a:extLst>
              <a:ext uri="{FF2B5EF4-FFF2-40B4-BE49-F238E27FC236}">
                <a16:creationId xmlns:a16="http://schemas.microsoft.com/office/drawing/2014/main" id="{8BA8D748-0F0F-F034-945B-AF18F57FCD7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19458" name="Picture 2" descr="وظائف تخصص التصميم الجرافيكي - مدونة تقنية التوأم لتقنية المعلومات ...">
            <a:extLst>
              <a:ext uri="{FF2B5EF4-FFF2-40B4-BE49-F238E27FC236}">
                <a16:creationId xmlns:a16="http://schemas.microsoft.com/office/drawing/2014/main" id="{13E45107-E425-0B24-7318-0FCCFDE7ADD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0425" r="19192"/>
          <a:stretch>
            <a:fillRect/>
          </a:stretch>
        </p:blipFill>
        <p:spPr bwMode="auto">
          <a:xfrm>
            <a:off x="191317" y="2132249"/>
            <a:ext cx="3839869" cy="356909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6116574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E3A9FC-A2C0-7096-DBF0-0ED7B1ACDEE2}"/>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80B877EB-281A-431B-F0EF-A279020B2DD0}"/>
              </a:ext>
            </a:extLst>
          </p:cNvPr>
          <p:cNvSpPr txBox="1"/>
          <p:nvPr/>
        </p:nvSpPr>
        <p:spPr>
          <a:xfrm>
            <a:off x="1361871" y="4315689"/>
            <a:ext cx="10321047" cy="2226892"/>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الإبداع لم يعد خياراً بل ضرورة للبقاء والتميز وسط وفرة المحتوى.</a:t>
            </a: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يساعد على بناء علامة تجارية قوية تعزز الثقة والولاء للجمهور.</a:t>
            </a: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يمكن المؤسسات من استغلال التقنيات الحديثة لتقديم تجارب إعلامية فريدة.</a:t>
            </a:r>
          </a:p>
          <a:p>
            <a:pPr algn="just" rtl="1">
              <a:lnSpc>
                <a:spcPct val="200000"/>
              </a:lnSpc>
            </a:pPr>
            <a:r>
              <a:rPr lang="ar-SA" b="1" dirty="0">
                <a:latin typeface="Alexandria" charset="0"/>
                <a:cs typeface="Alexandria" charset="0"/>
              </a:rPr>
              <a:t>رابعاً</a:t>
            </a:r>
            <a:r>
              <a:rPr lang="ar-SA" dirty="0">
                <a:latin typeface="Alexandria" charset="0"/>
                <a:cs typeface="Alexandria" charset="0"/>
              </a:rPr>
              <a:t>: يعزز التفاعل والمشاركة ويحوّل الجمهور إلى شريك فاعل في صناعة ونشر المحتوى.</a:t>
            </a:r>
          </a:p>
        </p:txBody>
      </p:sp>
      <p:sp>
        <p:nvSpPr>
          <p:cNvPr id="24" name="Rectangle 23">
            <a:extLst>
              <a:ext uri="{FF2B5EF4-FFF2-40B4-BE49-F238E27FC236}">
                <a16:creationId xmlns:a16="http://schemas.microsoft.com/office/drawing/2014/main" id="{E2FCCC1C-67BA-0F9D-BFFD-92CF52CE70AC}"/>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493AB130-D3FB-0038-F36B-DDE63945AF02}"/>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الأولى  - ماهية الإبداع الإعلامي وأبعاده</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A78B8D5A-29A3-0F3D-8BE8-D180E8D97B0C}"/>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أهمية الإبداع الإعلامي في العصر الرقمي</a:t>
            </a:r>
          </a:p>
        </p:txBody>
      </p:sp>
      <p:pic>
        <p:nvPicPr>
          <p:cNvPr id="17" name="Graphic 21">
            <a:extLst>
              <a:ext uri="{FF2B5EF4-FFF2-40B4-BE49-F238E27FC236}">
                <a16:creationId xmlns:a16="http://schemas.microsoft.com/office/drawing/2014/main" id="{1358FF02-6C80-A990-0775-37E3C7A2831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20482" name="Picture 2" descr="الأدوات الرقمية في الصحافة.. متوفرة ولكن! | معهد الجزيرة للإعلام">
            <a:extLst>
              <a:ext uri="{FF2B5EF4-FFF2-40B4-BE49-F238E27FC236}">
                <a16:creationId xmlns:a16="http://schemas.microsoft.com/office/drawing/2014/main" id="{80B30BFA-7CC6-47A2-0A2A-C1E9EA73A96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53887" y="1578946"/>
            <a:ext cx="9421571" cy="26491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702988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2" end="2"/>
                                            </p:txEl>
                                          </p:spTgt>
                                        </p:tgtEl>
                                        <p:attrNameLst>
                                          <p:attrName>style.visibility</p:attrName>
                                        </p:attrNameLst>
                                      </p:cBhvr>
                                      <p:to>
                                        <p:strVal val="visible"/>
                                      </p:to>
                                    </p:set>
                                    <p:animEffect transition="in" filter="fade">
                                      <p:cBhvr>
                                        <p:cTn id="22" dur="500"/>
                                        <p:tgtEl>
                                          <p:spTgt spid="20">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0">
                                            <p:txEl>
                                              <p:pRg st="3" end="3"/>
                                            </p:txEl>
                                          </p:spTgt>
                                        </p:tgtEl>
                                        <p:attrNameLst>
                                          <p:attrName>style.visibility</p:attrName>
                                        </p:attrNameLst>
                                      </p:cBhvr>
                                      <p:to>
                                        <p:strVal val="visible"/>
                                      </p:to>
                                    </p:set>
                                    <p:animEffect transition="in" filter="fade">
                                      <p:cBhvr>
                                        <p:cTn id="27" dur="500"/>
                                        <p:tgtEl>
                                          <p:spTgt spid="20">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EE7CC0-1C99-ED7F-C879-8B75032C9315}"/>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32FFA145-131B-9E83-D78B-BE200FB613FA}"/>
              </a:ext>
            </a:extLst>
          </p:cNvPr>
          <p:cNvSpPr txBox="1"/>
          <p:nvPr/>
        </p:nvSpPr>
        <p:spPr>
          <a:xfrm>
            <a:off x="2821021" y="1803880"/>
            <a:ext cx="8592966" cy="4131196"/>
          </a:xfrm>
          <a:prstGeom prst="rect">
            <a:avLst/>
          </a:prstGeom>
          <a:noFill/>
        </p:spPr>
        <p:txBody>
          <a:bodyPr wrap="square" rtlCol="0">
            <a:spAutoFit/>
          </a:bodyPr>
          <a:lstStyle/>
          <a:p>
            <a:pPr marL="342900" indent="-342900" algn="just" rtl="1">
              <a:lnSpc>
                <a:spcPct val="250000"/>
              </a:lnSpc>
              <a:buFont typeface="+mj-lt"/>
              <a:buAutoNum type="arabicPeriod"/>
            </a:pPr>
            <a:r>
              <a:rPr lang="ar-SA" dirty="0">
                <a:latin typeface="Alexandria" charset="0"/>
                <a:cs typeface="Alexandria" charset="0"/>
              </a:rPr>
              <a:t>تشبع المحتوى وصعوبة جذب الانتباه وسط المنافسة الكبيرة.</a:t>
            </a:r>
          </a:p>
          <a:p>
            <a:pPr marL="342900" indent="-342900" algn="just" rtl="1">
              <a:lnSpc>
                <a:spcPct val="250000"/>
              </a:lnSpc>
              <a:buFont typeface="+mj-lt"/>
              <a:buAutoNum type="arabicPeriod"/>
            </a:pPr>
            <a:r>
              <a:rPr lang="ar-SA" dirty="0">
                <a:latin typeface="Alexandria" charset="0"/>
                <a:cs typeface="Alexandria" charset="0"/>
              </a:rPr>
              <a:t>سرعة التطور التكنولوجي والحاجة المستمرة للتجديد والتكيف.</a:t>
            </a:r>
          </a:p>
          <a:p>
            <a:pPr marL="342900" indent="-342900" algn="just" rtl="1">
              <a:lnSpc>
                <a:spcPct val="250000"/>
              </a:lnSpc>
              <a:buFont typeface="+mj-lt"/>
              <a:buAutoNum type="arabicPeriod"/>
            </a:pPr>
            <a:r>
              <a:rPr lang="ar-SA" dirty="0">
                <a:latin typeface="Alexandria" charset="0"/>
                <a:cs typeface="Alexandria" charset="0"/>
              </a:rPr>
              <a:t>المصداقية والأخبار الكاذبة التي تؤثر على ثقة الجمهور.</a:t>
            </a:r>
          </a:p>
          <a:p>
            <a:pPr marL="342900" indent="-342900" algn="just" rtl="1">
              <a:lnSpc>
                <a:spcPct val="250000"/>
              </a:lnSpc>
              <a:buFont typeface="+mj-lt"/>
              <a:buAutoNum type="arabicPeriod"/>
            </a:pPr>
            <a:r>
              <a:rPr lang="ar-SA" dirty="0">
                <a:latin typeface="Alexandria" charset="0"/>
                <a:cs typeface="Alexandria" charset="0"/>
              </a:rPr>
              <a:t>عقبات اقتصادية (نقص التمويل ونماذج الإيرادات التقليدية).</a:t>
            </a:r>
          </a:p>
          <a:p>
            <a:pPr marL="342900" indent="-342900" algn="just" rtl="1">
              <a:lnSpc>
                <a:spcPct val="250000"/>
              </a:lnSpc>
              <a:buFont typeface="+mj-lt"/>
              <a:buAutoNum type="arabicPeriod"/>
            </a:pPr>
            <a:r>
              <a:rPr lang="ar-SA" dirty="0">
                <a:latin typeface="Alexandria" charset="0"/>
                <a:cs typeface="Alexandria" charset="0"/>
              </a:rPr>
              <a:t>قضايا قانونية وأخلاقية (حقوق ملكية، خصوصية، حرية التعبير).</a:t>
            </a:r>
          </a:p>
          <a:p>
            <a:pPr marL="342900" indent="-342900" algn="just" rtl="1">
              <a:lnSpc>
                <a:spcPct val="250000"/>
              </a:lnSpc>
              <a:buFont typeface="+mj-lt"/>
              <a:buAutoNum type="arabicPeriod"/>
            </a:pPr>
            <a:r>
              <a:rPr lang="ar-SA" dirty="0">
                <a:latin typeface="Alexandria" charset="0"/>
                <a:cs typeface="Alexandria" charset="0"/>
              </a:rPr>
              <a:t>تحديات ثقافية وتنظيمية داخل المؤسسات ومقاومة التغيير من بعض الجماهير.</a:t>
            </a:r>
          </a:p>
        </p:txBody>
      </p:sp>
      <p:sp>
        <p:nvSpPr>
          <p:cNvPr id="24" name="Rectangle 23">
            <a:extLst>
              <a:ext uri="{FF2B5EF4-FFF2-40B4-BE49-F238E27FC236}">
                <a16:creationId xmlns:a16="http://schemas.microsoft.com/office/drawing/2014/main" id="{0748B1EB-711C-9B52-8DDB-681276C49A9D}"/>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E294BCB0-E1AC-FAA9-B8A3-ED7E2AB924C7}"/>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الأولى  - ماهية الإبداع الإعلامي وأبعاده</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6A5EECFF-01EA-57BE-7179-10058E1F3453}"/>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التحديات التي تواجه الإبداع الإعلامي</a:t>
            </a:r>
          </a:p>
        </p:txBody>
      </p:sp>
      <p:pic>
        <p:nvPicPr>
          <p:cNvPr id="17" name="Graphic 21">
            <a:extLst>
              <a:ext uri="{FF2B5EF4-FFF2-40B4-BE49-F238E27FC236}">
                <a16:creationId xmlns:a16="http://schemas.microsoft.com/office/drawing/2014/main" id="{47B7FD4E-CFD9-8CE1-426E-36CDD69B506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4" name="Picture 3">
            <a:extLst>
              <a:ext uri="{FF2B5EF4-FFF2-40B4-BE49-F238E27FC236}">
                <a16:creationId xmlns:a16="http://schemas.microsoft.com/office/drawing/2014/main" id="{8A5864EB-6F5C-DF07-8E2A-DA209B2C2CBE}"/>
              </a:ext>
            </a:extLst>
          </p:cNvPr>
          <p:cNvPicPr>
            <a:picLocks noChangeAspect="1"/>
          </p:cNvPicPr>
          <p:nvPr/>
        </p:nvPicPr>
        <p:blipFill>
          <a:blip r:embed="rId3"/>
          <a:stretch>
            <a:fillRect/>
          </a:stretch>
        </p:blipFill>
        <p:spPr>
          <a:xfrm>
            <a:off x="261183" y="2280542"/>
            <a:ext cx="4170534" cy="250910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287355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2" end="2"/>
                                            </p:txEl>
                                          </p:spTgt>
                                        </p:tgtEl>
                                        <p:attrNameLst>
                                          <p:attrName>style.visibility</p:attrName>
                                        </p:attrNameLst>
                                      </p:cBhvr>
                                      <p:to>
                                        <p:strVal val="visible"/>
                                      </p:to>
                                    </p:set>
                                    <p:animEffect transition="in" filter="fade">
                                      <p:cBhvr>
                                        <p:cTn id="22" dur="500"/>
                                        <p:tgtEl>
                                          <p:spTgt spid="20">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0">
                                            <p:txEl>
                                              <p:pRg st="3" end="3"/>
                                            </p:txEl>
                                          </p:spTgt>
                                        </p:tgtEl>
                                        <p:attrNameLst>
                                          <p:attrName>style.visibility</p:attrName>
                                        </p:attrNameLst>
                                      </p:cBhvr>
                                      <p:to>
                                        <p:strVal val="visible"/>
                                      </p:to>
                                    </p:set>
                                    <p:animEffect transition="in" filter="fade">
                                      <p:cBhvr>
                                        <p:cTn id="27" dur="500"/>
                                        <p:tgtEl>
                                          <p:spTgt spid="20">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0">
                                            <p:txEl>
                                              <p:pRg st="4" end="4"/>
                                            </p:txEl>
                                          </p:spTgt>
                                        </p:tgtEl>
                                        <p:attrNameLst>
                                          <p:attrName>style.visibility</p:attrName>
                                        </p:attrNameLst>
                                      </p:cBhvr>
                                      <p:to>
                                        <p:strVal val="visible"/>
                                      </p:to>
                                    </p:set>
                                    <p:animEffect transition="in" filter="fade">
                                      <p:cBhvr>
                                        <p:cTn id="32" dur="500"/>
                                        <p:tgtEl>
                                          <p:spTgt spid="20">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20">
                                            <p:txEl>
                                              <p:pRg st="5" end="5"/>
                                            </p:txEl>
                                          </p:spTgt>
                                        </p:tgtEl>
                                        <p:attrNameLst>
                                          <p:attrName>style.visibility</p:attrName>
                                        </p:attrNameLst>
                                      </p:cBhvr>
                                      <p:to>
                                        <p:strVal val="visible"/>
                                      </p:to>
                                    </p:set>
                                    <p:animEffect transition="in" filter="fade">
                                      <p:cBhvr>
                                        <p:cTn id="37" dur="500"/>
                                        <p:tgtEl>
                                          <p:spTgt spid="20">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E21C25-82C4-5736-75A9-60BFF1ED32B7}"/>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4B480065-0592-68A4-2254-845AD128CEDD}"/>
              </a:ext>
            </a:extLst>
          </p:cNvPr>
          <p:cNvSpPr txBox="1"/>
          <p:nvPr/>
        </p:nvSpPr>
        <p:spPr>
          <a:xfrm>
            <a:off x="368124" y="3275853"/>
            <a:ext cx="11222670" cy="3334824"/>
          </a:xfrm>
          <a:prstGeom prst="rect">
            <a:avLst/>
          </a:prstGeom>
          <a:noFill/>
        </p:spPr>
        <p:txBody>
          <a:bodyPr wrap="square" rtlCol="0">
            <a:spAutoFit/>
          </a:bodyPr>
          <a:lstStyle/>
          <a:p>
            <a:pPr marL="342900" indent="-342900" algn="just" rtl="1">
              <a:lnSpc>
                <a:spcPct val="200000"/>
              </a:lnSpc>
              <a:buFont typeface="+mj-lt"/>
              <a:buAutoNum type="arabicPeriod"/>
            </a:pPr>
            <a:r>
              <a:rPr lang="ar-SA" dirty="0">
                <a:latin typeface="Alexandria" charset="0"/>
                <a:cs typeface="Alexandria" charset="0"/>
              </a:rPr>
              <a:t>التوسع في المنصات الرقمية (سوشيال ميديا، بث مباشر، تطبيقات متخصصة).</a:t>
            </a:r>
          </a:p>
          <a:p>
            <a:pPr marL="342900" indent="-342900" algn="just" rtl="1">
              <a:lnSpc>
                <a:spcPct val="200000"/>
              </a:lnSpc>
              <a:buFont typeface="+mj-lt"/>
              <a:buAutoNum type="arabicPeriod"/>
            </a:pPr>
            <a:r>
              <a:rPr lang="ar-SA" dirty="0">
                <a:latin typeface="Alexandria" charset="0"/>
                <a:cs typeface="Alexandria" charset="0"/>
              </a:rPr>
              <a:t>توظيف التقنيات الحديثة (ذكاء اصطناعي، بيانات ضخمة، </a:t>
            </a:r>
            <a:r>
              <a:rPr lang="en-US" dirty="0">
                <a:latin typeface="Alexandria" charset="0"/>
                <a:cs typeface="Alexandria" charset="0"/>
              </a:rPr>
              <a:t>VR/AR</a:t>
            </a:r>
            <a:r>
              <a:rPr lang="ar-SA" dirty="0">
                <a:latin typeface="Alexandria" charset="0"/>
                <a:cs typeface="Alexandria" charset="0"/>
              </a:rPr>
              <a:t>).</a:t>
            </a:r>
            <a:endParaRPr lang="en-US" dirty="0">
              <a:latin typeface="Alexandria" charset="0"/>
              <a:cs typeface="Alexandria" charset="0"/>
            </a:endParaRPr>
          </a:p>
          <a:p>
            <a:pPr marL="342900" indent="-342900" algn="just" rtl="1">
              <a:lnSpc>
                <a:spcPct val="200000"/>
              </a:lnSpc>
              <a:buFont typeface="+mj-lt"/>
              <a:buAutoNum type="arabicPeriod"/>
            </a:pPr>
            <a:r>
              <a:rPr lang="ar-SA" dirty="0">
                <a:latin typeface="Alexandria" charset="0"/>
                <a:cs typeface="Alexandria" charset="0"/>
              </a:rPr>
              <a:t>نماذج عمل مبتكرة (اشتراكات، محتوى مدفوع، إعلانات مخصصة).</a:t>
            </a:r>
          </a:p>
          <a:p>
            <a:pPr marL="342900" indent="-342900" algn="just" rtl="1">
              <a:lnSpc>
                <a:spcPct val="200000"/>
              </a:lnSpc>
              <a:buFont typeface="+mj-lt"/>
              <a:buAutoNum type="arabicPeriod"/>
            </a:pPr>
            <a:r>
              <a:rPr lang="ar-SA" dirty="0">
                <a:latin typeface="Alexandria" charset="0"/>
                <a:cs typeface="Alexandria" charset="0"/>
              </a:rPr>
              <a:t>فرص للتعليم والتدريب المستمر وتطوير الكفاءات.</a:t>
            </a:r>
          </a:p>
          <a:p>
            <a:pPr marL="342900" indent="-342900" algn="just" rtl="1">
              <a:lnSpc>
                <a:spcPct val="200000"/>
              </a:lnSpc>
              <a:buFont typeface="+mj-lt"/>
              <a:buAutoNum type="arabicPeriod"/>
            </a:pPr>
            <a:r>
              <a:rPr lang="ar-SA" dirty="0">
                <a:latin typeface="Alexandria" charset="0"/>
                <a:cs typeface="Alexandria" charset="0"/>
              </a:rPr>
              <a:t>تعزيز التعاون والشراكات بين المؤسسات وصناع المحتوى المستقلين.</a:t>
            </a:r>
          </a:p>
          <a:p>
            <a:pPr marL="342900" indent="-342900" algn="just" rtl="1">
              <a:lnSpc>
                <a:spcPct val="200000"/>
              </a:lnSpc>
              <a:buFont typeface="+mj-lt"/>
              <a:buAutoNum type="arabicPeriod"/>
            </a:pPr>
            <a:r>
              <a:rPr lang="ar-SA" dirty="0">
                <a:latin typeface="Alexandria" charset="0"/>
                <a:cs typeface="Alexandria" charset="0"/>
              </a:rPr>
              <a:t>الإبداع كوسيلة لتمكين الأصوات المهمشة وتعزيز التبادل الثقافي والحوار بين الحضارات.</a:t>
            </a:r>
          </a:p>
        </p:txBody>
      </p:sp>
      <p:sp>
        <p:nvSpPr>
          <p:cNvPr id="24" name="Rectangle 23">
            <a:extLst>
              <a:ext uri="{FF2B5EF4-FFF2-40B4-BE49-F238E27FC236}">
                <a16:creationId xmlns:a16="http://schemas.microsoft.com/office/drawing/2014/main" id="{F0396842-D8D0-D939-EC1D-0BEBC942ABB7}"/>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20B76534-4E37-781C-EC81-5CCE7A5838BC}"/>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الأولى  - ماهية الإبداع الإعلامي وأبعاده</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5F6DDB54-18FC-A871-989E-7CC7052A863E}"/>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الفرص المتاحة للإبداع الإعلامي</a:t>
            </a:r>
          </a:p>
        </p:txBody>
      </p:sp>
      <p:pic>
        <p:nvPicPr>
          <p:cNvPr id="17" name="Graphic 21">
            <a:extLst>
              <a:ext uri="{FF2B5EF4-FFF2-40B4-BE49-F238E27FC236}">
                <a16:creationId xmlns:a16="http://schemas.microsoft.com/office/drawing/2014/main" id="{823FA761-9194-C9F8-C683-86CCFA5CBD3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21506" name="Picture 2" descr="مؤسسة مؤمنون بلا حدود للدراسات والأبحاث - آليات السيطرة والمقاومة ...">
            <a:extLst>
              <a:ext uri="{FF2B5EF4-FFF2-40B4-BE49-F238E27FC236}">
                <a16:creationId xmlns:a16="http://schemas.microsoft.com/office/drawing/2014/main" id="{35AC5697-59A5-8523-EAB9-A114EA16C0E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53888" y="1523997"/>
            <a:ext cx="9421571" cy="18174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712987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2" end="2"/>
                                            </p:txEl>
                                          </p:spTgt>
                                        </p:tgtEl>
                                        <p:attrNameLst>
                                          <p:attrName>style.visibility</p:attrName>
                                        </p:attrNameLst>
                                      </p:cBhvr>
                                      <p:to>
                                        <p:strVal val="visible"/>
                                      </p:to>
                                    </p:set>
                                    <p:animEffect transition="in" filter="fade">
                                      <p:cBhvr>
                                        <p:cTn id="22" dur="500"/>
                                        <p:tgtEl>
                                          <p:spTgt spid="20">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0">
                                            <p:txEl>
                                              <p:pRg st="3" end="3"/>
                                            </p:txEl>
                                          </p:spTgt>
                                        </p:tgtEl>
                                        <p:attrNameLst>
                                          <p:attrName>style.visibility</p:attrName>
                                        </p:attrNameLst>
                                      </p:cBhvr>
                                      <p:to>
                                        <p:strVal val="visible"/>
                                      </p:to>
                                    </p:set>
                                    <p:animEffect transition="in" filter="fade">
                                      <p:cBhvr>
                                        <p:cTn id="27" dur="500"/>
                                        <p:tgtEl>
                                          <p:spTgt spid="20">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0">
                                            <p:txEl>
                                              <p:pRg st="4" end="4"/>
                                            </p:txEl>
                                          </p:spTgt>
                                        </p:tgtEl>
                                        <p:attrNameLst>
                                          <p:attrName>style.visibility</p:attrName>
                                        </p:attrNameLst>
                                      </p:cBhvr>
                                      <p:to>
                                        <p:strVal val="visible"/>
                                      </p:to>
                                    </p:set>
                                    <p:animEffect transition="in" filter="fade">
                                      <p:cBhvr>
                                        <p:cTn id="32" dur="500"/>
                                        <p:tgtEl>
                                          <p:spTgt spid="20">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20">
                                            <p:txEl>
                                              <p:pRg st="5" end="5"/>
                                            </p:txEl>
                                          </p:spTgt>
                                        </p:tgtEl>
                                        <p:attrNameLst>
                                          <p:attrName>style.visibility</p:attrName>
                                        </p:attrNameLst>
                                      </p:cBhvr>
                                      <p:to>
                                        <p:strVal val="visible"/>
                                      </p:to>
                                    </p:set>
                                    <p:animEffect transition="in" filter="fade">
                                      <p:cBhvr>
                                        <p:cTn id="37" dur="500"/>
                                        <p:tgtEl>
                                          <p:spTgt spid="20">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123F34-0CEF-3DC8-18E4-D989C83BAE9A}"/>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E4E25BA9-E365-91F0-D017-ED15CFDFE8AC}"/>
              </a:ext>
            </a:extLst>
          </p:cNvPr>
          <p:cNvSpPr txBox="1"/>
          <p:nvPr/>
        </p:nvSpPr>
        <p:spPr>
          <a:xfrm>
            <a:off x="484665" y="1532065"/>
            <a:ext cx="11222670" cy="4390369"/>
          </a:xfrm>
          <a:prstGeom prst="rect">
            <a:avLst/>
          </a:prstGeom>
          <a:noFill/>
        </p:spPr>
        <p:txBody>
          <a:bodyPr wrap="square" rtlCol="0">
            <a:spAutoFit/>
          </a:bodyPr>
          <a:lstStyle/>
          <a:p>
            <a:pPr algn="just" rtl="1">
              <a:lnSpc>
                <a:spcPct val="300000"/>
              </a:lnSpc>
            </a:pPr>
            <a:r>
              <a:rPr lang="ar-SA" sz="1600" dirty="0">
                <a:latin typeface="Alexandria" charset="0"/>
                <a:cs typeface="Alexandria" charset="0"/>
              </a:rPr>
              <a:t>1. </a:t>
            </a:r>
            <a:r>
              <a:rPr lang="ar-SA" sz="1600" b="1" dirty="0">
                <a:latin typeface="Alexandria" charset="0"/>
                <a:cs typeface="Alexandria" charset="0"/>
              </a:rPr>
              <a:t>الإبداع في عرض المحتوى </a:t>
            </a:r>
            <a:r>
              <a:rPr lang="ar-SA" sz="1600" dirty="0">
                <a:latin typeface="Alexandria" charset="0"/>
                <a:cs typeface="Alexandria" charset="0"/>
              </a:rPr>
              <a:t>| أول صحيفة مناخية في عالم "الميتافيرس" - </a:t>
            </a:r>
            <a:r>
              <a:rPr lang="en-US" sz="1600" dirty="0">
                <a:latin typeface="Alexandria" charset="0"/>
                <a:cs typeface="Alexandria" charset="0"/>
              </a:rPr>
              <a:t>https://www.wam.ae/a/aq3m1gq</a:t>
            </a:r>
          </a:p>
          <a:p>
            <a:pPr algn="just" rtl="1">
              <a:lnSpc>
                <a:spcPct val="300000"/>
              </a:lnSpc>
            </a:pPr>
            <a:r>
              <a:rPr lang="ar-SA" sz="1600" dirty="0">
                <a:latin typeface="Alexandria" charset="0"/>
                <a:cs typeface="Alexandria" charset="0"/>
              </a:rPr>
              <a:t>2. </a:t>
            </a:r>
            <a:r>
              <a:rPr lang="ar-SA" sz="1600" b="1" dirty="0">
                <a:latin typeface="Alexandria" charset="0"/>
                <a:cs typeface="Alexandria" charset="0"/>
              </a:rPr>
              <a:t>الإبداع في التصوير </a:t>
            </a:r>
            <a:r>
              <a:rPr lang="ar-SA" sz="1600" dirty="0">
                <a:latin typeface="Alexandria" charset="0"/>
                <a:cs typeface="Alexandria" charset="0"/>
              </a:rPr>
              <a:t>| أفضل 5 صور صحفية خلال عام 2018 - </a:t>
            </a:r>
            <a:r>
              <a:rPr lang="en-US" sz="1600" dirty="0">
                <a:latin typeface="Alexandria" charset="0"/>
                <a:cs typeface="Alexandria" charset="0"/>
              </a:rPr>
              <a:t>https://al-ain.com/article/best-photo-press</a:t>
            </a:r>
          </a:p>
          <a:p>
            <a:pPr algn="just" rtl="1">
              <a:lnSpc>
                <a:spcPct val="300000"/>
              </a:lnSpc>
            </a:pPr>
            <a:r>
              <a:rPr lang="ar-SA" sz="1600" dirty="0">
                <a:latin typeface="Alexandria" charset="0"/>
                <a:cs typeface="Alexandria" charset="0"/>
              </a:rPr>
              <a:t>3. </a:t>
            </a:r>
            <a:r>
              <a:rPr lang="ar-SA" sz="1600" b="1" dirty="0">
                <a:latin typeface="Alexandria" charset="0"/>
                <a:cs typeface="Alexandria" charset="0"/>
              </a:rPr>
              <a:t>الإبداع في تقديم المحتوى </a:t>
            </a:r>
            <a:r>
              <a:rPr lang="ar-SA" sz="1600" dirty="0">
                <a:latin typeface="Alexandria" charset="0"/>
                <a:cs typeface="Alexandria" charset="0"/>
              </a:rPr>
              <a:t>| تاريخ شركة نيدو - </a:t>
            </a:r>
            <a:r>
              <a:rPr lang="en-US" sz="1600" dirty="0">
                <a:latin typeface="Alexandria" charset="0"/>
                <a:cs typeface="Alexandria" charset="0"/>
              </a:rPr>
              <a:t>https://www.nidolove.com/ar/nido-story-uae</a:t>
            </a:r>
          </a:p>
          <a:p>
            <a:pPr algn="r" rtl="1">
              <a:lnSpc>
                <a:spcPct val="300000"/>
              </a:lnSpc>
            </a:pPr>
            <a:r>
              <a:rPr lang="ar-SA" sz="1600" dirty="0">
                <a:latin typeface="Alexandria" charset="0"/>
                <a:cs typeface="Alexandria" charset="0"/>
              </a:rPr>
              <a:t>4. </a:t>
            </a:r>
            <a:r>
              <a:rPr lang="ar-SA" sz="1600" b="1" dirty="0">
                <a:latin typeface="Alexandria" charset="0"/>
                <a:cs typeface="Alexandria" charset="0"/>
              </a:rPr>
              <a:t>الإبداع في عرض التصاميم </a:t>
            </a:r>
            <a:r>
              <a:rPr lang="ar-SA" sz="1600" dirty="0">
                <a:latin typeface="Alexandria" charset="0"/>
                <a:cs typeface="Alexandria" charset="0"/>
              </a:rPr>
              <a:t>| وزارة الإعلام السعودية - </a:t>
            </a:r>
            <a:r>
              <a:rPr lang="en-US" sz="1600" dirty="0">
                <a:latin typeface="Alexandria" charset="0"/>
                <a:cs typeface="Alexandria" charset="0"/>
              </a:rPr>
              <a:t>https://x.com/media_ksa/status/1963904954780803163</a:t>
            </a:r>
          </a:p>
          <a:p>
            <a:pPr algn="just" rtl="1">
              <a:lnSpc>
                <a:spcPct val="300000"/>
              </a:lnSpc>
            </a:pPr>
            <a:r>
              <a:rPr lang="ar-SA" sz="1600" dirty="0">
                <a:latin typeface="Alexandria" charset="0"/>
                <a:cs typeface="Alexandria" charset="0"/>
              </a:rPr>
              <a:t>5. </a:t>
            </a:r>
            <a:r>
              <a:rPr lang="ar-SA" sz="1600" b="1" dirty="0">
                <a:latin typeface="Alexandria" charset="0"/>
                <a:cs typeface="Alexandria" charset="0"/>
              </a:rPr>
              <a:t>الإبداع في محتوى السوشيال ميديا </a:t>
            </a:r>
            <a:r>
              <a:rPr lang="ar-SA" sz="1600" dirty="0">
                <a:latin typeface="Alexandria" charset="0"/>
                <a:cs typeface="Alexandria" charset="0"/>
              </a:rPr>
              <a:t>| قناة الدحيح على اليوتيوب - </a:t>
            </a:r>
            <a:r>
              <a:rPr lang="en-US" sz="1600" dirty="0">
                <a:latin typeface="Alexandria" charset="0"/>
                <a:cs typeface="Alexandria" charset="0"/>
              </a:rPr>
              <a:t>https://www.youtube.com/da7ee7</a:t>
            </a:r>
          </a:p>
          <a:p>
            <a:pPr algn="just" rtl="1">
              <a:lnSpc>
                <a:spcPct val="300000"/>
              </a:lnSpc>
            </a:pPr>
            <a:r>
              <a:rPr lang="ar-SA" sz="1600" dirty="0">
                <a:latin typeface="Alexandria" charset="0"/>
                <a:cs typeface="Alexandria" charset="0"/>
              </a:rPr>
              <a:t>6. </a:t>
            </a:r>
            <a:r>
              <a:rPr lang="ar-SA" sz="1600" b="1" dirty="0">
                <a:latin typeface="Alexandria" charset="0"/>
                <a:cs typeface="Alexandria" charset="0"/>
              </a:rPr>
              <a:t>الإبداع في المحتوى الصوتي </a:t>
            </a:r>
            <a:r>
              <a:rPr lang="ar-SA" sz="1600" dirty="0">
                <a:latin typeface="Alexandria" charset="0"/>
                <a:cs typeface="Alexandria" charset="0"/>
              </a:rPr>
              <a:t>| بودكاست سوالف بزنس - </a:t>
            </a:r>
            <a:r>
              <a:rPr lang="en-US" sz="1600" dirty="0">
                <a:latin typeface="Alexandria" charset="0"/>
                <a:cs typeface="Alexandria" charset="0"/>
              </a:rPr>
              <a:t>https://thmanyah.com/@swalif</a:t>
            </a:r>
          </a:p>
        </p:txBody>
      </p:sp>
      <p:sp>
        <p:nvSpPr>
          <p:cNvPr id="24" name="Rectangle 23">
            <a:extLst>
              <a:ext uri="{FF2B5EF4-FFF2-40B4-BE49-F238E27FC236}">
                <a16:creationId xmlns:a16="http://schemas.microsoft.com/office/drawing/2014/main" id="{91D05DB9-82C6-A055-5E93-E86AB8794327}"/>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FB422AF2-B7A4-CA9C-2B3C-12785AE9C62C}"/>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الأولى  - ماهية الإبداع الإعلامي وأبعاده</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8A25F10C-748E-012B-758D-9B5D16E75433}"/>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نماذج وتطبيقات عملية</a:t>
            </a:r>
          </a:p>
        </p:txBody>
      </p:sp>
      <p:pic>
        <p:nvPicPr>
          <p:cNvPr id="17" name="Graphic 21">
            <a:extLst>
              <a:ext uri="{FF2B5EF4-FFF2-40B4-BE49-F238E27FC236}">
                <a16:creationId xmlns:a16="http://schemas.microsoft.com/office/drawing/2014/main" id="{CBBF458B-6EA1-C500-2215-25466BADFE8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1832713787"/>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2" end="2"/>
                                            </p:txEl>
                                          </p:spTgt>
                                        </p:tgtEl>
                                        <p:attrNameLst>
                                          <p:attrName>style.visibility</p:attrName>
                                        </p:attrNameLst>
                                      </p:cBhvr>
                                      <p:to>
                                        <p:strVal val="visible"/>
                                      </p:to>
                                    </p:set>
                                    <p:animEffect transition="in" filter="fade">
                                      <p:cBhvr>
                                        <p:cTn id="22" dur="500"/>
                                        <p:tgtEl>
                                          <p:spTgt spid="20">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0">
                                            <p:txEl>
                                              <p:pRg st="3" end="3"/>
                                            </p:txEl>
                                          </p:spTgt>
                                        </p:tgtEl>
                                        <p:attrNameLst>
                                          <p:attrName>style.visibility</p:attrName>
                                        </p:attrNameLst>
                                      </p:cBhvr>
                                      <p:to>
                                        <p:strVal val="visible"/>
                                      </p:to>
                                    </p:set>
                                    <p:animEffect transition="in" filter="fade">
                                      <p:cBhvr>
                                        <p:cTn id="27" dur="500"/>
                                        <p:tgtEl>
                                          <p:spTgt spid="20">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0">
                                            <p:txEl>
                                              <p:pRg st="4" end="4"/>
                                            </p:txEl>
                                          </p:spTgt>
                                        </p:tgtEl>
                                        <p:attrNameLst>
                                          <p:attrName>style.visibility</p:attrName>
                                        </p:attrNameLst>
                                      </p:cBhvr>
                                      <p:to>
                                        <p:strVal val="visible"/>
                                      </p:to>
                                    </p:set>
                                    <p:animEffect transition="in" filter="fade">
                                      <p:cBhvr>
                                        <p:cTn id="32" dur="500"/>
                                        <p:tgtEl>
                                          <p:spTgt spid="20">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20">
                                            <p:txEl>
                                              <p:pRg st="5" end="5"/>
                                            </p:txEl>
                                          </p:spTgt>
                                        </p:tgtEl>
                                        <p:attrNameLst>
                                          <p:attrName>style.visibility</p:attrName>
                                        </p:attrNameLst>
                                      </p:cBhvr>
                                      <p:to>
                                        <p:strVal val="visible"/>
                                      </p:to>
                                    </p:set>
                                    <p:animEffect transition="in" filter="fade">
                                      <p:cBhvr>
                                        <p:cTn id="37" dur="500"/>
                                        <p:tgtEl>
                                          <p:spTgt spid="20">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EE6E7F-E383-C909-DE76-7206075FF869}"/>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A02625A6-ADB4-DB4C-E588-A7D8A1C52BD3}"/>
              </a:ext>
            </a:extLst>
          </p:cNvPr>
          <p:cNvSpPr txBox="1"/>
          <p:nvPr/>
        </p:nvSpPr>
        <p:spPr>
          <a:xfrm>
            <a:off x="1141873" y="1574404"/>
            <a:ext cx="9659566" cy="4442819"/>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في هذه المحاضرة من مقرر </a:t>
            </a:r>
            <a:r>
              <a:rPr lang="ar-SA" b="1" dirty="0">
                <a:solidFill>
                  <a:srgbClr val="C00000"/>
                </a:solidFill>
                <a:latin typeface="Alexandria" charset="0"/>
                <a:cs typeface="Alexandria" charset="0"/>
              </a:rPr>
              <a:t>الإبداع الإعلامي</a:t>
            </a:r>
            <a:r>
              <a:rPr lang="ar-SA" b="1" dirty="0">
                <a:latin typeface="Alexandria" charset="0"/>
                <a:cs typeface="Alexandria" charset="0"/>
              </a:rPr>
              <a:t>:</a:t>
            </a:r>
          </a:p>
          <a:p>
            <a:pPr marL="342900" indent="-342900" algn="just" rtl="1">
              <a:lnSpc>
                <a:spcPct val="200000"/>
              </a:lnSpc>
              <a:buFont typeface="+mj-lt"/>
              <a:buAutoNum type="arabicPeriod"/>
            </a:pPr>
            <a:r>
              <a:rPr lang="ar-SA" dirty="0">
                <a:latin typeface="Alexandria" charset="0"/>
                <a:cs typeface="Alexandria" charset="0"/>
              </a:rPr>
              <a:t>تعرفنا على مفهوم الإبداع الإعلامي وأهميته في العصر الرقمي.</a:t>
            </a:r>
          </a:p>
          <a:p>
            <a:pPr marL="342900" indent="-342900" algn="just" rtl="1">
              <a:lnSpc>
                <a:spcPct val="200000"/>
              </a:lnSpc>
              <a:buFont typeface="+mj-lt"/>
              <a:buAutoNum type="arabicPeriod"/>
            </a:pPr>
            <a:r>
              <a:rPr lang="ar-SA" dirty="0">
                <a:latin typeface="Alexandria" charset="0"/>
                <a:cs typeface="Alexandria" charset="0"/>
              </a:rPr>
              <a:t>استعرضنا الأبعاد الأربعة الرئيسية للإبداع الإعلامي: الطلاقة، المرونة، الأصالة، والتفصيل.</a:t>
            </a:r>
          </a:p>
          <a:p>
            <a:pPr marL="342900" indent="-342900" algn="just" rtl="1">
              <a:lnSpc>
                <a:spcPct val="200000"/>
              </a:lnSpc>
              <a:buFont typeface="+mj-lt"/>
              <a:buAutoNum type="arabicPeriod"/>
            </a:pPr>
            <a:r>
              <a:rPr lang="ar-SA" dirty="0">
                <a:latin typeface="Alexandria" charset="0"/>
                <a:cs typeface="Alexandria" charset="0"/>
              </a:rPr>
              <a:t>ناقشنا تطبيقات كل بعد من هذه الأبعاد في سياق الإعلام الرقمي.</a:t>
            </a:r>
          </a:p>
          <a:p>
            <a:pPr marL="342900" indent="-342900" algn="just" rtl="1">
              <a:lnSpc>
                <a:spcPct val="200000"/>
              </a:lnSpc>
              <a:buFont typeface="+mj-lt"/>
              <a:buAutoNum type="arabicPeriod"/>
            </a:pPr>
            <a:r>
              <a:rPr lang="ar-SA" dirty="0">
                <a:latin typeface="Alexandria" charset="0"/>
                <a:cs typeface="Alexandria" charset="0"/>
              </a:rPr>
              <a:t>ألقينا نظرة على العلاقة التكاملية بين هذه الأبعاد.</a:t>
            </a:r>
          </a:p>
          <a:p>
            <a:pPr marL="342900" indent="-342900" algn="just" rtl="1">
              <a:lnSpc>
                <a:spcPct val="200000"/>
              </a:lnSpc>
              <a:buFont typeface="+mj-lt"/>
              <a:buAutoNum type="arabicPeriod"/>
            </a:pPr>
            <a:r>
              <a:rPr lang="ar-SA" dirty="0">
                <a:latin typeface="Alexandria" charset="0"/>
                <a:cs typeface="Alexandria" charset="0"/>
              </a:rPr>
              <a:t>تطرقنا إلى أهمية الإبداع الإعلامي في مواجهة التحديات واغتنام الفرص في العصر الرقمي.</a:t>
            </a:r>
          </a:p>
          <a:p>
            <a:pPr marL="342900" indent="-342900" algn="just" rtl="1">
              <a:lnSpc>
                <a:spcPct val="200000"/>
              </a:lnSpc>
              <a:buFont typeface="+mj-lt"/>
              <a:buAutoNum type="arabicPeriod"/>
            </a:pPr>
            <a:r>
              <a:rPr lang="ar-SA" dirty="0">
                <a:latin typeface="Alexandria" charset="0"/>
                <a:cs typeface="Alexandria" charset="0"/>
              </a:rPr>
              <a:t>استكشفنا دور التقنيات الحديثة مثل الذكاء الاصطناعي، والواقع الافتراضي والمعزز، والبيانات الضخمة في تعزيز الإبداع الإعلامي.</a:t>
            </a:r>
          </a:p>
        </p:txBody>
      </p:sp>
      <p:pic>
        <p:nvPicPr>
          <p:cNvPr id="12" name="Graphic 21">
            <a:extLst>
              <a:ext uri="{FF2B5EF4-FFF2-40B4-BE49-F238E27FC236}">
                <a16:creationId xmlns:a16="http://schemas.microsoft.com/office/drawing/2014/main" id="{A98FBD72-92EB-4A7D-6105-2415861999B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44307" y="253871"/>
            <a:ext cx="2305141" cy="1076343"/>
          </a:xfrm>
          <a:prstGeom prst="rect">
            <a:avLst/>
          </a:prstGeom>
        </p:spPr>
      </p:pic>
      <p:sp>
        <p:nvSpPr>
          <p:cNvPr id="10" name="Rectangle 9">
            <a:extLst>
              <a:ext uri="{FF2B5EF4-FFF2-40B4-BE49-F238E27FC236}">
                <a16:creationId xmlns:a16="http://schemas.microsoft.com/office/drawing/2014/main" id="{CBD4DAD6-63FD-FC15-F265-A55B08522BFE}"/>
              </a:ext>
            </a:extLst>
          </p:cNvPr>
          <p:cNvSpPr/>
          <p:nvPr/>
        </p:nvSpPr>
        <p:spPr>
          <a:xfrm>
            <a:off x="2841171" y="259841"/>
            <a:ext cx="7868545"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b="1" dirty="0">
                <a:solidFill>
                  <a:schemeClr val="bg1"/>
                </a:solidFill>
                <a:latin typeface="Alexandria" charset="0"/>
                <a:cs typeface="Alexandria" charset="0"/>
              </a:rPr>
              <a:t>ملخص المحاضرة</a:t>
            </a:r>
          </a:p>
        </p:txBody>
      </p:sp>
      <p:pic>
        <p:nvPicPr>
          <p:cNvPr id="7" name="Picture 2">
            <a:extLst>
              <a:ext uri="{FF2B5EF4-FFF2-40B4-BE49-F238E27FC236}">
                <a16:creationId xmlns:a16="http://schemas.microsoft.com/office/drawing/2014/main" id="{34AC6EE1-51ED-C64B-AFC5-1AFF24C2B30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01439" y="253871"/>
            <a:ext cx="1133929" cy="10763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0671787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1000"/>
                                        <p:tgtEl>
                                          <p:spTgt spid="9">
                                            <p:txEl>
                                              <p:pRg st="0" end="0"/>
                                            </p:txEl>
                                          </p:spTgt>
                                        </p:tgtEl>
                                      </p:cBhvr>
                                    </p:animEffect>
                                    <p:anim calcmode="lin" valueType="num">
                                      <p:cBhvr>
                                        <p:cTn id="8"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9">
                                            <p:txEl>
                                              <p:pRg st="1" end="1"/>
                                            </p:txEl>
                                          </p:spTgt>
                                        </p:tgtEl>
                                        <p:attrNameLst>
                                          <p:attrName>style.visibility</p:attrName>
                                        </p:attrNameLst>
                                      </p:cBhvr>
                                      <p:to>
                                        <p:strVal val="visible"/>
                                      </p:to>
                                    </p:set>
                                    <p:animEffect transition="in" filter="fade">
                                      <p:cBhvr>
                                        <p:cTn id="14" dur="1000"/>
                                        <p:tgtEl>
                                          <p:spTgt spid="9">
                                            <p:txEl>
                                              <p:pRg st="1" end="1"/>
                                            </p:txEl>
                                          </p:spTgt>
                                        </p:tgtEl>
                                      </p:cBhvr>
                                    </p:animEffect>
                                    <p:anim calcmode="lin" valueType="num">
                                      <p:cBhvr>
                                        <p:cTn id="15" dur="1000" fill="hold"/>
                                        <p:tgtEl>
                                          <p:spTgt spid="9">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9">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9">
                                            <p:txEl>
                                              <p:pRg st="2" end="2"/>
                                            </p:txEl>
                                          </p:spTgt>
                                        </p:tgtEl>
                                        <p:attrNameLst>
                                          <p:attrName>style.visibility</p:attrName>
                                        </p:attrNameLst>
                                      </p:cBhvr>
                                      <p:to>
                                        <p:strVal val="visible"/>
                                      </p:to>
                                    </p:set>
                                    <p:animEffect transition="in" filter="fade">
                                      <p:cBhvr>
                                        <p:cTn id="21" dur="1000"/>
                                        <p:tgtEl>
                                          <p:spTgt spid="9">
                                            <p:txEl>
                                              <p:pRg st="2" end="2"/>
                                            </p:txEl>
                                          </p:spTgt>
                                        </p:tgtEl>
                                      </p:cBhvr>
                                    </p:animEffect>
                                    <p:anim calcmode="lin" valueType="num">
                                      <p:cBhvr>
                                        <p:cTn id="22" dur="1000" fill="hold"/>
                                        <p:tgtEl>
                                          <p:spTgt spid="9">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9">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9">
                                            <p:txEl>
                                              <p:pRg st="3" end="3"/>
                                            </p:txEl>
                                          </p:spTgt>
                                        </p:tgtEl>
                                        <p:attrNameLst>
                                          <p:attrName>style.visibility</p:attrName>
                                        </p:attrNameLst>
                                      </p:cBhvr>
                                      <p:to>
                                        <p:strVal val="visible"/>
                                      </p:to>
                                    </p:set>
                                    <p:animEffect transition="in" filter="fade">
                                      <p:cBhvr>
                                        <p:cTn id="28" dur="1000"/>
                                        <p:tgtEl>
                                          <p:spTgt spid="9">
                                            <p:txEl>
                                              <p:pRg st="3" end="3"/>
                                            </p:txEl>
                                          </p:spTgt>
                                        </p:tgtEl>
                                      </p:cBhvr>
                                    </p:animEffect>
                                    <p:anim calcmode="lin" valueType="num">
                                      <p:cBhvr>
                                        <p:cTn id="29" dur="1000" fill="hold"/>
                                        <p:tgtEl>
                                          <p:spTgt spid="9">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9">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9">
                                            <p:txEl>
                                              <p:pRg st="4" end="4"/>
                                            </p:txEl>
                                          </p:spTgt>
                                        </p:tgtEl>
                                        <p:attrNameLst>
                                          <p:attrName>style.visibility</p:attrName>
                                        </p:attrNameLst>
                                      </p:cBhvr>
                                      <p:to>
                                        <p:strVal val="visible"/>
                                      </p:to>
                                    </p:set>
                                    <p:animEffect transition="in" filter="fade">
                                      <p:cBhvr>
                                        <p:cTn id="35" dur="1000"/>
                                        <p:tgtEl>
                                          <p:spTgt spid="9">
                                            <p:txEl>
                                              <p:pRg st="4" end="4"/>
                                            </p:txEl>
                                          </p:spTgt>
                                        </p:tgtEl>
                                      </p:cBhvr>
                                    </p:animEffect>
                                    <p:anim calcmode="lin" valueType="num">
                                      <p:cBhvr>
                                        <p:cTn id="36" dur="1000" fill="hold"/>
                                        <p:tgtEl>
                                          <p:spTgt spid="9">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9">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9">
                                            <p:txEl>
                                              <p:pRg st="5" end="5"/>
                                            </p:txEl>
                                          </p:spTgt>
                                        </p:tgtEl>
                                        <p:attrNameLst>
                                          <p:attrName>style.visibility</p:attrName>
                                        </p:attrNameLst>
                                      </p:cBhvr>
                                      <p:to>
                                        <p:strVal val="visible"/>
                                      </p:to>
                                    </p:set>
                                    <p:animEffect transition="in" filter="fade">
                                      <p:cBhvr>
                                        <p:cTn id="42" dur="1000"/>
                                        <p:tgtEl>
                                          <p:spTgt spid="9">
                                            <p:txEl>
                                              <p:pRg st="5" end="5"/>
                                            </p:txEl>
                                          </p:spTgt>
                                        </p:tgtEl>
                                      </p:cBhvr>
                                    </p:animEffect>
                                    <p:anim calcmode="lin" valueType="num">
                                      <p:cBhvr>
                                        <p:cTn id="43" dur="1000" fill="hold"/>
                                        <p:tgtEl>
                                          <p:spTgt spid="9">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9">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9">
                                            <p:txEl>
                                              <p:pRg st="6" end="6"/>
                                            </p:txEl>
                                          </p:spTgt>
                                        </p:tgtEl>
                                        <p:attrNameLst>
                                          <p:attrName>style.visibility</p:attrName>
                                        </p:attrNameLst>
                                      </p:cBhvr>
                                      <p:to>
                                        <p:strVal val="visible"/>
                                      </p:to>
                                    </p:set>
                                    <p:animEffect transition="in" filter="fade">
                                      <p:cBhvr>
                                        <p:cTn id="49" dur="1000"/>
                                        <p:tgtEl>
                                          <p:spTgt spid="9">
                                            <p:txEl>
                                              <p:pRg st="6" end="6"/>
                                            </p:txEl>
                                          </p:spTgt>
                                        </p:tgtEl>
                                      </p:cBhvr>
                                    </p:animEffect>
                                    <p:anim calcmode="lin" valueType="num">
                                      <p:cBhvr>
                                        <p:cTn id="50" dur="1000" fill="hold"/>
                                        <p:tgtEl>
                                          <p:spTgt spid="9">
                                            <p:txEl>
                                              <p:pRg st="6" end="6"/>
                                            </p:txEl>
                                          </p:spTgt>
                                        </p:tgtEl>
                                        <p:attrNameLst>
                                          <p:attrName>ppt_x</p:attrName>
                                        </p:attrNameLst>
                                      </p:cBhvr>
                                      <p:tavLst>
                                        <p:tav tm="0">
                                          <p:val>
                                            <p:strVal val="#ppt_x"/>
                                          </p:val>
                                        </p:tav>
                                        <p:tav tm="100000">
                                          <p:val>
                                            <p:strVal val="#ppt_x"/>
                                          </p:val>
                                        </p:tav>
                                      </p:tavLst>
                                    </p:anim>
                                    <p:anim calcmode="lin" valueType="num">
                                      <p:cBhvr>
                                        <p:cTn id="51" dur="1000" fill="hold"/>
                                        <p:tgtEl>
                                          <p:spTgt spid="9">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29D339-E6AC-AA8A-DF87-B9C82F29F049}"/>
            </a:ext>
          </a:extLst>
        </p:cNvPr>
        <p:cNvGrpSpPr/>
        <p:nvPr/>
      </p:nvGrpSpPr>
      <p:grpSpPr>
        <a:xfrm>
          <a:off x="0" y="0"/>
          <a:ext cx="0" cy="0"/>
          <a:chOff x="0" y="0"/>
          <a:chExt cx="0" cy="0"/>
        </a:xfrm>
      </p:grpSpPr>
      <p:sp>
        <p:nvSpPr>
          <p:cNvPr id="11" name="Rectangle 10">
            <a:extLst>
              <a:ext uri="{FF2B5EF4-FFF2-40B4-BE49-F238E27FC236}">
                <a16:creationId xmlns:a16="http://schemas.microsoft.com/office/drawing/2014/main" id="{7DF1A506-788B-42C0-B845-C4F64162E815}"/>
              </a:ext>
            </a:extLst>
          </p:cNvPr>
          <p:cNvSpPr/>
          <p:nvPr/>
        </p:nvSpPr>
        <p:spPr>
          <a:xfrm>
            <a:off x="10243226" y="1667527"/>
            <a:ext cx="1948773" cy="531369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400" b="1" dirty="0">
                <a:latin typeface="Alexandria" charset="0"/>
                <a:cs typeface="Alexandria" charset="0"/>
              </a:rPr>
              <a:t>المحاضرة</a:t>
            </a:r>
          </a:p>
          <a:p>
            <a:pPr algn="ctr" rtl="1"/>
            <a:endParaRPr lang="ar-SA" sz="2400" b="1" dirty="0">
              <a:latin typeface="Alexandria" charset="0"/>
              <a:cs typeface="Alexandria" charset="0"/>
            </a:endParaRPr>
          </a:p>
          <a:p>
            <a:pPr algn="ctr" rtl="1"/>
            <a:r>
              <a:rPr lang="ar-SA" sz="2400" b="1" dirty="0">
                <a:latin typeface="Alexandria" charset="0"/>
                <a:cs typeface="Alexandria" charset="0"/>
              </a:rPr>
              <a:t> الثانية</a:t>
            </a:r>
          </a:p>
        </p:txBody>
      </p:sp>
      <p:sp>
        <p:nvSpPr>
          <p:cNvPr id="2" name="Rectangle 1">
            <a:extLst>
              <a:ext uri="{FF2B5EF4-FFF2-40B4-BE49-F238E27FC236}">
                <a16:creationId xmlns:a16="http://schemas.microsoft.com/office/drawing/2014/main" id="{C968BFFB-0F79-3E24-6758-E2BAD6D0C62C}"/>
              </a:ext>
            </a:extLst>
          </p:cNvPr>
          <p:cNvSpPr/>
          <p:nvPr/>
        </p:nvSpPr>
        <p:spPr>
          <a:xfrm>
            <a:off x="0" y="5904873"/>
            <a:ext cx="12192000" cy="1076344"/>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ar-SA" sz="2800" dirty="0">
              <a:latin typeface="Alexandria" charset="0"/>
              <a:cs typeface="Alexandria" charset="0"/>
            </a:endParaRPr>
          </a:p>
        </p:txBody>
      </p:sp>
      <p:pic>
        <p:nvPicPr>
          <p:cNvPr id="4" name="Graphic 21">
            <a:extLst>
              <a:ext uri="{FF2B5EF4-FFF2-40B4-BE49-F238E27FC236}">
                <a16:creationId xmlns:a16="http://schemas.microsoft.com/office/drawing/2014/main" id="{FD9970F1-AF41-661C-E9AF-A10A5232AD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259840"/>
            <a:ext cx="2305141" cy="1076343"/>
          </a:xfrm>
          <a:prstGeom prst="rect">
            <a:avLst/>
          </a:prstGeom>
        </p:spPr>
      </p:pic>
      <p:sp>
        <p:nvSpPr>
          <p:cNvPr id="9" name="TextBox 8">
            <a:extLst>
              <a:ext uri="{FF2B5EF4-FFF2-40B4-BE49-F238E27FC236}">
                <a16:creationId xmlns:a16="http://schemas.microsoft.com/office/drawing/2014/main" id="{9285C4CB-442B-B6EB-EF4E-B97156993112}"/>
              </a:ext>
            </a:extLst>
          </p:cNvPr>
          <p:cNvSpPr txBox="1"/>
          <p:nvPr/>
        </p:nvSpPr>
        <p:spPr>
          <a:xfrm>
            <a:off x="272374" y="3054489"/>
            <a:ext cx="9815209" cy="2380716"/>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نتعمق في دراسة نظريات الإبداع المختلفة، سواء الكلاسيكية أو الحديثة، ونبحث في كيفية تطبيق هذه النظريات والمبادئ في سياق إنتاج المحتوى الإعلامي. </a:t>
            </a:r>
          </a:p>
          <a:p>
            <a:pPr algn="just" rtl="1">
              <a:lnSpc>
                <a:spcPct val="200000"/>
              </a:lnSpc>
            </a:pPr>
            <a:endParaRPr lang="ar-SA" sz="500" dirty="0">
              <a:latin typeface="Alexandria" charset="0"/>
              <a:cs typeface="Alexandria" charset="0"/>
            </a:endParaRPr>
          </a:p>
          <a:p>
            <a:pPr algn="just" rtl="1">
              <a:lnSpc>
                <a:spcPct val="200000"/>
              </a:lnSpc>
            </a:pPr>
            <a:r>
              <a:rPr lang="ar-SA" dirty="0">
                <a:latin typeface="Alexandria" charset="0"/>
                <a:cs typeface="Alexandria" charset="0"/>
              </a:rPr>
              <a:t>2. نتناول نماذج عملية لكيفية تحويل الأفكار النظرية إلى استراتيجيات إبداعية قابلة للتطبيق في المجال الإعلامي الرقمي، وفهم الأسس العلمية للإبداع وتطبيقها بفعالية.</a:t>
            </a:r>
          </a:p>
        </p:txBody>
      </p:sp>
      <p:sp>
        <p:nvSpPr>
          <p:cNvPr id="7" name="Rectangle 6">
            <a:extLst>
              <a:ext uri="{FF2B5EF4-FFF2-40B4-BE49-F238E27FC236}">
                <a16:creationId xmlns:a16="http://schemas.microsoft.com/office/drawing/2014/main" id="{7D41ACE7-D0BB-4065-9DD8-D9DB5BBE5878}"/>
              </a:ext>
            </a:extLst>
          </p:cNvPr>
          <p:cNvSpPr/>
          <p:nvPr/>
        </p:nvSpPr>
        <p:spPr>
          <a:xfrm>
            <a:off x="2496459" y="259841"/>
            <a:ext cx="8213258"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bg1"/>
                </a:solidFill>
                <a:latin typeface="Alexandria" charset="0"/>
                <a:cs typeface="Alexandria" charset="0"/>
              </a:rPr>
              <a:t>تقديم للمحاضرة التالية</a:t>
            </a:r>
          </a:p>
        </p:txBody>
      </p:sp>
      <p:pic>
        <p:nvPicPr>
          <p:cNvPr id="8" name="Picture 7">
            <a:extLst>
              <a:ext uri="{FF2B5EF4-FFF2-40B4-BE49-F238E27FC236}">
                <a16:creationId xmlns:a16="http://schemas.microsoft.com/office/drawing/2014/main" id="{DD12A0C5-B36B-41EB-92F7-8D6C12F8EFB8}"/>
              </a:ext>
            </a:extLst>
          </p:cNvPr>
          <p:cNvPicPr>
            <a:picLocks noChangeAspect="1"/>
          </p:cNvPicPr>
          <p:nvPr/>
        </p:nvPicPr>
        <p:blipFill>
          <a:blip r:embed="rId3"/>
          <a:stretch>
            <a:fillRect/>
          </a:stretch>
        </p:blipFill>
        <p:spPr>
          <a:xfrm>
            <a:off x="10819706" y="259841"/>
            <a:ext cx="1093891" cy="10763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0" name="Rectangle 9">
            <a:extLst>
              <a:ext uri="{FF2B5EF4-FFF2-40B4-BE49-F238E27FC236}">
                <a16:creationId xmlns:a16="http://schemas.microsoft.com/office/drawing/2014/main" id="{10FA452F-DF09-4557-97C7-2F2CC8AAEAB5}"/>
              </a:ext>
            </a:extLst>
          </p:cNvPr>
          <p:cNvSpPr/>
          <p:nvPr/>
        </p:nvSpPr>
        <p:spPr>
          <a:xfrm>
            <a:off x="0" y="1667527"/>
            <a:ext cx="12192000" cy="120213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latin typeface="Alexandria" charset="0"/>
                <a:cs typeface="Alexandria" charset="0"/>
              </a:rPr>
              <a:t>نظريات الإبداع وتطبيقاتها في الإعلام</a:t>
            </a:r>
            <a:endParaRPr lang="ar-SA" sz="2800" dirty="0">
              <a:latin typeface="Alexandria" charset="0"/>
              <a:cs typeface="Alexandria" charset="0"/>
            </a:endParaRPr>
          </a:p>
        </p:txBody>
      </p:sp>
    </p:spTree>
    <p:extLst>
      <p:ext uri="{BB962C8B-B14F-4D97-AF65-F5344CB8AC3E}">
        <p14:creationId xmlns:p14="http://schemas.microsoft.com/office/powerpoint/2010/main" val="4699313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1000"/>
                                        <p:tgtEl>
                                          <p:spTgt spid="9">
                                            <p:txEl>
                                              <p:pRg st="0" end="0"/>
                                            </p:txEl>
                                          </p:spTgt>
                                        </p:tgtEl>
                                      </p:cBhvr>
                                    </p:animEffect>
                                    <p:anim calcmode="lin" valueType="num">
                                      <p:cBhvr>
                                        <p:cTn id="8"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9">
                                            <p:txEl>
                                              <p:pRg st="2" end="2"/>
                                            </p:txEl>
                                          </p:spTgt>
                                        </p:tgtEl>
                                        <p:attrNameLst>
                                          <p:attrName>style.visibility</p:attrName>
                                        </p:attrNameLst>
                                      </p:cBhvr>
                                      <p:to>
                                        <p:strVal val="visible"/>
                                      </p:to>
                                    </p:set>
                                    <p:animEffect transition="in" filter="fade">
                                      <p:cBhvr>
                                        <p:cTn id="14" dur="1000"/>
                                        <p:tgtEl>
                                          <p:spTgt spid="9">
                                            <p:txEl>
                                              <p:pRg st="2" end="2"/>
                                            </p:txEl>
                                          </p:spTgt>
                                        </p:tgtEl>
                                      </p:cBhvr>
                                    </p:animEffect>
                                    <p:anim calcmode="lin" valueType="num">
                                      <p:cBhvr>
                                        <p:cTn id="15" dur="1000" fill="hold"/>
                                        <p:tgtEl>
                                          <p:spTgt spid="9">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9">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769441"/>
          </a:xfrm>
          <a:prstGeom prst="rect">
            <a:avLst/>
          </a:prstGeom>
          <a:noFill/>
        </p:spPr>
        <p:txBody>
          <a:bodyPr wrap="square" rtlCol="0">
            <a:spAutoFit/>
          </a:bodyPr>
          <a:lstStyle/>
          <a:p>
            <a:pPr algn="r" rtl="1"/>
            <a:r>
              <a:rPr lang="ar-SA" sz="4400" b="1" dirty="0">
                <a:solidFill>
                  <a:schemeClr val="bg1"/>
                </a:solidFill>
                <a:latin typeface="Alexandria" charset="0"/>
                <a:cs typeface="Alexandria" charset="0"/>
              </a:rPr>
              <a:t>شكراً لحضوركم</a:t>
            </a:r>
            <a:endParaRPr lang="en-US" sz="44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2000"/>
                                        <p:tgtEl>
                                          <p:spTgt spid="10"/>
                                        </p:tgtEl>
                                      </p:cBhvr>
                                    </p:animEffect>
                                    <p:anim calcmode="lin" valueType="num">
                                      <p:cBhvr>
                                        <p:cTn id="8" dur="2000" fill="hold"/>
                                        <p:tgtEl>
                                          <p:spTgt spid="10"/>
                                        </p:tgtEl>
                                        <p:attrNameLst>
                                          <p:attrName>ppt_w</p:attrName>
                                        </p:attrNameLst>
                                      </p:cBhvr>
                                      <p:tavLst>
                                        <p:tav tm="0" fmla="#ppt_w*sin(2.5*pi*$)">
                                          <p:val>
                                            <p:fltVal val="0"/>
                                          </p:val>
                                        </p:tav>
                                        <p:tav tm="100000">
                                          <p:val>
                                            <p:fltVal val="1"/>
                                          </p:val>
                                        </p:tav>
                                      </p:tavLst>
                                    </p:anim>
                                    <p:anim calcmode="lin" valueType="num">
                                      <p:cBhvr>
                                        <p:cTn id="9" dur="2000" fill="hold"/>
                                        <p:tgtEl>
                                          <p:spTgt spid="1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4f7a16ca4924fb23f9fc1a28cdf81b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39ffbe5f2ef6a8fca5ec1833aec8eef8"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647D2329-3B28-47DD-AEDD-35D057A8D6C9}"/>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purl.org/dc/terms/"/>
    <ds:schemaRef ds:uri="http://purl.org/dc/elements/1.1/"/>
    <ds:schemaRef ds:uri="http://schemas.microsoft.com/office/2006/documentManagement/types"/>
    <ds:schemaRef ds:uri="http://www.w3.org/XML/1998/namespace"/>
    <ds:schemaRef ds:uri="http://schemas.openxmlformats.org/package/2006/metadata/core-properties"/>
    <ds:schemaRef ds:uri="aca13214-df29-4e3c-a050-857c0bf7bd8e"/>
    <ds:schemaRef ds:uri="688354b5-287c-4cda-825e-1d7935aea40e"/>
    <ds:schemaRef ds:uri="http://purl.org/dc/dcmitype/"/>
    <ds:schemaRef ds:uri="http://schemas.microsoft.com/office/infopath/2007/PartnerControls"/>
    <ds:schemaRef ds:uri="http://schemas.microsoft.com/office/2006/metadata/properties"/>
    <ds:schemaRef ds:uri="d13aca44-ef33-4cf4-9980-7f0b00e6eeb9"/>
    <ds:schemaRef ds:uri="49100919-8a76-4266-be0c-7dc583902cb4"/>
  </ds:schemaRefs>
</ds:datastoreItem>
</file>

<file path=docProps/app.xml><?xml version="1.0" encoding="utf-8"?>
<Properties xmlns="http://schemas.openxmlformats.org/officeDocument/2006/extended-properties" xmlns:vt="http://schemas.openxmlformats.org/officeDocument/2006/docPropsVTypes">
  <TotalTime>1857</TotalTime>
  <Words>4479</Words>
  <Application>Microsoft Office PowerPoint</Application>
  <PresentationFormat>Widescreen</PresentationFormat>
  <Paragraphs>213</Paragraphs>
  <Slides>42</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42</vt:i4>
      </vt:variant>
    </vt:vector>
  </HeadingPairs>
  <TitlesOfParts>
    <vt:vector size="47" baseType="lpstr">
      <vt:lpstr>Calibri</vt:lpstr>
      <vt:lpstr>Arial</vt:lpstr>
      <vt:lpstr>Calibri Light</vt:lpstr>
      <vt:lpstr>Alexandria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AHMED SHAFIG</cp:lastModifiedBy>
  <cp:revision>415</cp:revision>
  <dcterms:created xsi:type="dcterms:W3CDTF">2023-04-29T09:08:00Z</dcterms:created>
  <dcterms:modified xsi:type="dcterms:W3CDTF">2025-09-10T08:38:45Z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