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41.xml" ContentType="application/vnd.openxmlformats-officedocument.presentationml.slide+xml"/>
  <Override PartName="/ppt/slides/slide42.xml" ContentType="application/vnd.openxmlformats-officedocument.presentationml.slide+xml"/>
  <Override PartName="/ppt/slides/slide40.xml" ContentType="application/vnd.openxmlformats-officedocument.presentationml.slide+xml"/>
  <Override PartName="/ppt/slides/slide38.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9.xml" ContentType="application/vnd.openxmlformats-officedocument.presentationml.slide+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80" r:id="rId2"/>
    <p:sldId id="271" r:id="rId3"/>
    <p:sldId id="313" r:id="rId4"/>
    <p:sldId id="276" r:id="rId5"/>
    <p:sldId id="526" r:id="rId6"/>
    <p:sldId id="530" r:id="rId7"/>
    <p:sldId id="534" r:id="rId8"/>
    <p:sldId id="531" r:id="rId9"/>
    <p:sldId id="532" r:id="rId10"/>
    <p:sldId id="565" r:id="rId11"/>
    <p:sldId id="533" r:id="rId12"/>
    <p:sldId id="536" r:id="rId13"/>
    <p:sldId id="535" r:id="rId14"/>
    <p:sldId id="538" r:id="rId15"/>
    <p:sldId id="527" r:id="rId16"/>
    <p:sldId id="566" r:id="rId17"/>
    <p:sldId id="540" r:id="rId18"/>
    <p:sldId id="541" r:id="rId19"/>
    <p:sldId id="542" r:id="rId20"/>
    <p:sldId id="543" r:id="rId21"/>
    <p:sldId id="529" r:id="rId22"/>
    <p:sldId id="544" r:id="rId23"/>
    <p:sldId id="545" r:id="rId24"/>
    <p:sldId id="547" r:id="rId25"/>
    <p:sldId id="546" r:id="rId26"/>
    <p:sldId id="549" r:id="rId27"/>
    <p:sldId id="550" r:id="rId28"/>
    <p:sldId id="551" r:id="rId29"/>
    <p:sldId id="554" r:id="rId30"/>
    <p:sldId id="552" r:id="rId31"/>
    <p:sldId id="555" r:id="rId32"/>
    <p:sldId id="567" r:id="rId33"/>
    <p:sldId id="556" r:id="rId34"/>
    <p:sldId id="558" r:id="rId35"/>
    <p:sldId id="560" r:id="rId36"/>
    <p:sldId id="561" r:id="rId37"/>
    <p:sldId id="562" r:id="rId38"/>
    <p:sldId id="563" r:id="rId39"/>
    <p:sldId id="564" r:id="rId40"/>
    <p:sldId id="524" r:id="rId41"/>
    <p:sldId id="52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26"/>
            <p14:sldId id="530"/>
            <p14:sldId id="534"/>
            <p14:sldId id="531"/>
            <p14:sldId id="532"/>
            <p14:sldId id="565"/>
            <p14:sldId id="533"/>
            <p14:sldId id="536"/>
            <p14:sldId id="535"/>
            <p14:sldId id="538"/>
            <p14:sldId id="527"/>
            <p14:sldId id="566"/>
            <p14:sldId id="540"/>
            <p14:sldId id="541"/>
            <p14:sldId id="542"/>
            <p14:sldId id="543"/>
            <p14:sldId id="529"/>
            <p14:sldId id="544"/>
            <p14:sldId id="545"/>
            <p14:sldId id="547"/>
            <p14:sldId id="546"/>
            <p14:sldId id="549"/>
            <p14:sldId id="550"/>
            <p14:sldId id="551"/>
            <p14:sldId id="554"/>
            <p14:sldId id="552"/>
            <p14:sldId id="555"/>
            <p14:sldId id="567"/>
            <p14:sldId id="556"/>
            <p14:sldId id="558"/>
            <p14:sldId id="560"/>
            <p14:sldId id="561"/>
            <p14:sldId id="562"/>
            <p14:sldId id="563"/>
            <p14:sldId id="564"/>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75" d="100"/>
          <a:sy n="75" d="100"/>
        </p:scale>
        <p:origin x="516" y="54"/>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1.svg"/><Relationship Id="rId2" Type="http://schemas.openxmlformats.org/officeDocument/2006/relationships/image" Target="../media/image17.jpeg"/><Relationship Id="rId1" Type="http://schemas.openxmlformats.org/officeDocument/2006/relationships/slideLayout" Target="../slideLayouts/slideLayout16.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الاتصالات التنظيمية </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06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2097049" cy="707886"/>
          </a:xfrm>
          <a:prstGeom prst="rect">
            <a:avLst/>
          </a:prstGeom>
          <a:noFill/>
        </p:spPr>
        <p:txBody>
          <a:bodyPr wrap="none" rtlCol="0">
            <a:spAutoFit/>
          </a:bodyPr>
          <a:lstStyle/>
          <a:p>
            <a:r>
              <a:rPr lang="en-US" sz="2000" dirty="0" err="1">
                <a:latin typeface="Alexandria" pitchFamily="2" charset="-78"/>
                <a:cs typeface="Alexandria" pitchFamily="2" charset="-78"/>
              </a:rPr>
              <a:t>PRL</a:t>
            </a:r>
            <a:r>
              <a:rPr lang="en-US" sz="2000" dirty="0">
                <a:latin typeface="Alexandria" pitchFamily="2" charset="-78"/>
                <a:cs typeface="Alexandria" pitchFamily="2" charset="-78"/>
              </a:rPr>
              <a:t> 6</a:t>
            </a:r>
            <a:r>
              <a:rPr lang="ar-EG" sz="2000" dirty="0">
                <a:latin typeface="Alexandria" pitchFamily="2" charset="-78"/>
                <a:cs typeface="Alexandria" pitchFamily="2" charset="-78"/>
              </a:rPr>
              <a:t>15</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Public Relations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السادسة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213341"/>
            <a:ext cx="8417320" cy="3733586"/>
          </a:xfrm>
          <a:prstGeom prst="rect">
            <a:avLst/>
          </a:prstGeom>
          <a:noFill/>
        </p:spPr>
        <p:txBody>
          <a:bodyPr wrap="square" rtlCol="0">
            <a:spAutoFit/>
          </a:bodyPr>
          <a:lstStyle/>
          <a:p>
            <a:pPr algn="r" rtl="1">
              <a:lnSpc>
                <a:spcPct val="150000"/>
              </a:lnSpc>
            </a:pPr>
            <a:r>
              <a:rPr lang="ar-EG" sz="2000" dirty="0">
                <a:latin typeface="Alexandria" pitchFamily="2" charset="-78"/>
                <a:cs typeface="Alexandria" pitchFamily="2" charset="-78"/>
              </a:rPr>
              <a:t>خطط النشر ودورها في إدارة سمعة المؤسسة، وتحقيق رؤيتها وأهدافها على المستوى الداخلي والخارجي، وتتضمن:</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مفهوم السمعة، وإدارة السمعة من منظور الاتصالات التنظيمية.</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مفهوم الصورة الذهنية، والفرق بينها وبين إدارة السمعة.</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خطوات بناء السمعة الجيدة للمنظمة.</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أبعاد السمعة.</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أهمية إدارة السمعة الإلكترونية وأساليب إدارتها.</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خطط النشر المطلوبة لبناء السمعة.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a:t>
            </a:r>
            <a:r>
              <a:rPr lang="en-US"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77812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825500" y="67100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0317" y="7363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10317" y="98572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31170"/>
            <a:ext cx="10541000" cy="2308324"/>
          </a:xfrm>
          <a:prstGeom prst="rect">
            <a:avLst/>
          </a:prstGeom>
          <a:noFill/>
        </p:spPr>
        <p:txBody>
          <a:bodyPr wrap="square" rtlCol="0">
            <a:spAutoFit/>
          </a:bodyPr>
          <a:lstStyle/>
          <a:p>
            <a:pPr algn="just" rtl="1">
              <a:lnSpc>
                <a:spcPct val="150000"/>
              </a:lnSpc>
            </a:pPr>
            <a:r>
              <a:rPr lang="ar-EG" sz="1600" dirty="0" smtClean="0">
                <a:latin typeface="Alexandria" pitchFamily="2" charset="-78"/>
                <a:cs typeface="Alexandria" pitchFamily="2" charset="-78"/>
              </a:rPr>
              <a:t>تعتبر </a:t>
            </a:r>
            <a:r>
              <a:rPr lang="ar-EG" sz="1600" dirty="0">
                <a:latin typeface="Alexandria" pitchFamily="2" charset="-78"/>
                <a:cs typeface="Alexandria" pitchFamily="2" charset="-78"/>
              </a:rPr>
              <a:t>عملية إدارة السمعة المؤسسية من الأمور المعقدة والتي تتضمن عدة استراتيجيات وإجراءات تهدف إلى بناء صورة إيجابية للمؤسسة بين جمهورها. وتعتمد هذه العملية على الاتصالات التنظيمية الفعّالة، حيث يتم توجيه الرسائل المناسبة في الوقت المناسب إلى الجمهور المستهدف لضمان تشكيل صورة ذهنية إيجابية عن المؤسسة.</a:t>
            </a:r>
          </a:p>
          <a:p>
            <a:pPr algn="just" rtl="1">
              <a:lnSpc>
                <a:spcPct val="150000"/>
              </a:lnSpc>
            </a:pPr>
            <a:r>
              <a:rPr lang="ar-EG" sz="1600" dirty="0">
                <a:latin typeface="Alexandria" pitchFamily="2" charset="-78"/>
                <a:cs typeface="Alexandria" pitchFamily="2" charset="-78"/>
              </a:rPr>
              <a:t>واليوم باتت عملية إدارة السمعة الإلكترونية ضرورة في العصر الرقمي، حيث يعتمد الجمهور بشكل كبير على المعلومات المتاحة على الإنترنت. بحيث تشمل الأساليب الفعّالة لإدارة السمعة الإلكترونية تحسين نتائج البحث عن المؤسسة، التفاعل الإيجابي على وسائل التواصل الاجتماعي، ومراقبة التعليقات والردود عبر الإنترنت. إن تكوين السمعة الإيجابية بات هدفا أساسيا تسعى لتحقيقه كل المنظمات الربحية وغير الربحية من خلال تحقيق مستوى أداء يتفق مع احتياجات الجمهور، حيث تؤدي السمعة دورًا أساسيًا في الجذب وكسب الثقة لأية منظمة، فهي تمثل أحد أقوى الركائز التي تقوم عليها المنظمات وتعمل من خلالها، وبدونها لن تنجح المنظمة في تحقيق أهدافها، فالسمعة الجيدة ترفع من قيمة ما تقوله المنظمة أو تفعله، بينما تقلل السمعة الرديئة من قيمة منتجات المنظمة وخدماتها. وهو ما سنركز عليه من خلال المحاضرة التالية..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1291957"/>
          </a:xfrm>
          <a:prstGeom prst="rect">
            <a:avLst/>
          </a:prstGeom>
          <a:noFill/>
        </p:spPr>
        <p:txBody>
          <a:bodyPr wrap="square" rtlCol="0">
            <a:spAutoFit/>
          </a:bodyPr>
          <a:lstStyle/>
          <a:p>
            <a:pPr algn="just" rtl="1">
              <a:lnSpc>
                <a:spcPct val="150000"/>
              </a:lnSpc>
            </a:pPr>
            <a:r>
              <a:rPr lang="ar-EG" dirty="0">
                <a:latin typeface="Alexandria" pitchFamily="2" charset="-78"/>
                <a:cs typeface="Alexandria" pitchFamily="2" charset="-78"/>
              </a:rPr>
              <a:t>تعود جذور مفهوم السمعة إلى عام 1998م، حيث استخدم الباحثون عدة مصطلحات لوصفها، وعلى الرغم من الاهتمام الواسع بين الأكاديميين والممارسين لإدارة السمعة، لا يوجد حتى الآن تعريف مقبول لها، ولا اتفاق على المفاهيم التي تتضمنها، وإن كانت أغلب التعريفات تركز على: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ما المقصود بالسمعة</a:t>
            </a:r>
            <a:endParaRPr lang="en-US" sz="2400" b="1" dirty="0">
              <a:solidFill>
                <a:schemeClr val="bg1"/>
              </a:solidFill>
              <a:latin typeface="Aldhabi" panose="01000000000000000000" pitchFamily="2" charset="-78"/>
              <a:cs typeface="Alexandria"/>
            </a:endParaRPr>
          </a:p>
        </p:txBody>
      </p:sp>
      <p:pic>
        <p:nvPicPr>
          <p:cNvPr id="2" name="Picture 1">
            <a:extLst>
              <a:ext uri="{FF2B5EF4-FFF2-40B4-BE49-F238E27FC236}">
                <a16:creationId xmlns:a16="http://schemas.microsoft.com/office/drawing/2014/main" id="{60B6A314-40B9-5D55-0D83-055347B85C3C}"/>
              </a:ext>
            </a:extLst>
          </p:cNvPr>
          <p:cNvPicPr>
            <a:picLocks noChangeAspect="1"/>
          </p:cNvPicPr>
          <p:nvPr/>
        </p:nvPicPr>
        <p:blipFill rotWithShape="1">
          <a:blip r:embed="rId3">
            <a:duotone>
              <a:schemeClr val="accent5">
                <a:shade val="45000"/>
                <a:satMod val="135000"/>
              </a:schemeClr>
              <a:prstClr val="white"/>
            </a:duotone>
          </a:blip>
          <a:srcRect l="-1049" t="6806" r="1049" b="15312"/>
          <a:stretch/>
        </p:blipFill>
        <p:spPr>
          <a:xfrm>
            <a:off x="2564297" y="3851351"/>
            <a:ext cx="7114554" cy="2155995"/>
          </a:xfrm>
          <a:prstGeom prst="rect">
            <a:avLst/>
          </a:prstGeom>
        </p:spPr>
      </p:pic>
    </p:spTree>
    <p:extLst>
      <p:ext uri="{BB962C8B-B14F-4D97-AF65-F5344CB8AC3E}">
        <p14:creationId xmlns:p14="http://schemas.microsoft.com/office/powerpoint/2010/main" val="366438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953950"/>
          </a:xfrm>
          <a:prstGeom prst="rect">
            <a:avLst/>
          </a:prstGeom>
          <a:noFill/>
        </p:spPr>
        <p:txBody>
          <a:bodyPr wrap="square" rtlCol="0">
            <a:spAutoFit/>
          </a:bodyPr>
          <a:lstStyle/>
          <a:p>
            <a:pPr algn="just" rtl="1">
              <a:lnSpc>
                <a:spcPct val="150000"/>
              </a:lnSpc>
            </a:pPr>
            <a:r>
              <a:rPr lang="ar-EG" dirty="0">
                <a:latin typeface="Alexandria" pitchFamily="2" charset="-78"/>
                <a:cs typeface="Alexandria" pitchFamily="2" charset="-78"/>
              </a:rPr>
              <a:t>تعريف "</a:t>
            </a:r>
            <a:r>
              <a:rPr lang="ar-EG" dirty="0" err="1">
                <a:latin typeface="Alexandria" pitchFamily="2" charset="-78"/>
                <a:cs typeface="Alexandria" pitchFamily="2" charset="-78"/>
              </a:rPr>
              <a:t>بانتي</a:t>
            </a:r>
            <a:r>
              <a:rPr lang="ar-EG" dirty="0">
                <a:latin typeface="Alexandria" pitchFamily="2" charset="-78"/>
                <a:cs typeface="Alexandria" pitchFamily="2" charset="-78"/>
              </a:rPr>
              <a:t> فورودي": سمعة المنظمة تمثل مجموعة من الأحكام المتراكمة عبر فترة زمنية من قبل المنظمات المنافسة، وتتعلق تلك الأحكام بالأعمال الجوهرية للمنظمة. وهي أصول غير ملموسة للمنظمات تساهم في تحقيق الميزة التنافسية للمنظمة بدعم من الإجراءات واللوائح الحكومية المنظمة للعمل.</a:t>
            </a:r>
          </a:p>
          <a:p>
            <a:pPr algn="just" rtl="1">
              <a:lnSpc>
                <a:spcPct val="150000"/>
              </a:lnSpc>
            </a:pPr>
            <a:r>
              <a:rPr lang="ar-EG" dirty="0">
                <a:latin typeface="Alexandria" pitchFamily="2" charset="-78"/>
                <a:cs typeface="Alexandria" pitchFamily="2" charset="-78"/>
              </a:rPr>
              <a:t>تعريف "</a:t>
            </a:r>
            <a:r>
              <a:rPr lang="ar-EG" dirty="0" err="1">
                <a:latin typeface="Alexandria" pitchFamily="2" charset="-78"/>
                <a:cs typeface="Alexandria" pitchFamily="2" charset="-78"/>
              </a:rPr>
              <a:t>كورني</a:t>
            </a:r>
            <a:r>
              <a:rPr lang="ar-EG" dirty="0">
                <a:latin typeface="Alexandria" pitchFamily="2" charset="-78"/>
                <a:cs typeface="Alexandria" pitchFamily="2" charset="-78"/>
              </a:rPr>
              <a:t> </a:t>
            </a:r>
            <a:r>
              <a:rPr lang="ar-EG" dirty="0" err="1">
                <a:latin typeface="Alexandria" pitchFamily="2" charset="-78"/>
                <a:cs typeface="Alexandria" pitchFamily="2" charset="-78"/>
              </a:rPr>
              <a:t>ديكمانز</a:t>
            </a:r>
            <a:r>
              <a:rPr lang="ar-EG" dirty="0">
                <a:latin typeface="Alexandria" pitchFamily="2" charset="-78"/>
                <a:cs typeface="Alexandria" pitchFamily="2" charset="-78"/>
              </a:rPr>
              <a:t>" _ أحد علماء السمعة _ يعرفها على أنها: أصل غير ملموس يتطلب إدارته وجود قنوات اتصالات فعالة مع العملاء، وتعد مواقع التواصل الاجتماعي أفضل قنوات الاتصال لتكوين سمعة متميزة للمنظمة لدى عملائها.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846849" y="1854369"/>
            <a:ext cx="440284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المفاهيم الخاصة بالسمعة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970759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538452"/>
          </a:xfrm>
          <a:prstGeom prst="rect">
            <a:avLst/>
          </a:prstGeom>
          <a:noFill/>
        </p:spPr>
        <p:txBody>
          <a:bodyPr wrap="square" rtlCol="0">
            <a:spAutoFit/>
          </a:bodyPr>
          <a:lstStyle/>
          <a:p>
            <a:pPr algn="just" rtl="1">
              <a:lnSpc>
                <a:spcPct val="150000"/>
              </a:lnSpc>
            </a:pPr>
            <a:r>
              <a:rPr lang="ar-EG" dirty="0">
                <a:latin typeface="Alexandria" pitchFamily="2" charset="-78"/>
                <a:cs typeface="Alexandria" pitchFamily="2" charset="-78"/>
              </a:rPr>
              <a:t>تعريف "</a:t>
            </a:r>
            <a:r>
              <a:rPr lang="ar-EG" dirty="0" err="1">
                <a:latin typeface="Alexandria" pitchFamily="2" charset="-78"/>
                <a:cs typeface="Alexandria" pitchFamily="2" charset="-78"/>
              </a:rPr>
              <a:t>مارتينز</a:t>
            </a:r>
            <a:r>
              <a:rPr lang="ar-EG" dirty="0">
                <a:latin typeface="Alexandria" pitchFamily="2" charset="-78"/>
                <a:cs typeface="Alexandria" pitchFamily="2" charset="-78"/>
              </a:rPr>
              <a:t> </a:t>
            </a:r>
            <a:r>
              <a:rPr lang="ar-EG" dirty="0" err="1">
                <a:latin typeface="Alexandria" pitchFamily="2" charset="-78"/>
                <a:cs typeface="Alexandria" pitchFamily="2" charset="-78"/>
              </a:rPr>
              <a:t>أولميدو</a:t>
            </a:r>
            <a:r>
              <a:rPr lang="ar-EG" dirty="0">
                <a:latin typeface="Alexandria" pitchFamily="2" charset="-78"/>
                <a:cs typeface="Alexandria" pitchFamily="2" charset="-78"/>
              </a:rPr>
              <a:t>": سمعة المنظمة عبارة عن تخمينات في أذهان عملاء المنظمة وجمهورها متعلقة بصورة المنظمة ومستوى أدائها فيما تقدمه من منتجات وخدمات.</a:t>
            </a:r>
          </a:p>
          <a:p>
            <a:pPr algn="just" rtl="1">
              <a:lnSpc>
                <a:spcPct val="150000"/>
              </a:lnSpc>
            </a:pPr>
            <a:r>
              <a:rPr lang="ar-EG" dirty="0">
                <a:latin typeface="Alexandria" pitchFamily="2" charset="-78"/>
                <a:cs typeface="Alexandria" pitchFamily="2" charset="-78"/>
              </a:rPr>
              <a:t>تعريف </a:t>
            </a:r>
            <a:r>
              <a:rPr lang="en-US" dirty="0" err="1">
                <a:latin typeface="Alexandria" pitchFamily="2" charset="-78"/>
                <a:cs typeface="Alexandria" pitchFamily="2" charset="-78"/>
              </a:rPr>
              <a:t>Gülcan</a:t>
            </a:r>
            <a:r>
              <a:rPr lang="en-US" dirty="0">
                <a:latin typeface="Alexandria" pitchFamily="2" charset="-78"/>
                <a:cs typeface="Alexandria" pitchFamily="2" charset="-78"/>
              </a:rPr>
              <a:t>&amp; </a:t>
            </a:r>
            <a:r>
              <a:rPr lang="en-US" dirty="0" err="1">
                <a:latin typeface="Alexandria" pitchFamily="2" charset="-78"/>
                <a:cs typeface="Alexandria" pitchFamily="2" charset="-78"/>
              </a:rPr>
              <a:t>Nüket</a:t>
            </a:r>
            <a:r>
              <a:rPr lang="en-US" dirty="0">
                <a:latin typeface="Alexandria" pitchFamily="2" charset="-78"/>
                <a:cs typeface="Alexandria" pitchFamily="2" charset="-78"/>
              </a:rPr>
              <a:t>, 2022) </a:t>
            </a:r>
            <a:r>
              <a:rPr lang="ar-EG" dirty="0">
                <a:latin typeface="Alexandria" pitchFamily="2" charset="-78"/>
                <a:cs typeface="Alexandria" pitchFamily="2" charset="-78"/>
              </a:rPr>
              <a:t>) السمعة في المؤسسات هي بنية متعددة الأوجه تشمل التصور الجماعي لمصداقية المنظمة وموثوقيتها وصورتها العامة كما يراها أصحاب المصلحة. والتي يتم تشكيلها من خلال عوامل مختلفة، بما في ذلك المناخ الأخلاقي وممارسات الاستدامة وإدارة الاتصالات الفعالة.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846849" y="1854369"/>
            <a:ext cx="440284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المفاهيم الخاصة بالسمعة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615789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1938992"/>
          </a:xfrm>
          <a:prstGeom prst="rect">
            <a:avLst/>
          </a:prstGeom>
          <a:noFill/>
        </p:spPr>
        <p:txBody>
          <a:bodyPr wrap="square" rtlCol="0">
            <a:spAutoFit/>
          </a:bodyPr>
          <a:lstStyle/>
          <a:p>
            <a:pPr algn="just" rtl="1">
              <a:lnSpc>
                <a:spcPct val="150000"/>
              </a:lnSpc>
            </a:pPr>
            <a:r>
              <a:rPr lang="ar-EG" sz="2000" dirty="0">
                <a:latin typeface="Alexandria" pitchFamily="2" charset="-78"/>
                <a:cs typeface="Alexandria"/>
              </a:rPr>
              <a:t>تعد عملية تكوين الصورة الذهنية عملية نفسية وذات أبعاد شعورية إلى جانب أبعادها المعرفية، كما أنها عملية نسبية، تتكون وتتطور في إطار ثقافي معين وليس لها خصائص ثابتة، وهي مزيج من ثلاث مكونات، وهي: (المكون الإدراكي المعلوماتي، والمكون العاطفي، والمكون السلوكي)</a:t>
            </a:r>
          </a:p>
          <a:p>
            <a:pPr algn="just" rtl="1">
              <a:lnSpc>
                <a:spcPct val="150000"/>
              </a:lnSpc>
            </a:pPr>
            <a:r>
              <a:rPr lang="ar-EG" sz="2000" dirty="0">
                <a:latin typeface="Alexandria" pitchFamily="2" charset="-78"/>
                <a:cs typeface="Alexandria"/>
              </a:rPr>
              <a:t> ونلاحظ هنا أن سمعة المنظمة مبنية على الإدراك، فالسمعة تقييم من قبل أصحاب المصالح من خلال الأنشطة المؤسساتية والإشارات الإعلامية، فأصحاب المنافع يمكن أن يكون لديهم اهتمامات مختلفة وفوائد وأهداف تقود إلى تقييمات متعددة للسمعة.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5430644" y="1854369"/>
            <a:ext cx="581904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ما العناصر المؤثرة على بناء السمعة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046712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9141" y="1685495"/>
            <a:ext cx="115016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79" y="2471465"/>
            <a:ext cx="11195579" cy="3369449"/>
          </a:xfrm>
          <a:prstGeom prst="rect">
            <a:avLst/>
          </a:prstGeom>
          <a:noFill/>
        </p:spPr>
        <p:txBody>
          <a:bodyPr wrap="square" rtlCol="0">
            <a:spAutoFit/>
          </a:bodyPr>
          <a:lstStyle/>
          <a:p>
            <a:pPr algn="just" rtl="1">
              <a:lnSpc>
                <a:spcPct val="150000"/>
              </a:lnSpc>
            </a:pPr>
            <a:r>
              <a:rPr lang="ar-EG" dirty="0">
                <a:latin typeface="Alexandria" pitchFamily="2" charset="-78"/>
                <a:cs typeface="Alexandria" pitchFamily="2" charset="-78"/>
              </a:rPr>
              <a:t>تظهر أهمية الاهتمام بتكوين سمعة إيجابية في المنظمة من خلال تأثر الأطراف المتعاملة معها، كالعملاء والموردين بسمعة المنظمة سواء كانت إيجابية أم سلبية.</a:t>
            </a:r>
          </a:p>
          <a:p>
            <a:pPr algn="just" rtl="1">
              <a:lnSpc>
                <a:spcPct val="150000"/>
              </a:lnSpc>
            </a:pPr>
            <a:r>
              <a:rPr lang="ar-EG" dirty="0">
                <a:latin typeface="Alexandria" pitchFamily="2" charset="-78"/>
                <a:cs typeface="Alexandria" pitchFamily="2" charset="-78"/>
              </a:rPr>
              <a:t>فكلما تنامى شعورهم الإيجابي حول سمعة المنظمة حرص أطراف التعامل على استمرار العلاقة وتدعيمها والقضاء على السلبيات التي تعوق استمرارها ونموها، أما إن كان الشعور الإيجابي طاغيا فقد يحدث أن تحاول بعض الأطراف تحقيق أكبر قدر ممكن من الاستفادة في علاقتها مع المنظمة باعتبار أن كل معاملة معها قد تكون  المعاملة الأخيرة، ويمثل ذلك نقطة ضعف خطيرة بالنسبة للمنظمة، وهو يؤثر سلبا عليها، حيث تنعدم ثقة الجمهور فيها، وبالتالي ستواجه العديد من المعوقات كصعوبة الحصول على تمويل لاحتياجاتها، وعدم ضمان توريد منتجاتها أو خدماتها في أوقات الأزمات، ويصبح من السهل تحول العملاء إلى منظمات منافسة.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200400" y="1854369"/>
            <a:ext cx="804929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أهمية الاهتمام بتكوين سمعة إيجابية في المنظمة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922154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66755"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الخلط </a:t>
            </a:r>
            <a:r>
              <a:rPr lang="ar-EG" sz="2400" b="1" dirty="0" smtClean="0">
                <a:latin typeface="Alexandria" pitchFamily="2" charset="-78"/>
                <a:cs typeface="Alexandria" pitchFamily="2" charset="-78"/>
              </a:rPr>
              <a:t>بين المفاهيم</a:t>
            </a:r>
            <a:endParaRPr lang="ar-EG" sz="24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116955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على الرغم من اختلاف مدارس التراث البحثي في سمعة المنظمات حول تطابق معاني بعض المصطلحات من عدمه، إلا أن البعض يخلط على نحو مبالغ فيه عند تداوله لتلك المصطلحات، ويجعل بعضها مرادفا للآخر، مثل هوية المؤسسة، وصورة المؤسسة، وسمعة المؤسسة، إلا أنه من الواضح أن المدرسة التي ترى قوة العلاقة بين سمعة المنظمة وصورتها قد حظيت بقدر أكبر من القبول بالسنوات الأخيرة، نظرا لصعوبة الفصل بين مفهوم الصورة ومفهوم السمعة، ووضوح العلاقة بينهما، ويمكننا التمييز بين هذين المصطلحين من ثلاث نواحي، وهي....</a:t>
            </a: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9845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الصورة الذهنية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يعبـر مفهـوم الصـورة الذهنيـة عـن التصـورات التـي يحملهـا أفـراد المجتمـع عـن العالـم مـن حولهـم بمكوناتـه المختلفـة، وتعـد الصـورة نتاجًا طبيعيـا لمجمـوع خبـرات الأفراد المباشـرة وغيـر المباشـرة التـي يتلقونهـا عبـر تفاعلاتهم الاتصالية، ولا شـك أن سـهولة التغييـر أو صعوبتـه يعتمـد علـى مـدى رسـوخ الصـورة الذهنيـة لـدى الجمهور.</a:t>
            </a:r>
          </a:p>
          <a:p>
            <a:pPr algn="just" rtl="1">
              <a:lnSpc>
                <a:spcPct val="150000"/>
              </a:lnSpc>
            </a:pPr>
            <a:r>
              <a:rPr lang="ar-EG" sz="1600" dirty="0">
                <a:latin typeface="Alexandria" pitchFamily="2" charset="-78"/>
                <a:cs typeface="Alexandria" pitchFamily="2" charset="-78"/>
              </a:rPr>
              <a:t>ويمكـن القـول إن الصـورة الذهنيـة هـي الخريطـة التـي يسـتطيع الإنسان مـن خلال أن يفهـم ويـدرك ويفسـر الأشياء، وهـي الفكـرة التـي يكونهـا الفـرد عـن موضـوع معيـن، سـواء كانـت صحيحـة أو خاطئـة، ومـا يترتـب عـن ذلـك مـن أفعـال سـلبية أو إيجابيـة.</a:t>
            </a:r>
          </a:p>
          <a:p>
            <a:pPr algn="just" rtl="1">
              <a:lnSpc>
                <a:spcPct val="150000"/>
              </a:lnSpc>
            </a:pPr>
            <a:r>
              <a:rPr lang="ar-EG" sz="1600" dirty="0">
                <a:latin typeface="Alexandria" pitchFamily="2" charset="-78"/>
                <a:cs typeface="Alexandria" pitchFamily="2" charset="-78"/>
              </a:rPr>
              <a:t>ويشـير د. علـي عجـوة إلـى أن الصـورة الذهنيـة هـي الناتـج النهائـي الانطباعات الذاتيـة الأفراد أو الجماعـات إزاء منظمـة مـا، وتتكـون هـذه الانطباعات مـن خلال التجـارب المباشـرة أو غيـر المباشـرة، وترتبـط بعواطـف الأفراد واتجاهاتهـم وعقائدهم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846849" y="1854369"/>
            <a:ext cx="440284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مفهوم الصورة الذهنية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999101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الصورة الذهنية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156966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تعريف "</a:t>
            </a:r>
            <a:r>
              <a:rPr lang="ar-EG" sz="1600" dirty="0" err="1">
                <a:latin typeface="Alexandria" pitchFamily="2" charset="-78"/>
                <a:cs typeface="Alexandria" pitchFamily="2" charset="-78"/>
              </a:rPr>
              <a:t>روبينسـون</a:t>
            </a:r>
            <a:r>
              <a:rPr lang="ar-EG" sz="1600" dirty="0">
                <a:latin typeface="Alexandria" pitchFamily="2" charset="-78"/>
                <a:cs typeface="Alexandria" pitchFamily="2" charset="-78"/>
              </a:rPr>
              <a:t> </a:t>
            </a:r>
            <a:r>
              <a:rPr lang="ar-EG" sz="1600" dirty="0" err="1">
                <a:latin typeface="Alexandria" pitchFamily="2" charset="-78"/>
                <a:cs typeface="Alexandria" pitchFamily="2" charset="-78"/>
              </a:rPr>
              <a:t>وبارلـو</a:t>
            </a:r>
            <a:r>
              <a:rPr lang="ar-EG" sz="1600" dirty="0">
                <a:latin typeface="Alexandria" pitchFamily="2" charset="-78"/>
                <a:cs typeface="Alexandria" pitchFamily="2" charset="-78"/>
              </a:rPr>
              <a:t>”: هـي الصـورة العقليـة التـي تتكـون فـي أذهـان النـاس عـن المنظمـة أو التنظيـم، وقـد تتكـون الصـور مـن التجربـة المباشـرة أو غيـر المباشـرة</a:t>
            </a:r>
          </a:p>
          <a:p>
            <a:pPr algn="just" rtl="1">
              <a:lnSpc>
                <a:spcPct val="150000"/>
              </a:lnSpc>
            </a:pPr>
            <a:r>
              <a:rPr lang="ar-EG" sz="1600" dirty="0" smtClean="0">
                <a:latin typeface="Alexandria" pitchFamily="2" charset="-78"/>
                <a:cs typeface="Alexandria" pitchFamily="2" charset="-78"/>
              </a:rPr>
              <a:t>تعريف </a:t>
            </a:r>
            <a:r>
              <a:rPr lang="ar-EG" sz="1600" dirty="0">
                <a:latin typeface="Alexandria" pitchFamily="2" charset="-78"/>
                <a:cs typeface="Alexandria" pitchFamily="2" charset="-78"/>
              </a:rPr>
              <a:t>هارولـد ماركـس: هـي إجمالـي الانطباعات الذاتيـة للجماهيـر عـن المنظمـة، وهـي انطباعـات عقليـة غيـر ملموسـة تختلـف مـن فـرد إلـى آخـر، وهـي المشـاعر التـي تخلقهـا المنظمـة لـدى الجماهيـر بتأثيـر مـا تقدمـه مـن منتجـات، ومـا تفرضـه العالقـات مـع الجماهيـر والمجتمـع، والاستثمار فـي النواحـي الاجتماعية ومظهرهـا الإداري، وتندمـج تلـك الانطباعات الفرديـة لتكويـن الصـورة الذهنيـة الكليـة للمنظمـة.</a:t>
            </a:r>
          </a:p>
          <a:p>
            <a:pPr algn="just" rtl="1">
              <a:lnSpc>
                <a:spcPct val="150000"/>
              </a:lnSpc>
            </a:pPr>
            <a:r>
              <a:rPr lang="ar-EG" sz="1600" dirty="0" smtClean="0">
                <a:latin typeface="Alexandria" pitchFamily="2" charset="-78"/>
                <a:cs typeface="Alexandria" pitchFamily="2" charset="-78"/>
              </a:rPr>
              <a:t>جيمـز </a:t>
            </a:r>
            <a:r>
              <a:rPr lang="ar-EG" sz="1600" dirty="0">
                <a:latin typeface="Alexandria" pitchFamily="2" charset="-78"/>
                <a:cs typeface="Alexandria" pitchFamily="2" charset="-78"/>
              </a:rPr>
              <a:t>جـراي: هـي الانطباعات والمـدركات الكليـة للجماهيـر المتعـددة للمنظمـة تجـاه أعمالهـا، وتشـكل هـذه الانطباعـات مواقـف جماهيـر المنظمـة الداخليـة والخارجيـة تجاههـا.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846849" y="1854369"/>
            <a:ext cx="440284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مفهوم الصورة الذهنية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088711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السمعة والصورة الذهنية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37301"/>
            <a:ext cx="10541000" cy="4482702"/>
          </a:xfrm>
          <a:prstGeom prst="rect">
            <a:avLst/>
          </a:prstGeom>
          <a:noFill/>
        </p:spPr>
        <p:txBody>
          <a:bodyPr wrap="square" rtlCol="0">
            <a:spAutoFit/>
          </a:bodyPr>
          <a:lstStyle/>
          <a:p>
            <a:pPr algn="just" rtl="1">
              <a:lnSpc>
                <a:spcPct val="150000"/>
              </a:lnSpc>
            </a:pPr>
            <a:r>
              <a:rPr lang="ar-EG" sz="1600" b="1" u="sng" dirty="0">
                <a:latin typeface="Alexandria" pitchFamily="2" charset="-78"/>
                <a:cs typeface="Alexandria" pitchFamily="2" charset="-78"/>
              </a:rPr>
              <a:t>أولا: من حيث المفهوم:</a:t>
            </a:r>
          </a:p>
          <a:p>
            <a:pPr algn="just" rtl="1">
              <a:lnSpc>
                <a:spcPct val="150000"/>
              </a:lnSpc>
            </a:pPr>
            <a:r>
              <a:rPr lang="ar-EG" sz="1600" dirty="0">
                <a:latin typeface="Alexandria" pitchFamily="2" charset="-78"/>
                <a:cs typeface="Alexandria" pitchFamily="2" charset="-78"/>
              </a:rPr>
              <a:t>يعد مفهوم صورة المنظمة بمثابة التقييم العام لها، وهو مؤلف من مجموعة من المعتقدات والمشاعر التي تتكون لدى الشخص العادي تجاه منظمة ما.</a:t>
            </a:r>
          </a:p>
          <a:p>
            <a:pPr algn="just" rtl="1">
              <a:lnSpc>
                <a:spcPct val="150000"/>
              </a:lnSpc>
            </a:pPr>
            <a:r>
              <a:rPr lang="ar-EG" sz="1600" dirty="0">
                <a:latin typeface="Alexandria" pitchFamily="2" charset="-78"/>
                <a:cs typeface="Alexandria" pitchFamily="2" charset="-78"/>
              </a:rPr>
              <a:t>بينما يعبر مفهوم سمعة المنظمة عن مجموعة القيم المنسوبة لها، كالأصالة والموثوقية والصدق والنزاهة والمسؤولية التي </a:t>
            </a:r>
            <a:r>
              <a:rPr lang="ar-EG" sz="1600" dirty="0" err="1">
                <a:latin typeface="Alexandria" pitchFamily="2" charset="-78"/>
                <a:cs typeface="Alexandria" pitchFamily="2" charset="-78"/>
              </a:rPr>
              <a:t>يستشعرها</a:t>
            </a:r>
            <a:r>
              <a:rPr lang="ar-EG" sz="1600" dirty="0">
                <a:latin typeface="Alexandria" pitchFamily="2" charset="-78"/>
                <a:cs typeface="Alexandria" pitchFamily="2" charset="-78"/>
              </a:rPr>
              <a:t> المرء عن المنظمة من خلال الصورة التي يحملها عنها. </a:t>
            </a:r>
          </a:p>
          <a:p>
            <a:pPr algn="ctr" rtl="1">
              <a:lnSpc>
                <a:spcPct val="150000"/>
              </a:lnSpc>
            </a:pPr>
            <a:r>
              <a:rPr lang="ar-EG" sz="1600" dirty="0">
                <a:highlight>
                  <a:srgbClr val="669BBC"/>
                </a:highlight>
                <a:latin typeface="Alexandria" pitchFamily="2" charset="-78"/>
                <a:cs typeface="Alexandria" pitchFamily="2" charset="-78"/>
              </a:rPr>
              <a:t>ومن هنا نخلص إلى أن مصطلح " الصورة " كالمظلة التي تضم السمعة.</a:t>
            </a:r>
          </a:p>
          <a:p>
            <a:pPr algn="just" rtl="1">
              <a:lnSpc>
                <a:spcPct val="150000"/>
              </a:lnSpc>
            </a:pPr>
            <a:r>
              <a:rPr lang="ar-EG" sz="1600" b="1" u="sng" dirty="0">
                <a:latin typeface="Alexandria" pitchFamily="2" charset="-78"/>
                <a:cs typeface="Alexandria" pitchFamily="2" charset="-78"/>
              </a:rPr>
              <a:t>ثانيا: الحدود المكانية والزمنية: </a:t>
            </a:r>
          </a:p>
          <a:p>
            <a:pPr algn="just" rtl="1">
              <a:lnSpc>
                <a:spcPct val="150000"/>
              </a:lnSpc>
            </a:pPr>
            <a:r>
              <a:rPr lang="ar-EG" sz="1600" dirty="0">
                <a:latin typeface="Alexandria" pitchFamily="2" charset="-78"/>
                <a:cs typeface="Alexandria" pitchFamily="2" charset="-78"/>
              </a:rPr>
              <a:t>يتجاوز التفكير في الصورة حدود الواقع المدرك المباشر. فمن خلاله يمكن للمرء استدعاء الماضي ومعايشته، كما يمكنه التفكير في المستقبل وتصوره. ويتحرك المرء من خلال الصورة عبر إطار زمني ممتد ومنفتح، وإطار مكاني يتجاوز حدود العوائق الطبيعية كالمباني والحوائط والبحار والجبال. بينما تمثل سمعة المنظمة الأحكام التراكمية للجمهور على المنظمة خلال فترة زمنية محددة.</a:t>
            </a:r>
          </a:p>
          <a:p>
            <a:pPr algn="ctr" rtl="1">
              <a:lnSpc>
                <a:spcPct val="150000"/>
              </a:lnSpc>
            </a:pPr>
            <a:endParaRPr lang="ar-EG" sz="1600" dirty="0">
              <a:highlight>
                <a:srgbClr val="669BBC"/>
              </a:highligh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5029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السمعة والصورة الذهنية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37301"/>
            <a:ext cx="10541000" cy="1569660"/>
          </a:xfrm>
          <a:prstGeom prst="rect">
            <a:avLst/>
          </a:prstGeom>
          <a:noFill/>
        </p:spPr>
        <p:txBody>
          <a:bodyPr wrap="square" rtlCol="0">
            <a:spAutoFit/>
          </a:bodyPr>
          <a:lstStyle/>
          <a:p>
            <a:pPr algn="just" rtl="1">
              <a:lnSpc>
                <a:spcPct val="150000"/>
              </a:lnSpc>
            </a:pPr>
            <a:r>
              <a:rPr lang="ar-EG" sz="1600" b="1" u="sng" dirty="0">
                <a:latin typeface="Alexandria" pitchFamily="2" charset="-78"/>
                <a:cs typeface="Alexandria" pitchFamily="2" charset="-78"/>
              </a:rPr>
              <a:t>ثالثا: من ناحية رسوخها في الذهن: </a:t>
            </a:r>
          </a:p>
          <a:p>
            <a:pPr algn="just" rtl="1">
              <a:lnSpc>
                <a:spcPct val="150000"/>
              </a:lnSpc>
            </a:pPr>
            <a:r>
              <a:rPr lang="ar-EG" sz="1600" dirty="0" smtClean="0">
                <a:latin typeface="Alexandria" pitchFamily="2" charset="-78"/>
                <a:cs typeface="Alexandria" pitchFamily="2" charset="-78"/>
              </a:rPr>
              <a:t>بينما </a:t>
            </a:r>
            <a:r>
              <a:rPr lang="ar-EG" sz="1600" dirty="0">
                <a:latin typeface="Alexandria" pitchFamily="2" charset="-78"/>
                <a:cs typeface="Alexandria" pitchFamily="2" charset="-78"/>
              </a:rPr>
              <a:t>نجد أن الصورة ذات طبيعة قصيرة المدى زمنيا يمكن لها أن تتغير، فإن السمعة أكثر رسوخا في ذهن العقل الجمعي. ولا يمكن تغييرها على المدى القصير، فهي تشتمل على عوامل معقدة ومتداخلة، كالمصداقية، والثقة، والمسؤولية.</a:t>
            </a:r>
          </a:p>
          <a:p>
            <a:pPr algn="ctr" rtl="1">
              <a:lnSpc>
                <a:spcPct val="150000"/>
              </a:lnSpc>
            </a:pPr>
            <a:endParaRPr lang="ar-EG" sz="1600" dirty="0">
              <a:highlight>
                <a:srgbClr val="669BBC"/>
              </a:highligh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5445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مفاهيم يجب عليك التميز فيما بينها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A4CCBA8-4B8B-5502-58BB-E370D8AD6C9A}"/>
              </a:ext>
            </a:extLst>
          </p:cNvPr>
          <p:cNvPicPr>
            <a:picLocks noChangeAspect="1"/>
          </p:cNvPicPr>
          <p:nvPr/>
        </p:nvPicPr>
        <p:blipFill>
          <a:blip r:embed="rId3">
            <a:duotone>
              <a:schemeClr val="accent5">
                <a:shade val="45000"/>
                <a:satMod val="135000"/>
              </a:schemeClr>
              <a:prstClr val="white"/>
            </a:duotone>
          </a:blip>
          <a:stretch>
            <a:fillRect/>
          </a:stretch>
        </p:blipFill>
        <p:spPr>
          <a:xfrm>
            <a:off x="2305833" y="1770535"/>
            <a:ext cx="8266892" cy="4096867"/>
          </a:xfrm>
          <a:prstGeom prst="rect">
            <a:avLst/>
          </a:prstGeom>
        </p:spPr>
      </p:pic>
    </p:spTree>
    <p:extLst>
      <p:ext uri="{BB962C8B-B14F-4D97-AF65-F5344CB8AC3E}">
        <p14:creationId xmlns:p14="http://schemas.microsoft.com/office/powerpoint/2010/main" val="3871688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خطوات بناء السمعة الجيدة للمنظمة</a:t>
            </a:r>
            <a:endParaRPr lang="ar-EG" sz="24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a:duotone>
              <a:schemeClr val="accent5">
                <a:shade val="45000"/>
                <a:satMod val="135000"/>
              </a:schemeClr>
              <a:prstClr val="white"/>
            </a:duotone>
          </a:blip>
          <a:stretch>
            <a:fillRect/>
          </a:stretch>
        </p:blipFill>
        <p:spPr>
          <a:xfrm>
            <a:off x="2346765" y="1693454"/>
            <a:ext cx="8663246" cy="4004654"/>
          </a:xfrm>
          <a:prstGeom prst="rect">
            <a:avLst/>
          </a:prstGeom>
        </p:spPr>
      </p:pic>
    </p:spTree>
    <p:extLst>
      <p:ext uri="{BB962C8B-B14F-4D97-AF65-F5344CB8AC3E}">
        <p14:creationId xmlns:p14="http://schemas.microsoft.com/office/powerpoint/2010/main" val="2041368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33493" y="649543"/>
            <a:ext cx="612766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لماذا تعتبر السمعة مهمة وذات قيمة؟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71148" y="2295644"/>
            <a:ext cx="10541000" cy="267765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السمعة ذات قيمة لأنها </a:t>
            </a:r>
            <a:r>
              <a:rPr lang="ar-EG" sz="1600" dirty="0">
                <a:latin typeface="Alexandria" pitchFamily="2" charset="-78"/>
                <a:cs typeface="Alexandria" pitchFamily="2" charset="-78"/>
              </a:rPr>
              <a:t>تخبرنا عن المنتجات التي يجب شراؤها، أو الشركات التي نعمل من أجلها، أو الأسهم التي يجب الاستثمار فيها. وفي الوقت نفسه، تعتبر السمعة ذات قيمة استراتيجية كبيرة لأنها تلفت الانتباه إلى ميزات الشركات الجذابة، بالإضافة إلى ذلك فإنها توسع الخيارات المتاحة لمديريها، على سبيل المثال، سواء لغرض أسعار أعلى أو أقل للمنتجات والخدمات أو لتنفيذ برامج مبتكرة.  </a:t>
            </a:r>
            <a:endParaRPr lang="ar-EG" sz="1600" dirty="0" smtClean="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ومن وجهة نظر المنظمات غير الربحية، فإن السمعة ذات قيمة لأنها تخبرنا عن المنظمة التي يمكن الوثوق بها، والجمعية التي نختارها لإيصال تبرعاتنا للمحتاجين من خلالها، والمؤسسة المانحة التي يمكن عقد شراكة معها، والفريق التطوعي الذي يمكن دعمه، وقس على ذلك جميع الأنشطة المستهدفة في القطاع غير الربحي. </a:t>
            </a: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إذا </a:t>
            </a:r>
            <a:r>
              <a:rPr lang="ar-EG" sz="1600" dirty="0">
                <a:highlight>
                  <a:srgbClr val="669BBC"/>
                </a:highlight>
                <a:latin typeface="Alexandria" pitchFamily="2" charset="-78"/>
                <a:cs typeface="Alexandria" pitchFamily="2" charset="-78"/>
              </a:rPr>
              <a:t>فالسمعة مثل المغناطيس</a:t>
            </a:r>
            <a:r>
              <a:rPr lang="ar-EG" sz="1600" dirty="0">
                <a:latin typeface="Alexandria" pitchFamily="2" charset="-78"/>
                <a:cs typeface="Alexandria" pitchFamily="2" charset="-78"/>
              </a:rPr>
              <a:t>، تولد العمل عن بعد. مثلما يمكن رفع الأجسام بواسطة قوى مغناطيسية غير مرئية، كذلك يتحرك الناس بواسطة الإدراكات غير المرئية. بمعنى أن المنظمة ذات السمعة القوية تجذب لها الداعمين، والشركاء، والكوادر المميزة، والمتطوعين، وحتى أصحاب الأفكار الإبداعية الذين يبحثون عن حاضنة لمشاريعهم غير الربحية. كما أن المنظمة ذات السمعة القوية تصبح بيت خبرة تسعى الجهات الأخرى للاستفادة من تجربتها واقتفاء أثرها.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60078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5" y="649543"/>
            <a:ext cx="631749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من المخاطب خلال عملية إدارة 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71148" y="2295644"/>
            <a:ext cx="1054100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إدارة السمعة لا تعني فقط التوجه إلى الجمهور الخارجي، وإغفال الجمهور الداخلي، وهم العاملون في المنظمة، على اعتبار أن توفير بيئة مواتية ومناخ محفز من شأنه أن يحقق الرضا لدى العاملين في المنظمة، ما يشعرهم بالفخر بالعمل لدى المؤسسة، ولذلك انعكاساته على سلوكهم مع جمهورها الخارجي، باعتبار أنها حلقات متصلة ومكملة لبعضها البعض، ففاقد الشيء لا يعطيه.</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 وقد ميز "</a:t>
            </a:r>
            <a:r>
              <a:rPr lang="ar-EG" sz="1600" dirty="0" err="1">
                <a:latin typeface="Alexandria" pitchFamily="2" charset="-78"/>
                <a:cs typeface="Alexandria" pitchFamily="2" charset="-78"/>
              </a:rPr>
              <a:t>آيوان</a:t>
            </a:r>
            <a:r>
              <a:rPr lang="ar-EG" sz="1600" dirty="0">
                <a:latin typeface="Alexandria" pitchFamily="2" charset="-78"/>
                <a:cs typeface="Alexandria" pitchFamily="2" charset="-78"/>
              </a:rPr>
              <a:t> </a:t>
            </a:r>
            <a:r>
              <a:rPr lang="ar-EG" sz="1600" dirty="0" err="1">
                <a:latin typeface="Alexandria" pitchFamily="2" charset="-78"/>
                <a:cs typeface="Alexandria" pitchFamily="2" charset="-78"/>
              </a:rPr>
              <a:t>إيجوانونو</a:t>
            </a:r>
            <a:r>
              <a:rPr lang="ar-EG" sz="1600" dirty="0">
                <a:latin typeface="Alexandria" pitchFamily="2" charset="-78"/>
                <a:cs typeface="Alexandria" pitchFamily="2" charset="-78"/>
              </a:rPr>
              <a:t>" بين أهمية إدارة السمعة داخليا وخارجيا، فبناء السمعة الداخلية أو " سمعة العمل " كما يسميها البعض، تتضمن كل ما يتعلق بالأعمال التي تقوم بها المنظمة، وفهم أصحاب المصالح (القادة، العاملين، الجمهور، المساهمين) لنشطات المنظمة وتصوراتهم حولها داخليا لعلاقتهم الوثيقة بها.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أما بناء السمعة الخارجية أو " السمعة الاجتماعية " فهو يقوم على أساس تصورات أصحاب المصالح الخارجيين (رجال الأعمال، ومؤسسات المجتمع المدني، ونشاطات المنظمة)، ويدركون ما تقدمه على أساس نشاطاتهم واتصالهم بأصحاب المصالح في الداخل.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32365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49543"/>
            <a:ext cx="7219007"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ما المميزات التي تحققها السمعة الجيدة للمنظمة؟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71148" y="2295644"/>
            <a:ext cx="1054100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إمكانية تحقيق أرباح مميزة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زيادة رضا العاملين وولائهم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استقطاب الموارد البشرية ذات الكفاءة العالية للعمل في المنظمة والاحتفاظ بهم.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سهولة الوصول لأفضل مقدمي الخدمات مثل وكالات الإعلان المتميزة وغيرها. (إبعاد العملاء الحاليين)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منح المنتج أو الخدمة قيمة إضافية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تعزيز قوة المنظمة في مجال جذب شركاء الأعمال والمستثمرين الجدد</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تثبيط دخول منافسين جدد</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جذب عملاء جدد</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تحسين علاقة المنظمة مع الموردين والموزعين وأصحاب المصلحة المباشرين</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13817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5" y="649543"/>
            <a:ext cx="631749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أبعاد 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71148" y="2295644"/>
            <a:ext cx="1054100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تعددت وجهات النظر والدراسات التي تناولت الأبعاد والعوامل المكونة لسمعة المنظمة، وفي هذا السياق تم إنشاء نظام  </a:t>
            </a:r>
            <a:r>
              <a:rPr lang="en-US" sz="1600" dirty="0">
                <a:latin typeface="Alexandria" pitchFamily="2" charset="-78"/>
                <a:cs typeface="Alexandria" pitchFamily="2" charset="-78"/>
              </a:rPr>
              <a:t>Reb Trak </a:t>
            </a:r>
            <a:r>
              <a:rPr lang="ar-EG" sz="1600" dirty="0">
                <a:latin typeface="Alexandria" pitchFamily="2" charset="-78"/>
                <a:cs typeface="Alexandria" pitchFamily="2" charset="-78"/>
              </a:rPr>
              <a:t>في 2005_2006 لتزويد المديرين التنفيذيين بأداة تحليلية يمكن استخدامها لتتبع وتقييم تصورات أصحاب المصحة عن الشركات، بالإضافة لتقديم فهم أكثر شمولا للدوافع المعلوماتية الأساسية للسمعة. يعتمد النظام على قياس السمعة الإجمالية للمنظمة باستخدام </a:t>
            </a:r>
            <a:r>
              <a:rPr lang="en-US" sz="1600" dirty="0">
                <a:latin typeface="Alexandria" pitchFamily="2" charset="-78"/>
                <a:cs typeface="Alexandria" pitchFamily="2" charset="-78"/>
              </a:rPr>
              <a:t>Reb Trak Pulse </a:t>
            </a:r>
            <a:r>
              <a:rPr lang="ar-EG" sz="1600" dirty="0">
                <a:latin typeface="Alexandria" pitchFamily="2" charset="-78"/>
                <a:cs typeface="Alexandria" pitchFamily="2" charset="-78"/>
              </a:rPr>
              <a:t>وتحليل الارتباط العاطفي إلى مجموعة أساسية من الأبعاد والسمات والتنبؤ بآثارها على دعم أصحاب المصلحة.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يدرك نظام  </a:t>
            </a:r>
            <a:r>
              <a:rPr lang="en-US" sz="1600" dirty="0">
                <a:latin typeface="Alexandria" pitchFamily="2" charset="-78"/>
                <a:cs typeface="Alexandria" pitchFamily="2" charset="-78"/>
              </a:rPr>
              <a:t>Rep Trak </a:t>
            </a:r>
            <a:r>
              <a:rPr lang="ar-EG" sz="1600" dirty="0">
                <a:latin typeface="Alexandria" pitchFamily="2" charset="-78"/>
                <a:cs typeface="Alexandria" pitchFamily="2" charset="-78"/>
              </a:rPr>
              <a:t>حقيقة أن السمعة العامة للمنظمة متجذرة في تصورات أصحاب المصلحة الذين يستجيبون لإشارات مختلفة أو مدخلات معلوماتية، ما يجعل من الضروري للممارسين الفهم والتواصل عبر الجوانب المتعددة للشركات التي يتعرض لها أصحاب المصلحة، ومن ثم الحاجة إلى وجود إطار متعدد الأبعاد لقياس السمعة على المستوى الدولي. ومن خلال دراسة أنواع المدخلات المعلوماتية، يمكننا التنبؤ بشكل أفضل بالأبعاد العاطفية التي من المحتمل أن تثير ردود فعل أصحاب المصلحة، من الإعجاب والثقة وتقدير الذات والمشاعر.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37106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737112F-D879-7D2B-20B3-38460B219F34}"/>
              </a:ext>
            </a:extLst>
          </p:cNvPr>
          <p:cNvPicPr>
            <a:picLocks noChangeAspect="1"/>
          </p:cNvPicPr>
          <p:nvPr/>
        </p:nvPicPr>
        <p:blipFill>
          <a:blip r:embed="rId3"/>
          <a:stretch>
            <a:fillRect/>
          </a:stretch>
        </p:blipFill>
        <p:spPr>
          <a:xfrm>
            <a:off x="1000163" y="0"/>
            <a:ext cx="8678687" cy="6334851"/>
          </a:xfrm>
          <a:prstGeom prst="rect">
            <a:avLst/>
          </a:prstGeom>
        </p:spPr>
      </p:pic>
    </p:spTree>
    <p:extLst>
      <p:ext uri="{BB962C8B-B14F-4D97-AF65-F5344CB8AC3E}">
        <p14:creationId xmlns:p14="http://schemas.microsoft.com/office/powerpoint/2010/main" val="1327692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5" y="649543"/>
            <a:ext cx="631749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أهمية إدارة السمعة الإلكترونية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71148" y="2295644"/>
            <a:ext cx="10541000" cy="2266711"/>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تعتبر السمعة رأس المال الفعلي لدى المؤسسات والشركات، فبدونها الشركات لن تسير على درب الشركات الكبرى. بل أن انتهاء سيكون سريعًا، لذلك أدركت الشركات والمؤسسات المختلفة أهمية السمعة الإلكترونية. وأن شركتك أصبحت على المحك أما في الاستقرار أو الدخول في صراعات تنتهي بك في النهاية إلى القاع. لذلك أردنا في أفضل شركات إدارة السمعة بدبي </a:t>
            </a:r>
            <a:r>
              <a:rPr lang="ar-EG" sz="1600" dirty="0" err="1">
                <a:latin typeface="Alexandria" pitchFamily="2" charset="-78"/>
                <a:cs typeface="Alexandria" pitchFamily="2" charset="-78"/>
              </a:rPr>
              <a:t>رايزهب</a:t>
            </a:r>
            <a:r>
              <a:rPr lang="ar-EG" sz="1600" dirty="0">
                <a:latin typeface="Alexandria" pitchFamily="2" charset="-78"/>
                <a:cs typeface="Alexandria" pitchFamily="2" charset="-78"/>
              </a:rPr>
              <a:t> على أن نوفر لكم هذه الخدمة من أجل المساهمة في إدارة سمعة شركتك بالشكل الذي يليق بها. وهو جانب هام يتم من خلال فريق علاقات عامة لديه الخبرات الكبيرة في التعامل مع كافة المواقف السلبية والإيجابية تجاه الشركة والتعبير عن علامتك التجارية بشكل مميز.</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8418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96429" y="649543"/>
            <a:ext cx="786160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إحصائيات دالة على أهمية إدارة السمعة الإلكترونية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37988"/>
            <a:ext cx="1054100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عندما يتم كتابة تعليق سيء أو إيجابي عن المنتجات أو الخدمات فإن هذا يؤثر بنسبة 85% على قرارات الشراء على المنتجات.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عندما تقدم عمل تجاري محلي وتجد ردود الفعل الإيجابية عليه فإن هذا يؤثر على أكثر من 70% من الأشخاص بشراء المنتجات منك بدلًا من المنافسين.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يتم الاعتماد على محركات البحث لمعرفة طبيعة النشاط التجاري والعمل التجاري وهو ما يجعل أكثر من 65% من الأشخاص يثقون في محركات البحث وهذا يعني ضرورة تواجدك بقوة على محركات البحث.</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دائمًا قم بإبراز ردود الفعل الحصري على المنتجات أو الخدمات. لأن أكثر من 80% من الأشخاص لا يعترفون بردود الفعل القديمة التي تخطت الـ 3 أشهر.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تؤثر تصنيفات النجوم على من يقوم بشراء المنتج التجاري وذلك بنسبة بيع تصل إلى 25%.</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أثبتت العديد من الاحصائيات أنه أكثر من 74% من الأشخاص يطلعون على التعليقات على الويب.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1192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5" y="649543"/>
            <a:ext cx="631749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أبرز فوائد إدارة السمعة الإلكترونية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71148" y="2295644"/>
            <a:ext cx="10541000" cy="2636043"/>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التعبير عن هويتك عبر الإنترنت من أهم العناصر الرئيسية التي يمكنك القيام به هو أنها تعبر عنك بطريقة إيجابية.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تقوم بتوضيح العلامة التجارية في جوجل بشكل إيجابي مما يتعرف عليها الجمهور المستهدف.</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تحافظ على اسم الشركة أو المؤسسة على الويب.</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الثقة والمصداقية في المنتجات والخدمات المقدمة.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بناء العلاقات القوية مع الجمهور المستهدف.</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معالجة الهجمات التي تؤثر على السمعة الإلكترونية.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تسيطر على كافة التعليقات السلبية والغير حقيقية.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19282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5" y="649543"/>
            <a:ext cx="631749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إدارة السمعة الإلكترونية</a:t>
            </a:r>
          </a:p>
        </p:txBody>
      </p:sp>
      <p:sp>
        <p:nvSpPr>
          <p:cNvPr id="5" name="Rectangle 4"/>
          <p:cNvSpPr/>
          <p:nvPr/>
        </p:nvSpPr>
        <p:spPr>
          <a:xfrm>
            <a:off x="961383" y="806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95873" y="10907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9045"/>
            <a:ext cx="10541000"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متابعة صفحات على </a:t>
            </a:r>
            <a:r>
              <a:rPr lang="ar-EG" sz="1600" dirty="0" err="1">
                <a:latin typeface="Alexandria" pitchFamily="2" charset="-78"/>
                <a:cs typeface="Alexandria" pitchFamily="2" charset="-78"/>
              </a:rPr>
              <a:t>السوشيال</a:t>
            </a:r>
            <a:r>
              <a:rPr lang="ar-EG" sz="1600" dirty="0">
                <a:latin typeface="Alexandria" pitchFamily="2" charset="-78"/>
                <a:cs typeface="Alexandria" pitchFamily="2" charset="-78"/>
              </a:rPr>
              <a:t> ميديا، تعتبر من أهم الطرق الأولية التي تساعدك على إدارة السمعة الإلكترونية، وخاصة أن هذا يتم مراقبته بالشكل الجيد.</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تصميم موقع إلكتروني احترافي وأكثر أمانًا يعتبر من أهم الطرق التي تجعلك قادر على إدارة مؤسستك بالشكل الجيد ويحتوي على العديد من المعلومات التي يحتاج إليها.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كتابة محتوى عالي الجودة تعد من أهم العناصر الرئيسية التي يمكنك أن تقوم بها من أجل إدارة السمعة الإلكترونية بطريقة احترافية هو كتابة مقالات متوافقة مع </a:t>
            </a:r>
            <a:r>
              <a:rPr lang="ar-EG" sz="1600" dirty="0" err="1">
                <a:latin typeface="Alexandria" pitchFamily="2" charset="-78"/>
                <a:cs typeface="Alexandria" pitchFamily="2" charset="-78"/>
              </a:rPr>
              <a:t>السيو</a:t>
            </a:r>
            <a:r>
              <a:rPr lang="ar-EG" sz="1600" dirty="0">
                <a:latin typeface="Alexandria" pitchFamily="2" charset="-78"/>
                <a:cs typeface="Alexandria" pitchFamily="2" charset="-78"/>
              </a:rPr>
              <a:t>. وكذلك كتابة </a:t>
            </a:r>
            <a:r>
              <a:rPr lang="ar-EG" sz="1600" dirty="0" err="1">
                <a:latin typeface="Alexandria" pitchFamily="2" charset="-78"/>
                <a:cs typeface="Alexandria" pitchFamily="2" charset="-78"/>
              </a:rPr>
              <a:t>بوستات</a:t>
            </a:r>
            <a:r>
              <a:rPr lang="ar-EG" sz="1600" dirty="0">
                <a:latin typeface="Alexandria" pitchFamily="2" charset="-78"/>
                <a:cs typeface="Alexandria" pitchFamily="2" charset="-78"/>
              </a:rPr>
              <a:t> </a:t>
            </a:r>
            <a:r>
              <a:rPr lang="ar-EG" sz="1600" dirty="0" err="1">
                <a:latin typeface="Alexandria" pitchFamily="2" charset="-78"/>
                <a:cs typeface="Alexandria" pitchFamily="2" charset="-78"/>
              </a:rPr>
              <a:t>السوشيال</a:t>
            </a:r>
            <a:r>
              <a:rPr lang="ar-EG" sz="1600" dirty="0">
                <a:latin typeface="Alexandria" pitchFamily="2" charset="-78"/>
                <a:cs typeface="Alexandria" pitchFamily="2" charset="-78"/>
              </a:rPr>
              <a:t> ميديا.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تهيئة الموقع الإلكتروني من أجل التواجد ضمن النتائج الأولى لمحركات البحث ومن خلالها تتعرف على الكلمة الرئيسية التي تساعدك على تحقيق الأفضل.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متابعة ردود الفعل التي تتعلق بالعملاء والرد على كافة الاستفسارات في أسرع وقت وحل المشكلات التي تواجه العملاء.</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مراجعة التقييمات على الويب لأن هذا يؤثر كثيرًا على جلب العملاء.</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42338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العوامل المؤثرة في بناء السمعة الإلكترونية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71148" y="2295644"/>
            <a:ext cx="10541000" cy="2266711"/>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يلعب السلوك الأخلاقي دورًا كبيرًا في خلق بيئة عمل إيجابية تؤثر على نجاح المنتج في أو العمل في الخارج.</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من أجل أن تحقق التأثير في العملاء لابد من تحديد القيمة التي توليها إلى العملاء وكذلك تحسين تجربة العملاء.</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خلق نوع من المسؤولية الاجتماعية التي تتعلق بإدارة السمعة الإلكترونية بشكل إيجابي.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جودة الخدمات التي تقدمها لها دورًا كبيرًا في تحسين السمعة وإدارتها بالشكل المناسب لك.</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التواجد على الويب تعتبر من أهم العوامل الإيجابية التي تعمل من خلال إدارة السمعة الإلكترونية هو الظهور الإعلامي الخاص بعلامتك التجارية.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23087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طريقة التخطيط التي تساعدك على إدارة السمعة الإلكترونية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26671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بداية الإدارة الجيدة تبدأ من دراسة ومعرفة المخاطر والتهديدات التي تواجه عملك أو نشاطك التجاري على الويب، ولذلك عليك معرفة ما يلي: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يجب أن تقوم بدراسة نفسك جيدًا.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أن تحدد نقاط الضعف التي تواجهك.</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أن تقوم بمعرفة أبرز العيوب.</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فهم كافة الموارد البشرية والمادية التي تملكها.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846849" y="1854369"/>
            <a:ext cx="440284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أولًا: دراسة المخاطر</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003925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طريقة التخطيط التي تساعدك على إدارة السمعة الإلكترونية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يجب أن تتعامل مع </a:t>
            </a:r>
            <a:r>
              <a:rPr lang="ar-EG" sz="1600" dirty="0" err="1">
                <a:latin typeface="Alexandria" pitchFamily="2" charset="-78"/>
                <a:cs typeface="Alexandria" pitchFamily="2" charset="-78"/>
              </a:rPr>
              <a:t>السوشيال</a:t>
            </a:r>
            <a:r>
              <a:rPr lang="ar-EG" sz="1600" dirty="0">
                <a:latin typeface="Alexandria" pitchFamily="2" charset="-78"/>
                <a:cs typeface="Alexandria" pitchFamily="2" charset="-78"/>
              </a:rPr>
              <a:t> ميديا والتحول الرقمي في العموم على أنه هو حامل الأسرار الذي إذا أغضبته سيتم كشف أسرارك كلها. فأحرص دائمًا على الأمان وعلى أن تقوم بتقديم المنتجات والخدمات المناسبة للجمهور المستهدف وغيرها من التحليلات الأخرى التي تجعلك قادر على إدارة السمعة الإلكترونية بشكل منظم.</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تعتبر واحدة أهم الطرق التي تخطط لها جيدًا هو محاولة التعبير بشكل إيجابي عن الخدمات والمنتجات التي تقدمها. وهو الهدف الأسمى الذي يمكنك من الاستمرار والبقاء على </a:t>
            </a:r>
            <a:r>
              <a:rPr lang="ar-EG" sz="1600" dirty="0" err="1">
                <a:latin typeface="Alexandria" pitchFamily="2" charset="-78"/>
                <a:cs typeface="Alexandria" pitchFamily="2" charset="-78"/>
              </a:rPr>
              <a:t>السوشيال</a:t>
            </a:r>
            <a:r>
              <a:rPr lang="ar-EG" sz="1600" dirty="0">
                <a:latin typeface="Alexandria" pitchFamily="2" charset="-78"/>
                <a:cs typeface="Alexandria" pitchFamily="2" charset="-78"/>
              </a:rPr>
              <a:t> ميديا باستمرار.</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846849" y="1854369"/>
            <a:ext cx="440284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ثانيًا: الأمان</a:t>
            </a:r>
            <a:endParaRPr lang="en-US" sz="2400" b="1" dirty="0">
              <a:solidFill>
                <a:schemeClr val="bg1"/>
              </a:solidFill>
              <a:latin typeface="Aldhabi" panose="01000000000000000000" pitchFamily="2" charset="-78"/>
              <a:cs typeface="Alexandria"/>
            </a:endParaRPr>
          </a:p>
        </p:txBody>
      </p:sp>
      <p:sp>
        <p:nvSpPr>
          <p:cNvPr id="2" name="Rectangle: Rounded Corners 1">
            <a:extLst>
              <a:ext uri="{FF2B5EF4-FFF2-40B4-BE49-F238E27FC236}">
                <a16:creationId xmlns:a16="http://schemas.microsoft.com/office/drawing/2014/main" id="{1601FF13-3BC6-6145-B6D3-A3D6A6D06495}"/>
              </a:ext>
            </a:extLst>
          </p:cNvPr>
          <p:cNvSpPr/>
          <p:nvPr/>
        </p:nvSpPr>
        <p:spPr>
          <a:xfrm>
            <a:off x="6755436" y="3425971"/>
            <a:ext cx="440284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ثالثًا خلق </a:t>
            </a:r>
            <a:r>
              <a:rPr lang="ar-EG" sz="2400" b="1" dirty="0" err="1">
                <a:solidFill>
                  <a:schemeClr val="bg1"/>
                </a:solidFill>
                <a:latin typeface="Aldhabi" panose="01000000000000000000" pitchFamily="2" charset="-78"/>
                <a:cs typeface="Alexandria"/>
              </a:rPr>
              <a:t>إنطباع</a:t>
            </a:r>
            <a:r>
              <a:rPr lang="ar-EG" sz="2400" b="1" dirty="0">
                <a:solidFill>
                  <a:schemeClr val="bg1"/>
                </a:solidFill>
                <a:latin typeface="Aldhabi" panose="01000000000000000000" pitchFamily="2" charset="-78"/>
                <a:cs typeface="Alexandria"/>
              </a:rPr>
              <a:t> جيد</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667370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طريقة التخطيط التي تساعدك على إدارة السمعة الإلكترونية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من أجل إدارة السمعة الإلكترونية يجب أن تختار منصة أو قناة اتصال رقمية مناسبة له وتقربه إلى الجمهور المستهدف. فهذا يساعدك على جذب أكبر عدد ممكن من العملاء بكل تأكيد.</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يجب أن تقوم بالتعبير بإيجابية عن الخدمات والمنتجات التي تقدمها وهو أمر يتم من خلال كتابة كل ما هو جيد في مدونتك. وعلى </a:t>
            </a:r>
            <a:r>
              <a:rPr lang="ar-EG" sz="1600" dirty="0" err="1">
                <a:latin typeface="Alexandria" pitchFamily="2" charset="-78"/>
                <a:cs typeface="Alexandria" pitchFamily="2" charset="-78"/>
              </a:rPr>
              <a:t>السوشيال</a:t>
            </a:r>
            <a:r>
              <a:rPr lang="ar-EG" sz="1600" dirty="0">
                <a:latin typeface="Alexandria" pitchFamily="2" charset="-78"/>
                <a:cs typeface="Alexandria" pitchFamily="2" charset="-78"/>
              </a:rPr>
              <a:t> ميديا فهذا يؤثر كثيرًا على آراء الجمهور.</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4973444" y="1854369"/>
            <a:ext cx="627624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رابعًا اختيار المنصة الرقمية الأفضل لك</a:t>
            </a:r>
            <a:endParaRPr lang="en-US" sz="2400" b="1" dirty="0">
              <a:solidFill>
                <a:schemeClr val="bg1"/>
              </a:solidFill>
              <a:latin typeface="Aldhabi" panose="01000000000000000000" pitchFamily="2" charset="-78"/>
              <a:cs typeface="Alexandria"/>
            </a:endParaRPr>
          </a:p>
        </p:txBody>
      </p:sp>
      <p:sp>
        <p:nvSpPr>
          <p:cNvPr id="2" name="Rectangle: Rounded Corners 1">
            <a:extLst>
              <a:ext uri="{FF2B5EF4-FFF2-40B4-BE49-F238E27FC236}">
                <a16:creationId xmlns:a16="http://schemas.microsoft.com/office/drawing/2014/main" id="{1601FF13-3BC6-6145-B6D3-A3D6A6D06495}"/>
              </a:ext>
            </a:extLst>
          </p:cNvPr>
          <p:cNvSpPr/>
          <p:nvPr/>
        </p:nvSpPr>
        <p:spPr>
          <a:xfrm>
            <a:off x="6891296" y="3606117"/>
            <a:ext cx="440284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خامسًا التعبير بإيجابية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4249521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معوقات بناء 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87471"/>
            <a:ext cx="10541000" cy="152804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تعد عملية بناء السمعة واحدة من الأنشطة المهمة للعلاقات العامة، فالصورة الذهنية وسمعة المنظمة تقوم بعكس الواقع، وهي تحمل المعلومات عنها إلى العقل الإنساني الذي لا يواجه العقل مباشرة إنما </a:t>
            </a:r>
            <a:r>
              <a:rPr lang="ar-EG" sz="1600" dirty="0" err="1">
                <a:latin typeface="Alexandria" pitchFamily="2" charset="-78"/>
                <a:cs typeface="Alexandria" pitchFamily="2" charset="-78"/>
              </a:rPr>
              <a:t>يواجهه</a:t>
            </a:r>
            <a:r>
              <a:rPr lang="ar-EG" sz="1600" dirty="0">
                <a:latin typeface="Alexandria" pitchFamily="2" charset="-78"/>
                <a:cs typeface="Alexandria" pitchFamily="2" charset="-78"/>
              </a:rPr>
              <a:t> بطريقة غير مباشرة وهي الوصف. فالعلاقات العامة تقوم بجزء كبير من وظيفتها عبر التقديم غير المباشر للواقع، وهي في الأساس عبارة عن الجهد التخطيطي والمتواصل لبناء والمحافظة على السمعة الطيبة والفهم المتبادل بين 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65685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نماذج من معوقات بناء 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87471"/>
            <a:ext cx="10541000" cy="2266711"/>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غياب الإطار القيمي الذي يحكم ممارسات العمل الخدمي بمنظمات القطاع الثالث.</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نقص الاهتمام بتقييم مشكلات الجماهير ومعرفة آرائهم فيما يتلقون من خدمات، وذلك للحكم على نتائج المنظمة غير الربحية.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قلة استثمار المنظمات غير الربحية للموارد والإمكانات المتاحة لها.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وجود علاقات شخصية واتجاهات سلبية لدى بعض الأعضاء والعاملين مما يؤدي إعاقة اتخاذ قرارات فعالة.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ندرة استخدام العاملين لتكنولوجيا المعلومات والاتصالات في اتخاذ القرارات، مع عدم إنكارها لدورها الحيوي.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6818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أفضل خطط النشر لبناء السمعة</a:t>
            </a:r>
            <a:endParaRPr lang="ar-EG" sz="24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87471"/>
            <a:ext cx="10541000" cy="800219"/>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هي استراتيجيات محكمة التنظيم تهدف إلى تحديد كيفية، متى، وأين يتم نشر المحتوى، سواء كان ذلك على منصات التواصل الاجتماعي، المواقع الإلكترونية، أو عبر وسائل الإعلام التقليدية. </a:t>
            </a:r>
            <a:r>
              <a:rPr lang="ar-EG" sz="1600" dirty="0" smtClean="0">
                <a:latin typeface="Alexandria" pitchFamily="2" charset="-78"/>
                <a:cs typeface="Alexandria" pitchFamily="2" charset="-78"/>
              </a:rPr>
              <a:t>الهدف </a:t>
            </a:r>
            <a:r>
              <a:rPr lang="ar-EG" sz="1600" dirty="0">
                <a:latin typeface="Alexandria" pitchFamily="2" charset="-78"/>
                <a:cs typeface="Alexandria" pitchFamily="2" charset="-78"/>
              </a:rPr>
              <a:t>من خطط النشر هو تحقيق أقصى تأثير للمحتوى وضمان الوصول إلى الجمهور المستهدف بأكثر الطرق فاعلية. </a:t>
            </a: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5444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أفضل خطط النشر لبناء 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09929"/>
            <a:ext cx="10541000"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highlight>
                  <a:srgbClr val="669BBC"/>
                </a:highlight>
                <a:latin typeface="Alexandria" pitchFamily="2" charset="-78"/>
                <a:cs typeface="Alexandria" pitchFamily="2" charset="-78"/>
              </a:rPr>
              <a:t>أفضل أنواع المحتوى على </a:t>
            </a:r>
            <a:r>
              <a:rPr lang="en-US" sz="1600" u="sng" dirty="0">
                <a:highlight>
                  <a:srgbClr val="669BBC"/>
                </a:highlight>
                <a:latin typeface="Alexandria" pitchFamily="2" charset="-78"/>
                <a:cs typeface="Alexandria" pitchFamily="2" charset="-78"/>
              </a:rPr>
              <a:t>Instagram:</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الصور: تُعد الصور عالية الجودة والجذابة من أساسيات المحتوى على </a:t>
            </a:r>
            <a:r>
              <a:rPr lang="en-US" sz="1600" dirty="0">
                <a:latin typeface="Alexandria" pitchFamily="2" charset="-78"/>
                <a:cs typeface="Alexandria" pitchFamily="2" charset="-78"/>
              </a:rPr>
              <a:t>Instagram.</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الفيديوهات: مقاطع الفيديو القصيرة والجذابة تزيد من التفاعل وتلفت انتباه المستخدمين.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القصص</a:t>
            </a:r>
            <a:r>
              <a:rPr lang="en-US" sz="1600" dirty="0">
                <a:latin typeface="Alexandria" pitchFamily="2" charset="-78"/>
                <a:cs typeface="Alexandria" pitchFamily="2" charset="-78"/>
              </a:rPr>
              <a:t>Stories): </a:t>
            </a:r>
            <a:r>
              <a:rPr lang="ar-EG" sz="1600" dirty="0">
                <a:latin typeface="Alexandria" pitchFamily="2" charset="-78"/>
                <a:cs typeface="Alexandria" pitchFamily="2" charset="-78"/>
              </a:rPr>
              <a:t>) تتيح مشاركة اللحظات اليومية والتفاعل المباشر مع المتابعين.</a:t>
            </a:r>
          </a:p>
          <a:p>
            <a:pPr marL="285750" indent="-285750" algn="just" rtl="1">
              <a:lnSpc>
                <a:spcPct val="150000"/>
              </a:lnSpc>
              <a:buFont typeface="Wingdings" panose="05000000000000000000" pitchFamily="2" charset="2"/>
              <a:buChar char="ü"/>
            </a:pPr>
            <a:r>
              <a:rPr lang="ar-EG" sz="1600" dirty="0" err="1">
                <a:latin typeface="Alexandria" pitchFamily="2" charset="-78"/>
                <a:cs typeface="Alexandria" pitchFamily="2" charset="-78"/>
              </a:rPr>
              <a:t>الريلز</a:t>
            </a:r>
            <a:r>
              <a:rPr lang="ar-EG" sz="1600" dirty="0">
                <a:latin typeface="Alexandria" pitchFamily="2" charset="-78"/>
                <a:cs typeface="Alexandria" pitchFamily="2" charset="-78"/>
              </a:rPr>
              <a:t> </a:t>
            </a:r>
            <a:r>
              <a:rPr lang="en-US" sz="1600" dirty="0">
                <a:latin typeface="Alexandria" pitchFamily="2" charset="-78"/>
                <a:cs typeface="Alexandria" pitchFamily="2" charset="-78"/>
              </a:rPr>
              <a:t>Reels): </a:t>
            </a:r>
            <a:r>
              <a:rPr lang="ar-EG" sz="1600" dirty="0">
                <a:latin typeface="Alexandria" pitchFamily="2" charset="-78"/>
                <a:cs typeface="Alexandria" pitchFamily="2" charset="-78"/>
              </a:rPr>
              <a:t>) مقاطع الفيديو القصيرة التي تركز على الإبداع والتسلية.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البث المباشر: الذي يتيح تقديم معلومات أكثر تفصيلًا.</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أفضل أنواع الإعلانات على </a:t>
            </a:r>
            <a:r>
              <a:rPr lang="en-US" sz="1600" dirty="0">
                <a:highlight>
                  <a:srgbClr val="669BBC"/>
                </a:highlight>
                <a:latin typeface="Alexandria" pitchFamily="2" charset="-78"/>
                <a:cs typeface="Alexandria" pitchFamily="2" charset="-78"/>
              </a:rPr>
              <a:t>Instagram:</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الإعلانات المصورة: استخدام الصور الجذابة مع نصوص قصيرة يلفت الانتباه بسهولة.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الفيديو: مقاطع الفيديو القصيرة تعزز الرسائل الإعلانية بشكل فعال.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القصص (</a:t>
            </a:r>
            <a:r>
              <a:rPr lang="en-US" sz="1600" dirty="0">
                <a:latin typeface="Alexandria" pitchFamily="2" charset="-78"/>
                <a:cs typeface="Alexandria" pitchFamily="2" charset="-78"/>
              </a:rPr>
              <a:t>Stories Ads): </a:t>
            </a:r>
            <a:r>
              <a:rPr lang="ar-EG" sz="1600" dirty="0">
                <a:latin typeface="Alexandria" pitchFamily="2" charset="-78"/>
                <a:cs typeface="Alexandria" pitchFamily="2" charset="-78"/>
              </a:rPr>
              <a:t>تتيح الوصول إلى المستخدمين بشكل مباشر وسريع.</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a:t>
            </a:r>
            <a:r>
              <a:rPr lang="ar-EG" sz="1600" dirty="0" err="1">
                <a:latin typeface="Alexandria" pitchFamily="2" charset="-78"/>
                <a:cs typeface="Alexandria" pitchFamily="2" charset="-78"/>
              </a:rPr>
              <a:t>الريلز</a:t>
            </a:r>
            <a:r>
              <a:rPr lang="ar-EG" sz="1600" dirty="0">
                <a:latin typeface="Alexandria" pitchFamily="2" charset="-78"/>
                <a:cs typeface="Alexandria" pitchFamily="2" charset="-78"/>
              </a:rPr>
              <a:t> (</a:t>
            </a:r>
            <a:r>
              <a:rPr lang="en-US" sz="1600" dirty="0">
                <a:latin typeface="Alexandria" pitchFamily="2" charset="-78"/>
                <a:cs typeface="Alexandria" pitchFamily="2" charset="-78"/>
              </a:rPr>
              <a:t>Reels Ads): </a:t>
            </a:r>
            <a:r>
              <a:rPr lang="ar-EG" sz="1600" dirty="0">
                <a:latin typeface="Alexandria" pitchFamily="2" charset="-78"/>
                <a:cs typeface="Alexandria" pitchFamily="2" charset="-78"/>
              </a:rPr>
              <a:t>تتيح للمعلنين الاستفادة من شعبية البكرات في الوصول إلى جمهور واسع.</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9E51D47-D33C-BB5F-2FA1-BF22ABCE9365}"/>
              </a:ext>
            </a:extLst>
          </p:cNvPr>
          <p:cNvPicPr>
            <a:picLocks noChangeAspect="1"/>
          </p:cNvPicPr>
          <p:nvPr/>
        </p:nvPicPr>
        <p:blipFill>
          <a:blip r:embed="rId3"/>
          <a:stretch>
            <a:fillRect/>
          </a:stretch>
        </p:blipFill>
        <p:spPr>
          <a:xfrm>
            <a:off x="617280" y="2729405"/>
            <a:ext cx="2267125" cy="2267125"/>
          </a:xfrm>
          <a:prstGeom prst="rect">
            <a:avLst/>
          </a:prstGeom>
        </p:spPr>
      </p:pic>
    </p:spTree>
    <p:extLst>
      <p:ext uri="{BB962C8B-B14F-4D97-AF65-F5344CB8AC3E}">
        <p14:creationId xmlns:p14="http://schemas.microsoft.com/office/powerpoint/2010/main" val="3166481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13803"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أفضل خطط النشر لبناء 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3389" y="1693454"/>
            <a:ext cx="10821581"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highlight>
                  <a:srgbClr val="669BBC"/>
                </a:highlight>
                <a:latin typeface="Alexandria" pitchFamily="2" charset="-78"/>
                <a:cs typeface="Alexandria" pitchFamily="2" charset="-78"/>
              </a:rPr>
              <a:t>أفضل أنواع المحتوى على </a:t>
            </a:r>
            <a:r>
              <a:rPr lang="en-US" sz="1600" u="sng" dirty="0" err="1">
                <a:highlight>
                  <a:srgbClr val="669BBC"/>
                </a:highlight>
                <a:latin typeface="Alexandria" pitchFamily="2" charset="-78"/>
                <a:cs typeface="Alexandria" pitchFamily="2" charset="-78"/>
              </a:rPr>
              <a:t>facebook</a:t>
            </a:r>
            <a:endParaRPr lang="en-US" sz="1600" u="sng" dirty="0">
              <a:highlight>
                <a:srgbClr val="669BBC"/>
              </a:highlight>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الصور والفيديوهات: المحتوى البصري يجذب الانتباه ويزيد من التفاعل، خصوصًا إذا كان عالي الجودة.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المنشورات النصية القصيرة: التي تحتوي على اقتباسات أو أسئلة تثير التفاعل بين المتابعين.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القصص (</a:t>
            </a:r>
            <a:r>
              <a:rPr lang="en-US" sz="1600" dirty="0">
                <a:latin typeface="Alexandria" pitchFamily="2" charset="-78"/>
                <a:cs typeface="Alexandria" pitchFamily="2" charset="-78"/>
              </a:rPr>
              <a:t>Stories): </a:t>
            </a:r>
            <a:r>
              <a:rPr lang="ar-EG" sz="1600" dirty="0">
                <a:latin typeface="Alexandria" pitchFamily="2" charset="-78"/>
                <a:cs typeface="Alexandria" pitchFamily="2" charset="-78"/>
              </a:rPr>
              <a:t>لتشارك اللحظات اليومية والمحتوى الزمني القصير.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البث المباشر </a:t>
            </a:r>
            <a:r>
              <a:rPr lang="en-US" sz="1600" dirty="0">
                <a:latin typeface="Alexandria" pitchFamily="2" charset="-78"/>
                <a:cs typeface="Alexandria" pitchFamily="2" charset="-78"/>
              </a:rPr>
              <a:t>Live Video </a:t>
            </a:r>
            <a:r>
              <a:rPr lang="ar-EG" sz="1600" dirty="0">
                <a:latin typeface="Alexandria" pitchFamily="2" charset="-78"/>
                <a:cs typeface="Alexandria" pitchFamily="2" charset="-78"/>
              </a:rPr>
              <a:t>للتفاعل المباشر مع المتابعين ومشاركة الأحداث بشكل فوري.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المقالات والمدونات: الروابط إلى المقالات والمدونات التي تقدم معلومات مفيدة ومحتوى ذو قيمة.</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أفضل أنواع الإعلانات على </a:t>
            </a:r>
            <a:r>
              <a:rPr lang="en-US" sz="1600" dirty="0" err="1">
                <a:highlight>
                  <a:srgbClr val="669BBC"/>
                </a:highlight>
                <a:latin typeface="Alexandria" pitchFamily="2" charset="-78"/>
                <a:cs typeface="Alexandria" pitchFamily="2" charset="-78"/>
              </a:rPr>
              <a:t>facebook</a:t>
            </a:r>
            <a:endParaRPr lang="en-US" sz="1600" dirty="0">
              <a:highlight>
                <a:srgbClr val="669BBC"/>
              </a:highlight>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الإعلانات المصورة: استخدام صور جذابة تجذب الانتباه.</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الفيديو: مقاطع الفيديو القصيرة التي تشرح المنتجات أو الخدمات.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الكتالوج: لعرض مجموعة من المنتجات في إعلان واحد.</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الإعلانات </a:t>
            </a:r>
            <a:r>
              <a:rPr lang="en-US" sz="1600" dirty="0">
                <a:latin typeface="Alexandria" pitchFamily="2" charset="-78"/>
                <a:cs typeface="Alexandria" pitchFamily="2" charset="-78"/>
              </a:rPr>
              <a:t>Carousel Ads </a:t>
            </a:r>
            <a:r>
              <a:rPr lang="ar-EG" sz="1600" dirty="0">
                <a:latin typeface="Alexandria" pitchFamily="2" charset="-78"/>
                <a:cs typeface="Alexandria" pitchFamily="2" charset="-78"/>
              </a:rPr>
              <a:t>التي تتيح عرض عدة صور أو فيديوهات في إعلان واحد.</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القصص </a:t>
            </a:r>
            <a:r>
              <a:rPr lang="en-US" sz="1600" dirty="0">
                <a:latin typeface="Alexandria" pitchFamily="2" charset="-78"/>
                <a:cs typeface="Alexandria" pitchFamily="2" charset="-78"/>
              </a:rPr>
              <a:t>Stories Ads) </a:t>
            </a:r>
            <a:r>
              <a:rPr lang="ar-EG" sz="1600" dirty="0">
                <a:latin typeface="Alexandria" pitchFamily="2" charset="-78"/>
                <a:cs typeface="Alexandria" pitchFamily="2" charset="-78"/>
              </a:rPr>
              <a:t>تصل بسرعة وتفاعل إلى المستخدمين.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2D8CD063-8833-7440-F23C-551CAF939DFF}"/>
              </a:ext>
            </a:extLst>
          </p:cNvPr>
          <p:cNvPicPr>
            <a:picLocks noChangeAspect="1"/>
          </p:cNvPicPr>
          <p:nvPr/>
        </p:nvPicPr>
        <p:blipFill>
          <a:blip r:embed="rId3"/>
          <a:stretch>
            <a:fillRect/>
          </a:stretch>
        </p:blipFill>
        <p:spPr>
          <a:xfrm>
            <a:off x="-97522" y="2141974"/>
            <a:ext cx="2162364" cy="2162364"/>
          </a:xfrm>
          <a:prstGeom prst="rect">
            <a:avLst/>
          </a:prstGeom>
        </p:spPr>
      </p:pic>
    </p:spTree>
    <p:extLst>
      <p:ext uri="{BB962C8B-B14F-4D97-AF65-F5344CB8AC3E}">
        <p14:creationId xmlns:p14="http://schemas.microsoft.com/office/powerpoint/2010/main" val="1753537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345306"/>
            <a:ext cx="11672816"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أفضل خطط النشر لبناء السمعة</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08417" y="1356423"/>
            <a:ext cx="11525471" cy="4852034"/>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highlight>
                  <a:srgbClr val="669BBC"/>
                </a:highlight>
                <a:latin typeface="Alexandria" pitchFamily="2" charset="-78"/>
                <a:cs typeface="Alexandria" pitchFamily="2" charset="-78"/>
              </a:rPr>
              <a:t>أفضل أنواع المحتوى على </a:t>
            </a:r>
            <a:r>
              <a:rPr lang="en-US" sz="1600" u="sng" dirty="0">
                <a:highlight>
                  <a:srgbClr val="669BBC"/>
                </a:highlight>
                <a:latin typeface="Alexandria" pitchFamily="2" charset="-78"/>
                <a:cs typeface="Alexandria" pitchFamily="2" charset="-78"/>
              </a:rPr>
              <a:t>YouTube</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فيديوهات تعليمية وتثقيفية: تقديم معلومات قيمة ونصائح عملية في مجالات متنوعة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فيديوهات مراجعات المنتجات: تجذب المشاهدين الذين يبحثون عن معلومات قبل شراء المنتجات.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فيديوهات ترفيهية: مثل التحديات، </a:t>
            </a:r>
            <a:r>
              <a:rPr lang="ar-EG" sz="1600" dirty="0" err="1">
                <a:latin typeface="Alexandria" pitchFamily="2" charset="-78"/>
                <a:cs typeface="Alexandria" pitchFamily="2" charset="-78"/>
              </a:rPr>
              <a:t>الفلوجات</a:t>
            </a:r>
            <a:r>
              <a:rPr lang="ar-EG" sz="1600" dirty="0">
                <a:latin typeface="Alexandria" pitchFamily="2" charset="-78"/>
                <a:cs typeface="Alexandria" pitchFamily="2" charset="-78"/>
              </a:rPr>
              <a:t>، والألعاب التي تجذب جمهورًا واسعًا وتزيد من التفاعل.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فيديوهات البث المباشر: للتفاعل الفوري مع المشاهدين والرد على أسئلتهم في الوقت الحقيقي.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فيديوهات المقابلات </a:t>
            </a:r>
            <a:r>
              <a:rPr lang="ar-EG" sz="1600" dirty="0" err="1">
                <a:latin typeface="Alexandria" pitchFamily="2" charset="-78"/>
                <a:cs typeface="Alexandria" pitchFamily="2" charset="-78"/>
              </a:rPr>
              <a:t>والبودكاست</a:t>
            </a:r>
            <a:r>
              <a:rPr lang="ar-EG" sz="1600" dirty="0">
                <a:latin typeface="Alexandria" pitchFamily="2" charset="-78"/>
                <a:cs typeface="Alexandria" pitchFamily="2" charset="-78"/>
              </a:rPr>
              <a:t>: مع خبراء في مجالات مختلفة لمناقشة موضوعات تهم الجمهور.</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أفضل أنواع الإعلانات على </a:t>
            </a:r>
            <a:r>
              <a:rPr lang="en-US" sz="1600" dirty="0">
                <a:highlight>
                  <a:srgbClr val="669BBC"/>
                </a:highlight>
                <a:latin typeface="Alexandria" pitchFamily="2" charset="-78"/>
                <a:cs typeface="Alexandria" pitchFamily="2" charset="-78"/>
              </a:rPr>
              <a:t>YouTube</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الفيديو القابلة للتخطي</a:t>
            </a:r>
            <a:r>
              <a:rPr lang="en-US" sz="1600" dirty="0">
                <a:latin typeface="Alexandria" pitchFamily="2" charset="-78"/>
                <a:cs typeface="Alexandria" pitchFamily="2" charset="-78"/>
              </a:rPr>
              <a:t>Skippable Ads): </a:t>
            </a:r>
            <a:r>
              <a:rPr lang="ar-EG" sz="1600" dirty="0">
                <a:latin typeface="Alexandria" pitchFamily="2" charset="-78"/>
                <a:cs typeface="Alexandria" pitchFamily="2" charset="-78"/>
              </a:rPr>
              <a:t>يمكن للمشاهدين تخطي الإعلان بعد 5 ثوانٍ، ما يجعله غير مزعج ويزيد من فرص التفاعل.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الإعلانات غير القابلة للتخطي </a:t>
            </a:r>
            <a:r>
              <a:rPr lang="en-US" sz="1600" dirty="0">
                <a:latin typeface="Alexandria" pitchFamily="2" charset="-78"/>
                <a:cs typeface="Alexandria" pitchFamily="2" charset="-78"/>
              </a:rPr>
              <a:t>Non-Skippable Ads): </a:t>
            </a:r>
            <a:r>
              <a:rPr lang="ar-EG" sz="1600" dirty="0">
                <a:latin typeface="Alexandria" pitchFamily="2" charset="-78"/>
                <a:cs typeface="Alexandria" pitchFamily="2" charset="-78"/>
              </a:rPr>
              <a:t>تضمن مشاهدة الإعلان بالكامل وتستمر حتى 15-20 ثانية.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الإعلانات </a:t>
            </a:r>
            <a:r>
              <a:rPr lang="ar-EG" sz="1600" dirty="0" err="1">
                <a:latin typeface="Alexandria" pitchFamily="2" charset="-78"/>
                <a:cs typeface="Alexandria" pitchFamily="2" charset="-78"/>
              </a:rPr>
              <a:t>البمب</a:t>
            </a:r>
            <a:r>
              <a:rPr lang="ar-EG" sz="1600" dirty="0">
                <a:latin typeface="Alexandria" pitchFamily="2" charset="-78"/>
                <a:cs typeface="Alexandria" pitchFamily="2" charset="-78"/>
              </a:rPr>
              <a:t> (</a:t>
            </a:r>
            <a:r>
              <a:rPr lang="en-US" sz="1600" dirty="0">
                <a:latin typeface="Alexandria" pitchFamily="2" charset="-78"/>
                <a:cs typeface="Alexandria" pitchFamily="2" charset="-78"/>
              </a:rPr>
              <a:t>Bumper Ads): </a:t>
            </a:r>
            <a:r>
              <a:rPr lang="ar-EG" sz="1600" dirty="0">
                <a:latin typeface="Alexandria" pitchFamily="2" charset="-78"/>
                <a:cs typeface="Alexandria" pitchFamily="2" charset="-78"/>
              </a:rPr>
              <a:t>فيديوهات قصيرة تدوم 6 ثوانٍ ولا يمكن تخطيها، مثالية للرسائل السريعة والمباشرة.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العرض (</a:t>
            </a:r>
            <a:r>
              <a:rPr lang="en-US" sz="1600" dirty="0">
                <a:latin typeface="Alexandria" pitchFamily="2" charset="-78"/>
                <a:cs typeface="Alexandria" pitchFamily="2" charset="-78"/>
              </a:rPr>
              <a:t>Display Ads): </a:t>
            </a:r>
            <a:r>
              <a:rPr lang="ar-EG" sz="1600" dirty="0">
                <a:latin typeface="Alexandria" pitchFamily="2" charset="-78"/>
                <a:cs typeface="Alexandria" pitchFamily="2" charset="-78"/>
              </a:rPr>
              <a:t>تظهر بجانب الفيديوهات المقترحة وعلى الصفحات الرئيسية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a:t>
            </a:r>
            <a:r>
              <a:rPr lang="ar-EG" sz="1600" dirty="0" err="1">
                <a:latin typeface="Alexandria" pitchFamily="2" charset="-78"/>
                <a:cs typeface="Alexandria" pitchFamily="2" charset="-78"/>
              </a:rPr>
              <a:t>الماستهيد</a:t>
            </a:r>
            <a:r>
              <a:rPr lang="ar-EG" sz="1600" dirty="0">
                <a:latin typeface="Alexandria" pitchFamily="2" charset="-78"/>
                <a:cs typeface="Alexandria" pitchFamily="2" charset="-78"/>
              </a:rPr>
              <a:t> (</a:t>
            </a:r>
            <a:r>
              <a:rPr lang="en-US" sz="1600" dirty="0">
                <a:latin typeface="Alexandria" pitchFamily="2" charset="-78"/>
                <a:cs typeface="Alexandria" pitchFamily="2" charset="-78"/>
              </a:rPr>
              <a:t>Masthead Ads): </a:t>
            </a:r>
            <a:r>
              <a:rPr lang="ar-EG" sz="1600" dirty="0">
                <a:latin typeface="Alexandria" pitchFamily="2" charset="-78"/>
                <a:cs typeface="Alexandria" pitchFamily="2" charset="-78"/>
              </a:rPr>
              <a:t>تظهر في أعلى الصفحة الرئيسية ليوتيوب لمدة 24 ساعة، مما يضمن رؤية عالية.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69137DE-5500-79E5-3F21-75ED38C19690}"/>
              </a:ext>
            </a:extLst>
          </p:cNvPr>
          <p:cNvPicPr>
            <a:picLocks noChangeAspect="1"/>
          </p:cNvPicPr>
          <p:nvPr/>
        </p:nvPicPr>
        <p:blipFill>
          <a:blip r:embed="rId3"/>
          <a:stretch>
            <a:fillRect/>
          </a:stretch>
        </p:blipFill>
        <p:spPr>
          <a:xfrm>
            <a:off x="358112" y="426450"/>
            <a:ext cx="2572730" cy="1103057"/>
          </a:xfrm>
          <a:prstGeom prst="rect">
            <a:avLst/>
          </a:prstGeom>
        </p:spPr>
      </p:pic>
    </p:spTree>
    <p:extLst>
      <p:ext uri="{BB962C8B-B14F-4D97-AF65-F5344CB8AC3E}">
        <p14:creationId xmlns:p14="http://schemas.microsoft.com/office/powerpoint/2010/main" val="3837643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13803"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أفضل خطط النشر لبناء 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3389" y="1693454"/>
            <a:ext cx="10821581"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highlight>
                  <a:srgbClr val="669BBC"/>
                </a:highlight>
                <a:latin typeface="Alexandria" pitchFamily="2" charset="-78"/>
                <a:cs typeface="Alexandria" pitchFamily="2" charset="-78"/>
              </a:rPr>
              <a:t>أفضل أنواع المحتوى على </a:t>
            </a:r>
            <a:r>
              <a:rPr lang="en-US" sz="1600" u="sng" dirty="0">
                <a:highlight>
                  <a:srgbClr val="669BBC"/>
                </a:highlight>
                <a:latin typeface="Alexandria" pitchFamily="2" charset="-78"/>
                <a:cs typeface="Alexandria" pitchFamily="2" charset="-78"/>
              </a:rPr>
              <a:t>X</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المحتوى التفاعلي: يشمل الاستطلاعات والأسئلة والمسابقات التي تشجع المستخدمين على التفاعل مباشرةً مع المنشورات.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المحتوى المرئي: الصور والفيديوهات القصيرة تجذب الانتباه وتزيد من معدلات التفاعل، خاصةً عندما تكون ذات جودة عالية ومحتوى جذاب.</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القصص والتحديثات اللحظية: مشاركة القصص اليومية والمحتوى اللحظي يجعل الجمهور يشعر بالترابط والمشاركة في الحياة اليومية للعلامة التجارية.</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أفضل أنواع الإعلانات على </a:t>
            </a:r>
            <a:r>
              <a:rPr lang="en-US" sz="1600" dirty="0">
                <a:highlight>
                  <a:srgbClr val="669BBC"/>
                </a:highlight>
                <a:latin typeface="Alexandria" pitchFamily="2" charset="-78"/>
                <a:cs typeface="Alexandria" pitchFamily="2" charset="-78"/>
              </a:rPr>
              <a:t>X</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البحث: استهداف المستخدمين الذين يبحثون عن كلمات مفتاحية محددة.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العرض: تظهر في واجهة المستخدم كصور أو فيديوهات لافتة للنظر.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الإعلانات المدعومة من المحتوى: التعاون مع المؤثرين لنشر محتوى يحمل رسائل تسويقية مباشرة أو غير مباشرة.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الفيديو: فيديوهات قصيرة تجذب انتباه المستخدمين بسرعة وتوصل الرسالة بفعالية.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BA51001C-77B2-BCB6-F947-17B6F741E397}"/>
              </a:ext>
            </a:extLst>
          </p:cNvPr>
          <p:cNvPicPr>
            <a:picLocks noChangeAspect="1"/>
          </p:cNvPicPr>
          <p:nvPr/>
        </p:nvPicPr>
        <p:blipFill>
          <a:blip r:embed="rId3"/>
          <a:stretch>
            <a:fillRect/>
          </a:stretch>
        </p:blipFill>
        <p:spPr>
          <a:xfrm>
            <a:off x="-128522" y="4033319"/>
            <a:ext cx="1639578" cy="1639578"/>
          </a:xfrm>
          <a:prstGeom prst="rect">
            <a:avLst/>
          </a:prstGeom>
        </p:spPr>
      </p:pic>
    </p:spTree>
    <p:extLst>
      <p:ext uri="{BB962C8B-B14F-4D97-AF65-F5344CB8AC3E}">
        <p14:creationId xmlns:p14="http://schemas.microsoft.com/office/powerpoint/2010/main" val="776288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13803"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أفضل خطط النشر لبناء السمعة</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3389" y="1693454"/>
            <a:ext cx="10821581"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highlight>
                  <a:srgbClr val="669BBC"/>
                </a:highlight>
                <a:latin typeface="Alexandria" pitchFamily="2" charset="-78"/>
                <a:cs typeface="Alexandria" pitchFamily="2" charset="-78"/>
              </a:rPr>
              <a:t>أفضل أنواع المحتوى على </a:t>
            </a:r>
            <a:r>
              <a:rPr lang="en-US" sz="1600" u="sng" dirty="0">
                <a:highlight>
                  <a:srgbClr val="669BBC"/>
                </a:highlight>
                <a:latin typeface="Alexandria" pitchFamily="2" charset="-78"/>
                <a:cs typeface="Alexandria" pitchFamily="2" charset="-78"/>
              </a:rPr>
              <a:t>LinkedIn</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المقالات والتقارير: مشاركة المقالات المتخصصة والتقارير الخاصة بمجال العمل تساعد في بناء المصداقية وزيادة التفاعل مع الجمهور المستهدف.</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محتوى الفيديو: الفيديوهات تعد من أكثر أنواع المحتوى جاذبية وتساعد في إيصال الرسالة بشكل فعال وسريع.</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المنشورات التعليمية: نشر محتوى يقدم قيمة تعليمية، مثل النصائح المهنية والإرشادات العملية.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التحديثات اللحظية: مشاركة آخر الأخبار والأحداث المتعلقة بالشركة أو الصناعة بشكل منتظم.</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أفضل أنواع الإعلانات على </a:t>
            </a:r>
            <a:r>
              <a:rPr lang="en-US" sz="1600" dirty="0">
                <a:highlight>
                  <a:srgbClr val="669BBC"/>
                </a:highlight>
                <a:latin typeface="Alexandria" pitchFamily="2" charset="-78"/>
                <a:cs typeface="Alexandria" pitchFamily="2" charset="-78"/>
              </a:rPr>
              <a:t>LinkedIn</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النصوص: عبارة عن إعلانات قصيرة تظهر على جانب صفحة المستخدم.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الفيديو: تتيح للمعلنين عرض محتوى الفيديو لجذب انتباه المستخدمين بشكل أكثر فعالية[3].</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الرسائل: إرسال رسائل مخصصة للمستخدمين مباشرة إلى صندوق الوارد الخاص بهم.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المحتوى المدعوم: تتضمن مشاركة المحتوى المنشور من قبل الشركة بشكل مدفوع ليصل إلى جمهور أوسع.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0C5B357-30A2-6368-EEF3-A381779016C5}"/>
              </a:ext>
            </a:extLst>
          </p:cNvPr>
          <p:cNvPicPr>
            <a:picLocks noChangeAspect="1"/>
          </p:cNvPicPr>
          <p:nvPr/>
        </p:nvPicPr>
        <p:blipFill>
          <a:blip r:embed="rId3"/>
          <a:stretch>
            <a:fillRect/>
          </a:stretch>
        </p:blipFill>
        <p:spPr>
          <a:xfrm>
            <a:off x="617279" y="858225"/>
            <a:ext cx="2984565" cy="810195"/>
          </a:xfrm>
          <a:prstGeom prst="rect">
            <a:avLst/>
          </a:prstGeom>
        </p:spPr>
      </p:pic>
    </p:spTree>
    <p:extLst>
      <p:ext uri="{BB962C8B-B14F-4D97-AF65-F5344CB8AC3E}">
        <p14:creationId xmlns:p14="http://schemas.microsoft.com/office/powerpoint/2010/main" val="354482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13803"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أفضل خطط النشر لبناء السمعة</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3389" y="1693454"/>
            <a:ext cx="10821581" cy="4113370"/>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highlight>
                  <a:srgbClr val="669BBC"/>
                </a:highlight>
                <a:latin typeface="Alexandria" pitchFamily="2" charset="-78"/>
                <a:cs typeface="Alexandria" pitchFamily="2" charset="-78"/>
              </a:rPr>
              <a:t>أفضل أنواع المحتوى على </a:t>
            </a:r>
            <a:r>
              <a:rPr lang="en-US" sz="1600" u="sng" dirty="0">
                <a:highlight>
                  <a:srgbClr val="669BBC"/>
                </a:highlight>
                <a:latin typeface="Alexandria" pitchFamily="2" charset="-78"/>
                <a:cs typeface="Alexandria" pitchFamily="2" charset="-78"/>
              </a:rPr>
              <a:t> Snapchat</a:t>
            </a:r>
            <a:endParaRPr lang="ar-EG" sz="1600" u="sng" dirty="0">
              <a:highlight>
                <a:srgbClr val="669BBC"/>
              </a:highlight>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القصص </a:t>
            </a:r>
            <a:r>
              <a:rPr lang="en-US" sz="1600" dirty="0">
                <a:latin typeface="Alexandria" pitchFamily="2" charset="-78"/>
                <a:cs typeface="Alexandria" pitchFamily="2" charset="-78"/>
              </a:rPr>
              <a:t>Stories): </a:t>
            </a:r>
            <a:r>
              <a:rPr lang="ar-EG" sz="1600" dirty="0">
                <a:latin typeface="Alexandria" pitchFamily="2" charset="-78"/>
                <a:cs typeface="Alexandria" pitchFamily="2" charset="-78"/>
              </a:rPr>
              <a:t>القصص هي واحدة من أكثر أنواع المحتوى شيوعًا وتسمح بمشاركة لحظات يومية بطريقة تفاعلية وجذابة.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الفلاتر الجغرافية </a:t>
            </a:r>
            <a:r>
              <a:rPr lang="en-US" sz="1600" dirty="0" err="1">
                <a:latin typeface="Alexandria" pitchFamily="2" charset="-78"/>
                <a:cs typeface="Alexandria" pitchFamily="2" charset="-78"/>
              </a:rPr>
              <a:t>Geofilters</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يمكن للمستخدمين إنشاء ومشاركة فلاتر مخصصة تضاف على الصور والفيديوهات، مما يساعد في زيادة الوعي بالعلامة التجارية.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العدسات (</a:t>
            </a:r>
            <a:r>
              <a:rPr lang="en-US" sz="1600" dirty="0">
                <a:latin typeface="Alexandria" pitchFamily="2" charset="-78"/>
                <a:cs typeface="Alexandria" pitchFamily="2" charset="-78"/>
              </a:rPr>
              <a:t>Lenses): </a:t>
            </a:r>
            <a:r>
              <a:rPr lang="ar-EG" sz="1600" dirty="0">
                <a:latin typeface="Alexandria" pitchFamily="2" charset="-78"/>
                <a:cs typeface="Alexandria" pitchFamily="2" charset="-78"/>
              </a:rPr>
              <a:t>العدسات التفاعلية تستخدم لتعزيز تجربة المستخدمين وتقديم محتوى ممتع ومبتكر.</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أفضل أنواع الإعلانات على </a:t>
            </a:r>
            <a:r>
              <a:rPr lang="en-US" sz="1600" dirty="0">
                <a:highlight>
                  <a:srgbClr val="669BBC"/>
                </a:highlight>
                <a:latin typeface="Alexandria" pitchFamily="2" charset="-78"/>
                <a:cs typeface="Alexandria" pitchFamily="2" charset="-78"/>
              </a:rPr>
              <a:t> Snapchat</a:t>
            </a:r>
            <a:endParaRPr lang="ar-EG" sz="1600" dirty="0">
              <a:highlight>
                <a:srgbClr val="669BBC"/>
              </a:highlight>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القصة (</a:t>
            </a:r>
            <a:r>
              <a:rPr lang="en-US" sz="1600" dirty="0">
                <a:latin typeface="Alexandria" pitchFamily="2" charset="-78"/>
                <a:cs typeface="Alexandria" pitchFamily="2" charset="-78"/>
              </a:rPr>
              <a:t>Story Ads): </a:t>
            </a:r>
            <a:r>
              <a:rPr lang="ar-EG" sz="1600" dirty="0">
                <a:latin typeface="Alexandria" pitchFamily="2" charset="-78"/>
                <a:cs typeface="Alexandria" pitchFamily="2" charset="-78"/>
              </a:rPr>
              <a:t>تظهر في قسم "اكتشف" وتتيح للمعلنين مشاركة سلسلة من الفيديوهات أو الصور.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الفيديو (</a:t>
            </a:r>
            <a:r>
              <a:rPr lang="en-US" sz="1600" dirty="0">
                <a:latin typeface="Alexandria" pitchFamily="2" charset="-78"/>
                <a:cs typeface="Alexandria" pitchFamily="2" charset="-78"/>
              </a:rPr>
              <a:t>Snap Ads): </a:t>
            </a:r>
            <a:r>
              <a:rPr lang="ar-EG" sz="1600" dirty="0">
                <a:latin typeface="Alexandria" pitchFamily="2" charset="-78"/>
                <a:cs typeface="Alexandria" pitchFamily="2" charset="-78"/>
              </a:rPr>
              <a:t>فيديوهات قصيرة تظهر بين القصص، تساعد في جذب الانتباه وزيادة التفاعل.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الإعلانات التفاعلية (</a:t>
            </a:r>
            <a:r>
              <a:rPr lang="en-US" sz="1600" dirty="0">
                <a:latin typeface="Alexandria" pitchFamily="2" charset="-78"/>
                <a:cs typeface="Alexandria" pitchFamily="2" charset="-78"/>
              </a:rPr>
              <a:t>Interactive Ads): </a:t>
            </a:r>
            <a:r>
              <a:rPr lang="ar-EG" sz="1600" dirty="0">
                <a:latin typeface="Alexandria" pitchFamily="2" charset="-78"/>
                <a:cs typeface="Alexandria" pitchFamily="2" charset="-78"/>
              </a:rPr>
              <a:t>مثل العدسات والفلاتر المدعومة بالإعلانات التي تتيح للمستخدمين التفاعل بشكل أكبر مع العلامة التجارية.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609BABB3-CDDF-B89A-1CE9-20DEBF70EE29}"/>
              </a:ext>
            </a:extLst>
          </p:cNvPr>
          <p:cNvPicPr>
            <a:picLocks noChangeAspect="1"/>
          </p:cNvPicPr>
          <p:nvPr/>
        </p:nvPicPr>
        <p:blipFill>
          <a:blip r:embed="rId3"/>
          <a:stretch>
            <a:fillRect/>
          </a:stretch>
        </p:blipFill>
        <p:spPr>
          <a:xfrm>
            <a:off x="932626" y="190045"/>
            <a:ext cx="1571857" cy="1571857"/>
          </a:xfrm>
          <a:prstGeom prst="rect">
            <a:avLst/>
          </a:prstGeom>
        </p:spPr>
      </p:pic>
    </p:spTree>
    <p:extLst>
      <p:ext uri="{BB962C8B-B14F-4D97-AF65-F5344CB8AC3E}">
        <p14:creationId xmlns:p14="http://schemas.microsoft.com/office/powerpoint/2010/main" val="2284354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07388" y="1515400"/>
            <a:ext cx="11113803"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نصائح تسويقية يجب أن تعرفها</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7388" y="2117200"/>
            <a:ext cx="10821581"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استخدام محتوى جذاب ومتنوع لجذب الجمهور وزيادة التفاعل.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الاستفادة من </a:t>
            </a:r>
            <a:r>
              <a:rPr lang="en-US" sz="1600" dirty="0">
                <a:latin typeface="Alexandria" pitchFamily="2" charset="-78"/>
                <a:cs typeface="Alexandria" pitchFamily="2" charset="-78"/>
              </a:rPr>
              <a:t>Facebook Shop </a:t>
            </a:r>
            <a:r>
              <a:rPr lang="ar-EG" sz="1600" dirty="0">
                <a:latin typeface="Alexandria" pitchFamily="2" charset="-78"/>
                <a:cs typeface="Alexandria" pitchFamily="2" charset="-78"/>
              </a:rPr>
              <a:t>لعرض المنتجات وزيادة المبيعات.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تحسين استراتيجية النشر على منصات التواصل الاجتماعي من خلال </a:t>
            </a:r>
            <a:r>
              <a:rPr lang="en-US" sz="1600" dirty="0">
                <a:latin typeface="Alexandria" pitchFamily="2" charset="-78"/>
                <a:cs typeface="Alexandria" pitchFamily="2" charset="-78"/>
              </a:rPr>
              <a:t>business suite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توجيه الجهود نحو بناء علاقات قوية مع العملاء وزيادة التفاعل معهم.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الاستفادة من </a:t>
            </a:r>
            <a:r>
              <a:rPr lang="en-US" sz="1600" dirty="0">
                <a:latin typeface="Alexandria" pitchFamily="2" charset="-78"/>
                <a:cs typeface="Alexandria" pitchFamily="2" charset="-78"/>
              </a:rPr>
              <a:t>Snapchat Trends </a:t>
            </a:r>
            <a:r>
              <a:rPr lang="ar-EG" sz="1600" dirty="0">
                <a:latin typeface="Alexandria" pitchFamily="2" charset="-78"/>
                <a:cs typeface="Alexandria" pitchFamily="2" charset="-78"/>
              </a:rPr>
              <a:t>لمتابعة التطورات والاتجاهات في التسويق.</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تحسين جودة الصور والمحتوى المنشور على منصات التواصل الاجتماعي.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الاستفادة من الإعلانات المدفوعة على المنصات الاجتماعية لزيادة الوصول والتفاعل.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تحليل البيانات والإحصائيات لقياس أداء الحملات التسويقية وتحسينها بشكل مستمر.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5817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المرجع العربية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1665850"/>
            <a:ext cx="10632412" cy="374403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بشار حزي، الاتصال التنظيمي، (سوريا: منشورات الجامعة الافتراضية السورية، 2020).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بشير العلاق، الاتصال في المنظمات العامة بين النظرية والممارسة، (عمان: دار اليازوري، 2014).</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حسين زيتون وكمال عبد الحميد زيتون، البنائية من منظور </a:t>
            </a:r>
            <a:r>
              <a:rPr kumimoji="0" lang="ar-EG"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ابستمولوجي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وتربوي، ط1، (الإسكندرية، 1992).</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عماد مكاوي، تكنولوجيا الاتصال الحديثة في عصر المعلومات، (القاهرة: الدار المصرية اللبنانية، 1993).</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غريب عبد السميع غريب، الاتصال والعلاقات العام في المجتمع المعاصر، (الإسكندرية: مؤسسة شباب الجامعة، 1996).</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كاظم محمود خضير، الاتصال الفعال في إدارة الأعمال، ط 1، (القاهرة: دار صفا للنشر، 2010).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محمد منير حجاب، الاتصال الفعال للعلاقات العامة، ط1، (القاهرة: دار الفجر للنشر والتوزيع، 2007).</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محمود عودة، أساليب الاتصال والتغيير الاجتماعي، (بيروت: دار النهضة العربية، 1988).</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مصطفى حجازي، الاتصال الفعال في العالقات الإنسانية والإدارة، (بيروت: دار الطليعة، 1982).</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120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المراجع الأجنبية</a:t>
            </a:r>
          </a:p>
        </p:txBody>
      </p:sp>
      <p:sp>
        <p:nvSpPr>
          <p:cNvPr id="5" name="Rectangle 4"/>
          <p:cNvSpPr/>
          <p:nvPr/>
        </p:nvSpPr>
        <p:spPr>
          <a:xfrm>
            <a:off x="1129548"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314365" y="791308"/>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339086" y="987106"/>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07434" y="1926584"/>
            <a:ext cx="10632412" cy="3965445"/>
          </a:xfrm>
          <a:prstGeom prst="rect">
            <a:avLst/>
          </a:prstGeom>
          <a:noFill/>
        </p:spPr>
        <p:txBody>
          <a:bodyPr wrap="square" rtlCol="0">
            <a:spAutoFit/>
          </a:bodyPr>
          <a:lstStyle/>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And Frances L. M. Smith. “Exemplary and Unacceptable Workplace Communication Skills.” Business and Professional Communication Quarterly 83 (2020): 365 - 384.</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D. W.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Grauman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Frances L. M. Smith. “Employers’ Perspectives on Workplace Communication Skills: The Meaning of Communication Skills.” Business and Professional Communication Quarterly 82 (2019): 418 - 439.</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Samantha Jo Cosgrove And Bremen Vance. “Measuring Business and Professional Communication Skills.” Business and Professional Communication Quarterly 85 (2022): 169 - 191.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Čuić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Tanković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Ana, Jelena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Kapeš</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Valentina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Kraljić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“IMPORTANCE OF SOFT SKILLS AND COMMUNICATION SKILLS IN TOURISM: VIEWPOINT FROM TOURISTS AND FUTURE TOURISM EMPLOYEES.” Tourism In Southern And Eastern Europe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Demirdağ</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Seyithan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“Communication Skills and Time Management as The Predictors of  Student Motivation.”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Fahmi,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Idham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Hapzi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Ali. “Determination of Career Planning And Decision Making: Analysis Of Communication Skills, Motivation And Experience (Literature Review Human Resource Management).”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Dinasti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International Journal of Management Science (2022).</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Frederick P.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Morgeson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David A. Hofmann, The Structure and Function of Collective Constructs: Implications for Multilevel Research and Theory Development, Academy of Management Review, (1999).  Vol. 24, No. 2, P.249-256</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Harold 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Lasswell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(2007) The Structure and Function of Communication in Society,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İletişim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Kuram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Ve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Araştırma</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Dergisi</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P.215-228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Ismat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Abdal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-Haqq, Constructivism in Teacher Education Considerations For Those Who Would Link Practice To Theory, (1998)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Kleckner</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Mary Jae And Nikolaus 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Butz</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“Developing Entry-Level Communication Skills: A Comparison Of Student And Employer Perceptions.” Business And Professional Communication Quarterly 85 (2022): 192 - 221.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34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E8F2E41-77B5-4BA8-ADBB-F5F22EC4E92E}"/>
</file>

<file path=customXml/itemProps2.xml><?xml version="1.0" encoding="utf-8"?>
<ds:datastoreItem xmlns:ds="http://schemas.openxmlformats.org/officeDocument/2006/customXml" ds:itemID="{19B63AD0-16C2-4D3A-A78E-270ED8EAA03C}"/>
</file>

<file path=customXml/itemProps3.xml><?xml version="1.0" encoding="utf-8"?>
<ds:datastoreItem xmlns:ds="http://schemas.openxmlformats.org/officeDocument/2006/customXml" ds:itemID="{89C81BD2-804B-4969-8CBC-4A38C5BE655A}"/>
</file>

<file path=docProps/app.xml><?xml version="1.0" encoding="utf-8"?>
<Properties xmlns="http://schemas.openxmlformats.org/officeDocument/2006/extended-properties" xmlns:vt="http://schemas.openxmlformats.org/officeDocument/2006/docPropsVTypes">
  <Template/>
  <TotalTime>1344</TotalTime>
  <Words>4539</Words>
  <Application>Microsoft Office PowerPoint</Application>
  <PresentationFormat>Widescreen</PresentationFormat>
  <Paragraphs>360</Paragraphs>
  <Slides>42</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Aldhabi</vt: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55</cp:revision>
  <dcterms:created xsi:type="dcterms:W3CDTF">2023-04-29T09:08:00Z</dcterms:created>
  <dcterms:modified xsi:type="dcterms:W3CDTF">2024-07-17T15:45:11Z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