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5" r:id="rId2"/>
    <p:sldMasterId id="2147483683" r:id="rId3"/>
  </p:sldMasterIdLst>
  <p:notesMasterIdLst>
    <p:notesMasterId r:id="rId49"/>
  </p:notesMasterIdLst>
  <p:sldIdLst>
    <p:sldId id="480" r:id="rId4"/>
    <p:sldId id="303" r:id="rId5"/>
    <p:sldId id="857" r:id="rId6"/>
    <p:sldId id="583" r:id="rId7"/>
    <p:sldId id="508" r:id="rId8"/>
    <p:sldId id="559" r:id="rId9"/>
    <p:sldId id="514" r:id="rId10"/>
    <p:sldId id="513" r:id="rId11"/>
    <p:sldId id="515" r:id="rId12"/>
    <p:sldId id="584" r:id="rId13"/>
    <p:sldId id="512" r:id="rId14"/>
    <p:sldId id="511" r:id="rId15"/>
    <p:sldId id="510" r:id="rId16"/>
    <p:sldId id="509" r:id="rId17"/>
    <p:sldId id="516" r:id="rId18"/>
    <p:sldId id="517" r:id="rId19"/>
    <p:sldId id="518" r:id="rId20"/>
    <p:sldId id="519" r:id="rId21"/>
    <p:sldId id="520" r:id="rId22"/>
    <p:sldId id="522" r:id="rId23"/>
    <p:sldId id="523" r:id="rId24"/>
    <p:sldId id="524" r:id="rId25"/>
    <p:sldId id="525" r:id="rId26"/>
    <p:sldId id="557" r:id="rId27"/>
    <p:sldId id="560" r:id="rId28"/>
    <p:sldId id="561" r:id="rId29"/>
    <p:sldId id="585" r:id="rId30"/>
    <p:sldId id="562" r:id="rId31"/>
    <p:sldId id="563" r:id="rId32"/>
    <p:sldId id="564" r:id="rId33"/>
    <p:sldId id="565" r:id="rId34"/>
    <p:sldId id="566" r:id="rId35"/>
    <p:sldId id="567" r:id="rId36"/>
    <p:sldId id="568" r:id="rId37"/>
    <p:sldId id="569" r:id="rId38"/>
    <p:sldId id="570" r:id="rId39"/>
    <p:sldId id="573" r:id="rId40"/>
    <p:sldId id="574" r:id="rId41"/>
    <p:sldId id="575" r:id="rId42"/>
    <p:sldId id="576" r:id="rId43"/>
    <p:sldId id="577" r:id="rId44"/>
    <p:sldId id="581" r:id="rId45"/>
    <p:sldId id="580" r:id="rId46"/>
    <p:sldId id="578" r:id="rId47"/>
    <p:sldId id="57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857"/>
            <p14:sldId id="583"/>
            <p14:sldId id="508"/>
            <p14:sldId id="559"/>
            <p14:sldId id="514"/>
            <p14:sldId id="513"/>
            <p14:sldId id="515"/>
            <p14:sldId id="584"/>
            <p14:sldId id="512"/>
            <p14:sldId id="511"/>
            <p14:sldId id="510"/>
            <p14:sldId id="509"/>
            <p14:sldId id="516"/>
            <p14:sldId id="517"/>
            <p14:sldId id="518"/>
            <p14:sldId id="519"/>
            <p14:sldId id="520"/>
            <p14:sldId id="522"/>
            <p14:sldId id="523"/>
            <p14:sldId id="524"/>
            <p14:sldId id="525"/>
            <p14:sldId id="557"/>
            <p14:sldId id="560"/>
            <p14:sldId id="561"/>
            <p14:sldId id="585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3"/>
            <p14:sldId id="574"/>
            <p14:sldId id="575"/>
            <p14:sldId id="576"/>
            <p14:sldId id="577"/>
            <p14:sldId id="581"/>
            <p14:sldId id="580"/>
            <p14:sldId id="578"/>
            <p14:sldId id="57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1" d="100"/>
          <a:sy n="61" d="100"/>
        </p:scale>
        <p:origin x="9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55" Type="http://schemas.openxmlformats.org/officeDocument/2006/relationships/customXml" Target="../customXml/item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customXml" Target="../customXml/item3.xml"/><Relationship Id="rId8" Type="http://schemas.openxmlformats.org/officeDocument/2006/relationships/slide" Target="slides/slide5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9647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8067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13607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85095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05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62487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48388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22330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05566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08550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38739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5816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648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62217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304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8953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724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0020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28C7A-67F3-4CAD-9852-569FF656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E717F-25DD-4AF6-8E4C-C3F0B7258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B9BF79-C6C8-4A28-B317-36AB5201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2C1D1-F1BF-42DD-A7C6-2ED272DF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5916BF-016F-4056-985B-466516E68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1952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FAECB-6827-4D91-8EB5-800DD8EA2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CEBD6D-8344-4937-9A0D-E2DBE531B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98055-7F4B-4E57-92A1-C43CE07ED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8293C-337A-46B9-801C-405BA28F9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FE3A87-6EF6-4E32-958D-D3BDE968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0112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C1E4F-8411-4152-A040-45E4E38D4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3C882-D441-40BC-AAB7-FB3EF79F6F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0FF742-A50B-4EB6-86AE-E67F120A5B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B9172-F4DE-4657-A074-EF8778EE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07DBE-C8F7-423C-9124-EE7B3D22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81AC0B-71D5-43A5-AD86-9668B4D92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2164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204D3-549C-4770-B620-7E3D4678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06D22-9474-474E-A4DD-36D304E57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9ED9F3-E75B-4CB6-9C20-44656AF01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B8604-4E78-4EF6-AF81-B832751C75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C7266C-4F95-4B63-B8A4-5D430A6FCB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A605C0-AC58-49C3-BFDA-E7ADCFC7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CDB99B-8E2F-47DA-B6C3-50842D8C3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0ACA83-753D-4AEE-B568-755DCF5ED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3900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38EDC-8D44-427B-90E0-FBD0FBAC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AE544B-A36F-473A-86AF-50F02429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6F2748-531A-4318-A370-27EDE490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AD6E57-F20B-43D2-A268-2449E7D4A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6786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EC2F6E-BB8D-4A07-B873-A379FEAE4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C64672-2E28-45BB-AB1E-9CA10E908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CCF35-5028-4E4D-8F6E-2E2DF0FB4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7795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0471D-7A64-4A50-B9A6-0F3A78088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6427B1-871E-4C56-AF97-3F78ADBFA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F52702-EC0A-4FBA-9939-DCF10E412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EDDBB8-93FE-4585-A97D-0E391EE24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77A2A-D97D-4B06-A029-77A3A88DA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4E011-48A8-486A-BF53-E7C085173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5850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A2B76-0D50-4AE7-8E70-B69B2F112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700288-1A1C-45A8-B99A-68E661D70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19D42-4449-4938-BE9F-F8A026382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5CB693-3AD5-4FB5-9BD7-DDA6EA89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28CAAB-378F-4646-836D-6723AF226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8A5F22-2F00-4B7E-95E3-D4E37EE6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33894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E3A36-A7B5-4AED-90CE-DAABE341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6DD818-2AC6-4AD8-ADB0-757AE6DE1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561BE-2670-413D-B85D-350DC6A08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469BC-9B02-4F1D-9332-C52CAA6CD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37A4D-841D-4B35-BD23-CCB82FC1C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8138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4028CB-78B2-414A-9948-C32EA4A46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2AA2E1-9030-407F-A8FB-98BCFFFDF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22082-BED4-46DC-B1C0-9696140E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85038-E165-45A4-8C75-C8A3CA817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D7943-C606-446E-B743-3AB1AE58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77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3/13/2024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7610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73493B-E27E-4DC0-A41A-7E254FDDD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19A8B-408B-4DCB-AC39-AC640BF85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87CC5-FBB1-4FE5-893F-7BD071C75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1375A-C223-44C8-917C-F7C3A1BCD50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E1BCB-E2F2-4D1B-BCFC-521169C8EA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1173B-B48E-4DCF-8715-580539054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85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000" b="1" dirty="0">
                <a:latin typeface="Alexandria" pitchFamily="2" charset="-78"/>
                <a:cs typeface="Alexandria" pitchFamily="2" charset="-78"/>
              </a:rPr>
              <a:t>إعداد د/ميرهان محسن 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75302" y="2497454"/>
            <a:ext cx="37930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000" b="1" dirty="0">
                <a:latin typeface="Alexandria" pitchFamily="2" charset="-78"/>
                <a:cs typeface="Alexandria" pitchFamily="2" charset="-78"/>
              </a:rPr>
              <a:t>مقرر حملات العلاقات العامة 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27512" y="557349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+mj-cs"/>
              </a:rPr>
              <a:t>Lecture </a:t>
            </a:r>
            <a:r>
              <a:rPr lang="ar-EG" sz="2000" b="1" dirty="0">
                <a:solidFill>
                  <a:schemeClr val="bg1"/>
                </a:solidFill>
                <a:latin typeface="Times New Roman" panose="02020603050405020304" pitchFamily="18" charset="0"/>
                <a:cs typeface="+mj-cs"/>
              </a:rPr>
              <a:t>8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10321" y="6347217"/>
            <a:ext cx="123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PRL 622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68216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i="1" u="sng" dirty="0">
                <a:latin typeface="Alexandria" pitchFamily="2" charset="-78"/>
                <a:cs typeface="Alexandria" pitchFamily="2" charset="-78"/>
              </a:rPr>
              <a:t>حملات إدارة السمعة عبر وسائل الإعلام الإجتماعي </a:t>
            </a:r>
            <a:br>
              <a:rPr lang="ar-EG" sz="36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2305169" y="498127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إ</a:t>
            </a:r>
            <a:r>
              <a:rPr lang="ar-EG" sz="20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عداد / د.ميرهان محسن</a:t>
            </a:r>
            <a:r>
              <a:rPr lang="ar-EG" sz="2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</a:t>
            </a:r>
            <a:endParaRPr lang="en-US" sz="2000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1202749" y="235148"/>
            <a:ext cx="96737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50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Times New Roman" panose="02020603050405020304" pitchFamily="18" charset="0"/>
              </a:rPr>
              <a:t>محتوى المحاضرة  </a:t>
            </a:r>
            <a:endParaRPr kumimoji="0" lang="en-US" sz="5000" b="1" i="0" u="sng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+mn-cs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E20D09A7-83DA-47D7-8835-65AA6E22E227}"/>
              </a:ext>
            </a:extLst>
          </p:cNvPr>
          <p:cNvSpPr/>
          <p:nvPr/>
        </p:nvSpPr>
        <p:spPr>
          <a:xfrm>
            <a:off x="303635" y="1294538"/>
            <a:ext cx="2139830" cy="829844"/>
          </a:xfrm>
          <a:prstGeom prst="homePlate">
            <a:avLst/>
          </a:prstGeom>
          <a:solidFill>
            <a:srgbClr val="FEE0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75430F2-C29B-490A-A12B-C953EE76E860}"/>
              </a:ext>
            </a:extLst>
          </p:cNvPr>
          <p:cNvGrpSpPr/>
          <p:nvPr/>
        </p:nvGrpSpPr>
        <p:grpSpPr>
          <a:xfrm>
            <a:off x="2148852" y="1294538"/>
            <a:ext cx="9378130" cy="859540"/>
            <a:chOff x="2189480" y="2153920"/>
            <a:chExt cx="7213599" cy="1137920"/>
          </a:xfrm>
          <a:solidFill>
            <a:srgbClr val="FEE0B1"/>
          </a:solidFill>
        </p:grpSpPr>
        <p:sp>
          <p:nvSpPr>
            <p:cNvPr id="3" name="Arrow: Chevron 2">
              <a:extLst>
                <a:ext uri="{FF2B5EF4-FFF2-40B4-BE49-F238E27FC236}">
                  <a16:creationId xmlns:a16="http://schemas.microsoft.com/office/drawing/2014/main" id="{E4902C58-E153-4BF7-950A-D1AAB4AFC98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AE41742-CF4A-4F94-8B35-9ACD7CFFA56B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83FC3BF6-085A-465A-AC29-C6850C13445A}"/>
              </a:ext>
            </a:extLst>
          </p:cNvPr>
          <p:cNvSpPr/>
          <p:nvPr/>
        </p:nvSpPr>
        <p:spPr>
          <a:xfrm>
            <a:off x="960434" y="2321998"/>
            <a:ext cx="1483031" cy="709209"/>
          </a:xfrm>
          <a:prstGeom prst="homePlate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62A3799-0CD7-4C64-8242-AC9EA24CA07C}"/>
              </a:ext>
            </a:extLst>
          </p:cNvPr>
          <p:cNvGrpSpPr/>
          <p:nvPr/>
        </p:nvGrpSpPr>
        <p:grpSpPr>
          <a:xfrm>
            <a:off x="2148852" y="2247405"/>
            <a:ext cx="9378130" cy="859540"/>
            <a:chOff x="2189480" y="2153920"/>
            <a:chExt cx="7213599" cy="1137920"/>
          </a:xfrm>
          <a:solidFill>
            <a:srgbClr val="FFCC00"/>
          </a:solidFill>
        </p:grpSpPr>
        <p:sp>
          <p:nvSpPr>
            <p:cNvPr id="11" name="Arrow: Chevron 10">
              <a:extLst>
                <a:ext uri="{FF2B5EF4-FFF2-40B4-BE49-F238E27FC236}">
                  <a16:creationId xmlns:a16="http://schemas.microsoft.com/office/drawing/2014/main" id="{69D05AF8-0362-40E3-A7E7-10278B88F503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0053719-8142-4D73-BD76-5FA6F7C9E069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8645047F-D9CB-4CC1-BC0F-1C4292F5A94A}"/>
              </a:ext>
            </a:extLst>
          </p:cNvPr>
          <p:cNvSpPr/>
          <p:nvPr/>
        </p:nvSpPr>
        <p:spPr>
          <a:xfrm>
            <a:off x="1041024" y="3270158"/>
            <a:ext cx="1468358" cy="706709"/>
          </a:xfrm>
          <a:prstGeom prst="homePlate">
            <a:avLst/>
          </a:prstGeom>
          <a:solidFill>
            <a:srgbClr val="F58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F283355-3C29-4FB8-A131-09D9EB725ACF}"/>
              </a:ext>
            </a:extLst>
          </p:cNvPr>
          <p:cNvGrpSpPr/>
          <p:nvPr/>
        </p:nvGrpSpPr>
        <p:grpSpPr>
          <a:xfrm>
            <a:off x="2240161" y="3206395"/>
            <a:ext cx="9286821" cy="859540"/>
            <a:chOff x="2189480" y="2153920"/>
            <a:chExt cx="7213599" cy="1137920"/>
          </a:xfrm>
          <a:solidFill>
            <a:srgbClr val="F58221"/>
          </a:solidFill>
        </p:grpSpPr>
        <p:sp>
          <p:nvSpPr>
            <p:cNvPr id="15" name="Arrow: Chevron 14">
              <a:extLst>
                <a:ext uri="{FF2B5EF4-FFF2-40B4-BE49-F238E27FC236}">
                  <a16:creationId xmlns:a16="http://schemas.microsoft.com/office/drawing/2014/main" id="{7CEDD191-1D4E-49C5-8444-8F22619709F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065D71D-6D12-4F7F-8EFA-813DA9004804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" name="Arrow: Pentagon 16">
            <a:extLst>
              <a:ext uri="{FF2B5EF4-FFF2-40B4-BE49-F238E27FC236}">
                <a16:creationId xmlns:a16="http://schemas.microsoft.com/office/drawing/2014/main" id="{BF9B6AB6-6147-424D-8F82-81A2B273645F}"/>
              </a:ext>
            </a:extLst>
          </p:cNvPr>
          <p:cNvSpPr/>
          <p:nvPr/>
        </p:nvSpPr>
        <p:spPr>
          <a:xfrm>
            <a:off x="1292833" y="4214641"/>
            <a:ext cx="1299564" cy="709210"/>
          </a:xfrm>
          <a:prstGeom prst="homePlate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733BE8E-BFBE-43EA-A9FD-BD45F197DD84}"/>
              </a:ext>
            </a:extLst>
          </p:cNvPr>
          <p:cNvGrpSpPr/>
          <p:nvPr/>
        </p:nvGrpSpPr>
        <p:grpSpPr>
          <a:xfrm>
            <a:off x="2313530" y="4130879"/>
            <a:ext cx="9213452" cy="859540"/>
            <a:chOff x="2189480" y="2153920"/>
            <a:chExt cx="7213599" cy="1137920"/>
          </a:xfrm>
          <a:solidFill>
            <a:srgbClr val="203E5F"/>
          </a:solidFill>
        </p:grpSpPr>
        <p:sp>
          <p:nvSpPr>
            <p:cNvPr id="19" name="Arrow: Chevron 18">
              <a:extLst>
                <a:ext uri="{FF2B5EF4-FFF2-40B4-BE49-F238E27FC236}">
                  <a16:creationId xmlns:a16="http://schemas.microsoft.com/office/drawing/2014/main" id="{1E05DB33-7027-4243-B2B1-AE959B934587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3CAB0D8-22D4-44B8-BBE1-517EC44C45DC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72A83EA8-E44D-4CC9-982F-1B8B609D21F2}"/>
              </a:ext>
            </a:extLst>
          </p:cNvPr>
          <p:cNvSpPr txBox="1"/>
          <p:nvPr/>
        </p:nvSpPr>
        <p:spPr>
          <a:xfrm>
            <a:off x="454003" y="1406056"/>
            <a:ext cx="1108637" cy="707886"/>
          </a:xfrm>
          <a:prstGeom prst="rect">
            <a:avLst/>
          </a:prstGeom>
          <a:solidFill>
            <a:srgbClr val="FEE0B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Arial" panose="020B0604020202020204" pitchFamily="34" charset="0"/>
              </a:rPr>
              <a:t>1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F674A17-AAE5-4964-89E9-E927EF4D90FD}"/>
              </a:ext>
            </a:extLst>
          </p:cNvPr>
          <p:cNvSpPr txBox="1"/>
          <p:nvPr/>
        </p:nvSpPr>
        <p:spPr>
          <a:xfrm>
            <a:off x="336304" y="2321998"/>
            <a:ext cx="1344033" cy="707886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Arial" panose="020B0604020202020204" pitchFamily="34" charset="0"/>
              </a:rPr>
              <a:t>2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09FA8CE-2609-4B18-A96B-C2D56CF5BE9D}"/>
              </a:ext>
            </a:extLst>
          </p:cNvPr>
          <p:cNvSpPr txBox="1"/>
          <p:nvPr/>
        </p:nvSpPr>
        <p:spPr>
          <a:xfrm>
            <a:off x="336304" y="3268981"/>
            <a:ext cx="1344033" cy="707886"/>
          </a:xfrm>
          <a:prstGeom prst="rect">
            <a:avLst/>
          </a:prstGeom>
          <a:solidFill>
            <a:srgbClr val="F5822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FB775DB-7BDA-40F8-8943-FE3A0A82B375}"/>
              </a:ext>
            </a:extLst>
          </p:cNvPr>
          <p:cNvSpPr txBox="1"/>
          <p:nvPr/>
        </p:nvSpPr>
        <p:spPr>
          <a:xfrm>
            <a:off x="92059" y="4215965"/>
            <a:ext cx="1832522" cy="707886"/>
          </a:xfrm>
          <a:prstGeom prst="rect">
            <a:avLst/>
          </a:prstGeom>
          <a:solidFill>
            <a:srgbClr val="203E5F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4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21EF9FC-F363-4D04-8D70-B84B5D145B65}"/>
              </a:ext>
            </a:extLst>
          </p:cNvPr>
          <p:cNvSpPr txBox="1"/>
          <p:nvPr/>
        </p:nvSpPr>
        <p:spPr>
          <a:xfrm>
            <a:off x="2695418" y="2383553"/>
            <a:ext cx="86657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ea typeface="Noto Sans" panose="020B0502040504020204" pitchFamily="34"/>
                <a:cs typeface="Alexandria" pitchFamily="2" charset="-78"/>
              </a:rPr>
              <a:t>العوامل المؤثرة على تصور سمعة المنظمة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A837B94-CD7C-46F8-B906-D4E292308213}"/>
              </a:ext>
            </a:extLst>
          </p:cNvPr>
          <p:cNvSpPr txBox="1"/>
          <p:nvPr/>
        </p:nvSpPr>
        <p:spPr>
          <a:xfrm>
            <a:off x="2529569" y="3217015"/>
            <a:ext cx="89974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ea typeface="Noto Sans" panose="020B0502040504020204" pitchFamily="34"/>
                <a:cs typeface="Alexandria" pitchFamily="2" charset="-78"/>
              </a:rPr>
              <a:t>إستراتيجيات إدارة السمعة من قبل المنظمة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B2D7612-B51C-417D-8AB4-D43CA5AFCC99}"/>
              </a:ext>
            </a:extLst>
          </p:cNvPr>
          <p:cNvSpPr txBox="1"/>
          <p:nvPr/>
        </p:nvSpPr>
        <p:spPr>
          <a:xfrm>
            <a:off x="2321665" y="4267027"/>
            <a:ext cx="92134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توظيف الإعلام الإجتماعي في إدارة السمعة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80111" y="1485087"/>
            <a:ext cx="79914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مفهوم السمعة في العلاقات العامة الرقمية </a:t>
            </a:r>
          </a:p>
        </p:txBody>
      </p:sp>
    </p:spTree>
    <p:extLst>
      <p:ext uri="{BB962C8B-B14F-4D97-AF65-F5344CB8AC3E}">
        <p14:creationId xmlns:p14="http://schemas.microsoft.com/office/powerpoint/2010/main" val="2012860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45602" y="669832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مقدمة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890051" y="1968371"/>
            <a:ext cx="628153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أصبحت إدارة السمعة تشكل أهمية متزايدة الآن أكثر من أي وقت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مضى نظراً لتزايد حدة الأزمات والصراعات التي قد تعترض المنظمات،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ولذلك فإن المنظمات يزداد اهتمامها في عصر الإعلام الرقمي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بضرورة تكوين سمعة مؤسسية جيدة والحفاظ عليها من خلال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حملات تدعيم السمعة ، وتحتاج المنظمات إلى أن تكون مستعدة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لكيفية الرد إذا حدثت أزمة ما، حتى يتمكنوا من التعامل مع هذه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المسألة بسرعة وضمان عدم تشويه سمعتها، وخاصة على المدى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الطويل.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685495"/>
            <a:ext cx="4014353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20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83705" y="2173997"/>
            <a:ext cx="846786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تعتبر سمعة المنظمة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بالغة الأهمية لضمان النجاح المالي والمعنوي كذلك، ويمكن أن تؤثر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المصادر الإعلامية تأثيرا كبيرًا على الرأي العام؛ وبالتالي إذا استمرت التغطية سلبيًا، فإنه من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الصعب استعادة السمعة الجيدة للمنظمة من جديد، وتستطيع المنظمات إدارة سمعتها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ومعالجة المخاوف التي قد تكون لدى الجمهور، إن السمعة القوية أمر حيوي في مجال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الأعمال التجارية، وخاصة عندما يمكن أن تؤدي السمعة الجيدة إلى نجاحات أكبر في شكل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المزيد من الإيرادات وكسب الاحترام، والحفاظ على الاهتمام.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321" y="4695094"/>
            <a:ext cx="1499950" cy="117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42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01716" y="1891426"/>
            <a:ext cx="6082472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تعد وسائل الإعلام الاجتماعية مثالية كأحد أهم الأدوات التي يمكن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للشركات استخدامها لحماية وتعزيز سمعتها من خلال حملات إدارة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السمعة ،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حيث يمكن من خلالها مساعدة الخبراء في مجال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العلاقات العامة على تحقيق أهدافهم، وتدعيم السمعة الجيدة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للمنظمة، أو على الجانب الآخر قد تعرقل عملية إدارة السمعة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للمنظمة، وتصبح تلك الوسائل بمثابة منصات اجتماعية للهجوم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الشرس والمخطط تجاه المنظمة.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685495"/>
            <a:ext cx="4238625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02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7" y="1833809"/>
            <a:ext cx="969898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تعرف 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إدارة السمعة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بأنها أحد المواقف التي يتخذها الجمهور تجاه المنظمة، بناء الشعور الناشئ عن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خصائص معينة للمنظمة وخدماتها، وهي نوع من الخدمات تقدم للأفراد الذين لديهم علاقة بالمنظمة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 وتتكون السمعة من الردود على الأفعال المتعلقة بخصائص المنظمة وتختلف تبعا لاختلف السوق.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كذلك 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تعرف إدارة السمعة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بأنها خلاصة الأفكار والمعتقدات والانطباعات التي يكونها الجمهور عن المنظمة،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والتي تتكون من خلال معرفتهم وخبراتهم، وكذلك أساس المعلومات الناتجة عن أنشطة وسلوك المنظمة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تجاه جمهورها المستهدف.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وتعرف كذلك إدارة السمعة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بأنها صورة عامة لهوية المنظمة التي كونها الجمهور المستهدف الداخلي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والخارجي.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1035025" y="542495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أولاً: مفهوم إدارة السمعة في العلاقات العامة الرقمية: </a:t>
            </a:r>
            <a:br>
              <a:rPr kumimoji="0" lang="ar-EG" altLang="en-US" sz="3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endParaRPr kumimoji="0" lang="en-US" altLang="en-US" sz="3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667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7" y="2432899"/>
            <a:ext cx="96989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كما تعرف بأنها الجهود التي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تقوم بها المنظمات لمعالجة المخاوف التي قد تكون لدي الجمهور بشأن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المنظمة، وذلك لإجراء التحسينات اللازمة، ومعالجة جوانب القصور من جانب المنظمة لجمهورها.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كذلك تعرف بأنها كل ما يمكن أن تفعله المنظمة من أجل التأثير بشكل أكثر فعالية على الرأي العام، وجذب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انتباه الجمهور المستهدف وتزويدهم بالمعلومات التي يحتاجون إليها، والتي تحفزهم على المشاركة في طرح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الحلول المناسبة لإدارة الأزمة التي تمر بها المنظمة.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97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7" y="2171739"/>
            <a:ext cx="969898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ويقول "براون 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Brown" "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إن إدارة السمعة هي شكل من أشكال رأس المال الاجتماعي الذي يظهر</a:t>
            </a: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الآن كأصل ملموس على السير الذاتية، وعلى مواقع الإنترنت والكتيبات والمبيعات وشهادات</a:t>
            </a: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العملاء".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ومع ذلك، كثيرًا ما ترتكب الشركات بعض الأخطاء التي يمكن أن تضر بشكل كبير بالطريقة التي ينظر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بها إليها، مما يؤدي إلى عواقب طويلة الأجل، عندما تصنع الرأي العام السلبي، والخسارة المالية، ولتجنب هذا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الأضطراب تقوم الشركات بتعيين الخبراء وتشكيل فرق من الخبراء، والتي تقوم بالرد على الفضائح والبدء في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عملية الانتعاش، وتحسين الوضع العام للشركة.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24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714260"/>
            <a:ext cx="10812720" cy="4341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3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7" y="2480140"/>
            <a:ext cx="96989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السمعة الأخلاقية: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وهي تهتم بإرساء الشفافية، ومراعاة كل المبادئ الأخلاقية في التعامل مع الجمهور،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كما أنها تنظر في كيفية تعامل المؤسسة مع العملاء وأصحاب المصلحة.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السمعة الأدائية: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وتركز على الجودة، والفعالية، والقدرات التي تمتلكها المؤسسة، وكفاءة المخرجات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للمنظمة أو الشركة، وإلى أي مدى تحترم المنظمة أو الشركة قرارات المؤسسات الأخرى، ومدى قدرتها على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إرضاء الجمهور.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9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139418"/>
            <a:ext cx="1081271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السمعة الإجرائية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وهي ترتبط بمدى اتباع المؤسسة للمعايير التي من المتوقع أن تتبعها كاتخاذ القرار الفعال، أي أنها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نوع من السمعة التي تنظر في كيفية اتخاذ قرارات إيجابية وفعالة.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السمعة التقنية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وتعني "هل لدى الشركة القدرات والمهارات المطلوبة للتعامل في بيئات معقدة، مستقلة عن أدائها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الفعلي؟" وإلى أي مدى يمكن أن يطلق على ممارسي العلاقات العامة اسم "الخبراء" في مجال استخدامهم للتقنيات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الرقمية.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وتبرز أهمية السمعة التقنية والمهنية في إدارة السمعة المؤسسية وخاصة في مؤسسات التعليم العالي والتي يجب أن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تتخذ إجراءات شاملة ومتنوعة، معتمدة في ذلك على التقنيات المتطورة في إدراة سمعتها والوصول إلى عملائها.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44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7" y="2163592"/>
            <a:ext cx="96989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وتتكون السمعة الأدائية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من إنجازات ملموسة، يمكن إثباتها إلى حد كبير، ويمكن أن تكون سمعة الأداء هي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الشكل الأكثر شعبية من السمعة لأنها تستند إلى نتائج فعلية من الواقع وليست مجرد شعارات، فعلى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سبيل المثال، من المرجح أن يكون للجائزة التي فازت بها بعض الجامعات تأثير كبير على سمعتها أكثر من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مجرد ادعاءات من جانبها بأنها تسهم في تطوير التعليم، وأنها تتسم بالكفاءة، والجدارة الوظيفية.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4147" y="4481984"/>
            <a:ext cx="1319786" cy="112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87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270512" y="1773064"/>
            <a:ext cx="58601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وتعد حملات إدارة السمعة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من جانب المنظمة أمرًا جوهريًا،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ولكن لا يتم الإعلان عنها بشكل صريح وعلني، وتستخدم هذه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الحملات لتكوين الرأي العام وإعادة تشكيله، والعمل خلف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الكواليس من أجل استعادة صورة المنظمة التي ربما تضررت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من خلال تعليقات عدوانية وهجومية عبر وسائل الإعلام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الاجتماعية، وهنا على المنظمة السعي بفعالية نحو استعادة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السمعة الجيدة للمنظمة بكل الطرق التي تستطيع من خلالها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السيطرة على تلك الأزمة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847" y="2366437"/>
            <a:ext cx="3670164" cy="3008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60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51949" y="1757827"/>
            <a:ext cx="69562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لابد أن نحدد ما العوامل التي تؤثر على تصور سمعة منظمة ما لدى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الجمهور، فعلى سبيل المثال عندما يتم الترويج لمدينة ما وتحسين سمعتها،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فلابد من تحديد العوامل التي تؤثر على تصورات الجمهور المستهدف بشأن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تلك المدينة، والتي في حالة تنفيذها من خلال استراتيجيات إدارة السمعة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يمكن أن تؤثر بشكل إيجابي على الرأي العام، فإن تسويق المدينة هو مفهوم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التنمية المتكاملة التي تهدف إلى زيادة جاذبية مدينة معينة وتحسين نوعية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خدماتها لبعض العملاء من المدينة والكيانات الاقتصادية والمستثمرين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ورجال الأعمال والسياح والزوار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exandria" pitchFamily="2" charset="-78"/>
                <a:cs typeface="Alexandria" pitchFamily="2" charset="-78"/>
              </a:rPr>
              <a:t>ثانياً: العوامل المؤثرة على تصور سمعة المنظمة</a:t>
            </a:r>
            <a:r>
              <a:rPr kumimoji="0" lang="ar-EG" altLang="en-US" sz="33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j-ea"/>
                <a:cs typeface="Arial"/>
              </a:rPr>
              <a:t>: </a:t>
            </a:r>
            <a:br>
              <a:rPr kumimoji="0" lang="ar-EG" altLang="en-US" sz="33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j-ea"/>
                <a:cs typeface="Arial"/>
              </a:rPr>
            </a:br>
            <a:endParaRPr kumimoji="0" lang="en-US" altLang="en-US" sz="33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191" y="1856513"/>
            <a:ext cx="3417758" cy="402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74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703443" y="1685495"/>
            <a:ext cx="856725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ويمكن تحديد العوامل الضرورية لإدارة حملات السمعة وتنفيذها في إطار الأشكال</a:t>
            </a: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التقليدية للعلاقات العامة،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فضلاً عن أنشطة الاتصال المتعددة مع الجمهور من خلال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وسائل الإعلام الاجتماعية والمواقع الإلكترونية، كما أنه من الضروري تطوير وتحسين الجهود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التي تعمل على بناء سمعة إيجابية للمنظمة، فضلاً عن ضرورة الاهتمام بالتغذية المرتدة في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تطوير أنشطة العلاقات العامة الرقمية.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كما يعتبر رضا المواطنين عن خدمات المنظمة من العوامل المهمة التي يجب أن تأخذ في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الحسبان عند وضع استراتيجية لإدارة السمعة من قبل العلاقات العامة، لذا يعد مدى رضاء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المواطن متغيرًا مهمًا في بناء السمعة وإدارتها من خلال العلاقات العامة في البيئة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التسويقية للمنظمة.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685495"/>
            <a:ext cx="1926861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43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077324" y="2049253"/>
            <a:ext cx="723052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ويمكن قياس السمعة من خلال ثلاثة جوانب هي:</a:t>
            </a:r>
            <a:endParaRPr lang="en-US" sz="1600" b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b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شخصية المنظمة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 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والهوية المتكونة لدى الجمهور حولها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أو ما يقال عنها،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والصورة المختزنة لدى الجمهور بشأنها،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كما أن الصورة المتكونة لدى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الجمهور بشأن المنظمة يمكن أن تستخدم بالتبادل مع السمعة نفسها، وتتكون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السمعة من قبل المعتقدات التي يحتفظ بها الناس عن منظمة ما استنادًا إلى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تجربتهم معها، ومدى علاقتهم بها، والمعرفة التي تم اكتسابها من خلال وسائل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الإعلام".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1" y="1685495"/>
            <a:ext cx="3306410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52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7" y="2584563"/>
            <a:ext cx="96989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ومما يزيد الأمر صعوبة في إدارة السمعة من جانب المنظمة 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هو أزمة الثقة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التي تواجه الحكومات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والمنظمات غير الحكومية نتيجة للافتقار إلى الاستماع الفعال والاستجابة لاحتياجات ومصالح واهتمامات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أصحاب المصلحة والعملاء. </a:t>
            </a: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هناك العديد من الأطر التي وضعها خبراء إدارة الأزمات لمتابعة ما بعد الأزمة،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واحدة منها تعرف باسم</a:t>
            </a: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"الإجراءات التعويضية"، وهذا المصطلح يعني بأنه 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"إجراء يهدف إلى الحد من تأثير</a:t>
            </a: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الأزمة مع وضع آليات</a:t>
            </a:r>
            <a:r>
              <a:rPr lang="ar-BH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معينة للضبط والتعويض".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49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6492" y="2295474"/>
            <a:ext cx="969898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هناك بعض المبادئ الأساسية التي يجب مراعاتها عند الحفاظ على نجاح المنظمة، وتألقها عبر وسائل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التواصل الاجتماعي خلال فترة الأزمات لبناء سمعة جيدة للمنظمة أمام جمهورها، ويمكن القول أن هذه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المعايير السبعة تُعد بمثابة حلول طويلة الأجل لتهدئة الجمهور، وإعادة الصورة الإيجابية للشركة. ويمكن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تحديد ذلك فيما يلي: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1-لابد أن تحافظ المنظمة على مصداقيتها لكسب الثقة مع جمهورها،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وعدم إثارة أي مخاوف من أي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نوع، ويمكن تأسيس الثقة والمصداقية من خلال تحديد حجم الأزمة، وتحديد المنصات التي تستخدمها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المنظمة أو الشركة، والانخراط في تلك المنصات لبناء العلاقات مع الجمهور المستهدف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ثالثاً: استراتيجيات إدارة السمعة من قبل المنظمة</a:t>
            </a:r>
            <a:r>
              <a:rPr kumimoji="0" lang="ar-EG" altLang="en-US" sz="33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: </a:t>
            </a:r>
            <a:endParaRPr kumimoji="0" lang="en-US" altLang="en-US" sz="33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651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91156" y="2371738"/>
            <a:ext cx="1081271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2- </a:t>
            </a: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ومن أجل الحفاظ على سمعة الشركة بشكل دائم فيتعين على المنظمات أن تختار بعناية طرق التواصل مع</a:t>
            </a:r>
            <a:endParaRPr lang="ar-BH" sz="1600" b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b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جمهورها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وأن تضمن إعادة بناء الخطط قبل أن تتزايد الأزمة، وتختلف هذه الاستراتيجيات من منظمة إلى أخرى؛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وتستخدم وسائل التواصل الاجتماعي الآن كمنصة لبناء سمعة طيبة عن المنظمة لدى جمهورها، فلم يعد الأمر يتعلق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بما إذا كان ينبغي للشركة أن تستخدم وسائل الإعلام الاجتماعية للتواصل مع الجماهير، بل بالأحرى أن تحدد بأي منصات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تستطيع المنظمة التواصل مع جمهورها، وما أفضل الأساليب التي تعتمد عليها في تدعيم سمعتها الإيجابية لدى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جمهورها.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00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7" y="2274838"/>
            <a:ext cx="96989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3-ويتعين تخصيص الموارد البشرية والميزانية اللازمة لتكثيف استخدام وسائل التواصل الاجتماعي</a:t>
            </a:r>
            <a:endParaRPr lang="ar-BH" sz="1600" b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b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للتواصل مع الجمهور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 مع ضرورة تخصيص الوقت للرد على استفسارات الجمهور، وتصحيح أي معلومات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مضللة قد تشوه صورة المنظمة لدى جماهيرها، وخاصة مع تزايد استخدام الأفراد لوسائل التواصل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الاجتماعي فإن هناك إمكانية لوجود رسائل غير مرغوب فيها ، فعلى المنظمات الاستعداد لمواجهة أي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إساءة أو أي رسالة مشوهة في وقت مبكر قدر الإمكان من أجل إدارتها بنجاح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40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65287" y="2275730"/>
            <a:ext cx="1011670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4-المشاركة المباشرة ومعالجة أزمة السمعة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 ويمكن تحقيق ذلك بوضع سياسات جديدة تستطيع المنظمة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من خلالها بذل كل الجهود الممكنة من أجل بناء السمعة الحسنة عنها أمام جمهورها، مما يحول دون تكرار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المشكلة نفسها.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5-ينبغي للمنظمات أن تتطلع نحو نمذجة الأدوار كوسيلة لتحسين السمعة،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بمعنى أن يتم تقديم حلول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للمشكلات والأزمات من خلال وجود أدوار حقيقية للقيادات ليشعر الجمهور بالثقة في المنظمة، ولتستعيد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السمعة الحسنة لها لدى جمهورها.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0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274838"/>
            <a:ext cx="106735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6-تخصيص المكافآت،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؛فمن الضروري من أجل ضمان القيم الجديدة قبول ما بعد الفضائح والأزمات الماسة بالسمعة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، يجب أن تضع الإجراءات التي يمكن من خلالها تصحيح السلوك الذي يتسق مع هذه القيم الجديدة، حيث تحتاج الشركة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عادة إلى مكافأة السلوك الجيد ومعاقبة السلوك السيئ".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7-وهناك طريقة قوية لإعادة بناء السمعة وذلك عن طريق اختيار أعضاء جدد لديهم رؤى متطورة لقيادة</a:t>
            </a:r>
            <a:endParaRPr lang="ar-BH" sz="1600" b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b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المنظمة في الاتجاه الإيجابي.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6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049253"/>
            <a:ext cx="105155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وتشمل المعايير في هذا الإطار الشركة والقائد في الرد على الأزمة، والانخراط في الأزمة، ووضع نغمة للأزمة، ومكافأة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السلوك الإيجابي الذي برز بعد الأزمة، والاستعاضة عن اللاعبين الرئيسيين المشاركين في الأزمة، وعلى مر التاريخ اتبعت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بعض الشركات هذه المعايير، ومن ثم استطاعت تعزيز سمعتها بنجاح.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وتطبق هذه المفاهيم على النحو التالي: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0054" t="21868" r="4635" b="12411"/>
          <a:stretch/>
        </p:blipFill>
        <p:spPr>
          <a:xfrm>
            <a:off x="765840" y="3752153"/>
            <a:ext cx="5020363" cy="230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0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049253"/>
            <a:ext cx="1051559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•</a:t>
            </a:r>
            <a:r>
              <a:rPr lang="ar-EG" sz="1600" b="1" i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رد فعل القيادة: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أي التصرفات الحاسمة من قبل القيادات من أجل تحقيق القيم المختلفة التي تعمل على بناء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السمعة.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•</a:t>
            </a:r>
            <a:r>
              <a:rPr lang="ar-EG" sz="1600" b="1" i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المشاركة: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أي التعامل مع المشكلات من خلال إشراك فريق يتسم بالتميز والقدرة على حل المشكلات.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•</a:t>
            </a:r>
            <a:r>
              <a:rPr lang="ar-EG" sz="1600" b="1" i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ضبط النغمة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أي الحفاظ على وجود فريق مدرب يعمل بشكل نموذجي لبناء السمعة.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•</a:t>
            </a:r>
            <a:r>
              <a:rPr lang="ar-EG" sz="1600" b="1" i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مخصصات المكافأة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أي مكافاة السلوك الإيجابي ومعاقبة السلوك السيئ.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•</a:t>
            </a:r>
            <a:r>
              <a:rPr lang="ar-EG" sz="1600" b="1" i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استبدال اللاعبين الرئيسيين: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أي تحديد الوافدين الجدد من القيادات، أو الأفراد من ذوي الخبرة لتحقيق التأثير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الإيجابي للمنظمة.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537984"/>
            <a:ext cx="105155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وركز كل من "داين كيامبي وشافر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Dane </a:t>
            </a:r>
            <a:r>
              <a:rPr 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Kiambi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&amp; Shafer"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في دراستهما حول التفاعل بين استراتيجيات السمعة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والاستجابة للأزمات، من خلال إلقاء الضوء على كيفية تفاعل استراتيجيات الاستجابة للأزمات المختلفة لمنظمة ما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تواجه مسئولية كبيرة وغضب عام من الجمهور، مما يتطلب فهم نوع استراتيجيات الاستجابة للأزمات التي يجب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استخدامها، وقد تم تحديد ثلاث استراتيجيات وهم (الاعتزار، التعويض التعاطف) ولكن إلى أي مدى يكون لتلك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الاستراتيجيات القدرة على إدارة السمعة والتقليل من أثر الأزمة على الجمهور؟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9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6075" t="5400" r="15319"/>
          <a:stretch/>
        </p:blipFill>
        <p:spPr>
          <a:xfrm>
            <a:off x="617280" y="1685495"/>
            <a:ext cx="10812719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97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049253"/>
            <a:ext cx="105155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i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1-استراتيجية الاعتزار</a:t>
            </a:r>
            <a:r>
              <a:rPr lang="ar-EG" sz="1600" b="1" i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فالاعتزار هو من الاستراتيجيات الأكثر استخدامًا والمعقدة والمثيرة للجدل، كما أن هناك نوعين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من الاعتزار؛ الأول، اعتزار جزئي والثاني، اعتزار کامل، فالاعتزار الجزئي هو "تعبير عن القلق والأسف" في حين يعد الاعتزار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الكامل هو: "الاعتراف بالأزمة، وتقبل تحمل المسئولية"، وتقديم تفسير لما ستقوم به المنظمة من إجراءات لتأكيد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عدم حدوث الأزمة مرة أخرى، وغالباً ما يستخدم الاعتزار الجزئي لحماية المنظمة من المسئولية القانونية، بينما الاعتزار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الكامل يجب أن يستخدم في الأزمات التي كان من الممكن للمنظمة ألا تقع فيها والوقاية منها، مثل الحوادث الناتجة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عن الخطأ البشري وسوء الإدارة التنظيمية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07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474922"/>
            <a:ext cx="105155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2-</a:t>
            </a:r>
            <a:r>
              <a:rPr lang="ar-EG" sz="1600" b="1" i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استراتيجية التعويض: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وهى من الاستراتيجيات الضرورية التي تستخدم في الأزمات التي كان من الممكن الوقاية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منها، وهنا تستخدم استراتيجية التعويض بالإضافة إلى الاعتزار أيضًا، وذلك لإعادة بناء السمعة الطيبة للمنظمة أمام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جمهورها. ويقول "كومبس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Coombs"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إن استخدام استراتيجية الاستجابة للتعويضات هي علامة على أن المنظمة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تتحمل المسؤولية عن الأزمة، وفي معظم الحالات ينطوي التعويض على قيام المنظمة بتوفير الأموال للضحايا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للتخفيف من الآثار السلبية للأزمة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02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049253"/>
            <a:ext cx="1051559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3-</a:t>
            </a:r>
            <a:r>
              <a:rPr lang="ar-EG" sz="1600" b="1" i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استراتيجية التعاطف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وهى إحدى الاستراتيجيات التي تستخدمها المنظمة عندما تريد أن تعرب عن قلقها لضحايا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الأزمة، وهي من الأساليب الإقناعية القوية التي تعتمد على استخدام الكلمات العاطفية الإيجابية التي قد تحد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الغضب العام لدى الجمهور، وهي استراتيجية أقل تكلفة يمكن أن تستخدمها المنظمة لحماية سمعتها، والتي تعتبر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فعالة على نحو مماثل للاعتزار لأنها تركز على احتياجات الضحايا، وتعمل على خلق تصور عام بأن المنظمة تتحمل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المسئولية عن الأزمة، وكلاهما يشار إليهما كاستراتيجية استيعابية للغاية، وتتمثل استجابة التعاطف في الإعراب عن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القلق للضحايا، في حين أن التعويض يقدم للضحايا شيئًا مهمًا مثل المساعدة المالية للتعويض عن المعاناة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التأثيرات السلبية للأزمة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70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049253"/>
            <a:ext cx="1051559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i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رابعاً: المسئولية الاجتماعية وإدارة السمعة: </a:t>
            </a:r>
            <a:endParaRPr lang="ar-BH" sz="1600" b="1" i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b="1" i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تعد المسئولية الاجتماعية هي جوهر إدارة السمعة وخلق القيمة الإستراتيجية للمنظمة أو الشركة، وتعني الالتزام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المستمر من قبل المنظمة للتصرف أخلاقيًا والمساهمة في الاقتصاد، والتنمية الاجتماعية من خلال تحسين نوعية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الخدمات المقدمة للجمهور، وكذلك التصرف المسئول تجاه أصحاب المصلحة، حيث يشكل أصحاب المصلحة عاملاً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رئيسًا لنجاح ممارسات المسئولية الاجتماعية، ويعرف صاحب المصلحة بأنه أي فرد أو جماعة يمكن أن تؤثر أو تتأثر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بتحقيق المنظمة لأهدافها، أو منظمة ما يمكن أن تؤثر في الموارد والخدمات أو تتأثر بأنشطة هذه الخدمات.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81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767280"/>
            <a:ext cx="105155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وفي الوقت الحاضر ينظر إلى أصحاب المصلحة على أنهم جزء مهم من المسئولية الاجتماعية، حيث يحدد منهج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أصحاب المصلحة قدرة جديدة للمنظمات على تطوير إدارة سمعتها، ورسم سياستها من خلال إدارة أصحاب المصلحة،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ومشاركاتهم في تحقيق سياسة المسئولية الاجتماعية للمنظمات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42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418585"/>
            <a:ext cx="105155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ويعتبر التطبيق الاستراتيجي للاستدامة داخل الشركات من الأصول غير الملموسة تخلق قيمة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كبيرة، وتتصل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بشكل مباشر بسمعة مؤسسية أفضل وصورة متميزة تحقيق رضا أعلى لأصحاب المصلحة، ومن ثم فإن الإدارة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المستدامة تعزز الهيبة وتدعم السمعة  الجيدة للشركة.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إن للزيادة المستدامة تأثيرًا إيجابياً كبيرًا على سمعة الشركات، فداخل إطار العمل قادة زيادة الأعمال الأكثر حرصاً على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الالتزام بالاستدامة، ولعل تدعيم قيم الولاء وبين الشركة سيؤدي إلى خلق نموذج للحكم السليم القائم على السلوك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الأخلاقي، حيث توفر الأخلاقيات داخل المنظمات حلولاً وبدائل للفرص التي تسعى إلى الانخراط في إدارة المسئولية.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65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049253"/>
            <a:ext cx="105155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ولاشك أن كثير من الباحثين فرقوا بين الأخلاق والمسئولية الإجتماعية للشركات، حيث توصف الأخلاق بأنها سلوك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للناس، بينما يستخدم مصطلح المسئولية الاجتماعية للإشارة إلى عالم الأعمال، وبناء على ذلك فإن أخلاقيات العمل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تشير إلى سلوك الأشخاص داخل المنظمات، في حين تشير المسئولية الاجتماعية للشركات إلى السلوك الخارجي.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وبعض الباحثين يصفون المسئولية الاجتماعية للشركات كمفهوم متعدد الأبعاد، حيث تشكل الأخلاق أحد أبعاد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المسئولية الاجتماعية للشركات، ويقول "كارول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Carroll" "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إنه على الرغم من أن الأخلاق تقدم استجابة أخلاقية، فإن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المسئولية الاجتماعية للشركات تستجيب للضغوط الاجتماعية".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07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11646" y="2177428"/>
            <a:ext cx="61697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ومن هنا فإن بناء سمعة الشركة من خلال زيادة الأعمال المستدامة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هو ما يؤدي حتما إلى تشكيل صورة الشركة من خلال السلوك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الأخلاقي التي تحرص المنظمة عليه في التعامل مع عملائها.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083" y="2008721"/>
            <a:ext cx="3894760" cy="364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0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810538" y="2157785"/>
            <a:ext cx="6619461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وفيما يتعلق </a:t>
            </a:r>
            <a:r>
              <a:rPr kumimoji="0" lang="ar-EG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بإدارة سمعة المنظمة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فإنه من الضروري النظر في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العلاقة المباشرة والضرورية بين إدارة الأعمال المستدامة والأخلاق داخل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المنظمة، وقد اقترحت إحدى الدراسات في هذا الصدد بأن تكون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للمنظمة مدونات للأخلاق، وهذه المدونات الأخلاقية تعد أدوات إدارية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تلزم أصحاب المصلحة الداخليين، ولا سيما ممارسي العلاقات العامة التي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ينبغي أن يعملوا بها، حيث توفر مبادئ توجيهية للسلوك الفردي وتحمي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الموظفين من السلوك غير القانوني أو غير الأخلاقي.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79" y="1767086"/>
            <a:ext cx="4193258" cy="420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67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31635" y="2095308"/>
            <a:ext cx="664980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فقد تخضع الشركة لحقوق والتزامات بعينها، ويمكنها زيادة أصولها غير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الملموسة أو الحفاظ على سمعتها، إذا كانت تتصرف بشكل أخلاقي، وعلى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النقيض من ذلك، يمكن أن تضر بسمعتها إذا تصرفت بطريقة غير سليمة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على الأقل في أعين المجتمع.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وبالإضافة إلى ذلك فقد يشعر الموظفون بالمسئولية، والنتيجة الحتمية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هي أن تقييم هذا السلوك الأخلاقي يؤثر بشكل مباشر على سمعة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الشركة.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920" y="2612186"/>
            <a:ext cx="3731075" cy="250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90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38200" y="2397948"/>
            <a:ext cx="105155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وتختلف إدارة السمعة عبر وسائل الإعلام الاجتماعية عن أي مكان آخر، فكل عناصر المنظمة قد تضطر إلى المشاركة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في التصدي للشائعات وليس فقط ممارسي العلاقات العامة، مما يعطي قيمة أعلى، وتطوراً أكثر في أساليب إدارة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السمعة والعكس صحيح، حيث إن تجاهل أي عنصر من عناصر المنظمة لدوره في إدارة سمعة المنظمة قد يوقع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المنظمة في مشكلة قد تؤثر على أخلاقيات العمل، ولاشك أن ذلك يسبب ضغوطاً أكبر على المنظمات في ظل تزايد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الأزمات وتعقد المصالح.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90163" y="930625"/>
            <a:ext cx="65982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rtl="1">
              <a:defRPr/>
            </a:pPr>
            <a:r>
              <a:rPr lang="ar-EG" sz="20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خامساً: توظيف الإعلام الاجتماعي في إدارة السمعة</a:t>
            </a:r>
            <a:r>
              <a:rPr lang="ar-EG" sz="32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21785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1660594"/>
            <a:ext cx="105155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ومنذ التطورات المتلاحقة في منصات وسائل الإعلام الاجتماعية وتزايد اعتماد الأفراد عليها في استقاء المعلومات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وتبادلها مع الآخرين، فقد أصبح لتلك المنصات الاجتماعية العديد من الأدوار الاستراتيجية في كافة أنشطة العلاقات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العامة، حيث يتيح الوصول إلى المعلومات عبر وسائل الإعلام الاجتماعية مزايا جديدة للمنظمات في التواصل مع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جمهورها، وفي ذات الوقت تمنح للمنظمات منصة تفاعلية تستطيع من خلالها سرعة الوصول إلى جمهور أوسع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 وكذلك الدفاع عن سمعتها والتي قد تكون مهددة وقت الأزمات.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وقد أشارت إحدى الدراسات التي أجريت في كندا حول استخدام وسائل التواصل الاجتماعي لمشاركة الجمهور وبناء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المجتمع، وتعزيز سمعة العلامة التجارية، أن استخدام وسائل التواصل الاجتماعي تعد الوسيلة الأفضل في تحقيق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الأهداف التنظيمية في التعليم العالي.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840" y="5221024"/>
            <a:ext cx="725176" cy="725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95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1660594"/>
            <a:ext cx="1051559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كما استخدم أعضاء هيئة التدريس في الولايات المتحدة الأمريكية وسائل الإعلام الاجتماعية من خلال دمج شكل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أدوات وسائل التواصل الاجتماعي في الأعمال الفصلية، بما في ذلك استخدام الفيس بوك والمدونات، ومشاركة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الفيديو، وذلك من أجل بناء قنوات للتواصل مع الطلاب بما يدعم بناء المجتمع لتعزيز التعلم.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كما تستخدم الجامعات وسائل التواصل الاجتماعي للحفاظ على الأنشطة اليومية الخاصة بهم مع العديد من الإدارات،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وتنفيذ الأنشطة الإدارية، وتحقيق الأهداف التنظيمية، حيث تم استخدام الفيس بوك وتويتر والمدونات لشئون الأعمال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اليومية وذلك لأغراض التوظيف والقبول للطلاب، كما كان موقع الفيس بوك الأكثر استخدامًا والأكثر نجاحًا مقارنة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بمواقع التواصل الاجتماعي الأخرى المستخدمة في التعليم العالي.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840" y="5191657"/>
            <a:ext cx="784664" cy="65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58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369396"/>
            <a:ext cx="105155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وفي مجال إدارة السمعة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فإن جانبًا مهمًا من ممارسات العلاقات العامة يرتبط بطبيعة التواصل بين المنظمة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وعامة الجمهور، وقد اعتبرت الممارسة المثالية بمثابة تدفق الاتصالات في اتجاهين بين المنظمة وجمهورها، ولكنها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قد تكون مفرطة في المثالية خاصة إذا كان الطرفان يتنافسان (مثل شركة للنفط أو شركة لتصنيع الأسمنت مقابل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مجموعة بيئية)، بينما التماثل في الاتجاهين يظل نموذجا قويًا وسائدا في إدارة السمعة بين ممارسي العلاقات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العامة، كلما كان ذلك ممكناً لغرض بناء العلاقات المتبادلة والمفيدة، والحفاظ على الانسجام الاجتماعي مع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الجمهور.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5406887"/>
            <a:ext cx="705151" cy="67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72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275190"/>
            <a:ext cx="105155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وتعد إدارة السمعة أحد أهم الأسباب الجوهرية التي تدفع المنظمات إلى السعي لتحقيق علاقات منفعية متبادلة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من خلال حماية وتعزيز سمعة العلامة التجارية، ولكي يتحقق ذلك فإن إدارة السمعة هي وظيفة السلطة التنفيذية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بمساعدة من العلاقات العامة التي تعمل بالضرورة على ضمان أن تتواصل قيادة المنظمة بفعالية مع جميع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أصحاب المصلحة والتواصل معهم، لتحقيق التوافق وحل الصراعات التي قد تتواجد بين الجمهور المستهدف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والمنظمة.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840" y="5111654"/>
            <a:ext cx="741214" cy="741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97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365132"/>
            <a:ext cx="105155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وختاماً.....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إن إدارة السمعة أحد أهم الأسباب الجوهرية التي تدفع المنظمات إلى السعي لتحقيق علاقات منفعية متبادلة من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خلال حماية وتعزيز سمعة العلامة التجارية، ولكي يتحقق ذلك فإن إدارة السمعة هي وظيفة السلطة التنفيذية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بمساعدة من العلاقات العامة التي تعمل بالضرورة على ضمان أن تتواصل قيادة المنظمة بفعالية مع جميع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أصحاب المصلحة والتواصل معهم، لتحقيق التوافق وحل الصراعات التي قد تتواجد بين الجمهور المستهدف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والمنظمة.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840" y="5293907"/>
            <a:ext cx="685272" cy="68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82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455072"/>
            <a:ext cx="105155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ويمكن الجميع الشركات استخدام وسائل الإعلام الاجتماعية للمساعدة في إدارة الرأي العام، وغالبًا ما تتمتع العلامات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التجارية بنتائج إيجابية فورية إذا اعتمدت المنظمة على أساليب استراتيجية في إدارة سمعتها، واكتساب متابعين جدد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قد يكون لهم بعض الأدوار المهمة التي تسهم في تعزيز سمعة المنظمة أو الشركة لدى المستخدمين الآخرين، حيث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يقوم الأقران بإرسال الروابط والمعلومات التي قد يكون من شأنها التأثير على الآخرين.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2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059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Custom 5">
      <a:dk1>
        <a:srgbClr val="282F39"/>
      </a:dk1>
      <a:lt1>
        <a:srgbClr val="FFFFFF"/>
      </a:lt1>
      <a:dk2>
        <a:srgbClr val="000000"/>
      </a:dk2>
      <a:lt2>
        <a:srgbClr val="EEEEEE"/>
      </a:lt2>
      <a:accent1>
        <a:srgbClr val="C2C923"/>
      </a:accent1>
      <a:accent2>
        <a:srgbClr val="42AFB6"/>
      </a:accent2>
      <a:accent3>
        <a:srgbClr val="074D67"/>
      </a:accent3>
      <a:accent4>
        <a:srgbClr val="CB1B4A"/>
      </a:accent4>
      <a:accent5>
        <a:srgbClr val="FCB414"/>
      </a:accent5>
      <a:accent6>
        <a:srgbClr val="007A7D"/>
      </a:accent6>
      <a:hlink>
        <a:srgbClr val="1EB7EF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227B9A7-AF72-469B-B91E-313614C3A039}"/>
</file>

<file path=customXml/itemProps2.xml><?xml version="1.0" encoding="utf-8"?>
<ds:datastoreItem xmlns:ds="http://schemas.openxmlformats.org/officeDocument/2006/customXml" ds:itemID="{41AC0C31-2BEB-4333-9803-44DB39953CA1}"/>
</file>

<file path=customXml/itemProps3.xml><?xml version="1.0" encoding="utf-8"?>
<ds:datastoreItem xmlns:ds="http://schemas.openxmlformats.org/officeDocument/2006/customXml" ds:itemID="{C246ED4D-2921-4527-84FD-83862CAD1B9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809</TotalTime>
  <Words>3650</Words>
  <Application>Microsoft Office PowerPoint</Application>
  <PresentationFormat>Widescreen</PresentationFormat>
  <Paragraphs>497</Paragraphs>
  <Slides>45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45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Noto Sans</vt:lpstr>
      <vt:lpstr>Open Sans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Merhan Mohsan Mohammed</cp:lastModifiedBy>
  <cp:revision>74</cp:revision>
  <dcterms:created xsi:type="dcterms:W3CDTF">2023-04-29T09:08:00Z</dcterms:created>
  <dcterms:modified xsi:type="dcterms:W3CDTF">2024-03-13T18:41:44Z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