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2.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0.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1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19.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8.xml" ContentType="application/vnd.openxmlformats-officedocument.presentationml.notesSlide+xml"/>
  <Override PartName="/ppt/notesSlides/notesSlide1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3" r:id="rId2"/>
    <p:sldId id="313" r:id="rId3"/>
    <p:sldId id="271" r:id="rId4"/>
    <p:sldId id="350" r:id="rId5"/>
    <p:sldId id="351" r:id="rId6"/>
    <p:sldId id="352" r:id="rId7"/>
    <p:sldId id="353" r:id="rId8"/>
    <p:sldId id="354" r:id="rId9"/>
    <p:sldId id="355" r:id="rId10"/>
    <p:sldId id="356" r:id="rId11"/>
    <p:sldId id="357" r:id="rId12"/>
    <p:sldId id="358" r:id="rId13"/>
    <p:sldId id="359" r:id="rId14"/>
    <p:sldId id="360" r:id="rId15"/>
    <p:sldId id="361" r:id="rId16"/>
    <p:sldId id="362" r:id="rId17"/>
    <p:sldId id="363" r:id="rId18"/>
    <p:sldId id="364" r:id="rId19"/>
    <p:sldId id="365" r:id="rId20"/>
    <p:sldId id="366" r:id="rId21"/>
    <p:sldId id="367" r:id="rId22"/>
    <p:sldId id="368" r:id="rId23"/>
    <p:sldId id="369" r:id="rId24"/>
    <p:sldId id="370" r:id="rId25"/>
    <p:sldId id="371" r:id="rId26"/>
    <p:sldId id="372" r:id="rId27"/>
    <p:sldId id="373" r:id="rId28"/>
    <p:sldId id="374" r:id="rId29"/>
    <p:sldId id="375" r:id="rId30"/>
    <p:sldId id="377" r:id="rId31"/>
    <p:sldId id="378" r:id="rId32"/>
    <p:sldId id="379" r:id="rId33"/>
    <p:sldId id="380"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1"/>
            <p14:sldId id="350"/>
            <p14:sldId id="351"/>
            <p14:sldId id="352"/>
            <p14:sldId id="353"/>
            <p14:sldId id="354"/>
            <p14:sldId id="355"/>
            <p14:sldId id="356"/>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5"/>
            <p14:sldId id="377"/>
            <p14:sldId id="378"/>
            <p14:sldId id="379"/>
            <p14:sldId id="380"/>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71000" y="3496910"/>
            <a:ext cx="4144083" cy="646331"/>
          </a:xfrm>
          <a:prstGeom prst="rect">
            <a:avLst/>
          </a:prstGeom>
          <a:noFill/>
        </p:spPr>
        <p:txBody>
          <a:bodyPr wrap="none" rtlCol="0">
            <a:spAutoFit/>
          </a:bodyPr>
          <a:lstStyle/>
          <a:p>
            <a:pPr lvl="0"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400739"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122</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8C520B7F-7764-8B81-C7C7-A7440DA2CCAF}"/>
              </a:ext>
            </a:extLst>
          </p:cNvPr>
          <p:cNvSpPr txBox="1"/>
          <p:nvPr/>
        </p:nvSpPr>
        <p:spPr>
          <a:xfrm>
            <a:off x="-394209" y="6231076"/>
            <a:ext cx="3312390" cy="461665"/>
          </a:xfrm>
          <a:prstGeom prst="rect">
            <a:avLst/>
          </a:prstGeom>
          <a:noFill/>
        </p:spPr>
        <p:txBody>
          <a:bodyPr wrap="square" rtlCol="0">
            <a:spAutoFit/>
          </a:bodyPr>
          <a:lstStyle/>
          <a:p>
            <a:pPr algn="ctr"/>
            <a:r>
              <a:rPr lang="ar-EG" sz="2400" b="1" spc="50" dirty="0" smtClean="0">
                <a:solidFill>
                  <a:srgbClr val="00B0F0"/>
                </a:solidFill>
                <a:latin typeface="Times New Roman" panose="02020603050405020304" pitchFamily="18" charset="0"/>
                <a:cs typeface="Times New Roman" panose="02020603050405020304" pitchFamily="18" charset="0"/>
              </a:rPr>
              <a:t>د.معتز نبيل </a:t>
            </a:r>
            <a:endParaRPr lang="ar-EG" sz="2400" b="1" spc="50"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8F2D6F91-78DB-C333-FFAC-FF52CB9F2DF3}"/>
              </a:ext>
            </a:extLst>
          </p:cNvPr>
          <p:cNvSpPr txBox="1"/>
          <p:nvPr/>
        </p:nvSpPr>
        <p:spPr>
          <a:xfrm>
            <a:off x="-1181246" y="5830966"/>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إعداد</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910"/>
    </mc:Choice>
    <mc:Fallback xmlns="">
      <p:transition spd="slow" advTm="1491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730317"/>
          </a:xfrm>
          <a:prstGeom prst="rect">
            <a:avLst/>
          </a:prstGeom>
          <a:noFill/>
        </p:spPr>
        <p:txBody>
          <a:bodyPr wrap="square" rtlCol="0">
            <a:spAutoFit/>
          </a:bodyPr>
          <a:lstStyle/>
          <a:p>
            <a:pPr marL="342900" indent="-342900" algn="r" rtl="1">
              <a:lnSpc>
                <a:spcPct val="150000"/>
              </a:lnSpc>
              <a:buFont typeface="+mj-lt"/>
              <a:buAutoNum type="arabicPeriod"/>
            </a:pPr>
            <a:r>
              <a:rPr lang="ar-EG" sz="2000" dirty="0">
                <a:latin typeface="Simplified Arabic Fixed" pitchFamily="49" charset="-78"/>
                <a:cs typeface="+mj-cs"/>
              </a:rPr>
              <a:t>مقدمة عن أستاذ المقرر.</a:t>
            </a:r>
          </a:p>
          <a:p>
            <a:pPr marL="342900" indent="-342900" algn="r" rtl="1">
              <a:lnSpc>
                <a:spcPct val="150000"/>
              </a:lnSpc>
              <a:buFont typeface="+mj-lt"/>
              <a:buAutoNum type="arabicPeriod"/>
            </a:pPr>
            <a:r>
              <a:rPr lang="ar-EG" sz="2000" dirty="0">
                <a:latin typeface="Simplified Arabic Fixed" pitchFamily="49" charset="-78"/>
                <a:cs typeface="+mj-cs"/>
              </a:rPr>
              <a:t>توصيف المقرر.</a:t>
            </a:r>
          </a:p>
          <a:p>
            <a:pPr marL="342900" indent="-342900" algn="r" rtl="1">
              <a:lnSpc>
                <a:spcPct val="150000"/>
              </a:lnSpc>
              <a:buFont typeface="+mj-lt"/>
              <a:buAutoNum type="arabicPeriod"/>
            </a:pPr>
            <a:r>
              <a:rPr lang="ar-EG" sz="2000" dirty="0">
                <a:latin typeface="Simplified Arabic Fixed" pitchFamily="49" charset="-78"/>
                <a:cs typeface="+mj-cs"/>
              </a:rPr>
              <a:t>أهداف المقرر.</a:t>
            </a:r>
          </a:p>
          <a:p>
            <a:pPr marL="342900" indent="-342900" algn="r" rtl="1">
              <a:lnSpc>
                <a:spcPct val="150000"/>
              </a:lnSpc>
              <a:buFont typeface="+mj-lt"/>
              <a:buAutoNum type="arabicPeriod"/>
            </a:pPr>
            <a:r>
              <a:rPr lang="ar-EG" sz="2000" dirty="0">
                <a:latin typeface="Simplified Arabic Fixed" pitchFamily="49" charset="-78"/>
                <a:cs typeface="+mj-cs"/>
              </a:rPr>
              <a:t>مخرجات التعليم المستهدفة من المقرر.</a:t>
            </a:r>
          </a:p>
          <a:p>
            <a:pPr marL="342900" indent="-342900" algn="r" rtl="1">
              <a:lnSpc>
                <a:spcPct val="150000"/>
              </a:lnSpc>
              <a:buFont typeface="+mj-lt"/>
              <a:buAutoNum type="arabicPeriod"/>
            </a:pPr>
            <a:r>
              <a:rPr lang="ar-EG" sz="2000" dirty="0">
                <a:latin typeface="Simplified Arabic Fixed" pitchFamily="49" charset="-78"/>
                <a:cs typeface="+mj-cs"/>
              </a:rPr>
              <a:t>التقييم الطلابى.</a:t>
            </a:r>
          </a:p>
          <a:p>
            <a:pPr marL="342900" indent="-342900" algn="r" rtl="1">
              <a:lnSpc>
                <a:spcPct val="150000"/>
              </a:lnSpc>
              <a:buFont typeface="+mj-lt"/>
              <a:buAutoNum type="arabicPeriod"/>
            </a:pPr>
            <a:r>
              <a:rPr lang="ar-EG" sz="2000" dirty="0">
                <a:latin typeface="Simplified Arabic Fixed" pitchFamily="49" charset="-78"/>
                <a:cs typeface="+mj-cs"/>
              </a:rPr>
              <a:t>موضوعات المقرر.</a:t>
            </a:r>
          </a:p>
          <a:p>
            <a:pPr marL="342900" indent="-342900" algn="r" rtl="1">
              <a:lnSpc>
                <a:spcPct val="150000"/>
              </a:lnSpc>
              <a:buFont typeface="+mj-lt"/>
              <a:buAutoNum type="arabicPeriod"/>
            </a:pPr>
            <a:r>
              <a:rPr lang="ar-EG" sz="2000" dirty="0">
                <a:latin typeface="Simplified Arabic Fixed" pitchFamily="49" charset="-78"/>
                <a:cs typeface="+mj-cs"/>
              </a:rPr>
              <a:t>ماهية النظرية.</a:t>
            </a:r>
          </a:p>
          <a:p>
            <a:pPr marL="342900" indent="-342900" algn="r" rtl="1">
              <a:lnSpc>
                <a:spcPct val="150000"/>
              </a:lnSpc>
              <a:buFont typeface="+mj-lt"/>
              <a:buAutoNum type="arabicPeriod"/>
            </a:pPr>
            <a:r>
              <a:rPr lang="ar-EG" sz="2000" dirty="0">
                <a:latin typeface="Simplified Arabic Fixed" pitchFamily="49" charset="-78"/>
                <a:cs typeface="+mj-cs"/>
              </a:rPr>
              <a:t>مراجع المقرر.</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3970"/>
    </mc:Choice>
    <mc:Fallback xmlns="">
      <p:transition spd="slow" advTm="6397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88182"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مقدمة عن أستاذ المقرر</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8690"/>
    </mc:Choice>
    <mc:Fallback xmlns="">
      <p:transition spd="slow" advTm="86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471" b="14392"/>
          <a:stretch/>
        </p:blipFill>
        <p:spPr>
          <a:xfrm>
            <a:off x="0" y="1335074"/>
            <a:ext cx="2318645" cy="28483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مقدمة عن أستاذ المقرر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2862322"/>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000" dirty="0">
                <a:latin typeface="Tajawal ExtraBold" panose="00000800000000000000" pitchFamily="2" charset="-78"/>
                <a:cs typeface="Times New Roman"/>
              </a:rPr>
              <a:t>مدرس التسويق والإعلام الرقمى ولديه خبرة أكاديمية نظرية وعملية عن التسويق وكيفية إعداد الحملات الإعلانية التقليدية والرقمية؛ منذ حصوله على بكالوريوس الإعلام فى الإنتاج الإعلانى، ثم أتم حصوله على دبلوم الإعلام مرورًا بدرجة الماجستير بجانب عمله بالجانب التطبيقى والعملى.</a:t>
            </a:r>
          </a:p>
          <a:p>
            <a:pPr marL="342900" lvl="0" indent="-342900" algn="just" rtl="1">
              <a:lnSpc>
                <a:spcPct val="150000"/>
              </a:lnSpc>
              <a:buFont typeface="Arial" pitchFamily="34" charset="0"/>
              <a:buChar char="•"/>
            </a:pPr>
            <a:r>
              <a:rPr lang="ar-EG" sz="2000" dirty="0">
                <a:latin typeface="Tajawal ExtraBold" panose="00000800000000000000" pitchFamily="2" charset="-78"/>
                <a:cs typeface="Times New Roman"/>
              </a:rPr>
              <a:t>معتز محاضر متمرس فى التسويق والإعلام الرقمى حيث أشرف على العديد من مشروعات التخرج بجوار خبرته التطبيقية فى مجال الإنتاج الإعلاني فى المونتاج والميكساج و مراحل الإنتاج الإعلاني المختلفة </a:t>
            </a:r>
            <a:r>
              <a:rPr lang="en-US" sz="2000" dirty="0">
                <a:latin typeface="Times New Roman" pitchFamily="18" charset="0"/>
                <a:cs typeface="Times New Roman" pitchFamily="18" charset="0"/>
              </a:rPr>
              <a:t>Pre Production – Production – Post production</a:t>
            </a:r>
            <a:r>
              <a:rPr lang="en-US" sz="2000" dirty="0">
                <a:latin typeface="Tajawal ExtraBold" panose="00000800000000000000" pitchFamily="2" charset="-78"/>
                <a:cs typeface="Times New Roman"/>
              </a:rPr>
              <a:t>).</a:t>
            </a:r>
            <a:r>
              <a:rPr lang="ar-EG" sz="2000" dirty="0">
                <a:latin typeface="Tajawal ExtraBold" panose="00000800000000000000" pitchFamily="2" charset="-78"/>
                <a:cs typeface="Times New Roman"/>
              </a:rPr>
              <a:t>)</a:t>
            </a:r>
            <a:r>
              <a:rPr lang="en-US" sz="2000" dirty="0">
                <a:latin typeface="Tajawal ExtraBold" panose="00000800000000000000" pitchFamily="2" charset="-78"/>
                <a:cs typeface="Times New Roman"/>
              </a:rPr>
              <a:t>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5588101"/>
      </p:ext>
    </p:extLst>
  </p:cSld>
  <p:clrMapOvr>
    <a:masterClrMapping/>
  </p:clrMapOvr>
  <mc:AlternateContent xmlns:mc="http://schemas.openxmlformats.org/markup-compatibility/2006" xmlns:p14="http://schemas.microsoft.com/office/powerpoint/2010/main">
    <mc:Choice Requires="p14">
      <p:transition spd="slow" p14:dur="2000" advTm="95370"/>
    </mc:Choice>
    <mc:Fallback xmlns="">
      <p:transition spd="slow" advTm="9537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471" b="14392"/>
          <a:stretch/>
        </p:blipFill>
        <p:spPr>
          <a:xfrm>
            <a:off x="0" y="1335074"/>
            <a:ext cx="2318645" cy="28483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مقدمة عن أستاذ المقرر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323987"/>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000" dirty="0">
                <a:latin typeface="Tajawal ExtraBold" panose="00000800000000000000" pitchFamily="2" charset="-78"/>
                <a:cs typeface="Times New Roman"/>
              </a:rPr>
              <a:t>حصل معتز على درجة الدكتوراه فى التسويق الرقمى، وكيفية استفادة الشركات منه فى تحقيق أهدافها وتحقيق أعلى نسبة ربح منه مع تقليل أعلى معدل من النفقات بشكل لا يؤثر فى جودة الحملات الإعلانية.</a:t>
            </a:r>
          </a:p>
          <a:p>
            <a:pPr marL="342900" lvl="0" indent="-342900" algn="just" rtl="1">
              <a:lnSpc>
                <a:spcPct val="150000"/>
              </a:lnSpc>
              <a:buFont typeface="Arial" pitchFamily="34" charset="0"/>
              <a:buChar char="•"/>
            </a:pPr>
            <a:r>
              <a:rPr lang="ar-EG" sz="2000" dirty="0">
                <a:latin typeface="Tajawal ExtraBold" panose="00000800000000000000" pitchFamily="2" charset="-78"/>
                <a:cs typeface="Times New Roman"/>
              </a:rPr>
              <a:t>دارات أبحاث معتز العملية حول التسويق الرقمى وأهميته و أشكاله وأنواعه وخصائصه بإختلاف الوسائل الإعلانية الرقمية المستخدمة للوصول إلى الجمهور المستهدف أو الجمهور المراد الوصول إليه من خلال عملية اتصال تسويقي ناجح لتحقيق السلوك المراد تكوينه من خلال شراء السلعة المراد بيعها أو تعديل سلوك إذا كانت حملة توعية اجتماعية.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8977889"/>
      </p:ext>
    </p:extLst>
  </p:cSld>
  <p:clrMapOvr>
    <a:masterClrMapping/>
  </p:clrMapOvr>
  <mc:AlternateContent xmlns:mc="http://schemas.openxmlformats.org/markup-compatibility/2006" xmlns:p14="http://schemas.microsoft.com/office/powerpoint/2010/main">
    <mc:Choice Requires="p14">
      <p:transition spd="slow" p14:dur="2000" advTm="52710"/>
    </mc:Choice>
    <mc:Fallback xmlns="">
      <p:transition spd="slow" advTm="5271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749197"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توصيف المقرر </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7242502"/>
      </p:ext>
    </p:extLst>
  </p:cSld>
  <p:clrMapOvr>
    <a:masterClrMapping/>
  </p:clrMapOvr>
  <mc:AlternateContent xmlns:mc="http://schemas.openxmlformats.org/markup-compatibility/2006" xmlns:p14="http://schemas.microsoft.com/office/powerpoint/2010/main">
    <mc:Choice Requires="p14">
      <p:transition spd="slow" p14:dur="2000" advTm="6470"/>
    </mc:Choice>
    <mc:Fallback xmlns="">
      <p:transition spd="slow" advTm="64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توصيف المقرر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783985"/>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dirty="0">
                <a:latin typeface="Tajawal ExtraBold" panose="00000800000000000000" pitchFamily="2" charset="-78"/>
                <a:cs typeface="Times New Roman"/>
              </a:rPr>
              <a:t>يتناول مقرر نظريات الإعلان والتسويق عددًا من الموضوعات الأساسية المرتبطة بمفهوم النظريات وعلاقتها بالإعلان والتسويق، ومفهوم النظريات، بالإضافة إلى التعرض لنظريات الاتصال التي لها تأثير على الاتصال الإعلاني والتسويقي التقليدى والرقمي، مثل نظرية ثراء الوسيلة الإعلانية ومدى قدرتها على قياس قدرة الوسائل الإعلانية الرقمية في إزالة الالتباس عند متلقي الرسالة الإعلانية ومدى كفاءة فاعلية الوسيلة الإعلانية الرقمية في ايصال الرسالة الإعلانية بكفاءة وفاعلية لما تمتلك من قدرات تكنولوجية تمكن مرسل الرسالة الإعلانية من تعديل السلوك الشرائي لدى المتلقي مقارنة بالوسائل الإعلانية التقليدية بأستخدام أدوات الذكاء الاصطناعي لتحسين الاستهداف للجمهور مثل </a:t>
            </a:r>
            <a:r>
              <a:rPr lang="en-US" dirty="0">
                <a:latin typeface="Times New Roman" pitchFamily="18" charset="0"/>
                <a:cs typeface="Times New Roman" pitchFamily="18" charset="0"/>
              </a:rPr>
              <a:t>Advantage + Audience</a:t>
            </a:r>
            <a:r>
              <a:rPr lang="en-US" dirty="0">
                <a:latin typeface="Tajawal ExtraBold" panose="00000800000000000000" pitchFamily="2" charset="-78"/>
                <a:cs typeface="Times New Roman"/>
              </a:rPr>
              <a:t>؛ </a:t>
            </a:r>
            <a:r>
              <a:rPr lang="ar-EG" dirty="0">
                <a:latin typeface="Tajawal ExtraBold" panose="00000800000000000000" pitchFamily="2" charset="-78"/>
                <a:cs typeface="Times New Roman"/>
              </a:rPr>
              <a:t>وهذا بالإضافة إلى النماذج النظرية للإعلان، والمداخل المؤثرة على عنصر الإقناع للجمهور المستهدف (الاستمالات الإعلانية المباشرة – الاستمالات الإعلانية الغير مباشرة – المضامين الإعلانية)، بالإضافة إلى دراسة عدد من نظريات التسويق.</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480318"/>
      </p:ext>
    </p:extLst>
  </p:cSld>
  <p:clrMapOvr>
    <a:masterClrMapping/>
  </p:clrMapOvr>
  <mc:AlternateContent xmlns:mc="http://schemas.openxmlformats.org/markup-compatibility/2006" xmlns:p14="http://schemas.microsoft.com/office/powerpoint/2010/main">
    <mc:Choice Requires="p14">
      <p:transition spd="slow" p14:dur="2000" advTm="259516"/>
    </mc:Choice>
    <mc:Fallback xmlns="">
      <p:transition spd="slow" advTm="25951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513556"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أهداف المقرر</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9547964"/>
      </p:ext>
    </p:extLst>
  </p:cSld>
  <p:clrMapOvr>
    <a:masterClrMapping/>
  </p:clrMapOvr>
  <mc:AlternateContent xmlns:mc="http://schemas.openxmlformats.org/markup-compatibility/2006" xmlns:p14="http://schemas.microsoft.com/office/powerpoint/2010/main">
    <mc:Choice Requires="p14">
      <p:transition spd="slow" p14:dur="2000" advTm="11100"/>
    </mc:Choice>
    <mc:Fallback xmlns="">
      <p:transition spd="slow" advTm="11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أهداف المقرر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00082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يهدف مقرر نظريات الإعلان والتسويق إلى التعرف على عددًا من الموضوعات الأساسية مثل مفهوم النظرية وعلاقتها بالإعلان والتسويق، ومفهوم نظريات الإعلان، بالإضافة إلى التعرض لنظريات الاتصال التي لها تأثير على الاتصال الإعلاني والتسويقي، والنماذج النظرية للإعلان، والمداخل المؤثرة على عنصر الإقناع للجمهور المستهدف مثل (الاستمالات الإعلانية المباشرة – الاستمالات الإعلانية الغير مباشرة – المضامين الإعلانية)، بالإضافة إلى دراسة عددًا من نظريات التسويق.</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3403156"/>
      </p:ext>
    </p:extLst>
  </p:cSld>
  <p:clrMapOvr>
    <a:masterClrMapping/>
  </p:clrMapOvr>
  <mc:AlternateContent xmlns:mc="http://schemas.openxmlformats.org/markup-compatibility/2006" xmlns:p14="http://schemas.microsoft.com/office/powerpoint/2010/main">
    <mc:Choice Requires="p14">
      <p:transition spd="slow" p14:dur="2000" advTm="50690"/>
    </mc:Choice>
    <mc:Fallback xmlns="">
      <p:transition spd="slow" advTm="5069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3961341"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مخرجات التعليم المستهدفة من المقرر </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71299160"/>
      </p:ext>
    </p:extLst>
  </p:cSld>
  <p:clrMapOvr>
    <a:masterClrMapping/>
  </p:clrMapOvr>
  <mc:AlternateContent xmlns:mc="http://schemas.openxmlformats.org/markup-compatibility/2006" xmlns:p14="http://schemas.microsoft.com/office/powerpoint/2010/main">
    <mc:Choice Requires="p14">
      <p:transition spd="slow" p14:dur="2000" advTm="14080"/>
    </mc:Choice>
    <mc:Fallback xmlns="">
      <p:transition spd="slow" advTm="140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400110"/>
          </a:xfrm>
          <a:prstGeom prst="rect">
            <a:avLst/>
          </a:prstGeom>
          <a:noFill/>
        </p:spPr>
        <p:txBody>
          <a:bodyPr wrap="square" rtlCol="0">
            <a:spAutoFit/>
          </a:bodyPr>
          <a:lstStyle/>
          <a:p>
            <a:r>
              <a:rPr lang="ar-EG" sz="2000" b="1" dirty="0">
                <a:solidFill>
                  <a:srgbClr val="00B0F0"/>
                </a:solidFill>
                <a:latin typeface="Times New Roman" panose="02020603050405020304" pitchFamily="18" charset="0"/>
                <a:cs typeface="Times New Roman" panose="02020603050405020304" pitchFamily="18" charset="0"/>
              </a:rPr>
              <a:t>مخرجات التعليم المستهدفة من المقرر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970318"/>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فى نهاية المقرر، سيكون الطلاب قادرون على ما يلى:</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التعرف على مفهوم النظرية.</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التعرف على الفرق بين النظرية والفرض والتساؤل.</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التعرف على أمثلة من نظريات الاتصال المؤثرة على الاتصال الإعلاني. </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التعرف على النماذج الإعلانية: </a:t>
            </a:r>
          </a:p>
          <a:p>
            <a:pPr marL="342900" lvl="0" indent="-342900" algn="just" rtl="1">
              <a:lnSpc>
                <a:spcPct val="150000"/>
              </a:lnSpc>
              <a:buFont typeface="Arial" pitchFamily="34" charset="0"/>
              <a:buChar char="•"/>
            </a:pPr>
            <a:r>
              <a:rPr lang="ar-EG" sz="2100" dirty="0" smtClean="0">
                <a:latin typeface="Tajawal ExtraBold" panose="00000800000000000000" pitchFamily="2" charset="-78"/>
                <a:cs typeface="Times New Roman"/>
              </a:rPr>
              <a:t>(</a:t>
            </a:r>
            <a:r>
              <a:rPr lang="en-US" sz="2100" dirty="0" smtClean="0">
                <a:latin typeface="Tajawal ExtraBold" panose="00000800000000000000" pitchFamily="2" charset="-78"/>
                <a:cs typeface="Times New Roman"/>
              </a:rPr>
              <a:t> </a:t>
            </a:r>
            <a:r>
              <a:rPr lang="en-US" sz="2100" dirty="0" smtClean="0">
                <a:latin typeface="Times New Roman" pitchFamily="18" charset="0"/>
                <a:cs typeface="Times New Roman" pitchFamily="18" charset="0"/>
              </a:rPr>
              <a:t>AIDA </a:t>
            </a:r>
            <a:r>
              <a:rPr lang="en-US" sz="2100" dirty="0">
                <a:latin typeface="Times New Roman" pitchFamily="18" charset="0"/>
                <a:cs typeface="Times New Roman" pitchFamily="18" charset="0"/>
              </a:rPr>
              <a:t>– Dagmar – Belch &amp; Belch </a:t>
            </a:r>
            <a:r>
              <a:rPr lang="en-US" sz="2100" dirty="0" smtClean="0">
                <a:latin typeface="Times New Roman" pitchFamily="18" charset="0"/>
                <a:cs typeface="Times New Roman" pitchFamily="18" charset="0"/>
              </a:rPr>
              <a:t>- </a:t>
            </a:r>
            <a:r>
              <a:rPr lang="en-US" sz="2100" dirty="0" err="1">
                <a:latin typeface="Times New Roman" pitchFamily="18" charset="0"/>
                <a:cs typeface="Times New Roman" pitchFamily="18" charset="0"/>
              </a:rPr>
              <a:t>Lavidge</a:t>
            </a:r>
            <a:r>
              <a:rPr lang="en-US" sz="2100" dirty="0">
                <a:latin typeface="Times New Roman" pitchFamily="18" charset="0"/>
                <a:cs typeface="Times New Roman" pitchFamily="18" charset="0"/>
              </a:rPr>
              <a:t> &amp; Steiner </a:t>
            </a:r>
            <a:r>
              <a:rPr lang="en-US" sz="2100" dirty="0" smtClean="0">
                <a:latin typeface="Times New Roman" pitchFamily="18" charset="0"/>
                <a:cs typeface="Times New Roman" pitchFamily="18" charset="0"/>
              </a:rPr>
              <a:t>– Ehrenberg -  The DRIP</a:t>
            </a:r>
            <a:r>
              <a:rPr lang="ar-EG" sz="2100" dirty="0" smtClean="0">
                <a:latin typeface="Times New Roman" pitchFamily="18" charset="0"/>
                <a:cs typeface="Times New Roman" pitchFamily="18" charset="0"/>
              </a:rPr>
              <a:t> - </a:t>
            </a:r>
            <a:r>
              <a:rPr lang="ar-EG" sz="2100" dirty="0" smtClean="0">
                <a:latin typeface="Tajawal ExtraBold" panose="00000800000000000000" pitchFamily="2" charset="-78"/>
                <a:cs typeface="Times New Roman"/>
              </a:rPr>
              <a:t>نموذج </a:t>
            </a:r>
            <a:r>
              <a:rPr lang="ar-EG" sz="2100" dirty="0">
                <a:latin typeface="Tajawal ExtraBold" panose="00000800000000000000" pitchFamily="2" charset="-78"/>
                <a:cs typeface="Times New Roman"/>
              </a:rPr>
              <a:t>السلم </a:t>
            </a:r>
            <a:r>
              <a:rPr lang="ar-EG" sz="2100" dirty="0" smtClean="0">
                <a:latin typeface="Tajawal ExtraBold" panose="00000800000000000000" pitchFamily="2" charset="-78"/>
                <a:cs typeface="Times New Roman"/>
              </a:rPr>
              <a:t>الإعلانى)</a:t>
            </a:r>
            <a:endParaRPr lang="ar-EG" sz="2100" dirty="0">
              <a:latin typeface="Tajawal ExtraBold" panose="00000800000000000000" pitchFamily="2" charset="-78"/>
              <a:cs typeface="Times New Roman"/>
            </a:endParaRPr>
          </a:p>
          <a:p>
            <a:pPr marL="342900" lvl="0" indent="-342900" algn="just" rtl="1">
              <a:lnSpc>
                <a:spcPct val="150000"/>
              </a:lnSpc>
              <a:buFont typeface="Arial" pitchFamily="34" charset="0"/>
              <a:buChar char="•"/>
            </a:pP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0761161"/>
      </p:ext>
    </p:extLst>
  </p:cSld>
  <p:clrMapOvr>
    <a:masterClrMapping/>
  </p:clrMapOvr>
  <mc:AlternateContent xmlns:mc="http://schemas.openxmlformats.org/markup-compatibility/2006" xmlns:p14="http://schemas.microsoft.com/office/powerpoint/2010/main">
    <mc:Choice Requires="p14">
      <p:transition spd="slow" p14:dur="2000" advTm="35930"/>
    </mc:Choice>
    <mc:Fallback xmlns="">
      <p:transition spd="slow" advTm="3593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400110"/>
          </a:xfrm>
          <a:prstGeom prst="rect">
            <a:avLst/>
          </a:prstGeom>
          <a:noFill/>
        </p:spPr>
        <p:txBody>
          <a:bodyPr wrap="square" rtlCol="0">
            <a:spAutoFit/>
          </a:bodyPr>
          <a:lstStyle/>
          <a:p>
            <a:pPr lvl="0"/>
            <a:r>
              <a:rPr lang="ar-EG" sz="2000" b="1" dirty="0">
                <a:solidFill>
                  <a:srgbClr val="00B0F0"/>
                </a:solidFill>
                <a:latin typeface="Times New Roman" panose="02020603050405020304" pitchFamily="18" charset="0"/>
                <a:cs typeface="Times New Roman" panose="02020603050405020304" pitchFamily="18" charset="0"/>
              </a:rPr>
              <a:t>مخرجات التعليم المستهدفة من المقرر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1260475" lvl="0" indent="-457200" algn="just" rtl="1">
              <a:lnSpc>
                <a:spcPct val="150000"/>
              </a:lnSpc>
              <a:buSzPct val="150000"/>
              <a:buFont typeface="Arial" pitchFamily="34" charset="0"/>
              <a:buChar char="•"/>
            </a:pPr>
            <a:r>
              <a:rPr lang="ar-EG" sz="2100" b="1" dirty="0">
                <a:latin typeface="Tajawal ExtraBold" panose="00000800000000000000" pitchFamily="2" charset="-78"/>
                <a:cs typeface="Times New Roman"/>
              </a:rPr>
              <a:t>رصد الاستمالات الإعلانية المباشرة المؤثرة فى مرحلة الإقناع للمستهلك.</a:t>
            </a:r>
          </a:p>
          <a:p>
            <a:pPr marL="1260475" lvl="0" indent="-457200" algn="just" rtl="1">
              <a:lnSpc>
                <a:spcPct val="150000"/>
              </a:lnSpc>
              <a:buSzPct val="150000"/>
              <a:buFont typeface="Arial" pitchFamily="34" charset="0"/>
              <a:buChar char="•"/>
            </a:pPr>
            <a:r>
              <a:rPr lang="ar-EG" sz="2100" b="1" dirty="0">
                <a:latin typeface="Tajawal ExtraBold" panose="00000800000000000000" pitchFamily="2" charset="-78"/>
                <a:cs typeface="Times New Roman"/>
              </a:rPr>
              <a:t>رصد الاستمالات الإعلانية الغير مباشرة المؤثرة فى مرحلة الإقناع للمستهلك.</a:t>
            </a:r>
          </a:p>
          <a:p>
            <a:pPr marL="1260475" lvl="0" indent="-457200" algn="just" rtl="1">
              <a:lnSpc>
                <a:spcPct val="150000"/>
              </a:lnSpc>
              <a:buSzPct val="150000"/>
              <a:buFont typeface="Arial" pitchFamily="34" charset="0"/>
              <a:buChar char="•"/>
            </a:pPr>
            <a:r>
              <a:rPr lang="ar-EG" sz="2100" b="1" dirty="0">
                <a:latin typeface="Tajawal ExtraBold" panose="00000800000000000000" pitchFamily="2" charset="-78"/>
                <a:cs typeface="Times New Roman"/>
              </a:rPr>
              <a:t>رصد مضامين الرسالة الإعلانية المستخدمة فى الرسالة الإعلانية لإقناع الجمهور المستهدف. </a:t>
            </a:r>
          </a:p>
          <a:p>
            <a:pPr marL="1260475" lvl="0" indent="-457200" algn="just" rtl="1">
              <a:lnSpc>
                <a:spcPct val="150000"/>
              </a:lnSpc>
              <a:buSzPct val="150000"/>
              <a:buFont typeface="Arial" pitchFamily="34" charset="0"/>
              <a:buChar char="•"/>
            </a:pPr>
            <a:r>
              <a:rPr lang="ar-EG" sz="2100" b="1" dirty="0">
                <a:latin typeface="Tajawal ExtraBold" panose="00000800000000000000" pitchFamily="2" charset="-78"/>
                <a:cs typeface="Times New Roman"/>
              </a:rPr>
              <a:t>التعرف على نظريات التسويق.</a:t>
            </a:r>
          </a:p>
          <a:p>
            <a:pPr marL="1260475" lvl="0" indent="-457200" algn="just" rtl="1">
              <a:lnSpc>
                <a:spcPct val="150000"/>
              </a:lnSpc>
              <a:buSzPct val="120000"/>
              <a:buFont typeface="+mj-lt"/>
              <a:buAutoNum type="arabicPeriod" startAt="5"/>
            </a:pPr>
            <a:endParaRPr lang="ar-EG" sz="2100" b="1" dirty="0">
              <a:latin typeface="Tajawal ExtraBold" panose="00000800000000000000" pitchFamily="2" charset="-78"/>
              <a:cs typeface="Times New Roman"/>
            </a:endParaRPr>
          </a:p>
        </p:txBody>
      </p:sp>
    </p:spTree>
    <p:extLst>
      <p:ext uri="{BB962C8B-B14F-4D97-AF65-F5344CB8AC3E}">
        <p14:creationId xmlns:p14="http://schemas.microsoft.com/office/powerpoint/2010/main" val="3687369488"/>
      </p:ext>
    </p:extLst>
  </p:cSld>
  <p:clrMapOvr>
    <a:masterClrMapping/>
  </p:clrMapOvr>
  <mc:AlternateContent xmlns:mc="http://schemas.openxmlformats.org/markup-compatibility/2006" xmlns:p14="http://schemas.microsoft.com/office/powerpoint/2010/main">
    <mc:Choice Requires="p14">
      <p:transition spd="slow" p14:dur="2000" advTm="69770"/>
    </mc:Choice>
    <mc:Fallback xmlns="">
      <p:transition spd="slow" advTm="6977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582484"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التقييم الطلابى</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36790506"/>
      </p:ext>
    </p:extLst>
  </p:cSld>
  <p:clrMapOvr>
    <a:masterClrMapping/>
  </p:clrMapOvr>
  <mc:AlternateContent xmlns:mc="http://schemas.openxmlformats.org/markup-compatibility/2006" xmlns:p14="http://schemas.microsoft.com/office/powerpoint/2010/main">
    <mc:Choice Requires="p14">
      <p:transition spd="slow" p14:dur="2000" advTm="7670"/>
    </mc:Choice>
    <mc:Fallback xmlns="">
      <p:transition spd="slow" advTm="76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461665"/>
          </a:xfrm>
          <a:prstGeom prst="rect">
            <a:avLst/>
          </a:prstGeom>
          <a:noFill/>
        </p:spPr>
        <p:txBody>
          <a:bodyPr wrap="square" rtlCol="0">
            <a:spAutoFit/>
          </a:bodyPr>
          <a:lstStyle/>
          <a:p>
            <a:pPr lvl="0"/>
            <a:r>
              <a:rPr lang="ar-EG" sz="2400" b="1" dirty="0" smtClean="0">
                <a:solidFill>
                  <a:srgbClr val="00B0F0"/>
                </a:solidFill>
                <a:latin typeface="Times New Roman" panose="02020603050405020304" pitchFamily="18" charset="0"/>
                <a:cs typeface="Times New Roman" panose="02020603050405020304" pitchFamily="18" charset="0"/>
              </a:rPr>
              <a:t>التقييم الطلابى</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2495028"/>
            <a:ext cx="8417320" cy="57996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400" b="1" dirty="0">
                <a:latin typeface="Tajawal ExtraBold" panose="00000800000000000000" pitchFamily="2" charset="-78"/>
                <a:cs typeface="Times New Roman"/>
              </a:rPr>
              <a:t>اختبار </a:t>
            </a:r>
            <a:r>
              <a:rPr lang="ar-EG" sz="2400" b="1" dirty="0" smtClean="0">
                <a:latin typeface="Tajawal ExtraBold" panose="00000800000000000000" pitchFamily="2" charset="-78"/>
                <a:cs typeface="Times New Roman"/>
              </a:rPr>
              <a:t>أسبوعي </a:t>
            </a:r>
            <a:r>
              <a:rPr lang="ar-EG" sz="2400" b="1" dirty="0">
                <a:latin typeface="Tajawal ExtraBold" panose="00000800000000000000" pitchFamily="2" charset="-78"/>
                <a:cs typeface="Times New Roman"/>
              </a:rPr>
              <a:t>للطلاب. </a:t>
            </a:r>
          </a:p>
        </p:txBody>
      </p:sp>
    </p:spTree>
    <p:extLst>
      <p:ext uri="{BB962C8B-B14F-4D97-AF65-F5344CB8AC3E}">
        <p14:creationId xmlns:p14="http://schemas.microsoft.com/office/powerpoint/2010/main" val="2278422696"/>
      </p:ext>
    </p:extLst>
  </p:cSld>
  <p:clrMapOvr>
    <a:masterClrMapping/>
  </p:clrMapOvr>
  <mc:AlternateContent xmlns:mc="http://schemas.openxmlformats.org/markup-compatibility/2006" xmlns:p14="http://schemas.microsoft.com/office/powerpoint/2010/main">
    <mc:Choice Requires="p14">
      <p:transition spd="slow" p14:dur="2000" advTm="24330"/>
    </mc:Choice>
    <mc:Fallback xmlns="">
      <p:transition spd="slow" advTm="2433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461665"/>
          </a:xfrm>
          <a:prstGeom prst="rect">
            <a:avLst/>
          </a:prstGeom>
          <a:noFill/>
        </p:spPr>
        <p:txBody>
          <a:bodyPr wrap="squar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حلقات نقاشية للطلاب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527402C-3F97-690D-9C20-A459E375AEB7}"/>
              </a:ext>
            </a:extLst>
          </p:cNvPr>
          <p:cNvSpPr txBox="1"/>
          <p:nvPr/>
        </p:nvSpPr>
        <p:spPr>
          <a:xfrm>
            <a:off x="3598250" y="2495028"/>
            <a:ext cx="8417320" cy="579967"/>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400" b="1" dirty="0">
                <a:latin typeface="Tajawal ExtraBold" panose="00000800000000000000" pitchFamily="2" charset="-78"/>
                <a:cs typeface="Times New Roman"/>
              </a:rPr>
              <a:t>يتم انعقاد حلقات نقاشية أسبوعية مع أستاذ المقرر. </a:t>
            </a:r>
          </a:p>
        </p:txBody>
      </p:sp>
    </p:spTree>
    <p:extLst>
      <p:ext uri="{BB962C8B-B14F-4D97-AF65-F5344CB8AC3E}">
        <p14:creationId xmlns:p14="http://schemas.microsoft.com/office/powerpoint/2010/main" val="717035065"/>
      </p:ext>
    </p:extLst>
  </p:cSld>
  <p:clrMapOvr>
    <a:masterClrMapping/>
  </p:clrMapOvr>
  <mc:AlternateContent xmlns:mc="http://schemas.openxmlformats.org/markup-compatibility/2006" xmlns:p14="http://schemas.microsoft.com/office/powerpoint/2010/main">
    <mc:Choice Requires="p14">
      <p:transition spd="slow" p14:dur="2000" advTm="27680"/>
    </mc:Choice>
    <mc:Fallback xmlns="">
      <p:transition spd="slow" advTm="2768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978427"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موضوعات المقرر</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715517"/>
      </p:ext>
    </p:extLst>
  </p:cSld>
  <p:clrMapOvr>
    <a:masterClrMapping/>
  </p:clrMapOvr>
  <mc:AlternateContent xmlns:mc="http://schemas.openxmlformats.org/markup-compatibility/2006" xmlns:p14="http://schemas.microsoft.com/office/powerpoint/2010/main">
    <mc:Choice Requires="p14">
      <p:transition spd="slow" p14:dur="2000" advTm="6340"/>
    </mc:Choice>
    <mc:Fallback xmlns="">
      <p:transition spd="slow" advTm="6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 xmlns:a16="http://schemas.microsoft.com/office/drawing/2014/main" id="{4527402C-3F97-690D-9C20-A459E375AEB7}"/>
              </a:ext>
            </a:extLst>
          </p:cNvPr>
          <p:cNvSpPr txBox="1"/>
          <p:nvPr/>
        </p:nvSpPr>
        <p:spPr>
          <a:xfrm>
            <a:off x="3598250" y="1828526"/>
            <a:ext cx="8417320" cy="4414670"/>
          </a:xfrm>
          <a:prstGeom prst="rect">
            <a:avLst/>
          </a:prstGeom>
          <a:noFill/>
        </p:spPr>
        <p:txBody>
          <a:bodyPr wrap="square" rtlCol="0">
            <a:spAutoFit/>
          </a:bodyPr>
          <a:lstStyle/>
          <a:p>
            <a:pPr marL="514350" indent="-514350" algn="r" rtl="1">
              <a:lnSpc>
                <a:spcPct val="150000"/>
              </a:lnSpc>
              <a:buFont typeface="+mj-lt"/>
              <a:buAutoNum type="arabicPeriod"/>
            </a:pPr>
            <a:r>
              <a:rPr lang="ar-EG" sz="2100" dirty="0">
                <a:latin typeface="Simplified Arabic" pitchFamily="18" charset="-78"/>
                <a:cs typeface="Simplified Arabic" pitchFamily="18" charset="-78"/>
              </a:rPr>
              <a:t>تمهيد.</a:t>
            </a:r>
          </a:p>
          <a:p>
            <a:pPr marL="514350" indent="-514350" algn="r" rtl="1">
              <a:lnSpc>
                <a:spcPct val="150000"/>
              </a:lnSpc>
              <a:buFont typeface="+mj-lt"/>
              <a:buAutoNum type="arabicPeriod"/>
            </a:pPr>
            <a:r>
              <a:rPr lang="ar-EG" sz="2100" dirty="0">
                <a:latin typeface="Simplified Arabic" pitchFamily="18" charset="-78"/>
                <a:cs typeface="Simplified Arabic" pitchFamily="18" charset="-78"/>
              </a:rPr>
              <a:t>مفهوم النظرية. </a:t>
            </a:r>
          </a:p>
          <a:p>
            <a:pPr marL="1150938" indent="-284163" algn="r" rtl="1">
              <a:lnSpc>
                <a:spcPct val="150000"/>
              </a:lnSpc>
              <a:buFont typeface="Arial" pitchFamily="34" charset="0"/>
              <a:buChar char="•"/>
            </a:pPr>
            <a:r>
              <a:rPr lang="ar-EG" sz="2100" dirty="0">
                <a:latin typeface="Simplified Arabic" pitchFamily="18" charset="-78"/>
                <a:cs typeface="Simplified Arabic" pitchFamily="18" charset="-78"/>
              </a:rPr>
              <a:t>أهداف النظرية.</a:t>
            </a:r>
          </a:p>
          <a:p>
            <a:pPr marL="1150938" indent="-284163" algn="r" rtl="1">
              <a:lnSpc>
                <a:spcPct val="150000"/>
              </a:lnSpc>
              <a:buFont typeface="Arial" pitchFamily="34" charset="0"/>
              <a:buChar char="•"/>
            </a:pPr>
            <a:r>
              <a:rPr lang="ar-EG" sz="2100" dirty="0">
                <a:latin typeface="Simplified Arabic" pitchFamily="18" charset="-78"/>
                <a:cs typeface="Simplified Arabic" pitchFamily="18" charset="-78"/>
              </a:rPr>
              <a:t>الأبعاد الأساسية للنظرية .</a:t>
            </a:r>
          </a:p>
          <a:p>
            <a:pPr marL="514350" indent="-514350" algn="r" rtl="1">
              <a:lnSpc>
                <a:spcPct val="150000"/>
              </a:lnSpc>
              <a:buFont typeface="+mj-lt"/>
              <a:buAutoNum type="arabicPeriod" startAt="3"/>
            </a:pPr>
            <a:r>
              <a:rPr lang="ar-EG" sz="2100" dirty="0" smtClean="0">
                <a:latin typeface="Simplified Arabic" pitchFamily="18" charset="-78"/>
                <a:cs typeface="Simplified Arabic" pitchFamily="18" charset="-78"/>
              </a:rPr>
              <a:t>العلاقة </a:t>
            </a:r>
            <a:r>
              <a:rPr lang="ar-EG" sz="2100" dirty="0">
                <a:latin typeface="Simplified Arabic" pitchFamily="18" charset="-78"/>
                <a:cs typeface="Simplified Arabic" pitchFamily="18" charset="-78"/>
              </a:rPr>
              <a:t>بين النظرية والبحث العلمى.</a:t>
            </a:r>
          </a:p>
          <a:p>
            <a:pPr marL="514350" indent="-514350" algn="r" rtl="1">
              <a:lnSpc>
                <a:spcPct val="150000"/>
              </a:lnSpc>
              <a:buFont typeface="+mj-lt"/>
              <a:buAutoNum type="arabicPeriod" startAt="3"/>
            </a:pPr>
            <a:r>
              <a:rPr lang="ar-EG" sz="2100" dirty="0" smtClean="0">
                <a:latin typeface="Simplified Arabic" pitchFamily="18" charset="-78"/>
                <a:cs typeface="Simplified Arabic" pitchFamily="18" charset="-78"/>
              </a:rPr>
              <a:t>ماهية </a:t>
            </a:r>
            <a:r>
              <a:rPr lang="ar-EG" sz="2100" dirty="0">
                <a:latin typeface="Simplified Arabic" pitchFamily="18" charset="-78"/>
                <a:cs typeface="Simplified Arabic" pitchFamily="18" charset="-78"/>
              </a:rPr>
              <a:t>النموذج </a:t>
            </a:r>
            <a:r>
              <a:rPr lang="ar-EG" sz="2100" dirty="0" smtClean="0">
                <a:latin typeface="Simplified Arabic" pitchFamily="18" charset="-78"/>
                <a:cs typeface="Simplified Arabic" pitchFamily="18" charset="-78"/>
              </a:rPr>
              <a:t>العلمي.</a:t>
            </a:r>
            <a:endParaRPr lang="ar-EG" sz="2100" dirty="0">
              <a:latin typeface="Simplified Arabic" pitchFamily="18" charset="-78"/>
              <a:cs typeface="Simplified Arabic" pitchFamily="18" charset="-78"/>
            </a:endParaRPr>
          </a:p>
          <a:p>
            <a:pPr marL="514350" indent="-514350" algn="r" rtl="1">
              <a:lnSpc>
                <a:spcPct val="150000"/>
              </a:lnSpc>
              <a:buFont typeface="+mj-lt"/>
              <a:buAutoNum type="arabicPeriod" startAt="3"/>
            </a:pPr>
            <a:r>
              <a:rPr lang="ar-EG" sz="2100" dirty="0">
                <a:latin typeface="Simplified Arabic" pitchFamily="18" charset="-78"/>
                <a:cs typeface="Simplified Arabic" pitchFamily="18" charset="-78"/>
              </a:rPr>
              <a:t>الفرض </a:t>
            </a:r>
            <a:r>
              <a:rPr lang="ar-EG" sz="2100" dirty="0" smtClean="0">
                <a:latin typeface="Simplified Arabic" pitchFamily="18" charset="-78"/>
                <a:cs typeface="Simplified Arabic" pitchFamily="18" charset="-78"/>
              </a:rPr>
              <a:t>العلمي.</a:t>
            </a:r>
            <a:endParaRPr lang="ar-EG" sz="2100" dirty="0">
              <a:latin typeface="Simplified Arabic" pitchFamily="18" charset="-78"/>
              <a:cs typeface="Simplified Arabic" pitchFamily="18" charset="-78"/>
            </a:endParaRPr>
          </a:p>
          <a:p>
            <a:pPr marL="1144588" indent="-293688" algn="r" rtl="1">
              <a:lnSpc>
                <a:spcPct val="150000"/>
              </a:lnSpc>
              <a:buFont typeface="Arial" pitchFamily="34" charset="0"/>
              <a:buChar char="•"/>
            </a:pPr>
            <a:r>
              <a:rPr lang="ar-EG" sz="2100" dirty="0">
                <a:latin typeface="Simplified Arabic" pitchFamily="18" charset="-78"/>
                <a:cs typeface="Simplified Arabic" pitchFamily="18" charset="-78"/>
              </a:rPr>
              <a:t>أهداف فروض البحث العلمى .</a:t>
            </a:r>
          </a:p>
          <a:p>
            <a:pPr marL="514350" indent="-514350" algn="r" rtl="1">
              <a:lnSpc>
                <a:spcPct val="150000"/>
              </a:lnSpc>
              <a:buFont typeface="+mj-lt"/>
              <a:buAutoNum type="arabicPeriod" startAt="6"/>
            </a:pPr>
            <a:r>
              <a:rPr lang="ar-EG" sz="2100" dirty="0">
                <a:latin typeface="Simplified Arabic" pitchFamily="18" charset="-78"/>
                <a:cs typeface="Simplified Arabic" pitchFamily="18" charset="-78"/>
              </a:rPr>
              <a:t>الخاتمة. </a:t>
            </a: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9916836"/>
      </p:ext>
    </p:extLst>
  </p:cSld>
  <p:clrMapOvr>
    <a:masterClrMapping/>
  </p:clrMapOvr>
  <mc:AlternateContent xmlns:mc="http://schemas.openxmlformats.org/markup-compatibility/2006" xmlns:p14="http://schemas.microsoft.com/office/powerpoint/2010/main">
    <mc:Choice Requires="p14">
      <p:transition spd="slow" p14:dur="2000" advTm="55150"/>
    </mc:Choice>
    <mc:Fallback xmlns="">
      <p:transition spd="slow" advTm="5515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 xmlns:a16="http://schemas.microsoft.com/office/drawing/2014/main" id="{4527402C-3F97-690D-9C20-A459E375AEB7}"/>
              </a:ext>
            </a:extLst>
          </p:cNvPr>
          <p:cNvSpPr txBox="1"/>
          <p:nvPr/>
        </p:nvSpPr>
        <p:spPr>
          <a:xfrm>
            <a:off x="3598250" y="1896180"/>
            <a:ext cx="8417320" cy="4455066"/>
          </a:xfrm>
          <a:prstGeom prst="rect">
            <a:avLst/>
          </a:prstGeom>
          <a:noFill/>
        </p:spPr>
        <p:txBody>
          <a:bodyPr wrap="square" rtlCol="0">
            <a:spAutoFit/>
          </a:bodyPr>
          <a:lstStyle/>
          <a:p>
            <a:pPr marL="231775" indent="-231775" algn="just" rtl="1">
              <a:lnSpc>
                <a:spcPct val="150000"/>
              </a:lnSpc>
              <a:buSzPct val="150000"/>
              <a:buFont typeface="+mj-lt"/>
              <a:buAutoNum type="arabicPeriod"/>
            </a:pPr>
            <a:r>
              <a:rPr lang="ar-EG" sz="2100" dirty="0" smtClean="0">
                <a:latin typeface="Tajawal ExtraBold" panose="00000800000000000000" pitchFamily="2" charset="-78"/>
                <a:cs typeface="+mj-cs"/>
              </a:rPr>
              <a:t>تمهيد.</a:t>
            </a:r>
          </a:p>
          <a:p>
            <a:pPr marL="231775" indent="-231775" algn="just" rtl="1">
              <a:lnSpc>
                <a:spcPct val="150000"/>
              </a:lnSpc>
              <a:buSzPct val="150000"/>
              <a:buFont typeface="+mj-lt"/>
              <a:buAutoNum type="arabicPeriod"/>
            </a:pPr>
            <a:r>
              <a:rPr lang="ar-EG" sz="2100" dirty="0" smtClean="0">
                <a:latin typeface="Tajawal ExtraBold" panose="00000800000000000000" pitchFamily="2" charset="-78"/>
                <a:cs typeface="+mj-cs"/>
              </a:rPr>
              <a:t>نظريات الإعلان. </a:t>
            </a:r>
            <a:endParaRPr lang="ar-EG" sz="2100" dirty="0">
              <a:latin typeface="Tajawal ExtraBold" panose="00000800000000000000" pitchFamily="2" charset="-78"/>
              <a:cs typeface="+mj-cs"/>
            </a:endParaRPr>
          </a:p>
          <a:p>
            <a:pPr marL="1030288" indent="-293688" algn="just" rtl="1">
              <a:lnSpc>
                <a:spcPct val="150000"/>
              </a:lnSpc>
              <a:buSzPct val="180000"/>
              <a:buFont typeface="Arial" pitchFamily="34" charset="0"/>
              <a:buChar char="•"/>
            </a:pPr>
            <a:r>
              <a:rPr lang="ar-EG" sz="2100" dirty="0" smtClean="0">
                <a:latin typeface="Times New Roman" pitchFamily="18" charset="0"/>
                <a:cs typeface="+mj-cs"/>
              </a:rPr>
              <a:t>أهداف نظريات الإعلان.</a:t>
            </a:r>
          </a:p>
          <a:p>
            <a:pPr marL="1030288" indent="-293688" algn="just" rtl="1">
              <a:lnSpc>
                <a:spcPct val="150000"/>
              </a:lnSpc>
              <a:buSzPct val="180000"/>
              <a:buFont typeface="Arial" pitchFamily="34" charset="0"/>
              <a:buChar char="•"/>
            </a:pPr>
            <a:r>
              <a:rPr lang="ar-EG" sz="2100" dirty="0">
                <a:latin typeface="Times New Roman" pitchFamily="18" charset="0"/>
                <a:cs typeface="+mj-cs"/>
              </a:rPr>
              <a:t>خصائص نظريات الإعلان </a:t>
            </a:r>
            <a:r>
              <a:rPr lang="ar-EG" sz="2100" dirty="0" smtClean="0">
                <a:latin typeface="Times New Roman" pitchFamily="18" charset="0"/>
                <a:cs typeface="+mj-cs"/>
              </a:rPr>
              <a:t>.</a:t>
            </a:r>
          </a:p>
          <a:p>
            <a:pPr marL="1030288" indent="-293688" algn="just" rtl="1">
              <a:lnSpc>
                <a:spcPct val="150000"/>
              </a:lnSpc>
              <a:buSzPct val="180000"/>
              <a:buFont typeface="Arial" pitchFamily="34" charset="0"/>
              <a:buChar char="•"/>
            </a:pPr>
            <a:r>
              <a:rPr lang="ar-EG" sz="2100" dirty="0">
                <a:latin typeface="Times New Roman" pitchFamily="18" charset="0"/>
                <a:cs typeface="+mj-cs"/>
              </a:rPr>
              <a:t>مزايا نظريات </a:t>
            </a:r>
            <a:r>
              <a:rPr lang="ar-EG" sz="2100" dirty="0" smtClean="0">
                <a:latin typeface="Times New Roman" pitchFamily="18" charset="0"/>
                <a:cs typeface="+mj-cs"/>
              </a:rPr>
              <a:t>الإعلان.</a:t>
            </a:r>
            <a:endParaRPr lang="en-US" sz="2100" dirty="0" smtClean="0">
              <a:latin typeface="Times New Roman" pitchFamily="18" charset="0"/>
              <a:cs typeface="+mj-cs"/>
            </a:endParaRPr>
          </a:p>
          <a:p>
            <a:pPr algn="just" rtl="1">
              <a:lnSpc>
                <a:spcPct val="150000"/>
              </a:lnSpc>
              <a:buSzPct val="180000"/>
            </a:pPr>
            <a:r>
              <a:rPr lang="ar-EG" sz="2100" dirty="0" smtClean="0">
                <a:latin typeface="Tajawal ExtraBold" panose="00000800000000000000" pitchFamily="2" charset="-78"/>
                <a:cs typeface="+mj-cs"/>
              </a:rPr>
              <a:t>3. </a:t>
            </a:r>
            <a:r>
              <a:rPr lang="ar-EG" sz="2100" dirty="0">
                <a:latin typeface="Tajawal ExtraBold" panose="00000800000000000000" pitchFamily="2" charset="-78"/>
                <a:cs typeface="+mj-cs"/>
              </a:rPr>
              <a:t>ماهية نظريات </a:t>
            </a:r>
            <a:r>
              <a:rPr lang="ar-EG" sz="2100" dirty="0" smtClean="0">
                <a:latin typeface="Tajawal ExtraBold" panose="00000800000000000000" pitchFamily="2" charset="-78"/>
                <a:cs typeface="+mj-cs"/>
              </a:rPr>
              <a:t>التسويق.</a:t>
            </a:r>
          </a:p>
          <a:p>
            <a:pPr algn="just" rtl="1">
              <a:lnSpc>
                <a:spcPct val="150000"/>
              </a:lnSpc>
              <a:buSzPct val="180000"/>
            </a:pPr>
            <a:r>
              <a:rPr lang="ar-EG" sz="2100" dirty="0" smtClean="0">
                <a:latin typeface="Tajawal ExtraBold" panose="00000800000000000000" pitchFamily="2" charset="-78"/>
                <a:cs typeface="+mj-cs"/>
              </a:rPr>
              <a:t>4. </a:t>
            </a:r>
            <a:r>
              <a:rPr lang="ar-EG" sz="2100" dirty="0">
                <a:latin typeface="Tajawal ExtraBold" panose="00000800000000000000" pitchFamily="2" charset="-78"/>
                <a:cs typeface="+mj-cs"/>
              </a:rPr>
              <a:t>الفرق بين نظريات التسويق والاستراتيجيات التسويقية </a:t>
            </a:r>
            <a:r>
              <a:rPr lang="ar-EG" sz="2100" dirty="0" smtClean="0">
                <a:latin typeface="Tajawal ExtraBold" panose="00000800000000000000" pitchFamily="2" charset="-78"/>
                <a:cs typeface="+mj-cs"/>
              </a:rPr>
              <a:t>.</a:t>
            </a:r>
          </a:p>
          <a:p>
            <a:pPr marL="231775" indent="-231775" algn="just" rtl="1">
              <a:lnSpc>
                <a:spcPct val="150000"/>
              </a:lnSpc>
              <a:buSzPct val="150000"/>
              <a:buFont typeface="+mj-lt"/>
              <a:buAutoNum type="arabicPeriod" startAt="5"/>
            </a:pPr>
            <a:r>
              <a:rPr lang="ar-EG" sz="2100" dirty="0">
                <a:latin typeface="Tajawal ExtraBold" panose="00000800000000000000" pitchFamily="2" charset="-78"/>
                <a:cs typeface="+mj-cs"/>
              </a:rPr>
              <a:t>بحوث التسويق </a:t>
            </a:r>
            <a:r>
              <a:rPr lang="ar-EG" sz="2100" dirty="0" smtClean="0">
                <a:latin typeface="Tajawal ExtraBold" panose="00000800000000000000" pitchFamily="2" charset="-78"/>
                <a:cs typeface="+mj-cs"/>
              </a:rPr>
              <a:t>.</a:t>
            </a:r>
          </a:p>
          <a:p>
            <a:pPr marL="231775" indent="-231775" algn="just" rtl="1">
              <a:lnSpc>
                <a:spcPct val="150000"/>
              </a:lnSpc>
              <a:buSzPct val="150000"/>
              <a:buFont typeface="+mj-lt"/>
              <a:buAutoNum type="arabicPeriod" startAt="5"/>
            </a:pPr>
            <a:r>
              <a:rPr lang="ar-EG" sz="2100" dirty="0" smtClean="0">
                <a:latin typeface="Tajawal ExtraBold" panose="00000800000000000000" pitchFamily="2" charset="-78"/>
                <a:cs typeface="+mj-cs"/>
              </a:rPr>
              <a:t>الخاتمة. </a:t>
            </a: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953392"/>
      </p:ext>
    </p:extLst>
  </p:cSld>
  <p:clrMapOvr>
    <a:masterClrMapping/>
  </p:clrMapOvr>
  <mc:AlternateContent xmlns:mc="http://schemas.openxmlformats.org/markup-compatibility/2006" xmlns:p14="http://schemas.microsoft.com/office/powerpoint/2010/main">
    <mc:Choice Requires="p14">
      <p:transition spd="slow" p14:dur="2000" advTm="52210"/>
    </mc:Choice>
    <mc:Fallback xmlns="">
      <p:transition spd="slow" advTm="5221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 xmlns:a16="http://schemas.microsoft.com/office/drawing/2014/main" id="{4527402C-3F97-690D-9C20-A459E375AEB7}"/>
              </a:ext>
            </a:extLst>
          </p:cNvPr>
          <p:cNvSpPr txBox="1"/>
          <p:nvPr/>
        </p:nvSpPr>
        <p:spPr>
          <a:xfrm>
            <a:off x="3598250" y="1896180"/>
            <a:ext cx="8417320" cy="4478149"/>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90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900" dirty="0" smtClean="0">
                <a:latin typeface="Tajawal ExtraBold" panose="00000800000000000000" pitchFamily="2" charset="-78"/>
                <a:cs typeface="+mj-cs"/>
              </a:rPr>
              <a:t>نظرية الاعتماد على وسائل الإعلام. </a:t>
            </a:r>
          </a:p>
          <a:p>
            <a:pPr marL="1030288" indent="-293688" algn="just" rtl="1">
              <a:lnSpc>
                <a:spcPct val="150000"/>
              </a:lnSpc>
              <a:buSzPct val="180000"/>
              <a:buFont typeface="Arial" pitchFamily="34" charset="0"/>
              <a:buChar char="•"/>
            </a:pPr>
            <a:r>
              <a:rPr lang="ar-EG" sz="1900" dirty="0" smtClean="0">
                <a:latin typeface="Times New Roman" pitchFamily="18" charset="0"/>
                <a:cs typeface="Times New Roman" pitchFamily="18" charset="0"/>
              </a:rPr>
              <a:t>مداخل نظرية الاعتماد على وسائل الإعلام.</a:t>
            </a:r>
            <a:endParaRPr lang="en-US" sz="1900" dirty="0" smtClean="0">
              <a:latin typeface="Times New Roman" pitchFamily="18" charset="0"/>
              <a:cs typeface="Times New Roman" pitchFamily="18" charset="0"/>
            </a:endParaRPr>
          </a:p>
          <a:p>
            <a:pPr algn="just" rtl="1">
              <a:lnSpc>
                <a:spcPct val="150000"/>
              </a:lnSpc>
              <a:buSzPct val="180000"/>
            </a:pPr>
            <a:r>
              <a:rPr lang="ar-EG" sz="1900" dirty="0" smtClean="0">
                <a:latin typeface="Tajawal ExtraBold" panose="00000800000000000000" pitchFamily="2" charset="-78"/>
                <a:cs typeface="+mj-cs"/>
              </a:rPr>
              <a:t>3. نظرية ثراء الوسيلة الإعلامية .</a:t>
            </a:r>
          </a:p>
          <a:p>
            <a:pPr marL="1022350" indent="-285750" algn="just" rtl="1">
              <a:lnSpc>
                <a:spcPct val="150000"/>
              </a:lnSpc>
              <a:buSzPct val="180000"/>
              <a:buFont typeface="Arial" pitchFamily="34" charset="0"/>
              <a:buChar char="•"/>
            </a:pPr>
            <a:r>
              <a:rPr lang="ar-EG" sz="1900" dirty="0" smtClean="0">
                <a:latin typeface="Tajawal ExtraBold" panose="00000800000000000000" pitchFamily="2" charset="-78"/>
                <a:cs typeface="+mj-cs"/>
              </a:rPr>
              <a:t>الجوانب المتعلقة بنظرية ثراء الوسيلة.</a:t>
            </a:r>
          </a:p>
          <a:p>
            <a:pPr algn="just" rtl="1">
              <a:lnSpc>
                <a:spcPct val="150000"/>
              </a:lnSpc>
              <a:buSzPct val="180000"/>
            </a:pPr>
            <a:r>
              <a:rPr lang="ar-EG" sz="1900" dirty="0" smtClean="0">
                <a:latin typeface="Tajawal ExtraBold" panose="00000800000000000000" pitchFamily="2" charset="-78"/>
                <a:cs typeface="+mj-cs"/>
              </a:rPr>
              <a:t>4. نظرية المسؤولية الاجتماعية لوسائل الإعلام.</a:t>
            </a:r>
          </a:p>
          <a:p>
            <a:pPr marL="1022350" indent="-285750" algn="just" rtl="1">
              <a:lnSpc>
                <a:spcPct val="150000"/>
              </a:lnSpc>
              <a:buSzPct val="180000"/>
              <a:buFont typeface="Arial" pitchFamily="34" charset="0"/>
              <a:buChar char="•"/>
            </a:pPr>
            <a:r>
              <a:rPr lang="ar-EG" sz="1900" dirty="0">
                <a:latin typeface="Tajawal ExtraBold" panose="00000800000000000000" pitchFamily="2" charset="-78"/>
                <a:cs typeface="+mj-cs"/>
              </a:rPr>
              <a:t>أبعاد نظرية المسؤولية الاجتماعية لوسائل الإعلام.</a:t>
            </a:r>
          </a:p>
          <a:p>
            <a:pPr marL="1022350" indent="-285750" algn="just" rtl="1">
              <a:lnSpc>
                <a:spcPct val="150000"/>
              </a:lnSpc>
              <a:buSzPct val="180000"/>
              <a:buFont typeface="Arial" pitchFamily="34" charset="0"/>
              <a:buChar char="•"/>
            </a:pPr>
            <a:r>
              <a:rPr lang="ar-EG" sz="1900" dirty="0">
                <a:latin typeface="Tajawal ExtraBold" panose="00000800000000000000" pitchFamily="2" charset="-78"/>
                <a:cs typeface="+mj-cs"/>
              </a:rPr>
              <a:t>مميزات نظرية </a:t>
            </a:r>
            <a:r>
              <a:rPr lang="ar-EG" sz="1900" dirty="0" smtClean="0">
                <a:latin typeface="Tajawal ExtraBold" panose="00000800000000000000" pitchFamily="2" charset="-78"/>
                <a:cs typeface="+mj-cs"/>
              </a:rPr>
              <a:t>المسؤولية </a:t>
            </a:r>
            <a:r>
              <a:rPr lang="ar-EG" sz="1900" dirty="0">
                <a:latin typeface="Tajawal ExtraBold" panose="00000800000000000000" pitchFamily="2" charset="-78"/>
                <a:cs typeface="+mj-cs"/>
              </a:rPr>
              <a:t>الاجتماعية لوسائل الإعلام.</a:t>
            </a:r>
          </a:p>
          <a:p>
            <a:pPr marL="1022350" indent="-285750" algn="just" rtl="1">
              <a:lnSpc>
                <a:spcPct val="150000"/>
              </a:lnSpc>
              <a:buSzPct val="180000"/>
              <a:buFont typeface="Arial" pitchFamily="34" charset="0"/>
              <a:buChar char="•"/>
            </a:pPr>
            <a:r>
              <a:rPr lang="ar-EG" sz="1900" dirty="0">
                <a:latin typeface="Tajawal ExtraBold" panose="00000800000000000000" pitchFamily="2" charset="-78"/>
                <a:cs typeface="+mj-cs"/>
              </a:rPr>
              <a:t>الصعوبات التي تواجهها نظرية المسؤولية الاجتماعية لوسائل </a:t>
            </a:r>
            <a:r>
              <a:rPr lang="ar-EG" sz="1900" dirty="0" smtClean="0">
                <a:latin typeface="Tajawal ExtraBold" panose="00000800000000000000" pitchFamily="2" charset="-78"/>
                <a:cs typeface="+mj-cs"/>
              </a:rPr>
              <a:t>الإعلام.</a:t>
            </a:r>
          </a:p>
          <a:p>
            <a:pPr marL="236538" indent="-236538" algn="just" rtl="1">
              <a:lnSpc>
                <a:spcPct val="150000"/>
              </a:lnSpc>
              <a:buSzPct val="180000"/>
              <a:buFont typeface="+mj-lt"/>
              <a:buAutoNum type="arabicPeriod" startAt="5"/>
            </a:pPr>
            <a:r>
              <a:rPr lang="ar-EG" sz="1900" dirty="0" smtClean="0">
                <a:latin typeface="Tajawal ExtraBold" panose="00000800000000000000" pitchFamily="2" charset="-78"/>
                <a:cs typeface="+mj-cs"/>
              </a:rPr>
              <a:t>الخاتمة </a:t>
            </a: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114362"/>
      </p:ext>
    </p:extLst>
  </p:cSld>
  <p:clrMapOvr>
    <a:masterClrMapping/>
  </p:clrMapOvr>
  <mc:AlternateContent xmlns:mc="http://schemas.openxmlformats.org/markup-compatibility/2006" xmlns:p14="http://schemas.microsoft.com/office/powerpoint/2010/main">
    <mc:Choice Requires="p14">
      <p:transition spd="slow" p14:dur="2000" advTm="79040"/>
    </mc:Choice>
    <mc:Fallback xmlns="">
      <p:transition spd="slow" advTm="7904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 xmlns:a16="http://schemas.microsoft.com/office/drawing/2014/main" id="{4527402C-3F97-690D-9C20-A459E375AEB7}"/>
              </a:ext>
            </a:extLst>
          </p:cNvPr>
          <p:cNvSpPr txBox="1"/>
          <p:nvPr/>
        </p:nvSpPr>
        <p:spPr>
          <a:xfrm>
            <a:off x="3598250" y="1896180"/>
            <a:ext cx="8417320" cy="4293483"/>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60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600" dirty="0" smtClean="0">
                <a:latin typeface="Tajawal ExtraBold" panose="00000800000000000000" pitchFamily="2" charset="-78"/>
                <a:cs typeface="+mj-cs"/>
              </a:rPr>
              <a:t>نموذج </a:t>
            </a:r>
            <a:r>
              <a:rPr lang="en-US" sz="1600" dirty="0" smtClean="0">
                <a:latin typeface="Times New Roman" pitchFamily="18" charset="0"/>
                <a:cs typeface="Times New Roman" pitchFamily="18" charset="0"/>
              </a:rPr>
              <a:t>AIDA</a:t>
            </a:r>
            <a:endParaRPr lang="ar-EG" sz="1600" dirty="0" smtClean="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sz="1600" dirty="0" smtClean="0">
                <a:latin typeface="Tajawal ExtraBold" panose="00000800000000000000" pitchFamily="2" charset="-78"/>
                <a:cs typeface="+mj-cs"/>
              </a:rPr>
              <a:t>مكونات نموذج </a:t>
            </a:r>
            <a:r>
              <a:rPr lang="en-US" sz="1600" dirty="0" smtClean="0">
                <a:latin typeface="Times New Roman" pitchFamily="18" charset="0"/>
                <a:cs typeface="Times New Roman" pitchFamily="18" charset="0"/>
              </a:rPr>
              <a:t>AIDA</a:t>
            </a:r>
          </a:p>
          <a:p>
            <a:pPr marL="1030288" indent="-293688" algn="just" rtl="1">
              <a:lnSpc>
                <a:spcPct val="150000"/>
              </a:lnSpc>
              <a:buSzPct val="180000"/>
              <a:buFont typeface="Arial" pitchFamily="34" charset="0"/>
              <a:buChar char="•"/>
            </a:pPr>
            <a:r>
              <a:rPr lang="ar-EG" sz="1600" dirty="0" smtClean="0">
                <a:latin typeface="Times New Roman" pitchFamily="18" charset="0"/>
                <a:cs typeface="Times New Roman" pitchFamily="18" charset="0"/>
              </a:rPr>
              <a:t>خطوات نموذج </a:t>
            </a:r>
            <a:r>
              <a:rPr lang="en-US" sz="1600" dirty="0" smtClean="0">
                <a:latin typeface="Times New Roman" pitchFamily="18" charset="0"/>
                <a:cs typeface="Times New Roman" pitchFamily="18" charset="0"/>
              </a:rPr>
              <a:t>AIDA</a:t>
            </a:r>
          </a:p>
          <a:p>
            <a:pPr marL="1030288" indent="-293688" algn="just" rtl="1">
              <a:lnSpc>
                <a:spcPct val="150000"/>
              </a:lnSpc>
              <a:buSzPct val="180000"/>
              <a:buFont typeface="Arial" pitchFamily="34" charset="0"/>
              <a:buChar char="•"/>
            </a:pPr>
            <a:r>
              <a:rPr lang="ar-EG" sz="1600" dirty="0" smtClean="0">
                <a:latin typeface="Times New Roman" pitchFamily="18" charset="0"/>
                <a:cs typeface="Times New Roman" pitchFamily="18" charset="0"/>
              </a:rPr>
              <a:t>معوقات نموذج </a:t>
            </a:r>
            <a:r>
              <a:rPr lang="en-US" sz="1600" dirty="0" smtClean="0">
                <a:latin typeface="Times New Roman" pitchFamily="18" charset="0"/>
                <a:cs typeface="Times New Roman" pitchFamily="18" charset="0"/>
              </a:rPr>
              <a:t>AIDA</a:t>
            </a:r>
          </a:p>
          <a:p>
            <a:pPr algn="just" rtl="1">
              <a:lnSpc>
                <a:spcPct val="150000"/>
              </a:lnSpc>
              <a:buSzPct val="180000"/>
            </a:pPr>
            <a:r>
              <a:rPr lang="ar-EG" sz="1600" dirty="0" smtClean="0">
                <a:latin typeface="Tajawal ExtraBold" panose="00000800000000000000" pitchFamily="2" charset="-78"/>
                <a:cs typeface="+mj-cs"/>
              </a:rPr>
              <a:t>3. نموذج </a:t>
            </a:r>
            <a:r>
              <a:rPr lang="en-US" sz="1600" dirty="0" smtClean="0">
                <a:latin typeface="Times New Roman" pitchFamily="18" charset="0"/>
                <a:cs typeface="Times New Roman" pitchFamily="18" charset="0"/>
              </a:rPr>
              <a:t>Ehrenberg </a:t>
            </a:r>
            <a:r>
              <a:rPr lang="ar-EG" sz="1600" dirty="0" smtClean="0">
                <a:latin typeface="Times New Roman" pitchFamily="18" charset="0"/>
                <a:cs typeface="Times New Roman" pitchFamily="18" charset="0"/>
              </a:rPr>
              <a:t> </a:t>
            </a:r>
            <a:r>
              <a:rPr lang="ar-EG" sz="1600" dirty="0" smtClean="0">
                <a:latin typeface="Tajawal ExtraBold" panose="00000800000000000000" pitchFamily="2" charset="-78"/>
                <a:cs typeface="+mj-cs"/>
              </a:rPr>
              <a:t>الإعلانى.</a:t>
            </a:r>
          </a:p>
          <a:p>
            <a:pPr marL="1022350" indent="-285750" algn="just" rtl="1">
              <a:lnSpc>
                <a:spcPct val="150000"/>
              </a:lnSpc>
              <a:buSzPct val="180000"/>
              <a:buFont typeface="Arial" pitchFamily="34" charset="0"/>
              <a:buChar char="•"/>
            </a:pPr>
            <a:r>
              <a:rPr lang="ar-EG" sz="1600" dirty="0" smtClean="0">
                <a:latin typeface="Tajawal ExtraBold" panose="00000800000000000000" pitchFamily="2" charset="-78"/>
                <a:cs typeface="+mj-cs"/>
              </a:rPr>
              <a:t>مكونات نموذج </a:t>
            </a:r>
            <a:r>
              <a:rPr lang="en-US" sz="1600" dirty="0" smtClean="0">
                <a:latin typeface="Times New Roman" pitchFamily="18" charset="0"/>
                <a:cs typeface="Times New Roman" pitchFamily="18" charset="0"/>
              </a:rPr>
              <a:t>Ehrenberg</a:t>
            </a:r>
            <a:r>
              <a:rPr lang="en-US" sz="1600" dirty="0" smtClean="0">
                <a:latin typeface="Tajawal ExtraBold" panose="00000800000000000000" pitchFamily="2" charset="-78"/>
                <a:cs typeface="+mj-cs"/>
              </a:rPr>
              <a:t> </a:t>
            </a:r>
            <a:r>
              <a:rPr lang="ar-EG" sz="1600" dirty="0" smtClean="0">
                <a:latin typeface="Tajawal ExtraBold" panose="00000800000000000000" pitchFamily="2" charset="-78"/>
                <a:cs typeface="+mj-cs"/>
              </a:rPr>
              <a:t> الإعلانى </a:t>
            </a:r>
          </a:p>
          <a:p>
            <a:pPr algn="just" rtl="1">
              <a:lnSpc>
                <a:spcPct val="150000"/>
              </a:lnSpc>
              <a:buSzPct val="180000"/>
            </a:pPr>
            <a:r>
              <a:rPr lang="ar-EG" sz="1600" dirty="0" smtClean="0">
                <a:latin typeface="Tajawal ExtraBold" panose="00000800000000000000" pitchFamily="2" charset="-78"/>
                <a:cs typeface="+mj-cs"/>
              </a:rPr>
              <a:t>4. نموذج </a:t>
            </a:r>
            <a:r>
              <a:rPr lang="en-US" sz="1600" dirty="0" smtClean="0">
                <a:latin typeface="Times New Roman" pitchFamily="18" charset="0"/>
                <a:cs typeface="Times New Roman" pitchFamily="18" charset="0"/>
              </a:rPr>
              <a:t>The Drip </a:t>
            </a:r>
            <a:r>
              <a:rPr lang="ar-EG" sz="1600" dirty="0" smtClean="0">
                <a:latin typeface="Tajawal ExtraBold" panose="00000800000000000000" pitchFamily="2" charset="-78"/>
                <a:cs typeface="+mj-cs"/>
              </a:rPr>
              <a:t>.</a:t>
            </a:r>
          </a:p>
          <a:p>
            <a:pPr marL="1022350" indent="-285750" algn="just" rtl="1">
              <a:lnSpc>
                <a:spcPct val="150000"/>
              </a:lnSpc>
              <a:buSzPct val="180000"/>
              <a:buFont typeface="Arial" pitchFamily="34" charset="0"/>
              <a:buChar char="•"/>
            </a:pPr>
            <a:r>
              <a:rPr lang="ar-EG" sz="1600" dirty="0" smtClean="0">
                <a:latin typeface="Tajawal ExtraBold" panose="00000800000000000000" pitchFamily="2" charset="-78"/>
                <a:cs typeface="+mj-cs"/>
              </a:rPr>
              <a:t>مكونات نموذج </a:t>
            </a:r>
            <a:r>
              <a:rPr lang="en-US" sz="1600" dirty="0" smtClean="0">
                <a:latin typeface="Times New Roman" pitchFamily="18" charset="0"/>
                <a:cs typeface="Times New Roman" pitchFamily="18" charset="0"/>
              </a:rPr>
              <a:t>The Drip</a:t>
            </a:r>
          </a:p>
          <a:p>
            <a:pPr marL="1022350" indent="-285750" algn="just" rtl="1">
              <a:lnSpc>
                <a:spcPct val="150000"/>
              </a:lnSpc>
              <a:buSzPct val="180000"/>
              <a:buFont typeface="Arial" pitchFamily="34" charset="0"/>
              <a:buChar char="•"/>
            </a:pPr>
            <a:r>
              <a:rPr lang="ar-EG" sz="1600" dirty="0" smtClean="0">
                <a:latin typeface="Tajawal ExtraBold" panose="00000800000000000000" pitchFamily="2" charset="-78"/>
                <a:cs typeface="+mj-cs"/>
              </a:rPr>
              <a:t>مراحل نموذج </a:t>
            </a:r>
            <a:r>
              <a:rPr lang="en-US" sz="1600" dirty="0" smtClean="0">
                <a:latin typeface="Times New Roman" pitchFamily="18" charset="0"/>
                <a:cs typeface="Times New Roman" pitchFamily="18" charset="0"/>
              </a:rPr>
              <a:t>The Drip</a:t>
            </a:r>
            <a:endParaRPr lang="ar-EG" sz="1600" dirty="0" smtClean="0">
              <a:latin typeface="Times New Roman" pitchFamily="18" charset="0"/>
              <a:cs typeface="Times New Roman" pitchFamily="18" charset="0"/>
            </a:endParaRPr>
          </a:p>
          <a:p>
            <a:pPr marL="457200" indent="-457200" algn="just" rtl="1">
              <a:lnSpc>
                <a:spcPct val="150000"/>
              </a:lnSpc>
              <a:buSzPct val="180000"/>
              <a:buFont typeface="+mj-lt"/>
              <a:buAutoNum type="arabicPeriod" startAt="5"/>
            </a:pPr>
            <a:r>
              <a:rPr lang="ar-EG" sz="1600" dirty="0" smtClean="0">
                <a:latin typeface="Tajawal ExtraBold" panose="00000800000000000000" pitchFamily="2" charset="-78"/>
                <a:cs typeface="+mj-cs"/>
              </a:rPr>
              <a:t>الخاتمة </a:t>
            </a: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6057189"/>
      </p:ext>
    </p:extLst>
  </p:cSld>
  <p:clrMapOvr>
    <a:masterClrMapping/>
  </p:clrMapOvr>
  <mc:AlternateContent xmlns:mc="http://schemas.openxmlformats.org/markup-compatibility/2006" xmlns:p14="http://schemas.microsoft.com/office/powerpoint/2010/main">
    <mc:Choice Requires="p14">
      <p:transition spd="slow" p14:dur="2000" advTm="41120"/>
    </mc:Choice>
    <mc:Fallback xmlns="">
      <p:transition spd="slow" advTm="4112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3785652"/>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نموذج </a:t>
            </a:r>
            <a:r>
              <a:rPr lang="en-US" sz="2000" b="1" dirty="0" smtClean="0">
                <a:latin typeface="Times New Roman" pitchFamily="18" charset="0"/>
                <a:cs typeface="Times New Roman" pitchFamily="18" charset="0"/>
              </a:rPr>
              <a:t>DAGMAR </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sz="2000" b="1" dirty="0">
                <a:latin typeface="Tajawal ExtraBold" panose="00000800000000000000" pitchFamily="2" charset="-78"/>
                <a:cs typeface="+mj-cs"/>
              </a:rPr>
              <a:t>مراحل نموذج </a:t>
            </a:r>
            <a:r>
              <a:rPr lang="en-US" sz="2000" b="1" dirty="0" smtClean="0">
                <a:latin typeface="Times New Roman" pitchFamily="18" charset="0"/>
                <a:cs typeface="Times New Roman" pitchFamily="18" charset="0"/>
              </a:rPr>
              <a:t>DAGMAR</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sz="2000" b="1" dirty="0">
                <a:latin typeface="Tajawal ExtraBold" panose="00000800000000000000" pitchFamily="2" charset="-78"/>
                <a:cs typeface="+mj-cs"/>
              </a:rPr>
              <a:t>خصائص نموذج </a:t>
            </a:r>
            <a:r>
              <a:rPr lang="en-US" sz="2000" b="1" dirty="0" smtClean="0">
                <a:latin typeface="Times New Roman" pitchFamily="18" charset="0"/>
                <a:cs typeface="Times New Roman" pitchFamily="18" charset="0"/>
              </a:rPr>
              <a:t>DAGMAR</a:t>
            </a:r>
            <a:r>
              <a:rPr lang="ar-EG" sz="2000" b="1" dirty="0" smtClean="0">
                <a:latin typeface="Times New Roman" pitchFamily="18" charset="0"/>
                <a:cs typeface="Times New Roman" pitchFamily="18" charset="0"/>
              </a:rPr>
              <a:t>.</a:t>
            </a:r>
            <a:endParaRPr lang="en-US" sz="2000" b="1" dirty="0">
              <a:latin typeface="Tajawal ExtraBold" panose="00000800000000000000" pitchFamily="2" charset="-78"/>
              <a:cs typeface="+mj-cs"/>
            </a:endParaRPr>
          </a:p>
          <a:p>
            <a:pPr marL="1030288" indent="-293688" algn="just" rtl="1">
              <a:lnSpc>
                <a:spcPct val="150000"/>
              </a:lnSpc>
              <a:buSzPct val="180000"/>
              <a:buFont typeface="Arial" pitchFamily="34" charset="0"/>
              <a:buChar char="•"/>
            </a:pPr>
            <a:r>
              <a:rPr lang="ar-EG" sz="2000" b="1" dirty="0">
                <a:latin typeface="Tajawal ExtraBold" panose="00000800000000000000" pitchFamily="2" charset="-78"/>
                <a:cs typeface="+mj-cs"/>
              </a:rPr>
              <a:t>الانتقادات </a:t>
            </a:r>
            <a:r>
              <a:rPr lang="ar-EG" sz="2000" b="1" dirty="0" smtClean="0">
                <a:latin typeface="Tajawal ExtraBold" panose="00000800000000000000" pitchFamily="2" charset="-78"/>
                <a:cs typeface="+mj-cs"/>
              </a:rPr>
              <a:t>الموجهة </a:t>
            </a:r>
            <a:r>
              <a:rPr lang="ar-EG" sz="2000" b="1" dirty="0">
                <a:latin typeface="Tajawal ExtraBold" panose="00000800000000000000" pitchFamily="2" charset="-78"/>
                <a:cs typeface="+mj-cs"/>
              </a:rPr>
              <a:t>لنموذج </a:t>
            </a:r>
            <a:r>
              <a:rPr lang="en-US" sz="2000" b="1" dirty="0" smtClean="0">
                <a:latin typeface="Times New Roman" pitchFamily="18" charset="0"/>
                <a:cs typeface="Times New Roman" pitchFamily="18" charset="0"/>
              </a:rPr>
              <a:t>DAGMAR</a:t>
            </a:r>
            <a:r>
              <a:rPr lang="ar-EG" sz="2000" b="1" dirty="0">
                <a:latin typeface="Times New Roman" pitchFamily="18" charset="0"/>
                <a:cs typeface="+mj-cs"/>
              </a:rPr>
              <a:t>.</a:t>
            </a:r>
            <a:endParaRPr lang="en-US" sz="2000" b="1" dirty="0">
              <a:latin typeface="Tajawal ExtraBold" panose="00000800000000000000" pitchFamily="2" charset="-78"/>
              <a:cs typeface="+mj-cs"/>
            </a:endParaRPr>
          </a:p>
          <a:p>
            <a:pPr algn="just" rtl="1">
              <a:lnSpc>
                <a:spcPct val="150000"/>
              </a:lnSpc>
              <a:buSzPct val="180000"/>
            </a:pPr>
            <a:r>
              <a:rPr lang="ar-EG" sz="2000" b="1" dirty="0" smtClean="0">
                <a:latin typeface="Tajawal ExtraBold" panose="00000800000000000000" pitchFamily="2" charset="-78"/>
                <a:cs typeface="+mj-cs"/>
              </a:rPr>
              <a:t>3. نموذج السلم الإعلانى.</a:t>
            </a:r>
          </a:p>
          <a:p>
            <a:pPr marL="1022350" indent="-342900" algn="just" rtl="1">
              <a:lnSpc>
                <a:spcPct val="150000"/>
              </a:lnSpc>
              <a:buSzPct val="180000"/>
              <a:buFont typeface="Arial" pitchFamily="34" charset="0"/>
              <a:buChar char="•"/>
            </a:pPr>
            <a:r>
              <a:rPr lang="ar-EG" sz="2000" b="1" dirty="0">
                <a:latin typeface="Tajawal ExtraBold" panose="00000800000000000000" pitchFamily="2" charset="-78"/>
                <a:cs typeface="+mj-cs"/>
              </a:rPr>
              <a:t>مراحل نموذج السلم الإعلاني</a:t>
            </a:r>
            <a:r>
              <a:rPr lang="ar-EG" sz="2000" b="1" dirty="0" smtClean="0">
                <a:latin typeface="Tajawal ExtraBold" panose="00000800000000000000" pitchFamily="2" charset="-78"/>
                <a:cs typeface="+mj-cs"/>
              </a:rPr>
              <a:t>.</a:t>
            </a:r>
          </a:p>
          <a:p>
            <a:pPr algn="just" rtl="1">
              <a:lnSpc>
                <a:spcPct val="150000"/>
              </a:lnSpc>
              <a:buSzPct val="180000"/>
            </a:pPr>
            <a:r>
              <a:rPr lang="ar-EG" sz="2000" b="1" dirty="0" smtClean="0">
                <a:latin typeface="Tajawal ExtraBold" panose="00000800000000000000" pitchFamily="2" charset="-78"/>
                <a:cs typeface="+mj-cs"/>
              </a:rPr>
              <a:t>4. الخاتمة </a:t>
            </a:r>
          </a:p>
        </p:txBody>
      </p:sp>
    </p:spTree>
    <p:extLst>
      <p:ext uri="{BB962C8B-B14F-4D97-AF65-F5344CB8AC3E}">
        <p14:creationId xmlns:p14="http://schemas.microsoft.com/office/powerpoint/2010/main" val="482036539"/>
      </p:ext>
    </p:extLst>
  </p:cSld>
  <p:clrMapOvr>
    <a:masterClrMapping/>
  </p:clrMapOvr>
  <mc:AlternateContent xmlns:mc="http://schemas.openxmlformats.org/markup-compatibility/2006" xmlns:p14="http://schemas.microsoft.com/office/powerpoint/2010/main">
    <mc:Choice Requires="p14">
      <p:transition spd="slow" p14:dur="2000" advTm="55950"/>
    </mc:Choice>
    <mc:Fallback xmlns="">
      <p:transition spd="slow" advTm="5595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323527"/>
            <a:ext cx="8417320" cy="2862322"/>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نموذج </a:t>
            </a:r>
            <a:r>
              <a:rPr lang="en-US" sz="2000" b="1" dirty="0" err="1" smtClean="0">
                <a:latin typeface="Times New Roman" pitchFamily="18" charset="0"/>
                <a:cs typeface="Times New Roman" pitchFamily="18" charset="0"/>
              </a:rPr>
              <a:t>Lavidge</a:t>
            </a:r>
            <a:r>
              <a:rPr lang="en-US" sz="2000" b="1" dirty="0" smtClean="0">
                <a:latin typeface="Times New Roman" pitchFamily="18" charset="0"/>
                <a:cs typeface="Times New Roman" pitchFamily="18" charset="0"/>
              </a:rPr>
              <a:t> &amp; Steiner</a:t>
            </a:r>
            <a:r>
              <a:rPr lang="ar-EG" sz="2000" b="1" dirty="0" smtClean="0">
                <a:latin typeface="Tajawal ExtraBold" panose="00000800000000000000" pitchFamily="2" charset="-78"/>
                <a:cs typeface="+mj-cs"/>
              </a:rPr>
              <a:t>.</a:t>
            </a:r>
          </a:p>
          <a:p>
            <a:pPr marL="1482725" lvl="0" indent="-457200" algn="just" rtl="1">
              <a:lnSpc>
                <a:spcPct val="150000"/>
              </a:lnSpc>
              <a:buSzPct val="180000"/>
              <a:buFont typeface="Arial" pitchFamily="34" charset="0"/>
              <a:buChar char="•"/>
            </a:pPr>
            <a:r>
              <a:rPr lang="ar-EG" sz="2000" b="1" dirty="0" smtClean="0">
                <a:latin typeface="Tajawal ExtraBold" panose="00000800000000000000" pitchFamily="2" charset="-78"/>
                <a:cs typeface="Times New Roman"/>
              </a:rPr>
              <a:t>أهداف نموذج </a:t>
            </a:r>
            <a:r>
              <a:rPr lang="en-US" sz="2000" b="1" dirty="0">
                <a:latin typeface="Times New Roman" pitchFamily="18" charset="0"/>
                <a:cs typeface="Times New Roman" pitchFamily="18" charset="0"/>
              </a:rPr>
              <a:t>Lavidge &amp; Steiner</a:t>
            </a:r>
            <a:r>
              <a:rPr lang="ar-EG" sz="2000" b="1" dirty="0">
                <a:latin typeface="Tajawal ExtraBold" panose="00000800000000000000" pitchFamily="2" charset="-78"/>
                <a:cs typeface="Times New Roman"/>
              </a:rPr>
              <a:t>.</a:t>
            </a:r>
          </a:p>
          <a:p>
            <a:pPr marL="457200" indent="-457200" algn="just" rtl="1">
              <a:lnSpc>
                <a:spcPct val="150000"/>
              </a:lnSpc>
              <a:buSzPct val="180000"/>
              <a:buFont typeface="+mj-lt"/>
              <a:buAutoNum type="arabicPeriod" startAt="3"/>
            </a:pPr>
            <a:r>
              <a:rPr lang="ar-EG" sz="2000" b="1" dirty="0" smtClean="0">
                <a:latin typeface="Tajawal ExtraBold" panose="00000800000000000000" pitchFamily="2" charset="-78"/>
                <a:cs typeface="Times New Roman"/>
              </a:rPr>
              <a:t>نموذج </a:t>
            </a:r>
            <a:r>
              <a:rPr lang="en-US" sz="2000" b="1" dirty="0">
                <a:latin typeface="Times New Roman" pitchFamily="18" charset="0"/>
                <a:cs typeface="Times New Roman" pitchFamily="18" charset="0"/>
              </a:rPr>
              <a:t>Belch &amp; Belch</a:t>
            </a:r>
            <a:r>
              <a:rPr lang="ar-EG" sz="2000" b="1" dirty="0">
                <a:latin typeface="Tajawal ExtraBold" panose="00000800000000000000" pitchFamily="2" charset="-78"/>
                <a:cs typeface="Times New Roman"/>
              </a:rPr>
              <a:t>. </a:t>
            </a:r>
            <a:endParaRPr lang="ar-EG" sz="2000" b="1" dirty="0" smtClean="0">
              <a:latin typeface="Tajawal ExtraBold" panose="00000800000000000000" pitchFamily="2" charset="-78"/>
              <a:cs typeface="Times New Roman"/>
            </a:endParaRPr>
          </a:p>
          <a:p>
            <a:pPr marL="1479550" indent="-342900" algn="just" rtl="1">
              <a:lnSpc>
                <a:spcPct val="150000"/>
              </a:lnSpc>
              <a:buSzPct val="180000"/>
              <a:buFont typeface="Arial" pitchFamily="34" charset="0"/>
              <a:buChar char="•"/>
            </a:pPr>
            <a:r>
              <a:rPr lang="ar-EG" sz="2000" b="1" dirty="0">
                <a:latin typeface="Tajawal ExtraBold" panose="00000800000000000000" pitchFamily="2" charset="-78"/>
                <a:cs typeface="Times New Roman"/>
              </a:rPr>
              <a:t>مراحل نموذج </a:t>
            </a:r>
            <a:r>
              <a:rPr lang="en-US" sz="2000" b="1" dirty="0">
                <a:latin typeface="Times New Roman" pitchFamily="18" charset="0"/>
                <a:cs typeface="Times New Roman" pitchFamily="18" charset="0"/>
              </a:rPr>
              <a:t>Belch &amp; </a:t>
            </a:r>
            <a:r>
              <a:rPr lang="en-US" sz="2000" b="1" dirty="0" smtClean="0">
                <a:latin typeface="Times New Roman" pitchFamily="18" charset="0"/>
                <a:cs typeface="Times New Roman" pitchFamily="18" charset="0"/>
              </a:rPr>
              <a:t>Belch</a:t>
            </a:r>
            <a:r>
              <a:rPr lang="ar-EG" sz="2000" b="1" dirty="0" smtClean="0">
                <a:latin typeface="Times New Roman" pitchFamily="18" charset="0"/>
                <a:cs typeface="Times New Roman" pitchFamily="18" charset="0"/>
              </a:rPr>
              <a:t>.</a:t>
            </a:r>
            <a:endParaRPr lang="ar-EG" sz="2000" b="1" dirty="0" smtClean="0">
              <a:latin typeface="Tajawal ExtraBold" panose="00000800000000000000" pitchFamily="2" charset="-78"/>
              <a:cs typeface="Times New Roman"/>
            </a:endParaRPr>
          </a:p>
          <a:p>
            <a:pPr marL="457200" indent="-457200" algn="just" rtl="1">
              <a:lnSpc>
                <a:spcPct val="150000"/>
              </a:lnSpc>
              <a:buSzPct val="180000"/>
              <a:buFont typeface="+mj-lt"/>
              <a:buAutoNum type="arabicPeriod" startAt="4"/>
            </a:pPr>
            <a:r>
              <a:rPr lang="ar-EG" sz="2000" b="1" dirty="0" smtClean="0">
                <a:latin typeface="Tajawal ExtraBold" panose="00000800000000000000" pitchFamily="2" charset="-78"/>
                <a:cs typeface="+mj-cs"/>
              </a:rPr>
              <a:t>الخاتمة. </a:t>
            </a:r>
          </a:p>
        </p:txBody>
      </p:sp>
    </p:spTree>
    <p:extLst>
      <p:ext uri="{BB962C8B-B14F-4D97-AF65-F5344CB8AC3E}">
        <p14:creationId xmlns:p14="http://schemas.microsoft.com/office/powerpoint/2010/main" val="1110958633"/>
      </p:ext>
    </p:extLst>
  </p:cSld>
  <p:clrMapOvr>
    <a:masterClrMapping/>
  </p:clrMapOvr>
  <mc:AlternateContent xmlns:mc="http://schemas.openxmlformats.org/markup-compatibility/2006" xmlns:p14="http://schemas.microsoft.com/office/powerpoint/2010/main">
    <mc:Choice Requires="p14">
      <p:transition spd="slow" p14:dur="2000" advTm="25640"/>
    </mc:Choice>
    <mc:Fallback xmlns="">
      <p:transition spd="slow" advTm="2564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2123658"/>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200" b="1" dirty="0">
                <a:latin typeface="Tajawal ExtraBold" panose="00000800000000000000" pitchFamily="2" charset="-78"/>
                <a:cs typeface="+mj-cs"/>
              </a:rPr>
              <a:t>ماهية الاستمالات الإقناعية الإعلانية </a:t>
            </a:r>
            <a:r>
              <a:rPr lang="ar-EG" sz="2200" b="1" dirty="0" smtClean="0">
                <a:latin typeface="Tajawal ExtraBold" panose="00000800000000000000" pitchFamily="2" charset="-78"/>
                <a:cs typeface="+mj-cs"/>
              </a:rPr>
              <a:t>المباشرة.</a:t>
            </a:r>
            <a:endParaRPr lang="ar-EG" sz="22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أنواع </a:t>
            </a:r>
            <a:r>
              <a:rPr lang="ar-EG" sz="2200" b="1" dirty="0">
                <a:latin typeface="Tajawal ExtraBold" panose="00000800000000000000" pitchFamily="2" charset="-78"/>
                <a:cs typeface="+mj-cs"/>
              </a:rPr>
              <a:t>الاستمالات الإقناعية الإعلانية </a:t>
            </a:r>
            <a:r>
              <a:rPr lang="ar-EG" sz="2200" b="1" dirty="0" smtClean="0">
                <a:latin typeface="Tajawal ExtraBold" panose="00000800000000000000" pitchFamily="2" charset="-78"/>
                <a:cs typeface="+mj-cs"/>
              </a:rPr>
              <a:t>المباشرة.</a:t>
            </a:r>
            <a:endParaRPr lang="ar-EG" sz="22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الخاتمة. </a:t>
            </a:r>
          </a:p>
        </p:txBody>
      </p:sp>
    </p:spTree>
    <p:extLst>
      <p:ext uri="{BB962C8B-B14F-4D97-AF65-F5344CB8AC3E}">
        <p14:creationId xmlns:p14="http://schemas.microsoft.com/office/powerpoint/2010/main" val="851328151"/>
      </p:ext>
    </p:extLst>
  </p:cSld>
  <p:clrMapOvr>
    <a:masterClrMapping/>
  </p:clrMapOvr>
  <mc:AlternateContent xmlns:mc="http://schemas.openxmlformats.org/markup-compatibility/2006" xmlns:p14="http://schemas.microsoft.com/office/powerpoint/2010/main">
    <mc:Choice Requires="p14">
      <p:transition spd="slow" p14:dur="2000" advTm="66780"/>
    </mc:Choice>
    <mc:Fallback xmlns="">
      <p:transition spd="slow" advTm="6678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323527"/>
            <a:ext cx="8417320" cy="240065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a:latin typeface="Tajawal ExtraBold" panose="00000800000000000000" pitchFamily="2" charset="-78"/>
                <a:cs typeface="+mj-cs"/>
              </a:rPr>
              <a:t>ماهية الاستمالات الإعلانية الغير </a:t>
            </a:r>
            <a:r>
              <a:rPr lang="ar-EG" sz="2000" b="1" dirty="0" smtClean="0">
                <a:latin typeface="Tajawal ExtraBold" panose="00000800000000000000" pitchFamily="2" charset="-78"/>
                <a:cs typeface="+mj-cs"/>
              </a:rPr>
              <a:t>مباشرة.</a:t>
            </a:r>
            <a:endParaRPr lang="ar-EG" sz="20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000" b="1" dirty="0">
                <a:latin typeface="Tajawal ExtraBold" panose="00000800000000000000" pitchFamily="2" charset="-78"/>
                <a:cs typeface="+mj-cs"/>
              </a:rPr>
              <a:t>الاستمالات الموجهة نحو </a:t>
            </a:r>
            <a:r>
              <a:rPr lang="ar-EG" sz="2000" b="1" dirty="0" smtClean="0">
                <a:latin typeface="Tajawal ExtraBold" panose="00000800000000000000" pitchFamily="2" charset="-78"/>
                <a:cs typeface="+mj-cs"/>
              </a:rPr>
              <a:t>السلعة.</a:t>
            </a:r>
          </a:p>
          <a:p>
            <a:pPr marL="457200" indent="-457200" algn="just" rtl="1">
              <a:lnSpc>
                <a:spcPct val="150000"/>
              </a:lnSpc>
              <a:buSzPct val="180000"/>
              <a:buFont typeface="+mj-lt"/>
              <a:buAutoNum type="arabicPeriod"/>
            </a:pPr>
            <a:r>
              <a:rPr lang="ar-EG" sz="2000" b="1" dirty="0">
                <a:latin typeface="Tajawal ExtraBold" panose="00000800000000000000" pitchFamily="2" charset="-78"/>
                <a:cs typeface="+mj-cs"/>
              </a:rPr>
              <a:t>استمالات خاصة بالجمهور </a:t>
            </a:r>
            <a:r>
              <a:rPr lang="ar-EG" sz="2000" b="1" dirty="0" smtClean="0">
                <a:latin typeface="Tajawal ExtraBold" panose="00000800000000000000" pitchFamily="2" charset="-78"/>
                <a:cs typeface="+mj-cs"/>
              </a:rPr>
              <a:t>المستهدف.</a:t>
            </a:r>
            <a:endParaRPr lang="ar-EG" sz="20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الخاتمة.</a:t>
            </a:r>
          </a:p>
        </p:txBody>
      </p:sp>
    </p:spTree>
    <p:extLst>
      <p:ext uri="{BB962C8B-B14F-4D97-AF65-F5344CB8AC3E}">
        <p14:creationId xmlns:p14="http://schemas.microsoft.com/office/powerpoint/2010/main" val="2393670879"/>
      </p:ext>
    </p:extLst>
  </p:cSld>
  <p:clrMapOvr>
    <a:masterClrMapping/>
  </p:clrMapOvr>
  <mc:AlternateContent xmlns:mc="http://schemas.openxmlformats.org/markup-compatibility/2006" xmlns:p14="http://schemas.microsoft.com/office/powerpoint/2010/main">
    <mc:Choice Requires="p14">
      <p:transition spd="slow" p14:dur="2000" advTm="99270"/>
    </mc:Choice>
    <mc:Fallback xmlns="">
      <p:transition spd="slow" advTm="9927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1799303"/>
            <a:ext cx="8417320" cy="4197559"/>
          </a:xfrm>
          <a:prstGeom prst="rect">
            <a:avLst/>
          </a:prstGeom>
          <a:noFill/>
        </p:spPr>
        <p:txBody>
          <a:bodyPr wrap="square" rtlCol="0">
            <a:spAutoFit/>
          </a:bodyPr>
          <a:lstStyle/>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تمهيد.</a:t>
            </a:r>
          </a:p>
          <a:p>
            <a:pPr marL="457200" indent="-457200" algn="just" rtl="1">
              <a:lnSpc>
                <a:spcPct val="150000"/>
              </a:lnSpc>
              <a:buSzPct val="150000"/>
              <a:buFont typeface="+mj-lt"/>
              <a:buAutoNum type="arabicPeriod"/>
            </a:pPr>
            <a:r>
              <a:rPr lang="ar-EG" b="1" dirty="0">
                <a:latin typeface="Tajawal ExtraBold" panose="00000800000000000000" pitchFamily="2" charset="-78"/>
                <a:cs typeface="+mj-cs"/>
              </a:rPr>
              <a:t>ماهية مضامين الرسالة </a:t>
            </a:r>
            <a:r>
              <a:rPr lang="ar-EG" b="1" dirty="0" smtClean="0">
                <a:latin typeface="Tajawal ExtraBold" panose="00000800000000000000" pitchFamily="2" charset="-78"/>
                <a:cs typeface="+mj-cs"/>
              </a:rPr>
              <a:t>الإعلانية.</a:t>
            </a:r>
            <a:endParaRPr lang="ar-EG" b="1" dirty="0">
              <a:latin typeface="Tajawal ExtraBold" panose="00000800000000000000" pitchFamily="2" charset="-78"/>
              <a:cs typeface="+mj-cs"/>
            </a:endParaRPr>
          </a:p>
          <a:p>
            <a:pPr marL="457200" indent="-457200" algn="just" rtl="1">
              <a:lnSpc>
                <a:spcPct val="150000"/>
              </a:lnSpc>
              <a:buSzPct val="150000"/>
              <a:buFont typeface="+mj-lt"/>
              <a:buAutoNum type="arabicPeriod"/>
            </a:pPr>
            <a:r>
              <a:rPr lang="ar-EG" b="1" dirty="0" smtClean="0">
                <a:latin typeface="Tajawal ExtraBold" panose="00000800000000000000" pitchFamily="2" charset="-78"/>
              </a:rPr>
              <a:t>أهداف </a:t>
            </a:r>
            <a:r>
              <a:rPr lang="ar-EG" b="1" dirty="0">
                <a:latin typeface="Tajawal ExtraBold" panose="00000800000000000000" pitchFamily="2" charset="-78"/>
              </a:rPr>
              <a:t>مضامين الرسالة الإعلانية.</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أنواع </a:t>
            </a:r>
            <a:r>
              <a:rPr lang="ar-EG" b="1" dirty="0">
                <a:latin typeface="Tajawal ExtraBold" panose="00000800000000000000" pitchFamily="2" charset="-78"/>
                <a:cs typeface="+mj-cs"/>
              </a:rPr>
              <a:t>مضامين الرسالة </a:t>
            </a:r>
            <a:r>
              <a:rPr lang="ar-EG" b="1" dirty="0" smtClean="0">
                <a:latin typeface="Tajawal ExtraBold" panose="00000800000000000000" pitchFamily="2" charset="-78"/>
                <a:cs typeface="+mj-cs"/>
              </a:rPr>
              <a:t>الإعلانية.</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المضمون الإعلاني العقلاني.</a:t>
            </a:r>
          </a:p>
          <a:p>
            <a:pPr marL="457200" indent="-457200" algn="just" rtl="1">
              <a:lnSpc>
                <a:spcPct val="150000"/>
              </a:lnSpc>
              <a:buSzPct val="150000"/>
              <a:buFont typeface="+mj-lt"/>
              <a:buAutoNum type="arabicPeriod"/>
            </a:pPr>
            <a:r>
              <a:rPr lang="ar-EG" b="1" dirty="0">
                <a:latin typeface="Tajawal ExtraBold" panose="00000800000000000000" pitchFamily="2" charset="-78"/>
                <a:cs typeface="+mj-cs"/>
              </a:rPr>
              <a:t>المضمون </a:t>
            </a:r>
            <a:r>
              <a:rPr lang="ar-EG" b="1" dirty="0" smtClean="0">
                <a:latin typeface="Tajawal ExtraBold" panose="00000800000000000000" pitchFamily="2" charset="-78"/>
                <a:cs typeface="+mj-cs"/>
              </a:rPr>
              <a:t>الإعلاني العاطفي.</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المضمون الإعلاني المزدوج.</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نظريات التسويق.</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تحليل </a:t>
            </a:r>
            <a:r>
              <a:rPr lang="en-US" b="1" dirty="0" smtClean="0">
                <a:latin typeface="Times New Roman" pitchFamily="18" charset="0"/>
                <a:cs typeface="Times New Roman" pitchFamily="18" charset="0"/>
              </a:rPr>
              <a:t>S.W.O.T</a:t>
            </a:r>
            <a:endParaRPr lang="ar-EG" b="1" dirty="0">
              <a:latin typeface="Tajawal ExtraBold" panose="00000800000000000000" pitchFamily="2" charset="-78"/>
              <a:cs typeface="+mj-cs"/>
            </a:endParaRP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الخاتمة.</a:t>
            </a:r>
          </a:p>
        </p:txBody>
      </p:sp>
    </p:spTree>
    <p:extLst>
      <p:ext uri="{BB962C8B-B14F-4D97-AF65-F5344CB8AC3E}">
        <p14:creationId xmlns:p14="http://schemas.microsoft.com/office/powerpoint/2010/main" val="3699720940"/>
      </p:ext>
    </p:extLst>
  </p:cSld>
  <p:clrMapOvr>
    <a:masterClrMapping/>
  </p:clrMapOvr>
  <mc:AlternateContent xmlns:mc="http://schemas.openxmlformats.org/markup-compatibility/2006" xmlns:p14="http://schemas.microsoft.com/office/powerpoint/2010/main">
    <mc:Choice Requires="p14">
      <p:transition spd="slow" p14:dur="2000" advTm="71340"/>
    </mc:Choice>
    <mc:Fallback xmlns="">
      <p:transition spd="slow" advTm="7134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1799303"/>
            <a:ext cx="8417320" cy="4247317"/>
          </a:xfrm>
          <a:prstGeom prst="rect">
            <a:avLst/>
          </a:prstGeom>
          <a:noFill/>
        </p:spPr>
        <p:txBody>
          <a:bodyPr wrap="square" rtlCol="0">
            <a:spAutoFit/>
          </a:bodyPr>
          <a:lstStyle/>
          <a:p>
            <a:pPr marL="457200" indent="-457200" algn="just" rtl="1">
              <a:lnSpc>
                <a:spcPct val="150000"/>
              </a:lnSpc>
              <a:buSzPct val="12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تحليل </a:t>
            </a:r>
            <a:r>
              <a:rPr lang="en-US" sz="2000" b="1" dirty="0" smtClean="0">
                <a:latin typeface="Times New Roman" pitchFamily="18" charset="0"/>
                <a:cs typeface="Times New Roman" pitchFamily="18" charset="0"/>
              </a:rPr>
              <a:t>PESTEL</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مكونات تحليل </a:t>
            </a:r>
            <a:r>
              <a:rPr lang="en-US" sz="2000" b="1" dirty="0" smtClean="0">
                <a:latin typeface="Times New Roman" pitchFamily="18" charset="0"/>
                <a:cs typeface="Times New Roman" pitchFamily="18" charset="0"/>
              </a:rPr>
              <a:t>PESTEL</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الانتقادات التى وجهت لتحليل </a:t>
            </a:r>
            <a:r>
              <a:rPr lang="en-US" sz="2000" b="1" dirty="0" smtClean="0">
                <a:latin typeface="Times New Roman" pitchFamily="18" charset="0"/>
                <a:cs typeface="Times New Roman" pitchFamily="18" charset="0"/>
              </a:rPr>
              <a:t>PESTEL</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تسويق </a:t>
            </a:r>
            <a:r>
              <a:rPr lang="en-US" sz="2000" b="1" dirty="0" smtClean="0">
                <a:latin typeface="Times New Roman" pitchFamily="18" charset="0"/>
                <a:cs typeface="Times New Roman" pitchFamily="18" charset="0"/>
              </a:rPr>
              <a:t>STP</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عوامل تقسيم السوق فى تسويق </a:t>
            </a:r>
            <a:r>
              <a:rPr lang="en-US" sz="2000" b="1" dirty="0" smtClean="0">
                <a:latin typeface="Times New Roman" pitchFamily="18" charset="0"/>
                <a:cs typeface="Times New Roman" pitchFamily="18" charset="0"/>
              </a:rPr>
              <a:t>STP</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مراحل تسويق </a:t>
            </a:r>
            <a:r>
              <a:rPr lang="en-US" sz="2000" b="1" dirty="0" smtClean="0">
                <a:latin typeface="Times New Roman" pitchFamily="18" charset="0"/>
                <a:cs typeface="Times New Roman" pitchFamily="18" charset="0"/>
              </a:rPr>
              <a:t>STP</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مميزات تسويق </a:t>
            </a:r>
            <a:r>
              <a:rPr lang="en-US" sz="2000" b="1" dirty="0" smtClean="0">
                <a:latin typeface="Times New Roman" pitchFamily="18" charset="0"/>
                <a:cs typeface="Times New Roman" pitchFamily="18" charset="0"/>
              </a:rPr>
              <a:t>STP</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smtClean="0">
                <a:latin typeface="Tajawal ExtraBold" panose="00000800000000000000" pitchFamily="2" charset="-78"/>
                <a:cs typeface="+mj-cs"/>
              </a:rPr>
              <a:t>الخاتمة.</a:t>
            </a:r>
          </a:p>
        </p:txBody>
      </p:sp>
    </p:spTree>
    <p:extLst>
      <p:ext uri="{BB962C8B-B14F-4D97-AF65-F5344CB8AC3E}">
        <p14:creationId xmlns:p14="http://schemas.microsoft.com/office/powerpoint/2010/main" val="467752568"/>
      </p:ext>
    </p:extLst>
  </p:cSld>
  <p:clrMapOvr>
    <a:masterClrMapping/>
  </p:clrMapOvr>
  <mc:AlternateContent xmlns:mc="http://schemas.openxmlformats.org/markup-compatibility/2006" xmlns:p14="http://schemas.microsoft.com/office/powerpoint/2010/main">
    <mc:Choice Requires="p14">
      <p:transition spd="slow" p14:dur="2000" advTm="47130"/>
    </mc:Choice>
    <mc:Fallback xmlns="">
      <p:transition spd="slow" advTm="4713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6" y="1335074"/>
            <a:ext cx="1968483" cy="8335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4527402C-3F97-690D-9C20-A459E375AEB7}"/>
              </a:ext>
            </a:extLst>
          </p:cNvPr>
          <p:cNvSpPr txBox="1"/>
          <p:nvPr/>
        </p:nvSpPr>
        <p:spPr>
          <a:xfrm>
            <a:off x="3598250" y="2341327"/>
            <a:ext cx="8417320" cy="960328"/>
          </a:xfrm>
          <a:prstGeom prst="rect">
            <a:avLst/>
          </a:prstGeom>
          <a:noFill/>
        </p:spPr>
        <p:txBody>
          <a:bodyPr wrap="square" rtlCol="0">
            <a:spAutoFit/>
          </a:bodyPr>
          <a:lstStyle/>
          <a:p>
            <a:pPr marL="457200" indent="-457200" algn="just" rtl="1">
              <a:lnSpc>
                <a:spcPct val="150000"/>
              </a:lnSpc>
              <a:buSzPct val="180000"/>
              <a:buFont typeface="Wingdings" pitchFamily="2" charset="2"/>
              <a:buChar char="Ø"/>
            </a:pPr>
            <a:r>
              <a:rPr lang="ar-EG" sz="2000" b="1" dirty="0">
                <a:latin typeface="Tajawal ExtraBold" panose="00000800000000000000" pitchFamily="2" charset="-78"/>
                <a:cs typeface="+mj-cs"/>
              </a:rPr>
              <a:t>مراجعة المنهج ومعرفة طريقة الامتحان </a:t>
            </a:r>
            <a:r>
              <a:rPr lang="ar-EG" sz="2000" b="1" dirty="0" smtClean="0">
                <a:latin typeface="Tajawal ExtraBold" panose="00000800000000000000" pitchFamily="2" charset="-78"/>
                <a:cs typeface="+mj-cs"/>
              </a:rPr>
              <a:t>النهائي.</a:t>
            </a:r>
            <a:endParaRPr lang="ar-EG" sz="2000" b="1" dirty="0">
              <a:latin typeface="Tajawal ExtraBold" panose="00000800000000000000" pitchFamily="2" charset="-78"/>
              <a:cs typeface="+mj-cs"/>
            </a:endParaRPr>
          </a:p>
          <a:p>
            <a:pPr marL="457200" indent="-457200" algn="just" rtl="1">
              <a:lnSpc>
                <a:spcPct val="150000"/>
              </a:lnSpc>
              <a:buSzPct val="180000"/>
              <a:buFont typeface="Wingdings" pitchFamily="2" charset="2"/>
              <a:buChar char="Ø"/>
            </a:pPr>
            <a:r>
              <a:rPr lang="ar-EG" sz="2000" b="1" dirty="0">
                <a:latin typeface="Tajawal ExtraBold" panose="00000800000000000000" pitchFamily="2" charset="-78"/>
                <a:cs typeface="+mj-cs"/>
              </a:rPr>
              <a:t>استقبال أسئلة الطلبة واستفساراتهم عن المنهج.</a:t>
            </a:r>
          </a:p>
        </p:txBody>
      </p:sp>
      <p:sp>
        <p:nvSpPr>
          <p:cNvPr id="17" name="TextBox 16">
            <a:extLst>
              <a:ext uri="{FF2B5EF4-FFF2-40B4-BE49-F238E27FC236}">
                <a16:creationId xmlns="" xmlns:a16="http://schemas.microsoft.com/office/drawing/2014/main" id="{904B7CA6-23A4-2E24-5FFC-ECEA38831F6A}"/>
              </a:ext>
            </a:extLst>
          </p:cNvPr>
          <p:cNvSpPr txBox="1"/>
          <p:nvPr/>
        </p:nvSpPr>
        <p:spPr>
          <a:xfrm>
            <a:off x="5355020" y="1412953"/>
            <a:ext cx="1406740"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مراجعة </a:t>
            </a: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386538" y="1370818"/>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The last Lecture </a:t>
            </a:r>
            <a:endParaRPr lang="en-US" b="1"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386538" y="1799303"/>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Week 12</a:t>
            </a:r>
            <a:endParaRPr lang="en-US"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194740438"/>
      </p:ext>
    </p:extLst>
  </p:cSld>
  <p:clrMapOvr>
    <a:masterClrMapping/>
  </p:clrMapOvr>
  <mc:AlternateContent xmlns:mc="http://schemas.openxmlformats.org/markup-compatibility/2006" xmlns:p14="http://schemas.microsoft.com/office/powerpoint/2010/main">
    <mc:Choice Requires="p14">
      <p:transition spd="slow" p14:dur="2000" advTm="31840"/>
    </mc:Choice>
    <mc:Fallback xmlns="">
      <p:transition spd="slow" advTm="3184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7" name="TextBox 16">
            <a:extLst>
              <a:ext uri="{FF2B5EF4-FFF2-40B4-BE49-F238E27FC236}">
                <a16:creationId xmlns:a16="http://schemas.microsoft.com/office/drawing/2014/main" xmlns="" id="{4527402C-3F97-690D-9C20-A459E375AEB7}"/>
              </a:ext>
            </a:extLst>
          </p:cNvPr>
          <p:cNvSpPr txBox="1"/>
          <p:nvPr/>
        </p:nvSpPr>
        <p:spPr>
          <a:xfrm>
            <a:off x="3598250" y="2495028"/>
            <a:ext cx="8417320" cy="1973232"/>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النظرية هي مجموعة من الافتراضات والأفكار المنظمة التي تقوم بتوضيح وفهم ظاهرة أو جوانب معينة من العالم. </a:t>
            </a:r>
            <a:r>
              <a:rPr lang="ar-EG" sz="2100" dirty="0" smtClean="0">
                <a:latin typeface="Tajawal ExtraBold" panose="00000800000000000000" pitchFamily="2" charset="-78"/>
                <a:cs typeface="Times New Roman"/>
              </a:rPr>
              <a:t>حيث تعتبر </a:t>
            </a:r>
            <a:r>
              <a:rPr lang="ar-EG" sz="2100" dirty="0">
                <a:latin typeface="Tajawal ExtraBold" panose="00000800000000000000" pitchFamily="2" charset="-78"/>
                <a:cs typeface="Times New Roman"/>
              </a:rPr>
              <a:t>النظرية أداة أساسية في العلوم والعديد من المجالات الأخرى، وتهدف إلى توفير إطار فكري للتفسير والتنبؤ بالظواهر والأحداث والمشاكل </a:t>
            </a:r>
            <a:r>
              <a:rPr lang="ar-EG" sz="2100" dirty="0" smtClean="0">
                <a:latin typeface="Tajawal ExtraBold" panose="00000800000000000000" pitchFamily="2" charset="-78"/>
                <a:cs typeface="Times New Roman"/>
              </a:rPr>
              <a:t>المختلفة في </a:t>
            </a:r>
            <a:r>
              <a:rPr lang="ar-EG" sz="2100" dirty="0">
                <a:latin typeface="Tajawal ExtraBold" panose="00000800000000000000" pitchFamily="2" charset="-78"/>
                <a:cs typeface="Times New Roman"/>
              </a:rPr>
              <a:t>العديد من </a:t>
            </a:r>
            <a:r>
              <a:rPr lang="ar-EG" sz="2100" dirty="0" smtClean="0">
                <a:latin typeface="Tajawal ExtraBold" panose="00000800000000000000" pitchFamily="2" charset="-78"/>
                <a:cs typeface="Times New Roman"/>
              </a:rPr>
              <a:t>الحالات.</a:t>
            </a:r>
            <a:endParaRPr lang="ar-EG" sz="2100" dirty="0">
              <a:latin typeface="Tajawal ExtraBold" panose="00000800000000000000" pitchFamily="2" charset="-78"/>
              <a:cs typeface="Times New Roman"/>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1045405"/>
      </p:ext>
    </p:extLst>
  </p:cSld>
  <p:clrMapOvr>
    <a:masterClrMapping/>
  </p:clrMapOvr>
  <mc:AlternateContent xmlns:mc="http://schemas.openxmlformats.org/markup-compatibility/2006" xmlns:p14="http://schemas.microsoft.com/office/powerpoint/2010/main">
    <mc:Choice Requires="p14">
      <p:transition spd="slow" p14:dur="2000" advTm="168840"/>
    </mc:Choice>
    <mc:Fallback xmlns="">
      <p:transition spd="slow" advTm="16884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just" rtl="1">
              <a:lnSpc>
                <a:spcPct val="150000"/>
              </a:lnSpc>
            </a:pPr>
            <a:r>
              <a:rPr lang="ar-EG" sz="2200" b="1" u="sng" dirty="0"/>
              <a:t>أهداف النظرية تشمل:</a:t>
            </a:r>
          </a:p>
          <a:p>
            <a:pPr marL="457200" lvl="0" indent="-457200" algn="just" rtl="1">
              <a:lnSpc>
                <a:spcPct val="150000"/>
              </a:lnSpc>
              <a:buFontTx/>
              <a:buAutoNum type="arabicPeriod"/>
            </a:pPr>
            <a:r>
              <a:rPr lang="ar-EG" sz="2100" b="1" u="sng" dirty="0"/>
              <a:t>توضيح الظواهر والأحداث:</a:t>
            </a:r>
            <a:r>
              <a:rPr lang="ar-EG" sz="2100" b="1" dirty="0"/>
              <a:t> تهدف النظرية إلى توضيح وفهم الظواهر المعقدة والأحداث التي </a:t>
            </a:r>
            <a:r>
              <a:rPr lang="ar-EG" sz="2100" b="1" dirty="0" smtClean="0"/>
              <a:t>تحدث. </a:t>
            </a:r>
            <a:r>
              <a:rPr lang="ar-EG" sz="2100" b="1" dirty="0"/>
              <a:t>من خلال تطوير نماذج وتفسيرات محكمة، تساعد النظرية في فهم المواقف والأعمال التي تحدث في الواقع.</a:t>
            </a:r>
          </a:p>
          <a:p>
            <a:pPr marL="457200" lvl="0" indent="-457200" algn="just" rtl="1">
              <a:lnSpc>
                <a:spcPct val="150000"/>
              </a:lnSpc>
              <a:buFontTx/>
              <a:buAutoNum type="arabicPeriod"/>
            </a:pPr>
            <a:r>
              <a:rPr lang="ar-EG" sz="2100" b="1" u="sng" dirty="0" smtClean="0"/>
              <a:t>التوقع :</a:t>
            </a:r>
            <a:r>
              <a:rPr lang="ar-EG" sz="2100" b="1" dirty="0" smtClean="0"/>
              <a:t> </a:t>
            </a:r>
            <a:r>
              <a:rPr lang="ar-EG" sz="2100" b="1" dirty="0"/>
              <a:t>تساعد النظرية على توفير إطار توقعي للأحداث </a:t>
            </a:r>
            <a:r>
              <a:rPr lang="ar-EG" sz="2100" b="1" dirty="0" smtClean="0"/>
              <a:t>المستقبلية. </a:t>
            </a:r>
            <a:r>
              <a:rPr lang="ar-EG" sz="2100" b="1" dirty="0"/>
              <a:t>عن طريق تحليل البيانات والأدلة، </a:t>
            </a:r>
            <a:r>
              <a:rPr lang="ar-EG" sz="2100" b="1" dirty="0" smtClean="0"/>
              <a:t>حيث يمكن </a:t>
            </a:r>
            <a:r>
              <a:rPr lang="ar-EG" sz="2100" b="1" dirty="0"/>
              <a:t>استخدام النظرية لإعطاء توقعات </a:t>
            </a:r>
            <a:r>
              <a:rPr lang="ar-EG" sz="2100" b="1" dirty="0" smtClean="0"/>
              <a:t>من خلال التجارب العلمية.</a:t>
            </a:r>
            <a:endParaRPr lang="ar-EG" sz="2100" b="1" dirty="0"/>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Tree>
    <p:extLst>
      <p:ext uri="{BB962C8B-B14F-4D97-AF65-F5344CB8AC3E}">
        <p14:creationId xmlns:p14="http://schemas.microsoft.com/office/powerpoint/2010/main" val="375524274"/>
      </p:ext>
    </p:extLst>
  </p:cSld>
  <p:clrMapOvr>
    <a:masterClrMapping/>
  </p:clrMapOvr>
  <mc:AlternateContent xmlns:mc="http://schemas.openxmlformats.org/markup-compatibility/2006" xmlns:p14="http://schemas.microsoft.com/office/powerpoint/2010/main">
    <mc:Choice Requires="p14">
      <p:transition spd="slow" p14:dur="2000" advTm="116020"/>
    </mc:Choice>
    <mc:Fallback xmlns="">
      <p:transition spd="slow" advTm="11602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224388"/>
            <a:ext cx="8417320" cy="3485570"/>
          </a:xfrm>
          <a:prstGeom prst="rect">
            <a:avLst/>
          </a:prstGeom>
          <a:noFill/>
        </p:spPr>
        <p:txBody>
          <a:bodyPr wrap="square" rtlCol="0">
            <a:spAutoFit/>
          </a:bodyPr>
          <a:lstStyle/>
          <a:p>
            <a:pPr lvl="0" algn="just" rtl="1">
              <a:lnSpc>
                <a:spcPct val="150000"/>
              </a:lnSpc>
            </a:pPr>
            <a:r>
              <a:rPr lang="ar-EG" sz="2100" b="1" u="sng" dirty="0">
                <a:latin typeface="Times New Roman" pitchFamily="18" charset="0"/>
                <a:cs typeface="Times New Roman" pitchFamily="18" charset="0"/>
              </a:rPr>
              <a:t>3. الشرح والتفسير:</a:t>
            </a:r>
            <a:r>
              <a:rPr lang="ar-EG" sz="2100" b="1" dirty="0">
                <a:latin typeface="Times New Roman" pitchFamily="18" charset="0"/>
                <a:cs typeface="Times New Roman" pitchFamily="18" charset="0"/>
              </a:rPr>
              <a:t> </a:t>
            </a:r>
            <a:r>
              <a:rPr lang="ar-EG" sz="2100" dirty="0">
                <a:latin typeface="Times New Roman" pitchFamily="18" charset="0"/>
                <a:cs typeface="Times New Roman" pitchFamily="18" charset="0"/>
              </a:rPr>
              <a:t>تساهم النظرية في توفير تفسيرات مفصلة ومنطقية للظواهر </a:t>
            </a:r>
            <a:r>
              <a:rPr lang="ar-EG" sz="2100" dirty="0" smtClean="0">
                <a:latin typeface="Times New Roman" pitchFamily="18" charset="0"/>
                <a:cs typeface="Times New Roman" pitchFamily="18" charset="0"/>
              </a:rPr>
              <a:t>والأحداث </a:t>
            </a:r>
            <a:r>
              <a:rPr lang="ar-EG" sz="2100" dirty="0">
                <a:latin typeface="Times New Roman" pitchFamily="18" charset="0"/>
                <a:cs typeface="Times New Roman" pitchFamily="18" charset="0"/>
              </a:rPr>
              <a:t>وبالتالي، تساعدنا النظرية على فهم </a:t>
            </a:r>
            <a:r>
              <a:rPr lang="ar-EG" sz="2100" dirty="0" smtClean="0">
                <a:latin typeface="Times New Roman" pitchFamily="18" charset="0"/>
                <a:cs typeface="Times New Roman" pitchFamily="18" charset="0"/>
              </a:rPr>
              <a:t>الظواهر </a:t>
            </a:r>
            <a:r>
              <a:rPr lang="ar-EG" sz="2100" dirty="0">
                <a:latin typeface="Times New Roman" pitchFamily="18" charset="0"/>
                <a:cs typeface="Times New Roman" pitchFamily="18" charset="0"/>
              </a:rPr>
              <a:t>من حولنا بشكل أفضل وتوضيح العلاقات المختلفة وتأثيراتها.</a:t>
            </a:r>
          </a:p>
          <a:p>
            <a:pPr lvl="0" algn="just" rtl="1">
              <a:lnSpc>
                <a:spcPct val="150000"/>
              </a:lnSpc>
            </a:pPr>
            <a:endParaRPr lang="ar-EG" sz="2100" dirty="0">
              <a:latin typeface="Times New Roman" pitchFamily="18" charset="0"/>
              <a:cs typeface="Times New Roman" pitchFamily="18" charset="0"/>
            </a:endParaRPr>
          </a:p>
          <a:p>
            <a:pPr lvl="0" algn="just" rtl="1">
              <a:lnSpc>
                <a:spcPct val="150000"/>
              </a:lnSpc>
            </a:pPr>
            <a:r>
              <a:rPr lang="ar-EG" sz="2100" b="1" u="sng" dirty="0">
                <a:latin typeface="Times New Roman" pitchFamily="18" charset="0"/>
                <a:cs typeface="Times New Roman" pitchFamily="18" charset="0"/>
              </a:rPr>
              <a:t>4. توجيه البحث والتطوير:</a:t>
            </a:r>
            <a:r>
              <a:rPr lang="ar-EG" sz="2100" b="1" dirty="0">
                <a:latin typeface="Times New Roman" pitchFamily="18" charset="0"/>
                <a:cs typeface="Times New Roman" pitchFamily="18" charset="0"/>
              </a:rPr>
              <a:t> </a:t>
            </a:r>
            <a:r>
              <a:rPr lang="ar-EG" sz="2100" dirty="0">
                <a:latin typeface="Times New Roman" pitchFamily="18" charset="0"/>
                <a:cs typeface="Times New Roman" pitchFamily="18" charset="0"/>
              </a:rPr>
              <a:t>تعمل النظرية كدليل وإرشاد لإجراء البحث والتطوير في مختلف المجالات. </a:t>
            </a:r>
            <a:r>
              <a:rPr lang="ar-EG" sz="2100" dirty="0" smtClean="0">
                <a:latin typeface="Times New Roman" pitchFamily="18" charset="0"/>
                <a:cs typeface="Times New Roman" pitchFamily="18" charset="0"/>
              </a:rPr>
              <a:t>حيث توفر </a:t>
            </a:r>
            <a:r>
              <a:rPr lang="ar-EG" sz="2100" dirty="0">
                <a:latin typeface="Times New Roman" pitchFamily="18" charset="0"/>
                <a:cs typeface="Times New Roman" pitchFamily="18" charset="0"/>
              </a:rPr>
              <a:t>النظرية الإطار الفكري اللازم لإجراء الدراسات وتحليل النتائج، مما يساعد في تقدم العلم والمعرفة.</a:t>
            </a:r>
          </a:p>
        </p:txBody>
      </p:sp>
      <p:sp>
        <p:nvSpPr>
          <p:cNvPr id="15" name="TextBox 1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Tree>
    <p:extLst>
      <p:ext uri="{BB962C8B-B14F-4D97-AF65-F5344CB8AC3E}">
        <p14:creationId xmlns:p14="http://schemas.microsoft.com/office/powerpoint/2010/main" val="3992058083"/>
      </p:ext>
    </p:extLst>
  </p:cSld>
  <p:clrMapOvr>
    <a:masterClrMapping/>
  </p:clrMapOvr>
  <mc:AlternateContent xmlns:mc="http://schemas.openxmlformats.org/markup-compatibility/2006" xmlns:p14="http://schemas.microsoft.com/office/powerpoint/2010/main">
    <mc:Choice Requires="p14">
      <p:transition spd="slow" p14:dur="2000" advTm="142040"/>
    </mc:Choice>
    <mc:Fallback xmlns="">
      <p:transition spd="slow" advTm="14204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1546577"/>
          </a:xfrm>
          <a:prstGeom prst="rect">
            <a:avLst/>
          </a:prstGeom>
          <a:noFill/>
        </p:spPr>
        <p:txBody>
          <a:bodyPr wrap="square" rtlCol="0">
            <a:spAutoFit/>
          </a:bodyPr>
          <a:lstStyle/>
          <a:p>
            <a:pPr lvl="0" algn="just" rtl="1">
              <a:lnSpc>
                <a:spcPct val="150000"/>
              </a:lnSpc>
            </a:pPr>
            <a:r>
              <a:rPr lang="ar-EG" sz="2100" b="1" u="sng" spc="20" dirty="0">
                <a:latin typeface="Times New Roman" pitchFamily="18" charset="0"/>
                <a:cs typeface="Times New Roman" pitchFamily="18" charset="0"/>
              </a:rPr>
              <a:t>5. تطوير القوانين والنماذج:</a:t>
            </a:r>
            <a:r>
              <a:rPr lang="ar-EG" sz="2100" b="1" spc="20" dirty="0">
                <a:latin typeface="Times New Roman" pitchFamily="18" charset="0"/>
                <a:cs typeface="Times New Roman" pitchFamily="18" charset="0"/>
              </a:rPr>
              <a:t> </a:t>
            </a:r>
            <a:r>
              <a:rPr lang="ar-EG" sz="2100" spc="20" dirty="0">
                <a:latin typeface="Times New Roman" pitchFamily="18" charset="0"/>
                <a:cs typeface="Times New Roman" pitchFamily="18" charset="0"/>
              </a:rPr>
              <a:t>يساهم العمل على تطوير النظرية في تحسين وتطوير النماذج والقوانين التي تحكم الظواهر المختلفة. </a:t>
            </a:r>
            <a:r>
              <a:rPr lang="ar-EG" sz="2100" spc="20" dirty="0" smtClean="0">
                <a:latin typeface="Times New Roman" pitchFamily="18" charset="0"/>
                <a:cs typeface="Times New Roman" pitchFamily="18" charset="0"/>
              </a:rPr>
              <a:t>حيث تستند </a:t>
            </a:r>
            <a:r>
              <a:rPr lang="ar-EG" sz="2100" spc="20" dirty="0">
                <a:latin typeface="Times New Roman" pitchFamily="18" charset="0"/>
                <a:cs typeface="Times New Roman" pitchFamily="18" charset="0"/>
              </a:rPr>
              <a:t>النظرية على الأدلة والمعرفة الحالية لتوفير نماذج أكثر دقة وشمولًا لفهم وتفسير </a:t>
            </a:r>
            <a:r>
              <a:rPr lang="ar-EG" sz="2100" spc="20" dirty="0" smtClean="0">
                <a:latin typeface="Times New Roman" pitchFamily="18" charset="0"/>
                <a:cs typeface="Times New Roman" pitchFamily="18" charset="0"/>
              </a:rPr>
              <a:t>الأحداث.</a:t>
            </a:r>
            <a:endParaRPr lang="ar-EG" sz="2100" spc="20"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Tree>
    <p:extLst>
      <p:ext uri="{BB962C8B-B14F-4D97-AF65-F5344CB8AC3E}">
        <p14:creationId xmlns:p14="http://schemas.microsoft.com/office/powerpoint/2010/main" val="64166586"/>
      </p:ext>
    </p:extLst>
  </p:cSld>
  <p:clrMapOvr>
    <a:masterClrMapping/>
  </p:clrMapOvr>
  <mc:AlternateContent xmlns:mc="http://schemas.openxmlformats.org/markup-compatibility/2006" xmlns:p14="http://schemas.microsoft.com/office/powerpoint/2010/main">
    <mc:Choice Requires="p14">
      <p:transition spd="slow" p14:dur="2000" advTm="136530"/>
    </mc:Choice>
    <mc:Fallback xmlns="">
      <p:transition spd="slow" advTm="13653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C7D257D7-D9C6-8F63-F8F8-E2BE53F2E2DB}"/>
              </a:ext>
            </a:extLst>
          </p:cNvPr>
          <p:cNvSpPr txBox="1"/>
          <p:nvPr/>
        </p:nvSpPr>
        <p:spPr>
          <a:xfrm>
            <a:off x="6301339" y="1259391"/>
            <a:ext cx="1529586"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مراجع المقرر</a:t>
            </a:r>
          </a:p>
        </p:txBody>
      </p:sp>
    </p:spTree>
    <p:extLst>
      <p:ext uri="{BB962C8B-B14F-4D97-AF65-F5344CB8AC3E}">
        <p14:creationId xmlns:p14="http://schemas.microsoft.com/office/powerpoint/2010/main" val="3513915961"/>
      </p:ext>
    </p:extLst>
  </p:cSld>
  <p:clrMapOvr>
    <a:masterClrMapping/>
  </p:clrMapOvr>
  <mc:AlternateContent xmlns:mc="http://schemas.openxmlformats.org/markup-compatibility/2006" xmlns:p14="http://schemas.microsoft.com/office/powerpoint/2010/main">
    <mc:Choice Requires="p14">
      <p:transition spd="slow" p14:dur="2000" advTm="5310"/>
    </mc:Choice>
    <mc:Fallback xmlns="">
      <p:transition spd="slow" advTm="53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904B7CA6-23A4-2E24-5FFC-ECEA38831F6A}"/>
              </a:ext>
            </a:extLst>
          </p:cNvPr>
          <p:cNvSpPr txBox="1"/>
          <p:nvPr/>
        </p:nvSpPr>
        <p:spPr>
          <a:xfrm>
            <a:off x="4577137" y="1412953"/>
            <a:ext cx="1949787"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مراجع المقرر</a:t>
            </a: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285241"/>
          </a:xfrm>
          <a:prstGeom prst="rect">
            <a:avLst/>
          </a:prstGeom>
          <a:noFill/>
        </p:spPr>
        <p:txBody>
          <a:bodyPr wrap="square" rtlCol="0">
            <a:spAutoFit/>
          </a:bodyPr>
          <a:lstStyle/>
          <a:p>
            <a:pPr marL="457200" lvl="0" indent="-457200" algn="just">
              <a:lnSpc>
                <a:spcPct val="150000"/>
              </a:lnSpc>
              <a:buFont typeface="+mj-lt"/>
              <a:buAutoNum type="arabicPeriod"/>
            </a:pPr>
            <a:r>
              <a:rPr lang="en-US" sz="1900" b="1" dirty="0" smtClean="0">
                <a:latin typeface="Simplified Arabic" pitchFamily="18" charset="-78"/>
                <a:cs typeface="Times New Roman"/>
              </a:rPr>
              <a:t>Linda Carlson, </a:t>
            </a:r>
            <a:r>
              <a:rPr lang="en-US" sz="1900" b="1" dirty="0">
                <a:latin typeface="Simplified Arabic" pitchFamily="18" charset="-78"/>
                <a:cs typeface="Times New Roman"/>
              </a:rPr>
              <a:t>Advertising Theories and Models “how well can these be transferred from text into reality?”, University of </a:t>
            </a:r>
            <a:r>
              <a:rPr lang="en-US" sz="1900" b="1" dirty="0" smtClean="0">
                <a:latin typeface="Simplified Arabic" pitchFamily="18" charset="-78"/>
                <a:cs typeface="Times New Roman"/>
              </a:rPr>
              <a:t>Halsted, </a:t>
            </a:r>
            <a:r>
              <a:rPr lang="en-US" sz="1900" b="1" dirty="0">
                <a:latin typeface="Simplified Arabic" pitchFamily="18" charset="-78"/>
                <a:cs typeface="Times New Roman"/>
              </a:rPr>
              <a:t>Faculty of Economics and Technology Strategic Marketing, 2007.</a:t>
            </a:r>
          </a:p>
          <a:p>
            <a:pPr marL="457200" lvl="0" indent="-457200" algn="just">
              <a:lnSpc>
                <a:spcPct val="150000"/>
              </a:lnSpc>
              <a:buFont typeface="+mj-lt"/>
              <a:buAutoNum type="arabicPeriod"/>
            </a:pPr>
            <a:r>
              <a:rPr lang="en-US" sz="1900" b="1" dirty="0" smtClean="0">
                <a:latin typeface="Simplified Arabic" pitchFamily="18" charset="-78"/>
                <a:cs typeface="Times New Roman"/>
              </a:rPr>
              <a:t>Robert </a:t>
            </a:r>
            <a:r>
              <a:rPr lang="en-US" sz="1900" b="1" dirty="0">
                <a:latin typeface="Simplified Arabic" pitchFamily="18" charset="-78"/>
                <a:cs typeface="Times New Roman"/>
              </a:rPr>
              <a:t>Fortner, The Origins of Media Theory, Palm Beach Atlantic University, March 2014.</a:t>
            </a:r>
          </a:p>
        </p:txBody>
      </p:sp>
    </p:spTree>
    <p:extLst>
      <p:ext uri="{BB962C8B-B14F-4D97-AF65-F5344CB8AC3E}">
        <p14:creationId xmlns:p14="http://schemas.microsoft.com/office/powerpoint/2010/main" val="2760294647"/>
      </p:ext>
    </p:extLst>
  </p:cSld>
  <p:clrMapOvr>
    <a:masterClrMapping/>
  </p:clrMapOvr>
  <mc:AlternateContent xmlns:mc="http://schemas.openxmlformats.org/markup-compatibility/2006" xmlns:p14="http://schemas.microsoft.com/office/powerpoint/2010/main">
    <mc:Choice Requires="p14">
      <p:transition spd="slow" p14:dur="2000" advTm="24440"/>
    </mc:Choice>
    <mc:Fallback xmlns="">
      <p:transition spd="slow" advTm="2444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0340"/>
    </mc:Choice>
    <mc:Fallback xmlns="">
      <p:transition spd="slow" advTm="3034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47AAD1-71C8-477C-B00B-FC8CB2FF0A61}"/>
</file>

<file path=customXml/itemProps2.xml><?xml version="1.0" encoding="utf-8"?>
<ds:datastoreItem xmlns:ds="http://schemas.openxmlformats.org/officeDocument/2006/customXml" ds:itemID="{A2B54979-324F-4A99-992B-C0AFAF7A3642}"/>
</file>

<file path=customXml/itemProps3.xml><?xml version="1.0" encoding="utf-8"?>
<ds:datastoreItem xmlns:ds="http://schemas.openxmlformats.org/officeDocument/2006/customXml" ds:itemID="{D15D4A5A-5D99-4DD5-A988-281DF48B2576}"/>
</file>

<file path=docProps/app.xml><?xml version="1.0" encoding="utf-8"?>
<Properties xmlns="http://schemas.openxmlformats.org/officeDocument/2006/extended-properties" xmlns:vt="http://schemas.openxmlformats.org/officeDocument/2006/docPropsVTypes">
  <TotalTime>739</TotalTime>
  <Words>1302</Words>
  <Application>Microsoft Office PowerPoint</Application>
  <PresentationFormat>Custom</PresentationFormat>
  <Paragraphs>226</Paragraphs>
  <Slides>34</Slides>
  <Notes>26</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29</cp:revision>
  <dcterms:created xsi:type="dcterms:W3CDTF">2023-04-29T09:08:23Z</dcterms:created>
  <dcterms:modified xsi:type="dcterms:W3CDTF">2025-05-23T19:42:47Z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