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9"/>
  </p:notesMasterIdLst>
  <p:sldIdLst>
    <p:sldId id="480" r:id="rId2"/>
    <p:sldId id="597" r:id="rId3"/>
    <p:sldId id="598" r:id="rId4"/>
    <p:sldId id="599" r:id="rId5"/>
    <p:sldId id="600" r:id="rId6"/>
    <p:sldId id="601" r:id="rId7"/>
    <p:sldId id="602" r:id="rId8"/>
    <p:sldId id="603" r:id="rId9"/>
    <p:sldId id="604" r:id="rId10"/>
    <p:sldId id="605" r:id="rId11"/>
    <p:sldId id="606" r:id="rId12"/>
    <p:sldId id="607" r:id="rId13"/>
    <p:sldId id="608" r:id="rId14"/>
    <p:sldId id="609" r:id="rId15"/>
    <p:sldId id="610" r:id="rId16"/>
    <p:sldId id="611" r:id="rId17"/>
    <p:sldId id="612" r:id="rId18"/>
    <p:sldId id="613" r:id="rId19"/>
    <p:sldId id="614" r:id="rId20"/>
    <p:sldId id="615" r:id="rId21"/>
    <p:sldId id="616" r:id="rId22"/>
    <p:sldId id="617" r:id="rId23"/>
    <p:sldId id="618" r:id="rId24"/>
    <p:sldId id="619" r:id="rId25"/>
    <p:sldId id="620" r:id="rId26"/>
    <p:sldId id="621" r:id="rId27"/>
    <p:sldId id="622" r:id="rId28"/>
    <p:sldId id="623" r:id="rId29"/>
    <p:sldId id="624" r:id="rId30"/>
    <p:sldId id="625" r:id="rId31"/>
    <p:sldId id="626" r:id="rId32"/>
    <p:sldId id="627" r:id="rId33"/>
    <p:sldId id="628" r:id="rId34"/>
    <p:sldId id="629" r:id="rId35"/>
    <p:sldId id="630" r:id="rId36"/>
    <p:sldId id="631" r:id="rId37"/>
    <p:sldId id="632" r:id="rId38"/>
    <p:sldId id="633" r:id="rId39"/>
    <p:sldId id="634" r:id="rId40"/>
    <p:sldId id="635" r:id="rId41"/>
    <p:sldId id="636" r:id="rId42"/>
    <p:sldId id="637" r:id="rId43"/>
    <p:sldId id="638" r:id="rId44"/>
    <p:sldId id="639" r:id="rId45"/>
    <p:sldId id="640" r:id="rId46"/>
    <p:sldId id="641" r:id="rId47"/>
    <p:sldId id="642" r:id="rId48"/>
    <p:sldId id="643" r:id="rId49"/>
    <p:sldId id="644" r:id="rId50"/>
    <p:sldId id="645" r:id="rId51"/>
    <p:sldId id="646" r:id="rId52"/>
    <p:sldId id="647" r:id="rId53"/>
    <p:sldId id="648" r:id="rId54"/>
    <p:sldId id="649" r:id="rId55"/>
    <p:sldId id="650" r:id="rId56"/>
    <p:sldId id="651" r:id="rId57"/>
    <p:sldId id="652" r:id="rId58"/>
    <p:sldId id="653" r:id="rId59"/>
    <p:sldId id="654" r:id="rId60"/>
    <p:sldId id="655" r:id="rId61"/>
    <p:sldId id="656" r:id="rId62"/>
    <p:sldId id="595" r:id="rId63"/>
    <p:sldId id="570" r:id="rId64"/>
    <p:sldId id="571" r:id="rId65"/>
    <p:sldId id="572" r:id="rId66"/>
    <p:sldId id="573" r:id="rId67"/>
    <p:sldId id="574" r:id="rId68"/>
    <p:sldId id="575" r:id="rId69"/>
    <p:sldId id="576" r:id="rId70"/>
    <p:sldId id="577" r:id="rId71"/>
    <p:sldId id="578" r:id="rId72"/>
    <p:sldId id="579" r:id="rId73"/>
    <p:sldId id="580" r:id="rId74"/>
    <p:sldId id="581" r:id="rId75"/>
    <p:sldId id="582" r:id="rId76"/>
    <p:sldId id="583" r:id="rId77"/>
    <p:sldId id="584" r:id="rId78"/>
    <p:sldId id="585" r:id="rId79"/>
    <p:sldId id="586" r:id="rId80"/>
    <p:sldId id="587" r:id="rId81"/>
    <p:sldId id="588" r:id="rId82"/>
    <p:sldId id="589" r:id="rId83"/>
    <p:sldId id="590" r:id="rId84"/>
    <p:sldId id="591" r:id="rId85"/>
    <p:sldId id="592" r:id="rId86"/>
    <p:sldId id="593" r:id="rId87"/>
    <p:sldId id="349" r:id="rId8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595"/>
            <p14:sldId id="570"/>
            <p14:sldId id="571"/>
            <p14:sldId id="572"/>
            <p14:sldId id="573"/>
            <p14:sldId id="574"/>
            <p14:sldId id="57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883" autoAdjust="0"/>
  </p:normalViewPr>
  <p:slideViewPr>
    <p:cSldViewPr snapToGrid="0">
      <p:cViewPr varScale="1">
        <p:scale>
          <a:sx n="68" d="100"/>
          <a:sy n="68" d="100"/>
        </p:scale>
        <p:origin x="59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notesMaster" Target="notesMasters/notesMaster1.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presProps" Target="presProp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heme" Target="theme/theme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904505C-B096-4A13-B459-0845207BAC04}"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79A5D0AE-57D6-4E83-9402-E02CD699275B}">
      <dgm:prSet phldrT="[Text]">
        <dgm:style>
          <a:lnRef idx="2">
            <a:schemeClr val="accent3"/>
          </a:lnRef>
          <a:fillRef idx="1">
            <a:schemeClr val="lt1"/>
          </a:fillRef>
          <a:effectRef idx="0">
            <a:schemeClr val="accent3"/>
          </a:effectRef>
          <a:fontRef idx="minor">
            <a:schemeClr val="dk1"/>
          </a:fontRef>
        </dgm:style>
      </dgm:prSet>
      <dgm:spPr/>
      <dgm:t>
        <a:bodyPr/>
        <a:lstStyle/>
        <a:p>
          <a:r>
            <a:rPr lang="en-US" dirty="0" smtClean="0"/>
            <a:t>Overview of key concepts </a:t>
          </a:r>
          <a:endParaRPr lang="en-US" dirty="0"/>
        </a:p>
      </dgm:t>
    </dgm:pt>
    <dgm:pt modelId="{76A1FC1E-0B93-427E-A3F1-B34E3AF0FD11}" type="parTrans" cxnId="{0E1EC46E-0FC8-4093-B7C0-6F8EFBF222BD}">
      <dgm:prSet/>
      <dgm:spPr/>
      <dgm:t>
        <a:bodyPr/>
        <a:lstStyle/>
        <a:p>
          <a:endParaRPr lang="en-US"/>
        </a:p>
      </dgm:t>
    </dgm:pt>
    <dgm:pt modelId="{71B86E09-9BE0-4735-B643-C3F2D5C2C00F}" type="sibTrans" cxnId="{0E1EC46E-0FC8-4093-B7C0-6F8EFBF222BD}">
      <dgm:prSet/>
      <dgm:spPr/>
      <dgm:t>
        <a:bodyPr/>
        <a:lstStyle/>
        <a:p>
          <a:endParaRPr lang="en-US"/>
        </a:p>
      </dgm:t>
    </dgm:pt>
    <dgm:pt modelId="{55741075-16CC-46F9-A797-68CAF1A95A6E}">
      <dgm:prSet phldrT="[Text]"/>
      <dgm:spPr/>
      <dgm:t>
        <a:bodyPr/>
        <a:lstStyle/>
        <a:p>
          <a:r>
            <a:rPr lang="en-US" dirty="0" smtClean="0"/>
            <a:t>Developing the skills in the workplace</a:t>
          </a:r>
          <a:endParaRPr lang="en-US" dirty="0"/>
        </a:p>
      </dgm:t>
    </dgm:pt>
    <dgm:pt modelId="{171FF828-398A-4E09-9458-2EFB0669E941}" type="parTrans" cxnId="{44D2F232-A57E-4F58-9F13-C667626BA50C}">
      <dgm:prSet/>
      <dgm:spPr/>
      <dgm:t>
        <a:bodyPr/>
        <a:lstStyle/>
        <a:p>
          <a:endParaRPr lang="en-US"/>
        </a:p>
      </dgm:t>
    </dgm:pt>
    <dgm:pt modelId="{3D25A5B5-BF85-4F0E-9DCC-7D7A32A03CAA}" type="sibTrans" cxnId="{44D2F232-A57E-4F58-9F13-C667626BA50C}">
      <dgm:prSet/>
      <dgm:spPr/>
      <dgm:t>
        <a:bodyPr/>
        <a:lstStyle/>
        <a:p>
          <a:endParaRPr lang="en-US"/>
        </a:p>
      </dgm:t>
    </dgm:pt>
    <dgm:pt modelId="{A8907912-5965-456D-92A1-BF7A6AF2832B}">
      <dgm:prSet phldrT="[Text]"/>
      <dgm:spPr/>
      <dgm:t>
        <a:bodyPr/>
        <a:lstStyle/>
        <a:p>
          <a:r>
            <a:rPr lang="en-US" dirty="0" smtClean="0"/>
            <a:t>Developing strategies of communications</a:t>
          </a:r>
          <a:endParaRPr lang="en-US" dirty="0"/>
        </a:p>
      </dgm:t>
    </dgm:pt>
    <dgm:pt modelId="{62D9EF9D-5270-4CFC-98FC-FC32932DAE75}" type="parTrans" cxnId="{FF5CF60E-9EEC-483E-978B-C71910F27570}">
      <dgm:prSet/>
      <dgm:spPr/>
      <dgm:t>
        <a:bodyPr/>
        <a:lstStyle/>
        <a:p>
          <a:endParaRPr lang="en-US"/>
        </a:p>
      </dgm:t>
    </dgm:pt>
    <dgm:pt modelId="{1F7407FD-0693-40C7-B5F9-2052F9A5A45A}" type="sibTrans" cxnId="{FF5CF60E-9EEC-483E-978B-C71910F27570}">
      <dgm:prSet/>
      <dgm:spPr/>
      <dgm:t>
        <a:bodyPr/>
        <a:lstStyle/>
        <a:p>
          <a:endParaRPr lang="en-US"/>
        </a:p>
      </dgm:t>
    </dgm:pt>
    <dgm:pt modelId="{CC9C61B7-C891-4587-BD2C-205127A52A1D}">
      <dgm:prSet phldrT="[Text]"/>
      <dgm:spPr/>
      <dgm:t>
        <a:bodyPr/>
        <a:lstStyle/>
        <a:p>
          <a:r>
            <a:rPr lang="en-US" dirty="0" smtClean="0"/>
            <a:t>Enhancing interpersonal competency</a:t>
          </a:r>
          <a:endParaRPr lang="en-US" dirty="0"/>
        </a:p>
      </dgm:t>
    </dgm:pt>
    <dgm:pt modelId="{7A277248-54DA-41A2-AE30-8B28535FA5C5}" type="parTrans" cxnId="{2B31ACBD-2518-4DFC-B6FB-5EF234B0708E}">
      <dgm:prSet/>
      <dgm:spPr/>
      <dgm:t>
        <a:bodyPr/>
        <a:lstStyle/>
        <a:p>
          <a:endParaRPr lang="en-US"/>
        </a:p>
      </dgm:t>
    </dgm:pt>
    <dgm:pt modelId="{E49859FF-6540-459A-8CC6-D9F297ABA64E}" type="sibTrans" cxnId="{2B31ACBD-2518-4DFC-B6FB-5EF234B0708E}">
      <dgm:prSet/>
      <dgm:spPr/>
      <dgm:t>
        <a:bodyPr/>
        <a:lstStyle/>
        <a:p>
          <a:endParaRPr lang="en-US"/>
        </a:p>
      </dgm:t>
    </dgm:pt>
    <dgm:pt modelId="{77D7B388-AE02-4CDD-9C07-055119351735}">
      <dgm:prSet phldrT="[Text]"/>
      <dgm:spPr/>
      <dgm:t>
        <a:bodyPr/>
        <a:lstStyle/>
        <a:p>
          <a:r>
            <a:rPr lang="en-US" dirty="0" smtClean="0"/>
            <a:t>Leadership and balancing between work and life through communication</a:t>
          </a:r>
          <a:endParaRPr lang="en-US" dirty="0"/>
        </a:p>
      </dgm:t>
    </dgm:pt>
    <dgm:pt modelId="{D3E68083-A63E-4CDD-8908-C6F1C96CA376}" type="parTrans" cxnId="{20B8384B-9688-4845-94E8-6E7ED1413A7F}">
      <dgm:prSet/>
      <dgm:spPr/>
      <dgm:t>
        <a:bodyPr/>
        <a:lstStyle/>
        <a:p>
          <a:endParaRPr lang="en-US"/>
        </a:p>
      </dgm:t>
    </dgm:pt>
    <dgm:pt modelId="{4D034968-AB36-4A47-ACC1-C0A90606FF32}" type="sibTrans" cxnId="{20B8384B-9688-4845-94E8-6E7ED1413A7F}">
      <dgm:prSet/>
      <dgm:spPr/>
      <dgm:t>
        <a:bodyPr/>
        <a:lstStyle/>
        <a:p>
          <a:endParaRPr lang="en-US"/>
        </a:p>
      </dgm:t>
    </dgm:pt>
    <dgm:pt modelId="{7A8799B9-4B0E-4E0C-B2EC-48CE9196F98A}" type="pres">
      <dgm:prSet presAssocID="{F904505C-B096-4A13-B459-0845207BAC04}" presName="diagram" presStyleCnt="0">
        <dgm:presLayoutVars>
          <dgm:dir/>
          <dgm:resizeHandles val="exact"/>
        </dgm:presLayoutVars>
      </dgm:prSet>
      <dgm:spPr/>
      <dgm:t>
        <a:bodyPr/>
        <a:lstStyle/>
        <a:p>
          <a:endParaRPr lang="en-US"/>
        </a:p>
      </dgm:t>
    </dgm:pt>
    <dgm:pt modelId="{30C3E32E-027F-4A4D-9170-101812009A13}" type="pres">
      <dgm:prSet presAssocID="{79A5D0AE-57D6-4E83-9402-E02CD699275B}" presName="node" presStyleLbl="node1" presStyleIdx="0" presStyleCnt="5">
        <dgm:presLayoutVars>
          <dgm:bulletEnabled val="1"/>
        </dgm:presLayoutVars>
      </dgm:prSet>
      <dgm:spPr/>
      <dgm:t>
        <a:bodyPr/>
        <a:lstStyle/>
        <a:p>
          <a:endParaRPr lang="en-US"/>
        </a:p>
      </dgm:t>
    </dgm:pt>
    <dgm:pt modelId="{81B5CC1E-F797-4494-81F8-54B0A1F55356}" type="pres">
      <dgm:prSet presAssocID="{71B86E09-9BE0-4735-B643-C3F2D5C2C00F}" presName="sibTrans" presStyleCnt="0"/>
      <dgm:spPr/>
    </dgm:pt>
    <dgm:pt modelId="{6849EEEF-B423-4DEA-A128-910087EC4DD4}" type="pres">
      <dgm:prSet presAssocID="{55741075-16CC-46F9-A797-68CAF1A95A6E}" presName="node" presStyleLbl="node1" presStyleIdx="1" presStyleCnt="5" custLinFactNeighborX="348" custLinFactNeighborY="580">
        <dgm:presLayoutVars>
          <dgm:bulletEnabled val="1"/>
        </dgm:presLayoutVars>
      </dgm:prSet>
      <dgm:spPr/>
      <dgm:t>
        <a:bodyPr/>
        <a:lstStyle/>
        <a:p>
          <a:endParaRPr lang="en-US"/>
        </a:p>
      </dgm:t>
    </dgm:pt>
    <dgm:pt modelId="{35E5FEAA-59C7-4BCC-AD96-D78DD4611E1F}" type="pres">
      <dgm:prSet presAssocID="{3D25A5B5-BF85-4F0E-9DCC-7D7A32A03CAA}" presName="sibTrans" presStyleCnt="0"/>
      <dgm:spPr/>
    </dgm:pt>
    <dgm:pt modelId="{88598FC7-3D25-4138-B057-52CE3CABE227}" type="pres">
      <dgm:prSet presAssocID="{A8907912-5965-456D-92A1-BF7A6AF2832B}" presName="node" presStyleLbl="node1" presStyleIdx="2" presStyleCnt="5">
        <dgm:presLayoutVars>
          <dgm:bulletEnabled val="1"/>
        </dgm:presLayoutVars>
      </dgm:prSet>
      <dgm:spPr/>
      <dgm:t>
        <a:bodyPr/>
        <a:lstStyle/>
        <a:p>
          <a:endParaRPr lang="en-US"/>
        </a:p>
      </dgm:t>
    </dgm:pt>
    <dgm:pt modelId="{A46F9A05-21EC-46E5-99A7-6DCE067F54A5}" type="pres">
      <dgm:prSet presAssocID="{1F7407FD-0693-40C7-B5F9-2052F9A5A45A}" presName="sibTrans" presStyleCnt="0"/>
      <dgm:spPr/>
    </dgm:pt>
    <dgm:pt modelId="{0EBBCB97-6DC3-43DF-A1DD-06AFC5889AAC}" type="pres">
      <dgm:prSet presAssocID="{CC9C61B7-C891-4587-BD2C-205127A52A1D}" presName="node" presStyleLbl="node1" presStyleIdx="3" presStyleCnt="5">
        <dgm:presLayoutVars>
          <dgm:bulletEnabled val="1"/>
        </dgm:presLayoutVars>
      </dgm:prSet>
      <dgm:spPr/>
      <dgm:t>
        <a:bodyPr/>
        <a:lstStyle/>
        <a:p>
          <a:endParaRPr lang="en-US"/>
        </a:p>
      </dgm:t>
    </dgm:pt>
    <dgm:pt modelId="{3341BD48-7F36-420A-8313-0D4EDD05E400}" type="pres">
      <dgm:prSet presAssocID="{E49859FF-6540-459A-8CC6-D9F297ABA64E}" presName="sibTrans" presStyleCnt="0"/>
      <dgm:spPr/>
    </dgm:pt>
    <dgm:pt modelId="{85F0CDAD-7751-446E-815E-CA8DEB91A041}" type="pres">
      <dgm:prSet presAssocID="{77D7B388-AE02-4CDD-9C07-055119351735}" presName="node" presStyleLbl="node1" presStyleIdx="4" presStyleCnt="5">
        <dgm:presLayoutVars>
          <dgm:bulletEnabled val="1"/>
        </dgm:presLayoutVars>
      </dgm:prSet>
      <dgm:spPr/>
      <dgm:t>
        <a:bodyPr/>
        <a:lstStyle/>
        <a:p>
          <a:endParaRPr lang="en-US"/>
        </a:p>
      </dgm:t>
    </dgm:pt>
  </dgm:ptLst>
  <dgm:cxnLst>
    <dgm:cxn modelId="{FF5CF60E-9EEC-483E-978B-C71910F27570}" srcId="{F904505C-B096-4A13-B459-0845207BAC04}" destId="{A8907912-5965-456D-92A1-BF7A6AF2832B}" srcOrd="2" destOrd="0" parTransId="{62D9EF9D-5270-4CFC-98FC-FC32932DAE75}" sibTransId="{1F7407FD-0693-40C7-B5F9-2052F9A5A45A}"/>
    <dgm:cxn modelId="{CD281F2A-3D44-4401-854C-3A98599BC259}" type="presOf" srcId="{CC9C61B7-C891-4587-BD2C-205127A52A1D}" destId="{0EBBCB97-6DC3-43DF-A1DD-06AFC5889AAC}" srcOrd="0" destOrd="0" presId="urn:microsoft.com/office/officeart/2005/8/layout/default"/>
    <dgm:cxn modelId="{5F91EAB5-1AEF-4803-ACC0-54D229F0360E}" type="presOf" srcId="{79A5D0AE-57D6-4E83-9402-E02CD699275B}" destId="{30C3E32E-027F-4A4D-9170-101812009A13}" srcOrd="0" destOrd="0" presId="urn:microsoft.com/office/officeart/2005/8/layout/default"/>
    <dgm:cxn modelId="{20B8384B-9688-4845-94E8-6E7ED1413A7F}" srcId="{F904505C-B096-4A13-B459-0845207BAC04}" destId="{77D7B388-AE02-4CDD-9C07-055119351735}" srcOrd="4" destOrd="0" parTransId="{D3E68083-A63E-4CDD-8908-C6F1C96CA376}" sibTransId="{4D034968-AB36-4A47-ACC1-C0A90606FF32}"/>
    <dgm:cxn modelId="{8D6A1EB5-45BE-40FC-89B4-FB4E762DF94B}" type="presOf" srcId="{55741075-16CC-46F9-A797-68CAF1A95A6E}" destId="{6849EEEF-B423-4DEA-A128-910087EC4DD4}" srcOrd="0" destOrd="0" presId="urn:microsoft.com/office/officeart/2005/8/layout/default"/>
    <dgm:cxn modelId="{15283BBF-0E7A-4DFB-B926-FEC2BC1A0780}" type="presOf" srcId="{A8907912-5965-456D-92A1-BF7A6AF2832B}" destId="{88598FC7-3D25-4138-B057-52CE3CABE227}" srcOrd="0" destOrd="0" presId="urn:microsoft.com/office/officeart/2005/8/layout/default"/>
    <dgm:cxn modelId="{CAA61E06-6426-4467-B6E3-E3041328EF06}" type="presOf" srcId="{77D7B388-AE02-4CDD-9C07-055119351735}" destId="{85F0CDAD-7751-446E-815E-CA8DEB91A041}" srcOrd="0" destOrd="0" presId="urn:microsoft.com/office/officeart/2005/8/layout/default"/>
    <dgm:cxn modelId="{0E1EC46E-0FC8-4093-B7C0-6F8EFBF222BD}" srcId="{F904505C-B096-4A13-B459-0845207BAC04}" destId="{79A5D0AE-57D6-4E83-9402-E02CD699275B}" srcOrd="0" destOrd="0" parTransId="{76A1FC1E-0B93-427E-A3F1-B34E3AF0FD11}" sibTransId="{71B86E09-9BE0-4735-B643-C3F2D5C2C00F}"/>
    <dgm:cxn modelId="{44D2F232-A57E-4F58-9F13-C667626BA50C}" srcId="{F904505C-B096-4A13-B459-0845207BAC04}" destId="{55741075-16CC-46F9-A797-68CAF1A95A6E}" srcOrd="1" destOrd="0" parTransId="{171FF828-398A-4E09-9458-2EFB0669E941}" sibTransId="{3D25A5B5-BF85-4F0E-9DCC-7D7A32A03CAA}"/>
    <dgm:cxn modelId="{0C4B4CA1-D92C-4D78-9565-81FD716DD64A}" type="presOf" srcId="{F904505C-B096-4A13-B459-0845207BAC04}" destId="{7A8799B9-4B0E-4E0C-B2EC-48CE9196F98A}" srcOrd="0" destOrd="0" presId="urn:microsoft.com/office/officeart/2005/8/layout/default"/>
    <dgm:cxn modelId="{2B31ACBD-2518-4DFC-B6FB-5EF234B0708E}" srcId="{F904505C-B096-4A13-B459-0845207BAC04}" destId="{CC9C61B7-C891-4587-BD2C-205127A52A1D}" srcOrd="3" destOrd="0" parTransId="{7A277248-54DA-41A2-AE30-8B28535FA5C5}" sibTransId="{E49859FF-6540-459A-8CC6-D9F297ABA64E}"/>
    <dgm:cxn modelId="{C778532C-A4AD-447A-8D67-F252D1640BAA}" type="presParOf" srcId="{7A8799B9-4B0E-4E0C-B2EC-48CE9196F98A}" destId="{30C3E32E-027F-4A4D-9170-101812009A13}" srcOrd="0" destOrd="0" presId="urn:microsoft.com/office/officeart/2005/8/layout/default"/>
    <dgm:cxn modelId="{D2D26553-7FB3-4B68-B3D8-BFA0BDCCC3A6}" type="presParOf" srcId="{7A8799B9-4B0E-4E0C-B2EC-48CE9196F98A}" destId="{81B5CC1E-F797-4494-81F8-54B0A1F55356}" srcOrd="1" destOrd="0" presId="urn:microsoft.com/office/officeart/2005/8/layout/default"/>
    <dgm:cxn modelId="{94FF447C-1F22-4A75-A4D5-182722495168}" type="presParOf" srcId="{7A8799B9-4B0E-4E0C-B2EC-48CE9196F98A}" destId="{6849EEEF-B423-4DEA-A128-910087EC4DD4}" srcOrd="2" destOrd="0" presId="urn:microsoft.com/office/officeart/2005/8/layout/default"/>
    <dgm:cxn modelId="{AB298B90-F4B3-4FD6-AD77-47643B0DAFDF}" type="presParOf" srcId="{7A8799B9-4B0E-4E0C-B2EC-48CE9196F98A}" destId="{35E5FEAA-59C7-4BCC-AD96-D78DD4611E1F}" srcOrd="3" destOrd="0" presId="urn:microsoft.com/office/officeart/2005/8/layout/default"/>
    <dgm:cxn modelId="{1C0B1DDD-20A1-4AAF-BE87-D497788F8D5A}" type="presParOf" srcId="{7A8799B9-4B0E-4E0C-B2EC-48CE9196F98A}" destId="{88598FC7-3D25-4138-B057-52CE3CABE227}" srcOrd="4" destOrd="0" presId="urn:microsoft.com/office/officeart/2005/8/layout/default"/>
    <dgm:cxn modelId="{05F92D5E-AB4C-4136-ADE9-2F26CB7AD773}" type="presParOf" srcId="{7A8799B9-4B0E-4E0C-B2EC-48CE9196F98A}" destId="{A46F9A05-21EC-46E5-99A7-6DCE067F54A5}" srcOrd="5" destOrd="0" presId="urn:microsoft.com/office/officeart/2005/8/layout/default"/>
    <dgm:cxn modelId="{BD9BABAD-0B1B-43F8-AACF-9E369E281004}" type="presParOf" srcId="{7A8799B9-4B0E-4E0C-B2EC-48CE9196F98A}" destId="{0EBBCB97-6DC3-43DF-A1DD-06AFC5889AAC}" srcOrd="6" destOrd="0" presId="urn:microsoft.com/office/officeart/2005/8/layout/default"/>
    <dgm:cxn modelId="{07B3B33D-D093-4BDF-BE65-2AE327C1DBCF}" type="presParOf" srcId="{7A8799B9-4B0E-4E0C-B2EC-48CE9196F98A}" destId="{3341BD48-7F36-420A-8313-0D4EDD05E400}" srcOrd="7" destOrd="0" presId="urn:microsoft.com/office/officeart/2005/8/layout/default"/>
    <dgm:cxn modelId="{CE913B87-67CD-4B42-A422-25E2CE638864}" type="presParOf" srcId="{7A8799B9-4B0E-4E0C-B2EC-48CE9196F98A}" destId="{85F0CDAD-7751-446E-815E-CA8DEB91A041}"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C3E32E-027F-4A4D-9170-101812009A13}">
      <dsp:nvSpPr>
        <dsp:cNvPr id="0" name=""/>
        <dsp:cNvSpPr/>
      </dsp:nvSpPr>
      <dsp:spPr>
        <a:xfrm>
          <a:off x="0" y="809619"/>
          <a:ext cx="2922637" cy="1753582"/>
        </a:xfrm>
        <a:prstGeom prst="rect">
          <a:avLst/>
        </a:prstGeom>
        <a:solidFill>
          <a:schemeClr val="lt1"/>
        </a:solidFill>
        <a:ln w="12700" cap="flat" cmpd="sng" algn="ctr">
          <a:solidFill>
            <a:schemeClr val="accent3"/>
          </a:solidFill>
          <a:prstDash val="solid"/>
          <a:miter lim="800000"/>
        </a:ln>
        <a:effectLst/>
      </dsp:spPr>
      <dsp:style>
        <a:lnRef idx="2">
          <a:schemeClr val="accent3"/>
        </a:lnRef>
        <a:fillRef idx="1">
          <a:schemeClr val="lt1"/>
        </a:fillRef>
        <a:effectRef idx="0">
          <a:schemeClr val="accent3"/>
        </a:effectRef>
        <a:fontRef idx="minor">
          <a:schemeClr val="dk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t>Overview of key concepts </a:t>
          </a:r>
          <a:endParaRPr lang="en-US" sz="2400" kern="1200" dirty="0"/>
        </a:p>
      </dsp:txBody>
      <dsp:txXfrm>
        <a:off x="0" y="809619"/>
        <a:ext cx="2922637" cy="1753582"/>
      </dsp:txXfrm>
    </dsp:sp>
    <dsp:sp modelId="{6849EEEF-B423-4DEA-A128-910087EC4DD4}">
      <dsp:nvSpPr>
        <dsp:cNvPr id="0" name=""/>
        <dsp:cNvSpPr/>
      </dsp:nvSpPr>
      <dsp:spPr>
        <a:xfrm>
          <a:off x="3225071" y="819790"/>
          <a:ext cx="2922637" cy="1753582"/>
        </a:xfrm>
        <a:prstGeom prst="rect">
          <a:avLst/>
        </a:prstGeom>
        <a:solidFill>
          <a:schemeClr val="accent2">
            <a:hueOff val="-363841"/>
            <a:satOff val="-20982"/>
            <a:lumOff val="2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t>Developing the skills in the workplace</a:t>
          </a:r>
          <a:endParaRPr lang="en-US" sz="2400" kern="1200" dirty="0"/>
        </a:p>
      </dsp:txBody>
      <dsp:txXfrm>
        <a:off x="3225071" y="819790"/>
        <a:ext cx="2922637" cy="1753582"/>
      </dsp:txXfrm>
    </dsp:sp>
    <dsp:sp modelId="{88598FC7-3D25-4138-B057-52CE3CABE227}">
      <dsp:nvSpPr>
        <dsp:cNvPr id="0" name=""/>
        <dsp:cNvSpPr/>
      </dsp:nvSpPr>
      <dsp:spPr>
        <a:xfrm>
          <a:off x="6429801" y="809619"/>
          <a:ext cx="2922637" cy="1753582"/>
        </a:xfrm>
        <a:prstGeom prst="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t>Developing strategies of communications</a:t>
          </a:r>
          <a:endParaRPr lang="en-US" sz="2400" kern="1200" dirty="0"/>
        </a:p>
      </dsp:txBody>
      <dsp:txXfrm>
        <a:off x="6429801" y="809619"/>
        <a:ext cx="2922637" cy="1753582"/>
      </dsp:txXfrm>
    </dsp:sp>
    <dsp:sp modelId="{0EBBCB97-6DC3-43DF-A1DD-06AFC5889AAC}">
      <dsp:nvSpPr>
        <dsp:cNvPr id="0" name=""/>
        <dsp:cNvSpPr/>
      </dsp:nvSpPr>
      <dsp:spPr>
        <a:xfrm>
          <a:off x="1607450" y="2855465"/>
          <a:ext cx="2922637" cy="1753582"/>
        </a:xfrm>
        <a:prstGeom prst="rect">
          <a:avLst/>
        </a:prstGeom>
        <a:solidFill>
          <a:schemeClr val="accent2">
            <a:hueOff val="-1091522"/>
            <a:satOff val="-62946"/>
            <a:lumOff val="6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t>Enhancing interpersonal competency</a:t>
          </a:r>
          <a:endParaRPr lang="en-US" sz="2400" kern="1200" dirty="0"/>
        </a:p>
      </dsp:txBody>
      <dsp:txXfrm>
        <a:off x="1607450" y="2855465"/>
        <a:ext cx="2922637" cy="1753582"/>
      </dsp:txXfrm>
    </dsp:sp>
    <dsp:sp modelId="{85F0CDAD-7751-446E-815E-CA8DEB91A041}">
      <dsp:nvSpPr>
        <dsp:cNvPr id="0" name=""/>
        <dsp:cNvSpPr/>
      </dsp:nvSpPr>
      <dsp:spPr>
        <a:xfrm>
          <a:off x="4822351" y="2855465"/>
          <a:ext cx="2922637" cy="1753582"/>
        </a:xfrm>
        <a:prstGeom prst="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t>Leadership and balancing between work and life through communication</a:t>
          </a:r>
          <a:endParaRPr lang="en-US" sz="2400" kern="1200" dirty="0"/>
        </a:p>
      </dsp:txBody>
      <dsp:txXfrm>
        <a:off x="4822351" y="2855465"/>
        <a:ext cx="2922637" cy="175358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06-Oct-23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06-Oct-23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06-Oct-23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06-Oct-23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06-Oct-23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06-Oct-23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06-Oct-23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06-Oct-23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06-Oct-23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06-Oct-23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06-Oct-23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06-Oct-23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06-Oct-23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hyperlink" Target="https://learn.g2.com/verbal-communication"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hyperlink" Target="https://learn.g2.com/visual-communication" TargetMode="Externa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hyperlink" Target="https://learn.g2.com/written-communication"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hyperlink" Target="https://learn.g2.com/communication-channels" TargetMode="Externa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0.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gif"/><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17.gif"/><Relationship Id="rId4" Type="http://schemas.openxmlformats.org/officeDocument/2006/relationships/image" Target="../media/image16.gif"/></Relationships>
</file>

<file path=ppt/slides/_rels/slide7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gif"/><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22.gif"/></Relationships>
</file>

<file path=ppt/slides/_rels/slide8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8" Type="http://schemas.openxmlformats.org/officeDocument/2006/relationships/image" Target="../media/image27.jpg"/><Relationship Id="rId3" Type="http://schemas.openxmlformats.org/officeDocument/2006/relationships/image" Target="../media/image24.png"/><Relationship Id="rId7" Type="http://schemas.openxmlformats.org/officeDocument/2006/relationships/image" Target="../media/image26.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2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a:extLst>
              <a:ext uri="{FF2B5EF4-FFF2-40B4-BE49-F238E27FC236}">
                <a16:creationId xmlns:a16="http://schemas.microsoft.com/office/drawing/2014/main" id="{52297C4B-84D7-EDC8-F6F6-53F29890AA2A}"/>
              </a:ext>
            </a:extLst>
          </p:cNvPr>
          <p:cNvSpPr/>
          <p:nvPr/>
        </p:nvSpPr>
        <p:spPr>
          <a:xfrm>
            <a:off x="152400" y="1324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22">
            <a:extLst>
              <a:ext uri="{FF2B5EF4-FFF2-40B4-BE49-F238E27FC236}">
                <a16:creationId xmlns:a16="http://schemas.microsoft.com/office/drawing/2014/main" id="{52297C4B-84D7-EDC8-F6F6-53F29890AA2A}"/>
              </a:ext>
            </a:extLst>
          </p:cNvPr>
          <p:cNvSpPr/>
          <p:nvPr/>
        </p:nvSpPr>
        <p:spPr>
          <a:xfrm>
            <a:off x="0" y="11722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Merna Emad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39344" y="2225438"/>
            <a:ext cx="5215534" cy="769441"/>
          </a:xfrm>
          <a:prstGeom prst="rect">
            <a:avLst/>
          </a:prstGeom>
          <a:noFill/>
        </p:spPr>
        <p:txBody>
          <a:bodyPr wrap="square" rtlCol="0">
            <a:spAutoFit/>
          </a:bodyPr>
          <a:lstStyle/>
          <a:p>
            <a:pPr algn="ctr"/>
            <a:r>
              <a:rPr lang="en-US" sz="4400" b="1" dirty="0" smtClean="0">
                <a:solidFill>
                  <a:schemeClr val="bg1"/>
                </a:solidFill>
              </a:rPr>
              <a:t>Communication skills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1</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76190" y="0"/>
            <a:ext cx="7024370"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119899" y="6325403"/>
            <a:ext cx="1978940" cy="369332"/>
          </a:xfrm>
          <a:prstGeom prst="rect">
            <a:avLst/>
          </a:prstGeom>
        </p:spPr>
        <p:txBody>
          <a:bodyPr wrap="none">
            <a:spAutoFit/>
          </a:bodyPr>
          <a:lstStyle/>
          <a:p>
            <a:pPr algn="ctr"/>
            <a:r>
              <a:rPr lang="en-US" b="1" dirty="0">
                <a:solidFill>
                  <a:schemeClr val="bg1"/>
                </a:solidFill>
              </a:rPr>
              <a:t>www.midocean.ae</a:t>
            </a: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p:cNvSpPr/>
          <p:nvPr/>
        </p:nvSpPr>
        <p:spPr>
          <a:xfrm>
            <a:off x="1093509" y="895547"/>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24313" y="2605247"/>
            <a:ext cx="1998482" cy="1649691"/>
          </a:xfrm>
          <a:prstGeom prst="ellipse">
            <a:avLst/>
          </a:prstGeom>
          <a:solidFill>
            <a:schemeClr val="accent2">
              <a:lumMod val="20000"/>
              <a:lumOff val="80000"/>
            </a:schemeClr>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accent2">
              <a:lumMod val="20000"/>
              <a:lumOff val="80000"/>
            </a:schemeClr>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512475" y="4020529"/>
            <a:ext cx="329418" cy="223887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3166212" y="3966326"/>
            <a:ext cx="406545" cy="2293074"/>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152886" y="4302560"/>
            <a:ext cx="2541337" cy="388696"/>
          </a:xfrm>
          <a:prstGeom prst="rect">
            <a:avLst/>
          </a:prstGeom>
          <a:solidFill>
            <a:schemeClr val="bg1"/>
          </a:solidFill>
        </p:spPr>
        <p:txBody>
          <a:bodyPr wrap="none">
            <a:spAutoFit/>
          </a:bodyPr>
          <a:lstStyle/>
          <a:p>
            <a:pPr>
              <a:lnSpc>
                <a:spcPct val="107000"/>
              </a:lnSpc>
              <a:spcAft>
                <a:spcPts val="800"/>
              </a:spcAft>
            </a:pPr>
            <a:r>
              <a:rPr lang="en-US" dirty="0">
                <a:latin typeface="Calibri" panose="020F0502020204030204" pitchFamily="34" charset="0"/>
                <a:ea typeface="Calibri" panose="020F0502020204030204" pitchFamily="34" charset="0"/>
                <a:cs typeface="Arial" panose="020B0604020202020204" pitchFamily="34" charset="0"/>
              </a:rPr>
              <a:t>What Communication is?</a:t>
            </a:r>
          </a:p>
        </p:txBody>
      </p:sp>
      <p:sp>
        <p:nvSpPr>
          <p:cNvPr id="15" name="Rectangle 14"/>
          <p:cNvSpPr/>
          <p:nvPr/>
        </p:nvSpPr>
        <p:spPr>
          <a:xfrm>
            <a:off x="3199048" y="4911522"/>
            <a:ext cx="2610010" cy="388696"/>
          </a:xfrm>
          <a:prstGeom prst="rect">
            <a:avLst/>
          </a:prstGeom>
          <a:solidFill>
            <a:schemeClr val="bg1"/>
          </a:solidFill>
        </p:spPr>
        <p:txBody>
          <a:bodyPr wrap="none">
            <a:spAutoFit/>
          </a:bodyPr>
          <a:lstStyle/>
          <a:p>
            <a:pPr>
              <a:lnSpc>
                <a:spcPct val="107000"/>
              </a:lnSpc>
              <a:spcAft>
                <a:spcPts val="800"/>
              </a:spcAft>
            </a:pPr>
            <a:r>
              <a:rPr lang="en-US" dirty="0">
                <a:latin typeface="Calibri" panose="020F0502020204030204" pitchFamily="34" charset="0"/>
                <a:ea typeface="Calibri" panose="020F0502020204030204" pitchFamily="34" charset="0"/>
                <a:cs typeface="Arial" panose="020B0604020202020204" pitchFamily="34" charset="0"/>
              </a:rPr>
              <a:t>History of communication</a:t>
            </a:r>
          </a:p>
        </p:txBody>
      </p:sp>
      <p:sp>
        <p:nvSpPr>
          <p:cNvPr id="16" name="Rectangle 15"/>
          <p:cNvSpPr/>
          <p:nvPr/>
        </p:nvSpPr>
        <p:spPr>
          <a:xfrm>
            <a:off x="3080201" y="5465349"/>
            <a:ext cx="2847703" cy="388696"/>
          </a:xfrm>
          <a:prstGeom prst="rect">
            <a:avLst/>
          </a:prstGeom>
          <a:solidFill>
            <a:schemeClr val="bg1"/>
          </a:solidFill>
        </p:spPr>
        <p:txBody>
          <a:bodyPr wrap="none">
            <a:spAutoFit/>
          </a:bodyPr>
          <a:lstStyle/>
          <a:p>
            <a:pPr>
              <a:lnSpc>
                <a:spcPct val="107000"/>
              </a:lnSpc>
              <a:spcAft>
                <a:spcPts val="800"/>
              </a:spcAft>
            </a:pPr>
            <a:r>
              <a:rPr lang="en-US" dirty="0">
                <a:latin typeface="Calibri" panose="020F0502020204030204" pitchFamily="34" charset="0"/>
                <a:ea typeface="Calibri" panose="020F0502020204030204" pitchFamily="34" charset="0"/>
                <a:cs typeface="Arial" panose="020B0604020202020204" pitchFamily="34" charset="0"/>
              </a:rPr>
              <a:t>Principles of communication</a:t>
            </a:r>
          </a:p>
        </p:txBody>
      </p:sp>
      <p:sp>
        <p:nvSpPr>
          <p:cNvPr id="19" name="Right Bracket 18"/>
          <p:cNvSpPr/>
          <p:nvPr/>
        </p:nvSpPr>
        <p:spPr>
          <a:xfrm>
            <a:off x="11317303" y="176749"/>
            <a:ext cx="329418" cy="1482369"/>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66275" y="149646"/>
            <a:ext cx="328128" cy="1366505"/>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595041" y="323739"/>
            <a:ext cx="3821624" cy="388696"/>
          </a:xfrm>
          <a:prstGeom prst="rect">
            <a:avLst/>
          </a:prstGeom>
          <a:solidFill>
            <a:schemeClr val="bg1"/>
          </a:solidFill>
        </p:spPr>
        <p:txBody>
          <a:bodyPr wrap="none">
            <a:spAutoFit/>
          </a:bodyPr>
          <a:lstStyle/>
          <a:p>
            <a:pPr>
              <a:lnSpc>
                <a:spcPct val="107000"/>
              </a:lnSpc>
              <a:spcAft>
                <a:spcPts val="800"/>
              </a:spcAft>
            </a:pPr>
            <a:r>
              <a:rPr lang="en-US" dirty="0">
                <a:latin typeface="Calibri" panose="020F0502020204030204" pitchFamily="34" charset="0"/>
                <a:ea typeface="Calibri" panose="020F0502020204030204" pitchFamily="34" charset="0"/>
                <a:cs typeface="Arial" panose="020B0604020202020204" pitchFamily="34" charset="0"/>
              </a:rPr>
              <a:t>Communication process and elements </a:t>
            </a:r>
          </a:p>
        </p:txBody>
      </p:sp>
      <p:sp>
        <p:nvSpPr>
          <p:cNvPr id="25" name="Oval 24"/>
          <p:cNvSpPr/>
          <p:nvPr/>
        </p:nvSpPr>
        <p:spPr>
          <a:xfrm>
            <a:off x="860434" y="2605246"/>
            <a:ext cx="2011728" cy="1649691"/>
          </a:xfrm>
          <a:prstGeom prst="ellipse">
            <a:avLst/>
          </a:prstGeom>
          <a:solidFill>
            <a:schemeClr val="accent2">
              <a:lumMod val="20000"/>
              <a:lumOff val="80000"/>
            </a:schemeClr>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1600" b="1" dirty="0" smtClean="0">
                <a:latin typeface="Times New Roman" panose="02020603050405020304" pitchFamily="18" charset="0"/>
                <a:cs typeface="Times New Roman" panose="02020603050405020304" pitchFamily="18" charset="0"/>
              </a:rPr>
              <a:t>Introduction</a:t>
            </a:r>
            <a:endParaRPr lang="en-US" sz="1600" b="1" dirty="0">
              <a:latin typeface="Times New Roman" panose="02020603050405020304" pitchFamily="18" charset="0"/>
              <a:cs typeface="Times New Roman" panose="02020603050405020304" pitchFamily="18" charset="0"/>
            </a:endParaRPr>
          </a:p>
        </p:txBody>
      </p:sp>
      <p:cxnSp>
        <p:nvCxnSpPr>
          <p:cNvPr id="23" name="Elbow Connector 22"/>
          <p:cNvCxnSpPr/>
          <p:nvPr/>
        </p:nvCxnSpPr>
        <p:spPr>
          <a:xfrm rot="16200000" flipH="1">
            <a:off x="3447541" y="1603661"/>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24" name="Oval 23"/>
          <p:cNvSpPr/>
          <p:nvPr/>
        </p:nvSpPr>
        <p:spPr>
          <a:xfrm>
            <a:off x="3424313" y="2567540"/>
            <a:ext cx="1998482" cy="1649691"/>
          </a:xfrm>
          <a:prstGeom prst="ellipse">
            <a:avLst/>
          </a:prstGeom>
          <a:solidFill>
            <a:schemeClr val="accent2">
              <a:lumMod val="20000"/>
              <a:lumOff val="80000"/>
            </a:schemeClr>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sp>
        <p:nvSpPr>
          <p:cNvPr id="26" name="Oval 25"/>
          <p:cNvSpPr/>
          <p:nvPr/>
        </p:nvSpPr>
        <p:spPr>
          <a:xfrm>
            <a:off x="5067466" y="111939"/>
            <a:ext cx="1998482" cy="1649691"/>
          </a:xfrm>
          <a:prstGeom prst="ellipse">
            <a:avLst/>
          </a:prstGeom>
          <a:solidFill>
            <a:schemeClr val="accent2">
              <a:lumMod val="20000"/>
              <a:lumOff val="80000"/>
            </a:schemeClr>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2166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1000"/>
                                        <p:tgtEl>
                                          <p:spTgt spid="25"/>
                                        </p:tgtEl>
                                      </p:cBhvr>
                                    </p:animEffect>
                                    <p:anim calcmode="lin" valueType="num">
                                      <p:cBhvr>
                                        <p:cTn id="26" dur="1000" fill="hold"/>
                                        <p:tgtEl>
                                          <p:spTgt spid="25"/>
                                        </p:tgtEl>
                                        <p:attrNameLst>
                                          <p:attrName>ppt_x</p:attrName>
                                        </p:attrNameLst>
                                      </p:cBhvr>
                                      <p:tavLst>
                                        <p:tav tm="0">
                                          <p:val>
                                            <p:strVal val="#ppt_x"/>
                                          </p:val>
                                        </p:tav>
                                        <p:tav tm="100000">
                                          <p:val>
                                            <p:strVal val="#ppt_x"/>
                                          </p:val>
                                        </p:tav>
                                      </p:tavLst>
                                    </p:anim>
                                    <p:anim calcmode="lin" valueType="num">
                                      <p:cBhvr>
                                        <p:cTn id="27"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
                                          </p:val>
                                        </p:tav>
                                        <p:tav tm="100000">
                                          <p:val>
                                            <p:strVal val="#ppt_x"/>
                                          </p:val>
                                        </p:tav>
                                      </p:tavLst>
                                    </p:anim>
                                    <p:anim calcmode="lin" valueType="num">
                                      <p:cBhvr>
                                        <p:cTn id="3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
                                          </p:val>
                                        </p:tav>
                                        <p:tav tm="100000">
                                          <p:val>
                                            <p:strVal val="#ppt_x"/>
                                          </p:val>
                                        </p:tav>
                                      </p:tavLst>
                                    </p:anim>
                                    <p:anim calcmode="lin" valueType="num">
                                      <p:cBhvr>
                                        <p:cTn id="4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500" fill="hold"/>
                                        <p:tgtEl>
                                          <p:spTgt spid="13"/>
                                        </p:tgtEl>
                                        <p:attrNameLst>
                                          <p:attrName>ppt_w</p:attrName>
                                        </p:attrNameLst>
                                      </p:cBhvr>
                                      <p:tavLst>
                                        <p:tav tm="0">
                                          <p:val>
                                            <p:fltVal val="0"/>
                                          </p:val>
                                        </p:tav>
                                        <p:tav tm="100000">
                                          <p:val>
                                            <p:strVal val="#ppt_w"/>
                                          </p:val>
                                        </p:tav>
                                      </p:tavLst>
                                    </p:anim>
                                    <p:anim calcmode="lin" valueType="num">
                                      <p:cBhvr>
                                        <p:cTn id="47" dur="500" fill="hold"/>
                                        <p:tgtEl>
                                          <p:spTgt spid="13"/>
                                        </p:tgtEl>
                                        <p:attrNameLst>
                                          <p:attrName>ppt_h</p:attrName>
                                        </p:attrNameLst>
                                      </p:cBhvr>
                                      <p:tavLst>
                                        <p:tav tm="0">
                                          <p:val>
                                            <p:fltVal val="0"/>
                                          </p:val>
                                        </p:tav>
                                        <p:tav tm="100000">
                                          <p:val>
                                            <p:strVal val="#ppt_h"/>
                                          </p:val>
                                        </p:tav>
                                      </p:tavLst>
                                    </p:anim>
                                    <p:animEffect transition="in" filter="fade">
                                      <p:cBhvr>
                                        <p:cTn id="48" dur="500"/>
                                        <p:tgtEl>
                                          <p:spTgt spid="13"/>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500" fill="hold"/>
                                        <p:tgtEl>
                                          <p:spTgt spid="12"/>
                                        </p:tgtEl>
                                        <p:attrNameLst>
                                          <p:attrName>ppt_w</p:attrName>
                                        </p:attrNameLst>
                                      </p:cBhvr>
                                      <p:tavLst>
                                        <p:tav tm="0">
                                          <p:val>
                                            <p:fltVal val="0"/>
                                          </p:val>
                                        </p:tav>
                                        <p:tav tm="100000">
                                          <p:val>
                                            <p:strVal val="#ppt_w"/>
                                          </p:val>
                                        </p:tav>
                                      </p:tavLst>
                                    </p:anim>
                                    <p:anim calcmode="lin" valueType="num">
                                      <p:cBhvr>
                                        <p:cTn id="52" dur="500" fill="hold"/>
                                        <p:tgtEl>
                                          <p:spTgt spid="12"/>
                                        </p:tgtEl>
                                        <p:attrNameLst>
                                          <p:attrName>ppt_h</p:attrName>
                                        </p:attrNameLst>
                                      </p:cBhvr>
                                      <p:tavLst>
                                        <p:tav tm="0">
                                          <p:val>
                                            <p:fltVal val="0"/>
                                          </p:val>
                                        </p:tav>
                                        <p:tav tm="100000">
                                          <p:val>
                                            <p:strVal val="#ppt_h"/>
                                          </p:val>
                                        </p:tav>
                                      </p:tavLst>
                                    </p:anim>
                                    <p:animEffect transition="in" filter="fade">
                                      <p:cBhvr>
                                        <p:cTn id="53" dur="500"/>
                                        <p:tgtEl>
                                          <p:spTgt spid="12"/>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p:cTn id="56" dur="500" fill="hold"/>
                                        <p:tgtEl>
                                          <p:spTgt spid="14"/>
                                        </p:tgtEl>
                                        <p:attrNameLst>
                                          <p:attrName>ppt_w</p:attrName>
                                        </p:attrNameLst>
                                      </p:cBhvr>
                                      <p:tavLst>
                                        <p:tav tm="0">
                                          <p:val>
                                            <p:fltVal val="0"/>
                                          </p:val>
                                        </p:tav>
                                        <p:tav tm="100000">
                                          <p:val>
                                            <p:strVal val="#ppt_w"/>
                                          </p:val>
                                        </p:tav>
                                      </p:tavLst>
                                    </p:anim>
                                    <p:anim calcmode="lin" valueType="num">
                                      <p:cBhvr>
                                        <p:cTn id="57" dur="500" fill="hold"/>
                                        <p:tgtEl>
                                          <p:spTgt spid="14"/>
                                        </p:tgtEl>
                                        <p:attrNameLst>
                                          <p:attrName>ppt_h</p:attrName>
                                        </p:attrNameLst>
                                      </p:cBhvr>
                                      <p:tavLst>
                                        <p:tav tm="0">
                                          <p:val>
                                            <p:fltVal val="0"/>
                                          </p:val>
                                        </p:tav>
                                        <p:tav tm="100000">
                                          <p:val>
                                            <p:strVal val="#ppt_h"/>
                                          </p:val>
                                        </p:tav>
                                      </p:tavLst>
                                    </p:anim>
                                    <p:animEffect transition="in" filter="fade">
                                      <p:cBhvr>
                                        <p:cTn id="58" dur="500"/>
                                        <p:tgtEl>
                                          <p:spTgt spid="14"/>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p:cTn id="61" dur="500" fill="hold"/>
                                        <p:tgtEl>
                                          <p:spTgt spid="15"/>
                                        </p:tgtEl>
                                        <p:attrNameLst>
                                          <p:attrName>ppt_w</p:attrName>
                                        </p:attrNameLst>
                                      </p:cBhvr>
                                      <p:tavLst>
                                        <p:tav tm="0">
                                          <p:val>
                                            <p:fltVal val="0"/>
                                          </p:val>
                                        </p:tav>
                                        <p:tav tm="100000">
                                          <p:val>
                                            <p:strVal val="#ppt_w"/>
                                          </p:val>
                                        </p:tav>
                                      </p:tavLst>
                                    </p:anim>
                                    <p:anim calcmode="lin" valueType="num">
                                      <p:cBhvr>
                                        <p:cTn id="62" dur="500" fill="hold"/>
                                        <p:tgtEl>
                                          <p:spTgt spid="15"/>
                                        </p:tgtEl>
                                        <p:attrNameLst>
                                          <p:attrName>ppt_h</p:attrName>
                                        </p:attrNameLst>
                                      </p:cBhvr>
                                      <p:tavLst>
                                        <p:tav tm="0">
                                          <p:val>
                                            <p:fltVal val="0"/>
                                          </p:val>
                                        </p:tav>
                                        <p:tav tm="100000">
                                          <p:val>
                                            <p:strVal val="#ppt_h"/>
                                          </p:val>
                                        </p:tav>
                                      </p:tavLst>
                                    </p:anim>
                                    <p:animEffect transition="in" filter="fade">
                                      <p:cBhvr>
                                        <p:cTn id="63" dur="500"/>
                                        <p:tgtEl>
                                          <p:spTgt spid="15"/>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fltVal val="0"/>
                                          </p:val>
                                        </p:tav>
                                        <p:tav tm="100000">
                                          <p:val>
                                            <p:strVal val="#ppt_w"/>
                                          </p:val>
                                        </p:tav>
                                      </p:tavLst>
                                    </p:anim>
                                    <p:anim calcmode="lin" valueType="num">
                                      <p:cBhvr>
                                        <p:cTn id="67" dur="500" fill="hold"/>
                                        <p:tgtEl>
                                          <p:spTgt spid="16"/>
                                        </p:tgtEl>
                                        <p:attrNameLst>
                                          <p:attrName>ppt_h</p:attrName>
                                        </p:attrNameLst>
                                      </p:cBhvr>
                                      <p:tavLst>
                                        <p:tav tm="0">
                                          <p:val>
                                            <p:fltVal val="0"/>
                                          </p:val>
                                        </p:tav>
                                        <p:tav tm="100000">
                                          <p:val>
                                            <p:strVal val="#ppt_h"/>
                                          </p:val>
                                        </p:tav>
                                      </p:tavLst>
                                    </p:anim>
                                    <p:animEffect transition="in" filter="fade">
                                      <p:cBhvr>
                                        <p:cTn id="68" dur="500"/>
                                        <p:tgtEl>
                                          <p:spTgt spid="16"/>
                                        </p:tgtEl>
                                      </p:cBhvr>
                                    </p:animEffect>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grpId="0" nodeType="click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500" fill="hold"/>
                                        <p:tgtEl>
                                          <p:spTgt spid="19"/>
                                        </p:tgtEl>
                                        <p:attrNameLst>
                                          <p:attrName>ppt_w</p:attrName>
                                        </p:attrNameLst>
                                      </p:cBhvr>
                                      <p:tavLst>
                                        <p:tav tm="0">
                                          <p:val>
                                            <p:fltVal val="0"/>
                                          </p:val>
                                        </p:tav>
                                        <p:tav tm="100000">
                                          <p:val>
                                            <p:strVal val="#ppt_w"/>
                                          </p:val>
                                        </p:tav>
                                      </p:tavLst>
                                    </p:anim>
                                    <p:anim calcmode="lin" valueType="num">
                                      <p:cBhvr>
                                        <p:cTn id="74" dur="500" fill="hold"/>
                                        <p:tgtEl>
                                          <p:spTgt spid="19"/>
                                        </p:tgtEl>
                                        <p:attrNameLst>
                                          <p:attrName>ppt_h</p:attrName>
                                        </p:attrNameLst>
                                      </p:cBhvr>
                                      <p:tavLst>
                                        <p:tav tm="0">
                                          <p:val>
                                            <p:fltVal val="0"/>
                                          </p:val>
                                        </p:tav>
                                        <p:tav tm="100000">
                                          <p:val>
                                            <p:strVal val="#ppt_h"/>
                                          </p:val>
                                        </p:tav>
                                      </p:tavLst>
                                    </p:anim>
                                    <p:animEffect transition="in" filter="fade">
                                      <p:cBhvr>
                                        <p:cTn id="75" dur="500"/>
                                        <p:tgtEl>
                                          <p:spTgt spid="19"/>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p:cTn id="78" dur="500" fill="hold"/>
                                        <p:tgtEl>
                                          <p:spTgt spid="20"/>
                                        </p:tgtEl>
                                        <p:attrNameLst>
                                          <p:attrName>ppt_w</p:attrName>
                                        </p:attrNameLst>
                                      </p:cBhvr>
                                      <p:tavLst>
                                        <p:tav tm="0">
                                          <p:val>
                                            <p:fltVal val="0"/>
                                          </p:val>
                                        </p:tav>
                                        <p:tav tm="100000">
                                          <p:val>
                                            <p:strVal val="#ppt_w"/>
                                          </p:val>
                                        </p:tav>
                                      </p:tavLst>
                                    </p:anim>
                                    <p:anim calcmode="lin" valueType="num">
                                      <p:cBhvr>
                                        <p:cTn id="79" dur="500" fill="hold"/>
                                        <p:tgtEl>
                                          <p:spTgt spid="20"/>
                                        </p:tgtEl>
                                        <p:attrNameLst>
                                          <p:attrName>ppt_h</p:attrName>
                                        </p:attrNameLst>
                                      </p:cBhvr>
                                      <p:tavLst>
                                        <p:tav tm="0">
                                          <p:val>
                                            <p:fltVal val="0"/>
                                          </p:val>
                                        </p:tav>
                                        <p:tav tm="100000">
                                          <p:val>
                                            <p:strVal val="#ppt_h"/>
                                          </p:val>
                                        </p:tav>
                                      </p:tavLst>
                                    </p:anim>
                                    <p:animEffect transition="in" filter="fade">
                                      <p:cBhvr>
                                        <p:cTn id="80" dur="500"/>
                                        <p:tgtEl>
                                          <p:spTgt spid="20"/>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21"/>
                                        </p:tgtEl>
                                        <p:attrNameLst>
                                          <p:attrName>style.visibility</p:attrName>
                                        </p:attrNameLst>
                                      </p:cBhvr>
                                      <p:to>
                                        <p:strVal val="visible"/>
                                      </p:to>
                                    </p:set>
                                    <p:anim calcmode="lin" valueType="num">
                                      <p:cBhvr>
                                        <p:cTn id="83" dur="500" fill="hold"/>
                                        <p:tgtEl>
                                          <p:spTgt spid="21"/>
                                        </p:tgtEl>
                                        <p:attrNameLst>
                                          <p:attrName>ppt_w</p:attrName>
                                        </p:attrNameLst>
                                      </p:cBhvr>
                                      <p:tavLst>
                                        <p:tav tm="0">
                                          <p:val>
                                            <p:fltVal val="0"/>
                                          </p:val>
                                        </p:tav>
                                        <p:tav tm="100000">
                                          <p:val>
                                            <p:strVal val="#ppt_w"/>
                                          </p:val>
                                        </p:tav>
                                      </p:tavLst>
                                    </p:anim>
                                    <p:anim calcmode="lin" valueType="num">
                                      <p:cBhvr>
                                        <p:cTn id="84" dur="500" fill="hold"/>
                                        <p:tgtEl>
                                          <p:spTgt spid="21"/>
                                        </p:tgtEl>
                                        <p:attrNameLst>
                                          <p:attrName>ppt_h</p:attrName>
                                        </p:attrNameLst>
                                      </p:cBhvr>
                                      <p:tavLst>
                                        <p:tav tm="0">
                                          <p:val>
                                            <p:fltVal val="0"/>
                                          </p:val>
                                        </p:tav>
                                        <p:tav tm="100000">
                                          <p:val>
                                            <p:strVal val="#ppt_h"/>
                                          </p:val>
                                        </p:tav>
                                      </p:tavLst>
                                    </p:anim>
                                    <p:animEffect transition="in" filter="fade">
                                      <p:cBhvr>
                                        <p:cTn id="85" dur="500"/>
                                        <p:tgtEl>
                                          <p:spTgt spid="21"/>
                                        </p:tgtEl>
                                      </p:cBhvr>
                                    </p:animEffect>
                                  </p:childTnLst>
                                </p:cTn>
                              </p:par>
                            </p:childTnLst>
                          </p:cTn>
                        </p:par>
                      </p:childTnLst>
                    </p:cTn>
                  </p:par>
                  <p:par>
                    <p:cTn id="86" fill="hold">
                      <p:stCondLst>
                        <p:cond delay="indefinite"/>
                      </p:stCondLst>
                      <p:childTnLst>
                        <p:par>
                          <p:cTn id="87" fill="hold">
                            <p:stCondLst>
                              <p:cond delay="0"/>
                            </p:stCondLst>
                            <p:childTnLst>
                              <p:par>
                                <p:cTn id="88" presetID="16" presetClass="entr" presetSubtype="21" fill="hold" grpId="0" nodeType="clickEffect">
                                  <p:stCondLst>
                                    <p:cond delay="0"/>
                                  </p:stCondLst>
                                  <p:childTnLst>
                                    <p:set>
                                      <p:cBhvr>
                                        <p:cTn id="89" dur="1" fill="hold">
                                          <p:stCondLst>
                                            <p:cond delay="0"/>
                                          </p:stCondLst>
                                        </p:cTn>
                                        <p:tgtEl>
                                          <p:spTgt spid="18"/>
                                        </p:tgtEl>
                                        <p:attrNameLst>
                                          <p:attrName>style.visibility</p:attrName>
                                        </p:attrNameLst>
                                      </p:cBhvr>
                                      <p:to>
                                        <p:strVal val="visible"/>
                                      </p:to>
                                    </p:set>
                                    <p:animEffect transition="in" filter="barn(inVertical)">
                                      <p:cBhvr>
                                        <p:cTn id="90" dur="500"/>
                                        <p:tgtEl>
                                          <p:spTgt spid="18"/>
                                        </p:tgtEl>
                                      </p:cBhvr>
                                    </p:animEffect>
                                  </p:childTnLst>
                                </p:cTn>
                              </p:par>
                              <p:par>
                                <p:cTn id="91" presetID="2" presetClass="entr" presetSubtype="4" fill="hold" nodeType="withEffect">
                                  <p:stCondLst>
                                    <p:cond delay="0"/>
                                  </p:stCondLst>
                                  <p:childTnLst>
                                    <p:set>
                                      <p:cBhvr>
                                        <p:cTn id="92" dur="1" fill="hold">
                                          <p:stCondLst>
                                            <p:cond delay="0"/>
                                          </p:stCondLst>
                                        </p:cTn>
                                        <p:tgtEl>
                                          <p:spTgt spid="23"/>
                                        </p:tgtEl>
                                        <p:attrNameLst>
                                          <p:attrName>style.visibility</p:attrName>
                                        </p:attrNameLst>
                                      </p:cBhvr>
                                      <p:to>
                                        <p:strVal val="visible"/>
                                      </p:to>
                                    </p:set>
                                    <p:anim calcmode="lin" valueType="num">
                                      <p:cBhvr additive="base">
                                        <p:cTn id="93" dur="500" fill="hold"/>
                                        <p:tgtEl>
                                          <p:spTgt spid="23"/>
                                        </p:tgtEl>
                                        <p:attrNameLst>
                                          <p:attrName>ppt_x</p:attrName>
                                        </p:attrNameLst>
                                      </p:cBhvr>
                                      <p:tavLst>
                                        <p:tav tm="0">
                                          <p:val>
                                            <p:strVal val="#ppt_x"/>
                                          </p:val>
                                        </p:tav>
                                        <p:tav tm="100000">
                                          <p:val>
                                            <p:strVal val="#ppt_x"/>
                                          </p:val>
                                        </p:tav>
                                      </p:tavLst>
                                    </p:anim>
                                    <p:anim calcmode="lin" valueType="num">
                                      <p:cBhvr additive="base">
                                        <p:cTn id="94"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42" presetClass="entr" presetSubtype="0" fill="hold" grpId="0" nodeType="clickEffect">
                                  <p:stCondLst>
                                    <p:cond delay="0"/>
                                  </p:stCondLst>
                                  <p:childTnLst>
                                    <p:set>
                                      <p:cBhvr>
                                        <p:cTn id="98" dur="1" fill="hold">
                                          <p:stCondLst>
                                            <p:cond delay="0"/>
                                          </p:stCondLst>
                                        </p:cTn>
                                        <p:tgtEl>
                                          <p:spTgt spid="24"/>
                                        </p:tgtEl>
                                        <p:attrNameLst>
                                          <p:attrName>style.visibility</p:attrName>
                                        </p:attrNameLst>
                                      </p:cBhvr>
                                      <p:to>
                                        <p:strVal val="visible"/>
                                      </p:to>
                                    </p:set>
                                    <p:animEffect transition="in" filter="fade">
                                      <p:cBhvr>
                                        <p:cTn id="99" dur="1000"/>
                                        <p:tgtEl>
                                          <p:spTgt spid="24"/>
                                        </p:tgtEl>
                                      </p:cBhvr>
                                    </p:animEffect>
                                    <p:anim calcmode="lin" valueType="num">
                                      <p:cBhvr>
                                        <p:cTn id="100" dur="1000" fill="hold"/>
                                        <p:tgtEl>
                                          <p:spTgt spid="24"/>
                                        </p:tgtEl>
                                        <p:attrNameLst>
                                          <p:attrName>ppt_x</p:attrName>
                                        </p:attrNameLst>
                                      </p:cBhvr>
                                      <p:tavLst>
                                        <p:tav tm="0">
                                          <p:val>
                                            <p:strVal val="#ppt_x"/>
                                          </p:val>
                                        </p:tav>
                                        <p:tav tm="100000">
                                          <p:val>
                                            <p:strVal val="#ppt_x"/>
                                          </p:val>
                                        </p:tav>
                                      </p:tavLst>
                                    </p:anim>
                                    <p:anim calcmode="lin" valueType="num">
                                      <p:cBhvr>
                                        <p:cTn id="101"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02" fill="hold">
                      <p:stCondLst>
                        <p:cond delay="indefinite"/>
                      </p:stCondLst>
                      <p:childTnLst>
                        <p:par>
                          <p:cTn id="103" fill="hold">
                            <p:stCondLst>
                              <p:cond delay="0"/>
                            </p:stCondLst>
                            <p:childTnLst>
                              <p:par>
                                <p:cTn id="104" presetID="42" presetClass="entr" presetSubtype="0" fill="hold" grpId="0" nodeType="clickEffect">
                                  <p:stCondLst>
                                    <p:cond delay="0"/>
                                  </p:stCondLst>
                                  <p:childTnLst>
                                    <p:set>
                                      <p:cBhvr>
                                        <p:cTn id="105" dur="1" fill="hold">
                                          <p:stCondLst>
                                            <p:cond delay="0"/>
                                          </p:stCondLst>
                                        </p:cTn>
                                        <p:tgtEl>
                                          <p:spTgt spid="26"/>
                                        </p:tgtEl>
                                        <p:attrNameLst>
                                          <p:attrName>style.visibility</p:attrName>
                                        </p:attrNameLst>
                                      </p:cBhvr>
                                      <p:to>
                                        <p:strVal val="visible"/>
                                      </p:to>
                                    </p:set>
                                    <p:animEffect transition="in" filter="fade">
                                      <p:cBhvr>
                                        <p:cTn id="106" dur="1000"/>
                                        <p:tgtEl>
                                          <p:spTgt spid="26"/>
                                        </p:tgtEl>
                                      </p:cBhvr>
                                    </p:animEffect>
                                    <p:anim calcmode="lin" valueType="num">
                                      <p:cBhvr>
                                        <p:cTn id="107" dur="1000" fill="hold"/>
                                        <p:tgtEl>
                                          <p:spTgt spid="26"/>
                                        </p:tgtEl>
                                        <p:attrNameLst>
                                          <p:attrName>ppt_x</p:attrName>
                                        </p:attrNameLst>
                                      </p:cBhvr>
                                      <p:tavLst>
                                        <p:tav tm="0">
                                          <p:val>
                                            <p:strVal val="#ppt_x"/>
                                          </p:val>
                                        </p:tav>
                                        <p:tav tm="100000">
                                          <p:val>
                                            <p:strVal val="#ppt_x"/>
                                          </p:val>
                                        </p:tav>
                                      </p:tavLst>
                                    </p:anim>
                                    <p:anim calcmode="lin" valueType="num">
                                      <p:cBhvr>
                                        <p:cTn id="108"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 grpId="0" animBg="1"/>
      <p:bldP spid="3" grpId="0"/>
      <p:bldP spid="6" grpId="0" animBg="1"/>
      <p:bldP spid="11" grpId="0" animBg="1"/>
      <p:bldP spid="12" grpId="0" animBg="1"/>
      <p:bldP spid="13" grpId="0" animBg="1"/>
      <p:bldP spid="14" grpId="0" animBg="1"/>
      <p:bldP spid="15" grpId="0" animBg="1"/>
      <p:bldP spid="16" grpId="0" animBg="1"/>
      <p:bldP spid="19" grpId="0" animBg="1"/>
      <p:bldP spid="20" grpId="0" animBg="1"/>
      <p:bldP spid="21" grpId="0" animBg="1"/>
      <p:bldP spid="25" grpId="0" animBg="1"/>
      <p:bldP spid="24"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quot;No&quot; Symbol 4"/>
          <p:cNvSpPr/>
          <p:nvPr/>
        </p:nvSpPr>
        <p:spPr>
          <a:xfrm>
            <a:off x="8784239" y="0"/>
            <a:ext cx="2215239" cy="2121031"/>
          </a:xfrm>
          <a:prstGeom prst="noSmoking">
            <a:avLst/>
          </a:prstGeom>
          <a:solidFill>
            <a:schemeClr val="accent2">
              <a:lumMod val="50000"/>
            </a:schemeClr>
          </a:solidFill>
          <a:effectLst>
            <a:reflection blurRad="6350" stA="52000" endA="300" endPos="35000" dir="5400000" sy="-100000" algn="bl" rotWithShape="0"/>
          </a:effectLst>
        </p:spPr>
        <p:style>
          <a:lnRef idx="3">
            <a:schemeClr val="lt1"/>
          </a:lnRef>
          <a:fillRef idx="1">
            <a:schemeClr val="accent5"/>
          </a:fillRef>
          <a:effectRef idx="1">
            <a:schemeClr val="accent5"/>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1272618" y="1762430"/>
            <a:ext cx="6655323" cy="468077"/>
          </a:xfrm>
          <a:prstGeom prst="rect">
            <a:avLst/>
          </a:prstGeom>
          <a:solidFill>
            <a:schemeClr val="accent2">
              <a:lumMod val="20000"/>
              <a:lumOff val="80000"/>
            </a:schemeClr>
          </a:solidFill>
        </p:spPr>
        <p:txBody>
          <a:bodyPr wrap="square">
            <a:spAutoFit/>
          </a:bodyPr>
          <a:lstStyle/>
          <a:p>
            <a:pPr>
              <a:lnSpc>
                <a:spcPct val="107000"/>
              </a:lnSpc>
              <a:spcAft>
                <a:spcPts val="800"/>
              </a:spcAft>
            </a:pPr>
            <a:r>
              <a:rPr lang="en-US" sz="2400" b="1" dirty="0">
                <a:solidFill>
                  <a:schemeClr val="tx1">
                    <a:lumMod val="75000"/>
                    <a:lumOff val="25000"/>
                  </a:schemeClr>
                </a:solidFill>
                <a:latin typeface="Times New Roman" panose="02020603050405020304" pitchFamily="18" charset="0"/>
                <a:ea typeface="Calibri" panose="020F0502020204030204" pitchFamily="34" charset="0"/>
                <a:cs typeface="Arial" panose="020B0604020202020204" pitchFamily="34" charset="0"/>
              </a:rPr>
              <a:t>If I say the words, they should understand.</a:t>
            </a:r>
            <a:endParaRPr lang="en-US" sz="2400" dirty="0">
              <a:solidFill>
                <a:schemeClr val="tx1">
                  <a:lumMod val="75000"/>
                  <a:lumOff val="25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8" name="Multiply 7"/>
          <p:cNvSpPr/>
          <p:nvPr/>
        </p:nvSpPr>
        <p:spPr>
          <a:xfrm>
            <a:off x="707010" y="2443470"/>
            <a:ext cx="565609" cy="782424"/>
          </a:xfrm>
          <a:prstGeom prst="mathMultiply">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2" name="Rectangle 11"/>
          <p:cNvSpPr/>
          <p:nvPr/>
        </p:nvSpPr>
        <p:spPr>
          <a:xfrm>
            <a:off x="1272619" y="2622135"/>
            <a:ext cx="6655323" cy="461665"/>
          </a:xfrm>
          <a:prstGeom prst="rect">
            <a:avLst/>
          </a:prstGeom>
          <a:solidFill>
            <a:schemeClr val="accent5">
              <a:lumMod val="20000"/>
              <a:lumOff val="80000"/>
            </a:schemeClr>
          </a:solidFill>
          <a:ln>
            <a:solidFill>
              <a:schemeClr val="accent5">
                <a:lumMod val="20000"/>
                <a:lumOff val="80000"/>
              </a:schemeClr>
            </a:solidFill>
          </a:ln>
        </p:spPr>
        <p:txBody>
          <a:bodyPr wrap="square">
            <a:spAutoFit/>
          </a:bodyPr>
          <a:lstStyle/>
          <a:p>
            <a:r>
              <a:rPr lang="en-US" sz="2400" b="1" dirty="0">
                <a:solidFill>
                  <a:schemeClr val="tx1">
                    <a:lumMod val="75000"/>
                    <a:lumOff val="25000"/>
                  </a:schemeClr>
                </a:solidFill>
                <a:latin typeface="Times New Roman" panose="02020603050405020304" pitchFamily="18" charset="0"/>
                <a:cs typeface="Times New Roman" panose="02020603050405020304" pitchFamily="18" charset="0"/>
              </a:rPr>
              <a:t>I can turn “on” being a great communicator.</a:t>
            </a:r>
            <a:endParaRPr lang="en-US" sz="24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sp>
        <p:nvSpPr>
          <p:cNvPr id="13" name="Rectangle 12"/>
          <p:cNvSpPr/>
          <p:nvPr/>
        </p:nvSpPr>
        <p:spPr>
          <a:xfrm>
            <a:off x="1272619" y="3544115"/>
            <a:ext cx="6655323" cy="830997"/>
          </a:xfrm>
          <a:prstGeom prst="rect">
            <a:avLst/>
          </a:prstGeom>
          <a:solidFill>
            <a:schemeClr val="accent5">
              <a:lumMod val="20000"/>
              <a:lumOff val="80000"/>
            </a:schemeClr>
          </a:solidFill>
        </p:spPr>
        <p:txBody>
          <a:bodyPr wrap="square">
            <a:spAutoFit/>
          </a:bodyPr>
          <a:lstStyle/>
          <a:p>
            <a:r>
              <a:rPr lang="en-US" sz="2400" b="1" dirty="0">
                <a:solidFill>
                  <a:schemeClr val="tx1">
                    <a:lumMod val="75000"/>
                    <a:lumOff val="25000"/>
                  </a:schemeClr>
                </a:solidFill>
                <a:latin typeface="Times New Roman" panose="02020603050405020304" pitchFamily="18" charset="0"/>
                <a:cs typeface="Times New Roman" panose="02020603050405020304" pitchFamily="18" charset="0"/>
              </a:rPr>
              <a:t>I can improvise my communication, so no need to prepare.</a:t>
            </a:r>
            <a:endParaRPr lang="en-US" sz="24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sp>
        <p:nvSpPr>
          <p:cNvPr id="14" name="Rectangle 13"/>
          <p:cNvSpPr/>
          <p:nvPr/>
        </p:nvSpPr>
        <p:spPr>
          <a:xfrm>
            <a:off x="1272619" y="4525285"/>
            <a:ext cx="6655323" cy="830997"/>
          </a:xfrm>
          <a:prstGeom prst="rect">
            <a:avLst/>
          </a:prstGeom>
          <a:solidFill>
            <a:schemeClr val="accent5">
              <a:lumMod val="20000"/>
              <a:lumOff val="80000"/>
            </a:schemeClr>
          </a:solidFill>
        </p:spPr>
        <p:txBody>
          <a:bodyPr wrap="square">
            <a:spAutoFit/>
          </a:bodyPr>
          <a:lstStyle/>
          <a:p>
            <a:r>
              <a:rPr lang="en-US" sz="2400" b="1" dirty="0">
                <a:solidFill>
                  <a:schemeClr val="tx1">
                    <a:lumMod val="75000"/>
                    <a:lumOff val="25000"/>
                  </a:schemeClr>
                </a:solidFill>
                <a:latin typeface="Times New Roman" panose="02020603050405020304" pitchFamily="18" charset="0"/>
                <a:cs typeface="Times New Roman" panose="02020603050405020304" pitchFamily="18" charset="0"/>
              </a:rPr>
              <a:t>I’m good at talking, so public speaking should be easy.</a:t>
            </a:r>
            <a:endParaRPr lang="en-US" sz="24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sp>
        <p:nvSpPr>
          <p:cNvPr id="15" name="Rectangle 14"/>
          <p:cNvSpPr/>
          <p:nvPr/>
        </p:nvSpPr>
        <p:spPr>
          <a:xfrm>
            <a:off x="1272620" y="5506455"/>
            <a:ext cx="6655322" cy="830997"/>
          </a:xfrm>
          <a:prstGeom prst="rect">
            <a:avLst/>
          </a:prstGeom>
          <a:solidFill>
            <a:schemeClr val="accent5">
              <a:lumMod val="20000"/>
              <a:lumOff val="80000"/>
            </a:schemeClr>
          </a:solidFill>
        </p:spPr>
        <p:txBody>
          <a:bodyPr wrap="square">
            <a:spAutoFit/>
          </a:bodyPr>
          <a:lstStyle/>
          <a:p>
            <a:r>
              <a:rPr lang="en-US" sz="2400" b="1" dirty="0">
                <a:solidFill>
                  <a:schemeClr val="tx1">
                    <a:lumMod val="75000"/>
                    <a:lumOff val="25000"/>
                  </a:schemeClr>
                </a:solidFill>
                <a:latin typeface="Times New Roman" panose="02020603050405020304" pitchFamily="18" charset="0"/>
                <a:cs typeface="Times New Roman" panose="02020603050405020304" pitchFamily="18" charset="0"/>
              </a:rPr>
              <a:t>Some people aren’t born to be great communicators.</a:t>
            </a:r>
            <a:endParaRPr lang="en-US" sz="24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sp>
        <p:nvSpPr>
          <p:cNvPr id="17" name="Rounded Rectangle 16"/>
          <p:cNvSpPr/>
          <p:nvPr/>
        </p:nvSpPr>
        <p:spPr>
          <a:xfrm>
            <a:off x="1743959" y="182742"/>
            <a:ext cx="5363852" cy="1046375"/>
          </a:xfrm>
          <a:prstGeom prst="roundRect">
            <a:avLst/>
          </a:prstGeom>
          <a:solidFill>
            <a:schemeClr val="tx1">
              <a:lumMod val="95000"/>
              <a:lumOff val="5000"/>
            </a:schemeClr>
          </a:solidFill>
          <a:ln>
            <a:solidFill>
              <a:schemeClr val="accent5">
                <a:lumMod val="20000"/>
                <a:lumOff val="80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latin typeface="Times New Roman" panose="02020603050405020304" pitchFamily="18" charset="0"/>
                <a:cs typeface="Times New Roman" panose="02020603050405020304" pitchFamily="18" charset="0"/>
              </a:rPr>
              <a:t>Top mistakes you might think of!</a:t>
            </a:r>
            <a:endParaRPr lang="en-US" sz="2800" dirty="0">
              <a:latin typeface="Times New Roman" panose="02020603050405020304" pitchFamily="18" charset="0"/>
              <a:cs typeface="Times New Roman" panose="02020603050405020304" pitchFamily="18" charset="0"/>
            </a:endParaRPr>
          </a:p>
        </p:txBody>
      </p:sp>
      <p:sp>
        <p:nvSpPr>
          <p:cNvPr id="18" name="Multiply 17"/>
          <p:cNvSpPr/>
          <p:nvPr/>
        </p:nvSpPr>
        <p:spPr>
          <a:xfrm>
            <a:off x="707010" y="1661046"/>
            <a:ext cx="565609" cy="782424"/>
          </a:xfrm>
          <a:prstGeom prst="mathMultiply">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9" name="Multiply 18"/>
          <p:cNvSpPr/>
          <p:nvPr/>
        </p:nvSpPr>
        <p:spPr>
          <a:xfrm>
            <a:off x="707010" y="3438857"/>
            <a:ext cx="565609" cy="782424"/>
          </a:xfrm>
          <a:prstGeom prst="mathMultiply">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0" name="Multiply 19"/>
          <p:cNvSpPr/>
          <p:nvPr/>
        </p:nvSpPr>
        <p:spPr>
          <a:xfrm>
            <a:off x="707010" y="4500495"/>
            <a:ext cx="565609" cy="782424"/>
          </a:xfrm>
          <a:prstGeom prst="mathMultiply">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1" name="Multiply 20"/>
          <p:cNvSpPr/>
          <p:nvPr/>
        </p:nvSpPr>
        <p:spPr>
          <a:xfrm>
            <a:off x="707010" y="5506455"/>
            <a:ext cx="565609" cy="782424"/>
          </a:xfrm>
          <a:prstGeom prst="mathMultiply">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86596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ppt_x"/>
                                          </p:val>
                                        </p:tav>
                                        <p:tav tm="100000">
                                          <p:val>
                                            <p:strVal val="#ppt_x"/>
                                          </p:val>
                                        </p:tav>
                                      </p:tavLst>
                                    </p:anim>
                                    <p:anim calcmode="lin" valueType="num">
                                      <p:cBhvr additive="base">
                                        <p:cTn id="2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grpId="0" nodeType="click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p:cTn id="29" dur="500" fill="hold"/>
                                        <p:tgtEl>
                                          <p:spTgt spid="18"/>
                                        </p:tgtEl>
                                        <p:attrNameLst>
                                          <p:attrName>ppt_w</p:attrName>
                                        </p:attrNameLst>
                                      </p:cBhvr>
                                      <p:tavLst>
                                        <p:tav tm="0">
                                          <p:val>
                                            <p:fltVal val="0"/>
                                          </p:val>
                                        </p:tav>
                                        <p:tav tm="100000">
                                          <p:val>
                                            <p:strVal val="#ppt_w"/>
                                          </p:val>
                                        </p:tav>
                                      </p:tavLst>
                                    </p:anim>
                                    <p:anim calcmode="lin" valueType="num">
                                      <p:cBhvr>
                                        <p:cTn id="30" dur="500" fill="hold"/>
                                        <p:tgtEl>
                                          <p:spTgt spid="18"/>
                                        </p:tgtEl>
                                        <p:attrNameLst>
                                          <p:attrName>ppt_h</p:attrName>
                                        </p:attrNameLst>
                                      </p:cBhvr>
                                      <p:tavLst>
                                        <p:tav tm="0">
                                          <p:val>
                                            <p:fltVal val="0"/>
                                          </p:val>
                                        </p:tav>
                                        <p:tav tm="100000">
                                          <p:val>
                                            <p:strVal val="#ppt_h"/>
                                          </p:val>
                                        </p:tav>
                                      </p:tavLst>
                                    </p:anim>
                                    <p:animEffect transition="in" filter="fade">
                                      <p:cBhvr>
                                        <p:cTn id="31" dur="500"/>
                                        <p:tgtEl>
                                          <p:spTgt spid="18"/>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500" fill="hold"/>
                                        <p:tgtEl>
                                          <p:spTgt spid="8"/>
                                        </p:tgtEl>
                                        <p:attrNameLst>
                                          <p:attrName>ppt_w</p:attrName>
                                        </p:attrNameLst>
                                      </p:cBhvr>
                                      <p:tavLst>
                                        <p:tav tm="0">
                                          <p:val>
                                            <p:fltVal val="0"/>
                                          </p:val>
                                        </p:tav>
                                        <p:tav tm="100000">
                                          <p:val>
                                            <p:strVal val="#ppt_w"/>
                                          </p:val>
                                        </p:tav>
                                      </p:tavLst>
                                    </p:anim>
                                    <p:anim calcmode="lin" valueType="num">
                                      <p:cBhvr>
                                        <p:cTn id="37" dur="500" fill="hold"/>
                                        <p:tgtEl>
                                          <p:spTgt spid="8"/>
                                        </p:tgtEl>
                                        <p:attrNameLst>
                                          <p:attrName>ppt_h</p:attrName>
                                        </p:attrNameLst>
                                      </p:cBhvr>
                                      <p:tavLst>
                                        <p:tav tm="0">
                                          <p:val>
                                            <p:fltVal val="0"/>
                                          </p:val>
                                        </p:tav>
                                        <p:tav tm="100000">
                                          <p:val>
                                            <p:strVal val="#ppt_h"/>
                                          </p:val>
                                        </p:tav>
                                      </p:tavLst>
                                    </p:anim>
                                    <p:animEffect transition="in" filter="fade">
                                      <p:cBhvr>
                                        <p:cTn id="38" dur="500"/>
                                        <p:tgtEl>
                                          <p:spTgt spid="8"/>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p:cTn id="43" dur="500" fill="hold"/>
                                        <p:tgtEl>
                                          <p:spTgt spid="19"/>
                                        </p:tgtEl>
                                        <p:attrNameLst>
                                          <p:attrName>ppt_w</p:attrName>
                                        </p:attrNameLst>
                                      </p:cBhvr>
                                      <p:tavLst>
                                        <p:tav tm="0">
                                          <p:val>
                                            <p:fltVal val="0"/>
                                          </p:val>
                                        </p:tav>
                                        <p:tav tm="100000">
                                          <p:val>
                                            <p:strVal val="#ppt_w"/>
                                          </p:val>
                                        </p:tav>
                                      </p:tavLst>
                                    </p:anim>
                                    <p:anim calcmode="lin" valueType="num">
                                      <p:cBhvr>
                                        <p:cTn id="44" dur="500" fill="hold"/>
                                        <p:tgtEl>
                                          <p:spTgt spid="19"/>
                                        </p:tgtEl>
                                        <p:attrNameLst>
                                          <p:attrName>ppt_h</p:attrName>
                                        </p:attrNameLst>
                                      </p:cBhvr>
                                      <p:tavLst>
                                        <p:tav tm="0">
                                          <p:val>
                                            <p:fltVal val="0"/>
                                          </p:val>
                                        </p:tav>
                                        <p:tav tm="100000">
                                          <p:val>
                                            <p:strVal val="#ppt_h"/>
                                          </p:val>
                                        </p:tav>
                                      </p:tavLst>
                                    </p:anim>
                                    <p:animEffect transition="in" filter="fade">
                                      <p:cBhvr>
                                        <p:cTn id="45" dur="500"/>
                                        <p:tgtEl>
                                          <p:spTgt spid="19"/>
                                        </p:tgtEl>
                                      </p:cBhvr>
                                    </p:animEffect>
                                  </p:childTnLst>
                                </p:cTn>
                              </p:par>
                            </p:childTnLst>
                          </p:cTn>
                        </p:par>
                      </p:childTnLst>
                    </p:cTn>
                  </p:par>
                  <p:par>
                    <p:cTn id="46" fill="hold">
                      <p:stCondLst>
                        <p:cond delay="indefinite"/>
                      </p:stCondLst>
                      <p:childTnLst>
                        <p:par>
                          <p:cTn id="47" fill="hold">
                            <p:stCondLst>
                              <p:cond delay="0"/>
                            </p:stCondLst>
                            <p:childTnLst>
                              <p:par>
                                <p:cTn id="48" presetID="53" presetClass="entr" presetSubtype="16" fill="hold" grpId="0" nodeType="click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p:cTn id="50" dur="500" fill="hold"/>
                                        <p:tgtEl>
                                          <p:spTgt spid="20"/>
                                        </p:tgtEl>
                                        <p:attrNameLst>
                                          <p:attrName>ppt_w</p:attrName>
                                        </p:attrNameLst>
                                      </p:cBhvr>
                                      <p:tavLst>
                                        <p:tav tm="0">
                                          <p:val>
                                            <p:fltVal val="0"/>
                                          </p:val>
                                        </p:tav>
                                        <p:tav tm="100000">
                                          <p:val>
                                            <p:strVal val="#ppt_w"/>
                                          </p:val>
                                        </p:tav>
                                      </p:tavLst>
                                    </p:anim>
                                    <p:anim calcmode="lin" valueType="num">
                                      <p:cBhvr>
                                        <p:cTn id="51" dur="500" fill="hold"/>
                                        <p:tgtEl>
                                          <p:spTgt spid="20"/>
                                        </p:tgtEl>
                                        <p:attrNameLst>
                                          <p:attrName>ppt_h</p:attrName>
                                        </p:attrNameLst>
                                      </p:cBhvr>
                                      <p:tavLst>
                                        <p:tav tm="0">
                                          <p:val>
                                            <p:fltVal val="0"/>
                                          </p:val>
                                        </p:tav>
                                        <p:tav tm="100000">
                                          <p:val>
                                            <p:strVal val="#ppt_h"/>
                                          </p:val>
                                        </p:tav>
                                      </p:tavLst>
                                    </p:anim>
                                    <p:animEffect transition="in" filter="fade">
                                      <p:cBhvr>
                                        <p:cTn id="52" dur="500"/>
                                        <p:tgtEl>
                                          <p:spTgt spid="20"/>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p:cTn id="57" dur="500" fill="hold"/>
                                        <p:tgtEl>
                                          <p:spTgt spid="21"/>
                                        </p:tgtEl>
                                        <p:attrNameLst>
                                          <p:attrName>ppt_w</p:attrName>
                                        </p:attrNameLst>
                                      </p:cBhvr>
                                      <p:tavLst>
                                        <p:tav tm="0">
                                          <p:val>
                                            <p:fltVal val="0"/>
                                          </p:val>
                                        </p:tav>
                                        <p:tav tm="100000">
                                          <p:val>
                                            <p:strVal val="#ppt_w"/>
                                          </p:val>
                                        </p:tav>
                                      </p:tavLst>
                                    </p:anim>
                                    <p:anim calcmode="lin" valueType="num">
                                      <p:cBhvr>
                                        <p:cTn id="58" dur="500" fill="hold"/>
                                        <p:tgtEl>
                                          <p:spTgt spid="21"/>
                                        </p:tgtEl>
                                        <p:attrNameLst>
                                          <p:attrName>ppt_h</p:attrName>
                                        </p:attrNameLst>
                                      </p:cBhvr>
                                      <p:tavLst>
                                        <p:tav tm="0">
                                          <p:val>
                                            <p:fltVal val="0"/>
                                          </p:val>
                                        </p:tav>
                                        <p:tav tm="100000">
                                          <p:val>
                                            <p:strVal val="#ppt_h"/>
                                          </p:val>
                                        </p:tav>
                                      </p:tavLst>
                                    </p:anim>
                                    <p:animEffect transition="in" filter="fade">
                                      <p:cBhvr>
                                        <p:cTn id="5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3" grpId="0" animBg="1"/>
      <p:bldP spid="14" grpId="0" animBg="1"/>
      <p:bldP spid="15" grpId="0" animBg="1"/>
      <p:bldP spid="17" grpId="0" animBg="1"/>
      <p:bldP spid="18" grpId="0" animBg="1"/>
      <p:bldP spid="19" grpId="0" animBg="1"/>
      <p:bldP spid="20" grpId="0" animBg="1"/>
      <p:bldP spid="2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3921552" y="424207"/>
            <a:ext cx="3827282" cy="1357459"/>
          </a:xfrm>
          <a:prstGeom prst="roundRect">
            <a:avLst/>
          </a:prstGeom>
          <a:solidFill>
            <a:schemeClr val="tx1">
              <a:lumMod val="95000"/>
              <a:lumOff val="5000"/>
            </a:schemeClr>
          </a:solidFill>
          <a:ln>
            <a:solidFill>
              <a:schemeClr val="tx2">
                <a:lumMod val="20000"/>
                <a:lumOff val="80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latin typeface="Times New Roman" panose="02020603050405020304" pitchFamily="18" charset="0"/>
                <a:cs typeface="Times New Roman" panose="02020603050405020304" pitchFamily="18" charset="0"/>
              </a:rPr>
              <a:t>Why we study communication? </a:t>
            </a:r>
            <a:endParaRPr lang="en-US" sz="2800" dirty="0">
              <a:latin typeface="Times New Roman" panose="02020603050405020304" pitchFamily="18" charset="0"/>
              <a:cs typeface="Times New Roman" panose="02020603050405020304" pitchFamily="18" charset="0"/>
            </a:endParaRPr>
          </a:p>
        </p:txBody>
      </p:sp>
      <p:sp>
        <p:nvSpPr>
          <p:cNvPr id="8" name="Oval 7"/>
          <p:cNvSpPr/>
          <p:nvPr/>
        </p:nvSpPr>
        <p:spPr>
          <a:xfrm>
            <a:off x="1102938" y="1495718"/>
            <a:ext cx="2356700" cy="1951349"/>
          </a:xfrm>
          <a:prstGeom prst="ellipse">
            <a:avLst/>
          </a:prstGeom>
          <a:solidFill>
            <a:schemeClr val="tx1">
              <a:lumMod val="95000"/>
              <a:lumOff val="5000"/>
            </a:schemeClr>
          </a:solidFill>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For personal life</a:t>
            </a:r>
            <a:endParaRPr lang="en-US" sz="2400" dirty="0">
              <a:latin typeface="Times New Roman" panose="02020603050405020304" pitchFamily="18" charset="0"/>
              <a:cs typeface="Times New Roman" panose="02020603050405020304" pitchFamily="18" charset="0"/>
            </a:endParaRPr>
          </a:p>
        </p:txBody>
      </p:sp>
      <p:sp>
        <p:nvSpPr>
          <p:cNvPr id="10" name="Rectangle 9"/>
          <p:cNvSpPr/>
          <p:nvPr/>
        </p:nvSpPr>
        <p:spPr>
          <a:xfrm>
            <a:off x="491522" y="3631495"/>
            <a:ext cx="7530688" cy="882678"/>
          </a:xfrm>
          <a:prstGeom prst="rect">
            <a:avLst/>
          </a:prstGeom>
          <a:solidFill>
            <a:schemeClr val="accent5">
              <a:lumMod val="20000"/>
              <a:lumOff val="80000"/>
            </a:schemeClr>
          </a:solidFill>
          <a:ln>
            <a:noFill/>
          </a:ln>
        </p:spPr>
        <p:txBody>
          <a:bodyPr wrap="square">
            <a:spAutoFit/>
          </a:bodyPr>
          <a:lstStyle/>
          <a:p>
            <a:pPr marL="285750" indent="-285750">
              <a:lnSpc>
                <a:spcPct val="107000"/>
              </a:lnSpc>
              <a:spcAft>
                <a:spcPts val="800"/>
              </a:spcAft>
              <a:buFont typeface="Arial" panose="020B0604020202020204" pitchFamily="34" charset="0"/>
              <a:buChar char="•"/>
            </a:pPr>
            <a:r>
              <a:rPr lang="en-US" sz="2400" b="1" dirty="0">
                <a:latin typeface="Times New Roman" panose="02020603050405020304" pitchFamily="18" charset="0"/>
                <a:ea typeface="Calibri" panose="020F0502020204030204" pitchFamily="34" charset="0"/>
                <a:cs typeface="Arial" panose="020B0604020202020204" pitchFamily="34" charset="0"/>
              </a:rPr>
              <a:t>Communication Influences Your Thinking about Yourself and Others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91522" y="4729512"/>
            <a:ext cx="7530687" cy="487506"/>
          </a:xfrm>
          <a:prstGeom prst="rect">
            <a:avLst/>
          </a:prstGeom>
          <a:solidFill>
            <a:schemeClr val="accent5">
              <a:lumMod val="20000"/>
              <a:lumOff val="80000"/>
            </a:schemeClr>
          </a:solidFill>
        </p:spPr>
        <p:txBody>
          <a:bodyPr wrap="square">
            <a:spAutoFit/>
          </a:bodyPr>
          <a:lstStyle/>
          <a:p>
            <a:pPr marL="285750" indent="-285750">
              <a:lnSpc>
                <a:spcPct val="107000"/>
              </a:lnSpc>
              <a:spcAft>
                <a:spcPts val="800"/>
              </a:spcAft>
              <a:buFont typeface="Arial" panose="020B0604020202020204" pitchFamily="34" charset="0"/>
              <a:buChar char="•"/>
            </a:pPr>
            <a:r>
              <a:rPr lang="en-US" sz="2400" b="1" dirty="0">
                <a:latin typeface="Times New Roman" panose="02020603050405020304" pitchFamily="18" charset="0"/>
                <a:ea typeface="Calibri" panose="020F0502020204030204" pitchFamily="34" charset="0"/>
                <a:cs typeface="Arial" panose="020B0604020202020204" pitchFamily="34" charset="0"/>
              </a:rPr>
              <a:t>Communication Influences How You Learn</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491523" y="5432357"/>
            <a:ext cx="7530686" cy="487506"/>
          </a:xfrm>
          <a:prstGeom prst="rect">
            <a:avLst/>
          </a:prstGeom>
          <a:solidFill>
            <a:schemeClr val="accent5">
              <a:lumMod val="20000"/>
              <a:lumOff val="80000"/>
            </a:schemeClr>
          </a:solidFill>
        </p:spPr>
        <p:txBody>
          <a:bodyPr wrap="square">
            <a:spAutoFit/>
          </a:bodyPr>
          <a:lstStyle/>
          <a:p>
            <a:pPr marL="285750" indent="-285750">
              <a:lnSpc>
                <a:spcPct val="107000"/>
              </a:lnSpc>
              <a:spcAft>
                <a:spcPts val="800"/>
              </a:spcAft>
              <a:buFont typeface="Arial" panose="020B0604020202020204" pitchFamily="34" charset="0"/>
              <a:buChar char="•"/>
            </a:pPr>
            <a:r>
              <a:rPr lang="en-US" sz="2400" b="1" dirty="0">
                <a:latin typeface="Times New Roman" panose="02020603050405020304" pitchFamily="18" charset="0"/>
                <a:ea typeface="Calibri" panose="020F0502020204030204" pitchFamily="34" charset="0"/>
                <a:cs typeface="Arial" panose="020B0604020202020204" pitchFamily="34" charset="0"/>
              </a:rPr>
              <a:t>Communication helps you build relationships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29598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ppt_x"/>
                                          </p:val>
                                        </p:tav>
                                        <p:tav tm="100000">
                                          <p:val>
                                            <p:strVal val="#ppt_x"/>
                                          </p:val>
                                        </p:tav>
                                      </p:tavLst>
                                    </p:anim>
                                    <p:anim calcmode="lin" valueType="num">
                                      <p:cBhvr additive="base">
                                        <p:cTn id="2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ppt_x"/>
                                          </p:val>
                                        </p:tav>
                                        <p:tav tm="100000">
                                          <p:val>
                                            <p:strVal val="#ppt_x"/>
                                          </p:val>
                                        </p:tav>
                                      </p:tavLst>
                                    </p:anim>
                                    <p:anim calcmode="lin" valueType="num">
                                      <p:cBhvr additive="base">
                                        <p:cTn id="3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P spid="11" grpId="0" animBg="1"/>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3921552" y="424207"/>
            <a:ext cx="3827282" cy="1357459"/>
          </a:xfrm>
          <a:prstGeom prst="roundRect">
            <a:avLst/>
          </a:prstGeom>
          <a:solidFill>
            <a:schemeClr val="tx1">
              <a:lumMod val="95000"/>
              <a:lumOff val="5000"/>
            </a:schemeClr>
          </a:solidFill>
          <a:ln>
            <a:solidFill>
              <a:schemeClr val="tx2">
                <a:lumMod val="20000"/>
                <a:lumOff val="80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latin typeface="Times New Roman" panose="02020603050405020304" pitchFamily="18" charset="0"/>
                <a:cs typeface="Times New Roman" panose="02020603050405020304" pitchFamily="18" charset="0"/>
              </a:rPr>
              <a:t>Why we study communication? </a:t>
            </a:r>
            <a:endParaRPr lang="en-US" sz="2800" dirty="0">
              <a:latin typeface="Times New Roman" panose="02020603050405020304" pitchFamily="18" charset="0"/>
              <a:cs typeface="Times New Roman" panose="02020603050405020304" pitchFamily="18" charset="0"/>
            </a:endParaRPr>
          </a:p>
        </p:txBody>
      </p:sp>
      <p:sp>
        <p:nvSpPr>
          <p:cNvPr id="9" name="Oval 8"/>
          <p:cNvSpPr/>
          <p:nvPr/>
        </p:nvSpPr>
        <p:spPr>
          <a:xfrm>
            <a:off x="1093510" y="1373169"/>
            <a:ext cx="2443113" cy="1930925"/>
          </a:xfrm>
          <a:prstGeom prst="ellipse">
            <a:avLst/>
          </a:prstGeom>
          <a:solidFill>
            <a:schemeClr val="tx1">
              <a:lumMod val="95000"/>
              <a:lumOff val="5000"/>
            </a:schemeClr>
          </a:solidFill>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For business life</a:t>
            </a:r>
            <a:endParaRPr lang="en-US" sz="2400" dirty="0">
              <a:latin typeface="Times New Roman" panose="02020603050405020304" pitchFamily="18" charset="0"/>
              <a:cs typeface="Times New Roman" panose="02020603050405020304" pitchFamily="18" charset="0"/>
            </a:endParaRPr>
          </a:p>
        </p:txBody>
      </p:sp>
      <p:sp>
        <p:nvSpPr>
          <p:cNvPr id="13" name="Rectangle 12"/>
          <p:cNvSpPr/>
          <p:nvPr/>
        </p:nvSpPr>
        <p:spPr>
          <a:xfrm>
            <a:off x="697562" y="3366122"/>
            <a:ext cx="7522611" cy="882678"/>
          </a:xfrm>
          <a:prstGeom prst="rect">
            <a:avLst/>
          </a:prstGeom>
          <a:solidFill>
            <a:schemeClr val="accent5">
              <a:lumMod val="20000"/>
              <a:lumOff val="80000"/>
            </a:schemeClr>
          </a:solidFill>
        </p:spPr>
        <p:txBody>
          <a:bodyPr wrap="square">
            <a:spAutoFit/>
          </a:bodyPr>
          <a:lstStyle/>
          <a:p>
            <a:pPr marL="285750" indent="-285750">
              <a:lnSpc>
                <a:spcPct val="107000"/>
              </a:lnSpc>
              <a:spcAft>
                <a:spcPts val="800"/>
              </a:spcAft>
              <a:buFont typeface="Arial" panose="020B0604020202020204" pitchFamily="34" charset="0"/>
              <a:buChar char="•"/>
            </a:pPr>
            <a:r>
              <a:rPr lang="en-US" sz="2400" b="1" dirty="0">
                <a:latin typeface="Times New Roman" panose="02020603050405020304" pitchFamily="18" charset="0"/>
                <a:ea typeface="Calibri" panose="020F0502020204030204" pitchFamily="34" charset="0"/>
                <a:cs typeface="Arial" panose="020B0604020202020204" pitchFamily="34" charset="0"/>
              </a:rPr>
              <a:t>Communication helps you impress others in the interview</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627111" y="4418438"/>
            <a:ext cx="7593061" cy="487506"/>
          </a:xfrm>
          <a:prstGeom prst="rect">
            <a:avLst/>
          </a:prstGeom>
          <a:solidFill>
            <a:schemeClr val="accent5">
              <a:lumMod val="20000"/>
              <a:lumOff val="80000"/>
            </a:schemeClr>
          </a:solidFill>
        </p:spPr>
        <p:txBody>
          <a:bodyPr wrap="square">
            <a:spAutoFit/>
          </a:bodyPr>
          <a:lstStyle/>
          <a:p>
            <a:pPr marL="285750" indent="-285750">
              <a:lnSpc>
                <a:spcPct val="107000"/>
              </a:lnSpc>
              <a:spcAft>
                <a:spcPts val="800"/>
              </a:spcAft>
              <a:buFont typeface="Arial" panose="020B0604020202020204" pitchFamily="34" charset="0"/>
              <a:buChar char="•"/>
            </a:pPr>
            <a:r>
              <a:rPr lang="en-US" sz="2400" b="1" dirty="0">
                <a:latin typeface="Times New Roman" panose="02020603050405020304" pitchFamily="18" charset="0"/>
                <a:ea typeface="Calibri" panose="020F0502020204030204" pitchFamily="34" charset="0"/>
                <a:cs typeface="Arial" panose="020B0604020202020204" pitchFamily="34" charset="0"/>
              </a:rPr>
              <a:t>Communication helps you get the job</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p:cNvSpPr/>
          <p:nvPr/>
        </p:nvSpPr>
        <p:spPr>
          <a:xfrm>
            <a:off x="591886" y="5075583"/>
            <a:ext cx="7522610" cy="487506"/>
          </a:xfrm>
          <a:prstGeom prst="rect">
            <a:avLst/>
          </a:prstGeom>
          <a:solidFill>
            <a:schemeClr val="accent5">
              <a:lumMod val="20000"/>
              <a:lumOff val="80000"/>
            </a:schemeClr>
          </a:solidFill>
        </p:spPr>
        <p:txBody>
          <a:bodyPr wrap="square">
            <a:spAutoFit/>
          </a:bodyPr>
          <a:lstStyle/>
          <a:p>
            <a:pPr marL="285750" indent="-285750">
              <a:lnSpc>
                <a:spcPct val="107000"/>
              </a:lnSpc>
              <a:spcAft>
                <a:spcPts val="800"/>
              </a:spcAft>
              <a:buFont typeface="Arial" panose="020B0604020202020204" pitchFamily="34" charset="0"/>
              <a:buChar char="•"/>
            </a:pPr>
            <a:r>
              <a:rPr lang="en-US" sz="2400" b="1" dirty="0">
                <a:latin typeface="Times New Roman" panose="02020603050405020304" pitchFamily="18" charset="0"/>
                <a:ea typeface="Calibri" panose="020F0502020204030204" pitchFamily="34" charset="0"/>
                <a:cs typeface="Arial" panose="020B0604020202020204" pitchFamily="34" charset="0"/>
              </a:rPr>
              <a:t>Communication develops you level</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627111" y="5812810"/>
            <a:ext cx="7452160" cy="487506"/>
          </a:xfrm>
          <a:prstGeom prst="rect">
            <a:avLst/>
          </a:prstGeom>
          <a:solidFill>
            <a:schemeClr val="accent5">
              <a:lumMod val="20000"/>
              <a:lumOff val="80000"/>
            </a:schemeClr>
          </a:solidFill>
        </p:spPr>
        <p:txBody>
          <a:bodyPr wrap="square">
            <a:spAutoFit/>
          </a:bodyPr>
          <a:lstStyle/>
          <a:p>
            <a:pPr marL="285750" indent="-285750">
              <a:lnSpc>
                <a:spcPct val="107000"/>
              </a:lnSpc>
              <a:spcAft>
                <a:spcPts val="800"/>
              </a:spcAft>
              <a:buFont typeface="Arial" panose="020B0604020202020204" pitchFamily="34" charset="0"/>
              <a:buChar char="•"/>
            </a:pPr>
            <a:r>
              <a:rPr lang="en-US" sz="2400" b="1" dirty="0">
                <a:latin typeface="Times New Roman" panose="02020603050405020304" pitchFamily="18" charset="0"/>
                <a:ea typeface="Calibri" panose="020F0502020204030204" pitchFamily="34" charset="0"/>
                <a:cs typeface="Arial" panose="020B0604020202020204" pitchFamily="34" charset="0"/>
              </a:rPr>
              <a:t>Communication Represents You and Your Employer</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86526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500" fill="hold"/>
                                        <p:tgtEl>
                                          <p:spTgt spid="13"/>
                                        </p:tgtEl>
                                        <p:attrNameLst>
                                          <p:attrName>ppt_x</p:attrName>
                                        </p:attrNameLst>
                                      </p:cBhvr>
                                      <p:tavLst>
                                        <p:tav tm="0">
                                          <p:val>
                                            <p:strVal val="#ppt_x"/>
                                          </p:val>
                                        </p:tav>
                                        <p:tav tm="100000">
                                          <p:val>
                                            <p:strVal val="#ppt_x"/>
                                          </p:val>
                                        </p:tav>
                                      </p:tavLst>
                                    </p:anim>
                                    <p:anim calcmode="lin" valueType="num">
                                      <p:cBhvr additive="base">
                                        <p:cTn id="1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4"/>
                                        </p:tgtEl>
                                        <p:attrNameLst>
                                          <p:attrName>style.visibility</p:attrName>
                                        </p:attrNameLst>
                                      </p:cBhvr>
                                      <p:to>
                                        <p:strVal val="visible"/>
                                      </p:to>
                                    </p:set>
                                    <p:anim calcmode="lin" valueType="num">
                                      <p:cBhvr additive="base">
                                        <p:cTn id="20" dur="500" fill="hold"/>
                                        <p:tgtEl>
                                          <p:spTgt spid="14"/>
                                        </p:tgtEl>
                                        <p:attrNameLst>
                                          <p:attrName>ppt_x</p:attrName>
                                        </p:attrNameLst>
                                      </p:cBhvr>
                                      <p:tavLst>
                                        <p:tav tm="0">
                                          <p:val>
                                            <p:strVal val="#ppt_x"/>
                                          </p:val>
                                        </p:tav>
                                        <p:tav tm="100000">
                                          <p:val>
                                            <p:strVal val="#ppt_x"/>
                                          </p:val>
                                        </p:tav>
                                      </p:tavLst>
                                    </p:anim>
                                    <p:anim calcmode="lin" valueType="num">
                                      <p:cBhvr additive="base">
                                        <p:cTn id="2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500" fill="hold"/>
                                        <p:tgtEl>
                                          <p:spTgt spid="15"/>
                                        </p:tgtEl>
                                        <p:attrNameLst>
                                          <p:attrName>ppt_x</p:attrName>
                                        </p:attrNameLst>
                                      </p:cBhvr>
                                      <p:tavLst>
                                        <p:tav tm="0">
                                          <p:val>
                                            <p:strVal val="#ppt_x"/>
                                          </p:val>
                                        </p:tav>
                                        <p:tav tm="100000">
                                          <p:val>
                                            <p:strVal val="#ppt_x"/>
                                          </p:val>
                                        </p:tav>
                                      </p:tavLst>
                                    </p:anim>
                                    <p:anim calcmode="lin" valueType="num">
                                      <p:cBhvr additive="base">
                                        <p:cTn id="2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ppt_x"/>
                                          </p:val>
                                        </p:tav>
                                        <p:tav tm="100000">
                                          <p:val>
                                            <p:strVal val="#ppt_x"/>
                                          </p:val>
                                        </p:tav>
                                      </p:tavLst>
                                    </p:anim>
                                    <p:anim calcmode="lin" valueType="num">
                                      <p:cBhvr additive="base">
                                        <p:cTn id="33"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3" grpId="0" animBg="1"/>
      <p:bldP spid="14" grpId="0" animBg="1"/>
      <p:bldP spid="15" grpId="0" animBg="1"/>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3912124" y="1291472"/>
            <a:ext cx="3893270" cy="2102177"/>
          </a:xfrm>
          <a:prstGeom prst="roundRect">
            <a:avLst/>
          </a:prstGeom>
          <a:solidFill>
            <a:schemeClr val="tx1">
              <a:lumMod val="95000"/>
              <a:lumOff val="5000"/>
            </a:schemeClr>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4482802" y="1873745"/>
            <a:ext cx="3031599" cy="937629"/>
          </a:xfrm>
          <a:prstGeom prst="rect">
            <a:avLst/>
          </a:prstGeom>
        </p:spPr>
        <p:txBody>
          <a:bodyPr wrap="none">
            <a:spAutoFit/>
          </a:bodyPr>
          <a:lstStyle/>
          <a:p>
            <a:pPr>
              <a:lnSpc>
                <a:spcPct val="107000"/>
              </a:lnSpc>
              <a:spcAft>
                <a:spcPts val="800"/>
              </a:spcAft>
            </a:pPr>
            <a:r>
              <a:rPr lang="en-US" sz="5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Section 1 </a:t>
            </a:r>
            <a:endParaRPr lang="en-US" sz="5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06088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91818" y="2092494"/>
            <a:ext cx="7057534" cy="882678"/>
          </a:xfrm>
          <a:prstGeom prst="rect">
            <a:avLst/>
          </a:prstGeom>
          <a:effectLst>
            <a:outerShdw blurRad="50800" dist="38100" dir="2700000" algn="tl" rotWithShape="0">
              <a:prstClr val="black">
                <a:alpha val="40000"/>
              </a:prstClr>
            </a:outerShdw>
            <a:reflection blurRad="6350" stA="50000" endA="300" endPos="90000" dist="50800" dir="5400000" sy="-100000" algn="bl" rotWithShape="0"/>
          </a:effectLst>
        </p:spPr>
        <p:txBody>
          <a:bodyPr wrap="square">
            <a:spAutoFit/>
          </a:bodyPr>
          <a:lstStyle/>
          <a:p>
            <a:pPr>
              <a:lnSpc>
                <a:spcPct val="107000"/>
              </a:lnSpc>
              <a:spcAft>
                <a:spcPts val="800"/>
              </a:spcAft>
            </a:pPr>
            <a:r>
              <a:rPr lang="en-US" sz="4800" b="1" dirty="0">
                <a:latin typeface="Times New Roman" panose="02020603050405020304" pitchFamily="18" charset="0"/>
                <a:ea typeface="Calibri" panose="020F0502020204030204" pitchFamily="34" charset="0"/>
                <a:cs typeface="Arial" panose="020B0604020202020204" pitchFamily="34" charset="0"/>
              </a:rPr>
              <a:t>What is </a:t>
            </a:r>
            <a:r>
              <a:rPr lang="en-US" sz="4800" b="1" dirty="0" smtClean="0">
                <a:latin typeface="Times New Roman" panose="02020603050405020304" pitchFamily="18" charset="0"/>
                <a:ea typeface="Calibri" panose="020F0502020204030204" pitchFamily="34" charset="0"/>
                <a:cs typeface="Arial" panose="020B0604020202020204" pitchFamily="34" charset="0"/>
              </a:rPr>
              <a:t>communication</a:t>
            </a:r>
            <a:endParaRPr lang="en-US" sz="4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08977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51934" y="2639506"/>
            <a:ext cx="7849386" cy="3785652"/>
          </a:xfrm>
          <a:prstGeom prst="rect">
            <a:avLst/>
          </a:prstGeom>
          <a:solidFill>
            <a:schemeClr val="accent5">
              <a:lumMod val="20000"/>
              <a:lumOff val="80000"/>
            </a:schemeClr>
          </a:solidFill>
        </p:spPr>
        <p:txBody>
          <a:bodyPr wrap="square">
            <a:spAutoFit/>
          </a:bodyPr>
          <a:lstStyle/>
          <a:p>
            <a:pPr>
              <a:spcBef>
                <a:spcPts val="1800"/>
              </a:spcBef>
              <a:spcAft>
                <a:spcPts val="1500"/>
              </a:spcAft>
            </a:pP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Communication is the collaborative process of using messages to create and participate in social reality. The most important aspects of our lives—our individual identities, relationships, organizations, communities, cultures, and ideas—are accomplished through com­munication. Each of these aspects is a part of social reality, or the set of social judgments members of a group agree upon. Social realities emerge through social interaction. Therefore, communication enables us to actualize possi­bility and achieve change and growth, both for ourselves and for our communities.</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Rounded Rectangle 4"/>
          <p:cNvSpPr/>
          <p:nvPr/>
        </p:nvSpPr>
        <p:spPr>
          <a:xfrm>
            <a:off x="3827284" y="0"/>
            <a:ext cx="3827282" cy="1357459"/>
          </a:xfrm>
          <a:prstGeom prst="roundRect">
            <a:avLst/>
          </a:prstGeom>
          <a:solidFill>
            <a:schemeClr val="tx1">
              <a:lumMod val="95000"/>
              <a:lumOff val="5000"/>
            </a:schemeClr>
          </a:solidFill>
          <a:ln>
            <a:solidFill>
              <a:schemeClr val="tx2">
                <a:lumMod val="20000"/>
                <a:lumOff val="80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latin typeface="Times New Roman" panose="02020603050405020304" pitchFamily="18" charset="0"/>
                <a:cs typeface="Times New Roman" panose="02020603050405020304" pitchFamily="18" charset="0"/>
              </a:rPr>
              <a:t>What is communication</a:t>
            </a:r>
            <a:endParaRPr lang="en-US" sz="2800" dirty="0">
              <a:latin typeface="Times New Roman" panose="02020603050405020304" pitchFamily="18" charset="0"/>
              <a:cs typeface="Times New Roman" panose="02020603050405020304" pitchFamily="18" charset="0"/>
            </a:endParaRPr>
          </a:p>
        </p:txBody>
      </p:sp>
      <p:sp>
        <p:nvSpPr>
          <p:cNvPr id="6" name="Round Same Side Corner Rectangle 5"/>
          <p:cNvSpPr/>
          <p:nvPr/>
        </p:nvSpPr>
        <p:spPr>
          <a:xfrm>
            <a:off x="1127403" y="1766356"/>
            <a:ext cx="3949630" cy="697583"/>
          </a:xfrm>
          <a:prstGeom prst="round2SameRect">
            <a:avLst/>
          </a:prstGeom>
          <a:solidFill>
            <a:schemeClr val="tx1">
              <a:lumMod val="95000"/>
              <a:lumOff val="5000"/>
            </a:schemeClr>
          </a:solidFill>
          <a:ln>
            <a:solidFill>
              <a:schemeClr val="bg1">
                <a:lumMod val="95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1127402" y="1765153"/>
            <a:ext cx="4029059" cy="523220"/>
          </a:xfrm>
          <a:prstGeom prst="rect">
            <a:avLst/>
          </a:prstGeom>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Defined </a:t>
            </a:r>
          </a:p>
        </p:txBody>
      </p:sp>
    </p:spTree>
    <p:extLst>
      <p:ext uri="{BB962C8B-B14F-4D97-AF65-F5344CB8AC3E}">
        <p14:creationId xmlns:p14="http://schemas.microsoft.com/office/powerpoint/2010/main" val="3250224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375552"/>
            <a:ext cx="7670275" cy="4524315"/>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The word </a:t>
            </a:r>
            <a:r>
              <a:rPr lang="en-US" sz="2400" i="1" dirty="0">
                <a:latin typeface="Times New Roman" panose="02020603050405020304" pitchFamily="18" charset="0"/>
                <a:cs typeface="Times New Roman" panose="02020603050405020304" pitchFamily="18" charset="0"/>
              </a:rPr>
              <a:t>communication </a:t>
            </a:r>
            <a:r>
              <a:rPr lang="en-US" sz="2400" dirty="0">
                <a:latin typeface="Times New Roman" panose="02020603050405020304" pitchFamily="18" charset="0"/>
                <a:cs typeface="Times New Roman" panose="02020603050405020304" pitchFamily="18" charset="0"/>
              </a:rPr>
              <a:t>comes from the Latin prefix </a:t>
            </a:r>
            <a:r>
              <a:rPr lang="en-US" sz="2400" i="1" dirty="0">
                <a:latin typeface="Times New Roman" panose="02020603050405020304" pitchFamily="18" charset="0"/>
                <a:cs typeface="Times New Roman" panose="02020603050405020304" pitchFamily="18" charset="0"/>
              </a:rPr>
              <a:t>co- </a:t>
            </a:r>
            <a:r>
              <a:rPr lang="en-US" sz="2400" dirty="0">
                <a:latin typeface="Times New Roman" panose="02020603050405020304" pitchFamily="18" charset="0"/>
                <a:cs typeface="Times New Roman" panose="02020603050405020304" pitchFamily="18" charset="0"/>
              </a:rPr>
              <a:t>(with, or together) and root word </a:t>
            </a:r>
            <a:r>
              <a:rPr lang="en-US" sz="2400" i="1" dirty="0" err="1">
                <a:latin typeface="Times New Roman" panose="02020603050405020304" pitchFamily="18" charset="0"/>
                <a:cs typeface="Times New Roman" panose="02020603050405020304" pitchFamily="18" charset="0"/>
              </a:rPr>
              <a:t>munia</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(sharing, giving, servicing). Therefore, communication requires the involvement of others. Just like many other things that you cannot do without the cooperation of others, such as sing a duet, be in a marriage, or count as a bas­ketball team, you cannot communicate by yourself. Communication is a collective activity in which people work jointly to create and share meaning. Although we sometimes say “I communicated” or “You communicated,” in reality, communica­tion is not something that an I or a You can do alone. Communication must be accomplished by a We.</a:t>
            </a:r>
          </a:p>
        </p:txBody>
      </p:sp>
      <p:sp>
        <p:nvSpPr>
          <p:cNvPr id="5" name="Rounded Rectangle 4"/>
          <p:cNvSpPr/>
          <p:nvPr/>
        </p:nvSpPr>
        <p:spPr>
          <a:xfrm>
            <a:off x="3827284" y="0"/>
            <a:ext cx="3827282" cy="1357459"/>
          </a:xfrm>
          <a:prstGeom prst="roundRect">
            <a:avLst/>
          </a:prstGeom>
          <a:solidFill>
            <a:schemeClr val="tx1">
              <a:lumMod val="95000"/>
              <a:lumOff val="5000"/>
            </a:schemeClr>
          </a:solidFill>
          <a:ln>
            <a:solidFill>
              <a:schemeClr val="tx2">
                <a:lumMod val="20000"/>
                <a:lumOff val="80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latin typeface="Times New Roman" panose="02020603050405020304" pitchFamily="18" charset="0"/>
                <a:cs typeface="Times New Roman" panose="02020603050405020304" pitchFamily="18" charset="0"/>
              </a:rPr>
              <a:t>What is communication</a:t>
            </a:r>
            <a:endParaRPr lang="en-US" sz="2800" dirty="0">
              <a:latin typeface="Times New Roman" panose="02020603050405020304" pitchFamily="18" charset="0"/>
              <a:cs typeface="Times New Roman" panose="02020603050405020304" pitchFamily="18" charset="0"/>
            </a:endParaRPr>
          </a:p>
        </p:txBody>
      </p:sp>
      <p:sp>
        <p:nvSpPr>
          <p:cNvPr id="6" name="Round Same Side Corner Rectangle 5"/>
          <p:cNvSpPr/>
          <p:nvPr/>
        </p:nvSpPr>
        <p:spPr>
          <a:xfrm>
            <a:off x="740904" y="1517714"/>
            <a:ext cx="5254543" cy="697583"/>
          </a:xfrm>
          <a:prstGeom prst="round2SameRect">
            <a:avLst/>
          </a:prstGeom>
          <a:solidFill>
            <a:schemeClr val="tx1">
              <a:lumMod val="95000"/>
              <a:lumOff val="5000"/>
            </a:schemeClr>
          </a:solidFill>
          <a:ln>
            <a:solidFill>
              <a:schemeClr val="bg1">
                <a:lumMod val="95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740904" y="1604896"/>
            <a:ext cx="5051383" cy="523220"/>
          </a:xfrm>
          <a:prstGeom prst="rect">
            <a:avLst/>
          </a:prstGeom>
        </p:spPr>
        <p:txBody>
          <a:bodyPr wrap="non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is collaborative</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 name="Minus 1"/>
          <p:cNvSpPr/>
          <p:nvPr/>
        </p:nvSpPr>
        <p:spPr>
          <a:xfrm>
            <a:off x="6598763" y="2582945"/>
            <a:ext cx="697583" cy="386499"/>
          </a:xfrm>
          <a:prstGeom prst="mathMinus">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8" name="Minus 7"/>
          <p:cNvSpPr/>
          <p:nvPr/>
        </p:nvSpPr>
        <p:spPr>
          <a:xfrm>
            <a:off x="3921551" y="2969444"/>
            <a:ext cx="1244337" cy="386499"/>
          </a:xfrm>
          <a:prstGeom prst="mathMinus">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76261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ppt_x"/>
                                          </p:val>
                                        </p:tav>
                                        <p:tav tm="100000">
                                          <p:val>
                                            <p:strVal val="#ppt_x"/>
                                          </p:val>
                                        </p:tav>
                                      </p:tavLst>
                                    </p:anim>
                                    <p:anim calcmode="lin" valueType="num">
                                      <p:cBhvr additive="base">
                                        <p:cTn id="2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p:bldP spid="2"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49898" y="2696067"/>
            <a:ext cx="6906703" cy="2677656"/>
          </a:xfrm>
          <a:prstGeom prst="rect">
            <a:avLst/>
          </a:prstGeom>
          <a:solidFill>
            <a:schemeClr val="accent5">
              <a:lumMod val="20000"/>
              <a:lumOff val="80000"/>
            </a:schemeClr>
          </a:solidFill>
        </p:spPr>
        <p:txBody>
          <a:bodyPr wrap="square">
            <a:spAutoFit/>
          </a:bodyPr>
          <a:lstStyle/>
          <a:p>
            <a:pPr>
              <a:spcBef>
                <a:spcPts val="1800"/>
              </a:spcBef>
              <a:spcAft>
                <a:spcPts val="1500"/>
              </a:spcAft>
            </a:pPr>
            <a:r>
              <a:rPr lang="en-US" sz="2400" dirty="0">
                <a:latin typeface="Times New Roman" panose="02020603050405020304" pitchFamily="18" charset="0"/>
                <a:ea typeface="Calibri" panose="020F0502020204030204" pitchFamily="34" charset="0"/>
                <a:cs typeface="Times New Roman" panose="02020603050405020304" pitchFamily="18" charset="0"/>
              </a:rPr>
              <a:t>Communication is a dynamic, ongoing process. Unlike a thing, which is static, a process unfolds over time. As individuals exchange and interpret messages, their communication develops a particular history. The messages used in the past influ­ence the nature and the interpretation of the messages used in the present and the future.</a:t>
            </a:r>
          </a:p>
        </p:txBody>
      </p:sp>
      <p:sp>
        <p:nvSpPr>
          <p:cNvPr id="5" name="Rounded Rectangle 4"/>
          <p:cNvSpPr/>
          <p:nvPr/>
        </p:nvSpPr>
        <p:spPr>
          <a:xfrm>
            <a:off x="3827284" y="0"/>
            <a:ext cx="3827282" cy="1357459"/>
          </a:xfrm>
          <a:prstGeom prst="roundRect">
            <a:avLst/>
          </a:prstGeom>
          <a:solidFill>
            <a:schemeClr val="tx1">
              <a:lumMod val="95000"/>
              <a:lumOff val="5000"/>
            </a:schemeClr>
          </a:solidFill>
          <a:ln>
            <a:solidFill>
              <a:schemeClr val="tx2">
                <a:lumMod val="20000"/>
                <a:lumOff val="80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latin typeface="Times New Roman" panose="02020603050405020304" pitchFamily="18" charset="0"/>
                <a:cs typeface="Times New Roman" panose="02020603050405020304" pitchFamily="18" charset="0"/>
              </a:rPr>
              <a:t>What is communication</a:t>
            </a:r>
            <a:endParaRPr lang="en-US" sz="2800" dirty="0">
              <a:latin typeface="Times New Roman" panose="02020603050405020304" pitchFamily="18" charset="0"/>
              <a:cs typeface="Times New Roman" panose="02020603050405020304" pitchFamily="18" charset="0"/>
            </a:endParaRPr>
          </a:p>
        </p:txBody>
      </p:sp>
      <p:sp>
        <p:nvSpPr>
          <p:cNvPr id="6" name="Round Same Side Corner Rectangle 5"/>
          <p:cNvSpPr/>
          <p:nvPr/>
        </p:nvSpPr>
        <p:spPr>
          <a:xfrm>
            <a:off x="740904" y="1765153"/>
            <a:ext cx="4567212" cy="697583"/>
          </a:xfrm>
          <a:prstGeom prst="round2SameRect">
            <a:avLst/>
          </a:prstGeom>
          <a:solidFill>
            <a:schemeClr val="tx1">
              <a:lumMod val="95000"/>
              <a:lumOff val="5000"/>
            </a:schemeClr>
          </a:solidFill>
          <a:ln>
            <a:solidFill>
              <a:schemeClr val="bg1">
                <a:lumMod val="95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740904" y="1765153"/>
            <a:ext cx="4567212" cy="523220"/>
          </a:xfrm>
          <a:prstGeom prst="rect">
            <a:avLst/>
          </a:prstGeom>
        </p:spPr>
        <p:txBody>
          <a:bodyPr wrap="non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is a process </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88871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0237" y="2526381"/>
            <a:ext cx="6394514" cy="2308324"/>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Messages rely on a common system of symbols, signs, and gestures to carry information and to generate shared mean­ings between participants. Individuals give unique contribu­tions to communication interactions in the form of the verbal and/or nonverbal messages they use.</a:t>
            </a:r>
          </a:p>
        </p:txBody>
      </p:sp>
      <p:sp>
        <p:nvSpPr>
          <p:cNvPr id="5" name="Rounded Rectangle 4"/>
          <p:cNvSpPr/>
          <p:nvPr/>
        </p:nvSpPr>
        <p:spPr>
          <a:xfrm>
            <a:off x="3827284" y="0"/>
            <a:ext cx="3827282" cy="1357459"/>
          </a:xfrm>
          <a:prstGeom prst="roundRect">
            <a:avLst/>
          </a:prstGeom>
          <a:solidFill>
            <a:schemeClr val="tx1">
              <a:lumMod val="95000"/>
              <a:lumOff val="5000"/>
            </a:schemeClr>
          </a:solidFill>
          <a:ln>
            <a:solidFill>
              <a:schemeClr val="tx2">
                <a:lumMod val="20000"/>
                <a:lumOff val="80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latin typeface="Times New Roman" panose="02020603050405020304" pitchFamily="18" charset="0"/>
                <a:cs typeface="Times New Roman" panose="02020603050405020304" pitchFamily="18" charset="0"/>
              </a:rPr>
              <a:t>What is communication</a:t>
            </a:r>
            <a:endParaRPr lang="en-US" sz="2800" dirty="0">
              <a:latin typeface="Times New Roman" panose="02020603050405020304" pitchFamily="18" charset="0"/>
              <a:cs typeface="Times New Roman" panose="02020603050405020304" pitchFamily="18" charset="0"/>
            </a:endParaRPr>
          </a:p>
        </p:txBody>
      </p:sp>
      <p:sp>
        <p:nvSpPr>
          <p:cNvPr id="6" name="Round Same Side Corner Rectangle 5"/>
          <p:cNvSpPr/>
          <p:nvPr/>
        </p:nvSpPr>
        <p:spPr>
          <a:xfrm>
            <a:off x="689061" y="1517714"/>
            <a:ext cx="5575055" cy="697583"/>
          </a:xfrm>
          <a:prstGeom prst="round2SameRect">
            <a:avLst/>
          </a:prstGeom>
          <a:solidFill>
            <a:schemeClr val="tx1">
              <a:lumMod val="95000"/>
              <a:lumOff val="5000"/>
            </a:schemeClr>
          </a:solidFill>
          <a:ln>
            <a:solidFill>
              <a:schemeClr val="bg1">
                <a:lumMod val="95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740904" y="1604896"/>
            <a:ext cx="5471370" cy="523220"/>
          </a:xfrm>
          <a:prstGeom prst="rect">
            <a:avLst/>
          </a:prstGeom>
        </p:spPr>
        <p:txBody>
          <a:bodyPr wrap="non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involves messages</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70176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9981" y="2326080"/>
            <a:ext cx="7242926" cy="4401205"/>
          </a:xfrm>
          <a:prstGeom prst="rect">
            <a:avLst/>
          </a:prstGeom>
          <a:solidFill>
            <a:schemeClr val="accent5">
              <a:lumMod val="20000"/>
              <a:lumOff val="8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In addition to playing a role in the creation of social reality, communication allows us to participate, or take part, in social reality. When people communicate, they rely on shared understandings to accomplish objectives. Communication allows us to entertain, persuade, inform, comfort, regulate, and support one another. The fact that communication involves both creation and participation demon­strates communication is fundamentally dual-natured. Communication makes and does. The ancient Greeks referred to the making and doing functions of communication as </a:t>
            </a:r>
            <a:r>
              <a:rPr lang="en-US" sz="2000" i="1" dirty="0" err="1">
                <a:latin typeface="Times New Roman" panose="02020603050405020304" pitchFamily="18" charset="0"/>
                <a:cs typeface="Times New Roman" panose="02020603050405020304" pitchFamily="18" charset="0"/>
              </a:rPr>
              <a:t>poiesis</a:t>
            </a:r>
            <a:r>
              <a:rPr lang="en-US" sz="2000" i="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and </a:t>
            </a:r>
            <a:r>
              <a:rPr lang="en-US" sz="2000" i="1" dirty="0">
                <a:latin typeface="Times New Roman" panose="02020603050405020304" pitchFamily="18" charset="0"/>
                <a:cs typeface="Times New Roman" panose="02020603050405020304" pitchFamily="18" charset="0"/>
              </a:rPr>
              <a:t>praxis. </a:t>
            </a:r>
            <a:r>
              <a:rPr lang="en-US" sz="2000" dirty="0">
                <a:latin typeface="Times New Roman" panose="02020603050405020304" pitchFamily="18" charset="0"/>
                <a:cs typeface="Times New Roman" panose="02020603050405020304" pitchFamily="18" charset="0"/>
              </a:rPr>
              <a:t>Historically, most scholars and everyday people have paid more attention to communication praxis, or how communi­cation can be used as an instrument to accomplish things. Recently, however, the creative (</a:t>
            </a:r>
            <a:r>
              <a:rPr lang="en-US" sz="2000" dirty="0" err="1">
                <a:latin typeface="Times New Roman" panose="02020603050405020304" pitchFamily="18" charset="0"/>
                <a:cs typeface="Times New Roman" panose="02020603050405020304" pitchFamily="18" charset="0"/>
              </a:rPr>
              <a:t>poiesis</a:t>
            </a:r>
            <a:r>
              <a:rPr lang="en-US" sz="2000" dirty="0">
                <a:latin typeface="Times New Roman" panose="02020603050405020304" pitchFamily="18" charset="0"/>
                <a:cs typeface="Times New Roman" panose="02020603050405020304" pitchFamily="18" charset="0"/>
              </a:rPr>
              <a:t>) aspect of communication has received greater appreciation. </a:t>
            </a:r>
          </a:p>
        </p:txBody>
      </p:sp>
      <p:sp>
        <p:nvSpPr>
          <p:cNvPr id="5" name="Rounded Rectangle 4"/>
          <p:cNvSpPr/>
          <p:nvPr/>
        </p:nvSpPr>
        <p:spPr>
          <a:xfrm>
            <a:off x="3827284" y="0"/>
            <a:ext cx="3827282" cy="1357459"/>
          </a:xfrm>
          <a:prstGeom prst="roundRect">
            <a:avLst/>
          </a:prstGeom>
          <a:solidFill>
            <a:schemeClr val="tx1">
              <a:lumMod val="95000"/>
              <a:lumOff val="5000"/>
            </a:schemeClr>
          </a:solidFill>
          <a:ln>
            <a:solidFill>
              <a:schemeClr val="tx2">
                <a:lumMod val="20000"/>
                <a:lumOff val="80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latin typeface="Times New Roman" panose="02020603050405020304" pitchFamily="18" charset="0"/>
                <a:cs typeface="Times New Roman" panose="02020603050405020304" pitchFamily="18" charset="0"/>
              </a:rPr>
              <a:t>What is communication</a:t>
            </a:r>
            <a:endParaRPr lang="en-US" sz="2800" dirty="0">
              <a:latin typeface="Times New Roman" panose="02020603050405020304" pitchFamily="18" charset="0"/>
              <a:cs typeface="Times New Roman" panose="02020603050405020304" pitchFamily="18" charset="0"/>
            </a:endParaRPr>
          </a:p>
        </p:txBody>
      </p:sp>
      <p:sp>
        <p:nvSpPr>
          <p:cNvPr id="6" name="Round Same Side Corner Rectangle 5"/>
          <p:cNvSpPr/>
          <p:nvPr/>
        </p:nvSpPr>
        <p:spPr>
          <a:xfrm>
            <a:off x="270237" y="1406932"/>
            <a:ext cx="5575055" cy="697583"/>
          </a:xfrm>
          <a:prstGeom prst="round2SameRect">
            <a:avLst/>
          </a:prstGeom>
          <a:solidFill>
            <a:schemeClr val="tx1">
              <a:lumMod val="95000"/>
              <a:lumOff val="5000"/>
            </a:schemeClr>
          </a:solidFill>
          <a:ln>
            <a:solidFill>
              <a:schemeClr val="bg1">
                <a:lumMod val="95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740904" y="1604896"/>
            <a:ext cx="5272597" cy="523220"/>
          </a:xfrm>
          <a:prstGeom prst="rect">
            <a:avLst/>
          </a:prstGeom>
        </p:spPr>
        <p:txBody>
          <a:bodyPr wrap="non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is participatory</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63322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0237" y="2526381"/>
            <a:ext cx="6837574" cy="4154984"/>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ea typeface="Tahoma" panose="020B0604030504040204" pitchFamily="34" charset="0"/>
                <a:cs typeface="Times New Roman" panose="02020603050405020304" pitchFamily="18" charset="0"/>
              </a:rPr>
              <a:t>Creativity is the act of transforming new and imagined ideas into reality. It sometimes appears that the process of communication merely conveys information about the world “as it is,” or that the messages we use simply describe a reality that already exists. In actuality, communication shapes and creates new social realities for ourselves and for oth­ers. Anyone who has witnessed the power of a label such as bully, loser, or genius to alter perceptions and reinforce behaviors has seen firsthand the ways in which communication creates reality.</a:t>
            </a:r>
          </a:p>
        </p:txBody>
      </p:sp>
      <p:sp>
        <p:nvSpPr>
          <p:cNvPr id="5" name="Rounded Rectangle 4"/>
          <p:cNvSpPr/>
          <p:nvPr/>
        </p:nvSpPr>
        <p:spPr>
          <a:xfrm>
            <a:off x="3827284" y="0"/>
            <a:ext cx="3827282" cy="1357459"/>
          </a:xfrm>
          <a:prstGeom prst="roundRect">
            <a:avLst/>
          </a:prstGeom>
          <a:solidFill>
            <a:schemeClr val="tx1">
              <a:lumMod val="95000"/>
              <a:lumOff val="5000"/>
            </a:schemeClr>
          </a:solidFill>
          <a:ln>
            <a:solidFill>
              <a:schemeClr val="tx2">
                <a:lumMod val="20000"/>
                <a:lumOff val="80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latin typeface="Times New Roman" panose="02020603050405020304" pitchFamily="18" charset="0"/>
                <a:cs typeface="Times New Roman" panose="02020603050405020304" pitchFamily="18" charset="0"/>
              </a:rPr>
              <a:t>What is communication</a:t>
            </a:r>
            <a:endParaRPr lang="en-US" sz="2800" dirty="0">
              <a:latin typeface="Times New Roman" panose="02020603050405020304" pitchFamily="18" charset="0"/>
              <a:cs typeface="Times New Roman" panose="02020603050405020304" pitchFamily="18" charset="0"/>
            </a:endParaRPr>
          </a:p>
        </p:txBody>
      </p:sp>
      <p:sp>
        <p:nvSpPr>
          <p:cNvPr id="6" name="Round Same Side Corner Rectangle 5"/>
          <p:cNvSpPr/>
          <p:nvPr/>
        </p:nvSpPr>
        <p:spPr>
          <a:xfrm>
            <a:off x="396830" y="1517714"/>
            <a:ext cx="5575055" cy="697583"/>
          </a:xfrm>
          <a:prstGeom prst="round2SameRect">
            <a:avLst/>
          </a:prstGeom>
          <a:solidFill>
            <a:schemeClr val="tx1">
              <a:lumMod val="95000"/>
              <a:lumOff val="5000"/>
            </a:schemeClr>
          </a:solidFill>
          <a:ln>
            <a:solidFill>
              <a:schemeClr val="bg1">
                <a:lumMod val="95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740904" y="1604896"/>
            <a:ext cx="4286686" cy="523220"/>
          </a:xfrm>
          <a:prstGeom prst="rect">
            <a:avLst/>
          </a:prstGeom>
        </p:spPr>
        <p:txBody>
          <a:bodyPr wrap="non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is creative</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26114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94439" y="1599789"/>
            <a:ext cx="7917552" cy="921534"/>
          </a:xfrm>
          <a:prstGeom prst="rect">
            <a:avLst/>
          </a:prstGeom>
          <a:effectLst>
            <a:reflection blurRad="6350" stA="50000" endA="300" endPos="90000" dir="5400000" sy="-100000" algn="bl" rotWithShape="0"/>
          </a:effectLst>
        </p:spPr>
        <p:txBody>
          <a:bodyPr wrap="none">
            <a:spAutoFit/>
          </a:bodyPr>
          <a:lstStyle/>
          <a:p>
            <a:pPr>
              <a:lnSpc>
                <a:spcPct val="107000"/>
              </a:lnSpc>
              <a:spcAft>
                <a:spcPts val="800"/>
              </a:spcAft>
            </a:pPr>
            <a:r>
              <a:rPr lang="en-US" sz="5400" b="1" dirty="0">
                <a:latin typeface="Times New Roman" panose="02020603050405020304" pitchFamily="18" charset="0"/>
                <a:ea typeface="Calibri" panose="020F0502020204030204" pitchFamily="34" charset="0"/>
                <a:cs typeface="Times New Roman" panose="02020603050405020304" pitchFamily="18" charset="0"/>
              </a:rPr>
              <a:t>History of communication</a:t>
            </a:r>
          </a:p>
        </p:txBody>
      </p:sp>
      <p:sp>
        <p:nvSpPr>
          <p:cNvPr id="3" name="Rectangle 2"/>
          <p:cNvSpPr/>
          <p:nvPr/>
        </p:nvSpPr>
        <p:spPr>
          <a:xfrm>
            <a:off x="3701604" y="3939601"/>
            <a:ext cx="4094967" cy="530145"/>
          </a:xfrm>
          <a:prstGeom prst="rect">
            <a:avLst/>
          </a:prstGeom>
          <a:ln>
            <a:solidFill>
              <a:schemeClr val="bg1">
                <a:lumMod val="95000"/>
                <a:lumOff val="5000"/>
              </a:schemeClr>
            </a:solidFill>
          </a:ln>
          <a:effectLst>
            <a:glow rad="101600">
              <a:schemeClr val="accent6">
                <a:satMod val="175000"/>
                <a:alpha val="40000"/>
              </a:schemeClr>
            </a:glow>
          </a:effectLst>
        </p:spPr>
        <p:txBody>
          <a:bodyPr wrap="none">
            <a:spAutoFit/>
          </a:bodyPr>
          <a:lstStyle/>
          <a:p>
            <a:pPr>
              <a:lnSpc>
                <a:spcPct val="107000"/>
              </a:lnSpc>
              <a:spcAft>
                <a:spcPts val="800"/>
              </a:spcAft>
            </a:pPr>
            <a:r>
              <a:rPr lang="en-US" sz="2800" i="1" dirty="0">
                <a:solidFill>
                  <a:schemeClr val="accent3">
                    <a:lumMod val="75000"/>
                  </a:schemeClr>
                </a:solidFill>
                <a:latin typeface="Arial" panose="020B0604020202020204" pitchFamily="34" charset="0"/>
                <a:ea typeface="Calibri" panose="020F0502020204030204" pitchFamily="34" charset="0"/>
                <a:cs typeface="Arial" panose="020B0604020202020204" pitchFamily="34" charset="0"/>
              </a:rPr>
              <a:t>Everything has a history.</a:t>
            </a:r>
            <a:endParaRPr lang="en-US" sz="2000" i="1" dirty="0">
              <a:solidFill>
                <a:schemeClr val="accent3">
                  <a:lumMod val="75000"/>
                </a:schemeClr>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37133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2824" y="1446561"/>
            <a:ext cx="6096000" cy="3926716"/>
          </a:xfrm>
          <a:prstGeom prst="rect">
            <a:avLst/>
          </a:prstGeom>
          <a:solidFill>
            <a:schemeClr val="accent5">
              <a:lumMod val="20000"/>
              <a:lumOff val="80000"/>
            </a:schemeClr>
          </a:solidFill>
        </p:spPr>
        <p:txBody>
          <a:bodyPr>
            <a:spAutoFit/>
          </a:bodyPr>
          <a:lstStyle/>
          <a:p>
            <a:pPr>
              <a:lnSpc>
                <a:spcPts val="2250"/>
              </a:lnSpc>
              <a:spcAft>
                <a:spcPts val="2250"/>
              </a:spcAft>
            </a:pP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Ancient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man was forced to be creative with communication and keep it consistent to maintain a common understanding. When speech originated around 500,000 BCE, communication was changed, but the system was not perfect and needed assistance.</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nSpc>
                <a:spcPts val="2250"/>
              </a:lnSpc>
              <a:spcAft>
                <a:spcPts val="2250"/>
              </a:spcAf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While </a:t>
            </a:r>
            <a:r>
              <a:rPr lang="en-US" sz="2400" b="1" dirty="0">
                <a:solidFill>
                  <a:schemeClr val="accent3">
                    <a:lumMod val="75000"/>
                  </a:schemeClr>
                </a:solidFill>
                <a:latin typeface="Times New Roman" panose="02020603050405020304" pitchFamily="18" charset="0"/>
                <a:ea typeface="Times New Roman" panose="02020603050405020304" pitchFamily="18" charset="0"/>
                <a:cs typeface="Times New Roman" panose="02020603050405020304" pitchFamily="18" charset="0"/>
                <a:hlinkClick r:id="rId2"/>
              </a:rPr>
              <a:t>verbal communication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was used in ancient times, symbols and images were still used to portray information. The earliest proven form of this is cave paintings. These images usually included scenes of hunting wild animals or stencils of human hands.</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3554972" y="282855"/>
            <a:ext cx="4365298" cy="579646"/>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ts val="3825"/>
              </a:lnSpc>
              <a:spcBef>
                <a:spcPts val="3000"/>
              </a:spcBef>
              <a:spcAft>
                <a:spcPts val="375"/>
              </a:spcAft>
            </a:pPr>
            <a:r>
              <a:rPr lang="en-US" sz="3200" b="1" dirty="0">
                <a:solidFill>
                  <a:schemeClr val="accent6">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Ancient communication</a:t>
            </a:r>
            <a:endParaRPr lang="en-US" sz="1100" dirty="0">
              <a:solidFill>
                <a:schemeClr val="accent6">
                  <a:lumMod val="20000"/>
                  <a:lumOff val="8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a:xfrm>
            <a:off x="7221912" y="1530439"/>
            <a:ext cx="4061971" cy="2164867"/>
          </a:xfrm>
          <a:prstGeom prst="rect">
            <a:avLst/>
          </a:prstGeom>
          <a:ln>
            <a:noFill/>
          </a:ln>
          <a:effectLst>
            <a:softEdge rad="112500"/>
          </a:effectLst>
        </p:spPr>
      </p:pic>
    </p:spTree>
    <p:extLst>
      <p:ext uri="{BB962C8B-B14F-4D97-AF65-F5344CB8AC3E}">
        <p14:creationId xmlns:p14="http://schemas.microsoft.com/office/powerpoint/2010/main" val="4114088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inVertical)">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2251" y="1671842"/>
            <a:ext cx="6096000" cy="4524315"/>
          </a:xfrm>
          <a:prstGeom prst="rect">
            <a:avLst/>
          </a:prstGeom>
          <a:solidFill>
            <a:schemeClr val="accent5">
              <a:lumMod val="20000"/>
              <a:lumOff val="80000"/>
            </a:schemeClr>
          </a:solidFill>
        </p:spPr>
        <p:txBody>
          <a:bodyPr>
            <a:spAutoFit/>
          </a:bodyPr>
          <a:lstStyle/>
          <a:p>
            <a:r>
              <a:rPr lang="en-US" sz="2400" dirty="0">
                <a:latin typeface="Times New Roman" panose="02020603050405020304" pitchFamily="18" charset="0"/>
                <a:cs typeface="Times New Roman" panose="02020603050405020304" pitchFamily="18" charset="0"/>
              </a:rPr>
              <a:t>People during ancient times can often be depicted as savage and unintelligent, but the opposite is true. The communication crafted during this period moved from simple drawings of people and animals to </a:t>
            </a:r>
            <a:r>
              <a:rPr lang="en-US" sz="2400" u="sng" dirty="0">
                <a:latin typeface="Times New Roman" panose="02020603050405020304" pitchFamily="18" charset="0"/>
                <a:cs typeface="Times New Roman" panose="02020603050405020304" pitchFamily="18" charset="0"/>
                <a:hlinkClick r:id="rId2"/>
              </a:rPr>
              <a:t>visual communication </a:t>
            </a:r>
            <a:r>
              <a:rPr lang="en-US" sz="2400" dirty="0">
                <a:latin typeface="Times New Roman" panose="02020603050405020304" pitchFamily="18" charset="0"/>
                <a:cs typeface="Times New Roman" panose="02020603050405020304" pitchFamily="18" charset="0"/>
              </a:rPr>
              <a:t>that could express entire ideas with one symbol. Their brain power fueled the original use of all types of communication that evolved into the channels we use today.</a:t>
            </a:r>
          </a:p>
          <a:p>
            <a:r>
              <a:rPr lang="en-US" sz="2400" dirty="0">
                <a:latin typeface="Times New Roman" panose="02020603050405020304" pitchFamily="18" charset="0"/>
                <a:cs typeface="Times New Roman" panose="02020603050405020304" pitchFamily="18" charset="0"/>
              </a:rPr>
              <a:t>While communication saw a lot of advancements during ancient times, that was only the beginning.</a:t>
            </a:r>
          </a:p>
        </p:txBody>
      </p:sp>
      <p:sp>
        <p:nvSpPr>
          <p:cNvPr id="3" name="Rectangle 2"/>
          <p:cNvSpPr/>
          <p:nvPr/>
        </p:nvSpPr>
        <p:spPr>
          <a:xfrm>
            <a:off x="3497344" y="348842"/>
            <a:ext cx="4477732" cy="579646"/>
          </a:xfrm>
          <a:prstGeom prst="rect">
            <a:avLst/>
          </a:prstGeom>
          <a:solidFill>
            <a:schemeClr val="tx1"/>
          </a:solidFill>
          <a:effectLst>
            <a:reflection blurRad="6350" stA="50000" endA="300" endPos="55000" dir="5400000" sy="-100000" algn="bl" rotWithShape="0"/>
          </a:effectLst>
        </p:spPr>
        <p:txBody>
          <a:bodyPr wrap="square">
            <a:spAutoFit/>
          </a:bodyPr>
          <a:lstStyle/>
          <a:p>
            <a:pPr>
              <a:lnSpc>
                <a:spcPts val="3825"/>
              </a:lnSpc>
              <a:spcBef>
                <a:spcPts val="3000"/>
              </a:spcBef>
              <a:spcAft>
                <a:spcPts val="375"/>
              </a:spcAft>
            </a:pPr>
            <a:r>
              <a:rPr lang="en-US" sz="3200" b="1" dirty="0">
                <a:solidFill>
                  <a:schemeClr val="accent6">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Ancient communication</a:t>
            </a:r>
            <a:endParaRPr lang="en-US" sz="1100" dirty="0">
              <a:solidFill>
                <a:schemeClr val="accent6">
                  <a:lumMod val="20000"/>
                  <a:lumOff val="8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a:xfrm>
            <a:off x="7286920" y="1681268"/>
            <a:ext cx="4119514" cy="2183721"/>
          </a:xfrm>
          <a:prstGeom prst="rect">
            <a:avLst/>
          </a:prstGeom>
          <a:ln>
            <a:noFill/>
          </a:ln>
          <a:effectLst>
            <a:softEdge rad="112500"/>
          </a:effectLst>
        </p:spPr>
      </p:pic>
    </p:spTree>
    <p:extLst>
      <p:ext uri="{BB962C8B-B14F-4D97-AF65-F5344CB8AC3E}">
        <p14:creationId xmlns:p14="http://schemas.microsoft.com/office/powerpoint/2010/main" val="3838779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7033" y="1351329"/>
            <a:ext cx="5398417" cy="4524315"/>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Communication saw new developments between ancient times and the 15th century. But if we dove into all of that, our entire history would be reading or writing about communication’s history. While it is interesting, we’ve all got things to do. So I’ll keep it brief: For the most part, communication before the 15th century included verbal communication and limited </a:t>
            </a:r>
            <a:r>
              <a:rPr lang="en-US" sz="2400" u="sng" dirty="0">
                <a:latin typeface="Times New Roman" panose="02020603050405020304" pitchFamily="18" charset="0"/>
                <a:cs typeface="Times New Roman" panose="02020603050405020304" pitchFamily="18" charset="0"/>
                <a:hlinkClick r:id="rId2"/>
              </a:rPr>
              <a:t>written communication</a:t>
            </a:r>
            <a:r>
              <a:rPr lang="en-US" sz="2400" dirty="0">
                <a:latin typeface="Times New Roman" panose="02020603050405020304" pitchFamily="18" charset="0"/>
                <a:cs typeface="Times New Roman" panose="02020603050405020304" pitchFamily="18" charset="0"/>
              </a:rPr>
              <a:t>. People spoke to each other and wrote handwritten notes for an individual or a group.</a:t>
            </a:r>
          </a:p>
        </p:txBody>
      </p:sp>
      <p:sp>
        <p:nvSpPr>
          <p:cNvPr id="3" name="Rectangle 2"/>
          <p:cNvSpPr/>
          <p:nvPr/>
        </p:nvSpPr>
        <p:spPr>
          <a:xfrm>
            <a:off x="2876242" y="414831"/>
            <a:ext cx="6859570"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15th and 16th century communication</a:t>
            </a:r>
          </a:p>
        </p:txBody>
      </p:sp>
    </p:spTree>
    <p:extLst>
      <p:ext uri="{BB962C8B-B14F-4D97-AF65-F5344CB8AC3E}">
        <p14:creationId xmlns:p14="http://schemas.microsoft.com/office/powerpoint/2010/main" val="388313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76242" y="414831"/>
            <a:ext cx="6859570"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15th and 16th century communication</a:t>
            </a:r>
          </a:p>
        </p:txBody>
      </p:sp>
      <p:sp>
        <p:nvSpPr>
          <p:cNvPr id="5" name="Rectangle 4"/>
          <p:cNvSpPr/>
          <p:nvPr/>
        </p:nvSpPr>
        <p:spPr>
          <a:xfrm>
            <a:off x="533346" y="1737759"/>
            <a:ext cx="6659305" cy="3046988"/>
          </a:xfrm>
          <a:prstGeom prst="rect">
            <a:avLst/>
          </a:prstGeom>
          <a:solidFill>
            <a:schemeClr val="accent5">
              <a:lumMod val="20000"/>
              <a:lumOff val="80000"/>
            </a:schemeClr>
          </a:solidFill>
        </p:spPr>
        <p:txBody>
          <a:bodyPr wrap="square">
            <a:spAutoFit/>
          </a:bodyPr>
          <a:lstStyle/>
          <a:p>
            <a:pPr>
              <a:spcAft>
                <a:spcPts val="2250"/>
              </a:spcAf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This all changed after the printing press was invented. The Bi Sheng and Wang Chen dynasties in China invented the first printing press in the 1300s, removing the need to hand write all paper messages. About 150 years later, Johannes Gutenberg of Germany crafted a modernized version of the printing press that was able to mass produce printed materials.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7986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2251" y="1822670"/>
            <a:ext cx="5398417" cy="3046988"/>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The invention of the printing press gave people the ability to conveniently produce large amounts of written material, but more importantly, it supported the flow of information among people. That is the true purpose of communication: sending and receiving messages. And eventually, that also became possible.</a:t>
            </a: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6730738" y="1822670"/>
            <a:ext cx="4157221" cy="2334551"/>
          </a:xfrm>
          <a:prstGeom prst="rect">
            <a:avLst/>
          </a:prstGeom>
          <a:ln>
            <a:noFill/>
          </a:ln>
          <a:effectLst>
            <a:softEdge rad="112500"/>
          </a:effectLst>
        </p:spPr>
      </p:pic>
      <p:sp>
        <p:nvSpPr>
          <p:cNvPr id="5" name="Rectangle 4"/>
          <p:cNvSpPr/>
          <p:nvPr/>
        </p:nvSpPr>
        <p:spPr>
          <a:xfrm>
            <a:off x="2876242" y="414831"/>
            <a:ext cx="6859570"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15th and 16th century communication</a:t>
            </a:r>
          </a:p>
        </p:txBody>
      </p:sp>
    </p:spTree>
    <p:extLst>
      <p:ext uri="{BB962C8B-B14F-4D97-AF65-F5344CB8AC3E}">
        <p14:creationId xmlns:p14="http://schemas.microsoft.com/office/powerpoint/2010/main" val="1999439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3432" y="1577573"/>
            <a:ext cx="7327438" cy="1938992"/>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The continued popularity of written communication caused the Printing Revolution to spill into the 17th century. Scientists were still publishing their discoveries and authors continued to tell stories, but at the same time, a lot was happening in the world.</a:t>
            </a:r>
          </a:p>
        </p:txBody>
      </p:sp>
      <p:sp>
        <p:nvSpPr>
          <p:cNvPr id="3" name="Rectangle 2"/>
          <p:cNvSpPr/>
          <p:nvPr/>
        </p:nvSpPr>
        <p:spPr>
          <a:xfrm>
            <a:off x="3790642" y="433685"/>
            <a:ext cx="5219699"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17th century communication</a:t>
            </a:r>
          </a:p>
        </p:txBody>
      </p:sp>
      <p:sp>
        <p:nvSpPr>
          <p:cNvPr id="4" name="Rectangle 3"/>
          <p:cNvSpPr/>
          <p:nvPr/>
        </p:nvSpPr>
        <p:spPr>
          <a:xfrm>
            <a:off x="223432" y="3976442"/>
            <a:ext cx="7327438" cy="2677656"/>
          </a:xfrm>
          <a:prstGeom prst="rect">
            <a:avLst/>
          </a:prstGeom>
          <a:solidFill>
            <a:schemeClr val="accent5">
              <a:lumMod val="20000"/>
              <a:lumOff val="80000"/>
            </a:schemeClr>
          </a:solidFill>
        </p:spPr>
        <p:txBody>
          <a:bodyPr wrap="square">
            <a:spAutoFit/>
          </a:bodyPr>
          <a:lstStyle/>
          <a:p>
            <a:pPr>
              <a:spcAft>
                <a:spcPts val="2250"/>
              </a:spcAf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War, famine, and domination became regular concerns of 17th century people. Mentions of these events stirred up a lot of curiosity among people that were out of the geographical loop. In 1690, the newspaper was invented to accommodate those people. Cities all over the world got into the habit of publishing a newspaper with local and international news to keep people informed.</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1329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inVertical)">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3114" y="1822670"/>
            <a:ext cx="5187554" cy="3046988"/>
          </a:xfrm>
          <a:prstGeom prst="rect">
            <a:avLst/>
          </a:prstGeom>
          <a:solidFill>
            <a:schemeClr val="accent5">
              <a:lumMod val="20000"/>
              <a:lumOff val="80000"/>
            </a:schemeClr>
          </a:solidFill>
        </p:spPr>
        <p:txBody>
          <a:bodyPr wrap="square">
            <a:spAutoFit/>
          </a:bodyPr>
          <a:lstStyle/>
          <a:p>
            <a:r>
              <a:rPr lang="en-US" sz="2400" dirty="0" smtClean="0">
                <a:latin typeface="Times New Roman" panose="02020603050405020304" pitchFamily="18" charset="0"/>
                <a:cs typeface="Times New Roman" panose="02020603050405020304" pitchFamily="18" charset="0"/>
              </a:rPr>
              <a:t>Before the 17th century, information was known and recorded, but options to release it were limited. With newspapers acting as a primary source of information, communication in the 17th century began to reflect the modern day communication model of sender and receiver.</a:t>
            </a:r>
            <a:endParaRPr lang="en-US" sz="2400" dirty="0">
              <a:latin typeface="Times New Roman" panose="02020603050405020304" pitchFamily="18" charset="0"/>
              <a:cs typeface="Times New Roman" panose="02020603050405020304" pitchFamily="18" charset="0"/>
            </a:endParaRPr>
          </a:p>
        </p:txBody>
      </p:sp>
      <p:pic>
        <p:nvPicPr>
          <p:cNvPr id="5" name="Picture 4"/>
          <p:cNvPicPr/>
          <p:nvPr/>
        </p:nvPicPr>
        <p:blipFill>
          <a:blip r:embed="rId2">
            <a:extLst>
              <a:ext uri="{28A0092B-C50C-407E-A947-70E740481C1C}">
                <a14:useLocalDpi xmlns:a14="http://schemas.microsoft.com/office/drawing/2010/main" val="0"/>
              </a:ext>
            </a:extLst>
          </a:blip>
          <a:stretch>
            <a:fillRect/>
          </a:stretch>
        </p:blipFill>
        <p:spPr>
          <a:xfrm>
            <a:off x="6683604" y="1822670"/>
            <a:ext cx="4154864" cy="2626782"/>
          </a:xfrm>
          <a:prstGeom prst="rect">
            <a:avLst/>
          </a:prstGeom>
          <a:ln>
            <a:noFill/>
          </a:ln>
          <a:effectLst>
            <a:softEdge rad="112500"/>
          </a:effectLst>
        </p:spPr>
      </p:pic>
      <p:sp>
        <p:nvSpPr>
          <p:cNvPr id="6" name="Rectangle 5"/>
          <p:cNvSpPr/>
          <p:nvPr/>
        </p:nvSpPr>
        <p:spPr>
          <a:xfrm>
            <a:off x="3357009" y="264002"/>
            <a:ext cx="5219699"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17th century communication</a:t>
            </a:r>
          </a:p>
        </p:txBody>
      </p:sp>
    </p:spTree>
    <p:extLst>
      <p:ext uri="{BB962C8B-B14F-4D97-AF65-F5344CB8AC3E}">
        <p14:creationId xmlns:p14="http://schemas.microsoft.com/office/powerpoint/2010/main" val="1566700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3113" y="1822670"/>
            <a:ext cx="6997501" cy="1938992"/>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In the 18th century, the public postal system was established. Letters were sent before this time period, but the system was flawed and inefficient. Delivery could take months, and even when the mail did reach its destination, it was left at a random public place.</a:t>
            </a:r>
          </a:p>
        </p:txBody>
      </p:sp>
      <p:sp>
        <p:nvSpPr>
          <p:cNvPr id="3" name="Rectangle 2"/>
          <p:cNvSpPr/>
          <p:nvPr/>
        </p:nvSpPr>
        <p:spPr>
          <a:xfrm>
            <a:off x="3149619" y="367698"/>
            <a:ext cx="5219699"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18th century communication</a:t>
            </a:r>
          </a:p>
        </p:txBody>
      </p:sp>
      <p:sp>
        <p:nvSpPr>
          <p:cNvPr id="4" name="Rectangle 3"/>
          <p:cNvSpPr/>
          <p:nvPr/>
        </p:nvSpPr>
        <p:spPr>
          <a:xfrm>
            <a:off x="393113" y="3982349"/>
            <a:ext cx="6479027" cy="2308324"/>
          </a:xfrm>
          <a:prstGeom prst="rect">
            <a:avLst/>
          </a:prstGeom>
          <a:solidFill>
            <a:schemeClr val="accent5">
              <a:lumMod val="20000"/>
              <a:lumOff val="80000"/>
            </a:schemeClr>
          </a:solidFill>
        </p:spPr>
        <p:txBody>
          <a:bodyPr wrap="square">
            <a:spAutoFit/>
          </a:bodyPr>
          <a:lstStyle/>
          <a:p>
            <a:pPr>
              <a:spcAft>
                <a:spcPts val="2250"/>
              </a:spcAf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Benjamin Franklin’s involvement in the U.S. postal system made the delivery of mail more productive. Routes were established to boost efficiency, post offices were created to keep drop off and pick up locations consistent, and costs were set in place to make the business profitable.</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9306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barn(inVertical)">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9164" y="1794244"/>
            <a:ext cx="6054820" cy="1938992"/>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As the 19th century came around, the great minds working towards improving communication took a large step. Electricity was incorporated into </a:t>
            </a:r>
            <a:r>
              <a:rPr lang="en-US" sz="2400" u="sng" dirty="0">
                <a:latin typeface="Times New Roman" panose="02020603050405020304" pitchFamily="18" charset="0"/>
                <a:cs typeface="Times New Roman" panose="02020603050405020304" pitchFamily="18" charset="0"/>
                <a:hlinkClick r:id="rId2"/>
              </a:rPr>
              <a:t>communication channels</a:t>
            </a:r>
            <a:r>
              <a:rPr lang="en-US" sz="2400" dirty="0">
                <a:latin typeface="Times New Roman" panose="02020603050405020304" pitchFamily="18" charset="0"/>
                <a:cs typeface="Times New Roman" panose="02020603050405020304" pitchFamily="18" charset="0"/>
              </a:rPr>
              <a:t>, coining the term telecommunications.</a:t>
            </a:r>
          </a:p>
        </p:txBody>
      </p:sp>
      <p:sp>
        <p:nvSpPr>
          <p:cNvPr id="3" name="Rectangle 2"/>
          <p:cNvSpPr/>
          <p:nvPr/>
        </p:nvSpPr>
        <p:spPr>
          <a:xfrm>
            <a:off x="3649241" y="509099"/>
            <a:ext cx="5219699"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19th century communication</a:t>
            </a:r>
          </a:p>
        </p:txBody>
      </p:sp>
      <p:sp>
        <p:nvSpPr>
          <p:cNvPr id="4" name="Rectangle 3"/>
          <p:cNvSpPr/>
          <p:nvPr/>
        </p:nvSpPr>
        <p:spPr>
          <a:xfrm>
            <a:off x="197961" y="4064274"/>
            <a:ext cx="6495070" cy="2308324"/>
          </a:xfrm>
          <a:prstGeom prst="rect">
            <a:avLst/>
          </a:prstGeom>
          <a:solidFill>
            <a:schemeClr val="accent5">
              <a:lumMod val="20000"/>
              <a:lumOff val="80000"/>
            </a:schemeClr>
          </a:solidFill>
        </p:spPr>
        <p:txBody>
          <a:bodyPr wrap="square">
            <a:spAutoFit/>
          </a:bodyPr>
          <a:lstStyle/>
          <a:p>
            <a:pPr>
              <a:spcAft>
                <a:spcPts val="2250"/>
              </a:spcAf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Telecommunications is the sending and receiving of information using electronic means. This can include wire, radio, or any other electromagnetic device. The combination of electricity and communication sparked the beginning of a long wave of innovations.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5984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inVertical)">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2265" y="1605329"/>
            <a:ext cx="5984267" cy="1938992"/>
          </a:xfrm>
          <a:prstGeom prst="rect">
            <a:avLst/>
          </a:prstGeom>
          <a:solidFill>
            <a:schemeClr val="accent5">
              <a:lumMod val="20000"/>
              <a:lumOff val="80000"/>
            </a:schemeClr>
          </a:solidFill>
        </p:spPr>
        <p:txBody>
          <a:bodyPr wrap="square">
            <a:spAutoFit/>
          </a:bodyPr>
          <a:lstStyle/>
          <a:p>
            <a:r>
              <a:rPr lang="en-US" sz="2400" dirty="0" smtClean="0">
                <a:latin typeface="Times New Roman" panose="02020603050405020304" pitchFamily="18" charset="0"/>
                <a:cs typeface="Times New Roman" panose="02020603050405020304" pitchFamily="18" charset="0"/>
              </a:rPr>
              <a:t>Radio </a:t>
            </a:r>
            <a:r>
              <a:rPr lang="en-US" sz="2400" dirty="0">
                <a:latin typeface="Times New Roman" panose="02020603050405020304" pitchFamily="18" charset="0"/>
                <a:cs typeface="Times New Roman" panose="02020603050405020304" pitchFamily="18" charset="0"/>
              </a:rPr>
              <a:t>and television became a great source of information in the early 1900s. Not only did they provide musical entertainment, but they also delivered news, sports, and weather to listeners.</a:t>
            </a:r>
          </a:p>
        </p:txBody>
      </p:sp>
      <p:sp>
        <p:nvSpPr>
          <p:cNvPr id="3" name="Rectangle 2"/>
          <p:cNvSpPr/>
          <p:nvPr/>
        </p:nvSpPr>
        <p:spPr>
          <a:xfrm>
            <a:off x="3347890" y="367697"/>
            <a:ext cx="5219699"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20th century communication</a:t>
            </a:r>
          </a:p>
        </p:txBody>
      </p:sp>
      <p:sp>
        <p:nvSpPr>
          <p:cNvPr id="6" name="Rectangle 5"/>
          <p:cNvSpPr/>
          <p:nvPr/>
        </p:nvSpPr>
        <p:spPr>
          <a:xfrm>
            <a:off x="322265" y="3909296"/>
            <a:ext cx="6441386" cy="2463367"/>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Times New Roman" panose="02020603050405020304" pitchFamily="18" charset="0"/>
              </a:rPr>
              <a:t>The telephone became mobile in 1981, but the word mobile is used loosely here. The first versions of the mobile telephone were not intended to be carried around on your person like they are now. They were heavy duty pieces of equipment that were usually only found in cars and trains.</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54855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347890" y="367697"/>
            <a:ext cx="5219699"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20th century communication</a:t>
            </a:r>
          </a:p>
        </p:txBody>
      </p:sp>
      <p:sp>
        <p:nvSpPr>
          <p:cNvPr id="7" name="Rectangle 6"/>
          <p:cNvSpPr/>
          <p:nvPr/>
        </p:nvSpPr>
        <p:spPr>
          <a:xfrm>
            <a:off x="520229" y="1635451"/>
            <a:ext cx="5201841" cy="4044056"/>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Times New Roman" panose="02020603050405020304" pitchFamily="18" charset="0"/>
              </a:rPr>
              <a:t>The computer was invented towards the beginning of the 20th century, but the features for communication were not created until the mid to late 1900s. In 1965, online written communication expanded into email, completely changing the game. To make it even more enticing for users, these systems soon adapted the means to share entire files or photographs.</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19974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347890" y="367697"/>
            <a:ext cx="5219699"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smtClean="0">
                <a:solidFill>
                  <a:schemeClr val="bg1"/>
                </a:solidFill>
                <a:latin typeface="Times New Roman" panose="02020603050405020304" pitchFamily="18" charset="0"/>
                <a:cs typeface="Times New Roman" panose="02020603050405020304" pitchFamily="18" charset="0"/>
              </a:rPr>
              <a:t>21th </a:t>
            </a:r>
            <a:r>
              <a:rPr lang="en-US" sz="3200" b="1" dirty="0">
                <a:solidFill>
                  <a:schemeClr val="bg1"/>
                </a:solidFill>
                <a:latin typeface="Times New Roman" panose="02020603050405020304" pitchFamily="18" charset="0"/>
                <a:cs typeface="Times New Roman" panose="02020603050405020304" pitchFamily="18" charset="0"/>
              </a:rPr>
              <a:t>century communication</a:t>
            </a:r>
          </a:p>
        </p:txBody>
      </p:sp>
      <p:sp>
        <p:nvSpPr>
          <p:cNvPr id="7" name="Rectangle 6"/>
          <p:cNvSpPr/>
          <p:nvPr/>
        </p:nvSpPr>
        <p:spPr>
          <a:xfrm>
            <a:off x="0" y="1567105"/>
            <a:ext cx="8020456" cy="5262979"/>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There is increased diversity in today’s workplace. Co-workers and employers have to cope with great diversity in age, cultural and gender. In the 21st century workplace, communication both verbal and non-verbal is at the foundation of everything we do. No matter how poor one might be in communication, it is easy to learn the skill of communication with the right training. To become a competent communicator, you have to embrace the diversity brought about by cultural differences. To become an overall communicator there are target certain areas that are crucial, and they include verbal and non-verbal cues and </a:t>
            </a:r>
            <a:r>
              <a:rPr lang="en-US" sz="2400" dirty="0" err="1">
                <a:latin typeface="Times New Roman" panose="02020603050405020304" pitchFamily="18" charset="0"/>
                <a:cs typeface="Times New Roman" panose="02020603050405020304" pitchFamily="18" charset="0"/>
              </a:rPr>
              <a:t>behaviours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behaviour</a:t>
            </a:r>
            <a:r>
              <a:rPr lang="en-US" sz="2400" dirty="0">
                <a:latin typeface="Times New Roman" panose="02020603050405020304" pitchFamily="18" charset="0"/>
                <a:cs typeface="Times New Roman" panose="02020603050405020304" pitchFamily="18" charset="0"/>
              </a:rPr>
              <a:t> patterns, confidence, conflict resolution, leadership, team building, the function and process of communication, criticism and constructive feedback and communicating more effectively with technology.</a:t>
            </a:r>
          </a:p>
        </p:txBody>
      </p:sp>
    </p:spTree>
    <p:extLst>
      <p:ext uri="{BB962C8B-B14F-4D97-AF65-F5344CB8AC3E}">
        <p14:creationId xmlns:p14="http://schemas.microsoft.com/office/powerpoint/2010/main" val="3636357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347890" y="367697"/>
            <a:ext cx="5219699"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smtClean="0">
                <a:solidFill>
                  <a:schemeClr val="bg1"/>
                </a:solidFill>
                <a:latin typeface="Times New Roman" panose="02020603050405020304" pitchFamily="18" charset="0"/>
                <a:cs typeface="Times New Roman" panose="02020603050405020304" pitchFamily="18" charset="0"/>
              </a:rPr>
              <a:t>21th </a:t>
            </a:r>
            <a:r>
              <a:rPr lang="en-US" sz="3200" b="1" dirty="0">
                <a:solidFill>
                  <a:schemeClr val="bg1"/>
                </a:solidFill>
                <a:latin typeface="Times New Roman" panose="02020603050405020304" pitchFamily="18" charset="0"/>
                <a:cs typeface="Times New Roman" panose="02020603050405020304" pitchFamily="18" charset="0"/>
              </a:rPr>
              <a:t>century communication</a:t>
            </a:r>
          </a:p>
        </p:txBody>
      </p:sp>
      <p:sp>
        <p:nvSpPr>
          <p:cNvPr id="7" name="Rectangle 6"/>
          <p:cNvSpPr/>
          <p:nvPr/>
        </p:nvSpPr>
        <p:spPr>
          <a:xfrm>
            <a:off x="0" y="1567105"/>
            <a:ext cx="6928701" cy="4524315"/>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Communication in the 21st century has significantly changed as compared to communication in the 20th and 19th centuries. Keeping in touch with one another has been the trademark of the 21st century. In this century, there are various forms of communications that meant to connect people to each other. For example, text messaging is a phenomenon of the 21st century. Although texting does not involve face to face contact, healthy relationships have emerged just from texting. When used effectively, messaging can be a very crucial means of communicating and relaying information between people.</a:t>
            </a:r>
          </a:p>
        </p:txBody>
      </p:sp>
    </p:spTree>
    <p:extLst>
      <p:ext uri="{BB962C8B-B14F-4D97-AF65-F5344CB8AC3E}">
        <p14:creationId xmlns:p14="http://schemas.microsoft.com/office/powerpoint/2010/main" val="1120363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347890" y="367697"/>
            <a:ext cx="5219699"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smtClean="0">
                <a:solidFill>
                  <a:schemeClr val="bg1"/>
                </a:solidFill>
                <a:latin typeface="Times New Roman" panose="02020603050405020304" pitchFamily="18" charset="0"/>
                <a:cs typeface="Times New Roman" panose="02020603050405020304" pitchFamily="18" charset="0"/>
              </a:rPr>
              <a:t>21th </a:t>
            </a:r>
            <a:r>
              <a:rPr lang="en-US" sz="3200" b="1" dirty="0">
                <a:solidFill>
                  <a:schemeClr val="bg1"/>
                </a:solidFill>
                <a:latin typeface="Times New Roman" panose="02020603050405020304" pitchFamily="18" charset="0"/>
                <a:cs typeface="Times New Roman" panose="02020603050405020304" pitchFamily="18" charset="0"/>
              </a:rPr>
              <a:t>century communication</a:t>
            </a:r>
          </a:p>
        </p:txBody>
      </p:sp>
      <p:sp>
        <p:nvSpPr>
          <p:cNvPr id="7" name="Rectangle 6"/>
          <p:cNvSpPr/>
          <p:nvPr/>
        </p:nvSpPr>
        <p:spPr>
          <a:xfrm>
            <a:off x="0" y="1567105"/>
            <a:ext cx="6928701" cy="3785652"/>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 </a:t>
            </a:r>
          </a:p>
          <a:p>
            <a:r>
              <a:rPr lang="en-US" sz="2400" dirty="0">
                <a:latin typeface="Times New Roman" panose="02020603050405020304" pitchFamily="18" charset="0"/>
                <a:cs typeface="Times New Roman" panose="02020603050405020304" pitchFamily="18" charset="0"/>
              </a:rPr>
              <a:t>With the global technology advancement, there is a great shift in communication in the 21st century. There has been the development of social media platforms where people engage in charts and exchange ideas and life experiences. These social media platforms have changed the world into a global community. When used effectively, they are a good way of communicating and relaying information between people.</a:t>
            </a:r>
          </a:p>
        </p:txBody>
      </p:sp>
    </p:spTree>
    <p:extLst>
      <p:ext uri="{BB962C8B-B14F-4D97-AF65-F5344CB8AC3E}">
        <p14:creationId xmlns:p14="http://schemas.microsoft.com/office/powerpoint/2010/main" val="722301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8911" y="1896045"/>
            <a:ext cx="7882286" cy="843693"/>
          </a:xfrm>
          <a:prstGeom prst="rect">
            <a:avLst/>
          </a:prstGeom>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sz="4800" b="1" dirty="0">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37915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Oval 2"/>
          <p:cNvSpPr/>
          <p:nvPr/>
        </p:nvSpPr>
        <p:spPr>
          <a:xfrm>
            <a:off x="527901" y="838300"/>
            <a:ext cx="1668545" cy="1714420"/>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Clarity</a:t>
            </a:r>
            <a:endParaRPr lang="en-US" sz="2400" dirty="0">
              <a:latin typeface="Times New Roman" panose="02020603050405020304" pitchFamily="18" charset="0"/>
              <a:cs typeface="Times New Roman" panose="02020603050405020304" pitchFamily="18" charset="0"/>
            </a:endParaRPr>
          </a:p>
        </p:txBody>
      </p:sp>
      <p:sp>
        <p:nvSpPr>
          <p:cNvPr id="4" name="Rectangle 3"/>
          <p:cNvSpPr/>
          <p:nvPr/>
        </p:nvSpPr>
        <p:spPr>
          <a:xfrm>
            <a:off x="1219200" y="2644573"/>
            <a:ext cx="6096000" cy="3629455"/>
          </a:xfrm>
          <a:prstGeom prst="rect">
            <a:avLst/>
          </a:prstGeom>
          <a:solidFill>
            <a:schemeClr val="accent5">
              <a:lumMod val="20000"/>
              <a:lumOff val="80000"/>
            </a:schemeClr>
          </a:solidFill>
        </p:spPr>
        <p:txBody>
          <a:bodyPr>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principle of clarity means the communicator should use such a language which is easy to understand. The message must be understood by the receiver. The words used should be simple and unambiguous. The language should not create any confusion or misunderstanding. Language is the medium of communication; hence it should be clear and understandable.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17380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inVertical)">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697583" y="624360"/>
            <a:ext cx="2102178"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r>
              <a:rPr lang="en-US" sz="2000" b="1" dirty="0">
                <a:latin typeface="Times New Roman" panose="02020603050405020304" pitchFamily="18" charset="0"/>
                <a:cs typeface="Times New Roman" panose="02020603050405020304" pitchFamily="18" charset="0"/>
              </a:rPr>
              <a:t>Consistency</a:t>
            </a:r>
            <a:endParaRPr lang="en-US" sz="2000" dirty="0">
              <a:latin typeface="Times New Roman" panose="02020603050405020304" pitchFamily="18" charset="0"/>
              <a:cs typeface="Times New Roman" panose="02020603050405020304" pitchFamily="18" charset="0"/>
            </a:endParaRPr>
          </a:p>
        </p:txBody>
      </p:sp>
      <p:sp>
        <p:nvSpPr>
          <p:cNvPr id="4" name="Rectangle 3"/>
          <p:cNvSpPr/>
          <p:nvPr/>
        </p:nvSpPr>
        <p:spPr>
          <a:xfrm>
            <a:off x="1692392" y="2588012"/>
            <a:ext cx="6037588" cy="4154984"/>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The communicator must carefully take into account that the information to be communicated should be complete and adequate in all respect. Inadequate and incomplete message creates confusion and delays the action to be taken. The adequate information must be consistent with the organizational objectives, plans, policies and procedures. The message which is inconsistent may play havoc and distort the corporate interests.</a:t>
            </a:r>
          </a:p>
        </p:txBody>
      </p:sp>
      <p:sp>
        <p:nvSpPr>
          <p:cNvPr id="5" name="Rectangle 4"/>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2648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386499" y="310399"/>
            <a:ext cx="2111604"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r>
              <a:rPr lang="en-US" sz="2000" b="1" dirty="0">
                <a:latin typeface="Times New Roman" panose="02020603050405020304" pitchFamily="18" charset="0"/>
                <a:cs typeface="Times New Roman" panose="02020603050405020304" pitchFamily="18" charset="0"/>
              </a:rPr>
              <a:t>Consistency</a:t>
            </a:r>
            <a:endParaRPr lang="en-US" sz="2000" dirty="0">
              <a:latin typeface="Times New Roman" panose="02020603050405020304" pitchFamily="18" charset="0"/>
              <a:cs typeface="Times New Roman" panose="02020603050405020304" pitchFamily="18" charset="0"/>
            </a:endParaRPr>
          </a:p>
        </p:txBody>
      </p:sp>
      <p:sp>
        <p:nvSpPr>
          <p:cNvPr id="4" name="Rectangle 3"/>
          <p:cNvSpPr/>
          <p:nvPr/>
        </p:nvSpPr>
        <p:spPr>
          <a:xfrm>
            <a:off x="1310328" y="2196445"/>
            <a:ext cx="6146276" cy="4524315"/>
          </a:xfrm>
          <a:prstGeom prst="rect">
            <a:avLst/>
          </a:prstGeom>
          <a:solidFill>
            <a:schemeClr val="accent5">
              <a:lumMod val="20000"/>
              <a:lumOff val="80000"/>
            </a:schemeClr>
          </a:solidFill>
        </p:spPr>
        <p:txBody>
          <a:bodyPr wrap="square">
            <a:spAutoFit/>
          </a:bodyPr>
          <a:lstStyle/>
          <a:p>
            <a:r>
              <a:rPr lang="en-US" sz="2400" dirty="0" smtClean="0">
                <a:latin typeface="Times New Roman" panose="02020603050405020304" pitchFamily="18" charset="0"/>
                <a:cs typeface="Times New Roman" panose="02020603050405020304" pitchFamily="18" charset="0"/>
              </a:rPr>
              <a:t>As yourself these questions:</a:t>
            </a:r>
          </a:p>
          <a:p>
            <a:endParaRPr lang="en-US" sz="2400" dirty="0" smtClean="0">
              <a:latin typeface="Times New Roman" panose="02020603050405020304" pitchFamily="18" charset="0"/>
              <a:cs typeface="Times New Roman" panose="02020603050405020304" pitchFamily="18" charset="0"/>
            </a:endParaRPr>
          </a:p>
          <a:p>
            <a:pPr marL="342900" lvl="0" indent="-342900" fontAlgn="base">
              <a:buFont typeface="Arial" panose="020B0604020202020204" pitchFamily="34" charset="0"/>
              <a:buChar char="•"/>
            </a:pPr>
            <a:r>
              <a:rPr lang="en-US" sz="2400" dirty="0" smtClean="0">
                <a:latin typeface="Times New Roman" panose="02020603050405020304" pitchFamily="18" charset="0"/>
                <a:cs typeface="Times New Roman" panose="02020603050405020304" pitchFamily="18" charset="0"/>
              </a:rPr>
              <a:t>Are there any adjectives or “filler words” that you can delete? You can often eliminate words like “for instance,” “you see,” “definitely,” “kind of,” “literally,” “basically,” or “I mean.”?</a:t>
            </a:r>
            <a:br>
              <a:rPr lang="en-US" sz="2400" dirty="0" smtClean="0">
                <a:latin typeface="Times New Roman" panose="02020603050405020304" pitchFamily="18" charset="0"/>
                <a:cs typeface="Times New Roman" panose="02020603050405020304" pitchFamily="18" charset="0"/>
              </a:rPr>
            </a:br>
            <a:endParaRPr lang="en-US" sz="2400" dirty="0" smtClean="0">
              <a:latin typeface="Times New Roman" panose="02020603050405020304" pitchFamily="18" charset="0"/>
              <a:cs typeface="Times New Roman" panose="02020603050405020304" pitchFamily="18" charset="0"/>
            </a:endParaRPr>
          </a:p>
          <a:p>
            <a:pPr marL="342900" lvl="0" indent="-342900" fontAlgn="base">
              <a:buFont typeface="Arial" panose="020B0604020202020204" pitchFamily="34" charset="0"/>
              <a:buChar char="•"/>
            </a:pPr>
            <a:r>
              <a:rPr lang="en-US" sz="2400" dirty="0" smtClean="0">
                <a:latin typeface="Times New Roman" panose="02020603050405020304" pitchFamily="18" charset="0"/>
                <a:cs typeface="Times New Roman" panose="02020603050405020304" pitchFamily="18" charset="0"/>
              </a:rPr>
              <a:t>Are there any unnecessary sentences?</a:t>
            </a:r>
            <a:br>
              <a:rPr lang="en-US" sz="2400" dirty="0" smtClean="0">
                <a:latin typeface="Times New Roman" panose="02020603050405020304" pitchFamily="18" charset="0"/>
                <a:cs typeface="Times New Roman" panose="02020603050405020304" pitchFamily="18" charset="0"/>
              </a:rPr>
            </a:br>
            <a:endParaRPr lang="en-US" sz="2400" dirty="0" smtClean="0">
              <a:latin typeface="Times New Roman" panose="02020603050405020304" pitchFamily="18" charset="0"/>
              <a:cs typeface="Times New Roman" panose="02020603050405020304" pitchFamily="18" charset="0"/>
            </a:endParaRPr>
          </a:p>
          <a:p>
            <a:pPr marL="342900" lvl="0" indent="-342900" fontAlgn="base">
              <a:buFont typeface="Arial" panose="020B0604020202020204" pitchFamily="34" charset="0"/>
              <a:buChar char="•"/>
            </a:pPr>
            <a:r>
              <a:rPr lang="en-US" sz="2400" dirty="0" smtClean="0">
                <a:latin typeface="Times New Roman" panose="02020603050405020304" pitchFamily="18" charset="0"/>
                <a:cs typeface="Times New Roman" panose="02020603050405020304" pitchFamily="18" charset="0"/>
              </a:rPr>
              <a:t>Have you repeated the point several times, in different ways?</a:t>
            </a:r>
            <a:endParaRPr lang="en-US" sz="2400" dirty="0">
              <a:latin typeface="Times New Roman" panose="02020603050405020304" pitchFamily="18" charset="0"/>
              <a:cs typeface="Times New Roman" panose="02020603050405020304" pitchFamily="18" charset="0"/>
            </a:endParaRPr>
          </a:p>
        </p:txBody>
      </p:sp>
      <p:sp>
        <p:nvSpPr>
          <p:cNvPr id="5" name="Rectangle 4"/>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07070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565607" y="320511"/>
            <a:ext cx="1932495"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2800" b="1" dirty="0">
                <a:latin typeface="Times New Roman" panose="02020603050405020304" pitchFamily="18" charset="0"/>
                <a:cs typeface="Times New Roman" panose="02020603050405020304" pitchFamily="18" charset="0"/>
              </a:rPr>
              <a:t>Correct</a:t>
            </a:r>
            <a:endParaRPr lang="en-US" b="1" dirty="0">
              <a:latin typeface="Times New Roman" panose="02020603050405020304" pitchFamily="18" charset="0"/>
              <a:cs typeface="Times New Roman" panose="02020603050405020304" pitchFamily="18" charset="0"/>
            </a:endParaRPr>
          </a:p>
        </p:txBody>
      </p:sp>
      <p:sp>
        <p:nvSpPr>
          <p:cNvPr id="4" name="Rectangle 3"/>
          <p:cNvSpPr/>
          <p:nvPr/>
        </p:nvSpPr>
        <p:spPr>
          <a:xfrm>
            <a:off x="1282046" y="2394408"/>
            <a:ext cx="5731495" cy="2677656"/>
          </a:xfrm>
          <a:prstGeom prst="rect">
            <a:avLst/>
          </a:prstGeom>
          <a:solidFill>
            <a:schemeClr val="accent5">
              <a:lumMod val="20000"/>
              <a:lumOff val="80000"/>
            </a:schemeClr>
          </a:solidFill>
          <a:effectLst>
            <a:outerShdw blurRad="50800" dist="38100" algn="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The understanding of your audience is directly proportional to the correctness of your ideas. Because correct communication of thoughts and ideas is also an error-free form of communication. There are many ways to achieve this correctness in your sentences.</a:t>
            </a:r>
          </a:p>
        </p:txBody>
      </p:sp>
      <p:sp>
        <p:nvSpPr>
          <p:cNvPr id="6" name="Rectangle 5"/>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06468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565607" y="320511"/>
            <a:ext cx="1932495"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2800" b="1" dirty="0">
                <a:latin typeface="Times New Roman" panose="02020603050405020304" pitchFamily="18" charset="0"/>
                <a:cs typeface="Times New Roman" panose="02020603050405020304" pitchFamily="18" charset="0"/>
              </a:rPr>
              <a:t>Correct</a:t>
            </a:r>
            <a:endParaRPr lang="en-US" b="1" dirty="0">
              <a:latin typeface="Times New Roman" panose="02020603050405020304" pitchFamily="18" charset="0"/>
              <a:cs typeface="Times New Roman" panose="02020603050405020304" pitchFamily="18" charset="0"/>
            </a:endParaRPr>
          </a:p>
        </p:txBody>
      </p:sp>
      <p:sp>
        <p:nvSpPr>
          <p:cNvPr id="5" name="Rectangle 4"/>
          <p:cNvSpPr/>
          <p:nvPr/>
        </p:nvSpPr>
        <p:spPr>
          <a:xfrm>
            <a:off x="1442300" y="2372225"/>
            <a:ext cx="5335571" cy="2677656"/>
          </a:xfrm>
          <a:prstGeom prst="rect">
            <a:avLst/>
          </a:prstGeom>
          <a:solidFill>
            <a:schemeClr val="accent5">
              <a:lumMod val="20000"/>
              <a:lumOff val="80000"/>
            </a:schemeClr>
          </a:solidFill>
          <a:effectLst>
            <a:outerShdw blurRad="50800" dist="38100" algn="l" rotWithShape="0">
              <a:prstClr val="black">
                <a:alpha val="40000"/>
              </a:prstClr>
            </a:outerShdw>
          </a:effectLst>
        </p:spPr>
        <p:txBody>
          <a:bodyPr wrap="square">
            <a:spAutoFit/>
          </a:bodyPr>
          <a:lstStyle/>
          <a:p>
            <a:pPr>
              <a:spcBef>
                <a:spcPts val="750"/>
              </a:spcBef>
              <a:spcAft>
                <a:spcPts val="2250"/>
              </a:spcAft>
            </a:pP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One is through a technical understanding of your thoughts and ideas. Further, the names and titles that you have mentioned should be correct. Because of correctness the confidence level of yours as well as your audience increases. It has more impact.</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Rectangle 5"/>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10089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669303" y="540962"/>
            <a:ext cx="2111604"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2800" b="1" dirty="0" smtClean="0">
                <a:latin typeface="Times New Roman" panose="02020603050405020304" pitchFamily="18" charset="0"/>
                <a:cs typeface="Times New Roman" panose="02020603050405020304" pitchFamily="18" charset="0"/>
              </a:rPr>
              <a:t>Correct</a:t>
            </a:r>
            <a:endParaRPr lang="en-US" sz="2000" dirty="0">
              <a:latin typeface="Times New Roman" panose="02020603050405020304" pitchFamily="18" charset="0"/>
              <a:cs typeface="Times New Roman" panose="02020603050405020304" pitchFamily="18" charset="0"/>
            </a:endParaRPr>
          </a:p>
        </p:txBody>
      </p:sp>
      <p:sp>
        <p:nvSpPr>
          <p:cNvPr id="4" name="Rectangle 3"/>
          <p:cNvSpPr/>
          <p:nvPr/>
        </p:nvSpPr>
        <p:spPr>
          <a:xfrm>
            <a:off x="1442301" y="2516956"/>
            <a:ext cx="6202838" cy="3785652"/>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As yourself these questions</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pPr marL="342900" lvl="0" indent="-342900" fontAlgn="base">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Do the technical terms you use fit your audience’s level of education or knowledge</a:t>
            </a:r>
            <a:r>
              <a:rPr lang="en-US" sz="2400" dirty="0" smtClean="0">
                <a:latin typeface="Times New Roman" panose="02020603050405020304" pitchFamily="18" charset="0"/>
                <a:cs typeface="Times New Roman" panose="02020603050405020304" pitchFamily="18" charset="0"/>
              </a:rPr>
              <a:t>?</a:t>
            </a:r>
          </a:p>
          <a:p>
            <a:pPr lvl="0" fontAlgn="base"/>
            <a:endParaRPr lang="en-US" sz="2400" dirty="0">
              <a:latin typeface="Times New Roman" panose="02020603050405020304" pitchFamily="18" charset="0"/>
              <a:cs typeface="Times New Roman" panose="02020603050405020304" pitchFamily="18" charset="0"/>
            </a:endParaRPr>
          </a:p>
          <a:p>
            <a:pPr marL="342900" lvl="0" indent="-342900" fontAlgn="base">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Have you checked your writing for grammatical errors? Remember, spell checkers won’t catch </a:t>
            </a:r>
            <a:r>
              <a:rPr lang="en-US" sz="2400" dirty="0" smtClean="0">
                <a:latin typeface="Times New Roman" panose="02020603050405020304" pitchFamily="18" charset="0"/>
                <a:cs typeface="Times New Roman" panose="02020603050405020304" pitchFamily="18" charset="0"/>
              </a:rPr>
              <a:t>everything?</a:t>
            </a:r>
          </a:p>
          <a:p>
            <a:pPr lvl="0" fontAlgn="base"/>
            <a:endParaRPr lang="en-US" sz="2400" dirty="0">
              <a:latin typeface="Times New Roman" panose="02020603050405020304" pitchFamily="18" charset="0"/>
              <a:cs typeface="Times New Roman" panose="02020603050405020304" pitchFamily="18" charset="0"/>
            </a:endParaRPr>
          </a:p>
          <a:p>
            <a:pPr marL="342900" lvl="0" indent="-342900" fontAlgn="base">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Are all names and titles spelled correctly?</a:t>
            </a:r>
          </a:p>
        </p:txBody>
      </p:sp>
      <p:sp>
        <p:nvSpPr>
          <p:cNvPr id="5" name="Rectangle 4"/>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81586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904973" y="320511"/>
            <a:ext cx="1989056"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Concrete</a:t>
            </a:r>
            <a:endParaRPr lang="en-US" b="1" dirty="0">
              <a:latin typeface="Times New Roman" panose="02020603050405020304" pitchFamily="18" charset="0"/>
              <a:cs typeface="Times New Roman" panose="02020603050405020304" pitchFamily="18" charset="0"/>
            </a:endParaRPr>
          </a:p>
          <a:p>
            <a:pPr algn="ctr"/>
            <a:endParaRPr lang="en-US" b="1" dirty="0">
              <a:latin typeface="Times New Roman" panose="02020603050405020304" pitchFamily="18" charset="0"/>
              <a:cs typeface="Times New Roman" panose="02020603050405020304" pitchFamily="18" charset="0"/>
            </a:endParaRPr>
          </a:p>
        </p:txBody>
      </p:sp>
      <p:sp>
        <p:nvSpPr>
          <p:cNvPr id="4" name="Rectangle 3"/>
          <p:cNvSpPr/>
          <p:nvPr/>
        </p:nvSpPr>
        <p:spPr>
          <a:xfrm>
            <a:off x="1409307" y="2373404"/>
            <a:ext cx="6367806" cy="1569660"/>
          </a:xfrm>
          <a:prstGeom prst="rect">
            <a:avLst/>
          </a:prstGeom>
          <a:solidFill>
            <a:schemeClr val="accent5">
              <a:lumMod val="20000"/>
              <a:lumOff val="80000"/>
            </a:schemeClr>
          </a:solidFill>
          <a:effectLst>
            <a:outerShdw blurRad="50800" dist="38100" algn="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Concreteness refers to the idea of being clear and particular. It avoids the basic fuzziness and general in your ideas and thoughts. Concreteness also adds to your confidence level.</a:t>
            </a:r>
          </a:p>
        </p:txBody>
      </p:sp>
      <p:sp>
        <p:nvSpPr>
          <p:cNvPr id="5" name="Rectangle 4"/>
          <p:cNvSpPr/>
          <p:nvPr/>
        </p:nvSpPr>
        <p:spPr>
          <a:xfrm>
            <a:off x="1192490" y="4371107"/>
            <a:ext cx="6584623" cy="1938992"/>
          </a:xfrm>
          <a:prstGeom prst="rect">
            <a:avLst/>
          </a:prstGeom>
          <a:solidFill>
            <a:schemeClr val="accent5">
              <a:lumMod val="20000"/>
              <a:lumOff val="80000"/>
            </a:schemeClr>
          </a:solidFill>
          <a:effectLst>
            <a:outerShdw blurRad="50800" dist="38100" algn="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Concreteness is supported by figures and facts thus it gives your ideas a boost. As it involves clear words only, it helps in increasing your reputation. There are little to none chances that your message is misinterpreted.</a:t>
            </a:r>
          </a:p>
        </p:txBody>
      </p:sp>
      <p:sp>
        <p:nvSpPr>
          <p:cNvPr id="6" name="Rectangle 5"/>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27788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Vertical)">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904973" y="320511"/>
            <a:ext cx="2083324"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Complete</a:t>
            </a:r>
            <a:endParaRPr lang="en-US" b="1" dirty="0">
              <a:latin typeface="Times New Roman" panose="02020603050405020304" pitchFamily="18" charset="0"/>
              <a:cs typeface="Times New Roman" panose="02020603050405020304" pitchFamily="18" charset="0"/>
            </a:endParaRPr>
          </a:p>
          <a:p>
            <a:pPr algn="ctr"/>
            <a:endParaRPr lang="en-US" b="1" dirty="0">
              <a:latin typeface="Times New Roman" panose="02020603050405020304" pitchFamily="18" charset="0"/>
              <a:cs typeface="Times New Roman" panose="02020603050405020304" pitchFamily="18" charset="0"/>
            </a:endParaRPr>
          </a:p>
        </p:txBody>
      </p:sp>
      <p:sp>
        <p:nvSpPr>
          <p:cNvPr id="4" name="Rectangle 3"/>
          <p:cNvSpPr/>
          <p:nvPr/>
        </p:nvSpPr>
        <p:spPr>
          <a:xfrm>
            <a:off x="1437587" y="2196445"/>
            <a:ext cx="7442462" cy="1938992"/>
          </a:xfrm>
          <a:prstGeom prst="rect">
            <a:avLst/>
          </a:prstGeom>
          <a:solidFill>
            <a:schemeClr val="accent5">
              <a:lumMod val="20000"/>
              <a:lumOff val="80000"/>
            </a:schemeClr>
          </a:solidFill>
          <a:effectLst>
            <a:outerShdw blurRad="50800" dist="38100" algn="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A message or an idea is complete when the audience has everything that they want to be informed. Also, this gives an authority to them to move to call of action.</a:t>
            </a:r>
          </a:p>
          <a:p>
            <a:r>
              <a:rPr lang="en-US" sz="2000" dirty="0">
                <a:latin typeface="Times New Roman" panose="02020603050405020304" pitchFamily="18" charset="0"/>
                <a:cs typeface="Times New Roman" panose="02020603050405020304" pitchFamily="18" charset="0"/>
              </a:rPr>
              <a:t>The complete communication generally involves the call to action, which helps the readers understand what you want to imply to them. It also includes all the facts and figures in the sentences.</a:t>
            </a:r>
          </a:p>
        </p:txBody>
      </p:sp>
      <p:sp>
        <p:nvSpPr>
          <p:cNvPr id="5" name="Rectangle 4"/>
          <p:cNvSpPr/>
          <p:nvPr/>
        </p:nvSpPr>
        <p:spPr>
          <a:xfrm>
            <a:off x="1352746" y="4423700"/>
            <a:ext cx="6100751" cy="1938992"/>
          </a:xfrm>
          <a:prstGeom prst="rect">
            <a:avLst/>
          </a:prstGeom>
          <a:solidFill>
            <a:schemeClr val="accent5">
              <a:lumMod val="20000"/>
              <a:lumOff val="80000"/>
            </a:schemeClr>
          </a:solidFill>
          <a:effectLst>
            <a:outerShdw blurRad="50800" dist="38100" algn="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Due to complete communication, the reputation is enhanced for an organization. A complete communication also involves additional information whenever or wherever it is required. Thus, it leaves no room for doubt in the mind of the readers and audiences. It also helps in persuading the audience.</a:t>
            </a:r>
          </a:p>
        </p:txBody>
      </p:sp>
      <p:sp>
        <p:nvSpPr>
          <p:cNvPr id="6" name="Rectangle 5"/>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64253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904973" y="320511"/>
            <a:ext cx="2055044"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Complete</a:t>
            </a:r>
            <a:endParaRPr lang="en-US" dirty="0">
              <a:latin typeface="Times New Roman" panose="02020603050405020304" pitchFamily="18" charset="0"/>
              <a:cs typeface="Times New Roman" panose="02020603050405020304" pitchFamily="18" charset="0"/>
            </a:endParaRPr>
          </a:p>
        </p:txBody>
      </p:sp>
      <p:sp>
        <p:nvSpPr>
          <p:cNvPr id="4" name="Rectangle 3"/>
          <p:cNvSpPr/>
          <p:nvPr/>
        </p:nvSpPr>
        <p:spPr>
          <a:xfrm>
            <a:off x="2017336" y="2224725"/>
            <a:ext cx="5165889" cy="3416320"/>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As yourself these questions</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pPr marL="342900" lvl="0" indent="-342900" fontAlgn="base">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Does your message include a “call to action,” so that your audience clearly knows what you want them to do?</a:t>
            </a:r>
          </a:p>
          <a:p>
            <a:pPr marL="342900" lvl="0" indent="-342900" fontAlgn="base">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342900" lvl="0" indent="-342900" fontAlgn="base">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Have you included all relevant information – contact names, dates, times, locations, and so on</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
        <p:nvSpPr>
          <p:cNvPr id="5" name="Rectangle 4"/>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73305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904972" y="320511"/>
            <a:ext cx="2224727"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Courteous</a:t>
            </a:r>
            <a:endParaRPr lang="en-US" b="1" dirty="0">
              <a:latin typeface="Times New Roman" panose="02020603050405020304" pitchFamily="18" charset="0"/>
              <a:cs typeface="Times New Roman" panose="02020603050405020304" pitchFamily="18" charset="0"/>
            </a:endParaRPr>
          </a:p>
          <a:p>
            <a:pPr algn="ctr"/>
            <a:endParaRPr lang="en-US" b="1" dirty="0">
              <a:latin typeface="Times New Roman" panose="02020603050405020304" pitchFamily="18" charset="0"/>
              <a:cs typeface="Times New Roman" panose="02020603050405020304" pitchFamily="18" charset="0"/>
            </a:endParaRPr>
          </a:p>
          <a:p>
            <a:pPr algn="ctr"/>
            <a:endParaRPr lang="en-US" b="1" dirty="0">
              <a:latin typeface="Times New Roman" panose="02020603050405020304" pitchFamily="18" charset="0"/>
              <a:cs typeface="Times New Roman" panose="02020603050405020304" pitchFamily="18" charset="0"/>
            </a:endParaRPr>
          </a:p>
        </p:txBody>
      </p:sp>
      <p:sp>
        <p:nvSpPr>
          <p:cNvPr id="4" name="Rectangle 3"/>
          <p:cNvSpPr/>
          <p:nvPr/>
        </p:nvSpPr>
        <p:spPr>
          <a:xfrm>
            <a:off x="1343319" y="2215298"/>
            <a:ext cx="9648335" cy="1569660"/>
          </a:xfrm>
          <a:prstGeom prst="rect">
            <a:avLst/>
          </a:prstGeom>
          <a:solidFill>
            <a:schemeClr val="accent5">
              <a:lumMod val="20000"/>
              <a:lumOff val="80000"/>
            </a:schemeClr>
          </a:solidFill>
          <a:effectLst>
            <a:outerShdw blurRad="50800" dist="38100" algn="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Courtesy is the respect that we show to others and in business communication also it means the same thing. You should show respect to your reader by having courteous communication. The individual while sending the message should be polite, sincere, enthusiastic, and reflective.</a:t>
            </a:r>
          </a:p>
        </p:txBody>
      </p:sp>
      <p:sp>
        <p:nvSpPr>
          <p:cNvPr id="5" name="Rectangle 4"/>
          <p:cNvSpPr/>
          <p:nvPr/>
        </p:nvSpPr>
        <p:spPr>
          <a:xfrm>
            <a:off x="1194130" y="4088304"/>
            <a:ext cx="5357498" cy="2308324"/>
          </a:xfrm>
          <a:prstGeom prst="rect">
            <a:avLst/>
          </a:prstGeom>
          <a:solidFill>
            <a:schemeClr val="accent5">
              <a:lumMod val="20000"/>
              <a:lumOff val="80000"/>
            </a:schemeClr>
          </a:solidFill>
          <a:effectLst>
            <a:outerShdw blurRad="50800" dist="38100" algn="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Being courteous means that you have taken into consideration the feeling receiver as well as your own. It also shows that you are positive and your focus is on the audience. Courteous messages are not at all biased.</a:t>
            </a:r>
          </a:p>
        </p:txBody>
      </p:sp>
      <p:sp>
        <p:nvSpPr>
          <p:cNvPr id="6" name="Rectangle 5"/>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35614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Vertical)">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923827" y="218387"/>
            <a:ext cx="2205872"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Courteous</a:t>
            </a:r>
            <a:endParaRPr lang="en-US" dirty="0">
              <a:latin typeface="Times New Roman" panose="02020603050405020304" pitchFamily="18" charset="0"/>
              <a:cs typeface="Times New Roman" panose="02020603050405020304" pitchFamily="18" charset="0"/>
            </a:endParaRPr>
          </a:p>
        </p:txBody>
      </p:sp>
      <p:sp>
        <p:nvSpPr>
          <p:cNvPr id="9" name="Rounded Rectangular Callout 8"/>
          <p:cNvSpPr/>
          <p:nvPr/>
        </p:nvSpPr>
        <p:spPr>
          <a:xfrm rot="10800000">
            <a:off x="923826" y="2348845"/>
            <a:ext cx="6297105" cy="4006392"/>
          </a:xfrm>
          <a:prstGeom prst="wedgeRoundRectCallou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153997" y="2717724"/>
            <a:ext cx="5812411" cy="3477875"/>
          </a:xfrm>
          <a:prstGeom prst="rect">
            <a:avLst/>
          </a:prstGeom>
          <a:solidFill>
            <a:schemeClr val="accent5">
              <a:lumMod val="20000"/>
              <a:lumOff val="8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Hi Drew,</a:t>
            </a:r>
          </a:p>
          <a:p>
            <a:r>
              <a:rPr lang="en-US" sz="2000" dirty="0">
                <a:latin typeface="Times New Roman" panose="02020603050405020304" pitchFamily="18" charset="0"/>
                <a:cs typeface="Times New Roman" panose="02020603050405020304" pitchFamily="18" charset="0"/>
              </a:rPr>
              <a:t>I understand that the IT team is swamped with work and gets requests from every department in the organization. My team, however, is working on </a:t>
            </a:r>
            <a:r>
              <a:rPr lang="en-US" sz="2000" dirty="0" smtClean="0">
                <a:latin typeface="Times New Roman" panose="02020603050405020304" pitchFamily="18" charset="0"/>
                <a:cs typeface="Times New Roman" panose="02020603050405020304" pitchFamily="18" charset="0"/>
              </a:rPr>
              <a:t>a </a:t>
            </a:r>
            <a:r>
              <a:rPr lang="en-US" sz="2000" dirty="0">
                <a:latin typeface="Times New Roman" panose="02020603050405020304" pitchFamily="18" charset="0"/>
                <a:cs typeface="Times New Roman" panose="02020603050405020304" pitchFamily="18" charset="0"/>
              </a:rPr>
              <a:t>high-priority project and I would greatly appreciate if you could ask your team members to respond to my team’s queries promptly and help us complete this project on time. Please do let me know if you need anything from me.</a:t>
            </a:r>
          </a:p>
          <a:p>
            <a:r>
              <a:rPr lang="en-US" sz="2000" dirty="0">
                <a:latin typeface="Times New Roman" panose="02020603050405020304" pitchFamily="18" charset="0"/>
                <a:cs typeface="Times New Roman" panose="02020603050405020304" pitchFamily="18" charset="0"/>
              </a:rPr>
              <a:t>Regards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Stanley</a:t>
            </a:r>
          </a:p>
        </p:txBody>
      </p:sp>
      <p:sp>
        <p:nvSpPr>
          <p:cNvPr id="12" name="Rectangle 11"/>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68378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inVertical)">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904972" y="320511"/>
            <a:ext cx="2224727"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Coherent</a:t>
            </a:r>
            <a:endParaRPr lang="en-US" b="1" dirty="0">
              <a:latin typeface="Times New Roman" panose="02020603050405020304" pitchFamily="18" charset="0"/>
              <a:cs typeface="Times New Roman" panose="02020603050405020304" pitchFamily="18" charset="0"/>
            </a:endParaRPr>
          </a:p>
          <a:p>
            <a:pPr algn="ctr"/>
            <a:endParaRPr lang="en-US" b="1" dirty="0">
              <a:latin typeface="Times New Roman" panose="02020603050405020304" pitchFamily="18" charset="0"/>
              <a:cs typeface="Times New Roman" panose="02020603050405020304" pitchFamily="18" charset="0"/>
            </a:endParaRPr>
          </a:p>
          <a:p>
            <a:pPr algn="ctr"/>
            <a:endParaRPr lang="en-US" b="1" dirty="0">
              <a:latin typeface="Times New Roman" panose="02020603050405020304" pitchFamily="18" charset="0"/>
              <a:cs typeface="Times New Roman" panose="02020603050405020304" pitchFamily="18" charset="0"/>
            </a:endParaRPr>
          </a:p>
        </p:txBody>
      </p:sp>
      <p:sp>
        <p:nvSpPr>
          <p:cNvPr id="4" name="Rectangle 3"/>
          <p:cNvSpPr/>
          <p:nvPr/>
        </p:nvSpPr>
        <p:spPr>
          <a:xfrm>
            <a:off x="1409307" y="2366128"/>
            <a:ext cx="5528821" cy="3416320"/>
          </a:xfrm>
          <a:prstGeom prst="rect">
            <a:avLst/>
          </a:prstGeom>
          <a:solidFill>
            <a:schemeClr val="accent5">
              <a:lumMod val="20000"/>
              <a:lumOff val="80000"/>
            </a:schemeClr>
          </a:solidFill>
          <a:effectLst>
            <a:outerShdw blurRad="50800" dist="38100" algn="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The messages that you send should be logical and that is why coherent communication is important. The message involves certain ideas and thoughts and thus when they are coherent than only they are able to convey the main idea of the message. All the points that you have mentioned should be relevant to the topic and connected.</a:t>
            </a:r>
          </a:p>
        </p:txBody>
      </p:sp>
      <p:sp>
        <p:nvSpPr>
          <p:cNvPr id="5" name="Rectangle 4"/>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93233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ular Callout 5"/>
          <p:cNvSpPr/>
          <p:nvPr/>
        </p:nvSpPr>
        <p:spPr>
          <a:xfrm rot="10800000">
            <a:off x="377072" y="2196445"/>
            <a:ext cx="5533533" cy="4006392"/>
          </a:xfrm>
          <a:prstGeom prst="wedgeRoundRectCallou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582104" y="2306815"/>
            <a:ext cx="5123468" cy="3785652"/>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Dear Nam,</a:t>
            </a:r>
          </a:p>
          <a:p>
            <a:r>
              <a:rPr lang="en-US" sz="2400" dirty="0">
                <a:latin typeface="Times New Roman" panose="02020603050405020304" pitchFamily="18" charset="0"/>
                <a:cs typeface="Times New Roman" panose="02020603050405020304" pitchFamily="18" charset="0"/>
              </a:rPr>
              <a:t>Thanks for submitting the industry report. Finn will give you some feedback on it. Finn also wanted to find out if you will be available for the client meeting tomorrow. We will be discussing the budget for the next phase of the project.</a:t>
            </a:r>
          </a:p>
          <a:p>
            <a:r>
              <a:rPr lang="en-US" sz="2400" dirty="0">
                <a:latin typeface="Times New Roman" panose="02020603050405020304" pitchFamily="18" charset="0"/>
                <a:cs typeface="Times New Roman" panose="02020603050405020304" pitchFamily="18" charset="0"/>
              </a:rPr>
              <a:t>Regards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Shirley</a:t>
            </a:r>
          </a:p>
        </p:txBody>
      </p:sp>
      <p:sp>
        <p:nvSpPr>
          <p:cNvPr id="12" name="Oval 11"/>
          <p:cNvSpPr/>
          <p:nvPr/>
        </p:nvSpPr>
        <p:spPr>
          <a:xfrm>
            <a:off x="876692" y="320511"/>
            <a:ext cx="2224727"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Coherent</a:t>
            </a:r>
            <a:endParaRPr lang="en-US" b="1" dirty="0">
              <a:latin typeface="Times New Roman" panose="02020603050405020304" pitchFamily="18" charset="0"/>
              <a:cs typeface="Times New Roman" panose="02020603050405020304" pitchFamily="18" charset="0"/>
            </a:endParaRPr>
          </a:p>
          <a:p>
            <a:pPr algn="ctr"/>
            <a:endParaRPr lang="en-US" b="1" dirty="0">
              <a:latin typeface="Times New Roman" panose="02020603050405020304" pitchFamily="18" charset="0"/>
              <a:cs typeface="Times New Roman" panose="02020603050405020304" pitchFamily="18" charset="0"/>
            </a:endParaRPr>
          </a:p>
          <a:p>
            <a:pPr algn="ctr"/>
            <a:endParaRPr lang="en-US" b="1" dirty="0">
              <a:latin typeface="Times New Roman" panose="02020603050405020304" pitchFamily="18" charset="0"/>
              <a:cs typeface="Times New Roman" panose="02020603050405020304" pitchFamily="18" charset="0"/>
            </a:endParaRPr>
          </a:p>
        </p:txBody>
      </p:sp>
      <p:sp>
        <p:nvSpPr>
          <p:cNvPr id="13" name="Rectangle 12"/>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4" name="Multiply 13"/>
          <p:cNvSpPr/>
          <p:nvPr/>
        </p:nvSpPr>
        <p:spPr>
          <a:xfrm>
            <a:off x="6207548" y="1621410"/>
            <a:ext cx="1343322" cy="1941922"/>
          </a:xfrm>
          <a:prstGeom prst="mathMultiply">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30400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1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ular Callout 8"/>
          <p:cNvSpPr/>
          <p:nvPr/>
        </p:nvSpPr>
        <p:spPr>
          <a:xfrm rot="10800000">
            <a:off x="1047946" y="2471393"/>
            <a:ext cx="4928647" cy="4006392"/>
          </a:xfrm>
          <a:prstGeom prst="wedgeRoundRectCallou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278116" y="3117571"/>
            <a:ext cx="4468305" cy="3046988"/>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Dear Nam,</a:t>
            </a:r>
          </a:p>
          <a:p>
            <a:r>
              <a:rPr lang="en-US" sz="2400" dirty="0">
                <a:latin typeface="Times New Roman" panose="02020603050405020304" pitchFamily="18" charset="0"/>
                <a:cs typeface="Times New Roman" panose="02020603050405020304" pitchFamily="18" charset="0"/>
              </a:rPr>
              <a:t>Thanks for submitting the industry report. Finn will give you some feedback on it. You will be receiving an email from him with detailed comments.</a:t>
            </a:r>
          </a:p>
          <a:p>
            <a:r>
              <a:rPr lang="en-US" sz="2400" dirty="0">
                <a:latin typeface="Times New Roman" panose="02020603050405020304" pitchFamily="18" charset="0"/>
                <a:cs typeface="Times New Roman" panose="02020603050405020304" pitchFamily="18" charset="0"/>
              </a:rPr>
              <a:t>Regards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Shirley</a:t>
            </a:r>
          </a:p>
        </p:txBody>
      </p:sp>
      <p:sp>
        <p:nvSpPr>
          <p:cNvPr id="12" name="Oval 11"/>
          <p:cNvSpPr/>
          <p:nvPr/>
        </p:nvSpPr>
        <p:spPr>
          <a:xfrm>
            <a:off x="876692" y="320511"/>
            <a:ext cx="2224727"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Coherent</a:t>
            </a:r>
            <a:endParaRPr lang="en-US" b="1" dirty="0">
              <a:latin typeface="Times New Roman" panose="02020603050405020304" pitchFamily="18" charset="0"/>
              <a:cs typeface="Times New Roman" panose="02020603050405020304" pitchFamily="18" charset="0"/>
            </a:endParaRPr>
          </a:p>
          <a:p>
            <a:pPr algn="ctr"/>
            <a:endParaRPr lang="en-US" b="1" dirty="0">
              <a:latin typeface="Times New Roman" panose="02020603050405020304" pitchFamily="18" charset="0"/>
              <a:cs typeface="Times New Roman" panose="02020603050405020304" pitchFamily="18" charset="0"/>
            </a:endParaRPr>
          </a:p>
          <a:p>
            <a:pPr algn="ctr"/>
            <a:endParaRPr lang="en-US" b="1" dirty="0">
              <a:latin typeface="Times New Roman" panose="02020603050405020304" pitchFamily="18" charset="0"/>
              <a:cs typeface="Times New Roman" panose="02020603050405020304" pitchFamily="18" charset="0"/>
            </a:endParaRPr>
          </a:p>
        </p:txBody>
      </p:sp>
      <p:sp>
        <p:nvSpPr>
          <p:cNvPr id="13" name="Rectangle 12"/>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452234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inVertical)">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3912124" y="1291472"/>
            <a:ext cx="3893270" cy="2102177"/>
          </a:xfrm>
          <a:prstGeom prst="roundRect">
            <a:avLst/>
          </a:prstGeom>
          <a:solidFill>
            <a:schemeClr val="tx1">
              <a:lumMod val="95000"/>
              <a:lumOff val="5000"/>
            </a:schemeClr>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4482802" y="1873745"/>
            <a:ext cx="3031599" cy="937629"/>
          </a:xfrm>
          <a:prstGeom prst="rect">
            <a:avLst/>
          </a:prstGeom>
        </p:spPr>
        <p:txBody>
          <a:bodyPr wrap="none">
            <a:spAutoFit/>
          </a:bodyPr>
          <a:lstStyle/>
          <a:p>
            <a:pPr>
              <a:lnSpc>
                <a:spcPct val="107000"/>
              </a:lnSpc>
              <a:spcAft>
                <a:spcPts val="800"/>
              </a:spcAft>
            </a:pPr>
            <a:r>
              <a:rPr lang="en-US" sz="5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Section </a:t>
            </a:r>
            <a:r>
              <a:rPr lang="en-US" sz="5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2 </a:t>
            </a:r>
            <a:endParaRPr lang="en-US" sz="5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49791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28910" y="2028022"/>
            <a:ext cx="9918228" cy="843693"/>
          </a:xfrm>
          <a:prstGeom prst="rect">
            <a:avLst/>
          </a:prstGeom>
          <a:noFill/>
          <a:effectLst>
            <a:outerShdw blurRad="50800" dist="38100" algn="l" rotWithShape="0">
              <a:prstClr val="black">
                <a:alpha val="40000"/>
              </a:prstClr>
            </a:outerShdw>
            <a:reflection blurRad="6350" stA="50000" endA="300" endPos="90000" dist="50800" dir="5400000" sy="-100000" algn="bl" rotWithShape="0"/>
          </a:effectLst>
        </p:spPr>
        <p:txBody>
          <a:bodyPr wrap="none">
            <a:spAutoFit/>
          </a:bodyPr>
          <a:lstStyle/>
          <a:p>
            <a:pPr>
              <a:lnSpc>
                <a:spcPct val="107000"/>
              </a:lnSpc>
              <a:spcAft>
                <a:spcPts val="800"/>
              </a:spcAft>
            </a:pPr>
            <a:r>
              <a:rPr lang="en-US" sz="4800" b="1" dirty="0">
                <a:latin typeface="Times New Roman" panose="02020603050405020304" pitchFamily="18" charset="0"/>
                <a:ea typeface="Calibri" panose="020F0502020204030204" pitchFamily="34" charset="0"/>
                <a:cs typeface="Arial" panose="020B0604020202020204" pitchFamily="34" charset="0"/>
              </a:rPr>
              <a:t>Communication </a:t>
            </a:r>
            <a:r>
              <a:rPr lang="en-US" sz="4800" b="1" dirty="0" smtClean="0">
                <a:latin typeface="Times New Roman" panose="02020603050405020304" pitchFamily="18" charset="0"/>
                <a:ea typeface="Calibri" panose="020F0502020204030204" pitchFamily="34" charset="0"/>
                <a:cs typeface="Arial" panose="020B0604020202020204" pitchFamily="34" charset="0"/>
              </a:rPr>
              <a:t>process &amp; Elements</a:t>
            </a:r>
            <a:endParaRPr lang="en-US" sz="4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639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65223" y="1271363"/>
            <a:ext cx="6253635" cy="487506"/>
          </a:xfrm>
          <a:prstGeom prst="rect">
            <a:avLst/>
          </a:prstGeom>
          <a:solidFill>
            <a:schemeClr val="accent5">
              <a:lumMod val="20000"/>
              <a:lumOff val="80000"/>
            </a:schemeClr>
          </a:solidFill>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Times New Roman" panose="02020603050405020304" pitchFamily="18" charset="0"/>
              </a:rPr>
              <a:t>The sender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decides </a:t>
            </a:r>
            <a:r>
              <a:rPr lang="en-US" sz="2400" dirty="0">
                <a:latin typeface="Times New Roman" panose="02020603050405020304" pitchFamily="18" charset="0"/>
                <a:ea typeface="Calibri" panose="020F0502020204030204" pitchFamily="34" charset="0"/>
                <a:cs typeface="Times New Roman" panose="02020603050405020304" pitchFamily="18" charset="0"/>
              </a:rPr>
              <a:t>the message to be transmitted</a:t>
            </a:r>
          </a:p>
        </p:txBody>
      </p:sp>
      <p:sp>
        <p:nvSpPr>
          <p:cNvPr id="9" name="Rectangle 8"/>
          <p:cNvSpPr/>
          <p:nvPr/>
        </p:nvSpPr>
        <p:spPr>
          <a:xfrm>
            <a:off x="323976" y="2973484"/>
            <a:ext cx="7933582" cy="461665"/>
          </a:xfrm>
          <a:prstGeom prst="rect">
            <a:avLst/>
          </a:prstGeom>
          <a:solidFill>
            <a:schemeClr val="accent5">
              <a:lumMod val="20000"/>
              <a:lumOff val="80000"/>
            </a:schemeClr>
          </a:solidFill>
        </p:spPr>
        <p:txBody>
          <a:bodyPr wrap="none">
            <a:spAutoFit/>
          </a:bodyPr>
          <a:lstStyle/>
          <a:p>
            <a:r>
              <a:rPr lang="en-US" sz="2400" dirty="0">
                <a:latin typeface="Times New Roman" panose="02020603050405020304" pitchFamily="18" charset="0"/>
                <a:cs typeface="Times New Roman" panose="02020603050405020304" pitchFamily="18" charset="0"/>
              </a:rPr>
              <a:t>The sender selects the </a:t>
            </a:r>
            <a:r>
              <a:rPr lang="en-US" sz="2400" dirty="0" smtClean="0">
                <a:latin typeface="Times New Roman" panose="02020603050405020304" pitchFamily="18" charset="0"/>
                <a:cs typeface="Times New Roman" panose="02020603050405020304" pitchFamily="18" charset="0"/>
              </a:rPr>
              <a:t>a appropriate </a:t>
            </a:r>
            <a:r>
              <a:rPr lang="en-US" sz="2400" dirty="0">
                <a:latin typeface="Times New Roman" panose="02020603050405020304" pitchFamily="18" charset="0"/>
                <a:cs typeface="Times New Roman" panose="02020603050405020304" pitchFamily="18" charset="0"/>
              </a:rPr>
              <a:t>channel of communication</a:t>
            </a:r>
          </a:p>
        </p:txBody>
      </p:sp>
      <p:sp>
        <p:nvSpPr>
          <p:cNvPr id="10" name="Rectangle 9"/>
          <p:cNvSpPr/>
          <p:nvPr/>
        </p:nvSpPr>
        <p:spPr>
          <a:xfrm>
            <a:off x="295075" y="2126507"/>
            <a:ext cx="5626536" cy="461665"/>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The sender encodes the message</a:t>
            </a:r>
          </a:p>
        </p:txBody>
      </p:sp>
      <p:sp>
        <p:nvSpPr>
          <p:cNvPr id="11" name="Rectangle 10"/>
          <p:cNvSpPr/>
          <p:nvPr/>
        </p:nvSpPr>
        <p:spPr>
          <a:xfrm>
            <a:off x="323976" y="3823283"/>
            <a:ext cx="6340091" cy="461665"/>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The receiver receives the message</a:t>
            </a:r>
          </a:p>
        </p:txBody>
      </p:sp>
      <p:sp>
        <p:nvSpPr>
          <p:cNvPr id="12" name="Rectangle 11"/>
          <p:cNvSpPr/>
          <p:nvPr/>
        </p:nvSpPr>
        <p:spPr>
          <a:xfrm>
            <a:off x="323976" y="4618255"/>
            <a:ext cx="5990364" cy="461665"/>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The receiver decodes the message </a:t>
            </a:r>
          </a:p>
        </p:txBody>
      </p:sp>
      <p:sp>
        <p:nvSpPr>
          <p:cNvPr id="13" name="Rectangle 12"/>
          <p:cNvSpPr/>
          <p:nvPr/>
        </p:nvSpPr>
        <p:spPr>
          <a:xfrm>
            <a:off x="323976" y="5542074"/>
            <a:ext cx="5855958" cy="461665"/>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The receiver </a:t>
            </a:r>
            <a:r>
              <a:rPr lang="en-US" sz="2400" dirty="0" smtClean="0">
                <a:latin typeface="Times New Roman" panose="02020603050405020304" pitchFamily="18" charset="0"/>
                <a:cs typeface="Times New Roman" panose="02020603050405020304" pitchFamily="18" charset="0"/>
              </a:rPr>
              <a:t>provides </a:t>
            </a:r>
            <a:r>
              <a:rPr lang="en-US" sz="2400" dirty="0">
                <a:latin typeface="Times New Roman" panose="02020603050405020304" pitchFamily="18" charset="0"/>
                <a:cs typeface="Times New Roman" panose="02020603050405020304" pitchFamily="18" charset="0"/>
              </a:rPr>
              <a:t>feedback to the sender</a:t>
            </a:r>
          </a:p>
        </p:txBody>
      </p:sp>
      <p:sp>
        <p:nvSpPr>
          <p:cNvPr id="14" name="Down Arrow 13"/>
          <p:cNvSpPr/>
          <p:nvPr/>
        </p:nvSpPr>
        <p:spPr>
          <a:xfrm>
            <a:off x="1934525" y="1768669"/>
            <a:ext cx="292231" cy="28613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5" name="Down Arrow 14"/>
          <p:cNvSpPr/>
          <p:nvPr/>
        </p:nvSpPr>
        <p:spPr>
          <a:xfrm>
            <a:off x="1934525" y="2659872"/>
            <a:ext cx="292231" cy="28613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6" name="Down Arrow 15"/>
          <p:cNvSpPr/>
          <p:nvPr/>
        </p:nvSpPr>
        <p:spPr>
          <a:xfrm>
            <a:off x="1959663" y="3516649"/>
            <a:ext cx="292231" cy="28613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7" name="Down Arrow 16"/>
          <p:cNvSpPr/>
          <p:nvPr/>
        </p:nvSpPr>
        <p:spPr>
          <a:xfrm>
            <a:off x="1959663" y="4305513"/>
            <a:ext cx="292231" cy="28613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8" name="Down Arrow 17"/>
          <p:cNvSpPr/>
          <p:nvPr/>
        </p:nvSpPr>
        <p:spPr>
          <a:xfrm>
            <a:off x="1959663" y="5253673"/>
            <a:ext cx="292231" cy="28613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9" name="Rectangle 18"/>
          <p:cNvSpPr/>
          <p:nvPr/>
        </p:nvSpPr>
        <p:spPr>
          <a:xfrm>
            <a:off x="3392041" y="244996"/>
            <a:ext cx="4405950"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process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20329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7"/>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500" fill="hold"/>
                                        <p:tgtEl>
                                          <p:spTgt spid="12"/>
                                        </p:tgtEl>
                                        <p:attrNameLst>
                                          <p:attrName>ppt_x</p:attrName>
                                        </p:attrNameLst>
                                      </p:cBhvr>
                                      <p:tavLst>
                                        <p:tav tm="0">
                                          <p:val>
                                            <p:strVal val="#ppt_x"/>
                                          </p:val>
                                        </p:tav>
                                        <p:tav tm="100000">
                                          <p:val>
                                            <p:strVal val="#ppt_x"/>
                                          </p:val>
                                        </p:tav>
                                      </p:tavLst>
                                    </p:anim>
                                    <p:anim calcmode="lin" valueType="num">
                                      <p:cBhvr additive="base">
                                        <p:cTn id="5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8"/>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additive="base">
                                        <p:cTn id="63" dur="500" fill="hold"/>
                                        <p:tgtEl>
                                          <p:spTgt spid="13"/>
                                        </p:tgtEl>
                                        <p:attrNameLst>
                                          <p:attrName>ppt_x</p:attrName>
                                        </p:attrNameLst>
                                      </p:cBhvr>
                                      <p:tavLst>
                                        <p:tav tm="0">
                                          <p:val>
                                            <p:strVal val="#ppt_x"/>
                                          </p:val>
                                        </p:tav>
                                        <p:tav tm="100000">
                                          <p:val>
                                            <p:strVal val="#ppt_x"/>
                                          </p:val>
                                        </p:tav>
                                      </p:tavLst>
                                    </p:anim>
                                    <p:anim calcmode="lin" valueType="num">
                                      <p:cBhvr additive="base">
                                        <p:cTn id="6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75224" y="122448"/>
            <a:ext cx="4405950"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process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988" y="1508290"/>
            <a:ext cx="7720552" cy="52702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816524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p:nvPr/>
        </p:nvPicPr>
        <p:blipFill>
          <a:blip r:embed="rId2">
            <a:extLst>
              <a:ext uri="{28A0092B-C50C-407E-A947-70E740481C1C}">
                <a14:useLocalDpi xmlns:a14="http://schemas.microsoft.com/office/drawing/2010/main" val="0"/>
              </a:ext>
            </a:extLst>
          </a:blip>
          <a:stretch>
            <a:fillRect/>
          </a:stretch>
        </p:blipFill>
        <p:spPr>
          <a:xfrm>
            <a:off x="4779390" y="1150905"/>
            <a:ext cx="6815579" cy="2761219"/>
          </a:xfrm>
          <a:prstGeom prst="rect">
            <a:avLst/>
          </a:prstGeom>
          <a:ln>
            <a:noFill/>
          </a:ln>
          <a:effectLst>
            <a:softEdge rad="112500"/>
          </a:effectLst>
        </p:spPr>
      </p:pic>
      <p:sp>
        <p:nvSpPr>
          <p:cNvPr id="4" name="Rectangle 3"/>
          <p:cNvSpPr/>
          <p:nvPr/>
        </p:nvSpPr>
        <p:spPr>
          <a:xfrm>
            <a:off x="248239" y="1188613"/>
            <a:ext cx="1933431" cy="487506"/>
          </a:xfrm>
          <a:prstGeom prst="rect">
            <a:avLst/>
          </a:prstGeom>
          <a:solidFill>
            <a:schemeClr val="accent5">
              <a:lumMod val="20000"/>
              <a:lumOff val="80000"/>
            </a:schemeClr>
          </a:solidFill>
        </p:spPr>
        <p:txBody>
          <a:bodyPr wrap="square">
            <a:spAutoFit/>
          </a:bodyPr>
          <a:lstStyle/>
          <a:p>
            <a:pPr marL="342900" lvl="0" indent="-342900">
              <a:lnSpc>
                <a:spcPct val="107000"/>
              </a:lnSpc>
              <a:spcAft>
                <a:spcPts val="800"/>
              </a:spcAft>
              <a:tabLst>
                <a:tab pos="457200" algn="l"/>
              </a:tabLst>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S</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ender</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248239" y="1733035"/>
            <a:ext cx="1958903" cy="487506"/>
          </a:xfrm>
          <a:prstGeom prst="rect">
            <a:avLst/>
          </a:prstGeom>
          <a:solidFill>
            <a:schemeClr val="accent5">
              <a:lumMod val="20000"/>
              <a:lumOff val="80000"/>
            </a:schemeClr>
          </a:solidFill>
        </p:spPr>
        <p:txBody>
          <a:bodyPr wrap="square">
            <a:spAutoFit/>
          </a:bodyPr>
          <a:lstStyle/>
          <a:p>
            <a:pPr marL="342900" marR="0" lvl="0" indent="-342900">
              <a:lnSpc>
                <a:spcPct val="107000"/>
              </a:lnSpc>
              <a:spcBef>
                <a:spcPts val="600"/>
              </a:spcBef>
              <a:spcAft>
                <a:spcPts val="800"/>
              </a:spcAft>
              <a:tabLst>
                <a:tab pos="457200" algn="l"/>
              </a:tabLst>
            </a:pP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Message</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225307" y="2341776"/>
            <a:ext cx="1956363" cy="487506"/>
          </a:xfrm>
          <a:prstGeom prst="rect">
            <a:avLst/>
          </a:prstGeom>
          <a:solidFill>
            <a:schemeClr val="accent5">
              <a:lumMod val="20000"/>
              <a:lumOff val="80000"/>
            </a:schemeClr>
          </a:solidFill>
        </p:spPr>
        <p:txBody>
          <a:bodyPr wrap="square">
            <a:spAutoFit/>
          </a:bodyPr>
          <a:lstStyle/>
          <a:p>
            <a:pPr marL="342900" marR="0" lvl="0" indent="-342900">
              <a:lnSpc>
                <a:spcPct val="107000"/>
              </a:lnSpc>
              <a:spcBef>
                <a:spcPts val="600"/>
              </a:spcBef>
              <a:spcAft>
                <a:spcPts val="800"/>
              </a:spcAft>
              <a:tabLst>
                <a:tab pos="457200" algn="l"/>
              </a:tabLst>
            </a:pP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Channel</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236305" y="2958320"/>
            <a:ext cx="1945366" cy="487506"/>
          </a:xfrm>
          <a:prstGeom prst="rect">
            <a:avLst/>
          </a:prstGeom>
          <a:solidFill>
            <a:schemeClr val="accent5">
              <a:lumMod val="20000"/>
              <a:lumOff val="80000"/>
            </a:schemeClr>
          </a:solidFill>
        </p:spPr>
        <p:txBody>
          <a:bodyPr wrap="square">
            <a:spAutoFit/>
          </a:bodyPr>
          <a:lstStyle/>
          <a:p>
            <a:pPr marL="342900" marR="0" lvl="0" indent="-342900">
              <a:lnSpc>
                <a:spcPct val="107000"/>
              </a:lnSpc>
              <a:spcBef>
                <a:spcPts val="600"/>
              </a:spcBef>
              <a:spcAft>
                <a:spcPts val="800"/>
              </a:spcAft>
              <a:tabLst>
                <a:tab pos="457200" algn="l"/>
              </a:tabLst>
            </a:pP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Receiver</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225307" y="3647488"/>
            <a:ext cx="1956363" cy="487506"/>
          </a:xfrm>
          <a:prstGeom prst="rect">
            <a:avLst/>
          </a:prstGeom>
          <a:solidFill>
            <a:schemeClr val="accent5">
              <a:lumMod val="20000"/>
              <a:lumOff val="80000"/>
            </a:schemeClr>
          </a:solidFill>
        </p:spPr>
        <p:txBody>
          <a:bodyPr wrap="square">
            <a:spAutoFit/>
          </a:bodyPr>
          <a:lstStyle/>
          <a:p>
            <a:pPr marL="342900" marR="0" lvl="0" indent="-342900">
              <a:lnSpc>
                <a:spcPct val="107000"/>
              </a:lnSpc>
              <a:spcBef>
                <a:spcPts val="600"/>
              </a:spcBef>
              <a:spcAft>
                <a:spcPts val="800"/>
              </a:spcAft>
              <a:tabLst>
                <a:tab pos="457200" algn="l"/>
              </a:tabLst>
            </a:pP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Feedback</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236305" y="4367515"/>
            <a:ext cx="1945366" cy="487506"/>
          </a:xfrm>
          <a:prstGeom prst="rect">
            <a:avLst/>
          </a:prstGeom>
          <a:solidFill>
            <a:schemeClr val="accent5">
              <a:lumMod val="20000"/>
              <a:lumOff val="80000"/>
            </a:schemeClr>
          </a:solidFill>
        </p:spPr>
        <p:txBody>
          <a:bodyPr wrap="square">
            <a:spAutoFit/>
          </a:bodyPr>
          <a:lstStyle/>
          <a:p>
            <a:pPr marL="342900" marR="0" lvl="0" indent="-342900">
              <a:lnSpc>
                <a:spcPct val="107000"/>
              </a:lnSpc>
              <a:spcBef>
                <a:spcPts val="600"/>
              </a:spcBef>
              <a:spcAft>
                <a:spcPts val="800"/>
              </a:spcAft>
              <a:tabLst>
                <a:tab pos="457200" algn="l"/>
              </a:tabLst>
            </a:pP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Environment</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248239" y="5087542"/>
            <a:ext cx="1933431" cy="487506"/>
          </a:xfrm>
          <a:prstGeom prst="rect">
            <a:avLst/>
          </a:prstGeom>
          <a:solidFill>
            <a:schemeClr val="accent5">
              <a:lumMod val="20000"/>
              <a:lumOff val="80000"/>
            </a:schemeClr>
          </a:solidFill>
        </p:spPr>
        <p:txBody>
          <a:bodyPr wrap="square">
            <a:spAutoFit/>
          </a:bodyPr>
          <a:lstStyle/>
          <a:p>
            <a:pPr marL="342900" marR="0" lvl="0" indent="-342900">
              <a:lnSpc>
                <a:spcPct val="107000"/>
              </a:lnSpc>
              <a:spcBef>
                <a:spcPts val="600"/>
              </a:spcBef>
              <a:spcAft>
                <a:spcPts val="800"/>
              </a:spcAft>
              <a:tabLst>
                <a:tab pos="457200" algn="l"/>
              </a:tabLst>
            </a:pP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Context</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250445" y="5807569"/>
            <a:ext cx="1931225" cy="460895"/>
          </a:xfrm>
          <a:prstGeom prst="rect">
            <a:avLst/>
          </a:prstGeom>
          <a:solidFill>
            <a:schemeClr val="accent5">
              <a:lumMod val="20000"/>
              <a:lumOff val="80000"/>
            </a:schemeClr>
          </a:solidFill>
        </p:spPr>
        <p:txBody>
          <a:bodyPr wrap="square">
            <a:spAutoFit/>
          </a:bodyPr>
          <a:lstStyle/>
          <a:p>
            <a:pPr marL="342900" marR="0" lvl="0" indent="-342900">
              <a:lnSpc>
                <a:spcPct val="107000"/>
              </a:lnSpc>
              <a:spcBef>
                <a:spcPts val="600"/>
              </a:spcBef>
              <a:spcAft>
                <a:spcPts val="800"/>
              </a:spcAft>
              <a:tabLst>
                <a:tab pos="457200" algn="l"/>
              </a:tabLst>
            </a:pP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Interference</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Rectangle 12"/>
          <p:cNvSpPr/>
          <p:nvPr/>
        </p:nvSpPr>
        <p:spPr>
          <a:xfrm>
            <a:off x="1016487" y="116474"/>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13470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
                                          </p:val>
                                        </p:tav>
                                        <p:tav tm="100000">
                                          <p:val>
                                            <p:strVal val="#ppt_x"/>
                                          </p:val>
                                        </p:tav>
                                      </p:tavLst>
                                    </p:anim>
                                    <p:anim calcmode="lin" valueType="num">
                                      <p:cBhvr>
                                        <p:cTn id="3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1000"/>
                                        <p:tgtEl>
                                          <p:spTgt spid="8"/>
                                        </p:tgtEl>
                                      </p:cBhvr>
                                    </p:animEffect>
                                    <p:anim calcmode="lin" valueType="num">
                                      <p:cBhvr>
                                        <p:cTn id="42" dur="1000" fill="hold"/>
                                        <p:tgtEl>
                                          <p:spTgt spid="8"/>
                                        </p:tgtEl>
                                        <p:attrNameLst>
                                          <p:attrName>ppt_x</p:attrName>
                                        </p:attrNameLst>
                                      </p:cBhvr>
                                      <p:tavLst>
                                        <p:tav tm="0">
                                          <p:val>
                                            <p:strVal val="#ppt_x"/>
                                          </p:val>
                                        </p:tav>
                                        <p:tav tm="100000">
                                          <p:val>
                                            <p:strVal val="#ppt_x"/>
                                          </p:val>
                                        </p:tav>
                                      </p:tavLst>
                                    </p:anim>
                                    <p:anim calcmode="lin" valueType="num">
                                      <p:cBhvr>
                                        <p:cTn id="4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fade">
                                      <p:cBhvr>
                                        <p:cTn id="48" dur="1000"/>
                                        <p:tgtEl>
                                          <p:spTgt spid="9"/>
                                        </p:tgtEl>
                                      </p:cBhvr>
                                    </p:animEffect>
                                    <p:anim calcmode="lin" valueType="num">
                                      <p:cBhvr>
                                        <p:cTn id="49" dur="1000" fill="hold"/>
                                        <p:tgtEl>
                                          <p:spTgt spid="9"/>
                                        </p:tgtEl>
                                        <p:attrNameLst>
                                          <p:attrName>ppt_x</p:attrName>
                                        </p:attrNameLst>
                                      </p:cBhvr>
                                      <p:tavLst>
                                        <p:tav tm="0">
                                          <p:val>
                                            <p:strVal val="#ppt_x"/>
                                          </p:val>
                                        </p:tav>
                                        <p:tav tm="100000">
                                          <p:val>
                                            <p:strVal val="#ppt_x"/>
                                          </p:val>
                                        </p:tav>
                                      </p:tavLst>
                                    </p:anim>
                                    <p:anim calcmode="lin" valueType="num">
                                      <p:cBhvr>
                                        <p:cTn id="5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fade">
                                      <p:cBhvr>
                                        <p:cTn id="55" dur="1000"/>
                                        <p:tgtEl>
                                          <p:spTgt spid="10"/>
                                        </p:tgtEl>
                                      </p:cBhvr>
                                    </p:animEffect>
                                    <p:anim calcmode="lin" valueType="num">
                                      <p:cBhvr>
                                        <p:cTn id="56" dur="1000" fill="hold"/>
                                        <p:tgtEl>
                                          <p:spTgt spid="10"/>
                                        </p:tgtEl>
                                        <p:attrNameLst>
                                          <p:attrName>ppt_x</p:attrName>
                                        </p:attrNameLst>
                                      </p:cBhvr>
                                      <p:tavLst>
                                        <p:tav tm="0">
                                          <p:val>
                                            <p:strVal val="#ppt_x"/>
                                          </p:val>
                                        </p:tav>
                                        <p:tav tm="100000">
                                          <p:val>
                                            <p:strVal val="#ppt_x"/>
                                          </p:val>
                                        </p:tav>
                                      </p:tavLst>
                                    </p:anim>
                                    <p:anim calcmode="lin" valueType="num">
                                      <p:cBhvr>
                                        <p:cTn id="5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fade">
                                      <p:cBhvr>
                                        <p:cTn id="62" dur="1000"/>
                                        <p:tgtEl>
                                          <p:spTgt spid="11"/>
                                        </p:tgtEl>
                                      </p:cBhvr>
                                    </p:animEffect>
                                    <p:anim calcmode="lin" valueType="num">
                                      <p:cBhvr>
                                        <p:cTn id="63" dur="1000" fill="hold"/>
                                        <p:tgtEl>
                                          <p:spTgt spid="11"/>
                                        </p:tgtEl>
                                        <p:attrNameLst>
                                          <p:attrName>ppt_x</p:attrName>
                                        </p:attrNameLst>
                                      </p:cBhvr>
                                      <p:tavLst>
                                        <p:tav tm="0">
                                          <p:val>
                                            <p:strVal val="#ppt_x"/>
                                          </p:val>
                                        </p:tav>
                                        <p:tav tm="100000">
                                          <p:val>
                                            <p:strVal val="#ppt_x"/>
                                          </p:val>
                                        </p:tav>
                                      </p:tavLst>
                                    </p:anim>
                                    <p:anim calcmode="lin" valueType="num">
                                      <p:cBhvr>
                                        <p:cTn id="6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3"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90541" y="2339915"/>
            <a:ext cx="6878424" cy="1409617"/>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He/she </a:t>
            </a:r>
            <a:r>
              <a:rPr lang="en-US" sz="2000" dirty="0">
                <a:latin typeface="Times New Roman" panose="02020603050405020304" pitchFamily="18" charset="0"/>
                <a:ea typeface="Calibri" panose="020F0502020204030204" pitchFamily="34" charset="0"/>
                <a:cs typeface="Times New Roman" panose="02020603050405020304" pitchFamily="18" charset="0"/>
              </a:rPr>
              <a:t>is the one who wants to share information with someone else, usually for some intended purpose. The Sender is responsible for "encoding" the information into a message and then transmitting it</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a:t>
            </a:r>
            <a:endParaRPr lang="en-US" sz="20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808338" y="3995678"/>
            <a:ext cx="6096000" cy="2862322"/>
          </a:xfrm>
          <a:prstGeom prst="rect">
            <a:avLst/>
          </a:prstGeom>
          <a:solidFill>
            <a:schemeClr val="accent5">
              <a:lumMod val="20000"/>
              <a:lumOff val="80000"/>
            </a:schemeClr>
          </a:solidFill>
        </p:spPr>
        <p:txBody>
          <a:bodyPr>
            <a:spAutoFit/>
          </a:bodyPr>
          <a:lstStyle/>
          <a:p>
            <a:pPr marL="30480" marR="30480" algn="just">
              <a:spcBef>
                <a:spcPts val="600"/>
              </a:spcBef>
              <a:spcAft>
                <a:spcPts val="720"/>
              </a:spcAft>
            </a:pP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Encoding </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is putting the targeted message into appropriate medium which may be verbal or non-verbal depending upon the situation, time, space and nature of the message to be sent. The sender puts the message into a series of symbols, pictures or words which will be communicated to the intended receiver. Encoding is an important step in the communication process as wrong and inappropriate encoding may defeat the true intent of the communication process.</a:t>
            </a:r>
          </a:p>
        </p:txBody>
      </p:sp>
      <p:sp>
        <p:nvSpPr>
          <p:cNvPr id="6" name="Rectangle 5"/>
          <p:cNvSpPr/>
          <p:nvPr/>
        </p:nvSpPr>
        <p:spPr>
          <a:xfrm>
            <a:off x="329672" y="4364610"/>
            <a:ext cx="1433406" cy="461665"/>
          </a:xfrm>
          <a:prstGeom prst="rect">
            <a:avLst/>
          </a:prstGeom>
          <a:solidFill>
            <a:schemeClr val="tx1">
              <a:lumMod val="95000"/>
              <a:lumOff val="5000"/>
            </a:schemeClr>
          </a:solidFill>
        </p:spPr>
        <p:txBody>
          <a:bodyPr wrap="none">
            <a:spAutoFit/>
          </a:bodyPr>
          <a:lstStyle/>
          <a:p>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Encoding</a:t>
            </a:r>
            <a:endPar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Rectangle 6"/>
          <p:cNvSpPr/>
          <p:nvPr/>
        </p:nvSpPr>
        <p:spPr>
          <a:xfrm>
            <a:off x="1808338" y="74079"/>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184625" y="915876"/>
            <a:ext cx="1723497" cy="16121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Sender</a:t>
            </a:r>
            <a:endParaRPr lang="en-US" sz="2400" dirty="0">
              <a:latin typeface="Times New Roman" panose="02020603050405020304" pitchFamily="18" charset="0"/>
              <a:cs typeface="Times New Roman" panose="02020603050405020304" pitchFamily="18" charset="0"/>
            </a:endParaRPr>
          </a:p>
        </p:txBody>
      </p:sp>
      <p:sp>
        <p:nvSpPr>
          <p:cNvPr id="9" name="Down Arrow 8"/>
          <p:cNvSpPr/>
          <p:nvPr/>
        </p:nvSpPr>
        <p:spPr>
          <a:xfrm>
            <a:off x="923826" y="2621769"/>
            <a:ext cx="245097" cy="1555422"/>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97154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randombar(horizont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randombar(horizontal)">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arn(inVertical)">
                                      <p:cBhvr>
                                        <p:cTn id="3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P spid="8" grpId="0" animBg="1"/>
      <p:bldP spid="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33172" y="1992077"/>
            <a:ext cx="8754359" cy="830997"/>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The Message is the encoded information the Sender wants to share with the Receiver</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
        <p:nvSpPr>
          <p:cNvPr id="7" name="Rectangle 6"/>
          <p:cNvSpPr/>
          <p:nvPr/>
        </p:nvSpPr>
        <p:spPr>
          <a:xfrm>
            <a:off x="1808338" y="74079"/>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405351" y="822167"/>
            <a:ext cx="1875936" cy="16121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Message</a:t>
            </a:r>
            <a:endParaRPr lang="en-US" sz="2400" dirty="0">
              <a:latin typeface="Times New Roman" panose="02020603050405020304" pitchFamily="18" charset="0"/>
              <a:cs typeface="Times New Roman" panose="02020603050405020304" pitchFamily="18" charset="0"/>
            </a:endParaRPr>
          </a:p>
        </p:txBody>
      </p:sp>
      <p:sp>
        <p:nvSpPr>
          <p:cNvPr id="13" name="Rectangle 12"/>
          <p:cNvSpPr/>
          <p:nvPr/>
        </p:nvSpPr>
        <p:spPr>
          <a:xfrm>
            <a:off x="1615125" y="2992713"/>
            <a:ext cx="8594104" cy="400110"/>
          </a:xfrm>
          <a:prstGeom prst="rect">
            <a:avLst/>
          </a:prstGeom>
          <a:solidFill>
            <a:schemeClr val="accent5">
              <a:lumMod val="20000"/>
              <a:lumOff val="80000"/>
            </a:schemeClr>
          </a:solidFill>
        </p:spPr>
        <p:txBody>
          <a:bodyPr wrap="square">
            <a:spAutoFit/>
          </a:bodyPr>
          <a:lstStyle/>
          <a:p>
            <a:r>
              <a:rPr lang="en-US" sz="2000" dirty="0">
                <a:latin typeface="Times New Roman" panose="02020603050405020304" pitchFamily="18" charset="0"/>
                <a:ea typeface="Calibri" panose="020F0502020204030204" pitchFamily="34" charset="0"/>
              </a:rPr>
              <a:t>There are three factors that should be taken into account considering the message:</a:t>
            </a:r>
            <a:endParaRPr lang="en-US" sz="2000" dirty="0"/>
          </a:p>
        </p:txBody>
      </p:sp>
      <p:sp>
        <p:nvSpPr>
          <p:cNvPr id="15" name="Down Arrow 14"/>
          <p:cNvSpPr/>
          <p:nvPr/>
        </p:nvSpPr>
        <p:spPr>
          <a:xfrm>
            <a:off x="480767" y="3459637"/>
            <a:ext cx="2111605" cy="1762812"/>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latin typeface="Times New Roman" panose="02020603050405020304" pitchFamily="18" charset="0"/>
                <a:ea typeface="Calibri" panose="020F0502020204030204" pitchFamily="34" charset="0"/>
              </a:rPr>
              <a:t>Message code</a:t>
            </a:r>
            <a:endParaRPr lang="en-US" dirty="0"/>
          </a:p>
        </p:txBody>
      </p:sp>
      <p:sp>
        <p:nvSpPr>
          <p:cNvPr id="16" name="Rectangle 15"/>
          <p:cNvSpPr/>
          <p:nvPr/>
        </p:nvSpPr>
        <p:spPr>
          <a:xfrm>
            <a:off x="405351" y="5222449"/>
            <a:ext cx="2325278" cy="1380378"/>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which has to do with the way in which</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symbols are structured?</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17" name="Down Arrow 16"/>
          <p:cNvSpPr/>
          <p:nvPr/>
        </p:nvSpPr>
        <p:spPr>
          <a:xfrm>
            <a:off x="3027575" y="3459637"/>
            <a:ext cx="2111605" cy="1762812"/>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smtClean="0">
                <a:latin typeface="Times New Roman" panose="02020603050405020304" pitchFamily="18" charset="0"/>
                <a:ea typeface="Calibri" panose="020F0502020204030204" pitchFamily="34" charset="0"/>
              </a:rPr>
              <a:t>Content</a:t>
            </a:r>
            <a:endParaRPr lang="en-US" dirty="0"/>
          </a:p>
        </p:txBody>
      </p:sp>
      <p:sp>
        <p:nvSpPr>
          <p:cNvPr id="18" name="Rectangle 17"/>
          <p:cNvSpPr/>
          <p:nvPr/>
        </p:nvSpPr>
        <p:spPr>
          <a:xfrm>
            <a:off x="3095134" y="5370630"/>
            <a:ext cx="2259291" cy="1084015"/>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the selection of material to express the</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purpose.</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19" name="Down Arrow 18"/>
          <p:cNvSpPr/>
          <p:nvPr/>
        </p:nvSpPr>
        <p:spPr>
          <a:xfrm>
            <a:off x="5436126" y="3426230"/>
            <a:ext cx="2425829" cy="1762812"/>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smtClean="0">
                <a:latin typeface="Times New Roman" panose="02020603050405020304" pitchFamily="18" charset="0"/>
                <a:ea typeface="Calibri" panose="020F0502020204030204" pitchFamily="34" charset="0"/>
              </a:rPr>
              <a:t>Treatment</a:t>
            </a:r>
            <a:endParaRPr lang="en-US" dirty="0"/>
          </a:p>
        </p:txBody>
      </p:sp>
      <p:sp>
        <p:nvSpPr>
          <p:cNvPr id="20" name="Rectangle 19"/>
          <p:cNvSpPr/>
          <p:nvPr/>
        </p:nvSpPr>
        <p:spPr>
          <a:xfrm>
            <a:off x="5668652" y="5325041"/>
            <a:ext cx="2193303" cy="1277786"/>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the way in which the message is presented, that is frequency and emphasis.</a:t>
            </a: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08448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arn(inVertic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500" fill="hold"/>
                                        <p:tgtEl>
                                          <p:spTgt spid="15"/>
                                        </p:tgtEl>
                                        <p:attrNameLst>
                                          <p:attrName>ppt_x</p:attrName>
                                        </p:attrNameLst>
                                      </p:cBhvr>
                                      <p:tavLst>
                                        <p:tav tm="0">
                                          <p:val>
                                            <p:strVal val="#ppt_x"/>
                                          </p:val>
                                        </p:tav>
                                        <p:tav tm="100000">
                                          <p:val>
                                            <p:strVal val="#ppt_x"/>
                                          </p:val>
                                        </p:tav>
                                      </p:tavLst>
                                    </p:anim>
                                    <p:anim calcmode="lin" valueType="num">
                                      <p:cBhvr additive="base">
                                        <p:cTn id="2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barn(inVertical)">
                                      <p:cBhvr>
                                        <p:cTn id="28" dur="500"/>
                                        <p:tgtEl>
                                          <p:spTgt spid="16"/>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500" fill="hold"/>
                                        <p:tgtEl>
                                          <p:spTgt spid="17"/>
                                        </p:tgtEl>
                                        <p:attrNameLst>
                                          <p:attrName>ppt_x</p:attrName>
                                        </p:attrNameLst>
                                      </p:cBhvr>
                                      <p:tavLst>
                                        <p:tav tm="0">
                                          <p:val>
                                            <p:strVal val="#ppt_x"/>
                                          </p:val>
                                        </p:tav>
                                        <p:tav tm="100000">
                                          <p:val>
                                            <p:strVal val="#ppt_x"/>
                                          </p:val>
                                        </p:tav>
                                      </p:tavLst>
                                    </p:anim>
                                    <p:anim calcmode="lin" valueType="num">
                                      <p:cBhvr additive="base">
                                        <p:cTn id="3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barn(inVertical)">
                                      <p:cBhvr>
                                        <p:cTn id="39" dur="500"/>
                                        <p:tgtEl>
                                          <p:spTgt spid="18"/>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fill="hold"/>
                                        <p:tgtEl>
                                          <p:spTgt spid="19"/>
                                        </p:tgtEl>
                                        <p:attrNameLst>
                                          <p:attrName>ppt_x</p:attrName>
                                        </p:attrNameLst>
                                      </p:cBhvr>
                                      <p:tavLst>
                                        <p:tav tm="0">
                                          <p:val>
                                            <p:strVal val="#ppt_x"/>
                                          </p:val>
                                        </p:tav>
                                        <p:tav tm="100000">
                                          <p:val>
                                            <p:strVal val="#ppt_x"/>
                                          </p:val>
                                        </p:tav>
                                      </p:tavLst>
                                    </p:anim>
                                    <p:anim calcmode="lin" valueType="num">
                                      <p:cBhvr additive="base">
                                        <p:cTn id="45"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grpId="0" nodeType="click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barn(inVertical)">
                                      <p:cBhvr>
                                        <p:cTn id="5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13" grpId="0" animBg="1"/>
      <p:bldP spid="15" grpId="0" animBg="1"/>
      <p:bldP spid="16" grpId="0" animBg="1"/>
      <p:bldP spid="17" grpId="0" animBg="1"/>
      <p:bldP spid="18" grpId="0" animBg="1"/>
      <p:bldP spid="19" grpId="0" animBg="1"/>
      <p:bldP spid="20"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61880" y="1792367"/>
            <a:ext cx="8754359" cy="863250"/>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channel is the way in which a message or messages travel between sender and receiver.</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808338" y="74079"/>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405351" y="822167"/>
            <a:ext cx="1838228" cy="16121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Channel</a:t>
            </a:r>
            <a:endParaRPr lang="en-US" sz="2400" dirty="0">
              <a:latin typeface="Times New Roman" panose="02020603050405020304" pitchFamily="18" charset="0"/>
              <a:cs typeface="Times New Roman" panose="02020603050405020304" pitchFamily="18" charset="0"/>
            </a:endParaRPr>
          </a:p>
        </p:txBody>
      </p:sp>
      <p:sp>
        <p:nvSpPr>
          <p:cNvPr id="13" name="Rectangle 12"/>
          <p:cNvSpPr/>
          <p:nvPr/>
        </p:nvSpPr>
        <p:spPr>
          <a:xfrm>
            <a:off x="1077796" y="2775386"/>
            <a:ext cx="8132191" cy="487506"/>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Times New Roman" panose="02020603050405020304" pitchFamily="18" charset="0"/>
              </a:rPr>
              <a:t>We can distinguish between two main forms of communication.</a:t>
            </a:r>
          </a:p>
        </p:txBody>
      </p:sp>
      <p:sp>
        <p:nvSpPr>
          <p:cNvPr id="14" name="Line Callout 1 13"/>
          <p:cNvSpPr/>
          <p:nvPr/>
        </p:nvSpPr>
        <p:spPr>
          <a:xfrm>
            <a:off x="3110845" y="3422382"/>
            <a:ext cx="2780908" cy="716437"/>
          </a:xfrm>
          <a:prstGeom prst="borderCallout1">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5" name="Rectangle 14"/>
          <p:cNvSpPr/>
          <p:nvPr/>
        </p:nvSpPr>
        <p:spPr>
          <a:xfrm>
            <a:off x="3218714" y="3451880"/>
            <a:ext cx="2673039" cy="400110"/>
          </a:xfrm>
          <a:prstGeom prst="rect">
            <a:avLst/>
          </a:prstGeom>
        </p:spPr>
        <p:txBody>
          <a:bodyPr wrap="none">
            <a:spAutoFit/>
          </a:bodyPr>
          <a:lstStyle/>
          <a:p>
            <a:r>
              <a:rPr lang="en-US"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Verbal communication</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6" name="Double Bracket 15"/>
          <p:cNvSpPr/>
          <p:nvPr/>
        </p:nvSpPr>
        <p:spPr>
          <a:xfrm>
            <a:off x="125689" y="4809242"/>
            <a:ext cx="1904214" cy="1696824"/>
          </a:xfrm>
          <a:prstGeom prst="bracketPair">
            <a:avLst/>
          </a:prstGeom>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7" name="Double Bracket 16"/>
          <p:cNvSpPr/>
          <p:nvPr/>
        </p:nvSpPr>
        <p:spPr>
          <a:xfrm>
            <a:off x="2208230" y="4809242"/>
            <a:ext cx="1904214" cy="1696824"/>
          </a:xfrm>
          <a:prstGeom prst="bracketPair">
            <a:avLst/>
          </a:prstGeom>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8" name="Double Bracket 17"/>
          <p:cNvSpPr/>
          <p:nvPr/>
        </p:nvSpPr>
        <p:spPr>
          <a:xfrm>
            <a:off x="4290771" y="4809242"/>
            <a:ext cx="1904214" cy="1696824"/>
          </a:xfrm>
          <a:prstGeom prst="bracketPair">
            <a:avLst/>
          </a:prstGeom>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9" name="Double Bracket 18"/>
          <p:cNvSpPr/>
          <p:nvPr/>
        </p:nvSpPr>
        <p:spPr>
          <a:xfrm>
            <a:off x="6373312" y="4809242"/>
            <a:ext cx="1904214" cy="1696824"/>
          </a:xfrm>
          <a:prstGeom prst="bracketPair">
            <a:avLst/>
          </a:prstGeom>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Rectangle 19"/>
          <p:cNvSpPr/>
          <p:nvPr/>
        </p:nvSpPr>
        <p:spPr>
          <a:xfrm>
            <a:off x="697724" y="4318989"/>
            <a:ext cx="760144" cy="400110"/>
          </a:xfrm>
          <a:prstGeom prst="rect">
            <a:avLst/>
          </a:prstGeom>
          <a:solidFill>
            <a:schemeClr val="accent5">
              <a:lumMod val="20000"/>
              <a:lumOff val="80000"/>
            </a:schemeClr>
          </a:solidFill>
          <a:ln>
            <a:solidFill>
              <a:schemeClr val="tx1"/>
            </a:solidFill>
          </a:ln>
        </p:spPr>
        <p:txBody>
          <a:bodyPr wrap="none">
            <a:spAutoFit/>
          </a:bodyPr>
          <a:lstStyle/>
          <a:p>
            <a:r>
              <a:rPr lang="en-US" sz="2000" b="1" dirty="0" smtClean="0">
                <a:latin typeface="Times New Roman" panose="02020603050405020304" pitchFamily="18" charset="0"/>
                <a:ea typeface="Calibri" panose="020F0502020204030204" pitchFamily="34" charset="0"/>
                <a:cs typeface="Times New Roman" panose="02020603050405020304" pitchFamily="18" charset="0"/>
              </a:rPr>
              <a:t>Oral </a:t>
            </a:r>
            <a:endParaRPr lang="en-US" sz="2000" dirty="0">
              <a:latin typeface="Times New Roman" panose="02020603050405020304" pitchFamily="18" charset="0"/>
              <a:cs typeface="Times New Roman" panose="02020603050405020304" pitchFamily="18" charset="0"/>
            </a:endParaRPr>
          </a:p>
        </p:txBody>
      </p:sp>
      <p:sp>
        <p:nvSpPr>
          <p:cNvPr id="21" name="Rectangle 20"/>
          <p:cNvSpPr/>
          <p:nvPr/>
        </p:nvSpPr>
        <p:spPr>
          <a:xfrm>
            <a:off x="2692035" y="4309249"/>
            <a:ext cx="936603" cy="400110"/>
          </a:xfrm>
          <a:prstGeom prst="rect">
            <a:avLst/>
          </a:prstGeom>
          <a:solidFill>
            <a:schemeClr val="accent5">
              <a:lumMod val="20000"/>
              <a:lumOff val="80000"/>
            </a:schemeClr>
          </a:solidFill>
          <a:ln>
            <a:solidFill>
              <a:schemeClr val="tx1"/>
            </a:solidFill>
          </a:ln>
        </p:spPr>
        <p:txBody>
          <a:bodyPr wrap="none">
            <a:spAutoFit/>
          </a:bodyPr>
          <a:lstStyle/>
          <a:p>
            <a:r>
              <a:rPr lang="en-US" sz="2000" b="1" dirty="0">
                <a:latin typeface="Times New Roman" panose="02020603050405020304" pitchFamily="18" charset="0"/>
                <a:ea typeface="Calibri" panose="020F0502020204030204" pitchFamily="34" charset="0"/>
                <a:cs typeface="Times New Roman" panose="02020603050405020304" pitchFamily="18" charset="0"/>
              </a:rPr>
              <a:t>Visual </a:t>
            </a:r>
            <a:endParaRPr lang="en-US" sz="2000" dirty="0">
              <a:latin typeface="Times New Roman" panose="02020603050405020304" pitchFamily="18" charset="0"/>
              <a:cs typeface="Times New Roman" panose="02020603050405020304" pitchFamily="18" charset="0"/>
            </a:endParaRPr>
          </a:p>
        </p:txBody>
      </p:sp>
      <p:sp>
        <p:nvSpPr>
          <p:cNvPr id="22" name="Rectangle 21"/>
          <p:cNvSpPr/>
          <p:nvPr/>
        </p:nvSpPr>
        <p:spPr>
          <a:xfrm>
            <a:off x="4687181" y="4318989"/>
            <a:ext cx="1111394" cy="400110"/>
          </a:xfrm>
          <a:prstGeom prst="rect">
            <a:avLst/>
          </a:prstGeom>
          <a:solidFill>
            <a:schemeClr val="accent5">
              <a:lumMod val="20000"/>
              <a:lumOff val="80000"/>
            </a:schemeClr>
          </a:solidFill>
          <a:ln>
            <a:solidFill>
              <a:schemeClr val="tx1"/>
            </a:solidFill>
          </a:ln>
        </p:spPr>
        <p:txBody>
          <a:bodyPr wrap="none">
            <a:spAutoFit/>
          </a:bodyPr>
          <a:lstStyle/>
          <a:p>
            <a:r>
              <a:rPr lang="en-US" sz="2000" b="1" dirty="0">
                <a:latin typeface="Times New Roman" panose="02020603050405020304" pitchFamily="18" charset="0"/>
                <a:ea typeface="Calibri" panose="020F0502020204030204" pitchFamily="34" charset="0"/>
                <a:cs typeface="Times New Roman" panose="02020603050405020304" pitchFamily="18" charset="0"/>
              </a:rPr>
              <a:t>Written </a:t>
            </a:r>
            <a:endParaRPr lang="en-US" sz="2000" dirty="0">
              <a:latin typeface="Times New Roman" panose="02020603050405020304" pitchFamily="18" charset="0"/>
              <a:cs typeface="Times New Roman" panose="02020603050405020304" pitchFamily="18" charset="0"/>
            </a:endParaRPr>
          </a:p>
        </p:txBody>
      </p:sp>
      <p:sp>
        <p:nvSpPr>
          <p:cNvPr id="23" name="Rectangle 22"/>
          <p:cNvSpPr/>
          <p:nvPr/>
        </p:nvSpPr>
        <p:spPr>
          <a:xfrm>
            <a:off x="6641481" y="4309249"/>
            <a:ext cx="1367875" cy="400110"/>
          </a:xfrm>
          <a:prstGeom prst="rect">
            <a:avLst/>
          </a:prstGeom>
          <a:solidFill>
            <a:schemeClr val="accent5">
              <a:lumMod val="20000"/>
              <a:lumOff val="80000"/>
            </a:schemeClr>
          </a:solidFill>
          <a:ln>
            <a:solidFill>
              <a:schemeClr val="tx1"/>
            </a:solidFill>
          </a:ln>
        </p:spPr>
        <p:txBody>
          <a:bodyPr wrap="none">
            <a:spAutoFit/>
          </a:bodyPr>
          <a:lstStyle/>
          <a:p>
            <a:r>
              <a:rPr lang="en-US" sz="2000" b="1" dirty="0">
                <a:latin typeface="Times New Roman" panose="02020603050405020304" pitchFamily="18" charset="0"/>
                <a:ea typeface="Calibri" panose="020F0502020204030204" pitchFamily="34" charset="0"/>
                <a:cs typeface="Times New Roman" panose="02020603050405020304" pitchFamily="18" charset="0"/>
              </a:rPr>
              <a:t>Electronic </a:t>
            </a:r>
            <a:endParaRPr lang="en-US" sz="2000" dirty="0">
              <a:latin typeface="Times New Roman" panose="02020603050405020304" pitchFamily="18" charset="0"/>
              <a:cs typeface="Times New Roman" panose="02020603050405020304" pitchFamily="18" charset="0"/>
            </a:endParaRPr>
          </a:p>
        </p:txBody>
      </p:sp>
      <p:sp>
        <p:nvSpPr>
          <p:cNvPr id="24" name="Rectangle 23"/>
          <p:cNvSpPr/>
          <p:nvPr/>
        </p:nvSpPr>
        <p:spPr>
          <a:xfrm>
            <a:off x="202179" y="4962864"/>
            <a:ext cx="1800236"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cs typeface="Times New Roman" panose="02020603050405020304" pitchFamily="18" charset="0"/>
              </a:rPr>
              <a:t>talking to oneself</a:t>
            </a:r>
            <a:endParaRPr lang="en-US" dirty="0">
              <a:latin typeface="Times New Roman" panose="02020603050405020304" pitchFamily="18" charset="0"/>
              <a:cs typeface="Times New Roman" panose="02020603050405020304" pitchFamily="18" charset="0"/>
            </a:endParaRPr>
          </a:p>
        </p:txBody>
      </p:sp>
      <p:sp>
        <p:nvSpPr>
          <p:cNvPr id="25" name="Rectangle 24"/>
          <p:cNvSpPr/>
          <p:nvPr/>
        </p:nvSpPr>
        <p:spPr>
          <a:xfrm>
            <a:off x="405351" y="5405569"/>
            <a:ext cx="1204176"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discussion </a:t>
            </a:r>
            <a:endParaRPr lang="en-US" dirty="0"/>
          </a:p>
        </p:txBody>
      </p:sp>
      <p:sp>
        <p:nvSpPr>
          <p:cNvPr id="26" name="Rectangle 25"/>
          <p:cNvSpPr/>
          <p:nvPr/>
        </p:nvSpPr>
        <p:spPr>
          <a:xfrm>
            <a:off x="245090" y="5857092"/>
            <a:ext cx="1563248"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telephone calls</a:t>
            </a:r>
            <a:endParaRPr lang="en-US" dirty="0"/>
          </a:p>
        </p:txBody>
      </p:sp>
      <p:sp>
        <p:nvSpPr>
          <p:cNvPr id="27" name="Rectangle 26"/>
          <p:cNvSpPr/>
          <p:nvPr/>
        </p:nvSpPr>
        <p:spPr>
          <a:xfrm>
            <a:off x="2774855" y="4907165"/>
            <a:ext cx="671979"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maps</a:t>
            </a:r>
            <a:endParaRPr lang="en-US" dirty="0"/>
          </a:p>
        </p:txBody>
      </p:sp>
      <p:sp>
        <p:nvSpPr>
          <p:cNvPr id="28" name="Rectangle 27"/>
          <p:cNvSpPr/>
          <p:nvPr/>
        </p:nvSpPr>
        <p:spPr>
          <a:xfrm>
            <a:off x="2672262" y="5331587"/>
            <a:ext cx="877163"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graphic</a:t>
            </a:r>
            <a:endParaRPr lang="en-US" dirty="0"/>
          </a:p>
        </p:txBody>
      </p:sp>
      <p:sp>
        <p:nvSpPr>
          <p:cNvPr id="29" name="Rectangle 28"/>
          <p:cNvSpPr/>
          <p:nvPr/>
        </p:nvSpPr>
        <p:spPr>
          <a:xfrm>
            <a:off x="2391536" y="5657654"/>
            <a:ext cx="1537600"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advertisement </a:t>
            </a:r>
            <a:endParaRPr lang="en-US" dirty="0"/>
          </a:p>
        </p:txBody>
      </p:sp>
      <p:sp>
        <p:nvSpPr>
          <p:cNvPr id="30" name="Rectangle 29"/>
          <p:cNvSpPr/>
          <p:nvPr/>
        </p:nvSpPr>
        <p:spPr>
          <a:xfrm>
            <a:off x="2697909" y="6090678"/>
            <a:ext cx="825867"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signals</a:t>
            </a:r>
            <a:endParaRPr lang="en-US" dirty="0"/>
          </a:p>
        </p:txBody>
      </p:sp>
      <p:sp>
        <p:nvSpPr>
          <p:cNvPr id="31" name="Rectangle 30"/>
          <p:cNvSpPr/>
          <p:nvPr/>
        </p:nvSpPr>
        <p:spPr>
          <a:xfrm>
            <a:off x="4829944" y="4907165"/>
            <a:ext cx="825867"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reports</a:t>
            </a:r>
            <a:endParaRPr lang="en-US" dirty="0"/>
          </a:p>
        </p:txBody>
      </p:sp>
      <p:sp>
        <p:nvSpPr>
          <p:cNvPr id="32" name="Rectangle 31"/>
          <p:cNvSpPr/>
          <p:nvPr/>
        </p:nvSpPr>
        <p:spPr>
          <a:xfrm>
            <a:off x="4849180" y="5383238"/>
            <a:ext cx="806631"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letters </a:t>
            </a:r>
            <a:endParaRPr lang="en-US" dirty="0"/>
          </a:p>
        </p:txBody>
      </p:sp>
      <p:sp>
        <p:nvSpPr>
          <p:cNvPr id="33" name="Rectangle 32"/>
          <p:cNvSpPr/>
          <p:nvPr/>
        </p:nvSpPr>
        <p:spPr>
          <a:xfrm>
            <a:off x="4897106" y="5842320"/>
            <a:ext cx="787395"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papers</a:t>
            </a:r>
            <a:endParaRPr lang="en-US" dirty="0"/>
          </a:p>
        </p:txBody>
      </p:sp>
      <p:sp>
        <p:nvSpPr>
          <p:cNvPr id="34" name="Rectangle 33"/>
          <p:cNvSpPr/>
          <p:nvPr/>
        </p:nvSpPr>
        <p:spPr>
          <a:xfrm>
            <a:off x="7085609" y="4910059"/>
            <a:ext cx="479618"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fax</a:t>
            </a:r>
            <a:endParaRPr lang="en-US" dirty="0"/>
          </a:p>
        </p:txBody>
      </p:sp>
      <p:sp>
        <p:nvSpPr>
          <p:cNvPr id="35" name="Rectangle 34"/>
          <p:cNvSpPr/>
          <p:nvPr/>
        </p:nvSpPr>
        <p:spPr>
          <a:xfrm>
            <a:off x="6918896" y="5338730"/>
            <a:ext cx="813043"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E-mail</a:t>
            </a:r>
            <a:endParaRPr lang="en-US" dirty="0"/>
          </a:p>
        </p:txBody>
      </p:sp>
      <p:sp>
        <p:nvSpPr>
          <p:cNvPr id="36" name="Rectangle 35"/>
          <p:cNvSpPr/>
          <p:nvPr/>
        </p:nvSpPr>
        <p:spPr>
          <a:xfrm>
            <a:off x="6683762" y="5842025"/>
            <a:ext cx="1345240"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social media</a:t>
            </a:r>
            <a:endParaRPr lang="en-US" dirty="0"/>
          </a:p>
        </p:txBody>
      </p:sp>
    </p:spTree>
    <p:extLst>
      <p:ext uri="{BB962C8B-B14F-4D97-AF65-F5344CB8AC3E}">
        <p14:creationId xmlns:p14="http://schemas.microsoft.com/office/powerpoint/2010/main" val="2482423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arn(inVertic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500" fill="hold"/>
                                        <p:tgtEl>
                                          <p:spTgt spid="15"/>
                                        </p:tgtEl>
                                        <p:attrNameLst>
                                          <p:attrName>ppt_x</p:attrName>
                                        </p:attrNameLst>
                                      </p:cBhvr>
                                      <p:tavLst>
                                        <p:tav tm="0">
                                          <p:val>
                                            <p:strVal val="#ppt_x"/>
                                          </p:val>
                                        </p:tav>
                                        <p:tav tm="100000">
                                          <p:val>
                                            <p:strVal val="#ppt_x"/>
                                          </p:val>
                                        </p:tav>
                                      </p:tavLst>
                                    </p:anim>
                                    <p:anim calcmode="lin" valueType="num">
                                      <p:cBhvr additive="base">
                                        <p:cTn id="2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1000"/>
                                        <p:tgtEl>
                                          <p:spTgt spid="21"/>
                                        </p:tgtEl>
                                      </p:cBhvr>
                                    </p:animEffect>
                                    <p:anim calcmode="lin" valueType="num">
                                      <p:cBhvr>
                                        <p:cTn id="33" dur="1000" fill="hold"/>
                                        <p:tgtEl>
                                          <p:spTgt spid="21"/>
                                        </p:tgtEl>
                                        <p:attrNameLst>
                                          <p:attrName>ppt_x</p:attrName>
                                        </p:attrNameLst>
                                      </p:cBhvr>
                                      <p:tavLst>
                                        <p:tav tm="0">
                                          <p:val>
                                            <p:strVal val="#ppt_x"/>
                                          </p:val>
                                        </p:tav>
                                        <p:tav tm="100000">
                                          <p:val>
                                            <p:strVal val="#ppt_x"/>
                                          </p:val>
                                        </p:tav>
                                      </p:tavLst>
                                    </p:anim>
                                    <p:anim calcmode="lin" valueType="num">
                                      <p:cBhvr>
                                        <p:cTn id="34" dur="1000" fill="hold"/>
                                        <p:tgtEl>
                                          <p:spTgt spid="2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1000"/>
                                        <p:tgtEl>
                                          <p:spTgt spid="20"/>
                                        </p:tgtEl>
                                      </p:cBhvr>
                                    </p:animEffect>
                                    <p:anim calcmode="lin" valueType="num">
                                      <p:cBhvr>
                                        <p:cTn id="38" dur="1000" fill="hold"/>
                                        <p:tgtEl>
                                          <p:spTgt spid="20"/>
                                        </p:tgtEl>
                                        <p:attrNameLst>
                                          <p:attrName>ppt_x</p:attrName>
                                        </p:attrNameLst>
                                      </p:cBhvr>
                                      <p:tavLst>
                                        <p:tav tm="0">
                                          <p:val>
                                            <p:strVal val="#ppt_x"/>
                                          </p:val>
                                        </p:tav>
                                        <p:tav tm="100000">
                                          <p:val>
                                            <p:strVal val="#ppt_x"/>
                                          </p:val>
                                        </p:tav>
                                      </p:tavLst>
                                    </p:anim>
                                    <p:anim calcmode="lin" valueType="num">
                                      <p:cBhvr>
                                        <p:cTn id="39" dur="1000" fill="hold"/>
                                        <p:tgtEl>
                                          <p:spTgt spid="2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1000"/>
                                        <p:tgtEl>
                                          <p:spTgt spid="22"/>
                                        </p:tgtEl>
                                      </p:cBhvr>
                                    </p:animEffect>
                                    <p:anim calcmode="lin" valueType="num">
                                      <p:cBhvr>
                                        <p:cTn id="43" dur="1000" fill="hold"/>
                                        <p:tgtEl>
                                          <p:spTgt spid="22"/>
                                        </p:tgtEl>
                                        <p:attrNameLst>
                                          <p:attrName>ppt_x</p:attrName>
                                        </p:attrNameLst>
                                      </p:cBhvr>
                                      <p:tavLst>
                                        <p:tav tm="0">
                                          <p:val>
                                            <p:strVal val="#ppt_x"/>
                                          </p:val>
                                        </p:tav>
                                        <p:tav tm="100000">
                                          <p:val>
                                            <p:strVal val="#ppt_x"/>
                                          </p:val>
                                        </p:tav>
                                      </p:tavLst>
                                    </p:anim>
                                    <p:anim calcmode="lin" valueType="num">
                                      <p:cBhvr>
                                        <p:cTn id="44" dur="1000" fill="hold"/>
                                        <p:tgtEl>
                                          <p:spTgt spid="22"/>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1000"/>
                                        <p:tgtEl>
                                          <p:spTgt spid="23"/>
                                        </p:tgtEl>
                                      </p:cBhvr>
                                    </p:animEffect>
                                    <p:anim calcmode="lin" valueType="num">
                                      <p:cBhvr>
                                        <p:cTn id="48" dur="1000" fill="hold"/>
                                        <p:tgtEl>
                                          <p:spTgt spid="23"/>
                                        </p:tgtEl>
                                        <p:attrNameLst>
                                          <p:attrName>ppt_x</p:attrName>
                                        </p:attrNameLst>
                                      </p:cBhvr>
                                      <p:tavLst>
                                        <p:tav tm="0">
                                          <p:val>
                                            <p:strVal val="#ppt_x"/>
                                          </p:val>
                                        </p:tav>
                                        <p:tav tm="100000">
                                          <p:val>
                                            <p:strVal val="#ppt_x"/>
                                          </p:val>
                                        </p:tav>
                                      </p:tavLst>
                                    </p:anim>
                                    <p:anim calcmode="lin" valueType="num">
                                      <p:cBhvr>
                                        <p:cTn id="4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500"/>
                                        <p:tgtEl>
                                          <p:spTgt spid="16"/>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fade">
                                      <p:cBhvr>
                                        <p:cTn id="57" dur="500"/>
                                        <p:tgtEl>
                                          <p:spTgt spid="24"/>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fade">
                                      <p:cBhvr>
                                        <p:cTn id="60" dur="500"/>
                                        <p:tgtEl>
                                          <p:spTgt spid="25"/>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27"/>
                                        </p:tgtEl>
                                        <p:attrNameLst>
                                          <p:attrName>style.visibility</p:attrName>
                                        </p:attrNameLst>
                                      </p:cBhvr>
                                      <p:to>
                                        <p:strVal val="visible"/>
                                      </p:to>
                                    </p:set>
                                    <p:animEffect transition="in" filter="fade">
                                      <p:cBhvr>
                                        <p:cTn id="68" dur="500"/>
                                        <p:tgtEl>
                                          <p:spTgt spid="27"/>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fade">
                                      <p:cBhvr>
                                        <p:cTn id="71" dur="500"/>
                                        <p:tgtEl>
                                          <p:spTgt spid="17"/>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28"/>
                                        </p:tgtEl>
                                        <p:attrNameLst>
                                          <p:attrName>style.visibility</p:attrName>
                                        </p:attrNameLst>
                                      </p:cBhvr>
                                      <p:to>
                                        <p:strVal val="visible"/>
                                      </p:to>
                                    </p:set>
                                    <p:animEffect transition="in" filter="fade">
                                      <p:cBhvr>
                                        <p:cTn id="74" dur="500"/>
                                        <p:tgtEl>
                                          <p:spTgt spid="28"/>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fade">
                                      <p:cBhvr>
                                        <p:cTn id="77" dur="500"/>
                                        <p:tgtEl>
                                          <p:spTgt spid="29"/>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fade">
                                      <p:cBhvr>
                                        <p:cTn id="80" dur="500"/>
                                        <p:tgtEl>
                                          <p:spTgt spid="30"/>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fade">
                                      <p:cBhvr>
                                        <p:cTn id="85" dur="500"/>
                                        <p:tgtEl>
                                          <p:spTgt spid="18"/>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fade">
                                      <p:cBhvr>
                                        <p:cTn id="88" dur="500"/>
                                        <p:tgtEl>
                                          <p:spTgt spid="31"/>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fade">
                                      <p:cBhvr>
                                        <p:cTn id="91" dur="500"/>
                                        <p:tgtEl>
                                          <p:spTgt spid="32"/>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fade">
                                      <p:cBhvr>
                                        <p:cTn id="94" dur="500"/>
                                        <p:tgtEl>
                                          <p:spTgt spid="33"/>
                                        </p:tgtEl>
                                      </p:cBhvr>
                                    </p:animEffect>
                                  </p:childTnLst>
                                </p:cTn>
                              </p:par>
                            </p:childTnLst>
                          </p:cTn>
                        </p:par>
                      </p:childTnLst>
                    </p:cTn>
                  </p:par>
                  <p:par>
                    <p:cTn id="95" fill="hold">
                      <p:stCondLst>
                        <p:cond delay="indefinite"/>
                      </p:stCondLst>
                      <p:childTnLst>
                        <p:par>
                          <p:cTn id="96" fill="hold">
                            <p:stCondLst>
                              <p:cond delay="0"/>
                            </p:stCondLst>
                            <p:childTnLst>
                              <p:par>
                                <p:cTn id="97" presetID="10" presetClass="entr" presetSubtype="0" fill="hold" grpId="0" nodeType="clickEffect">
                                  <p:stCondLst>
                                    <p:cond delay="0"/>
                                  </p:stCondLst>
                                  <p:childTnLst>
                                    <p:set>
                                      <p:cBhvr>
                                        <p:cTn id="98" dur="1" fill="hold">
                                          <p:stCondLst>
                                            <p:cond delay="0"/>
                                          </p:stCondLst>
                                        </p:cTn>
                                        <p:tgtEl>
                                          <p:spTgt spid="19"/>
                                        </p:tgtEl>
                                        <p:attrNameLst>
                                          <p:attrName>style.visibility</p:attrName>
                                        </p:attrNameLst>
                                      </p:cBhvr>
                                      <p:to>
                                        <p:strVal val="visible"/>
                                      </p:to>
                                    </p:set>
                                    <p:animEffect transition="in" filter="fade">
                                      <p:cBhvr>
                                        <p:cTn id="99" dur="500"/>
                                        <p:tgtEl>
                                          <p:spTgt spid="19"/>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Effect transition="in" filter="fade">
                                      <p:cBhvr>
                                        <p:cTn id="102" dur="500"/>
                                        <p:tgtEl>
                                          <p:spTgt spid="34"/>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35"/>
                                        </p:tgtEl>
                                        <p:attrNameLst>
                                          <p:attrName>style.visibility</p:attrName>
                                        </p:attrNameLst>
                                      </p:cBhvr>
                                      <p:to>
                                        <p:strVal val="visible"/>
                                      </p:to>
                                    </p:set>
                                    <p:animEffect transition="in" filter="fade">
                                      <p:cBhvr>
                                        <p:cTn id="105" dur="500"/>
                                        <p:tgtEl>
                                          <p:spTgt spid="35"/>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36"/>
                                        </p:tgtEl>
                                        <p:attrNameLst>
                                          <p:attrName>style.visibility</p:attrName>
                                        </p:attrNameLst>
                                      </p:cBhvr>
                                      <p:to>
                                        <p:strVal val="visible"/>
                                      </p:to>
                                    </p:set>
                                    <p:animEffect transition="in" filter="fade">
                                      <p:cBhvr>
                                        <p:cTn id="10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13" grpId="0" animBg="1"/>
      <p:bldP spid="14" grpId="0" animBg="1"/>
      <p:bldP spid="15" grpId="0"/>
      <p:bldP spid="16" grpId="0" animBg="1"/>
      <p:bldP spid="17" grpId="0" animBg="1"/>
      <p:bldP spid="18" grpId="0" animBg="1"/>
      <p:bldP spid="19" grpId="0" animBg="1"/>
      <p:bldP spid="20" grpId="0" animBg="1"/>
      <p:bldP spid="21" grpId="0" animBg="1"/>
      <p:bldP spid="22" grpId="0" animBg="1"/>
      <p:bldP spid="23" grpId="0" animBg="1"/>
      <p:bldP spid="24" grpId="0"/>
      <p:bldP spid="25" grpId="0"/>
      <p:bldP spid="26" grpId="0"/>
      <p:bldP spid="27" grpId="0"/>
      <p:bldP spid="28" grpId="0"/>
      <p:bldP spid="29" grpId="0"/>
      <p:bldP spid="30" grpId="0"/>
      <p:bldP spid="31" grpId="0"/>
      <p:bldP spid="32" grpId="0"/>
      <p:bldP spid="33" grpId="0"/>
      <p:bldP spid="34" grpId="0"/>
      <p:bldP spid="35" grpId="0"/>
      <p:bldP spid="3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08338" y="74079"/>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405351" y="822167"/>
            <a:ext cx="1838228" cy="16121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Channel</a:t>
            </a:r>
            <a:endParaRPr lang="en-US" sz="2400" dirty="0">
              <a:latin typeface="Times New Roman" panose="02020603050405020304" pitchFamily="18" charset="0"/>
              <a:cs typeface="Times New Roman" panose="02020603050405020304" pitchFamily="18" charset="0"/>
            </a:endParaRPr>
          </a:p>
        </p:txBody>
      </p:sp>
      <p:sp>
        <p:nvSpPr>
          <p:cNvPr id="14" name="Line Callout 1 13"/>
          <p:cNvSpPr/>
          <p:nvPr/>
        </p:nvSpPr>
        <p:spPr>
          <a:xfrm>
            <a:off x="3440781" y="1388934"/>
            <a:ext cx="3322723" cy="716437"/>
          </a:xfrm>
          <a:prstGeom prst="borderCallout1">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5" name="Rectangle 14"/>
          <p:cNvSpPr/>
          <p:nvPr/>
        </p:nvSpPr>
        <p:spPr>
          <a:xfrm>
            <a:off x="3494716" y="1582738"/>
            <a:ext cx="3214854" cy="400110"/>
          </a:xfrm>
          <a:prstGeom prst="rect">
            <a:avLst/>
          </a:prstGeom>
        </p:spPr>
        <p:txBody>
          <a:bodyPr wrap="none">
            <a:spAutoFit/>
          </a:bodyPr>
          <a:lstStyle/>
          <a:p>
            <a:r>
              <a:rPr lang="en-US" sz="20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Non-Verbal </a:t>
            </a:r>
            <a:r>
              <a:rPr lang="en-US"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6541437" y="2192813"/>
            <a:ext cx="4322417" cy="750975"/>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Such as body movement </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facial expression </a:t>
            </a:r>
            <a:r>
              <a:rPr lang="en-US" sz="2000" dirty="0">
                <a:latin typeface="Times New Roman" panose="02020603050405020304" pitchFamily="18" charset="0"/>
                <a:ea typeface="Calibri" panose="020F0502020204030204" pitchFamily="34" charset="0"/>
                <a:cs typeface="Times New Roman" panose="02020603050405020304" pitchFamily="18" charset="0"/>
              </a:rPr>
              <a:t>and voice etc.</a:t>
            </a:r>
          </a:p>
        </p:txBody>
      </p:sp>
      <p:sp>
        <p:nvSpPr>
          <p:cNvPr id="37" name="Line Callout 1 36"/>
          <p:cNvSpPr/>
          <p:nvPr/>
        </p:nvSpPr>
        <p:spPr>
          <a:xfrm>
            <a:off x="1737583" y="2509140"/>
            <a:ext cx="2962262" cy="716437"/>
          </a:xfrm>
          <a:prstGeom prst="borderCallout1">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000" b="1" dirty="0" smtClean="0">
                <a:latin typeface="Times New Roman" panose="02020603050405020304" pitchFamily="18" charset="0"/>
                <a:cs typeface="Times New Roman" panose="02020603050405020304" pitchFamily="18" charset="0"/>
              </a:rPr>
              <a:t>Forms </a:t>
            </a:r>
            <a:r>
              <a:rPr lang="en-US" sz="2000" b="1" dirty="0">
                <a:latin typeface="Times New Roman" panose="02020603050405020304" pitchFamily="18" charset="0"/>
                <a:cs typeface="Times New Roman" panose="02020603050405020304" pitchFamily="18" charset="0"/>
              </a:rPr>
              <a:t>of communication</a:t>
            </a:r>
          </a:p>
        </p:txBody>
      </p:sp>
      <p:sp>
        <p:nvSpPr>
          <p:cNvPr id="5" name="Rectangle 4"/>
          <p:cNvSpPr/>
          <p:nvPr/>
        </p:nvSpPr>
        <p:spPr>
          <a:xfrm>
            <a:off x="916569" y="3330743"/>
            <a:ext cx="3005951" cy="388696"/>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Intrapersonal Communication </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5385052" y="3433189"/>
            <a:ext cx="2948243" cy="388696"/>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Interpersonal Communication</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134145" y="3824605"/>
            <a:ext cx="5041170" cy="3055965"/>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It is a communication transaction that takes place within the individual, this is the silent talking all of us do to ourselves such as thinking, remembering, dreaming and deciding. Intrapersonal communication is made possible because man become object to himself. That is he both produces and receives to same message. This type of communication fills more time in our experience because in every communication are always subject to our own private interpretation.</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5289382" y="3962816"/>
            <a:ext cx="2930791" cy="2759602"/>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It is the process of face-to-face interaction between sender and receiver such as group meetings, interviews, conversations among individuals. It has the advantage of a two-way communication with immediate feedback.</a:t>
            </a: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55769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arn(inVertic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additive="base">
                                        <p:cTn id="22" dur="500" fill="hold"/>
                                        <p:tgtEl>
                                          <p:spTgt spid="37"/>
                                        </p:tgtEl>
                                        <p:attrNameLst>
                                          <p:attrName>ppt_x</p:attrName>
                                        </p:attrNameLst>
                                      </p:cBhvr>
                                      <p:tavLst>
                                        <p:tav tm="0">
                                          <p:val>
                                            <p:strVal val="#ppt_x"/>
                                          </p:val>
                                        </p:tav>
                                        <p:tav tm="100000">
                                          <p:val>
                                            <p:strVal val="#ppt_x"/>
                                          </p:val>
                                        </p:tav>
                                      </p:tavLst>
                                    </p:anim>
                                    <p:anim calcmode="lin" valueType="num">
                                      <p:cBhvr additive="base">
                                        <p:cTn id="23"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ppt_x"/>
                                          </p:val>
                                        </p:tav>
                                        <p:tav tm="100000">
                                          <p:val>
                                            <p:strVal val="#ppt_x"/>
                                          </p:val>
                                        </p:tav>
                                      </p:tavLst>
                                    </p:anim>
                                    <p:anim calcmode="lin" valueType="num">
                                      <p:cBhvr additive="base">
                                        <p:cTn id="2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ppt_x"/>
                                          </p:val>
                                        </p:tav>
                                        <p:tav tm="100000">
                                          <p:val>
                                            <p:strVal val="#ppt_x"/>
                                          </p:val>
                                        </p:tav>
                                      </p:tavLst>
                                    </p:anim>
                                    <p:anim calcmode="lin" valueType="num">
                                      <p:cBhvr additive="base">
                                        <p:cTn id="3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barn(inVertical)">
                                      <p:cBhvr>
                                        <p:cTn id="40" dur="5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barn(inVertical)">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2" grpId="0" animBg="1"/>
      <p:bldP spid="37" grpId="0" animBg="1"/>
      <p:bldP spid="5" grpId="0" animBg="1"/>
      <p:bldP spid="6" grpId="0" animBg="1"/>
      <p:bldP spid="9" grpId="0" animBg="1"/>
      <p:bldP spid="10"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08338" y="74079"/>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405351" y="822167"/>
            <a:ext cx="1838228" cy="16121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Channel</a:t>
            </a:r>
            <a:endParaRPr lang="en-US" sz="2400" dirty="0">
              <a:latin typeface="Times New Roman" panose="02020603050405020304" pitchFamily="18" charset="0"/>
              <a:cs typeface="Times New Roman" panose="02020603050405020304" pitchFamily="18" charset="0"/>
            </a:endParaRPr>
          </a:p>
        </p:txBody>
      </p:sp>
      <p:sp>
        <p:nvSpPr>
          <p:cNvPr id="14" name="Line Callout 1 13"/>
          <p:cNvSpPr/>
          <p:nvPr/>
        </p:nvSpPr>
        <p:spPr>
          <a:xfrm>
            <a:off x="3494716" y="1492162"/>
            <a:ext cx="2450972" cy="716437"/>
          </a:xfrm>
          <a:prstGeom prst="borderCallout1">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5" name="Rectangle 14"/>
          <p:cNvSpPr/>
          <p:nvPr/>
        </p:nvSpPr>
        <p:spPr>
          <a:xfrm>
            <a:off x="3577902" y="1650325"/>
            <a:ext cx="2284600" cy="400110"/>
          </a:xfrm>
          <a:prstGeom prst="rect">
            <a:avLst/>
          </a:prstGeom>
        </p:spPr>
        <p:txBody>
          <a:bodyPr wrap="none">
            <a:spAutoFit/>
          </a:bodyPr>
          <a:lstStyle/>
          <a:p>
            <a:r>
              <a:rPr lang="en-US" sz="20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Channel dimension</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1737673" y="2378219"/>
            <a:ext cx="9621626" cy="734688"/>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These dimensions permit the investigator to evaluate the effectiveness of different communication channels these dimensions include:</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674534" y="3298615"/>
            <a:ext cx="2364943" cy="405367"/>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Channel Credibility</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229250" y="3282527"/>
            <a:ext cx="2157963" cy="399405"/>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Times New Roman" panose="02020603050405020304" pitchFamily="18" charset="0"/>
              </a:rPr>
              <a:t>Channel </a:t>
            </a:r>
            <a:r>
              <a:rPr lang="en-US" sz="2000" b="1" dirty="0" smtClean="0">
                <a:latin typeface="Times New Roman" panose="02020603050405020304" pitchFamily="18" charset="0"/>
                <a:ea typeface="Calibri" panose="020F0502020204030204" pitchFamily="34" charset="0"/>
                <a:cs typeface="Times New Roman" panose="02020603050405020304" pitchFamily="18" charset="0"/>
              </a:rPr>
              <a:t>feedback</a:t>
            </a:r>
            <a:endParaRPr lang="en-US" sz="1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4946446" y="4679501"/>
            <a:ext cx="2541080" cy="399405"/>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Times New Roman" panose="02020603050405020304" pitchFamily="18" charset="0"/>
              </a:rPr>
              <a:t>Channel </a:t>
            </a:r>
            <a:r>
              <a:rPr lang="en-US" sz="2000" b="1" dirty="0" smtClean="0">
                <a:latin typeface="Times New Roman" panose="02020603050405020304" pitchFamily="18" charset="0"/>
                <a:ea typeface="Calibri" panose="020F0502020204030204" pitchFamily="34" charset="0"/>
                <a:cs typeface="Times New Roman" panose="02020603050405020304" pitchFamily="18" charset="0"/>
              </a:rPr>
              <a:t>Involvement</a:t>
            </a:r>
            <a:endParaRPr lang="en-US" sz="1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674534" y="3977171"/>
            <a:ext cx="2421304" cy="399405"/>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800"/>
              </a:spcAft>
            </a:pPr>
            <a:r>
              <a:rPr lang="en-US" sz="2000" b="1" dirty="0" smtClean="0">
                <a:latin typeface="Times New Roman" panose="02020603050405020304" pitchFamily="18" charset="0"/>
                <a:ea typeface="Calibri" panose="020F0502020204030204" pitchFamily="34" charset="0"/>
                <a:cs typeface="Times New Roman" panose="02020603050405020304" pitchFamily="18" charset="0"/>
              </a:rPr>
              <a:t>Channel </a:t>
            </a:r>
            <a:r>
              <a:rPr lang="en-US" sz="2000" b="1" dirty="0" smtClean="0">
                <a:latin typeface="Times New Roman" panose="02020603050405020304" pitchFamily="18" charset="0"/>
                <a:cs typeface="Times New Roman" panose="02020603050405020304" pitchFamily="18" charset="0"/>
              </a:rPr>
              <a:t>Availability</a:t>
            </a:r>
            <a:endParaRPr lang="en-US" sz="1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3282951" y="3961584"/>
            <a:ext cx="2606804" cy="399405"/>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Times New Roman" panose="02020603050405020304" pitchFamily="18" charset="0"/>
              </a:rPr>
              <a:t>Channel Permanency </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937100" y="4668959"/>
            <a:ext cx="3472425" cy="399405"/>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Times New Roman" panose="02020603050405020304" pitchFamily="18" charset="0"/>
              </a:rPr>
              <a:t>Channel Multiplicative Power</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61147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500" fill="hold"/>
                                        <p:tgtEl>
                                          <p:spTgt spid="4"/>
                                        </p:tgtEl>
                                        <p:attrNameLst>
                                          <p:attrName>ppt_x</p:attrName>
                                        </p:attrNameLst>
                                      </p:cBhvr>
                                      <p:tavLst>
                                        <p:tav tm="0">
                                          <p:val>
                                            <p:strVal val="#ppt_x"/>
                                          </p:val>
                                        </p:tav>
                                        <p:tav tm="100000">
                                          <p:val>
                                            <p:strVal val="#ppt_x"/>
                                          </p:val>
                                        </p:tav>
                                      </p:tavLst>
                                    </p:anim>
                                    <p:anim calcmode="lin" valueType="num">
                                      <p:cBhvr additive="base">
                                        <p:cTn id="2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500" fill="hold"/>
                                        <p:tgtEl>
                                          <p:spTgt spid="6"/>
                                        </p:tgtEl>
                                        <p:attrNameLst>
                                          <p:attrName>ppt_x</p:attrName>
                                        </p:attrNameLst>
                                      </p:cBhvr>
                                      <p:tavLst>
                                        <p:tav tm="0">
                                          <p:val>
                                            <p:strVal val="#ppt_x"/>
                                          </p:val>
                                        </p:tav>
                                        <p:tav tm="100000">
                                          <p:val>
                                            <p:strVal val="#ppt_x"/>
                                          </p:val>
                                        </p:tav>
                                      </p:tavLst>
                                    </p:anim>
                                    <p:anim calcmode="lin" valueType="num">
                                      <p:cBhvr additive="base">
                                        <p:cTn id="4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500" fill="hold"/>
                                        <p:tgtEl>
                                          <p:spTgt spid="5"/>
                                        </p:tgtEl>
                                        <p:attrNameLst>
                                          <p:attrName>ppt_x</p:attrName>
                                        </p:attrNameLst>
                                      </p:cBhvr>
                                      <p:tavLst>
                                        <p:tav tm="0">
                                          <p:val>
                                            <p:strVal val="#ppt_x"/>
                                          </p:val>
                                        </p:tav>
                                        <p:tav tm="100000">
                                          <p:val>
                                            <p:strVal val="#ppt_x"/>
                                          </p:val>
                                        </p:tav>
                                      </p:tavLst>
                                    </p:anim>
                                    <p:anim calcmode="lin" valueType="num">
                                      <p:cBhvr additive="base">
                                        <p:cTn id="4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500" fill="hold"/>
                                        <p:tgtEl>
                                          <p:spTgt spid="9"/>
                                        </p:tgtEl>
                                        <p:attrNameLst>
                                          <p:attrName>ppt_x</p:attrName>
                                        </p:attrNameLst>
                                      </p:cBhvr>
                                      <p:tavLst>
                                        <p:tav tm="0">
                                          <p:val>
                                            <p:strVal val="#ppt_x"/>
                                          </p:val>
                                        </p:tav>
                                        <p:tav tm="100000">
                                          <p:val>
                                            <p:strVal val="#ppt_x"/>
                                          </p:val>
                                        </p:tav>
                                      </p:tavLst>
                                    </p:anim>
                                    <p:anim calcmode="lin" valueType="num">
                                      <p:cBhvr additive="base">
                                        <p:cTn id="5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3" grpId="0" animBg="1"/>
      <p:bldP spid="2" grpId="0" animBg="1"/>
      <p:bldP spid="4" grpId="0" animBg="1"/>
      <p:bldP spid="5" grpId="0" animBg="1"/>
      <p:bldP spid="10" grpId="0" animBg="1"/>
      <p:bldP spid="6" grpId="0" animBg="1"/>
      <p:bldP spid="9"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08338" y="74079"/>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405350" y="822167"/>
            <a:ext cx="2224727" cy="16121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Channel</a:t>
            </a:r>
            <a:br>
              <a:rPr lang="en-US" sz="2400" b="1" dirty="0" smtClean="0">
                <a:latin typeface="Times New Roman" panose="02020603050405020304" pitchFamily="18" charset="0"/>
                <a:cs typeface="Times New Roman" panose="02020603050405020304" pitchFamily="18" charset="0"/>
              </a:rPr>
            </a:b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dimension</a:t>
            </a:r>
            <a:endParaRPr lang="en-US" sz="2400" dirty="0">
              <a:latin typeface="Times New Roman" panose="02020603050405020304" pitchFamily="18" charset="0"/>
              <a:cs typeface="Times New Roman" panose="02020603050405020304" pitchFamily="18" charset="0"/>
            </a:endParaRPr>
          </a:p>
        </p:txBody>
      </p:sp>
      <p:sp>
        <p:nvSpPr>
          <p:cNvPr id="2" name="Rectangle 1"/>
          <p:cNvSpPr/>
          <p:nvPr/>
        </p:nvSpPr>
        <p:spPr>
          <a:xfrm>
            <a:off x="2807580" y="1628259"/>
            <a:ext cx="2364943" cy="405367"/>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Channel Credibility</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2507528" y="2098622"/>
            <a:ext cx="9235126" cy="1738938"/>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sz="2000" b="1" dirty="0" smtClean="0">
                <a:latin typeface="Times New Roman" panose="02020603050405020304" pitchFamily="18" charset="0"/>
                <a:ea typeface="Calibri" panose="020F0502020204030204" pitchFamily="34" charset="0"/>
                <a:cs typeface="Arial" panose="020B0604020202020204" pitchFamily="34" charset="0"/>
              </a:rPr>
              <a:t> </a:t>
            </a:r>
            <a:r>
              <a:rPr lang="en-US" sz="2000" dirty="0" smtClean="0">
                <a:latin typeface="Times New Roman" panose="02020603050405020304" pitchFamily="18" charset="0"/>
                <a:ea typeface="Calibri" panose="020F0502020204030204" pitchFamily="34" charset="0"/>
                <a:cs typeface="Arial" panose="020B0604020202020204" pitchFamily="34" charset="0"/>
              </a:rPr>
              <a:t>It is </a:t>
            </a:r>
            <a:r>
              <a:rPr lang="en-US" sz="2000" b="1" dirty="0" smtClean="0">
                <a:latin typeface="Times New Roman" panose="02020603050405020304" pitchFamily="18" charset="0"/>
                <a:ea typeface="Calibri" panose="020F0502020204030204" pitchFamily="34" charset="0"/>
                <a:cs typeface="Arial" panose="020B0604020202020204" pitchFamily="34" charset="0"/>
              </a:rPr>
              <a:t>the expertness and trustworthiness</a:t>
            </a:r>
            <a:r>
              <a:rPr lang="en-US" sz="2000" dirty="0" smtClean="0">
                <a:latin typeface="Times New Roman" panose="02020603050405020304" pitchFamily="18" charset="0"/>
                <a:ea typeface="Calibri" panose="020F0502020204030204" pitchFamily="34" charset="0"/>
                <a:cs typeface="Arial" panose="020B0604020202020204" pitchFamily="34" charset="0"/>
              </a:rPr>
              <a:t> of a channel as perceived by the receivers. Channel credibility is directly linked to communicator and audience characteristics however, print media are perceived by member of upper socio– economic grouping as being more credible, while television is perceived as more credible by lower socio-economic groupings.</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729356" y="3939396"/>
            <a:ext cx="2157963" cy="399405"/>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Times New Roman" panose="02020603050405020304" pitchFamily="18" charset="0"/>
              </a:rPr>
              <a:t>Channel </a:t>
            </a:r>
            <a:r>
              <a:rPr lang="en-US" sz="2000" b="1" dirty="0" smtClean="0">
                <a:latin typeface="Times New Roman" panose="02020603050405020304" pitchFamily="18" charset="0"/>
                <a:ea typeface="Calibri" panose="020F0502020204030204" pitchFamily="34" charset="0"/>
                <a:cs typeface="Times New Roman" panose="02020603050405020304" pitchFamily="18" charset="0"/>
              </a:rPr>
              <a:t>feedback</a:t>
            </a:r>
            <a:endParaRPr lang="en-US" sz="1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Rectangle 12"/>
          <p:cNvSpPr/>
          <p:nvPr/>
        </p:nvSpPr>
        <p:spPr>
          <a:xfrm>
            <a:off x="729356" y="4512811"/>
            <a:ext cx="4040607" cy="1938992"/>
          </a:xfrm>
          <a:prstGeom prst="rect">
            <a:avLst/>
          </a:prstGeom>
          <a:solidFill>
            <a:schemeClr val="accent5">
              <a:lumMod val="20000"/>
              <a:lumOff val="80000"/>
            </a:schemeClr>
          </a:solidFill>
        </p:spPr>
        <p:txBody>
          <a:bodyPr wrap="square">
            <a:spAutoFit/>
          </a:bodyPr>
          <a:lstStyle/>
          <a:p>
            <a:r>
              <a:rPr lang="en-US" sz="2000" dirty="0">
                <a:latin typeface="Times New Roman" panose="02020603050405020304" pitchFamily="18" charset="0"/>
                <a:ea typeface="Calibri" panose="020F0502020204030204" pitchFamily="34" charset="0"/>
              </a:rPr>
              <a:t>It is known as the opportunity a channel provides for the receiver to respond immediately and to affect the source of the message in communication process. Face-to-face communication tends to facilitate</a:t>
            </a:r>
            <a:endParaRPr lang="en-US" sz="2000" dirty="0"/>
          </a:p>
        </p:txBody>
      </p:sp>
    </p:spTree>
    <p:extLst>
      <p:ext uri="{BB962C8B-B14F-4D97-AF65-F5344CB8AC3E}">
        <p14:creationId xmlns:p14="http://schemas.microsoft.com/office/powerpoint/2010/main" val="3505791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ppt_x"/>
                                          </p:val>
                                        </p:tav>
                                        <p:tav tm="100000">
                                          <p:val>
                                            <p:strVal val="#ppt_x"/>
                                          </p:val>
                                        </p:tav>
                                      </p:tavLst>
                                    </p:anim>
                                    <p:anim calcmode="lin" valueType="num">
                                      <p:cBhvr additive="base">
                                        <p:cTn id="2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12" grpId="0" animBg="1"/>
      <p:bldP spid="16" grpId="0" animBg="1"/>
      <p:bldP spid="13"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08338" y="74079"/>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405350" y="822167"/>
            <a:ext cx="2224727" cy="16121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Channel</a:t>
            </a:r>
            <a:br>
              <a:rPr lang="en-US" sz="2400" b="1" dirty="0" smtClean="0">
                <a:latin typeface="Times New Roman" panose="02020603050405020304" pitchFamily="18" charset="0"/>
                <a:cs typeface="Times New Roman" panose="02020603050405020304" pitchFamily="18" charset="0"/>
              </a:rPr>
            </a:b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dimension</a:t>
            </a:r>
            <a:endParaRPr lang="en-US" sz="2400" dirty="0">
              <a:latin typeface="Times New Roman" panose="02020603050405020304" pitchFamily="18" charset="0"/>
              <a:cs typeface="Times New Roman" panose="02020603050405020304" pitchFamily="18" charset="0"/>
            </a:endParaRPr>
          </a:p>
        </p:txBody>
      </p:sp>
      <p:sp>
        <p:nvSpPr>
          <p:cNvPr id="2" name="Rectangle 1"/>
          <p:cNvSpPr/>
          <p:nvPr/>
        </p:nvSpPr>
        <p:spPr>
          <a:xfrm>
            <a:off x="2630076" y="1872566"/>
            <a:ext cx="2541080" cy="421654"/>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Channel </a:t>
            </a:r>
            <a:r>
              <a:rPr lang="en-US" sz="2000" b="1" dirty="0">
                <a:latin typeface="Times New Roman" panose="02020603050405020304" pitchFamily="18" charset="0"/>
                <a:ea typeface="Calibri" panose="020F0502020204030204" pitchFamily="34" charset="0"/>
                <a:cs typeface="Times New Roman" panose="02020603050405020304" pitchFamily="18" charset="0"/>
              </a:rPr>
              <a:t>Involvement</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2262431" y="2333091"/>
            <a:ext cx="9235126" cy="1058047"/>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sz="2000" dirty="0">
                <a:latin typeface="Times New Roman" panose="02020603050405020304" pitchFamily="18" charset="0"/>
                <a:cs typeface="Times New Roman" panose="02020603050405020304" pitchFamily="18" charset="0"/>
              </a:rPr>
              <a:t>It is the effort required by all senses in order to receive information from a communication channel, face-to-face communication offers the greatest possibility for involvement where print media offer the least possibility for involvement.</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6" name="Rectangle 15"/>
          <p:cNvSpPr/>
          <p:nvPr/>
        </p:nvSpPr>
        <p:spPr>
          <a:xfrm>
            <a:off x="693256" y="3539363"/>
            <a:ext cx="2421304" cy="421654"/>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Times New Roman" panose="02020603050405020304" pitchFamily="18" charset="0"/>
              </a:rPr>
              <a:t>Channel </a:t>
            </a:r>
            <a:r>
              <a:rPr lang="en-US" sz="2000" b="1" dirty="0">
                <a:latin typeface="Times New Roman" panose="02020603050405020304" pitchFamily="18" charset="0"/>
                <a:cs typeface="Times New Roman" panose="02020603050405020304" pitchFamily="18" charset="0"/>
              </a:rPr>
              <a:t>Availability</a:t>
            </a:r>
            <a:endParaRPr lang="en-US" sz="1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Rectangle 12"/>
          <p:cNvSpPr/>
          <p:nvPr/>
        </p:nvSpPr>
        <p:spPr>
          <a:xfrm>
            <a:off x="693256" y="4127660"/>
            <a:ext cx="5500154" cy="1631216"/>
          </a:xfrm>
          <a:prstGeom prst="rect">
            <a:avLst/>
          </a:prstGeom>
          <a:solidFill>
            <a:schemeClr val="accent5">
              <a:lumMod val="20000"/>
              <a:lumOff val="8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The frequency and extent to which a channel may be used to reach a given audience. In some geographic areas, some channels may not be available such as television in </a:t>
            </a:r>
            <a:r>
              <a:rPr lang="en-US" sz="2000" dirty="0" err="1">
                <a:latin typeface="Times New Roman" panose="02020603050405020304" pitchFamily="18" charset="0"/>
                <a:cs typeface="Times New Roman" panose="02020603050405020304" pitchFamily="18" charset="0"/>
              </a:rPr>
              <a:t>mountained</a:t>
            </a:r>
            <a:r>
              <a:rPr lang="en-US" sz="2000" dirty="0">
                <a:latin typeface="Times New Roman" panose="02020603050405020304" pitchFamily="18" charset="0"/>
                <a:cs typeface="Times New Roman" panose="02020603050405020304" pitchFamily="18" charset="0"/>
              </a:rPr>
              <a:t> areas or print media in highly illiterate areas.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2852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500" fill="hold"/>
                                        <p:tgtEl>
                                          <p:spTgt spid="16"/>
                                        </p:tgtEl>
                                        <p:attrNameLst>
                                          <p:attrName>ppt_x</p:attrName>
                                        </p:attrNameLst>
                                      </p:cBhvr>
                                      <p:tavLst>
                                        <p:tav tm="0">
                                          <p:val>
                                            <p:strVal val="#ppt_x"/>
                                          </p:val>
                                        </p:tav>
                                        <p:tav tm="100000">
                                          <p:val>
                                            <p:strVal val="#ppt_x"/>
                                          </p:val>
                                        </p:tav>
                                      </p:tavLst>
                                    </p:anim>
                                    <p:anim calcmode="lin" valueType="num">
                                      <p:cBhvr additive="base">
                                        <p:cTn id="19"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animBg="1"/>
      <p:bldP spid="16" grpId="0" animBg="1"/>
      <p:bldP spid="13"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08338" y="74079"/>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405350" y="822167"/>
            <a:ext cx="2224727" cy="16121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Channel</a:t>
            </a:r>
            <a:br>
              <a:rPr lang="en-US" sz="2400" b="1" dirty="0" smtClean="0">
                <a:latin typeface="Times New Roman" panose="02020603050405020304" pitchFamily="18" charset="0"/>
                <a:cs typeface="Times New Roman" panose="02020603050405020304" pitchFamily="18" charset="0"/>
              </a:rPr>
            </a:b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dimension</a:t>
            </a:r>
            <a:endParaRPr lang="en-US" sz="2400" dirty="0">
              <a:latin typeface="Times New Roman" panose="02020603050405020304" pitchFamily="18" charset="0"/>
              <a:cs typeface="Times New Roman" panose="02020603050405020304" pitchFamily="18" charset="0"/>
            </a:endParaRPr>
          </a:p>
        </p:txBody>
      </p:sp>
      <p:sp>
        <p:nvSpPr>
          <p:cNvPr id="2" name="Rectangle 1"/>
          <p:cNvSpPr/>
          <p:nvPr/>
        </p:nvSpPr>
        <p:spPr>
          <a:xfrm>
            <a:off x="2630076" y="1872566"/>
            <a:ext cx="2542684" cy="421654"/>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Channel </a:t>
            </a:r>
            <a:r>
              <a:rPr lang="en-US" sz="2000" b="1" dirty="0">
                <a:latin typeface="Times New Roman" panose="02020603050405020304" pitchFamily="18" charset="0"/>
                <a:ea typeface="Calibri" panose="020F0502020204030204" pitchFamily="34" charset="0"/>
                <a:cs typeface="Times New Roman" panose="02020603050405020304" pitchFamily="18" charset="0"/>
              </a:rPr>
              <a:t>Permanency</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2262431" y="2333091"/>
            <a:ext cx="9235126" cy="707886"/>
          </a:xfrm>
          <a:prstGeom prst="rect">
            <a:avLst/>
          </a:prstGeom>
          <a:solidFill>
            <a:schemeClr val="accent5">
              <a:lumMod val="20000"/>
              <a:lumOff val="8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The ability of a communication channel over time to carry the message. Print media have this dimension but contrast radio does not.</a:t>
            </a:r>
          </a:p>
        </p:txBody>
      </p:sp>
      <p:sp>
        <p:nvSpPr>
          <p:cNvPr id="16" name="Rectangle 15"/>
          <p:cNvSpPr/>
          <p:nvPr/>
        </p:nvSpPr>
        <p:spPr>
          <a:xfrm>
            <a:off x="405350" y="3190333"/>
            <a:ext cx="3472425" cy="421654"/>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Times New Roman" panose="02020603050405020304" pitchFamily="18" charset="0"/>
              </a:rPr>
              <a:t>Channel Multiplicative Power</a:t>
            </a:r>
            <a:endParaRPr lang="en-US" sz="1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Rectangle 12"/>
          <p:cNvSpPr/>
          <p:nvPr/>
        </p:nvSpPr>
        <p:spPr>
          <a:xfrm>
            <a:off x="405351" y="3691022"/>
            <a:ext cx="7211508" cy="1323439"/>
          </a:xfrm>
          <a:prstGeom prst="rect">
            <a:avLst/>
          </a:prstGeom>
          <a:solidFill>
            <a:schemeClr val="accent5">
              <a:lumMod val="20000"/>
              <a:lumOff val="8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The channel ability to cover areas with speed and timeliness. The mass media can multiply a message and make it available to large numbers of people while face-to-face communication is low in this dimension.</a:t>
            </a:r>
          </a:p>
        </p:txBody>
      </p:sp>
    </p:spTree>
    <p:extLst>
      <p:ext uri="{BB962C8B-B14F-4D97-AF65-F5344CB8AC3E}">
        <p14:creationId xmlns:p14="http://schemas.microsoft.com/office/powerpoint/2010/main" val="3941502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500" fill="hold"/>
                                        <p:tgtEl>
                                          <p:spTgt spid="16"/>
                                        </p:tgtEl>
                                        <p:attrNameLst>
                                          <p:attrName>ppt_x</p:attrName>
                                        </p:attrNameLst>
                                      </p:cBhvr>
                                      <p:tavLst>
                                        <p:tav tm="0">
                                          <p:val>
                                            <p:strVal val="#ppt_x"/>
                                          </p:val>
                                        </p:tav>
                                        <p:tav tm="100000">
                                          <p:val>
                                            <p:strVal val="#ppt_x"/>
                                          </p:val>
                                        </p:tav>
                                      </p:tavLst>
                                    </p:anim>
                                    <p:anim calcmode="lin" valueType="num">
                                      <p:cBhvr additive="base">
                                        <p:cTn id="19"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animBg="1"/>
      <p:bldP spid="16" grpId="0" animBg="1"/>
      <p:bldP spid="13"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90540" y="2339915"/>
            <a:ext cx="8839199" cy="1200329"/>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The Receiver is the intended target of the message sent by the Sender. The Receiver is responsible for "decoding" the message and interpreting it.</a:t>
            </a:r>
          </a:p>
        </p:txBody>
      </p:sp>
      <p:sp>
        <p:nvSpPr>
          <p:cNvPr id="4" name="Rectangle 3"/>
          <p:cNvSpPr/>
          <p:nvPr/>
        </p:nvSpPr>
        <p:spPr>
          <a:xfrm>
            <a:off x="1808338" y="3995678"/>
            <a:ext cx="6096000" cy="2308324"/>
          </a:xfrm>
          <a:prstGeom prst="rect">
            <a:avLst/>
          </a:prstGeom>
          <a:solidFill>
            <a:schemeClr val="accent5">
              <a:lumMod val="20000"/>
              <a:lumOff val="80000"/>
            </a:schemeClr>
          </a:solidFill>
        </p:spPr>
        <p:txBody>
          <a:bodyPr>
            <a:spAutoFit/>
          </a:bodyPr>
          <a:lstStyle/>
          <a:p>
            <a:r>
              <a:rPr lang="en-US" sz="2400" dirty="0">
                <a:latin typeface="Times New Roman" panose="02020603050405020304" pitchFamily="18" charset="0"/>
                <a:cs typeface="Times New Roman" panose="02020603050405020304" pitchFamily="18" charset="0"/>
              </a:rPr>
              <a:t>Decoding refers to interpreting or converting the sent message into intelligible language. It simply means comprehending the message. The receiver after receiving the message interprets it and tries to understand it in the best possible manner.</a:t>
            </a:r>
          </a:p>
        </p:txBody>
      </p:sp>
      <p:sp>
        <p:nvSpPr>
          <p:cNvPr id="6" name="Rectangle 5"/>
          <p:cNvSpPr/>
          <p:nvPr/>
        </p:nvSpPr>
        <p:spPr>
          <a:xfrm>
            <a:off x="329672" y="4364610"/>
            <a:ext cx="1415772" cy="461665"/>
          </a:xfrm>
          <a:prstGeom prst="rect">
            <a:avLst/>
          </a:prstGeom>
          <a:solidFill>
            <a:schemeClr val="tx1">
              <a:lumMod val="95000"/>
              <a:lumOff val="5000"/>
            </a:schemeClr>
          </a:solidFill>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coding</a:t>
            </a:r>
            <a:endPar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Rectangle 6"/>
          <p:cNvSpPr/>
          <p:nvPr/>
        </p:nvSpPr>
        <p:spPr>
          <a:xfrm>
            <a:off x="1808338" y="74079"/>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216815" y="850547"/>
            <a:ext cx="1979630" cy="16121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Receiver</a:t>
            </a:r>
            <a:endParaRPr lang="en-US" sz="2400" dirty="0">
              <a:latin typeface="Times New Roman" panose="02020603050405020304" pitchFamily="18" charset="0"/>
              <a:cs typeface="Times New Roman" panose="02020603050405020304" pitchFamily="18" charset="0"/>
            </a:endParaRPr>
          </a:p>
        </p:txBody>
      </p:sp>
      <p:sp>
        <p:nvSpPr>
          <p:cNvPr id="9" name="Down Arrow 8"/>
          <p:cNvSpPr/>
          <p:nvPr/>
        </p:nvSpPr>
        <p:spPr>
          <a:xfrm>
            <a:off x="1046375" y="2481005"/>
            <a:ext cx="236280" cy="1685641"/>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07025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randombar(horizontal)">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inVertical)">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8" grpId="0" animBg="1"/>
      <p:bldP spid="9"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318993" y="1656639"/>
            <a:ext cx="9096867" cy="2308324"/>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Feedback is composed of messages the receiver sends back to the source. Verbal or nonverbal, all these feedback signals allow the source to see how well, how accurately (or how poorly and inaccurately) the message was received. Feedback also provides an opportunity for the receiver or audience to ask for clarification, to agree or disagree, or to indicate that the source could make the message more interesting. </a:t>
            </a:r>
            <a:endParaRPr lang="en-US" sz="3200" dirty="0">
              <a:latin typeface="Times New Roman" panose="02020603050405020304" pitchFamily="18" charset="0"/>
              <a:cs typeface="Times New Roman" panose="02020603050405020304" pitchFamily="18" charset="0"/>
            </a:endParaRPr>
          </a:p>
        </p:txBody>
      </p:sp>
      <p:sp>
        <p:nvSpPr>
          <p:cNvPr id="4" name="Rectangle 3"/>
          <p:cNvSpPr/>
          <p:nvPr/>
        </p:nvSpPr>
        <p:spPr>
          <a:xfrm>
            <a:off x="1202222" y="4559751"/>
            <a:ext cx="6138458" cy="1569660"/>
          </a:xfrm>
          <a:prstGeom prst="rect">
            <a:avLst/>
          </a:prstGeom>
          <a:solidFill>
            <a:schemeClr val="accent5">
              <a:lumMod val="20000"/>
              <a:lumOff val="80000"/>
            </a:schemeClr>
          </a:solidFill>
        </p:spPr>
        <p:txBody>
          <a:bodyPr wrap="square">
            <a:spAutoFit/>
          </a:bodyPr>
          <a:lstStyle/>
          <a:p>
            <a:pPr lvl="0"/>
            <a:r>
              <a:rPr lang="en-US" sz="2400" b="1" u="sng" dirty="0">
                <a:latin typeface="Times New Roman" panose="02020603050405020304" pitchFamily="18" charset="0"/>
                <a:cs typeface="Times New Roman" panose="02020603050405020304" pitchFamily="18" charset="0"/>
              </a:rPr>
              <a:t>Negative Feedback </a:t>
            </a:r>
            <a:r>
              <a:rPr lang="en-US" sz="2400" dirty="0">
                <a:latin typeface="Times New Roman" panose="02020603050405020304" pitchFamily="18" charset="0"/>
                <a:cs typeface="Times New Roman" panose="02020603050405020304" pitchFamily="18" charset="0"/>
              </a:rPr>
              <a:t>or corrective comments about past behavior</a:t>
            </a:r>
          </a:p>
          <a:p>
            <a:pPr lvl="0"/>
            <a:r>
              <a:rPr lang="en-US" sz="2400" b="1" u="sng" dirty="0">
                <a:latin typeface="Times New Roman" panose="02020603050405020304" pitchFamily="18" charset="0"/>
                <a:cs typeface="Times New Roman" panose="02020603050405020304" pitchFamily="18" charset="0"/>
              </a:rPr>
              <a:t>Positive Feedback </a:t>
            </a:r>
            <a:r>
              <a:rPr lang="en-US" sz="2400" dirty="0">
                <a:latin typeface="Times New Roman" panose="02020603050405020304" pitchFamily="18" charset="0"/>
                <a:cs typeface="Times New Roman" panose="02020603050405020304" pitchFamily="18" charset="0"/>
              </a:rPr>
              <a:t>or affirming comments about future </a:t>
            </a:r>
            <a:r>
              <a:rPr lang="en-US" sz="2400" dirty="0" smtClean="0">
                <a:latin typeface="Times New Roman" panose="02020603050405020304" pitchFamily="18" charset="0"/>
                <a:cs typeface="Times New Roman" panose="02020603050405020304" pitchFamily="18" charset="0"/>
              </a:rPr>
              <a:t>behavior</a:t>
            </a:r>
            <a:endParaRPr lang="en-US" sz="2400" dirty="0">
              <a:latin typeface="Times New Roman" panose="02020603050405020304" pitchFamily="18" charset="0"/>
              <a:cs typeface="Times New Roman" panose="02020603050405020304" pitchFamily="18" charset="0"/>
            </a:endParaRPr>
          </a:p>
        </p:txBody>
      </p:sp>
      <p:sp>
        <p:nvSpPr>
          <p:cNvPr id="6" name="Rectangle 5"/>
          <p:cNvSpPr/>
          <p:nvPr/>
        </p:nvSpPr>
        <p:spPr>
          <a:xfrm>
            <a:off x="727765" y="3995678"/>
            <a:ext cx="948914" cy="461665"/>
          </a:xfrm>
          <a:prstGeom prst="rect">
            <a:avLst/>
          </a:prstGeom>
          <a:solidFill>
            <a:schemeClr val="tx1">
              <a:lumMod val="95000"/>
              <a:lumOff val="5000"/>
            </a:schemeClr>
          </a:solidFill>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Types</a:t>
            </a:r>
            <a:endPar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Rectangle 6"/>
          <p:cNvSpPr/>
          <p:nvPr/>
        </p:nvSpPr>
        <p:spPr>
          <a:xfrm>
            <a:off x="1808338" y="74079"/>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216814" y="850547"/>
            <a:ext cx="2102179" cy="16121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Feedback</a:t>
            </a:r>
            <a:endParaRPr lang="en-US" sz="2400" dirty="0">
              <a:latin typeface="Times New Roman" panose="02020603050405020304" pitchFamily="18" charset="0"/>
              <a:cs typeface="Times New Roman" panose="02020603050405020304" pitchFamily="18" charset="0"/>
            </a:endParaRPr>
          </a:p>
        </p:txBody>
      </p:sp>
      <p:sp>
        <p:nvSpPr>
          <p:cNvPr id="9" name="Down Arrow 8"/>
          <p:cNvSpPr/>
          <p:nvPr/>
        </p:nvSpPr>
        <p:spPr>
          <a:xfrm>
            <a:off x="1027522" y="2481005"/>
            <a:ext cx="255133" cy="1412265"/>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48347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randombar(horizontal)">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inVertical)">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8" grpId="0" animBg="1"/>
      <p:bldP spid="9"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33772" y="2350453"/>
            <a:ext cx="8069345" cy="830997"/>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The environment is the atmosphere, physical and psychological, where you send and receive messages</a:t>
            </a:r>
            <a:endParaRPr lang="en-US" sz="3200" dirty="0">
              <a:latin typeface="Times New Roman" panose="02020603050405020304" pitchFamily="18" charset="0"/>
              <a:cs typeface="Times New Roman" panose="02020603050405020304" pitchFamily="18" charset="0"/>
            </a:endParaRPr>
          </a:p>
        </p:txBody>
      </p:sp>
      <p:sp>
        <p:nvSpPr>
          <p:cNvPr id="4" name="Rectangle 3"/>
          <p:cNvSpPr/>
          <p:nvPr/>
        </p:nvSpPr>
        <p:spPr>
          <a:xfrm>
            <a:off x="2526383" y="4050413"/>
            <a:ext cx="3978112" cy="1938992"/>
          </a:xfrm>
          <a:prstGeom prst="rect">
            <a:avLst/>
          </a:prstGeom>
          <a:solidFill>
            <a:schemeClr val="accent5">
              <a:lumMod val="20000"/>
              <a:lumOff val="80000"/>
            </a:schemeClr>
          </a:solidFill>
        </p:spPr>
        <p:txBody>
          <a:bodyPr wrap="square">
            <a:spAutoFit/>
          </a:bodyPr>
          <a:lstStyle/>
          <a:p>
            <a:r>
              <a:rPr lang="en-US" sz="2400" dirty="0" smtClean="0">
                <a:latin typeface="Times New Roman" panose="02020603050405020304" pitchFamily="18" charset="0"/>
                <a:cs typeface="Times New Roman" panose="02020603050405020304" pitchFamily="18" charset="0"/>
              </a:rPr>
              <a:t>The context of the communication interaction involves the setting, scene, and expectations of the individuals involved.</a:t>
            </a:r>
            <a:endParaRPr lang="en-US" sz="2400" dirty="0">
              <a:latin typeface="Times New Roman" panose="02020603050405020304" pitchFamily="18" charset="0"/>
              <a:cs typeface="Times New Roman" panose="02020603050405020304" pitchFamily="18" charset="0"/>
            </a:endParaRPr>
          </a:p>
        </p:txBody>
      </p:sp>
      <p:sp>
        <p:nvSpPr>
          <p:cNvPr id="7" name="Rectangle 6"/>
          <p:cNvSpPr/>
          <p:nvPr/>
        </p:nvSpPr>
        <p:spPr>
          <a:xfrm>
            <a:off x="1808338" y="74079"/>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216814" y="850547"/>
            <a:ext cx="2696068" cy="2024628"/>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Environment</a:t>
            </a:r>
            <a:endParaRPr lang="en-US" sz="2400" dirty="0">
              <a:latin typeface="Times New Roman" panose="02020603050405020304" pitchFamily="18" charset="0"/>
              <a:cs typeface="Times New Roman" panose="02020603050405020304" pitchFamily="18" charset="0"/>
            </a:endParaRPr>
          </a:p>
        </p:txBody>
      </p:sp>
      <p:sp>
        <p:nvSpPr>
          <p:cNvPr id="10" name="Oval 9"/>
          <p:cNvSpPr/>
          <p:nvPr/>
        </p:nvSpPr>
        <p:spPr>
          <a:xfrm>
            <a:off x="424204" y="3180539"/>
            <a:ext cx="2102179" cy="16121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Context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1664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Effect transition="in" filter="barn(inVertical)">
                                      <p:cBhvr>
                                        <p:cTn id="2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26383" y="1891524"/>
            <a:ext cx="8889477" cy="830997"/>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Interference is anything that blocks or changes the source’s intended meaning of the message.</a:t>
            </a:r>
          </a:p>
        </p:txBody>
      </p:sp>
      <p:sp>
        <p:nvSpPr>
          <p:cNvPr id="7" name="Rectangle 6"/>
          <p:cNvSpPr/>
          <p:nvPr/>
        </p:nvSpPr>
        <p:spPr>
          <a:xfrm>
            <a:off x="1808338" y="74079"/>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216814" y="850547"/>
            <a:ext cx="2309569" cy="174886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000" b="1" dirty="0">
                <a:latin typeface="Times New Roman" panose="02020603050405020304" pitchFamily="18" charset="0"/>
                <a:cs typeface="Times New Roman" panose="02020603050405020304" pitchFamily="18" charset="0"/>
              </a:rPr>
              <a:t>Interference</a:t>
            </a:r>
            <a:endParaRPr lang="en-US" b="1"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9" name="Rectangle 8"/>
          <p:cNvSpPr/>
          <p:nvPr/>
        </p:nvSpPr>
        <p:spPr>
          <a:xfrm>
            <a:off x="609012" y="3610465"/>
            <a:ext cx="948914" cy="461665"/>
          </a:xfrm>
          <a:prstGeom prst="rect">
            <a:avLst/>
          </a:prstGeom>
          <a:solidFill>
            <a:schemeClr val="tx1">
              <a:lumMod val="95000"/>
              <a:lumOff val="5000"/>
            </a:schemeClr>
          </a:solidFill>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Types</a:t>
            </a:r>
            <a:endPar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1" name="Down Arrow 10"/>
          <p:cNvSpPr/>
          <p:nvPr/>
        </p:nvSpPr>
        <p:spPr>
          <a:xfrm>
            <a:off x="939406" y="2526844"/>
            <a:ext cx="286080" cy="1083621"/>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 name="Rectangle 1"/>
          <p:cNvSpPr/>
          <p:nvPr/>
        </p:nvSpPr>
        <p:spPr>
          <a:xfrm>
            <a:off x="1648082" y="3434205"/>
            <a:ext cx="6694639" cy="3253711"/>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Channel Noise: </a:t>
            </a:r>
            <a:r>
              <a:rPr lang="en-US" sz="2400" dirty="0">
                <a:latin typeface="Times New Roman" panose="02020603050405020304" pitchFamily="18" charset="0"/>
                <a:ea typeface="Calibri" panose="020F0502020204030204" pitchFamily="34" charset="0"/>
                <a:cs typeface="Arial" panose="020B0604020202020204" pitchFamily="34" charset="0"/>
              </a:rPr>
              <a:t>This type of noise includes any disturbance, which interferes with the physical transmission of the message. In mass communication, channel noise includes static on the radio, ink in the newspaper, a rolling screen in television, or type too small to read in a magazine. In interpersonal communication, someone speaking in a room over another conversation, a door shutting etc.</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18113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randombar(horizontal)">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barn(inVertical)">
                                      <p:cBhvr>
                                        <p:cTn id="2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P spid="2"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26383" y="1891524"/>
            <a:ext cx="8889477" cy="830997"/>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Interference is anything that blocks or changes the source’s intended meaning of the message.</a:t>
            </a:r>
          </a:p>
        </p:txBody>
      </p:sp>
      <p:sp>
        <p:nvSpPr>
          <p:cNvPr id="7" name="Rectangle 6"/>
          <p:cNvSpPr/>
          <p:nvPr/>
        </p:nvSpPr>
        <p:spPr>
          <a:xfrm>
            <a:off x="1808338" y="74079"/>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216814" y="850547"/>
            <a:ext cx="2309569" cy="174886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000" b="1" dirty="0">
                <a:latin typeface="Times New Roman" panose="02020603050405020304" pitchFamily="18" charset="0"/>
                <a:cs typeface="Times New Roman" panose="02020603050405020304" pitchFamily="18" charset="0"/>
              </a:rPr>
              <a:t>Interference</a:t>
            </a:r>
            <a:endParaRPr lang="en-US" b="1"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9" name="Rectangle 8"/>
          <p:cNvSpPr/>
          <p:nvPr/>
        </p:nvSpPr>
        <p:spPr>
          <a:xfrm>
            <a:off x="492356" y="3525625"/>
            <a:ext cx="948914" cy="461665"/>
          </a:xfrm>
          <a:prstGeom prst="rect">
            <a:avLst/>
          </a:prstGeom>
          <a:solidFill>
            <a:schemeClr val="tx1">
              <a:lumMod val="95000"/>
              <a:lumOff val="5000"/>
            </a:schemeClr>
          </a:solidFill>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Types</a:t>
            </a:r>
            <a:endPar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1" name="Down Arrow 10"/>
          <p:cNvSpPr/>
          <p:nvPr/>
        </p:nvSpPr>
        <p:spPr>
          <a:xfrm>
            <a:off x="786072" y="2503277"/>
            <a:ext cx="260303" cy="102234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 name="Rectangle 1"/>
          <p:cNvSpPr/>
          <p:nvPr/>
        </p:nvSpPr>
        <p:spPr>
          <a:xfrm>
            <a:off x="1441270" y="3070222"/>
            <a:ext cx="6863744" cy="3785652"/>
          </a:xfrm>
          <a:prstGeom prst="rect">
            <a:avLst/>
          </a:prstGeom>
          <a:solidFill>
            <a:schemeClr val="accent5">
              <a:lumMod val="20000"/>
              <a:lumOff val="80000"/>
            </a:schemeClr>
          </a:solidFill>
        </p:spPr>
        <p:txBody>
          <a:bodyPr wrap="square">
            <a:spAutoFit/>
          </a:bodyPr>
          <a:lstStyle/>
          <a:p>
            <a:r>
              <a:rPr lang="en-US" sz="2400" b="1" dirty="0">
                <a:latin typeface="Times New Roman" panose="02020603050405020304" pitchFamily="18" charset="0"/>
                <a:cs typeface="Times New Roman" panose="02020603050405020304" pitchFamily="18" charset="0"/>
              </a:rPr>
              <a:t>Semantic Noise: </a:t>
            </a:r>
            <a:r>
              <a:rPr lang="en-US" sz="2400" dirty="0">
                <a:latin typeface="Times New Roman" panose="02020603050405020304" pitchFamily="18" charset="0"/>
                <a:cs typeface="Times New Roman" panose="02020603050405020304" pitchFamily="18" charset="0"/>
              </a:rPr>
              <a:t>This type of noise results in the wrong interpretation of messages, even though the message is received exactly as it was sent such as words too difficult, subject too difficult for receiver to understand also differences of selected meaning of words between the message sender and a receiver. for example receiver thinking that the words prints to something different than that is intended by the sender. </a:t>
            </a:r>
            <a:r>
              <a:rPr lang="en-US" sz="2400" b="1" dirty="0">
                <a:latin typeface="Times New Roman" panose="02020603050405020304" pitchFamily="18" charset="0"/>
                <a:cs typeface="Times New Roman" panose="02020603050405020304" pitchFamily="18" charset="0"/>
              </a:rPr>
              <a:t>One word may have many</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different interpretations.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972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2184" y="482025"/>
            <a:ext cx="8535670" cy="658835"/>
          </a:xfrm>
          <a:prstGeom prst="rect">
            <a:avLst/>
          </a:prstGeom>
        </p:spPr>
        <p:txBody>
          <a:bodyPr wrap="none">
            <a:spAutoFit/>
          </a:bodyPr>
          <a:lstStyle/>
          <a:p>
            <a:pPr marL="571500" indent="-571500">
              <a:lnSpc>
                <a:spcPct val="107000"/>
              </a:lnSpc>
              <a:spcAft>
                <a:spcPts val="800"/>
              </a:spcAft>
              <a:buFont typeface="Arial" panose="020B0604020202020204" pitchFamily="34" charset="0"/>
              <a:buChar char="•"/>
            </a:pPr>
            <a:r>
              <a:rPr lang="en-US" sz="3600" b="1" dirty="0">
                <a:solidFill>
                  <a:schemeClr val="bg1"/>
                </a:solidFill>
                <a:latin typeface="Calibri" panose="020F0502020204030204" pitchFamily="34" charset="0"/>
                <a:ea typeface="Calibri" panose="020F0502020204030204" pitchFamily="34" charset="0"/>
                <a:cs typeface="Arial" panose="020B0604020202020204" pitchFamily="34" charset="0"/>
              </a:rPr>
              <a:t>We are one family, but </a:t>
            </a:r>
            <a:r>
              <a:rPr lang="en-US" sz="3600" b="1" dirty="0">
                <a:solidFill>
                  <a:srgbClr val="FF0000"/>
                </a:solidFill>
                <a:latin typeface="Calibri" panose="020F0502020204030204" pitchFamily="34" charset="0"/>
                <a:ea typeface="Calibri" panose="020F0502020204030204" pitchFamily="34" charset="0"/>
                <a:cs typeface="Arial" panose="020B0604020202020204" pitchFamily="34" charset="0"/>
              </a:rPr>
              <a:t>respect</a:t>
            </a:r>
            <a:r>
              <a:rPr lang="en-US" sz="3600" b="1" dirty="0">
                <a:solidFill>
                  <a:schemeClr val="bg1"/>
                </a:solidFill>
                <a:latin typeface="Calibri" panose="020F0502020204030204" pitchFamily="34" charset="0"/>
                <a:ea typeface="Calibri" panose="020F0502020204030204" pitchFamily="34" charset="0"/>
                <a:cs typeface="Arial" panose="020B0604020202020204" pitchFamily="34" charset="0"/>
              </a:rPr>
              <a:t> is our key</a:t>
            </a:r>
          </a:p>
        </p:txBody>
      </p:sp>
      <p:sp>
        <p:nvSpPr>
          <p:cNvPr id="3" name="Rectangle 2"/>
          <p:cNvSpPr/>
          <p:nvPr/>
        </p:nvSpPr>
        <p:spPr>
          <a:xfrm>
            <a:off x="322184" y="1452986"/>
            <a:ext cx="10029925" cy="685124"/>
          </a:xfrm>
          <a:prstGeom prst="rect">
            <a:avLst/>
          </a:prstGeom>
        </p:spPr>
        <p:txBody>
          <a:bodyPr wrap="none">
            <a:spAutoFit/>
          </a:bodyPr>
          <a:lstStyle/>
          <a:p>
            <a:pPr marL="457200" indent="-457200">
              <a:lnSpc>
                <a:spcPct val="107000"/>
              </a:lnSpc>
              <a:spcAft>
                <a:spcPts val="800"/>
              </a:spcAft>
              <a:buFont typeface="Arial" panose="020B0604020202020204" pitchFamily="34" charset="0"/>
              <a:buChar char="•"/>
            </a:pPr>
            <a:r>
              <a:rPr lang="en-US" sz="3600" b="1" dirty="0">
                <a:solidFill>
                  <a:schemeClr val="bg1"/>
                </a:solidFill>
                <a:latin typeface="Calibri" panose="020F0502020204030204" pitchFamily="34" charset="0"/>
                <a:ea typeface="Calibri" panose="020F0502020204030204" pitchFamily="34" charset="0"/>
                <a:cs typeface="Arial" panose="020B0604020202020204" pitchFamily="34" charset="0"/>
              </a:rPr>
              <a:t>Be </a:t>
            </a:r>
            <a:r>
              <a:rPr lang="en-US" sz="3600" b="1" dirty="0">
                <a:solidFill>
                  <a:srgbClr val="FF0000"/>
                </a:solidFill>
                <a:latin typeface="Calibri" panose="020F0502020204030204" pitchFamily="34" charset="0"/>
                <a:ea typeface="Calibri" panose="020F0502020204030204" pitchFamily="34" charset="0"/>
                <a:cs typeface="Arial" panose="020B0604020202020204" pitchFamily="34" charset="0"/>
              </a:rPr>
              <a:t>Honest</a:t>
            </a:r>
            <a:r>
              <a:rPr lang="en-US" sz="3600" b="1" dirty="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3600" b="1" dirty="0" smtClean="0">
                <a:solidFill>
                  <a:schemeClr val="bg1"/>
                </a:solidFill>
                <a:latin typeface="Calibri" panose="020F0502020204030204" pitchFamily="34" charset="0"/>
                <a:ea typeface="Calibri" panose="020F0502020204030204" pitchFamily="34" charset="0"/>
                <a:cs typeface="Arial" panose="020B0604020202020204" pitchFamily="34" charset="0"/>
              </a:rPr>
              <a:t>in </a:t>
            </a:r>
            <a:r>
              <a:rPr lang="en-US" sz="3600" b="1" dirty="0">
                <a:solidFill>
                  <a:schemeClr val="bg1"/>
                </a:solidFill>
                <a:latin typeface="Calibri" panose="020F0502020204030204" pitchFamily="34" charset="0"/>
                <a:ea typeface="Calibri" panose="020F0502020204030204" pitchFamily="34" charset="0"/>
                <a:cs typeface="Arial" panose="020B0604020202020204" pitchFamily="34" charset="0"/>
              </a:rPr>
              <a:t>studying and your effort will pay off</a:t>
            </a:r>
          </a:p>
        </p:txBody>
      </p:sp>
      <p:sp>
        <p:nvSpPr>
          <p:cNvPr id="4" name="Rectangle 3"/>
          <p:cNvSpPr/>
          <p:nvPr/>
        </p:nvSpPr>
        <p:spPr>
          <a:xfrm>
            <a:off x="322184" y="2612483"/>
            <a:ext cx="11651544" cy="1277914"/>
          </a:xfrm>
          <a:prstGeom prst="rect">
            <a:avLst/>
          </a:prstGeom>
        </p:spPr>
        <p:txBody>
          <a:bodyPr wrap="square">
            <a:spAutoFit/>
          </a:bodyPr>
          <a:lstStyle/>
          <a:p>
            <a:pPr marL="457200" indent="-457200">
              <a:lnSpc>
                <a:spcPct val="107000"/>
              </a:lnSpc>
              <a:spcAft>
                <a:spcPts val="800"/>
              </a:spcAft>
              <a:buFont typeface="Arial" panose="020B0604020202020204" pitchFamily="34" charset="0"/>
              <a:buChar char="•"/>
            </a:pPr>
            <a:r>
              <a:rPr lang="en-US" sz="3600" b="1" dirty="0" smtClean="0">
                <a:solidFill>
                  <a:schemeClr val="bg1"/>
                </a:solidFill>
                <a:latin typeface="Calibri" panose="020F0502020204030204" pitchFamily="34" charset="0"/>
                <a:ea typeface="Calibri" panose="020F0502020204030204" pitchFamily="34" charset="0"/>
                <a:cs typeface="Arial" panose="020B0604020202020204" pitchFamily="34" charset="0"/>
              </a:rPr>
              <a:t>Willing to </a:t>
            </a:r>
            <a:r>
              <a:rPr lang="en-US" sz="36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Share </a:t>
            </a:r>
            <a:r>
              <a:rPr lang="en-US" sz="3600" b="1" dirty="0" smtClean="0">
                <a:solidFill>
                  <a:schemeClr val="bg1"/>
                </a:solidFill>
                <a:latin typeface="Calibri" panose="020F0502020204030204" pitchFamily="34" charset="0"/>
                <a:ea typeface="Calibri" panose="020F0502020204030204" pitchFamily="34" charset="0"/>
                <a:cs typeface="Arial" panose="020B0604020202020204" pitchFamily="34" charset="0"/>
              </a:rPr>
              <a:t>in </a:t>
            </a:r>
            <a:r>
              <a:rPr lang="en-US" sz="3600" b="1" dirty="0">
                <a:solidFill>
                  <a:schemeClr val="bg1"/>
                </a:solidFill>
                <a:latin typeface="Calibri" panose="020F0502020204030204" pitchFamily="34" charset="0"/>
                <a:ea typeface="Calibri" panose="020F0502020204030204" pitchFamily="34" charset="0"/>
                <a:cs typeface="Arial" panose="020B0604020202020204" pitchFamily="34" charset="0"/>
              </a:rPr>
              <a:t>live </a:t>
            </a:r>
            <a:r>
              <a:rPr lang="en-US" sz="3600" b="1" dirty="0" smtClean="0">
                <a:solidFill>
                  <a:schemeClr val="bg1"/>
                </a:solidFill>
                <a:latin typeface="Calibri" panose="020F0502020204030204" pitchFamily="34" charset="0"/>
                <a:ea typeface="Calibri" panose="020F0502020204030204" pitchFamily="34" charset="0"/>
                <a:cs typeface="Arial" panose="020B0604020202020204" pitchFamily="34" charset="0"/>
              </a:rPr>
              <a:t>sessions </a:t>
            </a:r>
            <a:r>
              <a:rPr lang="en-US" sz="3600" b="1" dirty="0">
                <a:solidFill>
                  <a:schemeClr val="bg1"/>
                </a:solidFill>
                <a:latin typeface="Calibri" panose="020F0502020204030204" pitchFamily="34" charset="0"/>
                <a:ea typeface="Calibri" panose="020F0502020204030204" pitchFamily="34" charset="0"/>
                <a:cs typeface="Arial" panose="020B0604020202020204" pitchFamily="34" charset="0"/>
              </a:rPr>
              <a:t>is key to fully understand the subject</a:t>
            </a:r>
          </a:p>
        </p:txBody>
      </p:sp>
      <p:sp>
        <p:nvSpPr>
          <p:cNvPr id="5" name="Rectangle 4"/>
          <p:cNvSpPr/>
          <p:nvPr/>
        </p:nvSpPr>
        <p:spPr>
          <a:xfrm>
            <a:off x="322184" y="4364770"/>
            <a:ext cx="11869816" cy="1277914"/>
          </a:xfrm>
          <a:prstGeom prst="rect">
            <a:avLst/>
          </a:prstGeom>
        </p:spPr>
        <p:txBody>
          <a:bodyPr wrap="square">
            <a:spAutoFit/>
          </a:bodyPr>
          <a:lstStyle/>
          <a:p>
            <a:pPr marL="457200" indent="-457200">
              <a:lnSpc>
                <a:spcPct val="107000"/>
              </a:lnSpc>
              <a:spcAft>
                <a:spcPts val="800"/>
              </a:spcAft>
              <a:buFont typeface="Arial" panose="020B0604020202020204" pitchFamily="34" charset="0"/>
              <a:buChar char="•"/>
            </a:pPr>
            <a:r>
              <a:rPr lang="en-US" sz="3600" b="1" dirty="0" smtClean="0">
                <a:solidFill>
                  <a:schemeClr val="bg1"/>
                </a:solidFill>
                <a:latin typeface="Calibri" panose="020F0502020204030204" pitchFamily="34" charset="0"/>
                <a:ea typeface="Calibri" panose="020F0502020204030204" pitchFamily="34" charset="0"/>
                <a:cs typeface="Arial" panose="020B0604020202020204" pitchFamily="34" charset="0"/>
              </a:rPr>
              <a:t>Fulfilling </a:t>
            </a:r>
            <a:r>
              <a:rPr lang="en-US" sz="36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Commitment</a:t>
            </a:r>
            <a:r>
              <a:rPr lang="en-US" sz="3600" b="1" dirty="0" smtClean="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3600" b="1" dirty="0">
                <a:solidFill>
                  <a:schemeClr val="bg1"/>
                </a:solidFill>
                <a:latin typeface="Calibri" panose="020F0502020204030204" pitchFamily="34" charset="0"/>
                <a:ea typeface="Calibri" panose="020F0502020204030204" pitchFamily="34" charset="0"/>
                <a:cs typeface="Arial" panose="020B0604020202020204" pitchFamily="34" charset="0"/>
              </a:rPr>
              <a:t>in attending all the </a:t>
            </a:r>
            <a:r>
              <a:rPr lang="en-US" sz="3600" b="1" dirty="0" smtClean="0">
                <a:solidFill>
                  <a:schemeClr val="bg1"/>
                </a:solidFill>
                <a:latin typeface="Calibri" panose="020F0502020204030204" pitchFamily="34" charset="0"/>
                <a:ea typeface="Calibri" panose="020F0502020204030204" pitchFamily="34" charset="0"/>
                <a:cs typeface="Arial" panose="020B0604020202020204" pitchFamily="34" charset="0"/>
              </a:rPr>
              <a:t>lectures and exams </a:t>
            </a:r>
            <a:r>
              <a:rPr lang="en-US" sz="3600" b="1" dirty="0">
                <a:solidFill>
                  <a:schemeClr val="bg1"/>
                </a:solidFill>
                <a:latin typeface="Calibri" panose="020F0502020204030204" pitchFamily="34" charset="0"/>
                <a:ea typeface="Calibri" panose="020F0502020204030204" pitchFamily="34" charset="0"/>
                <a:cs typeface="Arial" panose="020B0604020202020204" pitchFamily="34" charset="0"/>
              </a:rPr>
              <a:t>is a must</a:t>
            </a:r>
          </a:p>
        </p:txBody>
      </p:sp>
    </p:spTree>
    <p:extLst>
      <p:ext uri="{BB962C8B-B14F-4D97-AF65-F5344CB8AC3E}">
        <p14:creationId xmlns:p14="http://schemas.microsoft.com/office/powerpoint/2010/main" val="285601521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07144" y="-84841"/>
            <a:ext cx="5606343" cy="847604"/>
          </a:xfrm>
          <a:prstGeom prst="rect">
            <a:avLst/>
          </a:prstGeom>
          <a:solidFill>
            <a:schemeClr val="bg1"/>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 skills</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3951" y="1131216"/>
            <a:ext cx="8493551" cy="5514680"/>
          </a:xfrm>
          <a:prstGeom prst="rect">
            <a:avLst/>
          </a:prstGeom>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95192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4587153" cy="721736"/>
          </a:xfrm>
          <a:prstGeom prst="rect">
            <a:avLst/>
          </a:prstGeom>
          <a:solidFill>
            <a:schemeClr val="tx2">
              <a:lumMod val="25000"/>
            </a:schemeClr>
          </a:solidFill>
          <a:ln>
            <a:solidFill>
              <a:schemeClr val="bg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000" dirty="0" smtClean="0">
                <a:solidFill>
                  <a:schemeClr val="bg1"/>
                </a:solidFill>
                <a:latin typeface="Calibri" panose="020F0502020204030204" pitchFamily="34" charset="0"/>
                <a:ea typeface="Calibri" panose="020F0502020204030204" pitchFamily="34" charset="0"/>
                <a:cs typeface="Arial" panose="020B0604020202020204" pitchFamily="34" charset="0"/>
              </a:rPr>
              <a:t>Communication skills</a:t>
            </a:r>
            <a:endParaRPr lang="en-US" sz="40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832427"/>
            <a:ext cx="9154160" cy="2554545"/>
          </a:xfrm>
          <a:prstGeom prst="rect">
            <a:avLst/>
          </a:prstGeom>
          <a:solidFill>
            <a:schemeClr val="tx1"/>
          </a:solidFill>
          <a:ln>
            <a:solidFill>
              <a:schemeClr val="bg2"/>
            </a:solidFill>
          </a:ln>
        </p:spPr>
        <p:txBody>
          <a:bodyPr wrap="square">
            <a:spAutoFit/>
          </a:bodyPr>
          <a:lstStyle/>
          <a:p>
            <a:r>
              <a:rPr lang="en-US" sz="2000" dirty="0">
                <a:solidFill>
                  <a:schemeClr val="bg1"/>
                </a:solidFill>
              </a:rPr>
              <a:t>Developing communication skills can help many aspects of your life, from your professional career, to social gatherings, to your family life</a:t>
            </a:r>
            <a:r>
              <a:rPr lang="en-US" sz="2000" dirty="0" smtClean="0">
                <a:solidFill>
                  <a:schemeClr val="bg1"/>
                </a:solidFill>
              </a:rPr>
              <a:t>. </a:t>
            </a:r>
            <a:r>
              <a:rPr lang="en-US" sz="2000" dirty="0">
                <a:solidFill>
                  <a:schemeClr val="bg1"/>
                </a:solidFill>
              </a:rPr>
              <a:t>In today's hectic world, we rely heavily on sharing information, resulting in greater emphasis being placed on having good communication skills. Good verbal and written communication skills are essential in order to deliver and understand information quickly and accurately. Being able to communicate effectively is a vital life skill and should not be overlooked.</a:t>
            </a:r>
          </a:p>
          <a:p>
            <a:endParaRPr lang="en-US" sz="2000" dirty="0">
              <a:solidFill>
                <a:schemeClr val="bg1"/>
              </a:solidFill>
            </a:endParaRPr>
          </a:p>
        </p:txBody>
      </p:sp>
      <p:sp>
        <p:nvSpPr>
          <p:cNvPr id="4" name="Rectangle 3"/>
          <p:cNvSpPr/>
          <p:nvPr/>
        </p:nvSpPr>
        <p:spPr>
          <a:xfrm>
            <a:off x="0" y="4212251"/>
            <a:ext cx="6260026"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In contrast, poor communication skills can have a negative impact - a poorly delivered message may result in misunderstanding, frustration and in some cases disaster.</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040586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59393" y="0"/>
            <a:ext cx="4795242" cy="6858000"/>
          </a:xfrm>
          <a:prstGeom prst="rect">
            <a:avLst/>
          </a:prstGeom>
          <a:ln>
            <a:noFill/>
          </a:ln>
          <a:effectLst>
            <a:outerShdw blurRad="292100" dist="139700" dir="2700000" algn="tl" rotWithShape="0">
              <a:srgbClr val="333333">
                <a:alpha val="65000"/>
              </a:srgbClr>
            </a:outerShdw>
          </a:effectLst>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705444277"/>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a:off x="3082565" y="1852367"/>
            <a:ext cx="357275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a:off x="3082565" y="1852367"/>
            <a:ext cx="0" cy="318940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 name="Rectangle 8"/>
          <p:cNvSpPr/>
          <p:nvPr/>
        </p:nvSpPr>
        <p:spPr>
          <a:xfrm>
            <a:off x="3209290" y="745918"/>
            <a:ext cx="3319307" cy="584775"/>
          </a:xfrm>
          <a:prstGeom prst="rect">
            <a:avLst/>
          </a:prstGeom>
          <a:solidFill>
            <a:schemeClr val="accent6">
              <a:lumMod val="20000"/>
              <a:lumOff val="80000"/>
            </a:schemeClr>
          </a:solidFill>
          <a:ln>
            <a:solidFill>
              <a:schemeClr val="bg2"/>
            </a:solidFill>
          </a:ln>
          <a:effectLst>
            <a:outerShdw blurRad="50800" dist="38100" dir="2700000" algn="tl" rotWithShape="0">
              <a:prstClr val="black">
                <a:alpha val="40000"/>
              </a:prstClr>
            </a:outerShdw>
          </a:effectLst>
        </p:spPr>
        <p:txBody>
          <a:bodyPr wrap="none">
            <a:spAutoFit/>
          </a:bodyPr>
          <a:lstStyle/>
          <a:p>
            <a:r>
              <a:rPr lang="en-US" sz="3200" b="1" dirty="0" smtClean="0">
                <a:solidFill>
                  <a:schemeClr val="bg2">
                    <a:lumMod val="75000"/>
                  </a:schemeClr>
                </a:solidFill>
                <a:latin typeface="Calibri" panose="020F0502020204030204" pitchFamily="34" charset="0"/>
                <a:ea typeface="Calibri" panose="020F0502020204030204" pitchFamily="34" charset="0"/>
                <a:cs typeface="Arial" panose="020B0604020202020204" pitchFamily="34" charset="0"/>
              </a:rPr>
              <a:t>The book aims to: </a:t>
            </a:r>
            <a:endParaRPr lang="en-US" sz="3200" b="1" dirty="0">
              <a:solidFill>
                <a:schemeClr val="bg2">
                  <a:lumMod val="75000"/>
                </a:schemeClr>
              </a:solidFill>
            </a:endParaRPr>
          </a:p>
        </p:txBody>
      </p:sp>
      <p:sp>
        <p:nvSpPr>
          <p:cNvPr id="12" name="Rectangle 11"/>
          <p:cNvSpPr/>
          <p:nvPr/>
        </p:nvSpPr>
        <p:spPr>
          <a:xfrm>
            <a:off x="385103" y="5052578"/>
            <a:ext cx="4895478" cy="1631216"/>
          </a:xfrm>
          <a:prstGeom prst="rect">
            <a:avLst/>
          </a:prstGeom>
          <a:ln>
            <a:solidFill>
              <a:schemeClr val="bg2"/>
            </a:solidFill>
          </a:ln>
        </p:spPr>
        <p:txBody>
          <a:bodyPr wrap="square">
            <a:spAutoFit/>
          </a:bodyPr>
          <a:lstStyle/>
          <a:p>
            <a:r>
              <a:rPr lang="en-US" sz="2000" dirty="0">
                <a:solidFill>
                  <a:schemeClr val="bg1"/>
                </a:solidFill>
              </a:rPr>
              <a:t>Accessible coverage of new communication technology and social media prepares students to communicate effectively in real world settings. </a:t>
            </a:r>
          </a:p>
        </p:txBody>
      </p:sp>
      <p:sp>
        <p:nvSpPr>
          <p:cNvPr id="13" name="Rectangle 12"/>
          <p:cNvSpPr/>
          <p:nvPr/>
        </p:nvSpPr>
        <p:spPr>
          <a:xfrm>
            <a:off x="6727772" y="1330693"/>
            <a:ext cx="4895478" cy="1631216"/>
          </a:xfrm>
          <a:prstGeom prst="rect">
            <a:avLst/>
          </a:prstGeom>
          <a:ln>
            <a:solidFill>
              <a:schemeClr val="bg2"/>
            </a:solidFill>
          </a:ln>
        </p:spPr>
        <p:txBody>
          <a:bodyPr wrap="square">
            <a:spAutoFit/>
          </a:bodyPr>
          <a:lstStyle/>
          <a:p>
            <a:r>
              <a:rPr lang="en-US" sz="2000" dirty="0">
                <a:solidFill>
                  <a:schemeClr val="bg1"/>
                </a:solidFill>
              </a:rPr>
              <a:t>Provide Business and Professional Communication students with the knowledge and skills they need to move from interview candidate, to team member, to leader. </a:t>
            </a: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53" y="0"/>
            <a:ext cx="3081311" cy="4015819"/>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759787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500" fill="hold"/>
                                        <p:tgtEl>
                                          <p:spTgt spid="12"/>
                                        </p:tgtEl>
                                        <p:attrNameLst>
                                          <p:attrName>ppt_w</p:attrName>
                                        </p:attrNameLst>
                                      </p:cBhvr>
                                      <p:tavLst>
                                        <p:tav tm="0">
                                          <p:val>
                                            <p:fltVal val="0"/>
                                          </p:val>
                                        </p:tav>
                                        <p:tav tm="100000">
                                          <p:val>
                                            <p:strVal val="#ppt_w"/>
                                          </p:val>
                                        </p:tav>
                                      </p:tavLst>
                                    </p:anim>
                                    <p:anim calcmode="lin" valueType="num">
                                      <p:cBhvr>
                                        <p:cTn id="35" dur="500" fill="hold"/>
                                        <p:tgtEl>
                                          <p:spTgt spid="12"/>
                                        </p:tgtEl>
                                        <p:attrNameLst>
                                          <p:attrName>ppt_h</p:attrName>
                                        </p:attrNameLst>
                                      </p:cBhvr>
                                      <p:tavLst>
                                        <p:tav tm="0">
                                          <p:val>
                                            <p:fltVal val="0"/>
                                          </p:val>
                                        </p:tav>
                                        <p:tav tm="100000">
                                          <p:val>
                                            <p:strVal val="#ppt_h"/>
                                          </p:val>
                                        </p:tav>
                                      </p:tavLst>
                                    </p:anim>
                                    <p:animEffect transition="in" filter="fade">
                                      <p:cBhvr>
                                        <p:cTn id="3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a:off x="3082565" y="1852367"/>
            <a:ext cx="357275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 name="Rectangle 8"/>
          <p:cNvSpPr/>
          <p:nvPr/>
        </p:nvSpPr>
        <p:spPr>
          <a:xfrm>
            <a:off x="3209290" y="745918"/>
            <a:ext cx="3319307" cy="584775"/>
          </a:xfrm>
          <a:prstGeom prst="rect">
            <a:avLst/>
          </a:prstGeom>
          <a:solidFill>
            <a:schemeClr val="accent6">
              <a:lumMod val="20000"/>
              <a:lumOff val="80000"/>
            </a:schemeClr>
          </a:solidFill>
          <a:ln>
            <a:solidFill>
              <a:schemeClr val="bg2"/>
            </a:solidFill>
          </a:ln>
          <a:effectLst>
            <a:outerShdw blurRad="50800" dist="38100" dir="2700000" algn="tl" rotWithShape="0">
              <a:prstClr val="black">
                <a:alpha val="40000"/>
              </a:prstClr>
            </a:outerShdw>
          </a:effectLst>
        </p:spPr>
        <p:txBody>
          <a:bodyPr wrap="none">
            <a:spAutoFit/>
          </a:bodyPr>
          <a:lstStyle/>
          <a:p>
            <a:r>
              <a:rPr lang="en-US" sz="3200" b="1" dirty="0" smtClean="0">
                <a:solidFill>
                  <a:schemeClr val="bg2">
                    <a:lumMod val="75000"/>
                  </a:schemeClr>
                </a:solidFill>
                <a:latin typeface="Calibri" panose="020F0502020204030204" pitchFamily="34" charset="0"/>
                <a:ea typeface="Calibri" panose="020F0502020204030204" pitchFamily="34" charset="0"/>
                <a:cs typeface="Arial" panose="020B0604020202020204" pitchFamily="34" charset="0"/>
              </a:rPr>
              <a:t>The book aims to: </a:t>
            </a:r>
            <a:endParaRPr lang="en-US" sz="3200" b="1" dirty="0">
              <a:solidFill>
                <a:schemeClr val="bg2">
                  <a:lumMod val="75000"/>
                </a:schemeClr>
              </a:solidFill>
            </a:endParaRPr>
          </a:p>
        </p:txBody>
      </p:sp>
      <p:sp>
        <p:nvSpPr>
          <p:cNvPr id="13" name="Rectangle 12"/>
          <p:cNvSpPr/>
          <p:nvPr/>
        </p:nvSpPr>
        <p:spPr>
          <a:xfrm>
            <a:off x="6727772" y="1330693"/>
            <a:ext cx="4895478" cy="2554545"/>
          </a:xfrm>
          <a:prstGeom prst="rect">
            <a:avLst/>
          </a:prstGeom>
          <a:ln>
            <a:solidFill>
              <a:schemeClr val="bg2"/>
            </a:solidFill>
          </a:ln>
        </p:spPr>
        <p:txBody>
          <a:bodyPr wrap="square">
            <a:spAutoFit/>
          </a:bodyPr>
          <a:lstStyle/>
          <a:p>
            <a:r>
              <a:rPr lang="en-US" sz="2000" dirty="0">
                <a:solidFill>
                  <a:schemeClr val="bg1"/>
                </a:solidFill>
              </a:rPr>
              <a:t>With an emphasis on building skills for business writing and professional presentations, this text empowers students to successfully handle important work-related activities, including job interviewing, working in team, strategically utilizing visual aids, and providing feedback to supervisors.</a:t>
            </a: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53" y="0"/>
            <a:ext cx="3081311" cy="4015819"/>
          </a:xfrm>
          <a:prstGeom prst="rect">
            <a:avLst/>
          </a:prstGeom>
          <a:ln>
            <a:noFill/>
          </a:ln>
          <a:effectLst>
            <a:outerShdw blurRad="292100" dist="139700" dir="2700000" algn="tl" rotWithShape="0">
              <a:srgbClr val="333333">
                <a:alpha val="65000"/>
              </a:srgbClr>
            </a:outerShdw>
          </a:effectLst>
        </p:spPr>
      </p:pic>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382869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animEffect transition="in" filter="fade">
                                      <p:cBhvr>
                                        <p:cTn id="1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9605" y="2676257"/>
            <a:ext cx="2857500" cy="4762500"/>
          </a:xfrm>
          <a:prstGeom prst="rect">
            <a:avLst/>
          </a:prstGeom>
        </p:spPr>
      </p:pic>
      <p:sp>
        <p:nvSpPr>
          <p:cNvPr id="5" name="Rectangle 4"/>
          <p:cNvSpPr/>
          <p:nvPr/>
        </p:nvSpPr>
        <p:spPr>
          <a:xfrm>
            <a:off x="11557" y="1147962"/>
            <a:ext cx="3805287" cy="1938992"/>
          </a:xfrm>
          <a:prstGeom prst="rect">
            <a:avLst/>
          </a:prstGeom>
          <a:noFill/>
          <a:ln>
            <a:solidFill>
              <a:schemeClr val="tx1"/>
            </a:solidFill>
          </a:ln>
        </p:spPr>
        <p:txBody>
          <a:bodyPr wrap="square">
            <a:spAutoFit/>
          </a:bodyPr>
          <a:lstStyle/>
          <a:p>
            <a:r>
              <a:rPr lang="en-US" sz="2000" dirty="0">
                <a:solidFill>
                  <a:schemeClr val="bg1"/>
                </a:solidFill>
              </a:rPr>
              <a:t>Understand the communication process and recall how networks and channels influence the communication process in organizations</a:t>
            </a:r>
            <a:endParaRPr lang="en-US" sz="2800" dirty="0">
              <a:solidFill>
                <a:schemeClr val="bg1"/>
              </a:solidFill>
            </a:endParaRPr>
          </a:p>
        </p:txBody>
      </p:sp>
      <p:sp>
        <p:nvSpPr>
          <p:cNvPr id="6" name="Rectangle 5"/>
          <p:cNvSpPr/>
          <p:nvPr/>
        </p:nvSpPr>
        <p:spPr>
          <a:xfrm>
            <a:off x="7810107" y="904973"/>
            <a:ext cx="3805287" cy="1938992"/>
          </a:xfrm>
          <a:prstGeom prst="rect">
            <a:avLst/>
          </a:prstGeom>
          <a:noFill/>
          <a:ln>
            <a:solidFill>
              <a:schemeClr val="tx1"/>
            </a:solidFill>
          </a:ln>
        </p:spPr>
        <p:txBody>
          <a:bodyPr wrap="square">
            <a:spAutoFit/>
          </a:bodyPr>
          <a:lstStyle/>
          <a:p>
            <a:r>
              <a:rPr lang="en-US" sz="2000" dirty="0">
                <a:solidFill>
                  <a:schemeClr val="bg1"/>
                </a:solidFill>
              </a:rPr>
              <a:t>Recognize cultural differences that impact members of an organization and enact appropriate communication strategies to help attain cultural diversity</a:t>
            </a:r>
            <a:endParaRPr lang="en-US" sz="2800" dirty="0">
              <a:solidFill>
                <a:schemeClr val="bg1"/>
              </a:solidFill>
            </a:endParaRPr>
          </a:p>
        </p:txBody>
      </p:sp>
      <p:sp>
        <p:nvSpPr>
          <p:cNvPr id="7" name="Rectangle 6"/>
          <p:cNvSpPr/>
          <p:nvPr/>
        </p:nvSpPr>
        <p:spPr>
          <a:xfrm>
            <a:off x="0" y="4549676"/>
            <a:ext cx="3805287" cy="1015663"/>
          </a:xfrm>
          <a:prstGeom prst="rect">
            <a:avLst/>
          </a:prstGeom>
          <a:noFill/>
          <a:ln>
            <a:solidFill>
              <a:schemeClr val="tx1"/>
            </a:solidFill>
          </a:ln>
        </p:spPr>
        <p:txBody>
          <a:bodyPr wrap="square">
            <a:spAutoFit/>
          </a:bodyPr>
          <a:lstStyle/>
          <a:p>
            <a:r>
              <a:rPr lang="en-US" sz="2000" dirty="0">
                <a:solidFill>
                  <a:schemeClr val="bg1"/>
                </a:solidFill>
              </a:rPr>
              <a:t>Send and interpret verbal and nonverbal messages with accuracy and effectiveness</a:t>
            </a:r>
          </a:p>
        </p:txBody>
      </p:sp>
      <p:sp>
        <p:nvSpPr>
          <p:cNvPr id="8" name="Rectangle 7"/>
          <p:cNvSpPr/>
          <p:nvPr/>
        </p:nvSpPr>
        <p:spPr>
          <a:xfrm>
            <a:off x="2407838" y="0"/>
            <a:ext cx="6133859" cy="470000"/>
          </a:xfrm>
          <a:prstGeom prst="rect">
            <a:avLst/>
          </a:prstGeom>
          <a:solidFill>
            <a:srgbClr val="C00000"/>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After completing this course you will be able to:</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312074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9605" y="2676257"/>
            <a:ext cx="2857500" cy="4762500"/>
          </a:xfrm>
          <a:prstGeom prst="rect">
            <a:avLst/>
          </a:prstGeom>
        </p:spPr>
      </p:pic>
      <p:sp>
        <p:nvSpPr>
          <p:cNvPr id="5" name="Rectangle 4"/>
          <p:cNvSpPr/>
          <p:nvPr/>
        </p:nvSpPr>
        <p:spPr>
          <a:xfrm>
            <a:off x="11557" y="1147962"/>
            <a:ext cx="3805287" cy="1015663"/>
          </a:xfrm>
          <a:prstGeom prst="rect">
            <a:avLst/>
          </a:prstGeom>
          <a:noFill/>
          <a:ln>
            <a:solidFill>
              <a:schemeClr val="tx1"/>
            </a:solidFill>
          </a:ln>
        </p:spPr>
        <p:txBody>
          <a:bodyPr wrap="square">
            <a:spAutoFit/>
          </a:bodyPr>
          <a:lstStyle/>
          <a:p>
            <a:r>
              <a:rPr lang="en-US" sz="2000" dirty="0">
                <a:solidFill>
                  <a:schemeClr val="bg1"/>
                </a:solidFill>
              </a:rPr>
              <a:t>Evaluate listening habits and practice effective listening skills</a:t>
            </a:r>
            <a:endParaRPr lang="en-US" sz="3200" dirty="0">
              <a:solidFill>
                <a:schemeClr val="bg1"/>
              </a:solidFill>
            </a:endParaRPr>
          </a:p>
        </p:txBody>
      </p:sp>
      <p:sp>
        <p:nvSpPr>
          <p:cNvPr id="6" name="Rectangle 5"/>
          <p:cNvSpPr/>
          <p:nvPr/>
        </p:nvSpPr>
        <p:spPr>
          <a:xfrm>
            <a:off x="5907462" y="1039133"/>
            <a:ext cx="3805287" cy="707886"/>
          </a:xfrm>
          <a:prstGeom prst="rect">
            <a:avLst/>
          </a:prstGeom>
          <a:noFill/>
          <a:ln>
            <a:solidFill>
              <a:schemeClr val="tx1"/>
            </a:solidFill>
          </a:ln>
        </p:spPr>
        <p:txBody>
          <a:bodyPr wrap="square">
            <a:spAutoFit/>
          </a:bodyPr>
          <a:lstStyle/>
          <a:p>
            <a:r>
              <a:rPr lang="en-US" sz="2000" dirty="0">
                <a:solidFill>
                  <a:schemeClr val="bg1"/>
                </a:solidFill>
              </a:rPr>
              <a:t>Build positive interpersonal relationships in the workplace</a:t>
            </a:r>
            <a:endParaRPr lang="en-US" sz="3200" dirty="0">
              <a:solidFill>
                <a:schemeClr val="bg1"/>
              </a:solidFill>
            </a:endParaRPr>
          </a:p>
        </p:txBody>
      </p:sp>
      <p:sp>
        <p:nvSpPr>
          <p:cNvPr id="7" name="Rectangle 6"/>
          <p:cNvSpPr/>
          <p:nvPr/>
        </p:nvSpPr>
        <p:spPr>
          <a:xfrm>
            <a:off x="0" y="4549676"/>
            <a:ext cx="3805287" cy="1015663"/>
          </a:xfrm>
          <a:prstGeom prst="rect">
            <a:avLst/>
          </a:prstGeom>
          <a:noFill/>
          <a:ln>
            <a:solidFill>
              <a:schemeClr val="tx1"/>
            </a:solidFill>
          </a:ln>
        </p:spPr>
        <p:txBody>
          <a:bodyPr wrap="square">
            <a:spAutoFit/>
          </a:bodyPr>
          <a:lstStyle/>
          <a:p>
            <a:r>
              <a:rPr lang="en-US" sz="2000" dirty="0">
                <a:solidFill>
                  <a:schemeClr val="bg1"/>
                </a:solidFill>
              </a:rPr>
              <a:t>Plan and conduct an interview in both interviewee and interviewer roles.</a:t>
            </a:r>
            <a:endParaRPr lang="en-US" sz="2400" dirty="0">
              <a:solidFill>
                <a:schemeClr val="bg1"/>
              </a:solidFill>
            </a:endParaRPr>
          </a:p>
        </p:txBody>
      </p:sp>
      <p:sp>
        <p:nvSpPr>
          <p:cNvPr id="8" name="Rectangle 7"/>
          <p:cNvSpPr/>
          <p:nvPr/>
        </p:nvSpPr>
        <p:spPr>
          <a:xfrm>
            <a:off x="2407838" y="0"/>
            <a:ext cx="6133859" cy="470000"/>
          </a:xfrm>
          <a:prstGeom prst="rect">
            <a:avLst/>
          </a:prstGeom>
          <a:solidFill>
            <a:srgbClr val="C00000"/>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After completing this course you will be able to:</a:t>
            </a:r>
          </a:p>
        </p:txBody>
      </p:sp>
      <p:sp>
        <p:nvSpPr>
          <p:cNvPr id="9" name="Rectangle 8"/>
          <p:cNvSpPr/>
          <p:nvPr/>
        </p:nvSpPr>
        <p:spPr>
          <a:xfrm>
            <a:off x="8386713" y="2171153"/>
            <a:ext cx="3805287" cy="707886"/>
          </a:xfrm>
          <a:prstGeom prst="rect">
            <a:avLst/>
          </a:prstGeom>
          <a:noFill/>
          <a:ln>
            <a:solidFill>
              <a:schemeClr val="tx1"/>
            </a:solidFill>
          </a:ln>
        </p:spPr>
        <p:txBody>
          <a:bodyPr wrap="square">
            <a:spAutoFit/>
          </a:bodyPr>
          <a:lstStyle/>
          <a:p>
            <a:r>
              <a:rPr lang="en-US" sz="2000" dirty="0">
                <a:solidFill>
                  <a:schemeClr val="bg1"/>
                </a:solidFill>
              </a:rPr>
              <a:t>Learn about all the interviewing stages.</a:t>
            </a:r>
            <a:endParaRPr lang="en-US" sz="2800"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610470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9605" y="2676257"/>
            <a:ext cx="2857500" cy="4762500"/>
          </a:xfrm>
          <a:prstGeom prst="rect">
            <a:avLst/>
          </a:prstGeom>
        </p:spPr>
      </p:pic>
      <p:sp>
        <p:nvSpPr>
          <p:cNvPr id="5" name="Rectangle 4"/>
          <p:cNvSpPr/>
          <p:nvPr/>
        </p:nvSpPr>
        <p:spPr>
          <a:xfrm>
            <a:off x="11557" y="1147962"/>
            <a:ext cx="3805287" cy="1631216"/>
          </a:xfrm>
          <a:prstGeom prst="rect">
            <a:avLst/>
          </a:prstGeom>
          <a:noFill/>
          <a:ln>
            <a:solidFill>
              <a:schemeClr val="tx1"/>
            </a:solidFill>
          </a:ln>
        </p:spPr>
        <p:txBody>
          <a:bodyPr wrap="square">
            <a:spAutoFit/>
          </a:bodyPr>
          <a:lstStyle/>
          <a:p>
            <a:r>
              <a:rPr lang="en-US" sz="2000" dirty="0">
                <a:solidFill>
                  <a:schemeClr val="bg1"/>
                </a:solidFill>
              </a:rPr>
              <a:t>Distinguish groups and teams and recall communication factors that influence the effective development of teams</a:t>
            </a:r>
            <a:endParaRPr lang="en-US" sz="3600" dirty="0">
              <a:solidFill>
                <a:schemeClr val="bg1"/>
              </a:solidFill>
            </a:endParaRPr>
          </a:p>
        </p:txBody>
      </p:sp>
      <p:sp>
        <p:nvSpPr>
          <p:cNvPr id="6" name="Rectangle 5"/>
          <p:cNvSpPr/>
          <p:nvPr/>
        </p:nvSpPr>
        <p:spPr>
          <a:xfrm>
            <a:off x="5651368" y="1065297"/>
            <a:ext cx="3805287" cy="1015663"/>
          </a:xfrm>
          <a:prstGeom prst="rect">
            <a:avLst/>
          </a:prstGeom>
          <a:noFill/>
          <a:ln>
            <a:solidFill>
              <a:schemeClr val="tx1"/>
            </a:solidFill>
          </a:ln>
        </p:spPr>
        <p:txBody>
          <a:bodyPr wrap="square">
            <a:spAutoFit/>
          </a:bodyPr>
          <a:lstStyle/>
          <a:p>
            <a:r>
              <a:rPr lang="en-US" sz="2000" dirty="0">
                <a:solidFill>
                  <a:schemeClr val="bg1"/>
                </a:solidFill>
              </a:rPr>
              <a:t>Identify and overcome common obstacles in group meetings</a:t>
            </a:r>
            <a:endParaRPr lang="en-US" sz="3600" dirty="0">
              <a:solidFill>
                <a:schemeClr val="bg1"/>
              </a:solidFill>
            </a:endParaRPr>
          </a:p>
        </p:txBody>
      </p:sp>
      <p:sp>
        <p:nvSpPr>
          <p:cNvPr id="7" name="Rectangle 6"/>
          <p:cNvSpPr/>
          <p:nvPr/>
        </p:nvSpPr>
        <p:spPr>
          <a:xfrm>
            <a:off x="0" y="4549676"/>
            <a:ext cx="3805287" cy="1015663"/>
          </a:xfrm>
          <a:prstGeom prst="rect">
            <a:avLst/>
          </a:prstGeom>
          <a:noFill/>
          <a:ln>
            <a:solidFill>
              <a:schemeClr val="tx1"/>
            </a:solidFill>
          </a:ln>
        </p:spPr>
        <p:txBody>
          <a:bodyPr wrap="square">
            <a:spAutoFit/>
          </a:bodyPr>
          <a:lstStyle/>
          <a:p>
            <a:r>
              <a:rPr lang="en-US" sz="2000" dirty="0">
                <a:solidFill>
                  <a:schemeClr val="bg1"/>
                </a:solidFill>
              </a:rPr>
              <a:t>Create and deliver a business presentation, reports and meetings.</a:t>
            </a:r>
          </a:p>
        </p:txBody>
      </p:sp>
      <p:sp>
        <p:nvSpPr>
          <p:cNvPr id="8" name="Rectangle 7"/>
          <p:cNvSpPr/>
          <p:nvPr/>
        </p:nvSpPr>
        <p:spPr>
          <a:xfrm>
            <a:off x="2407838" y="0"/>
            <a:ext cx="6133859" cy="470000"/>
          </a:xfrm>
          <a:prstGeom prst="rect">
            <a:avLst/>
          </a:prstGeom>
          <a:solidFill>
            <a:srgbClr val="C00000"/>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After completing this course you will be able to:</a:t>
            </a:r>
          </a:p>
        </p:txBody>
      </p:sp>
      <p:sp>
        <p:nvSpPr>
          <p:cNvPr id="9" name="Rectangle 8"/>
          <p:cNvSpPr/>
          <p:nvPr/>
        </p:nvSpPr>
        <p:spPr>
          <a:xfrm>
            <a:off x="8386713" y="2425235"/>
            <a:ext cx="3805287" cy="707886"/>
          </a:xfrm>
          <a:prstGeom prst="rect">
            <a:avLst/>
          </a:prstGeom>
          <a:noFill/>
          <a:ln>
            <a:solidFill>
              <a:schemeClr val="tx1"/>
            </a:solidFill>
          </a:ln>
        </p:spPr>
        <p:txBody>
          <a:bodyPr wrap="square">
            <a:spAutoFit/>
          </a:bodyPr>
          <a:lstStyle/>
          <a:p>
            <a:r>
              <a:rPr lang="en-US" sz="2000" dirty="0">
                <a:solidFill>
                  <a:schemeClr val="bg1"/>
                </a:solidFill>
              </a:rPr>
              <a:t>Demonstrate competence in making a decision as a leader.</a:t>
            </a:r>
            <a:endParaRPr lang="en-US" sz="3200"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523101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1355" y="4413"/>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Outline of the Book</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311082" y="768784"/>
            <a:ext cx="10454328" cy="619272"/>
          </a:xfrm>
          <a:prstGeom prst="rect">
            <a:avLst/>
          </a:prstGeom>
          <a:ln>
            <a:solidFill>
              <a:schemeClr val="bg1">
                <a:lumMod val="75000"/>
                <a:lumOff val="25000"/>
              </a:schemeClr>
            </a:solidFill>
          </a:ln>
        </p:spPr>
        <p:txBody>
          <a:bodyPr wrap="square">
            <a:spAutoFit/>
          </a:bodyPr>
          <a:lstStyle/>
          <a:p>
            <a:pPr algn="ctr">
              <a:lnSpc>
                <a:spcPct val="107000"/>
              </a:lnSpc>
              <a:spcAft>
                <a:spcPts val="800"/>
              </a:spcAft>
            </a:pPr>
            <a:r>
              <a:rPr lang="en-US" sz="3200" dirty="0">
                <a:solidFill>
                  <a:schemeClr val="bg2">
                    <a:lumMod val="50000"/>
                  </a:schemeClr>
                </a:solidFill>
                <a:latin typeface="Calibri" panose="020F0502020204030204" pitchFamily="34" charset="0"/>
                <a:ea typeface="Calibri" panose="020F0502020204030204" pitchFamily="34" charset="0"/>
                <a:cs typeface="Arial" panose="020B0604020202020204" pitchFamily="34" charset="0"/>
              </a:rPr>
              <a:t>The book is organized into </a:t>
            </a:r>
            <a:r>
              <a:rPr lang="en-US" sz="3200" b="1" dirty="0">
                <a:solidFill>
                  <a:srgbClr val="FF0000"/>
                </a:solidFill>
                <a:latin typeface="Calibri" panose="020F0502020204030204" pitchFamily="34" charset="0"/>
                <a:ea typeface="Calibri" panose="020F0502020204030204" pitchFamily="34" charset="0"/>
                <a:cs typeface="Arial" panose="020B0604020202020204" pitchFamily="34" charset="0"/>
              </a:rPr>
              <a:t>five</a:t>
            </a:r>
            <a:r>
              <a:rPr lang="en-US" sz="3200" dirty="0">
                <a:solidFill>
                  <a:schemeClr val="bg2">
                    <a:lumMod val="50000"/>
                  </a:schemeClr>
                </a:solidFill>
                <a:latin typeface="Calibri" panose="020F0502020204030204" pitchFamily="34" charset="0"/>
                <a:ea typeface="Calibri" panose="020F0502020204030204" pitchFamily="34" charset="0"/>
                <a:cs typeface="Arial" panose="020B0604020202020204" pitchFamily="34" charset="0"/>
              </a:rPr>
              <a:t> distinct parts. </a:t>
            </a:r>
          </a:p>
        </p:txBody>
      </p:sp>
      <p:graphicFrame>
        <p:nvGraphicFramePr>
          <p:cNvPr id="8" name="Diagram 7"/>
          <p:cNvGraphicFramePr/>
          <p:nvPr>
            <p:extLst/>
          </p:nvPr>
        </p:nvGraphicFramePr>
        <p:xfrm>
          <a:off x="0" y="1005700"/>
          <a:ext cx="9352439"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909882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randombar(horizontal)">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Graphic spid="8" grpId="0">
        <p:bldAsOne/>
      </p:bldGraphic>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1 </a:t>
            </a:r>
            <a:endParaRPr lang="en-US" sz="4000" dirty="0"/>
          </a:p>
        </p:txBody>
      </p:sp>
      <p:sp>
        <p:nvSpPr>
          <p:cNvPr id="6" name="Rectangle 5"/>
          <p:cNvSpPr/>
          <p:nvPr/>
        </p:nvSpPr>
        <p:spPr>
          <a:xfrm>
            <a:off x="3431355" y="1592286"/>
            <a:ext cx="4109238"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What Communication is?</a:t>
            </a:r>
          </a:p>
        </p:txBody>
      </p:sp>
      <p:sp>
        <p:nvSpPr>
          <p:cNvPr id="7" name="Rectangle 6"/>
          <p:cNvSpPr/>
          <p:nvPr/>
        </p:nvSpPr>
        <p:spPr>
          <a:xfrm>
            <a:off x="3342522" y="2500579"/>
            <a:ext cx="4286904"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History of communication</a:t>
            </a:r>
          </a:p>
        </p:txBody>
      </p:sp>
      <p:sp>
        <p:nvSpPr>
          <p:cNvPr id="8" name="Rectangle 7"/>
          <p:cNvSpPr/>
          <p:nvPr/>
        </p:nvSpPr>
        <p:spPr>
          <a:xfrm>
            <a:off x="1287902" y="3812165"/>
            <a:ext cx="5075189"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Principles of communication</a:t>
            </a:r>
          </a:p>
        </p:txBody>
      </p:sp>
      <p:sp>
        <p:nvSpPr>
          <p:cNvPr id="9" name="Rectangle 8"/>
          <p:cNvSpPr/>
          <p:nvPr/>
        </p:nvSpPr>
        <p:spPr>
          <a:xfrm>
            <a:off x="1199069" y="4720458"/>
            <a:ext cx="5164023" cy="830997"/>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Communication process and elements </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773257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2 </a:t>
            </a:r>
            <a:endParaRPr lang="en-US" sz="4000" dirty="0"/>
          </a:p>
        </p:txBody>
      </p:sp>
      <p:sp>
        <p:nvSpPr>
          <p:cNvPr id="6" name="Rectangle 5"/>
          <p:cNvSpPr/>
          <p:nvPr/>
        </p:nvSpPr>
        <p:spPr>
          <a:xfrm>
            <a:off x="3431355" y="1592286"/>
            <a:ext cx="4109238"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Communication models </a:t>
            </a:r>
          </a:p>
        </p:txBody>
      </p:sp>
      <p:sp>
        <p:nvSpPr>
          <p:cNvPr id="7" name="Rectangle 6"/>
          <p:cNvSpPr/>
          <p:nvPr/>
        </p:nvSpPr>
        <p:spPr>
          <a:xfrm>
            <a:off x="3342522" y="2500579"/>
            <a:ext cx="4286904"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Communication barriers </a:t>
            </a:r>
            <a:endParaRPr lang="en-US" sz="3200" b="1" dirty="0">
              <a:solidFill>
                <a:schemeClr val="bg1"/>
              </a:solidFill>
            </a:endParaRPr>
          </a:p>
        </p:txBody>
      </p:sp>
      <p:sp>
        <p:nvSpPr>
          <p:cNvPr id="8" name="Rectangle 7"/>
          <p:cNvSpPr/>
          <p:nvPr/>
        </p:nvSpPr>
        <p:spPr>
          <a:xfrm>
            <a:off x="1287902" y="3812165"/>
            <a:ext cx="5075189"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Communication ethics</a:t>
            </a:r>
          </a:p>
        </p:txBody>
      </p:sp>
      <p:sp>
        <p:nvSpPr>
          <p:cNvPr id="9" name="Rectangle 8"/>
          <p:cNvSpPr/>
          <p:nvPr/>
        </p:nvSpPr>
        <p:spPr>
          <a:xfrm>
            <a:off x="1199069" y="4720458"/>
            <a:ext cx="6021863"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KEYS for Excellence in the Workplace</a:t>
            </a:r>
            <a:endParaRPr lang="en-US" sz="3200" b="1"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873198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27490" y="0"/>
            <a:ext cx="4288738" cy="523220"/>
          </a:xfrm>
          <a:prstGeom prst="rect">
            <a:avLst/>
          </a:prstGeom>
          <a:solidFill>
            <a:srgbClr val="FF0000"/>
          </a:solidFill>
          <a:ln>
            <a:solidFill>
              <a:schemeClr val="tx1"/>
            </a:solidFill>
          </a:ln>
          <a:effectLst>
            <a:outerShdw blurRad="50800" dist="38100" dir="5400000" algn="t" rotWithShape="0">
              <a:prstClr val="black">
                <a:alpha val="40000"/>
              </a:prstClr>
            </a:outerShdw>
          </a:effectLst>
        </p:spPr>
        <p:txBody>
          <a:bodyPr wrap="none">
            <a:spAutoFit/>
          </a:bodyPr>
          <a:lstStyle/>
          <a:p>
            <a:r>
              <a:rPr lang="en-US" sz="2800" b="1" dirty="0">
                <a:latin typeface="Calibri" panose="020F0502020204030204" pitchFamily="34" charset="0"/>
                <a:ea typeface="Calibri" panose="020F0502020204030204" pitchFamily="34" charset="0"/>
                <a:cs typeface="Arial" panose="020B0604020202020204" pitchFamily="34" charset="0"/>
              </a:rPr>
              <a:t>The KEYS organizing theme </a:t>
            </a:r>
            <a:endParaRPr lang="en-US" sz="2800" b="1"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753" y="2318993"/>
            <a:ext cx="2597576" cy="2905813"/>
          </a:xfrm>
          <a:prstGeom prst="rect">
            <a:avLst/>
          </a:prstGeom>
        </p:spPr>
      </p:pic>
      <p:sp>
        <p:nvSpPr>
          <p:cNvPr id="4" name="Rectangle 3"/>
          <p:cNvSpPr/>
          <p:nvPr/>
        </p:nvSpPr>
        <p:spPr>
          <a:xfrm>
            <a:off x="160350" y="1029035"/>
            <a:ext cx="2384627" cy="523220"/>
          </a:xfrm>
          <a:prstGeom prst="rect">
            <a:avLst/>
          </a:prstGeom>
          <a:solidFill>
            <a:schemeClr val="accent2">
              <a:lumMod val="60000"/>
              <a:lumOff val="40000"/>
            </a:schemeClr>
          </a:solidFill>
          <a:ln>
            <a:solidFill>
              <a:schemeClr val="bg2"/>
            </a:solidFill>
          </a:ln>
        </p:spPr>
        <p:txBody>
          <a:bodyPr wrap="none">
            <a:spAutoFit/>
          </a:bodyPr>
          <a:lstStyle/>
          <a:p>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Know Yourself </a:t>
            </a:r>
            <a:endParaRPr lang="en-US" sz="2800" b="1" dirty="0">
              <a:solidFill>
                <a:schemeClr val="bg1"/>
              </a:solidFill>
              <a:effectLst>
                <a:outerShdw blurRad="38100" dist="38100" dir="2700000" algn="tl">
                  <a:srgbClr val="000000">
                    <a:alpha val="43137"/>
                  </a:srgbClr>
                </a:outerShdw>
              </a:effectLst>
            </a:endParaRPr>
          </a:p>
        </p:txBody>
      </p:sp>
      <p:cxnSp>
        <p:nvCxnSpPr>
          <p:cNvPr id="6" name="Straight Arrow Connector 5"/>
          <p:cNvCxnSpPr/>
          <p:nvPr/>
        </p:nvCxnSpPr>
        <p:spPr>
          <a:xfrm flipH="1" flipV="1">
            <a:off x="659876" y="1602557"/>
            <a:ext cx="18854" cy="116892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66359" y="2125744"/>
            <a:ext cx="3099847" cy="3292310"/>
          </a:xfrm>
          <a:prstGeom prst="rect">
            <a:avLst/>
          </a:prstGeom>
        </p:spPr>
      </p:pic>
      <p:cxnSp>
        <p:nvCxnSpPr>
          <p:cNvPr id="9" name="Straight Arrow Connector 8"/>
          <p:cNvCxnSpPr/>
          <p:nvPr/>
        </p:nvCxnSpPr>
        <p:spPr>
          <a:xfrm flipH="1">
            <a:off x="2544977" y="4899581"/>
            <a:ext cx="471305" cy="70693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0" name="Rectangle 9"/>
          <p:cNvSpPr/>
          <p:nvPr/>
        </p:nvSpPr>
        <p:spPr>
          <a:xfrm>
            <a:off x="100324" y="5710409"/>
            <a:ext cx="4529125" cy="461665"/>
          </a:xfrm>
          <a:prstGeom prst="rect">
            <a:avLst/>
          </a:prstGeom>
          <a:solidFill>
            <a:schemeClr val="accent5">
              <a:lumMod val="40000"/>
              <a:lumOff val="60000"/>
            </a:schemeClr>
          </a:solidFill>
          <a:ln>
            <a:solidFill>
              <a:schemeClr val="bg2"/>
            </a:solidFill>
          </a:ln>
        </p:spPr>
        <p:txBody>
          <a:bodyPr wrap="none">
            <a:spAutoFit/>
          </a:bodyPr>
          <a:lstStyle/>
          <a:p>
            <a:r>
              <a:rPr lang="en-US" sz="2400" b="1" dirty="0">
                <a:solidFill>
                  <a:schemeClr val="bg1"/>
                </a:solidFill>
                <a:latin typeface="Calibri" panose="020F0502020204030204" pitchFamily="34" charset="0"/>
                <a:ea typeface="Calibri" panose="020F0502020204030204" pitchFamily="34" charset="0"/>
                <a:cs typeface="Arial" panose="020B0604020202020204" pitchFamily="34" charset="0"/>
              </a:rPr>
              <a:t>Evaluate the Professional Context </a:t>
            </a:r>
            <a:endParaRPr lang="en-US" sz="2400" b="1" dirty="0">
              <a:solidFill>
                <a:schemeClr val="bg1"/>
              </a:solidFill>
            </a:endParaRPr>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27490" y="2357437"/>
            <a:ext cx="2105712" cy="2867369"/>
          </a:xfrm>
          <a:prstGeom prst="rect">
            <a:avLst/>
          </a:prstGeom>
        </p:spPr>
      </p:pic>
      <p:sp>
        <p:nvSpPr>
          <p:cNvPr id="13" name="Rectangle 12"/>
          <p:cNvSpPr/>
          <p:nvPr/>
        </p:nvSpPr>
        <p:spPr>
          <a:xfrm>
            <a:off x="2925590" y="1090590"/>
            <a:ext cx="5234125" cy="461665"/>
          </a:xfrm>
          <a:prstGeom prst="rect">
            <a:avLst/>
          </a:prstGeom>
          <a:solidFill>
            <a:schemeClr val="accent2">
              <a:lumMod val="20000"/>
              <a:lumOff val="80000"/>
            </a:schemeClr>
          </a:solidFill>
          <a:ln>
            <a:solidFill>
              <a:schemeClr val="bg2"/>
            </a:solidFill>
          </a:ln>
        </p:spPr>
        <p:txBody>
          <a:bodyPr wrap="none">
            <a:spAutoFit/>
          </a:bodyPr>
          <a:lstStyle/>
          <a:p>
            <a:r>
              <a:rPr lang="en-US" sz="2400" b="1" dirty="0">
                <a:solidFill>
                  <a:schemeClr val="bg1"/>
                </a:solidFill>
              </a:rPr>
              <a:t>Your Communication Interaction </a:t>
            </a:r>
            <a:endParaRPr lang="en-US" sz="3600" b="1" dirty="0">
              <a:solidFill>
                <a:schemeClr val="bg1"/>
              </a:solidFill>
              <a:effectLst>
                <a:outerShdw blurRad="38100" dist="38100" dir="2700000" algn="tl">
                  <a:srgbClr val="000000">
                    <a:alpha val="43137"/>
                  </a:srgbClr>
                </a:outerShdw>
              </a:effectLst>
            </a:endParaRPr>
          </a:p>
        </p:txBody>
      </p:sp>
      <p:cxnSp>
        <p:nvCxnSpPr>
          <p:cNvPr id="14" name="Straight Arrow Connector 13"/>
          <p:cNvCxnSpPr/>
          <p:nvPr/>
        </p:nvCxnSpPr>
        <p:spPr>
          <a:xfrm flipH="1" flipV="1">
            <a:off x="4563461" y="1708489"/>
            <a:ext cx="18854" cy="116892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16" name="Picture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53835" y="1363591"/>
            <a:ext cx="3494660" cy="4572000"/>
          </a:xfrm>
          <a:prstGeom prst="rect">
            <a:avLst/>
          </a:prstGeom>
        </p:spPr>
      </p:pic>
      <p:cxnSp>
        <p:nvCxnSpPr>
          <p:cNvPr id="17" name="Straight Arrow Connector 16"/>
          <p:cNvCxnSpPr/>
          <p:nvPr/>
        </p:nvCxnSpPr>
        <p:spPr>
          <a:xfrm flipH="1">
            <a:off x="6160318" y="4638568"/>
            <a:ext cx="236136" cy="55040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8" name="Rectangle 17"/>
          <p:cNvSpPr/>
          <p:nvPr/>
        </p:nvSpPr>
        <p:spPr>
          <a:xfrm>
            <a:off x="4548372" y="5249637"/>
            <a:ext cx="2969659" cy="400110"/>
          </a:xfrm>
          <a:prstGeom prst="rect">
            <a:avLst/>
          </a:prstGeom>
          <a:solidFill>
            <a:schemeClr val="accent6">
              <a:lumMod val="60000"/>
              <a:lumOff val="40000"/>
            </a:schemeClr>
          </a:solidFill>
          <a:ln>
            <a:solidFill>
              <a:schemeClr val="bg2"/>
            </a:solidFill>
          </a:ln>
        </p:spPr>
        <p:txBody>
          <a:bodyPr wrap="none">
            <a:spAutoFit/>
          </a:bodyPr>
          <a:lstStyle/>
          <a:p>
            <a:r>
              <a:rPr lang="en-US" sz="2000" b="1" dirty="0">
                <a:solidFill>
                  <a:schemeClr val="bg1"/>
                </a:solidFill>
              </a:rPr>
              <a:t>Step Back and Reflect </a:t>
            </a:r>
            <a:endParaRPr lang="en-US" sz="2800" b="1" dirty="0">
              <a:solidFill>
                <a:schemeClr val="bg1"/>
              </a:solidFill>
            </a:endParaRPr>
          </a:p>
        </p:txBody>
      </p:sp>
      <p:pic>
        <p:nvPicPr>
          <p:cNvPr id="15" name="Picture 14">
            <a:extLst>
              <a:ext uri="{FF2B5EF4-FFF2-40B4-BE49-F238E27FC236}">
                <a16:creationId xmlns:a16="http://schemas.microsoft.com/office/drawing/2014/main" id="{7B1083B8-7F24-C9AF-FA88-CAB8BE99D406}"/>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183130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ppt_x"/>
                                          </p:val>
                                        </p:tav>
                                        <p:tav tm="100000">
                                          <p:val>
                                            <p:strVal val="#ppt_x"/>
                                          </p:val>
                                        </p:tav>
                                      </p:tavLst>
                                    </p:anim>
                                    <p:anim calcmode="lin" valueType="num">
                                      <p:cBhvr additive="base">
                                        <p:cTn id="42" dur="5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500" fill="hold"/>
                                        <p:tgtEl>
                                          <p:spTgt spid="13"/>
                                        </p:tgtEl>
                                        <p:attrNameLst>
                                          <p:attrName>ppt_x</p:attrName>
                                        </p:attrNameLst>
                                      </p:cBhvr>
                                      <p:tavLst>
                                        <p:tav tm="0">
                                          <p:val>
                                            <p:strVal val="#ppt_x"/>
                                          </p:val>
                                        </p:tav>
                                        <p:tav tm="100000">
                                          <p:val>
                                            <p:strVal val="#ppt_x"/>
                                          </p:val>
                                        </p:tav>
                                      </p:tavLst>
                                    </p:anim>
                                    <p:anim calcmode="lin" valueType="num">
                                      <p:cBhvr additive="base">
                                        <p:cTn id="46" dur="5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14" presetClass="entr" presetSubtype="10" fill="hold" nodeType="click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randombar(horizontal)">
                                      <p:cBhvr>
                                        <p:cTn id="55" dur="500"/>
                                        <p:tgtEl>
                                          <p:spTgt spid="16"/>
                                        </p:tgtEl>
                                      </p:cBhvr>
                                    </p:animEffect>
                                  </p:childTnLst>
                                </p:cTn>
                              </p:par>
                              <p:par>
                                <p:cTn id="56" presetID="14" presetClass="entr" presetSubtype="10"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randombar(horizontal)">
                                      <p:cBhvr>
                                        <p:cTn id="58" dur="500"/>
                                        <p:tgtEl>
                                          <p:spTgt spid="18"/>
                                        </p:tgtEl>
                                      </p:cBhvr>
                                    </p:animEffect>
                                  </p:childTnLst>
                                </p:cTn>
                              </p:par>
                              <p:par>
                                <p:cTn id="59" presetID="14" presetClass="entr" presetSubtype="10"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randombar(horizontal)">
                                      <p:cBhvr>
                                        <p:cTn id="6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0" grpId="0" animBg="1"/>
      <p:bldP spid="13" grpId="0" animBg="1"/>
      <p:bldP spid="18"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3 </a:t>
            </a:r>
            <a:endParaRPr lang="en-US" sz="4000" dirty="0"/>
          </a:p>
        </p:txBody>
      </p:sp>
      <p:sp>
        <p:nvSpPr>
          <p:cNvPr id="6" name="Rectangle 5"/>
          <p:cNvSpPr/>
          <p:nvPr/>
        </p:nvSpPr>
        <p:spPr>
          <a:xfrm>
            <a:off x="3431355" y="1592286"/>
            <a:ext cx="4109238"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Verbal communications </a:t>
            </a:r>
          </a:p>
        </p:txBody>
      </p:sp>
      <p:sp>
        <p:nvSpPr>
          <p:cNvPr id="7" name="Rectangle 6"/>
          <p:cNvSpPr/>
          <p:nvPr/>
        </p:nvSpPr>
        <p:spPr>
          <a:xfrm>
            <a:off x="3342522" y="2500579"/>
            <a:ext cx="4286904" cy="830997"/>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Non-verbal communications</a:t>
            </a:r>
          </a:p>
        </p:txBody>
      </p:sp>
      <p:sp>
        <p:nvSpPr>
          <p:cNvPr id="8" name="Rectangle 7"/>
          <p:cNvSpPr/>
          <p:nvPr/>
        </p:nvSpPr>
        <p:spPr>
          <a:xfrm>
            <a:off x="1287902" y="3812165"/>
            <a:ext cx="5075189" cy="1200329"/>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Forming relationships with Verbal and nonverbal communications.</a:t>
            </a:r>
          </a:p>
        </p:txBody>
      </p:sp>
      <p:sp>
        <p:nvSpPr>
          <p:cNvPr id="9" name="Rectangle 8"/>
          <p:cNvSpPr/>
          <p:nvPr/>
        </p:nvSpPr>
        <p:spPr>
          <a:xfrm>
            <a:off x="1287902" y="5334428"/>
            <a:ext cx="6021863" cy="1200329"/>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Verbal and Nonverbal</a:t>
            </a:r>
          </a:p>
          <a:p>
            <a:r>
              <a:rPr lang="en-US" sz="2400" b="1" dirty="0">
                <a:solidFill>
                  <a:schemeClr val="bg1"/>
                </a:solidFill>
              </a:rPr>
              <a:t>Communication and Their Impact on Professions.</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445562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4 </a:t>
            </a:r>
            <a:endParaRPr lang="en-US" sz="4000" dirty="0"/>
          </a:p>
        </p:txBody>
      </p:sp>
      <p:sp>
        <p:nvSpPr>
          <p:cNvPr id="6" name="Rectangle 5"/>
          <p:cNvSpPr/>
          <p:nvPr/>
        </p:nvSpPr>
        <p:spPr>
          <a:xfrm>
            <a:off x="3431355" y="1592286"/>
            <a:ext cx="4109238"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Hearing and Listening</a:t>
            </a:r>
          </a:p>
        </p:txBody>
      </p:sp>
      <p:sp>
        <p:nvSpPr>
          <p:cNvPr id="7" name="Rectangle 6"/>
          <p:cNvSpPr/>
          <p:nvPr/>
        </p:nvSpPr>
        <p:spPr>
          <a:xfrm>
            <a:off x="3342522" y="2500579"/>
            <a:ext cx="4286904" cy="830997"/>
          </a:xfrm>
          <a:prstGeom prst="rect">
            <a:avLst/>
          </a:prstGeom>
          <a:ln>
            <a:solidFill>
              <a:schemeClr val="bg1">
                <a:lumMod val="75000"/>
                <a:lumOff val="25000"/>
              </a:schemeClr>
            </a:solidFill>
          </a:ln>
        </p:spPr>
        <p:txBody>
          <a:bodyPr wrap="square">
            <a:spAutoFit/>
          </a:bodyPr>
          <a:lstStyle/>
          <a:p>
            <a:pPr lvl="0"/>
            <a:r>
              <a:rPr lang="en-US" sz="2400" b="1" dirty="0" smtClean="0">
                <a:solidFill>
                  <a:schemeClr val="bg1"/>
                </a:solidFill>
              </a:rPr>
              <a:t>Listening barriers and styles</a:t>
            </a:r>
            <a:endParaRPr lang="en-US" sz="2400" b="1" dirty="0">
              <a:solidFill>
                <a:schemeClr val="bg1"/>
              </a:solidFill>
            </a:endParaRPr>
          </a:p>
        </p:txBody>
      </p:sp>
      <p:sp>
        <p:nvSpPr>
          <p:cNvPr id="8" name="Rectangle 7"/>
          <p:cNvSpPr/>
          <p:nvPr/>
        </p:nvSpPr>
        <p:spPr>
          <a:xfrm>
            <a:off x="1287902" y="3812165"/>
            <a:ext cx="5075189"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Improving Your Listening</a:t>
            </a:r>
          </a:p>
        </p:txBody>
      </p:sp>
      <p:sp>
        <p:nvSpPr>
          <p:cNvPr id="9" name="Rectangle 8"/>
          <p:cNvSpPr/>
          <p:nvPr/>
        </p:nvSpPr>
        <p:spPr>
          <a:xfrm>
            <a:off x="1023952" y="4677123"/>
            <a:ext cx="6021863"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KEYS for Listening Excellence</a:t>
            </a:r>
            <a:endParaRPr lang="en-US" sz="3200" b="1"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467683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5</a:t>
            </a:r>
            <a:r>
              <a:rPr lang="en-US" sz="4000" b="1" dirty="0" smtClean="0">
                <a:latin typeface="Calibri" panose="020F0502020204030204" pitchFamily="34" charset="0"/>
                <a:ea typeface="Calibri" panose="020F0502020204030204" pitchFamily="34" charset="0"/>
                <a:cs typeface="Arial" panose="020B0604020202020204" pitchFamily="34" charset="0"/>
              </a:rPr>
              <a:t> </a:t>
            </a:r>
            <a:endParaRPr lang="en-US" sz="4000" dirty="0"/>
          </a:p>
        </p:txBody>
      </p:sp>
      <p:sp>
        <p:nvSpPr>
          <p:cNvPr id="7" name="Rectangle 6"/>
          <p:cNvSpPr/>
          <p:nvPr/>
        </p:nvSpPr>
        <p:spPr>
          <a:xfrm>
            <a:off x="3342522" y="2500579"/>
            <a:ext cx="4286904"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Researching</a:t>
            </a:r>
          </a:p>
        </p:txBody>
      </p:sp>
      <p:sp>
        <p:nvSpPr>
          <p:cNvPr id="8" name="Rectangle 7"/>
          <p:cNvSpPr/>
          <p:nvPr/>
        </p:nvSpPr>
        <p:spPr>
          <a:xfrm>
            <a:off x="1287902" y="3812165"/>
            <a:ext cx="5075189"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Applying Résumés</a:t>
            </a:r>
            <a:endParaRPr lang="en-US" sz="3200" b="1" dirty="0">
              <a:solidFill>
                <a:schemeClr val="bg1"/>
              </a:solidFill>
            </a:endParaRPr>
          </a:p>
        </p:txBody>
      </p:sp>
      <p:sp>
        <p:nvSpPr>
          <p:cNvPr id="10" name="Rectangle 9"/>
          <p:cNvSpPr/>
          <p:nvPr/>
        </p:nvSpPr>
        <p:spPr>
          <a:xfrm>
            <a:off x="3431355" y="1660120"/>
            <a:ext cx="4109238"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Exploring</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371928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6 </a:t>
            </a:r>
            <a:endParaRPr lang="en-US" sz="4000" dirty="0"/>
          </a:p>
        </p:txBody>
      </p:sp>
      <p:sp>
        <p:nvSpPr>
          <p:cNvPr id="7" name="Rectangle 6"/>
          <p:cNvSpPr/>
          <p:nvPr/>
        </p:nvSpPr>
        <p:spPr>
          <a:xfrm>
            <a:off x="3342522" y="2500579"/>
            <a:ext cx="4286904"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effectLst>
                  <a:outerShdw blurRad="38100" dist="38100" dir="2700000" algn="tl">
                    <a:srgbClr val="000000">
                      <a:alpha val="43137"/>
                    </a:srgbClr>
                  </a:outerShdw>
                </a:effectLst>
              </a:rPr>
              <a:t>Following up</a:t>
            </a:r>
          </a:p>
        </p:txBody>
      </p:sp>
      <p:sp>
        <p:nvSpPr>
          <p:cNvPr id="8" name="Rectangle 7"/>
          <p:cNvSpPr/>
          <p:nvPr/>
        </p:nvSpPr>
        <p:spPr>
          <a:xfrm>
            <a:off x="1287902" y="3812165"/>
            <a:ext cx="5075189"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effectLst>
                  <a:outerShdw blurRad="38100" dist="38100" dir="2700000" algn="tl">
                    <a:srgbClr val="000000">
                      <a:alpha val="43137"/>
                    </a:srgbClr>
                  </a:outerShdw>
                </a:effectLst>
              </a:rPr>
              <a:t>Negotiating</a:t>
            </a:r>
            <a:endParaRPr lang="en-US" sz="40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3431355" y="1660120"/>
            <a:ext cx="4109238"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effectLst>
                  <a:outerShdw blurRad="38100" dist="38100" dir="2700000" algn="tl">
                    <a:srgbClr val="000000">
                      <a:alpha val="43137"/>
                    </a:srgbClr>
                  </a:outerShdw>
                </a:effectLst>
              </a:rPr>
              <a:t>Interviewing</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707125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7 </a:t>
            </a:r>
            <a:endParaRPr lang="en-US" sz="4000" dirty="0"/>
          </a:p>
        </p:txBody>
      </p:sp>
      <p:sp>
        <p:nvSpPr>
          <p:cNvPr id="7" name="Rectangle 6"/>
          <p:cNvSpPr/>
          <p:nvPr/>
        </p:nvSpPr>
        <p:spPr>
          <a:xfrm>
            <a:off x="3342522" y="3051463"/>
            <a:ext cx="4286904" cy="1200329"/>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Diversity in Your Workplace: Some Important Concepts</a:t>
            </a:r>
          </a:p>
        </p:txBody>
      </p:sp>
      <p:sp>
        <p:nvSpPr>
          <p:cNvPr id="8" name="Rectangle 7"/>
          <p:cNvSpPr/>
          <p:nvPr/>
        </p:nvSpPr>
        <p:spPr>
          <a:xfrm>
            <a:off x="703440" y="4741610"/>
            <a:ext cx="5075189" cy="830997"/>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Examples of Diversity in Professional Contexts</a:t>
            </a:r>
            <a:endParaRPr lang="en-US" sz="48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3431355" y="1697827"/>
            <a:ext cx="4109238" cy="830997"/>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Learning Your Workplace Culture </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951652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8 </a:t>
            </a:r>
            <a:endParaRPr lang="en-US" sz="4000" dirty="0"/>
          </a:p>
        </p:txBody>
      </p:sp>
      <p:sp>
        <p:nvSpPr>
          <p:cNvPr id="7" name="Rectangle 6"/>
          <p:cNvSpPr/>
          <p:nvPr/>
        </p:nvSpPr>
        <p:spPr>
          <a:xfrm>
            <a:off x="3259888" y="2896627"/>
            <a:ext cx="4286904" cy="830997"/>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Exploring Relationship Types at Work</a:t>
            </a:r>
          </a:p>
        </p:txBody>
      </p:sp>
      <p:sp>
        <p:nvSpPr>
          <p:cNvPr id="8" name="Rectangle 7"/>
          <p:cNvSpPr/>
          <p:nvPr/>
        </p:nvSpPr>
        <p:spPr>
          <a:xfrm>
            <a:off x="722294" y="4426135"/>
            <a:ext cx="5075189" cy="830997"/>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The Line between Professional and Personal</a:t>
            </a:r>
            <a:endParaRPr lang="en-US" sz="48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3431355" y="1660120"/>
            <a:ext cx="4109238" cy="830997"/>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Interpersonal Communication at Work</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461436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9 </a:t>
            </a:r>
            <a:endParaRPr lang="en-US" sz="4000" dirty="0"/>
          </a:p>
        </p:txBody>
      </p:sp>
      <p:sp>
        <p:nvSpPr>
          <p:cNvPr id="7" name="Rectangle 6"/>
          <p:cNvSpPr/>
          <p:nvPr/>
        </p:nvSpPr>
        <p:spPr>
          <a:xfrm>
            <a:off x="3259888" y="2896627"/>
            <a:ext cx="4286904"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Conducting meetings</a:t>
            </a:r>
          </a:p>
        </p:txBody>
      </p:sp>
      <p:sp>
        <p:nvSpPr>
          <p:cNvPr id="8" name="Rectangle 7"/>
          <p:cNvSpPr/>
          <p:nvPr/>
        </p:nvSpPr>
        <p:spPr>
          <a:xfrm>
            <a:off x="722294" y="4426135"/>
            <a:ext cx="5075189"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Conflict in Team Meetings</a:t>
            </a:r>
          </a:p>
        </p:txBody>
      </p:sp>
      <p:sp>
        <p:nvSpPr>
          <p:cNvPr id="10" name="Rectangle 9"/>
          <p:cNvSpPr/>
          <p:nvPr/>
        </p:nvSpPr>
        <p:spPr>
          <a:xfrm>
            <a:off x="3431355" y="1660120"/>
            <a:ext cx="4109238"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Groups vs teams </a:t>
            </a:r>
          </a:p>
        </p:txBody>
      </p:sp>
      <p:sp>
        <p:nvSpPr>
          <p:cNvPr id="9" name="Rectangle 8"/>
          <p:cNvSpPr/>
          <p:nvPr/>
        </p:nvSpPr>
        <p:spPr>
          <a:xfrm>
            <a:off x="722294" y="5443398"/>
            <a:ext cx="5075189"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Handling Conflict</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959252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P spid="9"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620974"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10 </a:t>
            </a:r>
            <a:endParaRPr lang="en-US" sz="4000" dirty="0"/>
          </a:p>
        </p:txBody>
      </p:sp>
      <p:sp>
        <p:nvSpPr>
          <p:cNvPr id="7" name="Rectangle 6"/>
          <p:cNvSpPr/>
          <p:nvPr/>
        </p:nvSpPr>
        <p:spPr>
          <a:xfrm>
            <a:off x="3259888" y="2896627"/>
            <a:ext cx="4286904" cy="1200329"/>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Written communication excellence strategies &amp; Skills</a:t>
            </a:r>
            <a:endParaRPr lang="en-US" sz="3200" b="1" dirty="0">
              <a:solidFill>
                <a:schemeClr val="bg1"/>
              </a:solidFill>
            </a:endParaRPr>
          </a:p>
        </p:txBody>
      </p:sp>
      <p:sp>
        <p:nvSpPr>
          <p:cNvPr id="8" name="Rectangle 7"/>
          <p:cNvSpPr/>
          <p:nvPr/>
        </p:nvSpPr>
        <p:spPr>
          <a:xfrm>
            <a:off x="722294" y="4426135"/>
            <a:ext cx="5075189" cy="830997"/>
          </a:xfrm>
          <a:prstGeom prst="rect">
            <a:avLst/>
          </a:prstGeom>
          <a:ln>
            <a:solidFill>
              <a:schemeClr val="bg1">
                <a:lumMod val="75000"/>
                <a:lumOff val="25000"/>
              </a:schemeClr>
            </a:solidFill>
          </a:ln>
        </p:spPr>
        <p:txBody>
          <a:bodyPr wrap="square">
            <a:spAutoFit/>
          </a:bodyPr>
          <a:lstStyle/>
          <a:p>
            <a:pPr lvl="0"/>
            <a:r>
              <a:rPr lang="en-US" sz="2400" b="1" dirty="0" smtClean="0">
                <a:solidFill>
                  <a:schemeClr val="bg1"/>
                </a:solidFill>
              </a:rPr>
              <a:t>KEYS to enhance written communication</a:t>
            </a:r>
            <a:endParaRPr lang="en-US" sz="2400" b="1" dirty="0">
              <a:solidFill>
                <a:schemeClr val="bg1"/>
              </a:solidFill>
            </a:endParaRPr>
          </a:p>
        </p:txBody>
      </p:sp>
      <p:sp>
        <p:nvSpPr>
          <p:cNvPr id="10" name="Rectangle 9"/>
          <p:cNvSpPr/>
          <p:nvPr/>
        </p:nvSpPr>
        <p:spPr>
          <a:xfrm>
            <a:off x="3431355" y="1660120"/>
            <a:ext cx="4109238" cy="830997"/>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Written Communication Types </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766631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86" y="263950"/>
            <a:ext cx="6558012" cy="6448818"/>
          </a:xfrm>
          <a:prstGeom prst="rect">
            <a:avLst/>
          </a:prstGeom>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901005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602" y="207390"/>
            <a:ext cx="6858000" cy="6858000"/>
          </a:xfrm>
          <a:prstGeom prst="rect">
            <a:avLst/>
          </a:prstGeom>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374541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0378" y="2941164"/>
            <a:ext cx="3048196" cy="3611724"/>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394" y="-384507"/>
            <a:ext cx="7558728" cy="4635995"/>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63281" y="3429000"/>
            <a:ext cx="4873659" cy="3429000"/>
          </a:xfrm>
          <a:prstGeom prst="rect">
            <a:avLst/>
          </a:prstGeom>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162301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86" y="276949"/>
            <a:ext cx="6897376" cy="6759019"/>
          </a:xfrm>
          <a:prstGeom prst="rect">
            <a:avLst/>
          </a:prstGeom>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174187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971</TotalTime>
  <Words>4374</Words>
  <Application>Microsoft Office PowerPoint</Application>
  <PresentationFormat>Widescreen</PresentationFormat>
  <Paragraphs>378</Paragraphs>
  <Slides>87</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87</vt:i4>
      </vt:variant>
    </vt:vector>
  </HeadingPairs>
  <TitlesOfParts>
    <vt:vector size="93" baseType="lpstr">
      <vt:lpstr>Arial</vt:lpstr>
      <vt:lpstr>Calibri</vt:lpstr>
      <vt:lpstr>Calibri Light</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31</cp:revision>
  <dcterms:created xsi:type="dcterms:W3CDTF">2023-04-29T09:08:23Z</dcterms:created>
  <dcterms:modified xsi:type="dcterms:W3CDTF">2023-10-06T07:07:55Z</dcterms:modified>
</cp:coreProperties>
</file>