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51"/>
  </p:notesMasterIdLst>
  <p:sldIdLst>
    <p:sldId id="256" r:id="rId4"/>
    <p:sldId id="558" r:id="rId5"/>
    <p:sldId id="257" r:id="rId6"/>
    <p:sldId id="601" r:id="rId7"/>
    <p:sldId id="559" r:id="rId8"/>
    <p:sldId id="560" r:id="rId9"/>
    <p:sldId id="561" r:id="rId10"/>
    <p:sldId id="563" r:id="rId11"/>
    <p:sldId id="564" r:id="rId12"/>
    <p:sldId id="565" r:id="rId13"/>
    <p:sldId id="566" r:id="rId14"/>
    <p:sldId id="567" r:id="rId15"/>
    <p:sldId id="568" r:id="rId16"/>
    <p:sldId id="569" r:id="rId17"/>
    <p:sldId id="570" r:id="rId18"/>
    <p:sldId id="571" r:id="rId19"/>
    <p:sldId id="603" r:id="rId20"/>
    <p:sldId id="604" r:id="rId21"/>
    <p:sldId id="605" r:id="rId22"/>
    <p:sldId id="572" r:id="rId23"/>
    <p:sldId id="573" r:id="rId24"/>
    <p:sldId id="574" r:id="rId25"/>
    <p:sldId id="575" r:id="rId26"/>
    <p:sldId id="576" r:id="rId27"/>
    <p:sldId id="577" r:id="rId28"/>
    <p:sldId id="578" r:id="rId29"/>
    <p:sldId id="579" r:id="rId30"/>
    <p:sldId id="581" r:id="rId31"/>
    <p:sldId id="582" r:id="rId32"/>
    <p:sldId id="584" r:id="rId33"/>
    <p:sldId id="583" r:id="rId34"/>
    <p:sldId id="585" r:id="rId35"/>
    <p:sldId id="586" r:id="rId36"/>
    <p:sldId id="587" r:id="rId37"/>
    <p:sldId id="588" r:id="rId38"/>
    <p:sldId id="589" r:id="rId39"/>
    <p:sldId id="590" r:id="rId40"/>
    <p:sldId id="591" r:id="rId41"/>
    <p:sldId id="592" r:id="rId42"/>
    <p:sldId id="593" r:id="rId43"/>
    <p:sldId id="594" r:id="rId44"/>
    <p:sldId id="596" r:id="rId45"/>
    <p:sldId id="595" r:id="rId46"/>
    <p:sldId id="597" r:id="rId47"/>
    <p:sldId id="598" r:id="rId48"/>
    <p:sldId id="599" r:id="rId49"/>
    <p:sldId id="600"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960000"/>
    <a:srgbClr val="640000"/>
    <a:srgbClr val="CC0066"/>
    <a:srgbClr val="FF9518"/>
    <a:srgbClr val="B2B2B2"/>
    <a:srgbClr val="949494"/>
    <a:srgbClr val="D1D1D1"/>
    <a:srgbClr val="969696"/>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061" autoAdjust="0"/>
  </p:normalViewPr>
  <p:slideViewPr>
    <p:cSldViewPr snapToGrid="0">
      <p:cViewPr varScale="1">
        <p:scale>
          <a:sx n="70" d="100"/>
          <a:sy n="70" d="100"/>
        </p:scale>
        <p:origin x="660" y="60"/>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805566-470A-4FCC-A650-03470A8919BB}" type="doc">
      <dgm:prSet loTypeId="urn:microsoft.com/office/officeart/2005/8/layout/orgChart1" loCatId="hierarchy" qsTypeId="urn:microsoft.com/office/officeart/2005/8/quickstyle/simple1" qsCatId="simple" csTypeId="urn:microsoft.com/office/officeart/2005/8/colors/colorful2" csCatId="colorful" phldr="1"/>
      <dgm:spPr/>
      <dgm:t>
        <a:bodyPr/>
        <a:lstStyle/>
        <a:p>
          <a:endParaRPr lang="en-US"/>
        </a:p>
      </dgm:t>
    </dgm:pt>
    <dgm:pt modelId="{281E911E-22FE-46FF-A3E5-D88314A734AE}">
      <dgm:prSet/>
      <dgm:spPr>
        <a:solidFill>
          <a:srgbClr val="0070C0"/>
        </a:solidFill>
      </dgm:spPr>
      <dgm:t>
        <a:bodyPr/>
        <a:lstStyle/>
        <a:p>
          <a:r>
            <a:rPr lang="en-US" b="1" i="0" u="none" strike="noStrike" baseline="0" dirty="0">
              <a:latin typeface="TimesLTPro-Roman"/>
            </a:rPr>
            <a:t>Economic factors affecting country’s attractiveness</a:t>
          </a:r>
          <a:endParaRPr lang="en-US" b="1" dirty="0"/>
        </a:p>
      </dgm:t>
    </dgm:pt>
    <dgm:pt modelId="{BD8EF64D-4F6E-4AAD-9E72-D0C6BAA5B26F}" type="parTrans" cxnId="{857B9279-84BB-4471-9C92-7794E2EA5E32}">
      <dgm:prSet/>
      <dgm:spPr/>
      <dgm:t>
        <a:bodyPr/>
        <a:lstStyle/>
        <a:p>
          <a:endParaRPr lang="en-US" b="1"/>
        </a:p>
      </dgm:t>
    </dgm:pt>
    <dgm:pt modelId="{31522143-5484-437E-A179-D36DE63272E6}" type="sibTrans" cxnId="{857B9279-84BB-4471-9C92-7794E2EA5E32}">
      <dgm:prSet/>
      <dgm:spPr/>
      <dgm:t>
        <a:bodyPr/>
        <a:lstStyle/>
        <a:p>
          <a:endParaRPr lang="en-US" b="1"/>
        </a:p>
      </dgm:t>
    </dgm:pt>
    <dgm:pt modelId="{ADE1A230-5C20-453F-ADAD-09A1FC29CB33}">
      <dgm:prSet/>
      <dgm:spPr>
        <a:solidFill>
          <a:schemeClr val="accent6">
            <a:lumMod val="75000"/>
          </a:schemeClr>
        </a:solidFill>
      </dgm:spPr>
      <dgm:t>
        <a:bodyPr/>
        <a:lstStyle/>
        <a:p>
          <a:r>
            <a:rPr lang="en-US" b="1" dirty="0"/>
            <a:t>Industrial structure</a:t>
          </a:r>
        </a:p>
      </dgm:t>
    </dgm:pt>
    <dgm:pt modelId="{DF6F0C0C-F3C5-4698-B9A3-F6EB8388D368}" type="parTrans" cxnId="{E7A31AB8-872C-4682-B020-F166E0A0DB7B}">
      <dgm:prSet/>
      <dgm:spPr/>
      <dgm:t>
        <a:bodyPr/>
        <a:lstStyle/>
        <a:p>
          <a:endParaRPr lang="en-US" b="1"/>
        </a:p>
      </dgm:t>
    </dgm:pt>
    <dgm:pt modelId="{A1568F4B-E3F2-42E7-8DAD-4F2035548B16}" type="sibTrans" cxnId="{E7A31AB8-872C-4682-B020-F166E0A0DB7B}">
      <dgm:prSet/>
      <dgm:spPr/>
      <dgm:t>
        <a:bodyPr/>
        <a:lstStyle/>
        <a:p>
          <a:endParaRPr lang="en-US" b="1"/>
        </a:p>
      </dgm:t>
    </dgm:pt>
    <dgm:pt modelId="{899B927C-CF25-4E9E-B260-7C08E07832AE}">
      <dgm:prSet/>
      <dgm:spPr>
        <a:solidFill>
          <a:schemeClr val="accent6">
            <a:lumMod val="75000"/>
          </a:schemeClr>
        </a:solidFill>
      </dgm:spPr>
      <dgm:t>
        <a:bodyPr/>
        <a:lstStyle/>
        <a:p>
          <a:r>
            <a:rPr lang="en-US" b="1" dirty="0"/>
            <a:t>Income distribution</a:t>
          </a:r>
        </a:p>
      </dgm:t>
    </dgm:pt>
    <dgm:pt modelId="{B22C467E-1F27-42EE-868E-E19F9F74E5B1}" type="parTrans" cxnId="{CCF3A4D7-5E44-4521-9E4A-24B21C6031B0}">
      <dgm:prSet/>
      <dgm:spPr/>
      <dgm:t>
        <a:bodyPr/>
        <a:lstStyle/>
        <a:p>
          <a:endParaRPr lang="en-US" b="1"/>
        </a:p>
      </dgm:t>
    </dgm:pt>
    <dgm:pt modelId="{FF539BB6-603E-4C17-8B86-821FCE807AC7}" type="sibTrans" cxnId="{CCF3A4D7-5E44-4521-9E4A-24B21C6031B0}">
      <dgm:prSet/>
      <dgm:spPr/>
      <dgm:t>
        <a:bodyPr/>
        <a:lstStyle/>
        <a:p>
          <a:endParaRPr lang="en-US" b="1"/>
        </a:p>
      </dgm:t>
    </dgm:pt>
    <dgm:pt modelId="{573587FC-EAD8-404A-BA71-72492593C979}" type="pres">
      <dgm:prSet presAssocID="{2C805566-470A-4FCC-A650-03470A8919BB}" presName="hierChild1" presStyleCnt="0">
        <dgm:presLayoutVars>
          <dgm:orgChart val="1"/>
          <dgm:chPref val="1"/>
          <dgm:dir/>
          <dgm:animOne val="branch"/>
          <dgm:animLvl val="lvl"/>
          <dgm:resizeHandles/>
        </dgm:presLayoutVars>
      </dgm:prSet>
      <dgm:spPr/>
    </dgm:pt>
    <dgm:pt modelId="{5CA4D1E7-2B68-4489-B977-D54E3378E15D}" type="pres">
      <dgm:prSet presAssocID="{281E911E-22FE-46FF-A3E5-D88314A734AE}" presName="hierRoot1" presStyleCnt="0">
        <dgm:presLayoutVars>
          <dgm:hierBranch val="init"/>
        </dgm:presLayoutVars>
      </dgm:prSet>
      <dgm:spPr/>
    </dgm:pt>
    <dgm:pt modelId="{3698869A-B06B-4A11-A8F1-ACD271D9D378}" type="pres">
      <dgm:prSet presAssocID="{281E911E-22FE-46FF-A3E5-D88314A734AE}" presName="rootComposite1" presStyleCnt="0"/>
      <dgm:spPr/>
    </dgm:pt>
    <dgm:pt modelId="{8379B773-ECA6-4414-9F13-D603F0A03D4D}" type="pres">
      <dgm:prSet presAssocID="{281E911E-22FE-46FF-A3E5-D88314A734AE}" presName="rootText1" presStyleLbl="node0" presStyleIdx="0" presStyleCnt="1">
        <dgm:presLayoutVars>
          <dgm:chPref val="3"/>
        </dgm:presLayoutVars>
      </dgm:prSet>
      <dgm:spPr/>
    </dgm:pt>
    <dgm:pt modelId="{B07F7767-7BD7-4E08-ABBB-7490A664A444}" type="pres">
      <dgm:prSet presAssocID="{281E911E-22FE-46FF-A3E5-D88314A734AE}" presName="rootConnector1" presStyleLbl="node1" presStyleIdx="0" presStyleCnt="0"/>
      <dgm:spPr/>
    </dgm:pt>
    <dgm:pt modelId="{54643C7C-F84A-45F4-9433-DE6043308AAE}" type="pres">
      <dgm:prSet presAssocID="{281E911E-22FE-46FF-A3E5-D88314A734AE}" presName="hierChild2" presStyleCnt="0"/>
      <dgm:spPr/>
    </dgm:pt>
    <dgm:pt modelId="{C6F214A8-4E47-41D8-BDB6-CE312349EE72}" type="pres">
      <dgm:prSet presAssocID="{DF6F0C0C-F3C5-4698-B9A3-F6EB8388D368}" presName="Name37" presStyleLbl="parChTrans1D2" presStyleIdx="0" presStyleCnt="2"/>
      <dgm:spPr/>
    </dgm:pt>
    <dgm:pt modelId="{8099EA31-CED6-4495-887E-2BEDFB14C205}" type="pres">
      <dgm:prSet presAssocID="{ADE1A230-5C20-453F-ADAD-09A1FC29CB33}" presName="hierRoot2" presStyleCnt="0">
        <dgm:presLayoutVars>
          <dgm:hierBranch val="init"/>
        </dgm:presLayoutVars>
      </dgm:prSet>
      <dgm:spPr/>
    </dgm:pt>
    <dgm:pt modelId="{DC62C928-97A7-4277-A950-8AFC8F77ACBC}" type="pres">
      <dgm:prSet presAssocID="{ADE1A230-5C20-453F-ADAD-09A1FC29CB33}" presName="rootComposite" presStyleCnt="0"/>
      <dgm:spPr/>
    </dgm:pt>
    <dgm:pt modelId="{59B5E4ED-EE4C-49E6-8FCE-2424BA78202B}" type="pres">
      <dgm:prSet presAssocID="{ADE1A230-5C20-453F-ADAD-09A1FC29CB33}" presName="rootText" presStyleLbl="node2" presStyleIdx="0" presStyleCnt="2" custScaleX="125376" custLinFactNeighborY="6786">
        <dgm:presLayoutVars>
          <dgm:chPref val="3"/>
        </dgm:presLayoutVars>
      </dgm:prSet>
      <dgm:spPr/>
    </dgm:pt>
    <dgm:pt modelId="{9D5ECFEB-B99C-4398-B902-CEF4905F1526}" type="pres">
      <dgm:prSet presAssocID="{ADE1A230-5C20-453F-ADAD-09A1FC29CB33}" presName="rootConnector" presStyleLbl="node2" presStyleIdx="0" presStyleCnt="2"/>
      <dgm:spPr/>
    </dgm:pt>
    <dgm:pt modelId="{1366FA20-CE7D-46F3-9C21-196E6B788625}" type="pres">
      <dgm:prSet presAssocID="{ADE1A230-5C20-453F-ADAD-09A1FC29CB33}" presName="hierChild4" presStyleCnt="0"/>
      <dgm:spPr/>
    </dgm:pt>
    <dgm:pt modelId="{E5019213-304E-499D-9F0D-E4B975AAB74D}" type="pres">
      <dgm:prSet presAssocID="{ADE1A230-5C20-453F-ADAD-09A1FC29CB33}" presName="hierChild5" presStyleCnt="0"/>
      <dgm:spPr/>
    </dgm:pt>
    <dgm:pt modelId="{81D2A1B0-3380-4D41-936A-340177635688}" type="pres">
      <dgm:prSet presAssocID="{B22C467E-1F27-42EE-868E-E19F9F74E5B1}" presName="Name37" presStyleLbl="parChTrans1D2" presStyleIdx="1" presStyleCnt="2"/>
      <dgm:spPr/>
    </dgm:pt>
    <dgm:pt modelId="{1E597DBB-9478-4084-9E2D-95E2675102DD}" type="pres">
      <dgm:prSet presAssocID="{899B927C-CF25-4E9E-B260-7C08E07832AE}" presName="hierRoot2" presStyleCnt="0">
        <dgm:presLayoutVars>
          <dgm:hierBranch val="init"/>
        </dgm:presLayoutVars>
      </dgm:prSet>
      <dgm:spPr/>
    </dgm:pt>
    <dgm:pt modelId="{ECFE4BB7-2C5A-4BD0-85E4-DC45636F9010}" type="pres">
      <dgm:prSet presAssocID="{899B927C-CF25-4E9E-B260-7C08E07832AE}" presName="rootComposite" presStyleCnt="0"/>
      <dgm:spPr/>
    </dgm:pt>
    <dgm:pt modelId="{AE96C58C-864A-4BD3-B028-A396939E1F70}" type="pres">
      <dgm:prSet presAssocID="{899B927C-CF25-4E9E-B260-7C08E07832AE}" presName="rootText" presStyleLbl="node2" presStyleIdx="1" presStyleCnt="2" custScaleX="131216" custLinFactNeighborX="502" custLinFactNeighborY="6692">
        <dgm:presLayoutVars>
          <dgm:chPref val="3"/>
        </dgm:presLayoutVars>
      </dgm:prSet>
      <dgm:spPr/>
    </dgm:pt>
    <dgm:pt modelId="{C9CEE95C-BB94-4CE9-B9FD-2E421FDEB1F2}" type="pres">
      <dgm:prSet presAssocID="{899B927C-CF25-4E9E-B260-7C08E07832AE}" presName="rootConnector" presStyleLbl="node2" presStyleIdx="1" presStyleCnt="2"/>
      <dgm:spPr/>
    </dgm:pt>
    <dgm:pt modelId="{3FB28BB3-2201-463F-95EF-E55058D693D0}" type="pres">
      <dgm:prSet presAssocID="{899B927C-CF25-4E9E-B260-7C08E07832AE}" presName="hierChild4" presStyleCnt="0"/>
      <dgm:spPr/>
    </dgm:pt>
    <dgm:pt modelId="{0A4C96D1-C274-4D98-851D-879C61CAD83B}" type="pres">
      <dgm:prSet presAssocID="{899B927C-CF25-4E9E-B260-7C08E07832AE}" presName="hierChild5" presStyleCnt="0"/>
      <dgm:spPr/>
    </dgm:pt>
    <dgm:pt modelId="{83EC8249-7A64-49FA-A275-846BDCF83455}" type="pres">
      <dgm:prSet presAssocID="{281E911E-22FE-46FF-A3E5-D88314A734AE}" presName="hierChild3" presStyleCnt="0"/>
      <dgm:spPr/>
    </dgm:pt>
  </dgm:ptLst>
  <dgm:cxnLst>
    <dgm:cxn modelId="{F5944B18-C137-4AEF-B0B9-F03A3CC76A9F}" type="presOf" srcId="{ADE1A230-5C20-453F-ADAD-09A1FC29CB33}" destId="{59B5E4ED-EE4C-49E6-8FCE-2424BA78202B}" srcOrd="0" destOrd="0" presId="urn:microsoft.com/office/officeart/2005/8/layout/orgChart1"/>
    <dgm:cxn modelId="{D6408E35-7AB5-4F06-A33F-6363EF751460}" type="presOf" srcId="{281E911E-22FE-46FF-A3E5-D88314A734AE}" destId="{B07F7767-7BD7-4E08-ABBB-7490A664A444}" srcOrd="1" destOrd="0" presId="urn:microsoft.com/office/officeart/2005/8/layout/orgChart1"/>
    <dgm:cxn modelId="{857B9279-84BB-4471-9C92-7794E2EA5E32}" srcId="{2C805566-470A-4FCC-A650-03470A8919BB}" destId="{281E911E-22FE-46FF-A3E5-D88314A734AE}" srcOrd="0" destOrd="0" parTransId="{BD8EF64D-4F6E-4AAD-9E72-D0C6BAA5B26F}" sibTransId="{31522143-5484-437E-A179-D36DE63272E6}"/>
    <dgm:cxn modelId="{E813778C-4F75-42EC-B9AA-E03DF321FDD2}" type="presOf" srcId="{ADE1A230-5C20-453F-ADAD-09A1FC29CB33}" destId="{9D5ECFEB-B99C-4398-B902-CEF4905F1526}" srcOrd="1" destOrd="0" presId="urn:microsoft.com/office/officeart/2005/8/layout/orgChart1"/>
    <dgm:cxn modelId="{706C009F-6796-4EB0-916C-9FBD6A275189}" type="presOf" srcId="{899B927C-CF25-4E9E-B260-7C08E07832AE}" destId="{AE96C58C-864A-4BD3-B028-A396939E1F70}" srcOrd="0" destOrd="0" presId="urn:microsoft.com/office/officeart/2005/8/layout/orgChart1"/>
    <dgm:cxn modelId="{EF1553A0-F6CB-4013-B28F-89A8CDCC3F01}" type="presOf" srcId="{B22C467E-1F27-42EE-868E-E19F9F74E5B1}" destId="{81D2A1B0-3380-4D41-936A-340177635688}" srcOrd="0" destOrd="0" presId="urn:microsoft.com/office/officeart/2005/8/layout/orgChart1"/>
    <dgm:cxn modelId="{286E57A0-E684-4945-AFF9-18B0EC60618E}" type="presOf" srcId="{DF6F0C0C-F3C5-4698-B9A3-F6EB8388D368}" destId="{C6F214A8-4E47-41D8-BDB6-CE312349EE72}" srcOrd="0" destOrd="0" presId="urn:microsoft.com/office/officeart/2005/8/layout/orgChart1"/>
    <dgm:cxn modelId="{F99C6AAB-588F-4CD7-A70E-15D419E920FD}" type="presOf" srcId="{899B927C-CF25-4E9E-B260-7C08E07832AE}" destId="{C9CEE95C-BB94-4CE9-B9FD-2E421FDEB1F2}" srcOrd="1" destOrd="0" presId="urn:microsoft.com/office/officeart/2005/8/layout/orgChart1"/>
    <dgm:cxn modelId="{E7A31AB8-872C-4682-B020-F166E0A0DB7B}" srcId="{281E911E-22FE-46FF-A3E5-D88314A734AE}" destId="{ADE1A230-5C20-453F-ADAD-09A1FC29CB33}" srcOrd="0" destOrd="0" parTransId="{DF6F0C0C-F3C5-4698-B9A3-F6EB8388D368}" sibTransId="{A1568F4B-E3F2-42E7-8DAD-4F2035548B16}"/>
    <dgm:cxn modelId="{3712A1CE-7186-4154-9AF2-D97AA0DA1CCC}" type="presOf" srcId="{2C805566-470A-4FCC-A650-03470A8919BB}" destId="{573587FC-EAD8-404A-BA71-72492593C979}" srcOrd="0" destOrd="0" presId="urn:microsoft.com/office/officeart/2005/8/layout/orgChart1"/>
    <dgm:cxn modelId="{CCF3A4D7-5E44-4521-9E4A-24B21C6031B0}" srcId="{281E911E-22FE-46FF-A3E5-D88314A734AE}" destId="{899B927C-CF25-4E9E-B260-7C08E07832AE}" srcOrd="1" destOrd="0" parTransId="{B22C467E-1F27-42EE-868E-E19F9F74E5B1}" sibTransId="{FF539BB6-603E-4C17-8B86-821FCE807AC7}"/>
    <dgm:cxn modelId="{84B35DFE-0F23-4048-B84F-E4E6D4842263}" type="presOf" srcId="{281E911E-22FE-46FF-A3E5-D88314A734AE}" destId="{8379B773-ECA6-4414-9F13-D603F0A03D4D}" srcOrd="0" destOrd="0" presId="urn:microsoft.com/office/officeart/2005/8/layout/orgChart1"/>
    <dgm:cxn modelId="{44103B11-A415-4576-96E9-4360456252DF}" type="presParOf" srcId="{573587FC-EAD8-404A-BA71-72492593C979}" destId="{5CA4D1E7-2B68-4489-B977-D54E3378E15D}" srcOrd="0" destOrd="0" presId="urn:microsoft.com/office/officeart/2005/8/layout/orgChart1"/>
    <dgm:cxn modelId="{BFE1AB99-FA30-4166-8CE1-6C6BDAF03CFF}" type="presParOf" srcId="{5CA4D1E7-2B68-4489-B977-D54E3378E15D}" destId="{3698869A-B06B-4A11-A8F1-ACD271D9D378}" srcOrd="0" destOrd="0" presId="urn:microsoft.com/office/officeart/2005/8/layout/orgChart1"/>
    <dgm:cxn modelId="{9F39CA0A-3169-4B5C-A417-26B5A8D6AD62}" type="presParOf" srcId="{3698869A-B06B-4A11-A8F1-ACD271D9D378}" destId="{8379B773-ECA6-4414-9F13-D603F0A03D4D}" srcOrd="0" destOrd="0" presId="urn:microsoft.com/office/officeart/2005/8/layout/orgChart1"/>
    <dgm:cxn modelId="{4591B645-EE29-4558-A95B-B4A81CB9CE82}" type="presParOf" srcId="{3698869A-B06B-4A11-A8F1-ACD271D9D378}" destId="{B07F7767-7BD7-4E08-ABBB-7490A664A444}" srcOrd="1" destOrd="0" presId="urn:microsoft.com/office/officeart/2005/8/layout/orgChart1"/>
    <dgm:cxn modelId="{BA5C70B9-3471-426A-859D-F08E242F8430}" type="presParOf" srcId="{5CA4D1E7-2B68-4489-B977-D54E3378E15D}" destId="{54643C7C-F84A-45F4-9433-DE6043308AAE}" srcOrd="1" destOrd="0" presId="urn:microsoft.com/office/officeart/2005/8/layout/orgChart1"/>
    <dgm:cxn modelId="{8AE3F72E-4312-43EB-8798-7A3E2F4903A0}" type="presParOf" srcId="{54643C7C-F84A-45F4-9433-DE6043308AAE}" destId="{C6F214A8-4E47-41D8-BDB6-CE312349EE72}" srcOrd="0" destOrd="0" presId="urn:microsoft.com/office/officeart/2005/8/layout/orgChart1"/>
    <dgm:cxn modelId="{5712C60A-6CDA-434F-87A3-1F0C7D83120D}" type="presParOf" srcId="{54643C7C-F84A-45F4-9433-DE6043308AAE}" destId="{8099EA31-CED6-4495-887E-2BEDFB14C205}" srcOrd="1" destOrd="0" presId="urn:microsoft.com/office/officeart/2005/8/layout/orgChart1"/>
    <dgm:cxn modelId="{02F515E3-8C66-40AF-8A58-BFE95ADF0E6C}" type="presParOf" srcId="{8099EA31-CED6-4495-887E-2BEDFB14C205}" destId="{DC62C928-97A7-4277-A950-8AFC8F77ACBC}" srcOrd="0" destOrd="0" presId="urn:microsoft.com/office/officeart/2005/8/layout/orgChart1"/>
    <dgm:cxn modelId="{1C62AAAE-EA00-4D9B-B1DC-720ECDF63D5B}" type="presParOf" srcId="{DC62C928-97A7-4277-A950-8AFC8F77ACBC}" destId="{59B5E4ED-EE4C-49E6-8FCE-2424BA78202B}" srcOrd="0" destOrd="0" presId="urn:microsoft.com/office/officeart/2005/8/layout/orgChart1"/>
    <dgm:cxn modelId="{124208FD-FE9E-42A9-BC7B-400C82905133}" type="presParOf" srcId="{DC62C928-97A7-4277-A950-8AFC8F77ACBC}" destId="{9D5ECFEB-B99C-4398-B902-CEF4905F1526}" srcOrd="1" destOrd="0" presId="urn:microsoft.com/office/officeart/2005/8/layout/orgChart1"/>
    <dgm:cxn modelId="{3FE44E14-6181-429E-91A5-2BA53A235EA8}" type="presParOf" srcId="{8099EA31-CED6-4495-887E-2BEDFB14C205}" destId="{1366FA20-CE7D-46F3-9C21-196E6B788625}" srcOrd="1" destOrd="0" presId="urn:microsoft.com/office/officeart/2005/8/layout/orgChart1"/>
    <dgm:cxn modelId="{76BFDD28-9A9D-4E52-B0A4-6AE509FB1DDF}" type="presParOf" srcId="{8099EA31-CED6-4495-887E-2BEDFB14C205}" destId="{E5019213-304E-499D-9F0D-E4B975AAB74D}" srcOrd="2" destOrd="0" presId="urn:microsoft.com/office/officeart/2005/8/layout/orgChart1"/>
    <dgm:cxn modelId="{6E6EF1D3-30E0-4F40-A781-11B141A8FD8C}" type="presParOf" srcId="{54643C7C-F84A-45F4-9433-DE6043308AAE}" destId="{81D2A1B0-3380-4D41-936A-340177635688}" srcOrd="2" destOrd="0" presId="urn:microsoft.com/office/officeart/2005/8/layout/orgChart1"/>
    <dgm:cxn modelId="{126BAA62-C74F-4CAF-B004-7FB383593024}" type="presParOf" srcId="{54643C7C-F84A-45F4-9433-DE6043308AAE}" destId="{1E597DBB-9478-4084-9E2D-95E2675102DD}" srcOrd="3" destOrd="0" presId="urn:microsoft.com/office/officeart/2005/8/layout/orgChart1"/>
    <dgm:cxn modelId="{BBED8F4B-FCB9-43A7-80CB-3EC73C94FE6E}" type="presParOf" srcId="{1E597DBB-9478-4084-9E2D-95E2675102DD}" destId="{ECFE4BB7-2C5A-4BD0-85E4-DC45636F9010}" srcOrd="0" destOrd="0" presId="urn:microsoft.com/office/officeart/2005/8/layout/orgChart1"/>
    <dgm:cxn modelId="{BA31227C-FA1C-4E07-BE8B-30786F77B6BD}" type="presParOf" srcId="{ECFE4BB7-2C5A-4BD0-85E4-DC45636F9010}" destId="{AE96C58C-864A-4BD3-B028-A396939E1F70}" srcOrd="0" destOrd="0" presId="urn:microsoft.com/office/officeart/2005/8/layout/orgChart1"/>
    <dgm:cxn modelId="{813A42AB-7713-4961-9CBB-09FFD208A398}" type="presParOf" srcId="{ECFE4BB7-2C5A-4BD0-85E4-DC45636F9010}" destId="{C9CEE95C-BB94-4CE9-B9FD-2E421FDEB1F2}" srcOrd="1" destOrd="0" presId="urn:microsoft.com/office/officeart/2005/8/layout/orgChart1"/>
    <dgm:cxn modelId="{1D0A0AEC-65B6-41A8-9638-D359AB005275}" type="presParOf" srcId="{1E597DBB-9478-4084-9E2D-95E2675102DD}" destId="{3FB28BB3-2201-463F-95EF-E55058D693D0}" srcOrd="1" destOrd="0" presId="urn:microsoft.com/office/officeart/2005/8/layout/orgChart1"/>
    <dgm:cxn modelId="{44F58CA6-818F-4E3F-B94A-57F60BC4A5A2}" type="presParOf" srcId="{1E597DBB-9478-4084-9E2D-95E2675102DD}" destId="{0A4C96D1-C274-4D98-851D-879C61CAD83B}" srcOrd="2" destOrd="0" presId="urn:microsoft.com/office/officeart/2005/8/layout/orgChart1"/>
    <dgm:cxn modelId="{4272B70A-9018-4081-96B2-F6F20186A06B}" type="presParOf" srcId="{5CA4D1E7-2B68-4489-B977-D54E3378E15D}" destId="{83EC8249-7A64-49FA-A275-846BDCF8345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A72E57-E863-40B4-93CB-9F2E9C731613}"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US"/>
        </a:p>
      </dgm:t>
    </dgm:pt>
    <dgm:pt modelId="{AFA21AAC-0B1E-47AF-89B1-AD03B51A8C37}">
      <dgm:prSet phldrT="[Text]"/>
      <dgm:spPr>
        <a:solidFill>
          <a:schemeClr val="accent3">
            <a:lumMod val="50000"/>
          </a:schemeClr>
        </a:solidFill>
      </dgm:spPr>
      <dgm:t>
        <a:bodyPr/>
        <a:lstStyle/>
        <a:p>
          <a:r>
            <a:rPr lang="en-US" b="1" i="1" u="none" strike="noStrike" baseline="0" dirty="0">
              <a:latin typeface="TimesLTPro-BoldItalic"/>
            </a:rPr>
            <a:t>Subsistence economies</a:t>
          </a:r>
          <a:endParaRPr lang="en-US" dirty="0"/>
        </a:p>
      </dgm:t>
    </dgm:pt>
    <dgm:pt modelId="{2A47BEFF-58E8-4460-A30E-B2B55105C006}" type="parTrans" cxnId="{581B0949-8F18-40C0-BF02-E48FB2DEA9D3}">
      <dgm:prSet/>
      <dgm:spPr/>
      <dgm:t>
        <a:bodyPr/>
        <a:lstStyle/>
        <a:p>
          <a:endParaRPr lang="en-US"/>
        </a:p>
      </dgm:t>
    </dgm:pt>
    <dgm:pt modelId="{041C8A69-3A1B-4F30-8DAE-54DD6788DB4E}" type="sibTrans" cxnId="{581B0949-8F18-40C0-BF02-E48FB2DEA9D3}">
      <dgm:prSet/>
      <dgm:spPr/>
      <dgm:t>
        <a:bodyPr/>
        <a:lstStyle/>
        <a:p>
          <a:endParaRPr lang="en-US"/>
        </a:p>
      </dgm:t>
    </dgm:pt>
    <dgm:pt modelId="{DB728EC4-8CC5-48DB-B6B3-D745055B608D}">
      <dgm:prSet phldrT="[Text]"/>
      <dgm:spPr/>
      <dgm:t>
        <a:bodyPr/>
        <a:lstStyle/>
        <a:p>
          <a:r>
            <a:rPr lang="en-US" b="1" i="1" u="none" strike="noStrike" baseline="0" dirty="0">
              <a:latin typeface="TimesLTPro-BoldItalic"/>
            </a:rPr>
            <a:t>Emerging economies </a:t>
          </a:r>
          <a:endParaRPr lang="en-US" dirty="0"/>
        </a:p>
      </dgm:t>
    </dgm:pt>
    <dgm:pt modelId="{96BDA355-8049-4569-B918-272F506D483F}" type="parTrans" cxnId="{0D844BDD-5795-4A8D-9451-6895B38E31AA}">
      <dgm:prSet/>
      <dgm:spPr/>
      <dgm:t>
        <a:bodyPr/>
        <a:lstStyle/>
        <a:p>
          <a:endParaRPr lang="en-US"/>
        </a:p>
      </dgm:t>
    </dgm:pt>
    <dgm:pt modelId="{6D2301BC-4298-485B-93BC-83F45F7A8505}" type="sibTrans" cxnId="{0D844BDD-5795-4A8D-9451-6895B38E31AA}">
      <dgm:prSet/>
      <dgm:spPr/>
      <dgm:t>
        <a:bodyPr/>
        <a:lstStyle/>
        <a:p>
          <a:endParaRPr lang="en-US"/>
        </a:p>
      </dgm:t>
    </dgm:pt>
    <dgm:pt modelId="{29048BBC-73EC-4FDB-8598-40200FD76396}">
      <dgm:prSet/>
      <dgm:spPr/>
      <dgm:t>
        <a:bodyPr/>
        <a:lstStyle/>
        <a:p>
          <a:r>
            <a:rPr lang="en-US" b="1" i="1" u="none" strike="noStrike" baseline="0" dirty="0">
              <a:latin typeface="TimesLTPro-BoldItalic"/>
            </a:rPr>
            <a:t>Raw material exporting economies</a:t>
          </a:r>
          <a:endParaRPr lang="en-US" dirty="0"/>
        </a:p>
      </dgm:t>
    </dgm:pt>
    <dgm:pt modelId="{4497E26F-6907-4B33-A897-F2AE32994BBF}" type="parTrans" cxnId="{811B3B79-DD65-460E-9C58-9D1BC1096E80}">
      <dgm:prSet/>
      <dgm:spPr/>
      <dgm:t>
        <a:bodyPr/>
        <a:lstStyle/>
        <a:p>
          <a:endParaRPr lang="en-US"/>
        </a:p>
      </dgm:t>
    </dgm:pt>
    <dgm:pt modelId="{0109A274-723A-44DB-A82B-4FB5F8ADDE00}" type="sibTrans" cxnId="{811B3B79-DD65-460E-9C58-9D1BC1096E80}">
      <dgm:prSet/>
      <dgm:spPr/>
      <dgm:t>
        <a:bodyPr/>
        <a:lstStyle/>
        <a:p>
          <a:endParaRPr lang="en-US"/>
        </a:p>
      </dgm:t>
    </dgm:pt>
    <dgm:pt modelId="{53D08941-6D3F-42F0-BC27-8667C5BD7A39}">
      <dgm:prSet/>
      <dgm:spPr/>
      <dgm:t>
        <a:bodyPr/>
        <a:lstStyle/>
        <a:p>
          <a:r>
            <a:rPr lang="en-US" b="1" i="1" u="none" strike="noStrike" baseline="0">
              <a:latin typeface="TimesLTPro-BoldItalic"/>
            </a:rPr>
            <a:t>Industrial economies</a:t>
          </a:r>
          <a:endParaRPr lang="en-US"/>
        </a:p>
      </dgm:t>
    </dgm:pt>
    <dgm:pt modelId="{31D34D4E-2E85-42B4-87DE-98221C4FF243}" type="parTrans" cxnId="{9CA069D2-ADB7-4F0D-82F7-28D98F2C2D8E}">
      <dgm:prSet/>
      <dgm:spPr/>
      <dgm:t>
        <a:bodyPr/>
        <a:lstStyle/>
        <a:p>
          <a:endParaRPr lang="en-US"/>
        </a:p>
      </dgm:t>
    </dgm:pt>
    <dgm:pt modelId="{D2F87750-D37E-4CB4-942C-FFD5A0B2341F}" type="sibTrans" cxnId="{9CA069D2-ADB7-4F0D-82F7-28D98F2C2D8E}">
      <dgm:prSet/>
      <dgm:spPr/>
      <dgm:t>
        <a:bodyPr/>
        <a:lstStyle/>
        <a:p>
          <a:endParaRPr lang="en-US"/>
        </a:p>
      </dgm:t>
    </dgm:pt>
    <dgm:pt modelId="{F6C54F27-6A26-48E7-89EA-4CECB44E7216}" type="pres">
      <dgm:prSet presAssocID="{C8A72E57-E863-40B4-93CB-9F2E9C731613}" presName="linear" presStyleCnt="0">
        <dgm:presLayoutVars>
          <dgm:animLvl val="lvl"/>
          <dgm:resizeHandles val="exact"/>
        </dgm:presLayoutVars>
      </dgm:prSet>
      <dgm:spPr/>
    </dgm:pt>
    <dgm:pt modelId="{6D97DED1-28CF-4064-ABB1-51CA04EB621F}" type="pres">
      <dgm:prSet presAssocID="{AFA21AAC-0B1E-47AF-89B1-AD03B51A8C37}" presName="parentText" presStyleLbl="node1" presStyleIdx="0" presStyleCnt="4">
        <dgm:presLayoutVars>
          <dgm:chMax val="0"/>
          <dgm:bulletEnabled val="1"/>
        </dgm:presLayoutVars>
      </dgm:prSet>
      <dgm:spPr/>
    </dgm:pt>
    <dgm:pt modelId="{6639AC4B-7E62-4203-8E50-AEBEACC369D2}" type="pres">
      <dgm:prSet presAssocID="{041C8A69-3A1B-4F30-8DAE-54DD6788DB4E}" presName="spacer" presStyleCnt="0"/>
      <dgm:spPr/>
    </dgm:pt>
    <dgm:pt modelId="{266ABEEA-F56E-44A4-86DA-9F01D8BB75B5}" type="pres">
      <dgm:prSet presAssocID="{DB728EC4-8CC5-48DB-B6B3-D745055B608D}" presName="parentText" presStyleLbl="node1" presStyleIdx="1" presStyleCnt="4">
        <dgm:presLayoutVars>
          <dgm:chMax val="0"/>
          <dgm:bulletEnabled val="1"/>
        </dgm:presLayoutVars>
      </dgm:prSet>
      <dgm:spPr/>
    </dgm:pt>
    <dgm:pt modelId="{AEB83017-5851-4F56-AB6F-6F13B5C90C65}" type="pres">
      <dgm:prSet presAssocID="{6D2301BC-4298-485B-93BC-83F45F7A8505}" presName="spacer" presStyleCnt="0"/>
      <dgm:spPr/>
    </dgm:pt>
    <dgm:pt modelId="{9244FA0C-7C7B-43E8-A74C-5902EF432372}" type="pres">
      <dgm:prSet presAssocID="{29048BBC-73EC-4FDB-8598-40200FD76396}" presName="parentText" presStyleLbl="node1" presStyleIdx="2" presStyleCnt="4">
        <dgm:presLayoutVars>
          <dgm:chMax val="0"/>
          <dgm:bulletEnabled val="1"/>
        </dgm:presLayoutVars>
      </dgm:prSet>
      <dgm:spPr/>
    </dgm:pt>
    <dgm:pt modelId="{0679EBFB-5E37-46A0-AE19-7DE40ADDD19A}" type="pres">
      <dgm:prSet presAssocID="{0109A274-723A-44DB-A82B-4FB5F8ADDE00}" presName="spacer" presStyleCnt="0"/>
      <dgm:spPr/>
    </dgm:pt>
    <dgm:pt modelId="{A02B4F1E-10E7-48E0-9A04-627DB809810B}" type="pres">
      <dgm:prSet presAssocID="{53D08941-6D3F-42F0-BC27-8667C5BD7A39}" presName="parentText" presStyleLbl="node1" presStyleIdx="3" presStyleCnt="4">
        <dgm:presLayoutVars>
          <dgm:chMax val="0"/>
          <dgm:bulletEnabled val="1"/>
        </dgm:presLayoutVars>
      </dgm:prSet>
      <dgm:spPr/>
    </dgm:pt>
  </dgm:ptLst>
  <dgm:cxnLst>
    <dgm:cxn modelId="{2AAAC808-900E-443A-884B-A3DBD5A96A82}" type="presOf" srcId="{53D08941-6D3F-42F0-BC27-8667C5BD7A39}" destId="{A02B4F1E-10E7-48E0-9A04-627DB809810B}" srcOrd="0" destOrd="0" presId="urn:microsoft.com/office/officeart/2005/8/layout/vList2"/>
    <dgm:cxn modelId="{F4CA1512-7312-4DB3-B761-678AE81E44A6}" type="presOf" srcId="{AFA21AAC-0B1E-47AF-89B1-AD03B51A8C37}" destId="{6D97DED1-28CF-4064-ABB1-51CA04EB621F}" srcOrd="0" destOrd="0" presId="urn:microsoft.com/office/officeart/2005/8/layout/vList2"/>
    <dgm:cxn modelId="{651CB739-C940-4AD8-9BFF-0C9CC91BC7C5}" type="presOf" srcId="{29048BBC-73EC-4FDB-8598-40200FD76396}" destId="{9244FA0C-7C7B-43E8-A74C-5902EF432372}" srcOrd="0" destOrd="0" presId="urn:microsoft.com/office/officeart/2005/8/layout/vList2"/>
    <dgm:cxn modelId="{581B0949-8F18-40C0-BF02-E48FB2DEA9D3}" srcId="{C8A72E57-E863-40B4-93CB-9F2E9C731613}" destId="{AFA21AAC-0B1E-47AF-89B1-AD03B51A8C37}" srcOrd="0" destOrd="0" parTransId="{2A47BEFF-58E8-4460-A30E-B2B55105C006}" sibTransId="{041C8A69-3A1B-4F30-8DAE-54DD6788DB4E}"/>
    <dgm:cxn modelId="{811B3B79-DD65-460E-9C58-9D1BC1096E80}" srcId="{C8A72E57-E863-40B4-93CB-9F2E9C731613}" destId="{29048BBC-73EC-4FDB-8598-40200FD76396}" srcOrd="2" destOrd="0" parTransId="{4497E26F-6907-4B33-A897-F2AE32994BBF}" sibTransId="{0109A274-723A-44DB-A82B-4FB5F8ADDE00}"/>
    <dgm:cxn modelId="{0BADF48D-0CCA-447C-BCBF-E538B1DBD94E}" type="presOf" srcId="{DB728EC4-8CC5-48DB-B6B3-D745055B608D}" destId="{266ABEEA-F56E-44A4-86DA-9F01D8BB75B5}" srcOrd="0" destOrd="0" presId="urn:microsoft.com/office/officeart/2005/8/layout/vList2"/>
    <dgm:cxn modelId="{9CA069D2-ADB7-4F0D-82F7-28D98F2C2D8E}" srcId="{C8A72E57-E863-40B4-93CB-9F2E9C731613}" destId="{53D08941-6D3F-42F0-BC27-8667C5BD7A39}" srcOrd="3" destOrd="0" parTransId="{31D34D4E-2E85-42B4-87DE-98221C4FF243}" sibTransId="{D2F87750-D37E-4CB4-942C-FFD5A0B2341F}"/>
    <dgm:cxn modelId="{0D844BDD-5795-4A8D-9451-6895B38E31AA}" srcId="{C8A72E57-E863-40B4-93CB-9F2E9C731613}" destId="{DB728EC4-8CC5-48DB-B6B3-D745055B608D}" srcOrd="1" destOrd="0" parTransId="{96BDA355-8049-4569-B918-272F506D483F}" sibTransId="{6D2301BC-4298-485B-93BC-83F45F7A8505}"/>
    <dgm:cxn modelId="{BC12F4FC-7CC2-4054-AB44-69F5F9EA69F7}" type="presOf" srcId="{C8A72E57-E863-40B4-93CB-9F2E9C731613}" destId="{F6C54F27-6A26-48E7-89EA-4CECB44E7216}" srcOrd="0" destOrd="0" presId="urn:microsoft.com/office/officeart/2005/8/layout/vList2"/>
    <dgm:cxn modelId="{92C56D95-8E54-4499-B76C-FEED1E913F56}" type="presParOf" srcId="{F6C54F27-6A26-48E7-89EA-4CECB44E7216}" destId="{6D97DED1-28CF-4064-ABB1-51CA04EB621F}" srcOrd="0" destOrd="0" presId="urn:microsoft.com/office/officeart/2005/8/layout/vList2"/>
    <dgm:cxn modelId="{BDD9B153-E499-4EE8-80A2-D9847FCC92C4}" type="presParOf" srcId="{F6C54F27-6A26-48E7-89EA-4CECB44E7216}" destId="{6639AC4B-7E62-4203-8E50-AEBEACC369D2}" srcOrd="1" destOrd="0" presId="urn:microsoft.com/office/officeart/2005/8/layout/vList2"/>
    <dgm:cxn modelId="{EC1B34FB-A079-4EC3-8F03-626E674E8DF0}" type="presParOf" srcId="{F6C54F27-6A26-48E7-89EA-4CECB44E7216}" destId="{266ABEEA-F56E-44A4-86DA-9F01D8BB75B5}" srcOrd="2" destOrd="0" presId="urn:microsoft.com/office/officeart/2005/8/layout/vList2"/>
    <dgm:cxn modelId="{7E5495EB-312D-4E20-A9A0-A12996B53132}" type="presParOf" srcId="{F6C54F27-6A26-48E7-89EA-4CECB44E7216}" destId="{AEB83017-5851-4F56-AB6F-6F13B5C90C65}" srcOrd="3" destOrd="0" presId="urn:microsoft.com/office/officeart/2005/8/layout/vList2"/>
    <dgm:cxn modelId="{BCD5726A-BF52-4527-9100-ECA22D659BB0}" type="presParOf" srcId="{F6C54F27-6A26-48E7-89EA-4CECB44E7216}" destId="{9244FA0C-7C7B-43E8-A74C-5902EF432372}" srcOrd="4" destOrd="0" presId="urn:microsoft.com/office/officeart/2005/8/layout/vList2"/>
    <dgm:cxn modelId="{7FD89199-1D09-4DBD-BC5C-63CA90B57790}" type="presParOf" srcId="{F6C54F27-6A26-48E7-89EA-4CECB44E7216}" destId="{0679EBFB-5E37-46A0-AE19-7DE40ADDD19A}" srcOrd="5" destOrd="0" presId="urn:microsoft.com/office/officeart/2005/8/layout/vList2"/>
    <dgm:cxn modelId="{1DCEABFA-E581-46A3-ACFE-36F723264514}" type="presParOf" srcId="{F6C54F27-6A26-48E7-89EA-4CECB44E7216}" destId="{A02B4F1E-10E7-48E0-9A04-627DB809810B}"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D2A1B0-3380-4D41-936A-340177635688}">
      <dsp:nvSpPr>
        <dsp:cNvPr id="0" name=""/>
        <dsp:cNvSpPr/>
      </dsp:nvSpPr>
      <dsp:spPr>
        <a:xfrm>
          <a:off x="3619909" y="1504935"/>
          <a:ext cx="1909435" cy="634727"/>
        </a:xfrm>
        <a:custGeom>
          <a:avLst/>
          <a:gdLst/>
          <a:ahLst/>
          <a:cxnLst/>
          <a:rect l="0" t="0" r="0" b="0"/>
          <a:pathLst>
            <a:path>
              <a:moveTo>
                <a:pt x="0" y="0"/>
              </a:moveTo>
              <a:lnTo>
                <a:pt x="0" y="360980"/>
              </a:lnTo>
              <a:lnTo>
                <a:pt x="1909435" y="360980"/>
              </a:lnTo>
              <a:lnTo>
                <a:pt x="1909435" y="634727"/>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F214A8-4E47-41D8-BDB6-CE312349EE72}">
      <dsp:nvSpPr>
        <dsp:cNvPr id="0" name=""/>
        <dsp:cNvSpPr/>
      </dsp:nvSpPr>
      <dsp:spPr>
        <a:xfrm>
          <a:off x="1635688" y="1504935"/>
          <a:ext cx="1984221" cy="635952"/>
        </a:xfrm>
        <a:custGeom>
          <a:avLst/>
          <a:gdLst/>
          <a:ahLst/>
          <a:cxnLst/>
          <a:rect l="0" t="0" r="0" b="0"/>
          <a:pathLst>
            <a:path>
              <a:moveTo>
                <a:pt x="1984221" y="0"/>
              </a:moveTo>
              <a:lnTo>
                <a:pt x="1984221" y="362206"/>
              </a:lnTo>
              <a:lnTo>
                <a:pt x="0" y="362206"/>
              </a:lnTo>
              <a:lnTo>
                <a:pt x="0" y="635952"/>
              </a:lnTo>
            </a:path>
          </a:pathLst>
        </a:cu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379B773-ECA6-4414-9F13-D603F0A03D4D}">
      <dsp:nvSpPr>
        <dsp:cNvPr id="0" name=""/>
        <dsp:cNvSpPr/>
      </dsp:nvSpPr>
      <dsp:spPr>
        <a:xfrm>
          <a:off x="2316353" y="201379"/>
          <a:ext cx="2607112" cy="1303556"/>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b="1" i="0" u="none" strike="noStrike" kern="1200" baseline="0" dirty="0">
              <a:latin typeface="TimesLTPro-Roman"/>
            </a:rPr>
            <a:t>Economic factors affecting country’s attractiveness</a:t>
          </a:r>
          <a:endParaRPr lang="en-US" sz="2500" b="1" kern="1200" dirty="0"/>
        </a:p>
      </dsp:txBody>
      <dsp:txXfrm>
        <a:off x="2316353" y="201379"/>
        <a:ext cx="2607112" cy="1303556"/>
      </dsp:txXfrm>
    </dsp:sp>
    <dsp:sp modelId="{59B5E4ED-EE4C-49E6-8FCE-2424BA78202B}">
      <dsp:nvSpPr>
        <dsp:cNvPr id="0" name=""/>
        <dsp:cNvSpPr/>
      </dsp:nvSpPr>
      <dsp:spPr>
        <a:xfrm>
          <a:off x="1341" y="2140888"/>
          <a:ext cx="3268693" cy="1303556"/>
        </a:xfrm>
        <a:prstGeom prst="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b="1" kern="1200" dirty="0"/>
            <a:t>Industrial structure</a:t>
          </a:r>
        </a:p>
      </dsp:txBody>
      <dsp:txXfrm>
        <a:off x="1341" y="2140888"/>
        <a:ext cx="3268693" cy="1303556"/>
      </dsp:txXfrm>
    </dsp:sp>
    <dsp:sp modelId="{AE96C58C-864A-4BD3-B028-A396939E1F70}">
      <dsp:nvSpPr>
        <dsp:cNvPr id="0" name=""/>
        <dsp:cNvSpPr/>
      </dsp:nvSpPr>
      <dsp:spPr>
        <a:xfrm>
          <a:off x="3818870" y="2139663"/>
          <a:ext cx="3420948" cy="1303556"/>
        </a:xfrm>
        <a:prstGeom prst="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b="1" kern="1200" dirty="0"/>
            <a:t>Income distribution</a:t>
          </a:r>
        </a:p>
      </dsp:txBody>
      <dsp:txXfrm>
        <a:off x="3818870" y="2139663"/>
        <a:ext cx="3420948" cy="13035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97DED1-28CF-4064-ABB1-51CA04EB621F}">
      <dsp:nvSpPr>
        <dsp:cNvPr id="0" name=""/>
        <dsp:cNvSpPr/>
      </dsp:nvSpPr>
      <dsp:spPr>
        <a:xfrm>
          <a:off x="0" y="2755"/>
          <a:ext cx="6138606" cy="671580"/>
        </a:xfrm>
        <a:prstGeom prst="roundRect">
          <a:avLst/>
        </a:prstGeom>
        <a:solidFill>
          <a:schemeClr val="accent3">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1" u="none" strike="noStrike" kern="1200" baseline="0" dirty="0">
              <a:latin typeface="TimesLTPro-BoldItalic"/>
            </a:rPr>
            <a:t>Subsistence economies</a:t>
          </a:r>
          <a:endParaRPr lang="en-US" sz="2800" kern="1200" dirty="0"/>
        </a:p>
      </dsp:txBody>
      <dsp:txXfrm>
        <a:off x="32784" y="35539"/>
        <a:ext cx="6073038" cy="606012"/>
      </dsp:txXfrm>
    </dsp:sp>
    <dsp:sp modelId="{266ABEEA-F56E-44A4-86DA-9F01D8BB75B5}">
      <dsp:nvSpPr>
        <dsp:cNvPr id="0" name=""/>
        <dsp:cNvSpPr/>
      </dsp:nvSpPr>
      <dsp:spPr>
        <a:xfrm>
          <a:off x="0" y="754975"/>
          <a:ext cx="6138606" cy="671580"/>
        </a:xfrm>
        <a:prstGeom prst="roundRect">
          <a:avLst/>
        </a:prstGeom>
        <a:solidFill>
          <a:schemeClr val="accent3">
            <a:hueOff val="903533"/>
            <a:satOff val="33333"/>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1" u="none" strike="noStrike" kern="1200" baseline="0" dirty="0">
              <a:latin typeface="TimesLTPro-BoldItalic"/>
            </a:rPr>
            <a:t>Emerging economies </a:t>
          </a:r>
          <a:endParaRPr lang="en-US" sz="2800" kern="1200" dirty="0"/>
        </a:p>
      </dsp:txBody>
      <dsp:txXfrm>
        <a:off x="32784" y="787759"/>
        <a:ext cx="6073038" cy="606012"/>
      </dsp:txXfrm>
    </dsp:sp>
    <dsp:sp modelId="{9244FA0C-7C7B-43E8-A74C-5902EF432372}">
      <dsp:nvSpPr>
        <dsp:cNvPr id="0" name=""/>
        <dsp:cNvSpPr/>
      </dsp:nvSpPr>
      <dsp:spPr>
        <a:xfrm>
          <a:off x="0" y="1507196"/>
          <a:ext cx="6138606" cy="671580"/>
        </a:xfrm>
        <a:prstGeom prst="roundRect">
          <a:avLst/>
        </a:prstGeom>
        <a:solidFill>
          <a:schemeClr val="accent3">
            <a:hueOff val="1807066"/>
            <a:satOff val="66667"/>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1" u="none" strike="noStrike" kern="1200" baseline="0" dirty="0">
              <a:latin typeface="TimesLTPro-BoldItalic"/>
            </a:rPr>
            <a:t>Raw material exporting economies</a:t>
          </a:r>
          <a:endParaRPr lang="en-US" sz="2800" kern="1200" dirty="0"/>
        </a:p>
      </dsp:txBody>
      <dsp:txXfrm>
        <a:off x="32784" y="1539980"/>
        <a:ext cx="6073038" cy="606012"/>
      </dsp:txXfrm>
    </dsp:sp>
    <dsp:sp modelId="{A02B4F1E-10E7-48E0-9A04-627DB809810B}">
      <dsp:nvSpPr>
        <dsp:cNvPr id="0" name=""/>
        <dsp:cNvSpPr/>
      </dsp:nvSpPr>
      <dsp:spPr>
        <a:xfrm>
          <a:off x="0" y="2259416"/>
          <a:ext cx="6138606" cy="671580"/>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1" u="none" strike="noStrike" kern="1200" baseline="0">
              <a:latin typeface="TimesLTPro-BoldItalic"/>
            </a:rPr>
            <a:t>Industrial economies</a:t>
          </a:r>
          <a:endParaRPr lang="en-US" sz="2800" kern="1200"/>
        </a:p>
      </dsp:txBody>
      <dsp:txXfrm>
        <a:off x="32784" y="2292200"/>
        <a:ext cx="6073038" cy="60601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3/16/2022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a:t>
            </a:fld>
            <a:endParaRPr lang="en-US" dirty="0"/>
          </a:p>
        </p:txBody>
      </p:sp>
    </p:spTree>
    <p:extLst>
      <p:ext uri="{BB962C8B-B14F-4D97-AF65-F5344CB8AC3E}">
        <p14:creationId xmlns:p14="http://schemas.microsoft.com/office/powerpoint/2010/main" val="36261428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6</a:t>
            </a:fld>
            <a:endParaRPr lang="en-US" dirty="0"/>
          </a:p>
        </p:txBody>
      </p:sp>
    </p:spTree>
    <p:extLst>
      <p:ext uri="{BB962C8B-B14F-4D97-AF65-F5344CB8AC3E}">
        <p14:creationId xmlns:p14="http://schemas.microsoft.com/office/powerpoint/2010/main" val="1794281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13</a:t>
            </a:fld>
            <a:endParaRPr lang="en-US" dirty="0"/>
          </a:p>
        </p:txBody>
      </p:sp>
    </p:spTree>
    <p:extLst>
      <p:ext uri="{BB962C8B-B14F-4D97-AF65-F5344CB8AC3E}">
        <p14:creationId xmlns:p14="http://schemas.microsoft.com/office/powerpoint/2010/main" val="1631468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14</a:t>
            </a:fld>
            <a:endParaRPr lang="en-US" dirty="0"/>
          </a:p>
        </p:txBody>
      </p:sp>
    </p:spTree>
    <p:extLst>
      <p:ext uri="{BB962C8B-B14F-4D97-AF65-F5344CB8AC3E}">
        <p14:creationId xmlns:p14="http://schemas.microsoft.com/office/powerpoint/2010/main" val="22949034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2209675-FF12-4A93-932D-C15A521596A8}" type="slidenum">
              <a:rPr lang="ar-EG" smtClean="0"/>
              <a:pPr/>
              <a:t>19</a:t>
            </a:fld>
            <a:endParaRPr lang="ar-EG"/>
          </a:p>
        </p:txBody>
      </p:sp>
    </p:spTree>
    <p:extLst>
      <p:ext uri="{BB962C8B-B14F-4D97-AF65-F5344CB8AC3E}">
        <p14:creationId xmlns:p14="http://schemas.microsoft.com/office/powerpoint/2010/main" val="143219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26</a:t>
            </a:fld>
            <a:endParaRPr lang="en-US" dirty="0"/>
          </a:p>
        </p:txBody>
      </p:sp>
    </p:spTree>
    <p:extLst>
      <p:ext uri="{BB962C8B-B14F-4D97-AF65-F5344CB8AC3E}">
        <p14:creationId xmlns:p14="http://schemas.microsoft.com/office/powerpoint/2010/main" val="534249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3/16/2022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3/16/2022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3/16/2022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3/16/2022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3/16/2022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3/16/2022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3/16/2022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3/16/2022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3/16/2022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3/16/2022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3/16/2022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3/16/2022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3/16/2022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3/16/2022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3/16/2022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3/16/2022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3/16/2022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3/16/2022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3/16/2022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3/16/2022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3/16/2022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3/16/2022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3/16/2022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3/16/2022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3/16/2022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3/16/2022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3/16/2022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3/16/2022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3/16/2022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3/16/2022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3/16/2022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3/16/2022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3/16/2022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3/16/2022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6176963"/>
            <a:ext cx="605014" cy="544512"/>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09</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3/16/2022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3/16/2022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microsoft.com/office/2007/relationships/media" Target="../media/media3.mp4"/><Relationship Id="rId7" Type="http://schemas.openxmlformats.org/officeDocument/2006/relationships/image" Target="../media/image45.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44.png"/><Relationship Id="rId5" Type="http://schemas.openxmlformats.org/officeDocument/2006/relationships/slideLayout" Target="../slideLayouts/slideLayout2.xml"/><Relationship Id="rId4" Type="http://schemas.openxmlformats.org/officeDocument/2006/relationships/video" Target="../media/media3.mp4"/></Relationships>
</file>

<file path=ppt/slides/_rels/slide4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4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5"/>
          <a:stretch>
            <a:fillRect/>
          </a:stretch>
        </p:blipFill>
        <p:spPr>
          <a:xfrm>
            <a:off x="-112889" y="309716"/>
            <a:ext cx="9596102" cy="17910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50795" y="553855"/>
            <a:ext cx="5037341"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International Marketing</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CABEAA2-A35A-47C4-9BFA-C005F9DF2848}"/>
              </a:ext>
            </a:extLst>
          </p:cNvPr>
          <p:cNvSpPr txBox="1">
            <a:spLocks noGrp="1"/>
          </p:cNvSpPr>
          <p:nvPr>
            <p:ph type="title"/>
          </p:nvPr>
        </p:nvSpPr>
        <p:spPr>
          <a:xfrm>
            <a:off x="4942368" y="-8900"/>
            <a:ext cx="6586491" cy="1319081"/>
          </a:xfrm>
          <a:prstGeom prst="rect">
            <a:avLst/>
          </a:prstGeom>
        </p:spPr>
        <p:txBody>
          <a:bodyPr vert="horz" lIns="91440" tIns="45720" rIns="91440" bIns="45720" rtlCol="0" anchor="b">
            <a:normAutofit/>
          </a:bodyPr>
          <a:lstStyle/>
          <a:p>
            <a:r>
              <a:rPr lang="en-US" sz="4800" dirty="0"/>
              <a:t>CONTENT</a:t>
            </a:r>
          </a:p>
        </p:txBody>
      </p:sp>
      <p:sp>
        <p:nvSpPr>
          <p:cNvPr id="6" name="TextBox 5">
            <a:extLst>
              <a:ext uri="{FF2B5EF4-FFF2-40B4-BE49-F238E27FC236}">
                <a16:creationId xmlns:a16="http://schemas.microsoft.com/office/drawing/2014/main" id="{51948DE7-108A-4553-BE0E-544D77D738C8}"/>
              </a:ext>
            </a:extLst>
          </p:cNvPr>
          <p:cNvSpPr txBox="1"/>
          <p:nvPr/>
        </p:nvSpPr>
        <p:spPr>
          <a:xfrm>
            <a:off x="4324352" y="2247331"/>
            <a:ext cx="8681964" cy="3785419"/>
          </a:xfrm>
          <a:prstGeom prst="rect">
            <a:avLst/>
          </a:prstGeom>
        </p:spPr>
        <p:txBody>
          <a:bodyPr vert="horz" lIns="91440" tIns="45720" rIns="91440" bIns="45720" rtlCol="0">
            <a:normAutofit/>
          </a:bodyPr>
          <a:lstStyle/>
          <a:p>
            <a:pPr marL="342900">
              <a:lnSpc>
                <a:spcPct val="90000"/>
              </a:lnSpc>
              <a:spcAft>
                <a:spcPts val="600"/>
              </a:spcAft>
            </a:pPr>
            <a:r>
              <a:rPr lang="en-US" sz="2500" b="1" dirty="0"/>
              <a:t>1. Defining International Marketing</a:t>
            </a:r>
          </a:p>
          <a:p>
            <a:pPr marL="342900">
              <a:lnSpc>
                <a:spcPct val="90000"/>
              </a:lnSpc>
              <a:spcAft>
                <a:spcPts val="600"/>
              </a:spcAft>
            </a:pPr>
            <a:r>
              <a:rPr lang="en-US" sz="2500" b="1" i="0" u="none" strike="noStrike" baseline="0" dirty="0"/>
              <a:t>2. Major international Marketing Decisions</a:t>
            </a:r>
          </a:p>
          <a:p>
            <a:pPr marL="800100" lvl="2">
              <a:lnSpc>
                <a:spcPct val="90000"/>
              </a:lnSpc>
              <a:spcAft>
                <a:spcPts val="600"/>
              </a:spcAft>
            </a:pPr>
            <a:r>
              <a:rPr lang="en-US" sz="2500" b="1" dirty="0"/>
              <a:t>2.1.  Looking at the global Marketing environment</a:t>
            </a:r>
          </a:p>
          <a:p>
            <a:pPr marL="800100" lvl="2">
              <a:lnSpc>
                <a:spcPct val="90000"/>
              </a:lnSpc>
              <a:spcAft>
                <a:spcPts val="600"/>
              </a:spcAft>
            </a:pPr>
            <a:r>
              <a:rPr lang="en-US" sz="2500" b="1" dirty="0"/>
              <a:t>2.2.  Deciding whether to go global </a:t>
            </a:r>
          </a:p>
          <a:p>
            <a:pPr marL="800100" lvl="2">
              <a:lnSpc>
                <a:spcPct val="90000"/>
              </a:lnSpc>
              <a:spcAft>
                <a:spcPts val="600"/>
              </a:spcAft>
            </a:pPr>
            <a:r>
              <a:rPr lang="en-US" sz="2500" b="1" dirty="0"/>
              <a:t>2.3.  Deciding Which Markets to enter</a:t>
            </a:r>
          </a:p>
          <a:p>
            <a:pPr marL="800100" lvl="2">
              <a:lnSpc>
                <a:spcPct val="90000"/>
              </a:lnSpc>
              <a:spcAft>
                <a:spcPts val="600"/>
              </a:spcAft>
            </a:pPr>
            <a:r>
              <a:rPr lang="en-US" sz="2500" b="1" dirty="0"/>
              <a:t>2.4.  Deciding how to enter the markets</a:t>
            </a:r>
          </a:p>
          <a:p>
            <a:pPr marL="800100" lvl="2">
              <a:lnSpc>
                <a:spcPct val="90000"/>
              </a:lnSpc>
              <a:spcAft>
                <a:spcPts val="600"/>
              </a:spcAft>
            </a:pPr>
            <a:r>
              <a:rPr lang="en-US" sz="2500" b="1" dirty="0"/>
              <a:t>2.5.  Deciding on the global Marketing organization </a:t>
            </a:r>
          </a:p>
          <a:p>
            <a:pPr marL="571500" lvl="1" indent="-228600">
              <a:lnSpc>
                <a:spcPct val="90000"/>
              </a:lnSpc>
              <a:spcAft>
                <a:spcPts val="600"/>
              </a:spcAft>
              <a:buFont typeface="Arial" panose="020B0604020202020204" pitchFamily="34" charset="0"/>
              <a:buChar char="•"/>
            </a:pPr>
            <a:endParaRPr lang="en-US" sz="2500" b="1" dirty="0"/>
          </a:p>
          <a:p>
            <a:pPr marL="571500" indent="-228600">
              <a:lnSpc>
                <a:spcPct val="90000"/>
              </a:lnSpc>
              <a:spcAft>
                <a:spcPts val="600"/>
              </a:spcAft>
              <a:buFont typeface="Arial" panose="020B0604020202020204" pitchFamily="34" charset="0"/>
              <a:buChar char="•"/>
            </a:pPr>
            <a:endParaRPr lang="en-US" sz="2500" dirty="0"/>
          </a:p>
          <a:p>
            <a:pPr marL="571500" indent="-228600">
              <a:lnSpc>
                <a:spcPct val="90000"/>
              </a:lnSpc>
              <a:spcAft>
                <a:spcPts val="600"/>
              </a:spcAft>
              <a:buFont typeface="Arial" panose="020B0604020202020204" pitchFamily="34" charset="0"/>
              <a:buChar char="•"/>
            </a:pPr>
            <a:endParaRPr lang="en-US" sz="2500" dirty="0"/>
          </a:p>
        </p:txBody>
      </p:sp>
      <p:pic>
        <p:nvPicPr>
          <p:cNvPr id="18" name="Picture 17" descr="A world map made of pins and strings">
            <a:extLst>
              <a:ext uri="{FF2B5EF4-FFF2-40B4-BE49-F238E27FC236}">
                <a16:creationId xmlns:a16="http://schemas.microsoft.com/office/drawing/2014/main" id="{50F9AD2C-B9B9-4BCE-C67E-4CB14022B88B}"/>
              </a:ext>
            </a:extLst>
          </p:cNvPr>
          <p:cNvPicPr>
            <a:picLocks noChangeAspect="1"/>
          </p:cNvPicPr>
          <p:nvPr/>
        </p:nvPicPr>
        <p:blipFill rotWithShape="1">
          <a:blip r:embed="rId3"/>
          <a:srcRect l="28564" r="26317" b="-1"/>
          <a:stretch/>
        </p:blipFill>
        <p:spPr>
          <a:xfrm>
            <a:off x="20" y="10"/>
            <a:ext cx="4635571" cy="6857990"/>
          </a:xfrm>
          <a:prstGeom prst="rect">
            <a:avLst/>
          </a:prstGeom>
          <a:effectLst/>
        </p:spPr>
      </p:pic>
      <p:cxnSp>
        <p:nvCxnSpPr>
          <p:cNvPr id="22" name="Straight Connector 21">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9CDE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2946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1090" y="251543"/>
            <a:ext cx="9632859" cy="1031568"/>
          </a:xfrm>
          <a:solidFill>
            <a:srgbClr val="0A1F61"/>
          </a:solidFill>
        </p:spPr>
        <p:txBody>
          <a:bodyPr>
            <a:noAutofit/>
          </a:bodyPr>
          <a:lstStyle/>
          <a:p>
            <a:br>
              <a:rPr lang="en-US" sz="4400" dirty="0"/>
            </a:br>
            <a:r>
              <a:rPr lang="en-US" sz="4400" dirty="0"/>
              <a:t>1. </a:t>
            </a:r>
            <a:r>
              <a:rPr lang="en-US" dirty="0"/>
              <a:t>Defining </a:t>
            </a:r>
            <a:r>
              <a:rPr lang="en-US" sz="4400" dirty="0"/>
              <a:t>International Marketing</a:t>
            </a:r>
            <a:br>
              <a:rPr lang="en-US" sz="4400" dirty="0"/>
            </a:br>
            <a:endParaRPr lang="ar-SA" sz="4400" dirty="0"/>
          </a:p>
        </p:txBody>
      </p:sp>
      <p:sp>
        <p:nvSpPr>
          <p:cNvPr id="3" name="Content Placeholder 2"/>
          <p:cNvSpPr>
            <a:spLocks noGrp="1"/>
          </p:cNvSpPr>
          <p:nvPr>
            <p:ph idx="1"/>
          </p:nvPr>
        </p:nvSpPr>
        <p:spPr>
          <a:xfrm>
            <a:off x="1340362" y="1645132"/>
            <a:ext cx="10515600" cy="4351338"/>
          </a:xfrm>
        </p:spPr>
        <p:txBody>
          <a:bodyPr anchor="ctr">
            <a:normAutofit/>
          </a:bodyPr>
          <a:lstStyle/>
          <a:p>
            <a:r>
              <a:rPr lang="en-US" sz="3200" b="1" dirty="0">
                <a:solidFill>
                  <a:srgbClr val="0A1F61"/>
                </a:solidFill>
              </a:rPr>
              <a:t>International marketing</a:t>
            </a:r>
            <a:r>
              <a:rPr lang="en-US" sz="3200" dirty="0">
                <a:solidFill>
                  <a:srgbClr val="0A1F61"/>
                </a:solidFill>
              </a:rPr>
              <a:t> </a:t>
            </a:r>
            <a:r>
              <a:rPr lang="en-US" b="1" dirty="0"/>
              <a:t>is simply the application of marketing principles to more than one country. However, there is a crossover between what is commonly expressed as international marketing and global marketing, which is a similar term.</a:t>
            </a:r>
          </a:p>
          <a:p>
            <a:endParaRPr lang="en-US" b="1" dirty="0"/>
          </a:p>
          <a:p>
            <a:r>
              <a:rPr lang="en-US" sz="3200" b="1" dirty="0">
                <a:solidFill>
                  <a:srgbClr val="0A1F61"/>
                </a:solidFill>
              </a:rPr>
              <a:t>International marketing </a:t>
            </a:r>
            <a:r>
              <a:rPr lang="en-US" b="1" dirty="0"/>
              <a:t>involves the firm in making one or more marketing mix decisions across national boundaries. At its most complex level, it involves the firm in establishing manufacturing facilities overseas and coordinating marketing strategies across the globe. </a:t>
            </a:r>
          </a:p>
        </p:txBody>
      </p:sp>
    </p:spTree>
    <p:extLst>
      <p:ext uri="{BB962C8B-B14F-4D97-AF65-F5344CB8AC3E}">
        <p14:creationId xmlns:p14="http://schemas.microsoft.com/office/powerpoint/2010/main" val="4019555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8F9B2-B0EE-4B9E-9C97-65F9492C8681}"/>
              </a:ext>
            </a:extLst>
          </p:cNvPr>
          <p:cNvSpPr>
            <a:spLocks noGrp="1"/>
          </p:cNvSpPr>
          <p:nvPr>
            <p:ph type="title"/>
          </p:nvPr>
        </p:nvSpPr>
        <p:spPr>
          <a:xfrm>
            <a:off x="2347415" y="409433"/>
            <a:ext cx="9170158" cy="873456"/>
          </a:xfrm>
          <a:solidFill>
            <a:srgbClr val="0A1F61"/>
          </a:solidFill>
        </p:spPr>
        <p:txBody>
          <a:bodyPr/>
          <a:lstStyle/>
          <a:p>
            <a:r>
              <a:rPr lang="en-US" dirty="0"/>
              <a:t>Who operates in foreign countries?</a:t>
            </a:r>
          </a:p>
        </p:txBody>
      </p:sp>
      <p:sp>
        <p:nvSpPr>
          <p:cNvPr id="3" name="Content Placeholder 2">
            <a:extLst>
              <a:ext uri="{FF2B5EF4-FFF2-40B4-BE49-F238E27FC236}">
                <a16:creationId xmlns:a16="http://schemas.microsoft.com/office/drawing/2014/main" id="{79B02B8D-C228-4CCA-8467-3677251DCC4D}"/>
              </a:ext>
            </a:extLst>
          </p:cNvPr>
          <p:cNvSpPr>
            <a:spLocks noGrp="1"/>
          </p:cNvSpPr>
          <p:nvPr>
            <p:ph idx="1"/>
          </p:nvPr>
        </p:nvSpPr>
        <p:spPr/>
        <p:txBody>
          <a:bodyPr>
            <a:normAutofit lnSpcReduction="10000"/>
          </a:bodyPr>
          <a:lstStyle/>
          <a:p>
            <a:r>
              <a:rPr lang="en-US" sz="2800" b="1" i="1" kern="1200" dirty="0">
                <a:solidFill>
                  <a:schemeClr val="tx1"/>
                </a:solidFill>
                <a:effectLst/>
                <a:latin typeface="+mn-lt"/>
                <a:ea typeface="+mn-ea"/>
                <a:cs typeface="+mn-cs"/>
              </a:rPr>
              <a:t>International companies</a:t>
            </a:r>
            <a:r>
              <a:rPr lang="en-US" sz="2800" b="0" i="0" kern="1200" dirty="0">
                <a:solidFill>
                  <a:schemeClr val="tx1"/>
                </a:solidFill>
                <a:effectLst/>
                <a:latin typeface="+mn-lt"/>
                <a:ea typeface="+mn-ea"/>
                <a:cs typeface="+mn-cs"/>
              </a:rPr>
              <a:t> are importers and exporters, they have no investment outside of their home country.</a:t>
            </a:r>
          </a:p>
          <a:p>
            <a:r>
              <a:rPr lang="en-US" sz="2800" b="1" i="1" kern="1200" dirty="0">
                <a:solidFill>
                  <a:schemeClr val="tx1"/>
                </a:solidFill>
                <a:effectLst/>
                <a:latin typeface="+mn-lt"/>
                <a:ea typeface="+mn-ea"/>
                <a:cs typeface="+mn-cs"/>
              </a:rPr>
              <a:t>Multinational companies</a:t>
            </a:r>
            <a:r>
              <a:rPr lang="en-US" sz="2800" b="0" i="0" kern="1200" dirty="0">
                <a:solidFill>
                  <a:schemeClr val="tx1"/>
                </a:solidFill>
                <a:effectLst/>
                <a:latin typeface="+mn-lt"/>
                <a:ea typeface="+mn-ea"/>
                <a:cs typeface="+mn-cs"/>
              </a:rPr>
              <a:t> have investment in other countries, but do not have coordinated product offerings in each country. More focused on adapting their products and service to each individual local market.</a:t>
            </a:r>
          </a:p>
          <a:p>
            <a:r>
              <a:rPr lang="en-US" sz="2800" b="1" i="1" kern="1200" dirty="0">
                <a:solidFill>
                  <a:schemeClr val="tx1"/>
                </a:solidFill>
                <a:effectLst/>
                <a:latin typeface="+mn-lt"/>
                <a:ea typeface="+mn-ea"/>
                <a:cs typeface="+mn-cs"/>
              </a:rPr>
              <a:t>Global companies</a:t>
            </a:r>
            <a:r>
              <a:rPr lang="en-US" sz="2800" b="0" i="0" kern="1200" dirty="0">
                <a:solidFill>
                  <a:schemeClr val="tx1"/>
                </a:solidFill>
                <a:effectLst/>
                <a:latin typeface="+mn-lt"/>
                <a:ea typeface="+mn-ea"/>
                <a:cs typeface="+mn-cs"/>
              </a:rPr>
              <a:t> have invested and are present in many countries. They market their products through the use of the same coordinated image/brand in all markets. Generally, one corporate office that is responsible for global strategy. Emphasis on volume, cost management and efficiency.</a:t>
            </a:r>
          </a:p>
          <a:p>
            <a:endParaRPr lang="en-US" dirty="0"/>
          </a:p>
        </p:txBody>
      </p:sp>
    </p:spTree>
    <p:extLst>
      <p:ext uri="{BB962C8B-B14F-4D97-AF65-F5344CB8AC3E}">
        <p14:creationId xmlns:p14="http://schemas.microsoft.com/office/powerpoint/2010/main" val="305523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2C66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5D17EAE-0C76-4D09-9EED-44702058084D}"/>
              </a:ext>
            </a:extLst>
          </p:cNvPr>
          <p:cNvSpPr>
            <a:spLocks noGrp="1"/>
          </p:cNvSpPr>
          <p:nvPr>
            <p:ph type="title"/>
          </p:nvPr>
        </p:nvSpPr>
        <p:spPr>
          <a:xfrm>
            <a:off x="524256" y="516804"/>
            <a:ext cx="6594189" cy="1625210"/>
          </a:xfrm>
        </p:spPr>
        <p:txBody>
          <a:bodyPr>
            <a:normAutofit/>
          </a:bodyPr>
          <a:lstStyle/>
          <a:p>
            <a:r>
              <a:rPr lang="en-US">
                <a:solidFill>
                  <a:srgbClr val="FFFFFF"/>
                </a:solidFill>
              </a:rPr>
              <a:t>What is a Global firm?</a:t>
            </a:r>
          </a:p>
        </p:txBody>
      </p:sp>
      <p:sp>
        <p:nvSpPr>
          <p:cNvPr id="11" name="Rectangle 10">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23D6269-3E75-4041-B874-DD35DCBE1741}"/>
              </a:ext>
            </a:extLst>
          </p:cNvPr>
          <p:cNvPicPr>
            <a:picLocks noChangeAspect="1"/>
          </p:cNvPicPr>
          <p:nvPr/>
        </p:nvPicPr>
        <p:blipFill>
          <a:blip r:embed="rId2"/>
          <a:stretch>
            <a:fillRect/>
          </a:stretch>
        </p:blipFill>
        <p:spPr>
          <a:xfrm>
            <a:off x="566744" y="2769992"/>
            <a:ext cx="6579910" cy="3427477"/>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51653BF-3BCB-4445-816D-B68E4951915A}"/>
              </a:ext>
            </a:extLst>
          </p:cNvPr>
          <p:cNvSpPr>
            <a:spLocks noGrp="1"/>
          </p:cNvSpPr>
          <p:nvPr>
            <p:ph idx="1"/>
          </p:nvPr>
        </p:nvSpPr>
        <p:spPr>
          <a:xfrm>
            <a:off x="7623413" y="917725"/>
            <a:ext cx="4044331" cy="4852362"/>
          </a:xfrm>
        </p:spPr>
        <p:txBody>
          <a:bodyPr anchor="ctr">
            <a:normAutofit/>
          </a:bodyPr>
          <a:lstStyle/>
          <a:p>
            <a:pPr marL="0" indent="0">
              <a:buNone/>
            </a:pPr>
            <a:r>
              <a:rPr lang="en-US" b="1" i="0" u="none" strike="noStrike" baseline="0" dirty="0">
                <a:solidFill>
                  <a:srgbClr val="FFC000"/>
                </a:solidFill>
                <a:latin typeface="ArialNarrowMTPro-Bold"/>
              </a:rPr>
              <a:t>Global firm:  </a:t>
            </a:r>
            <a:r>
              <a:rPr lang="en-US" b="0" i="0" u="none" strike="noStrike" baseline="0" dirty="0">
                <a:solidFill>
                  <a:srgbClr val="FFFFFF"/>
                </a:solidFill>
                <a:latin typeface="TimesLTPro-Roman"/>
              </a:rPr>
              <a:t>A firm that, by operating in more than one country, gains R&amp;D, production, marketing, and financial advantages in its costs and reputation that are not available to purely domestic competitors.</a:t>
            </a:r>
            <a:endParaRPr lang="en-US" dirty="0">
              <a:solidFill>
                <a:srgbClr val="FFFFFF"/>
              </a:solidFill>
            </a:endParaRPr>
          </a:p>
        </p:txBody>
      </p:sp>
    </p:spTree>
    <p:extLst>
      <p:ext uri="{BB962C8B-B14F-4D97-AF65-F5344CB8AC3E}">
        <p14:creationId xmlns:p14="http://schemas.microsoft.com/office/powerpoint/2010/main" val="1463096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454D6-97C5-4A6C-9537-53119EBA00F6}"/>
              </a:ext>
            </a:extLst>
          </p:cNvPr>
          <p:cNvSpPr>
            <a:spLocks noGrp="1"/>
          </p:cNvSpPr>
          <p:nvPr>
            <p:ph type="title"/>
          </p:nvPr>
        </p:nvSpPr>
        <p:spPr>
          <a:xfrm>
            <a:off x="2331346" y="225016"/>
            <a:ext cx="9170158" cy="1325563"/>
          </a:xfrm>
        </p:spPr>
        <p:txBody>
          <a:bodyPr/>
          <a:lstStyle/>
          <a:p>
            <a:r>
              <a:rPr lang="en-US" dirty="0"/>
              <a:t>Example of Global firms</a:t>
            </a:r>
          </a:p>
        </p:txBody>
      </p:sp>
      <p:sp>
        <p:nvSpPr>
          <p:cNvPr id="3" name="Content Placeholder 2">
            <a:extLst>
              <a:ext uri="{FF2B5EF4-FFF2-40B4-BE49-F238E27FC236}">
                <a16:creationId xmlns:a16="http://schemas.microsoft.com/office/drawing/2014/main" id="{A69A2332-A43D-4F64-8CFB-2C51CFD8B4A6}"/>
              </a:ext>
            </a:extLst>
          </p:cNvPr>
          <p:cNvSpPr>
            <a:spLocks noGrp="1"/>
          </p:cNvSpPr>
          <p:nvPr>
            <p:ph idx="1"/>
          </p:nvPr>
        </p:nvSpPr>
        <p:spPr>
          <a:xfrm>
            <a:off x="838200" y="1825625"/>
            <a:ext cx="6830961" cy="4351338"/>
          </a:xfrm>
        </p:spPr>
        <p:txBody>
          <a:bodyPr>
            <a:normAutofit fontScale="77500" lnSpcReduction="20000"/>
          </a:bodyPr>
          <a:lstStyle/>
          <a:p>
            <a:pPr marL="0" indent="0" algn="l">
              <a:lnSpc>
                <a:spcPct val="120000"/>
              </a:lnSpc>
              <a:buNone/>
            </a:pPr>
            <a:r>
              <a:rPr lang="en-US" sz="2400" b="0" i="0" u="none" strike="noStrike" baseline="0">
                <a:latin typeface="TimesLTPro-Roman"/>
              </a:rPr>
              <a:t>U.S.-based Otis Elevator, the world’s largest elevator maker, is headquartered in Farmington, Connecticut. However, it offers products in more than 200 countries and achieves 83 percent of its sales from outside the United States. It gets elevator door systems from France, small geared parts from Spain, electronics from Germany, and special motor drives from Japan. It operates manufacturing facilities in the Americas, Europe, and Asia and engineering and test centers in the United States, Austria, Brazil, China, Czech Republic, France, Germany, India, Italy, Japan, Korea, and Spain. In turn, Otis Elevator is a wholly owned subsidiary of global commercial and aerospace giant United Technologies Corporation.5 Many of today’s global corporations—both large and small—have become truly borderless.</a:t>
            </a:r>
            <a:endParaRPr lang="en-US" sz="3600" dirty="0"/>
          </a:p>
        </p:txBody>
      </p:sp>
      <p:pic>
        <p:nvPicPr>
          <p:cNvPr id="4" name="Picture 3">
            <a:extLst>
              <a:ext uri="{FF2B5EF4-FFF2-40B4-BE49-F238E27FC236}">
                <a16:creationId xmlns:a16="http://schemas.microsoft.com/office/drawing/2014/main" id="{9C4472E7-8F5A-4E47-8C1D-ADB82095C3E8}"/>
              </a:ext>
            </a:extLst>
          </p:cNvPr>
          <p:cNvPicPr>
            <a:picLocks noChangeAspect="1"/>
          </p:cNvPicPr>
          <p:nvPr/>
        </p:nvPicPr>
        <p:blipFill>
          <a:blip r:embed="rId3"/>
          <a:stretch>
            <a:fillRect/>
          </a:stretch>
        </p:blipFill>
        <p:spPr>
          <a:xfrm>
            <a:off x="7801897" y="2309441"/>
            <a:ext cx="3982113" cy="3486675"/>
          </a:xfrm>
          <a:prstGeom prst="rect">
            <a:avLst/>
          </a:prstGeom>
        </p:spPr>
      </p:pic>
      <p:pic>
        <p:nvPicPr>
          <p:cNvPr id="5" name="Picture 4">
            <a:extLst>
              <a:ext uri="{FF2B5EF4-FFF2-40B4-BE49-F238E27FC236}">
                <a16:creationId xmlns:a16="http://schemas.microsoft.com/office/drawing/2014/main" id="{BCF9720E-4643-4902-8FAE-AB9D3BE1A02F}"/>
              </a:ext>
            </a:extLst>
          </p:cNvPr>
          <p:cNvPicPr>
            <a:picLocks noChangeAspect="1"/>
          </p:cNvPicPr>
          <p:nvPr/>
        </p:nvPicPr>
        <p:blipFill>
          <a:blip r:embed="rId4"/>
          <a:stretch>
            <a:fillRect/>
          </a:stretch>
        </p:blipFill>
        <p:spPr>
          <a:xfrm>
            <a:off x="8598311" y="1488312"/>
            <a:ext cx="2050025" cy="674626"/>
          </a:xfrm>
          <a:prstGeom prst="rect">
            <a:avLst/>
          </a:prstGeom>
        </p:spPr>
      </p:pic>
    </p:spTree>
    <p:extLst>
      <p:ext uri="{BB962C8B-B14F-4D97-AF65-F5344CB8AC3E}">
        <p14:creationId xmlns:p14="http://schemas.microsoft.com/office/powerpoint/2010/main" val="1706830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C78AE-78A9-4FE8-90B9-343D9EFE2575}"/>
              </a:ext>
            </a:extLst>
          </p:cNvPr>
          <p:cNvSpPr>
            <a:spLocks noGrp="1"/>
          </p:cNvSpPr>
          <p:nvPr>
            <p:ph type="title"/>
          </p:nvPr>
        </p:nvSpPr>
        <p:spPr>
          <a:xfrm>
            <a:off x="2434364" y="210268"/>
            <a:ext cx="9170158" cy="1325563"/>
          </a:xfrm>
        </p:spPr>
        <p:txBody>
          <a:bodyPr>
            <a:normAutofit/>
          </a:bodyPr>
          <a:lstStyle/>
          <a:p>
            <a:r>
              <a:rPr lang="en-US" sz="2400" b="1" i="0" u="none" strike="noStrike" baseline="0" dirty="0">
                <a:latin typeface="ArialNarrowMTPro-Bold"/>
              </a:rPr>
              <a:t>2. Major international Marketing Decisions</a:t>
            </a:r>
            <a:endParaRPr lang="en-US" sz="5400" dirty="0"/>
          </a:p>
        </p:txBody>
      </p:sp>
      <p:pic>
        <p:nvPicPr>
          <p:cNvPr id="5" name="Picture 4">
            <a:extLst>
              <a:ext uri="{FF2B5EF4-FFF2-40B4-BE49-F238E27FC236}">
                <a16:creationId xmlns:a16="http://schemas.microsoft.com/office/drawing/2014/main" id="{56B49A72-A725-43EE-A531-5EAC666D5495}"/>
              </a:ext>
            </a:extLst>
          </p:cNvPr>
          <p:cNvPicPr>
            <a:picLocks noChangeAspect="1"/>
          </p:cNvPicPr>
          <p:nvPr/>
        </p:nvPicPr>
        <p:blipFill>
          <a:blip r:embed="rId2"/>
          <a:stretch>
            <a:fillRect/>
          </a:stretch>
        </p:blipFill>
        <p:spPr>
          <a:xfrm>
            <a:off x="516193" y="2087477"/>
            <a:ext cx="11506077" cy="2683046"/>
          </a:xfrm>
          <a:prstGeom prst="rect">
            <a:avLst/>
          </a:prstGeom>
        </p:spPr>
      </p:pic>
    </p:spTree>
    <p:extLst>
      <p:ext uri="{BB962C8B-B14F-4D97-AF65-F5344CB8AC3E}">
        <p14:creationId xmlns:p14="http://schemas.microsoft.com/office/powerpoint/2010/main" val="383365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442449"/>
            <a:ext cx="9170158" cy="840659"/>
          </a:xfrm>
          <a:solidFill>
            <a:srgbClr val="0A1F61"/>
          </a:solidFill>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838200" y="1592826"/>
            <a:ext cx="11196484" cy="4527755"/>
          </a:xfrm>
        </p:spPr>
        <p:txBody>
          <a:bodyPr>
            <a:normAutofit fontScale="92500" lnSpcReduction="20000"/>
          </a:bodyPr>
          <a:lstStyle/>
          <a:p>
            <a:pPr marL="0" indent="0">
              <a:buNone/>
            </a:pPr>
            <a:r>
              <a:rPr lang="en-US" b="1" dirty="0">
                <a:solidFill>
                  <a:srgbClr val="960000"/>
                </a:solidFill>
              </a:rPr>
              <a:t>2.1.1. The international trade system:</a:t>
            </a:r>
          </a:p>
          <a:p>
            <a:pPr algn="l">
              <a:lnSpc>
                <a:spcPct val="110000"/>
              </a:lnSpc>
            </a:pPr>
            <a:r>
              <a:rPr lang="en-US" sz="2000" b="0" u="none" strike="noStrike" baseline="0" dirty="0">
                <a:latin typeface="TimesLTPro-Roman"/>
              </a:rPr>
              <a:t>Companies looking abroad must start by understanding the international </a:t>
            </a:r>
            <a:r>
              <a:rPr lang="en-US" sz="2000" b="0" u="none" strike="noStrike" baseline="0" dirty="0">
                <a:latin typeface="TimesLTPro-Italic"/>
              </a:rPr>
              <a:t>trade system</a:t>
            </a:r>
            <a:r>
              <a:rPr lang="en-US" sz="2000" b="0" u="none" strike="noStrike" baseline="0" dirty="0">
                <a:latin typeface="TimesLTPro-Roman"/>
              </a:rPr>
              <a:t>.</a:t>
            </a:r>
          </a:p>
          <a:p>
            <a:pPr marL="0" indent="0" algn="l">
              <a:lnSpc>
                <a:spcPct val="110000"/>
              </a:lnSpc>
              <a:buNone/>
            </a:pPr>
            <a:r>
              <a:rPr lang="en-US" sz="2400" b="1" u="none" strike="noStrike" baseline="0" dirty="0">
                <a:solidFill>
                  <a:schemeClr val="accent2">
                    <a:lumMod val="75000"/>
                  </a:schemeClr>
                </a:solidFill>
                <a:latin typeface="TimesLTPro-Roman"/>
              </a:rPr>
              <a:t>2.1.1.1. Restrictions on trade between nations</a:t>
            </a:r>
            <a:r>
              <a:rPr lang="en-US" sz="2000" b="0" u="none" strike="noStrike" baseline="0" dirty="0">
                <a:solidFill>
                  <a:srgbClr val="0070C0"/>
                </a:solidFill>
                <a:latin typeface="TimesLTPro-Roman"/>
              </a:rPr>
              <a:t>:</a:t>
            </a:r>
          </a:p>
          <a:p>
            <a:pPr lvl="1">
              <a:lnSpc>
                <a:spcPct val="110000"/>
              </a:lnSpc>
            </a:pPr>
            <a:r>
              <a:rPr lang="en-US" sz="2000" b="1" u="none" strike="noStrike" baseline="0" dirty="0">
                <a:solidFill>
                  <a:srgbClr val="0070C0"/>
                </a:solidFill>
                <a:latin typeface="TimesLTPro-Italic"/>
              </a:rPr>
              <a:t>Tariffs </a:t>
            </a:r>
            <a:r>
              <a:rPr lang="en-US" sz="2000" b="1" u="none" strike="noStrike" baseline="0" dirty="0">
                <a:solidFill>
                  <a:srgbClr val="0070C0"/>
                </a:solidFill>
                <a:latin typeface="TimesLTPro-Roman"/>
              </a:rPr>
              <a:t>or </a:t>
            </a:r>
            <a:r>
              <a:rPr lang="en-US" sz="2000" b="1" u="none" strike="noStrike" baseline="0" dirty="0">
                <a:solidFill>
                  <a:srgbClr val="0070C0"/>
                </a:solidFill>
                <a:latin typeface="TimesLTPro-Italic"/>
              </a:rPr>
              <a:t>duties</a:t>
            </a:r>
            <a:r>
              <a:rPr lang="en-US" sz="2000" b="1" u="none" strike="noStrike" baseline="0" dirty="0">
                <a:solidFill>
                  <a:srgbClr val="0070C0"/>
                </a:solidFill>
                <a:latin typeface="TimesLTPro-Roman"/>
              </a:rPr>
              <a:t>: </a:t>
            </a:r>
            <a:r>
              <a:rPr lang="en-US" sz="2000" b="0" u="none" strike="noStrike" baseline="0" dirty="0">
                <a:latin typeface="TimesLTPro-Roman"/>
              </a:rPr>
              <a:t>taxes on certain imported products designed to raise revenue or protect domestic firms. Tariffs and duties are often used to force favorable trade behaviors from other nations.</a:t>
            </a:r>
          </a:p>
          <a:p>
            <a:pPr lvl="1">
              <a:lnSpc>
                <a:spcPct val="110000"/>
              </a:lnSpc>
            </a:pPr>
            <a:r>
              <a:rPr lang="en-US" sz="2000" b="1" u="none" strike="noStrike" baseline="0" dirty="0">
                <a:solidFill>
                  <a:srgbClr val="0070C0"/>
                </a:solidFill>
                <a:latin typeface="TimesLTPro-Roman"/>
              </a:rPr>
              <a:t>Quotas: </a:t>
            </a:r>
            <a:r>
              <a:rPr lang="en-US" sz="2000" b="0" u="none" strike="noStrike" baseline="0" dirty="0">
                <a:latin typeface="TimesLTPro-Roman"/>
              </a:rPr>
              <a:t>limits on the amount of foreign imports that they will accept in certain product categories. The purpose of a quota is to conserve on foreign exchange and protect local industry and employment. </a:t>
            </a:r>
          </a:p>
          <a:p>
            <a:pPr lvl="1">
              <a:lnSpc>
                <a:spcPct val="110000"/>
              </a:lnSpc>
            </a:pPr>
            <a:r>
              <a:rPr lang="en-US" sz="2000" b="1" u="none" strike="noStrike" baseline="0" dirty="0">
                <a:solidFill>
                  <a:srgbClr val="0070C0"/>
                </a:solidFill>
                <a:latin typeface="TimesLTPro-Italic"/>
              </a:rPr>
              <a:t>Exchange controls</a:t>
            </a:r>
            <a:r>
              <a:rPr lang="en-US" sz="2000" b="0" u="none" strike="noStrike" baseline="0" dirty="0">
                <a:solidFill>
                  <a:srgbClr val="0070C0"/>
                </a:solidFill>
                <a:latin typeface="TimesLTPro-Roman"/>
              </a:rPr>
              <a:t>: </a:t>
            </a:r>
            <a:r>
              <a:rPr lang="en-US" sz="2000" b="0" u="none" strike="noStrike" baseline="0" dirty="0">
                <a:latin typeface="TimesLTPro-Roman"/>
              </a:rPr>
              <a:t>which limit the amount of foreign exchange and the exchange rate against other currencies.</a:t>
            </a:r>
          </a:p>
          <a:p>
            <a:pPr lvl="1">
              <a:lnSpc>
                <a:spcPct val="110000"/>
              </a:lnSpc>
            </a:pPr>
            <a:r>
              <a:rPr lang="en-US" sz="2000" b="1" dirty="0">
                <a:solidFill>
                  <a:srgbClr val="0070C0"/>
                </a:solidFill>
                <a:latin typeface="TimesLTPro-Italic"/>
              </a:rPr>
              <a:t>Nontariff trade barriers: </a:t>
            </a:r>
            <a:r>
              <a:rPr lang="en-US" sz="2000" dirty="0">
                <a:latin typeface="TimesLTPro-Roman"/>
              </a:rPr>
              <a:t>such as biases against its bids, restrictive product standards, or excessive host-country regulations or enforcement. (Walmart in India limited its expansion because the Indian government requires foreign retailers in India to buy 30 percent of the merchandise they sell from local </a:t>
            </a:r>
            <a:r>
              <a:rPr lang="en-US" sz="2000" dirty="0" err="1">
                <a:latin typeface="TimesLTPro-Roman"/>
              </a:rPr>
              <a:t>smallbusinesses</a:t>
            </a:r>
            <a:r>
              <a:rPr lang="en-US" sz="2000" dirty="0">
                <a:latin typeface="TimesLTPro-Roman"/>
              </a:rPr>
              <a:t>. Such a requirement is nearly impossible for Walmart because small suppliers can’t produce the quantities of goods needed by the giant retailer. </a:t>
            </a:r>
          </a:p>
          <a:p>
            <a:pPr algn="l"/>
            <a:endParaRPr lang="en-US" b="1" dirty="0">
              <a:solidFill>
                <a:srgbClr val="960000"/>
              </a:solidFill>
            </a:endParaRPr>
          </a:p>
        </p:txBody>
      </p:sp>
    </p:spTree>
    <p:extLst>
      <p:ext uri="{BB962C8B-B14F-4D97-AF65-F5344CB8AC3E}">
        <p14:creationId xmlns:p14="http://schemas.microsoft.com/office/powerpoint/2010/main" val="2059670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442449"/>
            <a:ext cx="9170158" cy="840659"/>
          </a:xfrm>
          <a:solidFill>
            <a:srgbClr val="0A1F61"/>
          </a:solidFill>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838200" y="1592826"/>
            <a:ext cx="11196484" cy="4527755"/>
          </a:xfrm>
        </p:spPr>
        <p:txBody>
          <a:bodyPr>
            <a:normAutofit/>
          </a:bodyPr>
          <a:lstStyle/>
          <a:p>
            <a:pPr marL="0" indent="0">
              <a:buNone/>
            </a:pPr>
            <a:r>
              <a:rPr lang="en-US" b="1" dirty="0">
                <a:solidFill>
                  <a:srgbClr val="960000"/>
                </a:solidFill>
              </a:rPr>
              <a:t>2.1.1. The international trade system:</a:t>
            </a:r>
          </a:p>
          <a:p>
            <a:pPr marL="0" indent="0" algn="l">
              <a:lnSpc>
                <a:spcPct val="110000"/>
              </a:lnSpc>
              <a:buNone/>
            </a:pPr>
            <a:r>
              <a:rPr lang="en-US" sz="2400" b="1" u="none" strike="noStrike" baseline="0" dirty="0">
                <a:solidFill>
                  <a:schemeClr val="accent2">
                    <a:lumMod val="75000"/>
                  </a:schemeClr>
                </a:solidFill>
                <a:latin typeface="TimesLTPro-Roman"/>
              </a:rPr>
              <a:t>2.1.1.2. The World Trade Organization: </a:t>
            </a:r>
            <a:endParaRPr lang="en-US" sz="2000" b="0" u="none" strike="noStrike" baseline="0" dirty="0">
              <a:solidFill>
                <a:srgbClr val="0070C0"/>
              </a:solidFill>
              <a:latin typeface="TimesLTPro-Roman"/>
            </a:endParaRPr>
          </a:p>
          <a:p>
            <a:pPr lvl="1">
              <a:lnSpc>
                <a:spcPct val="100000"/>
              </a:lnSpc>
            </a:pPr>
            <a:r>
              <a:rPr lang="en-US" sz="2000" dirty="0">
                <a:latin typeface="TimesLTPro-Roman"/>
              </a:rPr>
              <a:t>the WTO promotes trade by reducing tariffs and other international trade barriers. it also imposes international trade sanctions and mediates global trade disputes.</a:t>
            </a:r>
          </a:p>
        </p:txBody>
      </p:sp>
      <p:pic>
        <p:nvPicPr>
          <p:cNvPr id="4" name="Picture 3">
            <a:extLst>
              <a:ext uri="{FF2B5EF4-FFF2-40B4-BE49-F238E27FC236}">
                <a16:creationId xmlns:a16="http://schemas.microsoft.com/office/drawing/2014/main" id="{AEFC39EA-4D12-42C2-81EF-BCBE6E174CAD}"/>
              </a:ext>
            </a:extLst>
          </p:cNvPr>
          <p:cNvPicPr>
            <a:picLocks noChangeAspect="1"/>
          </p:cNvPicPr>
          <p:nvPr/>
        </p:nvPicPr>
        <p:blipFill>
          <a:blip r:embed="rId2"/>
          <a:stretch>
            <a:fillRect/>
          </a:stretch>
        </p:blipFill>
        <p:spPr>
          <a:xfrm>
            <a:off x="2227007" y="3429000"/>
            <a:ext cx="8011616" cy="2366628"/>
          </a:xfrm>
          <a:prstGeom prst="rect">
            <a:avLst/>
          </a:prstGeom>
        </p:spPr>
      </p:pic>
    </p:spTree>
    <p:extLst>
      <p:ext uri="{BB962C8B-B14F-4D97-AF65-F5344CB8AC3E}">
        <p14:creationId xmlns:p14="http://schemas.microsoft.com/office/powerpoint/2010/main" val="38654855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4060056" y="309717"/>
            <a:ext cx="8131944" cy="972654"/>
          </a:xfrm>
          <a:solidFill>
            <a:srgbClr val="0A1F61"/>
          </a:solidFill>
        </p:spPr>
        <p:txBody>
          <a:bodyPr>
            <a:noAutofit/>
          </a:bodyPr>
          <a:lstStyle/>
          <a:p>
            <a:r>
              <a:rPr lang="en-US" sz="2800" dirty="0">
                <a:latin typeface="ArialNarrowMTPro-Bold"/>
              </a:rPr>
              <a:t>2.1</a:t>
            </a:r>
            <a:r>
              <a:rPr lang="en-US" sz="2800" dirty="0"/>
              <a:t>. </a:t>
            </a:r>
            <a:r>
              <a:rPr lang="en-US" sz="2800" dirty="0">
                <a:latin typeface="ArialNarrowMTPro-Bold"/>
              </a:rPr>
              <a:t>L</a:t>
            </a:r>
            <a:r>
              <a:rPr lang="en-US" sz="2800" b="1" i="0" u="none" strike="noStrike" baseline="0" dirty="0">
                <a:latin typeface="ArialNarrowMTPro-Bold"/>
              </a:rPr>
              <a:t>ooking at the global Marketing environment</a:t>
            </a:r>
            <a:r>
              <a:rPr lang="en-US" sz="2800" dirty="0"/>
              <a:t> </a:t>
            </a:r>
          </a:p>
        </p:txBody>
      </p:sp>
      <p:sp>
        <p:nvSpPr>
          <p:cNvPr id="12" name="Rectangle 11">
            <a:extLst>
              <a:ext uri="{FF2B5EF4-FFF2-40B4-BE49-F238E27FC236}">
                <a16:creationId xmlns:a16="http://schemas.microsoft.com/office/drawing/2014/main" id="{F88DA1F7-243F-4238-B2E5-D9BC0A53C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80" cy="6858000"/>
          </a:xfrm>
          <a:prstGeom prst="rect">
            <a:avLst/>
          </a:prstGeom>
          <a:solidFill>
            <a:srgbClr val="5046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9">
            <a:extLst>
              <a:ext uri="{FF2B5EF4-FFF2-40B4-BE49-F238E27FC236}">
                <a16:creationId xmlns:a16="http://schemas.microsoft.com/office/drawing/2014/main" id="{A7FC5E3B-10AB-47E5-A8FC-14E8B42CE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484632"/>
            <a:ext cx="3131819"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D76C2A61-C5E8-4C5B-B107-2BFC0F196E26}"/>
              </a:ext>
            </a:extLst>
          </p:cNvPr>
          <p:cNvPicPr>
            <a:picLocks noChangeAspect="1"/>
          </p:cNvPicPr>
          <p:nvPr/>
        </p:nvPicPr>
        <p:blipFill>
          <a:blip r:embed="rId2"/>
          <a:stretch>
            <a:fillRect/>
          </a:stretch>
        </p:blipFill>
        <p:spPr>
          <a:xfrm>
            <a:off x="1257046" y="4294356"/>
            <a:ext cx="1642818" cy="1635351"/>
          </a:xfrm>
          <a:prstGeom prst="rect">
            <a:avLst/>
          </a:prstGeom>
        </p:spPr>
      </p:pic>
      <p:pic>
        <p:nvPicPr>
          <p:cNvPr id="5" name="Picture 4">
            <a:extLst>
              <a:ext uri="{FF2B5EF4-FFF2-40B4-BE49-F238E27FC236}">
                <a16:creationId xmlns:a16="http://schemas.microsoft.com/office/drawing/2014/main" id="{F0BC3145-F01D-4A84-8432-1717011AB6E9}"/>
              </a:ext>
            </a:extLst>
          </p:cNvPr>
          <p:cNvPicPr>
            <a:picLocks noChangeAspect="1"/>
          </p:cNvPicPr>
          <p:nvPr/>
        </p:nvPicPr>
        <p:blipFill>
          <a:blip r:embed="rId3"/>
          <a:stretch>
            <a:fillRect/>
          </a:stretch>
        </p:blipFill>
        <p:spPr>
          <a:xfrm>
            <a:off x="804672" y="733897"/>
            <a:ext cx="2518317" cy="1357916"/>
          </a:xfrm>
          <a:prstGeom prst="rect">
            <a:avLst/>
          </a:prstGeom>
        </p:spPr>
      </p:pic>
      <p:pic>
        <p:nvPicPr>
          <p:cNvPr id="6" name="Picture 5">
            <a:extLst>
              <a:ext uri="{FF2B5EF4-FFF2-40B4-BE49-F238E27FC236}">
                <a16:creationId xmlns:a16="http://schemas.microsoft.com/office/drawing/2014/main" id="{8D960A7A-2397-4250-9F83-26F4706DD254}"/>
              </a:ext>
            </a:extLst>
          </p:cNvPr>
          <p:cNvPicPr>
            <a:picLocks noChangeAspect="1"/>
          </p:cNvPicPr>
          <p:nvPr/>
        </p:nvPicPr>
        <p:blipFill>
          <a:blip r:embed="rId4"/>
          <a:stretch>
            <a:fillRect/>
          </a:stretch>
        </p:blipFill>
        <p:spPr>
          <a:xfrm>
            <a:off x="804672" y="2561697"/>
            <a:ext cx="2518317" cy="1383494"/>
          </a:xfrm>
          <a:prstGeom prst="rect">
            <a:avLst/>
          </a:prstGeom>
          <a:effectLst/>
        </p:spPr>
      </p:pic>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4268723" y="1519083"/>
            <a:ext cx="7438645" cy="4704736"/>
          </a:xfrm>
        </p:spPr>
        <p:txBody>
          <a:bodyPr>
            <a:normAutofit/>
          </a:bodyPr>
          <a:lstStyle/>
          <a:p>
            <a:pPr marL="0" indent="0">
              <a:buNone/>
            </a:pPr>
            <a:r>
              <a:rPr lang="en-US" sz="3200" b="1" dirty="0">
                <a:solidFill>
                  <a:srgbClr val="960000"/>
                </a:solidFill>
              </a:rPr>
              <a:t>2.1.1. The international trade system:</a:t>
            </a:r>
          </a:p>
          <a:p>
            <a:pPr marL="0" indent="0">
              <a:buNone/>
            </a:pPr>
            <a:r>
              <a:rPr lang="en-US" b="1" dirty="0">
                <a:solidFill>
                  <a:schemeClr val="accent2">
                    <a:lumMod val="75000"/>
                  </a:schemeClr>
                </a:solidFill>
                <a:latin typeface="TimesLTPro-Roman"/>
              </a:rPr>
              <a:t>2.1.1.3. Regional Free Trade Zones: </a:t>
            </a:r>
          </a:p>
          <a:p>
            <a:pPr lvl="1"/>
            <a:r>
              <a:rPr lang="en-US" dirty="0">
                <a:latin typeface="TimesLTPro-Roman"/>
              </a:rPr>
              <a:t>Certain countries have formed free trade zones or economic communities. These are groups of nations organized to work toward common goals in the regulation of international trade. </a:t>
            </a:r>
          </a:p>
          <a:p>
            <a:pPr lvl="1"/>
            <a:r>
              <a:rPr lang="en-US" dirty="0">
                <a:latin typeface="TimesLTPro-Roman"/>
              </a:rPr>
              <a:t>Examples of Regional Free Trade Zones: </a:t>
            </a:r>
          </a:p>
          <a:p>
            <a:pPr lvl="2"/>
            <a:r>
              <a:rPr lang="en-US" sz="2400" dirty="0">
                <a:latin typeface="TimesLTPro-Roman"/>
              </a:rPr>
              <a:t>European Union (EU).</a:t>
            </a:r>
          </a:p>
          <a:p>
            <a:pPr lvl="2"/>
            <a:r>
              <a:rPr lang="en-US" sz="2400" dirty="0">
                <a:latin typeface="TimesLTPro-Roman"/>
              </a:rPr>
              <a:t>North American Free Trade Agreement (NAFTA)</a:t>
            </a:r>
          </a:p>
          <a:p>
            <a:pPr lvl="2"/>
            <a:r>
              <a:rPr lang="en-US" sz="2400" dirty="0">
                <a:latin typeface="TimesLTPro-Roman"/>
              </a:rPr>
              <a:t>Gulf Cooperation Council (GCC)</a:t>
            </a:r>
          </a:p>
        </p:txBody>
      </p:sp>
    </p:spTree>
    <p:extLst>
      <p:ext uri="{BB962C8B-B14F-4D97-AF65-F5344CB8AC3E}">
        <p14:creationId xmlns:p14="http://schemas.microsoft.com/office/powerpoint/2010/main" val="1564617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442449"/>
            <a:ext cx="9170158" cy="840659"/>
          </a:xfrm>
          <a:solidFill>
            <a:srgbClr val="0A1F61"/>
          </a:solidFill>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838200" y="1592826"/>
            <a:ext cx="11196484" cy="4527755"/>
          </a:xfrm>
        </p:spPr>
        <p:txBody>
          <a:bodyPr>
            <a:normAutofit/>
          </a:bodyPr>
          <a:lstStyle/>
          <a:p>
            <a:pPr marL="0" indent="0">
              <a:buNone/>
            </a:pPr>
            <a:r>
              <a:rPr lang="en-US" b="1" dirty="0">
                <a:solidFill>
                  <a:srgbClr val="960000"/>
                </a:solidFill>
              </a:rPr>
              <a:t>2.1.2. The Economic Environment</a:t>
            </a:r>
          </a:p>
        </p:txBody>
      </p:sp>
      <p:graphicFrame>
        <p:nvGraphicFramePr>
          <p:cNvPr id="5" name="Diagram 4">
            <a:extLst>
              <a:ext uri="{FF2B5EF4-FFF2-40B4-BE49-F238E27FC236}">
                <a16:creationId xmlns:a16="http://schemas.microsoft.com/office/drawing/2014/main" id="{162BE42A-C3B0-4962-8B94-6BBF4EE51AFA}"/>
              </a:ext>
            </a:extLst>
          </p:cNvPr>
          <p:cNvGraphicFramePr/>
          <p:nvPr>
            <p:extLst>
              <p:ext uri="{D42A27DB-BD31-4B8C-83A1-F6EECF244321}">
                <p14:modId xmlns:p14="http://schemas.microsoft.com/office/powerpoint/2010/main" val="2567953477"/>
              </p:ext>
            </p:extLst>
          </p:nvPr>
        </p:nvGraphicFramePr>
        <p:xfrm>
          <a:off x="2345874" y="2344993"/>
          <a:ext cx="7239819" cy="35573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00126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D5743-4872-4F93-A0F2-8BD23502774E}"/>
              </a:ext>
            </a:extLst>
          </p:cNvPr>
          <p:cNvSpPr>
            <a:spLocks noGrp="1"/>
          </p:cNvSpPr>
          <p:nvPr>
            <p:ph type="title"/>
          </p:nvPr>
        </p:nvSpPr>
        <p:spPr>
          <a:xfrm>
            <a:off x="2357218" y="523309"/>
            <a:ext cx="9170158" cy="742721"/>
          </a:xfrm>
        </p:spPr>
        <p:txBody>
          <a:bodyPr/>
          <a:lstStyle/>
          <a:p>
            <a:r>
              <a:rPr lang="en-US" b="1" dirty="0">
                <a:solidFill>
                  <a:srgbClr val="FFFF00"/>
                </a:solidFill>
              </a:rPr>
              <a:t>1. Industrial structure: </a:t>
            </a:r>
            <a:endParaRPr lang="en-US" dirty="0">
              <a:solidFill>
                <a:srgbClr val="FFFF00"/>
              </a:solidFill>
            </a:endParaRPr>
          </a:p>
        </p:txBody>
      </p:sp>
      <p:graphicFrame>
        <p:nvGraphicFramePr>
          <p:cNvPr id="4" name="Diagram 3">
            <a:extLst>
              <a:ext uri="{FF2B5EF4-FFF2-40B4-BE49-F238E27FC236}">
                <a16:creationId xmlns:a16="http://schemas.microsoft.com/office/drawing/2014/main" id="{F0AB450D-82FD-4101-A4D3-F2336143C18C}"/>
              </a:ext>
            </a:extLst>
          </p:cNvPr>
          <p:cNvGraphicFramePr/>
          <p:nvPr>
            <p:extLst>
              <p:ext uri="{D42A27DB-BD31-4B8C-83A1-F6EECF244321}">
                <p14:modId xmlns:p14="http://schemas.microsoft.com/office/powerpoint/2010/main" val="2542992960"/>
              </p:ext>
            </p:extLst>
          </p:nvPr>
        </p:nvGraphicFramePr>
        <p:xfrm>
          <a:off x="2647239" y="2531635"/>
          <a:ext cx="6138607" cy="2933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0C0E98E0-B429-4780-95E4-8056379D2A00}"/>
              </a:ext>
            </a:extLst>
          </p:cNvPr>
          <p:cNvSpPr txBox="1"/>
          <p:nvPr/>
        </p:nvSpPr>
        <p:spPr>
          <a:xfrm>
            <a:off x="2850092" y="1941858"/>
            <a:ext cx="5732900" cy="461665"/>
          </a:xfrm>
          <a:prstGeom prst="rect">
            <a:avLst/>
          </a:prstGeom>
          <a:noFill/>
        </p:spPr>
        <p:txBody>
          <a:bodyPr wrap="square">
            <a:spAutoFit/>
          </a:bodyPr>
          <a:lstStyle/>
          <a:p>
            <a:pPr marL="0" indent="0" algn="ctr">
              <a:buNone/>
            </a:pPr>
            <a:r>
              <a:rPr lang="en-US" sz="2400" b="1" u="none" strike="noStrike" baseline="0" dirty="0">
                <a:solidFill>
                  <a:srgbClr val="960000"/>
                </a:solidFill>
                <a:latin typeface="TimesLTPro-Roman"/>
              </a:rPr>
              <a:t>The four types of industrial structures</a:t>
            </a:r>
            <a:endParaRPr lang="en-US" sz="2400" b="1" dirty="0">
              <a:solidFill>
                <a:srgbClr val="960000"/>
              </a:solidFill>
            </a:endParaRPr>
          </a:p>
        </p:txBody>
      </p:sp>
    </p:spTree>
    <p:extLst>
      <p:ext uri="{BB962C8B-B14F-4D97-AF65-F5344CB8AC3E}">
        <p14:creationId xmlns:p14="http://schemas.microsoft.com/office/powerpoint/2010/main" val="2680627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D5743-4872-4F93-A0F2-8BD23502774E}"/>
              </a:ext>
            </a:extLst>
          </p:cNvPr>
          <p:cNvSpPr>
            <a:spLocks noGrp="1"/>
          </p:cNvSpPr>
          <p:nvPr>
            <p:ph type="title"/>
          </p:nvPr>
        </p:nvSpPr>
        <p:spPr>
          <a:xfrm>
            <a:off x="2493579" y="210267"/>
            <a:ext cx="9170158" cy="1325563"/>
          </a:xfrm>
        </p:spPr>
        <p:txBody>
          <a:bodyPr/>
          <a:lstStyle/>
          <a:p>
            <a:r>
              <a:rPr lang="en-US" b="1" dirty="0">
                <a:solidFill>
                  <a:srgbClr val="FFFF00"/>
                </a:solidFill>
              </a:rPr>
              <a:t>1. Industrial structure</a:t>
            </a:r>
            <a:endParaRPr lang="en-US" dirty="0"/>
          </a:p>
        </p:txBody>
      </p:sp>
      <p:sp>
        <p:nvSpPr>
          <p:cNvPr id="3" name="Content Placeholder 2">
            <a:extLst>
              <a:ext uri="{FF2B5EF4-FFF2-40B4-BE49-F238E27FC236}">
                <a16:creationId xmlns:a16="http://schemas.microsoft.com/office/drawing/2014/main" id="{A55BE635-8EA3-4BA9-B1F7-60ADADEB4409}"/>
              </a:ext>
            </a:extLst>
          </p:cNvPr>
          <p:cNvSpPr>
            <a:spLocks noGrp="1"/>
          </p:cNvSpPr>
          <p:nvPr>
            <p:ph idx="1"/>
          </p:nvPr>
        </p:nvSpPr>
        <p:spPr>
          <a:xfrm>
            <a:off x="838200" y="1710813"/>
            <a:ext cx="10515600" cy="4318666"/>
          </a:xfrm>
        </p:spPr>
        <p:txBody>
          <a:bodyPr>
            <a:normAutofit fontScale="92500" lnSpcReduction="20000"/>
          </a:bodyPr>
          <a:lstStyle/>
          <a:p>
            <a:pPr algn="l">
              <a:lnSpc>
                <a:spcPct val="110000"/>
              </a:lnSpc>
            </a:pPr>
            <a:r>
              <a:rPr lang="en-US" sz="2000" b="1" i="1" dirty="0">
                <a:solidFill>
                  <a:srgbClr val="960000"/>
                </a:solidFill>
                <a:latin typeface="TimesLTPro-BoldItalic"/>
              </a:rPr>
              <a:t>Subsistence economies</a:t>
            </a:r>
            <a:r>
              <a:rPr lang="en-US" sz="2000" b="1" i="1" u="none" strike="noStrike" baseline="0" dirty="0">
                <a:solidFill>
                  <a:srgbClr val="960000"/>
                </a:solidFill>
                <a:latin typeface="TimesLTPro-BoldItalic"/>
              </a:rPr>
              <a:t>. </a:t>
            </a:r>
            <a:r>
              <a:rPr lang="en-US" sz="2000" b="0" i="0" u="none" strike="noStrike" baseline="0" dirty="0">
                <a:solidFill>
                  <a:srgbClr val="000000"/>
                </a:solidFill>
                <a:latin typeface="TimesLTPro-Roman"/>
              </a:rPr>
              <a:t>In a subsistence economy, the vast majority of people engage in simple agriculture. These economies offer few market opportunities. Many African countries fall into this category.</a:t>
            </a:r>
          </a:p>
          <a:p>
            <a:pPr algn="l">
              <a:lnSpc>
                <a:spcPct val="110000"/>
              </a:lnSpc>
            </a:pPr>
            <a:r>
              <a:rPr lang="en-US" sz="2000" b="1" i="1" u="none" strike="noStrike" baseline="0" dirty="0">
                <a:solidFill>
                  <a:srgbClr val="960000"/>
                </a:solidFill>
                <a:latin typeface="TimesLTPro-BoldItalic"/>
              </a:rPr>
              <a:t>Raw material exporting economies.</a:t>
            </a:r>
            <a:r>
              <a:rPr lang="en-US" sz="2000" b="1" i="1" u="none" strike="noStrike" baseline="0" dirty="0">
                <a:solidFill>
                  <a:srgbClr val="000000"/>
                </a:solidFill>
                <a:latin typeface="TimesLTPro-BoldItalic"/>
              </a:rPr>
              <a:t> </a:t>
            </a:r>
            <a:r>
              <a:rPr lang="en-US" sz="2000" b="0" i="0" u="none" strike="noStrike" baseline="0" dirty="0">
                <a:solidFill>
                  <a:srgbClr val="000000"/>
                </a:solidFill>
                <a:latin typeface="TimesLTPro-Roman"/>
              </a:rPr>
              <a:t>These economies are rich in one or more natural resources but poor in other ways. Much of their revenue comes from exporting these resources. These countries are good markets for large equipment, tools and supplies, and trucks. If there are many foreign residents and a wealthy upper class, they are also a market for luxury goods.</a:t>
            </a:r>
          </a:p>
          <a:p>
            <a:pPr algn="l">
              <a:lnSpc>
                <a:spcPct val="110000"/>
              </a:lnSpc>
            </a:pPr>
            <a:r>
              <a:rPr lang="en-US" sz="2000" b="1" i="1" u="none" strike="noStrike" baseline="0" dirty="0">
                <a:solidFill>
                  <a:srgbClr val="960000"/>
                </a:solidFill>
                <a:latin typeface="TimesLTPro-BoldItalic"/>
              </a:rPr>
              <a:t>Emerging economies (industrializing economies). </a:t>
            </a:r>
            <a:r>
              <a:rPr lang="en-US" sz="2000" b="0" i="0" u="none" strike="noStrike" baseline="0" dirty="0">
                <a:solidFill>
                  <a:srgbClr val="000000"/>
                </a:solidFill>
                <a:latin typeface="TimesLTPro-Roman"/>
              </a:rPr>
              <a:t>In an emerging economy, fast growth in manufacturing results in rapid overall economic growth. Examples include the BRIC countries—Brazil, Russia, India, and China. As more developed markets stagnate and become increasingly competitive, many marketers are now targeting growth opportunities in emerging markets.</a:t>
            </a:r>
          </a:p>
          <a:p>
            <a:pPr algn="l">
              <a:lnSpc>
                <a:spcPct val="110000"/>
              </a:lnSpc>
            </a:pPr>
            <a:r>
              <a:rPr lang="en-US" sz="2000" b="1" i="1" u="none" strike="noStrike" baseline="0" dirty="0">
                <a:solidFill>
                  <a:srgbClr val="960000"/>
                </a:solidFill>
                <a:latin typeface="TimesLTPro-BoldItalic"/>
              </a:rPr>
              <a:t>Industrial economies. </a:t>
            </a:r>
            <a:r>
              <a:rPr lang="en-US" sz="2000" b="0" i="0" u="none" strike="noStrike" baseline="0" dirty="0">
                <a:solidFill>
                  <a:srgbClr val="000000"/>
                </a:solidFill>
                <a:latin typeface="TimesLTPro-Roman"/>
              </a:rPr>
              <a:t>Industrial economies are major exporters of manufactured goods, services, and investment funds. They trade goods among themselves and also export them to other types of economies for raw materials and semifinished goods. Examples include the United States, Japan, and Norway.</a:t>
            </a:r>
            <a:endParaRPr lang="en-US" sz="3200" dirty="0"/>
          </a:p>
        </p:txBody>
      </p:sp>
    </p:spTree>
    <p:extLst>
      <p:ext uri="{BB962C8B-B14F-4D97-AF65-F5344CB8AC3E}">
        <p14:creationId xmlns:p14="http://schemas.microsoft.com/office/powerpoint/2010/main" val="5174975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D5743-4872-4F93-A0F2-8BD23502774E}"/>
              </a:ext>
            </a:extLst>
          </p:cNvPr>
          <p:cNvSpPr>
            <a:spLocks noGrp="1"/>
          </p:cNvSpPr>
          <p:nvPr>
            <p:ph type="title"/>
          </p:nvPr>
        </p:nvSpPr>
        <p:spPr>
          <a:xfrm>
            <a:off x="2493579" y="210267"/>
            <a:ext cx="9170158" cy="1325563"/>
          </a:xfrm>
        </p:spPr>
        <p:txBody>
          <a:bodyPr/>
          <a:lstStyle/>
          <a:p>
            <a:r>
              <a:rPr lang="en-US" b="1" dirty="0">
                <a:solidFill>
                  <a:srgbClr val="FFFF00"/>
                </a:solidFill>
              </a:rPr>
              <a:t>2. Income distribution</a:t>
            </a:r>
            <a:endParaRPr lang="en-US" dirty="0"/>
          </a:p>
        </p:txBody>
      </p:sp>
      <p:sp>
        <p:nvSpPr>
          <p:cNvPr id="3" name="Content Placeholder 2">
            <a:extLst>
              <a:ext uri="{FF2B5EF4-FFF2-40B4-BE49-F238E27FC236}">
                <a16:creationId xmlns:a16="http://schemas.microsoft.com/office/drawing/2014/main" id="{A55BE635-8EA3-4BA9-B1F7-60ADADEB4409}"/>
              </a:ext>
            </a:extLst>
          </p:cNvPr>
          <p:cNvSpPr>
            <a:spLocks noGrp="1"/>
          </p:cNvSpPr>
          <p:nvPr>
            <p:ph idx="1"/>
          </p:nvPr>
        </p:nvSpPr>
        <p:spPr>
          <a:xfrm>
            <a:off x="838200" y="1710813"/>
            <a:ext cx="6758306" cy="4318666"/>
          </a:xfrm>
        </p:spPr>
        <p:txBody>
          <a:bodyPr>
            <a:normAutofit fontScale="85000" lnSpcReduction="10000"/>
          </a:bodyPr>
          <a:lstStyle/>
          <a:p>
            <a:pPr algn="l">
              <a:lnSpc>
                <a:spcPct val="110000"/>
              </a:lnSpc>
            </a:pPr>
            <a:r>
              <a:rPr lang="en-US" sz="2400" b="0" i="0" u="none" strike="noStrike" baseline="0" dirty="0">
                <a:solidFill>
                  <a:srgbClr val="000000"/>
                </a:solidFill>
                <a:latin typeface="TimesLTPro-Roman"/>
              </a:rPr>
              <a:t>Industrialized nations may have low-, medium-, and high-income households. In contrast, countries with subsistence economies consist mostly of households with very low family incomes. Still other countries may have households with either very low or very high incomes.</a:t>
            </a:r>
          </a:p>
          <a:p>
            <a:pPr algn="l">
              <a:lnSpc>
                <a:spcPct val="110000"/>
              </a:lnSpc>
            </a:pPr>
            <a:r>
              <a:rPr lang="en-US" sz="2400" dirty="0"/>
              <a:t>These days, companies in a wide range of industries—from cars to computers to soft drinks—are increasingly targeting middle-income or low-income consumers in emerging economies. For example, as soft drink sales growth has lost its fizz in North America and Europe, Coca-Cola has had to look elsewhere to meet its ambitious growth goals. So, the company has set its sights on Africa, with its promising though challenging long-term growth opportunities.</a:t>
            </a:r>
          </a:p>
        </p:txBody>
      </p:sp>
      <p:pic>
        <p:nvPicPr>
          <p:cNvPr id="4" name="Picture 3">
            <a:extLst>
              <a:ext uri="{FF2B5EF4-FFF2-40B4-BE49-F238E27FC236}">
                <a16:creationId xmlns:a16="http://schemas.microsoft.com/office/drawing/2014/main" id="{463129D2-F073-4DCD-BA33-5DF1F2EC947A}"/>
              </a:ext>
            </a:extLst>
          </p:cNvPr>
          <p:cNvPicPr>
            <a:picLocks noChangeAspect="1"/>
          </p:cNvPicPr>
          <p:nvPr/>
        </p:nvPicPr>
        <p:blipFill>
          <a:blip r:embed="rId3"/>
          <a:stretch>
            <a:fillRect/>
          </a:stretch>
        </p:blipFill>
        <p:spPr>
          <a:xfrm>
            <a:off x="7596506" y="1710813"/>
            <a:ext cx="4432176" cy="2932430"/>
          </a:xfrm>
          <a:prstGeom prst="rect">
            <a:avLst/>
          </a:prstGeom>
        </p:spPr>
      </p:pic>
      <p:sp>
        <p:nvSpPr>
          <p:cNvPr id="5" name="TextBox 4">
            <a:extLst>
              <a:ext uri="{FF2B5EF4-FFF2-40B4-BE49-F238E27FC236}">
                <a16:creationId xmlns:a16="http://schemas.microsoft.com/office/drawing/2014/main" id="{F193B13B-EDF7-4554-A883-D8F8322C1CEC}"/>
              </a:ext>
            </a:extLst>
          </p:cNvPr>
          <p:cNvSpPr txBox="1"/>
          <p:nvPr/>
        </p:nvSpPr>
        <p:spPr>
          <a:xfrm>
            <a:off x="7600958" y="4818226"/>
            <a:ext cx="4427724" cy="646331"/>
          </a:xfrm>
          <a:prstGeom prst="rect">
            <a:avLst/>
          </a:prstGeom>
          <a:noFill/>
        </p:spPr>
        <p:txBody>
          <a:bodyPr wrap="square">
            <a:spAutoFit/>
          </a:bodyPr>
          <a:lstStyle/>
          <a:p>
            <a:r>
              <a:rPr lang="en-US" sz="1200" dirty="0"/>
              <a:t>With sales stagnating in its mature markets, Coca-Cola is looking to emerging markets—such as Africa—to meet its ambitious growth goals.</a:t>
            </a:r>
          </a:p>
        </p:txBody>
      </p:sp>
    </p:spTree>
    <p:extLst>
      <p:ext uri="{BB962C8B-B14F-4D97-AF65-F5344CB8AC3E}">
        <p14:creationId xmlns:p14="http://schemas.microsoft.com/office/powerpoint/2010/main" val="11723590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442449"/>
            <a:ext cx="9170158" cy="840659"/>
          </a:xfrm>
          <a:solidFill>
            <a:srgbClr val="0A1F61"/>
          </a:solidFill>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838200" y="1592826"/>
            <a:ext cx="11196484" cy="4527755"/>
          </a:xfrm>
        </p:spPr>
        <p:txBody>
          <a:bodyPr>
            <a:normAutofit/>
          </a:bodyPr>
          <a:lstStyle/>
          <a:p>
            <a:pPr marL="0" indent="0">
              <a:buNone/>
            </a:pPr>
            <a:r>
              <a:rPr lang="en-US" b="1" dirty="0">
                <a:solidFill>
                  <a:srgbClr val="960000"/>
                </a:solidFill>
              </a:rPr>
              <a:t>2.1.3. Political-legal environment:</a:t>
            </a:r>
          </a:p>
          <a:p>
            <a:pPr algn="l">
              <a:lnSpc>
                <a:spcPct val="100000"/>
              </a:lnSpc>
            </a:pPr>
            <a:r>
              <a:rPr lang="en-US" sz="2400" b="0" i="0" u="none" strike="noStrike" baseline="0" dirty="0">
                <a:latin typeface="TimesLTPro-Roman"/>
              </a:rPr>
              <a:t>In considering whether to do business in a given country, a company should consider factors such as the country’s attitudes toward international buying, government bureaucracy, political stability, and monetary regulations. Some nations are very receptive to foreign firms; others are less accommodating.</a:t>
            </a:r>
          </a:p>
          <a:p>
            <a:pPr algn="l">
              <a:lnSpc>
                <a:spcPct val="100000"/>
              </a:lnSpc>
            </a:pPr>
            <a:endParaRPr lang="en-US" sz="2400" b="0" i="0" u="none" strike="noStrike" baseline="0" dirty="0">
              <a:latin typeface="TimesLTPro-Roman"/>
            </a:endParaRPr>
          </a:p>
          <a:p>
            <a:pPr algn="l">
              <a:lnSpc>
                <a:spcPct val="100000"/>
              </a:lnSpc>
            </a:pPr>
            <a:r>
              <a:rPr lang="en-US" sz="2400" dirty="0">
                <a:latin typeface="TimesLTPro-Roman"/>
              </a:rPr>
              <a:t>For example, India has tended to bother foreign businesses with import quotas, currency restrictions, and other limitations that make operating there a challenge. In contrast, neighboring Asian countries, such as Singapore and Thailand, court foreign investors and shower them with incentives and favorable operating conditions.</a:t>
            </a:r>
          </a:p>
        </p:txBody>
      </p:sp>
    </p:spTree>
    <p:extLst>
      <p:ext uri="{BB962C8B-B14F-4D97-AF65-F5344CB8AC3E}">
        <p14:creationId xmlns:p14="http://schemas.microsoft.com/office/powerpoint/2010/main" val="2760716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442449"/>
            <a:ext cx="9170158" cy="840659"/>
          </a:xfrm>
          <a:solidFill>
            <a:srgbClr val="0A1F61"/>
          </a:solidFill>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838200" y="1592826"/>
            <a:ext cx="11196484" cy="4527755"/>
          </a:xfrm>
        </p:spPr>
        <p:txBody>
          <a:bodyPr>
            <a:normAutofit lnSpcReduction="10000"/>
          </a:bodyPr>
          <a:lstStyle/>
          <a:p>
            <a:pPr marL="0" indent="0">
              <a:buNone/>
            </a:pPr>
            <a:r>
              <a:rPr lang="en-US" b="1" dirty="0">
                <a:solidFill>
                  <a:srgbClr val="960000"/>
                </a:solidFill>
              </a:rPr>
              <a:t>2.1.4. Cultural environment:</a:t>
            </a:r>
          </a:p>
          <a:p>
            <a:pPr algn="l">
              <a:lnSpc>
                <a:spcPct val="100000"/>
              </a:lnSpc>
            </a:pPr>
            <a:r>
              <a:rPr lang="en-US" sz="2400" b="1" i="0" u="none" strike="noStrike" baseline="0" dirty="0">
                <a:solidFill>
                  <a:schemeClr val="accent6">
                    <a:lumMod val="75000"/>
                  </a:schemeClr>
                </a:solidFill>
                <a:latin typeface="ArialNarrowMTPro-Bold"/>
              </a:rPr>
              <a:t>The impact of culture on Marketing strategy: </a:t>
            </a:r>
          </a:p>
          <a:p>
            <a:pPr lvl="1">
              <a:lnSpc>
                <a:spcPct val="100000"/>
              </a:lnSpc>
            </a:pPr>
            <a:r>
              <a:rPr lang="en-US" sz="2800" dirty="0">
                <a:latin typeface="TimesLTPro-Roman"/>
              </a:rPr>
              <a:t>Sellers must understand the ways that consumers in different countries think about and use certain products before planning a marketing program.</a:t>
            </a:r>
          </a:p>
          <a:p>
            <a:pPr lvl="1">
              <a:lnSpc>
                <a:spcPct val="100000"/>
              </a:lnSpc>
            </a:pPr>
            <a:r>
              <a:rPr lang="en-US" sz="2800" dirty="0">
                <a:latin typeface="TimesLTPro-Roman"/>
              </a:rPr>
              <a:t>Example: the average French man uses almost twice as many cosmetics and grooming aids as his wife. The Germans and the French eat more packaged, branded spaghetti than Italians do. Some 49 percent of Chinese eat on the way to work. Most American women let down their hair and take off makeup at bedtime, whereas 15 percent of Chinese women style their hair at bedtime and 11 percent put on makeup. </a:t>
            </a:r>
          </a:p>
        </p:txBody>
      </p:sp>
    </p:spTree>
    <p:extLst>
      <p:ext uri="{BB962C8B-B14F-4D97-AF65-F5344CB8AC3E}">
        <p14:creationId xmlns:p14="http://schemas.microsoft.com/office/powerpoint/2010/main" val="2650939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EBBEA-BB5E-43D2-AE8A-0FDD48C1C3FF}"/>
              </a:ext>
            </a:extLst>
          </p:cNvPr>
          <p:cNvSpPr>
            <a:spLocks noGrp="1"/>
          </p:cNvSpPr>
          <p:nvPr>
            <p:ph type="title"/>
          </p:nvPr>
        </p:nvSpPr>
        <p:spPr>
          <a:xfrm>
            <a:off x="2089344" y="4589463"/>
            <a:ext cx="7772400" cy="1362075"/>
          </a:xfrm>
        </p:spPr>
        <p:txBody>
          <a:bodyPr>
            <a:normAutofit fontScale="90000"/>
          </a:bodyPr>
          <a:lstStyle/>
          <a:p>
            <a:pPr algn="ctr"/>
            <a:r>
              <a:rPr lang="en-US" dirty="0">
                <a:solidFill>
                  <a:schemeClr val="tx2"/>
                </a:solidFill>
              </a:rPr>
              <a:t>“please notice our size is </a:t>
            </a:r>
            <a:r>
              <a:rPr lang="en-US" dirty="0" err="1">
                <a:solidFill>
                  <a:schemeClr val="tx2"/>
                </a:solidFill>
              </a:rPr>
              <a:t>chinese</a:t>
            </a:r>
            <a:r>
              <a:rPr lang="en-US" dirty="0">
                <a:solidFill>
                  <a:schemeClr val="tx2"/>
                </a:solidFill>
              </a:rPr>
              <a:t> size, it may be 1-2 size smaller than Europe or US </a:t>
            </a:r>
            <a:r>
              <a:rPr lang="en-US" dirty="0" err="1">
                <a:solidFill>
                  <a:schemeClr val="tx2"/>
                </a:solidFill>
              </a:rPr>
              <a:t>size,so</a:t>
            </a:r>
            <a:r>
              <a:rPr lang="en-US" dirty="0">
                <a:solidFill>
                  <a:schemeClr val="tx2"/>
                </a:solidFill>
              </a:rPr>
              <a:t> please check the size suggestion carefully before buying”</a:t>
            </a:r>
          </a:p>
        </p:txBody>
      </p:sp>
      <p:sp>
        <p:nvSpPr>
          <p:cNvPr id="4" name="Date Placeholder 3">
            <a:extLst>
              <a:ext uri="{FF2B5EF4-FFF2-40B4-BE49-F238E27FC236}">
                <a16:creationId xmlns:a16="http://schemas.microsoft.com/office/drawing/2014/main" id="{2B8F16BB-3B24-4397-9F6B-691F602D2E90}"/>
              </a:ext>
            </a:extLst>
          </p:cNvPr>
          <p:cNvSpPr>
            <a:spLocks noGrp="1"/>
          </p:cNvSpPr>
          <p:nvPr>
            <p:ph type="dt" sz="half" idx="10"/>
          </p:nvPr>
        </p:nvSpPr>
        <p:spPr/>
        <p:txBody>
          <a:bodyPr/>
          <a:lstStyle/>
          <a:p>
            <a:r>
              <a:rPr lang="en-US"/>
              <a:t>www.themegallery.com</a:t>
            </a:r>
          </a:p>
        </p:txBody>
      </p:sp>
      <p:sp>
        <p:nvSpPr>
          <p:cNvPr id="5" name="Footer Placeholder 4">
            <a:extLst>
              <a:ext uri="{FF2B5EF4-FFF2-40B4-BE49-F238E27FC236}">
                <a16:creationId xmlns:a16="http://schemas.microsoft.com/office/drawing/2014/main" id="{B842F461-DAD7-4CCF-83E9-DD688B854F71}"/>
              </a:ext>
            </a:extLst>
          </p:cNvPr>
          <p:cNvSpPr>
            <a:spLocks noGrp="1"/>
          </p:cNvSpPr>
          <p:nvPr>
            <p:ph type="ftr" sz="quarter" idx="11"/>
          </p:nvPr>
        </p:nvSpPr>
        <p:spPr/>
        <p:txBody>
          <a:bodyPr/>
          <a:lstStyle/>
          <a:p>
            <a:r>
              <a:rPr lang="en-US"/>
              <a:t>Company  Logo</a:t>
            </a:r>
          </a:p>
        </p:txBody>
      </p:sp>
    </p:spTree>
    <p:extLst>
      <p:ext uri="{BB962C8B-B14F-4D97-AF65-F5344CB8AC3E}">
        <p14:creationId xmlns:p14="http://schemas.microsoft.com/office/powerpoint/2010/main" val="5063181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6BF6ACD-4ABE-4050-953D-20709944A54D}"/>
              </a:ext>
            </a:extLst>
          </p:cNvPr>
          <p:cNvSpPr>
            <a:spLocks noGrp="1"/>
          </p:cNvSpPr>
          <p:nvPr>
            <p:ph type="dt" sz="half" idx="10"/>
          </p:nvPr>
        </p:nvSpPr>
        <p:spPr/>
        <p:txBody>
          <a:bodyPr/>
          <a:lstStyle/>
          <a:p>
            <a:r>
              <a:rPr lang="en-US"/>
              <a:t>www.themegallery.com</a:t>
            </a:r>
          </a:p>
        </p:txBody>
      </p:sp>
      <p:sp>
        <p:nvSpPr>
          <p:cNvPr id="3" name="Footer Placeholder 2">
            <a:extLst>
              <a:ext uri="{FF2B5EF4-FFF2-40B4-BE49-F238E27FC236}">
                <a16:creationId xmlns:a16="http://schemas.microsoft.com/office/drawing/2014/main" id="{4500DDC4-5CE2-4A52-A75C-8022EDC19805}"/>
              </a:ext>
            </a:extLst>
          </p:cNvPr>
          <p:cNvSpPr>
            <a:spLocks noGrp="1"/>
          </p:cNvSpPr>
          <p:nvPr>
            <p:ph type="ftr" sz="quarter" idx="11"/>
          </p:nvPr>
        </p:nvSpPr>
        <p:spPr/>
        <p:txBody>
          <a:bodyPr/>
          <a:lstStyle/>
          <a:p>
            <a:r>
              <a:rPr lang="en-US"/>
              <a:t>Company  Logo</a:t>
            </a:r>
          </a:p>
        </p:txBody>
      </p:sp>
      <p:pic>
        <p:nvPicPr>
          <p:cNvPr id="2050" name="Picture 2">
            <a:extLst>
              <a:ext uri="{FF2B5EF4-FFF2-40B4-BE49-F238E27FC236}">
                <a16:creationId xmlns:a16="http://schemas.microsoft.com/office/drawing/2014/main" id="{245A4A77-8CA6-430D-97B6-8F2151D77D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476672"/>
            <a:ext cx="7315200" cy="6186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4559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product size us vs europe">
            <a:extLst>
              <a:ext uri="{FF2B5EF4-FFF2-40B4-BE49-F238E27FC236}">
                <a16:creationId xmlns:a16="http://schemas.microsoft.com/office/drawing/2014/main" id="{F9CFDA4D-9986-4F00-A103-6BA2259063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512" y="2105472"/>
            <a:ext cx="5328592" cy="439248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Related image">
            <a:extLst>
              <a:ext uri="{FF2B5EF4-FFF2-40B4-BE49-F238E27FC236}">
                <a16:creationId xmlns:a16="http://schemas.microsoft.com/office/drawing/2014/main" id="{EFF6BC3F-E81E-4661-9450-057E3F278A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32104" y="1008112"/>
            <a:ext cx="3491880" cy="548984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37A3A3C-EB39-46C9-B247-D2F5A1E3730B}"/>
              </a:ext>
            </a:extLst>
          </p:cNvPr>
          <p:cNvSpPr txBox="1"/>
          <p:nvPr/>
        </p:nvSpPr>
        <p:spPr>
          <a:xfrm>
            <a:off x="2927648" y="1196752"/>
            <a:ext cx="2808312" cy="369332"/>
          </a:xfrm>
          <a:prstGeom prst="rect">
            <a:avLst/>
          </a:prstGeom>
          <a:noFill/>
        </p:spPr>
        <p:txBody>
          <a:bodyPr wrap="square" rtlCol="0">
            <a:spAutoFit/>
          </a:bodyPr>
          <a:lstStyle/>
          <a:p>
            <a:pPr algn="ctr"/>
            <a:r>
              <a:rPr lang="en-US" b="1" dirty="0"/>
              <a:t>Europe vs. USA</a:t>
            </a:r>
          </a:p>
        </p:txBody>
      </p:sp>
    </p:spTree>
    <p:extLst>
      <p:ext uri="{BB962C8B-B14F-4D97-AF65-F5344CB8AC3E}">
        <p14:creationId xmlns:p14="http://schemas.microsoft.com/office/powerpoint/2010/main" val="19386145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16FFF-3037-4BF8-980F-D99BE4C272ED}"/>
              </a:ext>
            </a:extLst>
          </p:cNvPr>
          <p:cNvSpPr>
            <a:spLocks noGrp="1"/>
          </p:cNvSpPr>
          <p:nvPr>
            <p:ph type="title"/>
          </p:nvPr>
        </p:nvSpPr>
        <p:spPr>
          <a:xfrm>
            <a:off x="2183642" y="180770"/>
            <a:ext cx="9170158" cy="1325563"/>
          </a:xfrm>
        </p:spPr>
        <p:txBody>
          <a:bodyPr/>
          <a:lstStyle/>
          <a:p>
            <a:r>
              <a:rPr lang="en-US" dirty="0"/>
              <a:t>Example of marketing missteps </a:t>
            </a:r>
          </a:p>
        </p:txBody>
      </p:sp>
      <p:sp>
        <p:nvSpPr>
          <p:cNvPr id="3" name="Content Placeholder 2">
            <a:extLst>
              <a:ext uri="{FF2B5EF4-FFF2-40B4-BE49-F238E27FC236}">
                <a16:creationId xmlns:a16="http://schemas.microsoft.com/office/drawing/2014/main" id="{7D613427-ED21-46C6-A8A4-C88A1BE60C8B}"/>
              </a:ext>
            </a:extLst>
          </p:cNvPr>
          <p:cNvSpPr>
            <a:spLocks noGrp="1"/>
          </p:cNvSpPr>
          <p:nvPr>
            <p:ph idx="1"/>
          </p:nvPr>
        </p:nvSpPr>
        <p:spPr>
          <a:xfrm>
            <a:off x="587477" y="1714447"/>
            <a:ext cx="4839929" cy="4140198"/>
          </a:xfrm>
        </p:spPr>
        <p:txBody>
          <a:bodyPr>
            <a:normAutofit/>
          </a:bodyPr>
          <a:lstStyle/>
          <a:p>
            <a:pPr marL="0" indent="0">
              <a:lnSpc>
                <a:spcPct val="100000"/>
              </a:lnSpc>
              <a:buNone/>
            </a:pPr>
            <a:r>
              <a:rPr lang="en-US" sz="2400" b="0" i="0" u="none" strike="noStrike" baseline="0" dirty="0">
                <a:latin typeface="TimesLTPro-Roman"/>
              </a:rPr>
              <a:t>Nike inadvertently offended Chinese officials when it ran an ad featuring LeBron James crushing a number of culturally revered Chinese figures in a kung fu–themed television ad. The Chinese government found that the ad violated regulations to uphold national dignity and respect the “motherland’s culture” and yanked the multimillion-dollar campaign. Nike released a formal apology.</a:t>
            </a:r>
            <a:endParaRPr lang="en-US" sz="3600" dirty="0"/>
          </a:p>
        </p:txBody>
      </p:sp>
      <p:pic>
        <p:nvPicPr>
          <p:cNvPr id="4" name="videoplayback">
            <a:hlinkClick r:id="" action="ppaction://media"/>
            <a:extLst>
              <a:ext uri="{FF2B5EF4-FFF2-40B4-BE49-F238E27FC236}">
                <a16:creationId xmlns:a16="http://schemas.microsoft.com/office/drawing/2014/main" id="{898C8B41-D2D9-4848-9610-C10AC361EBB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589639" y="1449956"/>
            <a:ext cx="6202823" cy="4612804"/>
          </a:xfrm>
          <a:prstGeom prst="rect">
            <a:avLst/>
          </a:prstGeom>
        </p:spPr>
      </p:pic>
      <p:pic>
        <p:nvPicPr>
          <p:cNvPr id="5" name="Picture 4">
            <a:extLst>
              <a:ext uri="{FF2B5EF4-FFF2-40B4-BE49-F238E27FC236}">
                <a16:creationId xmlns:a16="http://schemas.microsoft.com/office/drawing/2014/main" id="{8AEC54FF-21BF-4841-BA31-3C290C455C4C}"/>
              </a:ext>
            </a:extLst>
          </p:cNvPr>
          <p:cNvPicPr>
            <a:picLocks noChangeAspect="1"/>
          </p:cNvPicPr>
          <p:nvPr/>
        </p:nvPicPr>
        <p:blipFill rotWithShape="1">
          <a:blip r:embed="rId5"/>
          <a:srcRect l="15656" t="26209" r="11340" b="27517"/>
          <a:stretch/>
        </p:blipFill>
        <p:spPr>
          <a:xfrm>
            <a:off x="9744331" y="392243"/>
            <a:ext cx="1828800" cy="846240"/>
          </a:xfrm>
          <a:prstGeom prst="rect">
            <a:avLst/>
          </a:prstGeom>
        </p:spPr>
      </p:pic>
    </p:spTree>
    <p:extLst>
      <p:ext uri="{BB962C8B-B14F-4D97-AF65-F5344CB8AC3E}">
        <p14:creationId xmlns:p14="http://schemas.microsoft.com/office/powerpoint/2010/main" val="1105014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2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16FFF-3037-4BF8-980F-D99BE4C272ED}"/>
              </a:ext>
            </a:extLst>
          </p:cNvPr>
          <p:cNvSpPr>
            <a:spLocks noGrp="1"/>
          </p:cNvSpPr>
          <p:nvPr>
            <p:ph type="title"/>
          </p:nvPr>
        </p:nvSpPr>
        <p:spPr>
          <a:xfrm>
            <a:off x="2183642" y="180770"/>
            <a:ext cx="9170158" cy="1325563"/>
          </a:xfrm>
        </p:spPr>
        <p:txBody>
          <a:bodyPr/>
          <a:lstStyle/>
          <a:p>
            <a:r>
              <a:rPr lang="en-US" dirty="0"/>
              <a:t>Example of marketing missteps </a:t>
            </a:r>
          </a:p>
        </p:txBody>
      </p:sp>
      <p:sp>
        <p:nvSpPr>
          <p:cNvPr id="3" name="Content Placeholder 2">
            <a:extLst>
              <a:ext uri="{FF2B5EF4-FFF2-40B4-BE49-F238E27FC236}">
                <a16:creationId xmlns:a16="http://schemas.microsoft.com/office/drawing/2014/main" id="{7D613427-ED21-46C6-A8A4-C88A1BE60C8B}"/>
              </a:ext>
            </a:extLst>
          </p:cNvPr>
          <p:cNvSpPr>
            <a:spLocks noGrp="1"/>
          </p:cNvSpPr>
          <p:nvPr>
            <p:ph idx="1"/>
          </p:nvPr>
        </p:nvSpPr>
        <p:spPr>
          <a:xfrm>
            <a:off x="956187" y="1788189"/>
            <a:ext cx="4839929" cy="4140198"/>
          </a:xfrm>
        </p:spPr>
        <p:txBody>
          <a:bodyPr>
            <a:normAutofit/>
          </a:bodyPr>
          <a:lstStyle/>
          <a:p>
            <a:pPr marL="0" indent="0" algn="l">
              <a:buNone/>
            </a:pPr>
            <a:r>
              <a:rPr lang="en-US" b="0" i="0" u="none" strike="noStrike" baseline="0" dirty="0">
                <a:latin typeface="TimesLTPro-Roman"/>
              </a:rPr>
              <a:t>Burger King made a mistake when it created in-store ads in Spain showing Hindu goddess Lakshmi atop a ham sandwich with the caption “a snack that is sacred.” Cultural and religious groups worldwide objected strenuously—Hindus are vegetarian. Burger King apologized and pulled the ads.</a:t>
            </a:r>
            <a:endParaRPr lang="en-US" sz="4800" dirty="0"/>
          </a:p>
        </p:txBody>
      </p:sp>
      <p:pic>
        <p:nvPicPr>
          <p:cNvPr id="6" name="Picture 5">
            <a:extLst>
              <a:ext uri="{FF2B5EF4-FFF2-40B4-BE49-F238E27FC236}">
                <a16:creationId xmlns:a16="http://schemas.microsoft.com/office/drawing/2014/main" id="{75CC18D6-7FBF-413E-814A-3AE60CFE6C44}"/>
              </a:ext>
            </a:extLst>
          </p:cNvPr>
          <p:cNvPicPr>
            <a:picLocks noChangeAspect="1"/>
          </p:cNvPicPr>
          <p:nvPr/>
        </p:nvPicPr>
        <p:blipFill>
          <a:blip r:embed="rId2"/>
          <a:stretch>
            <a:fillRect/>
          </a:stretch>
        </p:blipFill>
        <p:spPr>
          <a:xfrm>
            <a:off x="9827187" y="180770"/>
            <a:ext cx="2124075" cy="2152650"/>
          </a:xfrm>
          <a:prstGeom prst="rect">
            <a:avLst/>
          </a:prstGeom>
        </p:spPr>
      </p:pic>
      <p:pic>
        <p:nvPicPr>
          <p:cNvPr id="7" name="Picture 6">
            <a:extLst>
              <a:ext uri="{FF2B5EF4-FFF2-40B4-BE49-F238E27FC236}">
                <a16:creationId xmlns:a16="http://schemas.microsoft.com/office/drawing/2014/main" id="{C07B6570-93A7-4631-89D0-E94F7753E839}"/>
              </a:ext>
            </a:extLst>
          </p:cNvPr>
          <p:cNvPicPr>
            <a:picLocks noChangeAspect="1"/>
          </p:cNvPicPr>
          <p:nvPr/>
        </p:nvPicPr>
        <p:blipFill>
          <a:blip r:embed="rId3"/>
          <a:stretch>
            <a:fillRect/>
          </a:stretch>
        </p:blipFill>
        <p:spPr>
          <a:xfrm>
            <a:off x="6078331" y="1506333"/>
            <a:ext cx="3748856" cy="4440393"/>
          </a:xfrm>
          <a:prstGeom prst="rect">
            <a:avLst/>
          </a:prstGeom>
        </p:spPr>
      </p:pic>
    </p:spTree>
    <p:extLst>
      <p:ext uri="{BB962C8B-B14F-4D97-AF65-F5344CB8AC3E}">
        <p14:creationId xmlns:p14="http://schemas.microsoft.com/office/powerpoint/2010/main" val="14874138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230B92-76D3-4BEE-9799-1A84F35BD850}"/>
              </a:ext>
            </a:extLst>
          </p:cNvPr>
          <p:cNvSpPr>
            <a:spLocks noGrp="1"/>
          </p:cNvSpPr>
          <p:nvPr>
            <p:ph type="title"/>
          </p:nvPr>
        </p:nvSpPr>
        <p:spPr>
          <a:xfrm>
            <a:off x="2449334" y="136525"/>
            <a:ext cx="9170158" cy="1325563"/>
          </a:xfrm>
        </p:spPr>
        <p:txBody>
          <a:bodyPr/>
          <a:lstStyle/>
          <a:p>
            <a:r>
              <a:rPr lang="en-US" b="1" dirty="0"/>
              <a:t>Cultural environment</a:t>
            </a:r>
            <a:endParaRPr lang="en-US" dirty="0"/>
          </a:p>
        </p:txBody>
      </p:sp>
      <p:sp>
        <p:nvSpPr>
          <p:cNvPr id="3" name="Content Placeholder 2">
            <a:extLst>
              <a:ext uri="{FF2B5EF4-FFF2-40B4-BE49-F238E27FC236}">
                <a16:creationId xmlns:a16="http://schemas.microsoft.com/office/drawing/2014/main" id="{F6363C60-13A4-458E-9F07-73CDCF154509}"/>
              </a:ext>
            </a:extLst>
          </p:cNvPr>
          <p:cNvSpPr>
            <a:spLocks noGrp="1"/>
          </p:cNvSpPr>
          <p:nvPr>
            <p:ph idx="1"/>
          </p:nvPr>
        </p:nvSpPr>
        <p:spPr>
          <a:xfrm>
            <a:off x="838200" y="1692889"/>
            <a:ext cx="10515600" cy="4351338"/>
          </a:xfrm>
        </p:spPr>
        <p:txBody>
          <a:bodyPr>
            <a:normAutofit fontScale="92500" lnSpcReduction="10000"/>
          </a:bodyPr>
          <a:lstStyle/>
          <a:p>
            <a:r>
              <a:rPr lang="en-US" sz="2600" b="1" dirty="0">
                <a:solidFill>
                  <a:srgbClr val="640000"/>
                </a:solidFill>
              </a:rPr>
              <a:t>Business norms and behaviors also vary from country to country</a:t>
            </a:r>
            <a:r>
              <a:rPr lang="en-US" sz="2600" dirty="0"/>
              <a:t>:</a:t>
            </a:r>
          </a:p>
          <a:p>
            <a:r>
              <a:rPr lang="en-US" sz="2600" dirty="0"/>
              <a:t>For example, American executives like to get right down to business and engage in fast and tough face-to-face bargaining. However, Japanese and other Asian businesspeople often find this behavior offensive. They prefer to start with polite conversation, and they rarely say no in face-to-face conversations. </a:t>
            </a:r>
          </a:p>
          <a:p>
            <a:r>
              <a:rPr lang="en-US" sz="2600" dirty="0"/>
              <a:t>Microsoft founder Bill Gates once set off a flurry of international controversy when he shook the hand of South Korea’s president with his right hand while keeping his left hand in his pocket, something that Koreans consider highly disrespectful.</a:t>
            </a:r>
          </a:p>
          <a:p>
            <a:r>
              <a:rPr lang="en-US" sz="2600" dirty="0"/>
              <a:t>In some countries, when being entertained at a meal, not finishing all the food implies that it was somehow substandard. In other countries, in contrast, wolfing down every last bite might be taken as a mild insult, suggesting that the host didn’t supply enough quantity.</a:t>
            </a:r>
          </a:p>
        </p:txBody>
      </p:sp>
    </p:spTree>
    <p:extLst>
      <p:ext uri="{BB962C8B-B14F-4D97-AF65-F5344CB8AC3E}">
        <p14:creationId xmlns:p14="http://schemas.microsoft.com/office/powerpoint/2010/main" val="12154324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9F88F-AEF8-4565-978F-3DAD35E6A038}"/>
              </a:ext>
            </a:extLst>
          </p:cNvPr>
          <p:cNvSpPr>
            <a:spLocks noGrp="1"/>
          </p:cNvSpPr>
          <p:nvPr>
            <p:ph type="title"/>
          </p:nvPr>
        </p:nvSpPr>
        <p:spPr>
          <a:xfrm>
            <a:off x="2403988" y="0"/>
            <a:ext cx="6563032" cy="1276451"/>
          </a:xfrm>
          <a:solidFill>
            <a:srgbClr val="0A1F61"/>
          </a:solidFill>
        </p:spPr>
        <p:txBody>
          <a:bodyPr>
            <a:noAutofit/>
          </a:bodyPr>
          <a:lstStyle/>
          <a:p>
            <a:r>
              <a:rPr lang="en-US" sz="3600" dirty="0"/>
              <a:t>Example of success in using Culture in marketing</a:t>
            </a:r>
          </a:p>
        </p:txBody>
      </p:sp>
      <p:pic>
        <p:nvPicPr>
          <p:cNvPr id="4" name="Content Placeholder 3">
            <a:extLst>
              <a:ext uri="{FF2B5EF4-FFF2-40B4-BE49-F238E27FC236}">
                <a16:creationId xmlns:a16="http://schemas.microsoft.com/office/drawing/2014/main" id="{D769C072-3E9D-4F2B-AE1C-157D1314202F}"/>
              </a:ext>
            </a:extLst>
          </p:cNvPr>
          <p:cNvPicPr>
            <a:picLocks noGrp="1" noChangeAspect="1"/>
          </p:cNvPicPr>
          <p:nvPr>
            <p:ph idx="1"/>
          </p:nvPr>
        </p:nvPicPr>
        <p:blipFill>
          <a:blip r:embed="rId2"/>
          <a:stretch>
            <a:fillRect/>
          </a:stretch>
        </p:blipFill>
        <p:spPr>
          <a:xfrm>
            <a:off x="8967019" y="0"/>
            <a:ext cx="3224981" cy="1289992"/>
          </a:xfrm>
          <a:prstGeom prst="rect">
            <a:avLst/>
          </a:prstGeom>
        </p:spPr>
      </p:pic>
      <p:sp>
        <p:nvSpPr>
          <p:cNvPr id="6" name="TextBox 5">
            <a:extLst>
              <a:ext uri="{FF2B5EF4-FFF2-40B4-BE49-F238E27FC236}">
                <a16:creationId xmlns:a16="http://schemas.microsoft.com/office/drawing/2014/main" id="{78D287A5-7DC4-47FE-81DC-7545F6A5B8BC}"/>
              </a:ext>
            </a:extLst>
          </p:cNvPr>
          <p:cNvSpPr txBox="1"/>
          <p:nvPr/>
        </p:nvSpPr>
        <p:spPr>
          <a:xfrm>
            <a:off x="766916" y="1676083"/>
            <a:ext cx="11046542" cy="4401205"/>
          </a:xfrm>
          <a:prstGeom prst="rect">
            <a:avLst/>
          </a:prstGeom>
          <a:noFill/>
        </p:spPr>
        <p:txBody>
          <a:bodyPr wrap="square">
            <a:spAutoFit/>
          </a:bodyPr>
          <a:lstStyle/>
          <a:p>
            <a:pPr marL="285750" indent="-285750">
              <a:buFont typeface="Arial" panose="020B0604020202020204" pitchFamily="34" charset="0"/>
              <a:buChar char="•"/>
            </a:pPr>
            <a:r>
              <a:rPr lang="en-US" sz="2000" dirty="0"/>
              <a:t>In Chinese, IKEA is known as Yi Jia. Translated, it means “comfortable home,”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“Customers come on family outings, hop into display beds and nap, pose for snapshots with the décor, and hang out for hours to enjoy the air conditioning and free soda refills”.</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One Chinese IKEA has even hosted several weddings. IKEA managers encourage such behavior, figuring that familiarity with the store will result in later purchasing when shoppers’ incomes eventually rise to match their aspirations. “Maybe if you’ve been visiting IKEA, eating meatballs, hot dogs, or ice cream for 10 years, then maybe you will consider IKEA when you get yourself a sofa,” says the company’s Asia-Pacific president.</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Thanks to such cultural understandings coupled with competitively low prices, China was IKEA’s fastest-growing market last year. What do Chinese consumers think of Swedish meatballs? “They love them,” says IKEA China’s marketing director.</a:t>
            </a:r>
          </a:p>
        </p:txBody>
      </p:sp>
    </p:spTree>
    <p:extLst>
      <p:ext uri="{BB962C8B-B14F-4D97-AF65-F5344CB8AC3E}">
        <p14:creationId xmlns:p14="http://schemas.microsoft.com/office/powerpoint/2010/main" val="23502104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442449"/>
            <a:ext cx="9170158" cy="840659"/>
          </a:xfrm>
          <a:solidFill>
            <a:srgbClr val="0A1F61"/>
          </a:solidFill>
        </p:spPr>
        <p:txBody>
          <a:bodyPr>
            <a:normAutofit fontScale="90000"/>
          </a:bodyPr>
          <a:lstStyle/>
          <a:p>
            <a:r>
              <a:rPr lang="en-US" sz="3100" dirty="0">
                <a:latin typeface="ArialNarrowMTPro-Bold"/>
              </a:rPr>
              <a:t>2.1</a:t>
            </a:r>
            <a:r>
              <a:rPr lang="en-US" sz="4800" dirty="0"/>
              <a:t>. </a:t>
            </a:r>
            <a:r>
              <a:rPr lang="en-US" sz="3100" dirty="0">
                <a:latin typeface="ArialNarrowMTPro-Bold"/>
              </a:rPr>
              <a:t>L</a:t>
            </a:r>
            <a:r>
              <a:rPr lang="en-US" sz="3100" b="1" i="0" u="none" strike="noStrike" baseline="0" dirty="0">
                <a:latin typeface="ArialNarrowMTPro-Bold"/>
              </a:rPr>
              <a:t>ooking at the global Marketing environment</a:t>
            </a:r>
            <a:r>
              <a:rPr lang="en-US" sz="6000" dirty="0"/>
              <a:t> </a:t>
            </a:r>
            <a:endParaRPr lang="en-US" sz="4800" dirty="0"/>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838200" y="1592826"/>
            <a:ext cx="10677832" cy="4527755"/>
          </a:xfrm>
        </p:spPr>
        <p:txBody>
          <a:bodyPr>
            <a:normAutofit/>
          </a:bodyPr>
          <a:lstStyle/>
          <a:p>
            <a:pPr algn="l">
              <a:lnSpc>
                <a:spcPct val="100000"/>
              </a:lnSpc>
            </a:pPr>
            <a:r>
              <a:rPr lang="en-US" sz="2400" b="1" i="0" u="none" strike="noStrike" baseline="0" dirty="0">
                <a:solidFill>
                  <a:schemeClr val="accent6">
                    <a:lumMod val="75000"/>
                  </a:schemeClr>
                </a:solidFill>
                <a:latin typeface="ArialNarrowMTPro-Bold"/>
              </a:rPr>
              <a:t>The impact Marketing strategy on culture:  </a:t>
            </a:r>
          </a:p>
          <a:p>
            <a:pPr lvl="1">
              <a:lnSpc>
                <a:spcPct val="100000"/>
              </a:lnSpc>
            </a:pPr>
            <a:r>
              <a:rPr lang="en-US" sz="2000" dirty="0">
                <a:latin typeface="ArialNarrowMTPro-Bold"/>
              </a:rPr>
              <a:t>S</a:t>
            </a:r>
            <a:r>
              <a:rPr lang="en-US" sz="2000" i="0" u="none" strike="noStrike" baseline="0" dirty="0">
                <a:latin typeface="ArialNarrowMTPro-Bold"/>
              </a:rPr>
              <a:t>ocial critics contend that large American multinationals, such as McDonald’s, Coca-Cola, Starbucks, Nike, Google, Disney, and Facebook, aren’t just globalizing their brands; they are Americanizing the world’s cultures.</a:t>
            </a:r>
          </a:p>
          <a:p>
            <a:pPr lvl="1">
              <a:lnSpc>
                <a:spcPct val="100000"/>
              </a:lnSpc>
            </a:pPr>
            <a:r>
              <a:rPr lang="en-US" sz="2000" i="0" u="none" strike="noStrike" baseline="0" dirty="0">
                <a:latin typeface="ArialNarrowMTPro-Bold"/>
              </a:rPr>
              <a:t>Other elements of American culture have become pervasive worldwide. For instance, more people now study English in China than speak it in the United States.</a:t>
            </a:r>
          </a:p>
          <a:p>
            <a:pPr lvl="1">
              <a:lnSpc>
                <a:spcPct val="100000"/>
              </a:lnSpc>
            </a:pPr>
            <a:r>
              <a:rPr lang="en-US" sz="2000" i="0" u="none" strike="noStrike" baseline="0" dirty="0">
                <a:latin typeface="ArialNarrowMTPro-Bold"/>
              </a:rPr>
              <a:t>In China, most people never drank coffee before Starbucks entered the market. Now Chinese consumers rush to Starbucks stores because it symbolizes a new kind of lifestyle. Similarly, in China, where McDonald’s operates more than 80 restaurants in Beijing alone, nearly half of all children identify the chain as a domestic brand.</a:t>
            </a:r>
          </a:p>
          <a:p>
            <a:pPr lvl="1">
              <a:lnSpc>
                <a:spcPct val="100000"/>
              </a:lnSpc>
            </a:pPr>
            <a:r>
              <a:rPr lang="en-US" sz="2000" i="0" u="none" strike="noStrike" baseline="0" dirty="0">
                <a:latin typeface="ArialNarrowMTPro-Bold"/>
              </a:rPr>
              <a:t>Critics worry that, under such “</a:t>
            </a:r>
            <a:r>
              <a:rPr lang="en-US" sz="2000" i="0" u="none" strike="noStrike" baseline="0" dirty="0" err="1">
                <a:latin typeface="ArialNarrowMTPro-Bold"/>
              </a:rPr>
              <a:t>McDomination</a:t>
            </a:r>
            <a:r>
              <a:rPr lang="en-US" sz="2000" i="0" u="none" strike="noStrike" baseline="0" dirty="0">
                <a:latin typeface="ArialNarrowMTPro-Bold"/>
              </a:rPr>
              <a:t>,” countries around the globe are losing</a:t>
            </a:r>
            <a:r>
              <a:rPr lang="en-US" sz="2000" dirty="0">
                <a:latin typeface="ArialNarrowMTPro-Bold"/>
              </a:rPr>
              <a:t> </a:t>
            </a:r>
            <a:r>
              <a:rPr lang="en-US" sz="2000" i="0" u="none" strike="noStrike" baseline="0" dirty="0">
                <a:latin typeface="ArialNarrowMTPro-Bold"/>
              </a:rPr>
              <a:t>their individual cultural identities.</a:t>
            </a:r>
          </a:p>
        </p:txBody>
      </p:sp>
    </p:spTree>
    <p:extLst>
      <p:ext uri="{BB962C8B-B14F-4D97-AF65-F5344CB8AC3E}">
        <p14:creationId xmlns:p14="http://schemas.microsoft.com/office/powerpoint/2010/main" val="1449129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FACCC58-5277-4B5A-A550-859D7A2FC2F3}"/>
              </a:ext>
            </a:extLst>
          </p:cNvPr>
          <p:cNvPicPr>
            <a:picLocks noChangeAspect="1"/>
          </p:cNvPicPr>
          <p:nvPr/>
        </p:nvPicPr>
        <p:blipFill>
          <a:blip r:embed="rId2"/>
          <a:stretch>
            <a:fillRect/>
          </a:stretch>
        </p:blipFill>
        <p:spPr>
          <a:xfrm>
            <a:off x="1767859" y="554525"/>
            <a:ext cx="4526733" cy="5748950"/>
          </a:xfrm>
          <a:prstGeom prst="rect">
            <a:avLst/>
          </a:prstGeom>
        </p:spPr>
      </p:pic>
      <p:sp>
        <p:nvSpPr>
          <p:cNvPr id="5" name="TextBox 4">
            <a:extLst>
              <a:ext uri="{FF2B5EF4-FFF2-40B4-BE49-F238E27FC236}">
                <a16:creationId xmlns:a16="http://schemas.microsoft.com/office/drawing/2014/main" id="{0C2C103B-18CD-4736-BAC8-F9C1E9B01CA5}"/>
              </a:ext>
            </a:extLst>
          </p:cNvPr>
          <p:cNvSpPr txBox="1"/>
          <p:nvPr/>
        </p:nvSpPr>
        <p:spPr>
          <a:xfrm>
            <a:off x="6518786" y="2474874"/>
            <a:ext cx="4973893" cy="2308324"/>
          </a:xfrm>
          <a:prstGeom prst="rect">
            <a:avLst/>
          </a:prstGeom>
          <a:noFill/>
        </p:spPr>
        <p:txBody>
          <a:bodyPr wrap="square">
            <a:spAutoFit/>
          </a:bodyPr>
          <a:lstStyle/>
          <a:p>
            <a:r>
              <a:rPr lang="en-US" sz="2400" dirty="0"/>
              <a:t>American brands in other cultures: KFC has become one of Japan's leading Christmas dining traditions, with the iconic colonel sanders standing in as a kind of Japanese father Christmas.</a:t>
            </a:r>
          </a:p>
        </p:txBody>
      </p:sp>
    </p:spTree>
    <p:extLst>
      <p:ext uri="{BB962C8B-B14F-4D97-AF65-F5344CB8AC3E}">
        <p14:creationId xmlns:p14="http://schemas.microsoft.com/office/powerpoint/2010/main" val="36717278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5FCE169-4276-4005-8C82-CCC9C80C4F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461736"/>
            <a:ext cx="6675119" cy="186629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730155" y="730155"/>
            <a:ext cx="6090743" cy="1422871"/>
          </a:xfrm>
        </p:spPr>
        <p:txBody>
          <a:bodyPr>
            <a:normAutofit/>
          </a:bodyPr>
          <a:lstStyle/>
          <a:p>
            <a:r>
              <a:rPr lang="en-US" dirty="0">
                <a:solidFill>
                  <a:srgbClr val="FFFFFF"/>
                </a:solidFill>
                <a:latin typeface="ArialNarrowMTPro-Bold"/>
              </a:rPr>
              <a:t>2.2</a:t>
            </a:r>
            <a:r>
              <a:rPr lang="en-US" dirty="0">
                <a:solidFill>
                  <a:srgbClr val="FFFFFF"/>
                </a:solidFill>
              </a:rPr>
              <a:t>. </a:t>
            </a:r>
            <a:r>
              <a:rPr lang="en-US" dirty="0">
                <a:solidFill>
                  <a:srgbClr val="FFFFFF"/>
                </a:solidFill>
                <a:latin typeface="ArialNarrowMTPro-Bold"/>
              </a:rPr>
              <a:t>Deciding whether to go global</a:t>
            </a:r>
            <a:endParaRPr lang="en-US" dirty="0">
              <a:solidFill>
                <a:srgbClr val="FFFFFF"/>
              </a:solidFill>
            </a:endParaRPr>
          </a:p>
        </p:txBody>
      </p:sp>
      <p:sp>
        <p:nvSpPr>
          <p:cNvPr id="11" name="Rectangle 10">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9951" y="467575"/>
            <a:ext cx="2148840" cy="1877811"/>
          </a:xfrm>
          <a:prstGeom prst="rect">
            <a:avLst/>
          </a:prstGeom>
          <a:solidFill>
            <a:srgbClr val="1D426C"/>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E186B68C-84BC-4A6E-99D1-EE87483C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73990" y="471340"/>
            <a:ext cx="2148840" cy="1856689"/>
          </a:xfrm>
          <a:prstGeom prst="rect">
            <a:avLst/>
          </a:prstGeom>
          <a:solidFill>
            <a:srgbClr val="41BED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920" y="2476301"/>
            <a:ext cx="6675119" cy="3922777"/>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lumMod val="85000"/>
                </a:prstClr>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458920" y="2476301"/>
            <a:ext cx="6675119" cy="3651544"/>
          </a:xfrm>
        </p:spPr>
        <p:txBody>
          <a:bodyPr anchor="ctr">
            <a:normAutofit lnSpcReduction="10000"/>
          </a:bodyPr>
          <a:lstStyle/>
          <a:p>
            <a:r>
              <a:rPr lang="en-US" sz="2000" b="0" i="0" u="none" strike="noStrike" baseline="0" dirty="0">
                <a:latin typeface="TimesLTPro-Roman"/>
              </a:rPr>
              <a:t>Before going abroad, the company must weigh several risks and answer many questions about its ability to operate globally. </a:t>
            </a:r>
          </a:p>
          <a:p>
            <a:pPr lvl="1"/>
            <a:r>
              <a:rPr lang="en-US" sz="2000" b="0" i="0" u="none" strike="noStrike" baseline="0" dirty="0">
                <a:latin typeface="TimesLTPro-Roman"/>
              </a:rPr>
              <a:t>Can the company learn to understand the preferences and buyer behavior of consumers in other countries? </a:t>
            </a:r>
          </a:p>
          <a:p>
            <a:pPr lvl="1"/>
            <a:r>
              <a:rPr lang="en-US" sz="2000" b="0" i="0" u="none" strike="noStrike" baseline="0" dirty="0">
                <a:latin typeface="TimesLTPro-Roman"/>
              </a:rPr>
              <a:t>Can it offer competitively attractive products? </a:t>
            </a:r>
          </a:p>
          <a:p>
            <a:pPr lvl="1"/>
            <a:r>
              <a:rPr lang="en-US" sz="2000" b="0" i="0" u="none" strike="noStrike" baseline="0" dirty="0">
                <a:latin typeface="TimesLTPro-Roman"/>
              </a:rPr>
              <a:t>Will it be able to adapt to other countries’ business cultures and deal effectively with foreign nationals? </a:t>
            </a:r>
          </a:p>
          <a:p>
            <a:pPr lvl="1"/>
            <a:r>
              <a:rPr lang="en-US" sz="2000" b="0" i="0" u="none" strike="noStrike" baseline="0" dirty="0">
                <a:latin typeface="TimesLTPro-Roman"/>
              </a:rPr>
              <a:t>Do the company’s managers have the necessary international experience? </a:t>
            </a:r>
          </a:p>
          <a:p>
            <a:pPr lvl="1"/>
            <a:r>
              <a:rPr lang="en-US" sz="2000" b="0" i="0" u="none" strike="noStrike" baseline="0" dirty="0">
                <a:latin typeface="TimesLTPro-Roman"/>
              </a:rPr>
              <a:t>Has management considered the impact of regulations and the political environments of other countries</a:t>
            </a:r>
            <a:endParaRPr lang="en-US" sz="2000" b="1" dirty="0"/>
          </a:p>
        </p:txBody>
      </p:sp>
      <p:sp>
        <p:nvSpPr>
          <p:cNvPr id="17" name="Rectangle 16">
            <a:extLst>
              <a:ext uri="{FF2B5EF4-FFF2-40B4-BE49-F238E27FC236}">
                <a16:creationId xmlns:a16="http://schemas.microsoft.com/office/drawing/2014/main" id="{01955DCA-E99D-4678-99DB-8075105C1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9951" y="2480956"/>
            <a:ext cx="4453128" cy="3922776"/>
          </a:xfrm>
          <a:prstGeom prst="rect">
            <a:avLst/>
          </a:prstGeom>
          <a:solidFill>
            <a:srgbClr val="41BED1">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C5CA73D-1200-48D6-AD6D-62EECD806CB1}"/>
              </a:ext>
            </a:extLst>
          </p:cNvPr>
          <p:cNvPicPr>
            <a:picLocks noChangeAspect="1"/>
          </p:cNvPicPr>
          <p:nvPr/>
        </p:nvPicPr>
        <p:blipFill>
          <a:blip r:embed="rId3"/>
          <a:stretch>
            <a:fillRect/>
          </a:stretch>
        </p:blipFill>
        <p:spPr>
          <a:xfrm>
            <a:off x="7517695" y="2717020"/>
            <a:ext cx="3977640" cy="3064347"/>
          </a:xfrm>
          <a:prstGeom prst="rect">
            <a:avLst/>
          </a:prstGeom>
        </p:spPr>
      </p:pic>
    </p:spTree>
    <p:extLst>
      <p:ext uri="{BB962C8B-B14F-4D97-AF65-F5344CB8AC3E}">
        <p14:creationId xmlns:p14="http://schemas.microsoft.com/office/powerpoint/2010/main" val="41632522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442449"/>
            <a:ext cx="9170158" cy="840659"/>
          </a:xfrm>
          <a:solidFill>
            <a:srgbClr val="0A1F61"/>
          </a:solidFill>
        </p:spPr>
        <p:txBody>
          <a:bodyPr>
            <a:normAutofit fontScale="90000"/>
          </a:bodyPr>
          <a:lstStyle/>
          <a:p>
            <a:r>
              <a:rPr lang="en-US" dirty="0">
                <a:solidFill>
                  <a:srgbClr val="FFFFFF"/>
                </a:solidFill>
                <a:latin typeface="ArialNarrowMTPro-Bold"/>
              </a:rPr>
              <a:t>2.3. Deciding Which Markets to enter</a:t>
            </a:r>
          </a:p>
        </p:txBody>
      </p:sp>
      <p:sp>
        <p:nvSpPr>
          <p:cNvPr id="3" name="Content Placeholder 2">
            <a:extLst>
              <a:ext uri="{FF2B5EF4-FFF2-40B4-BE49-F238E27FC236}">
                <a16:creationId xmlns:a16="http://schemas.microsoft.com/office/drawing/2014/main" id="{1AD5EAA1-5353-408F-950E-DD7A29A206B0}"/>
              </a:ext>
            </a:extLst>
          </p:cNvPr>
          <p:cNvSpPr>
            <a:spLocks noGrp="1"/>
          </p:cNvSpPr>
          <p:nvPr>
            <p:ph idx="1"/>
          </p:nvPr>
        </p:nvSpPr>
        <p:spPr>
          <a:xfrm>
            <a:off x="1002890" y="1666568"/>
            <a:ext cx="10513142" cy="4527755"/>
          </a:xfrm>
        </p:spPr>
        <p:txBody>
          <a:bodyPr>
            <a:normAutofit/>
          </a:bodyPr>
          <a:lstStyle/>
          <a:p>
            <a:pPr algn="l"/>
            <a:r>
              <a:rPr lang="en-US" sz="2000" b="0" i="0" u="none" strike="noStrike" baseline="0" dirty="0">
                <a:latin typeface="TimesLTPro-Roman"/>
              </a:rPr>
              <a:t>Before going abroad, the company should try to define its international </a:t>
            </a:r>
            <a:r>
              <a:rPr lang="en-US" sz="2000" b="1" i="1" u="none" strike="noStrike" baseline="0" dirty="0">
                <a:solidFill>
                  <a:srgbClr val="0A1F61"/>
                </a:solidFill>
                <a:latin typeface="TimesLTPro-Italic"/>
              </a:rPr>
              <a:t>marketing objective and policies</a:t>
            </a:r>
            <a:r>
              <a:rPr lang="en-US" sz="2000" b="1" i="0" u="none" strike="noStrike" baseline="0" dirty="0">
                <a:solidFill>
                  <a:srgbClr val="0A1F61"/>
                </a:solidFill>
                <a:latin typeface="TimesLTPro-Roman"/>
              </a:rPr>
              <a:t>. </a:t>
            </a:r>
          </a:p>
          <a:p>
            <a:pPr algn="l"/>
            <a:r>
              <a:rPr lang="en-US" sz="2000" b="0" i="0" u="none" strike="noStrike" baseline="0" dirty="0">
                <a:latin typeface="TimesLTPro-Roman"/>
              </a:rPr>
              <a:t>It should decide what </a:t>
            </a:r>
            <a:r>
              <a:rPr lang="en-US" sz="2000" b="1" i="1" u="none" strike="noStrike" baseline="0" dirty="0">
                <a:solidFill>
                  <a:srgbClr val="0A1F61"/>
                </a:solidFill>
                <a:latin typeface="TimesLTPro-Italic"/>
              </a:rPr>
              <a:t>volume </a:t>
            </a:r>
            <a:r>
              <a:rPr lang="en-US" sz="2000" b="1" i="0" u="none" strike="noStrike" baseline="0" dirty="0">
                <a:solidFill>
                  <a:srgbClr val="0A1F61"/>
                </a:solidFill>
                <a:latin typeface="TimesLTPro-Roman"/>
              </a:rPr>
              <a:t>of foreign sales it wants</a:t>
            </a:r>
            <a:r>
              <a:rPr lang="en-US" sz="2000" b="0" i="0" u="none" strike="noStrike" baseline="0" dirty="0">
                <a:latin typeface="TimesLTPro-Roman"/>
              </a:rPr>
              <a:t>. Most companies start small when they go abroad. Some plan to stay small, seeing international sales as a small part of their business. Other companies have bigger plans, however, seeing international business as equal to—or even more important than—their domestic business.</a:t>
            </a:r>
          </a:p>
          <a:p>
            <a:pPr algn="l"/>
            <a:r>
              <a:rPr lang="en-US" sz="2000" b="0" i="0" u="none" strike="noStrike" baseline="0" dirty="0">
                <a:latin typeface="TimesLTPro-Roman"/>
              </a:rPr>
              <a:t>The company also needs to choose in </a:t>
            </a:r>
            <a:r>
              <a:rPr lang="en-US" sz="2000" b="1" i="1" u="none" strike="noStrike" baseline="0" dirty="0">
                <a:solidFill>
                  <a:srgbClr val="0A1F61"/>
                </a:solidFill>
                <a:latin typeface="TimesLTPro-Italic"/>
              </a:rPr>
              <a:t>how many </a:t>
            </a:r>
            <a:r>
              <a:rPr lang="en-US" sz="2000" b="1" i="0" u="none" strike="noStrike" baseline="0" dirty="0">
                <a:solidFill>
                  <a:srgbClr val="0A1F61"/>
                </a:solidFill>
                <a:latin typeface="TimesLTPro-Roman"/>
              </a:rPr>
              <a:t>countries it wants to market</a:t>
            </a:r>
            <a:r>
              <a:rPr lang="en-US" sz="2000" b="0" i="0" u="none" strike="noStrike" baseline="0" dirty="0">
                <a:latin typeface="TimesLTPro-Roman"/>
              </a:rPr>
              <a:t>. Companies must be careful not to spread themselves too thin or expand beyond their capabilities by operating in too many countries too soon. </a:t>
            </a:r>
          </a:p>
          <a:p>
            <a:pPr algn="l"/>
            <a:r>
              <a:rPr lang="en-US" sz="2000" b="0" i="0" u="none" strike="noStrike" baseline="0" dirty="0">
                <a:latin typeface="TimesLTPro-Roman"/>
              </a:rPr>
              <a:t>Next, the company needs to decide on the </a:t>
            </a:r>
            <a:r>
              <a:rPr lang="en-US" sz="2000" b="1" i="1" u="none" strike="noStrike" baseline="0" dirty="0">
                <a:solidFill>
                  <a:srgbClr val="0A1F61"/>
                </a:solidFill>
                <a:latin typeface="TimesLTPro-Italic"/>
              </a:rPr>
              <a:t>types </a:t>
            </a:r>
            <a:r>
              <a:rPr lang="en-US" sz="2000" b="1" i="0" u="none" strike="noStrike" baseline="0" dirty="0">
                <a:solidFill>
                  <a:srgbClr val="0A1F61"/>
                </a:solidFill>
                <a:latin typeface="TimesLTPro-Roman"/>
              </a:rPr>
              <a:t>of countries to enter</a:t>
            </a:r>
            <a:r>
              <a:rPr lang="en-US" sz="2000" b="0" i="0" u="none" strike="noStrike" baseline="0" dirty="0">
                <a:latin typeface="TimesLTPro-Roman"/>
              </a:rPr>
              <a:t>. A country’s attractiveness depends on the product, geographical factors, income and population, political climate, and other considerations. In recent years, many major new markets have emerged, offering both substantial opportunities and daunting challenges. </a:t>
            </a:r>
            <a:endParaRPr lang="en-US" sz="3200" b="1" dirty="0">
              <a:solidFill>
                <a:srgbClr val="960000"/>
              </a:solidFill>
            </a:endParaRPr>
          </a:p>
        </p:txBody>
      </p:sp>
    </p:spTree>
    <p:extLst>
      <p:ext uri="{BB962C8B-B14F-4D97-AF65-F5344CB8AC3E}">
        <p14:creationId xmlns:p14="http://schemas.microsoft.com/office/powerpoint/2010/main" val="11046676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D66FA-5E37-4C00-9D92-6417C317CC51}"/>
              </a:ext>
            </a:extLst>
          </p:cNvPr>
          <p:cNvSpPr>
            <a:spLocks noGrp="1"/>
          </p:cNvSpPr>
          <p:nvPr>
            <p:ph type="title"/>
          </p:nvPr>
        </p:nvSpPr>
        <p:spPr>
          <a:xfrm>
            <a:off x="2478831" y="210267"/>
            <a:ext cx="9170158" cy="1325563"/>
          </a:xfrm>
        </p:spPr>
        <p:txBody>
          <a:bodyPr/>
          <a:lstStyle/>
          <a:p>
            <a:r>
              <a:rPr lang="en-US" dirty="0"/>
              <a:t>EXAMPLE: NETFLIX</a:t>
            </a:r>
          </a:p>
        </p:txBody>
      </p:sp>
      <p:sp>
        <p:nvSpPr>
          <p:cNvPr id="3" name="Content Placeholder 2">
            <a:extLst>
              <a:ext uri="{FF2B5EF4-FFF2-40B4-BE49-F238E27FC236}">
                <a16:creationId xmlns:a16="http://schemas.microsoft.com/office/drawing/2014/main" id="{968CFAD9-EA27-4F40-81A2-F34E1F6F81F1}"/>
              </a:ext>
            </a:extLst>
          </p:cNvPr>
          <p:cNvSpPr>
            <a:spLocks noGrp="1"/>
          </p:cNvSpPr>
          <p:nvPr>
            <p:ph idx="1"/>
          </p:nvPr>
        </p:nvSpPr>
        <p:spPr>
          <a:xfrm>
            <a:off x="838200" y="1927250"/>
            <a:ext cx="10810789" cy="4720483"/>
          </a:xfrm>
        </p:spPr>
        <p:txBody>
          <a:bodyPr>
            <a:normAutofit/>
          </a:bodyPr>
          <a:lstStyle/>
          <a:p>
            <a:pPr algn="l">
              <a:lnSpc>
                <a:spcPct val="100000"/>
              </a:lnSpc>
            </a:pPr>
            <a:r>
              <a:rPr lang="en-US" sz="2200" dirty="0"/>
              <a:t>Netflix needs to grow its subscriber base to cover rapidly rising content costs, and Europe offers huge opportunities. Western Europe boasts 134 million broadband homes, compared with 94 million in the United States.</a:t>
            </a:r>
          </a:p>
          <a:p>
            <a:pPr algn="l"/>
            <a:r>
              <a:rPr lang="en-US" sz="2200" dirty="0"/>
              <a:t>Netflix has already entered the UK and the Nordic nations and is the leading video service in Sweden after only two years.</a:t>
            </a:r>
          </a:p>
          <a:p>
            <a:pPr algn="l"/>
            <a:r>
              <a:rPr lang="en-US" sz="2200" dirty="0"/>
              <a:t>However, as Netflix considers expanding into new European markets, it must ask some important questions:</a:t>
            </a:r>
          </a:p>
          <a:p>
            <a:pPr lvl="1"/>
            <a:r>
              <a:rPr lang="en-US" sz="2200" dirty="0"/>
              <a:t>Can it compete effectively on a country-by-country basis with local competitors? </a:t>
            </a:r>
          </a:p>
          <a:p>
            <a:pPr lvl="1"/>
            <a:r>
              <a:rPr lang="en-US" sz="2200" dirty="0"/>
              <a:t>Can it master the varied cultural and buying differences of European consumers? </a:t>
            </a:r>
          </a:p>
          <a:p>
            <a:pPr lvl="1"/>
            <a:r>
              <a:rPr lang="en-US" sz="2200" dirty="0"/>
              <a:t>Will it be able to meet environmental and regulatory hurdles in each country?</a:t>
            </a:r>
          </a:p>
        </p:txBody>
      </p:sp>
      <p:pic>
        <p:nvPicPr>
          <p:cNvPr id="4" name="Picture 3">
            <a:extLst>
              <a:ext uri="{FF2B5EF4-FFF2-40B4-BE49-F238E27FC236}">
                <a16:creationId xmlns:a16="http://schemas.microsoft.com/office/drawing/2014/main" id="{4BD46198-330A-4586-BF7C-4C2A2E4BC8A8}"/>
              </a:ext>
            </a:extLst>
          </p:cNvPr>
          <p:cNvPicPr>
            <a:picLocks noChangeAspect="1"/>
          </p:cNvPicPr>
          <p:nvPr/>
        </p:nvPicPr>
        <p:blipFill>
          <a:blip r:embed="rId2"/>
          <a:stretch>
            <a:fillRect/>
          </a:stretch>
        </p:blipFill>
        <p:spPr>
          <a:xfrm>
            <a:off x="8546076" y="80528"/>
            <a:ext cx="2857500" cy="1600200"/>
          </a:xfrm>
          <a:prstGeom prst="rect">
            <a:avLst/>
          </a:prstGeom>
        </p:spPr>
      </p:pic>
    </p:spTree>
    <p:extLst>
      <p:ext uri="{BB962C8B-B14F-4D97-AF65-F5344CB8AC3E}">
        <p14:creationId xmlns:p14="http://schemas.microsoft.com/office/powerpoint/2010/main" val="5068953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6CAC37-9BC6-44C5-88AE-0131CEB3D719}"/>
              </a:ext>
            </a:extLst>
          </p:cNvPr>
          <p:cNvSpPr>
            <a:spLocks noGrp="1"/>
          </p:cNvSpPr>
          <p:nvPr>
            <p:ph idx="1"/>
          </p:nvPr>
        </p:nvSpPr>
        <p:spPr>
          <a:xfrm>
            <a:off x="838200" y="1665979"/>
            <a:ext cx="10515600" cy="4235962"/>
          </a:xfrm>
        </p:spPr>
        <p:txBody>
          <a:bodyPr>
            <a:normAutofit fontScale="92500" lnSpcReduction="10000"/>
          </a:bodyPr>
          <a:lstStyle/>
          <a:p>
            <a:pPr algn="l">
              <a:lnSpc>
                <a:spcPct val="110000"/>
              </a:lnSpc>
            </a:pPr>
            <a:r>
              <a:rPr lang="en-US" sz="2200" b="0" i="0" u="none" strike="noStrike" baseline="0" dirty="0">
                <a:latin typeface="TimesLTPro-Roman"/>
              </a:rPr>
              <a:t>In entering new European markets, Netflix will face many challenges. For example, Europe is now crowded with formidable </a:t>
            </a:r>
            <a:r>
              <a:rPr lang="en-US" sz="2200" b="0" i="0" u="none" strike="noStrike" baseline="0" dirty="0">
                <a:solidFill>
                  <a:srgbClr val="960000"/>
                </a:solidFill>
                <a:latin typeface="TimesLTPro-Roman"/>
              </a:rPr>
              <a:t>competitors.</a:t>
            </a:r>
            <a:r>
              <a:rPr lang="en-US" sz="2200" b="0" i="0" u="none" strike="noStrike" baseline="0" dirty="0">
                <a:latin typeface="TimesLTPro-Roman"/>
              </a:rPr>
              <a:t> More than a dozen local Netflix-like rivals have sprung up there during the past few years</a:t>
            </a:r>
          </a:p>
          <a:p>
            <a:pPr algn="l">
              <a:lnSpc>
                <a:spcPct val="110000"/>
              </a:lnSpc>
            </a:pPr>
            <a:r>
              <a:rPr lang="en-US" sz="2200" b="0" i="0" u="none" strike="noStrike" baseline="0" dirty="0">
                <a:solidFill>
                  <a:srgbClr val="960000"/>
                </a:solidFill>
                <a:latin typeface="TimesLTPro-Roman"/>
              </a:rPr>
              <a:t>Content </a:t>
            </a:r>
            <a:r>
              <a:rPr lang="en-US" sz="2200" b="0" i="0" u="none" strike="noStrike" baseline="0" dirty="0">
                <a:latin typeface="TimesLTPro-Roman"/>
              </a:rPr>
              <a:t>is another major consideration. Although Netflix is building its own portfolio of international content rights, European competitors already own exclusive in-country rights to many popular U.S. and non-U.S. shows. </a:t>
            </a:r>
          </a:p>
          <a:p>
            <a:pPr algn="l">
              <a:lnSpc>
                <a:spcPct val="110000"/>
              </a:lnSpc>
            </a:pPr>
            <a:r>
              <a:rPr lang="en-US" sz="2200" b="0" i="0" u="none" strike="noStrike" baseline="0" dirty="0">
                <a:latin typeface="TimesLTPro-Roman"/>
              </a:rPr>
              <a:t>Netflix may also encounter </a:t>
            </a:r>
            <a:r>
              <a:rPr lang="en-US" sz="2200" b="0" i="0" u="none" strike="noStrike" baseline="0" dirty="0">
                <a:solidFill>
                  <a:srgbClr val="C00000"/>
                </a:solidFill>
                <a:latin typeface="TimesLTPro-Roman"/>
              </a:rPr>
              <a:t>local regulatory obstacles</a:t>
            </a:r>
            <a:r>
              <a:rPr lang="en-US" sz="2200" b="0" i="0" u="none" strike="noStrike" baseline="0" dirty="0">
                <a:latin typeface="TimesLTPro-Roman"/>
              </a:rPr>
              <a:t>. Regulations in France, for instance, restrict services like Netflix from airing films until three years after they open nationally in theaters, and video services there are usually required to invest in film production in the country. </a:t>
            </a:r>
          </a:p>
          <a:p>
            <a:pPr algn="l">
              <a:lnSpc>
                <a:spcPct val="110000"/>
              </a:lnSpc>
            </a:pPr>
            <a:r>
              <a:rPr lang="en-US" sz="2200" b="0" i="0" u="none" strike="noStrike" baseline="0" dirty="0">
                <a:latin typeface="TimesLTPro-Roman"/>
              </a:rPr>
              <a:t>Despite these challenges, however, Netflix CEO Reed Hastings seems unfazed. “We can still build a very successful business [in these new markets],” he says. Wherever Netflix goes, “I think the key is having unique content, a great reputation, and a good value proposition”.</a:t>
            </a:r>
            <a:endParaRPr lang="en-US" sz="2200" dirty="0"/>
          </a:p>
        </p:txBody>
      </p:sp>
      <p:sp>
        <p:nvSpPr>
          <p:cNvPr id="4" name="Title 1">
            <a:extLst>
              <a:ext uri="{FF2B5EF4-FFF2-40B4-BE49-F238E27FC236}">
                <a16:creationId xmlns:a16="http://schemas.microsoft.com/office/drawing/2014/main" id="{0F752531-A974-48A3-8A72-A0801A5E6429}"/>
              </a:ext>
            </a:extLst>
          </p:cNvPr>
          <p:cNvSpPr>
            <a:spLocks noGrp="1"/>
          </p:cNvSpPr>
          <p:nvPr>
            <p:ph type="title"/>
          </p:nvPr>
        </p:nvSpPr>
        <p:spPr>
          <a:xfrm>
            <a:off x="2581429" y="180770"/>
            <a:ext cx="9170987" cy="1325563"/>
          </a:xfrm>
        </p:spPr>
        <p:txBody>
          <a:bodyPr/>
          <a:lstStyle/>
          <a:p>
            <a:r>
              <a:rPr lang="en-US" dirty="0"/>
              <a:t>EXAMPLE: NETFLIX</a:t>
            </a:r>
          </a:p>
        </p:txBody>
      </p:sp>
      <p:pic>
        <p:nvPicPr>
          <p:cNvPr id="5" name="Picture 4">
            <a:extLst>
              <a:ext uri="{FF2B5EF4-FFF2-40B4-BE49-F238E27FC236}">
                <a16:creationId xmlns:a16="http://schemas.microsoft.com/office/drawing/2014/main" id="{C36B496E-63BF-4A1E-BF6C-B65494307E96}"/>
              </a:ext>
            </a:extLst>
          </p:cNvPr>
          <p:cNvPicPr>
            <a:picLocks noChangeAspect="1"/>
          </p:cNvPicPr>
          <p:nvPr/>
        </p:nvPicPr>
        <p:blipFill>
          <a:blip r:embed="rId2"/>
          <a:stretch>
            <a:fillRect/>
          </a:stretch>
        </p:blipFill>
        <p:spPr>
          <a:xfrm>
            <a:off x="8604184" y="62592"/>
            <a:ext cx="2859272" cy="1603387"/>
          </a:xfrm>
          <a:prstGeom prst="rect">
            <a:avLst/>
          </a:prstGeom>
        </p:spPr>
      </p:pic>
    </p:spTree>
    <p:extLst>
      <p:ext uri="{BB962C8B-B14F-4D97-AF65-F5344CB8AC3E}">
        <p14:creationId xmlns:p14="http://schemas.microsoft.com/office/powerpoint/2010/main" val="41537048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DAB8F-9FCF-49A2-A58F-41977D670FE3}"/>
              </a:ext>
            </a:extLst>
          </p:cNvPr>
          <p:cNvSpPr>
            <a:spLocks noGrp="1"/>
          </p:cNvSpPr>
          <p:nvPr>
            <p:ph type="title"/>
          </p:nvPr>
        </p:nvSpPr>
        <p:spPr>
          <a:xfrm>
            <a:off x="2345874" y="442449"/>
            <a:ext cx="9170158" cy="840659"/>
          </a:xfrm>
          <a:solidFill>
            <a:srgbClr val="0A1F61"/>
          </a:solidFill>
        </p:spPr>
        <p:txBody>
          <a:bodyPr>
            <a:noAutofit/>
          </a:bodyPr>
          <a:lstStyle/>
          <a:p>
            <a:r>
              <a:rPr lang="en-US" sz="3600" dirty="0">
                <a:solidFill>
                  <a:srgbClr val="FFFFFF"/>
                </a:solidFill>
                <a:latin typeface="ArialNarrowMTPro-Bold"/>
              </a:rPr>
              <a:t>2.4. Deciding how to enter the Markets</a:t>
            </a:r>
          </a:p>
        </p:txBody>
      </p:sp>
      <p:pic>
        <p:nvPicPr>
          <p:cNvPr id="10" name="Picture 9">
            <a:extLst>
              <a:ext uri="{FF2B5EF4-FFF2-40B4-BE49-F238E27FC236}">
                <a16:creationId xmlns:a16="http://schemas.microsoft.com/office/drawing/2014/main" id="{458391EC-C7B9-4431-BAE7-6E469C53FDA8}"/>
              </a:ext>
            </a:extLst>
          </p:cNvPr>
          <p:cNvPicPr>
            <a:picLocks noChangeAspect="1"/>
          </p:cNvPicPr>
          <p:nvPr/>
        </p:nvPicPr>
        <p:blipFill>
          <a:blip r:embed="rId2"/>
          <a:stretch>
            <a:fillRect/>
          </a:stretch>
        </p:blipFill>
        <p:spPr>
          <a:xfrm>
            <a:off x="2358530" y="2332704"/>
            <a:ext cx="8507693" cy="3542236"/>
          </a:xfrm>
          <a:prstGeom prst="rect">
            <a:avLst/>
          </a:prstGeom>
        </p:spPr>
      </p:pic>
      <p:pic>
        <p:nvPicPr>
          <p:cNvPr id="12" name="Picture 11">
            <a:extLst>
              <a:ext uri="{FF2B5EF4-FFF2-40B4-BE49-F238E27FC236}">
                <a16:creationId xmlns:a16="http://schemas.microsoft.com/office/drawing/2014/main" id="{6429D9F7-5630-447E-A046-F0137A49D120}"/>
              </a:ext>
            </a:extLst>
          </p:cNvPr>
          <p:cNvPicPr>
            <a:picLocks noChangeAspect="1"/>
          </p:cNvPicPr>
          <p:nvPr/>
        </p:nvPicPr>
        <p:blipFill>
          <a:blip r:embed="rId3">
            <a:duotone>
              <a:prstClr val="black"/>
              <a:schemeClr val="accent5">
                <a:tint val="45000"/>
                <a:satMod val="400000"/>
              </a:schemeClr>
            </a:duotone>
          </a:blip>
          <a:stretch>
            <a:fillRect/>
          </a:stretch>
        </p:blipFill>
        <p:spPr>
          <a:xfrm>
            <a:off x="4746522" y="1662880"/>
            <a:ext cx="2698955" cy="5899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4246034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35CE42-5012-4F93-B7ED-7F83C9BBDB93}"/>
              </a:ext>
            </a:extLst>
          </p:cNvPr>
          <p:cNvSpPr>
            <a:spLocks noGrp="1"/>
          </p:cNvSpPr>
          <p:nvPr>
            <p:ph idx="1"/>
          </p:nvPr>
        </p:nvSpPr>
        <p:spPr>
          <a:xfrm>
            <a:off x="838200" y="1825625"/>
            <a:ext cx="7804355" cy="4351338"/>
          </a:xfrm>
        </p:spPr>
        <p:txBody>
          <a:bodyPr>
            <a:normAutofit fontScale="92500"/>
          </a:bodyPr>
          <a:lstStyle/>
          <a:p>
            <a:pPr marL="0" indent="0">
              <a:buNone/>
            </a:pPr>
            <a:r>
              <a:rPr lang="en-US" b="1" dirty="0">
                <a:solidFill>
                  <a:srgbClr val="960000"/>
                </a:solidFill>
              </a:rPr>
              <a:t>2.4.1. Exporting: </a:t>
            </a:r>
          </a:p>
          <a:p>
            <a:pPr algn="l">
              <a:lnSpc>
                <a:spcPct val="100000"/>
              </a:lnSpc>
            </a:pPr>
            <a:r>
              <a:rPr lang="en-US" sz="2300" dirty="0">
                <a:latin typeface="TimesLTPro-Roman"/>
              </a:rPr>
              <a:t>Exporting is entering foreign markets by selling goods produced in the company’s home </a:t>
            </a:r>
            <a:r>
              <a:rPr lang="en-US" sz="2300" b="0" i="0" u="none" strike="noStrike" baseline="0" dirty="0">
                <a:latin typeface="TimesLTPro-Roman"/>
              </a:rPr>
              <a:t>country, often with little modification.</a:t>
            </a:r>
          </a:p>
          <a:p>
            <a:pPr algn="l">
              <a:lnSpc>
                <a:spcPct val="100000"/>
              </a:lnSpc>
            </a:pPr>
            <a:r>
              <a:rPr lang="en-US" sz="2300" dirty="0">
                <a:latin typeface="TimesLTPro-Roman"/>
              </a:rPr>
              <a:t>It is the simplest way to enter a foreign market. </a:t>
            </a:r>
          </a:p>
          <a:p>
            <a:pPr algn="l">
              <a:lnSpc>
                <a:spcPct val="100000"/>
              </a:lnSpc>
            </a:pPr>
            <a:r>
              <a:rPr lang="en-US" sz="2300" dirty="0">
                <a:latin typeface="TimesLTPro-Roman"/>
              </a:rPr>
              <a:t>The company may passively export its surpluses from time to time, or it may make an active commitment to expand exports to a particular market. In either case, the company produces all its goods in its home country. It may or may not modify them for the export market. </a:t>
            </a:r>
          </a:p>
          <a:p>
            <a:pPr algn="l">
              <a:lnSpc>
                <a:spcPct val="100000"/>
              </a:lnSpc>
            </a:pPr>
            <a:r>
              <a:rPr lang="en-US" sz="2300" dirty="0">
                <a:latin typeface="TimesLTPro-Roman"/>
              </a:rPr>
              <a:t>Exporting involves the least change in the company’s product lines, organization, investments, or mission.</a:t>
            </a:r>
          </a:p>
        </p:txBody>
      </p:sp>
      <p:sp>
        <p:nvSpPr>
          <p:cNvPr id="4" name="Title 1">
            <a:extLst>
              <a:ext uri="{FF2B5EF4-FFF2-40B4-BE49-F238E27FC236}">
                <a16:creationId xmlns:a16="http://schemas.microsoft.com/office/drawing/2014/main" id="{9A6D36F4-FA27-431D-8C6C-0327D494A0A3}"/>
              </a:ext>
            </a:extLst>
          </p:cNvPr>
          <p:cNvSpPr>
            <a:spLocks noGrp="1"/>
          </p:cNvSpPr>
          <p:nvPr>
            <p:ph type="title"/>
          </p:nvPr>
        </p:nvSpPr>
        <p:spPr>
          <a:xfrm>
            <a:off x="2301211" y="0"/>
            <a:ext cx="9890789" cy="1283110"/>
          </a:xfrm>
          <a:solidFill>
            <a:srgbClr val="0A1F61"/>
          </a:solidFill>
        </p:spPr>
        <p:txBody>
          <a:bodyPr>
            <a:noAutofit/>
          </a:bodyPr>
          <a:lstStyle/>
          <a:p>
            <a:r>
              <a:rPr lang="en-US" sz="3600" dirty="0">
                <a:solidFill>
                  <a:srgbClr val="FFFFFF"/>
                </a:solidFill>
                <a:latin typeface="ArialNarrowMTPro-Bold"/>
              </a:rPr>
              <a:t>2.4. Deciding how to enter the markets</a:t>
            </a:r>
          </a:p>
        </p:txBody>
      </p:sp>
      <p:pic>
        <p:nvPicPr>
          <p:cNvPr id="5" name="Picture 4">
            <a:extLst>
              <a:ext uri="{FF2B5EF4-FFF2-40B4-BE49-F238E27FC236}">
                <a16:creationId xmlns:a16="http://schemas.microsoft.com/office/drawing/2014/main" id="{C43960AD-B6A4-467B-9F0F-8232F4878580}"/>
              </a:ext>
            </a:extLst>
          </p:cNvPr>
          <p:cNvPicPr>
            <a:picLocks noChangeAspect="1"/>
          </p:cNvPicPr>
          <p:nvPr/>
        </p:nvPicPr>
        <p:blipFill>
          <a:blip r:embed="rId2"/>
          <a:stretch>
            <a:fillRect/>
          </a:stretch>
        </p:blipFill>
        <p:spPr>
          <a:xfrm>
            <a:off x="8539317" y="2271252"/>
            <a:ext cx="3495368" cy="3023419"/>
          </a:xfrm>
          <a:prstGeom prst="rect">
            <a:avLst/>
          </a:prstGeom>
        </p:spPr>
      </p:pic>
    </p:spTree>
    <p:extLst>
      <p:ext uri="{BB962C8B-B14F-4D97-AF65-F5344CB8AC3E}">
        <p14:creationId xmlns:p14="http://schemas.microsoft.com/office/powerpoint/2010/main" val="37161519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A6D36F4-FA27-431D-8C6C-0327D494A0A3}"/>
              </a:ext>
            </a:extLst>
          </p:cNvPr>
          <p:cNvSpPr>
            <a:spLocks noGrp="1"/>
          </p:cNvSpPr>
          <p:nvPr>
            <p:ph type="title"/>
          </p:nvPr>
        </p:nvSpPr>
        <p:spPr>
          <a:xfrm>
            <a:off x="4636008" y="0"/>
            <a:ext cx="7555992" cy="1676603"/>
          </a:xfrm>
          <a:solidFill>
            <a:srgbClr val="0A1F61"/>
          </a:solidFill>
        </p:spPr>
        <p:txBody>
          <a:bodyPr>
            <a:normAutofit/>
          </a:bodyPr>
          <a:lstStyle/>
          <a:p>
            <a:r>
              <a:rPr lang="en-US">
                <a:latin typeface="ArialNarrowMTPro-Bold"/>
              </a:rPr>
              <a:t>2.4. Deciding how to enter the markets</a:t>
            </a:r>
          </a:p>
        </p:txBody>
      </p:sp>
      <p:sp>
        <p:nvSpPr>
          <p:cNvPr id="6" name="Rectangle 8">
            <a:extLst>
              <a:ext uri="{FF2B5EF4-FFF2-40B4-BE49-F238E27FC236}">
                <a16:creationId xmlns:a16="http://schemas.microsoft.com/office/drawing/2014/main" id="{8E20FA99-AAAC-4AF3-9FAE-707420324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rgbClr val="4553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ounded Rectangle 9">
            <a:extLst>
              <a:ext uri="{FF2B5EF4-FFF2-40B4-BE49-F238E27FC236}">
                <a16:creationId xmlns:a16="http://schemas.microsoft.com/office/drawing/2014/main" id="{9573BE85-6043-4C3A-A7DD-483A0A5FB7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559407"/>
            <a:ext cx="366674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CE524C59-758B-4BB2-94E0-45D9AF019CF7}"/>
              </a:ext>
            </a:extLst>
          </p:cNvPr>
          <p:cNvPicPr>
            <a:picLocks noChangeAspect="1"/>
          </p:cNvPicPr>
          <p:nvPr/>
        </p:nvPicPr>
        <p:blipFill>
          <a:blip r:embed="rId2"/>
          <a:stretch>
            <a:fillRect/>
          </a:stretch>
        </p:blipFill>
        <p:spPr>
          <a:xfrm>
            <a:off x="761364" y="2557282"/>
            <a:ext cx="3113280" cy="1743436"/>
          </a:xfrm>
          <a:prstGeom prst="rect">
            <a:avLst/>
          </a:prstGeom>
          <a:effectLst/>
        </p:spPr>
      </p:pic>
      <p:sp>
        <p:nvSpPr>
          <p:cNvPr id="3" name="Content Placeholder 2">
            <a:extLst>
              <a:ext uri="{FF2B5EF4-FFF2-40B4-BE49-F238E27FC236}">
                <a16:creationId xmlns:a16="http://schemas.microsoft.com/office/drawing/2014/main" id="{AA35CE42-5012-4F93-B7ED-7F83C9BBDB93}"/>
              </a:ext>
            </a:extLst>
          </p:cNvPr>
          <p:cNvSpPr>
            <a:spLocks noGrp="1"/>
          </p:cNvSpPr>
          <p:nvPr>
            <p:ph idx="1"/>
          </p:nvPr>
        </p:nvSpPr>
        <p:spPr>
          <a:xfrm>
            <a:off x="5007788" y="1892710"/>
            <a:ext cx="6422848" cy="3785419"/>
          </a:xfrm>
        </p:spPr>
        <p:txBody>
          <a:bodyPr>
            <a:normAutofit fontScale="92500" lnSpcReduction="20000"/>
          </a:bodyPr>
          <a:lstStyle/>
          <a:p>
            <a:pPr marL="0" indent="0">
              <a:buNone/>
            </a:pPr>
            <a:r>
              <a:rPr lang="en-US" sz="3600" b="1" dirty="0">
                <a:solidFill>
                  <a:srgbClr val="960000"/>
                </a:solidFill>
              </a:rPr>
              <a:t>2.4.2. Joint Venturing</a:t>
            </a:r>
          </a:p>
          <a:p>
            <a:pPr>
              <a:lnSpc>
                <a:spcPct val="110000"/>
              </a:lnSpc>
            </a:pPr>
            <a:r>
              <a:rPr lang="en-US" sz="2400" dirty="0">
                <a:latin typeface="TimesLTPro-Roman"/>
              </a:rPr>
              <a:t>Joint venturing is entering foreign markets by joining with foreign companies to produce or market products or services.</a:t>
            </a:r>
          </a:p>
          <a:p>
            <a:pPr algn="l">
              <a:lnSpc>
                <a:spcPct val="110000"/>
              </a:lnSpc>
            </a:pPr>
            <a:r>
              <a:rPr lang="en-US" sz="2400" b="0" i="0" u="none" strike="noStrike" baseline="0" dirty="0">
                <a:latin typeface="TimesLTPro-Roman"/>
              </a:rPr>
              <a:t>Joint venturing differs from exporting in that the company joins with a host country partner to sell or market abroad.</a:t>
            </a:r>
          </a:p>
          <a:p>
            <a:pPr algn="l">
              <a:lnSpc>
                <a:spcPct val="110000"/>
              </a:lnSpc>
            </a:pPr>
            <a:r>
              <a:rPr lang="en-US" sz="2400" b="0" i="0" u="none" strike="noStrike" baseline="0" dirty="0">
                <a:latin typeface="TimesLTPro-Roman"/>
              </a:rPr>
              <a:t>There are four types of joint ventures: </a:t>
            </a:r>
            <a:r>
              <a:rPr lang="en-US" sz="2400" b="0" i="1" u="none" strike="noStrike" baseline="0" dirty="0">
                <a:latin typeface="TimesLTPro-Italic"/>
              </a:rPr>
              <a:t>licensing, contract manufacturing, management, contracting</a:t>
            </a:r>
            <a:r>
              <a:rPr lang="en-US" sz="2400" b="0" i="0" u="none" strike="noStrike" baseline="0" dirty="0">
                <a:latin typeface="TimesLTPro-Roman"/>
              </a:rPr>
              <a:t>, and </a:t>
            </a:r>
            <a:r>
              <a:rPr lang="en-US" sz="2400" b="0" i="1" u="none" strike="noStrike" baseline="0" dirty="0">
                <a:latin typeface="TimesLTPro-Italic"/>
              </a:rPr>
              <a:t>joint ownership</a:t>
            </a:r>
            <a:endParaRPr lang="en-US" sz="2400" dirty="0">
              <a:latin typeface="TimesLTPro-Roman"/>
            </a:endParaRPr>
          </a:p>
        </p:txBody>
      </p:sp>
    </p:spTree>
    <p:extLst>
      <p:ext uri="{BB962C8B-B14F-4D97-AF65-F5344CB8AC3E}">
        <p14:creationId xmlns:p14="http://schemas.microsoft.com/office/powerpoint/2010/main" val="31573224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51022-4FBA-47AD-B876-A7CE6DC9158E}"/>
              </a:ext>
            </a:extLst>
          </p:cNvPr>
          <p:cNvSpPr>
            <a:spLocks noGrp="1"/>
          </p:cNvSpPr>
          <p:nvPr>
            <p:ph idx="1"/>
          </p:nvPr>
        </p:nvSpPr>
        <p:spPr>
          <a:xfrm>
            <a:off x="838200" y="1651819"/>
            <a:ext cx="7966587" cy="4525144"/>
          </a:xfrm>
        </p:spPr>
        <p:txBody>
          <a:bodyPr>
            <a:normAutofit fontScale="92500" lnSpcReduction="20000"/>
          </a:bodyPr>
          <a:lstStyle/>
          <a:p>
            <a:pPr marL="0" indent="0">
              <a:buNone/>
            </a:pPr>
            <a:r>
              <a:rPr lang="en-US" sz="3300" b="1" dirty="0">
                <a:solidFill>
                  <a:schemeClr val="accent6">
                    <a:lumMod val="50000"/>
                  </a:schemeClr>
                </a:solidFill>
              </a:rPr>
              <a:t>2.4.2.1. Licensing:</a:t>
            </a:r>
          </a:p>
          <a:p>
            <a:pPr algn="l">
              <a:lnSpc>
                <a:spcPct val="110000"/>
              </a:lnSpc>
            </a:pPr>
            <a:r>
              <a:rPr lang="en-US" sz="2100" dirty="0">
                <a:latin typeface="TimesLTPro-Roman"/>
              </a:rPr>
              <a:t>Licensing is entering foreign markets through developing an agreement with a licensee in the foreign market.</a:t>
            </a:r>
          </a:p>
          <a:p>
            <a:pPr algn="l">
              <a:lnSpc>
                <a:spcPct val="110000"/>
              </a:lnSpc>
            </a:pPr>
            <a:r>
              <a:rPr lang="en-US" sz="2100" dirty="0">
                <a:latin typeface="TimesLTPro-Roman"/>
              </a:rPr>
              <a:t>For a fee or royalty payments, the licensee buys the right to use the company’s manufacturing process, trademark, patent, trade secret, or other item of value. </a:t>
            </a:r>
          </a:p>
          <a:p>
            <a:pPr algn="l">
              <a:lnSpc>
                <a:spcPct val="110000"/>
              </a:lnSpc>
            </a:pPr>
            <a:r>
              <a:rPr lang="en-US" sz="2100" dirty="0">
                <a:latin typeface="TimesLTPro-Roman"/>
              </a:rPr>
              <a:t>The company thus gains entry into a foreign market at little risk; at the same time, the licensee gains production expertise or a well-known product or name without having to start from scratch</a:t>
            </a:r>
          </a:p>
          <a:p>
            <a:pPr algn="l">
              <a:lnSpc>
                <a:spcPct val="110000"/>
              </a:lnSpc>
            </a:pPr>
            <a:r>
              <a:rPr lang="en-US" sz="2100" dirty="0">
                <a:latin typeface="TimesLTPro-Roman"/>
              </a:rPr>
              <a:t>Coca-Cola markets internationally by licensing bottlers around the world and supplying them with the syrup needed to produce the product. Its global bottling partners range from the Coca-Cola Bottling Company of Saudi Arabia to Europe-based Coca-Cola Hellenic, which bottles and markets 136 Coca-Cola brands to 589 million people in 28 countries. </a:t>
            </a:r>
          </a:p>
        </p:txBody>
      </p:sp>
      <p:sp>
        <p:nvSpPr>
          <p:cNvPr id="4" name="Title 1">
            <a:extLst>
              <a:ext uri="{FF2B5EF4-FFF2-40B4-BE49-F238E27FC236}">
                <a16:creationId xmlns:a16="http://schemas.microsoft.com/office/drawing/2014/main" id="{169E3657-DED3-4AB2-A696-7D198C747F58}"/>
              </a:ext>
            </a:extLst>
          </p:cNvPr>
          <p:cNvSpPr>
            <a:spLocks noGrp="1"/>
          </p:cNvSpPr>
          <p:nvPr>
            <p:ph type="title"/>
          </p:nvPr>
        </p:nvSpPr>
        <p:spPr>
          <a:xfrm>
            <a:off x="2374952" y="18255"/>
            <a:ext cx="9170987" cy="1264855"/>
          </a:xfrm>
          <a:solidFill>
            <a:srgbClr val="0A1F61"/>
          </a:solidFill>
        </p:spPr>
        <p:txBody>
          <a:bodyPr>
            <a:noAutofit/>
          </a:bodyPr>
          <a:lstStyle/>
          <a:p>
            <a:r>
              <a:rPr lang="en-US" sz="3600" dirty="0">
                <a:solidFill>
                  <a:srgbClr val="FFFFFF"/>
                </a:solidFill>
                <a:latin typeface="ArialNarrowMTPro-Bold"/>
              </a:rPr>
              <a:t>2.4. Deciding how to enter the markets</a:t>
            </a:r>
          </a:p>
        </p:txBody>
      </p:sp>
      <p:pic>
        <p:nvPicPr>
          <p:cNvPr id="5" name="Picture 4">
            <a:extLst>
              <a:ext uri="{FF2B5EF4-FFF2-40B4-BE49-F238E27FC236}">
                <a16:creationId xmlns:a16="http://schemas.microsoft.com/office/drawing/2014/main" id="{7558034D-376E-4FF0-89F9-FDAD49C33818}"/>
              </a:ext>
            </a:extLst>
          </p:cNvPr>
          <p:cNvPicPr>
            <a:picLocks noChangeAspect="1"/>
          </p:cNvPicPr>
          <p:nvPr/>
        </p:nvPicPr>
        <p:blipFill>
          <a:blip r:embed="rId2"/>
          <a:stretch>
            <a:fillRect/>
          </a:stretch>
        </p:blipFill>
        <p:spPr>
          <a:xfrm>
            <a:off x="8804787" y="2187383"/>
            <a:ext cx="3262466" cy="3454016"/>
          </a:xfrm>
          <a:prstGeom prst="rect">
            <a:avLst/>
          </a:prstGeom>
        </p:spPr>
      </p:pic>
    </p:spTree>
    <p:extLst>
      <p:ext uri="{BB962C8B-B14F-4D97-AF65-F5344CB8AC3E}">
        <p14:creationId xmlns:p14="http://schemas.microsoft.com/office/powerpoint/2010/main" val="27148157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51022-4FBA-47AD-B876-A7CE6DC9158E}"/>
              </a:ext>
            </a:extLst>
          </p:cNvPr>
          <p:cNvSpPr>
            <a:spLocks noGrp="1"/>
          </p:cNvSpPr>
          <p:nvPr>
            <p:ph idx="1"/>
          </p:nvPr>
        </p:nvSpPr>
        <p:spPr>
          <a:xfrm>
            <a:off x="838200" y="1651819"/>
            <a:ext cx="7804355" cy="4525144"/>
          </a:xfrm>
        </p:spPr>
        <p:txBody>
          <a:bodyPr>
            <a:normAutofit/>
          </a:bodyPr>
          <a:lstStyle/>
          <a:p>
            <a:pPr marL="0" indent="0">
              <a:buNone/>
            </a:pPr>
            <a:r>
              <a:rPr lang="en-US" sz="3300" b="1" dirty="0">
                <a:solidFill>
                  <a:schemeClr val="accent6">
                    <a:lumMod val="50000"/>
                  </a:schemeClr>
                </a:solidFill>
              </a:rPr>
              <a:t>2.4.2.1. Licensing:</a:t>
            </a:r>
          </a:p>
          <a:p>
            <a:pPr algn="l">
              <a:lnSpc>
                <a:spcPct val="100000"/>
              </a:lnSpc>
            </a:pPr>
            <a:r>
              <a:rPr lang="en-US" dirty="0">
                <a:latin typeface="TimesLTPro-Roman"/>
              </a:rPr>
              <a:t>Licensing has potential disadvantages:</a:t>
            </a:r>
          </a:p>
          <a:p>
            <a:pPr lvl="1">
              <a:lnSpc>
                <a:spcPct val="100000"/>
              </a:lnSpc>
            </a:pPr>
            <a:r>
              <a:rPr lang="en-US" dirty="0">
                <a:latin typeface="TimesLTPro-Roman"/>
              </a:rPr>
              <a:t>The firm has less control over the licensee than it would over its own operations. </a:t>
            </a:r>
          </a:p>
          <a:p>
            <a:pPr lvl="1">
              <a:lnSpc>
                <a:spcPct val="100000"/>
              </a:lnSpc>
            </a:pPr>
            <a:r>
              <a:rPr lang="en-US" dirty="0">
                <a:latin typeface="TimesLTPro-Roman"/>
              </a:rPr>
              <a:t>If the </a:t>
            </a:r>
            <a:r>
              <a:rPr lang="en-US" b="0" i="0" u="none" strike="noStrike" baseline="0" dirty="0">
                <a:latin typeface="TimesLTPro-Roman"/>
              </a:rPr>
              <a:t>licensee is very successful, the firm has given up these profits, and if and when the contract ends, it may find it has created a competitor. </a:t>
            </a:r>
            <a:endParaRPr lang="en-US" sz="3200" dirty="0">
              <a:latin typeface="TimesLTPro-Roman"/>
            </a:endParaRPr>
          </a:p>
        </p:txBody>
      </p:sp>
      <p:sp>
        <p:nvSpPr>
          <p:cNvPr id="4" name="Title 1">
            <a:extLst>
              <a:ext uri="{FF2B5EF4-FFF2-40B4-BE49-F238E27FC236}">
                <a16:creationId xmlns:a16="http://schemas.microsoft.com/office/drawing/2014/main" id="{169E3657-DED3-4AB2-A696-7D198C747F58}"/>
              </a:ext>
            </a:extLst>
          </p:cNvPr>
          <p:cNvSpPr>
            <a:spLocks noGrp="1"/>
          </p:cNvSpPr>
          <p:nvPr>
            <p:ph type="title"/>
          </p:nvPr>
        </p:nvSpPr>
        <p:spPr>
          <a:xfrm>
            <a:off x="2374952" y="18255"/>
            <a:ext cx="9170987" cy="1264855"/>
          </a:xfrm>
          <a:solidFill>
            <a:srgbClr val="0A1F61"/>
          </a:solidFill>
        </p:spPr>
        <p:txBody>
          <a:bodyPr>
            <a:noAutofit/>
          </a:bodyPr>
          <a:lstStyle/>
          <a:p>
            <a:r>
              <a:rPr lang="en-US" sz="3600" dirty="0">
                <a:solidFill>
                  <a:srgbClr val="FFFFFF"/>
                </a:solidFill>
                <a:latin typeface="ArialNarrowMTPro-Bold"/>
              </a:rPr>
              <a:t>2.4. Deciding how to enter the markets</a:t>
            </a:r>
          </a:p>
        </p:txBody>
      </p:sp>
      <p:pic>
        <p:nvPicPr>
          <p:cNvPr id="2" name="Picture 1">
            <a:extLst>
              <a:ext uri="{FF2B5EF4-FFF2-40B4-BE49-F238E27FC236}">
                <a16:creationId xmlns:a16="http://schemas.microsoft.com/office/drawing/2014/main" id="{C1A6F582-BA9E-44C9-9942-3D631BECF02E}"/>
              </a:ext>
            </a:extLst>
          </p:cNvPr>
          <p:cNvPicPr>
            <a:picLocks noChangeAspect="1"/>
          </p:cNvPicPr>
          <p:nvPr/>
        </p:nvPicPr>
        <p:blipFill>
          <a:blip r:embed="rId2"/>
          <a:stretch>
            <a:fillRect/>
          </a:stretch>
        </p:blipFill>
        <p:spPr>
          <a:xfrm>
            <a:off x="8894261" y="1651819"/>
            <a:ext cx="2873754" cy="4310631"/>
          </a:xfrm>
          <a:prstGeom prst="rect">
            <a:avLst/>
          </a:prstGeom>
        </p:spPr>
      </p:pic>
    </p:spTree>
    <p:extLst>
      <p:ext uri="{BB962C8B-B14F-4D97-AF65-F5344CB8AC3E}">
        <p14:creationId xmlns:p14="http://schemas.microsoft.com/office/powerpoint/2010/main" val="40473140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51022-4FBA-47AD-B876-A7CE6DC9158E}"/>
              </a:ext>
            </a:extLst>
          </p:cNvPr>
          <p:cNvSpPr>
            <a:spLocks noGrp="1"/>
          </p:cNvSpPr>
          <p:nvPr>
            <p:ph idx="1"/>
          </p:nvPr>
        </p:nvSpPr>
        <p:spPr>
          <a:xfrm>
            <a:off x="838200" y="1651819"/>
            <a:ext cx="10707739" cy="4525144"/>
          </a:xfrm>
        </p:spPr>
        <p:txBody>
          <a:bodyPr>
            <a:normAutofit fontScale="92500" lnSpcReduction="20000"/>
          </a:bodyPr>
          <a:lstStyle/>
          <a:p>
            <a:pPr marL="0" indent="0">
              <a:buNone/>
            </a:pPr>
            <a:r>
              <a:rPr lang="en-US" sz="3300" b="1" dirty="0">
                <a:solidFill>
                  <a:schemeClr val="accent6">
                    <a:lumMod val="50000"/>
                  </a:schemeClr>
                </a:solidFill>
              </a:rPr>
              <a:t>2.4.2.2. Contract Manufacturing</a:t>
            </a:r>
          </a:p>
          <a:p>
            <a:pPr algn="l">
              <a:lnSpc>
                <a:spcPct val="110000"/>
              </a:lnSpc>
            </a:pPr>
            <a:r>
              <a:rPr lang="en-US" sz="2400" dirty="0">
                <a:solidFill>
                  <a:srgbClr val="000000"/>
                </a:solidFill>
                <a:latin typeface="TimesLTPro-Roman"/>
              </a:rPr>
              <a:t>Contract manufacturing is a joint venture in which a company contracts with manufacturers in a foreign market to produce its product or provide its service.</a:t>
            </a:r>
          </a:p>
          <a:p>
            <a:pPr algn="l">
              <a:lnSpc>
                <a:spcPct val="110000"/>
              </a:lnSpc>
            </a:pPr>
            <a:r>
              <a:rPr lang="en-US" sz="2400" b="1" dirty="0">
                <a:solidFill>
                  <a:schemeClr val="accent4">
                    <a:lumMod val="75000"/>
                  </a:schemeClr>
                </a:solidFill>
                <a:latin typeface="TimesLTPro-Roman"/>
              </a:rPr>
              <a:t>Advantages:</a:t>
            </a:r>
          </a:p>
          <a:p>
            <a:pPr lvl="1">
              <a:lnSpc>
                <a:spcPct val="110000"/>
              </a:lnSpc>
            </a:pPr>
            <a:r>
              <a:rPr lang="en-US" dirty="0">
                <a:solidFill>
                  <a:srgbClr val="000000"/>
                </a:solidFill>
                <a:latin typeface="TimesLTPro-Roman"/>
              </a:rPr>
              <a:t>the chance to start faster, with less risk, and the later opportunity either to form a partnership with or buy out the local manufacturer. </a:t>
            </a:r>
          </a:p>
          <a:p>
            <a:pPr lvl="1">
              <a:lnSpc>
                <a:spcPct val="110000"/>
              </a:lnSpc>
            </a:pPr>
            <a:r>
              <a:rPr lang="en-US" dirty="0">
                <a:solidFill>
                  <a:srgbClr val="000000"/>
                </a:solidFill>
                <a:latin typeface="TimesLTPro-Roman"/>
              </a:rPr>
              <a:t>Contract manufacturing can also reduce plant investment, transportation, and tariff costs while at the same time helping to meet the host country’s local manufacturing requirements</a:t>
            </a:r>
          </a:p>
          <a:p>
            <a:pPr>
              <a:lnSpc>
                <a:spcPct val="110000"/>
              </a:lnSpc>
            </a:pPr>
            <a:r>
              <a:rPr lang="en-US" sz="2400" b="1" dirty="0">
                <a:solidFill>
                  <a:schemeClr val="accent4">
                    <a:lumMod val="75000"/>
                  </a:schemeClr>
                </a:solidFill>
                <a:latin typeface="TimesLTPro-Roman"/>
              </a:rPr>
              <a:t>Inconvenient: </a:t>
            </a:r>
          </a:p>
          <a:p>
            <a:pPr lvl="1">
              <a:lnSpc>
                <a:spcPct val="110000"/>
              </a:lnSpc>
            </a:pPr>
            <a:r>
              <a:rPr lang="en-US" dirty="0">
                <a:solidFill>
                  <a:srgbClr val="000000"/>
                </a:solidFill>
                <a:latin typeface="TimesLTPro-Roman"/>
              </a:rPr>
              <a:t>Decreased control over the manufacturing process </a:t>
            </a:r>
          </a:p>
          <a:p>
            <a:pPr lvl="1">
              <a:lnSpc>
                <a:spcPct val="110000"/>
              </a:lnSpc>
            </a:pPr>
            <a:r>
              <a:rPr lang="en-US" dirty="0">
                <a:solidFill>
                  <a:srgbClr val="000000"/>
                </a:solidFill>
                <a:latin typeface="TimesLTPro-Roman"/>
              </a:rPr>
              <a:t>Loss of potential profits on manufacturing. </a:t>
            </a:r>
          </a:p>
        </p:txBody>
      </p:sp>
      <p:sp>
        <p:nvSpPr>
          <p:cNvPr id="4" name="Title 1">
            <a:extLst>
              <a:ext uri="{FF2B5EF4-FFF2-40B4-BE49-F238E27FC236}">
                <a16:creationId xmlns:a16="http://schemas.microsoft.com/office/drawing/2014/main" id="{169E3657-DED3-4AB2-A696-7D198C747F58}"/>
              </a:ext>
            </a:extLst>
          </p:cNvPr>
          <p:cNvSpPr>
            <a:spLocks noGrp="1"/>
          </p:cNvSpPr>
          <p:nvPr>
            <p:ph type="title"/>
          </p:nvPr>
        </p:nvSpPr>
        <p:spPr>
          <a:xfrm>
            <a:off x="2374952" y="18255"/>
            <a:ext cx="9170987" cy="1264855"/>
          </a:xfrm>
          <a:solidFill>
            <a:srgbClr val="0A1F61"/>
          </a:solidFill>
        </p:spPr>
        <p:txBody>
          <a:bodyPr>
            <a:noAutofit/>
          </a:bodyPr>
          <a:lstStyle/>
          <a:p>
            <a:r>
              <a:rPr lang="en-US" sz="3600" dirty="0">
                <a:solidFill>
                  <a:srgbClr val="FFFFFF"/>
                </a:solidFill>
                <a:latin typeface="ArialNarrowMTPro-Bold"/>
              </a:rPr>
              <a:t>2.4. Deciding how to enter the markets</a:t>
            </a:r>
          </a:p>
        </p:txBody>
      </p:sp>
    </p:spTree>
    <p:extLst>
      <p:ext uri="{BB962C8B-B14F-4D97-AF65-F5344CB8AC3E}">
        <p14:creationId xmlns:p14="http://schemas.microsoft.com/office/powerpoint/2010/main" val="33910298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51022-4FBA-47AD-B876-A7CE6DC9158E}"/>
              </a:ext>
            </a:extLst>
          </p:cNvPr>
          <p:cNvSpPr>
            <a:spLocks noGrp="1"/>
          </p:cNvSpPr>
          <p:nvPr>
            <p:ph idx="1"/>
          </p:nvPr>
        </p:nvSpPr>
        <p:spPr>
          <a:xfrm>
            <a:off x="838200" y="1651819"/>
            <a:ext cx="8025581" cy="4321278"/>
          </a:xfrm>
        </p:spPr>
        <p:txBody>
          <a:bodyPr>
            <a:normAutofit fontScale="85000" lnSpcReduction="20000"/>
          </a:bodyPr>
          <a:lstStyle/>
          <a:p>
            <a:pPr marL="0" indent="0">
              <a:buNone/>
            </a:pPr>
            <a:r>
              <a:rPr lang="en-US" sz="3300" b="1" dirty="0">
                <a:solidFill>
                  <a:schemeClr val="accent6">
                    <a:lumMod val="50000"/>
                  </a:schemeClr>
                </a:solidFill>
              </a:rPr>
              <a:t>2.4.2.3. Management Contracting</a:t>
            </a:r>
          </a:p>
          <a:p>
            <a:pPr algn="l">
              <a:lnSpc>
                <a:spcPct val="110000"/>
              </a:lnSpc>
            </a:pPr>
            <a:r>
              <a:rPr lang="en-US" sz="2400" dirty="0">
                <a:solidFill>
                  <a:srgbClr val="000000"/>
                </a:solidFill>
                <a:latin typeface="TimesLTPro-Roman"/>
              </a:rPr>
              <a:t>It is a joint venture in which the domestic firm supplies the management knowhow to a foreign company that supplies the capital; the domestic firm exports management services rather than products.</a:t>
            </a:r>
          </a:p>
          <a:p>
            <a:pPr algn="l">
              <a:lnSpc>
                <a:spcPct val="110000"/>
              </a:lnSpc>
            </a:pPr>
            <a:r>
              <a:rPr lang="en-US" sz="2400" b="1" dirty="0">
                <a:solidFill>
                  <a:schemeClr val="accent4">
                    <a:lumMod val="75000"/>
                  </a:schemeClr>
                </a:solidFill>
                <a:latin typeface="TimesLTPro-Roman"/>
              </a:rPr>
              <a:t>Advantages:</a:t>
            </a:r>
          </a:p>
          <a:p>
            <a:pPr lvl="1">
              <a:lnSpc>
                <a:spcPct val="110000"/>
              </a:lnSpc>
            </a:pPr>
            <a:r>
              <a:rPr lang="en-US" dirty="0">
                <a:solidFill>
                  <a:srgbClr val="000000"/>
                </a:solidFill>
                <a:latin typeface="TimesLTPro-Roman"/>
              </a:rPr>
              <a:t>Low-risk method of getting into a foreign market, and it  yields income from the beginning. </a:t>
            </a:r>
          </a:p>
          <a:p>
            <a:r>
              <a:rPr lang="en-US" sz="2400" b="1" dirty="0">
                <a:solidFill>
                  <a:schemeClr val="accent4">
                    <a:lumMod val="75000"/>
                  </a:schemeClr>
                </a:solidFill>
                <a:latin typeface="TimesLTPro-Roman"/>
              </a:rPr>
              <a:t>Inconvenient: </a:t>
            </a:r>
          </a:p>
          <a:p>
            <a:pPr lvl="1">
              <a:lnSpc>
                <a:spcPct val="110000"/>
              </a:lnSpc>
            </a:pPr>
            <a:r>
              <a:rPr lang="en-US" dirty="0">
                <a:solidFill>
                  <a:srgbClr val="000000"/>
                </a:solidFill>
                <a:latin typeface="TimesLTPro-Roman"/>
              </a:rPr>
              <a:t>Not sensible if the company can put its scarce management talent to better uses or if it can make greater profits by undertaking the whole venture. </a:t>
            </a:r>
          </a:p>
          <a:p>
            <a:pPr lvl="1">
              <a:lnSpc>
                <a:spcPct val="110000"/>
              </a:lnSpc>
            </a:pPr>
            <a:r>
              <a:rPr lang="en-US" dirty="0">
                <a:solidFill>
                  <a:srgbClr val="000000"/>
                </a:solidFill>
                <a:latin typeface="TimesLTPro-Roman"/>
              </a:rPr>
              <a:t>Prevents the company from setting up its own operations for a period of time</a:t>
            </a:r>
          </a:p>
        </p:txBody>
      </p:sp>
      <p:sp>
        <p:nvSpPr>
          <p:cNvPr id="4" name="Title 1">
            <a:extLst>
              <a:ext uri="{FF2B5EF4-FFF2-40B4-BE49-F238E27FC236}">
                <a16:creationId xmlns:a16="http://schemas.microsoft.com/office/drawing/2014/main" id="{169E3657-DED3-4AB2-A696-7D198C747F58}"/>
              </a:ext>
            </a:extLst>
          </p:cNvPr>
          <p:cNvSpPr>
            <a:spLocks noGrp="1"/>
          </p:cNvSpPr>
          <p:nvPr>
            <p:ph type="title"/>
          </p:nvPr>
        </p:nvSpPr>
        <p:spPr>
          <a:xfrm>
            <a:off x="2374952" y="18255"/>
            <a:ext cx="9170987" cy="1264855"/>
          </a:xfrm>
          <a:solidFill>
            <a:srgbClr val="0A1F61"/>
          </a:solidFill>
        </p:spPr>
        <p:txBody>
          <a:bodyPr>
            <a:noAutofit/>
          </a:bodyPr>
          <a:lstStyle/>
          <a:p>
            <a:r>
              <a:rPr lang="en-US" sz="3600" dirty="0">
                <a:solidFill>
                  <a:srgbClr val="FFFFFF"/>
                </a:solidFill>
                <a:latin typeface="ArialNarrowMTPro-Bold"/>
              </a:rPr>
              <a:t>2.4. Deciding how to enter the markets</a:t>
            </a:r>
          </a:p>
        </p:txBody>
      </p:sp>
      <p:pic>
        <p:nvPicPr>
          <p:cNvPr id="5" name="Picture 4">
            <a:extLst>
              <a:ext uri="{FF2B5EF4-FFF2-40B4-BE49-F238E27FC236}">
                <a16:creationId xmlns:a16="http://schemas.microsoft.com/office/drawing/2014/main" id="{6E4E6DB0-2D92-4395-A1D3-057D388C09F4}"/>
              </a:ext>
            </a:extLst>
          </p:cNvPr>
          <p:cNvPicPr>
            <a:picLocks noChangeAspect="1"/>
          </p:cNvPicPr>
          <p:nvPr/>
        </p:nvPicPr>
        <p:blipFill>
          <a:blip r:embed="rId2"/>
          <a:stretch>
            <a:fillRect/>
          </a:stretch>
        </p:blipFill>
        <p:spPr>
          <a:xfrm>
            <a:off x="9278338" y="1903617"/>
            <a:ext cx="2533650" cy="1809750"/>
          </a:xfrm>
          <a:prstGeom prst="rect">
            <a:avLst/>
          </a:prstGeom>
        </p:spPr>
      </p:pic>
      <p:sp>
        <p:nvSpPr>
          <p:cNvPr id="7" name="TextBox 6">
            <a:extLst>
              <a:ext uri="{FF2B5EF4-FFF2-40B4-BE49-F238E27FC236}">
                <a16:creationId xmlns:a16="http://schemas.microsoft.com/office/drawing/2014/main" id="{23BBFC5E-0E70-4102-8E26-7BD2AD21A03D}"/>
              </a:ext>
            </a:extLst>
          </p:cNvPr>
          <p:cNvSpPr txBox="1"/>
          <p:nvPr/>
        </p:nvSpPr>
        <p:spPr>
          <a:xfrm>
            <a:off x="9596043" y="3812458"/>
            <a:ext cx="2215945" cy="1754326"/>
          </a:xfrm>
          <a:prstGeom prst="rect">
            <a:avLst/>
          </a:prstGeom>
          <a:noFill/>
        </p:spPr>
        <p:txBody>
          <a:bodyPr wrap="square">
            <a:spAutoFit/>
          </a:bodyPr>
          <a:lstStyle/>
          <a:p>
            <a:pPr algn="l"/>
            <a:r>
              <a:rPr lang="en-US" sz="1800" b="0" i="0" u="none" strike="noStrike" baseline="0" dirty="0">
                <a:latin typeface="TimesLTPro-Roman"/>
              </a:rPr>
              <a:t>The properties are locally owned, but Hilton manages the hotels with its world-renowned hospitality expertise</a:t>
            </a:r>
            <a:endParaRPr lang="en-US" dirty="0"/>
          </a:p>
        </p:txBody>
      </p:sp>
    </p:spTree>
    <p:extLst>
      <p:ext uri="{BB962C8B-B14F-4D97-AF65-F5344CB8AC3E}">
        <p14:creationId xmlns:p14="http://schemas.microsoft.com/office/powerpoint/2010/main" val="11285313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51022-4FBA-47AD-B876-A7CE6DC9158E}"/>
              </a:ext>
            </a:extLst>
          </p:cNvPr>
          <p:cNvSpPr>
            <a:spLocks noGrp="1"/>
          </p:cNvSpPr>
          <p:nvPr>
            <p:ph idx="1"/>
          </p:nvPr>
        </p:nvSpPr>
        <p:spPr>
          <a:xfrm>
            <a:off x="838200" y="1651819"/>
            <a:ext cx="10707739" cy="4321278"/>
          </a:xfrm>
        </p:spPr>
        <p:txBody>
          <a:bodyPr>
            <a:normAutofit/>
          </a:bodyPr>
          <a:lstStyle/>
          <a:p>
            <a:pPr marL="0" indent="0">
              <a:buNone/>
            </a:pPr>
            <a:r>
              <a:rPr lang="en-US" sz="3300" b="1" dirty="0">
                <a:solidFill>
                  <a:schemeClr val="accent6">
                    <a:lumMod val="50000"/>
                  </a:schemeClr>
                </a:solidFill>
              </a:rPr>
              <a:t>2.4.2.4. Joint ownership</a:t>
            </a:r>
          </a:p>
          <a:p>
            <a:pPr algn="l">
              <a:lnSpc>
                <a:spcPct val="110000"/>
              </a:lnSpc>
            </a:pPr>
            <a:r>
              <a:rPr lang="en-US" sz="2400" dirty="0">
                <a:solidFill>
                  <a:srgbClr val="000000"/>
                </a:solidFill>
                <a:latin typeface="TimesLTPro-Roman"/>
              </a:rPr>
              <a:t>A cooperative venture in which a company creates a local business with investors in a foreign market who share ownership and control..</a:t>
            </a:r>
          </a:p>
          <a:p>
            <a:pPr algn="l">
              <a:lnSpc>
                <a:spcPct val="110000"/>
              </a:lnSpc>
            </a:pPr>
            <a:r>
              <a:rPr lang="en-US" sz="2400" dirty="0">
                <a:solidFill>
                  <a:srgbClr val="000000"/>
                </a:solidFill>
                <a:latin typeface="TimesLTPro-Roman"/>
              </a:rPr>
              <a:t>Joint ownership may be needed for economic or political reasons. For example, the firm may lack the financial, physical, or managerial resources to undertake the venture alone. Alternatively, a foreign government may require joint ownership as a condition for entry.</a:t>
            </a:r>
          </a:p>
          <a:p>
            <a:pPr algn="l">
              <a:lnSpc>
                <a:spcPct val="110000"/>
              </a:lnSpc>
            </a:pPr>
            <a:r>
              <a:rPr lang="en-US" sz="2400" dirty="0">
                <a:solidFill>
                  <a:srgbClr val="000000"/>
                </a:solidFill>
                <a:latin typeface="TimesLTPro-Roman"/>
              </a:rPr>
              <a:t>Joint ownership has certain drawbacks, however. The partners may disagree over investment, marketing, or other policies</a:t>
            </a:r>
          </a:p>
        </p:txBody>
      </p:sp>
      <p:sp>
        <p:nvSpPr>
          <p:cNvPr id="4" name="Title 1">
            <a:extLst>
              <a:ext uri="{FF2B5EF4-FFF2-40B4-BE49-F238E27FC236}">
                <a16:creationId xmlns:a16="http://schemas.microsoft.com/office/drawing/2014/main" id="{169E3657-DED3-4AB2-A696-7D198C747F58}"/>
              </a:ext>
            </a:extLst>
          </p:cNvPr>
          <p:cNvSpPr>
            <a:spLocks noGrp="1"/>
          </p:cNvSpPr>
          <p:nvPr>
            <p:ph type="title"/>
          </p:nvPr>
        </p:nvSpPr>
        <p:spPr>
          <a:xfrm>
            <a:off x="2374952" y="18255"/>
            <a:ext cx="9170987" cy="1264855"/>
          </a:xfrm>
          <a:solidFill>
            <a:srgbClr val="0A1F61"/>
          </a:solidFill>
        </p:spPr>
        <p:txBody>
          <a:bodyPr>
            <a:noAutofit/>
          </a:bodyPr>
          <a:lstStyle/>
          <a:p>
            <a:r>
              <a:rPr lang="en-US" sz="2800" dirty="0">
                <a:solidFill>
                  <a:srgbClr val="FFFFFF"/>
                </a:solidFill>
                <a:latin typeface="ArialNarrowMTPro-Bold"/>
              </a:rPr>
              <a:t>2.4. Deciding how to enter the markets</a:t>
            </a:r>
          </a:p>
        </p:txBody>
      </p:sp>
      <p:pic>
        <p:nvPicPr>
          <p:cNvPr id="2" name="Picture 1">
            <a:extLst>
              <a:ext uri="{FF2B5EF4-FFF2-40B4-BE49-F238E27FC236}">
                <a16:creationId xmlns:a16="http://schemas.microsoft.com/office/drawing/2014/main" id="{D18FD91B-006B-4C34-92FD-A2E0FC248E66}"/>
              </a:ext>
            </a:extLst>
          </p:cNvPr>
          <p:cNvPicPr>
            <a:picLocks noChangeAspect="1"/>
          </p:cNvPicPr>
          <p:nvPr/>
        </p:nvPicPr>
        <p:blipFill>
          <a:blip r:embed="rId2"/>
          <a:stretch>
            <a:fillRect/>
          </a:stretch>
        </p:blipFill>
        <p:spPr>
          <a:xfrm>
            <a:off x="9372600" y="0"/>
            <a:ext cx="2819400" cy="1619250"/>
          </a:xfrm>
          <a:prstGeom prst="rect">
            <a:avLst/>
          </a:prstGeom>
        </p:spPr>
      </p:pic>
    </p:spTree>
    <p:extLst>
      <p:ext uri="{BB962C8B-B14F-4D97-AF65-F5344CB8AC3E}">
        <p14:creationId xmlns:p14="http://schemas.microsoft.com/office/powerpoint/2010/main" val="26631829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35CE42-5012-4F93-B7ED-7F83C9BBDB93}"/>
              </a:ext>
            </a:extLst>
          </p:cNvPr>
          <p:cNvSpPr>
            <a:spLocks noGrp="1"/>
          </p:cNvSpPr>
          <p:nvPr>
            <p:ph idx="1"/>
          </p:nvPr>
        </p:nvSpPr>
        <p:spPr>
          <a:xfrm>
            <a:off x="1405246" y="1560154"/>
            <a:ext cx="9890789" cy="4501434"/>
          </a:xfrm>
        </p:spPr>
        <p:txBody>
          <a:bodyPr>
            <a:normAutofit fontScale="92500" lnSpcReduction="10000"/>
          </a:bodyPr>
          <a:lstStyle/>
          <a:p>
            <a:pPr marL="0" indent="0">
              <a:buNone/>
            </a:pPr>
            <a:r>
              <a:rPr lang="en-US" b="1" dirty="0">
                <a:solidFill>
                  <a:srgbClr val="960000"/>
                </a:solidFill>
              </a:rPr>
              <a:t>2.4.3. Direct Investing: </a:t>
            </a:r>
          </a:p>
          <a:p>
            <a:pPr>
              <a:lnSpc>
                <a:spcPct val="110000"/>
              </a:lnSpc>
            </a:pPr>
            <a:r>
              <a:rPr lang="en-US" sz="2400" dirty="0">
                <a:solidFill>
                  <a:schemeClr val="accent6">
                    <a:lumMod val="75000"/>
                  </a:schemeClr>
                </a:solidFill>
                <a:latin typeface="TimesLTPro-Roman"/>
              </a:rPr>
              <a:t>Direct investment: </a:t>
            </a:r>
            <a:r>
              <a:rPr lang="en-US" sz="2400" dirty="0">
                <a:solidFill>
                  <a:srgbClr val="000000"/>
                </a:solidFill>
                <a:latin typeface="TimesLTPro-Roman"/>
              </a:rPr>
              <a:t>Entering a foreign market by developing foreign-based assembly or manufacturing facilities. It is the biggest involvement in a foreign market</a:t>
            </a:r>
          </a:p>
          <a:p>
            <a:pPr>
              <a:lnSpc>
                <a:spcPct val="110000"/>
              </a:lnSpc>
            </a:pPr>
            <a:r>
              <a:rPr lang="en-US" sz="2400" b="1" dirty="0">
                <a:solidFill>
                  <a:schemeClr val="accent2"/>
                </a:solidFill>
                <a:latin typeface="TimesLTPro-Roman"/>
              </a:rPr>
              <a:t>Advantages:</a:t>
            </a:r>
          </a:p>
          <a:p>
            <a:pPr lvl="1">
              <a:lnSpc>
                <a:spcPct val="110000"/>
              </a:lnSpc>
            </a:pPr>
            <a:r>
              <a:rPr lang="en-US" sz="2000" dirty="0">
                <a:solidFill>
                  <a:srgbClr val="000000"/>
                </a:solidFill>
                <a:latin typeface="TimesLTPro-Roman"/>
              </a:rPr>
              <a:t>The firm may have lower costs in the form of cheaper labor or raw materials, foreign government investment incentives, and freight savings. </a:t>
            </a:r>
          </a:p>
          <a:p>
            <a:pPr lvl="1">
              <a:lnSpc>
                <a:spcPct val="110000"/>
              </a:lnSpc>
            </a:pPr>
            <a:r>
              <a:rPr lang="en-US" sz="2000" dirty="0">
                <a:solidFill>
                  <a:srgbClr val="000000"/>
                </a:solidFill>
                <a:latin typeface="TimesLTPro-Roman"/>
              </a:rPr>
              <a:t>The firm may also improve its image in the host country because it creates jobs. </a:t>
            </a:r>
          </a:p>
          <a:p>
            <a:pPr lvl="1">
              <a:lnSpc>
                <a:spcPct val="110000"/>
              </a:lnSpc>
            </a:pPr>
            <a:r>
              <a:rPr lang="en-US" sz="2000" dirty="0">
                <a:solidFill>
                  <a:srgbClr val="000000"/>
                </a:solidFill>
                <a:latin typeface="TimesLTPro-Roman"/>
              </a:rPr>
              <a:t>The firm keeps full control over the investment and therefore can develop manufacturing and marketing policies that serve its long-term international objectives. </a:t>
            </a:r>
          </a:p>
          <a:p>
            <a:pPr>
              <a:lnSpc>
                <a:spcPct val="110000"/>
              </a:lnSpc>
            </a:pPr>
            <a:r>
              <a:rPr lang="en-US" sz="2400" b="1" dirty="0">
                <a:solidFill>
                  <a:schemeClr val="accent2"/>
                </a:solidFill>
                <a:latin typeface="TimesLTPro-Roman"/>
              </a:rPr>
              <a:t>Disadvantages:</a:t>
            </a:r>
          </a:p>
          <a:p>
            <a:pPr lvl="1">
              <a:lnSpc>
                <a:spcPct val="110000"/>
              </a:lnSpc>
            </a:pPr>
            <a:r>
              <a:rPr lang="en-US" sz="2000" dirty="0">
                <a:solidFill>
                  <a:srgbClr val="000000"/>
                </a:solidFill>
                <a:latin typeface="TimesLTPro-Roman"/>
              </a:rPr>
              <a:t>The firm faces many risks, such as restricted or devalued currencies, falling markets, or government changes</a:t>
            </a:r>
          </a:p>
        </p:txBody>
      </p:sp>
      <p:sp>
        <p:nvSpPr>
          <p:cNvPr id="4" name="Title 1">
            <a:extLst>
              <a:ext uri="{FF2B5EF4-FFF2-40B4-BE49-F238E27FC236}">
                <a16:creationId xmlns:a16="http://schemas.microsoft.com/office/drawing/2014/main" id="{9A6D36F4-FA27-431D-8C6C-0327D494A0A3}"/>
              </a:ext>
            </a:extLst>
          </p:cNvPr>
          <p:cNvSpPr>
            <a:spLocks noGrp="1"/>
          </p:cNvSpPr>
          <p:nvPr>
            <p:ph type="title"/>
          </p:nvPr>
        </p:nvSpPr>
        <p:spPr>
          <a:xfrm>
            <a:off x="2301211" y="0"/>
            <a:ext cx="9890789" cy="1283110"/>
          </a:xfrm>
          <a:solidFill>
            <a:srgbClr val="0A1F61"/>
          </a:solidFill>
        </p:spPr>
        <p:txBody>
          <a:bodyPr>
            <a:noAutofit/>
          </a:bodyPr>
          <a:lstStyle/>
          <a:p>
            <a:r>
              <a:rPr lang="en-US" sz="3200" dirty="0">
                <a:solidFill>
                  <a:srgbClr val="FFFFFF"/>
                </a:solidFill>
                <a:latin typeface="ArialNarrowMTPro-Bold"/>
              </a:rPr>
              <a:t>2.4. Deciding how to enter the markets</a:t>
            </a:r>
          </a:p>
        </p:txBody>
      </p:sp>
      <p:pic>
        <p:nvPicPr>
          <p:cNvPr id="2" name="Picture 1">
            <a:extLst>
              <a:ext uri="{FF2B5EF4-FFF2-40B4-BE49-F238E27FC236}">
                <a16:creationId xmlns:a16="http://schemas.microsoft.com/office/drawing/2014/main" id="{0F3216F1-3FCD-4DE2-86F3-4E0583209553}"/>
              </a:ext>
            </a:extLst>
          </p:cNvPr>
          <p:cNvPicPr>
            <a:picLocks noChangeAspect="1"/>
          </p:cNvPicPr>
          <p:nvPr/>
        </p:nvPicPr>
        <p:blipFill>
          <a:blip r:embed="rId2"/>
          <a:stretch>
            <a:fillRect/>
          </a:stretch>
        </p:blipFill>
        <p:spPr>
          <a:xfrm>
            <a:off x="9572625" y="1"/>
            <a:ext cx="2619375" cy="1283109"/>
          </a:xfrm>
          <a:prstGeom prst="rect">
            <a:avLst/>
          </a:prstGeom>
        </p:spPr>
      </p:pic>
    </p:spTree>
    <p:extLst>
      <p:ext uri="{BB962C8B-B14F-4D97-AF65-F5344CB8AC3E}">
        <p14:creationId xmlns:p14="http://schemas.microsoft.com/office/powerpoint/2010/main" val="20194304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35CE42-5012-4F93-B7ED-7F83C9BBDB93}"/>
              </a:ext>
            </a:extLst>
          </p:cNvPr>
          <p:cNvSpPr>
            <a:spLocks noGrp="1"/>
          </p:cNvSpPr>
          <p:nvPr>
            <p:ph idx="1"/>
          </p:nvPr>
        </p:nvSpPr>
        <p:spPr>
          <a:xfrm>
            <a:off x="1405246" y="1560154"/>
            <a:ext cx="9890789" cy="4501434"/>
          </a:xfrm>
        </p:spPr>
        <p:txBody>
          <a:bodyPr>
            <a:normAutofit/>
          </a:bodyPr>
          <a:lstStyle/>
          <a:p>
            <a:pPr algn="l">
              <a:lnSpc>
                <a:spcPct val="100000"/>
              </a:lnSpc>
            </a:pPr>
            <a:r>
              <a:rPr lang="en-US" sz="2400" dirty="0">
                <a:solidFill>
                  <a:srgbClr val="000000"/>
                </a:solidFill>
                <a:latin typeface="TimesLTPro-Roman"/>
              </a:rPr>
              <a:t>Companies that operate in one or more foreign markets must decide how much, if at all, to adapt their marketing strategies and programs to local conditions:</a:t>
            </a:r>
          </a:p>
          <a:p>
            <a:pPr lvl="1">
              <a:lnSpc>
                <a:spcPct val="100000"/>
              </a:lnSpc>
            </a:pPr>
            <a:r>
              <a:rPr lang="en-US" b="1" dirty="0">
                <a:solidFill>
                  <a:srgbClr val="960000"/>
                </a:solidFill>
                <a:latin typeface="TimesLTPro-Roman"/>
              </a:rPr>
              <a:t>Standardized global marketing:  </a:t>
            </a:r>
            <a:r>
              <a:rPr lang="en-US" dirty="0">
                <a:solidFill>
                  <a:srgbClr val="000000"/>
                </a:solidFill>
                <a:latin typeface="TimesLTPro-Roman"/>
              </a:rPr>
              <a:t>A global marketing strategy that basically uses the same marketing strategy and mix in all of the company’s international markets.</a:t>
            </a:r>
          </a:p>
          <a:p>
            <a:pPr lvl="1">
              <a:lnSpc>
                <a:spcPct val="100000"/>
              </a:lnSpc>
            </a:pPr>
            <a:endParaRPr lang="en-US" dirty="0">
              <a:solidFill>
                <a:srgbClr val="000000"/>
              </a:solidFill>
              <a:latin typeface="TimesLTPro-Roman"/>
            </a:endParaRPr>
          </a:p>
          <a:p>
            <a:pPr lvl="1">
              <a:lnSpc>
                <a:spcPct val="100000"/>
              </a:lnSpc>
            </a:pPr>
            <a:r>
              <a:rPr lang="en-US" b="1" dirty="0">
                <a:solidFill>
                  <a:srgbClr val="960000"/>
                </a:solidFill>
                <a:latin typeface="TimesLTPro-Roman"/>
              </a:rPr>
              <a:t>Adapted global marketing: </a:t>
            </a:r>
            <a:r>
              <a:rPr lang="en-US" dirty="0">
                <a:solidFill>
                  <a:srgbClr val="000000"/>
                </a:solidFill>
                <a:latin typeface="TimesLTPro-Roman"/>
              </a:rPr>
              <a:t>A global marketing approach that adjusts the marketing strategy and mix elements to each international target market, which creates more costs but hopefully produces a larger market share and return.</a:t>
            </a:r>
          </a:p>
        </p:txBody>
      </p:sp>
      <p:sp>
        <p:nvSpPr>
          <p:cNvPr id="4" name="Title 1">
            <a:extLst>
              <a:ext uri="{FF2B5EF4-FFF2-40B4-BE49-F238E27FC236}">
                <a16:creationId xmlns:a16="http://schemas.microsoft.com/office/drawing/2014/main" id="{9A6D36F4-FA27-431D-8C6C-0327D494A0A3}"/>
              </a:ext>
            </a:extLst>
          </p:cNvPr>
          <p:cNvSpPr>
            <a:spLocks noGrp="1"/>
          </p:cNvSpPr>
          <p:nvPr>
            <p:ph type="title"/>
          </p:nvPr>
        </p:nvSpPr>
        <p:spPr>
          <a:xfrm>
            <a:off x="2301211" y="0"/>
            <a:ext cx="9890789" cy="1283110"/>
          </a:xfrm>
          <a:solidFill>
            <a:srgbClr val="0A1F61"/>
          </a:solidFill>
        </p:spPr>
        <p:txBody>
          <a:bodyPr>
            <a:noAutofit/>
          </a:bodyPr>
          <a:lstStyle/>
          <a:p>
            <a:r>
              <a:rPr lang="en-US" sz="3200" dirty="0">
                <a:solidFill>
                  <a:srgbClr val="FFFFFF"/>
                </a:solidFill>
                <a:latin typeface="ArialNarrowMTPro-Bold"/>
              </a:rPr>
              <a:t>2.4. Deciding on the global Marketing Program</a:t>
            </a:r>
          </a:p>
        </p:txBody>
      </p:sp>
    </p:spTree>
    <p:extLst>
      <p:ext uri="{BB962C8B-B14F-4D97-AF65-F5344CB8AC3E}">
        <p14:creationId xmlns:p14="http://schemas.microsoft.com/office/powerpoint/2010/main" val="28229986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BB46D-E572-4D27-92EA-3B3A7E300616}"/>
              </a:ext>
            </a:extLst>
          </p:cNvPr>
          <p:cNvSpPr>
            <a:spLocks noGrp="1"/>
          </p:cNvSpPr>
          <p:nvPr>
            <p:ph type="title"/>
          </p:nvPr>
        </p:nvSpPr>
        <p:spPr>
          <a:xfrm>
            <a:off x="2670559" y="136525"/>
            <a:ext cx="9170158" cy="1325563"/>
          </a:xfrm>
        </p:spPr>
        <p:txBody>
          <a:bodyPr/>
          <a:lstStyle/>
          <a:p>
            <a:r>
              <a:rPr lang="en-US" dirty="0"/>
              <a:t>Standardize or adapt?</a:t>
            </a:r>
          </a:p>
        </p:txBody>
      </p:sp>
      <p:sp>
        <p:nvSpPr>
          <p:cNvPr id="5" name="TextBox 4">
            <a:extLst>
              <a:ext uri="{FF2B5EF4-FFF2-40B4-BE49-F238E27FC236}">
                <a16:creationId xmlns:a16="http://schemas.microsoft.com/office/drawing/2014/main" id="{1CD8A153-B8F5-4815-983A-6FB1DF4C5A49}"/>
              </a:ext>
            </a:extLst>
          </p:cNvPr>
          <p:cNvSpPr txBox="1"/>
          <p:nvPr/>
        </p:nvSpPr>
        <p:spPr>
          <a:xfrm>
            <a:off x="1401097" y="1991033"/>
            <a:ext cx="10102645" cy="3108543"/>
          </a:xfrm>
          <a:prstGeom prst="rect">
            <a:avLst/>
          </a:prstGeom>
          <a:noFill/>
        </p:spPr>
        <p:txBody>
          <a:bodyPr wrap="square">
            <a:spAutoFit/>
          </a:bodyPr>
          <a:lstStyle/>
          <a:p>
            <a:pPr marL="457200" indent="-457200" algn="l">
              <a:buFont typeface="Arial" panose="020B0604020202020204" pitchFamily="34" charset="0"/>
              <a:buChar char="•"/>
            </a:pPr>
            <a:r>
              <a:rPr lang="en-US" sz="2800" dirty="0">
                <a:latin typeface="TimesLTPro-Roman"/>
              </a:rPr>
              <a:t>G</a:t>
            </a:r>
            <a:r>
              <a:rPr lang="en-US" sz="2800" b="0" i="0" u="none" strike="noStrike" baseline="0" dirty="0">
                <a:latin typeface="TimesLTPro-Roman"/>
              </a:rPr>
              <a:t>lobal standardization is not an all-or-nothing proposition. It’s a matter of degree. </a:t>
            </a:r>
          </a:p>
          <a:p>
            <a:pPr marL="457200" indent="-457200" algn="l">
              <a:buFont typeface="Arial" panose="020B0604020202020204" pitchFamily="34" charset="0"/>
              <a:buChar char="•"/>
            </a:pPr>
            <a:r>
              <a:rPr lang="en-US" sz="2800" b="0" i="0" u="none" strike="noStrike" baseline="0" dirty="0">
                <a:latin typeface="TimesLTPro-Roman"/>
              </a:rPr>
              <a:t>Most international marketers suggest that companies should </a:t>
            </a:r>
            <a:r>
              <a:rPr lang="en-US" sz="2800" b="0" i="0" u="none" strike="noStrike" baseline="0" dirty="0">
                <a:solidFill>
                  <a:srgbClr val="960000"/>
                </a:solidFill>
                <a:latin typeface="TimesLTPro-Roman"/>
              </a:rPr>
              <a:t>“think globally but  act locally.” </a:t>
            </a:r>
          </a:p>
          <a:p>
            <a:pPr marL="457200" indent="-457200" algn="l">
              <a:buFont typeface="Arial" panose="020B0604020202020204" pitchFamily="34" charset="0"/>
              <a:buChar char="•"/>
            </a:pPr>
            <a:r>
              <a:rPr lang="en-US" sz="2800" b="0" i="0" u="none" strike="noStrike" baseline="0" dirty="0">
                <a:latin typeface="TimesLTPro-Roman"/>
              </a:rPr>
              <a:t>They should seek a balance between standardization and adaptation, leveraging global brand recognition but adapting their marketing, products, and operations to specific markets.</a:t>
            </a:r>
            <a:endParaRPr lang="en-US" sz="2800" dirty="0"/>
          </a:p>
        </p:txBody>
      </p:sp>
    </p:spTree>
    <p:extLst>
      <p:ext uri="{BB962C8B-B14F-4D97-AF65-F5344CB8AC3E}">
        <p14:creationId xmlns:p14="http://schemas.microsoft.com/office/powerpoint/2010/main" val="26118766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595B8-FA00-4700-904F-9087281E2B12}"/>
              </a:ext>
            </a:extLst>
          </p:cNvPr>
          <p:cNvSpPr>
            <a:spLocks noGrp="1"/>
          </p:cNvSpPr>
          <p:nvPr>
            <p:ph type="title"/>
          </p:nvPr>
        </p:nvSpPr>
        <p:spPr>
          <a:xfrm>
            <a:off x="2508327" y="151274"/>
            <a:ext cx="9170158" cy="1325563"/>
          </a:xfrm>
        </p:spPr>
        <p:txBody>
          <a:bodyPr/>
          <a:lstStyle/>
          <a:p>
            <a:r>
              <a:rPr lang="en-US" dirty="0"/>
              <a:t>INTERNATIONAL PRODUCT</a:t>
            </a:r>
          </a:p>
        </p:txBody>
      </p:sp>
      <p:sp>
        <p:nvSpPr>
          <p:cNvPr id="3" name="Content Placeholder 2">
            <a:extLst>
              <a:ext uri="{FF2B5EF4-FFF2-40B4-BE49-F238E27FC236}">
                <a16:creationId xmlns:a16="http://schemas.microsoft.com/office/drawing/2014/main" id="{F0AD98E7-09CF-4B6B-9F27-D2932AFD1680}"/>
              </a:ext>
            </a:extLst>
          </p:cNvPr>
          <p:cNvSpPr>
            <a:spLocks noGrp="1"/>
          </p:cNvSpPr>
          <p:nvPr>
            <p:ph idx="1"/>
          </p:nvPr>
        </p:nvSpPr>
        <p:spPr>
          <a:xfrm>
            <a:off x="838200" y="1825625"/>
            <a:ext cx="8005550" cy="4351338"/>
          </a:xfrm>
        </p:spPr>
        <p:txBody>
          <a:bodyPr>
            <a:normAutofit lnSpcReduction="10000"/>
          </a:bodyPr>
          <a:lstStyle/>
          <a:p>
            <a:r>
              <a:rPr lang="en-US" b="1" dirty="0">
                <a:solidFill>
                  <a:srgbClr val="0A1F61"/>
                </a:solidFill>
              </a:rPr>
              <a:t>There are 3 product strategies: </a:t>
            </a:r>
          </a:p>
          <a:p>
            <a:pPr marL="457200" indent="-457200" algn="l">
              <a:buFont typeface="+mj-lt"/>
              <a:buAutoNum type="arabicPeriod"/>
            </a:pPr>
            <a:r>
              <a:rPr lang="en-US" sz="2400" b="1" dirty="0">
                <a:solidFill>
                  <a:srgbClr val="960000"/>
                </a:solidFill>
                <a:latin typeface="TimesLTPro-Roman"/>
              </a:rPr>
              <a:t>Straight product extension: </a:t>
            </a:r>
            <a:r>
              <a:rPr lang="en-US" sz="2400" dirty="0">
                <a:latin typeface="TimesLTPro-Roman"/>
              </a:rPr>
              <a:t>it means marketing a product in a foreign market without making significant changes to the product. Top management tells its marketing people, “Take the product as is and find customers for it.” (Example apple)</a:t>
            </a:r>
          </a:p>
          <a:p>
            <a:pPr marL="457200" indent="-457200" algn="l">
              <a:buFont typeface="+mj-lt"/>
              <a:buAutoNum type="arabicPeriod"/>
            </a:pPr>
            <a:r>
              <a:rPr lang="en-US" sz="2400" b="1" dirty="0">
                <a:solidFill>
                  <a:srgbClr val="960000"/>
                </a:solidFill>
                <a:latin typeface="TimesLTPro-Roman"/>
              </a:rPr>
              <a:t>Product adaptation: </a:t>
            </a:r>
            <a:r>
              <a:rPr lang="en-US" sz="2400" dirty="0">
                <a:latin typeface="TimesLTPro-Roman"/>
              </a:rPr>
              <a:t>it involves changing the product to meet local requirements, conditions, or wants (Example Mc Donald's). </a:t>
            </a:r>
          </a:p>
          <a:p>
            <a:pPr marL="457200" indent="-457200" algn="l">
              <a:buFont typeface="+mj-lt"/>
              <a:buAutoNum type="arabicPeriod"/>
            </a:pPr>
            <a:r>
              <a:rPr lang="en-US" sz="2400" b="1" dirty="0">
                <a:solidFill>
                  <a:srgbClr val="960000"/>
                </a:solidFill>
                <a:latin typeface="TimesLTPro-Roman"/>
              </a:rPr>
              <a:t>Product invention: </a:t>
            </a:r>
            <a:r>
              <a:rPr lang="en-US" sz="2400" dirty="0">
                <a:latin typeface="TimesLTPro-Roman"/>
              </a:rPr>
              <a:t>it consists of creating something new to meet the needs of consumers in a given country (Example Haier). </a:t>
            </a:r>
          </a:p>
        </p:txBody>
      </p:sp>
      <p:pic>
        <p:nvPicPr>
          <p:cNvPr id="4" name="Picture 3">
            <a:extLst>
              <a:ext uri="{FF2B5EF4-FFF2-40B4-BE49-F238E27FC236}">
                <a16:creationId xmlns:a16="http://schemas.microsoft.com/office/drawing/2014/main" id="{AD4B2DD5-90BB-4C47-A863-B80C71E68F80}"/>
              </a:ext>
            </a:extLst>
          </p:cNvPr>
          <p:cNvPicPr>
            <a:picLocks noChangeAspect="1"/>
          </p:cNvPicPr>
          <p:nvPr/>
        </p:nvPicPr>
        <p:blipFill>
          <a:blip r:embed="rId2"/>
          <a:stretch>
            <a:fillRect/>
          </a:stretch>
        </p:blipFill>
        <p:spPr>
          <a:xfrm>
            <a:off x="9303657" y="1476837"/>
            <a:ext cx="2374828" cy="2043606"/>
          </a:xfrm>
          <a:prstGeom prst="rect">
            <a:avLst/>
          </a:prstGeom>
        </p:spPr>
      </p:pic>
      <p:pic>
        <p:nvPicPr>
          <p:cNvPr id="5" name="Picture 4">
            <a:extLst>
              <a:ext uri="{FF2B5EF4-FFF2-40B4-BE49-F238E27FC236}">
                <a16:creationId xmlns:a16="http://schemas.microsoft.com/office/drawing/2014/main" id="{9DAC7953-FD9A-49E9-9BA2-1EBB0A01BC9D}"/>
              </a:ext>
            </a:extLst>
          </p:cNvPr>
          <p:cNvPicPr>
            <a:picLocks noChangeAspect="1"/>
          </p:cNvPicPr>
          <p:nvPr/>
        </p:nvPicPr>
        <p:blipFill>
          <a:blip r:embed="rId3"/>
          <a:stretch>
            <a:fillRect/>
          </a:stretch>
        </p:blipFill>
        <p:spPr>
          <a:xfrm>
            <a:off x="9303657" y="3999500"/>
            <a:ext cx="2374828" cy="1878786"/>
          </a:xfrm>
          <a:prstGeom prst="rect">
            <a:avLst/>
          </a:prstGeom>
        </p:spPr>
      </p:pic>
    </p:spTree>
    <p:extLst>
      <p:ext uri="{BB962C8B-B14F-4D97-AF65-F5344CB8AC3E}">
        <p14:creationId xmlns:p14="http://schemas.microsoft.com/office/powerpoint/2010/main" val="14264566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595B8-FA00-4700-904F-9087281E2B12}"/>
              </a:ext>
            </a:extLst>
          </p:cNvPr>
          <p:cNvSpPr>
            <a:spLocks noGrp="1"/>
          </p:cNvSpPr>
          <p:nvPr>
            <p:ph type="title"/>
          </p:nvPr>
        </p:nvSpPr>
        <p:spPr>
          <a:xfrm>
            <a:off x="2232556" y="260533"/>
            <a:ext cx="9170158" cy="1325563"/>
          </a:xfrm>
        </p:spPr>
        <p:txBody>
          <a:bodyPr/>
          <a:lstStyle/>
          <a:p>
            <a:r>
              <a:rPr lang="en-US" dirty="0"/>
              <a:t>INTERNATIONAL PROMOTION</a:t>
            </a:r>
          </a:p>
        </p:txBody>
      </p:sp>
      <p:sp>
        <p:nvSpPr>
          <p:cNvPr id="3" name="Content Placeholder 2">
            <a:extLst>
              <a:ext uri="{FF2B5EF4-FFF2-40B4-BE49-F238E27FC236}">
                <a16:creationId xmlns:a16="http://schemas.microsoft.com/office/drawing/2014/main" id="{F0AD98E7-09CF-4B6B-9F27-D2932AFD1680}"/>
              </a:ext>
            </a:extLst>
          </p:cNvPr>
          <p:cNvSpPr>
            <a:spLocks noGrp="1"/>
          </p:cNvSpPr>
          <p:nvPr>
            <p:ph idx="1"/>
          </p:nvPr>
        </p:nvSpPr>
        <p:spPr>
          <a:xfrm>
            <a:off x="838200" y="1825625"/>
            <a:ext cx="11253716" cy="1054053"/>
          </a:xfrm>
        </p:spPr>
        <p:txBody>
          <a:bodyPr>
            <a:normAutofit/>
          </a:bodyPr>
          <a:lstStyle/>
          <a:p>
            <a:pPr algn="l"/>
            <a:r>
              <a:rPr lang="en-US" b="1" dirty="0">
                <a:solidFill>
                  <a:srgbClr val="0A1F61"/>
                </a:solidFill>
              </a:rPr>
              <a:t>There are 2 strategies: </a:t>
            </a:r>
            <a:r>
              <a:rPr lang="en-US" sz="2400" dirty="0">
                <a:latin typeface="TimesLTPro-Roman"/>
              </a:rPr>
              <a:t>Companies can adopt the </a:t>
            </a:r>
            <a:r>
              <a:rPr lang="en-US" sz="2400" dirty="0">
                <a:solidFill>
                  <a:srgbClr val="960000"/>
                </a:solidFill>
                <a:latin typeface="TimesLTPro-Roman"/>
              </a:rPr>
              <a:t>same communication strategy </a:t>
            </a:r>
            <a:r>
              <a:rPr lang="en-US" sz="2400" dirty="0">
                <a:latin typeface="TimesLTPro-Roman"/>
              </a:rPr>
              <a:t>they use in the home market or </a:t>
            </a:r>
            <a:r>
              <a:rPr lang="en-US" sz="2400" dirty="0">
                <a:solidFill>
                  <a:srgbClr val="960000"/>
                </a:solidFill>
                <a:latin typeface="TimesLTPro-Roman"/>
              </a:rPr>
              <a:t>change it for each local market</a:t>
            </a:r>
            <a:r>
              <a:rPr lang="en-US" sz="2400" dirty="0">
                <a:latin typeface="TimesLTPro-Roman"/>
              </a:rPr>
              <a:t>.</a:t>
            </a:r>
          </a:p>
        </p:txBody>
      </p:sp>
      <p:pic>
        <p:nvPicPr>
          <p:cNvPr id="7" name="اعلان_ايفون_10_أو_ايفون_x_النسخة_العربية (1) (3)">
            <a:hlinkClick r:id="" action="ppaction://media"/>
            <a:extLst>
              <a:ext uri="{FF2B5EF4-FFF2-40B4-BE49-F238E27FC236}">
                <a16:creationId xmlns:a16="http://schemas.microsoft.com/office/drawing/2014/main" id="{1A354238-4B42-4993-B76A-AC0A61B4608A}"/>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551923" y="2879678"/>
            <a:ext cx="4544077" cy="3357634"/>
          </a:xfrm>
          <a:prstGeom prst="rect">
            <a:avLst/>
          </a:prstGeom>
        </p:spPr>
      </p:pic>
      <p:pic>
        <p:nvPicPr>
          <p:cNvPr id="10" name="Nike- What will they say about you">
            <a:hlinkClick r:id="" action="ppaction://media"/>
            <a:extLst>
              <a:ext uri="{FF2B5EF4-FFF2-40B4-BE49-F238E27FC236}">
                <a16:creationId xmlns:a16="http://schemas.microsoft.com/office/drawing/2014/main" id="{21755119-352B-43AD-9B22-3B4EB3CC7DE3}"/>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7076593" y="2879678"/>
            <a:ext cx="4840225" cy="3357634"/>
          </a:xfrm>
          <a:prstGeom prst="rect">
            <a:avLst/>
          </a:prstGeom>
        </p:spPr>
      </p:pic>
    </p:spTree>
    <p:extLst>
      <p:ext uri="{BB962C8B-B14F-4D97-AF65-F5344CB8AC3E}">
        <p14:creationId xmlns:p14="http://schemas.microsoft.com/office/powerpoint/2010/main" val="1328762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419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seq concurrent="1" nextAc="seek">
              <p:cTn id="13" restart="whenNotActive" fill="hold" evtFilter="cancelBubble" nodeType="interactiveSeq">
                <p:stCondLst>
                  <p:cond evt="onClick" delay="0">
                    <p:tgtEl>
                      <p:spTgt spid="10"/>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10"/>
                                        </p:tgtEl>
                                      </p:cBhvr>
                                    </p:cmd>
                                  </p:childTnLst>
                                </p:cTn>
                              </p:par>
                            </p:childTnLst>
                          </p:cTn>
                        </p:par>
                      </p:childTnLst>
                    </p:cTn>
                  </p:par>
                </p:childTnLst>
              </p:cTn>
              <p:nextCondLst>
                <p:cond evt="onClick" delay="0">
                  <p:tgtEl>
                    <p:spTgt spid="10"/>
                  </p:tgtEl>
                </p:cond>
              </p:nextCondLst>
            </p:seq>
            <p:video>
              <p:cMediaNode vol="80000">
                <p:cTn id="18" fill="hold" display="0">
                  <p:stCondLst>
                    <p:cond delay="indefinite"/>
                  </p:stCondLst>
                </p:cTn>
                <p:tgtEl>
                  <p:spTgt spid="10"/>
                </p:tgtEl>
              </p:cMediaNode>
            </p:vide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AAC0C2C-FE3F-4DF2-AE8F-3D93BE981798}"/>
              </a:ext>
            </a:extLst>
          </p:cNvPr>
          <p:cNvPicPr>
            <a:picLocks noChangeAspect="1"/>
          </p:cNvPicPr>
          <p:nvPr/>
        </p:nvPicPr>
        <p:blipFill>
          <a:blip r:embed="rId2"/>
          <a:stretch>
            <a:fillRect/>
          </a:stretch>
        </p:blipFill>
        <p:spPr>
          <a:xfrm>
            <a:off x="1830220" y="1856096"/>
            <a:ext cx="9333812" cy="3441618"/>
          </a:xfrm>
          <a:prstGeom prst="rect">
            <a:avLst/>
          </a:prstGeom>
        </p:spPr>
      </p:pic>
      <p:sp>
        <p:nvSpPr>
          <p:cNvPr id="5" name="TextBox 4">
            <a:extLst>
              <a:ext uri="{FF2B5EF4-FFF2-40B4-BE49-F238E27FC236}">
                <a16:creationId xmlns:a16="http://schemas.microsoft.com/office/drawing/2014/main" id="{A67BD555-F260-4EFC-BB8E-41E1F6A92E79}"/>
              </a:ext>
            </a:extLst>
          </p:cNvPr>
          <p:cNvSpPr txBox="1"/>
          <p:nvPr/>
        </p:nvSpPr>
        <p:spPr>
          <a:xfrm>
            <a:off x="3821373" y="5113048"/>
            <a:ext cx="7891872" cy="369332"/>
          </a:xfrm>
          <a:prstGeom prst="rect">
            <a:avLst/>
          </a:prstGeom>
          <a:noFill/>
        </p:spPr>
        <p:txBody>
          <a:bodyPr wrap="square">
            <a:spAutoFit/>
          </a:bodyPr>
          <a:lstStyle/>
          <a:p>
            <a:pPr algn="l"/>
            <a:r>
              <a:rPr lang="en-US" sz="1800" b="1" i="0" u="none" strike="noStrike" baseline="0" dirty="0">
                <a:solidFill>
                  <a:srgbClr val="960000"/>
                </a:solidFill>
                <a:latin typeface="ArialNarrowMTPro-Bold"/>
              </a:rPr>
              <a:t>Five global Product  and communications strategies</a:t>
            </a:r>
            <a:endParaRPr lang="en-US" dirty="0">
              <a:solidFill>
                <a:srgbClr val="960000"/>
              </a:solidFill>
            </a:endParaRPr>
          </a:p>
        </p:txBody>
      </p:sp>
      <p:sp>
        <p:nvSpPr>
          <p:cNvPr id="7" name="TextBox 6">
            <a:extLst>
              <a:ext uri="{FF2B5EF4-FFF2-40B4-BE49-F238E27FC236}">
                <a16:creationId xmlns:a16="http://schemas.microsoft.com/office/drawing/2014/main" id="{A95B2724-207D-4E35-814F-58F7B0FF4C2A}"/>
              </a:ext>
            </a:extLst>
          </p:cNvPr>
          <p:cNvSpPr txBox="1"/>
          <p:nvPr/>
        </p:nvSpPr>
        <p:spPr>
          <a:xfrm>
            <a:off x="2425889" y="627376"/>
            <a:ext cx="7086601" cy="400110"/>
          </a:xfrm>
          <a:prstGeom prst="rect">
            <a:avLst/>
          </a:prstGeom>
          <a:noFill/>
        </p:spPr>
        <p:txBody>
          <a:bodyPr wrap="square">
            <a:spAutoFit/>
          </a:bodyPr>
          <a:lstStyle/>
          <a:p>
            <a:pPr algn="l"/>
            <a:r>
              <a:rPr lang="en-US" sz="2000" b="1" i="0" u="none" strike="noStrike" baseline="0" dirty="0">
                <a:solidFill>
                  <a:schemeClr val="bg1"/>
                </a:solidFill>
                <a:latin typeface="ArialNarrowMTPro-Bold"/>
              </a:rPr>
              <a:t>Five global Product  and communications strategies</a:t>
            </a:r>
            <a:endParaRPr lang="en-US" sz="2000" dirty="0">
              <a:solidFill>
                <a:schemeClr val="bg1"/>
              </a:solidFill>
            </a:endParaRPr>
          </a:p>
        </p:txBody>
      </p:sp>
    </p:spTree>
    <p:extLst>
      <p:ext uri="{BB962C8B-B14F-4D97-AF65-F5344CB8AC3E}">
        <p14:creationId xmlns:p14="http://schemas.microsoft.com/office/powerpoint/2010/main" val="32389795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88D93-E850-4698-AFB3-B3CF50C39EC4}"/>
              </a:ext>
            </a:extLst>
          </p:cNvPr>
          <p:cNvSpPr>
            <a:spLocks noGrp="1"/>
          </p:cNvSpPr>
          <p:nvPr>
            <p:ph type="title"/>
          </p:nvPr>
        </p:nvSpPr>
        <p:spPr>
          <a:xfrm>
            <a:off x="2320120" y="163821"/>
            <a:ext cx="9170158" cy="1325563"/>
          </a:xfrm>
        </p:spPr>
        <p:txBody>
          <a:bodyPr/>
          <a:lstStyle/>
          <a:p>
            <a:r>
              <a:rPr lang="en-US" dirty="0"/>
              <a:t>INTERNATIONAL PRICING</a:t>
            </a:r>
          </a:p>
        </p:txBody>
      </p:sp>
      <p:sp>
        <p:nvSpPr>
          <p:cNvPr id="3" name="Content Placeholder 2">
            <a:extLst>
              <a:ext uri="{FF2B5EF4-FFF2-40B4-BE49-F238E27FC236}">
                <a16:creationId xmlns:a16="http://schemas.microsoft.com/office/drawing/2014/main" id="{6D473D97-CC32-428C-84DC-B9AA9715BDF8}"/>
              </a:ext>
            </a:extLst>
          </p:cNvPr>
          <p:cNvSpPr>
            <a:spLocks noGrp="1"/>
          </p:cNvSpPr>
          <p:nvPr>
            <p:ph idx="1"/>
          </p:nvPr>
        </p:nvSpPr>
        <p:spPr>
          <a:xfrm>
            <a:off x="838200" y="1825625"/>
            <a:ext cx="10816988" cy="4351338"/>
          </a:xfrm>
        </p:spPr>
        <p:txBody>
          <a:bodyPr>
            <a:normAutofit/>
          </a:bodyPr>
          <a:lstStyle/>
          <a:p>
            <a:pPr algn="l">
              <a:lnSpc>
                <a:spcPct val="110000"/>
              </a:lnSpc>
            </a:pPr>
            <a:r>
              <a:rPr lang="en-US" sz="2000" b="0" i="0" u="none" strike="noStrike" baseline="0" dirty="0">
                <a:latin typeface="TimesLTPro-Roman"/>
              </a:rPr>
              <a:t>It could set a </a:t>
            </a:r>
            <a:r>
              <a:rPr lang="en-US" sz="2000" b="0" i="0" u="none" strike="noStrike" baseline="0" dirty="0">
                <a:solidFill>
                  <a:srgbClr val="960000"/>
                </a:solidFill>
                <a:latin typeface="TimesLTPro-Roman"/>
              </a:rPr>
              <a:t>uniform price </a:t>
            </a:r>
            <a:r>
              <a:rPr lang="en-US" sz="2000" b="0" i="0" u="none" strike="noStrike" baseline="0" dirty="0">
                <a:latin typeface="TimesLTPro-Roman"/>
              </a:rPr>
              <a:t>globally, but this amount would be too high of a price in poor countries and not high enough in rich ones. </a:t>
            </a:r>
          </a:p>
          <a:p>
            <a:pPr algn="l">
              <a:lnSpc>
                <a:spcPct val="110000"/>
              </a:lnSpc>
            </a:pPr>
            <a:r>
              <a:rPr lang="en-US" sz="2000" b="0" i="0" u="none" strike="noStrike" baseline="0" dirty="0">
                <a:latin typeface="TimesLTPro-Roman"/>
              </a:rPr>
              <a:t>It could </a:t>
            </a:r>
            <a:r>
              <a:rPr lang="en-US" sz="2000" b="0" i="0" u="none" strike="noStrike" baseline="0" dirty="0">
                <a:solidFill>
                  <a:srgbClr val="960000"/>
                </a:solidFill>
                <a:latin typeface="TimesLTPro-Roman"/>
              </a:rPr>
              <a:t>charge what consumers in each country would bear</a:t>
            </a:r>
            <a:r>
              <a:rPr lang="en-US" sz="2000" b="0" i="0" u="none" strike="noStrike" baseline="0" dirty="0">
                <a:latin typeface="TimesLTPro-Roman"/>
              </a:rPr>
              <a:t>, but this strategy ignores differences in the actual costs from country to country. </a:t>
            </a:r>
          </a:p>
          <a:p>
            <a:pPr algn="l">
              <a:lnSpc>
                <a:spcPct val="110000"/>
              </a:lnSpc>
            </a:pPr>
            <a:r>
              <a:rPr lang="en-US" sz="2000" b="0" i="0" u="none" strike="noStrike" baseline="0" dirty="0">
                <a:latin typeface="TimesLTPro-Roman"/>
              </a:rPr>
              <a:t>The company could use a </a:t>
            </a:r>
            <a:r>
              <a:rPr lang="en-US" sz="2000" b="0" i="0" u="none" strike="noStrike" baseline="0" dirty="0">
                <a:solidFill>
                  <a:srgbClr val="960000"/>
                </a:solidFill>
                <a:latin typeface="TimesLTPro-Roman"/>
              </a:rPr>
              <a:t>standard markup of its costs everywhere</a:t>
            </a:r>
            <a:r>
              <a:rPr lang="en-US" sz="2000" b="0" i="0" u="none" strike="noStrike" baseline="0" dirty="0">
                <a:latin typeface="TimesLTPro-Roman"/>
              </a:rPr>
              <a:t>, but this approach might price the product out of the market in some countries where costs are high.</a:t>
            </a:r>
          </a:p>
          <a:p>
            <a:pPr algn="l">
              <a:lnSpc>
                <a:spcPct val="110000"/>
              </a:lnSpc>
            </a:pPr>
            <a:r>
              <a:rPr lang="en-US" sz="2000" dirty="0">
                <a:latin typeface="TimesLTPro-Roman"/>
              </a:rPr>
              <a:t>Regardless of how companies go about pricing their products, their foreign prices probably will be higher than their domestic prices for comparable products. </a:t>
            </a:r>
          </a:p>
          <a:p>
            <a:pPr algn="l">
              <a:lnSpc>
                <a:spcPct val="110000"/>
              </a:lnSpc>
            </a:pPr>
            <a:r>
              <a:rPr lang="en-US" sz="2000" dirty="0">
                <a:latin typeface="TimesLTPro-Roman"/>
              </a:rPr>
              <a:t>Companies usually face a price escalation problem: it must add the cost of transportation, tariffs,  importer margin, wholesaler margin, and retailer margin to its factory price. </a:t>
            </a:r>
          </a:p>
        </p:txBody>
      </p:sp>
      <p:pic>
        <p:nvPicPr>
          <p:cNvPr id="4" name="Picture 3">
            <a:extLst>
              <a:ext uri="{FF2B5EF4-FFF2-40B4-BE49-F238E27FC236}">
                <a16:creationId xmlns:a16="http://schemas.microsoft.com/office/drawing/2014/main" id="{3EDB32D1-4E8F-4AA3-A70D-F9A8B9D34893}"/>
              </a:ext>
            </a:extLst>
          </p:cNvPr>
          <p:cNvPicPr>
            <a:picLocks noChangeAspect="1"/>
          </p:cNvPicPr>
          <p:nvPr/>
        </p:nvPicPr>
        <p:blipFill>
          <a:blip r:embed="rId2"/>
          <a:stretch>
            <a:fillRect/>
          </a:stretch>
        </p:blipFill>
        <p:spPr>
          <a:xfrm>
            <a:off x="8680403" y="109278"/>
            <a:ext cx="3261388" cy="1628775"/>
          </a:xfrm>
          <a:prstGeom prst="rect">
            <a:avLst/>
          </a:prstGeom>
          <a:ln>
            <a:noFill/>
          </a:ln>
          <a:effectLst>
            <a:softEdge rad="112500"/>
          </a:effectLst>
        </p:spPr>
      </p:pic>
    </p:spTree>
    <p:extLst>
      <p:ext uri="{BB962C8B-B14F-4D97-AF65-F5344CB8AC3E}">
        <p14:creationId xmlns:p14="http://schemas.microsoft.com/office/powerpoint/2010/main" val="11632766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88D93-E850-4698-AFB3-B3CF50C39EC4}"/>
              </a:ext>
            </a:extLst>
          </p:cNvPr>
          <p:cNvSpPr>
            <a:spLocks noGrp="1"/>
          </p:cNvSpPr>
          <p:nvPr>
            <p:ph type="title"/>
          </p:nvPr>
        </p:nvSpPr>
        <p:spPr>
          <a:xfrm>
            <a:off x="2320120" y="163821"/>
            <a:ext cx="9170158" cy="1325563"/>
          </a:xfrm>
        </p:spPr>
        <p:txBody>
          <a:bodyPr>
            <a:normAutofit/>
          </a:bodyPr>
          <a:lstStyle/>
          <a:p>
            <a:r>
              <a:rPr lang="en-US" sz="4000" dirty="0"/>
              <a:t>INTERNATIONAL DISTRIBUTION</a:t>
            </a:r>
          </a:p>
        </p:txBody>
      </p:sp>
      <p:sp>
        <p:nvSpPr>
          <p:cNvPr id="3" name="Content Placeholder 2">
            <a:extLst>
              <a:ext uri="{FF2B5EF4-FFF2-40B4-BE49-F238E27FC236}">
                <a16:creationId xmlns:a16="http://schemas.microsoft.com/office/drawing/2014/main" id="{6D473D97-CC32-428C-84DC-B9AA9715BDF8}"/>
              </a:ext>
            </a:extLst>
          </p:cNvPr>
          <p:cNvSpPr>
            <a:spLocks noGrp="1"/>
          </p:cNvSpPr>
          <p:nvPr>
            <p:ph idx="1"/>
          </p:nvPr>
        </p:nvSpPr>
        <p:spPr>
          <a:xfrm>
            <a:off x="838200" y="1825625"/>
            <a:ext cx="10816988" cy="4351338"/>
          </a:xfrm>
        </p:spPr>
        <p:txBody>
          <a:bodyPr>
            <a:normAutofit/>
          </a:bodyPr>
          <a:lstStyle/>
          <a:p>
            <a:pPr algn="l">
              <a:lnSpc>
                <a:spcPct val="100000"/>
              </a:lnSpc>
            </a:pPr>
            <a:r>
              <a:rPr lang="en-US" sz="2000" b="0" i="0" u="none" strike="noStrike" baseline="0" dirty="0">
                <a:latin typeface="TimesLTPro-Roman"/>
              </a:rPr>
              <a:t>An international company must take a </a:t>
            </a:r>
            <a:r>
              <a:rPr lang="en-US" sz="2000" b="1" i="0" u="none" strike="noStrike" baseline="0" dirty="0">
                <a:latin typeface="TimesLTPro-Bold"/>
              </a:rPr>
              <a:t>whole-channel view </a:t>
            </a:r>
            <a:r>
              <a:rPr lang="en-US" sz="2000" b="0" i="0" u="none" strike="noStrike" baseline="0" dirty="0">
                <a:latin typeface="TimesLTPro-Roman"/>
              </a:rPr>
              <a:t>of the problem of distributing products to final consumers.</a:t>
            </a:r>
          </a:p>
          <a:p>
            <a:pPr algn="l">
              <a:lnSpc>
                <a:spcPct val="100000"/>
              </a:lnSpc>
            </a:pPr>
            <a:r>
              <a:rPr lang="en-US" sz="2000" b="1" i="0" u="none" strike="noStrike" baseline="0" dirty="0">
                <a:solidFill>
                  <a:srgbClr val="960000"/>
                </a:solidFill>
                <a:latin typeface="ArialNarrowMTPro-Bold"/>
              </a:rPr>
              <a:t>Whole-channel view:  </a:t>
            </a:r>
            <a:r>
              <a:rPr lang="en-US" sz="2000" b="0" i="0" u="none" strike="noStrike" baseline="0" dirty="0">
                <a:solidFill>
                  <a:srgbClr val="000000"/>
                </a:solidFill>
                <a:latin typeface="TimesLTPro-Roman"/>
              </a:rPr>
              <a:t>Designing international channels that take into account the entire global supply chain and marketing channel, forging an effective global value delivery network.</a:t>
            </a:r>
            <a:endParaRPr lang="en-US" sz="2400" dirty="0">
              <a:latin typeface="TimesLTPro-Roman"/>
            </a:endParaRPr>
          </a:p>
        </p:txBody>
      </p:sp>
      <p:pic>
        <p:nvPicPr>
          <p:cNvPr id="7" name="Picture 6">
            <a:extLst>
              <a:ext uri="{FF2B5EF4-FFF2-40B4-BE49-F238E27FC236}">
                <a16:creationId xmlns:a16="http://schemas.microsoft.com/office/drawing/2014/main" id="{5C13DD72-89C3-4D84-91A6-7BB9A8200091}"/>
              </a:ext>
            </a:extLst>
          </p:cNvPr>
          <p:cNvPicPr>
            <a:picLocks noChangeAspect="1"/>
          </p:cNvPicPr>
          <p:nvPr/>
        </p:nvPicPr>
        <p:blipFill>
          <a:blip r:embed="rId2"/>
          <a:stretch>
            <a:fillRect/>
          </a:stretch>
        </p:blipFill>
        <p:spPr>
          <a:xfrm>
            <a:off x="2320120" y="3599543"/>
            <a:ext cx="7783499" cy="1867538"/>
          </a:xfrm>
          <a:prstGeom prst="rect">
            <a:avLst/>
          </a:prstGeom>
        </p:spPr>
      </p:pic>
      <p:sp>
        <p:nvSpPr>
          <p:cNvPr id="9" name="TextBox 8">
            <a:extLst>
              <a:ext uri="{FF2B5EF4-FFF2-40B4-BE49-F238E27FC236}">
                <a16:creationId xmlns:a16="http://schemas.microsoft.com/office/drawing/2014/main" id="{D1097038-C571-4291-9828-EB5B904E08EF}"/>
              </a:ext>
            </a:extLst>
          </p:cNvPr>
          <p:cNvSpPr txBox="1"/>
          <p:nvPr/>
        </p:nvSpPr>
        <p:spPr>
          <a:xfrm>
            <a:off x="3358432" y="5477371"/>
            <a:ext cx="6212114" cy="369332"/>
          </a:xfrm>
          <a:prstGeom prst="rect">
            <a:avLst/>
          </a:prstGeom>
          <a:noFill/>
        </p:spPr>
        <p:txBody>
          <a:bodyPr wrap="square">
            <a:spAutoFit/>
          </a:bodyPr>
          <a:lstStyle/>
          <a:p>
            <a:r>
              <a:rPr lang="en-US" sz="1800" b="1" i="0" u="none" strike="noStrike" baseline="0" dirty="0">
                <a:latin typeface="ArialNarrowMTPro-Bold"/>
              </a:rPr>
              <a:t>Whole-channel concept for international Marketing</a:t>
            </a:r>
            <a:endParaRPr lang="en-US" dirty="0"/>
          </a:p>
        </p:txBody>
      </p:sp>
    </p:spTree>
    <p:extLst>
      <p:ext uri="{BB962C8B-B14F-4D97-AF65-F5344CB8AC3E}">
        <p14:creationId xmlns:p14="http://schemas.microsoft.com/office/powerpoint/2010/main" val="18110433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35CE42-5012-4F93-B7ED-7F83C9BBDB93}"/>
              </a:ext>
            </a:extLst>
          </p:cNvPr>
          <p:cNvSpPr>
            <a:spLocks noGrp="1"/>
          </p:cNvSpPr>
          <p:nvPr>
            <p:ph idx="1"/>
          </p:nvPr>
        </p:nvSpPr>
        <p:spPr>
          <a:xfrm>
            <a:off x="1555371" y="1440736"/>
            <a:ext cx="9890789" cy="1988264"/>
          </a:xfrm>
        </p:spPr>
        <p:txBody>
          <a:bodyPr>
            <a:normAutofit/>
          </a:bodyPr>
          <a:lstStyle/>
          <a:p>
            <a:pPr algn="l">
              <a:lnSpc>
                <a:spcPct val="100000"/>
              </a:lnSpc>
            </a:pPr>
            <a:r>
              <a:rPr lang="en-US" dirty="0">
                <a:solidFill>
                  <a:srgbClr val="000000"/>
                </a:solidFill>
                <a:latin typeface="TimesLTPro-Roman"/>
              </a:rPr>
              <a:t>Companies manage their international marketing activities in at least three different ways: Most companies first organize an </a:t>
            </a:r>
            <a:r>
              <a:rPr lang="en-US" dirty="0">
                <a:solidFill>
                  <a:srgbClr val="960000"/>
                </a:solidFill>
                <a:latin typeface="TimesLTPro-Roman"/>
              </a:rPr>
              <a:t>export department</a:t>
            </a:r>
            <a:r>
              <a:rPr lang="en-US" dirty="0">
                <a:solidFill>
                  <a:srgbClr val="000000"/>
                </a:solidFill>
                <a:latin typeface="TimesLTPro-Roman"/>
              </a:rPr>
              <a:t>, then create an </a:t>
            </a:r>
            <a:r>
              <a:rPr lang="en-US" dirty="0">
                <a:solidFill>
                  <a:srgbClr val="960000"/>
                </a:solidFill>
                <a:latin typeface="TimesLTPro-Roman"/>
              </a:rPr>
              <a:t>international division</a:t>
            </a:r>
            <a:r>
              <a:rPr lang="en-US" dirty="0">
                <a:solidFill>
                  <a:srgbClr val="000000"/>
                </a:solidFill>
                <a:latin typeface="TimesLTPro-Roman"/>
              </a:rPr>
              <a:t>, and finally become a </a:t>
            </a:r>
            <a:r>
              <a:rPr lang="en-US" dirty="0">
                <a:solidFill>
                  <a:srgbClr val="960000"/>
                </a:solidFill>
                <a:latin typeface="TimesLTPro-Roman"/>
              </a:rPr>
              <a:t>global organization.</a:t>
            </a:r>
          </a:p>
        </p:txBody>
      </p:sp>
      <p:sp>
        <p:nvSpPr>
          <p:cNvPr id="4" name="Title 1">
            <a:extLst>
              <a:ext uri="{FF2B5EF4-FFF2-40B4-BE49-F238E27FC236}">
                <a16:creationId xmlns:a16="http://schemas.microsoft.com/office/drawing/2014/main" id="{9A6D36F4-FA27-431D-8C6C-0327D494A0A3}"/>
              </a:ext>
            </a:extLst>
          </p:cNvPr>
          <p:cNvSpPr>
            <a:spLocks noGrp="1"/>
          </p:cNvSpPr>
          <p:nvPr>
            <p:ph type="title"/>
          </p:nvPr>
        </p:nvSpPr>
        <p:spPr>
          <a:xfrm>
            <a:off x="2301211" y="0"/>
            <a:ext cx="9890789" cy="1283110"/>
          </a:xfrm>
          <a:solidFill>
            <a:srgbClr val="0A1F61"/>
          </a:solidFill>
        </p:spPr>
        <p:txBody>
          <a:bodyPr>
            <a:noAutofit/>
          </a:bodyPr>
          <a:lstStyle/>
          <a:p>
            <a:r>
              <a:rPr lang="en-US" sz="2800" dirty="0">
                <a:solidFill>
                  <a:srgbClr val="FFFFFF"/>
                </a:solidFill>
                <a:latin typeface="ArialNarrowMTPro-Bold"/>
              </a:rPr>
              <a:t>2.5. Deciding on the global Marketing organization</a:t>
            </a:r>
          </a:p>
        </p:txBody>
      </p:sp>
      <p:pic>
        <p:nvPicPr>
          <p:cNvPr id="2" name="Picture 1">
            <a:extLst>
              <a:ext uri="{FF2B5EF4-FFF2-40B4-BE49-F238E27FC236}">
                <a16:creationId xmlns:a16="http://schemas.microsoft.com/office/drawing/2014/main" id="{E7DFFCA7-EA0C-4086-A41A-087F71AD4A13}"/>
              </a:ext>
            </a:extLst>
          </p:cNvPr>
          <p:cNvPicPr>
            <a:picLocks noChangeAspect="1"/>
          </p:cNvPicPr>
          <p:nvPr/>
        </p:nvPicPr>
        <p:blipFill>
          <a:blip r:embed="rId2"/>
          <a:stretch>
            <a:fillRect/>
          </a:stretch>
        </p:blipFill>
        <p:spPr>
          <a:xfrm>
            <a:off x="971052" y="3667622"/>
            <a:ext cx="2143125" cy="2143125"/>
          </a:xfrm>
          <a:prstGeom prst="rect">
            <a:avLst/>
          </a:prstGeom>
        </p:spPr>
      </p:pic>
      <p:pic>
        <p:nvPicPr>
          <p:cNvPr id="7" name="Picture 6">
            <a:extLst>
              <a:ext uri="{FF2B5EF4-FFF2-40B4-BE49-F238E27FC236}">
                <a16:creationId xmlns:a16="http://schemas.microsoft.com/office/drawing/2014/main" id="{05B449F1-9A30-4056-AB7D-C716284FA3F5}"/>
              </a:ext>
            </a:extLst>
          </p:cNvPr>
          <p:cNvPicPr>
            <a:picLocks noChangeAspect="1"/>
          </p:cNvPicPr>
          <p:nvPr/>
        </p:nvPicPr>
        <p:blipFill rotWithShape="1">
          <a:blip r:embed="rId3"/>
          <a:srcRect t="10547"/>
          <a:stretch/>
        </p:blipFill>
        <p:spPr>
          <a:xfrm>
            <a:off x="7833816" y="3429000"/>
            <a:ext cx="4002508" cy="2685265"/>
          </a:xfrm>
          <a:prstGeom prst="rect">
            <a:avLst/>
          </a:prstGeom>
        </p:spPr>
      </p:pic>
      <p:pic>
        <p:nvPicPr>
          <p:cNvPr id="1026" name="Picture 2" descr="Global Structure &amp; Design - ppt video online download">
            <a:extLst>
              <a:ext uri="{FF2B5EF4-FFF2-40B4-BE49-F238E27FC236}">
                <a16:creationId xmlns:a16="http://schemas.microsoft.com/office/drawing/2014/main" id="{7A769998-2E64-446E-901A-A1D51B4114A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84993" y="3667622"/>
            <a:ext cx="3378007" cy="2533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91189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BFB3DFC-32F5-4851-A7F1-F98273406D19}"/>
              </a:ext>
            </a:extLst>
          </p:cNvPr>
          <p:cNvPicPr>
            <a:picLocks noChangeAspect="1"/>
          </p:cNvPicPr>
          <p:nvPr/>
        </p:nvPicPr>
        <p:blipFill>
          <a:blip r:embed="rId2"/>
          <a:stretch>
            <a:fillRect/>
          </a:stretch>
        </p:blipFill>
        <p:spPr>
          <a:xfrm>
            <a:off x="163773" y="0"/>
            <a:ext cx="11887200" cy="6698342"/>
          </a:xfrm>
          <a:prstGeom prst="rect">
            <a:avLst/>
          </a:prstGeom>
        </p:spPr>
      </p:pic>
    </p:spTree>
    <p:extLst>
      <p:ext uri="{BB962C8B-B14F-4D97-AF65-F5344CB8AC3E}">
        <p14:creationId xmlns:p14="http://schemas.microsoft.com/office/powerpoint/2010/main" val="28660706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21528</TotalTime>
  <Words>4114</Words>
  <Application>Microsoft Office PowerPoint</Application>
  <PresentationFormat>Widescreen</PresentationFormat>
  <Paragraphs>222</Paragraphs>
  <Slides>47</Slides>
  <Notes>6</Notes>
  <HiddenSlides>0</HiddenSlides>
  <MMClips>3</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47</vt:i4>
      </vt:variant>
    </vt:vector>
  </HeadingPairs>
  <TitlesOfParts>
    <vt:vector size="59" baseType="lpstr">
      <vt:lpstr>Arial</vt:lpstr>
      <vt:lpstr>ArialNarrowMTPro-Bold</vt:lpstr>
      <vt:lpstr>Calibri</vt:lpstr>
      <vt:lpstr>Calibri Light</vt:lpstr>
      <vt:lpstr>Tajawal Medium</vt:lpstr>
      <vt:lpstr>TimesLTPro-Bold</vt:lpstr>
      <vt:lpstr>TimesLTPro-BoldItalic</vt:lpstr>
      <vt:lpstr>TimesLTPro-Italic</vt:lpstr>
      <vt:lpstr>TimesLTPro-Roman</vt:lpstr>
      <vt:lpstr>Office Theme</vt:lpstr>
      <vt:lpstr>2_Office Theme</vt:lpstr>
      <vt:lpstr>1_Office Theme</vt:lpstr>
      <vt:lpstr>PowerPoint Presentation</vt:lpstr>
      <vt:lpstr>CONTENT</vt:lpstr>
      <vt:lpstr> 1. Defining International Marketing </vt:lpstr>
      <vt:lpstr>Who operates in foreign countries?</vt:lpstr>
      <vt:lpstr>What is a Global firm?</vt:lpstr>
      <vt:lpstr>Example of Global firms</vt:lpstr>
      <vt:lpstr>2. Major international Marketing Decisions</vt:lpstr>
      <vt:lpstr>2.1. Looking at the global Marketing environment </vt:lpstr>
      <vt:lpstr>2.1. Looking at the global Marketing environment </vt:lpstr>
      <vt:lpstr>2.1. Looking at the global Marketing environment </vt:lpstr>
      <vt:lpstr>2.1. Looking at the global Marketing environment </vt:lpstr>
      <vt:lpstr>1. Industrial structure: </vt:lpstr>
      <vt:lpstr>1. Industrial structure</vt:lpstr>
      <vt:lpstr>2. Income distribution</vt:lpstr>
      <vt:lpstr>2.1. Looking at the global Marketing environment </vt:lpstr>
      <vt:lpstr>2.1. Looking at the global Marketing environment </vt:lpstr>
      <vt:lpstr>“please notice our size is chinese size, it may be 1-2 size smaller than Europe or US size,so please check the size suggestion carefully before buying”</vt:lpstr>
      <vt:lpstr>PowerPoint Presentation</vt:lpstr>
      <vt:lpstr>PowerPoint Presentation</vt:lpstr>
      <vt:lpstr>Example of marketing missteps </vt:lpstr>
      <vt:lpstr>Example of marketing missteps </vt:lpstr>
      <vt:lpstr>Cultural environment</vt:lpstr>
      <vt:lpstr>Example of success in using Culture in marketing</vt:lpstr>
      <vt:lpstr>2.1. Looking at the global Marketing environment </vt:lpstr>
      <vt:lpstr>PowerPoint Presentation</vt:lpstr>
      <vt:lpstr>2.2. Deciding whether to go global</vt:lpstr>
      <vt:lpstr>2.3. Deciding Which Markets to enter</vt:lpstr>
      <vt:lpstr>EXAMPLE: NETFLIX</vt:lpstr>
      <vt:lpstr>EXAMPLE: NETFLIX</vt:lpstr>
      <vt:lpstr>2.4. Deciding how to enter the Markets</vt:lpstr>
      <vt:lpstr>2.4. Deciding how to enter the markets</vt:lpstr>
      <vt:lpstr>2.4. Deciding how to enter the markets</vt:lpstr>
      <vt:lpstr>2.4. Deciding how to enter the markets</vt:lpstr>
      <vt:lpstr>2.4. Deciding how to enter the markets</vt:lpstr>
      <vt:lpstr>2.4. Deciding how to enter the markets</vt:lpstr>
      <vt:lpstr>2.4. Deciding how to enter the markets</vt:lpstr>
      <vt:lpstr>2.4. Deciding how to enter the markets</vt:lpstr>
      <vt:lpstr>2.4. Deciding how to enter the markets</vt:lpstr>
      <vt:lpstr>2.4. Deciding on the global Marketing Program</vt:lpstr>
      <vt:lpstr>Standardize or adapt?</vt:lpstr>
      <vt:lpstr>INTERNATIONAL PRODUCT</vt:lpstr>
      <vt:lpstr>INTERNATIONAL PROMOTION</vt:lpstr>
      <vt:lpstr>PowerPoint Presentation</vt:lpstr>
      <vt:lpstr>INTERNATIONAL PRICING</vt:lpstr>
      <vt:lpstr>INTERNATIONAL DISTRIBUTION</vt:lpstr>
      <vt:lpstr>2.5. Deciding on the global Marketing organization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395</cp:revision>
  <dcterms:created xsi:type="dcterms:W3CDTF">2021-08-03T13:03:26Z</dcterms:created>
  <dcterms:modified xsi:type="dcterms:W3CDTF">2022-03-16T18:45:27Z</dcterms:modified>
</cp:coreProperties>
</file>