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0"/>
  </p:notesMasterIdLst>
  <p:sldIdLst>
    <p:sldId id="480" r:id="rId5"/>
    <p:sldId id="303" r:id="rId6"/>
    <p:sldId id="271" r:id="rId7"/>
    <p:sldId id="497" r:id="rId8"/>
    <p:sldId id="498" r:id="rId9"/>
    <p:sldId id="499" r:id="rId10"/>
    <p:sldId id="500" r:id="rId11"/>
    <p:sldId id="501" r:id="rId12"/>
    <p:sldId id="503" r:id="rId13"/>
    <p:sldId id="504" r:id="rId14"/>
    <p:sldId id="505" r:id="rId15"/>
    <p:sldId id="506" r:id="rId16"/>
    <p:sldId id="507" r:id="rId17"/>
    <p:sldId id="496" r:id="rId18"/>
    <p:sldId id="508" r:id="rId19"/>
    <p:sldId id="509" r:id="rId20"/>
    <p:sldId id="510" r:id="rId21"/>
    <p:sldId id="512" r:id="rId22"/>
    <p:sldId id="513" r:id="rId23"/>
    <p:sldId id="514" r:id="rId24"/>
    <p:sldId id="515" r:id="rId25"/>
    <p:sldId id="516" r:id="rId26"/>
    <p:sldId id="517" r:id="rId27"/>
    <p:sldId id="511"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97"/>
            <p14:sldId id="498"/>
            <p14:sldId id="499"/>
            <p14:sldId id="500"/>
            <p14:sldId id="501"/>
            <p14:sldId id="503"/>
            <p14:sldId id="504"/>
            <p14:sldId id="505"/>
            <p14:sldId id="506"/>
            <p14:sldId id="507"/>
            <p14:sldId id="496"/>
            <p14:sldId id="508"/>
            <p14:sldId id="509"/>
            <p14:sldId id="510"/>
            <p14:sldId id="512"/>
            <p14:sldId id="513"/>
            <p14:sldId id="514"/>
            <p14:sldId id="515"/>
            <p14:sldId id="516"/>
            <p14:sldId id="517"/>
            <p14:sldId id="51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a:t>
            </a:r>
            <a:r>
              <a:rPr lang="en-US" sz="2000" dirty="0" err="1">
                <a:latin typeface="Alexandria" charset="0"/>
                <a:cs typeface="Alexandria" charset="0"/>
              </a:rPr>
              <a:t>Ghaleb</a:t>
            </a:r>
            <a:r>
              <a:rPr lang="en-US" sz="2000" dirty="0">
                <a:latin typeface="Alexandria" charset="0"/>
                <a:cs typeface="Alexandria" charset="0"/>
              </a:rPr>
              <a:t> Abdullah </a:t>
            </a:r>
          </a:p>
        </p:txBody>
      </p:sp>
      <p:sp>
        <p:nvSpPr>
          <p:cNvPr id="31" name="TextBox 30"/>
          <p:cNvSpPr txBox="1"/>
          <p:nvPr/>
        </p:nvSpPr>
        <p:spPr>
          <a:xfrm>
            <a:off x="329269" y="1670467"/>
            <a:ext cx="5645081"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 </a:t>
            </a:r>
          </a:p>
        </p:txBody>
      </p:sp>
      <p:sp>
        <p:nvSpPr>
          <p:cNvPr id="46" name="TextBox 45"/>
          <p:cNvSpPr txBox="1"/>
          <p:nvPr/>
        </p:nvSpPr>
        <p:spPr>
          <a:xfrm>
            <a:off x="329269" y="5104240"/>
            <a:ext cx="1175322" cy="400110"/>
          </a:xfrm>
          <a:prstGeom prst="rect">
            <a:avLst/>
          </a:prstGeom>
          <a:noFill/>
        </p:spPr>
        <p:txBody>
          <a:bodyPr wrap="none" rtlCol="0">
            <a:spAutoFit/>
          </a:bodyPr>
          <a:lstStyle/>
          <a:p>
            <a:r>
              <a:rPr lang="en-US" sz="2000" dirty="0">
                <a:latin typeface="Alexandria" charset="0"/>
                <a:cs typeface="Alexandria" charset="0"/>
              </a:rPr>
              <a:t>MGM510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1323439"/>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latin typeface="Alexandria" charset="0"/>
              </a:rPr>
              <a:t>MGM510</a:t>
            </a:r>
          </a:p>
        </p:txBody>
      </p:sp>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Introduction </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3528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497136" y="1232987"/>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61EF839-6558-8111-2F3B-C6714F2B8CBF}"/>
              </a:ext>
            </a:extLst>
          </p:cNvPr>
          <p:cNvSpPr txBox="1"/>
          <p:nvPr/>
        </p:nvSpPr>
        <p:spPr>
          <a:xfrm>
            <a:off x="1049955" y="2756891"/>
            <a:ext cx="4454638"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p>
        </p:txBody>
      </p:sp>
      <p:sp>
        <p:nvSpPr>
          <p:cNvPr id="12" name="TextBox 11">
            <a:extLst>
              <a:ext uri="{FF2B5EF4-FFF2-40B4-BE49-F238E27FC236}">
                <a16:creationId xmlns:a16="http://schemas.microsoft.com/office/drawing/2014/main" id="{CF27C219-41B9-7693-D6AA-92C845237B6D}"/>
              </a:ext>
            </a:extLst>
          </p:cNvPr>
          <p:cNvSpPr txBox="1"/>
          <p:nvPr/>
        </p:nvSpPr>
        <p:spPr>
          <a:xfrm>
            <a:off x="6687409" y="2829591"/>
            <a:ext cx="3945834" cy="1682192"/>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Learning Outcomes</a:t>
            </a: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Topics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2767865" y="746696"/>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770545" y="1261450"/>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graphicFrame>
        <p:nvGraphicFramePr>
          <p:cNvPr id="4" name="Table 3">
            <a:extLst>
              <a:ext uri="{FF2B5EF4-FFF2-40B4-BE49-F238E27FC236}">
                <a16:creationId xmlns:a16="http://schemas.microsoft.com/office/drawing/2014/main" id="{E5C2E9C3-F737-4E3F-0998-F5B5BDF25DCD}"/>
              </a:ext>
            </a:extLst>
          </p:cNvPr>
          <p:cNvGraphicFramePr>
            <a:graphicFrameLocks noGrp="1"/>
          </p:cNvGraphicFramePr>
          <p:nvPr>
            <p:extLst>
              <p:ext uri="{D42A27DB-BD31-4B8C-83A1-F6EECF244321}">
                <p14:modId xmlns:p14="http://schemas.microsoft.com/office/powerpoint/2010/main" val="3218504285"/>
              </p:ext>
            </p:extLst>
          </p:nvPr>
        </p:nvGraphicFramePr>
        <p:xfrm>
          <a:off x="3444297" y="1675190"/>
          <a:ext cx="8350803" cy="5014360"/>
        </p:xfrm>
        <a:graphic>
          <a:graphicData uri="http://schemas.openxmlformats.org/drawingml/2006/table">
            <a:tbl>
              <a:tblPr/>
              <a:tblGrid>
                <a:gridCol w="3088919">
                  <a:extLst>
                    <a:ext uri="{9D8B030D-6E8A-4147-A177-3AD203B41FA5}">
                      <a16:colId xmlns:a16="http://schemas.microsoft.com/office/drawing/2014/main" val="988147912"/>
                    </a:ext>
                  </a:extLst>
                </a:gridCol>
                <a:gridCol w="5261884">
                  <a:extLst>
                    <a:ext uri="{9D8B030D-6E8A-4147-A177-3AD203B41FA5}">
                      <a16:colId xmlns:a16="http://schemas.microsoft.com/office/drawing/2014/main" val="4117095315"/>
                    </a:ext>
                  </a:extLst>
                </a:gridCol>
              </a:tblGrid>
              <a:tr h="13972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dirty="0">
                          <a:effectLst/>
                        </a:rPr>
                        <a:t>الأسبوع  1</a:t>
                      </a: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dirty="0">
                          <a:effectLst/>
                        </a:rPr>
                        <a:t>أسبوع توجيهي</a:t>
                      </a:r>
                      <a:endParaRPr lang="en-US" sz="2400" dirty="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661907796"/>
                  </a:ext>
                </a:extLst>
              </a:tr>
              <a:tr h="3792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a:effectLst/>
                        </a:rPr>
                        <a:t>الأسبوع  2</a:t>
                      </a: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dirty="0">
                          <a:effectLst/>
                        </a:rPr>
                        <a:t>محاضرة 1 + اختبار قصير + حلقة نقاش</a:t>
                      </a:r>
                      <a:endParaRPr lang="en-US" sz="2400" dirty="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2488456042"/>
                  </a:ext>
                </a:extLst>
              </a:tr>
              <a:tr h="3792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a:effectLst/>
                        </a:rPr>
                        <a:t>الأسبوع 3</a:t>
                      </a: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dirty="0">
                          <a:effectLst/>
                        </a:rPr>
                        <a:t>محاضرة 2 + اختبار قصير + حلقة نقاش</a:t>
                      </a:r>
                      <a:endParaRPr lang="en-US" sz="2400" dirty="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709673237"/>
                  </a:ext>
                </a:extLst>
              </a:tr>
              <a:tr h="3792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dirty="0">
                          <a:effectLst/>
                        </a:rPr>
                        <a:t>الأسبوع   4</a:t>
                      </a: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dirty="0">
                          <a:effectLst/>
                        </a:rPr>
                        <a:t>محاضرة 3 + اختبار قصير + حلقة نقاش</a:t>
                      </a:r>
                      <a:endParaRPr lang="en-US" sz="2400" dirty="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471792658"/>
                  </a:ext>
                </a:extLst>
              </a:tr>
              <a:tr h="3792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a:effectLst/>
                        </a:rPr>
                        <a:t>الأسبوع   5</a:t>
                      </a: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dirty="0">
                          <a:effectLst/>
                        </a:rPr>
                        <a:t>محاضرة 4 + اختبار قصير + حلقة نقاش</a:t>
                      </a:r>
                      <a:endParaRPr lang="en-US" sz="2400" dirty="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3856398129"/>
                  </a:ext>
                </a:extLst>
              </a:tr>
              <a:tr h="3792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a:effectLst/>
                        </a:rPr>
                        <a:t>الأسبوع   6</a:t>
                      </a: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a:effectLst/>
                        </a:rPr>
                        <a:t>محاضرة 5 + اختبار قصير + حلقة نقاش</a:t>
                      </a:r>
                      <a:endParaRPr lang="en-US" sz="240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734459756"/>
                  </a:ext>
                </a:extLst>
              </a:tr>
              <a:tr h="3792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a:effectLst/>
                        </a:rPr>
                        <a:t>الأسبوع   7</a:t>
                      </a: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dirty="0">
                          <a:effectLst/>
                        </a:rPr>
                        <a:t>محاضرة 6 + اختبار قصير + حلقة نقاش</a:t>
                      </a:r>
                      <a:endParaRPr lang="en-US" sz="2400" dirty="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294064369"/>
                  </a:ext>
                </a:extLst>
              </a:tr>
              <a:tr h="3792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a:effectLst/>
                        </a:rPr>
                        <a:t>الأسبوع  8</a:t>
                      </a: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dirty="0">
                          <a:effectLst/>
                        </a:rPr>
                        <a:t>محاضرة 7 + اختبار قصير + حلقة نقاش</a:t>
                      </a:r>
                      <a:endParaRPr lang="en-US" sz="2400" dirty="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3005100524"/>
                  </a:ext>
                </a:extLst>
              </a:tr>
              <a:tr h="3792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a:effectLst/>
                        </a:rPr>
                        <a:t>الأسبوع  9</a:t>
                      </a: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dirty="0">
                          <a:effectLst/>
                        </a:rPr>
                        <a:t>محاضرة 8 + اختبار قصير + حلقة نقاش</a:t>
                      </a:r>
                      <a:endParaRPr lang="en-US" sz="2400" dirty="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2885058090"/>
                  </a:ext>
                </a:extLst>
              </a:tr>
              <a:tr h="3792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a:effectLst/>
                        </a:rPr>
                        <a:t>الأسبوع  10</a:t>
                      </a: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dirty="0">
                          <a:effectLst/>
                        </a:rPr>
                        <a:t>محاضرة 9 + اختبار قصير + حلقة نقاش</a:t>
                      </a:r>
                      <a:endParaRPr lang="en-US" sz="2400" dirty="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2324952706"/>
                  </a:ext>
                </a:extLst>
              </a:tr>
              <a:tr h="3792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a:effectLst/>
                        </a:rPr>
                        <a:t>الأسبوع  11</a:t>
                      </a: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dirty="0">
                          <a:effectLst/>
                        </a:rPr>
                        <a:t>محاضرة 10 + اختبار قصير + حلقة نقاش</a:t>
                      </a:r>
                      <a:endParaRPr lang="en-US" sz="2400" dirty="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201951985"/>
                  </a:ext>
                </a:extLst>
              </a:tr>
              <a:tr h="13972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b="1">
                          <a:effectLst/>
                        </a:rPr>
                        <a:t>الأسبوع</a:t>
                      </a:r>
                      <a:r>
                        <a:rPr lang="ar-SA" sz="2000">
                          <a:effectLst/>
                        </a:rPr>
                        <a:t> </a:t>
                      </a:r>
                      <a:r>
                        <a:rPr lang="ar-SA" sz="2000" b="1">
                          <a:effectLst/>
                        </a:rPr>
                        <a:t> 12</a:t>
                      </a:r>
                      <a:endParaRPr lang="ar-SA" sz="200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b="1">
                          <a:effectLst/>
                        </a:rPr>
                        <a:t>حلقة نقاش</a:t>
                      </a:r>
                      <a:endParaRPr lang="en-US" sz="1050">
                        <a:effectLst/>
                      </a:endParaRPr>
                    </a:p>
                  </a:txBody>
                  <a:tcPr marL="19960" marR="19960" marT="9980" marB="9980">
                    <a:lnL w="12700" cmpd="sng">
                      <a:solidFill>
                        <a:sysClr val="windowText" lastClr="000000"/>
                      </a:solidFill>
                    </a:lnL>
                    <a:lnR w="9525" cap="flat" cmpd="sng" algn="ctr">
                      <a:solidFill>
                        <a:srgbClr val="DEE2E6"/>
                      </a:solidFill>
                      <a:prstDash val="solid"/>
                      <a:round/>
                      <a:headEnd type="none" w="med" len="med"/>
                      <a:tailEnd type="none" w="med" len="med"/>
                    </a:lnR>
                    <a:lnT w="12700" cmpd="sng">
                      <a:solidFill>
                        <a:sysClr val="windowText" lastClr="000000"/>
                      </a:solidFill>
                    </a:lnT>
                    <a:lnB w="9525" cap="flat" cmpd="sng" algn="ctr">
                      <a:solidFill>
                        <a:srgbClr val="DEE2E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8577955"/>
                  </a:ext>
                </a:extLst>
              </a:tr>
              <a:tr h="19960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000" b="1">
                          <a:effectLst/>
                        </a:rPr>
                        <a:t>الأسبوع</a:t>
                      </a:r>
                      <a:r>
                        <a:rPr lang="ar-SA" sz="2000">
                          <a:effectLst/>
                        </a:rPr>
                        <a:t> </a:t>
                      </a:r>
                      <a:r>
                        <a:rPr lang="ar-SA" sz="2000" b="1">
                          <a:effectLst/>
                        </a:rPr>
                        <a:t> 13</a:t>
                      </a:r>
                      <a:endParaRPr lang="ar-SA" sz="2000">
                        <a:effectLst/>
                      </a:endParaRPr>
                    </a:p>
                  </a:txBody>
                  <a:tcPr marL="19960" marR="19960" marT="9980" marB="9980">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ar-SA" sz="2400" b="1" dirty="0">
                          <a:effectLst/>
                        </a:rPr>
                        <a:t>الاختبارات النهائية</a:t>
                      </a:r>
                      <a:endParaRPr lang="en-US" sz="1050" dirty="0">
                        <a:effectLst/>
                      </a:endParaRPr>
                    </a:p>
                  </a:txBody>
                  <a:tcPr marL="19960" marR="19960" marT="9980" marB="9980">
                    <a:lnL w="12700" cmpd="sng">
                      <a:solidFill>
                        <a:sysClr val="windowText" lastClr="000000"/>
                      </a:solidFill>
                    </a:lnL>
                    <a:lnR w="9525" cap="flat" cmpd="sng" algn="ctr">
                      <a:solidFill>
                        <a:srgbClr val="DEE2E6"/>
                      </a:solidFill>
                      <a:prstDash val="solid"/>
                      <a:round/>
                      <a:headEnd type="none" w="med" len="med"/>
                      <a:tailEnd type="none" w="med" len="med"/>
                    </a:lnR>
                    <a:lnT w="9525" cap="flat" cmpd="sng" algn="ctr">
                      <a:solidFill>
                        <a:srgbClr val="DEE2E6"/>
                      </a:solidFill>
                      <a:prstDash val="solid"/>
                      <a:round/>
                      <a:headEnd type="none" w="med" len="med"/>
                      <a:tailEnd type="none" w="med" len="med"/>
                    </a:lnT>
                    <a:lnB w="9525" cap="flat" cmpd="sng" algn="ctr">
                      <a:solidFill>
                        <a:srgbClr val="DEE2E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200333787"/>
                  </a:ext>
                </a:extLst>
              </a:tr>
            </a:tbl>
          </a:graphicData>
        </a:graphic>
      </p:graphicFrame>
    </p:spTree>
    <p:extLst>
      <p:ext uri="{BB962C8B-B14F-4D97-AF65-F5344CB8AC3E}">
        <p14:creationId xmlns:p14="http://schemas.microsoft.com/office/powerpoint/2010/main" val="969808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21129"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Quizzes &amp; Exams</a:t>
            </a:r>
          </a:p>
        </p:txBody>
      </p:sp>
      <p:pic>
        <p:nvPicPr>
          <p:cNvPr id="4" name="Picture 3">
            <a:extLst>
              <a:ext uri="{FF2B5EF4-FFF2-40B4-BE49-F238E27FC236}">
                <a16:creationId xmlns:a16="http://schemas.microsoft.com/office/drawing/2014/main" id="{DD49E836-5303-6321-0910-173D0596139C}"/>
              </a:ext>
            </a:extLst>
          </p:cNvPr>
          <p:cNvPicPr>
            <a:picLocks noChangeAspect="1"/>
          </p:cNvPicPr>
          <p:nvPr/>
        </p:nvPicPr>
        <p:blipFill rotWithShape="1">
          <a:blip r:embed="rId3"/>
          <a:srcRect t="5105"/>
          <a:stretch/>
        </p:blipFill>
        <p:spPr>
          <a:xfrm>
            <a:off x="1852500" y="2679230"/>
            <a:ext cx="8623659" cy="2844545"/>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2749227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860654" y="1059119"/>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588451" y="1225493"/>
            <a:ext cx="2234907" cy="584775"/>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Final Exam</a:t>
            </a:r>
          </a:p>
        </p:txBody>
      </p:sp>
      <p:pic>
        <p:nvPicPr>
          <p:cNvPr id="8" name="Picture 7">
            <a:extLst>
              <a:ext uri="{FF2B5EF4-FFF2-40B4-BE49-F238E27FC236}">
                <a16:creationId xmlns:a16="http://schemas.microsoft.com/office/drawing/2014/main" id="{469A8D99-5346-5A8D-7127-DD23FC5FC682}"/>
              </a:ext>
            </a:extLst>
          </p:cNvPr>
          <p:cNvPicPr>
            <a:picLocks noChangeAspect="1"/>
          </p:cNvPicPr>
          <p:nvPr/>
        </p:nvPicPr>
        <p:blipFill>
          <a:blip r:embed="rId3"/>
          <a:stretch>
            <a:fillRect/>
          </a:stretch>
        </p:blipFill>
        <p:spPr>
          <a:xfrm>
            <a:off x="1600200" y="2328886"/>
            <a:ext cx="9361545" cy="2700604"/>
          </a:xfrm>
          <a:prstGeom prst="rect">
            <a:avLst/>
          </a:prstGeom>
        </p:spPr>
      </p:pic>
    </p:spTree>
    <p:extLst>
      <p:ext uri="{BB962C8B-B14F-4D97-AF65-F5344CB8AC3E}">
        <p14:creationId xmlns:p14="http://schemas.microsoft.com/office/powerpoint/2010/main" val="1814428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E3EA021A-C76A-CBDC-F732-5E198B9BF8E5}"/>
              </a:ext>
            </a:extLst>
          </p:cNvPr>
          <p:cNvSpPr txBox="1"/>
          <p:nvPr/>
        </p:nvSpPr>
        <p:spPr>
          <a:xfrm>
            <a:off x="2061331" y="1155869"/>
            <a:ext cx="6423220" cy="861734"/>
          </a:xfrm>
          <a:prstGeom prst="rect">
            <a:avLst/>
          </a:prstGeom>
          <a:noFill/>
          <a:ln>
            <a:noFill/>
          </a:ln>
        </p:spPr>
        <p:txBody>
          <a:bodyPr spcFirstLastPara="1" wrap="square" lIns="91425" tIns="45700" rIns="91425" bIns="45700" anchor="t" anchorCtr="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SA" sz="3200" b="1" i="0" u="none" strike="noStrike" kern="0" cap="none" spc="0" normalizeH="0" baseline="0" noProof="0" dirty="0">
                <a:ln>
                  <a:noFill/>
                </a:ln>
                <a:solidFill>
                  <a:schemeClr val="accent1"/>
                </a:solidFill>
                <a:effectLst/>
                <a:uLnTx/>
                <a:uFillTx/>
                <a:latin typeface="Traditional Arabic" panose="02020603050405020304" pitchFamily="18" charset="-78"/>
                <a:cs typeface="Traditional Arabic" panose="02020603050405020304" pitchFamily="18" charset="-78"/>
                <a:sym typeface="Tajawal Medium"/>
              </a:rPr>
              <a:t>الأعمال وتوزيع الدرجات</a:t>
            </a:r>
            <a:endParaRPr kumimoji="0" lang="en-US" sz="3200" b="1" i="0" u="none" strike="noStrike" kern="0" cap="none" spc="0" normalizeH="0" baseline="0" noProof="0" dirty="0">
              <a:ln>
                <a:noFill/>
              </a:ln>
              <a:solidFill>
                <a:schemeClr val="accent1"/>
              </a:solidFill>
              <a:effectLst/>
              <a:uLnTx/>
              <a:uFillTx/>
              <a:latin typeface="Traditional Arabic" panose="02020603050405020304" pitchFamily="18" charset="-78"/>
              <a:cs typeface="Traditional Arabic" panose="02020603050405020304" pitchFamily="18" charset="-78"/>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1800" b="1" i="0" u="none" strike="noStrike" kern="0" cap="none" spc="0" normalizeH="0" baseline="0" noProof="0" dirty="0">
              <a:ln>
                <a:noFill/>
              </a:ln>
              <a:solidFill>
                <a:prstClr val="black"/>
              </a:solidFill>
              <a:effectLst/>
              <a:uLnTx/>
              <a:uFillTx/>
            </a:endParaRPr>
          </a:p>
        </p:txBody>
      </p:sp>
      <p:pic>
        <p:nvPicPr>
          <p:cNvPr id="7" name="Google Shape;107;p2">
            <a:extLst>
              <a:ext uri="{FF2B5EF4-FFF2-40B4-BE49-F238E27FC236}">
                <a16:creationId xmlns:a16="http://schemas.microsoft.com/office/drawing/2014/main" id="{8EDB7E40-7928-FE6C-C22A-9E60CE007A59}"/>
              </a:ext>
            </a:extLst>
          </p:cNvPr>
          <p:cNvPicPr preferRelativeResize="0"/>
          <p:nvPr/>
        </p:nvPicPr>
        <p:blipFill rotWithShape="1">
          <a:blip r:embed="rId3">
            <a:alphaModFix/>
          </a:blip>
          <a:srcRect/>
          <a:stretch/>
        </p:blipFill>
        <p:spPr>
          <a:xfrm rot="10800000">
            <a:off x="8220075" y="3566159"/>
            <a:ext cx="3762374" cy="861734"/>
          </a:xfrm>
          <a:prstGeom prst="rect">
            <a:avLst/>
          </a:prstGeom>
          <a:noFill/>
          <a:ln>
            <a:noFill/>
          </a:ln>
        </p:spPr>
      </p:pic>
      <p:sp>
        <p:nvSpPr>
          <p:cNvPr id="9" name="Google Shape;108;p2">
            <a:extLst>
              <a:ext uri="{FF2B5EF4-FFF2-40B4-BE49-F238E27FC236}">
                <a16:creationId xmlns:a16="http://schemas.microsoft.com/office/drawing/2014/main" id="{784ACCB3-0157-DE37-93F1-C41A8548E0F7}"/>
              </a:ext>
            </a:extLst>
          </p:cNvPr>
          <p:cNvSpPr txBox="1"/>
          <p:nvPr/>
        </p:nvSpPr>
        <p:spPr>
          <a:xfrm>
            <a:off x="8084074" y="3704657"/>
            <a:ext cx="4034375" cy="584735"/>
          </a:xfrm>
          <a:prstGeom prst="rect">
            <a:avLst/>
          </a:prstGeom>
          <a:noFill/>
          <a:ln>
            <a:noFill/>
          </a:ln>
        </p:spPr>
        <p:txBody>
          <a:bodyPr spcFirstLastPara="1" wrap="square" lIns="91425" tIns="45700" rIns="91425" bIns="45700" anchor="t" anchorCtr="0">
            <a:spAutoFit/>
          </a:bodyPr>
          <a:lstStyle/>
          <a:p>
            <a:pPr algn="ctr"/>
            <a:r>
              <a:rPr lang="ar-SA" sz="3200" b="1" kern="0" dirty="0">
                <a:solidFill>
                  <a:schemeClr val="bg1"/>
                </a:solidFill>
                <a:latin typeface="Traditional Arabic" panose="02020603050405020304" pitchFamily="18" charset="-78"/>
                <a:cs typeface="Traditional Arabic" panose="02020603050405020304" pitchFamily="18" charset="-78"/>
                <a:sym typeface="Tajawal Medium"/>
              </a:rPr>
              <a:t>أعمال الفصل الدراسي</a:t>
            </a:r>
            <a:endParaRPr lang="en-US" sz="3200" b="1" kern="0" dirty="0">
              <a:solidFill>
                <a:schemeClr val="bg1"/>
              </a:solidFill>
              <a:latin typeface="Traditional Arabic" panose="02020603050405020304" pitchFamily="18" charset="-78"/>
              <a:cs typeface="Traditional Arabic" panose="02020603050405020304" pitchFamily="18" charset="-78"/>
              <a:sym typeface="Tajawal Medium"/>
            </a:endParaRPr>
          </a:p>
        </p:txBody>
      </p:sp>
      <p:pic>
        <p:nvPicPr>
          <p:cNvPr id="10" name="Picture 9">
            <a:extLst>
              <a:ext uri="{FF2B5EF4-FFF2-40B4-BE49-F238E27FC236}">
                <a16:creationId xmlns:a16="http://schemas.microsoft.com/office/drawing/2014/main" id="{737FA294-EAB3-9C84-EA5C-16FB32F4CC02}"/>
              </a:ext>
            </a:extLst>
          </p:cNvPr>
          <p:cNvPicPr>
            <a:picLocks noChangeAspect="1"/>
          </p:cNvPicPr>
          <p:nvPr/>
        </p:nvPicPr>
        <p:blipFill>
          <a:blip r:embed="rId4"/>
          <a:stretch>
            <a:fillRect/>
          </a:stretch>
        </p:blipFill>
        <p:spPr>
          <a:xfrm>
            <a:off x="229621" y="1825174"/>
            <a:ext cx="7880552" cy="5008059"/>
          </a:xfrm>
          <a:prstGeom prst="rect">
            <a:avLst/>
          </a:prstGeom>
        </p:spPr>
      </p:pic>
    </p:spTree>
    <p:extLst>
      <p:ext uri="{BB962C8B-B14F-4D97-AF65-F5344CB8AC3E}">
        <p14:creationId xmlns:p14="http://schemas.microsoft.com/office/powerpoint/2010/main" val="2333135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2416046"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Introduction </a:t>
            </a:r>
          </a:p>
        </p:txBody>
      </p:sp>
      <p:sp>
        <p:nvSpPr>
          <p:cNvPr id="8" name="TextBox 7">
            <a:extLst>
              <a:ext uri="{FF2B5EF4-FFF2-40B4-BE49-F238E27FC236}">
                <a16:creationId xmlns:a16="http://schemas.microsoft.com/office/drawing/2014/main" id="{D1D6510C-3AC7-6FFD-AAD6-0569644688D4}"/>
              </a:ext>
            </a:extLst>
          </p:cNvPr>
          <p:cNvSpPr txBox="1"/>
          <p:nvPr/>
        </p:nvSpPr>
        <p:spPr>
          <a:xfrm>
            <a:off x="552450" y="2757906"/>
            <a:ext cx="10309200" cy="1881990"/>
          </a:xfrm>
          <a:prstGeom prst="rect">
            <a:avLst/>
          </a:prstGeom>
          <a:noFill/>
        </p:spPr>
        <p:txBody>
          <a:bodyPr wrap="square">
            <a:spAutoFit/>
          </a:bodyPr>
          <a:lstStyle/>
          <a:p>
            <a:pPr>
              <a:lnSpc>
                <a:spcPct val="150000"/>
              </a:lnSpc>
            </a:pPr>
            <a:r>
              <a:rPr lang="en-US" sz="2000" dirty="0">
                <a:solidFill>
                  <a:schemeClr val="accent1"/>
                </a:solidFill>
                <a:latin typeface="Arial" panose="020B0604020202020204" pitchFamily="34" charset="0"/>
                <a:cs typeface="Arial" panose="020B0604020202020204" pitchFamily="34" charset="0"/>
              </a:rPr>
              <a:t>An analysis of the risk management problems in the business enterprise, the course emphasizes methodology for risk analysis, insurance principles and practices, techniques for risk and loss control, insurance underwriting, and rating. It also includes product liability, property damage, and bodily injury in business situations</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9632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4196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objectives</a:t>
            </a:r>
          </a:p>
        </p:txBody>
      </p:sp>
      <p:sp>
        <p:nvSpPr>
          <p:cNvPr id="7" name="TextBox 6">
            <a:extLst>
              <a:ext uri="{FF2B5EF4-FFF2-40B4-BE49-F238E27FC236}">
                <a16:creationId xmlns:a16="http://schemas.microsoft.com/office/drawing/2014/main" id="{3F72E7E7-16F9-FD77-8FC5-EDA6BA03AD58}"/>
              </a:ext>
            </a:extLst>
          </p:cNvPr>
          <p:cNvSpPr txBox="1"/>
          <p:nvPr/>
        </p:nvSpPr>
        <p:spPr>
          <a:xfrm>
            <a:off x="550068" y="2102317"/>
            <a:ext cx="10625587" cy="4190314"/>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This course will examine the way in which business and society make an assessment of control and transfer risk. It is designed for the student with no previous knowledge of risk management.</a:t>
            </a:r>
          </a:p>
          <a:p>
            <a:pPr marL="342900" indent="-342900">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to engage students in active discovery of risk management principles, developing an awareness of the challenges, the tools, and the process of designing and implementing a risk management program.</a:t>
            </a:r>
          </a:p>
          <a:p>
            <a:pPr marL="342900" indent="-342900">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To focus on the ways in which businesses and society assess, control, and transfer risk. This process, known as the risk management process, is becoming an increasingly important tool in the management of business and personal financial health</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5863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669594"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Description</a:t>
            </a:r>
          </a:p>
        </p:txBody>
      </p:sp>
      <p:sp>
        <p:nvSpPr>
          <p:cNvPr id="4" name="TextBox 3">
            <a:extLst>
              <a:ext uri="{FF2B5EF4-FFF2-40B4-BE49-F238E27FC236}">
                <a16:creationId xmlns:a16="http://schemas.microsoft.com/office/drawing/2014/main" id="{F9ACFAC6-4FB8-77E9-D675-63BD87D48865}"/>
              </a:ext>
            </a:extLst>
          </p:cNvPr>
          <p:cNvSpPr txBox="1"/>
          <p:nvPr/>
        </p:nvSpPr>
        <p:spPr>
          <a:xfrm>
            <a:off x="884301" y="2288705"/>
            <a:ext cx="7662008" cy="3652282"/>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Lecture notes and slides.</a:t>
            </a:r>
          </a:p>
          <a:p>
            <a:pPr marL="0" marR="0" algn="l" rtl="1">
              <a:lnSpc>
                <a:spcPct val="115000"/>
              </a:lnSpc>
              <a:spcBef>
                <a:spcPts val="0"/>
              </a:spcBef>
              <a:spcAft>
                <a:spcPts val="1000"/>
              </a:spcAft>
            </a:pPr>
            <a:r>
              <a:rPr lang="en-US" sz="2000" dirty="0">
                <a:solidFill>
                  <a:srgbClr val="0A1F61"/>
                </a:solidFill>
                <a:latin typeface="Tajawal ExtraBold" panose="00000800000000000000" pitchFamily="2" charset="-78"/>
                <a:cs typeface="Tajawal ExtraBold" panose="00000800000000000000" pitchFamily="2" charset="-78"/>
              </a:rPr>
              <a:t>Required Textbook:</a:t>
            </a:r>
            <a:r>
              <a:rPr lang="en-US" sz="2000" dirty="0">
                <a:solidFill>
                  <a:srgbClr val="2F5496"/>
                </a:solidFill>
                <a:latin typeface="Calibri" panose="020F0502020204030204" pitchFamily="34" charset="0"/>
                <a:ea typeface="Calibri" panose="020F0502020204030204" pitchFamily="34" charset="0"/>
                <a:cs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Principles of Risk Management and Insurance, Thirteenth Edition</a:t>
            </a:r>
            <a:r>
              <a:rPr lang="en-US" sz="2000" b="1" dirty="0">
                <a:solidFill>
                  <a:srgbClr val="FF0000"/>
                </a:solidFill>
                <a:effectLst/>
                <a:latin typeface="Calibri" panose="020F0502020204030204" pitchFamily="34" charset="0"/>
                <a:ea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global edition, by George E. </a:t>
            </a:r>
            <a:r>
              <a:rPr lang="en-US" sz="2000" b="1" dirty="0" err="1">
                <a:solidFill>
                  <a:srgbClr val="FF0000"/>
                </a:solidFill>
                <a:effectLst/>
                <a:latin typeface="Cambria" panose="02040503050406030204" pitchFamily="18" charset="0"/>
                <a:ea typeface="Calibri" panose="020F0502020204030204" pitchFamily="34" charset="0"/>
                <a:cs typeface="Calibri" panose="020F0502020204030204" pitchFamily="34" charset="0"/>
              </a:rPr>
              <a:t>Rejda</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 Michael J. McNamara</a:t>
            </a: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a16="http://schemas.microsoft.com/office/drawing/2014/main" id="{DF2E99D7-35F2-9403-4E53-6C39E887E0C9}"/>
              </a:ext>
            </a:extLst>
          </p:cNvPr>
          <p:cNvPicPr>
            <a:picLocks noChangeAspect="1"/>
          </p:cNvPicPr>
          <p:nvPr/>
        </p:nvPicPr>
        <p:blipFill>
          <a:blip r:embed="rId3"/>
          <a:stretch>
            <a:fillRect/>
          </a:stretch>
        </p:blipFill>
        <p:spPr>
          <a:xfrm>
            <a:off x="8624942" y="1688538"/>
            <a:ext cx="3567058" cy="4426512"/>
          </a:xfrm>
          <a:prstGeom prst="rect">
            <a:avLst/>
          </a:prstGeom>
        </p:spPr>
      </p:pic>
    </p:spTree>
    <p:extLst>
      <p:ext uri="{BB962C8B-B14F-4D97-AF65-F5344CB8AC3E}">
        <p14:creationId xmlns:p14="http://schemas.microsoft.com/office/powerpoint/2010/main" val="2455237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id="{F9ACFAC6-4FB8-77E9-D675-63BD87D48865}"/>
              </a:ext>
            </a:extLst>
          </p:cNvPr>
          <p:cNvSpPr txBox="1"/>
          <p:nvPr/>
        </p:nvSpPr>
        <p:spPr>
          <a:xfrm>
            <a:off x="884301" y="2288705"/>
            <a:ext cx="7662008" cy="36901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Conduct a comprehensive assessment of associated physical, reputation, emotional, financial, and facilities risks.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Provide a realistic assessment of those risks along the risk management matrix (probability and severity).</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 Conduct a comprehensive exploration and examination of options for mitigating actions.</a:t>
            </a:r>
          </a:p>
        </p:txBody>
      </p:sp>
      <p:pic>
        <p:nvPicPr>
          <p:cNvPr id="1026" name="Picture 2" descr="‪Kba Icon - Learning Outcomes Clipart, HD Png Download - 800x500(#4289842) -  PngFind‬‏">
            <a:extLst>
              <a:ext uri="{FF2B5EF4-FFF2-40B4-BE49-F238E27FC236}">
                <a16:creationId xmlns:a16="http://schemas.microsoft.com/office/drawing/2014/main" id="{4F1EBD59-B953-07C0-4D2E-DBFDED9650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0638" y="2600325"/>
            <a:ext cx="3281362" cy="2328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638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id="{F9ACFAC6-4FB8-77E9-D675-63BD87D48865}"/>
              </a:ext>
            </a:extLst>
          </p:cNvPr>
          <p:cNvSpPr txBox="1"/>
          <p:nvPr/>
        </p:nvSpPr>
        <p:spPr>
          <a:xfrm>
            <a:off x="438150" y="2288705"/>
            <a:ext cx="8108159" cy="430573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Select the most appropriate mitigating actions for each risk.</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Develop contingency and crisis response plans.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Consult with “campus experts” in planning.</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Communicate risk management plan to other constituents of event.</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Implement event according to pre-established risk management plans.</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2050" name="Picture 2" descr="‪Risk Icon png images | PNGEgg‬‏">
            <a:extLst>
              <a:ext uri="{FF2B5EF4-FFF2-40B4-BE49-F238E27FC236}">
                <a16:creationId xmlns:a16="http://schemas.microsoft.com/office/drawing/2014/main" id="{D96D14F5-2F63-AEC8-729D-5023B56CE1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1138" y="2362202"/>
            <a:ext cx="2519362" cy="2519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560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id="{F9ACFAC6-4FB8-77E9-D675-63BD87D48865}"/>
              </a:ext>
            </a:extLst>
          </p:cNvPr>
          <p:cNvSpPr txBox="1"/>
          <p:nvPr/>
        </p:nvSpPr>
        <p:spPr>
          <a:xfrm>
            <a:off x="457200" y="2793530"/>
            <a:ext cx="8108159" cy="245907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Document and evaluate outcomes of risk management plans.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Internalize the value of risk management.</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Articulate the value of risk management.</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3074" name="Picture 2" descr="‪Risk management Risk register Risk assessment, management philosophy,  angle, company, text png | PNGWing‬‏">
            <a:extLst>
              <a:ext uri="{FF2B5EF4-FFF2-40B4-BE49-F238E27FC236}">
                <a16:creationId xmlns:a16="http://schemas.microsoft.com/office/drawing/2014/main" id="{75D28977-8BB2-6076-9493-64A55F6227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24" y="2724150"/>
            <a:ext cx="3451201" cy="2195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3728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6157076" y="1954539"/>
            <a:ext cx="3968000"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18133" y="190595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978950"/>
            <a:ext cx="1444819"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en-US" sz="2800" b="1" dirty="0">
                <a:solidFill>
                  <a:srgbClr val="00B0F0"/>
                </a:solidFill>
                <a:latin typeface="Alexandria" charset="0"/>
                <a:cs typeface="Alexandria" charset="0"/>
              </a:rPr>
              <a:t> </a:t>
            </a:r>
          </a:p>
        </p:txBody>
      </p:sp>
      <p:sp>
        <p:nvSpPr>
          <p:cNvPr id="43" name="TextBox 42"/>
          <p:cNvSpPr txBox="1"/>
          <p:nvPr/>
        </p:nvSpPr>
        <p:spPr>
          <a:xfrm>
            <a:off x="5005220" y="203386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6157075" y="2033863"/>
            <a:ext cx="3449354" cy="625428"/>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Risk in Our Society</a:t>
            </a: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7826CCCE-D07E-1922-7AD9-B13D6D12AE21}"/>
              </a:ext>
            </a:extLst>
          </p:cNvPr>
          <p:cNvSpPr txBox="1"/>
          <p:nvPr/>
        </p:nvSpPr>
        <p:spPr>
          <a:xfrm>
            <a:off x="1185338" y="4529969"/>
            <a:ext cx="9525000" cy="1631216"/>
          </a:xfrm>
          <a:prstGeom prst="rect">
            <a:avLst/>
          </a:prstGeom>
          <a:noFill/>
        </p:spPr>
        <p:txBody>
          <a:bodyPr wrap="square">
            <a:spAutoFit/>
          </a:bodyPr>
          <a:lstStyle/>
          <a:p>
            <a:pPr algn="l">
              <a:lnSpc>
                <a:spcPct val="150000"/>
              </a:lnSpc>
            </a:pPr>
            <a:r>
              <a:rPr lang="en-US" sz="2000" dirty="0">
                <a:solidFill>
                  <a:schemeClr val="accent1"/>
                </a:solidFill>
                <a:latin typeface="Arial" panose="020B0604020202020204" pitchFamily="34" charset="0"/>
                <a:cs typeface="Arial" panose="020B0604020202020204" pitchFamily="34" charset="0"/>
              </a:rPr>
              <a:t>“When we take a risk, we are betting on an outcome that will result from a decision we have made, though we do not  know for certain what the outcome will be.”</a:t>
            </a:r>
          </a:p>
          <a:p>
            <a:pPr algn="ctr"/>
            <a:r>
              <a:rPr lang="en-MY" sz="2000" b="1" dirty="0">
                <a:solidFill>
                  <a:schemeClr val="accent1"/>
                </a:solidFill>
                <a:latin typeface="Alexandria" charset="0"/>
              </a:rPr>
              <a:t>Peter L. Bernstein</a:t>
            </a:r>
          </a:p>
          <a:p>
            <a:pPr algn="r"/>
            <a:r>
              <a:rPr lang="en-US" sz="2000" b="1" dirty="0">
                <a:solidFill>
                  <a:schemeClr val="accent1"/>
                </a:solidFill>
                <a:latin typeface="Alexandria" charset="0"/>
              </a:rPr>
              <a:t>Against the Gods: The Remarkable Story of Risk</a:t>
            </a:r>
            <a:endParaRPr lang="en-MY" sz="2000" b="1" dirty="0">
              <a:solidFill>
                <a:schemeClr val="accent1"/>
              </a:solidFill>
              <a:latin typeface="Alexandria" charset="0"/>
            </a:endParaRPr>
          </a:p>
        </p:txBody>
      </p:sp>
      <p:sp>
        <p:nvSpPr>
          <p:cNvPr id="4" name="TextBox 3">
            <a:extLst>
              <a:ext uri="{FF2B5EF4-FFF2-40B4-BE49-F238E27FC236}">
                <a16:creationId xmlns:a16="http://schemas.microsoft.com/office/drawing/2014/main" id="{F7AA5771-D0EA-3D18-DE45-7D87218848D5}"/>
              </a:ext>
            </a:extLst>
          </p:cNvPr>
          <p:cNvSpPr txBox="1"/>
          <p:nvPr/>
        </p:nvSpPr>
        <p:spPr>
          <a:xfrm>
            <a:off x="1185338" y="3106105"/>
            <a:ext cx="9486900" cy="1420325"/>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Introduction.</a:t>
            </a: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Risk definitions </a:t>
            </a: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 Risk  in our society .</a:t>
            </a:r>
          </a:p>
        </p:txBody>
      </p:sp>
      <p:sp>
        <p:nvSpPr>
          <p:cNvPr id="8" name="Title 7">
            <a:extLst>
              <a:ext uri="{FF2B5EF4-FFF2-40B4-BE49-F238E27FC236}">
                <a16:creationId xmlns:a16="http://schemas.microsoft.com/office/drawing/2014/main" id="{24D90A1E-6C16-5480-2318-CE3923DD5921}"/>
              </a:ext>
            </a:extLst>
          </p:cNvPr>
          <p:cNvSpPr>
            <a:spLocks noGrp="1"/>
          </p:cNvSpPr>
          <p:nvPr>
            <p:ph type="title"/>
          </p:nvPr>
        </p:nvSpPr>
        <p:spPr/>
        <p:txBody>
          <a:bodyPr/>
          <a:lstStyle/>
          <a:p>
            <a:endParaRPr lang="en-MY"/>
          </a:p>
        </p:txBody>
      </p:sp>
    </p:spTree>
    <p:extLst>
      <p:ext uri="{BB962C8B-B14F-4D97-AF65-F5344CB8AC3E}">
        <p14:creationId xmlns:p14="http://schemas.microsoft.com/office/powerpoint/2010/main" val="17289215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6157076" y="1954539"/>
            <a:ext cx="3968000"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18133" y="190595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978950"/>
            <a:ext cx="1444819"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en-US" sz="2800" b="1" dirty="0">
                <a:solidFill>
                  <a:srgbClr val="00B0F0"/>
                </a:solidFill>
                <a:latin typeface="Alexandria" charset="0"/>
                <a:cs typeface="Alexandria" charset="0"/>
              </a:rPr>
              <a:t> </a:t>
            </a:r>
          </a:p>
        </p:txBody>
      </p:sp>
      <p:sp>
        <p:nvSpPr>
          <p:cNvPr id="43" name="TextBox 42"/>
          <p:cNvSpPr txBox="1"/>
          <p:nvPr/>
        </p:nvSpPr>
        <p:spPr>
          <a:xfrm>
            <a:off x="5005220" y="203386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6157075" y="2033863"/>
            <a:ext cx="3449354" cy="625428"/>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and Risk</a:t>
            </a: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8D5CB699-BDEA-7125-28D2-4F578D22521A}"/>
              </a:ext>
            </a:extLst>
          </p:cNvPr>
          <p:cNvSpPr txBox="1"/>
          <p:nvPr/>
        </p:nvSpPr>
        <p:spPr>
          <a:xfrm>
            <a:off x="1085825" y="3274538"/>
            <a:ext cx="9486900" cy="2805320"/>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The basic characteristics of insurance.</a:t>
            </a: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The characteristics of an ideally insurable risk from the viewpoint of a private insurer.</a:t>
            </a: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The major insurable and uninsurable risks in our society.</a:t>
            </a: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The types of insurance.</a:t>
            </a: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The social benefits and social costs of insurance</a:t>
            </a:r>
            <a:endParaRPr lang="en-MY" sz="36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398252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7" y="1954539"/>
            <a:ext cx="6301623"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8" y="1950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978950"/>
            <a:ext cx="1444819"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en-US" sz="2800" b="1" dirty="0">
                <a:solidFill>
                  <a:srgbClr val="00B0F0"/>
                </a:solidFill>
                <a:latin typeface="Alexandria" charset="0"/>
                <a:cs typeface="Alexandria" charset="0"/>
              </a:rPr>
              <a:t> </a:t>
            </a:r>
          </a:p>
        </p:txBody>
      </p:sp>
      <p:sp>
        <p:nvSpPr>
          <p:cNvPr id="43" name="TextBox 42"/>
          <p:cNvSpPr txBox="1"/>
          <p:nvPr/>
        </p:nvSpPr>
        <p:spPr>
          <a:xfrm>
            <a:off x="4024145" y="207795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6" y="2033863"/>
            <a:ext cx="6301624" cy="625428"/>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Introduction to Risk Management</a:t>
            </a: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E75C8866-EA37-7E6E-7DDA-F40C000E8D0F}"/>
              </a:ext>
            </a:extLst>
          </p:cNvPr>
          <p:cNvSpPr txBox="1"/>
          <p:nvPr/>
        </p:nvSpPr>
        <p:spPr>
          <a:xfrm>
            <a:off x="895350" y="3417591"/>
            <a:ext cx="9925050" cy="2805320"/>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Risk management definition </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objectives of risk management objectives </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Risk management process steps .</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Explain the major risk-control techniques</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Explain the major risk-financing techniques.</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Apply the principles of risk management to a personal risk management program</a:t>
            </a:r>
            <a:r>
              <a:rPr lang="en-US" sz="1100" b="0" i="0" u="none" strike="noStrike" baseline="0" dirty="0">
                <a:solidFill>
                  <a:srgbClr val="000000"/>
                </a:solidFill>
                <a:latin typeface="QuaySansITCPro-Book"/>
              </a:rPr>
              <a:t>.</a:t>
            </a:r>
            <a:endParaRPr lang="en-MY" dirty="0"/>
          </a:p>
        </p:txBody>
      </p:sp>
    </p:spTree>
    <p:extLst>
      <p:ext uri="{BB962C8B-B14F-4D97-AF65-F5344CB8AC3E}">
        <p14:creationId xmlns:p14="http://schemas.microsoft.com/office/powerpoint/2010/main" val="290377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7" y="1954539"/>
            <a:ext cx="669529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8" y="1950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978950"/>
            <a:ext cx="1444819"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en-US" sz="2800" b="1" dirty="0">
                <a:solidFill>
                  <a:srgbClr val="00B0F0"/>
                </a:solidFill>
                <a:latin typeface="Alexandria" charset="0"/>
                <a:cs typeface="Alexandria" charset="0"/>
              </a:rPr>
              <a:t> </a:t>
            </a:r>
          </a:p>
        </p:txBody>
      </p:sp>
      <p:sp>
        <p:nvSpPr>
          <p:cNvPr id="43" name="TextBox 42"/>
          <p:cNvSpPr txBox="1"/>
          <p:nvPr/>
        </p:nvSpPr>
        <p:spPr>
          <a:xfrm>
            <a:off x="4024145" y="207795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5" y="2033863"/>
            <a:ext cx="6695297" cy="625428"/>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Advanced Topics in Risk Management</a:t>
            </a: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EF5275F4-B120-2D83-53EB-E77FEFAA15C5}"/>
              </a:ext>
            </a:extLst>
          </p:cNvPr>
          <p:cNvSpPr txBox="1"/>
          <p:nvPr/>
        </p:nvSpPr>
        <p:spPr>
          <a:xfrm>
            <a:off x="723900" y="3241879"/>
            <a:ext cx="10772775" cy="2051267"/>
          </a:xfrm>
          <a:prstGeom prst="rect">
            <a:avLst/>
          </a:prstGeom>
          <a:noFill/>
        </p:spPr>
        <p:txBody>
          <a:bodyPr wrap="square">
            <a:spAutoFit/>
          </a:bodyPr>
          <a:lstStyle/>
          <a:p>
            <a:pPr algn="l"/>
            <a:r>
              <a:rPr lang="en-US" sz="1100" b="0" i="0" u="none" strike="noStrike" baseline="0" dirty="0">
                <a:solidFill>
                  <a:srgbClr val="000000"/>
                </a:solidFill>
                <a:latin typeface="QuaySansITCPro-Book"/>
              </a:rPr>
              <a: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risks of terrorism, climate change, and cyber-liability impact risk management.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underwriting cycle impact Capital market risk-financing alternatives</a:t>
            </a:r>
            <a:r>
              <a:rPr lang="en-MY" sz="2000" dirty="0">
                <a:solidFill>
                  <a:schemeClr val="accent1"/>
                </a:solidFill>
                <a:latin typeface="Arial" panose="020B0604020202020204" pitchFamily="34" charset="0"/>
                <a:cs typeface="Arial" panose="020B0604020202020204" pitchFamily="34" charset="0"/>
              </a:rPr>
              <a:t>.</a:t>
            </a:r>
            <a:r>
              <a:rPr lang="en-US" sz="2000" dirty="0">
                <a:solidFill>
                  <a:schemeClr val="accent1"/>
                </a:solidFill>
                <a:latin typeface="Arial" panose="020B0604020202020204" pitchFamily="34" charset="0"/>
                <a:cs typeface="Arial" panose="020B0604020202020204" pitchFamily="34" charset="0"/>
              </a:rPr>
              <a: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Financial analysis  and risk management decision making.</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Other tools for risk managers.</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7026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7" y="1954539"/>
            <a:ext cx="669529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8" y="1950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978950"/>
            <a:ext cx="1444819"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en-US" sz="2800" b="1" dirty="0">
                <a:solidFill>
                  <a:srgbClr val="00B0F0"/>
                </a:solidFill>
                <a:latin typeface="Alexandria" charset="0"/>
                <a:cs typeface="Alexandria" charset="0"/>
              </a:rPr>
              <a:t> </a:t>
            </a:r>
          </a:p>
        </p:txBody>
      </p:sp>
      <p:sp>
        <p:nvSpPr>
          <p:cNvPr id="43" name="TextBox 42"/>
          <p:cNvSpPr txBox="1"/>
          <p:nvPr/>
        </p:nvSpPr>
        <p:spPr>
          <a:xfrm>
            <a:off x="4024145" y="207795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5" y="2033863"/>
            <a:ext cx="6873125" cy="625428"/>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Types of Insurers &amp; Marketing Systems</a:t>
            </a: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91D9EC78-36D7-1788-35D4-BC00F8C084D7}"/>
              </a:ext>
            </a:extLst>
          </p:cNvPr>
          <p:cNvSpPr txBox="1"/>
          <p:nvPr/>
        </p:nvSpPr>
        <p:spPr>
          <a:xfrm>
            <a:off x="647701" y="3028714"/>
            <a:ext cx="8915400" cy="2862322"/>
          </a:xfrm>
          <a:prstGeom prst="rect">
            <a:avLst/>
          </a:prstGeom>
          <a:noFill/>
        </p:spPr>
        <p:txBody>
          <a:bodyPr wrap="square">
            <a:spAutoFit/>
          </a:bodyPr>
          <a:lstStyle/>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major types of private insurers, (</a:t>
            </a:r>
            <a:r>
              <a:rPr lang="en-MY" sz="2000" dirty="0">
                <a:solidFill>
                  <a:schemeClr val="accent1"/>
                </a:solidFill>
                <a:latin typeface="Arial" panose="020B0604020202020204" pitchFamily="34" charset="0"/>
                <a:cs typeface="Arial" panose="020B0604020202020204" pitchFamily="34" charset="0"/>
              </a:rPr>
              <a:t>Stock insurers , Mutual insurers , Reciprocal exchanges,  Lloyd’s of London ,</a:t>
            </a:r>
            <a:r>
              <a:rPr lang="en-US" sz="2000" dirty="0">
                <a:solidFill>
                  <a:schemeClr val="accent1"/>
                </a:solidFill>
                <a:latin typeface="Arial" panose="020B0604020202020204" pitchFamily="34" charset="0"/>
                <a:cs typeface="Arial" panose="020B0604020202020204" pitchFamily="34" charset="0"/>
              </a:rPr>
              <a:t>Blue Cross and Blue Shield plans , </a:t>
            </a:r>
            <a:r>
              <a:rPr lang="en-MY" sz="2000" dirty="0">
                <a:solidFill>
                  <a:schemeClr val="accent1"/>
                </a:solidFill>
                <a:latin typeface="Arial" panose="020B0604020202020204" pitchFamily="34" charset="0"/>
                <a:cs typeface="Arial" panose="020B0604020202020204" pitchFamily="34" charset="0"/>
              </a:rPr>
              <a:t>Health maintenance organizations).</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major distribution systems for selling life insurance,(</a:t>
            </a:r>
            <a:r>
              <a:rPr lang="en-MY" sz="2000" dirty="0">
                <a:solidFill>
                  <a:schemeClr val="accent1"/>
                </a:solidFill>
                <a:latin typeface="Arial" panose="020B0604020202020204" pitchFamily="34" charset="0"/>
                <a:cs typeface="Arial" panose="020B0604020202020204" pitchFamily="34" charset="0"/>
              </a:rPr>
              <a:t> Personal selling systems ,Financial institution distribution systems , Direct response system ,Other distribution systems)</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a:t>
            </a:r>
            <a:r>
              <a:rPr lang="en-US" sz="1100" b="0" i="0" u="none" strike="noStrike" baseline="0" dirty="0">
                <a:solidFill>
                  <a:srgbClr val="000000"/>
                </a:solidFill>
                <a:latin typeface="QuaySansITCPro-Book"/>
              </a:rPr>
              <a:t> </a:t>
            </a:r>
            <a:r>
              <a:rPr lang="en-US" sz="2000" dirty="0">
                <a:solidFill>
                  <a:schemeClr val="accent1"/>
                </a:solidFill>
                <a:latin typeface="Arial" panose="020B0604020202020204" pitchFamily="34" charset="0"/>
                <a:cs typeface="Arial" panose="020B0604020202020204" pitchFamily="34" charset="0"/>
              </a:rPr>
              <a:t>major</a:t>
            </a:r>
            <a:r>
              <a:rPr lang="en-US" sz="1100" b="0" i="0" u="none" strike="noStrike" baseline="0" dirty="0">
                <a:solidFill>
                  <a:srgbClr val="000000"/>
                </a:solidFill>
                <a:latin typeface="QuaySansITCPro-Book"/>
              </a:rPr>
              <a:t> </a:t>
            </a:r>
            <a:r>
              <a:rPr lang="en-US" sz="2000" dirty="0">
                <a:solidFill>
                  <a:schemeClr val="accent1"/>
                </a:solidFill>
                <a:latin typeface="Arial" panose="020B0604020202020204" pitchFamily="34" charset="0"/>
                <a:cs typeface="Arial" panose="020B0604020202020204" pitchFamily="34" charset="0"/>
              </a:rPr>
              <a:t>distribution systems in property and casualty insurance :(</a:t>
            </a:r>
            <a:r>
              <a:rPr lang="en-MY" sz="2000" dirty="0">
                <a:solidFill>
                  <a:schemeClr val="accent1"/>
                </a:solidFill>
                <a:latin typeface="Arial" panose="020B0604020202020204" pitchFamily="34" charset="0"/>
                <a:cs typeface="Arial" panose="020B0604020202020204" pitchFamily="34" charset="0"/>
              </a:rPr>
              <a:t>Independent agency system,  Exclusive agency system , Direct writer , Direct response system , Mixed systems</a:t>
            </a:r>
          </a:p>
        </p:txBody>
      </p:sp>
    </p:spTree>
    <p:extLst>
      <p:ext uri="{BB962C8B-B14F-4D97-AF65-F5344CB8AC3E}">
        <p14:creationId xmlns:p14="http://schemas.microsoft.com/office/powerpoint/2010/main" val="5635785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7" y="1954539"/>
            <a:ext cx="589204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8" y="1950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978950"/>
            <a:ext cx="1444819"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en-US" sz="2800" b="1" dirty="0">
                <a:solidFill>
                  <a:srgbClr val="00B0F0"/>
                </a:solidFill>
                <a:latin typeface="Alexandria" charset="0"/>
                <a:cs typeface="Alexandria" charset="0"/>
              </a:rPr>
              <a:t> </a:t>
            </a:r>
          </a:p>
        </p:txBody>
      </p:sp>
      <p:sp>
        <p:nvSpPr>
          <p:cNvPr id="43" name="TextBox 42"/>
          <p:cNvSpPr txBox="1"/>
          <p:nvPr/>
        </p:nvSpPr>
        <p:spPr>
          <a:xfrm>
            <a:off x="4024145" y="2077959"/>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5" y="2033863"/>
            <a:ext cx="6206375" cy="625428"/>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Company Operations</a:t>
            </a: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BC1EBCF2-0E52-A909-9DE1-8E4F39608547}"/>
              </a:ext>
            </a:extLst>
          </p:cNvPr>
          <p:cNvSpPr txBox="1"/>
          <p:nvPr/>
        </p:nvSpPr>
        <p:spPr>
          <a:xfrm>
            <a:off x="790549" y="3253529"/>
            <a:ext cx="9782176" cy="2805320"/>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underwriting process</a:t>
            </a:r>
            <a:r>
              <a:rPr kumimoji="0" lang="en-US" sz="2000" b="0" i="0" u="none" strike="noStrike" kern="1200" cap="none" spc="0" normalizeH="0" baseline="0" noProof="0" dirty="0">
                <a:ln>
                  <a:noFill/>
                </a:ln>
                <a:solidFill>
                  <a:srgbClr val="4472C4"/>
                </a:solidFill>
                <a:effectLst/>
                <a:uLnTx/>
                <a:uFillTx/>
                <a:latin typeface="Arial" panose="020B0604020202020204" pitchFamily="34" charset="0"/>
                <a:ea typeface="+mn-ea"/>
                <a:cs typeface="Arial" panose="020B0604020202020204" pitchFamily="34" charset="0"/>
              </a:rPr>
              <a:t> steps</a:t>
            </a:r>
            <a:r>
              <a:rPr lang="en-US" sz="2000" dirty="0">
                <a:solidFill>
                  <a:schemeClr val="accent1"/>
                </a:solidFill>
                <a:latin typeface="Arial" panose="020B0604020202020204" pitchFamily="34" charset="0"/>
                <a:cs typeface="Arial" panose="020B0604020202020204" pitchFamily="34" charset="0"/>
              </a:rPr>
              <a: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sales and marketing activities of insurers.</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Process of settling a claim steps .</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reasons for reinsurance and the various types of reinsurance treaties.</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Importance of insurance company investments </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various types of investments of </a:t>
            </a:r>
            <a:r>
              <a:rPr lang="en-MY" sz="2000" dirty="0">
                <a:solidFill>
                  <a:schemeClr val="accent1"/>
                </a:solidFill>
                <a:latin typeface="Arial" panose="020B0604020202020204" pitchFamily="34" charset="0"/>
                <a:cs typeface="Arial" panose="020B0604020202020204" pitchFamily="34" charset="0"/>
              </a:rPr>
              <a:t>insurers.</a:t>
            </a:r>
          </a:p>
        </p:txBody>
      </p:sp>
    </p:spTree>
    <p:extLst>
      <p:ext uri="{BB962C8B-B14F-4D97-AF65-F5344CB8AC3E}">
        <p14:creationId xmlns:p14="http://schemas.microsoft.com/office/powerpoint/2010/main" val="588307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7" y="1954539"/>
            <a:ext cx="589204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8" y="1950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978950"/>
            <a:ext cx="1444819"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en-US" sz="2800" b="1" dirty="0">
                <a:solidFill>
                  <a:srgbClr val="00B0F0"/>
                </a:solidFill>
                <a:latin typeface="Alexandria" charset="0"/>
                <a:cs typeface="Alexandria" charset="0"/>
              </a:rPr>
              <a:t> </a:t>
            </a:r>
          </a:p>
        </p:txBody>
      </p:sp>
      <p:sp>
        <p:nvSpPr>
          <p:cNvPr id="43" name="TextBox 42"/>
          <p:cNvSpPr txBox="1"/>
          <p:nvPr/>
        </p:nvSpPr>
        <p:spPr>
          <a:xfrm>
            <a:off x="4024145" y="2077959"/>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6" y="2033863"/>
            <a:ext cx="5815850" cy="625428"/>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Financial Operations of Insurers</a:t>
            </a: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9703D6C-245E-79F0-3E4F-A2EA412E408D}"/>
              </a:ext>
            </a:extLst>
          </p:cNvPr>
          <p:cNvSpPr txBox="1"/>
          <p:nvPr/>
        </p:nvSpPr>
        <p:spPr>
          <a:xfrm>
            <a:off x="393361" y="3184302"/>
            <a:ext cx="11046164" cy="2862322"/>
          </a:xfrm>
          <a:prstGeom prst="rect">
            <a:avLst/>
          </a:prstGeom>
          <a:noFill/>
        </p:spPr>
        <p:txBody>
          <a:bodyPr wrap="square">
            <a:spAutoFit/>
          </a:bodyPr>
          <a:lstStyle/>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three major sections of the balance sheet for a property and casualty insurance company:</a:t>
            </a:r>
          </a:p>
          <a:p>
            <a:pPr marL="342900" indent="-342900" algn="l">
              <a:buFont typeface="Wingdings" panose="05000000000000000000" pitchFamily="2" charset="2"/>
              <a:buChar char="v"/>
            </a:pPr>
            <a:r>
              <a:rPr lang="en-MY" sz="2000" dirty="0">
                <a:solidFill>
                  <a:schemeClr val="accent1"/>
                </a:solidFill>
                <a:latin typeface="Arial" panose="020B0604020202020204" pitchFamily="34" charset="0"/>
                <a:cs typeface="Arial" panose="020B0604020202020204" pitchFamily="34" charset="0"/>
              </a:rPr>
              <a:t>(assets, liabilities, and policyholders’ surplus).</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sources of revenues and types of expenses incurred by a property and casualty insurance </a:t>
            </a:r>
            <a:r>
              <a:rPr lang="en-MY" sz="2000" dirty="0">
                <a:solidFill>
                  <a:schemeClr val="accent1"/>
                </a:solidFill>
                <a:latin typeface="Arial" panose="020B0604020202020204" pitchFamily="34" charset="0"/>
                <a:cs typeface="Arial" panose="020B0604020202020204" pitchFamily="34" charset="0"/>
              </a:rPr>
              <a:t>company.</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profitability measurement </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how profitability is measured in the life insurance industry.</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Objectives of rate making in the property and casualty insurance industry ( judgment rating, class rating, and merit rating).</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81429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7" y="1954539"/>
            <a:ext cx="6454023"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8" y="1950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978950"/>
            <a:ext cx="1444819"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en-US" sz="2800" b="1" dirty="0">
                <a:solidFill>
                  <a:srgbClr val="00B0F0"/>
                </a:solidFill>
                <a:latin typeface="Alexandria" charset="0"/>
                <a:cs typeface="Alexandria" charset="0"/>
              </a:rPr>
              <a:t> </a:t>
            </a:r>
          </a:p>
        </p:txBody>
      </p:sp>
      <p:sp>
        <p:nvSpPr>
          <p:cNvPr id="43" name="TextBox 42"/>
          <p:cNvSpPr txBox="1"/>
          <p:nvPr/>
        </p:nvSpPr>
        <p:spPr>
          <a:xfrm>
            <a:off x="4024145" y="2077959"/>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5" y="2033863"/>
            <a:ext cx="6454025" cy="625428"/>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Government Regulation of Insurance</a:t>
            </a: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6BE4B23D-6DF2-BB59-BB8C-E7E9D28A6828}"/>
              </a:ext>
            </a:extLst>
          </p:cNvPr>
          <p:cNvSpPr txBox="1"/>
          <p:nvPr/>
        </p:nvSpPr>
        <p:spPr>
          <a:xfrm>
            <a:off x="786165" y="3627405"/>
            <a:ext cx="9015059" cy="2343655"/>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major reasons why insurers are regulated.</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 key legal cases and legislative acts that impact on insurance regulation.</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major areas of insurance that are regulated.</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a:t>
            </a:r>
            <a:r>
              <a:rPr lang="ar-YE" sz="2000" dirty="0">
                <a:solidFill>
                  <a:schemeClr val="accent1"/>
                </a:solidFill>
                <a:latin typeface="Arial" panose="020B0604020202020204" pitchFamily="34" charset="0"/>
                <a:cs typeface="Arial" panose="020B0604020202020204" pitchFamily="34" charset="0"/>
              </a:rPr>
              <a:t> </a:t>
            </a:r>
            <a:r>
              <a:rPr lang="en-MY" sz="2000" dirty="0">
                <a:solidFill>
                  <a:schemeClr val="accent1"/>
                </a:solidFill>
                <a:latin typeface="Arial" panose="020B0604020202020204" pitchFamily="34" charset="0"/>
                <a:cs typeface="Arial" panose="020B0604020202020204" pitchFamily="34" charset="0"/>
              </a:rPr>
              <a:t>rate regulation</a:t>
            </a:r>
            <a:r>
              <a:rPr lang="ar-YE" sz="2000" dirty="0">
                <a:solidFill>
                  <a:schemeClr val="accent1"/>
                </a:solidFill>
                <a:latin typeface="Arial" panose="020B0604020202020204" pitchFamily="34" charset="0"/>
                <a:cs typeface="Arial" panose="020B0604020202020204" pitchFamily="34" charset="0"/>
              </a:rPr>
              <a:t> </a:t>
            </a:r>
            <a:r>
              <a:rPr lang="en-US" sz="2000" dirty="0">
                <a:solidFill>
                  <a:schemeClr val="accent1"/>
                </a:solidFill>
                <a:latin typeface="Arial" panose="020B0604020202020204" pitchFamily="34" charset="0"/>
                <a:cs typeface="Arial" panose="020B0604020202020204" pitchFamily="34" charset="0"/>
              </a:rPr>
              <a:t> objectives and the rating laws types.</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Approaches</a:t>
            </a:r>
            <a:r>
              <a:rPr lang="ar-YE" sz="2000" dirty="0">
                <a:solidFill>
                  <a:schemeClr val="accent1"/>
                </a:solidFill>
                <a:latin typeface="Arial" panose="020B0604020202020204" pitchFamily="34" charset="0"/>
                <a:cs typeface="Arial" panose="020B0604020202020204" pitchFamily="34" charset="0"/>
              </a:rPr>
              <a:t> </a:t>
            </a:r>
            <a:r>
              <a:rPr lang="en-US" sz="2000" dirty="0">
                <a:solidFill>
                  <a:schemeClr val="accent1"/>
                </a:solidFill>
                <a:latin typeface="Arial" panose="020B0604020202020204" pitchFamily="34" charset="0"/>
                <a:cs typeface="Arial" panose="020B0604020202020204" pitchFamily="34" charset="0"/>
              </a:rPr>
              <a:t>for modernizing the regulation of insurance.</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57845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8" y="1954539"/>
            <a:ext cx="547294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8" y="1950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978950"/>
            <a:ext cx="1444819"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en-US" sz="2800" b="1" dirty="0">
                <a:solidFill>
                  <a:srgbClr val="00B0F0"/>
                </a:solidFill>
                <a:latin typeface="Alexandria" charset="0"/>
                <a:cs typeface="Alexandria" charset="0"/>
              </a:rPr>
              <a:t> </a:t>
            </a:r>
          </a:p>
        </p:txBody>
      </p:sp>
      <p:sp>
        <p:nvSpPr>
          <p:cNvPr id="43" name="TextBox 42"/>
          <p:cNvSpPr txBox="1"/>
          <p:nvPr/>
        </p:nvSpPr>
        <p:spPr>
          <a:xfrm>
            <a:off x="4024145" y="2077959"/>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5" y="2033863"/>
            <a:ext cx="5596775" cy="625428"/>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Fundamental Legal Principles</a:t>
            </a: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795E6EF5-48A9-1917-7A73-20D149881754}"/>
              </a:ext>
            </a:extLst>
          </p:cNvPr>
          <p:cNvSpPr txBox="1"/>
          <p:nvPr/>
        </p:nvSpPr>
        <p:spPr>
          <a:xfrm>
            <a:off x="476250" y="3112524"/>
            <a:ext cx="8677275" cy="2554545"/>
          </a:xfrm>
          <a:prstGeom prst="rect">
            <a:avLst/>
          </a:prstGeom>
          <a:noFill/>
        </p:spPr>
        <p:txBody>
          <a:bodyPr wrap="square">
            <a:spAutoFit/>
          </a:bodyPr>
          <a:lstStyle/>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fundamental legal principles that are reflected in insurance </a:t>
            </a:r>
            <a:r>
              <a:rPr lang="ar-YE" sz="2000" dirty="0">
                <a:solidFill>
                  <a:schemeClr val="accent1"/>
                </a:solidFill>
                <a:latin typeface="Arial" panose="020B0604020202020204" pitchFamily="34" charset="0"/>
                <a:cs typeface="Arial" panose="020B0604020202020204" pitchFamily="34" charset="0"/>
              </a:rPr>
              <a:t>)</a:t>
            </a:r>
            <a:r>
              <a:rPr lang="en-MY" sz="2000" dirty="0">
                <a:solidFill>
                  <a:schemeClr val="accent1"/>
                </a:solidFill>
                <a:latin typeface="Arial" panose="020B0604020202020204" pitchFamily="34" charset="0"/>
                <a:cs typeface="Arial" panose="020B0604020202020204" pitchFamily="34" charset="0"/>
              </a:rPr>
              <a:t>indemnity</a:t>
            </a:r>
            <a:r>
              <a:rPr lang="ar-YE" sz="2000" dirty="0">
                <a:solidFill>
                  <a:schemeClr val="accent1"/>
                </a:solidFill>
                <a:latin typeface="Arial" panose="020B0604020202020204" pitchFamily="34" charset="0"/>
                <a:cs typeface="Arial" panose="020B0604020202020204" pitchFamily="34" charset="0"/>
              </a:rPr>
              <a:t> </a:t>
            </a:r>
            <a:r>
              <a:rPr lang="en-US" sz="2000" dirty="0">
                <a:solidFill>
                  <a:schemeClr val="accent1"/>
                </a:solidFill>
                <a:latin typeface="Arial" panose="020B0604020202020204" pitchFamily="34" charset="0"/>
                <a:cs typeface="Arial" panose="020B0604020202020204" pitchFamily="34" charset="0"/>
              </a:rPr>
              <a:t>, </a:t>
            </a:r>
            <a:r>
              <a:rPr lang="en-MY" sz="2000" dirty="0">
                <a:solidFill>
                  <a:schemeClr val="accent1"/>
                </a:solidFill>
                <a:latin typeface="Arial" panose="020B0604020202020204" pitchFamily="34" charset="0"/>
                <a:cs typeface="Arial" panose="020B0604020202020204" pitchFamily="34" charset="0"/>
              </a:rPr>
              <a:t>insurable interest ,subrogation ,</a:t>
            </a:r>
            <a:r>
              <a:rPr lang="en-US" sz="2000" dirty="0">
                <a:solidFill>
                  <a:schemeClr val="accent1"/>
                </a:solidFill>
                <a:latin typeface="Arial" panose="020B0604020202020204" pitchFamily="34" charset="0"/>
                <a:cs typeface="Arial" panose="020B0604020202020204" pitchFamily="34" charset="0"/>
              </a:rPr>
              <a:t>utmost good faith)</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legal concepts of representations, concealment, and warranty support the principle of </a:t>
            </a:r>
            <a:r>
              <a:rPr lang="en-MY" sz="2000" dirty="0">
                <a:solidFill>
                  <a:schemeClr val="accent1"/>
                </a:solidFill>
                <a:latin typeface="Arial" panose="020B0604020202020204" pitchFamily="34" charset="0"/>
                <a:cs typeface="Arial" panose="020B0604020202020204" pitchFamily="34" charset="0"/>
              </a:rPr>
              <a:t>utmost good faith.</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basic requirements for the formation of a valid insurance contract.</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How the nature of insurance contracts differs from that of other contracts.</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law of agency</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74138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8" y="1954539"/>
            <a:ext cx="547294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8" y="1950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978950"/>
            <a:ext cx="1444819"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en-US" sz="2800" b="1" dirty="0">
                <a:solidFill>
                  <a:srgbClr val="00B0F0"/>
                </a:solidFill>
                <a:latin typeface="Alexandria" charset="0"/>
                <a:cs typeface="Alexandria" charset="0"/>
              </a:rPr>
              <a:t> </a:t>
            </a:r>
          </a:p>
        </p:txBody>
      </p:sp>
      <p:sp>
        <p:nvSpPr>
          <p:cNvPr id="43" name="TextBox 42"/>
          <p:cNvSpPr txBox="1"/>
          <p:nvPr/>
        </p:nvSpPr>
        <p:spPr>
          <a:xfrm>
            <a:off x="4024145" y="2077959"/>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5" y="2033863"/>
            <a:ext cx="5596775" cy="625428"/>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Analysis of Insurance Contracts</a:t>
            </a: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1D76E686-5F5A-B5E6-BC3A-C5B97532EDE3}"/>
              </a:ext>
            </a:extLst>
          </p:cNvPr>
          <p:cNvSpPr txBox="1"/>
          <p:nvPr/>
        </p:nvSpPr>
        <p:spPr>
          <a:xfrm>
            <a:off x="537044" y="3305075"/>
            <a:ext cx="10245255" cy="1938992"/>
          </a:xfrm>
          <a:prstGeom prst="rect">
            <a:avLst/>
          </a:prstGeom>
          <a:noFill/>
        </p:spPr>
        <p:txBody>
          <a:bodyPr wrap="square">
            <a:spAutoFit/>
          </a:bodyPr>
          <a:lstStyle/>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a:t>
            </a:r>
            <a:r>
              <a:rPr lang="ar-YE" sz="2000" dirty="0">
                <a:solidFill>
                  <a:schemeClr val="accent1"/>
                </a:solidFill>
                <a:latin typeface="Arial" panose="020B0604020202020204" pitchFamily="34" charset="0"/>
                <a:cs typeface="Arial" panose="020B0604020202020204" pitchFamily="34" charset="0"/>
              </a:rPr>
              <a:t> </a:t>
            </a:r>
            <a:r>
              <a:rPr lang="en-US" sz="2000" dirty="0">
                <a:solidFill>
                  <a:schemeClr val="accent1"/>
                </a:solidFill>
                <a:latin typeface="Arial" panose="020B0604020202020204" pitchFamily="34" charset="0"/>
                <a:cs typeface="Arial" panose="020B0604020202020204" pitchFamily="34" charset="0"/>
              </a:rPr>
              <a:t>basic parts of any insurance contract.</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a:t>
            </a:r>
            <a:r>
              <a:rPr lang="ar-YE" sz="2000" dirty="0">
                <a:solidFill>
                  <a:schemeClr val="accent1"/>
                </a:solidFill>
                <a:latin typeface="Arial" panose="020B0604020202020204" pitchFamily="34" charset="0"/>
                <a:cs typeface="Arial" panose="020B0604020202020204" pitchFamily="34" charset="0"/>
              </a:rPr>
              <a:t> </a:t>
            </a:r>
            <a:r>
              <a:rPr lang="en-US" sz="2000" dirty="0">
                <a:solidFill>
                  <a:schemeClr val="accent1"/>
                </a:solidFill>
                <a:latin typeface="Arial" panose="020B0604020202020204" pitchFamily="34" charset="0"/>
                <a:cs typeface="Arial" panose="020B0604020202020204" pitchFamily="34" charset="0"/>
              </a:rPr>
              <a:t>common types of deductibles that appear in insurance contracts, including</a:t>
            </a:r>
            <a:r>
              <a:rPr lang="ar-YE" sz="2000" dirty="0">
                <a:solidFill>
                  <a:schemeClr val="accent1"/>
                </a:solidFill>
                <a:latin typeface="Arial" panose="020B0604020202020204" pitchFamily="34" charset="0"/>
                <a:cs typeface="Arial" panose="020B0604020202020204" pitchFamily="34" charset="0"/>
              </a:rPr>
              <a:t> :</a:t>
            </a:r>
            <a:r>
              <a:rPr lang="en-MY" sz="2000" dirty="0">
                <a:solidFill>
                  <a:schemeClr val="accent1"/>
                </a:solidFill>
                <a:latin typeface="Arial" panose="020B0604020202020204" pitchFamily="34" charset="0"/>
                <a:cs typeface="Arial" panose="020B0604020202020204" pitchFamily="34" charset="0"/>
              </a:rPr>
              <a:t>Straight deductible</a:t>
            </a:r>
            <a:r>
              <a:rPr lang="ar-YE" sz="2000" dirty="0">
                <a:solidFill>
                  <a:schemeClr val="accent1"/>
                </a:solidFill>
                <a:latin typeface="Arial" panose="020B0604020202020204" pitchFamily="34" charset="0"/>
                <a:cs typeface="Arial" panose="020B0604020202020204" pitchFamily="34" charset="0"/>
              </a:rPr>
              <a:t> و </a:t>
            </a:r>
            <a:r>
              <a:rPr lang="en-MY" sz="2000" dirty="0">
                <a:solidFill>
                  <a:schemeClr val="accent1"/>
                </a:solidFill>
                <a:latin typeface="Arial" panose="020B0604020202020204" pitchFamily="34" charset="0"/>
                <a:cs typeface="Arial" panose="020B0604020202020204" pitchFamily="34" charset="0"/>
              </a:rPr>
              <a:t>Calendar-year deductible</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How</a:t>
            </a:r>
            <a:r>
              <a:rPr lang="ar-YE" sz="2000" dirty="0">
                <a:solidFill>
                  <a:schemeClr val="accent1"/>
                </a:solidFill>
                <a:latin typeface="Arial" panose="020B0604020202020204" pitchFamily="34" charset="0"/>
                <a:cs typeface="Arial" panose="020B0604020202020204" pitchFamily="34" charset="0"/>
              </a:rPr>
              <a:t> </a:t>
            </a:r>
            <a:r>
              <a:rPr lang="en-US" sz="2000" dirty="0">
                <a:solidFill>
                  <a:schemeClr val="accent1"/>
                </a:solidFill>
                <a:latin typeface="Arial" panose="020B0604020202020204" pitchFamily="34" charset="0"/>
                <a:cs typeface="Arial" panose="020B0604020202020204" pitchFamily="34" charset="0"/>
              </a:rPr>
              <a:t>coinsurance works in a property insurance contract.</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How coinsurance works in a health insurance contract.</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How</a:t>
            </a:r>
            <a:r>
              <a:rPr lang="ar-YE" sz="2000" dirty="0">
                <a:solidFill>
                  <a:schemeClr val="accent1"/>
                </a:solidFill>
                <a:latin typeface="Arial" panose="020B0604020202020204" pitchFamily="34" charset="0"/>
                <a:cs typeface="Arial" panose="020B0604020202020204" pitchFamily="34" charset="0"/>
              </a:rPr>
              <a:t> </a:t>
            </a:r>
            <a:r>
              <a:rPr lang="en-US" sz="2000" dirty="0">
                <a:solidFill>
                  <a:schemeClr val="accent1"/>
                </a:solidFill>
                <a:latin typeface="Arial" panose="020B0604020202020204" pitchFamily="34" charset="0"/>
                <a:cs typeface="Arial" panose="020B0604020202020204" pitchFamily="34" charset="0"/>
              </a:rPr>
              <a:t>losses are paid when more than one insurance contract covers the same loss.</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6321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7" y="1954539"/>
            <a:ext cx="6301623"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8" y="1950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9" y="978950"/>
            <a:ext cx="1444819"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en-US" sz="2800" b="1" dirty="0">
                <a:solidFill>
                  <a:srgbClr val="00B0F0"/>
                </a:solidFill>
                <a:latin typeface="Alexandria" charset="0"/>
                <a:cs typeface="Alexandria" charset="0"/>
              </a:rPr>
              <a:t> </a:t>
            </a:r>
          </a:p>
        </p:txBody>
      </p:sp>
      <p:sp>
        <p:nvSpPr>
          <p:cNvPr id="43" name="TextBox 42"/>
          <p:cNvSpPr txBox="1"/>
          <p:nvPr/>
        </p:nvSpPr>
        <p:spPr>
          <a:xfrm>
            <a:off x="4024145" y="207795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6" y="2033863"/>
            <a:ext cx="6301624" cy="625428"/>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The Liability Risk</a:t>
            </a: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84F9AB83-BCE9-F240-27BE-AFD1CF3FA85D}"/>
              </a:ext>
            </a:extLst>
          </p:cNvPr>
          <p:cNvSpPr txBox="1"/>
          <p:nvPr/>
        </p:nvSpPr>
        <p:spPr>
          <a:xfrm>
            <a:off x="856413" y="3241879"/>
            <a:ext cx="8658225" cy="2862322"/>
          </a:xfrm>
          <a:prstGeom prst="rect">
            <a:avLst/>
          </a:prstGeom>
          <a:noFill/>
        </p:spPr>
        <p:txBody>
          <a:bodyPr wrap="square">
            <a:spAutoFit/>
          </a:bodyPr>
          <a:lstStyle/>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Negligence definition and its elements.</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legal defenses that can be used in a lawsuit: (</a:t>
            </a:r>
            <a:r>
              <a:rPr lang="en-MY" sz="2000" dirty="0">
                <a:solidFill>
                  <a:schemeClr val="accent1"/>
                </a:solidFill>
                <a:latin typeface="Arial" panose="020B0604020202020204" pitchFamily="34" charset="0"/>
                <a:cs typeface="Arial" panose="020B0604020202020204" pitchFamily="34" charset="0"/>
              </a:rPr>
              <a:t>Contributory negligence ,Comparative negligence ,Assumption of risk ,Last clear chance rule)</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law of negligence to specific liability situations application .</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defects in the current tort liability system and the proposals for tort reform.</a:t>
            </a:r>
          </a:p>
          <a:p>
            <a:pPr marL="342900" indent="-342900" algn="l">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tort liability problems: (</a:t>
            </a:r>
            <a:r>
              <a:rPr lang="en-MY" sz="2000" dirty="0">
                <a:solidFill>
                  <a:schemeClr val="accent1"/>
                </a:solidFill>
                <a:latin typeface="Arial" panose="020B0604020202020204" pitchFamily="34" charset="0"/>
                <a:cs typeface="Arial" panose="020B0604020202020204" pitchFamily="34" charset="0"/>
              </a:rPr>
              <a:t>Defective tort liability system ,Medical sector liability , </a:t>
            </a:r>
            <a:r>
              <a:rPr lang="en-US" sz="2000" dirty="0">
                <a:solidFill>
                  <a:schemeClr val="accent1"/>
                </a:solidFill>
                <a:latin typeface="Arial" panose="020B0604020202020204" pitchFamily="34" charset="0"/>
                <a:cs typeface="Arial" panose="020B0604020202020204" pitchFamily="34" charset="0"/>
              </a:rPr>
              <a:t>Liability arising from technological and societal change)</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58207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5470</TotalTime>
  <Words>1323</Words>
  <Application>Microsoft Office PowerPoint</Application>
  <PresentationFormat>Widescreen</PresentationFormat>
  <Paragraphs>188</Paragraphs>
  <Slides>25</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25</vt:i4>
      </vt:variant>
    </vt:vector>
  </HeadingPairs>
  <TitlesOfParts>
    <vt:vector size="37" baseType="lpstr">
      <vt:lpstr>Alexandria</vt:lpstr>
      <vt:lpstr>Arial</vt:lpstr>
      <vt:lpstr>Calibri</vt:lpstr>
      <vt:lpstr>Calibri Light</vt:lpstr>
      <vt:lpstr>Cambria</vt:lpstr>
      <vt:lpstr>QuaySansITCPro-Book</vt:lpstr>
      <vt:lpstr>Roboto Light</vt:lpstr>
      <vt:lpstr>Tajawal ExtraBold</vt:lpstr>
      <vt:lpstr>Tajawal Medium</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majid</cp:lastModifiedBy>
  <cp:revision>63</cp:revision>
  <dcterms:created xsi:type="dcterms:W3CDTF">2023-04-29T09:08:00Z</dcterms:created>
  <dcterms:modified xsi:type="dcterms:W3CDTF">2024-05-15T02:06:34Z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