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46"/>
  </p:notesMasterIdLst>
  <p:sldIdLst>
    <p:sldId id="480" r:id="rId5"/>
    <p:sldId id="606" r:id="rId6"/>
    <p:sldId id="608" r:id="rId7"/>
    <p:sldId id="694" r:id="rId8"/>
    <p:sldId id="695" r:id="rId9"/>
    <p:sldId id="696" r:id="rId10"/>
    <p:sldId id="697" r:id="rId11"/>
    <p:sldId id="698" r:id="rId12"/>
    <p:sldId id="702" r:id="rId13"/>
    <p:sldId id="699" r:id="rId14"/>
    <p:sldId id="701" r:id="rId15"/>
    <p:sldId id="703" r:id="rId16"/>
    <p:sldId id="700" r:id="rId17"/>
    <p:sldId id="706" r:id="rId18"/>
    <p:sldId id="705" r:id="rId19"/>
    <p:sldId id="707" r:id="rId20"/>
    <p:sldId id="708" r:id="rId21"/>
    <p:sldId id="709" r:id="rId22"/>
    <p:sldId id="710" r:id="rId23"/>
    <p:sldId id="711" r:id="rId24"/>
    <p:sldId id="712" r:id="rId25"/>
    <p:sldId id="713" r:id="rId26"/>
    <p:sldId id="714" r:id="rId27"/>
    <p:sldId id="715" r:id="rId28"/>
    <p:sldId id="716" r:id="rId29"/>
    <p:sldId id="717" r:id="rId30"/>
    <p:sldId id="718" r:id="rId31"/>
    <p:sldId id="719" r:id="rId32"/>
    <p:sldId id="720" r:id="rId33"/>
    <p:sldId id="722" r:id="rId34"/>
    <p:sldId id="721" r:id="rId35"/>
    <p:sldId id="723" r:id="rId36"/>
    <p:sldId id="724" r:id="rId37"/>
    <p:sldId id="725" r:id="rId38"/>
    <p:sldId id="727" r:id="rId39"/>
    <p:sldId id="726" r:id="rId40"/>
    <p:sldId id="728" r:id="rId41"/>
    <p:sldId id="729" r:id="rId42"/>
    <p:sldId id="730" r:id="rId43"/>
    <p:sldId id="731" r:id="rId44"/>
    <p:sldId id="349" r:id="rId4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606"/>
            <p14:sldId id="608"/>
            <p14:sldId id="694"/>
            <p14:sldId id="695"/>
            <p14:sldId id="696"/>
            <p14:sldId id="697"/>
            <p14:sldId id="698"/>
            <p14:sldId id="702"/>
            <p14:sldId id="699"/>
            <p14:sldId id="701"/>
            <p14:sldId id="703"/>
            <p14:sldId id="700"/>
            <p14:sldId id="706"/>
            <p14:sldId id="705"/>
            <p14:sldId id="707"/>
            <p14:sldId id="708"/>
            <p14:sldId id="709"/>
            <p14:sldId id="710"/>
            <p14:sldId id="711"/>
            <p14:sldId id="712"/>
            <p14:sldId id="713"/>
            <p14:sldId id="714"/>
            <p14:sldId id="715"/>
            <p14:sldId id="716"/>
            <p14:sldId id="717"/>
            <p14:sldId id="718"/>
            <p14:sldId id="719"/>
            <p14:sldId id="720"/>
            <p14:sldId id="722"/>
            <p14:sldId id="721"/>
            <p14:sldId id="723"/>
            <p14:sldId id="724"/>
            <p14:sldId id="725"/>
            <p14:sldId id="727"/>
            <p14:sldId id="726"/>
            <p14:sldId id="728"/>
            <p14:sldId id="729"/>
            <p14:sldId id="730"/>
            <p14:sldId id="731"/>
            <p14:sldId id="349"/>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9EDE"/>
    <a:srgbClr val="00AEEF"/>
    <a:srgbClr val="000000"/>
    <a:srgbClr val="FFD200"/>
    <a:srgbClr val="203E5F"/>
    <a:srgbClr val="F58221"/>
    <a:srgbClr val="669BBC"/>
    <a:srgbClr val="2D3956"/>
    <a:srgbClr val="8E5A6D"/>
    <a:srgbClr val="FAC748"/>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varScale="1">
        <p:scale>
          <a:sx n="91" d="100"/>
          <a:sy n="91" d="100"/>
        </p:scale>
        <p:origin x="451" y="77"/>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presProps" Target="presProps.xml"/><Relationship Id="rId50" Type="http://schemas.openxmlformats.org/officeDocument/2006/relationships/tableStyles" Target="tableStyle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theme" Target="theme/theme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viewProps" Target="viewProps.xml"/><Relationship Id="rId8" Type="http://schemas.openxmlformats.org/officeDocument/2006/relationships/slide" Target="slides/slide4.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notesMaster" Target="notesMasters/notesMaster1.xml"/><Relationship Id="rId20" Type="http://schemas.openxmlformats.org/officeDocument/2006/relationships/slide" Target="slides/slide16.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11/10/2024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404638100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MY"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339924149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11/10/2024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11/10/2024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11/10/2024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11/10/2024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11/10/2024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11/10/2024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11/10/2024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11/10/2024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11/10/2024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11/10/2024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11/10/2024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11/10/2024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5"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12.xml"/><Relationship Id="rId4" Type="http://schemas.openxmlformats.org/officeDocument/2006/relationships/image" Target="../media/image4.png"/></Relationships>
</file>

<file path=ppt/slides/_rels/slide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xml"/><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1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1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1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1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1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2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2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2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2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2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2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2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2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2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2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3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3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3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3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3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3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3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3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3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3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4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41.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jpeg"/><Relationship Id="rId1" Type="http://schemas.openxmlformats.org/officeDocument/2006/relationships/slideLayout" Target="../slideLayouts/slideLayout14.xml"/><Relationship Id="rId5" Type="http://schemas.openxmlformats.org/officeDocument/2006/relationships/image" Target="../media/image13.png"/><Relationship Id="rId4" Type="http://schemas.openxmlformats.org/officeDocument/2006/relationships/image" Target="../media/image12.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 name="TextBox 29"/>
          <p:cNvSpPr txBox="1"/>
          <p:nvPr/>
        </p:nvSpPr>
        <p:spPr>
          <a:xfrm>
            <a:off x="763270" y="3794125"/>
            <a:ext cx="5216525" cy="398780"/>
          </a:xfrm>
          <a:prstGeom prst="rect">
            <a:avLst/>
          </a:prstGeom>
          <a:noFill/>
        </p:spPr>
        <p:txBody>
          <a:bodyPr wrap="square" rtlCol="0">
            <a:spAutoFit/>
          </a:bodyPr>
          <a:lstStyle/>
          <a:p>
            <a:r>
              <a:rPr lang="en-US" sz="2000" dirty="0">
                <a:latin typeface="Alexandria" charset="0"/>
                <a:cs typeface="Alexandria" charset="0"/>
              </a:rPr>
              <a:t>Prepared by Dr. Majid Saad</a:t>
            </a:r>
          </a:p>
        </p:txBody>
      </p:sp>
      <p:sp>
        <p:nvSpPr>
          <p:cNvPr id="31" name="TextBox 30"/>
          <p:cNvSpPr txBox="1"/>
          <p:nvPr/>
        </p:nvSpPr>
        <p:spPr>
          <a:xfrm>
            <a:off x="329270" y="1670467"/>
            <a:ext cx="4553124" cy="1446550"/>
          </a:xfrm>
          <a:prstGeom prst="rect">
            <a:avLst/>
          </a:prstGeom>
          <a:noFill/>
        </p:spPr>
        <p:txBody>
          <a:bodyPr wrap="square" rtlCol="0">
            <a:spAutoFit/>
          </a:bodyPr>
          <a:lstStyle/>
          <a:p>
            <a:r>
              <a:rPr lang="en-US" sz="4400" b="1" dirty="0">
                <a:solidFill>
                  <a:srgbClr val="00B0F0"/>
                </a:solidFill>
                <a:latin typeface="Alexandria" charset="0"/>
                <a:cs typeface="Alexandria" charset="0"/>
              </a:rPr>
              <a:t>Risk Management</a:t>
            </a:r>
            <a:endParaRPr lang="ar-YE" sz="4400" b="1" dirty="0">
              <a:solidFill>
                <a:srgbClr val="00B0F0"/>
              </a:solidFill>
              <a:latin typeface="Alexandria" charset="0"/>
              <a:cs typeface="Alexandria" charset="0"/>
            </a:endParaRPr>
          </a:p>
          <a:p>
            <a:pPr algn="ctr"/>
            <a:r>
              <a:rPr lang="ar-YE" sz="4400" b="1" dirty="0">
                <a:solidFill>
                  <a:srgbClr val="00B0F0"/>
                </a:solidFill>
                <a:latin typeface="Traditional Arabic" panose="02020603050405020304" pitchFamily="18" charset="-78"/>
                <a:cs typeface="Traditional Arabic" panose="02020603050405020304" pitchFamily="18" charset="-78"/>
              </a:rPr>
              <a:t>إدارة المخاطر </a:t>
            </a:r>
            <a:endParaRPr lang="en-US" sz="4400" b="1" dirty="0">
              <a:solidFill>
                <a:srgbClr val="00B0F0"/>
              </a:solidFill>
              <a:latin typeface="Traditional Arabic" panose="02020603050405020304" pitchFamily="18" charset="-78"/>
              <a:cs typeface="Traditional Arabic" panose="02020603050405020304" pitchFamily="18" charset="-78"/>
            </a:endParaRPr>
          </a:p>
        </p:txBody>
      </p:sp>
      <p:sp>
        <p:nvSpPr>
          <p:cNvPr id="34" name="Rectangle: Rounded Corners 33"/>
          <p:cNvSpPr/>
          <p:nvPr/>
        </p:nvSpPr>
        <p:spPr>
          <a:xfrm>
            <a:off x="1190625" y="5686463"/>
            <a:ext cx="6812472" cy="901884"/>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Lec.7 : Financial Operations of Insurers</a:t>
            </a:r>
          </a:p>
          <a:p>
            <a:pPr algn="ctr"/>
            <a:r>
              <a:rPr lang="ar-YE" sz="2800" b="1" dirty="0">
                <a:solidFill>
                  <a:schemeClr val="bg1"/>
                </a:solidFill>
                <a:latin typeface="Traditional Arabic" panose="02020603050405020304" pitchFamily="18" charset="-78"/>
                <a:cs typeface="Traditional Arabic" panose="02020603050405020304" pitchFamily="18" charset="-78"/>
              </a:rPr>
              <a:t>المحاضرة السابعة : العمليات المالية في شركات التأمين </a:t>
            </a:r>
            <a:endParaRPr lang="en-US" sz="2800" b="1" dirty="0">
              <a:solidFill>
                <a:schemeClr val="bg1"/>
              </a:solidFill>
              <a:latin typeface="Traditional Arabic" panose="02020603050405020304" pitchFamily="18" charset="-78"/>
              <a:cs typeface="Traditional Arabic" panose="02020603050405020304" pitchFamily="18" charset="-78"/>
            </a:endParaRPr>
          </a:p>
        </p:txBody>
      </p:sp>
      <p:sp>
        <p:nvSpPr>
          <p:cNvPr id="46" name="TextBox 45"/>
          <p:cNvSpPr txBox="1"/>
          <p:nvPr/>
        </p:nvSpPr>
        <p:spPr>
          <a:xfrm>
            <a:off x="1281769" y="5143500"/>
            <a:ext cx="1175322" cy="400110"/>
          </a:xfrm>
          <a:prstGeom prst="rect">
            <a:avLst/>
          </a:prstGeom>
          <a:noFill/>
        </p:spPr>
        <p:txBody>
          <a:bodyPr wrap="none" rtlCol="0">
            <a:spAutoFit/>
          </a:bodyPr>
          <a:lstStyle/>
          <a:p>
            <a:r>
              <a:rPr lang="en-US" sz="2000" b="1" dirty="0">
                <a:latin typeface="Alexandria" charset="0"/>
                <a:cs typeface="Alexandria" charset="0"/>
              </a:rPr>
              <a:t>MGM510</a:t>
            </a:r>
          </a:p>
        </p:txBody>
      </p:sp>
      <p:pic>
        <p:nvPicPr>
          <p:cNvPr id="4"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pic>
        <p:nvPicPr>
          <p:cNvPr id="2" name="Picture 1">
            <a:extLst>
              <a:ext uri="{FF2B5EF4-FFF2-40B4-BE49-F238E27FC236}">
                <a16:creationId xmlns:a16="http://schemas.microsoft.com/office/drawing/2014/main" id="{CA112EF9-2600-2D9B-4BC2-BF4B1C427648}"/>
              </a:ext>
            </a:extLst>
          </p:cNvPr>
          <p:cNvPicPr>
            <a:picLocks noChangeAspect="1"/>
          </p:cNvPicPr>
          <p:nvPr/>
        </p:nvPicPr>
        <p:blipFill>
          <a:blip r:embed="rId4"/>
          <a:stretch>
            <a:fillRect/>
          </a:stretch>
        </p:blipFill>
        <p:spPr>
          <a:xfrm>
            <a:off x="4986545" y="533400"/>
            <a:ext cx="6876186" cy="4267260"/>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54362"/>
    </mc:Choice>
    <mc:Fallback xmlns="">
      <p:transition spd="slow" advTm="54362"/>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
        <p:nvSpPr>
          <p:cNvPr id="5" name="TextBox 4">
            <a:extLst>
              <a:ext uri="{FF2B5EF4-FFF2-40B4-BE49-F238E27FC236}">
                <a16:creationId xmlns:a16="http://schemas.microsoft.com/office/drawing/2014/main" id="{2DA0C24A-124E-2783-755F-801E57ED0408}"/>
              </a:ext>
            </a:extLst>
          </p:cNvPr>
          <p:cNvSpPr txBox="1"/>
          <p:nvPr/>
        </p:nvSpPr>
        <p:spPr>
          <a:xfrm>
            <a:off x="414994" y="3504317"/>
            <a:ext cx="5176181" cy="2862322"/>
          </a:xfrm>
          <a:prstGeom prst="rect">
            <a:avLst/>
          </a:prstGeom>
          <a:noFill/>
        </p:spPr>
        <p:txBody>
          <a:bodyPr wrap="square">
            <a:spAutoFit/>
          </a:bodyPr>
          <a:lstStyle/>
          <a:p>
            <a:pPr algn="l"/>
            <a:r>
              <a:rPr lang="en-US" b="1" dirty="0">
                <a:solidFill>
                  <a:srgbClr val="00B0F0"/>
                </a:solidFill>
                <a:latin typeface="Alexandria" charset="0"/>
              </a:rPr>
              <a:t>“To manage an insurance enterprise successfully, you must understand the volatility inherent in each portfolio of risks and investments. Further, you must understand the impact</a:t>
            </a:r>
            <a:r>
              <a:rPr lang="ar-YE" b="1" dirty="0">
                <a:solidFill>
                  <a:srgbClr val="00B0F0"/>
                </a:solidFill>
                <a:latin typeface="Alexandria" charset="0"/>
              </a:rPr>
              <a:t> </a:t>
            </a:r>
            <a:r>
              <a:rPr lang="en-US" b="1" dirty="0">
                <a:solidFill>
                  <a:srgbClr val="00B0F0"/>
                </a:solidFill>
                <a:latin typeface="Alexandria" charset="0"/>
              </a:rPr>
              <a:t>that unexpected volatility has on the balance sheet, income</a:t>
            </a:r>
            <a:r>
              <a:rPr lang="ar-YE" b="1" dirty="0">
                <a:solidFill>
                  <a:srgbClr val="00B0F0"/>
                </a:solidFill>
                <a:latin typeface="Alexandria" charset="0"/>
              </a:rPr>
              <a:t> </a:t>
            </a:r>
            <a:r>
              <a:rPr lang="en-US" b="1" dirty="0">
                <a:solidFill>
                  <a:srgbClr val="00B0F0"/>
                </a:solidFill>
                <a:latin typeface="Alexandria" charset="0"/>
              </a:rPr>
              <a:t>statement, and cash flows.”</a:t>
            </a:r>
            <a:endParaRPr lang="ar-YE" b="1" dirty="0">
              <a:solidFill>
                <a:srgbClr val="00B0F0"/>
              </a:solidFill>
              <a:latin typeface="Alexandria" charset="0"/>
            </a:endParaRPr>
          </a:p>
          <a:p>
            <a:pPr algn="l"/>
            <a:endParaRPr lang="en-US" b="1" dirty="0">
              <a:solidFill>
                <a:srgbClr val="00B0F0"/>
              </a:solidFill>
              <a:latin typeface="Alexandria" charset="0"/>
            </a:endParaRPr>
          </a:p>
          <a:p>
            <a:pPr algn="ctr"/>
            <a:r>
              <a:rPr lang="en-US" b="1" dirty="0">
                <a:solidFill>
                  <a:srgbClr val="00B0F0"/>
                </a:solidFill>
                <a:latin typeface="Alexandria" charset="0"/>
              </a:rPr>
              <a:t>Mike Keyes,</a:t>
            </a:r>
          </a:p>
          <a:p>
            <a:pPr algn="r"/>
            <a:r>
              <a:rPr lang="en-US" b="1" dirty="0">
                <a:solidFill>
                  <a:srgbClr val="00B0F0"/>
                </a:solidFill>
                <a:latin typeface="Alexandria" charset="0"/>
              </a:rPr>
              <a:t>Chairman of the Board and former CEO,</a:t>
            </a:r>
          </a:p>
          <a:p>
            <a:pPr algn="r"/>
            <a:r>
              <a:rPr lang="en-US" b="1" dirty="0">
                <a:solidFill>
                  <a:srgbClr val="00B0F0"/>
                </a:solidFill>
                <a:latin typeface="Alexandria" charset="0"/>
              </a:rPr>
              <a:t>Oregon Mutual Insurance Company.”</a:t>
            </a:r>
          </a:p>
        </p:txBody>
      </p:sp>
      <p:pic>
        <p:nvPicPr>
          <p:cNvPr id="2" name="Picture 1">
            <a:extLst>
              <a:ext uri="{FF2B5EF4-FFF2-40B4-BE49-F238E27FC236}">
                <a16:creationId xmlns:a16="http://schemas.microsoft.com/office/drawing/2014/main" id="{1B9E8154-ADA1-7EFC-F317-178C747A4323}"/>
              </a:ext>
            </a:extLst>
          </p:cNvPr>
          <p:cNvPicPr>
            <a:picLocks noChangeAspect="1"/>
          </p:cNvPicPr>
          <p:nvPr/>
        </p:nvPicPr>
        <p:blipFill>
          <a:blip r:embed="rId4"/>
          <a:stretch>
            <a:fillRect/>
          </a:stretch>
        </p:blipFill>
        <p:spPr>
          <a:xfrm>
            <a:off x="5791200" y="1866900"/>
            <a:ext cx="6400800" cy="4267200"/>
          </a:xfrm>
          <a:prstGeom prst="rect">
            <a:avLst/>
          </a:prstGeom>
        </p:spPr>
      </p:pic>
      <p:sp>
        <p:nvSpPr>
          <p:cNvPr id="3" name="Rectangle: Rounded Corners 2">
            <a:extLst>
              <a:ext uri="{FF2B5EF4-FFF2-40B4-BE49-F238E27FC236}">
                <a16:creationId xmlns:a16="http://schemas.microsoft.com/office/drawing/2014/main" id="{882FB171-DCC5-CC93-12DB-0C777177C4BE}"/>
              </a:ext>
            </a:extLst>
          </p:cNvPr>
          <p:cNvSpPr/>
          <p:nvPr/>
        </p:nvSpPr>
        <p:spPr>
          <a:xfrm>
            <a:off x="3782823" y="488437"/>
            <a:ext cx="6812472" cy="901884"/>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Lec.7 : Financial Operations of Insurers</a:t>
            </a:r>
          </a:p>
          <a:p>
            <a:pPr algn="ctr"/>
            <a:r>
              <a:rPr lang="ar-YE" sz="2800" b="1" dirty="0">
                <a:solidFill>
                  <a:schemeClr val="bg1"/>
                </a:solidFill>
                <a:latin typeface="Traditional Arabic" panose="02020603050405020304" pitchFamily="18" charset="-78"/>
                <a:cs typeface="Traditional Arabic" panose="02020603050405020304" pitchFamily="18" charset="-78"/>
              </a:rPr>
              <a:t>المحاضرة السابعة : العمليات المالية في شركات التأمين </a:t>
            </a:r>
            <a:endParaRPr lang="en-US" sz="2800" b="1" dirty="0">
              <a:solidFill>
                <a:schemeClr val="bg1"/>
              </a:solidFill>
              <a:latin typeface="Traditional Arabic" panose="02020603050405020304" pitchFamily="18" charset="-78"/>
              <a:cs typeface="Traditional Arabic" panose="02020603050405020304" pitchFamily="18" charset="-78"/>
            </a:endParaRPr>
          </a:p>
        </p:txBody>
      </p:sp>
      <p:sp>
        <p:nvSpPr>
          <p:cNvPr id="8" name="TextBox 7">
            <a:extLst>
              <a:ext uri="{FF2B5EF4-FFF2-40B4-BE49-F238E27FC236}">
                <a16:creationId xmlns:a16="http://schemas.microsoft.com/office/drawing/2014/main" id="{BDBE4A20-7FA6-D897-1F65-6FEDF2DD2DFF}"/>
              </a:ext>
            </a:extLst>
          </p:cNvPr>
          <p:cNvSpPr txBox="1"/>
          <p:nvPr/>
        </p:nvSpPr>
        <p:spPr>
          <a:xfrm>
            <a:off x="318782" y="1866900"/>
            <a:ext cx="4890781" cy="1569660"/>
          </a:xfrm>
          <a:prstGeom prst="rect">
            <a:avLst/>
          </a:prstGeom>
          <a:noFill/>
        </p:spPr>
        <p:txBody>
          <a:bodyPr wrap="square">
            <a:spAutoFit/>
          </a:bodyPr>
          <a:lstStyle/>
          <a:p>
            <a:pPr algn="r" rtl="1"/>
            <a:r>
              <a:rPr lang="ar-YE" sz="2400" b="1" dirty="0">
                <a:solidFill>
                  <a:srgbClr val="00B0F0"/>
                </a:solidFill>
                <a:latin typeface="Traditional Arabic" panose="02020603050405020304" pitchFamily="18" charset="-78"/>
                <a:cs typeface="Traditional Arabic" panose="02020603050405020304" pitchFamily="18" charset="-78"/>
              </a:rPr>
              <a:t>"لإدارة شركة تأمين بنجاح، يجب أن تفهم التقلبات الكامنة في كل محفظة من المخاطر والاستثمارات. بالإضافة إلى ذلك، يجب أن تدرك تأثير التقلبات غير المتوقعة على الميزانية العمومية، وبيان الدخل، والتدفقات النقدية."</a:t>
            </a:r>
            <a:endParaRPr lang="en-MY" b="1" dirty="0">
              <a:solidFill>
                <a:srgbClr val="00B0F0"/>
              </a:solidFill>
              <a:latin typeface="Traditional Arabic" panose="02020603050405020304" pitchFamily="18" charset="-78"/>
              <a:cs typeface="Traditional Arabic" panose="02020603050405020304" pitchFamily="18" charset="-78"/>
            </a:endParaRPr>
          </a:p>
        </p:txBody>
      </p:sp>
    </p:spTree>
  </p:cSld>
  <p:clrMapOvr>
    <a:masterClrMapping/>
  </p:clrMapOvr>
  <mc:AlternateContent xmlns:mc="http://schemas.openxmlformats.org/markup-compatibility/2006" xmlns:p14="http://schemas.microsoft.com/office/powerpoint/2010/main">
    <mc:Choice Requires="p14">
      <p:transition spd="slow" p14:dur="2000" advTm="148860"/>
    </mc:Choice>
    <mc:Fallback xmlns="">
      <p:transition spd="slow" advTm="148860"/>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9" y="500900"/>
            <a:ext cx="9364486"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41" name="TextBox 40"/>
          <p:cNvSpPr txBox="1"/>
          <p:nvPr/>
        </p:nvSpPr>
        <p:spPr>
          <a:xfrm>
            <a:off x="4942859" y="571517"/>
            <a:ext cx="3266856" cy="1077218"/>
          </a:xfrm>
          <a:prstGeom prst="rect">
            <a:avLst/>
          </a:prstGeom>
          <a:solidFill>
            <a:srgbClr val="009EDE"/>
          </a:solid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prstClr val="white"/>
                </a:solidFill>
                <a:effectLst/>
                <a:uLnTx/>
                <a:uFillTx/>
                <a:latin typeface="Alexandria" charset="0"/>
                <a:ea typeface="+mn-ea"/>
                <a:cs typeface="+mn-cs"/>
              </a:rPr>
              <a:t>Lecture objectives</a:t>
            </a:r>
            <a:endParaRPr kumimoji="0" lang="ar-YE" sz="3200" b="1" i="0" u="none" strike="noStrike" kern="1200" cap="none" spc="0" normalizeH="0" baseline="0" noProof="0" dirty="0">
              <a:ln>
                <a:noFill/>
              </a:ln>
              <a:solidFill>
                <a:prstClr val="white"/>
              </a:solidFill>
              <a:effectLst/>
              <a:uLnTx/>
              <a:uFillTx/>
              <a:latin typeface="Alexandria" charset="0"/>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YE" sz="3200" b="1" i="0" u="none" strike="noStrike" kern="1200" cap="none" spc="0" normalizeH="0" baseline="0" noProof="0" dirty="0">
                <a:ln>
                  <a:noFill/>
                </a:ln>
                <a:solidFill>
                  <a:prstClr val="white"/>
                </a:solidFill>
                <a:effectLst/>
                <a:uLnTx/>
                <a:uFillTx/>
                <a:latin typeface="Traditional Arabic" panose="02020603050405020304" pitchFamily="18" charset="-78"/>
                <a:cs typeface="Traditional Arabic" panose="02020603050405020304" pitchFamily="18" charset="-78"/>
              </a:rPr>
              <a:t>أهداف المحاضرة </a:t>
            </a:r>
            <a:endParaRPr kumimoji="0" lang="en-US" sz="2400" b="1" i="0" u="none" strike="noStrike" kern="1200" cap="none" spc="0" normalizeH="0" baseline="0" noProof="0" dirty="0">
              <a:ln>
                <a:noFill/>
              </a:ln>
              <a:solidFill>
                <a:prstClr val="white"/>
              </a:solidFill>
              <a:effectLst/>
              <a:uLnTx/>
              <a:uFillTx/>
              <a:latin typeface="Traditional Arabic" panose="02020603050405020304" pitchFamily="18" charset="-78"/>
              <a:cs typeface="Traditional Arabic" panose="02020603050405020304" pitchFamily="18" charset="-78"/>
            </a:endParaRP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2" name="TextBox 11">
            <a:extLst>
              <a:ext uri="{FF2B5EF4-FFF2-40B4-BE49-F238E27FC236}">
                <a16:creationId xmlns:a16="http://schemas.microsoft.com/office/drawing/2014/main" id="{CF27C219-41B9-7693-D6AA-92C845237B6D}"/>
              </a:ext>
            </a:extLst>
          </p:cNvPr>
          <p:cNvSpPr txBox="1"/>
          <p:nvPr/>
        </p:nvSpPr>
        <p:spPr>
          <a:xfrm>
            <a:off x="95562" y="1768659"/>
            <a:ext cx="5836536" cy="4988673"/>
          </a:xfrm>
          <a:prstGeom prst="rect">
            <a:avLst/>
          </a:prstGeom>
          <a:noFill/>
        </p:spPr>
        <p:txBody>
          <a:bodyPr wrap="square">
            <a:spAutoFit/>
          </a:bodyPr>
          <a:lstStyle/>
          <a:p>
            <a:pPr marL="0" marR="0" lvl="0" indent="0" algn="just" defTabSz="914400" rtl="0" eaLnBrk="1" fontAlgn="auto" latinLnBrk="0" hangingPunct="1">
              <a:lnSpc>
                <a:spcPct val="200000"/>
              </a:lnSpc>
              <a:spcBef>
                <a:spcPts val="0"/>
              </a:spcBef>
              <a:spcAft>
                <a:spcPts val="0"/>
              </a:spcAft>
              <a:buClrTx/>
              <a:buSzTx/>
              <a:buFontTx/>
              <a:buNone/>
              <a:tabLst/>
              <a:defRPr/>
            </a:pPr>
            <a:r>
              <a:rPr kumimoji="0" lang="en-US" sz="1400" b="1"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After studying this chapter, you should be able to:</a:t>
            </a:r>
          </a:p>
          <a:p>
            <a:pPr marL="285750" indent="-285750" algn="l">
              <a:lnSpc>
                <a:spcPct val="150000"/>
              </a:lnSpc>
              <a:buFont typeface="Wingdings" panose="05000000000000000000" pitchFamily="2" charset="2"/>
              <a:buChar char="v"/>
            </a:pPr>
            <a:r>
              <a:rPr lang="en-US" sz="1500" b="0" i="0" u="none" strike="noStrike" baseline="0" dirty="0">
                <a:solidFill>
                  <a:srgbClr val="000000"/>
                </a:solidFill>
                <a:latin typeface="QuaySansITCPro-Book"/>
              </a:rPr>
              <a:t>Understand the three major sections of the balance sheet for a property and casualty insurance company:</a:t>
            </a:r>
            <a:r>
              <a:rPr lang="ar-YE" sz="1500" b="0" i="0" u="none" strike="noStrike" baseline="0" dirty="0">
                <a:solidFill>
                  <a:srgbClr val="000000"/>
                </a:solidFill>
                <a:latin typeface="QuaySansITCPro-Book"/>
              </a:rPr>
              <a:t> </a:t>
            </a:r>
            <a:r>
              <a:rPr lang="en-US" sz="1500" b="0" i="0" u="none" strike="noStrike" baseline="0" dirty="0">
                <a:solidFill>
                  <a:srgbClr val="000000"/>
                </a:solidFill>
                <a:latin typeface="QuaySansITCPro-Book"/>
              </a:rPr>
              <a:t>assets, liabilities, and policyholders’ surplus.</a:t>
            </a:r>
          </a:p>
          <a:p>
            <a:pPr marL="285750" indent="-285750" algn="l">
              <a:lnSpc>
                <a:spcPct val="150000"/>
              </a:lnSpc>
              <a:buFont typeface="Wingdings" panose="05000000000000000000" pitchFamily="2" charset="2"/>
              <a:buChar char="v"/>
            </a:pPr>
            <a:r>
              <a:rPr lang="en-US" sz="1500" b="0" i="0" u="none" strike="noStrike" baseline="0" dirty="0">
                <a:solidFill>
                  <a:srgbClr val="000000"/>
                </a:solidFill>
                <a:latin typeface="QuaySansITCPro-Book"/>
              </a:rPr>
              <a:t>Identify the sources of revenues and types of expenses incurred by a property and casualty insurance</a:t>
            </a:r>
            <a:r>
              <a:rPr lang="ar-YE" sz="1500" b="0" i="0" u="none" strike="noStrike" baseline="0" dirty="0">
                <a:solidFill>
                  <a:srgbClr val="000000"/>
                </a:solidFill>
                <a:latin typeface="QuaySansITCPro-Book"/>
              </a:rPr>
              <a:t> </a:t>
            </a:r>
            <a:r>
              <a:rPr lang="en-US" sz="1500" b="0" i="0" u="none" strike="noStrike" baseline="0" dirty="0">
                <a:solidFill>
                  <a:srgbClr val="000000"/>
                </a:solidFill>
                <a:latin typeface="QuaySansITCPro-Book"/>
              </a:rPr>
              <a:t>company.</a:t>
            </a:r>
          </a:p>
          <a:p>
            <a:pPr marL="285750" indent="-285750" algn="l">
              <a:lnSpc>
                <a:spcPct val="150000"/>
              </a:lnSpc>
              <a:buFont typeface="Wingdings" panose="05000000000000000000" pitchFamily="2" charset="2"/>
              <a:buChar char="v"/>
            </a:pPr>
            <a:r>
              <a:rPr lang="en-US" sz="1500" b="0" i="0" u="none" strike="noStrike" baseline="0" dirty="0">
                <a:solidFill>
                  <a:srgbClr val="000000"/>
                </a:solidFill>
                <a:latin typeface="QuaySansITCPro-Book"/>
              </a:rPr>
              <a:t>Explain how profitability is measured in the property and casualty insurance industry.</a:t>
            </a:r>
          </a:p>
          <a:p>
            <a:pPr marL="285750" indent="-285750" algn="l">
              <a:lnSpc>
                <a:spcPct val="150000"/>
              </a:lnSpc>
              <a:buFont typeface="Wingdings" panose="05000000000000000000" pitchFamily="2" charset="2"/>
              <a:buChar char="v"/>
            </a:pPr>
            <a:r>
              <a:rPr lang="en-US" sz="1500" b="0" i="0" u="none" strike="noStrike" baseline="0" dirty="0">
                <a:solidFill>
                  <a:srgbClr val="000000"/>
                </a:solidFill>
                <a:latin typeface="QuaySansITCPro-Book"/>
              </a:rPr>
              <a:t>Understand the balance sheet and income and expense statement of a life insurance company, and</a:t>
            </a:r>
            <a:r>
              <a:rPr lang="ar-YE" sz="1500" b="0" i="0" u="none" strike="noStrike" baseline="0" dirty="0">
                <a:solidFill>
                  <a:srgbClr val="000000"/>
                </a:solidFill>
                <a:latin typeface="QuaySansITCPro-Book"/>
              </a:rPr>
              <a:t> </a:t>
            </a:r>
            <a:r>
              <a:rPr lang="en-US" sz="1500" b="0" i="0" u="none" strike="noStrike" baseline="0" dirty="0">
                <a:solidFill>
                  <a:srgbClr val="000000"/>
                </a:solidFill>
                <a:latin typeface="QuaySansITCPro-Book"/>
              </a:rPr>
              <a:t>explain</a:t>
            </a:r>
            <a:r>
              <a:rPr lang="ar-YE" sz="1500" b="0" i="0" u="none" strike="noStrike" baseline="0" dirty="0">
                <a:solidFill>
                  <a:srgbClr val="000000"/>
                </a:solidFill>
                <a:latin typeface="QuaySansITCPro-Book"/>
              </a:rPr>
              <a:t> </a:t>
            </a:r>
            <a:r>
              <a:rPr lang="en-US" sz="1500" b="0" i="0" u="none" strike="noStrike" baseline="0" dirty="0">
                <a:solidFill>
                  <a:srgbClr val="000000"/>
                </a:solidFill>
                <a:latin typeface="QuaySansITCPro-Book"/>
              </a:rPr>
              <a:t>how profitability is measured in the life insurance industry.</a:t>
            </a:r>
          </a:p>
          <a:p>
            <a:pPr marL="285750" indent="-285750" algn="l">
              <a:lnSpc>
                <a:spcPct val="150000"/>
              </a:lnSpc>
              <a:buFont typeface="Wingdings" panose="05000000000000000000" pitchFamily="2" charset="2"/>
              <a:buChar char="v"/>
            </a:pPr>
            <a:r>
              <a:rPr lang="en-US" sz="1500" b="0" i="0" u="none" strike="noStrike" baseline="0" dirty="0">
                <a:solidFill>
                  <a:srgbClr val="000000"/>
                </a:solidFill>
                <a:latin typeface="QuaySansITCPro-Book"/>
              </a:rPr>
              <a:t>Explain the objectives of rate making in the property and casualty insurance industry and discuss the basic</a:t>
            </a:r>
            <a:r>
              <a:rPr lang="ar-YE" sz="1500" b="0" i="0" u="none" strike="noStrike" baseline="0" dirty="0">
                <a:solidFill>
                  <a:srgbClr val="000000"/>
                </a:solidFill>
                <a:latin typeface="QuaySansITCPro-Book"/>
              </a:rPr>
              <a:t> </a:t>
            </a:r>
            <a:r>
              <a:rPr lang="en-US" sz="1500" b="0" i="0" u="none" strike="noStrike" baseline="0" dirty="0">
                <a:solidFill>
                  <a:srgbClr val="000000"/>
                </a:solidFill>
                <a:latin typeface="QuaySansITCPro-Book"/>
              </a:rPr>
              <a:t>rate-making methods, including judgment rating, class rating, and merit rating.</a:t>
            </a:r>
            <a:r>
              <a:rPr lang="en-MY" sz="1400" b="0" i="0" u="none" strike="noStrike" baseline="0" dirty="0">
                <a:solidFill>
                  <a:srgbClr val="000000"/>
                </a:solidFill>
                <a:latin typeface="QuaySansITCPro-Book"/>
              </a:rPr>
              <a:t>.</a:t>
            </a:r>
            <a:endParaRPr kumimoji="0" lang="en-US" sz="1400" b="1"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endParaRPr>
          </a:p>
        </p:txBody>
      </p:sp>
      <p:sp>
        <p:nvSpPr>
          <p:cNvPr id="7" name="TextBox 6">
            <a:extLst>
              <a:ext uri="{FF2B5EF4-FFF2-40B4-BE49-F238E27FC236}">
                <a16:creationId xmlns:a16="http://schemas.microsoft.com/office/drawing/2014/main" id="{485F3280-BFB9-6BF7-01D8-849CEA2B1925}"/>
              </a:ext>
            </a:extLst>
          </p:cNvPr>
          <p:cNvSpPr txBox="1"/>
          <p:nvPr/>
        </p:nvSpPr>
        <p:spPr>
          <a:xfrm>
            <a:off x="5932098" y="1863685"/>
            <a:ext cx="6245472" cy="4893647"/>
          </a:xfrm>
          <a:prstGeom prst="rect">
            <a:avLst/>
          </a:prstGeom>
          <a:noFill/>
        </p:spPr>
        <p:txBody>
          <a:bodyPr wrap="square">
            <a:spAutoFit/>
          </a:bodyPr>
          <a:lstStyle/>
          <a:p>
            <a:pPr algn="r" rtl="1"/>
            <a:r>
              <a:rPr lang="ar-YE" sz="2600" dirty="0">
                <a:latin typeface="Traditional Arabic" panose="02020603050405020304" pitchFamily="18" charset="-78"/>
                <a:cs typeface="Traditional Arabic" panose="02020603050405020304" pitchFamily="18" charset="-78"/>
              </a:rPr>
              <a:t>بعد دراسة هذا الفصل، يجب أن تكون قادرًا على:</a:t>
            </a:r>
          </a:p>
          <a:p>
            <a:pPr marL="342900" indent="-342900" algn="r" rtl="1">
              <a:buFont typeface="Wingdings" panose="05000000000000000000" pitchFamily="2" charset="2"/>
              <a:buChar char="v"/>
            </a:pPr>
            <a:r>
              <a:rPr lang="ar-YE" sz="2600" dirty="0">
                <a:latin typeface="Traditional Arabic" panose="02020603050405020304" pitchFamily="18" charset="-78"/>
                <a:cs typeface="Traditional Arabic" panose="02020603050405020304" pitchFamily="18" charset="-78"/>
              </a:rPr>
              <a:t>فهم الأقسام الثلاثة الرئيسية في الميزانية العمومية لشركة التأمين على الممتلكات والمسؤوليات: الأصول، الخصوم، وفائض حملة الوثائق.</a:t>
            </a:r>
          </a:p>
          <a:p>
            <a:pPr marL="342900" indent="-342900" algn="r" rtl="1">
              <a:buFont typeface="Wingdings" panose="05000000000000000000" pitchFamily="2" charset="2"/>
              <a:buChar char="v"/>
            </a:pPr>
            <a:r>
              <a:rPr lang="ar-YE" sz="2600" dirty="0">
                <a:latin typeface="Traditional Arabic" panose="02020603050405020304" pitchFamily="18" charset="-78"/>
                <a:cs typeface="Traditional Arabic" panose="02020603050405020304" pitchFamily="18" charset="-78"/>
              </a:rPr>
              <a:t>التعرف على مصادر الإيرادات وأنواع المصروفات التي تتحملها شركة التأمين على الممتلكات والمسؤوليات.</a:t>
            </a:r>
          </a:p>
          <a:p>
            <a:pPr marL="342900" indent="-342900" algn="r" rtl="1">
              <a:buFont typeface="Wingdings" panose="05000000000000000000" pitchFamily="2" charset="2"/>
              <a:buChar char="v"/>
            </a:pPr>
            <a:r>
              <a:rPr lang="ar-YE" sz="2600" dirty="0">
                <a:latin typeface="Traditional Arabic" panose="02020603050405020304" pitchFamily="18" charset="-78"/>
                <a:cs typeface="Traditional Arabic" panose="02020603050405020304" pitchFamily="18" charset="-78"/>
              </a:rPr>
              <a:t>شرح كيفية قياس الربحية في قطاع التأمين على الممتلكات والمسؤوليات.</a:t>
            </a:r>
          </a:p>
          <a:p>
            <a:pPr marL="342900" indent="-342900" algn="r" rtl="1">
              <a:buFont typeface="Wingdings" panose="05000000000000000000" pitchFamily="2" charset="2"/>
              <a:buChar char="v"/>
            </a:pPr>
            <a:r>
              <a:rPr lang="ar-YE" sz="2600" dirty="0">
                <a:latin typeface="Traditional Arabic" panose="02020603050405020304" pitchFamily="18" charset="-78"/>
                <a:cs typeface="Traditional Arabic" panose="02020603050405020304" pitchFamily="18" charset="-78"/>
              </a:rPr>
              <a:t>فهم الميزانية العمومية وبيان الدخل والمصروفات لشركة التأمين على الحياة، وشرح كيفية قياس الربحية في قطاع التأمين على الحياة.</a:t>
            </a:r>
          </a:p>
          <a:p>
            <a:pPr marL="342900" indent="-342900" algn="r" rtl="1">
              <a:buFont typeface="Wingdings" panose="05000000000000000000" pitchFamily="2" charset="2"/>
              <a:buChar char="v"/>
            </a:pPr>
            <a:r>
              <a:rPr lang="ar-YE" sz="2600" dirty="0">
                <a:latin typeface="Traditional Arabic" panose="02020603050405020304" pitchFamily="18" charset="-78"/>
                <a:cs typeface="Traditional Arabic" panose="02020603050405020304" pitchFamily="18" charset="-78"/>
              </a:rPr>
              <a:t>شرح أهداف تحديد الأسعار في قطاع التأمين على الممتلكات والمسؤوليات، ومناقشة أساليب تحديد الأسعار الأساسية، بما في ذلك التسعير بالتحكيم، التسعير بالفئات، والتسعير حسب الاستحقاق.</a:t>
            </a:r>
          </a:p>
        </p:txBody>
      </p:sp>
    </p:spTree>
  </p:cSld>
  <p:clrMapOvr>
    <a:masterClrMapping/>
  </p:clrMapOvr>
  <mc:AlternateContent xmlns:mc="http://schemas.openxmlformats.org/markup-compatibility/2006" xmlns:p14="http://schemas.microsoft.com/office/powerpoint/2010/main">
    <mc:Choice Requires="p14">
      <p:transition spd="slow" p14:dur="2000" advTm="92587"/>
    </mc:Choice>
    <mc:Fallback xmlns="">
      <p:transition spd="slow" advTm="92587"/>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flipV="1">
            <a:off x="2626179" y="455181"/>
            <a:ext cx="9140252"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8C9C6905-96B6-3DD2-F43C-9F4FB4B473D7}"/>
              </a:ext>
            </a:extLst>
          </p:cNvPr>
          <p:cNvSpPr txBox="1"/>
          <p:nvPr/>
        </p:nvSpPr>
        <p:spPr>
          <a:xfrm>
            <a:off x="3059457" y="509800"/>
            <a:ext cx="8528935" cy="1323439"/>
          </a:xfrm>
          <a:prstGeom prst="rect">
            <a:avLst/>
          </a:prstGeom>
          <a:solidFill>
            <a:srgbClr val="009EDE"/>
          </a:solidFill>
        </p:spPr>
        <p:txBody>
          <a:bodyPr wrap="square" rtlCol="0">
            <a:spAutoFit/>
          </a:bodyPr>
          <a:lstStyle/>
          <a:p>
            <a:pPr algn="ctr"/>
            <a:r>
              <a:rPr lang="en-US" sz="4000" b="1" dirty="0">
                <a:solidFill>
                  <a:schemeClr val="bg1"/>
                </a:solidFill>
                <a:latin typeface="Alexandria" charset="0"/>
              </a:rPr>
              <a:t>Property and Casualty</a:t>
            </a:r>
            <a:r>
              <a:rPr lang="ar-YE" sz="4000" b="1" dirty="0">
                <a:solidFill>
                  <a:schemeClr val="bg1"/>
                </a:solidFill>
                <a:latin typeface="Alexandria" charset="0"/>
              </a:rPr>
              <a:t> </a:t>
            </a:r>
            <a:r>
              <a:rPr lang="en-US" sz="4000" b="1" dirty="0">
                <a:solidFill>
                  <a:schemeClr val="bg1"/>
                </a:solidFill>
                <a:latin typeface="Alexandria" charset="0"/>
              </a:rPr>
              <a:t>Insurers</a:t>
            </a:r>
            <a:endParaRPr lang="ar-YE" sz="4000" b="1" dirty="0">
              <a:solidFill>
                <a:schemeClr val="bg1"/>
              </a:solidFill>
              <a:latin typeface="Alexandria" charset="0"/>
            </a:endParaRPr>
          </a:p>
          <a:p>
            <a:pPr algn="ctr"/>
            <a:r>
              <a:rPr lang="ar-YE" sz="4000" b="1" dirty="0">
                <a:solidFill>
                  <a:schemeClr val="bg1"/>
                </a:solidFill>
                <a:latin typeface="Traditional Arabic" panose="02020603050405020304" pitchFamily="18" charset="-78"/>
                <a:cs typeface="Traditional Arabic" panose="02020603050405020304" pitchFamily="18" charset="-78"/>
              </a:rPr>
              <a:t>شركات التأمين على الممتلكات والمسؤوليات </a:t>
            </a:r>
            <a:endParaRPr lang="en-US" sz="4000" b="1" dirty="0">
              <a:solidFill>
                <a:schemeClr val="bg1"/>
              </a:solidFill>
              <a:latin typeface="Traditional Arabic" panose="02020603050405020304" pitchFamily="18" charset="-78"/>
              <a:cs typeface="Traditional Arabic" panose="02020603050405020304" pitchFamily="18" charset="-78"/>
            </a:endParaRPr>
          </a:p>
        </p:txBody>
      </p:sp>
      <p:sp>
        <p:nvSpPr>
          <p:cNvPr id="14" name="TextBox 13">
            <a:extLst>
              <a:ext uri="{FF2B5EF4-FFF2-40B4-BE49-F238E27FC236}">
                <a16:creationId xmlns:a16="http://schemas.microsoft.com/office/drawing/2014/main" id="{87257550-6B76-0921-6F03-193A15BDE0F1}"/>
              </a:ext>
            </a:extLst>
          </p:cNvPr>
          <p:cNvSpPr txBox="1"/>
          <p:nvPr/>
        </p:nvSpPr>
        <p:spPr>
          <a:xfrm>
            <a:off x="298325" y="2100440"/>
            <a:ext cx="5797675" cy="4484497"/>
          </a:xfrm>
          <a:prstGeom prst="rect">
            <a:avLst/>
          </a:prstGeom>
          <a:noFill/>
        </p:spPr>
        <p:txBody>
          <a:bodyPr wrap="square">
            <a:spAutoFit/>
          </a:bodyPr>
          <a:lstStyle/>
          <a:p>
            <a:pPr>
              <a:lnSpc>
                <a:spcPct val="150000"/>
              </a:lnSpc>
            </a:pPr>
            <a:r>
              <a:rPr lang="en-US" sz="1600" dirty="0">
                <a:solidFill>
                  <a:srgbClr val="0A1F61"/>
                </a:solidFill>
                <a:cs typeface="Tajawal ExtraBold" panose="00000800000000000000" pitchFamily="2" charset="-78"/>
              </a:rPr>
              <a:t>To understand the financial operations of an insurance</a:t>
            </a:r>
            <a:r>
              <a:rPr lang="ar-YE" sz="1600" dirty="0">
                <a:solidFill>
                  <a:srgbClr val="0A1F61"/>
                </a:solidFill>
                <a:cs typeface="Tajawal ExtraBold" panose="00000800000000000000" pitchFamily="2" charset="-78"/>
              </a:rPr>
              <a:t> </a:t>
            </a:r>
            <a:r>
              <a:rPr lang="en-US" sz="1600" dirty="0">
                <a:solidFill>
                  <a:srgbClr val="0A1F61"/>
                </a:solidFill>
                <a:cs typeface="Tajawal ExtraBold" panose="00000800000000000000" pitchFamily="2" charset="-78"/>
              </a:rPr>
              <a:t>company, it is</a:t>
            </a:r>
            <a:r>
              <a:rPr lang="ar-YE" sz="1600" dirty="0">
                <a:solidFill>
                  <a:srgbClr val="0A1F61"/>
                </a:solidFill>
                <a:cs typeface="Tajawal ExtraBold" panose="00000800000000000000" pitchFamily="2" charset="-78"/>
              </a:rPr>
              <a:t> </a:t>
            </a:r>
            <a:r>
              <a:rPr lang="en-US" sz="1600" dirty="0">
                <a:solidFill>
                  <a:srgbClr val="0A1F61"/>
                </a:solidFill>
                <a:cs typeface="Tajawal ExtraBold" panose="00000800000000000000" pitchFamily="2" charset="-78"/>
              </a:rPr>
              <a:t>necessary to examine the insurer’s financial</a:t>
            </a:r>
            <a:r>
              <a:rPr lang="ar-YE" sz="1600" dirty="0">
                <a:solidFill>
                  <a:srgbClr val="0A1F61"/>
                </a:solidFill>
                <a:cs typeface="Tajawal ExtraBold" panose="00000800000000000000" pitchFamily="2" charset="-78"/>
              </a:rPr>
              <a:t> </a:t>
            </a:r>
            <a:r>
              <a:rPr lang="en-US" sz="1600" dirty="0">
                <a:solidFill>
                  <a:srgbClr val="0A1F61"/>
                </a:solidFill>
                <a:cs typeface="Tajawal ExtraBold" panose="00000800000000000000" pitchFamily="2" charset="-78"/>
              </a:rPr>
              <a:t>statements. Two important financial statements are the</a:t>
            </a:r>
            <a:r>
              <a:rPr lang="ar-YE" sz="1600" dirty="0">
                <a:solidFill>
                  <a:srgbClr val="0A1F61"/>
                </a:solidFill>
                <a:cs typeface="Tajawal ExtraBold" panose="00000800000000000000" pitchFamily="2" charset="-78"/>
              </a:rPr>
              <a:t> </a:t>
            </a:r>
            <a:r>
              <a:rPr lang="en-US" sz="1600" dirty="0">
                <a:solidFill>
                  <a:srgbClr val="0A1F61"/>
                </a:solidFill>
                <a:cs typeface="Tajawal ExtraBold" panose="00000800000000000000" pitchFamily="2" charset="-78"/>
              </a:rPr>
              <a:t>balance sheet and the income and expense statement.</a:t>
            </a:r>
            <a:endParaRPr lang="ar-YE" sz="1600" dirty="0">
              <a:solidFill>
                <a:srgbClr val="0A1F61"/>
              </a:solidFill>
              <a:cs typeface="Tajawal ExtraBold" panose="00000800000000000000" pitchFamily="2" charset="-78"/>
            </a:endParaRPr>
          </a:p>
          <a:p>
            <a:pPr>
              <a:lnSpc>
                <a:spcPct val="150000"/>
              </a:lnSpc>
            </a:pPr>
            <a:r>
              <a:rPr lang="en-US" sz="1600" b="1" dirty="0">
                <a:solidFill>
                  <a:srgbClr val="00B0F0"/>
                </a:solidFill>
                <a:cs typeface="Tajawal ExtraBold" panose="00000800000000000000" pitchFamily="2" charset="-78"/>
              </a:rPr>
              <a:t>Balance Sheet</a:t>
            </a:r>
          </a:p>
          <a:p>
            <a:pPr>
              <a:lnSpc>
                <a:spcPct val="150000"/>
              </a:lnSpc>
            </a:pPr>
            <a:r>
              <a:rPr lang="en-US" sz="1600" dirty="0">
                <a:solidFill>
                  <a:srgbClr val="0A1F61"/>
                </a:solidFill>
                <a:cs typeface="Tajawal ExtraBold" panose="00000800000000000000" pitchFamily="2" charset="-78"/>
              </a:rPr>
              <a:t>A balance sheet is a summary of what a company</a:t>
            </a:r>
            <a:r>
              <a:rPr lang="ar-YE" sz="1600" dirty="0">
                <a:solidFill>
                  <a:srgbClr val="0A1F61"/>
                </a:solidFill>
                <a:cs typeface="Tajawal ExtraBold" panose="00000800000000000000" pitchFamily="2" charset="-78"/>
              </a:rPr>
              <a:t> </a:t>
            </a:r>
            <a:r>
              <a:rPr lang="en-US" sz="1600" dirty="0">
                <a:solidFill>
                  <a:srgbClr val="0A1F61"/>
                </a:solidFill>
                <a:cs typeface="Tajawal ExtraBold" panose="00000800000000000000" pitchFamily="2" charset="-78"/>
              </a:rPr>
              <a:t>owns (assets), what it owes (liabilities), and the difference</a:t>
            </a:r>
            <a:r>
              <a:rPr lang="ar-YE" sz="1600" dirty="0">
                <a:solidFill>
                  <a:srgbClr val="0A1F61"/>
                </a:solidFill>
                <a:cs typeface="Tajawal ExtraBold" panose="00000800000000000000" pitchFamily="2" charset="-78"/>
              </a:rPr>
              <a:t> </a:t>
            </a:r>
            <a:r>
              <a:rPr lang="en-US" sz="1600" dirty="0">
                <a:solidFill>
                  <a:srgbClr val="0A1F61"/>
                </a:solidFill>
                <a:cs typeface="Tajawal ExtraBold" panose="00000800000000000000" pitchFamily="2" charset="-78"/>
              </a:rPr>
              <a:t>between total assets and total liabilities (owners’</a:t>
            </a:r>
            <a:r>
              <a:rPr lang="ar-YE" sz="1600" dirty="0">
                <a:solidFill>
                  <a:srgbClr val="0A1F61"/>
                </a:solidFill>
                <a:cs typeface="Tajawal ExtraBold" panose="00000800000000000000" pitchFamily="2" charset="-78"/>
              </a:rPr>
              <a:t> </a:t>
            </a:r>
            <a:r>
              <a:rPr lang="en-US" sz="1600" dirty="0">
                <a:solidFill>
                  <a:srgbClr val="0A1F61"/>
                </a:solidFill>
                <a:cs typeface="Tajawal ExtraBold" panose="00000800000000000000" pitchFamily="2" charset="-78"/>
              </a:rPr>
              <a:t>equity). A balance sheet shows these values on a specific</a:t>
            </a:r>
            <a:r>
              <a:rPr lang="ar-YE" sz="1600" dirty="0">
                <a:solidFill>
                  <a:srgbClr val="0A1F61"/>
                </a:solidFill>
                <a:cs typeface="Tajawal ExtraBold" panose="00000800000000000000" pitchFamily="2" charset="-78"/>
              </a:rPr>
              <a:t> </a:t>
            </a:r>
            <a:r>
              <a:rPr lang="en-US" sz="1600" dirty="0">
                <a:solidFill>
                  <a:srgbClr val="0A1F61"/>
                </a:solidFill>
                <a:cs typeface="Tajawal ExtraBold" panose="00000800000000000000" pitchFamily="2" charset="-78"/>
              </a:rPr>
              <a:t>date. This financial statement is called a balance</a:t>
            </a:r>
            <a:r>
              <a:rPr lang="ar-YE" sz="1600" dirty="0">
                <a:solidFill>
                  <a:srgbClr val="0A1F61"/>
                </a:solidFill>
                <a:cs typeface="Tajawal ExtraBold" panose="00000800000000000000" pitchFamily="2" charset="-78"/>
              </a:rPr>
              <a:t> </a:t>
            </a:r>
            <a:r>
              <a:rPr lang="en-US" sz="1600" dirty="0">
                <a:solidFill>
                  <a:srgbClr val="0A1F61"/>
                </a:solidFill>
                <a:cs typeface="Tajawal ExtraBold" panose="00000800000000000000" pitchFamily="2" charset="-78"/>
              </a:rPr>
              <a:t>sheet because the two sides of the financial statement</a:t>
            </a:r>
            <a:r>
              <a:rPr lang="ar-YE" sz="1600" dirty="0">
                <a:solidFill>
                  <a:srgbClr val="0A1F61"/>
                </a:solidFill>
                <a:cs typeface="Tajawal ExtraBold" panose="00000800000000000000" pitchFamily="2" charset="-78"/>
              </a:rPr>
              <a:t> </a:t>
            </a:r>
            <a:r>
              <a:rPr lang="en-US" sz="1600" dirty="0">
                <a:solidFill>
                  <a:srgbClr val="0A1F61"/>
                </a:solidFill>
                <a:cs typeface="Tajawal ExtraBold" panose="00000800000000000000" pitchFamily="2" charset="-78"/>
              </a:rPr>
              <a:t>must be equal:</a:t>
            </a:r>
          </a:p>
          <a:p>
            <a:pPr algn="ctr">
              <a:lnSpc>
                <a:spcPct val="150000"/>
              </a:lnSpc>
            </a:pPr>
            <a:r>
              <a:rPr lang="en-US" sz="1600" b="1" dirty="0">
                <a:solidFill>
                  <a:srgbClr val="00B0F0"/>
                </a:solidFill>
                <a:cs typeface="Tajawal ExtraBold" panose="00000800000000000000" pitchFamily="2" charset="-78"/>
              </a:rPr>
              <a:t>Total assets = Total liabilities + Owners’ equity</a:t>
            </a:r>
            <a:endParaRPr lang="ar-YE" sz="1600" b="1" dirty="0">
              <a:solidFill>
                <a:srgbClr val="00B0F0"/>
              </a:solidFill>
              <a:cs typeface="Tajawal ExtraBold" panose="00000800000000000000" pitchFamily="2" charset="-78"/>
            </a:endParaRPr>
          </a:p>
        </p:txBody>
      </p:sp>
      <p:sp>
        <p:nvSpPr>
          <p:cNvPr id="15" name="TextBox 14">
            <a:extLst>
              <a:ext uri="{FF2B5EF4-FFF2-40B4-BE49-F238E27FC236}">
                <a16:creationId xmlns:a16="http://schemas.microsoft.com/office/drawing/2014/main" id="{C47D246F-9E97-F0A3-ED71-476C73F3B2F3}"/>
              </a:ext>
            </a:extLst>
          </p:cNvPr>
          <p:cNvSpPr txBox="1"/>
          <p:nvPr/>
        </p:nvSpPr>
        <p:spPr>
          <a:xfrm>
            <a:off x="6245525" y="2385112"/>
            <a:ext cx="5520906" cy="4154984"/>
          </a:xfrm>
          <a:prstGeom prst="rect">
            <a:avLst/>
          </a:prstGeom>
          <a:noFill/>
        </p:spPr>
        <p:txBody>
          <a:bodyPr wrap="square">
            <a:spAutoFit/>
          </a:bodyPr>
          <a:lstStyle/>
          <a:p>
            <a:pPr algn="r" rtl="1"/>
            <a:r>
              <a:rPr lang="ar-YE" sz="2400" dirty="0">
                <a:latin typeface="Traditional Arabic" panose="02020603050405020304" pitchFamily="18" charset="-78"/>
                <a:cs typeface="Traditional Arabic" panose="02020603050405020304" pitchFamily="18" charset="-78"/>
              </a:rPr>
              <a:t>شركات التأمين على الممتلكات والمسؤوليات لفهم العمليات المالية لشركة التأمين، من الضروري الاطلاع على البيانات المالية لشركة التأمين. هناك بيانان ماليان مهمان هما الميزانية العمومية وقائمة الدخل والمصروفات.</a:t>
            </a:r>
          </a:p>
          <a:p>
            <a:pPr algn="r" rtl="1"/>
            <a:r>
              <a:rPr lang="ar-YE" sz="2400" dirty="0">
                <a:solidFill>
                  <a:srgbClr val="00B0F0"/>
                </a:solidFill>
                <a:latin typeface="Traditional Arabic" panose="02020603050405020304" pitchFamily="18" charset="-78"/>
                <a:cs typeface="Traditional Arabic" panose="02020603050405020304" pitchFamily="18" charset="-78"/>
              </a:rPr>
              <a:t>الميزانية العمومية</a:t>
            </a:r>
          </a:p>
          <a:p>
            <a:pPr algn="r" rtl="1"/>
            <a:r>
              <a:rPr lang="ar-YE" sz="2400" dirty="0">
                <a:latin typeface="Traditional Arabic" panose="02020603050405020304" pitchFamily="18" charset="-78"/>
                <a:cs typeface="Traditional Arabic" panose="02020603050405020304" pitchFamily="18" charset="-78"/>
              </a:rPr>
              <a:t>الميزانية العمومية هي ملخص لما تمتلكه الشركة (الأصول)، وما عليها من التزامات (الخصوم)، والفرق بين إجمالي الأصول وإجمالي الخصوم (حقوق الملكية). تعرض الميزانية العمومية هذه القيم في تاريخ معين. يُطلق على هذا البيان المالي اسم "الميزانية العمومية" لأن جانبي البيان المالي يجب أن يكونا متساويين:</a:t>
            </a:r>
          </a:p>
          <a:p>
            <a:pPr algn="r" rtl="1"/>
            <a:r>
              <a:rPr lang="ar-YE" sz="2400" b="1" dirty="0">
                <a:solidFill>
                  <a:srgbClr val="00B0F0"/>
                </a:solidFill>
                <a:latin typeface="Traditional Arabic" panose="02020603050405020304" pitchFamily="18" charset="-78"/>
                <a:cs typeface="Traditional Arabic" panose="02020603050405020304" pitchFamily="18" charset="-78"/>
              </a:rPr>
              <a:t>إجمالي الأصول = إجمالي الخصوم + حقوق الملكية</a:t>
            </a:r>
            <a:endParaRPr lang="en-MY" sz="2400" b="1" dirty="0">
              <a:solidFill>
                <a:srgbClr val="00B0F0"/>
              </a:solidFill>
              <a:latin typeface="Traditional Arabic" panose="02020603050405020304" pitchFamily="18" charset="-78"/>
              <a:cs typeface="Traditional Arabic" panose="02020603050405020304" pitchFamily="18" charset="-78"/>
            </a:endParaRPr>
          </a:p>
        </p:txBody>
      </p:sp>
    </p:spTree>
    <p:extLst>
      <p:ext uri="{BB962C8B-B14F-4D97-AF65-F5344CB8AC3E}">
        <p14:creationId xmlns:p14="http://schemas.microsoft.com/office/powerpoint/2010/main" val="3331396494"/>
      </p:ext>
    </p:extLst>
  </p:cSld>
  <p:clrMapOvr>
    <a:masterClrMapping/>
  </p:clrMapOvr>
  <mc:AlternateContent xmlns:mc="http://schemas.openxmlformats.org/markup-compatibility/2006" xmlns:p14="http://schemas.microsoft.com/office/powerpoint/2010/main">
    <mc:Choice Requires="p14">
      <p:transition spd="slow" p14:dur="2000" advTm="174725"/>
    </mc:Choice>
    <mc:Fallback xmlns="">
      <p:transition spd="slow" advTm="174725"/>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8C9C6905-96B6-3DD2-F43C-9F4FB4B473D7}"/>
              </a:ext>
            </a:extLst>
          </p:cNvPr>
          <p:cNvSpPr txBox="1"/>
          <p:nvPr/>
        </p:nvSpPr>
        <p:spPr>
          <a:xfrm>
            <a:off x="2728537" y="523760"/>
            <a:ext cx="8528935" cy="1323439"/>
          </a:xfrm>
          <a:prstGeom prst="rect">
            <a:avLst/>
          </a:prstGeom>
          <a:solidFill>
            <a:srgbClr val="009EDE"/>
          </a:solidFill>
        </p:spPr>
        <p:txBody>
          <a:bodyPr wrap="square" rtlCol="0">
            <a:spAutoFit/>
          </a:bodyPr>
          <a:lstStyle/>
          <a:p>
            <a:pPr algn="ctr"/>
            <a:r>
              <a:rPr lang="en-US" sz="4000" b="1" dirty="0">
                <a:solidFill>
                  <a:schemeClr val="bg1"/>
                </a:solidFill>
                <a:latin typeface="Alexandria" charset="0"/>
              </a:rPr>
              <a:t>Balance Sheet</a:t>
            </a:r>
            <a:endParaRPr lang="ar-YE" sz="4000" b="1" dirty="0">
              <a:solidFill>
                <a:schemeClr val="bg1"/>
              </a:solidFill>
              <a:latin typeface="Alexandria" charset="0"/>
            </a:endParaRPr>
          </a:p>
          <a:p>
            <a:pPr algn="ctr"/>
            <a:r>
              <a:rPr lang="ar-YE" sz="4000" b="1" dirty="0">
                <a:solidFill>
                  <a:schemeClr val="bg1"/>
                </a:solidFill>
                <a:latin typeface="Traditional Arabic" panose="02020603050405020304" pitchFamily="18" charset="-78"/>
                <a:cs typeface="Traditional Arabic" panose="02020603050405020304" pitchFamily="18" charset="-78"/>
              </a:rPr>
              <a:t>الميزانية العمومية</a:t>
            </a:r>
            <a:endParaRPr lang="en-US" sz="4000" b="1" dirty="0">
              <a:solidFill>
                <a:schemeClr val="bg1"/>
              </a:solidFill>
              <a:latin typeface="Traditional Arabic" panose="02020603050405020304" pitchFamily="18" charset="-78"/>
              <a:cs typeface="Traditional Arabic" panose="02020603050405020304" pitchFamily="18" charset="-78"/>
            </a:endParaRPr>
          </a:p>
        </p:txBody>
      </p:sp>
      <p:pic>
        <p:nvPicPr>
          <p:cNvPr id="8" name="Picture 7">
            <a:extLst>
              <a:ext uri="{FF2B5EF4-FFF2-40B4-BE49-F238E27FC236}">
                <a16:creationId xmlns:a16="http://schemas.microsoft.com/office/drawing/2014/main" id="{1D080D8B-7AD8-4146-582D-3D85927B4E75}"/>
              </a:ext>
            </a:extLst>
          </p:cNvPr>
          <p:cNvPicPr>
            <a:picLocks noChangeAspect="1"/>
          </p:cNvPicPr>
          <p:nvPr/>
        </p:nvPicPr>
        <p:blipFill>
          <a:blip r:embed="rId3"/>
          <a:stretch>
            <a:fillRect/>
          </a:stretch>
        </p:blipFill>
        <p:spPr>
          <a:xfrm>
            <a:off x="1680908" y="2213219"/>
            <a:ext cx="9576564" cy="4143881"/>
          </a:xfrm>
          <a:prstGeom prst="rect">
            <a:avLst/>
          </a:prstGeom>
        </p:spPr>
      </p:pic>
    </p:spTree>
    <p:extLst>
      <p:ext uri="{BB962C8B-B14F-4D97-AF65-F5344CB8AC3E}">
        <p14:creationId xmlns:p14="http://schemas.microsoft.com/office/powerpoint/2010/main" val="2185380569"/>
      </p:ext>
    </p:extLst>
  </p:cSld>
  <p:clrMapOvr>
    <a:masterClrMapping/>
  </p:clrMapOvr>
  <mc:AlternateContent xmlns:mc="http://schemas.openxmlformats.org/markup-compatibility/2006" xmlns:p14="http://schemas.microsoft.com/office/powerpoint/2010/main">
    <mc:Choice Requires="p14">
      <p:transition spd="slow" p14:dur="2000" advTm="285374"/>
    </mc:Choice>
    <mc:Fallback xmlns="">
      <p:transition spd="slow" advTm="285374"/>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8C9C6905-96B6-3DD2-F43C-9F4FB4B473D7}"/>
              </a:ext>
            </a:extLst>
          </p:cNvPr>
          <p:cNvSpPr txBox="1"/>
          <p:nvPr/>
        </p:nvSpPr>
        <p:spPr>
          <a:xfrm>
            <a:off x="2843376" y="617697"/>
            <a:ext cx="8528935" cy="1077218"/>
          </a:xfrm>
          <a:prstGeom prst="rect">
            <a:avLst/>
          </a:prstGeom>
          <a:solidFill>
            <a:srgbClr val="009EDE"/>
          </a:solidFill>
        </p:spPr>
        <p:txBody>
          <a:bodyPr wrap="square" rtlCol="0">
            <a:spAutoFit/>
          </a:bodyPr>
          <a:lstStyle/>
          <a:p>
            <a:pPr algn="ctr"/>
            <a:r>
              <a:rPr lang="en-US" sz="3200" b="1" dirty="0">
                <a:solidFill>
                  <a:schemeClr val="bg1"/>
                </a:solidFill>
                <a:latin typeface="Alexandria" charset="0"/>
              </a:rPr>
              <a:t>Assets</a:t>
            </a:r>
            <a:endParaRPr lang="ar-YE" sz="3200" b="1" dirty="0">
              <a:solidFill>
                <a:schemeClr val="bg1"/>
              </a:solidFill>
              <a:latin typeface="Alexandria" charset="0"/>
            </a:endParaRPr>
          </a:p>
          <a:p>
            <a:pPr algn="ctr"/>
            <a:r>
              <a:rPr lang="ar-YE" sz="3200" b="1" dirty="0">
                <a:solidFill>
                  <a:schemeClr val="bg1"/>
                </a:solidFill>
                <a:latin typeface="Traditional Arabic" panose="02020603050405020304" pitchFamily="18" charset="-78"/>
                <a:cs typeface="Traditional Arabic" panose="02020603050405020304" pitchFamily="18" charset="-78"/>
              </a:rPr>
              <a:t>الأصول</a:t>
            </a:r>
            <a:endParaRPr lang="en-US" sz="3200" b="1" dirty="0">
              <a:solidFill>
                <a:schemeClr val="bg1"/>
              </a:solidFill>
              <a:latin typeface="Traditional Arabic" panose="02020603050405020304" pitchFamily="18" charset="-78"/>
              <a:cs typeface="Traditional Arabic" panose="02020603050405020304" pitchFamily="18" charset="-78"/>
            </a:endParaRPr>
          </a:p>
        </p:txBody>
      </p:sp>
      <p:sp>
        <p:nvSpPr>
          <p:cNvPr id="9" name="TextBox 8">
            <a:extLst>
              <a:ext uri="{FF2B5EF4-FFF2-40B4-BE49-F238E27FC236}">
                <a16:creationId xmlns:a16="http://schemas.microsoft.com/office/drawing/2014/main" id="{08C45006-6CD2-1F25-3628-16DF202DBB76}"/>
              </a:ext>
            </a:extLst>
          </p:cNvPr>
          <p:cNvSpPr txBox="1"/>
          <p:nvPr/>
        </p:nvSpPr>
        <p:spPr>
          <a:xfrm>
            <a:off x="570093" y="1524573"/>
            <a:ext cx="5596670" cy="5122941"/>
          </a:xfrm>
          <a:prstGeom prst="rect">
            <a:avLst/>
          </a:prstGeom>
          <a:noFill/>
        </p:spPr>
        <p:txBody>
          <a:bodyPr wrap="square">
            <a:spAutoFit/>
          </a:bodyPr>
          <a:lstStyle/>
          <a:p>
            <a:pPr algn="l">
              <a:lnSpc>
                <a:spcPct val="150000"/>
              </a:lnSpc>
            </a:pPr>
            <a:r>
              <a:rPr lang="en-US" sz="2000" dirty="0">
                <a:solidFill>
                  <a:srgbClr val="0A1F61"/>
                </a:solidFill>
                <a:cs typeface="Tajawal ExtraBold" panose="00000800000000000000" pitchFamily="2" charset="-78"/>
              </a:rPr>
              <a:t>The primary assets for an insurance company</a:t>
            </a:r>
            <a:r>
              <a:rPr lang="ar-YE" sz="2000" dirty="0">
                <a:solidFill>
                  <a:srgbClr val="0A1F61"/>
                </a:solidFill>
                <a:cs typeface="Tajawal ExtraBold" panose="00000800000000000000" pitchFamily="2" charset="-78"/>
              </a:rPr>
              <a:t> </a:t>
            </a:r>
            <a:r>
              <a:rPr lang="en-US" sz="2000" dirty="0">
                <a:solidFill>
                  <a:srgbClr val="0A1F61"/>
                </a:solidFill>
                <a:cs typeface="Tajawal ExtraBold" panose="00000800000000000000" pitchFamily="2" charset="-78"/>
              </a:rPr>
              <a:t>are financial assets. An insurance company invests</a:t>
            </a:r>
            <a:r>
              <a:rPr lang="ar-YE" sz="2000" dirty="0">
                <a:solidFill>
                  <a:srgbClr val="0A1F61"/>
                </a:solidFill>
                <a:cs typeface="Tajawal ExtraBold" panose="00000800000000000000" pitchFamily="2" charset="-78"/>
              </a:rPr>
              <a:t> </a:t>
            </a:r>
            <a:r>
              <a:rPr lang="en-US" sz="2000" dirty="0">
                <a:solidFill>
                  <a:srgbClr val="0A1F61"/>
                </a:solidFill>
                <a:cs typeface="Tajawal ExtraBold" panose="00000800000000000000" pitchFamily="2" charset="-78"/>
              </a:rPr>
              <a:t>premium dollars and retained earnings in financial</a:t>
            </a:r>
            <a:r>
              <a:rPr lang="ar-YE" sz="2000" dirty="0">
                <a:solidFill>
                  <a:srgbClr val="0A1F61"/>
                </a:solidFill>
                <a:cs typeface="Tajawal ExtraBold" panose="00000800000000000000" pitchFamily="2" charset="-78"/>
              </a:rPr>
              <a:t> </a:t>
            </a:r>
            <a:r>
              <a:rPr lang="en-US" sz="2000" dirty="0">
                <a:solidFill>
                  <a:srgbClr val="0A1F61"/>
                </a:solidFill>
                <a:cs typeface="Tajawal ExtraBold" panose="00000800000000000000" pitchFamily="2" charset="-78"/>
              </a:rPr>
              <a:t>assets. These investments also provide an important</a:t>
            </a:r>
            <a:r>
              <a:rPr lang="ar-YE" sz="2000" dirty="0">
                <a:solidFill>
                  <a:srgbClr val="0A1F61"/>
                </a:solidFill>
                <a:cs typeface="Tajawal ExtraBold" panose="00000800000000000000" pitchFamily="2" charset="-78"/>
              </a:rPr>
              <a:t> </a:t>
            </a:r>
            <a:r>
              <a:rPr lang="en-US" sz="2000" dirty="0">
                <a:solidFill>
                  <a:srgbClr val="0A1F61"/>
                </a:solidFill>
                <a:cs typeface="Tajawal ExtraBold" panose="00000800000000000000" pitchFamily="2" charset="-78"/>
              </a:rPr>
              <a:t>source of income for an insurer. As with most insurance</a:t>
            </a:r>
            <a:r>
              <a:rPr lang="ar-YE" sz="2000" dirty="0">
                <a:solidFill>
                  <a:srgbClr val="0A1F61"/>
                </a:solidFill>
                <a:cs typeface="Tajawal ExtraBold" panose="00000800000000000000" pitchFamily="2" charset="-78"/>
              </a:rPr>
              <a:t> </a:t>
            </a:r>
            <a:r>
              <a:rPr lang="en-US" sz="2000" dirty="0">
                <a:solidFill>
                  <a:srgbClr val="0A1F61"/>
                </a:solidFill>
                <a:cs typeface="Tajawal ExtraBold" panose="00000800000000000000" pitchFamily="2" charset="-78"/>
              </a:rPr>
              <a:t>companies, ABC’s primary investment holding is</a:t>
            </a:r>
            <a:r>
              <a:rPr lang="ar-YE" sz="2000" dirty="0">
                <a:solidFill>
                  <a:srgbClr val="0A1F61"/>
                </a:solidFill>
                <a:cs typeface="Tajawal ExtraBold" panose="00000800000000000000" pitchFamily="2" charset="-78"/>
              </a:rPr>
              <a:t> </a:t>
            </a:r>
            <a:r>
              <a:rPr lang="en-US" sz="2000" dirty="0">
                <a:solidFill>
                  <a:srgbClr val="0A1F61"/>
                </a:solidFill>
                <a:cs typeface="Tajawal ExtraBold" panose="00000800000000000000" pitchFamily="2" charset="-78"/>
              </a:rPr>
              <a:t>bonds. Other investments are in common and preferred</a:t>
            </a:r>
            <a:r>
              <a:rPr lang="ar-YE" sz="2000" dirty="0">
                <a:solidFill>
                  <a:srgbClr val="0A1F61"/>
                </a:solidFill>
                <a:cs typeface="Tajawal ExtraBold" panose="00000800000000000000" pitchFamily="2" charset="-78"/>
              </a:rPr>
              <a:t> </a:t>
            </a:r>
            <a:r>
              <a:rPr lang="en-US" sz="2000" dirty="0">
                <a:solidFill>
                  <a:srgbClr val="0A1F61"/>
                </a:solidFill>
                <a:cs typeface="Tajawal ExtraBold" panose="00000800000000000000" pitchFamily="2" charset="-78"/>
              </a:rPr>
              <a:t>stock, real estate, mortgage-backed securities,</a:t>
            </a:r>
            <a:r>
              <a:rPr lang="ar-YE" sz="2000" dirty="0">
                <a:solidFill>
                  <a:srgbClr val="0A1F61"/>
                </a:solidFill>
                <a:cs typeface="Tajawal ExtraBold" panose="00000800000000000000" pitchFamily="2" charset="-78"/>
              </a:rPr>
              <a:t> </a:t>
            </a:r>
            <a:r>
              <a:rPr lang="en-US" sz="2000" dirty="0">
                <a:solidFill>
                  <a:srgbClr val="0A1F61"/>
                </a:solidFill>
                <a:cs typeface="Tajawal ExtraBold" panose="00000800000000000000" pitchFamily="2" charset="-78"/>
              </a:rPr>
              <a:t>marketable securities, and cash/cash equivalents. The</a:t>
            </a:r>
            <a:r>
              <a:rPr lang="ar-YE" sz="2000" dirty="0">
                <a:solidFill>
                  <a:srgbClr val="0A1F61"/>
                </a:solidFill>
                <a:cs typeface="Tajawal ExtraBold" panose="00000800000000000000" pitchFamily="2" charset="-78"/>
              </a:rPr>
              <a:t> </a:t>
            </a:r>
            <a:r>
              <a:rPr lang="en-MY" sz="2000" dirty="0">
                <a:solidFill>
                  <a:srgbClr val="0A1F61"/>
                </a:solidFill>
                <a:cs typeface="Tajawal ExtraBold" panose="00000800000000000000" pitchFamily="2" charset="-78"/>
              </a:rPr>
              <a:t>company’s assets total $440 million.</a:t>
            </a:r>
          </a:p>
        </p:txBody>
      </p:sp>
      <p:sp>
        <p:nvSpPr>
          <p:cNvPr id="10" name="TextBox 9">
            <a:extLst>
              <a:ext uri="{FF2B5EF4-FFF2-40B4-BE49-F238E27FC236}">
                <a16:creationId xmlns:a16="http://schemas.microsoft.com/office/drawing/2014/main" id="{0140A5AA-ED43-1533-25A1-27C147B05D80}"/>
              </a:ext>
            </a:extLst>
          </p:cNvPr>
          <p:cNvSpPr txBox="1"/>
          <p:nvPr/>
        </p:nvSpPr>
        <p:spPr>
          <a:xfrm>
            <a:off x="6391049" y="1970612"/>
            <a:ext cx="5366755" cy="4401205"/>
          </a:xfrm>
          <a:prstGeom prst="rect">
            <a:avLst/>
          </a:prstGeom>
          <a:noFill/>
        </p:spPr>
        <p:txBody>
          <a:bodyPr wrap="square">
            <a:spAutoFit/>
          </a:bodyPr>
          <a:lstStyle/>
          <a:p>
            <a:pPr algn="r" rtl="1"/>
            <a:r>
              <a:rPr lang="ar-YE" sz="2800" dirty="0">
                <a:latin typeface="Traditional Arabic" panose="02020603050405020304" pitchFamily="18" charset="-78"/>
                <a:cs typeface="Traditional Arabic" panose="02020603050405020304" pitchFamily="18" charset="-78"/>
              </a:rPr>
              <a:t>الأصول الرئيسية لشركة التأمين هي الأصول المالية. تقوم شركة التأمين باستثمار أموال الأقساط والأرباح المحتجزة في الأصول المالية. تشكل هذه الاستثمارات أيضًا مصدرًا مهمًا للدخل لشركة التأمين. وكما هو الحال مع معظم شركات التأمين، فإن الاستثمارات الرئيسية لشركة </a:t>
            </a:r>
            <a:r>
              <a:rPr lang="en-MY" sz="2800" dirty="0">
                <a:latin typeface="Traditional Arabic" panose="02020603050405020304" pitchFamily="18" charset="-78"/>
                <a:cs typeface="Traditional Arabic" panose="02020603050405020304" pitchFamily="18" charset="-78"/>
              </a:rPr>
              <a:t>ABC </a:t>
            </a:r>
            <a:r>
              <a:rPr lang="ar-YE" sz="2800" dirty="0">
                <a:latin typeface="Traditional Arabic" panose="02020603050405020304" pitchFamily="18" charset="-78"/>
                <a:cs typeface="Traditional Arabic" panose="02020603050405020304" pitchFamily="18" charset="-78"/>
              </a:rPr>
              <a:t>تتمثل في السندات. وتشمل الاستثمارات الأخرى الأسهم العادية والممتازة، والعقارات، والأوراق المالية المدعومة بالرهن العقاري، والأوراق المالية القابلة للتداول، والنقد والنقد المكافئ. وتبلغ إجمالي أصول الشركة 440 مليون دولار.</a:t>
            </a:r>
            <a:endParaRPr lang="en-MY" sz="2800" dirty="0">
              <a:latin typeface="Traditional Arabic" panose="02020603050405020304" pitchFamily="18" charset="-78"/>
              <a:cs typeface="Traditional Arabic" panose="02020603050405020304" pitchFamily="18" charset="-78"/>
            </a:endParaRPr>
          </a:p>
        </p:txBody>
      </p:sp>
    </p:spTree>
    <p:extLst>
      <p:ext uri="{BB962C8B-B14F-4D97-AF65-F5344CB8AC3E}">
        <p14:creationId xmlns:p14="http://schemas.microsoft.com/office/powerpoint/2010/main" val="3365837662"/>
      </p:ext>
    </p:extLst>
  </p:cSld>
  <p:clrMapOvr>
    <a:masterClrMapping/>
  </p:clrMapOvr>
  <mc:AlternateContent xmlns:mc="http://schemas.openxmlformats.org/markup-compatibility/2006" xmlns:p14="http://schemas.microsoft.com/office/powerpoint/2010/main">
    <mc:Choice Requires="p14">
      <p:transition spd="slow" p14:dur="2000" advTm="140577"/>
    </mc:Choice>
    <mc:Fallback xmlns="">
      <p:transition spd="slow" advTm="140577"/>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9" y="500900"/>
            <a:ext cx="9217890"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8C9C6905-96B6-3DD2-F43C-9F4FB4B473D7}"/>
              </a:ext>
            </a:extLst>
          </p:cNvPr>
          <p:cNvSpPr txBox="1"/>
          <p:nvPr/>
        </p:nvSpPr>
        <p:spPr>
          <a:xfrm>
            <a:off x="2867139" y="617697"/>
            <a:ext cx="8528935" cy="1323439"/>
          </a:xfrm>
          <a:prstGeom prst="rect">
            <a:avLst/>
          </a:prstGeom>
          <a:solidFill>
            <a:srgbClr val="009EDE"/>
          </a:solidFill>
        </p:spPr>
        <p:txBody>
          <a:bodyPr wrap="square" rtlCol="0">
            <a:spAutoFit/>
          </a:bodyPr>
          <a:lstStyle/>
          <a:p>
            <a:pPr algn="ctr"/>
            <a:r>
              <a:rPr lang="en-US" sz="4000" b="1" dirty="0">
                <a:solidFill>
                  <a:schemeClr val="bg1"/>
                </a:solidFill>
                <a:latin typeface="Alexandria" charset="0"/>
              </a:rPr>
              <a:t>Liabilities</a:t>
            </a:r>
            <a:endParaRPr lang="ar-YE" sz="4000" b="1" dirty="0">
              <a:solidFill>
                <a:schemeClr val="bg1"/>
              </a:solidFill>
              <a:latin typeface="Alexandria" charset="0"/>
            </a:endParaRPr>
          </a:p>
          <a:p>
            <a:pPr algn="ctr"/>
            <a:r>
              <a:rPr lang="ar-YE" sz="4000" b="1" dirty="0">
                <a:solidFill>
                  <a:schemeClr val="bg1"/>
                </a:solidFill>
                <a:latin typeface="Traditional Arabic" panose="02020603050405020304" pitchFamily="18" charset="-78"/>
                <a:cs typeface="Traditional Arabic" panose="02020603050405020304" pitchFamily="18" charset="-78"/>
              </a:rPr>
              <a:t>الخصوم</a:t>
            </a:r>
            <a:endParaRPr lang="en-US" sz="4000" b="1" dirty="0">
              <a:solidFill>
                <a:schemeClr val="bg1"/>
              </a:solidFill>
              <a:latin typeface="Traditional Arabic" panose="02020603050405020304" pitchFamily="18" charset="-78"/>
              <a:cs typeface="Traditional Arabic" panose="02020603050405020304" pitchFamily="18" charset="-78"/>
            </a:endParaRPr>
          </a:p>
        </p:txBody>
      </p:sp>
      <p:sp>
        <p:nvSpPr>
          <p:cNvPr id="9" name="TextBox 8">
            <a:extLst>
              <a:ext uri="{FF2B5EF4-FFF2-40B4-BE49-F238E27FC236}">
                <a16:creationId xmlns:a16="http://schemas.microsoft.com/office/drawing/2014/main" id="{08C45006-6CD2-1F25-3628-16DF202DBB76}"/>
              </a:ext>
            </a:extLst>
          </p:cNvPr>
          <p:cNvSpPr txBox="1"/>
          <p:nvPr/>
        </p:nvSpPr>
        <p:spPr>
          <a:xfrm>
            <a:off x="244416" y="2191308"/>
            <a:ext cx="5607169" cy="4366708"/>
          </a:xfrm>
          <a:prstGeom prst="rect">
            <a:avLst/>
          </a:prstGeom>
          <a:noFill/>
        </p:spPr>
        <p:txBody>
          <a:bodyPr wrap="square">
            <a:spAutoFit/>
          </a:bodyPr>
          <a:lstStyle/>
          <a:p>
            <a:pPr algn="l">
              <a:lnSpc>
                <a:spcPct val="150000"/>
              </a:lnSpc>
            </a:pPr>
            <a:r>
              <a:rPr lang="en-US" sz="1700" dirty="0">
                <a:solidFill>
                  <a:srgbClr val="0A1F61"/>
                </a:solidFill>
                <a:cs typeface="Tajawal ExtraBold" panose="00000800000000000000" pitchFamily="2" charset="-78"/>
              </a:rPr>
              <a:t>Although the assets of an insurance company</a:t>
            </a:r>
            <a:r>
              <a:rPr lang="ar-YE" sz="1700" dirty="0">
                <a:solidFill>
                  <a:srgbClr val="0A1F61"/>
                </a:solidFill>
                <a:cs typeface="Tajawal ExtraBold" panose="00000800000000000000" pitchFamily="2" charset="-78"/>
              </a:rPr>
              <a:t> </a:t>
            </a:r>
            <a:r>
              <a:rPr lang="en-US" sz="1700" dirty="0">
                <a:solidFill>
                  <a:srgbClr val="0A1F61"/>
                </a:solidFill>
                <a:cs typeface="Tajawal ExtraBold" panose="00000800000000000000" pitchFamily="2" charset="-78"/>
              </a:rPr>
              <a:t>are relatively straightforward, the liabilities are</a:t>
            </a:r>
            <a:r>
              <a:rPr lang="ar-YE" sz="1700" dirty="0">
                <a:solidFill>
                  <a:srgbClr val="0A1F61"/>
                </a:solidFill>
                <a:cs typeface="Tajawal ExtraBold" panose="00000800000000000000" pitchFamily="2" charset="-78"/>
              </a:rPr>
              <a:t> </a:t>
            </a:r>
            <a:r>
              <a:rPr lang="en-US" sz="1700" dirty="0">
                <a:solidFill>
                  <a:srgbClr val="0A1F61"/>
                </a:solidFill>
                <a:cs typeface="Tajawal ExtraBold" panose="00000800000000000000" pitchFamily="2" charset="-78"/>
              </a:rPr>
              <a:t>more complex. An insurer is required by law to maintain</a:t>
            </a:r>
            <a:r>
              <a:rPr lang="ar-YE" sz="1700" dirty="0">
                <a:solidFill>
                  <a:srgbClr val="0A1F61"/>
                </a:solidFill>
                <a:cs typeface="Tajawal ExtraBold" panose="00000800000000000000" pitchFamily="2" charset="-78"/>
              </a:rPr>
              <a:t> </a:t>
            </a:r>
            <a:r>
              <a:rPr lang="en-US" sz="1700" dirty="0">
                <a:solidFill>
                  <a:srgbClr val="0A1F61"/>
                </a:solidFill>
                <a:cs typeface="Tajawal ExtraBold" panose="00000800000000000000" pitchFamily="2" charset="-78"/>
              </a:rPr>
              <a:t>certain reserves on its balance sheet. Because premiums</a:t>
            </a:r>
          </a:p>
          <a:p>
            <a:pPr algn="l">
              <a:lnSpc>
                <a:spcPct val="150000"/>
              </a:lnSpc>
            </a:pPr>
            <a:r>
              <a:rPr lang="en-US" sz="1700" dirty="0">
                <a:solidFill>
                  <a:srgbClr val="0A1F61"/>
                </a:solidFill>
                <a:cs typeface="Tajawal ExtraBold" panose="00000800000000000000" pitchFamily="2" charset="-78"/>
              </a:rPr>
              <a:t>are paid in advance, but the period of</a:t>
            </a:r>
            <a:r>
              <a:rPr lang="ar-YE" sz="1700" dirty="0">
                <a:solidFill>
                  <a:srgbClr val="0A1F61"/>
                </a:solidFill>
                <a:cs typeface="Tajawal ExtraBold" panose="00000800000000000000" pitchFamily="2" charset="-78"/>
              </a:rPr>
              <a:t> </a:t>
            </a:r>
            <a:r>
              <a:rPr lang="en-US" sz="1700" dirty="0">
                <a:solidFill>
                  <a:srgbClr val="0A1F61"/>
                </a:solidFill>
                <a:cs typeface="Tajawal ExtraBold" panose="00000800000000000000" pitchFamily="2" charset="-78"/>
              </a:rPr>
              <a:t>protection extends into the future, an insurer must</a:t>
            </a:r>
            <a:r>
              <a:rPr lang="ar-YE" sz="1700" dirty="0">
                <a:solidFill>
                  <a:srgbClr val="0A1F61"/>
                </a:solidFill>
                <a:cs typeface="Tajawal ExtraBold" panose="00000800000000000000" pitchFamily="2" charset="-78"/>
              </a:rPr>
              <a:t> </a:t>
            </a:r>
            <a:r>
              <a:rPr lang="en-US" sz="1700" dirty="0">
                <a:solidFill>
                  <a:srgbClr val="0A1F61"/>
                </a:solidFill>
                <a:cs typeface="Tajawal ExtraBold" panose="00000800000000000000" pitchFamily="2" charset="-78"/>
              </a:rPr>
              <a:t>establish reserves to assure that premiums collected in</a:t>
            </a:r>
            <a:r>
              <a:rPr lang="ar-YE" sz="1700" dirty="0">
                <a:solidFill>
                  <a:srgbClr val="0A1F61"/>
                </a:solidFill>
                <a:cs typeface="Tajawal ExtraBold" panose="00000800000000000000" pitchFamily="2" charset="-78"/>
              </a:rPr>
              <a:t> </a:t>
            </a:r>
            <a:r>
              <a:rPr lang="en-US" sz="1700" dirty="0">
                <a:solidFill>
                  <a:srgbClr val="0A1F61"/>
                </a:solidFill>
                <a:cs typeface="Tajawal ExtraBold" panose="00000800000000000000" pitchFamily="2" charset="-78"/>
              </a:rPr>
              <a:t>advance will be available to pay future losses. A property</a:t>
            </a:r>
            <a:r>
              <a:rPr lang="ar-YE" sz="1700" dirty="0">
                <a:solidFill>
                  <a:srgbClr val="0A1F61"/>
                </a:solidFill>
                <a:cs typeface="Tajawal ExtraBold" panose="00000800000000000000" pitchFamily="2" charset="-78"/>
              </a:rPr>
              <a:t> </a:t>
            </a:r>
            <a:r>
              <a:rPr lang="en-US" sz="1700" dirty="0">
                <a:solidFill>
                  <a:srgbClr val="0A1F61"/>
                </a:solidFill>
                <a:cs typeface="Tajawal ExtraBold" panose="00000800000000000000" pitchFamily="2" charset="-78"/>
              </a:rPr>
              <a:t>and casualty insurer is required to maintain two</a:t>
            </a:r>
            <a:r>
              <a:rPr lang="ar-YE" sz="1700" dirty="0">
                <a:solidFill>
                  <a:srgbClr val="0A1F61"/>
                </a:solidFill>
                <a:cs typeface="Tajawal ExtraBold" panose="00000800000000000000" pitchFamily="2" charset="-78"/>
              </a:rPr>
              <a:t> </a:t>
            </a:r>
            <a:r>
              <a:rPr lang="en-US" sz="1700" dirty="0">
                <a:solidFill>
                  <a:srgbClr val="0A1F61"/>
                </a:solidFill>
                <a:cs typeface="Tajawal ExtraBold" panose="00000800000000000000" pitchFamily="2" charset="-78"/>
              </a:rPr>
              <a:t>principal types of financial reserves:</a:t>
            </a:r>
            <a:r>
              <a:rPr lang="ar-YE" sz="1700" dirty="0">
                <a:solidFill>
                  <a:srgbClr val="0A1F61"/>
                </a:solidFill>
                <a:cs typeface="Tajawal ExtraBold" panose="00000800000000000000" pitchFamily="2" charset="-78"/>
              </a:rPr>
              <a:t> </a:t>
            </a:r>
            <a:endParaRPr lang="en-US" sz="1700" dirty="0">
              <a:solidFill>
                <a:srgbClr val="0A1F61"/>
              </a:solidFill>
              <a:cs typeface="Tajawal ExtraBold" panose="00000800000000000000" pitchFamily="2" charset="-78"/>
            </a:endParaRPr>
          </a:p>
          <a:p>
            <a:pPr algn="l">
              <a:lnSpc>
                <a:spcPct val="150000"/>
              </a:lnSpc>
            </a:pPr>
            <a:r>
              <a:rPr lang="en-US" sz="1700" dirty="0">
                <a:solidFill>
                  <a:srgbClr val="0A1F61"/>
                </a:solidFill>
                <a:cs typeface="Tajawal ExtraBold" panose="00000800000000000000" pitchFamily="2" charset="-78"/>
              </a:rPr>
              <a:t>1- Loss Reserves.</a:t>
            </a:r>
          </a:p>
          <a:p>
            <a:pPr algn="l">
              <a:lnSpc>
                <a:spcPct val="150000"/>
              </a:lnSpc>
            </a:pPr>
            <a:r>
              <a:rPr lang="en-US" sz="1700" dirty="0">
                <a:solidFill>
                  <a:srgbClr val="0A1F61"/>
                </a:solidFill>
                <a:cs typeface="Tajawal ExtraBold" panose="00000800000000000000" pitchFamily="2" charset="-78"/>
              </a:rPr>
              <a:t>2- Unearned Premium Reserve.</a:t>
            </a:r>
            <a:endParaRPr lang="ar-YE" sz="1700" dirty="0">
              <a:solidFill>
                <a:srgbClr val="0A1F61"/>
              </a:solidFill>
              <a:cs typeface="Tajawal ExtraBold" panose="00000800000000000000" pitchFamily="2" charset="-78"/>
            </a:endParaRPr>
          </a:p>
        </p:txBody>
      </p:sp>
      <p:sp>
        <p:nvSpPr>
          <p:cNvPr id="10" name="TextBox 9">
            <a:extLst>
              <a:ext uri="{FF2B5EF4-FFF2-40B4-BE49-F238E27FC236}">
                <a16:creationId xmlns:a16="http://schemas.microsoft.com/office/drawing/2014/main" id="{7BA46F8C-BA51-3AFE-B0A8-653C91072D22}"/>
              </a:ext>
            </a:extLst>
          </p:cNvPr>
          <p:cNvSpPr txBox="1"/>
          <p:nvPr/>
        </p:nvSpPr>
        <p:spPr>
          <a:xfrm>
            <a:off x="6150632" y="2389503"/>
            <a:ext cx="5796952" cy="4401205"/>
          </a:xfrm>
          <a:prstGeom prst="rect">
            <a:avLst/>
          </a:prstGeom>
          <a:noFill/>
        </p:spPr>
        <p:txBody>
          <a:bodyPr wrap="square">
            <a:spAutoFit/>
          </a:bodyPr>
          <a:lstStyle/>
          <a:p>
            <a:pPr algn="r" rtl="1"/>
            <a:r>
              <a:rPr lang="ar-YE" sz="2800" dirty="0">
                <a:latin typeface="Traditional Arabic" panose="02020603050405020304" pitchFamily="18" charset="-78"/>
                <a:cs typeface="Traditional Arabic" panose="02020603050405020304" pitchFamily="18" charset="-78"/>
              </a:rPr>
              <a:t>على الرغم من أن أصول شركة التأمين بسيطة نسبيًا، إلا أن التزاماتها أكثر تعقيدًا. يُطلب من شركة التأمين قانونيًا الاحتفاظ باحتياطيات معينة في ميزانيتها العمومية. نظرًا لأن الأقساط تُدفع مسبقًا، بينما تمتد فترة الحماية إلى المستقبل، يجب على شركة التأمين أن تنشئ احتياطيات لضمان أن الأقساط التي جُمعت مسبقًا ستكون متاحة لتغطية الخسائر المستقبلية. يُطلب من شركة التأمين على الممتلكات والحوادث الاحتفاظ بنوعين رئيسيين من الاحتياطيات المالية:</a:t>
            </a:r>
          </a:p>
          <a:p>
            <a:pPr algn="r" rtl="1"/>
            <a:r>
              <a:rPr lang="ar-YE" sz="2800" dirty="0">
                <a:latin typeface="Traditional Arabic" panose="02020603050405020304" pitchFamily="18" charset="-78"/>
                <a:cs typeface="Traditional Arabic" panose="02020603050405020304" pitchFamily="18" charset="-78"/>
              </a:rPr>
              <a:t>1- احتياطيات الخسائر.</a:t>
            </a:r>
          </a:p>
          <a:p>
            <a:pPr algn="r" rtl="1"/>
            <a:r>
              <a:rPr lang="ar-YE" sz="2800" dirty="0">
                <a:latin typeface="Traditional Arabic" panose="02020603050405020304" pitchFamily="18" charset="-78"/>
                <a:cs typeface="Traditional Arabic" panose="02020603050405020304" pitchFamily="18" charset="-78"/>
              </a:rPr>
              <a:t>2- احتياطي الأقساط غير المكتسبة.</a:t>
            </a:r>
            <a:endParaRPr lang="en-MY" sz="2800" dirty="0">
              <a:latin typeface="Traditional Arabic" panose="02020603050405020304" pitchFamily="18" charset="-78"/>
              <a:cs typeface="Traditional Arabic" panose="02020603050405020304" pitchFamily="18" charset="-78"/>
            </a:endParaRPr>
          </a:p>
        </p:txBody>
      </p:sp>
    </p:spTree>
    <p:extLst>
      <p:ext uri="{BB962C8B-B14F-4D97-AF65-F5344CB8AC3E}">
        <p14:creationId xmlns:p14="http://schemas.microsoft.com/office/powerpoint/2010/main" val="1362438143"/>
      </p:ext>
    </p:extLst>
  </p:cSld>
  <p:clrMapOvr>
    <a:masterClrMapping/>
  </p:clrMapOvr>
  <mc:AlternateContent xmlns:mc="http://schemas.openxmlformats.org/markup-compatibility/2006" xmlns:p14="http://schemas.microsoft.com/office/powerpoint/2010/main">
    <mc:Choice Requires="p14">
      <p:transition spd="slow" p14:dur="2000" advTm="288529"/>
    </mc:Choice>
    <mc:Fallback xmlns="">
      <p:transition spd="slow" advTm="288529"/>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938539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8C9C6905-96B6-3DD2-F43C-9F4FB4B473D7}"/>
              </a:ext>
            </a:extLst>
          </p:cNvPr>
          <p:cNvSpPr txBox="1"/>
          <p:nvPr/>
        </p:nvSpPr>
        <p:spPr>
          <a:xfrm>
            <a:off x="2828497" y="546619"/>
            <a:ext cx="8472107" cy="1323439"/>
          </a:xfrm>
          <a:prstGeom prst="rect">
            <a:avLst/>
          </a:prstGeom>
          <a:solidFill>
            <a:srgbClr val="009EDE"/>
          </a:solidFill>
        </p:spPr>
        <p:txBody>
          <a:bodyPr wrap="square" rtlCol="0">
            <a:spAutoFit/>
          </a:bodyPr>
          <a:lstStyle/>
          <a:p>
            <a:pPr algn="ctr"/>
            <a:r>
              <a:rPr lang="en-US" sz="4000" b="1" dirty="0">
                <a:solidFill>
                  <a:schemeClr val="bg1"/>
                </a:solidFill>
                <a:latin typeface="Alexandria" charset="0"/>
              </a:rPr>
              <a:t>Income and Expense Statement</a:t>
            </a:r>
          </a:p>
          <a:p>
            <a:pPr algn="ctr"/>
            <a:r>
              <a:rPr lang="ar-YE" sz="4000" b="1" dirty="0">
                <a:solidFill>
                  <a:schemeClr val="bg1"/>
                </a:solidFill>
                <a:latin typeface="Traditional Arabic" panose="02020603050405020304" pitchFamily="18" charset="-78"/>
                <a:cs typeface="Traditional Arabic" panose="02020603050405020304" pitchFamily="18" charset="-78"/>
              </a:rPr>
              <a:t>قائمة الدخل والمصروفات</a:t>
            </a:r>
            <a:endParaRPr lang="en-US" sz="4000" b="1" dirty="0">
              <a:solidFill>
                <a:schemeClr val="bg1"/>
              </a:solidFill>
              <a:latin typeface="Traditional Arabic" panose="02020603050405020304" pitchFamily="18" charset="-78"/>
              <a:cs typeface="Traditional Arabic" panose="02020603050405020304" pitchFamily="18" charset="-78"/>
            </a:endParaRPr>
          </a:p>
        </p:txBody>
      </p:sp>
      <p:sp>
        <p:nvSpPr>
          <p:cNvPr id="9" name="TextBox 8">
            <a:extLst>
              <a:ext uri="{FF2B5EF4-FFF2-40B4-BE49-F238E27FC236}">
                <a16:creationId xmlns:a16="http://schemas.microsoft.com/office/drawing/2014/main" id="{08C45006-6CD2-1F25-3628-16DF202DBB76}"/>
              </a:ext>
            </a:extLst>
          </p:cNvPr>
          <p:cNvSpPr txBox="1"/>
          <p:nvPr/>
        </p:nvSpPr>
        <p:spPr>
          <a:xfrm>
            <a:off x="557843" y="2045174"/>
            <a:ext cx="5759569" cy="4618059"/>
          </a:xfrm>
          <a:prstGeom prst="rect">
            <a:avLst/>
          </a:prstGeom>
          <a:noFill/>
        </p:spPr>
        <p:txBody>
          <a:bodyPr wrap="square">
            <a:spAutoFit/>
          </a:bodyPr>
          <a:lstStyle/>
          <a:p>
            <a:pPr algn="l">
              <a:lnSpc>
                <a:spcPct val="150000"/>
              </a:lnSpc>
            </a:pPr>
            <a:r>
              <a:rPr lang="en-US" dirty="0">
                <a:solidFill>
                  <a:srgbClr val="0A1F61"/>
                </a:solidFill>
                <a:cs typeface="Tajawal ExtraBold" panose="00000800000000000000" pitchFamily="2" charset="-78"/>
              </a:rPr>
              <a:t>The income and expense statement summarizes revenues received and expenses paid during a specified</a:t>
            </a:r>
          </a:p>
          <a:p>
            <a:pPr algn="l">
              <a:lnSpc>
                <a:spcPct val="150000"/>
              </a:lnSpc>
            </a:pPr>
            <a:r>
              <a:rPr lang="en-US" dirty="0">
                <a:solidFill>
                  <a:srgbClr val="0A1F61"/>
                </a:solidFill>
                <a:cs typeface="Tajawal ExtraBold" panose="00000800000000000000" pitchFamily="2" charset="-78"/>
              </a:rPr>
              <a:t>period of time .</a:t>
            </a:r>
          </a:p>
          <a:p>
            <a:pPr algn="l">
              <a:lnSpc>
                <a:spcPct val="150000"/>
              </a:lnSpc>
            </a:pPr>
            <a:r>
              <a:rPr lang="en-US" b="1" dirty="0">
                <a:solidFill>
                  <a:srgbClr val="00B0F0"/>
                </a:solidFill>
                <a:latin typeface="Traditional Arabic" panose="02020603050405020304" pitchFamily="18" charset="-78"/>
                <a:cs typeface="Traditional Arabic" panose="02020603050405020304" pitchFamily="18" charset="-78"/>
              </a:rPr>
              <a:t>Revenues</a:t>
            </a:r>
            <a:endParaRPr lang="en-US" sz="2800" b="1" dirty="0">
              <a:solidFill>
                <a:srgbClr val="00B0F0"/>
              </a:solidFill>
              <a:latin typeface="Traditional Arabic" panose="02020603050405020304" pitchFamily="18" charset="-78"/>
              <a:cs typeface="Traditional Arabic" panose="02020603050405020304" pitchFamily="18" charset="-78"/>
            </a:endParaRPr>
          </a:p>
          <a:p>
            <a:pPr algn="l">
              <a:lnSpc>
                <a:spcPct val="150000"/>
              </a:lnSpc>
            </a:pPr>
            <a:r>
              <a:rPr lang="en-US" dirty="0">
                <a:solidFill>
                  <a:srgbClr val="0A1F61"/>
                </a:solidFill>
                <a:cs typeface="Tajawal ExtraBold" panose="00000800000000000000" pitchFamily="2" charset="-78"/>
              </a:rPr>
              <a:t> Revenues are cash inflows that the company can claim as income. The two principal sources of revenues for an insurance company are premiums and investment income.</a:t>
            </a:r>
          </a:p>
          <a:p>
            <a:pPr algn="l">
              <a:lnSpc>
                <a:spcPct val="150000"/>
              </a:lnSpc>
            </a:pPr>
            <a:r>
              <a:rPr lang="en-US" b="1" dirty="0">
                <a:solidFill>
                  <a:srgbClr val="00B0F0"/>
                </a:solidFill>
                <a:latin typeface="Traditional Arabic" panose="02020603050405020304" pitchFamily="18" charset="-78"/>
                <a:cs typeface="Traditional Arabic" panose="02020603050405020304" pitchFamily="18" charset="-78"/>
              </a:rPr>
              <a:t>Earned premiums </a:t>
            </a:r>
            <a:r>
              <a:rPr lang="en-US" dirty="0">
                <a:solidFill>
                  <a:srgbClr val="0A1F61"/>
                </a:solidFill>
                <a:cs typeface="Tajawal ExtraBold" panose="00000800000000000000" pitchFamily="2" charset="-78"/>
              </a:rPr>
              <a:t>represent the portion of the premiums for which insurance protection has been provided.</a:t>
            </a:r>
            <a:endParaRPr lang="ar-YE" dirty="0">
              <a:solidFill>
                <a:srgbClr val="0A1F61"/>
              </a:solidFill>
              <a:cs typeface="Tajawal ExtraBold" panose="00000800000000000000" pitchFamily="2" charset="-78"/>
            </a:endParaRPr>
          </a:p>
          <a:p>
            <a:pPr algn="l">
              <a:lnSpc>
                <a:spcPct val="150000"/>
              </a:lnSpc>
            </a:pPr>
            <a:r>
              <a:rPr lang="en-US" b="1" dirty="0">
                <a:solidFill>
                  <a:srgbClr val="00B0F0"/>
                </a:solidFill>
                <a:latin typeface="Traditional Arabic" panose="02020603050405020304" pitchFamily="18" charset="-78"/>
                <a:cs typeface="Traditional Arabic" panose="02020603050405020304" pitchFamily="18" charset="-78"/>
              </a:rPr>
              <a:t>The second major source </a:t>
            </a:r>
            <a:r>
              <a:rPr lang="en-US" dirty="0">
                <a:solidFill>
                  <a:srgbClr val="0A1F61"/>
                </a:solidFill>
                <a:cs typeface="Tajawal ExtraBold" panose="00000800000000000000" pitchFamily="2" charset="-78"/>
              </a:rPr>
              <a:t>of income is investment</a:t>
            </a:r>
            <a:r>
              <a:rPr lang="ar-YE" dirty="0">
                <a:solidFill>
                  <a:srgbClr val="0A1F61"/>
                </a:solidFill>
                <a:cs typeface="Tajawal ExtraBold" panose="00000800000000000000" pitchFamily="2" charset="-78"/>
              </a:rPr>
              <a:t> </a:t>
            </a:r>
            <a:r>
              <a:rPr lang="en-US" dirty="0">
                <a:solidFill>
                  <a:srgbClr val="0A1F61"/>
                </a:solidFill>
                <a:cs typeface="Tajawal ExtraBold" panose="00000800000000000000" pitchFamily="2" charset="-78"/>
              </a:rPr>
              <a:t>income.</a:t>
            </a:r>
            <a:endParaRPr lang="ar-YE" dirty="0">
              <a:solidFill>
                <a:srgbClr val="0A1F61"/>
              </a:solidFill>
              <a:cs typeface="Tajawal ExtraBold" panose="00000800000000000000" pitchFamily="2" charset="-78"/>
            </a:endParaRPr>
          </a:p>
        </p:txBody>
      </p:sp>
      <p:sp>
        <p:nvSpPr>
          <p:cNvPr id="10" name="TextBox 9">
            <a:extLst>
              <a:ext uri="{FF2B5EF4-FFF2-40B4-BE49-F238E27FC236}">
                <a16:creationId xmlns:a16="http://schemas.microsoft.com/office/drawing/2014/main" id="{F6BE0547-BCF7-E1E8-4567-128D0278EF83}"/>
              </a:ext>
            </a:extLst>
          </p:cNvPr>
          <p:cNvSpPr txBox="1"/>
          <p:nvPr/>
        </p:nvSpPr>
        <p:spPr>
          <a:xfrm>
            <a:off x="6317412" y="1915777"/>
            <a:ext cx="5607894" cy="4154984"/>
          </a:xfrm>
          <a:prstGeom prst="rect">
            <a:avLst/>
          </a:prstGeom>
          <a:noFill/>
        </p:spPr>
        <p:txBody>
          <a:bodyPr wrap="square">
            <a:spAutoFit/>
          </a:bodyPr>
          <a:lstStyle/>
          <a:p>
            <a:pPr algn="r" rtl="1"/>
            <a:r>
              <a:rPr lang="ar-YE" sz="2800" dirty="0">
                <a:latin typeface="Traditional Arabic" panose="02020603050405020304" pitchFamily="18" charset="-78"/>
                <a:cs typeface="Traditional Arabic" panose="02020603050405020304" pitchFamily="18" charset="-78"/>
              </a:rPr>
              <a:t>يلخص بيان الدخل والمصروفات الإيرادات المستلمة والمصروفات المدفوعة خلال فترة زمنية محددة. </a:t>
            </a:r>
          </a:p>
          <a:p>
            <a:pPr algn="r" rtl="1"/>
            <a:r>
              <a:rPr lang="ar-YE" sz="2000" b="1" dirty="0">
                <a:solidFill>
                  <a:srgbClr val="00B0F0"/>
                </a:solidFill>
                <a:latin typeface="Traditional Arabic" panose="02020603050405020304" pitchFamily="18" charset="-78"/>
                <a:cs typeface="Traditional Arabic" panose="02020603050405020304" pitchFamily="18" charset="-78"/>
              </a:rPr>
              <a:t>الإيرادات</a:t>
            </a:r>
          </a:p>
          <a:p>
            <a:pPr algn="r" rtl="1"/>
            <a:r>
              <a:rPr lang="ar-YE" sz="2800" dirty="0">
                <a:latin typeface="Traditional Arabic" panose="02020603050405020304" pitchFamily="18" charset="-78"/>
                <a:cs typeface="Traditional Arabic" panose="02020603050405020304" pitchFamily="18" charset="-78"/>
              </a:rPr>
              <a:t> هي التدفقات النقدية التي يمكن للشركة اعتبارها دخلاً. وتأتي الإيرادات الأساسية لشركة التأمين من مصدرين رئيسيين هما الأقساط ودخل الاستثمارات.</a:t>
            </a:r>
          </a:p>
          <a:p>
            <a:pPr algn="r" rtl="1"/>
            <a:r>
              <a:rPr lang="ar-YE" sz="2000" b="1" dirty="0">
                <a:solidFill>
                  <a:srgbClr val="00B0F0"/>
                </a:solidFill>
                <a:latin typeface="Traditional Arabic" panose="02020603050405020304" pitchFamily="18" charset="-78"/>
                <a:cs typeface="Traditional Arabic" panose="02020603050405020304" pitchFamily="18" charset="-78"/>
              </a:rPr>
              <a:t>الأقساط المكتسبة</a:t>
            </a:r>
          </a:p>
          <a:p>
            <a:pPr algn="r" rtl="1"/>
            <a:r>
              <a:rPr lang="ar-YE" sz="2000" b="1" dirty="0">
                <a:solidFill>
                  <a:srgbClr val="00B0F0"/>
                </a:solidFill>
                <a:latin typeface="Traditional Arabic" panose="02020603050405020304" pitchFamily="18" charset="-78"/>
                <a:cs typeface="Traditional Arabic" panose="02020603050405020304" pitchFamily="18" charset="-78"/>
              </a:rPr>
              <a:t> </a:t>
            </a:r>
            <a:r>
              <a:rPr lang="ar-YE" sz="2800" dirty="0">
                <a:latin typeface="Traditional Arabic" panose="02020603050405020304" pitchFamily="18" charset="-78"/>
                <a:cs typeface="Traditional Arabic" panose="02020603050405020304" pitchFamily="18" charset="-78"/>
              </a:rPr>
              <a:t>تمثل الجزء من الأقساط الذي تم تقديم الحماية التأمينية مقابله.</a:t>
            </a:r>
          </a:p>
          <a:p>
            <a:pPr algn="r" rtl="1"/>
            <a:r>
              <a:rPr lang="ar-YE" sz="2000" b="1" dirty="0">
                <a:solidFill>
                  <a:srgbClr val="00B0F0"/>
                </a:solidFill>
                <a:latin typeface="Traditional Arabic" panose="02020603050405020304" pitchFamily="18" charset="-78"/>
                <a:cs typeface="Traditional Arabic" panose="02020603050405020304" pitchFamily="18" charset="-78"/>
              </a:rPr>
              <a:t>المصدر الثاني الرئيسي للدخل هو دخل الاستثمارات</a:t>
            </a:r>
            <a:r>
              <a:rPr lang="ar-YE" sz="2800" dirty="0">
                <a:latin typeface="Traditional Arabic" panose="02020603050405020304" pitchFamily="18" charset="-78"/>
                <a:cs typeface="Traditional Arabic" panose="02020603050405020304" pitchFamily="18" charset="-78"/>
              </a:rPr>
              <a:t>.</a:t>
            </a:r>
            <a:endParaRPr lang="en-MY" sz="2800" dirty="0">
              <a:latin typeface="Traditional Arabic" panose="02020603050405020304" pitchFamily="18" charset="-78"/>
              <a:cs typeface="Traditional Arabic" panose="02020603050405020304" pitchFamily="18" charset="-78"/>
            </a:endParaRPr>
          </a:p>
        </p:txBody>
      </p:sp>
    </p:spTree>
    <p:extLst>
      <p:ext uri="{BB962C8B-B14F-4D97-AF65-F5344CB8AC3E}">
        <p14:creationId xmlns:p14="http://schemas.microsoft.com/office/powerpoint/2010/main" val="2228782480"/>
      </p:ext>
    </p:extLst>
  </p:cSld>
  <p:clrMapOvr>
    <a:masterClrMapping/>
  </p:clrMapOvr>
  <mc:AlternateContent xmlns:mc="http://schemas.openxmlformats.org/markup-compatibility/2006" xmlns:p14="http://schemas.microsoft.com/office/powerpoint/2010/main">
    <mc:Choice Requires="p14">
      <p:transition spd="slow" p14:dur="2000" advTm="202419"/>
    </mc:Choice>
    <mc:Fallback xmlns="">
      <p:transition spd="slow" advTm="202419"/>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938539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8C9C6905-96B6-3DD2-F43C-9F4FB4B473D7}"/>
              </a:ext>
            </a:extLst>
          </p:cNvPr>
          <p:cNvSpPr txBox="1"/>
          <p:nvPr/>
        </p:nvSpPr>
        <p:spPr>
          <a:xfrm>
            <a:off x="2869127" y="598945"/>
            <a:ext cx="8528935" cy="1077218"/>
          </a:xfrm>
          <a:prstGeom prst="rect">
            <a:avLst/>
          </a:prstGeom>
          <a:solidFill>
            <a:srgbClr val="009EDE"/>
          </a:solidFill>
        </p:spPr>
        <p:txBody>
          <a:bodyPr wrap="square" rtlCol="0">
            <a:spAutoFit/>
          </a:bodyPr>
          <a:lstStyle/>
          <a:p>
            <a:pPr algn="ctr"/>
            <a:r>
              <a:rPr lang="en-US" sz="3200" b="1" dirty="0">
                <a:solidFill>
                  <a:schemeClr val="bg1"/>
                </a:solidFill>
                <a:latin typeface="Alexandria" charset="0"/>
              </a:rPr>
              <a:t>Income and Expense Statement</a:t>
            </a:r>
            <a:endParaRPr lang="ar-YE" sz="3200" b="1" dirty="0">
              <a:solidFill>
                <a:schemeClr val="bg1"/>
              </a:solidFill>
              <a:latin typeface="Alexandria" charset="0"/>
            </a:endParaRPr>
          </a:p>
          <a:p>
            <a:pPr algn="ctr"/>
            <a:r>
              <a:rPr lang="ar-YE" sz="3200" b="1" dirty="0">
                <a:solidFill>
                  <a:schemeClr val="bg1"/>
                </a:solidFill>
                <a:latin typeface="Traditional Arabic" panose="02020603050405020304" pitchFamily="18" charset="-78"/>
                <a:cs typeface="Traditional Arabic" panose="02020603050405020304" pitchFamily="18" charset="-78"/>
              </a:rPr>
              <a:t>بيان الدخل والمصروفات</a:t>
            </a:r>
            <a:endParaRPr lang="en-US" sz="3200" b="1" dirty="0">
              <a:solidFill>
                <a:schemeClr val="bg1"/>
              </a:solidFill>
              <a:latin typeface="Traditional Arabic" panose="02020603050405020304" pitchFamily="18" charset="-78"/>
              <a:cs typeface="Traditional Arabic" panose="02020603050405020304" pitchFamily="18" charset="-78"/>
            </a:endParaRPr>
          </a:p>
        </p:txBody>
      </p:sp>
      <p:pic>
        <p:nvPicPr>
          <p:cNvPr id="8" name="Picture 7">
            <a:extLst>
              <a:ext uri="{FF2B5EF4-FFF2-40B4-BE49-F238E27FC236}">
                <a16:creationId xmlns:a16="http://schemas.microsoft.com/office/drawing/2014/main" id="{2B90FBB1-7F6E-286F-AB51-FF74C6A9164E}"/>
              </a:ext>
            </a:extLst>
          </p:cNvPr>
          <p:cNvPicPr>
            <a:picLocks noChangeAspect="1"/>
          </p:cNvPicPr>
          <p:nvPr/>
        </p:nvPicPr>
        <p:blipFill>
          <a:blip r:embed="rId3"/>
          <a:stretch>
            <a:fillRect/>
          </a:stretch>
        </p:blipFill>
        <p:spPr>
          <a:xfrm>
            <a:off x="3330619" y="1823780"/>
            <a:ext cx="6374099" cy="4829738"/>
          </a:xfrm>
          <a:prstGeom prst="rect">
            <a:avLst/>
          </a:prstGeom>
        </p:spPr>
      </p:pic>
    </p:spTree>
    <p:extLst>
      <p:ext uri="{BB962C8B-B14F-4D97-AF65-F5344CB8AC3E}">
        <p14:creationId xmlns:p14="http://schemas.microsoft.com/office/powerpoint/2010/main" val="1125268917"/>
      </p:ext>
    </p:extLst>
  </p:cSld>
  <p:clrMapOvr>
    <a:masterClrMapping/>
  </p:clrMapOvr>
  <mc:AlternateContent xmlns:mc="http://schemas.openxmlformats.org/markup-compatibility/2006" xmlns:p14="http://schemas.microsoft.com/office/powerpoint/2010/main">
    <mc:Choice Requires="p14">
      <p:transition spd="slow" p14:dur="2000" advTm="45758"/>
    </mc:Choice>
    <mc:Fallback xmlns="">
      <p:transition spd="slow" advTm="45758"/>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flipV="1">
            <a:off x="2626178" y="455181"/>
            <a:ext cx="9308647"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8C9C6905-96B6-3DD2-F43C-9F4FB4B473D7}"/>
              </a:ext>
            </a:extLst>
          </p:cNvPr>
          <p:cNvSpPr txBox="1"/>
          <p:nvPr/>
        </p:nvSpPr>
        <p:spPr>
          <a:xfrm>
            <a:off x="2741868" y="887136"/>
            <a:ext cx="8528935" cy="1323439"/>
          </a:xfrm>
          <a:prstGeom prst="rect">
            <a:avLst/>
          </a:prstGeom>
          <a:solidFill>
            <a:srgbClr val="009EDE"/>
          </a:solidFill>
        </p:spPr>
        <p:txBody>
          <a:bodyPr wrap="square" rtlCol="0">
            <a:spAutoFit/>
          </a:bodyPr>
          <a:lstStyle/>
          <a:p>
            <a:pPr algn="ctr"/>
            <a:r>
              <a:rPr lang="en-US" sz="4000" b="1" dirty="0">
                <a:solidFill>
                  <a:schemeClr val="bg1"/>
                </a:solidFill>
                <a:latin typeface="Alexandria" charset="0"/>
              </a:rPr>
              <a:t>Expenses</a:t>
            </a:r>
            <a:endParaRPr lang="ar-YE" sz="4000" b="1" dirty="0">
              <a:solidFill>
                <a:schemeClr val="bg1"/>
              </a:solidFill>
              <a:latin typeface="Alexandria" charset="0"/>
            </a:endParaRPr>
          </a:p>
          <a:p>
            <a:pPr algn="ctr"/>
            <a:r>
              <a:rPr lang="ar-YE" sz="4000" b="1" dirty="0">
                <a:solidFill>
                  <a:schemeClr val="bg1"/>
                </a:solidFill>
                <a:latin typeface="Traditional Arabic" panose="02020603050405020304" pitchFamily="18" charset="-78"/>
                <a:cs typeface="Traditional Arabic" panose="02020603050405020304" pitchFamily="18" charset="-78"/>
              </a:rPr>
              <a:t>النفقات</a:t>
            </a:r>
            <a:endParaRPr lang="en-US" sz="4000" b="1" dirty="0">
              <a:solidFill>
                <a:schemeClr val="bg1"/>
              </a:solidFill>
              <a:latin typeface="Traditional Arabic" panose="02020603050405020304" pitchFamily="18" charset="-78"/>
              <a:cs typeface="Traditional Arabic" panose="02020603050405020304" pitchFamily="18" charset="-78"/>
            </a:endParaRPr>
          </a:p>
        </p:txBody>
      </p:sp>
      <p:sp>
        <p:nvSpPr>
          <p:cNvPr id="9" name="TextBox 8">
            <a:extLst>
              <a:ext uri="{FF2B5EF4-FFF2-40B4-BE49-F238E27FC236}">
                <a16:creationId xmlns:a16="http://schemas.microsoft.com/office/drawing/2014/main" id="{08C45006-6CD2-1F25-3628-16DF202DBB76}"/>
              </a:ext>
            </a:extLst>
          </p:cNvPr>
          <p:cNvSpPr txBox="1"/>
          <p:nvPr/>
        </p:nvSpPr>
        <p:spPr>
          <a:xfrm>
            <a:off x="447675" y="2325088"/>
            <a:ext cx="11487150" cy="3824124"/>
          </a:xfrm>
          <a:prstGeom prst="rect">
            <a:avLst/>
          </a:prstGeom>
          <a:noFill/>
        </p:spPr>
        <p:txBody>
          <a:bodyPr wrap="square">
            <a:spAutoFit/>
          </a:bodyPr>
          <a:lstStyle/>
          <a:p>
            <a:pPr marL="342900" indent="-342900" algn="l">
              <a:lnSpc>
                <a:spcPct val="150000"/>
              </a:lnSpc>
              <a:buFont typeface="Wingdings" panose="05000000000000000000" pitchFamily="2" charset="2"/>
              <a:buChar char="v"/>
            </a:pPr>
            <a:r>
              <a:rPr lang="en-US" sz="2000" dirty="0">
                <a:solidFill>
                  <a:srgbClr val="0A1F61"/>
                </a:solidFill>
                <a:cs typeface="Tajawal ExtraBold" panose="00000800000000000000" pitchFamily="2" charset="-78"/>
              </a:rPr>
              <a:t>Partially offsetting the company’s revenues were the company’s expenses, which are cash outflows from the business. </a:t>
            </a:r>
          </a:p>
          <a:p>
            <a:pPr marL="342900" indent="-342900" algn="l">
              <a:lnSpc>
                <a:spcPct val="150000"/>
              </a:lnSpc>
              <a:buFont typeface="Wingdings" panose="05000000000000000000" pitchFamily="2" charset="2"/>
              <a:buChar char="v"/>
            </a:pPr>
            <a:r>
              <a:rPr lang="en-US" sz="2000" dirty="0">
                <a:solidFill>
                  <a:srgbClr val="00AEEF"/>
                </a:solidFill>
                <a:cs typeface="Tajawal ExtraBold" panose="00000800000000000000" pitchFamily="2" charset="-78"/>
              </a:rPr>
              <a:t>Underwriting expenses are</a:t>
            </a:r>
            <a:r>
              <a:rPr lang="ar-YE" sz="2000" dirty="0">
                <a:solidFill>
                  <a:srgbClr val="00AEEF"/>
                </a:solidFill>
                <a:cs typeface="Tajawal ExtraBold" panose="00000800000000000000" pitchFamily="2" charset="-78"/>
              </a:rPr>
              <a:t> </a:t>
            </a:r>
            <a:r>
              <a:rPr lang="en-US" sz="2000" dirty="0">
                <a:solidFill>
                  <a:srgbClr val="00AEEF"/>
                </a:solidFill>
                <a:cs typeface="Tajawal ExtraBold" panose="00000800000000000000" pitchFamily="2" charset="-78"/>
              </a:rPr>
              <a:t>one of the major category of expenses</a:t>
            </a:r>
            <a:r>
              <a:rPr lang="en-US" sz="2000" dirty="0">
                <a:solidFill>
                  <a:srgbClr val="0A1F61"/>
                </a:solidFill>
                <a:cs typeface="Tajawal ExtraBold" panose="00000800000000000000" pitchFamily="2" charset="-78"/>
              </a:rPr>
              <a:t>.</a:t>
            </a:r>
          </a:p>
          <a:p>
            <a:pPr marL="342900" indent="-342900" algn="l">
              <a:lnSpc>
                <a:spcPct val="150000"/>
              </a:lnSpc>
              <a:buFont typeface="Wingdings" panose="05000000000000000000" pitchFamily="2" charset="2"/>
              <a:buChar char="v"/>
            </a:pPr>
            <a:r>
              <a:rPr lang="en-US" sz="2000" dirty="0">
                <a:solidFill>
                  <a:srgbClr val="0A1F61"/>
                </a:solidFill>
                <a:cs typeface="Tajawal ExtraBold" panose="00000800000000000000" pitchFamily="2" charset="-78"/>
              </a:rPr>
              <a:t> The other major expenses in Insurance Companies is the cost of adjusting claims.</a:t>
            </a:r>
            <a:endParaRPr lang="ar-YE" sz="2000" dirty="0">
              <a:solidFill>
                <a:srgbClr val="0A1F61"/>
              </a:solidFill>
              <a:cs typeface="Tajawal ExtraBold" panose="00000800000000000000" pitchFamily="2" charset="-78"/>
            </a:endParaRPr>
          </a:p>
          <a:p>
            <a:pPr marL="342900" indent="-342900" algn="r" rtl="1">
              <a:lnSpc>
                <a:spcPct val="150000"/>
              </a:lnSpc>
              <a:buFont typeface="Wingdings" panose="05000000000000000000" pitchFamily="2" charset="2"/>
              <a:buChar char="v"/>
            </a:pPr>
            <a:r>
              <a:rPr lang="ar-YE" sz="2800" dirty="0">
                <a:solidFill>
                  <a:srgbClr val="0A1F61"/>
                </a:solidFill>
                <a:latin typeface="Traditional Arabic" panose="02020603050405020304" pitchFamily="18" charset="-78"/>
                <a:cs typeface="Traditional Arabic" panose="02020603050405020304" pitchFamily="18" charset="-78"/>
              </a:rPr>
              <a:t>كانت نفقات الشركة، التي تمثل التدفقات النقدية الخارجة من الأعمال، تعوض جزئيًا إيرادات الشركة.</a:t>
            </a:r>
          </a:p>
          <a:p>
            <a:pPr marL="342900" indent="-342900" algn="r" rtl="1">
              <a:lnSpc>
                <a:spcPct val="150000"/>
              </a:lnSpc>
              <a:buFont typeface="Wingdings" panose="05000000000000000000" pitchFamily="2" charset="2"/>
              <a:buChar char="v"/>
            </a:pPr>
            <a:r>
              <a:rPr lang="ar-YE" sz="2800" b="1" dirty="0">
                <a:solidFill>
                  <a:srgbClr val="00B0F0"/>
                </a:solidFill>
                <a:latin typeface="Traditional Arabic" panose="02020603050405020304" pitchFamily="18" charset="-78"/>
                <a:cs typeface="Traditional Arabic" panose="02020603050405020304" pitchFamily="18" charset="-78"/>
              </a:rPr>
              <a:t>تشكل نفقات الاكتتاب إحدى الفئات الرئيسية للنفقات.</a:t>
            </a:r>
          </a:p>
          <a:p>
            <a:pPr marL="342900" indent="-342900" algn="r" rtl="1">
              <a:lnSpc>
                <a:spcPct val="150000"/>
              </a:lnSpc>
              <a:buFont typeface="Wingdings" panose="05000000000000000000" pitchFamily="2" charset="2"/>
              <a:buChar char="v"/>
            </a:pPr>
            <a:r>
              <a:rPr lang="ar-YE" sz="2800" dirty="0">
                <a:solidFill>
                  <a:srgbClr val="0A1F61"/>
                </a:solidFill>
                <a:latin typeface="Traditional Arabic" panose="02020603050405020304" pitchFamily="18" charset="-78"/>
                <a:cs typeface="Traditional Arabic" panose="02020603050405020304" pitchFamily="18" charset="-78"/>
              </a:rPr>
              <a:t>أما النفقات الرئيسية الأخرى في شركات التأمين فهي تكلفة تسوية المطالبات.</a:t>
            </a:r>
            <a:endParaRPr lang="en-US" sz="2800" dirty="0">
              <a:solidFill>
                <a:srgbClr val="0A1F61"/>
              </a:solidFill>
              <a:latin typeface="Traditional Arabic" panose="02020603050405020304" pitchFamily="18" charset="-78"/>
              <a:cs typeface="Traditional Arabic" panose="02020603050405020304" pitchFamily="18" charset="-78"/>
            </a:endParaRPr>
          </a:p>
        </p:txBody>
      </p:sp>
    </p:spTree>
    <p:extLst>
      <p:ext uri="{BB962C8B-B14F-4D97-AF65-F5344CB8AC3E}">
        <p14:creationId xmlns:p14="http://schemas.microsoft.com/office/powerpoint/2010/main" val="1096621632"/>
      </p:ext>
    </p:extLst>
  </p:cSld>
  <p:clrMapOvr>
    <a:masterClrMapping/>
  </p:clrMapOvr>
  <mc:AlternateContent xmlns:mc="http://schemas.openxmlformats.org/markup-compatibility/2006" xmlns:p14="http://schemas.microsoft.com/office/powerpoint/2010/main">
    <mc:Choice Requires="p14">
      <p:transition spd="slow" p14:dur="2000" advTm="161270"/>
    </mc:Choice>
    <mc:Fallback xmlns="">
      <p:transition spd="slow" advTm="161270"/>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9286901" cy="52644"/>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1" name="Rectangle 10"/>
          <p:cNvSpPr/>
          <p:nvPr/>
        </p:nvSpPr>
        <p:spPr>
          <a:xfrm>
            <a:off x="2705099" y="586736"/>
            <a:ext cx="8753475" cy="1144451"/>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b="1" dirty="0">
                <a:solidFill>
                  <a:schemeClr val="bg1"/>
                </a:solidFill>
                <a:latin typeface="Alexandria" charset="0"/>
              </a:rPr>
              <a:t>Measuring Profit</a:t>
            </a:r>
            <a:r>
              <a:rPr lang="ar-YE" sz="3200" b="1" dirty="0">
                <a:solidFill>
                  <a:schemeClr val="bg1"/>
                </a:solidFill>
                <a:latin typeface="Alexandria" charset="0"/>
              </a:rPr>
              <a:t> </a:t>
            </a:r>
            <a:r>
              <a:rPr lang="en-US" sz="3200" b="1" dirty="0">
                <a:solidFill>
                  <a:schemeClr val="bg1"/>
                </a:solidFill>
                <a:latin typeface="Alexandria" charset="0"/>
              </a:rPr>
              <a:t> or loss</a:t>
            </a:r>
          </a:p>
          <a:p>
            <a:pPr algn="ctr"/>
            <a:r>
              <a:rPr lang="en-US" sz="3200" b="1" dirty="0">
                <a:solidFill>
                  <a:schemeClr val="bg1"/>
                </a:solidFill>
                <a:latin typeface="Traditional Arabic" panose="02020603050405020304" pitchFamily="18" charset="-78"/>
                <a:cs typeface="Traditional Arabic" panose="02020603050405020304" pitchFamily="18" charset="-78"/>
              </a:rPr>
              <a:t> </a:t>
            </a:r>
            <a:r>
              <a:rPr lang="ar-YE" sz="3200" b="1" dirty="0">
                <a:solidFill>
                  <a:schemeClr val="bg1"/>
                </a:solidFill>
                <a:latin typeface="Traditional Arabic" panose="02020603050405020304" pitchFamily="18" charset="-78"/>
                <a:cs typeface="Traditional Arabic" panose="02020603050405020304" pitchFamily="18" charset="-78"/>
              </a:rPr>
              <a:t>قياس الربح أو الخسارة</a:t>
            </a:r>
            <a:endParaRPr lang="en-US" sz="3200" b="1" dirty="0">
              <a:solidFill>
                <a:schemeClr val="bg1"/>
              </a:solidFill>
              <a:latin typeface="Traditional Arabic" panose="02020603050405020304" pitchFamily="18" charset="-78"/>
              <a:cs typeface="Traditional Arabic" panose="02020603050405020304" pitchFamily="18" charset="-78"/>
            </a:endParaRPr>
          </a:p>
        </p:txBody>
      </p:sp>
      <p:sp>
        <p:nvSpPr>
          <p:cNvPr id="14" name="TextBox 13">
            <a:extLst>
              <a:ext uri="{FF2B5EF4-FFF2-40B4-BE49-F238E27FC236}">
                <a16:creationId xmlns:a16="http://schemas.microsoft.com/office/drawing/2014/main" id="{425C8128-DC62-A213-85A2-98B1F369EB7B}"/>
              </a:ext>
            </a:extLst>
          </p:cNvPr>
          <p:cNvSpPr txBox="1"/>
          <p:nvPr/>
        </p:nvSpPr>
        <p:spPr>
          <a:xfrm>
            <a:off x="629728" y="1795281"/>
            <a:ext cx="4947031" cy="5076774"/>
          </a:xfrm>
          <a:prstGeom prst="rect">
            <a:avLst/>
          </a:prstGeom>
          <a:noFill/>
        </p:spPr>
        <p:txBody>
          <a:bodyPr wrap="square">
            <a:spAutoFit/>
          </a:bodyPr>
          <a:lstStyle/>
          <a:p>
            <a:pPr marL="342900" indent="-342900">
              <a:lnSpc>
                <a:spcPct val="150000"/>
              </a:lnSpc>
              <a:buFont typeface="Wingdings" panose="05000000000000000000" pitchFamily="2" charset="2"/>
              <a:buChar char="v"/>
            </a:pPr>
            <a:r>
              <a:rPr lang="en-US" dirty="0">
                <a:solidFill>
                  <a:srgbClr val="0A1F61"/>
                </a:solidFill>
                <a:cs typeface="Tajawal ExtraBold" panose="00000800000000000000" pitchFamily="2" charset="-78"/>
              </a:rPr>
              <a:t>One way of measuring the performance of an insurance company is to consider how the company did in its core business, underwriting risks.</a:t>
            </a:r>
          </a:p>
          <a:p>
            <a:pPr marL="342900" indent="-342900">
              <a:lnSpc>
                <a:spcPct val="150000"/>
              </a:lnSpc>
              <a:buFont typeface="Wingdings" panose="05000000000000000000" pitchFamily="2" charset="2"/>
              <a:buChar char="v"/>
            </a:pPr>
            <a:r>
              <a:rPr lang="en-US" dirty="0">
                <a:solidFill>
                  <a:srgbClr val="0A1F61"/>
                </a:solidFill>
                <a:cs typeface="Tajawal ExtraBold" panose="00000800000000000000" pitchFamily="2" charset="-78"/>
              </a:rPr>
              <a:t> A simple measure that can be used is the insurance company’s loss ratio. The loss ratio is the ratio of incurred losses and loss adjustment expenses to premiums earned.</a:t>
            </a:r>
          </a:p>
          <a:p>
            <a:pPr marL="342900" indent="-342900">
              <a:lnSpc>
                <a:spcPct val="150000"/>
              </a:lnSpc>
              <a:buFont typeface="Wingdings" panose="05000000000000000000" pitchFamily="2" charset="2"/>
              <a:buChar char="v"/>
            </a:pPr>
            <a:r>
              <a:rPr lang="en-US" dirty="0">
                <a:solidFill>
                  <a:srgbClr val="0A1F61"/>
                </a:solidFill>
                <a:cs typeface="Tajawal ExtraBold" panose="00000800000000000000" pitchFamily="2" charset="-78"/>
              </a:rPr>
              <a:t> The formula and the loss ratio are: ( form the example –slide 9) </a:t>
            </a:r>
          </a:p>
          <a:p>
            <a:pPr marL="342900" indent="-342900">
              <a:lnSpc>
                <a:spcPct val="150000"/>
              </a:lnSpc>
              <a:buFont typeface="Wingdings" panose="05000000000000000000" pitchFamily="2" charset="2"/>
              <a:buChar char="v"/>
            </a:pPr>
            <a:endParaRPr lang="en-US" dirty="0">
              <a:solidFill>
                <a:srgbClr val="0A1F61"/>
              </a:solidFill>
              <a:cs typeface="Tajawal ExtraBold" panose="00000800000000000000" pitchFamily="2" charset="-78"/>
            </a:endParaRPr>
          </a:p>
          <a:p>
            <a:pPr marL="342900" indent="-342900">
              <a:lnSpc>
                <a:spcPct val="150000"/>
              </a:lnSpc>
              <a:buFont typeface="Wingdings" panose="05000000000000000000" pitchFamily="2" charset="2"/>
              <a:buChar char="v"/>
            </a:pPr>
            <a:endParaRPr lang="en-MY" sz="2000" dirty="0">
              <a:solidFill>
                <a:srgbClr val="0A1F61"/>
              </a:solidFill>
              <a:cs typeface="Tajawal ExtraBold" panose="00000800000000000000" pitchFamily="2" charset="-78"/>
            </a:endParaRPr>
          </a:p>
        </p:txBody>
      </p:sp>
      <p:pic>
        <p:nvPicPr>
          <p:cNvPr id="16" name="Picture 15">
            <a:extLst>
              <a:ext uri="{FF2B5EF4-FFF2-40B4-BE49-F238E27FC236}">
                <a16:creationId xmlns:a16="http://schemas.microsoft.com/office/drawing/2014/main" id="{C1ED6A2D-958A-576E-89D2-B5E28547903F}"/>
              </a:ext>
            </a:extLst>
          </p:cNvPr>
          <p:cNvPicPr>
            <a:picLocks noChangeAspect="1"/>
          </p:cNvPicPr>
          <p:nvPr/>
        </p:nvPicPr>
        <p:blipFill>
          <a:blip r:embed="rId3"/>
          <a:stretch>
            <a:fillRect/>
          </a:stretch>
        </p:blipFill>
        <p:spPr>
          <a:xfrm>
            <a:off x="6615242" y="4595368"/>
            <a:ext cx="4515835" cy="2089223"/>
          </a:xfrm>
          <a:prstGeom prst="rect">
            <a:avLst/>
          </a:prstGeom>
        </p:spPr>
      </p:pic>
      <p:sp>
        <p:nvSpPr>
          <p:cNvPr id="7" name="TextBox 6">
            <a:extLst>
              <a:ext uri="{FF2B5EF4-FFF2-40B4-BE49-F238E27FC236}">
                <a16:creationId xmlns:a16="http://schemas.microsoft.com/office/drawing/2014/main" id="{F8294216-FC71-6B6A-E48A-4460D9B25E88}"/>
              </a:ext>
            </a:extLst>
          </p:cNvPr>
          <p:cNvSpPr txBox="1"/>
          <p:nvPr/>
        </p:nvSpPr>
        <p:spPr>
          <a:xfrm>
            <a:off x="5926347" y="1801185"/>
            <a:ext cx="5864175" cy="3108543"/>
          </a:xfrm>
          <a:prstGeom prst="rect">
            <a:avLst/>
          </a:prstGeom>
          <a:noFill/>
        </p:spPr>
        <p:txBody>
          <a:bodyPr wrap="square">
            <a:spAutoFit/>
          </a:bodyPr>
          <a:lstStyle/>
          <a:p>
            <a:pPr marL="457200" indent="-457200" algn="r" rtl="1">
              <a:buFont typeface="Wingdings" panose="05000000000000000000" pitchFamily="2" charset="2"/>
              <a:buChar char="v"/>
            </a:pPr>
            <a:r>
              <a:rPr lang="ar-YE" sz="2800" dirty="0">
                <a:latin typeface="Traditional Arabic" panose="02020603050405020304" pitchFamily="18" charset="-78"/>
                <a:cs typeface="Traditional Arabic" panose="02020603050405020304" pitchFamily="18" charset="-78"/>
              </a:rPr>
              <a:t>إحدى الطرق لقياس أداء شركة التأمين هي النظر في كيفية أداء الشركة في نشاطها الأساسي، وهو الاكتتاب في المخاطر.</a:t>
            </a:r>
            <a:endParaRPr lang="en-US" sz="2800" dirty="0">
              <a:latin typeface="Traditional Arabic" panose="02020603050405020304" pitchFamily="18" charset="-78"/>
              <a:cs typeface="Traditional Arabic" panose="02020603050405020304" pitchFamily="18" charset="-78"/>
            </a:endParaRPr>
          </a:p>
          <a:p>
            <a:pPr marL="457200" indent="-457200" algn="r" rtl="1">
              <a:buFont typeface="Wingdings" panose="05000000000000000000" pitchFamily="2" charset="2"/>
              <a:buChar char="v"/>
            </a:pPr>
            <a:r>
              <a:rPr lang="ar-YE" sz="2800" dirty="0">
                <a:latin typeface="Traditional Arabic" panose="02020603050405020304" pitchFamily="18" charset="-78"/>
                <a:cs typeface="Traditional Arabic" panose="02020603050405020304" pitchFamily="18" charset="-78"/>
              </a:rPr>
              <a:t>مقياس بسيط يمكن استخدامه هو نسبة الخسارة لشركة التأمين. نسبة الخسارة هي نسبة الخسائر المتكبدة ومصاريف تسوية الخسائر إلى الأقساط المكتسبة.</a:t>
            </a:r>
            <a:endParaRPr lang="en-US" sz="2800" dirty="0">
              <a:latin typeface="Traditional Arabic" panose="02020603050405020304" pitchFamily="18" charset="-78"/>
              <a:cs typeface="Traditional Arabic" panose="02020603050405020304" pitchFamily="18" charset="-78"/>
            </a:endParaRPr>
          </a:p>
          <a:p>
            <a:pPr marL="457200" indent="-457200" algn="r" rtl="1">
              <a:buFont typeface="Wingdings" panose="05000000000000000000" pitchFamily="2" charset="2"/>
              <a:buChar char="v"/>
            </a:pPr>
            <a:r>
              <a:rPr lang="ar-YE" sz="2800" dirty="0">
                <a:latin typeface="Traditional Arabic" panose="02020603050405020304" pitchFamily="18" charset="-78"/>
                <a:cs typeface="Traditional Arabic" panose="02020603050405020304" pitchFamily="18" charset="-78"/>
              </a:rPr>
              <a:t>الصيغة ونسبة الخسارة هي: (من المثال – الشريحة 9)</a:t>
            </a:r>
            <a:endParaRPr lang="en-MY" sz="2800" dirty="0">
              <a:latin typeface="Traditional Arabic" panose="02020603050405020304" pitchFamily="18" charset="-78"/>
              <a:cs typeface="Traditional Arabic" panose="02020603050405020304" pitchFamily="18" charset="-78"/>
            </a:endParaRPr>
          </a:p>
        </p:txBody>
      </p:sp>
    </p:spTree>
    <p:extLst>
      <p:ext uri="{BB962C8B-B14F-4D97-AF65-F5344CB8AC3E}">
        <p14:creationId xmlns:p14="http://schemas.microsoft.com/office/powerpoint/2010/main" val="3006648424"/>
      </p:ext>
    </p:extLst>
  </p:cSld>
  <p:clrMapOvr>
    <a:masterClrMapping/>
  </p:clrMapOvr>
  <mc:AlternateContent xmlns:mc="http://schemas.openxmlformats.org/markup-compatibility/2006" xmlns:p14="http://schemas.microsoft.com/office/powerpoint/2010/main">
    <mc:Choice Requires="p14">
      <p:transition spd="slow" p14:dur="2000" advTm="152091"/>
    </mc:Choice>
    <mc:Fallback xmlns="">
      <p:transition spd="slow" advTm="152091"/>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4" name="TextBox 13">
            <a:extLst>
              <a:ext uri="{FF2B5EF4-FFF2-40B4-BE49-F238E27FC236}">
                <a16:creationId xmlns:a16="http://schemas.microsoft.com/office/drawing/2014/main" id="{425C8128-DC62-A213-85A2-98B1F369EB7B}"/>
              </a:ext>
            </a:extLst>
          </p:cNvPr>
          <p:cNvSpPr txBox="1"/>
          <p:nvPr/>
        </p:nvSpPr>
        <p:spPr>
          <a:xfrm>
            <a:off x="622973" y="1803065"/>
            <a:ext cx="10835601" cy="2362185"/>
          </a:xfrm>
          <a:prstGeom prst="rect">
            <a:avLst/>
          </a:prstGeom>
          <a:noFill/>
        </p:spPr>
        <p:txBody>
          <a:bodyPr wrap="square">
            <a:spAutoFit/>
          </a:bodyPr>
          <a:lstStyle/>
          <a:p>
            <a:pPr marL="342900" indent="-342900">
              <a:lnSpc>
                <a:spcPct val="150000"/>
              </a:lnSpc>
              <a:buFont typeface="Wingdings" panose="05000000000000000000" pitchFamily="2" charset="2"/>
              <a:buChar char="v"/>
            </a:pPr>
            <a:r>
              <a:rPr lang="en-US" sz="2000" dirty="0">
                <a:solidFill>
                  <a:srgbClr val="0A1F61"/>
                </a:solidFill>
                <a:cs typeface="Tajawal ExtraBold" panose="00000800000000000000" pitchFamily="2" charset="-78"/>
              </a:rPr>
              <a:t>A second important performance measure is the expense ratio. The expense ratio is equal to the company’s underwriting expenses divided by written premiums..</a:t>
            </a:r>
          </a:p>
          <a:p>
            <a:pPr marL="342900" indent="-342900">
              <a:lnSpc>
                <a:spcPct val="150000"/>
              </a:lnSpc>
              <a:buFont typeface="Wingdings" panose="05000000000000000000" pitchFamily="2" charset="2"/>
              <a:buChar char="v"/>
            </a:pPr>
            <a:r>
              <a:rPr lang="en-US" sz="2000" dirty="0">
                <a:solidFill>
                  <a:srgbClr val="0A1F61"/>
                </a:solidFill>
                <a:cs typeface="Tajawal ExtraBold" panose="00000800000000000000" pitchFamily="2" charset="-78"/>
              </a:rPr>
              <a:t>The expense ratio: ( form the example –slide 9) .</a:t>
            </a:r>
          </a:p>
          <a:p>
            <a:pPr marL="342900" indent="-342900" algn="r" rtl="1">
              <a:lnSpc>
                <a:spcPct val="150000"/>
              </a:lnSpc>
              <a:buFont typeface="Wingdings" panose="05000000000000000000" pitchFamily="2" charset="2"/>
              <a:buChar char="v"/>
            </a:pPr>
            <a:r>
              <a:rPr lang="ar-YE" sz="2000" dirty="0">
                <a:solidFill>
                  <a:srgbClr val="0A1F61"/>
                </a:solidFill>
                <a:latin typeface="Traditional Arabic" panose="02020603050405020304" pitchFamily="18" charset="-78"/>
                <a:cs typeface="Traditional Arabic" panose="02020603050405020304" pitchFamily="18" charset="-78"/>
              </a:rPr>
              <a:t>ثاني مقياس مهم للأداء هو نسبة المصاريف. نسبة المصاريف تساوي مصاريف الاكتتاب الخاصة بالشركة مقسومة على الأقساط المكتتبة.</a:t>
            </a:r>
            <a:endParaRPr lang="en-US" sz="2000" dirty="0">
              <a:solidFill>
                <a:srgbClr val="0A1F61"/>
              </a:solidFill>
              <a:latin typeface="Traditional Arabic" panose="02020603050405020304" pitchFamily="18" charset="-78"/>
              <a:cs typeface="Traditional Arabic" panose="02020603050405020304" pitchFamily="18" charset="-78"/>
            </a:endParaRPr>
          </a:p>
          <a:p>
            <a:pPr marL="342900" indent="-342900" algn="r" rtl="1">
              <a:lnSpc>
                <a:spcPct val="150000"/>
              </a:lnSpc>
              <a:buFont typeface="Wingdings" panose="05000000000000000000" pitchFamily="2" charset="2"/>
              <a:buChar char="v"/>
            </a:pPr>
            <a:r>
              <a:rPr lang="ar-YE" sz="2000" dirty="0">
                <a:solidFill>
                  <a:srgbClr val="0A1F61"/>
                </a:solidFill>
                <a:latin typeface="Traditional Arabic" panose="02020603050405020304" pitchFamily="18" charset="-78"/>
                <a:cs typeface="Traditional Arabic" panose="02020603050405020304" pitchFamily="18" charset="-78"/>
              </a:rPr>
              <a:t>نسبة المصاريف: (من المثال – الشريحة 9)</a:t>
            </a:r>
            <a:endParaRPr lang="en-US" sz="2000" dirty="0">
              <a:solidFill>
                <a:srgbClr val="0A1F61"/>
              </a:solidFill>
              <a:latin typeface="Traditional Arabic" panose="02020603050405020304" pitchFamily="18" charset="-78"/>
              <a:cs typeface="Traditional Arabic" panose="02020603050405020304" pitchFamily="18" charset="-78"/>
            </a:endParaRPr>
          </a:p>
        </p:txBody>
      </p:sp>
      <p:pic>
        <p:nvPicPr>
          <p:cNvPr id="4" name="Picture 3">
            <a:extLst>
              <a:ext uri="{FF2B5EF4-FFF2-40B4-BE49-F238E27FC236}">
                <a16:creationId xmlns:a16="http://schemas.microsoft.com/office/drawing/2014/main" id="{21E6B2D7-56F2-14BD-299B-ECEC7EB4FAC8}"/>
              </a:ext>
            </a:extLst>
          </p:cNvPr>
          <p:cNvPicPr>
            <a:picLocks noChangeAspect="1"/>
          </p:cNvPicPr>
          <p:nvPr/>
        </p:nvPicPr>
        <p:blipFill>
          <a:blip r:embed="rId3"/>
          <a:stretch>
            <a:fillRect/>
          </a:stretch>
        </p:blipFill>
        <p:spPr>
          <a:xfrm>
            <a:off x="3541869" y="4469917"/>
            <a:ext cx="5400795" cy="2269441"/>
          </a:xfrm>
          <a:prstGeom prst="rect">
            <a:avLst/>
          </a:prstGeom>
        </p:spPr>
      </p:pic>
      <p:sp>
        <p:nvSpPr>
          <p:cNvPr id="7" name="Rectangle 6">
            <a:extLst>
              <a:ext uri="{FF2B5EF4-FFF2-40B4-BE49-F238E27FC236}">
                <a16:creationId xmlns:a16="http://schemas.microsoft.com/office/drawing/2014/main" id="{70B00A03-7FE2-8343-8959-5E1BF537FEE0}"/>
              </a:ext>
            </a:extLst>
          </p:cNvPr>
          <p:cNvSpPr/>
          <p:nvPr/>
        </p:nvSpPr>
        <p:spPr>
          <a:xfrm>
            <a:off x="2626178" y="633180"/>
            <a:ext cx="8753475" cy="1144451"/>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b="1" dirty="0">
                <a:solidFill>
                  <a:schemeClr val="bg1"/>
                </a:solidFill>
                <a:latin typeface="Alexandria" charset="0"/>
              </a:rPr>
              <a:t>Measuring Profit</a:t>
            </a:r>
            <a:r>
              <a:rPr lang="ar-YE" sz="3200" b="1" dirty="0">
                <a:solidFill>
                  <a:schemeClr val="bg1"/>
                </a:solidFill>
                <a:latin typeface="Alexandria" charset="0"/>
              </a:rPr>
              <a:t> </a:t>
            </a:r>
            <a:r>
              <a:rPr lang="en-US" sz="3200" b="1" dirty="0">
                <a:solidFill>
                  <a:schemeClr val="bg1"/>
                </a:solidFill>
                <a:latin typeface="Alexandria" charset="0"/>
              </a:rPr>
              <a:t> or loss</a:t>
            </a:r>
          </a:p>
          <a:p>
            <a:pPr algn="ctr"/>
            <a:r>
              <a:rPr lang="en-US" sz="3200" b="1" dirty="0">
                <a:solidFill>
                  <a:schemeClr val="bg1"/>
                </a:solidFill>
                <a:latin typeface="Traditional Arabic" panose="02020603050405020304" pitchFamily="18" charset="-78"/>
                <a:cs typeface="Traditional Arabic" panose="02020603050405020304" pitchFamily="18" charset="-78"/>
              </a:rPr>
              <a:t> </a:t>
            </a:r>
            <a:r>
              <a:rPr lang="ar-YE" sz="3200" b="1" dirty="0">
                <a:solidFill>
                  <a:schemeClr val="bg1"/>
                </a:solidFill>
                <a:latin typeface="Traditional Arabic" panose="02020603050405020304" pitchFamily="18" charset="-78"/>
                <a:cs typeface="Traditional Arabic" panose="02020603050405020304" pitchFamily="18" charset="-78"/>
              </a:rPr>
              <a:t>قياس الربح أو الخسارة</a:t>
            </a:r>
            <a:endParaRPr lang="en-US" sz="3200" b="1" dirty="0">
              <a:solidFill>
                <a:schemeClr val="bg1"/>
              </a:solidFill>
              <a:latin typeface="Traditional Arabic" panose="02020603050405020304" pitchFamily="18" charset="-78"/>
              <a:cs typeface="Traditional Arabic" panose="02020603050405020304" pitchFamily="18" charset="-78"/>
            </a:endParaRPr>
          </a:p>
        </p:txBody>
      </p:sp>
    </p:spTree>
    <p:extLst>
      <p:ext uri="{BB962C8B-B14F-4D97-AF65-F5344CB8AC3E}">
        <p14:creationId xmlns:p14="http://schemas.microsoft.com/office/powerpoint/2010/main" val="643082770"/>
      </p:ext>
    </p:extLst>
  </p:cSld>
  <p:clrMapOvr>
    <a:masterClrMapping/>
  </p:clrMapOvr>
  <mc:AlternateContent xmlns:mc="http://schemas.openxmlformats.org/markup-compatibility/2006" xmlns:p14="http://schemas.microsoft.com/office/powerpoint/2010/main">
    <mc:Choice Requires="p14">
      <p:transition spd="slow" p14:dur="2000" advTm="97461"/>
    </mc:Choice>
    <mc:Fallback xmlns="">
      <p:transition spd="slow" advTm="97461"/>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flipV="1">
            <a:off x="2626179" y="455181"/>
            <a:ext cx="920926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8C9C6905-96B6-3DD2-F43C-9F4FB4B473D7}"/>
              </a:ext>
            </a:extLst>
          </p:cNvPr>
          <p:cNvSpPr txBox="1"/>
          <p:nvPr/>
        </p:nvSpPr>
        <p:spPr>
          <a:xfrm>
            <a:off x="3048502" y="648482"/>
            <a:ext cx="8528935" cy="1323439"/>
          </a:xfrm>
          <a:prstGeom prst="rect">
            <a:avLst/>
          </a:prstGeom>
          <a:solidFill>
            <a:srgbClr val="009EDE"/>
          </a:solidFill>
        </p:spPr>
        <p:txBody>
          <a:bodyPr wrap="square" rtlCol="0">
            <a:spAutoFit/>
          </a:bodyPr>
          <a:lstStyle/>
          <a:p>
            <a:pPr algn="ctr"/>
            <a:r>
              <a:rPr lang="en-US" sz="4000" b="1" dirty="0">
                <a:solidFill>
                  <a:schemeClr val="bg1"/>
                </a:solidFill>
                <a:latin typeface="Alexandria" charset="0"/>
              </a:rPr>
              <a:t>Underwriting expenses</a:t>
            </a:r>
          </a:p>
          <a:p>
            <a:pPr algn="ctr"/>
            <a:r>
              <a:rPr lang="en-US" sz="4000" b="1" dirty="0">
                <a:solidFill>
                  <a:schemeClr val="bg1"/>
                </a:solidFill>
                <a:latin typeface="Alexandria" charset="0"/>
              </a:rPr>
              <a:t> </a:t>
            </a:r>
            <a:r>
              <a:rPr lang="ar-YE" sz="4000" b="1" dirty="0">
                <a:solidFill>
                  <a:schemeClr val="bg1"/>
                </a:solidFill>
                <a:latin typeface="Traditional Arabic" panose="02020603050405020304" pitchFamily="18" charset="-78"/>
                <a:cs typeface="Traditional Arabic" panose="02020603050405020304" pitchFamily="18" charset="-78"/>
              </a:rPr>
              <a:t>مصروفات الاكتتاب </a:t>
            </a:r>
            <a:endParaRPr lang="en-US" sz="4000" b="1" dirty="0">
              <a:solidFill>
                <a:schemeClr val="bg1"/>
              </a:solidFill>
              <a:latin typeface="Traditional Arabic" panose="02020603050405020304" pitchFamily="18" charset="-78"/>
              <a:cs typeface="Traditional Arabic" panose="02020603050405020304" pitchFamily="18" charset="-78"/>
            </a:endParaRPr>
          </a:p>
        </p:txBody>
      </p:sp>
      <p:sp>
        <p:nvSpPr>
          <p:cNvPr id="9" name="TextBox 8">
            <a:extLst>
              <a:ext uri="{FF2B5EF4-FFF2-40B4-BE49-F238E27FC236}">
                <a16:creationId xmlns:a16="http://schemas.microsoft.com/office/drawing/2014/main" id="{08C45006-6CD2-1F25-3628-16DF202DBB76}"/>
              </a:ext>
            </a:extLst>
          </p:cNvPr>
          <p:cNvSpPr txBox="1"/>
          <p:nvPr/>
        </p:nvSpPr>
        <p:spPr>
          <a:xfrm>
            <a:off x="352338" y="2182213"/>
            <a:ext cx="11572962" cy="4470455"/>
          </a:xfrm>
          <a:prstGeom prst="rect">
            <a:avLst/>
          </a:prstGeom>
          <a:noFill/>
        </p:spPr>
        <p:txBody>
          <a:bodyPr wrap="square">
            <a:spAutoFit/>
          </a:bodyPr>
          <a:lstStyle/>
          <a:p>
            <a:pPr marL="342900" indent="-342900" algn="l">
              <a:lnSpc>
                <a:spcPct val="150000"/>
              </a:lnSpc>
              <a:buFont typeface="Wingdings" panose="05000000000000000000" pitchFamily="2" charset="2"/>
              <a:buChar char="v"/>
            </a:pPr>
            <a:r>
              <a:rPr lang="en-US" sz="2000" dirty="0">
                <a:solidFill>
                  <a:srgbClr val="0A1F61"/>
                </a:solidFill>
                <a:cs typeface="Tajawal ExtraBold" panose="00000800000000000000" pitchFamily="2" charset="-78"/>
              </a:rPr>
              <a:t>Underwriting expenses include acquisition costs (commissions), general expenses, and underwriting costs. Some coverages, such as personal lines, are less costly to underwrite. Underwriting costs for large</a:t>
            </a:r>
          </a:p>
          <a:p>
            <a:pPr algn="l">
              <a:lnSpc>
                <a:spcPct val="150000"/>
              </a:lnSpc>
            </a:pPr>
            <a:r>
              <a:rPr lang="en-US" sz="2000" dirty="0">
                <a:solidFill>
                  <a:srgbClr val="0A1F61"/>
                </a:solidFill>
                <a:cs typeface="Tajawal ExtraBold" panose="00000800000000000000" pitchFamily="2" charset="-78"/>
              </a:rPr>
              <a:t>      commercial accounts may be much higher. Obviously, a low expense ratio is preferred by insurers.</a:t>
            </a:r>
          </a:p>
          <a:p>
            <a:pPr marL="342900" indent="-342900" algn="l">
              <a:lnSpc>
                <a:spcPct val="150000"/>
              </a:lnSpc>
              <a:buFont typeface="Wingdings" panose="05000000000000000000" pitchFamily="2" charset="2"/>
              <a:buChar char="v"/>
            </a:pPr>
            <a:r>
              <a:rPr lang="en-US" sz="2000" dirty="0">
                <a:solidFill>
                  <a:srgbClr val="0A1F61"/>
                </a:solidFill>
                <a:cs typeface="Tajawal ExtraBold" panose="00000800000000000000" pitchFamily="2" charset="-78"/>
              </a:rPr>
              <a:t>Expense ratios are usually in the 25 percent to 40 percent range.</a:t>
            </a:r>
          </a:p>
          <a:p>
            <a:pPr marL="342900" indent="-342900" algn="r" rtl="1">
              <a:lnSpc>
                <a:spcPct val="150000"/>
              </a:lnSpc>
              <a:buFont typeface="Wingdings" panose="05000000000000000000" pitchFamily="2" charset="2"/>
              <a:buChar char="v"/>
            </a:pPr>
            <a:r>
              <a:rPr lang="ar-YE" sz="2800" dirty="0">
                <a:solidFill>
                  <a:srgbClr val="0A1F61"/>
                </a:solidFill>
                <a:latin typeface="Traditional Arabic" panose="02020603050405020304" pitchFamily="18" charset="-78"/>
                <a:cs typeface="Traditional Arabic" panose="02020603050405020304" pitchFamily="18" charset="-78"/>
              </a:rPr>
              <a:t>تشمل مصروفات الإكتتاب تكاليف الاستحواذ (العمولات)، المصروفات العامة، وتكاليف الإكتتاب. بعض التغطيات، مثل التأمينات الفردية، تكون تكاليف مصروفات الإكتتاب فيها أقل. أما تكاليف الإكتتاب في الحسابات التجارية الكبيرة، فقد تكون أعلى بكثير. من الواضح أن شركات التأمين تفضل انخفاض نسبة المصروفات. تتراوح نسب المصروفات عادة بين 25% و40%.</a:t>
            </a:r>
            <a:endParaRPr lang="en-MY" sz="2800" dirty="0">
              <a:solidFill>
                <a:srgbClr val="0A1F61"/>
              </a:solidFill>
              <a:latin typeface="Traditional Arabic" panose="02020603050405020304" pitchFamily="18" charset="-78"/>
              <a:cs typeface="Traditional Arabic" panose="02020603050405020304" pitchFamily="18" charset="-78"/>
            </a:endParaRPr>
          </a:p>
        </p:txBody>
      </p:sp>
    </p:spTree>
    <p:extLst>
      <p:ext uri="{BB962C8B-B14F-4D97-AF65-F5344CB8AC3E}">
        <p14:creationId xmlns:p14="http://schemas.microsoft.com/office/powerpoint/2010/main" val="247619128"/>
      </p:ext>
    </p:extLst>
  </p:cSld>
  <p:clrMapOvr>
    <a:masterClrMapping/>
  </p:clrMapOvr>
  <mc:AlternateContent xmlns:mc="http://schemas.openxmlformats.org/markup-compatibility/2006" xmlns:p14="http://schemas.microsoft.com/office/powerpoint/2010/main">
    <mc:Choice Requires="p14">
      <p:transition spd="slow" p14:dur="2000" advTm="117441"/>
    </mc:Choice>
    <mc:Fallback xmlns="">
      <p:transition spd="slow" advTm="117441"/>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flipV="1">
            <a:off x="2626178" y="455180"/>
            <a:ext cx="938539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8C9C6905-96B6-3DD2-F43C-9F4FB4B473D7}"/>
              </a:ext>
            </a:extLst>
          </p:cNvPr>
          <p:cNvSpPr txBox="1"/>
          <p:nvPr/>
        </p:nvSpPr>
        <p:spPr>
          <a:xfrm>
            <a:off x="2626178" y="521169"/>
            <a:ext cx="8528935" cy="1077218"/>
          </a:xfrm>
          <a:prstGeom prst="rect">
            <a:avLst/>
          </a:prstGeom>
          <a:solidFill>
            <a:srgbClr val="009EDE"/>
          </a:solidFill>
        </p:spPr>
        <p:txBody>
          <a:bodyPr wrap="square" rtlCol="0">
            <a:spAutoFit/>
          </a:bodyPr>
          <a:lstStyle/>
          <a:p>
            <a:pPr algn="ctr"/>
            <a:r>
              <a:rPr lang="en-US" sz="3200" b="1" dirty="0">
                <a:solidFill>
                  <a:schemeClr val="bg1"/>
                </a:solidFill>
                <a:latin typeface="Alexandria" charset="0"/>
              </a:rPr>
              <a:t>Measuring Profit or Loss</a:t>
            </a:r>
            <a:endParaRPr lang="ar-YE" sz="3200" b="1" dirty="0">
              <a:solidFill>
                <a:schemeClr val="bg1"/>
              </a:solidFill>
              <a:latin typeface="Alexandria" charset="0"/>
            </a:endParaRPr>
          </a:p>
          <a:p>
            <a:pPr algn="ctr"/>
            <a:r>
              <a:rPr lang="ar-YE" sz="3200" b="1" dirty="0">
                <a:solidFill>
                  <a:schemeClr val="bg1"/>
                </a:solidFill>
                <a:latin typeface="Traditional Arabic" panose="02020603050405020304" pitchFamily="18" charset="-78"/>
                <a:cs typeface="Traditional Arabic" panose="02020603050405020304" pitchFamily="18" charset="-78"/>
              </a:rPr>
              <a:t>قياس الربح أو الخسارة </a:t>
            </a:r>
          </a:p>
        </p:txBody>
      </p:sp>
      <p:sp>
        <p:nvSpPr>
          <p:cNvPr id="9" name="TextBox 8">
            <a:extLst>
              <a:ext uri="{FF2B5EF4-FFF2-40B4-BE49-F238E27FC236}">
                <a16:creationId xmlns:a16="http://schemas.microsoft.com/office/drawing/2014/main" id="{08C45006-6CD2-1F25-3628-16DF202DBB76}"/>
              </a:ext>
            </a:extLst>
          </p:cNvPr>
          <p:cNvSpPr txBox="1"/>
          <p:nvPr/>
        </p:nvSpPr>
        <p:spPr>
          <a:xfrm>
            <a:off x="381544" y="1837859"/>
            <a:ext cx="11630025" cy="5584606"/>
          </a:xfrm>
          <a:prstGeom prst="rect">
            <a:avLst/>
          </a:prstGeom>
          <a:noFill/>
        </p:spPr>
        <p:txBody>
          <a:bodyPr wrap="square">
            <a:spAutoFit/>
          </a:bodyPr>
          <a:lstStyle/>
          <a:p>
            <a:pPr marL="342900" indent="-342900" algn="l">
              <a:lnSpc>
                <a:spcPct val="150000"/>
              </a:lnSpc>
              <a:buFont typeface="Wingdings" panose="05000000000000000000" pitchFamily="2" charset="2"/>
              <a:buChar char="v"/>
            </a:pPr>
            <a:r>
              <a:rPr lang="en-US" sz="2000" dirty="0">
                <a:solidFill>
                  <a:srgbClr val="0A1F61"/>
                </a:solidFill>
                <a:cs typeface="Tajawal ExtraBold" panose="00000800000000000000" pitchFamily="2" charset="-78"/>
              </a:rPr>
              <a:t>For an overall measure of underwriting performance,</a:t>
            </a:r>
            <a:r>
              <a:rPr lang="ar-YE" sz="2000" dirty="0">
                <a:solidFill>
                  <a:srgbClr val="0A1F61"/>
                </a:solidFill>
                <a:cs typeface="Tajawal ExtraBold" panose="00000800000000000000" pitchFamily="2" charset="-78"/>
              </a:rPr>
              <a:t> </a:t>
            </a:r>
            <a:r>
              <a:rPr lang="en-US" sz="2000" dirty="0">
                <a:solidFill>
                  <a:srgbClr val="0A1F61"/>
                </a:solidFill>
                <a:cs typeface="Tajawal ExtraBold" panose="00000800000000000000" pitchFamily="2" charset="-78"/>
              </a:rPr>
              <a:t>the combined ratio can be calculated. The</a:t>
            </a:r>
            <a:r>
              <a:rPr lang="ar-YE" sz="2000" dirty="0">
                <a:solidFill>
                  <a:srgbClr val="0A1F61"/>
                </a:solidFill>
                <a:cs typeface="Tajawal ExtraBold" panose="00000800000000000000" pitchFamily="2" charset="-78"/>
              </a:rPr>
              <a:t> </a:t>
            </a:r>
            <a:r>
              <a:rPr lang="en-US" sz="2000" dirty="0">
                <a:solidFill>
                  <a:srgbClr val="0A1F61"/>
                </a:solidFill>
                <a:cs typeface="Tajawal ExtraBold" panose="00000800000000000000" pitchFamily="2" charset="-78"/>
              </a:rPr>
              <a:t>combined ratio is the sum of the loss ratio and expense</a:t>
            </a:r>
            <a:r>
              <a:rPr lang="ar-YE" sz="2000" dirty="0">
                <a:solidFill>
                  <a:srgbClr val="0A1F61"/>
                </a:solidFill>
                <a:cs typeface="Tajawal ExtraBold" panose="00000800000000000000" pitchFamily="2" charset="-78"/>
              </a:rPr>
              <a:t> </a:t>
            </a:r>
            <a:r>
              <a:rPr lang="en-US" sz="2000" dirty="0">
                <a:solidFill>
                  <a:srgbClr val="0A1F61"/>
                </a:solidFill>
                <a:cs typeface="Tajawal ExtraBold" panose="00000800000000000000" pitchFamily="2" charset="-78"/>
              </a:rPr>
              <a:t>ratio</a:t>
            </a:r>
            <a:r>
              <a:rPr lang="ar-YE" sz="2000" dirty="0">
                <a:solidFill>
                  <a:srgbClr val="0A1F61"/>
                </a:solidFill>
                <a:cs typeface="Tajawal ExtraBold" panose="00000800000000000000" pitchFamily="2" charset="-78"/>
              </a:rPr>
              <a:t>:</a:t>
            </a:r>
          </a:p>
          <a:p>
            <a:pPr algn="ctr">
              <a:lnSpc>
                <a:spcPct val="150000"/>
              </a:lnSpc>
            </a:pPr>
            <a:r>
              <a:rPr lang="ar-YE" sz="2000" dirty="0">
                <a:solidFill>
                  <a:srgbClr val="0A1F61"/>
                </a:solidFill>
                <a:cs typeface="Tajawal ExtraBold" panose="00000800000000000000" pitchFamily="2" charset="-78"/>
              </a:rPr>
              <a:t> </a:t>
            </a:r>
            <a:r>
              <a:rPr lang="en-US" sz="2000" dirty="0">
                <a:solidFill>
                  <a:srgbClr val="00B0F0"/>
                </a:solidFill>
                <a:cs typeface="Tajawal ExtraBold" panose="00000800000000000000" pitchFamily="2" charset="-78"/>
              </a:rPr>
              <a:t>Combined ratio = Loss ratio + Expense ratio</a:t>
            </a:r>
            <a:endParaRPr lang="ar-YE" sz="2000" dirty="0">
              <a:solidFill>
                <a:srgbClr val="00B0F0"/>
              </a:solidFill>
              <a:cs typeface="Tajawal ExtraBold" panose="00000800000000000000" pitchFamily="2" charset="-78"/>
            </a:endParaRPr>
          </a:p>
          <a:p>
            <a:pPr marL="342900" indent="-342900">
              <a:lnSpc>
                <a:spcPct val="150000"/>
              </a:lnSpc>
              <a:buFont typeface="Wingdings" panose="05000000000000000000" pitchFamily="2" charset="2"/>
              <a:buChar char="v"/>
            </a:pPr>
            <a:r>
              <a:rPr lang="en-US" sz="2000" dirty="0">
                <a:solidFill>
                  <a:srgbClr val="0A1F61"/>
                </a:solidFill>
                <a:cs typeface="Tajawal ExtraBold" panose="00000800000000000000" pitchFamily="2" charset="-78"/>
              </a:rPr>
              <a:t>The combined ratio is one of the most common</a:t>
            </a:r>
            <a:r>
              <a:rPr lang="ar-YE" sz="2000" dirty="0">
                <a:solidFill>
                  <a:srgbClr val="0A1F61"/>
                </a:solidFill>
                <a:cs typeface="Tajawal ExtraBold" panose="00000800000000000000" pitchFamily="2" charset="-78"/>
              </a:rPr>
              <a:t> </a:t>
            </a:r>
            <a:r>
              <a:rPr lang="en-US" sz="2000" dirty="0">
                <a:solidFill>
                  <a:srgbClr val="0A1F61"/>
                </a:solidFill>
                <a:cs typeface="Tajawal ExtraBold" panose="00000800000000000000" pitchFamily="2" charset="-78"/>
              </a:rPr>
              <a:t>measures of underwriting profitability. If the combined</a:t>
            </a:r>
            <a:r>
              <a:rPr lang="ar-YE" sz="2000" dirty="0">
                <a:solidFill>
                  <a:srgbClr val="0A1F61"/>
                </a:solidFill>
                <a:cs typeface="Tajawal ExtraBold" panose="00000800000000000000" pitchFamily="2" charset="-78"/>
              </a:rPr>
              <a:t> </a:t>
            </a:r>
            <a:r>
              <a:rPr lang="en-US" sz="2000" dirty="0">
                <a:solidFill>
                  <a:srgbClr val="0A1F61"/>
                </a:solidFill>
                <a:cs typeface="Tajawal ExtraBold" panose="00000800000000000000" pitchFamily="2" charset="-78"/>
              </a:rPr>
              <a:t>ratio exceeds 1 (or 100 percent), it indicates an</a:t>
            </a:r>
            <a:r>
              <a:rPr lang="ar-YE" sz="2000" dirty="0">
                <a:solidFill>
                  <a:srgbClr val="0A1F61"/>
                </a:solidFill>
                <a:cs typeface="Tajawal ExtraBold" panose="00000800000000000000" pitchFamily="2" charset="-78"/>
              </a:rPr>
              <a:t> </a:t>
            </a:r>
            <a:r>
              <a:rPr lang="en-US" sz="2000" dirty="0">
                <a:solidFill>
                  <a:srgbClr val="0A1F61"/>
                </a:solidFill>
                <a:cs typeface="Tajawal ExtraBold" panose="00000800000000000000" pitchFamily="2" charset="-78"/>
              </a:rPr>
              <a:t>underwriting loss. If the combined ratio is less than 1</a:t>
            </a:r>
            <a:r>
              <a:rPr lang="ar-YE" sz="2000" dirty="0">
                <a:solidFill>
                  <a:srgbClr val="0A1F61"/>
                </a:solidFill>
                <a:cs typeface="Tajawal ExtraBold" panose="00000800000000000000" pitchFamily="2" charset="-78"/>
              </a:rPr>
              <a:t> </a:t>
            </a:r>
            <a:r>
              <a:rPr lang="en-US" sz="2000" dirty="0">
                <a:solidFill>
                  <a:srgbClr val="0A1F61"/>
                </a:solidFill>
                <a:cs typeface="Tajawal ExtraBold" panose="00000800000000000000" pitchFamily="2" charset="-78"/>
              </a:rPr>
              <a:t>(or 100 percent), it indicates an underwriting profit</a:t>
            </a:r>
            <a:r>
              <a:rPr lang="en-US" sz="2000" dirty="0">
                <a:solidFill>
                  <a:srgbClr val="00B0F0"/>
                </a:solidFill>
                <a:cs typeface="Tajawal ExtraBold" panose="00000800000000000000" pitchFamily="2" charset="-78"/>
              </a:rPr>
              <a:t>.</a:t>
            </a:r>
            <a:endParaRPr lang="ar-YE" sz="2000" dirty="0">
              <a:solidFill>
                <a:srgbClr val="00B0F0"/>
              </a:solidFill>
              <a:cs typeface="Tajawal ExtraBold" panose="00000800000000000000" pitchFamily="2" charset="-78"/>
            </a:endParaRPr>
          </a:p>
          <a:p>
            <a:pPr marL="342900" indent="-342900" algn="r" rtl="1">
              <a:lnSpc>
                <a:spcPct val="150000"/>
              </a:lnSpc>
              <a:buFont typeface="Wingdings" panose="05000000000000000000" pitchFamily="2" charset="2"/>
              <a:buChar char="v"/>
            </a:pPr>
            <a:r>
              <a:rPr lang="ar-YE" sz="2000" dirty="0">
                <a:solidFill>
                  <a:schemeClr val="tx1">
                    <a:lumMod val="95000"/>
                    <a:lumOff val="5000"/>
                  </a:schemeClr>
                </a:solidFill>
                <a:latin typeface="Traditional Arabic" panose="02020603050405020304" pitchFamily="18" charset="-78"/>
                <a:cs typeface="Traditional Arabic" panose="02020603050405020304" pitchFamily="18" charset="-78"/>
              </a:rPr>
              <a:t>للحصول على مقياس شامل لأداء الاكتتاب، يمكن حساب النسبة المجمعة وهي مجموع نسبة الخسارة ونسبة المصاريف: </a:t>
            </a:r>
          </a:p>
          <a:p>
            <a:pPr algn="ctr" rtl="1">
              <a:lnSpc>
                <a:spcPct val="150000"/>
              </a:lnSpc>
            </a:pPr>
            <a:r>
              <a:rPr lang="ar-YE" sz="2000" dirty="0">
                <a:solidFill>
                  <a:srgbClr val="00B0F0"/>
                </a:solidFill>
                <a:latin typeface="Traditional Arabic" panose="02020603050405020304" pitchFamily="18" charset="-78"/>
                <a:cs typeface="Traditional Arabic" panose="02020603050405020304" pitchFamily="18" charset="-78"/>
              </a:rPr>
              <a:t> النسبة المجمعة  = نسبة الخسارة + نسبة المصاريف </a:t>
            </a:r>
          </a:p>
          <a:p>
            <a:pPr marL="342900" indent="-342900" algn="r" rtl="1">
              <a:lnSpc>
                <a:spcPct val="150000"/>
              </a:lnSpc>
              <a:buFont typeface="Wingdings" panose="05000000000000000000" pitchFamily="2" charset="2"/>
              <a:buChar char="v"/>
            </a:pPr>
            <a:r>
              <a:rPr lang="ar-YE" sz="2000" dirty="0">
                <a:solidFill>
                  <a:schemeClr val="tx1">
                    <a:lumMod val="95000"/>
                    <a:lumOff val="5000"/>
                  </a:schemeClr>
                </a:solidFill>
                <a:latin typeface="Traditional Arabic" panose="02020603050405020304" pitchFamily="18" charset="-78"/>
                <a:cs typeface="Traditional Arabic" panose="02020603050405020304" pitchFamily="18" charset="-78"/>
              </a:rPr>
              <a:t>تعتبر النسبة المجمعة واحدة من أكثر المقاييس شيوعاً لربحية الاكتتاب. إذا تجاوزت النسبة المجمعة 1 (أو 100٪)، فهذا يشير إلى خسارة في الاكتتاب. أما إذا كانت النسبة المجمعة  أقل من 1 (أو 100٪)، فهذا يدل على تحقيق ربح في الاكتتاب.</a:t>
            </a:r>
          </a:p>
          <a:p>
            <a:pPr algn="r" rtl="1">
              <a:lnSpc>
                <a:spcPct val="150000"/>
              </a:lnSpc>
            </a:pPr>
            <a:endParaRPr lang="ar-YE" sz="2000" dirty="0">
              <a:solidFill>
                <a:schemeClr val="tx1">
                  <a:lumMod val="95000"/>
                  <a:lumOff val="5000"/>
                </a:schemeClr>
              </a:solidFill>
              <a:latin typeface="Traditional Arabic" panose="02020603050405020304" pitchFamily="18" charset="-78"/>
              <a:cs typeface="Traditional Arabic" panose="02020603050405020304" pitchFamily="18" charset="-78"/>
            </a:endParaRPr>
          </a:p>
          <a:p>
            <a:pPr>
              <a:lnSpc>
                <a:spcPct val="150000"/>
              </a:lnSpc>
            </a:pPr>
            <a:endParaRPr lang="en-MY" sz="2000" dirty="0">
              <a:solidFill>
                <a:srgbClr val="00B0F0"/>
              </a:solidFill>
              <a:cs typeface="Tajawal ExtraBold" panose="00000800000000000000" pitchFamily="2" charset="-78"/>
            </a:endParaRPr>
          </a:p>
        </p:txBody>
      </p:sp>
    </p:spTree>
    <p:extLst>
      <p:ext uri="{BB962C8B-B14F-4D97-AF65-F5344CB8AC3E}">
        <p14:creationId xmlns:p14="http://schemas.microsoft.com/office/powerpoint/2010/main" val="802947269"/>
      </p:ext>
    </p:extLst>
  </p:cSld>
  <p:clrMapOvr>
    <a:masterClrMapping/>
  </p:clrMapOvr>
  <mc:AlternateContent xmlns:mc="http://schemas.openxmlformats.org/markup-compatibility/2006" xmlns:p14="http://schemas.microsoft.com/office/powerpoint/2010/main">
    <mc:Choice Requires="p14">
      <p:transition spd="slow" p14:dur="2000" advTm="81020"/>
    </mc:Choice>
    <mc:Fallback xmlns="">
      <p:transition spd="slow" advTm="81020"/>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9" y="500900"/>
            <a:ext cx="9321406"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a:extLst>
              <a:ext uri="{FF2B5EF4-FFF2-40B4-BE49-F238E27FC236}">
                <a16:creationId xmlns:a16="http://schemas.microsoft.com/office/drawing/2014/main" id="{97FC9F00-DED5-495E-289B-C8D3CB6342C4}"/>
              </a:ext>
            </a:extLst>
          </p:cNvPr>
          <p:cNvSpPr txBox="1"/>
          <p:nvPr/>
        </p:nvSpPr>
        <p:spPr>
          <a:xfrm>
            <a:off x="902493" y="2470462"/>
            <a:ext cx="10746581" cy="2352952"/>
          </a:xfrm>
          <a:prstGeom prst="rect">
            <a:avLst/>
          </a:prstGeom>
          <a:noFill/>
        </p:spPr>
        <p:txBody>
          <a:bodyPr wrap="square">
            <a:spAutoFit/>
          </a:bodyPr>
          <a:lstStyle/>
          <a:p>
            <a:pPr marL="342900" indent="-342900" algn="l">
              <a:lnSpc>
                <a:spcPct val="150000"/>
              </a:lnSpc>
              <a:buFont typeface="Wingdings" panose="05000000000000000000" pitchFamily="2" charset="2"/>
              <a:buChar char="v"/>
            </a:pPr>
            <a:r>
              <a:rPr lang="en-US" sz="2000" dirty="0">
                <a:solidFill>
                  <a:srgbClr val="0A1F61"/>
                </a:solidFill>
                <a:cs typeface="Tajawal ExtraBold" panose="00000800000000000000" pitchFamily="2" charset="-78"/>
              </a:rPr>
              <a:t>The investment income ratio compares</a:t>
            </a:r>
            <a:r>
              <a:rPr lang="ar-YE" sz="2000" dirty="0">
                <a:solidFill>
                  <a:srgbClr val="0A1F61"/>
                </a:solidFill>
                <a:cs typeface="Tajawal ExtraBold" panose="00000800000000000000" pitchFamily="2" charset="-78"/>
              </a:rPr>
              <a:t> </a:t>
            </a:r>
            <a:r>
              <a:rPr lang="en-US" sz="2000" dirty="0">
                <a:solidFill>
                  <a:srgbClr val="0A1F61"/>
                </a:solidFill>
                <a:cs typeface="Tajawal ExtraBold" panose="00000800000000000000" pitchFamily="2" charset="-78"/>
              </a:rPr>
              <a:t>net investment income to earned premiums.</a:t>
            </a:r>
          </a:p>
          <a:p>
            <a:pPr marL="342900" indent="-342900" algn="l">
              <a:lnSpc>
                <a:spcPct val="150000"/>
              </a:lnSpc>
              <a:buFont typeface="Wingdings" panose="05000000000000000000" pitchFamily="2" charset="2"/>
              <a:buChar char="v"/>
            </a:pPr>
            <a:r>
              <a:rPr lang="en-US" sz="2000" dirty="0">
                <a:solidFill>
                  <a:srgbClr val="0A1F61"/>
                </a:solidFill>
                <a:cs typeface="Tajawal ExtraBold" panose="00000800000000000000" pitchFamily="2" charset="-78"/>
              </a:rPr>
              <a:t>The overall operating ratio is equal to the combined ratio minus the investment income ratio.</a:t>
            </a:r>
          </a:p>
          <a:p>
            <a:pPr marL="342900" indent="-342900" algn="r" rtl="1">
              <a:lnSpc>
                <a:spcPct val="150000"/>
              </a:lnSpc>
              <a:buFont typeface="Wingdings" panose="05000000000000000000" pitchFamily="2" charset="2"/>
              <a:buChar char="v"/>
            </a:pPr>
            <a:r>
              <a:rPr lang="ar-YE" sz="2000" b="1" dirty="0">
                <a:solidFill>
                  <a:srgbClr val="0A1F61"/>
                </a:solidFill>
                <a:latin typeface="Traditional Arabic" panose="02020603050405020304" pitchFamily="18" charset="-78"/>
                <a:cs typeface="Traditional Arabic" panose="02020603050405020304" pitchFamily="18" charset="-78"/>
              </a:rPr>
              <a:t>نسبة دخل الاستثمار تقارن بين صافي دخل الاستثمار والأقساط المكتسبة.</a:t>
            </a:r>
          </a:p>
          <a:p>
            <a:pPr marL="342900" indent="-342900" algn="r" rtl="1">
              <a:lnSpc>
                <a:spcPct val="150000"/>
              </a:lnSpc>
              <a:buFont typeface="Wingdings" panose="05000000000000000000" pitchFamily="2" charset="2"/>
              <a:buChar char="v"/>
            </a:pPr>
            <a:r>
              <a:rPr lang="ar-YE" sz="2000" b="1" dirty="0">
                <a:solidFill>
                  <a:srgbClr val="0A1F61"/>
                </a:solidFill>
                <a:latin typeface="Traditional Arabic" panose="02020603050405020304" pitchFamily="18" charset="-78"/>
                <a:cs typeface="Traditional Arabic" panose="02020603050405020304" pitchFamily="18" charset="-78"/>
              </a:rPr>
              <a:t>نسبة التشغيل الإجمالية تساوي نسبة التعويضات المجمعة ناقص نسبة دخل الاستثمار</a:t>
            </a:r>
            <a:r>
              <a:rPr lang="ar-YE" sz="2000" dirty="0">
                <a:solidFill>
                  <a:srgbClr val="0A1F61"/>
                </a:solidFill>
                <a:cs typeface="Tajawal ExtraBold" panose="00000800000000000000" pitchFamily="2" charset="-78"/>
              </a:rPr>
              <a:t>.</a:t>
            </a:r>
          </a:p>
          <a:p>
            <a:pPr algn="l">
              <a:lnSpc>
                <a:spcPct val="150000"/>
              </a:lnSpc>
            </a:pPr>
            <a:endParaRPr lang="en-MY" sz="2000" dirty="0">
              <a:solidFill>
                <a:srgbClr val="0A1F61"/>
              </a:solidFill>
              <a:cs typeface="Tajawal ExtraBold" panose="00000800000000000000" pitchFamily="2" charset="-78"/>
            </a:endParaRPr>
          </a:p>
        </p:txBody>
      </p:sp>
      <p:sp>
        <p:nvSpPr>
          <p:cNvPr id="4" name="TextBox 3">
            <a:extLst>
              <a:ext uri="{FF2B5EF4-FFF2-40B4-BE49-F238E27FC236}">
                <a16:creationId xmlns:a16="http://schemas.microsoft.com/office/drawing/2014/main" id="{003A4320-198A-BD97-4CA7-9CD1155EBF45}"/>
              </a:ext>
            </a:extLst>
          </p:cNvPr>
          <p:cNvSpPr txBox="1"/>
          <p:nvPr/>
        </p:nvSpPr>
        <p:spPr>
          <a:xfrm>
            <a:off x="2743624" y="694592"/>
            <a:ext cx="8528935" cy="1077218"/>
          </a:xfrm>
          <a:prstGeom prst="rect">
            <a:avLst/>
          </a:prstGeom>
          <a:solidFill>
            <a:srgbClr val="009EDE"/>
          </a:solidFill>
        </p:spPr>
        <p:txBody>
          <a:bodyPr wrap="square" rtlCol="0">
            <a:spAutoFit/>
          </a:bodyPr>
          <a:lstStyle/>
          <a:p>
            <a:pPr algn="ctr"/>
            <a:r>
              <a:rPr lang="en-US" sz="3200" b="1" dirty="0">
                <a:solidFill>
                  <a:schemeClr val="bg1"/>
                </a:solidFill>
                <a:latin typeface="Alexandria" charset="0"/>
              </a:rPr>
              <a:t>Measuring Profit or Loss</a:t>
            </a:r>
            <a:endParaRPr lang="ar-YE" sz="3200" b="1" dirty="0">
              <a:solidFill>
                <a:schemeClr val="bg1"/>
              </a:solidFill>
              <a:latin typeface="Alexandria" charset="0"/>
            </a:endParaRPr>
          </a:p>
          <a:p>
            <a:pPr algn="ctr"/>
            <a:r>
              <a:rPr lang="ar-YE" sz="3200" b="1" dirty="0">
                <a:solidFill>
                  <a:schemeClr val="bg1"/>
                </a:solidFill>
                <a:latin typeface="Traditional Arabic" panose="02020603050405020304" pitchFamily="18" charset="-78"/>
                <a:cs typeface="Traditional Arabic" panose="02020603050405020304" pitchFamily="18" charset="-78"/>
              </a:rPr>
              <a:t>قياس الربح أو الخسارة </a:t>
            </a:r>
          </a:p>
        </p:txBody>
      </p:sp>
    </p:spTree>
    <p:extLst>
      <p:ext uri="{BB962C8B-B14F-4D97-AF65-F5344CB8AC3E}">
        <p14:creationId xmlns:p14="http://schemas.microsoft.com/office/powerpoint/2010/main" val="2257538453"/>
      </p:ext>
    </p:extLst>
  </p:cSld>
  <p:clrMapOvr>
    <a:masterClrMapping/>
  </p:clrMapOvr>
  <mc:AlternateContent xmlns:mc="http://schemas.openxmlformats.org/markup-compatibility/2006" xmlns:p14="http://schemas.microsoft.com/office/powerpoint/2010/main">
    <mc:Choice Requires="p14">
      <p:transition spd="slow" p14:dur="2000" advTm="65956"/>
    </mc:Choice>
    <mc:Fallback xmlns="">
      <p:transition spd="slow" advTm="65956"/>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938539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8C9C6905-96B6-3DD2-F43C-9F4FB4B473D7}"/>
              </a:ext>
            </a:extLst>
          </p:cNvPr>
          <p:cNvSpPr txBox="1"/>
          <p:nvPr/>
        </p:nvSpPr>
        <p:spPr>
          <a:xfrm>
            <a:off x="2926129" y="744806"/>
            <a:ext cx="8528935" cy="1323439"/>
          </a:xfrm>
          <a:prstGeom prst="rect">
            <a:avLst/>
          </a:prstGeom>
          <a:solidFill>
            <a:srgbClr val="009EDE"/>
          </a:solidFill>
        </p:spPr>
        <p:txBody>
          <a:bodyPr wrap="square" rtlCol="0">
            <a:spAutoFit/>
          </a:bodyPr>
          <a:lstStyle/>
          <a:p>
            <a:pPr algn="ctr"/>
            <a:r>
              <a:rPr lang="en-US" sz="4000" b="1" dirty="0">
                <a:solidFill>
                  <a:schemeClr val="bg1"/>
                </a:solidFill>
                <a:latin typeface="Alexandria" charset="0"/>
              </a:rPr>
              <a:t>Recent Underwriting Results</a:t>
            </a:r>
            <a:endParaRPr lang="ar-YE" sz="4000" b="1" dirty="0">
              <a:solidFill>
                <a:schemeClr val="bg1"/>
              </a:solidFill>
              <a:latin typeface="Alexandria" charset="0"/>
            </a:endParaRPr>
          </a:p>
          <a:p>
            <a:pPr algn="ctr"/>
            <a:r>
              <a:rPr lang="ar-YE" sz="4000" b="1" dirty="0">
                <a:solidFill>
                  <a:schemeClr val="bg1"/>
                </a:solidFill>
                <a:latin typeface="Traditional Arabic" panose="02020603050405020304" pitchFamily="18" charset="-78"/>
                <a:cs typeface="Traditional Arabic" panose="02020603050405020304" pitchFamily="18" charset="-78"/>
              </a:rPr>
              <a:t>نتائج الاكتتاب الأخيرة </a:t>
            </a:r>
            <a:endParaRPr lang="en-US" sz="4000" b="1" dirty="0">
              <a:solidFill>
                <a:schemeClr val="bg1"/>
              </a:solidFill>
              <a:latin typeface="Traditional Arabic" panose="02020603050405020304" pitchFamily="18" charset="-78"/>
              <a:cs typeface="Traditional Arabic" panose="02020603050405020304" pitchFamily="18" charset="-78"/>
            </a:endParaRPr>
          </a:p>
        </p:txBody>
      </p:sp>
      <p:sp>
        <p:nvSpPr>
          <p:cNvPr id="8" name="TextBox 7">
            <a:extLst>
              <a:ext uri="{FF2B5EF4-FFF2-40B4-BE49-F238E27FC236}">
                <a16:creationId xmlns:a16="http://schemas.microsoft.com/office/drawing/2014/main" id="{97FC9F00-DED5-495E-289B-C8D3CB6342C4}"/>
              </a:ext>
            </a:extLst>
          </p:cNvPr>
          <p:cNvSpPr txBox="1"/>
          <p:nvPr/>
        </p:nvSpPr>
        <p:spPr>
          <a:xfrm>
            <a:off x="545285" y="2470462"/>
            <a:ext cx="11274804" cy="2254463"/>
          </a:xfrm>
          <a:prstGeom prst="rect">
            <a:avLst/>
          </a:prstGeom>
          <a:noFill/>
        </p:spPr>
        <p:txBody>
          <a:bodyPr wrap="square">
            <a:spAutoFit/>
          </a:bodyPr>
          <a:lstStyle/>
          <a:p>
            <a:pPr marL="342900" indent="-342900" algn="l">
              <a:lnSpc>
                <a:spcPct val="150000"/>
              </a:lnSpc>
              <a:buFont typeface="Wingdings" panose="05000000000000000000" pitchFamily="2" charset="2"/>
              <a:buChar char="v"/>
            </a:pPr>
            <a:r>
              <a:rPr lang="en-US" sz="2000" dirty="0">
                <a:solidFill>
                  <a:srgbClr val="0A1F61"/>
                </a:solidFill>
                <a:cs typeface="Tajawal ExtraBold" panose="00000800000000000000" pitchFamily="2" charset="-78"/>
              </a:rPr>
              <a:t>The property and casualty insurance industry has not been highly profitable over time. The industry has lagged profitability benchmarks for various industry groups in most years.</a:t>
            </a:r>
          </a:p>
          <a:p>
            <a:pPr algn="r" rtl="1">
              <a:lnSpc>
                <a:spcPct val="150000"/>
              </a:lnSpc>
            </a:pPr>
            <a:r>
              <a:rPr lang="ar-YE" sz="2800" dirty="0">
                <a:solidFill>
                  <a:srgbClr val="0A1F61"/>
                </a:solidFill>
                <a:latin typeface="Traditional Arabic" panose="02020603050405020304" pitchFamily="18" charset="-78"/>
                <a:cs typeface="Traditional Arabic" panose="02020603050405020304" pitchFamily="18" charset="-78"/>
              </a:rPr>
              <a:t>لم تكن صناعة التأمين على الممتلكات والمسؤوليات مربحة للغاية على مر السنين. فقد تأخرت في معايير الربحية اذا ما قورنت بمختلف القطاعات في معظم السنوات</a:t>
            </a:r>
            <a:r>
              <a:rPr lang="ar-YE" sz="2800" dirty="0">
                <a:solidFill>
                  <a:srgbClr val="0A1F61"/>
                </a:solidFill>
                <a:cs typeface="Tajawal ExtraBold" panose="00000800000000000000" pitchFamily="2" charset="-78"/>
              </a:rPr>
              <a:t>.</a:t>
            </a:r>
            <a:endParaRPr lang="en-MY" sz="2000" dirty="0">
              <a:solidFill>
                <a:srgbClr val="0A1F61"/>
              </a:solidFill>
              <a:cs typeface="Tajawal ExtraBold" panose="00000800000000000000" pitchFamily="2" charset="-78"/>
            </a:endParaRPr>
          </a:p>
        </p:txBody>
      </p:sp>
    </p:spTree>
    <p:extLst>
      <p:ext uri="{BB962C8B-B14F-4D97-AF65-F5344CB8AC3E}">
        <p14:creationId xmlns:p14="http://schemas.microsoft.com/office/powerpoint/2010/main" val="3697719671"/>
      </p:ext>
    </p:extLst>
  </p:cSld>
  <p:clrMapOvr>
    <a:masterClrMapping/>
  </p:clrMapOvr>
  <mc:AlternateContent xmlns:mc="http://schemas.openxmlformats.org/markup-compatibility/2006" xmlns:p14="http://schemas.microsoft.com/office/powerpoint/2010/main">
    <mc:Choice Requires="p14">
      <p:transition spd="slow" p14:dur="2000" advTm="88785"/>
    </mc:Choice>
    <mc:Fallback xmlns="">
      <p:transition spd="slow" advTm="88785"/>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9" y="500900"/>
            <a:ext cx="9285096"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8C9C6905-96B6-3DD2-F43C-9F4FB4B473D7}"/>
              </a:ext>
            </a:extLst>
          </p:cNvPr>
          <p:cNvSpPr txBox="1"/>
          <p:nvPr/>
        </p:nvSpPr>
        <p:spPr>
          <a:xfrm>
            <a:off x="2626179" y="617697"/>
            <a:ext cx="9285096" cy="1323439"/>
          </a:xfrm>
          <a:prstGeom prst="rect">
            <a:avLst/>
          </a:prstGeom>
          <a:solidFill>
            <a:srgbClr val="009EDE"/>
          </a:solidFill>
        </p:spPr>
        <p:txBody>
          <a:bodyPr wrap="square" rtlCol="0">
            <a:spAutoFit/>
          </a:bodyPr>
          <a:lstStyle/>
          <a:p>
            <a:pPr algn="ctr"/>
            <a:r>
              <a:rPr lang="en-US" sz="4000" b="1" dirty="0">
                <a:solidFill>
                  <a:schemeClr val="bg1"/>
                </a:solidFill>
                <a:latin typeface="Alexandria" charset="0"/>
              </a:rPr>
              <a:t>Balance Sheet in Life Insurance Companies</a:t>
            </a:r>
            <a:endParaRPr lang="ar-YE" sz="4000" b="1" dirty="0">
              <a:solidFill>
                <a:schemeClr val="bg1"/>
              </a:solidFill>
              <a:latin typeface="Alexandria" charset="0"/>
            </a:endParaRPr>
          </a:p>
          <a:p>
            <a:pPr algn="ctr"/>
            <a:r>
              <a:rPr lang="ar-YE" sz="4000" b="1" dirty="0">
                <a:solidFill>
                  <a:schemeClr val="bg1"/>
                </a:solidFill>
                <a:latin typeface="Traditional Arabic" panose="02020603050405020304" pitchFamily="18" charset="-78"/>
                <a:cs typeface="Traditional Arabic" panose="02020603050405020304" pitchFamily="18" charset="-78"/>
              </a:rPr>
              <a:t>الميزانية العمومية في شركات التأمين على الحياة</a:t>
            </a:r>
            <a:endParaRPr lang="en-US" sz="4000" b="1" dirty="0">
              <a:solidFill>
                <a:schemeClr val="bg1"/>
              </a:solidFill>
              <a:latin typeface="Traditional Arabic" panose="02020603050405020304" pitchFamily="18" charset="-78"/>
              <a:cs typeface="Traditional Arabic" panose="02020603050405020304" pitchFamily="18" charset="-78"/>
            </a:endParaRPr>
          </a:p>
        </p:txBody>
      </p:sp>
      <p:sp>
        <p:nvSpPr>
          <p:cNvPr id="8" name="TextBox 7">
            <a:extLst>
              <a:ext uri="{FF2B5EF4-FFF2-40B4-BE49-F238E27FC236}">
                <a16:creationId xmlns:a16="http://schemas.microsoft.com/office/drawing/2014/main" id="{97FC9F00-DED5-495E-289B-C8D3CB6342C4}"/>
              </a:ext>
            </a:extLst>
          </p:cNvPr>
          <p:cNvSpPr txBox="1"/>
          <p:nvPr/>
        </p:nvSpPr>
        <p:spPr>
          <a:xfrm>
            <a:off x="386549" y="2012214"/>
            <a:ext cx="11524726" cy="4747453"/>
          </a:xfrm>
          <a:prstGeom prst="rect">
            <a:avLst/>
          </a:prstGeom>
          <a:noFill/>
        </p:spPr>
        <p:txBody>
          <a:bodyPr wrap="square">
            <a:spAutoFit/>
          </a:bodyPr>
          <a:lstStyle/>
          <a:p>
            <a:pPr algn="l">
              <a:lnSpc>
                <a:spcPct val="150000"/>
              </a:lnSpc>
            </a:pPr>
            <a:r>
              <a:rPr lang="en-US" sz="2000" dirty="0">
                <a:solidFill>
                  <a:srgbClr val="00B0F0"/>
                </a:solidFill>
                <a:cs typeface="Tajawal ExtraBold" panose="00000800000000000000" pitchFamily="2" charset="-78"/>
              </a:rPr>
              <a:t>Balance Sheet</a:t>
            </a:r>
            <a:r>
              <a:rPr lang="en-US" sz="2000" dirty="0">
                <a:solidFill>
                  <a:srgbClr val="0A1F61"/>
                </a:solidFill>
                <a:cs typeface="Tajawal ExtraBold" panose="00000800000000000000" pitchFamily="2" charset="-78"/>
              </a:rPr>
              <a:t>:</a:t>
            </a:r>
          </a:p>
          <a:p>
            <a:pPr algn="l">
              <a:lnSpc>
                <a:spcPct val="150000"/>
              </a:lnSpc>
            </a:pPr>
            <a:r>
              <a:rPr lang="en-US" sz="2000" dirty="0">
                <a:solidFill>
                  <a:srgbClr val="0A1F61"/>
                </a:solidFill>
                <a:cs typeface="Tajawal ExtraBold" panose="00000800000000000000" pitchFamily="2" charset="-78"/>
              </a:rPr>
              <a:t>The balance sheet for a life insurance company is similar to the balance sheet of a property and casualty</a:t>
            </a:r>
          </a:p>
          <a:p>
            <a:pPr algn="l">
              <a:lnSpc>
                <a:spcPct val="150000"/>
              </a:lnSpc>
            </a:pPr>
            <a:r>
              <a:rPr lang="en-US" sz="2000" dirty="0">
                <a:solidFill>
                  <a:srgbClr val="0A1F61"/>
                </a:solidFill>
                <a:cs typeface="Tajawal ExtraBold" panose="00000800000000000000" pitchFamily="2" charset="-78"/>
              </a:rPr>
              <a:t>insurance company.</a:t>
            </a:r>
          </a:p>
          <a:p>
            <a:pPr algn="l">
              <a:lnSpc>
                <a:spcPct val="150000"/>
              </a:lnSpc>
            </a:pPr>
            <a:r>
              <a:rPr lang="en-US" sz="2000" dirty="0">
                <a:solidFill>
                  <a:srgbClr val="00B0F0"/>
                </a:solidFill>
                <a:cs typeface="Tajawal ExtraBold" panose="00000800000000000000" pitchFamily="2" charset="-78"/>
              </a:rPr>
              <a:t>Assets </a:t>
            </a:r>
          </a:p>
          <a:p>
            <a:pPr algn="l">
              <a:lnSpc>
                <a:spcPct val="150000"/>
              </a:lnSpc>
            </a:pPr>
            <a:r>
              <a:rPr lang="en-US" sz="2000" dirty="0">
                <a:solidFill>
                  <a:srgbClr val="0A1F61"/>
                </a:solidFill>
                <a:cs typeface="Tajawal ExtraBold" panose="00000800000000000000" pitchFamily="2" charset="-78"/>
              </a:rPr>
              <a:t>Like the property and casualty insurance companies discussed earlier, the assets of a life insurance company are primarily financial assets. </a:t>
            </a:r>
            <a:endParaRPr lang="ar-YE" sz="2000" dirty="0">
              <a:solidFill>
                <a:srgbClr val="0A1F61"/>
              </a:solidFill>
              <a:cs typeface="Tajawal ExtraBold" panose="00000800000000000000" pitchFamily="2" charset="-78"/>
            </a:endParaRPr>
          </a:p>
          <a:p>
            <a:pPr algn="r" rtl="1">
              <a:lnSpc>
                <a:spcPct val="150000"/>
              </a:lnSpc>
            </a:pPr>
            <a:r>
              <a:rPr lang="ar-YE" sz="2800" dirty="0">
                <a:solidFill>
                  <a:srgbClr val="00AEEF"/>
                </a:solidFill>
                <a:latin typeface="Traditional Arabic" panose="02020603050405020304" pitchFamily="18" charset="-78"/>
                <a:cs typeface="Traditional Arabic" panose="02020603050405020304" pitchFamily="18" charset="-78"/>
              </a:rPr>
              <a:t>الميزانية العمومية</a:t>
            </a:r>
            <a:r>
              <a:rPr lang="ar-YE" sz="2800" dirty="0">
                <a:solidFill>
                  <a:srgbClr val="0A1F61"/>
                </a:solidFill>
                <a:latin typeface="Traditional Arabic" panose="02020603050405020304" pitchFamily="18" charset="-78"/>
                <a:cs typeface="Traditional Arabic" panose="02020603050405020304" pitchFamily="18" charset="-78"/>
              </a:rPr>
              <a:t>: الميزانية العمومية لشركة التأمين على الحياة تشبه ميزانية شركة التأمين على الممتلكات والمسؤولية.</a:t>
            </a:r>
          </a:p>
          <a:p>
            <a:pPr algn="r" rtl="1">
              <a:lnSpc>
                <a:spcPct val="150000"/>
              </a:lnSpc>
            </a:pPr>
            <a:r>
              <a:rPr lang="ar-YE" sz="2800" dirty="0">
                <a:solidFill>
                  <a:srgbClr val="00AEEF"/>
                </a:solidFill>
                <a:latin typeface="Traditional Arabic" panose="02020603050405020304" pitchFamily="18" charset="-78"/>
                <a:cs typeface="Traditional Arabic" panose="02020603050405020304" pitchFamily="18" charset="-78"/>
              </a:rPr>
              <a:t>الأصول</a:t>
            </a:r>
            <a:r>
              <a:rPr lang="ar-YE" sz="2800" dirty="0">
                <a:solidFill>
                  <a:srgbClr val="0A1F61"/>
                </a:solidFill>
                <a:latin typeface="Traditional Arabic" panose="02020603050405020304" pitchFamily="18" charset="-78"/>
                <a:cs typeface="Traditional Arabic" panose="02020603050405020304" pitchFamily="18" charset="-78"/>
              </a:rPr>
              <a:t>: كما هو الحال في شركات التأمين على الممتلكات والمسؤولية التي تمت مناقشتها سابقًا، فإن أصول شركة التأمين على الحياة هي في الأساس أصول مالية.</a:t>
            </a:r>
            <a:endParaRPr lang="en-MY" sz="2800" dirty="0">
              <a:solidFill>
                <a:srgbClr val="0A1F61"/>
              </a:solidFill>
              <a:latin typeface="Traditional Arabic" panose="02020603050405020304" pitchFamily="18" charset="-78"/>
              <a:cs typeface="Traditional Arabic" panose="02020603050405020304" pitchFamily="18" charset="-78"/>
            </a:endParaRPr>
          </a:p>
        </p:txBody>
      </p:sp>
    </p:spTree>
    <p:extLst>
      <p:ext uri="{BB962C8B-B14F-4D97-AF65-F5344CB8AC3E}">
        <p14:creationId xmlns:p14="http://schemas.microsoft.com/office/powerpoint/2010/main" val="1331112545"/>
      </p:ext>
    </p:extLst>
  </p:cSld>
  <p:clrMapOvr>
    <a:masterClrMapping/>
  </p:clrMapOvr>
  <mc:AlternateContent xmlns:mc="http://schemas.openxmlformats.org/markup-compatibility/2006" xmlns:p14="http://schemas.microsoft.com/office/powerpoint/2010/main">
    <mc:Choice Requires="p14">
      <p:transition spd="slow" p14:dur="2000" advTm="120484"/>
    </mc:Choice>
    <mc:Fallback xmlns="">
      <p:transition spd="slow" advTm="120484"/>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flipV="1">
            <a:off x="2626178" y="455181"/>
            <a:ext cx="938539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8C9C6905-96B6-3DD2-F43C-9F4FB4B473D7}"/>
              </a:ext>
            </a:extLst>
          </p:cNvPr>
          <p:cNvSpPr txBox="1"/>
          <p:nvPr/>
        </p:nvSpPr>
        <p:spPr>
          <a:xfrm>
            <a:off x="2810820" y="555704"/>
            <a:ext cx="8528935" cy="1200329"/>
          </a:xfrm>
          <a:prstGeom prst="rect">
            <a:avLst/>
          </a:prstGeom>
          <a:solidFill>
            <a:srgbClr val="009EDE"/>
          </a:solidFill>
        </p:spPr>
        <p:txBody>
          <a:bodyPr wrap="square" rtlCol="0">
            <a:spAutoFit/>
          </a:bodyPr>
          <a:lstStyle/>
          <a:p>
            <a:pPr algn="ctr"/>
            <a:r>
              <a:rPr lang="en-US" sz="3600" b="1" dirty="0">
                <a:solidFill>
                  <a:schemeClr val="bg1"/>
                </a:solidFill>
                <a:latin typeface="Alexandria" charset="0"/>
              </a:rPr>
              <a:t>Balance Sheet in Life Insurance Companies</a:t>
            </a:r>
            <a:endParaRPr lang="ar-YE" sz="3600" b="1" dirty="0">
              <a:solidFill>
                <a:schemeClr val="bg1"/>
              </a:solidFill>
              <a:latin typeface="Alexandria" charset="0"/>
            </a:endParaRPr>
          </a:p>
          <a:p>
            <a:pPr algn="ctr"/>
            <a:r>
              <a:rPr lang="ar-YE" sz="3600" b="1" dirty="0">
                <a:solidFill>
                  <a:schemeClr val="bg1"/>
                </a:solidFill>
                <a:latin typeface="Traditional Arabic" panose="02020603050405020304" pitchFamily="18" charset="-78"/>
                <a:cs typeface="Traditional Arabic" panose="02020603050405020304" pitchFamily="18" charset="-78"/>
              </a:rPr>
              <a:t>الميزانية العمومية في شركات التأمين على الحياة</a:t>
            </a:r>
            <a:endParaRPr lang="en-US" sz="3600" b="1" dirty="0">
              <a:solidFill>
                <a:schemeClr val="bg1"/>
              </a:solidFill>
              <a:latin typeface="Traditional Arabic" panose="02020603050405020304" pitchFamily="18" charset="-78"/>
              <a:cs typeface="Traditional Arabic" panose="02020603050405020304" pitchFamily="18" charset="-78"/>
            </a:endParaRPr>
          </a:p>
        </p:txBody>
      </p:sp>
      <p:sp>
        <p:nvSpPr>
          <p:cNvPr id="8" name="TextBox 7">
            <a:extLst>
              <a:ext uri="{FF2B5EF4-FFF2-40B4-BE49-F238E27FC236}">
                <a16:creationId xmlns:a16="http://schemas.microsoft.com/office/drawing/2014/main" id="{97FC9F00-DED5-495E-289B-C8D3CB6342C4}"/>
              </a:ext>
            </a:extLst>
          </p:cNvPr>
          <p:cNvSpPr txBox="1"/>
          <p:nvPr/>
        </p:nvSpPr>
        <p:spPr>
          <a:xfrm>
            <a:off x="180432" y="1633236"/>
            <a:ext cx="6010869" cy="5224764"/>
          </a:xfrm>
          <a:prstGeom prst="rect">
            <a:avLst/>
          </a:prstGeom>
          <a:noFill/>
        </p:spPr>
        <p:txBody>
          <a:bodyPr wrap="square">
            <a:spAutoFit/>
          </a:bodyPr>
          <a:lstStyle/>
          <a:p>
            <a:pPr algn="l">
              <a:lnSpc>
                <a:spcPct val="150000"/>
              </a:lnSpc>
            </a:pPr>
            <a:r>
              <a:rPr lang="en-US" sz="1600" dirty="0">
                <a:solidFill>
                  <a:srgbClr val="0A1F61"/>
                </a:solidFill>
                <a:cs typeface="Tajawal ExtraBold" panose="00000800000000000000" pitchFamily="2" charset="-78"/>
              </a:rPr>
              <a:t>There are three major differences between the assets of a property and casualty insurance company and the assets of a life insurance company:</a:t>
            </a:r>
          </a:p>
          <a:p>
            <a:pPr marL="342900" indent="-342900" algn="l">
              <a:lnSpc>
                <a:spcPct val="150000"/>
              </a:lnSpc>
              <a:buFont typeface="Wingdings" panose="05000000000000000000" pitchFamily="2" charset="2"/>
              <a:buChar char="v"/>
            </a:pPr>
            <a:r>
              <a:rPr lang="en-US" sz="1600" dirty="0">
                <a:solidFill>
                  <a:srgbClr val="0A1F61"/>
                </a:solidFill>
                <a:cs typeface="Tajawal ExtraBold" panose="00000800000000000000" pitchFamily="2" charset="-78"/>
              </a:rPr>
              <a:t>The first major difference is the average duration of the investments. The matching principle states that an organization should match the maturities of its sources and uses of funds.</a:t>
            </a:r>
          </a:p>
          <a:p>
            <a:pPr marL="342900" indent="-342900" algn="l">
              <a:lnSpc>
                <a:spcPct val="150000"/>
              </a:lnSpc>
              <a:buFont typeface="Wingdings" panose="05000000000000000000" pitchFamily="2" charset="2"/>
              <a:buChar char="v"/>
            </a:pPr>
            <a:r>
              <a:rPr lang="en-US" sz="1600" dirty="0">
                <a:solidFill>
                  <a:srgbClr val="0A1F61"/>
                </a:solidFill>
                <a:cs typeface="Tajawal ExtraBold" panose="00000800000000000000" pitchFamily="2" charset="-78"/>
              </a:rPr>
              <a:t>The second major difference is created by the savings element in cash-value life insurance. Permanent</a:t>
            </a:r>
            <a:r>
              <a:rPr lang="ar-YE" sz="1600" dirty="0">
                <a:solidFill>
                  <a:srgbClr val="0A1F61"/>
                </a:solidFill>
                <a:cs typeface="Tajawal ExtraBold" panose="00000800000000000000" pitchFamily="2" charset="-78"/>
              </a:rPr>
              <a:t> </a:t>
            </a:r>
            <a:r>
              <a:rPr lang="en-US" sz="1600" dirty="0">
                <a:solidFill>
                  <a:srgbClr val="0A1F61"/>
                </a:solidFill>
                <a:cs typeface="Tajawal ExtraBold" panose="00000800000000000000" pitchFamily="2" charset="-78"/>
              </a:rPr>
              <a:t>life insurance policies develop a savings element over time called the cash value.</a:t>
            </a:r>
          </a:p>
          <a:p>
            <a:pPr marL="342900" indent="-342900" algn="l">
              <a:lnSpc>
                <a:spcPct val="150000"/>
              </a:lnSpc>
              <a:buFont typeface="Wingdings" panose="05000000000000000000" pitchFamily="2" charset="2"/>
              <a:buChar char="v"/>
            </a:pPr>
            <a:r>
              <a:rPr lang="en-US" sz="1600" dirty="0">
                <a:solidFill>
                  <a:srgbClr val="0A1F61"/>
                </a:solidFill>
                <a:cs typeface="Tajawal ExtraBold" panose="00000800000000000000" pitchFamily="2" charset="-78"/>
              </a:rPr>
              <a:t> The third major difference in assets between a property and casualty insurer and a life insurance company is that a life insurance company may have separate account assets. To protect policyholders, state laws place limitations on a life insurance company’s general investments.</a:t>
            </a:r>
            <a:endParaRPr lang="en-MY" sz="1600" dirty="0">
              <a:solidFill>
                <a:srgbClr val="0A1F61"/>
              </a:solidFill>
              <a:cs typeface="Tajawal ExtraBold" panose="00000800000000000000" pitchFamily="2" charset="-78"/>
            </a:endParaRPr>
          </a:p>
        </p:txBody>
      </p:sp>
      <p:sp>
        <p:nvSpPr>
          <p:cNvPr id="10" name="TextBox 9">
            <a:extLst>
              <a:ext uri="{FF2B5EF4-FFF2-40B4-BE49-F238E27FC236}">
                <a16:creationId xmlns:a16="http://schemas.microsoft.com/office/drawing/2014/main" id="{B724E58E-510C-113E-16BB-419DDCBAEFE9}"/>
              </a:ext>
            </a:extLst>
          </p:cNvPr>
          <p:cNvSpPr txBox="1"/>
          <p:nvPr/>
        </p:nvSpPr>
        <p:spPr>
          <a:xfrm>
            <a:off x="6096000" y="1777981"/>
            <a:ext cx="6010869" cy="4524315"/>
          </a:xfrm>
          <a:prstGeom prst="rect">
            <a:avLst/>
          </a:prstGeom>
          <a:noFill/>
        </p:spPr>
        <p:txBody>
          <a:bodyPr wrap="square">
            <a:spAutoFit/>
          </a:bodyPr>
          <a:lstStyle/>
          <a:p>
            <a:pPr algn="r" rtl="1"/>
            <a:br>
              <a:rPr lang="ar-YE" sz="2800" dirty="0">
                <a:latin typeface="Traditional Arabic" panose="02020603050405020304" pitchFamily="18" charset="-78"/>
                <a:cs typeface="Traditional Arabic" panose="02020603050405020304" pitchFamily="18" charset="-78"/>
              </a:rPr>
            </a:br>
            <a:r>
              <a:rPr lang="ar-YE" sz="2600" dirty="0">
                <a:latin typeface="Traditional Arabic" panose="02020603050405020304" pitchFamily="18" charset="-78"/>
                <a:cs typeface="Traditional Arabic" panose="02020603050405020304" pitchFamily="18" charset="-78"/>
              </a:rPr>
              <a:t>هناك ثلاثة اختلافات رئيسية بين أصول شركة التأمين على الممتلكات والتعويضات وأصول شركة التأمين على الحياة:</a:t>
            </a:r>
          </a:p>
          <a:p>
            <a:pPr algn="r" rtl="1">
              <a:buFont typeface="+mj-lt"/>
              <a:buAutoNum type="arabicPeriod"/>
            </a:pPr>
            <a:r>
              <a:rPr lang="ar-YE" sz="2600" b="1" dirty="0">
                <a:latin typeface="Traditional Arabic" panose="02020603050405020304" pitchFamily="18" charset="-78"/>
                <a:cs typeface="Traditional Arabic" panose="02020603050405020304" pitchFamily="18" charset="-78"/>
              </a:rPr>
              <a:t>الاختلاف الأول</a:t>
            </a:r>
            <a:r>
              <a:rPr lang="ar-YE" sz="2600" dirty="0">
                <a:latin typeface="Traditional Arabic" panose="02020603050405020304" pitchFamily="18" charset="-78"/>
                <a:cs typeface="Traditional Arabic" panose="02020603050405020304" pitchFamily="18" charset="-78"/>
              </a:rPr>
              <a:t>: مدة الاستثمارات. ينص مبدأ المطابقة على أن المنظمة يجب أن تطابق بين آجال مصادر واستخدامات أموالها.</a:t>
            </a:r>
          </a:p>
          <a:p>
            <a:pPr algn="r" rtl="1">
              <a:buFont typeface="+mj-lt"/>
              <a:buAutoNum type="arabicPeriod"/>
            </a:pPr>
            <a:r>
              <a:rPr lang="ar-YE" sz="2600" b="1" dirty="0">
                <a:latin typeface="Traditional Arabic" panose="02020603050405020304" pitchFamily="18" charset="-78"/>
                <a:cs typeface="Traditional Arabic" panose="02020603050405020304" pitchFamily="18" charset="-78"/>
              </a:rPr>
              <a:t>الاختلاف الثاني</a:t>
            </a:r>
            <a:r>
              <a:rPr lang="ar-YE" sz="2600" dirty="0">
                <a:latin typeface="Traditional Arabic" panose="02020603050405020304" pitchFamily="18" charset="-78"/>
                <a:cs typeface="Traditional Arabic" panose="02020603050405020304" pitchFamily="18" charset="-78"/>
              </a:rPr>
              <a:t>: عنصر الادخار في التأمين على الحياة بقيمة نقدية. حيث إن بوليصات التأمين الدائم على الحياة تطور عنصر ادخار على مر الزمن يُعرف بالقيمة النقدية.</a:t>
            </a:r>
          </a:p>
          <a:p>
            <a:pPr algn="r" rtl="1">
              <a:buFont typeface="+mj-lt"/>
              <a:buAutoNum type="arabicPeriod"/>
            </a:pPr>
            <a:r>
              <a:rPr lang="ar-YE" sz="2600" b="1" dirty="0">
                <a:latin typeface="Traditional Arabic" panose="02020603050405020304" pitchFamily="18" charset="-78"/>
                <a:cs typeface="Traditional Arabic" panose="02020603050405020304" pitchFamily="18" charset="-78"/>
              </a:rPr>
              <a:t>الاختلاف الثالث</a:t>
            </a:r>
            <a:r>
              <a:rPr lang="ar-YE" sz="2600" dirty="0">
                <a:latin typeface="Traditional Arabic" panose="02020603050405020304" pitchFamily="18" charset="-78"/>
                <a:cs typeface="Traditional Arabic" panose="02020603050405020304" pitchFamily="18" charset="-78"/>
              </a:rPr>
              <a:t>: هو أن شركة التأمين على الحياة قد تمتلك أصول حسابات منفصلة. ولحماية حاملي الوثائق، تضع القوانين في الولايات قيودًا على الاستثمارات العامة لشركات التأمين على الحياة.</a:t>
            </a:r>
          </a:p>
        </p:txBody>
      </p:sp>
    </p:spTree>
    <p:extLst>
      <p:ext uri="{BB962C8B-B14F-4D97-AF65-F5344CB8AC3E}">
        <p14:creationId xmlns:p14="http://schemas.microsoft.com/office/powerpoint/2010/main" val="4201639087"/>
      </p:ext>
    </p:extLst>
  </p:cSld>
  <p:clrMapOvr>
    <a:masterClrMapping/>
  </p:clrMapOvr>
  <mc:AlternateContent xmlns:mc="http://schemas.openxmlformats.org/markup-compatibility/2006" xmlns:p14="http://schemas.microsoft.com/office/powerpoint/2010/main">
    <mc:Choice Requires="p14">
      <p:transition spd="slow" p14:dur="2000" advTm="100632"/>
    </mc:Choice>
    <mc:Fallback xmlns="">
      <p:transition spd="slow" advTm="100632"/>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9" y="500900"/>
            <a:ext cx="9295528"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a:extLst>
              <a:ext uri="{FF2B5EF4-FFF2-40B4-BE49-F238E27FC236}">
                <a16:creationId xmlns:a16="http://schemas.microsoft.com/office/drawing/2014/main" id="{97FC9F00-DED5-495E-289B-C8D3CB6342C4}"/>
              </a:ext>
            </a:extLst>
          </p:cNvPr>
          <p:cNvSpPr txBox="1"/>
          <p:nvPr/>
        </p:nvSpPr>
        <p:spPr>
          <a:xfrm>
            <a:off x="476250" y="1735059"/>
            <a:ext cx="5882605" cy="4557786"/>
          </a:xfrm>
          <a:prstGeom prst="rect">
            <a:avLst/>
          </a:prstGeom>
          <a:noFill/>
        </p:spPr>
        <p:txBody>
          <a:bodyPr wrap="square">
            <a:spAutoFit/>
          </a:bodyPr>
          <a:lstStyle/>
          <a:p>
            <a:pPr marL="342900" indent="-342900" algn="l">
              <a:lnSpc>
                <a:spcPct val="150000"/>
              </a:lnSpc>
              <a:buFont typeface="Wingdings" panose="05000000000000000000" pitchFamily="2" charset="2"/>
              <a:buChar char="v"/>
            </a:pPr>
            <a:r>
              <a:rPr lang="en-US" sz="1500" dirty="0">
                <a:solidFill>
                  <a:srgbClr val="00B0F0"/>
                </a:solidFill>
                <a:cs typeface="Tajawal ExtraBold" panose="00000800000000000000" pitchFamily="2" charset="-78"/>
              </a:rPr>
              <a:t>Liabilities</a:t>
            </a:r>
          </a:p>
          <a:p>
            <a:pPr marL="285750" indent="-285750" algn="l">
              <a:lnSpc>
                <a:spcPct val="150000"/>
              </a:lnSpc>
              <a:buFont typeface="Wingdings" panose="05000000000000000000" pitchFamily="2" charset="2"/>
              <a:buChar char="v"/>
            </a:pPr>
            <a:r>
              <a:rPr lang="en-US" sz="1500" dirty="0">
                <a:solidFill>
                  <a:srgbClr val="0A1F61"/>
                </a:solidFill>
                <a:cs typeface="Tajawal ExtraBold" panose="00000800000000000000" pitchFamily="2" charset="-78"/>
              </a:rPr>
              <a:t>Policy reserves are the major liability item of life insurers. Under the level-premium method of</a:t>
            </a:r>
            <a:r>
              <a:rPr lang="ar-YE" sz="1500" dirty="0">
                <a:solidFill>
                  <a:srgbClr val="0A1F61"/>
                </a:solidFill>
                <a:cs typeface="Tajawal ExtraBold" panose="00000800000000000000" pitchFamily="2" charset="-78"/>
              </a:rPr>
              <a:t> </a:t>
            </a:r>
            <a:r>
              <a:rPr lang="en-US" sz="1500" dirty="0">
                <a:solidFill>
                  <a:srgbClr val="0A1F61"/>
                </a:solidFill>
                <a:cs typeface="Tajawal ExtraBold" panose="00000800000000000000" pitchFamily="2" charset="-78"/>
              </a:rPr>
              <a:t>funding cash-value life insurance, premiums paid during early years are higher than necessary to pay death claims, while those paid in later years are insufficient to pay death claims.</a:t>
            </a:r>
          </a:p>
          <a:p>
            <a:pPr marL="342900" indent="-342900" algn="l">
              <a:lnSpc>
                <a:spcPct val="150000"/>
              </a:lnSpc>
              <a:buFont typeface="Wingdings" panose="05000000000000000000" pitchFamily="2" charset="2"/>
              <a:buChar char="v"/>
            </a:pPr>
            <a:r>
              <a:rPr lang="en-US" sz="1500" dirty="0">
                <a:solidFill>
                  <a:srgbClr val="0A1F61"/>
                </a:solidFill>
                <a:cs typeface="Tajawal ExtraBold" panose="00000800000000000000" pitchFamily="2" charset="-78"/>
              </a:rPr>
              <a:t>The excess premiums paid during the early years result in the creation of a policy reserve. Policy reserves are a liability item on the balance sheet that must be offset by assets equal to that amount.</a:t>
            </a:r>
          </a:p>
          <a:p>
            <a:pPr marL="342900" indent="-342900" algn="l">
              <a:lnSpc>
                <a:spcPct val="150000"/>
              </a:lnSpc>
              <a:buFont typeface="Wingdings" panose="05000000000000000000" pitchFamily="2" charset="2"/>
              <a:buChar char="v"/>
            </a:pPr>
            <a:r>
              <a:rPr lang="en-US" sz="1500" dirty="0">
                <a:solidFill>
                  <a:srgbClr val="0A1F61"/>
                </a:solidFill>
                <a:cs typeface="Tajawal ExtraBold" panose="00000800000000000000" pitchFamily="2" charset="-78"/>
              </a:rPr>
              <a:t> Policy serves are often called legal reserves because state insurance laws specify the minimum basis for calculating them.</a:t>
            </a:r>
          </a:p>
          <a:p>
            <a:pPr marL="342900" indent="-342900" algn="l">
              <a:lnSpc>
                <a:spcPct val="150000"/>
              </a:lnSpc>
              <a:buFont typeface="Wingdings" panose="05000000000000000000" pitchFamily="2" charset="2"/>
              <a:buChar char="v"/>
            </a:pPr>
            <a:r>
              <a:rPr lang="en-US" sz="1500" dirty="0">
                <a:solidFill>
                  <a:srgbClr val="0A1F61"/>
                </a:solidFill>
                <a:cs typeface="Tajawal ExtraBold" panose="00000800000000000000" pitchFamily="2" charset="-78"/>
              </a:rPr>
              <a:t> The reserve for amounts held on deposit is a liability that represents funds owed to policyholders and to beneficiaries.</a:t>
            </a:r>
            <a:endParaRPr lang="en-MY" sz="1500" dirty="0">
              <a:solidFill>
                <a:srgbClr val="0A1F61"/>
              </a:solidFill>
              <a:cs typeface="Tajawal ExtraBold" panose="00000800000000000000" pitchFamily="2" charset="-78"/>
            </a:endParaRPr>
          </a:p>
        </p:txBody>
      </p:sp>
      <p:sp>
        <p:nvSpPr>
          <p:cNvPr id="4" name="TextBox 3">
            <a:extLst>
              <a:ext uri="{FF2B5EF4-FFF2-40B4-BE49-F238E27FC236}">
                <a16:creationId xmlns:a16="http://schemas.microsoft.com/office/drawing/2014/main" id="{191467BA-AF4E-E870-256A-7DE479A008F1}"/>
              </a:ext>
            </a:extLst>
          </p:cNvPr>
          <p:cNvSpPr txBox="1"/>
          <p:nvPr/>
        </p:nvSpPr>
        <p:spPr>
          <a:xfrm>
            <a:off x="2852765" y="617697"/>
            <a:ext cx="8528935" cy="1200329"/>
          </a:xfrm>
          <a:prstGeom prst="rect">
            <a:avLst/>
          </a:prstGeom>
          <a:solidFill>
            <a:srgbClr val="009EDE"/>
          </a:solidFill>
        </p:spPr>
        <p:txBody>
          <a:bodyPr wrap="square" rtlCol="0">
            <a:spAutoFit/>
          </a:bodyPr>
          <a:lstStyle/>
          <a:p>
            <a:pPr algn="ctr"/>
            <a:r>
              <a:rPr lang="en-US" sz="3600" b="1" dirty="0">
                <a:solidFill>
                  <a:schemeClr val="bg1"/>
                </a:solidFill>
                <a:latin typeface="Alexandria" charset="0"/>
              </a:rPr>
              <a:t>Balance Sheet in Life Insurance Companies</a:t>
            </a:r>
            <a:endParaRPr lang="ar-YE" sz="3600" b="1" dirty="0">
              <a:solidFill>
                <a:schemeClr val="bg1"/>
              </a:solidFill>
              <a:latin typeface="Alexandria" charset="0"/>
            </a:endParaRPr>
          </a:p>
          <a:p>
            <a:pPr algn="ctr"/>
            <a:r>
              <a:rPr lang="ar-YE" sz="3600" b="1" dirty="0">
                <a:solidFill>
                  <a:schemeClr val="bg1"/>
                </a:solidFill>
                <a:latin typeface="Traditional Arabic" panose="02020603050405020304" pitchFamily="18" charset="-78"/>
                <a:cs typeface="Traditional Arabic" panose="02020603050405020304" pitchFamily="18" charset="-78"/>
              </a:rPr>
              <a:t>الميزانية العمومية في شركات التأمين على الحياة</a:t>
            </a:r>
            <a:endParaRPr lang="en-US" sz="3600" b="1" dirty="0">
              <a:solidFill>
                <a:schemeClr val="bg1"/>
              </a:solidFill>
              <a:latin typeface="Traditional Arabic" panose="02020603050405020304" pitchFamily="18" charset="-78"/>
              <a:cs typeface="Traditional Arabic" panose="02020603050405020304" pitchFamily="18" charset="-78"/>
            </a:endParaRPr>
          </a:p>
        </p:txBody>
      </p:sp>
      <p:sp>
        <p:nvSpPr>
          <p:cNvPr id="10" name="TextBox 9">
            <a:extLst>
              <a:ext uri="{FF2B5EF4-FFF2-40B4-BE49-F238E27FC236}">
                <a16:creationId xmlns:a16="http://schemas.microsoft.com/office/drawing/2014/main" id="{E6975F2B-B4DF-C645-A951-8769F73B1BE1}"/>
              </a:ext>
            </a:extLst>
          </p:cNvPr>
          <p:cNvSpPr txBox="1"/>
          <p:nvPr/>
        </p:nvSpPr>
        <p:spPr>
          <a:xfrm>
            <a:off x="6358855" y="2117382"/>
            <a:ext cx="5478010" cy="4462760"/>
          </a:xfrm>
          <a:prstGeom prst="rect">
            <a:avLst/>
          </a:prstGeom>
          <a:noFill/>
        </p:spPr>
        <p:txBody>
          <a:bodyPr wrap="square">
            <a:spAutoFit/>
          </a:bodyPr>
          <a:lstStyle/>
          <a:p>
            <a:pPr algn="r" rtl="1"/>
            <a:r>
              <a:rPr lang="ar-YE" sz="2400" dirty="0">
                <a:solidFill>
                  <a:srgbClr val="00AEEF"/>
                </a:solidFill>
                <a:latin typeface="Traditional Arabic" panose="02020603050405020304" pitchFamily="18" charset="-78"/>
                <a:cs typeface="Traditional Arabic" panose="02020603050405020304" pitchFamily="18" charset="-78"/>
              </a:rPr>
              <a:t>الخصوم</a:t>
            </a:r>
            <a:r>
              <a:rPr lang="ar-YE" sz="2400" dirty="0">
                <a:latin typeface="Traditional Arabic" panose="02020603050405020304" pitchFamily="18" charset="-78"/>
                <a:cs typeface="Traditional Arabic" panose="02020603050405020304" pitchFamily="18" charset="-78"/>
              </a:rPr>
              <a:t> </a:t>
            </a:r>
          </a:p>
          <a:p>
            <a:pPr marL="342900" indent="-342900" algn="r" rtl="1">
              <a:buFont typeface="Wingdings" panose="05000000000000000000" pitchFamily="2" charset="2"/>
              <a:buChar char="v"/>
            </a:pPr>
            <a:r>
              <a:rPr lang="ar-YE" sz="2000" dirty="0">
                <a:latin typeface="Traditional Arabic" panose="02020603050405020304" pitchFamily="18" charset="-78"/>
                <a:cs typeface="Traditional Arabic" panose="02020603050405020304" pitchFamily="18" charset="-78"/>
              </a:rPr>
              <a:t>تُعتبر احتياطيات الوثائق العنصر الرئيسي في الالتزامات لدى شركات التأمين على الحياة. وفقًا لطريقة التمويل بقسط ثابت للتأمين على الحياة بقيمة نقدية، فإن الأقساط المدفوعة في السنوات الأولى تكون أعلى مما هو مطلوب لتغطية مطالبات الوفاة، بينما تكون الأقساط المدفوعة في السنوات اللاحقة غير كافية لتغطية مطالبات الوفاة.تؤدي الأقساط الزائدة المدفوعة خلال السنوات الأولى إلى تكوين احتياطي الوثيقة.</a:t>
            </a:r>
          </a:p>
          <a:p>
            <a:pPr marL="342900" indent="-342900" algn="r" rtl="1">
              <a:buFont typeface="Wingdings" panose="05000000000000000000" pitchFamily="2" charset="2"/>
              <a:buChar char="v"/>
            </a:pPr>
            <a:r>
              <a:rPr lang="ar-YE" sz="2000" dirty="0">
                <a:latin typeface="Traditional Arabic" panose="02020603050405020304" pitchFamily="18" charset="-78"/>
                <a:cs typeface="Traditional Arabic" panose="02020603050405020304" pitchFamily="18" charset="-78"/>
              </a:rPr>
              <a:t> يُعتبر احتياطي الوثيقة بندًا من بنود الخصوم في الميزانية العمومية ويجب تغطيته بأصول تعادل هذا المبلغ.</a:t>
            </a:r>
          </a:p>
          <a:p>
            <a:pPr marL="342900" indent="-342900" algn="r" rtl="1">
              <a:buFont typeface="Wingdings" panose="05000000000000000000" pitchFamily="2" charset="2"/>
              <a:buChar char="v"/>
            </a:pPr>
            <a:r>
              <a:rPr lang="ar-YE" sz="2000" dirty="0">
                <a:latin typeface="Traditional Arabic" panose="02020603050405020304" pitchFamily="18" charset="-78"/>
                <a:cs typeface="Traditional Arabic" panose="02020603050405020304" pitchFamily="18" charset="-78"/>
              </a:rPr>
              <a:t> غالبًا ما يُطلق على احتياطي الوثيقة اسم "الاحتياطي القانوني" لأن قوانين التأمين على مستوى الولايات تحدد الحد الأدنى اللازم لحساب هذه الاحتياطيات.</a:t>
            </a:r>
          </a:p>
          <a:p>
            <a:pPr marL="342900" indent="-342900" algn="r" rtl="1">
              <a:buFont typeface="Wingdings" panose="05000000000000000000" pitchFamily="2" charset="2"/>
              <a:buChar char="v"/>
            </a:pPr>
            <a:r>
              <a:rPr lang="ar-YE" sz="2000" dirty="0">
                <a:latin typeface="Traditional Arabic" panose="02020603050405020304" pitchFamily="18" charset="-78"/>
                <a:cs typeface="Traditional Arabic" panose="02020603050405020304" pitchFamily="18" charset="-78"/>
              </a:rPr>
              <a:t>ويمثل الاحتياطي للأموال المودعة التزامًا يمثل الأموال المستحقة لحاملي الوثائق والمستفيدين</a:t>
            </a:r>
            <a:r>
              <a:rPr lang="ar-YE" sz="2000" dirty="0"/>
              <a:t>.</a:t>
            </a:r>
            <a:endParaRPr lang="en-MY" sz="2000" dirty="0"/>
          </a:p>
        </p:txBody>
      </p:sp>
    </p:spTree>
    <p:extLst>
      <p:ext uri="{BB962C8B-B14F-4D97-AF65-F5344CB8AC3E}">
        <p14:creationId xmlns:p14="http://schemas.microsoft.com/office/powerpoint/2010/main" val="2561362895"/>
      </p:ext>
    </p:extLst>
  </p:cSld>
  <p:clrMapOvr>
    <a:masterClrMapping/>
  </p:clrMapOvr>
  <mc:AlternateContent xmlns:mc="http://schemas.openxmlformats.org/markup-compatibility/2006" xmlns:p14="http://schemas.microsoft.com/office/powerpoint/2010/main">
    <mc:Choice Requires="p14">
      <p:transition spd="slow" p14:dur="2000" advTm="93632"/>
    </mc:Choice>
    <mc:Fallback xmlns="">
      <p:transition spd="slow" advTm="93632"/>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flipV="1">
            <a:off x="2626179" y="455181"/>
            <a:ext cx="9468056"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a:extLst>
              <a:ext uri="{FF2B5EF4-FFF2-40B4-BE49-F238E27FC236}">
                <a16:creationId xmlns:a16="http://schemas.microsoft.com/office/drawing/2014/main" id="{97FC9F00-DED5-495E-289B-C8D3CB6342C4}"/>
              </a:ext>
            </a:extLst>
          </p:cNvPr>
          <p:cNvSpPr txBox="1"/>
          <p:nvPr/>
        </p:nvSpPr>
        <p:spPr>
          <a:xfrm>
            <a:off x="180432" y="1735059"/>
            <a:ext cx="11544844" cy="4932119"/>
          </a:xfrm>
          <a:prstGeom prst="rect">
            <a:avLst/>
          </a:prstGeom>
          <a:noFill/>
        </p:spPr>
        <p:txBody>
          <a:bodyPr wrap="square">
            <a:spAutoFit/>
          </a:bodyPr>
          <a:lstStyle/>
          <a:p>
            <a:pPr marL="342900" indent="-342900" algn="l">
              <a:lnSpc>
                <a:spcPct val="150000"/>
              </a:lnSpc>
              <a:buFont typeface="Wingdings" panose="05000000000000000000" pitchFamily="2" charset="2"/>
              <a:buChar char="v"/>
            </a:pPr>
            <a:r>
              <a:rPr lang="en-US" sz="2000" b="1" dirty="0">
                <a:solidFill>
                  <a:schemeClr val="tx1">
                    <a:lumMod val="95000"/>
                    <a:lumOff val="5000"/>
                  </a:schemeClr>
                </a:solidFill>
                <a:cs typeface="Tajawal ExtraBold" panose="00000800000000000000" pitchFamily="2" charset="-78"/>
              </a:rPr>
              <a:t>The asset valuation reserve </a:t>
            </a:r>
            <a:r>
              <a:rPr lang="en-US" sz="2000" dirty="0">
                <a:solidFill>
                  <a:schemeClr val="tx1">
                    <a:lumMod val="95000"/>
                    <a:lumOff val="5000"/>
                  </a:schemeClr>
                </a:solidFill>
                <a:cs typeface="Tajawal ExtraBold" panose="00000800000000000000" pitchFamily="2" charset="-78"/>
              </a:rPr>
              <a:t>is a statutory account designed to absorb asset value fluctuations not caused by changing interest rates. The net effect of this reserve is to smooth the company’s reported surplus over time.</a:t>
            </a:r>
          </a:p>
          <a:p>
            <a:pPr marL="342900" indent="-342900" algn="l">
              <a:lnSpc>
                <a:spcPct val="150000"/>
              </a:lnSpc>
              <a:buFont typeface="Wingdings" panose="05000000000000000000" pitchFamily="2" charset="2"/>
              <a:buChar char="v"/>
            </a:pPr>
            <a:r>
              <a:rPr lang="en-US" sz="2000" dirty="0">
                <a:solidFill>
                  <a:schemeClr val="tx1">
                    <a:lumMod val="95000"/>
                    <a:lumOff val="5000"/>
                  </a:schemeClr>
                </a:solidFill>
                <a:cs typeface="Tajawal ExtraBold" panose="00000800000000000000" pitchFamily="2" charset="-78"/>
              </a:rPr>
              <a:t> Policyholders’ Surplus As with property and casualty insurance companies, policyholders’ surplus is the</a:t>
            </a:r>
          </a:p>
          <a:p>
            <a:pPr algn="l">
              <a:lnSpc>
                <a:spcPct val="150000"/>
              </a:lnSpc>
            </a:pPr>
            <a:r>
              <a:rPr lang="en-US" sz="2000" dirty="0">
                <a:solidFill>
                  <a:schemeClr val="tx1">
                    <a:lumMod val="95000"/>
                    <a:lumOff val="5000"/>
                  </a:schemeClr>
                </a:solidFill>
                <a:cs typeface="Tajawal ExtraBold" panose="00000800000000000000" pitchFamily="2" charset="-78"/>
              </a:rPr>
              <a:t>      difference between a life insurer’s total assets and total liabilities. </a:t>
            </a:r>
            <a:endParaRPr lang="ar-YE" sz="2000" dirty="0">
              <a:solidFill>
                <a:schemeClr val="tx1">
                  <a:lumMod val="95000"/>
                  <a:lumOff val="5000"/>
                </a:schemeClr>
              </a:solidFill>
              <a:cs typeface="Tajawal ExtraBold" panose="00000800000000000000" pitchFamily="2" charset="-78"/>
            </a:endParaRPr>
          </a:p>
          <a:p>
            <a:pPr marL="457200" indent="-457200" algn="r" rtl="1">
              <a:lnSpc>
                <a:spcPct val="150000"/>
              </a:lnSpc>
              <a:buFont typeface="Wingdings" panose="05000000000000000000" pitchFamily="2" charset="2"/>
              <a:buChar char="v"/>
            </a:pPr>
            <a:r>
              <a:rPr lang="ar-YE" sz="2800" b="1" dirty="0">
                <a:solidFill>
                  <a:schemeClr val="tx1">
                    <a:lumMod val="95000"/>
                    <a:lumOff val="5000"/>
                  </a:schemeClr>
                </a:solidFill>
                <a:latin typeface="Traditional Arabic" panose="02020603050405020304" pitchFamily="18" charset="-78"/>
                <a:cs typeface="Traditional Arabic" panose="02020603050405020304" pitchFamily="18" charset="-78"/>
              </a:rPr>
              <a:t>احتياطي تقييم الأصول </a:t>
            </a:r>
            <a:r>
              <a:rPr lang="ar-YE" sz="2800" dirty="0">
                <a:solidFill>
                  <a:schemeClr val="tx1">
                    <a:lumMod val="95000"/>
                    <a:lumOff val="5000"/>
                  </a:schemeClr>
                </a:solidFill>
                <a:latin typeface="Traditional Arabic" panose="02020603050405020304" pitchFamily="18" charset="-78"/>
                <a:cs typeface="Traditional Arabic" panose="02020603050405020304" pitchFamily="18" charset="-78"/>
              </a:rPr>
              <a:t>هو حساب قانوني مصمم لامتصاص تقلبات قيمة الأصول التي لا تكون ناجمة عن تغييرات في أسعار الفائدة. الأثر الصافي لهذا الاحتياطي هو تحقيق التوازن في الفائض المعلن للشركة مع مرور الوقت.</a:t>
            </a:r>
          </a:p>
          <a:p>
            <a:pPr marL="457200" indent="-457200" algn="r" rtl="1">
              <a:lnSpc>
                <a:spcPct val="150000"/>
              </a:lnSpc>
              <a:buFont typeface="Wingdings" panose="05000000000000000000" pitchFamily="2" charset="2"/>
              <a:buChar char="v"/>
            </a:pPr>
            <a:r>
              <a:rPr lang="ar-YE" sz="2800" dirty="0">
                <a:solidFill>
                  <a:schemeClr val="tx1">
                    <a:lumMod val="95000"/>
                    <a:lumOff val="5000"/>
                  </a:schemeClr>
                </a:solidFill>
                <a:latin typeface="Traditional Arabic" panose="02020603050405020304" pitchFamily="18" charset="-78"/>
                <a:cs typeface="Traditional Arabic" panose="02020603050405020304" pitchFamily="18" charset="-78"/>
              </a:rPr>
              <a:t>فائض حملة الوثائق: كما هو الحال مع شركات التأمين على الممتلكات والمسؤوليات، فإن فائض حملة الوثائق في شركات التأمين على الحياة يمثل الفرق بين إجمالي أصول شركة التأمين وإجمالي خصومها.</a:t>
            </a:r>
            <a:endParaRPr lang="en-MY" sz="2800" dirty="0">
              <a:solidFill>
                <a:schemeClr val="tx1">
                  <a:lumMod val="95000"/>
                  <a:lumOff val="5000"/>
                </a:schemeClr>
              </a:solidFill>
              <a:latin typeface="Traditional Arabic" panose="02020603050405020304" pitchFamily="18" charset="-78"/>
              <a:cs typeface="Traditional Arabic" panose="02020603050405020304" pitchFamily="18" charset="-78"/>
            </a:endParaRPr>
          </a:p>
        </p:txBody>
      </p:sp>
      <p:sp>
        <p:nvSpPr>
          <p:cNvPr id="4" name="TextBox 3">
            <a:extLst>
              <a:ext uri="{FF2B5EF4-FFF2-40B4-BE49-F238E27FC236}">
                <a16:creationId xmlns:a16="http://schemas.microsoft.com/office/drawing/2014/main" id="{3C16B3BB-B0A6-5D29-D6FC-87E123B55897}"/>
              </a:ext>
            </a:extLst>
          </p:cNvPr>
          <p:cNvSpPr txBox="1"/>
          <p:nvPr/>
        </p:nvSpPr>
        <p:spPr>
          <a:xfrm>
            <a:off x="2852765" y="617697"/>
            <a:ext cx="8528935" cy="1200329"/>
          </a:xfrm>
          <a:prstGeom prst="rect">
            <a:avLst/>
          </a:prstGeom>
          <a:solidFill>
            <a:srgbClr val="009EDE"/>
          </a:solidFill>
        </p:spPr>
        <p:txBody>
          <a:bodyPr wrap="square" rtlCol="0">
            <a:spAutoFit/>
          </a:bodyPr>
          <a:lstStyle/>
          <a:p>
            <a:pPr algn="ctr"/>
            <a:r>
              <a:rPr lang="en-US" sz="3600" b="1" dirty="0">
                <a:solidFill>
                  <a:schemeClr val="bg1"/>
                </a:solidFill>
                <a:latin typeface="Alexandria" charset="0"/>
              </a:rPr>
              <a:t>Balance Sheet in Life Insurance Companies</a:t>
            </a:r>
            <a:endParaRPr lang="ar-YE" sz="3600" b="1" dirty="0">
              <a:solidFill>
                <a:schemeClr val="bg1"/>
              </a:solidFill>
              <a:latin typeface="Alexandria" charset="0"/>
            </a:endParaRPr>
          </a:p>
          <a:p>
            <a:pPr algn="ctr"/>
            <a:r>
              <a:rPr lang="ar-YE" sz="3600" b="1" dirty="0">
                <a:solidFill>
                  <a:schemeClr val="bg1"/>
                </a:solidFill>
                <a:latin typeface="Traditional Arabic" panose="02020603050405020304" pitchFamily="18" charset="-78"/>
                <a:cs typeface="Traditional Arabic" panose="02020603050405020304" pitchFamily="18" charset="-78"/>
              </a:rPr>
              <a:t>الميزانية العمومية في شركات التأمين على الحياة</a:t>
            </a:r>
            <a:endParaRPr lang="en-US" sz="3600" b="1" dirty="0">
              <a:solidFill>
                <a:schemeClr val="bg1"/>
              </a:solidFill>
              <a:latin typeface="Traditional Arabic" panose="02020603050405020304" pitchFamily="18" charset="-78"/>
              <a:cs typeface="Traditional Arabic" panose="02020603050405020304" pitchFamily="18" charset="-78"/>
            </a:endParaRPr>
          </a:p>
        </p:txBody>
      </p:sp>
    </p:spTree>
    <p:extLst>
      <p:ext uri="{BB962C8B-B14F-4D97-AF65-F5344CB8AC3E}">
        <p14:creationId xmlns:p14="http://schemas.microsoft.com/office/powerpoint/2010/main" val="3706567457"/>
      </p:ext>
    </p:extLst>
  </p:cSld>
  <p:clrMapOvr>
    <a:masterClrMapping/>
  </p:clrMapOvr>
  <mc:AlternateContent xmlns:mc="http://schemas.openxmlformats.org/markup-compatibility/2006" xmlns:p14="http://schemas.microsoft.com/office/powerpoint/2010/main">
    <mc:Choice Requires="p14">
      <p:transition spd="slow" p14:dur="2000" advTm="59422"/>
    </mc:Choice>
    <mc:Fallback xmlns="">
      <p:transition spd="slow" advTm="59422"/>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938539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8C9C6905-96B6-3DD2-F43C-9F4FB4B473D7}"/>
              </a:ext>
            </a:extLst>
          </p:cNvPr>
          <p:cNvSpPr txBox="1"/>
          <p:nvPr/>
        </p:nvSpPr>
        <p:spPr>
          <a:xfrm>
            <a:off x="2876092" y="523759"/>
            <a:ext cx="8528935" cy="1200329"/>
          </a:xfrm>
          <a:prstGeom prst="rect">
            <a:avLst/>
          </a:prstGeom>
          <a:solidFill>
            <a:srgbClr val="009EDE"/>
          </a:solidFill>
        </p:spPr>
        <p:txBody>
          <a:bodyPr wrap="square" rtlCol="0">
            <a:spAutoFit/>
          </a:bodyPr>
          <a:lstStyle/>
          <a:p>
            <a:pPr algn="ctr"/>
            <a:r>
              <a:rPr lang="en-US" sz="3600" b="1" dirty="0">
                <a:solidFill>
                  <a:schemeClr val="bg1"/>
                </a:solidFill>
                <a:latin typeface="Alexandria" charset="0"/>
              </a:rPr>
              <a:t>Income and Expense Statement</a:t>
            </a:r>
            <a:endParaRPr lang="ar-YE" sz="3600" b="1" dirty="0">
              <a:solidFill>
                <a:schemeClr val="bg1"/>
              </a:solidFill>
              <a:latin typeface="Alexandria" charset="0"/>
            </a:endParaRPr>
          </a:p>
          <a:p>
            <a:pPr algn="ctr"/>
            <a:r>
              <a:rPr lang="ar-YE" sz="3600" b="1" dirty="0">
                <a:solidFill>
                  <a:schemeClr val="bg1"/>
                </a:solidFill>
                <a:latin typeface="Traditional Arabic" panose="02020603050405020304" pitchFamily="18" charset="-78"/>
                <a:cs typeface="Traditional Arabic" panose="02020603050405020304" pitchFamily="18" charset="-78"/>
              </a:rPr>
              <a:t>قائمة الدخل والمصروفات</a:t>
            </a:r>
            <a:endParaRPr lang="en-US" sz="3600" b="1" dirty="0">
              <a:solidFill>
                <a:schemeClr val="bg1"/>
              </a:solidFill>
              <a:latin typeface="Traditional Arabic" panose="02020603050405020304" pitchFamily="18" charset="-78"/>
              <a:cs typeface="Traditional Arabic" panose="02020603050405020304" pitchFamily="18" charset="-78"/>
            </a:endParaRPr>
          </a:p>
        </p:txBody>
      </p:sp>
      <p:sp>
        <p:nvSpPr>
          <p:cNvPr id="8" name="TextBox 7">
            <a:extLst>
              <a:ext uri="{FF2B5EF4-FFF2-40B4-BE49-F238E27FC236}">
                <a16:creationId xmlns:a16="http://schemas.microsoft.com/office/drawing/2014/main" id="{97FC9F00-DED5-495E-289B-C8D3CB6342C4}"/>
              </a:ext>
            </a:extLst>
          </p:cNvPr>
          <p:cNvSpPr txBox="1"/>
          <p:nvPr/>
        </p:nvSpPr>
        <p:spPr>
          <a:xfrm>
            <a:off x="180432" y="1735059"/>
            <a:ext cx="6010643" cy="4568943"/>
          </a:xfrm>
          <a:prstGeom prst="rect">
            <a:avLst/>
          </a:prstGeom>
          <a:noFill/>
        </p:spPr>
        <p:txBody>
          <a:bodyPr wrap="square">
            <a:spAutoFit/>
          </a:bodyPr>
          <a:lstStyle/>
          <a:p>
            <a:pPr marL="342900" indent="-342900" algn="l">
              <a:lnSpc>
                <a:spcPct val="150000"/>
              </a:lnSpc>
              <a:buFont typeface="Wingdings" panose="05000000000000000000" pitchFamily="2" charset="2"/>
              <a:buChar char="v"/>
            </a:pPr>
            <a:r>
              <a:rPr lang="en-US" sz="1600" dirty="0">
                <a:solidFill>
                  <a:schemeClr val="tx1">
                    <a:lumMod val="95000"/>
                    <a:lumOff val="5000"/>
                  </a:schemeClr>
                </a:solidFill>
                <a:cs typeface="Tajawal ExtraBold" panose="00000800000000000000" pitchFamily="2" charset="-78"/>
              </a:rPr>
              <a:t>The income and expense statement for a life insurance company is similar to the statement reviewed earlier for a property and casualty insurance company. The major sources of revenues are premiums received for the various products sold (e.g., ordinary life insurance, group life insurance, annuities, and health insurance) and income from investments. As with property and casualty insurers, investment income can take the form of periodic cash flows (interest, dividends, and rental payments) and realized capital gains or losses.</a:t>
            </a:r>
          </a:p>
          <a:p>
            <a:pPr marL="342900" indent="-342900" algn="l">
              <a:lnSpc>
                <a:spcPct val="150000"/>
              </a:lnSpc>
              <a:buFont typeface="Wingdings" panose="05000000000000000000" pitchFamily="2" charset="2"/>
              <a:buChar char="v"/>
            </a:pPr>
            <a:r>
              <a:rPr lang="en-US" sz="1600" dirty="0">
                <a:solidFill>
                  <a:schemeClr val="tx1">
                    <a:lumMod val="95000"/>
                    <a:lumOff val="5000"/>
                  </a:schemeClr>
                </a:solidFill>
                <a:cs typeface="Tajawal ExtraBold" panose="00000800000000000000" pitchFamily="2" charset="-78"/>
              </a:rPr>
              <a:t> Like a property and casualty insurance company, claims payments are a major expense for a life insurance company.</a:t>
            </a:r>
          </a:p>
          <a:p>
            <a:pPr algn="l">
              <a:lnSpc>
                <a:spcPct val="150000"/>
              </a:lnSpc>
            </a:pPr>
            <a:endParaRPr lang="en-MY" sz="2000" dirty="0">
              <a:solidFill>
                <a:schemeClr val="tx1">
                  <a:lumMod val="95000"/>
                  <a:lumOff val="5000"/>
                </a:schemeClr>
              </a:solidFill>
              <a:cs typeface="Tajawal ExtraBold" panose="00000800000000000000" pitchFamily="2" charset="-78"/>
            </a:endParaRPr>
          </a:p>
        </p:txBody>
      </p:sp>
      <p:sp>
        <p:nvSpPr>
          <p:cNvPr id="10" name="TextBox 9">
            <a:extLst>
              <a:ext uri="{FF2B5EF4-FFF2-40B4-BE49-F238E27FC236}">
                <a16:creationId xmlns:a16="http://schemas.microsoft.com/office/drawing/2014/main" id="{7E498864-71AD-6AF7-05AF-FCAD57710BEC}"/>
              </a:ext>
            </a:extLst>
          </p:cNvPr>
          <p:cNvSpPr txBox="1"/>
          <p:nvPr/>
        </p:nvSpPr>
        <p:spPr>
          <a:xfrm>
            <a:off x="6096000" y="2079007"/>
            <a:ext cx="5633141" cy="4154984"/>
          </a:xfrm>
          <a:prstGeom prst="rect">
            <a:avLst/>
          </a:prstGeom>
          <a:noFill/>
        </p:spPr>
        <p:txBody>
          <a:bodyPr wrap="square">
            <a:spAutoFit/>
          </a:bodyPr>
          <a:lstStyle/>
          <a:p>
            <a:pPr algn="r" rtl="1"/>
            <a:r>
              <a:rPr lang="ar-YE" sz="2400" dirty="0">
                <a:latin typeface="Traditional Arabic" panose="02020603050405020304" pitchFamily="18" charset="-78"/>
                <a:cs typeface="Traditional Arabic" panose="02020603050405020304" pitchFamily="18" charset="-78"/>
              </a:rPr>
              <a:t>تشبه قائمة الدخل والمصروفات لشركة التأمين على الحياة البيان الذي تمت مراجعته سابقاً لشركة التأمين على الممتلكات والحوادث. تتمثل المصادر الرئيسية للإيرادات في الأقساط المستلمة مقابل المنتجات المختلفة التي يتم بيعها (مثل التأمين على الحياة العادي، التأمين على الحياة الجماعي، المعاشات، والتأمين الصحي) إضافةً إلى دخل الاستثمارات. كما هو الحال بالنسبة لشركات التأمين على الممتلكات والحوادث، يمكن أن يكون دخل الاستثمار على شكل تدفقات نقدية دورية (فوائد، أرباح أسهم، ومدفوعات الإيجار) وأرباح أو خسائر رأسمالية محققة.</a:t>
            </a:r>
          </a:p>
          <a:p>
            <a:pPr algn="r" rtl="1"/>
            <a:r>
              <a:rPr lang="ar-YE" sz="2400" dirty="0">
                <a:latin typeface="Traditional Arabic" panose="02020603050405020304" pitchFamily="18" charset="-78"/>
                <a:cs typeface="Traditional Arabic" panose="02020603050405020304" pitchFamily="18" charset="-78"/>
              </a:rPr>
              <a:t>وكما هو الحال بالنسبة لشركة التأمين على الممتلكات والحوادث، تُعد مدفوعات المطالبات من النفقات الرئيسية لشركة التأمين على الحياة.</a:t>
            </a:r>
            <a:endParaRPr lang="en-MY" sz="2400" dirty="0">
              <a:latin typeface="Traditional Arabic" panose="02020603050405020304" pitchFamily="18" charset="-78"/>
              <a:cs typeface="Traditional Arabic" panose="02020603050405020304" pitchFamily="18" charset="-78"/>
            </a:endParaRPr>
          </a:p>
        </p:txBody>
      </p:sp>
    </p:spTree>
    <p:extLst>
      <p:ext uri="{BB962C8B-B14F-4D97-AF65-F5344CB8AC3E}">
        <p14:creationId xmlns:p14="http://schemas.microsoft.com/office/powerpoint/2010/main" val="437622846"/>
      </p:ext>
    </p:extLst>
  </p:cSld>
  <p:clrMapOvr>
    <a:masterClrMapping/>
  </p:clrMapOvr>
  <mc:AlternateContent xmlns:mc="http://schemas.openxmlformats.org/markup-compatibility/2006" xmlns:p14="http://schemas.microsoft.com/office/powerpoint/2010/main">
    <mc:Choice Requires="p14">
      <p:transition spd="slow" p14:dur="2000" advTm="115573"/>
    </mc:Choice>
    <mc:Fallback xmlns="">
      <p:transition spd="slow" advTm="115573"/>
    </mc:Fallback>
  </mc:AlternateContent>
  <p:extLst>
    <p:ext uri="{3A86A75C-4F4B-4683-9AE1-C65F6400EC91}">
      <p14:laserTraceLst xmlns:p14="http://schemas.microsoft.com/office/powerpoint/2010/main">
        <p14:tracePtLst>
          <p14:tracePt t="27095" x="3619500" y="6311900"/>
          <p14:tracePt t="27241" x="3806825" y="6551613"/>
          <p14:tracePt t="27255" x="4732338" y="5694363"/>
          <p14:tracePt t="27271" x="5735638" y="4605338"/>
          <p14:tracePt t="27288" x="6653213" y="3738563"/>
          <p14:tracePt t="27305" x="7229475" y="3355975"/>
          <p14:tracePt t="27322" x="7680325" y="3186113"/>
          <p14:tracePt t="27325" x="7935913" y="3127375"/>
          <p14:tracePt t="27337" x="8088313" y="3076575"/>
          <p14:tracePt t="27354" x="8445500" y="3008313"/>
          <p14:tracePt t="27372" x="8683625" y="2949575"/>
          <p14:tracePt t="27374" x="8724900" y="2932113"/>
          <p14:tracePt t="27388" x="8777288" y="2922588"/>
          <p14:tracePt t="27390" x="8785225" y="2914650"/>
          <p14:tracePt t="27405" x="8793163" y="2906713"/>
          <p14:tracePt t="27526" x="8818563" y="2906713"/>
          <p14:tracePt t="27533" x="8886825" y="2906713"/>
          <p14:tracePt t="27541" x="9013825" y="2897188"/>
          <p14:tracePt t="27555" x="9158288" y="2881313"/>
          <p14:tracePt t="27556" x="9286875" y="2871788"/>
          <p14:tracePt t="27572" x="9575800" y="2871788"/>
          <p14:tracePt t="27588" x="9736138" y="2871788"/>
          <p14:tracePt t="27590" x="9872663" y="2846388"/>
          <p14:tracePt t="27605" x="9966325" y="2813050"/>
          <p14:tracePt t="27606" x="10042525" y="2795588"/>
          <p14:tracePt t="27621" x="10110788" y="2770188"/>
          <p14:tracePt t="27623" x="10161588" y="2752725"/>
          <p14:tracePt t="27638" x="10179050" y="2744788"/>
          <p14:tracePt t="27654" x="10204450" y="2736850"/>
          <p14:tracePt t="27948" x="10186988" y="2736850"/>
          <p14:tracePt t="27956" x="10101263" y="2736850"/>
          <p14:tracePt t="27965" x="10025063" y="2736850"/>
          <p14:tracePt t="27972" x="9940925" y="2736850"/>
          <p14:tracePt t="27988" x="9821863" y="2701925"/>
          <p14:tracePt t="28005" x="9786938" y="2693988"/>
          <p14:tracePt t="28006" x="9779000" y="2693988"/>
          <p14:tracePt t="28022" x="9771063" y="2686050"/>
          <p14:tracePt t="28085" x="9761538" y="2686050"/>
          <p14:tracePt t="28093" x="9736138" y="2686050"/>
          <p14:tracePt t="28104" x="9710738" y="2686050"/>
          <p14:tracePt t="28121" x="9634538" y="2686050"/>
          <p14:tracePt t="28137" x="9550400" y="2686050"/>
          <p14:tracePt t="28154" x="9472613" y="2686050"/>
          <p14:tracePt t="28173" x="9261475" y="2686050"/>
          <p14:tracePt t="28187" x="9158288" y="2686050"/>
          <p14:tracePt t="28205" x="8777288" y="2651125"/>
          <p14:tracePt t="28222" x="8496300" y="2617788"/>
          <p14:tracePt t="28237" x="8121650" y="2574925"/>
          <p14:tracePt t="28254" x="7935913" y="2557463"/>
          <p14:tracePt t="28270" x="7893050" y="2557463"/>
          <p14:tracePt t="28287" x="7885113" y="2549525"/>
          <p14:tracePt t="28356" x="7885113" y="2541588"/>
          <p14:tracePt t="28366" x="7875588" y="2541588"/>
          <p14:tracePt t="28372" x="7867650" y="2541588"/>
          <p14:tracePt t="28405" x="7850188" y="2549525"/>
          <p14:tracePt t="28413" x="7842250" y="2549525"/>
          <p14:tracePt t="28526" x="7842250" y="2566988"/>
          <p14:tracePt t="28533" x="7875588" y="2566988"/>
          <p14:tracePt t="28541" x="7943850" y="2574925"/>
          <p14:tracePt t="28554" x="7986713" y="2582863"/>
          <p14:tracePt t="28572" x="8080375" y="2592388"/>
          <p14:tracePt t="28574" x="8139113" y="2617788"/>
          <p14:tracePt t="28588" x="8199438" y="2617788"/>
          <p14:tracePt t="28605" x="8240713" y="2617788"/>
          <p14:tracePt t="28644" x="8266113" y="2617788"/>
          <p14:tracePt t="28653" x="8308975" y="2617788"/>
          <p14:tracePt t="28661" x="8369300" y="2617788"/>
          <p14:tracePt t="28670" x="8478838" y="2617788"/>
          <p14:tracePt t="28687" x="8912225" y="2686050"/>
          <p14:tracePt t="28704" x="9482138" y="2820988"/>
          <p14:tracePt t="28721" x="9864725" y="2897188"/>
          <p14:tracePt t="28737" x="10067925" y="2914650"/>
          <p14:tracePt t="28754" x="10093325" y="2914650"/>
          <p14:tracePt t="28781" x="10101263" y="2914650"/>
          <p14:tracePt t="28796" x="10126663" y="2914650"/>
          <p14:tracePt t="28805" x="10144125" y="2914650"/>
          <p14:tracePt t="28821" x="10161588" y="2914650"/>
          <p14:tracePt t="28822" x="10186988" y="2914650"/>
          <p14:tracePt t="28837" x="10212388" y="2906713"/>
          <p14:tracePt t="28853" x="10237788" y="2906713"/>
          <p14:tracePt t="28870" x="10288588" y="2881313"/>
          <p14:tracePt t="28887" x="10364788" y="2863850"/>
          <p14:tracePt t="28904" x="10458450" y="2846388"/>
          <p14:tracePt t="28921" x="10534650" y="2838450"/>
          <p14:tracePt t="28937" x="10569575" y="2838450"/>
          <p14:tracePt t="28954" x="10585450" y="2830513"/>
          <p14:tracePt t="28989" x="10602913" y="2820988"/>
          <p14:tracePt t="28996" x="10628313" y="2795588"/>
          <p14:tracePt t="29005" x="10653713" y="2795588"/>
          <p14:tracePt t="29022" x="10704513" y="2762250"/>
          <p14:tracePt t="29037" x="10764838" y="2744788"/>
          <p14:tracePt t="29054" x="10772775" y="2736850"/>
          <p14:tracePt t="29074" x="10790238" y="2727325"/>
          <p14:tracePt t="29087" x="10798175" y="2719388"/>
          <p14:tracePt t="29104" x="10798175" y="2711450"/>
          <p14:tracePt t="29121" x="10807700" y="2711450"/>
          <p14:tracePt t="29137" x="10807700" y="2701925"/>
          <p14:tracePt t="29154" x="10807700" y="2693988"/>
          <p14:tracePt t="29197" x="10807700" y="2686050"/>
          <p14:tracePt t="29205" x="10798175" y="2686050"/>
          <p14:tracePt t="29212" x="10772775" y="2686050"/>
          <p14:tracePt t="29221" x="10764838" y="2686050"/>
          <p14:tracePt t="29237" x="10747375" y="2686050"/>
          <p14:tracePt t="29238" x="10729913" y="2686050"/>
          <p14:tracePt t="29255" x="10704513" y="2686050"/>
          <p14:tracePt t="29272" x="10679113" y="2686050"/>
          <p14:tracePt t="29287" x="10663238" y="2686050"/>
          <p14:tracePt t="29304" x="10628313" y="2686050"/>
          <p14:tracePt t="29321" x="10594975" y="2686050"/>
          <p14:tracePt t="29337" x="10552113" y="2686050"/>
          <p14:tracePt t="29353" x="10534650" y="2686050"/>
          <p14:tracePt t="29370" x="10526713" y="2686050"/>
          <p14:tracePt t="29387" x="10501313" y="2686050"/>
          <p14:tracePt t="29405" x="10493375" y="2686050"/>
          <p14:tracePt t="29406" x="10475913" y="2686050"/>
          <p14:tracePt t="29422" x="10458450" y="2686050"/>
          <p14:tracePt t="29437" x="10450513" y="2686050"/>
          <p14:tracePt t="29453" x="10399713" y="2686050"/>
          <p14:tracePt t="29471" x="10348913" y="2686050"/>
          <p14:tracePt t="29487" x="10313988" y="2686050"/>
          <p14:tracePt t="29504" x="10263188" y="2686050"/>
          <p14:tracePt t="29520" x="10220325" y="2686050"/>
          <p14:tracePt t="29596" x="10212388" y="2686050"/>
          <p14:tracePt t="29605" x="10194925" y="2693988"/>
          <p14:tracePt t="29621" x="10179050" y="2701925"/>
          <p14:tracePt t="29638" x="10169525" y="2701925"/>
          <p14:tracePt t="29645" x="10161588" y="2711450"/>
          <p14:tracePt t="29772" x="10186988" y="2711450"/>
          <p14:tracePt t="29780" x="10220325" y="2711450"/>
          <p14:tracePt t="29788" x="10245725" y="2711450"/>
          <p14:tracePt t="29803" x="10271125" y="2711450"/>
          <p14:tracePt t="29821" x="10433050" y="2711450"/>
          <p14:tracePt t="29836" x="10483850" y="2711450"/>
          <p14:tracePt t="29837" x="10560050" y="2711450"/>
          <p14:tracePt t="29853" x="10714038" y="2711450"/>
          <p14:tracePt t="29870" x="10874375" y="2711450"/>
          <p14:tracePt t="29887" x="10968038" y="2711450"/>
          <p14:tracePt t="29905" x="11002963" y="2711450"/>
          <p14:tracePt t="29920" x="11028363" y="2711450"/>
          <p14:tracePt t="29936" x="11044238" y="2701925"/>
          <p14:tracePt t="29953" x="11053763" y="2701925"/>
          <p14:tracePt t="29970" x="11061700" y="2693988"/>
          <p14:tracePt t="30061" x="11053763" y="2686050"/>
          <p14:tracePt t="30068" x="11010900" y="2686050"/>
          <p14:tracePt t="30076" x="10960100" y="2686050"/>
          <p14:tracePt t="30087" x="10866438" y="2686050"/>
          <p14:tracePt t="30102" x="10696575" y="2660650"/>
          <p14:tracePt t="30120" x="10526713" y="2660650"/>
          <p14:tracePt t="30136" x="10288588" y="2660650"/>
          <p14:tracePt t="30153" x="10017125" y="2617788"/>
          <p14:tracePt t="30169" x="9728200" y="2582863"/>
          <p14:tracePt t="30186" x="9413875" y="2582863"/>
          <p14:tracePt t="30189" x="9209088" y="2582863"/>
          <p14:tracePt t="30205" x="8716963" y="2524125"/>
          <p14:tracePt t="30221" x="8470900" y="2489200"/>
          <p14:tracePt t="30222" x="8266113" y="2473325"/>
          <p14:tracePt t="30237" x="8096250" y="2447925"/>
          <p14:tracePt t="30254" x="7773988" y="2447925"/>
          <p14:tracePt t="30270" x="7553325" y="2447925"/>
          <p14:tracePt t="30287" x="7307263" y="2447925"/>
          <p14:tracePt t="30306" x="7026275" y="2447925"/>
          <p14:tracePt t="30321" x="6813550" y="2455863"/>
          <p14:tracePt t="30337" x="6626225" y="2473325"/>
          <p14:tracePt t="30353" x="6483350" y="2506663"/>
          <p14:tracePt t="30370" x="6338888" y="2516188"/>
          <p14:tracePt t="30387" x="6126163" y="2549525"/>
          <p14:tracePt t="30404" x="5921375" y="2574925"/>
          <p14:tracePt t="30406" x="5776913" y="2608263"/>
          <p14:tracePt t="30422" x="5505450" y="2633663"/>
          <p14:tracePt t="30437" x="5368925" y="2643188"/>
          <p14:tracePt t="30453" x="5097463" y="2668588"/>
          <p14:tracePt t="30454" x="4987925" y="2668588"/>
          <p14:tracePt t="30470" x="4757738" y="2676525"/>
          <p14:tracePt t="30487" x="4587875" y="2693988"/>
          <p14:tracePt t="30504" x="4375150" y="2701925"/>
          <p14:tracePt t="30520" x="4187825" y="2736850"/>
          <p14:tracePt t="30537" x="4035425" y="2752725"/>
          <p14:tracePt t="30553" x="3984625" y="2778125"/>
          <p14:tracePt t="30569" x="3908425" y="2795588"/>
          <p14:tracePt t="30586" x="3797300" y="2830513"/>
          <p14:tracePt t="30603" x="3729038" y="2846388"/>
          <p14:tracePt t="30620" x="3551238" y="2881313"/>
          <p14:tracePt t="30636" x="3492500" y="2881313"/>
          <p14:tracePt t="30653" x="3287713" y="2922588"/>
          <p14:tracePt t="30670" x="3143250" y="2932113"/>
          <p14:tracePt t="30686" x="3008313" y="2965450"/>
          <p14:tracePt t="30703" x="2863850" y="2974975"/>
          <p14:tracePt t="30720" x="2719388" y="2990850"/>
          <p14:tracePt t="30736" x="2557463" y="3016250"/>
          <p14:tracePt t="30753" x="2471738" y="3025775"/>
          <p14:tracePt t="30770" x="2379663" y="3033713"/>
          <p14:tracePt t="30787" x="2311400" y="3041650"/>
          <p14:tracePt t="30803" x="2260600" y="3059113"/>
          <p14:tracePt t="30820" x="2174875" y="3059113"/>
          <p14:tracePt t="30822" x="2132013" y="3059113"/>
          <p14:tracePt t="30837" x="2055813" y="3059113"/>
          <p14:tracePt t="30838" x="1997075" y="3059113"/>
          <p14:tracePt t="30853" x="1946275" y="3059113"/>
          <p14:tracePt t="30855" x="1885950" y="3059113"/>
          <p14:tracePt t="30870" x="1766888" y="3067050"/>
          <p14:tracePt t="30886" x="1639888" y="3084513"/>
          <p14:tracePt t="30903" x="1452563" y="3084513"/>
          <p14:tracePt t="30920" x="1265238" y="3084513"/>
          <p14:tracePt t="30936" x="1095375" y="3094038"/>
          <p14:tracePt t="30953" x="858838" y="3119438"/>
          <p14:tracePt t="30969" x="646113" y="3127375"/>
          <p14:tracePt t="30986" x="441325" y="3127375"/>
          <p14:tracePt t="31003" x="331788" y="3127375"/>
          <p14:tracePt t="31020" x="271463" y="3127375"/>
          <p14:tracePt t="31022" x="263525" y="3127375"/>
          <p14:tracePt t="31037" x="238125" y="3127375"/>
          <p14:tracePt t="31038" x="230188" y="3127375"/>
          <p14:tracePt t="31069" x="220663" y="3135313"/>
          <p14:tracePt t="35468" x="220663" y="3144838"/>
          <p14:tracePt t="35476" x="220663" y="3152775"/>
          <p14:tracePt t="35492" x="230188" y="3160713"/>
          <p14:tracePt t="35508" x="238125" y="3160713"/>
          <p14:tracePt t="35517" x="246063" y="3160713"/>
          <p14:tracePt t="35534" x="306388" y="3160713"/>
          <p14:tracePt t="35550" x="433388" y="3160713"/>
          <p14:tracePt t="35568" x="661988" y="3152775"/>
          <p14:tracePt t="35584" x="884238" y="3127375"/>
          <p14:tracePt t="35600" x="1062038" y="3094038"/>
          <p14:tracePt t="35617" x="1290638" y="3076575"/>
          <p14:tracePt t="35637" x="2090738" y="2940050"/>
          <p14:tracePt t="35655" x="2990850" y="2906713"/>
          <p14:tracePt t="35667" x="3508375" y="2906713"/>
          <p14:tracePt t="35686" x="5106988" y="2957513"/>
          <p14:tracePt t="35706" x="5938838" y="3076575"/>
          <p14:tracePt t="35707" x="6245225" y="3127375"/>
          <p14:tracePt t="35717" x="6389688" y="3144838"/>
          <p14:tracePt t="35734" x="6559550" y="3160713"/>
          <p14:tracePt t="35751" x="6575425" y="3160713"/>
          <p14:tracePt t="35892" x="6575425" y="3152775"/>
          <p14:tracePt t="36076" x="6559550" y="3144838"/>
          <p14:tracePt t="36084" x="6550025" y="3144838"/>
          <p14:tracePt t="36092" x="6524625" y="3144838"/>
          <p14:tracePt t="36102" x="6516688" y="3144838"/>
          <p14:tracePt t="36117" x="6465888" y="3144838"/>
          <p14:tracePt t="36134" x="6405563" y="3144838"/>
          <p14:tracePt t="36150" x="6372225" y="3144838"/>
          <p14:tracePt t="36167" x="6321425" y="3144838"/>
          <p14:tracePt t="36184" x="6296025" y="3144838"/>
          <p14:tracePt t="36200" x="6270625" y="3144838"/>
          <p14:tracePt t="36217" x="6235700" y="3144838"/>
          <p14:tracePt t="36234" x="6184900" y="3144838"/>
          <p14:tracePt t="36251" x="6142038" y="3144838"/>
          <p14:tracePt t="36254" x="6108700" y="3144838"/>
          <p14:tracePt t="36267" x="6065838" y="3144838"/>
          <p14:tracePt t="36285" x="5972175" y="3144838"/>
          <p14:tracePt t="36301" x="5930900" y="3144838"/>
          <p14:tracePt t="36303" x="5895975" y="3144838"/>
          <p14:tracePt t="36317" x="5819775" y="3144838"/>
          <p14:tracePt t="36334" x="5735638" y="3144838"/>
          <p14:tracePt t="36350" x="5649913" y="3144838"/>
          <p14:tracePt t="36367" x="5548313" y="3144838"/>
          <p14:tracePt t="36384" x="5462588" y="3144838"/>
          <p14:tracePt t="36401" x="5421313" y="3144838"/>
          <p14:tracePt t="36417" x="5394325" y="3144838"/>
          <p14:tracePt t="36437" x="5386388" y="3144838"/>
          <p14:tracePt t="36918" x="5386388" y="3152775"/>
          <p14:tracePt t="36925" x="5421313" y="3152775"/>
          <p14:tracePt t="36934" x="5437188" y="3160713"/>
          <p14:tracePt t="36950" x="5497513" y="3178175"/>
          <p14:tracePt t="36967" x="5548313" y="3178175"/>
          <p14:tracePt t="36983" x="5599113" y="3178175"/>
          <p14:tracePt t="37003" x="5657850" y="3178175"/>
          <p14:tracePt t="37005" x="5667375" y="3178175"/>
          <p14:tracePt t="37016" x="5675313" y="3178175"/>
          <p14:tracePt t="37035" x="5726113" y="3178175"/>
          <p14:tracePt t="37036" x="5751513" y="3178175"/>
          <p14:tracePt t="37050" x="5776913" y="3178175"/>
          <p14:tracePt t="37068" x="5905500" y="3170238"/>
          <p14:tracePt t="37084" x="5938838" y="3170238"/>
          <p14:tracePt t="37086" x="5989638" y="3170238"/>
          <p14:tracePt t="37102" x="6108700" y="3170238"/>
          <p14:tracePt t="37116" x="6194425" y="3170238"/>
          <p14:tracePt t="37133" x="6338888" y="3170238"/>
          <p14:tracePt t="37150" x="6405563" y="3170238"/>
          <p14:tracePt t="37167" x="6499225" y="3170238"/>
          <p14:tracePt t="37184" x="6575425" y="3170238"/>
          <p14:tracePt t="37200" x="6610350" y="3170238"/>
          <p14:tracePt t="37216" x="6618288" y="3170238"/>
          <p14:tracePt t="37236" x="6618288" y="3160713"/>
          <p14:tracePt t="37276" x="6653213" y="3160713"/>
          <p14:tracePt t="37285" x="6686550" y="3144838"/>
          <p14:tracePt t="37293" x="6694488" y="3144838"/>
          <p14:tracePt t="37301" x="6719888" y="3144838"/>
          <p14:tracePt t="37317" x="6737350" y="3144838"/>
          <p14:tracePt t="37318" x="6762750" y="3144838"/>
          <p14:tracePt t="37333" x="6780213" y="3144838"/>
          <p14:tracePt t="37350" x="6780213" y="3135313"/>
          <p14:tracePt t="37652" x="6770688" y="3135313"/>
          <p14:tracePt t="37660" x="6737350" y="3135313"/>
          <p14:tracePt t="37668" x="6711950" y="3135313"/>
          <p14:tracePt t="37685" x="6653213" y="3135313"/>
          <p14:tracePt t="37701" x="6592888" y="3135313"/>
          <p14:tracePt t="37716" x="6575425" y="3135313"/>
          <p14:tracePt t="37735" x="6499225" y="3135313"/>
          <p14:tracePt t="37750" x="6456363" y="3135313"/>
          <p14:tracePt t="37766" x="6430963" y="3135313"/>
          <p14:tracePt t="37784" x="6415088" y="3135313"/>
          <p14:tracePt t="37799" x="6364288" y="3135313"/>
          <p14:tracePt t="37816" x="6296025" y="3135313"/>
          <p14:tracePt t="37834" x="6235700" y="3135313"/>
          <p14:tracePt t="37850" x="6176963" y="3135313"/>
          <p14:tracePt t="37866" x="6151563" y="3135313"/>
          <p14:tracePt t="37884" x="6142038" y="3135313"/>
          <p14:tracePt t="37900" x="6134100" y="3135313"/>
          <p14:tracePt t="38268" x="6142038" y="3135313"/>
          <p14:tracePt t="38276" x="6159500" y="3135313"/>
          <p14:tracePt t="38284" x="6184900" y="3135313"/>
          <p14:tracePt t="38304" x="6202363" y="3135313"/>
          <p14:tracePt t="38316" x="6210300" y="3135313"/>
          <p14:tracePt t="38317" x="6235700" y="3135313"/>
          <p14:tracePt t="38333" x="6303963" y="3135313"/>
          <p14:tracePt t="38349" x="6405563" y="3144838"/>
          <p14:tracePt t="38367" x="6491288" y="3152775"/>
          <p14:tracePt t="38383" x="6550025" y="3160713"/>
          <p14:tracePt t="38400" x="6575425" y="3178175"/>
          <p14:tracePt t="38428" x="6592888" y="3178175"/>
          <p14:tracePt t="38436" x="6600825" y="3178175"/>
          <p14:tracePt t="38450" x="6626225" y="3178175"/>
          <p14:tracePt t="38453" x="6643688" y="3178175"/>
          <p14:tracePt t="38467" x="6686550" y="3178175"/>
          <p14:tracePt t="38468" x="6729413" y="3178175"/>
          <p14:tracePt t="38485" x="6831013" y="3178175"/>
          <p14:tracePt t="38500" x="6856413" y="3178175"/>
          <p14:tracePt t="38502" x="6899275" y="3178175"/>
          <p14:tracePt t="38517" x="6915150" y="3178175"/>
          <p14:tracePt t="38518" x="6932613" y="3178175"/>
          <p14:tracePt t="38534" x="6942138" y="3178175"/>
          <p14:tracePt t="39126" x="6958013" y="3186113"/>
          <p14:tracePt t="39166" x="6992938" y="3186113"/>
          <p14:tracePt t="39173" x="7008813" y="3186113"/>
          <p14:tracePt t="39183" x="7043738" y="3195638"/>
          <p14:tracePt t="39199" x="7069138" y="3195638"/>
          <p14:tracePt t="39215" x="7119938" y="3203575"/>
          <p14:tracePt t="39233" x="7162800" y="3203575"/>
          <p14:tracePt t="39250" x="7315200" y="3203575"/>
          <p14:tracePt t="39253" x="7400925" y="3203575"/>
          <p14:tracePt t="39266" x="7459663" y="3203575"/>
          <p14:tracePt t="39286" x="7646988" y="3203575"/>
          <p14:tracePt t="39300" x="7715250" y="3203575"/>
          <p14:tracePt t="39303" x="7816850" y="3221038"/>
          <p14:tracePt t="39316" x="7900988" y="3238500"/>
          <p14:tracePt t="39317" x="7994650" y="3254375"/>
          <p14:tracePt t="39336" x="8139113" y="3279775"/>
          <p14:tracePt t="39351" x="8215313" y="3289300"/>
          <p14:tracePt t="39367" x="8224838" y="3289300"/>
          <p14:tracePt t="39749" x="8240713" y="3289300"/>
          <p14:tracePt t="39788" x="8250238" y="3289300"/>
          <p14:tracePt t="39940" x="8258175" y="3289300"/>
          <p14:tracePt t="39956" x="8250238" y="3289300"/>
          <p14:tracePt t="39965" x="8240713" y="3289300"/>
          <p14:tracePt t="39973" x="8224838" y="3297238"/>
          <p14:tracePt t="39988" x="8207375" y="3305175"/>
          <p14:tracePt t="39998" x="8199438" y="3314700"/>
          <p14:tracePt t="40021" x="8189913" y="3322638"/>
          <p14:tracePt t="40180" x="8207375" y="3322638"/>
          <p14:tracePt t="40197" x="8215313" y="3322638"/>
          <p14:tracePt t="40205" x="8224838" y="3322638"/>
          <p14:tracePt t="40215" x="8240713" y="3322638"/>
          <p14:tracePt t="40235" x="8275638" y="3322638"/>
          <p14:tracePt t="40236" x="8308975" y="3322638"/>
          <p14:tracePt t="40248" x="8326438" y="3322638"/>
          <p14:tracePt t="40266" x="8369300" y="3322638"/>
          <p14:tracePt t="40268" x="8410575" y="3314700"/>
          <p14:tracePt t="40283" x="8453438" y="3314700"/>
          <p14:tracePt t="40286" x="8504238" y="3305175"/>
          <p14:tracePt t="40299" x="8547100" y="3305175"/>
          <p14:tracePt t="40316" x="8674100" y="3305175"/>
          <p14:tracePt t="40318" x="8716963" y="3305175"/>
          <p14:tracePt t="40334" x="8818563" y="3305175"/>
          <p14:tracePt t="40349" x="8878888" y="3305175"/>
          <p14:tracePt t="40351" x="8955088" y="3305175"/>
          <p14:tracePt t="40365" x="9023350" y="3305175"/>
          <p14:tracePt t="40366" x="9064625" y="3305175"/>
          <p14:tracePt t="40382" x="9132888" y="3305175"/>
          <p14:tracePt t="40399" x="9218613" y="3289300"/>
          <p14:tracePt t="40416" x="9277350" y="3289300"/>
          <p14:tracePt t="40432" x="9363075" y="3279775"/>
          <p14:tracePt t="40448" x="9405938" y="3271838"/>
          <p14:tracePt t="40466" x="9472613" y="3271838"/>
          <p14:tracePt t="40483" x="9550400" y="3271838"/>
          <p14:tracePt t="40485" x="9566275" y="3271838"/>
          <p14:tracePt t="40501" x="9626600" y="3271838"/>
          <p14:tracePt t="40515" x="9642475" y="3271838"/>
          <p14:tracePt t="40534" x="9702800" y="3263900"/>
          <p14:tracePt t="40548" x="9720263" y="3263900"/>
          <p14:tracePt t="40565" x="9753600" y="3263900"/>
          <p14:tracePt t="40567" x="9779000" y="3263900"/>
          <p14:tracePt t="40582" x="9829800" y="3254375"/>
          <p14:tracePt t="40599" x="9915525" y="3238500"/>
          <p14:tracePt t="40615" x="9974263" y="3228975"/>
          <p14:tracePt t="40633" x="10034588" y="3221038"/>
          <p14:tracePt t="40648" x="10067925" y="3211513"/>
          <p14:tracePt t="40665" x="10118725" y="3195638"/>
          <p14:tracePt t="40686" x="10153650" y="3186113"/>
          <p14:tracePt t="40708" x="10161588" y="3178175"/>
          <p14:tracePt t="40933" x="10144125" y="3178175"/>
          <p14:tracePt t="40941" x="10136188" y="3178175"/>
          <p14:tracePt t="40957" x="10118725" y="3178175"/>
          <p14:tracePt t="40989" x="10110788" y="3178175"/>
          <p14:tracePt t="40996" x="10101263" y="3178175"/>
          <p14:tracePt t="41014" x="10093325" y="3178175"/>
          <p14:tracePt t="41021" x="10085388" y="3178175"/>
          <p14:tracePt t="41045" x="10075863" y="3178175"/>
          <p14:tracePt t="41061" x="10067925" y="3178175"/>
          <p14:tracePt t="41076" x="10059988" y="3178175"/>
          <p14:tracePt t="41093" x="10050463" y="3178175"/>
          <p14:tracePt t="41108" x="10042525" y="3178175"/>
          <p14:tracePt t="41117" x="10025063" y="3178175"/>
          <p14:tracePt t="41135" x="9974263" y="3186113"/>
          <p14:tracePt t="41149" x="9931400" y="3203575"/>
          <p14:tracePt t="41150" x="9872663" y="3203575"/>
          <p14:tracePt t="41165" x="9796463" y="3203575"/>
          <p14:tracePt t="41182" x="9566275" y="3203575"/>
          <p14:tracePt t="41198" x="9482138" y="3203575"/>
          <p14:tracePt t="41215" x="9413875" y="3203575"/>
          <p14:tracePt t="41231" x="9380538" y="3203575"/>
          <p14:tracePt t="41253" x="9337675" y="3203575"/>
          <p14:tracePt t="41265" x="9312275" y="3203575"/>
          <p14:tracePt t="41281" x="9294813" y="3203575"/>
          <p14:tracePt t="41298" x="9261475" y="3203575"/>
          <p14:tracePt t="41315" x="9251950" y="3203575"/>
          <p14:tracePt t="41317" x="9244013" y="3203575"/>
          <p14:tracePt t="41357" x="9236075" y="3203575"/>
          <p14:tracePt t="41382" x="9226550" y="3203575"/>
          <p14:tracePt t="41389" x="9218613" y="3203575"/>
          <p14:tracePt t="41398" x="9209088" y="3203575"/>
          <p14:tracePt t="41415" x="9201150" y="3203575"/>
          <p14:tracePt t="41437" x="9193213" y="3203575"/>
          <p14:tracePt t="41449" x="9183688" y="3203575"/>
          <p14:tracePt t="41465" x="9175750" y="3203575"/>
          <p14:tracePt t="41485" x="9167813" y="3203575"/>
          <p14:tracePt t="41499" x="9150350" y="3203575"/>
          <p14:tracePt t="41501" x="9142413" y="3203575"/>
          <p14:tracePt t="41517" x="9117013" y="3203575"/>
          <p14:tracePt t="41532" x="9107488" y="3203575"/>
          <p14:tracePt t="41534" x="9082088" y="3203575"/>
          <p14:tracePt t="41548" x="9074150" y="3203575"/>
          <p14:tracePt t="41550" x="9048750" y="3203575"/>
          <p14:tracePt t="41566" x="9031288" y="3203575"/>
          <p14:tracePt t="41582" x="9005888" y="3203575"/>
          <p14:tracePt t="41599" x="8988425" y="3203575"/>
          <p14:tracePt t="41615" x="8972550" y="3203575"/>
          <p14:tracePt t="41749" x="8955088" y="3203575"/>
          <p14:tracePt t="41765" x="8947150" y="3203575"/>
          <p14:tracePt t="41796" x="8937625" y="3203575"/>
          <p14:tracePt t="41804" x="8921750" y="3203575"/>
          <p14:tracePt t="41828" x="8912225" y="3203575"/>
          <p14:tracePt t="44245" x="8894763" y="3203575"/>
          <p14:tracePt t="44268" x="8886825" y="3203575"/>
          <p14:tracePt t="44276" x="8878888" y="3203575"/>
          <p14:tracePt t="44301" x="8861425" y="3203575"/>
          <p14:tracePt t="44308" x="8853488" y="3203575"/>
          <p14:tracePt t="44341" x="8843963" y="3203575"/>
          <p14:tracePt t="44348" x="8828088" y="3203575"/>
          <p14:tracePt t="44405" x="8818563" y="3203575"/>
          <p14:tracePt t="44422" x="8810625" y="3203575"/>
          <p14:tracePt t="44436" x="8802688" y="3203575"/>
          <p14:tracePt t="44445" x="8793163" y="3203575"/>
          <p14:tracePt t="44453" x="8785225" y="3203575"/>
          <p14:tracePt t="44500" x="8767763" y="3203575"/>
          <p14:tracePt t="44701" x="8759825" y="3203575"/>
          <p14:tracePt t="44708" x="8750300" y="3203575"/>
          <p14:tracePt t="44716" x="8734425" y="3203575"/>
          <p14:tracePt t="44730" x="8724900" y="3203575"/>
          <p14:tracePt t="44731" x="8691563" y="3203575"/>
          <p14:tracePt t="44747" x="8658225" y="3203575"/>
          <p14:tracePt t="44750" x="8615363" y="3203575"/>
          <p14:tracePt t="44764" x="8564563" y="3203575"/>
          <p14:tracePt t="44781" x="8496300" y="3211513"/>
          <p14:tracePt t="44796" x="8462963" y="3246438"/>
          <p14:tracePt t="44797" x="8410575" y="3254375"/>
          <p14:tracePt t="44815" x="8291513" y="3263900"/>
          <p14:tracePt t="44829" x="8215313" y="3279775"/>
          <p14:tracePt t="44846" x="8147050" y="3289300"/>
          <p14:tracePt t="44863" x="8088313" y="3305175"/>
          <p14:tracePt t="44880" x="8004175" y="3330575"/>
          <p14:tracePt t="44897" x="7910513" y="3340100"/>
          <p14:tracePt t="44913" x="7893050" y="3348038"/>
          <p14:tracePt t="44934" x="7859713" y="3348038"/>
          <p14:tracePt t="44946" x="7842250" y="3348038"/>
          <p14:tracePt t="44965" x="7807325" y="3348038"/>
          <p14:tracePt t="44983" x="7791450" y="3348038"/>
          <p14:tracePt t="44997" x="7756525" y="3348038"/>
          <p14:tracePt t="45015" x="7688263" y="3365500"/>
          <p14:tracePt t="45031" x="7612063" y="3373438"/>
          <p14:tracePt t="45047" x="7561263" y="3382963"/>
          <p14:tracePt t="45064" x="7493000" y="3382963"/>
          <p14:tracePt t="45080" x="7434263" y="3390900"/>
          <p14:tracePt t="45096" x="7358063" y="3408363"/>
          <p14:tracePt t="45113" x="7281863" y="3416300"/>
          <p14:tracePt t="45130" x="7196138" y="3424238"/>
          <p14:tracePt t="45133" x="7170738" y="3424238"/>
          <p14:tracePt t="45146" x="7127875" y="3433763"/>
          <p14:tracePt t="45165" x="7000875" y="3459163"/>
          <p14:tracePt t="45181" x="6915150" y="3467100"/>
          <p14:tracePt t="45197" x="6856413" y="3467100"/>
          <p14:tracePt t="45214" x="6669088" y="3467100"/>
          <p14:tracePt t="45230" x="6456363" y="3484563"/>
          <p14:tracePt t="45246" x="6245225" y="3517900"/>
          <p14:tracePt t="45265" x="6015038" y="3535363"/>
          <p14:tracePt t="45280" x="5827713" y="3568700"/>
          <p14:tracePt t="45296" x="5649913" y="3594100"/>
          <p14:tracePt t="45313" x="5446713" y="3629025"/>
          <p14:tracePt t="45329" x="5191125" y="3671888"/>
          <p14:tracePt t="45346" x="4978400" y="3697288"/>
          <p14:tracePt t="45365" x="4740275" y="3697288"/>
          <p14:tracePt t="45366" x="4613275" y="3697288"/>
          <p14:tracePt t="45383" x="4384675" y="3697288"/>
          <p14:tracePt t="45397" x="4298950" y="3697288"/>
          <p14:tracePt t="45398" x="4187825" y="3705225"/>
          <p14:tracePt t="45413" x="4078288" y="3705225"/>
          <p14:tracePt t="45414" x="3959225" y="3730625"/>
          <p14:tracePt t="45429" x="3644900" y="3730625"/>
          <p14:tracePt t="45446" x="3236913" y="3730625"/>
          <p14:tracePt t="45463" x="2922588" y="3730625"/>
          <p14:tracePt t="45480" x="2727325" y="3730625"/>
          <p14:tracePt t="45496" x="2625725" y="3730625"/>
          <p14:tracePt t="45516" x="2532063" y="3730625"/>
          <p14:tracePt t="45529" x="2506663" y="3730625"/>
          <p14:tracePt t="45546" x="2430463" y="3730625"/>
          <p14:tracePt t="45565" x="2251075" y="3730625"/>
          <p14:tracePt t="45581" x="2124075" y="3687763"/>
          <p14:tracePt t="45597" x="2065338" y="3671888"/>
          <p14:tracePt t="45598" x="2047875" y="3671888"/>
          <p14:tracePt t="45616" x="2005013" y="3662363"/>
          <p14:tracePt t="45631" x="1971675" y="3646488"/>
          <p14:tracePt t="45647" x="1954213" y="3636963"/>
          <p14:tracePt t="45663" x="1936750" y="3629025"/>
          <p14:tracePt t="45680" x="1928813" y="3629025"/>
          <p14:tracePt t="45696" x="1911350" y="3629025"/>
          <p14:tracePt t="45756" x="1911350" y="3619500"/>
          <p14:tracePt t="45846" x="1911350" y="3611563"/>
          <p14:tracePt t="45852" x="1936750" y="3611563"/>
          <p14:tracePt t="45863" x="1979613" y="3611563"/>
          <p14:tracePt t="45881" x="2030413" y="3611563"/>
          <p14:tracePt t="45896" x="2065338" y="3611563"/>
          <p14:tracePt t="45913" x="2090738" y="3611563"/>
          <p14:tracePt t="45930" x="2098675" y="3611563"/>
          <p14:tracePt t="45946" x="2116138" y="3611563"/>
          <p14:tracePt t="45965" x="2149475" y="3611563"/>
          <p14:tracePt t="45981" x="2192338" y="3611563"/>
          <p14:tracePt t="45997" x="2225675" y="3603625"/>
          <p14:tracePt t="45998" x="2235200" y="3594100"/>
          <p14:tracePt t="46014" x="2243138" y="3594100"/>
          <p14:tracePt t="46030" x="2251075" y="3594100"/>
          <p14:tracePt t="46046" x="2260600" y="3594100"/>
          <p14:tracePt t="46068" x="2276475" y="3594100"/>
          <p14:tracePt t="46079" x="2286000" y="3594100"/>
          <p14:tracePt t="46096" x="2301875" y="3594100"/>
          <p14:tracePt t="46113" x="2336800" y="3594100"/>
          <p14:tracePt t="46141" x="2352675" y="3594100"/>
          <p14:tracePt t="46173" x="2362200" y="3594100"/>
          <p14:tracePt t="46182" x="2370138" y="3594100"/>
          <p14:tracePt t="46188" x="2387600" y="3594100"/>
          <p14:tracePt t="46197" x="2395538" y="3594100"/>
          <p14:tracePt t="46214" x="2438400" y="3594100"/>
          <p14:tracePt t="46230" x="2463800" y="3594100"/>
          <p14:tracePt t="46246" x="2489200" y="3586163"/>
          <p14:tracePt t="46263" x="2497138" y="3586163"/>
          <p14:tracePt t="46285" x="2506663" y="3586163"/>
          <p14:tracePt t="46301" x="2524125" y="3586163"/>
          <p14:tracePt t="46316" x="2532063" y="3586163"/>
          <p14:tracePt t="46341" x="2540000" y="3586163"/>
          <p14:tracePt t="46389" x="2549525" y="3586163"/>
          <p14:tracePt t="46415" x="2557463" y="3586163"/>
          <p14:tracePt t="46420" x="2565400" y="3586163"/>
          <p14:tracePt t="46429" x="2582863" y="3586163"/>
          <p14:tracePt t="46446" x="2590800" y="3586163"/>
          <p14:tracePt t="46462" x="2600325" y="3586163"/>
          <p14:tracePt t="46685" x="2616200" y="3586163"/>
          <p14:tracePt t="47829" x="2633663" y="3594100"/>
          <p14:tracePt t="47836" x="2641600" y="3603625"/>
          <p14:tracePt t="47847" x="2651125" y="3603625"/>
          <p14:tracePt t="47876" x="2659063" y="3611563"/>
          <p14:tracePt t="47893" x="2668588" y="3619500"/>
          <p14:tracePt t="47909" x="2676525" y="3619500"/>
          <p14:tracePt t="47916" x="2693988" y="3629025"/>
          <p14:tracePt t="47932" x="2701925" y="3636963"/>
          <p14:tracePt t="47945" x="2701925" y="3646488"/>
          <p14:tracePt t="47962" x="2719388" y="3654425"/>
          <p14:tracePt t="47978" x="2727325" y="3654425"/>
          <p14:tracePt t="47996" x="2735263" y="3662363"/>
          <p14:tracePt t="48013" x="2744788" y="3662363"/>
          <p14:tracePt t="48030" x="2760663" y="3662363"/>
          <p14:tracePt t="48046" x="2786063" y="3662363"/>
          <p14:tracePt t="48048" x="2803525" y="3662363"/>
          <p14:tracePt t="48062" x="2838450" y="3662363"/>
          <p14:tracePt t="48079" x="2871788" y="3662363"/>
          <p14:tracePt t="48096" x="2897188" y="3671888"/>
          <p14:tracePt t="48117" x="2914650" y="3671888"/>
          <p14:tracePt t="48119" x="2922588" y="3671888"/>
          <p14:tracePt t="48129" x="2930525" y="3671888"/>
          <p14:tracePt t="48146" x="2965450" y="3671888"/>
          <p14:tracePt t="48162" x="2990850" y="3671888"/>
          <p14:tracePt t="48165" x="2998788" y="3671888"/>
          <p14:tracePt t="48179" x="3016250" y="3671888"/>
          <p14:tracePt t="48195" x="3024188" y="3671888"/>
          <p14:tracePt t="48213" x="3033713" y="3671888"/>
          <p14:tracePt t="48232" x="3049588" y="3662363"/>
          <p14:tracePt t="48246" x="3059113" y="3662363"/>
          <p14:tracePt t="48263" x="3084513" y="3662363"/>
          <p14:tracePt t="48279" x="3100388" y="3654425"/>
          <p14:tracePt t="48296" x="3109913" y="3654425"/>
          <p14:tracePt t="48312" x="3117850" y="3654425"/>
          <p14:tracePt t="48365" x="3127375" y="3654425"/>
          <p14:tracePt t="48380" x="3143250" y="3654425"/>
          <p14:tracePt t="48413" x="3152775" y="3654425"/>
          <p14:tracePt t="48436" x="3160713" y="3654425"/>
          <p14:tracePt t="48462" x="3168650" y="3654425"/>
          <p14:tracePt t="48485" x="3178175" y="3654425"/>
          <p14:tracePt t="48493" x="3186113" y="3654425"/>
          <p14:tracePt t="48500" x="3194050" y="3654425"/>
          <p14:tracePt t="48512" x="3203575" y="3654425"/>
          <p14:tracePt t="48529" x="3211513" y="3654425"/>
          <p14:tracePt t="48604" x="3219450" y="3654425"/>
          <p14:tracePt t="48621" x="3228975" y="3654425"/>
          <p14:tracePt t="48629" x="3236913" y="3654425"/>
          <p14:tracePt t="48646" x="3236913" y="3646488"/>
          <p14:tracePt t="48660" x="3244850" y="3636963"/>
          <p14:tracePt t="49108" x="3236913" y="3636963"/>
          <p14:tracePt t="49116" x="3211513" y="3636963"/>
          <p14:tracePt t="49128" x="3203575" y="3636963"/>
          <p14:tracePt t="50053" x="3211513" y="3636963"/>
          <p14:tracePt t="50061" x="3219450" y="3636963"/>
          <p14:tracePt t="50077" x="3236913" y="3636963"/>
          <p14:tracePt t="50101" x="3244850" y="3636963"/>
          <p14:tracePt t="50111" x="3262313" y="3636963"/>
          <p14:tracePt t="50128" x="3270250" y="3636963"/>
          <p14:tracePt t="50144" x="3297238" y="3629025"/>
          <p14:tracePt t="50161" x="3313113" y="3629025"/>
          <p14:tracePt t="50178" x="3338513" y="3619500"/>
          <p14:tracePt t="50195" x="3373438" y="3619500"/>
          <p14:tracePt t="50197" x="3389313" y="3619500"/>
          <p14:tracePt t="50211" x="3414713" y="3603625"/>
          <p14:tracePt t="50228" x="3457575" y="3603625"/>
          <p14:tracePt t="50230" x="3482975" y="3603625"/>
          <p14:tracePt t="50245" x="3508375" y="3603625"/>
          <p14:tracePt t="50246" x="3533775" y="3603625"/>
          <p14:tracePt t="50262" x="3594100" y="3603625"/>
          <p14:tracePt t="50278" x="3678238" y="3603625"/>
          <p14:tracePt t="50295" x="3756025" y="3603625"/>
          <p14:tracePt t="50316" x="3814763" y="3603625"/>
          <p14:tracePt t="50328" x="3840163" y="3603625"/>
          <p14:tracePt t="50345" x="3873500" y="3603625"/>
          <p14:tracePt t="50361" x="3900488" y="3603625"/>
          <p14:tracePt t="50378" x="3933825" y="3594100"/>
          <p14:tracePt t="50394" x="3984625" y="3594100"/>
          <p14:tracePt t="50396" x="4027488" y="3586163"/>
          <p14:tracePt t="50411" x="4070350" y="3586163"/>
          <p14:tracePt t="50428" x="4265613" y="3586163"/>
          <p14:tracePt t="50445" x="4367213" y="3586163"/>
          <p14:tracePt t="50461" x="4511675" y="3586163"/>
          <p14:tracePt t="50477" x="4587875" y="3586163"/>
          <p14:tracePt t="50494" x="4621213" y="3586163"/>
          <p14:tracePt t="50511" x="4638675" y="3586163"/>
          <p14:tracePt t="50580" x="4646613" y="3586163"/>
          <p14:tracePt t="50588" x="4656138" y="3586163"/>
          <p14:tracePt t="50596" x="4664075" y="3586163"/>
          <p14:tracePt t="50621" x="4673600" y="3586163"/>
          <p14:tracePt t="50629" x="4689475" y="3586163"/>
          <p14:tracePt t="50645" x="4706938" y="3586163"/>
          <p14:tracePt t="50663" x="4740275" y="3586163"/>
          <p14:tracePt t="50678" x="4775200" y="3586163"/>
          <p14:tracePt t="50694" x="4851400" y="3586163"/>
          <p14:tracePt t="50710" x="4919663" y="3586163"/>
          <p14:tracePt t="50727" x="4987925" y="3586163"/>
          <p14:tracePt t="50744" x="5054600" y="3586163"/>
          <p14:tracePt t="50762" x="5089525" y="3586163"/>
          <p14:tracePt t="50765" x="5114925" y="3586163"/>
          <p14:tracePt t="50777" x="5122863" y="3586163"/>
          <p14:tracePt t="50796" x="5148263" y="3586163"/>
          <p14:tracePt t="50813" x="5157788" y="3586163"/>
          <p14:tracePt t="50828" x="5165725" y="3586163"/>
          <p14:tracePt t="50829" x="5173663" y="3586163"/>
          <p14:tracePt t="50845" x="5191125" y="3586163"/>
          <p14:tracePt t="50861" x="5216525" y="3586163"/>
          <p14:tracePt t="50877" x="5224463" y="3594100"/>
          <p14:tracePt t="51148" x="5233988" y="3603625"/>
          <p14:tracePt t="51157" x="5241925" y="3603625"/>
          <p14:tracePt t="51188" x="5249863" y="3603625"/>
          <p14:tracePt t="51196" x="5259388" y="3611563"/>
          <p14:tracePt t="51205" x="5267325" y="3611563"/>
          <p14:tracePt t="51213" x="5276850" y="3611563"/>
          <p14:tracePt t="51253" x="5284788" y="3611563"/>
          <p14:tracePt t="51485" x="5302250" y="3594100"/>
          <p14:tracePt t="51492" x="5318125" y="3578225"/>
          <p14:tracePt t="51501" x="5318125" y="3568700"/>
          <p14:tracePt t="51512" x="5327650" y="3560763"/>
          <p14:tracePt t="51527" x="5327650" y="3552825"/>
          <p14:tracePt t="51545" x="5335588" y="3543300"/>
          <p14:tracePt t="51560" x="5343525" y="3535363"/>
          <p14:tracePt t="51577" x="5343525" y="3527425"/>
          <p14:tracePt t="51596" x="5343525" y="3517900"/>
          <p14:tracePt t="51610" x="5343525" y="3509963"/>
          <p14:tracePt t="51627" x="5353050" y="3502025"/>
          <p14:tracePt t="51646" x="5353050" y="3475038"/>
          <p14:tracePt t="51662" x="5360988" y="3475038"/>
          <p14:tracePt t="51677" x="5360988" y="3467100"/>
          <p14:tracePt t="51694" x="5360988" y="3441700"/>
          <p14:tracePt t="51711" x="5360988" y="3433763"/>
          <p14:tracePt t="51728" x="5353050" y="3416300"/>
          <p14:tracePt t="51744" x="5335588" y="3398838"/>
          <p14:tracePt t="51761" x="5284788" y="3373438"/>
          <p14:tracePt t="51777" x="5216525" y="3355975"/>
          <p14:tracePt t="51784" x="5140325" y="3340100"/>
          <p14:tracePt t="51794" x="5122863" y="3340100"/>
          <p14:tracePt t="51811" x="5003800" y="3314700"/>
          <p14:tracePt t="51814" x="4945063" y="3314700"/>
          <p14:tracePt t="51827" x="4902200" y="3314700"/>
          <p14:tracePt t="51829" x="4859338" y="3314700"/>
          <p14:tracePt t="51845" x="4757738" y="3314700"/>
          <p14:tracePt t="51860" x="4673600" y="3314700"/>
          <p14:tracePt t="51862" x="4587875" y="3314700"/>
          <p14:tracePt t="51878" x="4486275" y="3314700"/>
          <p14:tracePt t="51879" x="4375150" y="3314700"/>
          <p14:tracePt t="51894" x="4162425" y="3314700"/>
          <p14:tracePt t="51911" x="3984625" y="3314700"/>
          <p14:tracePt t="51927" x="3840163" y="3314700"/>
          <p14:tracePt t="51944" x="3746500" y="3314700"/>
          <p14:tracePt t="51961" x="3695700" y="3314700"/>
          <p14:tracePt t="51978" x="3652838" y="3314700"/>
          <p14:tracePt t="51995" x="3576638" y="3314700"/>
          <p14:tracePt t="51998" x="3517900" y="3322638"/>
          <p14:tracePt t="52010" x="3441700" y="3340100"/>
          <p14:tracePt t="52029" x="3219450" y="3382963"/>
          <p14:tracePt t="52044" x="3178175" y="3390900"/>
          <p14:tracePt t="52046" x="3143250" y="3390900"/>
          <p14:tracePt t="52061" x="3100388" y="3398838"/>
          <p14:tracePt t="52079" x="3024188" y="3424238"/>
          <p14:tracePt t="52094" x="2998788" y="3459163"/>
          <p14:tracePt t="52110" x="2982913" y="3475038"/>
          <p14:tracePt t="52128" x="2982913" y="3509963"/>
          <p14:tracePt t="52144" x="2973388" y="3535363"/>
          <p14:tracePt t="52161" x="2973388" y="3568700"/>
          <p14:tracePt t="52177" x="2982913" y="3646488"/>
          <p14:tracePt t="52194" x="3074988" y="3738563"/>
          <p14:tracePt t="52211" x="3143250" y="3790950"/>
          <p14:tracePt t="52214" x="3194050" y="3832225"/>
          <p14:tracePt t="52227" x="3219450" y="3841750"/>
          <p14:tracePt t="52245" x="3373438" y="3857625"/>
          <p14:tracePt t="52261" x="3432175" y="3875088"/>
          <p14:tracePt t="52277" x="3687763" y="3892550"/>
          <p14:tracePt t="52295" x="4187825" y="3892550"/>
          <p14:tracePt t="52312" x="4511675" y="3892550"/>
          <p14:tracePt t="52327" x="4791075" y="3892550"/>
          <p14:tracePt t="52343" x="4962525" y="3892550"/>
          <p14:tracePt t="52360" x="5072063" y="3867150"/>
          <p14:tracePt t="52377" x="5122863" y="3832225"/>
          <p14:tracePt t="52393" x="5140325" y="3816350"/>
          <p14:tracePt t="52412" x="5148263" y="3773488"/>
          <p14:tracePt t="52427" x="5157788" y="3763963"/>
          <p14:tracePt t="52428" x="5173663" y="3748088"/>
          <p14:tracePt t="52445" x="5183188" y="3697288"/>
          <p14:tracePt t="52461" x="5191125" y="3671888"/>
          <p14:tracePt t="52462" x="5224463" y="3619500"/>
          <p14:tracePt t="52477" x="5241925" y="3586163"/>
          <p14:tracePt t="52493" x="5310188" y="3449638"/>
          <p14:tracePt t="52510" x="5310188" y="3416300"/>
          <p14:tracePt t="52527" x="5310188" y="3382963"/>
          <p14:tracePt t="52544" x="5310188" y="3355975"/>
          <p14:tracePt t="52561" x="5310188" y="3322638"/>
          <p14:tracePt t="52577" x="5267325" y="3279775"/>
          <p14:tracePt t="52594" x="5216525" y="3238500"/>
          <p14:tracePt t="52610" x="5157788" y="3211513"/>
          <p14:tracePt t="52612" x="5114925" y="3195638"/>
          <p14:tracePt t="52627" x="5054600" y="3186113"/>
          <p14:tracePt t="52646" x="4791075" y="3109913"/>
          <p14:tracePt t="52662" x="4562475" y="3051175"/>
          <p14:tracePt t="52677" x="4443413" y="3016250"/>
          <p14:tracePt t="52677" x="4341813" y="2990850"/>
          <p14:tracePt t="52694" x="4137025" y="2957513"/>
          <p14:tracePt t="52713" x="4035425" y="2949575"/>
          <p14:tracePt t="52727" x="3959225" y="2949575"/>
          <p14:tracePt t="52743" x="3873500" y="2949575"/>
          <p14:tracePt t="52760" x="3746500" y="2949575"/>
          <p14:tracePt t="52776" x="3644900" y="2965450"/>
          <p14:tracePt t="52793" x="3533775" y="2982913"/>
          <p14:tracePt t="52810" x="3389313" y="3016250"/>
          <p14:tracePt t="52827" x="3244850" y="3033713"/>
          <p14:tracePt t="52844" x="3041650" y="3041650"/>
          <p14:tracePt t="52862" x="2947988" y="3067050"/>
          <p14:tracePt t="52877" x="2905125" y="3076575"/>
          <p14:tracePt t="52878" x="2846388" y="3084513"/>
          <p14:tracePt t="52893" x="2770188" y="3084513"/>
          <p14:tracePt t="52895" x="2701925" y="3094038"/>
          <p14:tracePt t="52911" x="2633663" y="3119438"/>
          <p14:tracePt t="52928" x="2565400" y="3135313"/>
          <p14:tracePt t="52943" x="2506663" y="3160713"/>
          <p14:tracePt t="52960" x="2481263" y="3170238"/>
          <p14:tracePt t="52977" x="2471738" y="3170238"/>
          <p14:tracePt t="52994" x="2463800" y="3170238"/>
          <p14:tracePt t="53021" x="2455863" y="3178175"/>
          <p14:tracePt t="53045" x="2455863" y="3186113"/>
          <p14:tracePt t="53052" x="2446338" y="3195638"/>
          <p14:tracePt t="53156" x="2446338" y="3211513"/>
          <p14:tracePt t="53173" x="2446338" y="3221038"/>
          <p14:tracePt t="53188" x="2446338" y="3228975"/>
          <p14:tracePt t="53196" x="2446338" y="3246438"/>
          <p14:tracePt t="53212" x="2446338" y="3254375"/>
          <p14:tracePt t="53227" x="2455863" y="3271838"/>
          <p14:tracePt t="53243" x="2489200" y="3305175"/>
          <p14:tracePt t="53260" x="2489200" y="3314700"/>
          <p14:tracePt t="53286" x="2497138" y="3314700"/>
          <p14:tracePt t="53302" x="2497138" y="3322638"/>
          <p14:tracePt t="53310" x="2506663" y="3330575"/>
          <p14:tracePt t="114749" x="2497138" y="3330575"/>
          <p14:tracePt t="114796" x="2481263" y="3322638"/>
          <p14:tracePt t="114813" x="2481263" y="3314700"/>
          <p14:tracePt t="114820" x="2497138" y="3238500"/>
          <p14:tracePt t="114832" x="2549525" y="3067050"/>
          <p14:tracePt t="114849" x="2557463" y="2805113"/>
          <p14:tracePt t="114866" x="2514600" y="2600325"/>
          <p14:tracePt t="114883" x="2413000" y="2430463"/>
          <p14:tracePt t="114885" x="2370138" y="2354263"/>
          <p14:tracePt t="114899" x="2362200" y="2303463"/>
          <p14:tracePt t="114916" x="2311400" y="2209800"/>
          <p14:tracePt t="114917" x="2301875" y="2184400"/>
          <p14:tracePt t="114935" x="2286000" y="2149475"/>
          <p14:tracePt t="114952" x="2235200" y="2055813"/>
          <p14:tracePt t="114966" x="2132013" y="1911350"/>
          <p14:tracePt t="114985" x="1946275" y="1835150"/>
          <p14:tracePt t="115000" x="1698625" y="1766888"/>
          <p14:tracePt t="115016" x="1239838" y="1690688"/>
          <p14:tracePt t="115033" x="688975" y="1606550"/>
          <p14:tracePt t="115050" x="212725" y="1436688"/>
        </p14:tracePtLst>
      </p14:laserTraceLst>
    </p:ext>
  </p:extLs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flipV="1">
            <a:off x="2626178" y="455181"/>
            <a:ext cx="938539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a:extLst>
              <a:ext uri="{FF2B5EF4-FFF2-40B4-BE49-F238E27FC236}">
                <a16:creationId xmlns:a16="http://schemas.microsoft.com/office/drawing/2014/main" id="{97FC9F00-DED5-495E-289B-C8D3CB6342C4}"/>
              </a:ext>
            </a:extLst>
          </p:cNvPr>
          <p:cNvSpPr txBox="1"/>
          <p:nvPr/>
        </p:nvSpPr>
        <p:spPr>
          <a:xfrm>
            <a:off x="180432" y="1735059"/>
            <a:ext cx="11544844" cy="4570482"/>
          </a:xfrm>
          <a:prstGeom prst="rect">
            <a:avLst/>
          </a:prstGeom>
          <a:noFill/>
        </p:spPr>
        <p:txBody>
          <a:bodyPr wrap="square">
            <a:spAutoFit/>
          </a:bodyPr>
          <a:lstStyle/>
          <a:p>
            <a:pPr marL="342900" indent="-342900" algn="l">
              <a:lnSpc>
                <a:spcPct val="150000"/>
              </a:lnSpc>
              <a:buFont typeface="Wingdings" panose="05000000000000000000" pitchFamily="2" charset="2"/>
              <a:buChar char="v"/>
            </a:pPr>
            <a:r>
              <a:rPr lang="en-US" sz="2000" dirty="0">
                <a:solidFill>
                  <a:schemeClr val="tx1">
                    <a:lumMod val="95000"/>
                    <a:lumOff val="5000"/>
                  </a:schemeClr>
                </a:solidFill>
                <a:cs typeface="Tajawal ExtraBold" panose="00000800000000000000" pitchFamily="2" charset="-78"/>
              </a:rPr>
              <a:t>Increased reserves, general insurance expenses, agents’ commissions and licenses, premium taxes, and fees round out the list of important expenses.</a:t>
            </a:r>
          </a:p>
          <a:p>
            <a:pPr marL="342900" indent="-342900" algn="l">
              <a:lnSpc>
                <a:spcPct val="150000"/>
              </a:lnSpc>
              <a:buFont typeface="Wingdings" panose="05000000000000000000" pitchFamily="2" charset="2"/>
              <a:buChar char="v"/>
            </a:pPr>
            <a:r>
              <a:rPr lang="en-US" sz="2000" dirty="0">
                <a:solidFill>
                  <a:schemeClr val="tx1">
                    <a:lumMod val="95000"/>
                    <a:lumOff val="5000"/>
                  </a:schemeClr>
                </a:solidFill>
                <a:cs typeface="Tajawal ExtraBold" panose="00000800000000000000" pitchFamily="2" charset="-78"/>
              </a:rPr>
              <a:t> A life insurer’s net gain from operations before dividends and taxes is the insurer’s total revenues less the insurer’s total expenses. A life insurer’s net gain from operations (also called net income) equals total</a:t>
            </a:r>
          </a:p>
          <a:p>
            <a:pPr algn="l">
              <a:lnSpc>
                <a:spcPct val="150000"/>
              </a:lnSpc>
            </a:pPr>
            <a:r>
              <a:rPr lang="en-US" sz="2000" dirty="0">
                <a:solidFill>
                  <a:schemeClr val="tx1">
                    <a:lumMod val="95000"/>
                    <a:lumOff val="5000"/>
                  </a:schemeClr>
                </a:solidFill>
                <a:cs typeface="Tajawal ExtraBold" panose="00000800000000000000" pitchFamily="2" charset="-78"/>
              </a:rPr>
              <a:t>     revenues less total expenses, policyholder dividends, and federal income taxes.</a:t>
            </a:r>
            <a:endParaRPr lang="ar-YE" sz="2000" dirty="0">
              <a:solidFill>
                <a:schemeClr val="tx1">
                  <a:lumMod val="95000"/>
                  <a:lumOff val="5000"/>
                </a:schemeClr>
              </a:solidFill>
              <a:cs typeface="Tajawal ExtraBold" panose="00000800000000000000" pitchFamily="2" charset="-78"/>
            </a:endParaRPr>
          </a:p>
          <a:p>
            <a:pPr marL="342900" indent="-342900" algn="r" rtl="1">
              <a:lnSpc>
                <a:spcPct val="150000"/>
              </a:lnSpc>
              <a:buFont typeface="Wingdings" panose="05000000000000000000" pitchFamily="2" charset="2"/>
              <a:buChar char="v"/>
            </a:pPr>
            <a:r>
              <a:rPr lang="ar-YE" sz="2400" dirty="0">
                <a:solidFill>
                  <a:schemeClr val="tx1">
                    <a:lumMod val="95000"/>
                    <a:lumOff val="5000"/>
                  </a:schemeClr>
                </a:solidFill>
                <a:latin typeface="Traditional Arabic" panose="02020603050405020304" pitchFamily="18" charset="-78"/>
                <a:cs typeface="Traditional Arabic" panose="02020603050405020304" pitchFamily="18" charset="-78"/>
              </a:rPr>
              <a:t>الاحتياطيات المتزايدة، ومصاريف التأمين العامة، وعمولات الوكلاء والتراخيص، وضرائب الأقساط، والرسوم تُكمل قائمة المصاريف الهامة.</a:t>
            </a:r>
          </a:p>
          <a:p>
            <a:pPr marL="342900" indent="-342900" algn="r" rtl="1">
              <a:lnSpc>
                <a:spcPct val="150000"/>
              </a:lnSpc>
              <a:buFont typeface="Wingdings" panose="05000000000000000000" pitchFamily="2" charset="2"/>
              <a:buChar char="v"/>
            </a:pPr>
            <a:r>
              <a:rPr lang="ar-YE" sz="2400" dirty="0">
                <a:solidFill>
                  <a:schemeClr val="tx1">
                    <a:lumMod val="95000"/>
                    <a:lumOff val="5000"/>
                  </a:schemeClr>
                </a:solidFill>
                <a:latin typeface="Traditional Arabic" panose="02020603050405020304" pitchFamily="18" charset="-78"/>
                <a:cs typeface="Traditional Arabic" panose="02020603050405020304" pitchFamily="18" charset="-78"/>
              </a:rPr>
              <a:t>صافي الربح من العمليات لشركة التأمين على الحياة قبل توزيع الأرباح والضرائب هو إجمالي إيرادات الشركة مطروحًا منها إجمالي مصاريفها. وصافي الربح من العمليات (ويُعرف أيضًا بالدخل الصافي) لشركة التأمين على الحياة يساوي إجمالي الإيرادات مطروحًا منه إجمالي المصاريف وأرباح حملة الوثائق والضرائب الفيدرالية</a:t>
            </a:r>
            <a:r>
              <a:rPr lang="ar-YE" dirty="0">
                <a:solidFill>
                  <a:schemeClr val="tx1">
                    <a:lumMod val="95000"/>
                    <a:lumOff val="5000"/>
                  </a:schemeClr>
                </a:solidFill>
                <a:cs typeface="Tajawal ExtraBold" panose="00000800000000000000" pitchFamily="2" charset="-78"/>
              </a:rPr>
              <a:t>.</a:t>
            </a:r>
            <a:endParaRPr lang="en-MY" dirty="0">
              <a:solidFill>
                <a:schemeClr val="tx1">
                  <a:lumMod val="95000"/>
                  <a:lumOff val="5000"/>
                </a:schemeClr>
              </a:solidFill>
              <a:cs typeface="Tajawal ExtraBold" panose="00000800000000000000" pitchFamily="2" charset="-78"/>
            </a:endParaRPr>
          </a:p>
        </p:txBody>
      </p:sp>
      <p:sp>
        <p:nvSpPr>
          <p:cNvPr id="9" name="TextBox 8">
            <a:extLst>
              <a:ext uri="{FF2B5EF4-FFF2-40B4-BE49-F238E27FC236}">
                <a16:creationId xmlns:a16="http://schemas.microsoft.com/office/drawing/2014/main" id="{B320442B-454A-1B02-DB80-4159AF6AB353}"/>
              </a:ext>
            </a:extLst>
          </p:cNvPr>
          <p:cNvSpPr txBox="1"/>
          <p:nvPr/>
        </p:nvSpPr>
        <p:spPr>
          <a:xfrm>
            <a:off x="2876092" y="523759"/>
            <a:ext cx="8528935" cy="1200329"/>
          </a:xfrm>
          <a:prstGeom prst="rect">
            <a:avLst/>
          </a:prstGeom>
          <a:solidFill>
            <a:srgbClr val="009EDE"/>
          </a:solidFill>
        </p:spPr>
        <p:txBody>
          <a:bodyPr wrap="square" rtlCol="0">
            <a:spAutoFit/>
          </a:bodyPr>
          <a:lstStyle/>
          <a:p>
            <a:pPr algn="ctr"/>
            <a:r>
              <a:rPr lang="en-US" sz="3600" b="1" dirty="0">
                <a:solidFill>
                  <a:schemeClr val="bg1"/>
                </a:solidFill>
                <a:latin typeface="Alexandria" charset="0"/>
              </a:rPr>
              <a:t>Income and Expense Statement</a:t>
            </a:r>
            <a:endParaRPr lang="ar-YE" sz="3600" b="1" dirty="0">
              <a:solidFill>
                <a:schemeClr val="bg1"/>
              </a:solidFill>
              <a:latin typeface="Alexandria" charset="0"/>
            </a:endParaRPr>
          </a:p>
          <a:p>
            <a:pPr algn="ctr"/>
            <a:r>
              <a:rPr lang="ar-YE" sz="3600" b="1" dirty="0">
                <a:solidFill>
                  <a:schemeClr val="bg1"/>
                </a:solidFill>
                <a:latin typeface="Traditional Arabic" panose="02020603050405020304" pitchFamily="18" charset="-78"/>
                <a:cs typeface="Traditional Arabic" panose="02020603050405020304" pitchFamily="18" charset="-78"/>
              </a:rPr>
              <a:t>قائمة الدخل والمصروفات</a:t>
            </a:r>
            <a:endParaRPr lang="en-US" sz="3600" b="1" dirty="0">
              <a:solidFill>
                <a:schemeClr val="bg1"/>
              </a:solidFill>
              <a:latin typeface="Traditional Arabic" panose="02020603050405020304" pitchFamily="18" charset="-78"/>
              <a:cs typeface="Traditional Arabic" panose="02020603050405020304" pitchFamily="18" charset="-78"/>
            </a:endParaRPr>
          </a:p>
        </p:txBody>
      </p:sp>
    </p:spTree>
    <p:extLst>
      <p:ext uri="{BB962C8B-B14F-4D97-AF65-F5344CB8AC3E}">
        <p14:creationId xmlns:p14="http://schemas.microsoft.com/office/powerpoint/2010/main" val="962671023"/>
      </p:ext>
    </p:extLst>
  </p:cSld>
  <p:clrMapOvr>
    <a:masterClrMapping/>
  </p:clrMapOvr>
  <mc:AlternateContent xmlns:mc="http://schemas.openxmlformats.org/markup-compatibility/2006" xmlns:p14="http://schemas.microsoft.com/office/powerpoint/2010/main">
    <mc:Choice Requires="p14">
      <p:transition spd="slow" p14:dur="2000" advTm="160754"/>
    </mc:Choice>
    <mc:Fallback xmlns="">
      <p:transition spd="slow" advTm="160754"/>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938539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8C9C6905-96B6-3DD2-F43C-9F4FB4B473D7}"/>
              </a:ext>
            </a:extLst>
          </p:cNvPr>
          <p:cNvSpPr txBox="1"/>
          <p:nvPr/>
        </p:nvSpPr>
        <p:spPr>
          <a:xfrm>
            <a:off x="2961822" y="758638"/>
            <a:ext cx="8528935" cy="1200329"/>
          </a:xfrm>
          <a:prstGeom prst="rect">
            <a:avLst/>
          </a:prstGeom>
          <a:solidFill>
            <a:srgbClr val="009EDE"/>
          </a:solidFill>
        </p:spPr>
        <p:txBody>
          <a:bodyPr wrap="square" rtlCol="0">
            <a:spAutoFit/>
          </a:bodyPr>
          <a:lstStyle/>
          <a:p>
            <a:pPr algn="ctr"/>
            <a:r>
              <a:rPr lang="en-US" sz="3600" b="1" dirty="0">
                <a:solidFill>
                  <a:schemeClr val="bg1"/>
                </a:solidFill>
                <a:latin typeface="Alexandria" charset="0"/>
              </a:rPr>
              <a:t>Measuring Financial Performance</a:t>
            </a:r>
          </a:p>
          <a:p>
            <a:pPr algn="ctr"/>
            <a:r>
              <a:rPr lang="ar-YE" sz="3600" b="1" dirty="0">
                <a:solidFill>
                  <a:schemeClr val="bg1"/>
                </a:solidFill>
                <a:latin typeface="Traditional Arabic" panose="02020603050405020304" pitchFamily="18" charset="-78"/>
                <a:cs typeface="Traditional Arabic" panose="02020603050405020304" pitchFamily="18" charset="-78"/>
              </a:rPr>
              <a:t>قياس الأداء المالي </a:t>
            </a:r>
            <a:endParaRPr lang="en-US" sz="3600" b="1" dirty="0">
              <a:solidFill>
                <a:schemeClr val="bg1"/>
              </a:solidFill>
              <a:latin typeface="Traditional Arabic" panose="02020603050405020304" pitchFamily="18" charset="-78"/>
              <a:cs typeface="Traditional Arabic" panose="02020603050405020304" pitchFamily="18" charset="-78"/>
            </a:endParaRPr>
          </a:p>
        </p:txBody>
      </p:sp>
      <p:sp>
        <p:nvSpPr>
          <p:cNvPr id="8" name="TextBox 7">
            <a:extLst>
              <a:ext uri="{FF2B5EF4-FFF2-40B4-BE49-F238E27FC236}">
                <a16:creationId xmlns:a16="http://schemas.microsoft.com/office/drawing/2014/main" id="{97FC9F00-DED5-495E-289B-C8D3CB6342C4}"/>
              </a:ext>
            </a:extLst>
          </p:cNvPr>
          <p:cNvSpPr txBox="1"/>
          <p:nvPr/>
        </p:nvSpPr>
        <p:spPr>
          <a:xfrm>
            <a:off x="180432" y="2642119"/>
            <a:ext cx="11310325" cy="3362459"/>
          </a:xfrm>
          <a:prstGeom prst="rect">
            <a:avLst/>
          </a:prstGeom>
          <a:noFill/>
        </p:spPr>
        <p:txBody>
          <a:bodyPr wrap="square">
            <a:spAutoFit/>
          </a:bodyPr>
          <a:lstStyle/>
          <a:p>
            <a:pPr marL="342900" indent="-342900" algn="l">
              <a:lnSpc>
                <a:spcPct val="150000"/>
              </a:lnSpc>
              <a:buFont typeface="Wingdings" panose="05000000000000000000" pitchFamily="2" charset="2"/>
              <a:buChar char="v"/>
            </a:pPr>
            <a:r>
              <a:rPr lang="en-US" sz="2000" dirty="0">
                <a:solidFill>
                  <a:schemeClr val="tx1">
                    <a:lumMod val="95000"/>
                    <a:lumOff val="5000"/>
                  </a:schemeClr>
                </a:solidFill>
                <a:cs typeface="Tajawal ExtraBold" panose="00000800000000000000" pitchFamily="2" charset="-78"/>
              </a:rPr>
              <a:t>A number of measures can be used to gauge the financial performance of the life insurance industry. For example, pre-tax or after-tax net income could be compared to total assets. An alternative measure is the rate of return on policyholders’ surplus, similar to a return on equity (ROE) ratio. </a:t>
            </a:r>
          </a:p>
          <a:p>
            <a:pPr marL="342900" indent="-342900" algn="r" rtl="1">
              <a:lnSpc>
                <a:spcPct val="150000"/>
              </a:lnSpc>
              <a:buFont typeface="Wingdings" panose="05000000000000000000" pitchFamily="2" charset="2"/>
              <a:buChar char="v"/>
            </a:pPr>
            <a:r>
              <a:rPr lang="ar-YE" sz="2800" dirty="0">
                <a:solidFill>
                  <a:schemeClr val="tx1">
                    <a:lumMod val="95000"/>
                    <a:lumOff val="5000"/>
                  </a:schemeClr>
                </a:solidFill>
                <a:latin typeface="Traditional Arabic" panose="02020603050405020304" pitchFamily="18" charset="-78"/>
                <a:cs typeface="Traditional Arabic" panose="02020603050405020304" pitchFamily="18" charset="-78"/>
              </a:rPr>
              <a:t>يمكن استخدام عدة مقاييس لقياس الأداء المالي لصناعة التأمين على الحياة. على سبيل المثال، يمكن مقارنة صافي الدخل قبل أو بعد الضريبة بإجمالي الأصول. وهناك مقياس بديل وهو معدل العائد على فائض حملة الوثائق، وهو مشابه لنسبة العائد على حقوق الملكية (</a:t>
            </a:r>
            <a:r>
              <a:rPr kumimoji="0" lang="en-MY" sz="2800" b="0" i="0" u="none" strike="noStrike" kern="1200" cap="none" spc="0" normalizeH="0" baseline="0" noProof="0" dirty="0">
                <a:ln>
                  <a:noFill/>
                </a:ln>
                <a:solidFill>
                  <a:prstClr val="black">
                    <a:lumMod val="95000"/>
                    <a:lumOff val="5000"/>
                  </a:prstClr>
                </a:solidFill>
                <a:effectLst/>
                <a:uLnTx/>
                <a:uFillTx/>
                <a:latin typeface="Traditional Arabic" panose="02020603050405020304" pitchFamily="18" charset="-78"/>
                <a:ea typeface="+mn-ea"/>
                <a:cs typeface="Traditional Arabic" panose="02020603050405020304" pitchFamily="18" charset="-78"/>
              </a:rPr>
              <a:t>(ROE</a:t>
            </a:r>
            <a:endParaRPr lang="en-MY" sz="2800" dirty="0">
              <a:solidFill>
                <a:schemeClr val="tx1">
                  <a:lumMod val="95000"/>
                  <a:lumOff val="5000"/>
                </a:schemeClr>
              </a:solidFill>
              <a:latin typeface="Traditional Arabic" panose="02020603050405020304" pitchFamily="18" charset="-78"/>
              <a:cs typeface="Traditional Arabic" panose="02020603050405020304" pitchFamily="18" charset="-78"/>
            </a:endParaRPr>
          </a:p>
        </p:txBody>
      </p:sp>
    </p:spTree>
    <p:extLst>
      <p:ext uri="{BB962C8B-B14F-4D97-AF65-F5344CB8AC3E}">
        <p14:creationId xmlns:p14="http://schemas.microsoft.com/office/powerpoint/2010/main" val="3008896796"/>
      </p:ext>
    </p:extLst>
  </p:cSld>
  <p:clrMapOvr>
    <a:masterClrMapping/>
  </p:clrMapOvr>
  <mc:AlternateContent xmlns:mc="http://schemas.openxmlformats.org/markup-compatibility/2006" xmlns:p14="http://schemas.microsoft.com/office/powerpoint/2010/main">
    <mc:Choice Requires="p14">
      <p:transition spd="slow" p14:dur="2000" advTm="67809"/>
    </mc:Choice>
    <mc:Fallback xmlns="">
      <p:transition spd="slow" advTm="67809"/>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flipV="1">
            <a:off x="2626179" y="455180"/>
            <a:ext cx="9385390"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8C9C6905-96B6-3DD2-F43C-9F4FB4B473D7}"/>
              </a:ext>
            </a:extLst>
          </p:cNvPr>
          <p:cNvSpPr txBox="1"/>
          <p:nvPr/>
        </p:nvSpPr>
        <p:spPr>
          <a:xfrm>
            <a:off x="2485572" y="712234"/>
            <a:ext cx="9494278" cy="1200329"/>
          </a:xfrm>
          <a:prstGeom prst="rect">
            <a:avLst/>
          </a:prstGeom>
          <a:solidFill>
            <a:srgbClr val="009EDE"/>
          </a:solidFill>
        </p:spPr>
        <p:txBody>
          <a:bodyPr wrap="square" rtlCol="0">
            <a:spAutoFit/>
          </a:bodyPr>
          <a:lstStyle/>
          <a:p>
            <a:pPr algn="ctr"/>
            <a:r>
              <a:rPr lang="en-US" sz="3600" b="1" dirty="0">
                <a:solidFill>
                  <a:schemeClr val="bg1"/>
                </a:solidFill>
                <a:latin typeface="Alexandria" charset="0"/>
              </a:rPr>
              <a:t>Rate Making in Property and Casualty Insurance</a:t>
            </a:r>
          </a:p>
          <a:p>
            <a:pPr algn="ctr"/>
            <a:r>
              <a:rPr lang="ar-YE" sz="3600" b="1" dirty="0">
                <a:solidFill>
                  <a:schemeClr val="bg1"/>
                </a:solidFill>
                <a:latin typeface="Traditional Arabic" panose="02020603050405020304" pitchFamily="18" charset="-78"/>
                <a:cs typeface="Traditional Arabic" panose="02020603050405020304" pitchFamily="18" charset="-78"/>
              </a:rPr>
              <a:t>تحديد الأسعار في التأمين على الممتلكات والحوادث </a:t>
            </a:r>
            <a:endParaRPr lang="en-US" sz="3600" b="1" dirty="0">
              <a:solidFill>
                <a:schemeClr val="bg1"/>
              </a:solidFill>
              <a:latin typeface="Traditional Arabic" panose="02020603050405020304" pitchFamily="18" charset="-78"/>
              <a:cs typeface="Traditional Arabic" panose="02020603050405020304" pitchFamily="18" charset="-78"/>
            </a:endParaRPr>
          </a:p>
        </p:txBody>
      </p:sp>
      <p:sp>
        <p:nvSpPr>
          <p:cNvPr id="8" name="TextBox 7">
            <a:extLst>
              <a:ext uri="{FF2B5EF4-FFF2-40B4-BE49-F238E27FC236}">
                <a16:creationId xmlns:a16="http://schemas.microsoft.com/office/drawing/2014/main" id="{97FC9F00-DED5-495E-289B-C8D3CB6342C4}"/>
              </a:ext>
            </a:extLst>
          </p:cNvPr>
          <p:cNvSpPr txBox="1"/>
          <p:nvPr/>
        </p:nvSpPr>
        <p:spPr>
          <a:xfrm>
            <a:off x="180431" y="2400024"/>
            <a:ext cx="11182895" cy="3183949"/>
          </a:xfrm>
          <a:prstGeom prst="rect">
            <a:avLst/>
          </a:prstGeom>
          <a:noFill/>
        </p:spPr>
        <p:txBody>
          <a:bodyPr wrap="square">
            <a:spAutoFit/>
          </a:bodyPr>
          <a:lstStyle/>
          <a:p>
            <a:pPr marL="342900" indent="-342900" algn="just">
              <a:lnSpc>
                <a:spcPct val="150000"/>
              </a:lnSpc>
              <a:buFont typeface="Wingdings" panose="05000000000000000000" pitchFamily="2" charset="2"/>
              <a:buChar char="v"/>
            </a:pPr>
            <a:r>
              <a:rPr lang="en-US" sz="2000" dirty="0">
                <a:solidFill>
                  <a:schemeClr val="tx1">
                    <a:lumMod val="95000"/>
                    <a:lumOff val="5000"/>
                  </a:schemeClr>
                </a:solidFill>
                <a:cs typeface="Tajawal ExtraBold" panose="00000800000000000000" pitchFamily="2" charset="-78"/>
              </a:rPr>
              <a:t>Given the competitive nature of the insurance industry, premiums charged by insurance companies are</a:t>
            </a:r>
          </a:p>
          <a:p>
            <a:pPr algn="just">
              <a:lnSpc>
                <a:spcPct val="150000"/>
              </a:lnSpc>
            </a:pPr>
            <a:r>
              <a:rPr lang="en-US" sz="2000" dirty="0">
                <a:solidFill>
                  <a:schemeClr val="tx1">
                    <a:lumMod val="95000"/>
                    <a:lumOff val="5000"/>
                  </a:schemeClr>
                </a:solidFill>
                <a:cs typeface="Tajawal ExtraBold" panose="00000800000000000000" pitchFamily="2" charset="-78"/>
              </a:rPr>
              <a:t>     important. Before examining specific rate-making methods in property and casualty insurance, the    objectives of rate making are discussed.</a:t>
            </a:r>
          </a:p>
          <a:p>
            <a:pPr algn="just" rtl="1">
              <a:lnSpc>
                <a:spcPct val="150000"/>
              </a:lnSpc>
            </a:pPr>
            <a:r>
              <a:rPr lang="ar-YE" sz="2800" dirty="0">
                <a:solidFill>
                  <a:schemeClr val="tx1">
                    <a:lumMod val="95000"/>
                    <a:lumOff val="5000"/>
                  </a:schemeClr>
                </a:solidFill>
                <a:latin typeface="Traditional Arabic" panose="02020603050405020304" pitchFamily="18" charset="-78"/>
                <a:cs typeface="Traditional Arabic" panose="02020603050405020304" pitchFamily="18" charset="-78"/>
              </a:rPr>
              <a:t>نظراً للطبيعة التنافسية لصناعة التأمين، تُعتبر الأقساط التي تفرضها شركات التأمين أمراً مهماً. قبل استعراض طرق تحديد الأسعار في التأمين على الممتلكات والحوادث، يتم مناقشة أهداف تحديد الأسعار.</a:t>
            </a:r>
            <a:endParaRPr lang="en-US" sz="2800" dirty="0">
              <a:solidFill>
                <a:schemeClr val="tx1">
                  <a:lumMod val="95000"/>
                  <a:lumOff val="5000"/>
                </a:schemeClr>
              </a:solidFill>
              <a:latin typeface="Traditional Arabic" panose="02020603050405020304" pitchFamily="18" charset="-78"/>
              <a:cs typeface="Traditional Arabic" panose="02020603050405020304" pitchFamily="18" charset="-78"/>
            </a:endParaRPr>
          </a:p>
          <a:p>
            <a:pPr algn="l">
              <a:lnSpc>
                <a:spcPct val="150000"/>
              </a:lnSpc>
            </a:pPr>
            <a:endParaRPr lang="en-MY" sz="2000" dirty="0">
              <a:solidFill>
                <a:schemeClr val="tx1">
                  <a:lumMod val="95000"/>
                  <a:lumOff val="5000"/>
                </a:schemeClr>
              </a:solidFill>
              <a:cs typeface="Tajawal ExtraBold" panose="00000800000000000000" pitchFamily="2" charset="-78"/>
            </a:endParaRPr>
          </a:p>
        </p:txBody>
      </p:sp>
    </p:spTree>
    <p:extLst>
      <p:ext uri="{BB962C8B-B14F-4D97-AF65-F5344CB8AC3E}">
        <p14:creationId xmlns:p14="http://schemas.microsoft.com/office/powerpoint/2010/main" val="627494329"/>
      </p:ext>
    </p:extLst>
  </p:cSld>
  <p:clrMapOvr>
    <a:masterClrMapping/>
  </p:clrMapOvr>
  <mc:AlternateContent xmlns:mc="http://schemas.openxmlformats.org/markup-compatibility/2006" xmlns:p14="http://schemas.microsoft.com/office/powerpoint/2010/main">
    <mc:Choice Requires="p14">
      <p:transition spd="slow" p14:dur="2000" advTm="81571"/>
    </mc:Choice>
    <mc:Fallback xmlns="">
      <p:transition spd="slow" advTm="81571"/>
    </mc:Fallback>
  </mc:AlternateContent>
  <p:extLst>
    <p:ext uri="{3A86A75C-4F4B-4683-9AE1-C65F6400EC91}">
      <p14:laserTraceLst xmlns:p14="http://schemas.microsoft.com/office/powerpoint/2010/main">
        <p14:tracePtLst>
          <p14:tracePt t="15074" x="3663950" y="6311900"/>
          <p14:tracePt t="15357" x="2955925" y="6746875"/>
          <p14:tracePt t="15368" x="2990850" y="6645275"/>
          <p14:tracePt t="15386" x="3127375" y="6391275"/>
          <p14:tracePt t="15387" x="3186113" y="6254750"/>
          <p14:tracePt t="15403" x="3279775" y="6034088"/>
          <p14:tracePt t="15419" x="3313113" y="5948363"/>
          <p14:tracePt t="15420" x="3355975" y="5846763"/>
          <p14:tracePt t="15435" x="3389313" y="5753100"/>
          <p14:tracePt t="15437" x="3414713" y="5676900"/>
          <p14:tracePt t="15451" x="3449638" y="5583238"/>
          <p14:tracePt t="15468" x="3500438" y="5514975"/>
          <p14:tracePt t="15485" x="3533775" y="5456238"/>
          <p14:tracePt t="15508" x="3594100" y="5337175"/>
          <p14:tracePt t="15519" x="3611563" y="5311775"/>
          <p14:tracePt t="15535" x="3636963" y="5276850"/>
          <p14:tracePt t="15552" x="3652838" y="5260975"/>
          <p14:tracePt t="15587" x="3662363" y="5251450"/>
          <p14:tracePt t="15595" x="3662363" y="5218113"/>
          <p14:tracePt t="15603" x="3662363" y="5175250"/>
          <p14:tracePt t="15619" x="3662363" y="5132388"/>
          <p14:tracePt t="15620" x="3662363" y="5081588"/>
          <p14:tracePt t="15635" x="3662363" y="5073650"/>
          <p14:tracePt t="15899" x="3670300" y="5056188"/>
          <p14:tracePt t="15907" x="3687763" y="5030788"/>
          <p14:tracePt t="15919" x="3713163" y="5005388"/>
          <p14:tracePt t="15936" x="3789363" y="4954588"/>
          <p14:tracePt t="15952" x="3865563" y="4835525"/>
          <p14:tracePt t="15955" x="3890963" y="4792663"/>
          <p14:tracePt t="15968" x="3908425" y="4741863"/>
          <p14:tracePt t="15985" x="3951288" y="4657725"/>
          <p14:tracePt t="16001" x="3959225" y="4614863"/>
          <p14:tracePt t="16019" x="3959225" y="4572000"/>
          <p14:tracePt t="16019" x="3976688" y="4564063"/>
          <p14:tracePt t="16036" x="3976688" y="4538663"/>
          <p14:tracePt t="16052" x="3992563" y="4503738"/>
          <p14:tracePt t="16068" x="4027488" y="4419600"/>
          <p14:tracePt t="16085" x="4086225" y="4325938"/>
          <p14:tracePt t="16101" x="4137025" y="4224338"/>
          <p14:tracePt t="16118" x="4179888" y="4130675"/>
          <p14:tracePt t="16135" x="4222750" y="4052888"/>
          <p14:tracePt t="16152" x="4265613" y="3994150"/>
          <p14:tracePt t="16169" x="4324350" y="3908425"/>
          <p14:tracePt t="16171" x="4359275" y="3875088"/>
          <p14:tracePt t="16187" x="4443413" y="3781425"/>
          <p14:tracePt t="16202" x="4468813" y="3748088"/>
          <p14:tracePt t="16203" x="4494213" y="3713163"/>
          <p14:tracePt t="16221" x="4554538" y="3619500"/>
          <p14:tracePt t="16239" x="4595813" y="3586163"/>
          <p14:tracePt t="16251" x="4630738" y="3543300"/>
          <p14:tracePt t="16268" x="4673600" y="3517900"/>
          <p14:tracePt t="16286" x="4706938" y="3492500"/>
          <p14:tracePt t="16302" x="4732338" y="3467100"/>
          <p14:tracePt t="16319" x="4740275" y="3449638"/>
          <p14:tracePt t="16335" x="4757738" y="3441700"/>
          <p14:tracePt t="16352" x="4775200" y="3416300"/>
          <p14:tracePt t="16368" x="4800600" y="3398838"/>
          <p14:tracePt t="16386" x="4859338" y="3365500"/>
          <p14:tracePt t="16388" x="4859338" y="3355975"/>
          <p14:tracePt t="16402" x="4884738" y="3348038"/>
          <p14:tracePt t="16404" x="4910138" y="3322638"/>
          <p14:tracePt t="16419" x="4919663" y="3314700"/>
          <p14:tracePt t="16420" x="4945063" y="3314700"/>
          <p14:tracePt t="16435" x="4970463" y="3305175"/>
          <p14:tracePt t="16438" x="4995863" y="3297238"/>
          <p14:tracePt t="16453" x="5046663" y="3271838"/>
          <p14:tracePt t="16468" x="5132388" y="3246438"/>
          <p14:tracePt t="16484" x="5199063" y="3228975"/>
          <p14:tracePt t="16501" x="5241925" y="3221038"/>
          <p14:tracePt t="16518" x="5292725" y="3186113"/>
          <p14:tracePt t="16534" x="5343525" y="3178175"/>
          <p14:tracePt t="16551" x="5394325" y="3152775"/>
          <p14:tracePt t="16568" x="5462588" y="3152775"/>
          <p14:tracePt t="16584" x="5565775" y="3135313"/>
          <p14:tracePt t="16601" x="5675313" y="3109913"/>
          <p14:tracePt t="16619" x="5819775" y="3094038"/>
          <p14:tracePt t="16637" x="5913438" y="3084513"/>
          <p14:tracePt t="16652" x="5946775" y="3084513"/>
          <p14:tracePt t="16653" x="5972175" y="3076575"/>
          <p14:tracePt t="16668" x="6007100" y="3067050"/>
          <p14:tracePt t="16685" x="6040438" y="3059113"/>
          <p14:tracePt t="16702" x="6091238" y="3059113"/>
          <p14:tracePt t="16719" x="6134100" y="3051175"/>
          <p14:tracePt t="16735" x="6167438" y="3051175"/>
          <p14:tracePt t="16752" x="6219825" y="3033713"/>
          <p14:tracePt t="16768" x="6245225" y="3025775"/>
          <p14:tracePt t="16785" x="6261100" y="3025775"/>
          <p14:tracePt t="16802" x="6286500" y="3016250"/>
          <p14:tracePt t="16819" x="6321425" y="3016250"/>
          <p14:tracePt t="16834" x="6329363" y="3016250"/>
          <p14:tracePt t="16851" x="6354763" y="3016250"/>
          <p14:tracePt t="16868" x="6397625" y="3000375"/>
          <p14:tracePt t="16885" x="6440488" y="2990850"/>
          <p14:tracePt t="16902" x="6456363" y="2990850"/>
          <p14:tracePt t="16918" x="6473825" y="2982913"/>
          <p14:tracePt t="16935" x="6491288" y="2982913"/>
          <p14:tracePt t="16952" x="6499225" y="2974975"/>
          <p14:tracePt t="16968" x="6508750" y="2974975"/>
          <p14:tracePt t="17187" x="6499225" y="2974975"/>
          <p14:tracePt t="17195" x="6440488" y="2974975"/>
          <p14:tracePt t="17202" x="6397625" y="2974975"/>
          <p14:tracePt t="17221" x="6329363" y="2974975"/>
          <p14:tracePt t="17222" x="6286500" y="2974975"/>
          <p14:tracePt t="17236" x="6227763" y="2974975"/>
          <p14:tracePt t="17251" x="6194425" y="2974975"/>
          <p14:tracePt t="17267" x="6065838" y="2974975"/>
          <p14:tracePt t="17284" x="5981700" y="2974975"/>
          <p14:tracePt t="17301" x="5895975" y="2974975"/>
          <p14:tracePt t="17318" x="5837238" y="2974975"/>
          <p14:tracePt t="17337" x="5761038" y="2974975"/>
          <p14:tracePt t="17339" x="5718175" y="2974975"/>
          <p14:tracePt t="17352" x="5675313" y="2974975"/>
          <p14:tracePt t="17367" x="5573713" y="2974975"/>
          <p14:tracePt t="17385" x="5429250" y="2957513"/>
          <p14:tracePt t="17387" x="5327650" y="2940050"/>
          <p14:tracePt t="17403" x="5165725" y="2897188"/>
          <p14:tracePt t="17417" x="5064125" y="2871788"/>
          <p14:tracePt t="17418" x="5003800" y="2871788"/>
          <p14:tracePt t="17436" x="4859338" y="2846388"/>
          <p14:tracePt t="17452" x="4757738" y="2846388"/>
          <p14:tracePt t="17467" x="4656138" y="2846388"/>
          <p14:tracePt t="17484" x="4570413" y="2846388"/>
          <p14:tracePt t="17501" x="4443413" y="2846388"/>
          <p14:tracePt t="17517" x="4324350" y="2846388"/>
          <p14:tracePt t="17534" x="4179888" y="2846388"/>
          <p14:tracePt t="17551" x="4078288" y="2846388"/>
          <p14:tracePt t="17568" x="3959225" y="2846388"/>
          <p14:tracePt t="17584" x="3814763" y="2855913"/>
          <p14:tracePt t="17601" x="3662363" y="2863850"/>
          <p14:tracePt t="17619" x="3406775" y="2863850"/>
          <p14:tracePt t="17636" x="3203575" y="2863850"/>
          <p14:tracePt t="17651" x="3135313" y="2863850"/>
          <p14:tracePt t="17667" x="2947988" y="2863850"/>
          <p14:tracePt t="17684" x="2871788" y="2863850"/>
          <p14:tracePt t="17701" x="2820988" y="2863850"/>
          <p14:tracePt t="17718" x="2778125" y="2863850"/>
          <p14:tracePt t="17734" x="2744788" y="2863850"/>
          <p14:tracePt t="17751" x="2684463" y="2863850"/>
          <p14:tracePt t="17767" x="2616200" y="2863850"/>
          <p14:tracePt t="17784" x="2506663" y="2863850"/>
          <p14:tracePt t="17787" x="2446338" y="2863850"/>
          <p14:tracePt t="17801" x="2370138" y="2863850"/>
          <p14:tracePt t="17817" x="2260600" y="2863850"/>
          <p14:tracePt t="17836" x="2141538" y="2863850"/>
          <p14:tracePt t="17851" x="2106613" y="2863850"/>
          <p14:tracePt t="17853" x="2081213" y="2863850"/>
          <p14:tracePt t="17868" x="2030413" y="2863850"/>
          <p14:tracePt t="17887" x="1954213" y="2863850"/>
          <p14:tracePt t="17902" x="1878013" y="2863850"/>
          <p14:tracePt t="17917" x="1827213" y="2863850"/>
          <p14:tracePt t="17934" x="1792288" y="2863850"/>
          <p14:tracePt t="17950" x="1741488" y="2881313"/>
          <p14:tracePt t="17967" x="1724025" y="2881313"/>
          <p14:tracePt t="17984" x="1716088" y="2881313"/>
          <p14:tracePt t="18002" x="1690688" y="2889250"/>
          <p14:tracePt t="18018" x="1682750" y="2889250"/>
          <p14:tracePt t="19570" x="1682750" y="2897188"/>
          <p14:tracePt t="19586" x="1698625" y="2906713"/>
          <p14:tracePt t="19595" x="1724025" y="2906713"/>
          <p14:tracePt t="19603" x="1733550" y="2906713"/>
          <p14:tracePt t="19617" x="1741488" y="2906713"/>
          <p14:tracePt t="19633" x="1766888" y="2906713"/>
          <p14:tracePt t="19635" x="1784350" y="2906713"/>
          <p14:tracePt t="19650" x="1801813" y="2906713"/>
          <p14:tracePt t="19652" x="1809750" y="2906713"/>
          <p14:tracePt t="19667" x="1817688" y="2906713"/>
          <p14:tracePt t="19668" x="1827213" y="2906713"/>
          <p14:tracePt t="19684" x="1835150" y="2906713"/>
          <p14:tracePt t="19874" x="1852613" y="2914650"/>
          <p14:tracePt t="19884" x="1868488" y="2914650"/>
          <p14:tracePt t="19890" x="1885950" y="2914650"/>
          <p14:tracePt t="19900" x="1903413" y="2914650"/>
          <p14:tracePt t="19917" x="1928813" y="2914650"/>
          <p14:tracePt t="19933" x="1962150" y="2914650"/>
          <p14:tracePt t="19950" x="2012950" y="2914650"/>
          <p14:tracePt t="19967" x="2047875" y="2922588"/>
          <p14:tracePt t="19983" x="2073275" y="2922588"/>
          <p14:tracePt t="20000" x="2090738" y="2922588"/>
          <p14:tracePt t="20017" x="2141538" y="2932113"/>
          <p14:tracePt t="20019" x="2149475" y="2932113"/>
          <p14:tracePt t="20032" x="2166938" y="2940050"/>
          <p14:tracePt t="20056" x="2235200" y="2940050"/>
          <p14:tracePt t="20067" x="2268538" y="2957513"/>
          <p14:tracePt t="20083" x="2301875" y="2965450"/>
          <p14:tracePt t="20084" x="2336800" y="2965450"/>
          <p14:tracePt t="20099" x="2387600" y="2965450"/>
          <p14:tracePt t="20117" x="2471738" y="2974975"/>
          <p14:tracePt t="20135" x="2565400" y="3000375"/>
          <p14:tracePt t="20149" x="2668588" y="3008313"/>
          <p14:tracePt t="20167" x="2760663" y="3016250"/>
          <p14:tracePt t="20187" x="2889250" y="3016250"/>
          <p14:tracePt t="20200" x="2922588" y="3016250"/>
          <p14:tracePt t="20217" x="3008313" y="3016250"/>
          <p14:tracePt t="20219" x="3092450" y="3016250"/>
          <p14:tracePt t="20233" x="3160713" y="3016250"/>
          <p14:tracePt t="20251" x="3348038" y="3016250"/>
          <p14:tracePt t="20267" x="3406775" y="3016250"/>
          <p14:tracePt t="20268" x="3467100" y="3016250"/>
          <p14:tracePt t="20285" x="3543300" y="3016250"/>
          <p14:tracePt t="20299" x="3611563" y="3016250"/>
          <p14:tracePt t="20317" x="3670300" y="3016250"/>
          <p14:tracePt t="20333" x="3729038" y="3016250"/>
          <p14:tracePt t="20349" x="3840163" y="3016250"/>
          <p14:tracePt t="20368" x="3967163" y="3016250"/>
          <p14:tracePt t="20383" x="4086225" y="3016250"/>
          <p14:tracePt t="20400" x="4214813" y="3016250"/>
          <p14:tracePt t="20417" x="4316413" y="3016250"/>
          <p14:tracePt t="20419" x="4367213" y="3025775"/>
          <p14:tracePt t="20433" x="4410075" y="3033713"/>
          <p14:tracePt t="20450" x="4503738" y="3051175"/>
          <p14:tracePt t="20451" x="4545013" y="3051175"/>
          <p14:tracePt t="20468" x="4646613" y="3059113"/>
          <p14:tracePt t="20483" x="4724400" y="3059113"/>
          <p14:tracePt t="20484" x="4765675" y="3059113"/>
          <p14:tracePt t="20499" x="4826000" y="3059113"/>
          <p14:tracePt t="20516" x="4953000" y="3059113"/>
          <p14:tracePt t="20533" x="4987925" y="3059113"/>
          <p14:tracePt t="20550" x="5038725" y="3059113"/>
          <p14:tracePt t="20567" x="5080000" y="3059113"/>
          <p14:tracePt t="20583" x="5140325" y="3059113"/>
          <p14:tracePt t="20600" x="5233988" y="3076575"/>
          <p14:tracePt t="20616" x="5335588" y="3094038"/>
          <p14:tracePt t="20633" x="5429250" y="3101975"/>
          <p14:tracePt t="20650" x="5505450" y="3101975"/>
          <p14:tracePt t="20667" x="5599113" y="3109913"/>
          <p14:tracePt t="20683" x="5632450" y="3109913"/>
          <p14:tracePt t="20686" x="5657850" y="3109913"/>
          <p14:tracePt t="20700" x="5700713" y="3109913"/>
          <p14:tracePt t="20716" x="5743575" y="3109913"/>
          <p14:tracePt t="20733" x="5761038" y="3109913"/>
          <p14:tracePt t="20750" x="5786438" y="3119438"/>
          <p14:tracePt t="20766" x="5811838" y="3119438"/>
          <p14:tracePt t="20783" x="5837238" y="3119438"/>
          <p14:tracePt t="20800" x="5862638" y="3119438"/>
          <p14:tracePt t="20817" x="5880100" y="3119438"/>
          <p14:tracePt t="79699" x="5870575" y="3119438"/>
          <p14:tracePt t="79708" x="5811838" y="3094038"/>
          <p14:tracePt t="79715" x="5735638" y="3067050"/>
          <p14:tracePt t="79725" x="5632450" y="3025775"/>
          <p14:tracePt t="79740" x="5429250" y="2932113"/>
          <p14:tracePt t="79757" x="5318125" y="2889250"/>
          <p14:tracePt t="79774" x="5259388" y="2863850"/>
          <p14:tracePt t="79791" x="5249863" y="2855913"/>
          <p14:tracePt t="79811" x="5241925" y="2855913"/>
          <p14:tracePt t="79824" x="5208588" y="2820988"/>
          <p14:tracePt t="79840" x="5038725" y="2744788"/>
          <p14:tracePt t="79857" x="4818063" y="2608263"/>
          <p14:tracePt t="79873" x="4613275" y="2463800"/>
          <p14:tracePt t="79890" x="4519613" y="2397125"/>
          <p14:tracePt t="79893" x="4503738" y="2387600"/>
          <p14:tracePt t="79907" x="4486275" y="2379663"/>
          <p14:tracePt t="79908" x="4451350" y="2371725"/>
          <p14:tracePt t="79924" x="4410075" y="2354263"/>
          <p14:tracePt t="79925" x="4375150" y="2336800"/>
          <p14:tracePt t="79940" x="4273550" y="2293938"/>
          <p14:tracePt t="79958" x="4162425" y="2252663"/>
          <p14:tracePt t="79973" x="4095750" y="2217738"/>
          <p14:tracePt t="79990" x="4060825" y="2200275"/>
          <p14:tracePt t="80027" x="4078288" y="2217738"/>
          <p14:tracePt t="80036" x="4179888" y="2286000"/>
          <p14:tracePt t="80043" x="4256088" y="2344738"/>
          <p14:tracePt t="80056" x="4349750" y="2413000"/>
          <p14:tracePt t="80073" x="4425950" y="2489200"/>
          <p14:tracePt t="80076" x="4468813" y="2541588"/>
          <p14:tracePt t="80091" x="4476750" y="2608263"/>
          <p14:tracePt t="80107" x="4476750" y="2617788"/>
          <p14:tracePt t="80108" x="4476750" y="2643188"/>
          <p14:tracePt t="80125" x="4476750" y="2651125"/>
          <p14:tracePt t="80507" x="4476750" y="2643188"/>
          <p14:tracePt t="80515" x="4494213" y="2617788"/>
          <p14:tracePt t="80524" x="4519613" y="2592388"/>
          <p14:tracePt t="80540" x="4554538" y="2582863"/>
          <p14:tracePt t="80556" x="4562475" y="2557463"/>
          <p14:tracePt t="80578" x="4570413" y="2557463"/>
          <p14:tracePt t="80589" x="4570413" y="2524125"/>
          <p14:tracePt t="80606" x="4570413" y="2438400"/>
          <p14:tracePt t="80623" x="4570413" y="2422525"/>
          <p14:tracePt t="80698" x="4554538" y="2405063"/>
          <p14:tracePt t="80707" x="4486275" y="2379663"/>
          <p14:tracePt t="80715" x="4359275" y="2344738"/>
          <p14:tracePt t="80724" x="4187825" y="2293938"/>
          <p14:tracePt t="80740" x="3559175" y="2116138"/>
          <p14:tracePt t="80756" x="2973388" y="1928813"/>
          <p14:tracePt t="80773" x="2532063" y="1708150"/>
          <p14:tracePt t="80790" x="2293938" y="1563688"/>
          <p14:tracePt t="80808" x="2106613" y="1436688"/>
          <p14:tracePt t="80825" x="1792288" y="1198563"/>
          <p14:tracePt t="80827" x="1554163" y="1011238"/>
          <p14:tracePt t="80839" x="1282700" y="773113"/>
          <p14:tracePt t="80856" x="714375" y="322263"/>
          <p14:tracePt t="80873" x="306388" y="17463"/>
        </p14:tracePtLst>
      </p14:laserTraceLst>
    </p:ext>
  </p:extLs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938539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8C9C6905-96B6-3DD2-F43C-9F4FB4B473D7}"/>
              </a:ext>
            </a:extLst>
          </p:cNvPr>
          <p:cNvSpPr txBox="1"/>
          <p:nvPr/>
        </p:nvSpPr>
        <p:spPr>
          <a:xfrm>
            <a:off x="2787881" y="617697"/>
            <a:ext cx="9061984" cy="1200329"/>
          </a:xfrm>
          <a:prstGeom prst="rect">
            <a:avLst/>
          </a:prstGeom>
          <a:solidFill>
            <a:srgbClr val="009EDE"/>
          </a:solidFill>
        </p:spPr>
        <p:txBody>
          <a:bodyPr wrap="square" rtlCol="0">
            <a:spAutoFit/>
          </a:bodyPr>
          <a:lstStyle/>
          <a:p>
            <a:pPr algn="ctr"/>
            <a:r>
              <a:rPr lang="en-US" sz="3600" b="1" dirty="0">
                <a:solidFill>
                  <a:schemeClr val="bg1"/>
                </a:solidFill>
                <a:latin typeface="Alexandria" charset="0"/>
              </a:rPr>
              <a:t>Objectives in Rate Making</a:t>
            </a:r>
          </a:p>
          <a:p>
            <a:pPr algn="ctr"/>
            <a:r>
              <a:rPr lang="ar-YE" sz="3600" b="1" dirty="0">
                <a:solidFill>
                  <a:schemeClr val="bg1"/>
                </a:solidFill>
                <a:latin typeface="Traditional Arabic" panose="02020603050405020304" pitchFamily="18" charset="-78"/>
                <a:cs typeface="Traditional Arabic" panose="02020603050405020304" pitchFamily="18" charset="-78"/>
              </a:rPr>
              <a:t>أهداف تسعير التأمين </a:t>
            </a:r>
            <a:endParaRPr lang="en-US" sz="3600" b="1" dirty="0">
              <a:solidFill>
                <a:schemeClr val="bg1"/>
              </a:solidFill>
              <a:latin typeface="Traditional Arabic" panose="02020603050405020304" pitchFamily="18" charset="-78"/>
              <a:cs typeface="Traditional Arabic" panose="02020603050405020304" pitchFamily="18" charset="-78"/>
            </a:endParaRPr>
          </a:p>
        </p:txBody>
      </p:sp>
      <p:sp>
        <p:nvSpPr>
          <p:cNvPr id="8" name="TextBox 7">
            <a:extLst>
              <a:ext uri="{FF2B5EF4-FFF2-40B4-BE49-F238E27FC236}">
                <a16:creationId xmlns:a16="http://schemas.microsoft.com/office/drawing/2014/main" id="{97FC9F00-DED5-495E-289B-C8D3CB6342C4}"/>
              </a:ext>
            </a:extLst>
          </p:cNvPr>
          <p:cNvSpPr txBox="1"/>
          <p:nvPr/>
        </p:nvSpPr>
        <p:spPr>
          <a:xfrm>
            <a:off x="225837" y="1714500"/>
            <a:ext cx="11740325" cy="4615110"/>
          </a:xfrm>
          <a:prstGeom prst="rect">
            <a:avLst/>
          </a:prstGeom>
          <a:noFill/>
        </p:spPr>
        <p:txBody>
          <a:bodyPr wrap="square">
            <a:spAutoFit/>
          </a:bodyPr>
          <a:lstStyle/>
          <a:p>
            <a:pPr marL="342900" indent="-342900" algn="just">
              <a:lnSpc>
                <a:spcPct val="150000"/>
              </a:lnSpc>
              <a:buFont typeface="Wingdings" panose="05000000000000000000" pitchFamily="2" charset="2"/>
              <a:buChar char="v"/>
            </a:pPr>
            <a:r>
              <a:rPr lang="en-US" sz="2000" dirty="0">
                <a:solidFill>
                  <a:schemeClr val="tx1">
                    <a:lumMod val="95000"/>
                    <a:lumOff val="5000"/>
                  </a:schemeClr>
                </a:solidFill>
                <a:cs typeface="Tajawal ExtraBold" panose="00000800000000000000" pitchFamily="2" charset="-78"/>
              </a:rPr>
              <a:t>Rate making, or insurance pricing, has several basic objectives. Because insurance rates, primarily property and casualty insurance rates, are regulated by the governments, certain statutory and regulatory requirements must be met. Also, due to the overall goal of profitability, certain business objectives must be stressed. Thus, rate-making goals can be classified into two categories: regulatory objectives and business objectives..</a:t>
            </a:r>
          </a:p>
          <a:p>
            <a:pPr algn="just" rtl="1">
              <a:lnSpc>
                <a:spcPct val="150000"/>
              </a:lnSpc>
            </a:pPr>
            <a:r>
              <a:rPr lang="ar-YE" sz="2600" dirty="0">
                <a:solidFill>
                  <a:schemeClr val="tx1">
                    <a:lumMod val="95000"/>
                    <a:lumOff val="5000"/>
                  </a:schemeClr>
                </a:solidFill>
                <a:latin typeface="Traditional Arabic" panose="02020603050405020304" pitchFamily="18" charset="-78"/>
                <a:cs typeface="Traditional Arabic" panose="02020603050405020304" pitchFamily="18" charset="-78"/>
              </a:rPr>
              <a:t>لتسعير التأمين أو تحديد الأسعار عدة أهداف أساسية. ونظرًا لأن أسعار التأمين، خاصة أسعار التأمين على الممتلكات والمسؤولية، تخضع لتنظيم من قبل الحكومات، يجب الوفاء بمتطلبات قانونية وتنظيمية معينة. كذلك، وبسبب الهدف العام لتحقيق الربح، يجب التركيز على أهداف تجارية معينة. لذلك، يمكن تصنيف أهداف التسعير إلى فئتين: الأهداف التنظيمية والأهداف التجارية.</a:t>
            </a:r>
            <a:endParaRPr lang="en-US" sz="2600" dirty="0">
              <a:solidFill>
                <a:schemeClr val="tx1">
                  <a:lumMod val="95000"/>
                  <a:lumOff val="5000"/>
                </a:schemeClr>
              </a:solidFill>
              <a:latin typeface="Traditional Arabic" panose="02020603050405020304" pitchFamily="18" charset="-78"/>
              <a:cs typeface="Traditional Arabic" panose="02020603050405020304" pitchFamily="18" charset="-78"/>
            </a:endParaRPr>
          </a:p>
          <a:p>
            <a:pPr algn="l">
              <a:lnSpc>
                <a:spcPct val="150000"/>
              </a:lnSpc>
            </a:pPr>
            <a:endParaRPr lang="en-MY" sz="2000" dirty="0">
              <a:solidFill>
                <a:schemeClr val="tx1">
                  <a:lumMod val="95000"/>
                  <a:lumOff val="5000"/>
                </a:schemeClr>
              </a:solidFill>
              <a:cs typeface="Tajawal ExtraBold" panose="00000800000000000000" pitchFamily="2" charset="-78"/>
            </a:endParaRPr>
          </a:p>
        </p:txBody>
      </p:sp>
    </p:spTree>
    <p:extLst>
      <p:ext uri="{BB962C8B-B14F-4D97-AF65-F5344CB8AC3E}">
        <p14:creationId xmlns:p14="http://schemas.microsoft.com/office/powerpoint/2010/main" val="3533077876"/>
      </p:ext>
    </p:extLst>
  </p:cSld>
  <p:clrMapOvr>
    <a:masterClrMapping/>
  </p:clrMapOvr>
  <mc:AlternateContent xmlns:mc="http://schemas.openxmlformats.org/markup-compatibility/2006" xmlns:p14="http://schemas.microsoft.com/office/powerpoint/2010/main">
    <mc:Choice Requires="p14">
      <p:transition spd="slow" p14:dur="2000" advTm="106345"/>
    </mc:Choice>
    <mc:Fallback xmlns="">
      <p:transition spd="slow" advTm="106345"/>
    </mc:Fallback>
  </mc:AlternateContent>
  <p:extLst>
    <p:ext uri="{3A86A75C-4F4B-4683-9AE1-C65F6400EC91}">
      <p14:laserTraceLst xmlns:p14="http://schemas.microsoft.com/office/powerpoint/2010/main">
        <p14:tracePtLst>
          <p14:tracePt t="1998" x="3714750" y="6261100"/>
          <p14:tracePt t="2140" x="3398838" y="6569075"/>
          <p14:tracePt t="2151" x="3721100" y="6178550"/>
          <p14:tracePt t="2155" x="4205288" y="5626100"/>
          <p14:tracePt t="2171" x="5276850" y="4622800"/>
          <p14:tracePt t="2186" x="5802313" y="4138613"/>
          <p14:tracePt t="2204" x="6856413" y="3289300"/>
          <p14:tracePt t="2206" x="7315200" y="2949575"/>
          <p14:tracePt t="2218" x="8181975" y="2149475"/>
          <p14:tracePt t="2236" x="8750300" y="1444625"/>
          <p14:tracePt t="2252" x="9056688" y="952500"/>
          <p14:tracePt t="2269" x="9117013" y="790575"/>
          <p14:tracePt t="2285" x="9117013" y="747713"/>
          <p14:tracePt t="2302" x="9117013" y="722313"/>
          <p14:tracePt t="2318" x="9107488" y="714375"/>
          <p14:tracePt t="2337" x="9074150" y="704850"/>
          <p14:tracePt t="2338" x="9048750" y="696913"/>
          <p14:tracePt t="2352" x="9031288" y="696913"/>
          <p14:tracePt t="2370" x="8955088" y="671513"/>
          <p14:tracePt t="2385" x="8894763" y="671513"/>
          <p14:tracePt t="2402" x="8767763" y="671513"/>
          <p14:tracePt t="2419" x="8564563" y="671513"/>
          <p14:tracePt t="2436" x="8445500" y="679450"/>
          <p14:tracePt t="2452" x="8369300" y="688975"/>
          <p14:tracePt t="2469" x="8343900" y="696913"/>
          <p14:tracePt t="2486" x="8326438" y="696913"/>
          <p14:tracePt t="2505" x="8283575" y="696913"/>
          <p14:tracePt t="2507" x="8250238" y="696913"/>
          <p14:tracePt t="2519" x="8207375" y="696913"/>
          <p14:tracePt t="2535" x="8080375" y="696913"/>
          <p14:tracePt t="2552" x="7893050" y="722313"/>
          <p14:tracePt t="2568" x="7715250" y="739775"/>
          <p14:tracePt t="2569" x="7629525" y="755650"/>
          <p14:tracePt t="2586" x="7535863" y="781050"/>
          <p14:tracePt t="2587" x="7467600" y="798513"/>
          <p14:tracePt t="2603" x="7391400" y="798513"/>
          <p14:tracePt t="2604" x="7307263" y="808038"/>
          <p14:tracePt t="2618" x="7127875" y="866775"/>
          <p14:tracePt t="2636" x="6958013" y="917575"/>
          <p14:tracePt t="2652" x="6762750" y="960438"/>
          <p14:tracePt t="2669" x="6550025" y="1028700"/>
          <p14:tracePt t="2686" x="6372225" y="1079500"/>
          <p14:tracePt t="2702" x="6210300" y="1130300"/>
          <p14:tracePt t="2718" x="6057900" y="1173163"/>
          <p14:tracePt t="2735" x="5880100" y="1216025"/>
          <p14:tracePt t="2753" x="5675313" y="1274763"/>
          <p14:tracePt t="2754" x="5607050" y="1282700"/>
          <p14:tracePt t="2769" x="5513388" y="1300163"/>
          <p14:tracePt t="2771" x="5462588" y="1300163"/>
          <p14:tracePt t="2786" x="5403850" y="1308100"/>
          <p14:tracePt t="2802" x="5310188" y="1325563"/>
          <p14:tracePt t="2804" x="5284788" y="1325563"/>
          <p14:tracePt t="2819" x="5241925" y="1325563"/>
          <p14:tracePt t="2835" x="5216525" y="1325563"/>
          <p14:tracePt t="2852" x="5173663" y="1333500"/>
          <p14:tracePt t="2869" x="5165725" y="1343025"/>
          <p14:tracePt t="2886" x="5148263" y="1343025"/>
          <p14:tracePt t="2901" x="5114925" y="1343025"/>
          <p14:tracePt t="2919" x="5072063" y="1360488"/>
          <p14:tracePt t="2935" x="5029200" y="1360488"/>
          <p14:tracePt t="2952" x="4935538" y="1368425"/>
          <p14:tracePt t="2970" x="4749800" y="1411288"/>
          <p14:tracePt t="2986" x="4689475" y="1411288"/>
          <p14:tracePt t="2987" x="4605338" y="1411288"/>
          <p14:tracePt t="3003" x="4545013" y="1411288"/>
          <p14:tracePt t="3005" x="4511675" y="1411288"/>
          <p14:tracePt t="3018" x="4494213" y="1411288"/>
          <p14:tracePt t="3035" x="4451350" y="1411288"/>
          <p14:tracePt t="3052" x="4443413" y="1411288"/>
          <p14:tracePt t="3090" x="4425950" y="1411288"/>
          <p14:tracePt t="3097" x="4410075" y="1411288"/>
          <p14:tracePt t="3106" x="4384675" y="1411288"/>
          <p14:tracePt t="3118" x="4359275" y="1411288"/>
          <p14:tracePt t="3135" x="4332288" y="1411288"/>
          <p14:tracePt t="3151" x="4324350" y="1411288"/>
          <p14:tracePt t="3169" x="4316413" y="1411288"/>
          <p14:tracePt t="3483" x="4375150" y="1411288"/>
          <p14:tracePt t="3490" x="4435475" y="1419225"/>
          <p14:tracePt t="3503" x="4537075" y="1436688"/>
          <p14:tracePt t="3518" x="4724400" y="1470025"/>
          <p14:tracePt t="3534" x="4910138" y="1495425"/>
          <p14:tracePt t="3552" x="5080000" y="1530350"/>
          <p14:tracePt t="3554" x="5165725" y="1530350"/>
          <p14:tracePt t="3570" x="5394325" y="1555750"/>
          <p14:tracePt t="3585" x="5513388" y="1555750"/>
          <p14:tracePt t="3587" x="5632450" y="1555750"/>
          <p14:tracePt t="3603" x="5880100" y="1555750"/>
          <p14:tracePt t="3618" x="5989638" y="1520825"/>
          <p14:tracePt t="3635" x="6210300" y="1495425"/>
          <p14:tracePt t="3652" x="6346825" y="1477963"/>
          <p14:tracePt t="3668" x="6415088" y="1477963"/>
          <p14:tracePt t="3685" x="6465888" y="1477963"/>
          <p14:tracePt t="3702" x="6508750" y="1477963"/>
          <p14:tracePt t="3718" x="6542088" y="1477963"/>
          <p14:tracePt t="3735" x="6575425" y="1477963"/>
          <p14:tracePt t="3754" x="6584950" y="1477963"/>
          <p14:tracePt t="3779" x="6592888" y="1477963"/>
          <p14:tracePt t="3786" x="6600825" y="1477963"/>
          <p14:tracePt t="3802" x="6610350" y="1477963"/>
          <p14:tracePt t="3805" x="6618288" y="1477963"/>
          <p14:tracePt t="3820" x="6653213" y="1477963"/>
          <p14:tracePt t="3834" x="6669088" y="1477963"/>
          <p14:tracePt t="3852" x="6678613" y="1477963"/>
          <p14:tracePt t="3869" x="6694488" y="1477963"/>
          <p14:tracePt t="3930" x="6704013" y="1477963"/>
          <p14:tracePt t="3939" x="6729413" y="1477963"/>
          <p14:tracePt t="3952" x="6754813" y="1470025"/>
          <p14:tracePt t="3953" x="6788150" y="1470025"/>
          <p14:tracePt t="3968" x="6813550" y="1470025"/>
          <p14:tracePt t="3971" x="6856413" y="1470025"/>
          <p14:tracePt t="3986" x="6899275" y="1470025"/>
          <p14:tracePt t="3987" x="6932613" y="1470025"/>
          <p14:tracePt t="4002" x="6950075" y="1470025"/>
          <p14:tracePt t="4004" x="6967538" y="1470025"/>
          <p14:tracePt t="4018" x="6992938" y="1470025"/>
          <p14:tracePt t="4020" x="7018338" y="1470025"/>
          <p14:tracePt t="4026" x="7026275" y="1470025"/>
          <p14:tracePt t="4034" x="7034213" y="1470025"/>
          <p14:tracePt t="4051" x="7077075" y="1470025"/>
          <p14:tracePt t="4068" x="7127875" y="1470025"/>
          <p14:tracePt t="4085" x="7162800" y="1470025"/>
          <p14:tracePt t="4101" x="7196138" y="1470025"/>
          <p14:tracePt t="4118" x="7229475" y="1470025"/>
          <p14:tracePt t="4135" x="7239000" y="1470025"/>
          <p14:tracePt t="4151" x="7256463" y="1470025"/>
          <p14:tracePt t="4168" x="7297738" y="1470025"/>
          <p14:tracePt t="4171" x="7340600" y="1470025"/>
          <p14:tracePt t="4185" x="7383463" y="1470025"/>
          <p14:tracePt t="4187" x="7400925" y="1470025"/>
          <p14:tracePt t="4203" x="7477125" y="1470025"/>
          <p14:tracePt t="4219" x="7553325" y="1452563"/>
          <p14:tracePt t="4235" x="7621588" y="1436688"/>
          <p14:tracePt t="4251" x="7731125" y="1436688"/>
          <p14:tracePt t="4268" x="7900988" y="1436688"/>
          <p14:tracePt t="4285" x="8131175" y="1436688"/>
          <p14:tracePt t="4302" x="8394700" y="1462088"/>
          <p14:tracePt t="4318" x="8658225" y="1495425"/>
          <p14:tracePt t="4335" x="8785225" y="1504950"/>
          <p14:tracePt t="4352" x="8828088" y="1504950"/>
          <p14:tracePt t="4369" x="8836025" y="1504950"/>
          <p14:tracePt t="4385" x="8861425" y="1504950"/>
          <p14:tracePt t="4401" x="8878888" y="1504950"/>
          <p14:tracePt t="4402" x="8894763" y="1504950"/>
          <p14:tracePt t="4418" x="8947150" y="1495425"/>
          <p14:tracePt t="4434" x="8972550" y="1495425"/>
          <p14:tracePt t="4456" x="8997950" y="1487488"/>
          <p14:tracePt t="4458" x="9013825" y="1477963"/>
          <p14:tracePt t="4468" x="9023350" y="1477963"/>
          <p14:tracePt t="4484" x="9031288" y="1477963"/>
          <p14:tracePt t="4507" x="9039225" y="1477963"/>
          <p14:tracePt t="4691" x="9013825" y="1477963"/>
          <p14:tracePt t="4698" x="8972550" y="1477963"/>
          <p14:tracePt t="4706" x="8912225" y="1477963"/>
          <p14:tracePt t="4718" x="8828088" y="1477963"/>
          <p14:tracePt t="4734" x="8640763" y="1477963"/>
          <p14:tracePt t="4751" x="8377238" y="1477963"/>
          <p14:tracePt t="4768" x="8062913" y="1477963"/>
          <p14:tracePt t="4786" x="7578725" y="1477963"/>
          <p14:tracePt t="4802" x="7408863" y="1477963"/>
          <p14:tracePt t="4804" x="7256463" y="1477963"/>
          <p14:tracePt t="4818" x="7077075" y="1477963"/>
          <p14:tracePt t="4820" x="6915150" y="1452563"/>
          <p14:tracePt t="4835" x="6780213" y="1452563"/>
          <p14:tracePt t="4837" x="6661150" y="1452563"/>
          <p14:tracePt t="4851" x="6491288" y="1452563"/>
          <p14:tracePt t="4868" x="6405563" y="1452563"/>
          <p14:tracePt t="4884" x="6329363" y="1452563"/>
          <p14:tracePt t="4901" x="6270625" y="1452563"/>
          <p14:tracePt t="4917" x="6210300" y="1452563"/>
          <p14:tracePt t="4934" x="6134100" y="1452563"/>
          <p14:tracePt t="4951" x="6065838" y="1452563"/>
          <p14:tracePt t="4968" x="6007100" y="1452563"/>
          <p14:tracePt t="4984" x="5938838" y="1452563"/>
          <p14:tracePt t="5001" x="5888038" y="1452563"/>
          <p14:tracePt t="5003" x="5870575" y="1452563"/>
          <p14:tracePt t="5018" x="5845175" y="1452563"/>
          <p14:tracePt t="5019" x="5827713" y="1452563"/>
          <p14:tracePt t="5034" x="5819775" y="1452563"/>
          <p14:tracePt t="5051" x="5761038" y="1452563"/>
          <p14:tracePt t="5068" x="5743575" y="1452563"/>
          <p14:tracePt t="5085" x="5708650" y="1452563"/>
          <p14:tracePt t="5101" x="5683250" y="1452563"/>
          <p14:tracePt t="5521" x="5667375" y="1452563"/>
          <p14:tracePt t="5529" x="5641975" y="1452563"/>
          <p14:tracePt t="5537" x="5616575" y="1452563"/>
          <p14:tracePt t="5550" x="5599113" y="1452563"/>
          <p14:tracePt t="5567" x="5573713" y="1452563"/>
          <p14:tracePt t="5584" x="5565775" y="1452563"/>
          <p14:tracePt t="5601" x="5548313" y="1452563"/>
          <p14:tracePt t="5682" x="5538788" y="1452563"/>
          <p14:tracePt t="5689" x="5530850" y="1452563"/>
          <p14:tracePt t="5701" x="5522913" y="1452563"/>
          <p14:tracePt t="5717" x="5497513" y="1452563"/>
          <p14:tracePt t="5733" x="5480050" y="1452563"/>
          <p14:tracePt t="5751" x="5437188" y="1452563"/>
          <p14:tracePt t="5767" x="5411788" y="1452563"/>
          <p14:tracePt t="5783" x="5378450" y="1452563"/>
          <p14:tracePt t="5800" x="5368925" y="1452563"/>
          <p14:tracePt t="5820" x="5360988" y="1452563"/>
          <p14:tracePt t="6658" x="5378450" y="1452563"/>
          <p14:tracePt t="6665" x="5421313" y="1452563"/>
          <p14:tracePt t="6673" x="5437188" y="1452563"/>
          <p14:tracePt t="6683" x="5462588" y="1452563"/>
          <p14:tracePt t="6700" x="5591175" y="1452563"/>
          <p14:tracePt t="6717" x="5845175" y="1452563"/>
          <p14:tracePt t="6733" x="6210300" y="1452563"/>
          <p14:tracePt t="6751" x="6575425" y="1520825"/>
          <p14:tracePt t="6766" x="6788150" y="1538288"/>
          <p14:tracePt t="6783" x="6881813" y="1563688"/>
          <p14:tracePt t="6800" x="6924675" y="1563688"/>
          <p14:tracePt t="6801" x="6932613" y="1563688"/>
          <p14:tracePt t="6817" x="6942138" y="1563688"/>
          <p14:tracePt t="6819" x="6950075" y="1563688"/>
          <p14:tracePt t="6834" x="6967538" y="1563688"/>
          <p14:tracePt t="6850" x="6975475" y="1563688"/>
          <p14:tracePt t="6851" x="7000875" y="1563688"/>
          <p14:tracePt t="6866" x="7034213" y="1563688"/>
          <p14:tracePt t="6883" x="7102475" y="1546225"/>
          <p14:tracePt t="6900" x="7170738" y="1538288"/>
          <p14:tracePt t="6916" x="7221538" y="1530350"/>
          <p14:tracePt t="6933" x="7297738" y="1520825"/>
          <p14:tracePt t="6950" x="7400925" y="1512888"/>
          <p14:tracePt t="6966" x="7527925" y="1504950"/>
          <p14:tracePt t="6983" x="7646988" y="1477963"/>
          <p14:tracePt t="7001" x="7781925" y="1470025"/>
          <p14:tracePt t="7002" x="7832725" y="1470025"/>
          <p14:tracePt t="7019" x="7926388" y="1462088"/>
          <p14:tracePt t="7033" x="7977188" y="1462088"/>
          <p14:tracePt t="7035" x="8037513" y="1462088"/>
          <p14:tracePt t="7052" x="8164513" y="1462088"/>
          <p14:tracePt t="7067" x="8326438" y="1462088"/>
          <p14:tracePt t="7083" x="8435975" y="1462088"/>
          <p14:tracePt t="7101" x="8513763" y="1462088"/>
          <p14:tracePt t="7117" x="8564563" y="1462088"/>
          <p14:tracePt t="7133" x="8615363" y="1462088"/>
          <p14:tracePt t="7152" x="8658225" y="1462088"/>
          <p14:tracePt t="7154" x="8674100" y="1462088"/>
          <p14:tracePt t="7167" x="8709025" y="1462088"/>
          <p14:tracePt t="7183" x="8777288" y="1462088"/>
          <p14:tracePt t="7200" x="8853488" y="1462088"/>
          <p14:tracePt t="7216" x="8894763" y="1462088"/>
          <p14:tracePt t="7234" x="8912225" y="1462088"/>
          <p14:tracePt t="7250" x="8921750" y="1462088"/>
          <p14:tracePt t="7253" x="8937625" y="1462088"/>
          <p14:tracePt t="7268" x="8947150" y="1462088"/>
          <p14:tracePt t="7489" x="8912225" y="1470025"/>
          <p14:tracePt t="7497" x="8878888" y="1470025"/>
          <p14:tracePt t="7505" x="8836025" y="1487488"/>
          <p14:tracePt t="7516" x="8777288" y="1504950"/>
          <p14:tracePt t="7533" x="8597900" y="1555750"/>
          <p14:tracePt t="7550" x="8343900" y="1597025"/>
          <p14:tracePt t="7567" x="7875588" y="1690688"/>
          <p14:tracePt t="7583" x="7332663" y="1751013"/>
          <p14:tracePt t="7586" x="7000875" y="1801813"/>
          <p14:tracePt t="7602" x="6321425" y="1928813"/>
          <p14:tracePt t="7616" x="5956300" y="2022475"/>
          <p14:tracePt t="7633" x="5403850" y="2090738"/>
          <p14:tracePt t="7634" x="5165725" y="2116138"/>
          <p14:tracePt t="7651" x="4749800" y="2174875"/>
          <p14:tracePt t="7669" x="4486275" y="2217738"/>
          <p14:tracePt t="7683" x="4240213" y="2243138"/>
          <p14:tracePt t="7699" x="3916363" y="2293938"/>
          <p14:tracePt t="7716" x="3662363" y="2336800"/>
          <p14:tracePt t="7733" x="3482975" y="2362200"/>
          <p14:tracePt t="7750" x="3381375" y="2379663"/>
          <p14:tracePt t="7755" x="3305175" y="2397125"/>
          <p14:tracePt t="7766" x="3244850" y="2397125"/>
          <p14:tracePt t="7783" x="3117850" y="2413000"/>
          <p14:tracePt t="7800" x="2973388" y="2430463"/>
          <p14:tracePt t="7818" x="2838450" y="2455863"/>
          <p14:tracePt t="7819" x="2778125" y="2463800"/>
          <p14:tracePt t="7834" x="2693988" y="2489200"/>
          <p14:tracePt t="7836" x="2616200" y="2489200"/>
          <p14:tracePt t="7851" x="2514600" y="2506663"/>
          <p14:tracePt t="7866" x="2471738" y="2506663"/>
          <p14:tracePt t="7883" x="2293938" y="2532063"/>
          <p14:tracePt t="7900" x="2174875" y="2549525"/>
          <p14:tracePt t="7918" x="2030413" y="2566988"/>
          <p14:tracePt t="7933" x="1911350" y="2566988"/>
          <p14:tracePt t="7950" x="1817688" y="2566988"/>
          <p14:tracePt t="7967" x="1741488" y="2566988"/>
          <p14:tracePt t="7983" x="1716088" y="2566988"/>
          <p14:tracePt t="21418" x="1724025" y="2566988"/>
          <p14:tracePt t="21425" x="2055813" y="2566988"/>
          <p14:tracePt t="21433" x="2608263" y="2566988"/>
          <p14:tracePt t="21443" x="3363913" y="2463800"/>
          <p14:tracePt t="21461" x="4843463" y="2149475"/>
          <p14:tracePt t="21478" x="6134100" y="1997075"/>
          <p14:tracePt t="21493" x="7323138" y="1911350"/>
          <p14:tracePt t="21510" x="8105775" y="1911350"/>
          <p14:tracePt t="21526" x="8308975" y="1954213"/>
          <p14:tracePt t="21543" x="8359775" y="1963738"/>
          <p14:tracePt t="21562" x="8420100" y="1997075"/>
          <p14:tracePt t="21579" x="8445500" y="2014538"/>
          <p14:tracePt t="21593" x="8470900" y="2022475"/>
          <p14:tracePt t="21842" x="8385175" y="2073275"/>
          <p14:tracePt t="21850" x="8164513" y="2082800"/>
          <p14:tracePt t="21860" x="7893050" y="2133600"/>
          <p14:tracePt t="21877" x="7586663" y="2192338"/>
          <p14:tracePt t="21893" x="7434263" y="2252663"/>
          <p14:tracePt t="21910" x="7383463" y="2286000"/>
          <p14:tracePt t="21926" x="7323138" y="2328863"/>
          <p14:tracePt t="21943" x="7196138" y="2438400"/>
          <p14:tracePt t="21962" x="7034213" y="2633663"/>
          <p14:tracePt t="21977" x="6983413" y="2676525"/>
          <p14:tracePt t="21978" x="6942138" y="2701925"/>
          <p14:tracePt t="21994" x="6907213" y="2719388"/>
          <p14:tracePt t="21995" x="6889750" y="2719388"/>
          <p14:tracePt t="22010" x="6873875" y="2719388"/>
          <p14:tracePt t="22011" x="6864350" y="2719388"/>
          <p14:tracePt t="22050" x="6856413" y="2719388"/>
          <p14:tracePt t="22058" x="6848475" y="2719388"/>
          <p14:tracePt t="22073" x="6838950" y="2719388"/>
          <p14:tracePt t="22082" x="6838950" y="2727325"/>
          <p14:tracePt t="22093" x="6831013" y="2736850"/>
          <p14:tracePt t="22111" x="6831013" y="2744788"/>
          <p14:tracePt t="22126" x="6823075" y="2752725"/>
          <p14:tracePt t="22186" x="6838950" y="2770188"/>
          <p14:tracePt t="22193" x="6864350" y="2770188"/>
          <p14:tracePt t="22202" x="6924675" y="2770188"/>
          <p14:tracePt t="22211" x="6975475" y="2770188"/>
          <p14:tracePt t="22229" x="7094538" y="2770188"/>
          <p14:tracePt t="22243" x="7221538" y="2770188"/>
          <p14:tracePt t="22260" x="7289800" y="2770188"/>
          <p14:tracePt t="22276" x="7332663" y="2770188"/>
          <p14:tracePt t="22293" x="7366000" y="2762250"/>
          <p14:tracePt t="22310" x="7426325" y="2752725"/>
          <p14:tracePt t="22327" x="7502525" y="2736850"/>
          <p14:tracePt t="22344" x="7578725" y="2727325"/>
          <p14:tracePt t="22346" x="7621588" y="2727325"/>
          <p14:tracePt t="22362" x="7680325" y="2727325"/>
          <p14:tracePt t="22376" x="7705725" y="2727325"/>
          <p14:tracePt t="22393" x="7756525" y="2719388"/>
          <p14:tracePt t="22394" x="7807325" y="2711450"/>
          <p14:tracePt t="22411" x="7859713" y="2701925"/>
          <p14:tracePt t="22426" x="7875588" y="2701925"/>
          <p14:tracePt t="22444" x="7893050" y="2701925"/>
          <p14:tracePt t="22482" x="7900988" y="2693988"/>
          <p14:tracePt t="22498" x="7910513" y="2693988"/>
          <p14:tracePt t="22505" x="7935913" y="2693988"/>
          <p14:tracePt t="22514" x="7943850" y="2693988"/>
          <p14:tracePt t="22526" x="7969250" y="2693988"/>
          <p14:tracePt t="22542" x="8004175" y="2686050"/>
          <p14:tracePt t="22560" x="8037513" y="2676525"/>
          <p14:tracePt t="22561" x="8062913" y="2660650"/>
          <p14:tracePt t="22576" x="8080375" y="2651125"/>
          <p14:tracePt t="22594" x="8113713" y="2651125"/>
          <p14:tracePt t="22595" x="8139113" y="2643188"/>
          <p14:tracePt t="22611" x="8181975" y="2625725"/>
          <p14:tracePt t="22628" x="8189913" y="2625725"/>
          <p14:tracePt t="22630" x="8215313" y="2617788"/>
          <p14:tracePt t="22644" x="8224838" y="2617788"/>
          <p14:tracePt t="22660" x="8258175" y="2608263"/>
          <p14:tracePt t="22676" x="8266113" y="2608263"/>
          <p14:tracePt t="22693" x="8291513" y="2608263"/>
          <p14:tracePt t="22710" x="8308975" y="2608263"/>
          <p14:tracePt t="22715" x="8318500" y="2608263"/>
          <p14:tracePt t="22726" x="8326438" y="2608263"/>
          <p14:tracePt t="22744" x="8343900" y="2608263"/>
          <p14:tracePt t="22760" x="8351838" y="2608263"/>
          <p14:tracePt t="22777" x="8385175" y="2608263"/>
          <p14:tracePt t="22779" x="8394700" y="2608263"/>
          <p14:tracePt t="22794" x="8420100" y="2608263"/>
          <p14:tracePt t="22796" x="8428038" y="2600325"/>
          <p14:tracePt t="22810" x="8445500" y="2600325"/>
          <p14:tracePt t="22811" x="8453438" y="2600325"/>
          <p14:tracePt t="22826" x="8462963" y="2600325"/>
          <p14:tracePt t="22843" x="8513763" y="2600325"/>
          <p14:tracePt t="22859" x="8529638" y="2600325"/>
          <p14:tracePt t="22877" x="8589963" y="2600325"/>
          <p14:tracePt t="22893" x="8666163" y="2600325"/>
          <p14:tracePt t="22911" x="8750300" y="2600325"/>
          <p14:tracePt t="22913" x="8777288" y="2600325"/>
          <p14:tracePt t="22926" x="8818563" y="2600325"/>
          <p14:tracePt t="22942" x="8869363" y="2600325"/>
          <p14:tracePt t="22960" x="8929688" y="2600325"/>
          <p14:tracePt t="22976" x="8972550" y="2600325"/>
          <p14:tracePt t="22994" x="9039225" y="2600325"/>
          <p14:tracePt t="22995" x="9082088" y="2600325"/>
          <p14:tracePt t="23009" x="9124950" y="2600325"/>
          <p14:tracePt t="23010" x="9167813" y="2600325"/>
          <p14:tracePt t="23026" x="9209088" y="2600325"/>
          <p14:tracePt t="23043" x="9286875" y="2600325"/>
          <p14:tracePt t="23059" x="9302750" y="2600325"/>
          <p14:tracePt t="23076" x="9328150" y="2600325"/>
          <p14:tracePt t="23093" x="9353550" y="2600325"/>
          <p14:tracePt t="23110" x="9388475" y="2600325"/>
          <p14:tracePt t="23126" x="9421813" y="2600325"/>
          <p14:tracePt t="23143" x="9472613" y="2600325"/>
          <p14:tracePt t="23160" x="9515475" y="2600325"/>
          <p14:tracePt t="23162" x="9540875" y="2600325"/>
          <p14:tracePt t="23176" x="9550400" y="2600325"/>
          <p14:tracePt t="23195" x="9601200" y="2600325"/>
          <p14:tracePt t="24250" x="9583738" y="2600325"/>
          <p14:tracePt t="24258" x="9566275" y="2600325"/>
          <p14:tracePt t="24265" x="9558338" y="2600325"/>
          <p14:tracePt t="24282" x="9550400" y="2600325"/>
          <p14:tracePt t="24292" x="9540875" y="2600325"/>
          <p14:tracePt t="24313" x="9515475" y="2600325"/>
          <p14:tracePt t="24330" x="9498013" y="2600325"/>
          <p14:tracePt t="24342" x="9472613" y="2600325"/>
          <p14:tracePt t="24358" x="9431338" y="2600325"/>
          <p14:tracePt t="24375" x="9396413" y="2600325"/>
          <p14:tracePt t="24392" x="9363075" y="2600325"/>
          <p14:tracePt t="24409" x="9337675" y="2600325"/>
          <p14:tracePt t="24429" x="9312275" y="2600325"/>
          <p14:tracePt t="24443" x="9294813" y="2600325"/>
          <p14:tracePt t="24459" x="9244013" y="2600325"/>
          <p14:tracePt t="24475" x="9193213" y="2600325"/>
          <p14:tracePt t="24492" x="9124950" y="2600325"/>
          <p14:tracePt t="24509" x="9056688" y="2600325"/>
          <p14:tracePt t="24525" x="9023350" y="2600325"/>
          <p14:tracePt t="24542" x="8988425" y="2600325"/>
          <p14:tracePt t="24570" x="8972550" y="2600325"/>
          <p14:tracePt t="24578" x="8963025" y="2600325"/>
          <p14:tracePt t="24593" x="8937625" y="2600325"/>
          <p14:tracePt t="24610" x="8929688" y="2600325"/>
          <p14:tracePt t="24627" x="8904288" y="2600325"/>
          <p14:tracePt t="24642" x="8886825" y="2600325"/>
          <p14:tracePt t="24662" x="8853488" y="2600325"/>
          <p14:tracePt t="24677" x="8828088" y="2600325"/>
          <p14:tracePt t="24986" x="8818563" y="2600325"/>
          <p14:tracePt t="24993" x="8802688" y="2600325"/>
          <p14:tracePt t="25002" x="8785225" y="2600325"/>
          <p14:tracePt t="25010" x="8767763" y="2600325"/>
          <p14:tracePt t="25026" x="8759825" y="2600325"/>
          <p14:tracePt t="25042" x="8750300" y="2600325"/>
          <p14:tracePt t="25042" x="8742363" y="2600325"/>
          <p14:tracePt t="25058" x="8734425" y="2600325"/>
          <p14:tracePt t="25075" x="8724900" y="2600325"/>
          <p14:tracePt t="25138" x="8716963" y="2600325"/>
          <p14:tracePt t="25153" x="8699500" y="2600325"/>
          <p14:tracePt t="25162" x="8691563" y="2600325"/>
          <p14:tracePt t="25178" x="8674100" y="2600325"/>
          <p14:tracePt t="25191" x="8666163" y="2600325"/>
          <p14:tracePt t="25210" x="8632825" y="2592388"/>
          <p14:tracePt t="25282" x="8623300" y="2592388"/>
          <p14:tracePt t="25290" x="8605838" y="2592388"/>
          <p14:tracePt t="25298" x="8597900" y="2592388"/>
          <p14:tracePt t="25308" x="8589963" y="2592388"/>
          <p14:tracePt t="25325" x="8580438" y="2592388"/>
          <p14:tracePt t="25342" x="8572500" y="2592388"/>
          <p14:tracePt t="25358" x="8564563" y="2592388"/>
          <p14:tracePt t="25378" x="8547100" y="2592388"/>
          <p14:tracePt t="25392" x="8539163" y="2592388"/>
          <p14:tracePt t="25938" x="8513763" y="2592388"/>
          <p14:tracePt t="25946" x="8470900" y="2592388"/>
          <p14:tracePt t="25958" x="8435975" y="2582863"/>
          <p14:tracePt t="25974" x="8377238" y="2582863"/>
          <p14:tracePt t="25991" x="8308975" y="2574925"/>
          <p14:tracePt t="26009" x="8266113" y="2566988"/>
          <p14:tracePt t="26011" x="8258175" y="2566988"/>
          <p14:tracePt t="26026" x="8240713" y="2566988"/>
          <p14:tracePt t="26042" x="8232775" y="2566988"/>
          <p14:tracePt t="26058" x="8224838" y="2566988"/>
          <p14:tracePt t="26060" x="8199438" y="2566988"/>
          <p14:tracePt t="26075" x="8164513" y="2566988"/>
          <p14:tracePt t="26091" x="8121650" y="2566988"/>
          <p14:tracePt t="26108" x="8070850" y="2566988"/>
          <p14:tracePt t="26124" x="8037513" y="2557463"/>
          <p14:tracePt t="26141" x="8020050" y="2549525"/>
          <p14:tracePt t="26158" x="7977188" y="2541588"/>
          <p14:tracePt t="26174" x="7951788" y="2541588"/>
          <p14:tracePt t="26191" x="7935913" y="2532063"/>
          <p14:tracePt t="26212" x="7885113" y="2532063"/>
          <p14:tracePt t="26225" x="7875588" y="2532063"/>
          <p14:tracePt t="26226" x="7867650" y="2532063"/>
          <p14:tracePt t="26242" x="7850188" y="2532063"/>
          <p14:tracePt t="26244" x="7842250" y="2532063"/>
          <p14:tracePt t="26259" x="7832725" y="2532063"/>
          <p14:tracePt t="26260" x="7824788" y="2532063"/>
          <p14:tracePt t="26275" x="7807325" y="2516188"/>
          <p14:tracePt t="26291" x="7766050" y="2506663"/>
          <p14:tracePt t="26308" x="7731125" y="2506663"/>
          <p14:tracePt t="26324" x="7697788" y="2498725"/>
          <p14:tracePt t="26341" x="7662863" y="2498725"/>
          <p14:tracePt t="26362" x="7629525" y="2489200"/>
          <p14:tracePt t="26378" x="7621588" y="2489200"/>
          <p14:tracePt t="26391" x="7612063" y="2489200"/>
          <p14:tracePt t="26409" x="7596188" y="2489200"/>
          <p14:tracePt t="26410" x="7586663" y="2489200"/>
          <p14:tracePt t="26426" x="7578725" y="2489200"/>
          <p14:tracePt t="26427" x="7570788" y="2489200"/>
          <p14:tracePt t="26442" x="7561263" y="2489200"/>
          <p14:tracePt t="26443" x="7535863" y="2489200"/>
          <p14:tracePt t="26458" x="7518400" y="2489200"/>
          <p14:tracePt t="26459" x="7510463" y="2489200"/>
          <p14:tracePt t="26475" x="7459663" y="2489200"/>
          <p14:tracePt t="26492" x="7426325" y="2489200"/>
          <p14:tracePt t="26508" x="7400925" y="2489200"/>
          <p14:tracePt t="26525" x="7358063" y="2489200"/>
          <p14:tracePt t="26542" x="7323138" y="2489200"/>
          <p14:tracePt t="26558" x="7272338" y="2489200"/>
          <p14:tracePt t="26562" x="7246938" y="2489200"/>
          <p14:tracePt t="26575" x="7229475" y="2489200"/>
          <p14:tracePt t="26592" x="7196138" y="2489200"/>
          <p14:tracePt t="26595" x="7170738" y="2489200"/>
          <p14:tracePt t="26608" x="7153275" y="2489200"/>
          <p14:tracePt t="26625" x="7102475" y="2489200"/>
          <p14:tracePt t="26642" x="7085013" y="2489200"/>
          <p14:tracePt t="26644" x="7069138" y="2489200"/>
          <p14:tracePt t="26731" x="7051675" y="2489200"/>
          <p14:tracePt t="26737" x="7026275" y="2489200"/>
          <p14:tracePt t="26746" x="7018338" y="2489200"/>
          <p14:tracePt t="26762" x="7000875" y="2489200"/>
          <p14:tracePt t="26774" x="6992938" y="2489200"/>
          <p14:tracePt t="27538" x="6958013" y="2489200"/>
          <p14:tracePt t="27546" x="6950075" y="2489200"/>
          <p14:tracePt t="27557" x="6942138" y="2489200"/>
          <p14:tracePt t="27574" x="6899275" y="2498725"/>
          <p14:tracePt t="27591" x="6856413" y="2506663"/>
          <p14:tracePt t="27608" x="6797675" y="2516188"/>
          <p14:tracePt t="27626" x="6754813" y="2516188"/>
          <p14:tracePt t="27627" x="6719888" y="2524125"/>
          <p14:tracePt t="27643" x="6694488" y="2524125"/>
          <p14:tracePt t="27660" x="6678613" y="2524125"/>
          <p14:tracePt t="27675" x="6661150" y="2532063"/>
          <p14:tracePt t="27677" x="6653213" y="2532063"/>
          <p14:tracePt t="27691" x="6643688" y="2532063"/>
          <p14:tracePt t="27693" x="6635750" y="2541588"/>
          <p14:tracePt t="27707" x="6618288" y="2541588"/>
          <p14:tracePt t="27731" x="6600825" y="2541588"/>
          <p14:tracePt t="27741" x="6592888" y="2541588"/>
          <p14:tracePt t="27819" x="6584950" y="2541588"/>
          <p14:tracePt t="27858" x="6575425" y="2541588"/>
          <p14:tracePt t="27866" x="6567488" y="2541588"/>
          <p14:tracePt t="27875" x="6559550" y="2541588"/>
          <p14:tracePt t="27891" x="6550025" y="2541588"/>
          <p14:tracePt t="27908" x="6542088" y="2541588"/>
          <p14:tracePt t="27924" x="6534150" y="2541588"/>
          <p14:tracePt t="27941" x="6524625" y="2541588"/>
          <p14:tracePt t="27958" x="6508750" y="2541588"/>
          <p14:tracePt t="27975" x="6499225" y="2541588"/>
          <p14:tracePt t="28075" x="6491288" y="2541588"/>
          <p14:tracePt t="28082" x="6483350" y="2541588"/>
          <p14:tracePt t="28090" x="6473825" y="2541588"/>
          <p14:tracePt t="28107" x="6456363" y="2541588"/>
          <p14:tracePt t="28125" x="6430963" y="2541588"/>
          <p14:tracePt t="28140" x="6405563" y="2541588"/>
          <p14:tracePt t="28157" x="6372225" y="2541588"/>
          <p14:tracePt t="28174" x="6338888" y="2541588"/>
          <p14:tracePt t="28190" x="6303963" y="2541588"/>
          <p14:tracePt t="28207" x="6270625" y="2541588"/>
          <p14:tracePt t="28224" x="6253163" y="2541588"/>
          <p14:tracePt t="28242" x="6202363" y="2541588"/>
          <p14:tracePt t="28259" x="6176963" y="2541588"/>
          <p14:tracePt t="28274" x="6151563" y="2541588"/>
          <p14:tracePt t="28292" x="6126163" y="2541588"/>
          <p14:tracePt t="28307" x="6116638" y="2541588"/>
          <p14:tracePt t="28324" x="6100763" y="2541588"/>
          <p14:tracePt t="28370" x="6091238" y="2541588"/>
          <p14:tracePt t="28627" x="6083300" y="2549525"/>
          <p14:tracePt t="28643" x="6083300" y="2557463"/>
          <p14:tracePt t="28649" x="6108700" y="2574925"/>
          <p14:tracePt t="28713" x="6108700" y="2582863"/>
          <p14:tracePt t="28730" x="6126163" y="2592388"/>
          <p14:tracePt t="28738" x="6142038" y="2592388"/>
          <p14:tracePt t="28745" x="6151563" y="2592388"/>
          <p14:tracePt t="28756" x="6159500" y="2592388"/>
          <p14:tracePt t="28773" x="6167438" y="2592388"/>
          <p14:tracePt t="28834" x="6167438" y="2600325"/>
          <p14:tracePt t="28866" x="6184900" y="2600325"/>
          <p14:tracePt t="28881" x="6202363" y="2608263"/>
          <p14:tracePt t="28891" x="6210300" y="2608263"/>
          <p14:tracePt t="28897" x="6245225" y="2608263"/>
          <p14:tracePt t="28907" x="6270625" y="2608263"/>
          <p14:tracePt t="28923" x="6278563" y="2608263"/>
          <p14:tracePt t="28940" x="6296025" y="2617788"/>
          <p14:tracePt t="28956" x="6303963" y="2617788"/>
          <p14:tracePt t="28978" x="6311900" y="2617788"/>
          <p14:tracePt t="28990" x="6321425" y="2617788"/>
          <p14:tracePt t="29011" x="6338888" y="2617788"/>
          <p14:tracePt t="29024" x="6354763" y="2617788"/>
          <p14:tracePt t="29026" x="6364288" y="2617788"/>
          <p14:tracePt t="29042" x="6389688" y="2617788"/>
          <p14:tracePt t="29058" x="6405563" y="2617788"/>
          <p14:tracePt t="29074" x="6430963" y="2617788"/>
          <p14:tracePt t="29091" x="6440488" y="2617788"/>
          <p14:tracePt t="29092" x="6456363" y="2617788"/>
          <p14:tracePt t="29108" x="6465888" y="2617788"/>
          <p14:tracePt t="29123" x="6491288" y="2617788"/>
          <p14:tracePt t="29141" x="6524625" y="2617788"/>
          <p14:tracePt t="29158" x="6550025" y="2617788"/>
          <p14:tracePt t="29173" x="6600825" y="2617788"/>
          <p14:tracePt t="29191" x="6653213" y="2617788"/>
          <p14:tracePt t="29194" x="6686550" y="2608263"/>
          <p14:tracePt t="29207" x="6719888" y="2608263"/>
          <p14:tracePt t="29223" x="6770688" y="2608263"/>
          <p14:tracePt t="29242" x="6831013" y="2600325"/>
          <p14:tracePt t="29257" x="6848475" y="2592388"/>
          <p14:tracePt t="29273" x="6864350" y="2592388"/>
          <p14:tracePt t="29275" x="6873875" y="2592388"/>
          <p14:tracePt t="29290" x="6881813" y="2592388"/>
          <p14:tracePt t="29307" x="6889750" y="2592388"/>
          <p14:tracePt t="29346" x="6899275" y="2592388"/>
          <p14:tracePt t="29362" x="6915150" y="2582863"/>
          <p14:tracePt t="29553" x="6942138" y="2582863"/>
          <p14:tracePt t="29562" x="6967538" y="2582863"/>
          <p14:tracePt t="29573" x="6983413" y="2582863"/>
          <p14:tracePt t="29591" x="7018338" y="2582863"/>
          <p14:tracePt t="29607" x="7051675" y="2582863"/>
          <p14:tracePt t="29624" x="7085013" y="2582863"/>
          <p14:tracePt t="29640" x="7102475" y="2582863"/>
          <p14:tracePt t="29643" x="7112000" y="2582863"/>
          <p14:tracePt t="29658" x="7119938" y="2582863"/>
          <p14:tracePt t="29673" x="7127875" y="2592388"/>
          <p14:tracePt t="29690" x="7137400" y="2592388"/>
          <p14:tracePt t="29707" x="7153275" y="2608263"/>
          <p14:tracePt t="29746" x="7170738" y="2608263"/>
          <p14:tracePt t="29819" x="7178675" y="2608263"/>
          <p14:tracePt t="29850" x="7178675" y="2617788"/>
          <p14:tracePt t="29890" x="7188200" y="2617788"/>
          <p14:tracePt t="29913" x="7196138" y="2625725"/>
          <p14:tracePt t="30106" x="7204075" y="2625725"/>
          <p14:tracePt t="30202" x="7213600" y="2625725"/>
          <p14:tracePt t="30218" x="7221538" y="2633663"/>
          <p14:tracePt t="30225" x="7229475" y="2643188"/>
          <p14:tracePt t="30242" x="7239000" y="2651125"/>
          <p14:tracePt t="30249" x="7246938" y="2651125"/>
          <p14:tracePt t="30330" x="7264400" y="2651125"/>
          <p14:tracePt t="30353" x="7272338" y="2660650"/>
          <p14:tracePt t="31186" x="7272338" y="2668588"/>
          <p14:tracePt t="31193" x="7264400" y="2668588"/>
          <p14:tracePt t="31218" x="7256463" y="2668588"/>
          <p14:tracePt t="31313" x="7246938" y="2668588"/>
          <p14:tracePt t="31386" x="7239000" y="2668588"/>
          <p14:tracePt t="31611" x="7221538" y="2668588"/>
          <p14:tracePt t="33114" x="7196138" y="2668588"/>
          <p14:tracePt t="33122" x="7170738" y="2668588"/>
          <p14:tracePt t="33130" x="7137400" y="2668588"/>
          <p14:tracePt t="33139" x="7094538" y="2668588"/>
          <p14:tracePt t="33155" x="7034213" y="2668588"/>
          <p14:tracePt t="33172" x="7000875" y="2668588"/>
          <p14:tracePt t="33234" x="6992938" y="2668588"/>
          <p14:tracePt t="33250" x="6967538" y="2668588"/>
          <p14:tracePt t="33257" x="6950075" y="2660650"/>
          <p14:tracePt t="33272" x="6942138" y="2660650"/>
          <p14:tracePt t="33273" x="6915150" y="2660650"/>
          <p14:tracePt t="33291" x="6899275" y="2651125"/>
          <p14:tracePt t="33304" x="6873875" y="2633663"/>
          <p14:tracePt t="33322" x="6848475" y="2633663"/>
          <p14:tracePt t="34251" x="6838950" y="2633663"/>
          <p14:tracePt t="34266" x="6831013" y="2633663"/>
          <p14:tracePt t="34273" x="6813550" y="2633663"/>
          <p14:tracePt t="34290" x="6805613" y="2633663"/>
          <p14:tracePt t="34474" x="6797675" y="2633663"/>
          <p14:tracePt t="34482" x="6788150" y="2633663"/>
          <p14:tracePt t="34498" x="6780213" y="2633663"/>
          <p14:tracePt t="34505" x="6770688" y="2643188"/>
          <p14:tracePt t="34538" x="6762750" y="2643188"/>
          <p14:tracePt t="34546" x="6754813" y="2643188"/>
          <p14:tracePt t="34578" x="6745288" y="2643188"/>
          <p14:tracePt t="34602" x="6737350" y="2643188"/>
          <p14:tracePt t="34786" x="6719888" y="2643188"/>
          <p14:tracePt t="34793" x="6711950" y="2643188"/>
          <p14:tracePt t="34809" x="6686550" y="2643188"/>
          <p14:tracePt t="34833" x="6669088" y="2651125"/>
          <p14:tracePt t="35089" x="6653213" y="2660650"/>
          <p14:tracePt t="35098" x="6643688" y="2660650"/>
          <p14:tracePt t="35106" x="6635750" y="2660650"/>
          <p14:tracePt t="35122" x="6618288" y="2660650"/>
          <p14:tracePt t="35140" x="6610350" y="2660650"/>
          <p14:tracePt t="35154" x="6600825" y="2660650"/>
          <p14:tracePt t="35170" x="6584950" y="2660650"/>
          <p14:tracePt t="35188" x="6575425" y="2660650"/>
          <p14:tracePt t="35204" x="6567488" y="2660650"/>
          <p14:tracePt t="35221" x="6559550" y="2660650"/>
          <p14:tracePt t="35238" x="6534150" y="2660650"/>
          <p14:tracePt t="35253" x="6516688" y="2660650"/>
          <p14:tracePt t="35270" x="6491288" y="2660650"/>
          <p14:tracePt t="35287" x="6483350" y="2660650"/>
          <p14:tracePt t="35337" x="6473825" y="2660650"/>
          <p14:tracePt t="35346" x="6456363" y="2660650"/>
          <p14:tracePt t="35371" x="6448425" y="2660650"/>
          <p14:tracePt t="35378" x="6440488" y="2660650"/>
          <p14:tracePt t="35391" x="6430963" y="2660650"/>
          <p14:tracePt t="35393" x="6423025" y="2660650"/>
          <p14:tracePt t="35403" x="6415088" y="2660650"/>
          <p14:tracePt t="35422" x="6380163" y="2660650"/>
          <p14:tracePt t="35437" x="6338888" y="2660650"/>
          <p14:tracePt t="35454" x="6253163" y="2625725"/>
          <p14:tracePt t="35471" x="6202363" y="2617788"/>
          <p14:tracePt t="35488" x="6134100" y="2608263"/>
          <p14:tracePt t="35490" x="6126163" y="2608263"/>
          <p14:tracePt t="35504" x="6108700" y="2608263"/>
          <p14:tracePt t="35521" x="6083300" y="2608263"/>
          <p14:tracePt t="35523" x="6065838" y="2608263"/>
          <p14:tracePt t="35538" x="6032500" y="2600325"/>
          <p14:tracePt t="35558" x="6007100" y="2600325"/>
          <p14:tracePt t="35571" x="5989638" y="2600325"/>
          <p14:tracePt t="35587" x="5972175" y="2600325"/>
          <p14:tracePt t="35604" x="5964238" y="2600325"/>
          <p14:tracePt t="35626" x="5956300" y="2600325"/>
          <p14:tracePt t="35642" x="5946775" y="2600325"/>
          <p14:tracePt t="35654" x="5938838" y="2600325"/>
          <p14:tracePt t="35672" x="5930900" y="2600325"/>
          <p14:tracePt t="35688" x="5913438" y="2600325"/>
          <p14:tracePt t="35866" x="5905500" y="2600325"/>
          <p14:tracePt t="36033" x="5905500" y="2592388"/>
          <p14:tracePt t="36041" x="5938838" y="2592388"/>
          <p14:tracePt t="36053" x="5972175" y="2592388"/>
          <p14:tracePt t="36070" x="6015038" y="2592388"/>
          <p14:tracePt t="36087" x="6057900" y="2592388"/>
          <p14:tracePt t="36089" x="6083300" y="2592388"/>
          <p14:tracePt t="36104" x="6100763" y="2592388"/>
          <p14:tracePt t="36105" x="6116638" y="2592388"/>
          <p14:tracePt t="36120" x="6134100" y="2592388"/>
          <p14:tracePt t="36138" x="6159500" y="2592388"/>
          <p14:tracePt t="36154" x="6176963" y="2592388"/>
          <p14:tracePt t="36155" x="6184900" y="2592388"/>
          <p14:tracePt t="36171" x="6194425" y="2592388"/>
          <p14:tracePt t="36187" x="6202363" y="2592388"/>
          <p14:tracePt t="36203" x="6219825" y="2592388"/>
          <p14:tracePt t="36222" x="6235700" y="2592388"/>
          <p14:tracePt t="36237" x="6253163" y="2592388"/>
          <p14:tracePt t="36258" x="6261100" y="2592388"/>
          <p14:tracePt t="36270" x="6270625" y="2592388"/>
          <p14:tracePt t="36288" x="6278563" y="2592388"/>
          <p14:tracePt t="36304" x="6286500" y="2592388"/>
          <p14:tracePt t="36308" x="6296025" y="2592388"/>
          <p14:tracePt t="36322" x="6303963" y="2592388"/>
          <p14:tracePt t="36338" x="6311900" y="2592388"/>
          <p14:tracePt t="36355" x="6321425" y="2592388"/>
          <p14:tracePt t="36746" x="6329363" y="2592388"/>
          <p14:tracePt t="37665" x="6354763" y="2592388"/>
          <p14:tracePt t="37682" x="6364288" y="2592388"/>
          <p14:tracePt t="37690" x="6380163" y="2592388"/>
          <p14:tracePt t="37703" x="6389688" y="2592388"/>
          <p14:tracePt t="37719" x="6405563" y="2592388"/>
          <p14:tracePt t="37736" x="6415088" y="2592388"/>
          <p14:tracePt t="37753" x="6423025" y="2592388"/>
          <p14:tracePt t="37754" x="6430963" y="2592388"/>
          <p14:tracePt t="37770" x="6456363" y="2592388"/>
          <p14:tracePt t="37802" x="6473825" y="2582863"/>
          <p14:tracePt t="37818" x="6483350" y="2582863"/>
          <p14:tracePt t="37833" x="6491288" y="2582863"/>
          <p14:tracePt t="41099" x="6508750" y="2582863"/>
          <p14:tracePt t="41105" x="6524625" y="2582863"/>
          <p14:tracePt t="41118" x="6559550" y="2582863"/>
          <p14:tracePt t="41135" x="6592888" y="2582863"/>
          <p14:tracePt t="41151" x="6618288" y="2582863"/>
          <p14:tracePt t="41169" x="6661150" y="2582863"/>
          <p14:tracePt t="41171" x="6686550" y="2582863"/>
          <p14:tracePt t="41185" x="6711950" y="2582863"/>
          <p14:tracePt t="41187" x="6754813" y="2582863"/>
          <p14:tracePt t="41202" x="6797675" y="2582863"/>
          <p14:tracePt t="41202" x="6838950" y="2582863"/>
          <p14:tracePt t="41221" x="6932613" y="2582863"/>
          <p14:tracePt t="41234" x="7008813" y="2582863"/>
          <p14:tracePt t="41252" x="7043738" y="2582863"/>
          <p14:tracePt t="41268" x="7059613" y="2582863"/>
          <p14:tracePt t="41284" x="7069138" y="2582863"/>
          <p14:tracePt t="41301" x="7077075" y="2582863"/>
          <p14:tracePt t="41318" x="7119938" y="2582863"/>
          <p14:tracePt t="41335" x="7204075" y="2582863"/>
          <p14:tracePt t="41352" x="7289800" y="2582863"/>
          <p14:tracePt t="41368" x="7366000" y="2582863"/>
          <p14:tracePt t="41371" x="7400925" y="2574925"/>
          <p14:tracePt t="41386" x="7408863" y="2574925"/>
          <p14:tracePt t="41387" x="7434263" y="2574925"/>
          <p14:tracePt t="41403" x="7442200" y="2574925"/>
          <p14:tracePt t="41404" x="7442200" y="2566988"/>
          <p14:tracePt t="41418" x="7459663" y="2566988"/>
          <p14:tracePt t="41435" x="7493000" y="2566988"/>
          <p14:tracePt t="41451" x="7510463" y="2566988"/>
          <p14:tracePt t="41469" x="7535863" y="2566988"/>
          <p14:tracePt t="41486" x="7578725" y="2566988"/>
          <p14:tracePt t="41501" x="7646988" y="2566988"/>
          <p14:tracePt t="41518" x="7723188" y="2566988"/>
          <p14:tracePt t="41536" x="7773988" y="2566988"/>
          <p14:tracePt t="41538" x="7799388" y="2566988"/>
          <p14:tracePt t="41552" x="7816850" y="2566988"/>
          <p14:tracePt t="41568" x="7850188" y="2566988"/>
          <p14:tracePt t="41584" x="7850188" y="2557463"/>
          <p14:tracePt t="41714" x="7842250" y="2557463"/>
          <p14:tracePt t="41722" x="7807325" y="2557463"/>
          <p14:tracePt t="41735" x="7766050" y="2557463"/>
          <p14:tracePt t="41752" x="7697788" y="2557463"/>
          <p14:tracePt t="41768" x="7612063" y="2557463"/>
          <p14:tracePt t="41784" x="7518400" y="2557463"/>
          <p14:tracePt t="41803" x="7340600" y="2574925"/>
          <p14:tracePt t="41818" x="7297738" y="2600325"/>
          <p14:tracePt t="41820" x="7246938" y="2600325"/>
          <p14:tracePt t="41835" x="7188200" y="2608263"/>
          <p14:tracePt t="41851" x="7153275" y="2617788"/>
          <p14:tracePt t="41868" x="7137400" y="2617788"/>
          <p14:tracePt t="41885" x="7102475" y="2617788"/>
          <p14:tracePt t="41904" x="7069138" y="2617788"/>
          <p14:tracePt t="41907" x="7051675" y="2617788"/>
          <p14:tracePt t="41918" x="7043738" y="2617788"/>
          <p14:tracePt t="41935" x="7018338" y="2617788"/>
          <p14:tracePt t="41951" x="7000875" y="2617788"/>
          <p14:tracePt t="41968" x="6992938" y="2617788"/>
          <p14:tracePt t="42074" x="6975475" y="2617788"/>
          <p14:tracePt t="42082" x="6950075" y="2617788"/>
          <p14:tracePt t="42090" x="6942138" y="2617788"/>
          <p14:tracePt t="42101" x="6915150" y="2617788"/>
          <p14:tracePt t="42118" x="6899275" y="2617788"/>
          <p14:tracePt t="42134" x="6873875" y="2617788"/>
          <p14:tracePt t="42151" x="6838950" y="2617788"/>
          <p14:tracePt t="42169" x="6831013" y="2617788"/>
          <p14:tracePt t="42184" x="6813550" y="2617788"/>
          <p14:tracePt t="42202" x="6805613" y="2617788"/>
          <p14:tracePt t="42219" x="6797675" y="2617788"/>
          <p14:tracePt t="42235" x="6770688" y="2608263"/>
          <p14:tracePt t="42251" x="6762750" y="2608263"/>
          <p14:tracePt t="42267" x="6754813" y="2608263"/>
          <p14:tracePt t="42284" x="6737350" y="2608263"/>
          <p14:tracePt t="42481" x="6711950" y="2608263"/>
          <p14:tracePt t="42506" x="6704013" y="2608263"/>
          <p14:tracePt t="42513" x="6686550" y="2608263"/>
          <p14:tracePt t="42521" x="6686550" y="2600325"/>
          <p14:tracePt t="42585" x="6678613" y="2600325"/>
          <p14:tracePt t="42593" x="6669088" y="2600325"/>
          <p14:tracePt t="42601" x="6661150" y="2600325"/>
          <p14:tracePt t="42803" x="6653213" y="2600325"/>
          <p14:tracePt t="42810" x="6643688" y="2600325"/>
          <p14:tracePt t="42820" x="6635750" y="2600325"/>
          <p14:tracePt t="42835" x="6618288" y="2600325"/>
          <p14:tracePt t="42836" x="6610350" y="2600325"/>
          <p14:tracePt t="42850" x="6592888" y="2600325"/>
          <p14:tracePt t="42897" x="6584950" y="2600325"/>
          <p14:tracePt t="42922" x="6559550" y="2600325"/>
          <p14:tracePt t="42929" x="6550025" y="2600325"/>
          <p14:tracePt t="42937" x="6524625" y="2600325"/>
          <p14:tracePt t="42951" x="6516688" y="2600325"/>
          <p14:tracePt t="42968" x="6473825" y="2600325"/>
          <p14:tracePt t="42985" x="6448425" y="2592388"/>
          <p14:tracePt t="42987" x="6440488" y="2592388"/>
          <p14:tracePt t="43000" x="6430963" y="2592388"/>
          <p14:tracePt t="43018" x="6405563" y="2592388"/>
          <p14:tracePt t="43035" x="6380163" y="2592388"/>
          <p14:tracePt t="43050" x="6364288" y="2592388"/>
          <p14:tracePt t="43067" x="6346825" y="2592388"/>
          <p14:tracePt t="43083" x="6338888" y="2592388"/>
          <p14:tracePt t="43100" x="6338888" y="2582863"/>
          <p14:tracePt t="43121" x="6329363" y="2574925"/>
          <p14:tracePt t="43162" x="6321425" y="2574925"/>
          <p14:tracePt t="43178" x="6303963" y="2574925"/>
          <p14:tracePt t="43194" x="6286500" y="2574925"/>
          <p14:tracePt t="43210" x="6286500" y="2566988"/>
          <p14:tracePt t="43697" x="6321425" y="2566988"/>
          <p14:tracePt t="43706" x="6364288" y="2566988"/>
          <p14:tracePt t="43717" x="6405563" y="2566988"/>
          <p14:tracePt t="43733" x="6491288" y="2566988"/>
          <p14:tracePt t="43750" x="6592888" y="2566988"/>
          <p14:tracePt t="43767" x="6686550" y="2566988"/>
          <p14:tracePt t="43784" x="6770688" y="2566988"/>
          <p14:tracePt t="43801" x="6899275" y="2566988"/>
          <p14:tracePt t="43802" x="6942138" y="2566988"/>
          <p14:tracePt t="43817" x="6983413" y="2566988"/>
          <p14:tracePt t="43818" x="7034213" y="2566988"/>
          <p14:tracePt t="43834" x="7085013" y="2566988"/>
          <p14:tracePt t="43850" x="7188200" y="2566988"/>
          <p14:tracePt t="43867" x="7323138" y="2566988"/>
          <p14:tracePt t="43884" x="7383463" y="2566988"/>
          <p14:tracePt t="43900" x="7459663" y="2566988"/>
          <p14:tracePt t="43917" x="7527925" y="2566988"/>
          <p14:tracePt t="43935" x="7596188" y="2566988"/>
          <p14:tracePt t="43951" x="7662863" y="2566988"/>
          <p14:tracePt t="43967" x="7715250" y="2566988"/>
          <p14:tracePt t="43984" x="7781925" y="2566988"/>
          <p14:tracePt t="44002" x="7875588" y="2566988"/>
          <p14:tracePt t="44019" x="7926388" y="2566988"/>
          <p14:tracePt t="44034" x="7943850" y="2566988"/>
          <p14:tracePt t="44052" x="7977188" y="2566988"/>
          <p14:tracePt t="44067" x="7994650" y="2566988"/>
          <p14:tracePt t="44084" x="8045450" y="2566988"/>
          <p14:tracePt t="44101" x="8105775" y="2566988"/>
          <p14:tracePt t="44117" x="8199438" y="2566988"/>
          <p14:tracePt t="44134" x="8283575" y="2566988"/>
          <p14:tracePt t="44151" x="8351838" y="2566988"/>
          <p14:tracePt t="44167" x="8394700" y="2566988"/>
          <p14:tracePt t="44184" x="8420100" y="2566988"/>
          <p14:tracePt t="44202" x="8488363" y="2566988"/>
          <p14:tracePt t="44221" x="8580438" y="2566988"/>
          <p14:tracePt t="44235" x="8623300" y="2566988"/>
          <p14:tracePt t="44237" x="8674100" y="2566988"/>
          <p14:tracePt t="44251" x="8777288" y="2566988"/>
          <p14:tracePt t="44267" x="8869363" y="2566988"/>
          <p14:tracePt t="44283" x="8929688" y="2566988"/>
          <p14:tracePt t="44300" x="8997950" y="2566988"/>
          <p14:tracePt t="44317" x="9074150" y="2566988"/>
          <p14:tracePt t="44333" x="9158288" y="2566988"/>
          <p14:tracePt t="44350" x="9244013" y="2566988"/>
          <p14:tracePt t="44366" x="9337675" y="2566988"/>
          <p14:tracePt t="44383" x="9421813" y="2566988"/>
          <p14:tracePt t="44401" x="9507538" y="2566988"/>
          <p14:tracePt t="44402" x="9550400" y="2566988"/>
          <p14:tracePt t="44418" x="9591675" y="2566988"/>
          <p14:tracePt t="44419" x="9626600" y="2566988"/>
          <p14:tracePt t="44437" x="9710738" y="2566988"/>
          <p14:tracePt t="44445" x="9771063" y="2566988"/>
          <p14:tracePt t="44452" x="9829800" y="2566988"/>
          <p14:tracePt t="44467" x="9898063" y="2566988"/>
          <p14:tracePt t="44469" x="9940925" y="2566988"/>
          <p14:tracePt t="44483" x="10009188" y="2566988"/>
          <p14:tracePt t="44500" x="10042525" y="2566988"/>
          <p14:tracePt t="44517" x="10085388" y="2566988"/>
          <p14:tracePt t="44533" x="10118725" y="2566988"/>
          <p14:tracePt t="44551" x="10136188" y="2566988"/>
          <p14:tracePt t="44675" x="10110788" y="2566988"/>
          <p14:tracePt t="44684" x="10050463" y="2574925"/>
          <p14:tracePt t="44700" x="9847263" y="2608263"/>
          <p14:tracePt t="44717" x="9617075" y="2643188"/>
          <p14:tracePt t="44733" x="9251950" y="2693988"/>
          <p14:tracePt t="44749" x="8699500" y="2693988"/>
          <p14:tracePt t="44767" x="8181975" y="2693988"/>
          <p14:tracePt t="44783" x="7715250" y="2693988"/>
          <p14:tracePt t="44800" x="7246938" y="2693988"/>
          <p14:tracePt t="44817" x="6584950" y="2778125"/>
          <p14:tracePt t="44819" x="6142038" y="2838450"/>
          <p14:tracePt t="44834" x="5394325" y="2932113"/>
          <p14:tracePt t="44864" x="4511675" y="3067050"/>
          <p14:tracePt t="44872" x="4349750" y="3067050"/>
          <p14:tracePt t="44883" x="4086225" y="3084513"/>
          <p14:tracePt t="44899" x="3883025" y="3109913"/>
          <p14:tracePt t="44916" x="3729038" y="3109913"/>
          <p14:tracePt t="44932" x="3568700" y="3109913"/>
          <p14:tracePt t="44950" x="3441700" y="3109913"/>
          <p14:tracePt t="44967" x="3287713" y="3109913"/>
          <p14:tracePt t="44984" x="3168650" y="3109913"/>
          <p14:tracePt t="45000" x="3024188" y="3109913"/>
          <p14:tracePt t="45017" x="2786063" y="3109913"/>
          <p14:tracePt t="45033" x="2701925" y="3109913"/>
          <p14:tracePt t="45050" x="2574925" y="3109913"/>
          <p14:tracePt t="45050" x="2540000" y="3109913"/>
          <p14:tracePt t="45066" x="2506663" y="3109913"/>
          <p14:tracePt t="45067" x="2497138" y="3109913"/>
          <p14:tracePt t="45114" x="2481263" y="3109913"/>
          <p14:tracePt t="45122" x="2463800" y="3119438"/>
          <p14:tracePt t="45134" x="2420938" y="3127375"/>
          <p14:tracePt t="45150" x="2379663" y="3135313"/>
          <p14:tracePt t="45166" x="2319338" y="3152775"/>
          <p14:tracePt t="45183" x="2301875" y="3152775"/>
          <p14:tracePt t="45313" x="2319338" y="3152775"/>
          <p14:tracePt t="45321" x="2344738" y="3152775"/>
          <p14:tracePt t="45333" x="2370138" y="3144838"/>
          <p14:tracePt t="45350" x="2387600" y="3135313"/>
          <p14:tracePt t="45366" x="2405063" y="3135313"/>
          <p14:tracePt t="45642" x="2420938" y="3127375"/>
          <p14:tracePt t="45651" x="2438400" y="3119438"/>
          <p14:tracePt t="45668" x="2446338" y="3109913"/>
          <p14:tracePt t="45987" x="2446338" y="3101975"/>
          <p14:tracePt t="45994" x="2420938" y="3101975"/>
          <p14:tracePt t="46002" x="2387600" y="3084513"/>
          <p14:tracePt t="46017" x="2370138" y="3076575"/>
          <p14:tracePt t="46019" x="2352675" y="3076575"/>
          <p14:tracePt t="46033" x="2336800" y="3067050"/>
          <p14:tracePt t="46049" x="2301875" y="3067050"/>
          <p14:tracePt t="46130" x="2293938" y="3059113"/>
          <p14:tracePt t="46138" x="2276475" y="3041650"/>
          <p14:tracePt t="46161" x="2260600" y="3041650"/>
          <p14:tracePt t="46169" x="2251075" y="3041650"/>
          <p14:tracePt t="46194" x="2243138" y="3041650"/>
          <p14:tracePt t="46202" x="2235200" y="3041650"/>
          <p14:tracePt t="46218" x="2225675" y="3033713"/>
          <p14:tracePt t="46235" x="2217738" y="3033713"/>
          <p14:tracePt t="46258" x="2208213" y="3033713"/>
          <p14:tracePt t="46634" x="2217738" y="3033713"/>
          <p14:tracePt t="46650" x="2225675" y="3033713"/>
          <p14:tracePt t="46658" x="2235200" y="3033713"/>
          <p14:tracePt t="46667" x="2243138" y="3033713"/>
          <p14:tracePt t="46682" x="2260600" y="3033713"/>
          <p14:tracePt t="46699" x="2268538" y="3033713"/>
          <p14:tracePt t="46716" x="2293938" y="3033713"/>
          <p14:tracePt t="46733" x="2301875" y="3033713"/>
          <p14:tracePt t="46749" x="2319338" y="3033713"/>
          <p14:tracePt t="46767" x="2336800" y="3033713"/>
          <p14:tracePt t="46782" x="2352675" y="3033713"/>
          <p14:tracePt t="46800" x="2379663" y="3016250"/>
          <p14:tracePt t="46803" x="2395538" y="3016250"/>
          <p14:tracePt t="46816" x="2405063" y="3016250"/>
          <p14:tracePt t="46832" x="2430463" y="3016250"/>
          <p14:tracePt t="46851" x="2463800" y="3008313"/>
          <p14:tracePt t="46866" x="2471738" y="3008313"/>
          <p14:tracePt t="46867" x="2489200" y="3008313"/>
          <p14:tracePt t="46883" x="2489200" y="3000375"/>
          <p14:tracePt t="46884" x="2506663" y="3000375"/>
          <p14:tracePt t="46900" x="2532063" y="3000375"/>
          <p14:tracePt t="46911" x="2557463" y="3000375"/>
          <p14:tracePt t="46922" x="2565400" y="3000375"/>
          <p14:tracePt t="46932" x="2590800" y="3000375"/>
          <p14:tracePt t="46949" x="2608263" y="3000375"/>
          <p14:tracePt t="46978" x="2616200" y="3000375"/>
          <p14:tracePt t="46986" x="2625725" y="3000375"/>
          <p14:tracePt t="46999" x="2633663" y="3000375"/>
          <p14:tracePt t="47015" x="2651125" y="3000375"/>
          <p14:tracePt t="47032" x="2659063" y="3000375"/>
          <p14:tracePt t="49905" x="2668588" y="3000375"/>
          <p14:tracePt t="49953" x="2684463" y="3000375"/>
          <p14:tracePt t="49962" x="2693988" y="3000375"/>
          <p14:tracePt t="49977" x="2719388" y="3000375"/>
          <p14:tracePt t="49988" x="2727325" y="3000375"/>
          <p14:tracePt t="50002" x="2735263" y="3000375"/>
          <p14:tracePt t="50014" x="2752725" y="3000375"/>
          <p14:tracePt t="50031" x="2770188" y="3000375"/>
          <p14:tracePt t="50047" x="2803525" y="3000375"/>
          <p14:tracePt t="50064" x="2828925" y="3000375"/>
          <p14:tracePt t="50081" x="2854325" y="3000375"/>
          <p14:tracePt t="50082" x="2871788" y="3000375"/>
          <p14:tracePt t="50099" x="2897188" y="3000375"/>
          <p14:tracePt t="50114" x="2914650" y="3000375"/>
          <p14:tracePt t="50116" x="2922588" y="3000375"/>
          <p14:tracePt t="50131" x="2930525" y="3000375"/>
          <p14:tracePt t="50147" x="2940050" y="3000375"/>
          <p14:tracePt t="50165" x="2947988" y="3000375"/>
          <p14:tracePt t="51578" x="2965450" y="3000375"/>
          <p14:tracePt t="51585" x="2998788" y="3000375"/>
          <p14:tracePt t="51617" x="3008313" y="3000375"/>
          <p14:tracePt t="51625" x="3024188" y="3000375"/>
          <p14:tracePt t="51642" x="3033713" y="3000375"/>
          <p14:tracePt t="51649" x="3041650" y="3000375"/>
          <p14:tracePt t="51663" x="3067050" y="3000375"/>
          <p14:tracePt t="51680" x="3100388" y="3000375"/>
          <p14:tracePt t="51701" x="3178175" y="3000375"/>
          <p14:tracePt t="51713" x="3203575" y="3000375"/>
          <p14:tracePt t="51715" x="3219450" y="3000375"/>
          <p14:tracePt t="51732" x="3262313" y="3000375"/>
          <p14:tracePt t="51747" x="3348038" y="3000375"/>
          <p14:tracePt t="51763" x="3424238" y="3000375"/>
          <p14:tracePt t="51780" x="3508375" y="3000375"/>
          <p14:tracePt t="51797" x="3611563" y="3000375"/>
          <p14:tracePt t="51813" x="3729038" y="3000375"/>
          <p14:tracePt t="51830" x="3814763" y="3000375"/>
          <p14:tracePt t="51846" x="3883025" y="3000375"/>
          <p14:tracePt t="51863" x="4010025" y="2974975"/>
          <p14:tracePt t="51866" x="4070350" y="2974975"/>
          <p14:tracePt t="51882" x="4214813" y="2974975"/>
          <p14:tracePt t="51898" x="4384675" y="2974975"/>
          <p14:tracePt t="51913" x="4460875" y="2974975"/>
          <p14:tracePt t="51914" x="4545013" y="2974975"/>
          <p14:tracePt t="51930" x="4630738" y="2974975"/>
          <p14:tracePt t="51932" x="4714875" y="2974975"/>
          <p14:tracePt t="51946" x="4884738" y="2974975"/>
          <p14:tracePt t="51963" x="5021263" y="2974975"/>
          <p14:tracePt t="51980" x="5165725" y="2974975"/>
          <p14:tracePt t="51996" x="5259388" y="2974975"/>
          <p14:tracePt t="52013" x="5318125" y="2974975"/>
          <p14:tracePt t="52030" x="5368925" y="2965450"/>
          <p14:tracePt t="52046" x="5421313" y="2965450"/>
          <p14:tracePt t="52063" x="5548313" y="2965450"/>
          <p14:tracePt t="52080" x="5700713" y="2965450"/>
          <p14:tracePt t="52082" x="5776913" y="2965450"/>
          <p14:tracePt t="52100" x="5930900" y="2965450"/>
          <p14:tracePt t="52113" x="6015038" y="2974975"/>
          <p14:tracePt t="52115" x="6091238" y="2990850"/>
          <p14:tracePt t="52130" x="6159500" y="2990850"/>
          <p14:tracePt t="52132" x="6219825" y="3000375"/>
          <p14:tracePt t="52151" x="6329363" y="3016250"/>
          <p14:tracePt t="52153" x="6389688" y="3025775"/>
          <p14:tracePt t="52163" x="6423025" y="3025775"/>
          <p14:tracePt t="52181" x="6550025" y="3041650"/>
          <p14:tracePt t="52197" x="6711950" y="3067050"/>
          <p14:tracePt t="52213" x="6823075" y="3084513"/>
          <p14:tracePt t="52230" x="6958013" y="3084513"/>
          <p14:tracePt t="52247" x="7008813" y="3084513"/>
          <p14:tracePt t="52251" x="7034213" y="3084513"/>
          <p14:tracePt t="52264" x="7051675" y="3084513"/>
          <p14:tracePt t="52280" x="7112000" y="3084513"/>
          <p14:tracePt t="52299" x="7188200" y="3076575"/>
          <p14:tracePt t="52315" x="7246938" y="3059113"/>
          <p14:tracePt t="52331" x="7272338" y="3059113"/>
          <p14:tracePt t="52333" x="7307263" y="3041650"/>
          <p14:tracePt t="52346" x="7323138" y="3041650"/>
          <p14:tracePt t="52364" x="7366000" y="3025775"/>
          <p14:tracePt t="52380" x="7383463" y="3025775"/>
          <p14:tracePt t="52397" x="7434263" y="3016250"/>
          <p14:tracePt t="52414" x="7467600" y="3016250"/>
          <p14:tracePt t="52433" x="7502525" y="3016250"/>
          <p14:tracePt t="52434" x="7527925" y="3016250"/>
          <p14:tracePt t="52447" x="7553325" y="3016250"/>
          <p14:tracePt t="52463" x="7578725" y="3016250"/>
          <p14:tracePt t="52480" x="7612063" y="3016250"/>
          <p14:tracePt t="52482" x="7621588" y="3016250"/>
          <p14:tracePt t="52497" x="7629525" y="3016250"/>
          <p14:tracePt t="52651" x="7612063" y="3000375"/>
          <p14:tracePt t="52657" x="7561263" y="2990850"/>
          <p14:tracePt t="52666" x="7527925" y="2982913"/>
          <p14:tracePt t="52679" x="7477125" y="2957513"/>
          <p14:tracePt t="52698" x="7323138" y="2922588"/>
          <p14:tracePt t="52714" x="7289800" y="2906713"/>
          <p14:tracePt t="52715" x="7246938" y="2906713"/>
          <p14:tracePt t="52731" x="7162800" y="2897188"/>
          <p14:tracePt t="52747" x="7102475" y="2897188"/>
          <p14:tracePt t="52749" x="7043738" y="2897188"/>
          <p14:tracePt t="52763" x="6899275" y="2897188"/>
          <p14:tracePt t="52780" x="6729413" y="2897188"/>
          <p14:tracePt t="52797" x="6575425" y="2897188"/>
          <p14:tracePt t="52813" x="6415088" y="2897188"/>
          <p14:tracePt t="52829" x="6329363" y="2897188"/>
          <p14:tracePt t="52846" x="6286500" y="2897188"/>
          <p14:tracePt t="52864" x="6245225" y="2897188"/>
          <p14:tracePt t="52866" x="6227763" y="2897188"/>
          <p14:tracePt t="52880" x="6219825" y="2897188"/>
          <p14:tracePt t="52897" x="6176963" y="2897188"/>
          <p14:tracePt t="52899" x="6151563" y="2897188"/>
          <p14:tracePt t="52914" x="6126163" y="2897188"/>
          <p14:tracePt t="52915" x="6083300" y="2897188"/>
          <p14:tracePt t="52931" x="6057900" y="2897188"/>
          <p14:tracePt t="52932" x="6015038" y="2897188"/>
          <p14:tracePt t="52947" x="5972175" y="2897188"/>
          <p14:tracePt t="52948" x="5938838" y="2897188"/>
          <p14:tracePt t="52962" x="5895975" y="2897188"/>
          <p14:tracePt t="52980" x="5845175" y="2889250"/>
          <p14:tracePt t="52998" x="5819775" y="2889250"/>
          <p14:tracePt t="53013" x="5786438" y="2889250"/>
          <p14:tracePt t="53030" x="5751513" y="2889250"/>
          <p14:tracePt t="53046" x="5692775" y="2889250"/>
          <p14:tracePt t="53063" x="5649913" y="2889250"/>
          <p14:tracePt t="53080" x="5616575" y="2889250"/>
          <p14:tracePt t="53083" x="5599113" y="2889250"/>
          <p14:tracePt t="53096" x="5581650" y="2889250"/>
          <p14:tracePt t="53114" x="5573713" y="2889250"/>
          <p14:tracePt t="53115" x="5565775" y="2889250"/>
          <p14:tracePt t="53130" x="5556250" y="2889250"/>
          <p14:tracePt t="53131" x="5548313" y="2889250"/>
          <p14:tracePt t="53147" x="5538788" y="2889250"/>
          <p14:tracePt t="53166" x="5505450" y="2889250"/>
          <p14:tracePt t="53186" x="5472113" y="2889250"/>
          <p14:tracePt t="53196" x="5472113" y="2897188"/>
          <p14:tracePt t="53213" x="5446713" y="2906713"/>
          <p14:tracePt t="53232" x="5421313" y="2914650"/>
          <p14:tracePt t="53235" x="5411788" y="2914650"/>
          <p14:tracePt t="53246" x="5394325" y="2940050"/>
          <p14:tracePt t="53262" x="5378450" y="2940050"/>
          <p14:tracePt t="53282" x="5310188" y="2949575"/>
          <p14:tracePt t="53300" x="5292725" y="2949575"/>
          <p14:tracePt t="53314" x="5267325" y="2949575"/>
          <p14:tracePt t="53315" x="5259388" y="2949575"/>
          <p14:tracePt t="53331" x="5224463" y="2965450"/>
          <p14:tracePt t="53346" x="5216525" y="2965450"/>
          <p14:tracePt t="53363" x="5183188" y="2965450"/>
          <p14:tracePt t="53380" x="5173663" y="2965450"/>
          <p14:tracePt t="53397" x="5165725" y="2965450"/>
          <p14:tracePt t="53412" x="5140325" y="2965450"/>
          <p14:tracePt t="53430" x="5114925" y="2965450"/>
          <p14:tracePt t="53436" x="5097463" y="2965450"/>
          <p14:tracePt t="53446" x="5072063" y="2965450"/>
          <p14:tracePt t="53463" x="5038725" y="2965450"/>
          <p14:tracePt t="53480" x="5013325" y="2965450"/>
          <p14:tracePt t="53482" x="4995863" y="2965450"/>
          <p14:tracePt t="53497" x="4978400" y="2974975"/>
          <p14:tracePt t="53499" x="4962525" y="2974975"/>
          <p14:tracePt t="53513" x="4935538" y="2974975"/>
          <p14:tracePt t="53515" x="4919663" y="2974975"/>
          <p14:tracePt t="53530" x="4884738" y="2982913"/>
          <p14:tracePt t="53532" x="4808538" y="2982913"/>
          <p14:tracePt t="53546" x="4724400" y="2990850"/>
          <p14:tracePt t="53548" x="4638675" y="3016250"/>
          <p14:tracePt t="53564" x="4468813" y="3016250"/>
          <p14:tracePt t="53580" x="4324350" y="3016250"/>
          <p14:tracePt t="53597" x="4205288" y="3016250"/>
          <p14:tracePt t="53612" x="4121150" y="3016250"/>
          <p14:tracePt t="53630" x="4017963" y="3016250"/>
          <p14:tracePt t="53646" x="3890963" y="3016250"/>
          <p14:tracePt t="53663" x="3746500" y="3016250"/>
          <p14:tracePt t="53679" x="3594100" y="3016250"/>
          <p14:tracePt t="53697" x="3475038" y="3016250"/>
          <p14:tracePt t="53698" x="3414713" y="3016250"/>
          <p14:tracePt t="53713" x="3373438" y="3016250"/>
          <p14:tracePt t="53714" x="3305175" y="3016250"/>
          <p14:tracePt t="53729" x="3270250" y="3016250"/>
          <p14:tracePt t="53731" x="3244850" y="3016250"/>
          <p14:tracePt t="53747" x="3228975" y="3016250"/>
          <p14:tracePt t="53748" x="3203575" y="3016250"/>
          <p14:tracePt t="53763" x="3135313" y="3016250"/>
          <p14:tracePt t="53779" x="3067050" y="3016250"/>
          <p14:tracePt t="53796" x="3008313" y="3016250"/>
          <p14:tracePt t="53818" x="2947988" y="3016250"/>
          <p14:tracePt t="53833" x="2940050" y="3016250"/>
          <p14:tracePt t="53846" x="2930525" y="3016250"/>
          <p14:tracePt t="53930" x="2922588" y="3025775"/>
          <p14:tracePt t="54042" x="2947988" y="3025775"/>
          <p14:tracePt t="54050" x="2990850" y="3025775"/>
          <p14:tracePt t="54062" x="3016250" y="3025775"/>
          <p14:tracePt t="54082" x="3109913" y="3025775"/>
          <p14:tracePt t="54096" x="3127375" y="3025775"/>
          <p14:tracePt t="54114" x="3186113" y="3025775"/>
          <p14:tracePt t="54115" x="3219450" y="3025775"/>
          <p14:tracePt t="54131" x="3305175" y="3025775"/>
          <p14:tracePt t="54147" x="3363913" y="3033713"/>
          <p14:tracePt t="54148" x="3449638" y="3041650"/>
          <p14:tracePt t="54163" x="3533775" y="3041650"/>
          <p14:tracePt t="54165" x="3602038" y="3041650"/>
          <p14:tracePt t="54179" x="3756025" y="3076575"/>
          <p14:tracePt t="54196" x="3900488" y="3076575"/>
          <p14:tracePt t="54213" x="4052888" y="3076575"/>
          <p14:tracePt t="54229" x="4179888" y="3076575"/>
          <p14:tracePt t="54246" x="4256088" y="3076575"/>
          <p14:tracePt t="54263" x="4359275" y="3076575"/>
          <p14:tracePt t="54280" x="4460875" y="3076575"/>
          <p14:tracePt t="54285" x="4503738" y="3059113"/>
          <p14:tracePt t="54296" x="4537075" y="3059113"/>
          <p14:tracePt t="54313" x="4595813" y="3051175"/>
          <p14:tracePt t="54331" x="4757738" y="3008313"/>
          <p14:tracePt t="54349" x="4826000" y="3008313"/>
          <p14:tracePt t="54363" x="4851400" y="3000375"/>
          <p14:tracePt t="54365" x="4859338" y="3000375"/>
          <p14:tracePt t="54379" x="4902200" y="2982913"/>
          <p14:tracePt t="54396" x="4935538" y="2982913"/>
          <p14:tracePt t="54412" x="4962525" y="2982913"/>
          <p14:tracePt t="54429" x="4987925" y="2982913"/>
          <p14:tracePt t="54446" x="5013325" y="2982913"/>
          <p14:tracePt t="54463" x="5072063" y="2982913"/>
          <p14:tracePt t="54479" x="5114925" y="2990850"/>
          <p14:tracePt t="54482" x="5140325" y="2990850"/>
          <p14:tracePt t="54496" x="5183188" y="2990850"/>
          <p14:tracePt t="54512" x="5259388" y="3000375"/>
          <p14:tracePt t="54513" x="5302250" y="3016250"/>
          <p14:tracePt t="54530" x="5421313" y="3025775"/>
          <p14:tracePt t="54546" x="5480050" y="3025775"/>
          <p14:tracePt t="54547" x="5522913" y="3025775"/>
          <p14:tracePt t="54563" x="5565775" y="3025775"/>
          <p14:tracePt t="54564" x="5607050" y="3025775"/>
          <p14:tracePt t="54579" x="5675313" y="3025775"/>
          <p14:tracePt t="54596" x="5726113" y="3025775"/>
          <p14:tracePt t="54612" x="5761038" y="3025775"/>
          <p14:tracePt t="54629" x="5794375" y="3025775"/>
          <p14:tracePt t="54646" x="5811838" y="3025775"/>
          <p14:tracePt t="54663" x="5837238" y="3025775"/>
          <p14:tracePt t="54679" x="5862638" y="3025775"/>
          <p14:tracePt t="54682" x="5862638" y="3016250"/>
          <p14:tracePt t="54695" x="5888038" y="3008313"/>
          <p14:tracePt t="54714" x="5938838" y="3008313"/>
          <p14:tracePt t="54729" x="5956300" y="3008313"/>
          <p14:tracePt t="54730" x="5972175" y="3008313"/>
          <p14:tracePt t="54746" x="5997575" y="3008313"/>
          <p14:tracePt t="54748" x="6007100" y="3008313"/>
          <p14:tracePt t="54763" x="6032500" y="3008313"/>
          <p14:tracePt t="54779" x="6040438" y="3008313"/>
          <p14:tracePt t="54796" x="6065838" y="3008313"/>
          <p14:tracePt t="54812" x="6075363" y="3008313"/>
          <p14:tracePt t="54829" x="6100763" y="3008313"/>
          <p14:tracePt t="54846" x="6116638" y="3008313"/>
          <p14:tracePt t="55050" x="6083300" y="2990850"/>
          <p14:tracePt t="55058" x="6057900" y="2990850"/>
          <p14:tracePt t="55066" x="6032500" y="2982913"/>
          <p14:tracePt t="55079" x="5972175" y="2982913"/>
          <p14:tracePt t="55095" x="5921375" y="2974975"/>
          <p14:tracePt t="55112" x="5870575" y="2965450"/>
          <p14:tracePt t="55114" x="5837238" y="2965450"/>
          <p14:tracePt t="55129" x="5768975" y="2949575"/>
          <p14:tracePt t="55145" x="5751513" y="2949575"/>
          <p14:tracePt t="55147" x="5726113" y="2940050"/>
          <p14:tracePt t="55162" x="5708650" y="2940050"/>
          <p14:tracePt t="55164" x="5692775" y="2940050"/>
          <p14:tracePt t="55179" x="5632450" y="2940050"/>
          <p14:tracePt t="55195" x="5573713" y="2940050"/>
          <p14:tracePt t="55212" x="5522913" y="2940050"/>
          <p14:tracePt t="55230" x="5487988" y="2940050"/>
          <p14:tracePt t="55249" x="5472113" y="2940050"/>
          <p14:tracePt t="55265" x="5454650" y="2940050"/>
          <p14:tracePt t="55282" x="5454650" y="2949575"/>
          <p14:tracePt t="55295" x="5437188" y="2949575"/>
          <p14:tracePt t="55312" x="5421313" y="2957513"/>
          <p14:tracePt t="55833" x="5437188" y="2957513"/>
          <p14:tracePt t="55841" x="5487988" y="2957513"/>
          <p14:tracePt t="55849" x="5556250" y="2957513"/>
          <p14:tracePt t="55861" x="5632450" y="2957513"/>
          <p14:tracePt t="55878" x="5768975" y="2957513"/>
          <p14:tracePt t="55894" x="5913438" y="2957513"/>
          <p14:tracePt t="55911" x="6083300" y="2957513"/>
          <p14:tracePt t="55928" x="6311900" y="2957513"/>
          <p14:tracePt t="55947" x="6626225" y="2965450"/>
          <p14:tracePt t="55963" x="6780213" y="2965450"/>
          <p14:tracePt t="55978" x="6838950" y="2965450"/>
          <p14:tracePt t="55980" x="6881813" y="2965450"/>
          <p14:tracePt t="55995" x="6950075" y="2965450"/>
          <p14:tracePt t="56011" x="7018338" y="2965450"/>
          <p14:tracePt t="56028" x="7059613" y="2965450"/>
          <p14:tracePt t="56045" x="7094538" y="2965450"/>
          <p14:tracePt t="56061" x="7137400" y="2965450"/>
          <p14:tracePt t="56078" x="7178675" y="2965450"/>
          <p14:tracePt t="56094" x="7204075" y="2965450"/>
          <p14:tracePt t="56111" x="7246938" y="2965450"/>
          <p14:tracePt t="56130" x="7281863" y="2965450"/>
          <p14:tracePt t="56146" x="7297738" y="2965450"/>
          <p14:tracePt t="56162" x="7307263" y="2965450"/>
          <p14:tracePt t="56163" x="7323138" y="2982913"/>
          <p14:tracePt t="56194" x="7332663" y="2982913"/>
          <p14:tracePt t="56202" x="7340600" y="2982913"/>
          <p14:tracePt t="56219" x="7348538" y="2982913"/>
          <p14:tracePt t="56231" x="7358063" y="2982913"/>
          <p14:tracePt t="56233" x="7366000" y="2982913"/>
          <p14:tracePt t="56244" x="7373938" y="2982913"/>
          <p14:tracePt t="56261" x="7400925" y="2982913"/>
          <p14:tracePt t="56279" x="7426325" y="2982913"/>
          <p14:tracePt t="56295" x="7442200" y="2982913"/>
          <p14:tracePt t="56297" x="7459663" y="2982913"/>
          <p14:tracePt t="56313" x="7467600" y="2982913"/>
          <p14:tracePt t="56328" x="7485063" y="2982913"/>
          <p14:tracePt t="56346" x="7502525" y="2974975"/>
          <p14:tracePt t="56362" x="7518400" y="2974975"/>
          <p14:tracePt t="56363" x="7527925" y="2965450"/>
          <p14:tracePt t="82602" x="7426325" y="2957513"/>
          <p14:tracePt t="82610" x="7297738" y="2940050"/>
          <p14:tracePt t="82617" x="7188200" y="2922588"/>
          <p14:tracePt t="82633" x="7085013" y="2914650"/>
          <p14:tracePt t="82633" x="6992938" y="2889250"/>
          <p14:tracePt t="82650" x="6881813" y="2881313"/>
          <p14:tracePt t="82652" x="6780213" y="2871788"/>
          <p14:tracePt t="82666" x="6704013" y="2855913"/>
          <p14:tracePt t="82668" x="6618288" y="2830513"/>
          <p14:tracePt t="82683" x="6524625" y="2805113"/>
          <p14:tracePt t="82699" x="6473825" y="2770188"/>
          <p14:tracePt t="82716" x="6456363" y="2770188"/>
          <p14:tracePt t="82733" x="6430963" y="2752725"/>
          <p14:tracePt t="82750" x="6423025" y="2744788"/>
          <p14:tracePt t="82766" x="6415088" y="2744788"/>
          <p14:tracePt t="82783" x="6405563" y="2744788"/>
          <p14:tracePt t="82799" x="6389688" y="2744788"/>
          <p14:tracePt t="82801" x="6372225" y="2744788"/>
          <p14:tracePt t="82818" x="6354763" y="2770188"/>
          <p14:tracePt t="82833" x="6354763" y="2778125"/>
          <p14:tracePt t="82852" x="6346825" y="2795588"/>
          <p14:tracePt t="82868" x="6261100" y="2830513"/>
          <p14:tracePt t="82884" x="6075363" y="2846388"/>
          <p14:tracePt t="82900" x="5880100" y="2846388"/>
          <p14:tracePt t="82917" x="5827713" y="2846388"/>
          <p14:tracePt t="82933" x="5819775" y="2846388"/>
          <p14:tracePt t="82951" x="5794375" y="2855913"/>
          <p14:tracePt t="82967" x="5776913" y="2871788"/>
          <p14:tracePt t="82983" x="5726113" y="2897188"/>
          <p14:tracePt t="83000" x="5657850" y="2940050"/>
          <p14:tracePt t="83016" x="5573713" y="2990850"/>
          <p14:tracePt t="83033" x="5487988" y="3051175"/>
          <p14:tracePt t="83054" x="5446713" y="3094038"/>
          <p14:tracePt t="83067" x="5429250" y="3094038"/>
          <p14:tracePt t="83069" x="5411788" y="3119438"/>
          <p14:tracePt t="83101" x="5353050" y="3254375"/>
          <p14:tracePt t="83106" x="5343525" y="3279775"/>
          <p14:tracePt t="83117" x="5318125" y="3348038"/>
          <p14:tracePt t="83133" x="5310188" y="3390900"/>
          <p14:tracePt t="83153" x="5310188" y="3424238"/>
          <p14:tracePt t="83167" x="5310188" y="3449638"/>
          <p14:tracePt t="83184" x="5394325" y="3492500"/>
          <p14:tracePt t="83201" x="5513388" y="3517900"/>
          <p14:tracePt t="83203" x="5573713" y="3517900"/>
          <p14:tracePt t="83216" x="5649913" y="3517900"/>
          <p14:tracePt t="83234" x="5802313" y="3517900"/>
          <p14:tracePt t="83235" x="5870575" y="3517900"/>
          <p14:tracePt t="83250" x="5972175" y="3517900"/>
          <p14:tracePt t="83251" x="6040438" y="3517900"/>
          <p14:tracePt t="83267" x="6126163" y="3517900"/>
          <p14:tracePt t="83268" x="6194425" y="3502025"/>
          <p14:tracePt t="83282" x="6311900" y="3484563"/>
          <p14:tracePt t="83300" x="6372225" y="3467100"/>
          <p14:tracePt t="83316" x="6405563" y="3449638"/>
          <p14:tracePt t="83333" x="6456363" y="3441700"/>
          <p14:tracePt t="83349" x="6542088" y="3433763"/>
          <p14:tracePt t="83366" x="6686550" y="3416300"/>
          <p14:tracePt t="83383" x="6831013" y="3416300"/>
          <p14:tracePt t="83400" x="6950075" y="3416300"/>
          <p14:tracePt t="83403" x="6975475" y="3416300"/>
          <p14:tracePt t="83417" x="7018338" y="3416300"/>
          <p14:tracePt t="83421" x="7051675" y="3416300"/>
          <p14:tracePt t="83434" x="7094538" y="3416300"/>
          <p14:tracePt t="83435" x="7127875" y="3416300"/>
          <p14:tracePt t="83450" x="7170738" y="3416300"/>
          <p14:tracePt t="83452" x="7204075" y="3416300"/>
          <p14:tracePt t="83467" x="7229475" y="3416300"/>
          <p14:tracePt t="83469" x="7264400" y="3416300"/>
          <p14:tracePt t="83482" x="7297738" y="3416300"/>
          <p14:tracePt t="83499" x="7348538" y="3416300"/>
          <p14:tracePt t="83516" x="7366000" y="3416300"/>
          <p14:tracePt t="83532" x="7391400" y="3416300"/>
          <p14:tracePt t="83549" x="7442200" y="3424238"/>
          <p14:tracePt t="83566" x="7477125" y="3441700"/>
          <p14:tracePt t="83583" x="7510463" y="3441700"/>
          <p14:tracePt t="83600" x="7553325" y="3441700"/>
          <p14:tracePt t="83602" x="7561263" y="3441700"/>
          <p14:tracePt t="83626" x="7578725" y="3441700"/>
          <p14:tracePt t="83642" x="7596188" y="3441700"/>
          <p14:tracePt t="83651" x="7621588" y="3441700"/>
          <p14:tracePt t="83666" x="7646988" y="3441700"/>
          <p14:tracePt t="83684" x="7688263" y="3441700"/>
          <p14:tracePt t="83686" x="7705725" y="3433763"/>
          <p14:tracePt t="83700" x="7773988" y="3408363"/>
          <p14:tracePt t="83716" x="7816850" y="3408363"/>
          <p14:tracePt t="83733" x="7842250" y="3408363"/>
          <p14:tracePt t="83749" x="7850188" y="3408363"/>
          <p14:tracePt t="83834" x="7824788" y="3408363"/>
          <p14:tracePt t="83842" x="7807325" y="3408363"/>
          <p14:tracePt t="83851" x="7766050" y="3408363"/>
          <p14:tracePt t="83867" x="7723188" y="3408363"/>
          <p14:tracePt t="83869" x="7688263" y="3408363"/>
          <p14:tracePt t="83883" x="7596188" y="3416300"/>
          <p14:tracePt t="83899" x="7510463" y="3416300"/>
          <p14:tracePt t="83917" x="7434263" y="3416300"/>
          <p14:tracePt t="83934" x="7358063" y="3416300"/>
          <p14:tracePt t="83951" x="7315200" y="3416300"/>
          <p14:tracePt t="83966" x="7307263" y="3416300"/>
          <p14:tracePt t="84050" x="7289800" y="3416300"/>
          <p14:tracePt t="84058" x="7281863" y="3424238"/>
          <p14:tracePt t="84067" x="7272338" y="3433763"/>
          <p14:tracePt t="84083" x="7264400" y="3433763"/>
          <p14:tracePt t="84099" x="7256463" y="3441700"/>
          <p14:tracePt t="84202" x="7272338" y="3441700"/>
          <p14:tracePt t="84210" x="7289800" y="3441700"/>
          <p14:tracePt t="84218" x="7323138" y="3441700"/>
          <p14:tracePt t="84232" x="7348538" y="3449638"/>
          <p14:tracePt t="84251" x="7400925" y="3449638"/>
          <p14:tracePt t="84266" x="7416800" y="3449638"/>
          <p14:tracePt t="84283" x="7477125" y="3449638"/>
          <p14:tracePt t="84285" x="7510463" y="3459163"/>
          <p14:tracePt t="84299" x="7561263" y="3459163"/>
          <p14:tracePt t="84316" x="7654925" y="3484563"/>
          <p14:tracePt t="84332" x="7816850" y="3509963"/>
          <p14:tracePt t="84349" x="7969250" y="3527425"/>
          <p14:tracePt t="84366" x="8105775" y="3535363"/>
          <p14:tracePt t="84382" x="8215313" y="3535363"/>
          <p14:tracePt t="84399" x="8308975" y="3535363"/>
          <p14:tracePt t="84402" x="8326438" y="3535363"/>
          <p14:tracePt t="84417" x="8343900" y="3535363"/>
          <p14:tracePt t="84642" x="8334375" y="3535363"/>
          <p14:tracePt t="84657" x="8291513" y="3535363"/>
          <p14:tracePt t="84666" x="8250238" y="3535363"/>
          <p14:tracePt t="84673" x="8207375" y="3535363"/>
          <p14:tracePt t="84684" x="8164513" y="3535363"/>
          <p14:tracePt t="84699" x="8062913" y="3535363"/>
          <p14:tracePt t="84716" x="7935913" y="3535363"/>
          <p14:tracePt t="84732" x="7875588" y="3535363"/>
          <p14:tracePt t="84749" x="7859713" y="3535363"/>
          <p14:tracePt t="86243" x="7807325" y="3535363"/>
          <p14:tracePt t="86249" x="7723188" y="3535363"/>
          <p14:tracePt t="86258" x="7654925" y="3535363"/>
          <p14:tracePt t="86265" x="7596188" y="3535363"/>
          <p14:tracePt t="86281" x="7518400" y="3535363"/>
          <p14:tracePt t="86298" x="7426325" y="3535363"/>
          <p14:tracePt t="86300" x="7400925" y="3535363"/>
          <p14:tracePt t="86314" x="7332663" y="3535363"/>
          <p14:tracePt t="86331" x="7289800" y="3535363"/>
          <p14:tracePt t="86347" x="7246938" y="3535363"/>
          <p14:tracePt t="86366" x="7162800" y="3527425"/>
          <p14:tracePt t="86381" x="7051675" y="3517900"/>
          <p14:tracePt t="86398" x="6915150" y="3492500"/>
          <p14:tracePt t="86415" x="6754813" y="3475038"/>
          <p14:tracePt t="86431" x="6600825" y="3459163"/>
          <p14:tracePt t="86459" x="6219825" y="3398838"/>
          <p14:tracePt t="86466" x="6116638" y="3382963"/>
          <p14:tracePt t="86482" x="6024563" y="3365500"/>
          <p14:tracePt t="86483" x="5930900" y="3355975"/>
          <p14:tracePt t="86498" x="5845175" y="3348038"/>
          <p14:tracePt t="86500" x="5761038" y="3322638"/>
          <p14:tracePt t="86515" x="5641975" y="3314700"/>
          <p14:tracePt t="86531" x="5538788" y="3314700"/>
          <p14:tracePt t="86548" x="5462588" y="3314700"/>
          <p14:tracePt t="86565" x="5353050" y="3314700"/>
          <p14:tracePt t="86582" x="5122863" y="3314700"/>
          <p14:tracePt t="86598" x="4749800" y="3314700"/>
          <p14:tracePt t="86615" x="4341813" y="3314700"/>
          <p14:tracePt t="86631" x="4010025" y="3314700"/>
          <p14:tracePt t="86648" x="3756025" y="3314700"/>
          <p14:tracePt t="86666" x="3602038" y="3314700"/>
          <p14:tracePt t="86668" x="3533775" y="3314700"/>
          <p14:tracePt t="86683" x="3432175" y="3314700"/>
          <p14:tracePt t="86684" x="3330575" y="3314700"/>
          <p14:tracePt t="86698" x="3203575" y="3330575"/>
          <p14:tracePt t="86700" x="3092450" y="3340100"/>
          <p14:tracePt t="86715" x="2863850" y="3390900"/>
          <p14:tracePt t="86732" x="2659063" y="3441700"/>
          <p14:tracePt t="86749" x="2506663" y="3467100"/>
          <p14:tracePt t="86766" x="2387600" y="3484563"/>
          <p14:tracePt t="86772" x="2327275" y="3492500"/>
          <p14:tracePt t="86782" x="2276475" y="3492500"/>
          <p14:tracePt t="86798" x="2116138" y="3492500"/>
          <p14:tracePt t="86815" x="1962150" y="3492500"/>
          <p14:tracePt t="86831" x="1843088" y="3502025"/>
          <p14:tracePt t="86849" x="1784350" y="3509963"/>
          <p14:tracePt t="86851" x="1766888" y="3527425"/>
          <p14:tracePt t="86864" x="1758950" y="3527425"/>
          <p14:tracePt t="86913" x="1698625" y="3560763"/>
          <p14:tracePt t="86914" x="1673225" y="3578225"/>
          <p14:tracePt t="86922" x="1673225" y="3586163"/>
          <p14:tracePt t="86932" x="1657350" y="3611563"/>
          <p14:tracePt t="86951" x="1622425" y="3629025"/>
          <p14:tracePt t="86965" x="1606550" y="3646488"/>
          <p14:tracePt t="86981" x="1589088" y="3654425"/>
          <p14:tracePt t="86998" x="1571625" y="3671888"/>
          <p14:tracePt t="87015" x="1563688" y="3679825"/>
          <p14:tracePt t="87032" x="1512888" y="3730625"/>
          <p14:tracePt t="87048" x="1470025" y="3763963"/>
          <p14:tracePt t="87065" x="1444625" y="3790950"/>
          <p14:tracePt t="87066" x="1444625" y="3798888"/>
          <p14:tracePt t="87081" x="1435100" y="3806825"/>
          <p14:tracePt t="87121" x="1435100" y="3816350"/>
          <p14:tracePt t="87154" x="1435100" y="3824288"/>
          <p14:tracePt t="87170" x="1444625" y="3824288"/>
          <p14:tracePt t="87187" x="1452563" y="3824288"/>
          <p14:tracePt t="87193" x="1470025" y="3824288"/>
          <p14:tracePt t="87202" x="1495425" y="3824288"/>
          <p14:tracePt t="87215" x="1520825" y="3824288"/>
          <p14:tracePt t="87231" x="1546225" y="3824288"/>
          <p14:tracePt t="87248" x="1571625" y="3824288"/>
          <p14:tracePt t="87265" x="1589088" y="3824288"/>
          <p14:tracePt t="87282" x="1597025" y="3824288"/>
          <p14:tracePt t="87299" x="1622425" y="3832225"/>
          <p14:tracePt t="87317" x="1639888" y="3849688"/>
          <p14:tracePt t="87338" x="1690688" y="3849688"/>
          <p14:tracePt t="87348" x="1708150" y="3857625"/>
          <p14:tracePt t="87365" x="1741488" y="3857625"/>
          <p14:tracePt t="87381" x="1776413" y="3857625"/>
          <p14:tracePt t="87398" x="1827213" y="3867150"/>
          <p14:tracePt t="87414" x="1903413" y="3883025"/>
          <p14:tracePt t="87437" x="2030413" y="3908425"/>
          <p14:tracePt t="87450" x="2098675" y="3917950"/>
          <p14:tracePt t="87465" x="2124075" y="3917950"/>
          <p14:tracePt t="87466" x="2149475" y="3925888"/>
          <p14:tracePt t="87482" x="2149475" y="3935413"/>
          <p14:tracePt t="87484" x="2157413" y="3935413"/>
          <p14:tracePt t="87498" x="2174875" y="3935413"/>
          <p14:tracePt t="87515" x="2192338" y="3935413"/>
          <p14:tracePt t="87516" x="2208213" y="3935413"/>
          <p14:tracePt t="87531" x="2225675" y="3943350"/>
          <p14:tracePt t="87547" x="2251075" y="3943350"/>
          <p14:tracePt t="87564" x="2268538" y="3943350"/>
          <p14:tracePt t="87581" x="2276475" y="3951288"/>
          <p14:tracePt t="87602" x="2286000" y="3951288"/>
          <p14:tracePt t="87810" x="2301875" y="3951288"/>
          <p14:tracePt t="87850" x="2311400" y="3951288"/>
          <p14:tracePt t="88178" x="2327275" y="3951288"/>
          <p14:tracePt t="88193" x="2336800" y="3951288"/>
          <p14:tracePt t="88210" x="2352675" y="3935413"/>
          <p14:tracePt t="88225" x="2362200" y="3925888"/>
          <p14:tracePt t="91163" x="2379663" y="3925888"/>
          <p14:tracePt t="91177" x="2387600" y="3925888"/>
          <p14:tracePt t="91193" x="2387600" y="3917950"/>
          <p14:tracePt t="91202" x="2395538" y="3917950"/>
          <p14:tracePt t="91978" x="2405063" y="3917950"/>
          <p14:tracePt t="91985" x="2413000" y="3917950"/>
          <p14:tracePt t="92001" x="2420938" y="3908425"/>
          <p14:tracePt t="92012" x="2430463" y="3908425"/>
          <p14:tracePt t="92030" x="2438400" y="3900488"/>
          <p14:tracePt t="92046" x="2446338" y="3900488"/>
          <p14:tracePt t="92063" x="2463800" y="3892550"/>
          <p14:tracePt t="92079" x="2471738" y="3892550"/>
          <p14:tracePt t="92095" x="2481263" y="3883025"/>
          <p14:tracePt t="92113" x="2489200" y="3883025"/>
          <p14:tracePt t="92130" x="2497138" y="3883025"/>
          <p14:tracePt t="92153" x="2506663" y="3883025"/>
          <p14:tracePt t="92164" x="2524125" y="3883025"/>
          <p14:tracePt t="92178" x="2532063" y="3883025"/>
          <p14:tracePt t="92196" x="2549525" y="3883025"/>
          <p14:tracePt t="92213" x="2565400" y="3883025"/>
          <p14:tracePt t="92229" x="2582863" y="3883025"/>
          <p14:tracePt t="92245" x="2590800" y="3883025"/>
          <p14:tracePt t="92262" x="2616200" y="3883025"/>
          <p14:tracePt t="92279" x="2625725" y="3883025"/>
          <p14:tracePt t="92281" x="2633663" y="3883025"/>
          <p14:tracePt t="92298" x="2641600" y="3883025"/>
          <p14:tracePt t="92312" x="2651125" y="3883025"/>
          <p14:tracePt t="92332" x="2659063" y="3883025"/>
          <p14:tracePt t="92378" x="2676525" y="3883025"/>
          <p14:tracePt t="92394" x="2684463" y="3883025"/>
          <p14:tracePt t="92418" x="2693988" y="3883025"/>
          <p14:tracePt t="92426" x="2709863" y="3883025"/>
          <p14:tracePt t="92442" x="2719388" y="3883025"/>
          <p14:tracePt t="92458" x="2727325" y="3883025"/>
          <p14:tracePt t="92466" x="2735263" y="3883025"/>
          <p14:tracePt t="92481" x="2744788" y="3883025"/>
          <p14:tracePt t="92498" x="2760663" y="3883025"/>
          <p14:tracePt t="92513" x="2778125" y="3883025"/>
          <p14:tracePt t="92531" x="2786063" y="3892550"/>
          <p14:tracePt t="92549" x="2803525" y="3900488"/>
          <p14:tracePt t="92564" x="2811463" y="3900488"/>
          <p14:tracePt t="92579" x="2828925" y="3900488"/>
          <p14:tracePt t="92595" x="2838450" y="3900488"/>
          <p14:tracePt t="92612" x="2846388" y="3900488"/>
          <p14:tracePt t="92629" x="2871788" y="3900488"/>
          <p14:tracePt t="92645" x="2897188" y="3900488"/>
          <p14:tracePt t="92662" x="2922588" y="3908425"/>
          <p14:tracePt t="92679" x="2955925" y="3908425"/>
          <p14:tracePt t="92695" x="2990850" y="3917950"/>
          <p14:tracePt t="92713" x="3084513" y="3917950"/>
          <p14:tracePt t="92731" x="3194050" y="3917950"/>
          <p14:tracePt t="92746" x="3279775" y="3917950"/>
          <p14:tracePt t="92747" x="3355975" y="3917950"/>
          <p14:tracePt t="92765" x="3525838" y="3883025"/>
          <p14:tracePt t="92781" x="3576638" y="3841750"/>
          <p14:tracePt t="92796" x="3594100" y="3841750"/>
          <p14:tracePt t="92906" x="3602038" y="3841750"/>
          <p14:tracePt t="92914" x="3619500" y="3841750"/>
          <p14:tracePt t="92922" x="3636963" y="3824288"/>
          <p14:tracePt t="92930" x="3652838" y="3824288"/>
          <p14:tracePt t="92946" x="3662363" y="3824288"/>
          <p14:tracePt t="93026" x="3670300" y="3824288"/>
          <p14:tracePt t="93042" x="3687763" y="3824288"/>
          <p14:tracePt t="93058" x="3695700" y="3824288"/>
          <p14:tracePt t="93066" x="3703638" y="3824288"/>
          <p14:tracePt t="93078" x="3713163" y="3824288"/>
          <p14:tracePt t="93095" x="3721100" y="3824288"/>
          <p14:tracePt t="93112" x="3738563" y="3824288"/>
          <p14:tracePt t="93129" x="3806825" y="3824288"/>
          <p14:tracePt t="93146" x="3832225" y="3824288"/>
          <p14:tracePt t="93148" x="3865563" y="3824288"/>
          <p14:tracePt t="93162" x="3908425" y="3824288"/>
          <p14:tracePt t="93163" x="3933825" y="3824288"/>
          <p14:tracePt t="93180" x="4044950" y="3824288"/>
          <p14:tracePt t="93195" x="4146550" y="3824288"/>
          <p14:tracePt t="93212" x="4230688" y="3824288"/>
          <p14:tracePt t="93228" x="4281488" y="3824288"/>
          <p14:tracePt t="93245" x="4349750" y="3824288"/>
          <p14:tracePt t="93262" x="4418013" y="3824288"/>
          <p14:tracePt t="93279" x="4486275" y="3824288"/>
          <p14:tracePt t="93296" x="4554538" y="3806825"/>
          <p14:tracePt t="93312" x="4613275" y="3798888"/>
          <p14:tracePt t="93315" x="4646613" y="3798888"/>
          <p14:tracePt t="93330" x="4714875" y="3798888"/>
          <p14:tracePt t="93346" x="4749800" y="3798888"/>
          <p14:tracePt t="93348" x="4775200" y="3798888"/>
          <p14:tracePt t="93362" x="4808538" y="3798888"/>
          <p14:tracePt t="93364" x="4833938" y="3798888"/>
          <p14:tracePt t="93379" x="4919663" y="3798888"/>
          <p14:tracePt t="93395" x="5038725" y="3798888"/>
          <p14:tracePt t="93412" x="5191125" y="3798888"/>
          <p14:tracePt t="93428" x="5353050" y="3798888"/>
          <p14:tracePt t="93445" x="5497513" y="3806825"/>
          <p14:tracePt t="93461" x="5624513" y="3806825"/>
          <p14:tracePt t="93478" x="5726113" y="3806825"/>
          <p14:tracePt t="93496" x="5819775" y="3806825"/>
          <p14:tracePt t="93498" x="5870575" y="3806825"/>
          <p14:tracePt t="93512" x="5956300" y="3806825"/>
          <p14:tracePt t="93529" x="6126163" y="3806825"/>
          <p14:tracePt t="93546" x="6311900" y="3806825"/>
          <p14:tracePt t="93547" x="6423025" y="3806825"/>
          <p14:tracePt t="93562" x="6542088" y="3806825"/>
          <p14:tracePt t="93563" x="6653213" y="3806825"/>
          <p14:tracePt t="93578" x="6762750" y="3806825"/>
          <p14:tracePt t="93579" x="6864350" y="3806825"/>
          <p14:tracePt t="93595" x="7034213" y="3806825"/>
          <p14:tracePt t="93612" x="7178675" y="3781425"/>
          <p14:tracePt t="93629" x="7272338" y="3756025"/>
          <p14:tracePt t="93646" x="7383463" y="3748088"/>
          <p14:tracePt t="93662" x="7442200" y="3738563"/>
          <p14:tracePt t="93679" x="7459663" y="3738563"/>
          <p14:tracePt t="94003" x="7459663" y="3730625"/>
          <p14:tracePt t="94019" x="7459663" y="3722688"/>
          <p14:tracePt t="94033" x="7451725" y="3713163"/>
          <p14:tracePt t="94041" x="7442200" y="3705225"/>
          <p14:tracePt t="94050" x="7408863" y="3697288"/>
          <p14:tracePt t="94061" x="7358063" y="3679825"/>
          <p14:tracePt t="94078" x="7332663" y="3679825"/>
          <p14:tracePt t="94095" x="7307263" y="3671888"/>
          <p14:tracePt t="94111" x="7264400" y="3671888"/>
          <p14:tracePt t="94128" x="7204075" y="3671888"/>
          <p14:tracePt t="94130" x="7170738" y="3671888"/>
          <p14:tracePt t="94147" x="7069138" y="3662363"/>
          <p14:tracePt t="94162" x="7000875" y="3654425"/>
          <p14:tracePt t="94164" x="6915150" y="3654425"/>
          <p14:tracePt t="94178" x="6813550" y="3629025"/>
          <p14:tracePt t="94194" x="6499225" y="3619500"/>
          <p14:tracePt t="94211" x="6354763" y="3611563"/>
          <p14:tracePt t="94227" x="6210300" y="3611563"/>
          <p14:tracePt t="94244" x="6049963" y="3636963"/>
          <p14:tracePt t="94261" x="5921375" y="3654425"/>
          <p14:tracePt t="94277" x="5794375" y="3687763"/>
          <p14:tracePt t="94295" x="5632450" y="3730625"/>
          <p14:tracePt t="94320" x="5386388" y="3790950"/>
          <p14:tracePt t="94322" x="5310188" y="3816350"/>
          <p14:tracePt t="94329" x="5259388" y="3841750"/>
          <p14:tracePt t="94344" x="5216525" y="3867150"/>
          <p14:tracePt t="94362" x="5089525" y="3892550"/>
          <p14:tracePt t="94363" x="5046663" y="3900488"/>
          <p14:tracePt t="94381" x="4970463" y="3908425"/>
          <p14:tracePt t="94395" x="4902200" y="3925888"/>
          <p14:tracePt t="94411" x="4894263" y="3925888"/>
          <p14:tracePt t="94428" x="4884738" y="3925888"/>
          <p14:tracePt t="94457" x="4876800" y="3935413"/>
          <p14:tracePt t="94473" x="4876800" y="3951288"/>
          <p14:tracePt t="94481" x="4894263" y="3960813"/>
          <p14:tracePt t="94494" x="4919663" y="3986213"/>
          <p14:tracePt t="94511" x="4962525" y="4027488"/>
          <p14:tracePt t="94527" x="5038725" y="4070350"/>
          <p14:tracePt t="94545" x="5148263" y="4121150"/>
          <p14:tracePt t="94547" x="5208588" y="4156075"/>
          <p14:tracePt t="94567" x="5378450" y="4206875"/>
          <p14:tracePt t="94571" x="5446713" y="4232275"/>
          <p14:tracePt t="94579" x="5522913" y="4249738"/>
          <p14:tracePt t="94596" x="5667375" y="4275138"/>
          <p14:tracePt t="94612" x="5768975" y="4283075"/>
          <p14:tracePt t="94629" x="5862638" y="4283075"/>
          <p14:tracePt t="94645" x="5930900" y="4283075"/>
          <p14:tracePt t="94661" x="5989638" y="4283075"/>
          <p14:tracePt t="94677" x="6065838" y="4283075"/>
          <p14:tracePt t="94694" x="6151563" y="4283075"/>
          <p14:tracePt t="94711" x="6278563" y="4283075"/>
          <p14:tracePt t="94730" x="6491288" y="4283075"/>
          <p14:tracePt t="94747" x="6653213" y="4283075"/>
          <p14:tracePt t="94773" x="6907213" y="4283075"/>
          <p14:tracePt t="94780" x="7018338" y="4283075"/>
          <p14:tracePt t="94795" x="7127875" y="4283075"/>
          <p14:tracePt t="94811" x="7442200" y="4283075"/>
          <p14:tracePt t="94827" x="7637463" y="4283075"/>
          <p14:tracePt t="94844" x="7781925" y="4257675"/>
          <p14:tracePt t="94868" x="7969250" y="4232275"/>
          <p14:tracePt t="94878" x="8029575" y="4224338"/>
          <p14:tracePt t="94894" x="8105775" y="4206875"/>
          <p14:tracePt t="94911" x="8131175" y="4206875"/>
          <p14:tracePt t="94928" x="8164513" y="4197350"/>
          <p14:tracePt t="94945" x="8207375" y="4189413"/>
          <p14:tracePt t="94962" x="8275638" y="4164013"/>
          <p14:tracePt t="94964" x="8318500" y="4156075"/>
          <p14:tracePt t="94979" x="8369300" y="4156075"/>
          <p14:tracePt t="94981" x="8410575" y="4146550"/>
          <p14:tracePt t="94996" x="8470900" y="4113213"/>
          <p14:tracePt t="94998" x="8539163" y="4095750"/>
          <p14:tracePt t="95011" x="8615363" y="4079875"/>
          <p14:tracePt t="95029" x="8691563" y="4070350"/>
          <p14:tracePt t="95044" x="8777288" y="4062413"/>
          <p14:tracePt t="95060" x="8894763" y="4062413"/>
          <p14:tracePt t="95078" x="9048750" y="4062413"/>
          <p14:tracePt t="95094" x="9218613" y="4062413"/>
          <p14:tracePt t="95111" x="9371013" y="4027488"/>
          <p14:tracePt t="95128" x="9540875" y="4019550"/>
          <p14:tracePt t="95146" x="9745663" y="3976688"/>
          <p14:tracePt t="95147" x="9847263" y="3976688"/>
          <p14:tracePt t="95162" x="9915525" y="3951288"/>
          <p14:tracePt t="95164" x="9956800" y="3951288"/>
          <p14:tracePt t="95178" x="10009188" y="3943350"/>
          <p14:tracePt t="95180" x="10050463" y="3943350"/>
          <p14:tracePt t="95195" x="10075863" y="3925888"/>
          <p14:tracePt t="95211" x="10118725" y="3908425"/>
          <p14:tracePt t="95227" x="10126663" y="3908425"/>
          <p14:tracePt t="95244" x="10153650" y="3900488"/>
          <p14:tracePt t="95261" x="10186988" y="3883025"/>
          <p14:tracePt t="95278" x="10229850" y="3883025"/>
          <p14:tracePt t="95294" x="10306050" y="3857625"/>
          <p14:tracePt t="95312" x="10364788" y="3857625"/>
          <p14:tracePt t="95330" x="10442575" y="3857625"/>
          <p14:tracePt t="95344" x="10467975" y="3857625"/>
          <p14:tracePt t="95346" x="10509250" y="3857625"/>
          <p14:tracePt t="95362" x="10612438" y="3857625"/>
          <p14:tracePt t="95378" x="10790238" y="3867150"/>
          <p14:tracePt t="95394" x="10883900" y="3875088"/>
          <p14:tracePt t="95412" x="11147425" y="3908425"/>
          <p14:tracePt t="95427" x="11274425" y="3908425"/>
          <p14:tracePt t="95444" x="11376025" y="3908425"/>
          <p14:tracePt t="95461" x="11461750" y="3908425"/>
          <p14:tracePt t="95478" x="11495088" y="3908425"/>
          <p14:tracePt t="95495" x="11503025" y="3908425"/>
          <p14:tracePt t="95563" x="11487150" y="3908425"/>
          <p14:tracePt t="95570" x="11426825" y="3908425"/>
          <p14:tracePt t="95579" x="11307763" y="3908425"/>
          <p14:tracePt t="95591" x="11172825" y="3908425"/>
          <p14:tracePt t="95597" x="10977563" y="3908425"/>
          <p14:tracePt t="95613" x="10313988" y="3908425"/>
          <p14:tracePt t="95627" x="9464675" y="3867150"/>
          <p14:tracePt t="95644" x="8572500" y="3756025"/>
          <p14:tracePt t="95661" x="7578725" y="3654425"/>
          <p14:tracePt t="95678" x="6483350" y="3492500"/>
          <p14:tracePt t="95693" x="5607050" y="3467100"/>
          <p14:tracePt t="95711" x="5029200" y="3467100"/>
          <p14:tracePt t="95727" x="4537075" y="3467100"/>
          <p14:tracePt t="95744" x="4129088" y="3467100"/>
          <p14:tracePt t="95762" x="3568700" y="3467100"/>
          <p14:tracePt t="95778" x="3441700" y="3467100"/>
          <p14:tracePt t="95780" x="3355975" y="3467100"/>
          <p14:tracePt t="95795" x="3270250" y="3484563"/>
          <p14:tracePt t="95796" x="3211513" y="3492500"/>
          <p14:tracePt t="95812" x="3152775" y="3502025"/>
          <p14:tracePt t="95813" x="3092450" y="3509963"/>
          <p14:tracePt t="95828" x="2955925" y="3568700"/>
          <p14:tracePt t="95845" x="2760663" y="3619500"/>
          <p14:tracePt t="95861" x="2540000" y="3679825"/>
          <p14:tracePt t="95877" x="2352675" y="3738563"/>
          <p14:tracePt t="95894" x="2217738" y="3781425"/>
          <p14:tracePt t="95911" x="2065338" y="3841750"/>
          <p14:tracePt t="95914" x="1987550" y="3883025"/>
          <p14:tracePt t="95928" x="1911350" y="3925888"/>
          <p14:tracePt t="95944" x="1716088" y="4044950"/>
          <p14:tracePt t="95945" x="1597025" y="4113213"/>
          <p14:tracePt t="95962" x="1495425" y="4164013"/>
          <p14:tracePt t="95964" x="1376363" y="4232275"/>
          <p14:tracePt t="95978" x="1300163" y="4291013"/>
          <p14:tracePt t="95981" x="1223963" y="4325938"/>
          <p14:tracePt t="95994" x="1163638" y="4341813"/>
          <p14:tracePt t="95995" x="1130300" y="4351338"/>
          <p14:tracePt t="96011" x="1087438" y="4376738"/>
          <p14:tracePt t="96028" x="1079500" y="4376738"/>
          <p14:tracePt t="96059" x="1069975" y="4376738"/>
          <p14:tracePt t="96083" x="1054100" y="4384675"/>
          <p14:tracePt t="96131" x="1054100" y="4394200"/>
          <p14:tracePt t="96154" x="1054100" y="4402138"/>
          <p14:tracePt t="96170" x="1054100" y="4410075"/>
          <p14:tracePt t="96178" x="1062038" y="4419600"/>
          <p14:tracePt t="96195" x="1069975" y="4427538"/>
          <p14:tracePt t="96201" x="1079500" y="4427538"/>
          <p14:tracePt t="96211" x="1087438" y="4445000"/>
          <p14:tracePt t="96227" x="1112838" y="4452938"/>
          <p14:tracePt t="96245" x="1138238" y="4470400"/>
          <p14:tracePt t="96261" x="1189038" y="4478338"/>
          <p14:tracePt t="96277" x="1274763" y="4495800"/>
          <p14:tracePt t="96294" x="1350963" y="4513263"/>
          <p14:tracePt t="96311" x="1452563" y="4529138"/>
          <p14:tracePt t="96328" x="1554163" y="4529138"/>
          <p14:tracePt t="96331" x="1631950" y="4529138"/>
          <p14:tracePt t="96343" x="1716088" y="4529138"/>
          <p14:tracePt t="96362" x="2065338" y="4529138"/>
          <p14:tracePt t="96379" x="2301875" y="4529138"/>
          <p14:tracePt t="96394" x="2420938" y="4529138"/>
          <p14:tracePt t="96396" x="2514600" y="4529138"/>
          <p14:tracePt t="96410" x="2600325" y="4529138"/>
          <p14:tracePt t="96412" x="2676525" y="4529138"/>
          <p14:tracePt t="96427" x="2828925" y="4529138"/>
          <p14:tracePt t="96444" x="3016250" y="4529138"/>
          <p14:tracePt t="96462" x="3236913" y="4529138"/>
          <p14:tracePt t="96478" x="3551238" y="4529138"/>
          <p14:tracePt t="96493" x="3992563" y="4529138"/>
          <p14:tracePt t="96511" x="4519613" y="4529138"/>
          <p14:tracePt t="96527" x="4953000" y="4529138"/>
          <p14:tracePt t="96544" x="5259388" y="4495800"/>
          <p14:tracePt t="96562" x="5599113" y="4435475"/>
          <p14:tracePt t="96579" x="5837238" y="4368800"/>
          <p14:tracePt t="96594" x="5946775" y="4333875"/>
          <p14:tracePt t="96596" x="6049963" y="4325938"/>
          <p14:tracePt t="96610" x="6134100" y="4300538"/>
          <p14:tracePt t="96611" x="6245225" y="4265613"/>
          <p14:tracePt t="96627" x="6380163" y="4214813"/>
          <p14:tracePt t="96643" x="6483350" y="4206875"/>
          <p14:tracePt t="96660" x="6524625" y="4181475"/>
          <p14:tracePt t="96677" x="6592888" y="4164013"/>
          <p14:tracePt t="96694" x="6686550" y="4138613"/>
          <p14:tracePt t="96710" x="6805613" y="4105275"/>
          <p14:tracePt t="96727" x="6958013" y="4070350"/>
          <p14:tracePt t="96743" x="7119938" y="4052888"/>
          <p14:tracePt t="96761" x="7272338" y="4027488"/>
          <p14:tracePt t="96762" x="7373938" y="4019550"/>
          <p14:tracePt t="96778" x="7493000" y="3994150"/>
          <p14:tracePt t="96779" x="7646988" y="3968750"/>
          <p14:tracePt t="96794" x="7807325" y="3968750"/>
          <p14:tracePt t="96796" x="8020050" y="3960813"/>
          <p14:tracePt t="96811" x="8181975" y="3935413"/>
          <p14:tracePt t="96813" x="8308975" y="3935413"/>
          <p14:tracePt t="96826" x="8572500" y="3883025"/>
          <p14:tracePt t="96843" x="8777288" y="3832225"/>
          <p14:tracePt t="96861" x="8921750" y="3773488"/>
          <p14:tracePt t="96877" x="9005888" y="3748088"/>
          <p14:tracePt t="96894" x="9074150" y="3722688"/>
          <p14:tracePt t="96910" x="9209088" y="3679825"/>
          <p14:tracePt t="96928" x="9371013" y="3629025"/>
          <p14:tracePt t="96944" x="9550400" y="3568700"/>
          <p14:tracePt t="96960" x="9694863" y="3552825"/>
          <p14:tracePt t="96962" x="9720263" y="3535363"/>
          <p14:tracePt t="96978" x="9753600" y="3527425"/>
          <p14:tracePt t="96994" x="9761538" y="3527425"/>
          <p14:tracePt t="97082" x="9745663" y="3509963"/>
          <p14:tracePt t="97091" x="9710738" y="3502025"/>
          <p14:tracePt t="97098" x="9659938" y="3484563"/>
          <p14:tracePt t="97110" x="9634538" y="3484563"/>
          <p14:tracePt t="97127" x="9507538" y="3484563"/>
          <p14:tracePt t="97143" x="9337675" y="3484563"/>
          <p14:tracePt t="97160" x="9117013" y="3509963"/>
          <p14:tracePt t="97178" x="8810625" y="3586163"/>
          <p14:tracePt t="97194" x="8724900" y="3619500"/>
          <p14:tracePt t="97195" x="8640763" y="3646488"/>
          <p14:tracePt t="97213" x="8478838" y="3687763"/>
          <p14:tracePt t="97226" x="8283575" y="3730625"/>
          <p14:tracePt t="97243" x="8045450" y="3773488"/>
          <p14:tracePt t="97260" x="7773988" y="3816350"/>
          <p14:tracePt t="97277" x="7527925" y="3875088"/>
          <p14:tracePt t="97294" x="7358063" y="3883025"/>
          <p14:tracePt t="97311" x="7153275" y="3925888"/>
          <p14:tracePt t="97327" x="6932613" y="3960813"/>
          <p14:tracePt t="97344" x="6618288" y="3994150"/>
          <p14:tracePt t="97346" x="6423025" y="4037013"/>
          <p14:tracePt t="97360" x="6184900" y="4052888"/>
          <p14:tracePt t="97362" x="5930900" y="4105275"/>
          <p14:tracePt t="97378" x="5548313" y="4105275"/>
          <p14:tracePt t="97394" x="5429250" y="4105275"/>
          <p14:tracePt t="97395" x="5335588" y="4105275"/>
          <p14:tracePt t="97411" x="5249863" y="4105275"/>
          <p14:tracePt t="97412" x="5157788" y="4079875"/>
          <p14:tracePt t="97429" x="5046663" y="4027488"/>
          <p14:tracePt t="97443" x="4935538" y="3976688"/>
          <p14:tracePt t="97460" x="4732338" y="3883025"/>
          <p14:tracePt t="97477" x="4494213" y="3763963"/>
          <p14:tracePt t="97493" x="4222750" y="3654425"/>
          <p14:tracePt t="97511" x="4060825" y="3586163"/>
          <p14:tracePt t="97531" x="3916363" y="3552825"/>
          <p14:tracePt t="97543" x="3890963" y="3543300"/>
          <p14:tracePt t="97561" x="3763963" y="3527425"/>
          <p14:tracePt t="97578" x="3662363" y="3527425"/>
          <p14:tracePt t="97594" x="3619500" y="3527425"/>
          <p14:tracePt t="97595" x="3576638" y="3527425"/>
          <p14:tracePt t="97611" x="3508375" y="3527425"/>
          <p14:tracePt t="97626" x="3500438" y="3527425"/>
          <p14:tracePt t="97644" x="3449638" y="3527425"/>
          <p14:tracePt t="97661" x="3398838" y="3552825"/>
          <p14:tracePt t="97677" x="3297238" y="3594100"/>
          <p14:tracePt t="97693" x="3203575" y="3636963"/>
          <p14:tracePt t="97710" x="3092450" y="3662363"/>
          <p14:tracePt t="97727" x="3008313" y="3697288"/>
          <p14:tracePt t="97730" x="2965450" y="3705225"/>
          <p14:tracePt t="97744" x="2914650" y="3713163"/>
          <p14:tracePt t="97745" x="2871788" y="3738563"/>
          <p14:tracePt t="97760" x="2811463" y="3738563"/>
          <p14:tracePt t="97762" x="2752725" y="3748088"/>
          <p14:tracePt t="97776" x="2693988" y="3748088"/>
          <p14:tracePt t="97795" x="2438400" y="3748088"/>
          <p14:tracePt t="97813" x="2225675" y="3748088"/>
          <p14:tracePt t="97827" x="2116138" y="3748088"/>
          <p14:tracePt t="97844" x="1885950" y="3671888"/>
          <p14:tracePt t="97860" x="1758950" y="3578225"/>
          <p14:tracePt t="97877" x="1647825" y="3416300"/>
          <p14:tracePt t="97894" x="1538288" y="3211513"/>
          <p14:tracePt t="97910" x="1452563" y="3000375"/>
          <p14:tracePt t="97927" x="1419225" y="2838450"/>
          <p14:tracePt t="97943" x="1393825" y="2719388"/>
          <p14:tracePt t="97959" x="1393825" y="2651125"/>
          <p14:tracePt t="97961" x="1393825" y="2600325"/>
          <p14:tracePt t="97978" x="1393825" y="2532063"/>
          <p14:tracePt t="97993" x="1376363" y="2473325"/>
          <p14:tracePt t="97995" x="1376363" y="2447925"/>
          <p14:tracePt t="98009" x="1376363" y="2438400"/>
          <p14:tracePt t="98011" x="1368425" y="2413000"/>
          <p14:tracePt t="98027" x="1350963" y="2379663"/>
          <p14:tracePt t="98028" x="1343025" y="2344738"/>
          <p14:tracePt t="98043" x="1333500" y="2303463"/>
          <p14:tracePt t="98059" x="1333500" y="2278063"/>
          <p14:tracePt t="98077" x="1317625" y="2227263"/>
          <p14:tracePt t="98092" x="1300163" y="2184400"/>
          <p14:tracePt t="98109" x="1265238" y="2141538"/>
          <p14:tracePt t="98127" x="1249363" y="2116138"/>
          <p14:tracePt t="98143" x="1249363" y="2108200"/>
          <p14:tracePt t="98194" x="1239838" y="2108200"/>
          <p14:tracePt t="98202" x="1223963" y="2108200"/>
          <p14:tracePt t="98211" x="1189038" y="2133600"/>
          <p14:tracePt t="98227" x="1173163" y="2192338"/>
          <p14:tracePt t="98229" x="1147763" y="2268538"/>
          <p14:tracePt t="98244" x="1112838" y="2473325"/>
          <p14:tracePt t="98260" x="1095375" y="2660650"/>
          <p14:tracePt t="98277" x="1095375" y="2813050"/>
          <p14:tracePt t="98293" x="1095375" y="3016250"/>
          <p14:tracePt t="98309" x="1095375" y="3238500"/>
          <p14:tracePt t="98327" x="1095375" y="3365500"/>
          <p14:tracePt t="98342" x="1112838" y="3502025"/>
          <p14:tracePt t="98359" x="1155700" y="3594100"/>
          <p14:tracePt t="98377" x="1181100" y="3697288"/>
          <p14:tracePt t="98378" x="1189038" y="3738563"/>
          <p14:tracePt t="98393" x="1214438" y="3816350"/>
          <p14:tracePt t="98395" x="1231900" y="3849688"/>
          <p14:tracePt t="98409" x="1249363" y="3925888"/>
          <p14:tracePt t="98410" x="1257300" y="3968750"/>
          <p14:tracePt t="98426" x="1282700" y="3994150"/>
          <p14:tracePt t="98443" x="1343025" y="4113213"/>
          <p14:tracePt t="98459" x="1427163" y="4224338"/>
          <p14:tracePt t="98476" x="1470025" y="4275138"/>
          <p14:tracePt t="98493" x="1503363" y="4316413"/>
          <p14:tracePt t="98509" x="1512888" y="4325938"/>
          <p14:tracePt t="101042" x="1528763" y="4325938"/>
          <p14:tracePt t="101049" x="1546225" y="4325938"/>
          <p14:tracePt t="101059" x="1571625" y="4325938"/>
          <p14:tracePt t="101075" x="1614488" y="4325938"/>
          <p14:tracePt t="101091" x="1657350" y="4325938"/>
          <p14:tracePt t="101108" x="1708150" y="4325938"/>
          <p14:tracePt t="101125" x="1733550" y="4325938"/>
          <p14:tracePt t="101142" x="1749425" y="4325938"/>
          <p14:tracePt t="101158" x="1776413" y="4325938"/>
          <p14:tracePt t="101175" x="1801813" y="4325938"/>
          <p14:tracePt t="101191" x="1817688" y="4325938"/>
          <p14:tracePt t="101208" x="1843088" y="4325938"/>
          <p14:tracePt t="101211" x="1860550" y="4325938"/>
          <p14:tracePt t="101225" x="1868488" y="4325938"/>
          <p14:tracePt t="101241" x="1885950" y="4325938"/>
          <p14:tracePt t="101243" x="1893888" y="4325938"/>
          <p14:tracePt t="101259" x="1903413" y="4325938"/>
          <p14:tracePt t="101278" x="1920875" y="4325938"/>
          <p14:tracePt t="101291" x="1936750" y="4325938"/>
          <p14:tracePt t="101308" x="1962150" y="4325938"/>
          <p14:tracePt t="101325" x="1987550" y="4325938"/>
          <p14:tracePt t="101341" x="2012950" y="4325938"/>
          <p14:tracePt t="101359" x="2030413" y="4325938"/>
          <p14:tracePt t="101375" x="2047875" y="4325938"/>
          <p14:tracePt t="102082" x="2030413" y="4325938"/>
          <p14:tracePt t="102091" x="2012950" y="4325938"/>
          <p14:tracePt t="102098" x="1987550" y="4325938"/>
          <p14:tracePt t="102113" x="1962150" y="4325938"/>
          <p14:tracePt t="102125" x="1946275" y="4325938"/>
          <p14:tracePt t="102141" x="1868488" y="4341813"/>
          <p14:tracePt t="102157" x="1792288" y="4351338"/>
          <p14:tracePt t="102174" x="1631950" y="4351338"/>
          <p14:tracePt t="102191" x="1462088" y="4351338"/>
          <p14:tracePt t="102207" x="1282700" y="4325938"/>
          <p14:tracePt t="102224" x="1173163" y="4316413"/>
          <p14:tracePt t="102227" x="1147763" y="4316413"/>
          <p14:tracePt t="102242" x="1104900" y="4300538"/>
          <p14:tracePt t="102259" x="1069975" y="4300538"/>
          <p14:tracePt t="102274" x="1044575" y="4291013"/>
          <p14:tracePt t="102291" x="1019175" y="4291013"/>
          <p14:tracePt t="102307" x="1003300" y="4291013"/>
          <p14:tracePt t="102324" x="993775" y="4291013"/>
          <p14:tracePt t="102342" x="976313" y="4291013"/>
          <p14:tracePt t="102371" x="960438" y="4291013"/>
          <p14:tracePt t="102386" x="950913" y="4291013"/>
          <p14:tracePt t="102482" x="942975" y="4291013"/>
          <p14:tracePt t="102602" x="950913" y="4291013"/>
          <p14:tracePt t="102610" x="985838" y="4291013"/>
          <p14:tracePt t="102618" x="1019175" y="4291013"/>
          <p14:tracePt t="102625" x="1069975" y="4291013"/>
          <p14:tracePt t="102641" x="1138238" y="4291013"/>
          <p14:tracePt t="102642" x="1189038" y="4291013"/>
          <p14:tracePt t="102659" x="1274763" y="4291013"/>
          <p14:tracePt t="102674" x="1401763" y="4291013"/>
          <p14:tracePt t="102692" x="1487488" y="4291013"/>
          <p14:tracePt t="102707" x="1563688" y="4291013"/>
          <p14:tracePt t="102724" x="1665288" y="4291013"/>
          <p14:tracePt t="102741" x="1749425" y="4291013"/>
          <p14:tracePt t="102757" x="1843088" y="4291013"/>
          <p14:tracePt t="102774" x="1885950" y="4283075"/>
          <p14:tracePt t="102792" x="1920875" y="4275138"/>
          <p14:tracePt t="102793" x="1928813" y="4275138"/>
          <p14:tracePt t="102808" x="1946275" y="4275138"/>
          <p14:tracePt t="102811" x="1954213" y="4275138"/>
          <p14:tracePt t="102826" x="1962150" y="4275138"/>
          <p14:tracePt t="102842" x="1979613" y="4275138"/>
          <p14:tracePt t="102859" x="1987550" y="4275138"/>
          <p14:tracePt t="102861" x="2005013" y="4275138"/>
          <p14:tracePt t="102876" x="2012950" y="4275138"/>
          <p14:tracePt t="102877" x="2030413" y="4275138"/>
          <p14:tracePt t="102893" x="2065338" y="4275138"/>
          <p14:tracePt t="102908" x="2090738" y="4275138"/>
          <p14:tracePt t="102924" x="2157413" y="4291013"/>
          <p14:tracePt t="102951" x="2251075" y="4333875"/>
          <p14:tracePt t="102953" x="2268538" y="4341813"/>
          <p14:tracePt t="102964" x="2276475" y="4341813"/>
          <p14:tracePt t="102974" x="2301875" y="4359275"/>
          <p14:tracePt t="102991" x="2336800" y="4376738"/>
          <p14:tracePt t="103008" x="2362200" y="4376738"/>
          <p14:tracePt t="103025" x="2370138" y="4376738"/>
          <p14:tracePt t="103041" x="2387600" y="4376738"/>
          <p14:tracePt t="103059" x="2405063" y="4376738"/>
          <p14:tracePt t="103074" x="2471738" y="4376738"/>
          <p14:tracePt t="103076" x="2557463" y="4368800"/>
          <p14:tracePt t="103092" x="2955925" y="4052888"/>
          <p14:tracePt t="103107" x="3135313" y="3917950"/>
          <p14:tracePt t="103377" x="3143250" y="3917950"/>
          <p14:tracePt t="104330" x="3109913" y="3917950"/>
          <p14:tracePt t="104337" x="3084513" y="3917950"/>
          <p14:tracePt t="104346" x="3074988" y="3925888"/>
          <p14:tracePt t="104356" x="3067050" y="3925888"/>
          <p14:tracePt t="104373" x="3041650" y="3925888"/>
          <p14:tracePt t="104391" x="3024188" y="3925888"/>
          <p14:tracePt t="104406" x="2998788" y="3925888"/>
          <p14:tracePt t="104423" x="2990850" y="3925888"/>
          <p14:tracePt t="104440" x="2973388" y="3925888"/>
          <p14:tracePt t="104458" x="2965450" y="3925888"/>
          <p14:tracePt t="104492" x="2955925" y="3925888"/>
          <p14:tracePt t="104498" x="2947988" y="3943350"/>
          <p14:tracePt t="104514" x="2940050" y="3943350"/>
          <p14:tracePt t="104524" x="2914650" y="3951288"/>
          <p14:tracePt t="104540" x="2897188" y="3951288"/>
          <p14:tracePt t="104556" x="2879725" y="3951288"/>
          <p14:tracePt t="104573" x="2863850" y="3951288"/>
          <p14:tracePt t="104593" x="2838450" y="3951288"/>
          <p14:tracePt t="104608" x="2828925" y="3960813"/>
          <p14:tracePt t="104611" x="2811463" y="3960813"/>
          <p14:tracePt t="104625" x="2803525" y="3960813"/>
          <p14:tracePt t="104642" x="2786063" y="3960813"/>
          <p14:tracePt t="104658" x="2770188" y="3960813"/>
          <p14:tracePt t="104675" x="2744788" y="3960813"/>
          <p14:tracePt t="104690" x="2735263" y="3960813"/>
          <p14:tracePt t="104692" x="2719388" y="3960813"/>
          <p14:tracePt t="104707" x="2701925" y="3960813"/>
          <p14:tracePt t="104723" x="2684463" y="3960813"/>
          <p14:tracePt t="104740" x="2668588" y="3960813"/>
          <p14:tracePt t="104758" x="2659063" y="3976688"/>
          <p14:tracePt t="104774" x="2633663" y="3976688"/>
          <p14:tracePt t="104790" x="2616200" y="3976688"/>
          <p14:tracePt t="104806" x="2590800" y="3986213"/>
          <p14:tracePt t="104824" x="2549525" y="3986213"/>
          <p14:tracePt t="104840" x="2524125" y="3994150"/>
          <p14:tracePt t="104857" x="2481263" y="3994150"/>
          <p14:tracePt t="104874" x="2471738" y="3994150"/>
          <p14:tracePt t="104875" x="2463800" y="3994150"/>
          <p14:tracePt t="104892" x="2438400" y="4002088"/>
          <p14:tracePt t="104907" x="2430463" y="4019550"/>
          <p14:tracePt t="104923" x="2395538" y="4019550"/>
          <p14:tracePt t="104940" x="2362200" y="4044950"/>
          <p14:tracePt t="104957" x="2336800" y="4052888"/>
          <p14:tracePt t="104973" x="2327275" y="4062413"/>
          <p14:tracePt t="104990" x="2301875" y="4070350"/>
          <p14:tracePt t="105007" x="2293938" y="4070350"/>
          <p14:tracePt t="105024" x="2293938" y="4079875"/>
          <p14:tracePt t="105040" x="2276475" y="4087813"/>
          <p14:tracePt t="105057" x="2260600" y="4105275"/>
          <p14:tracePt t="105058" x="2251075" y="4113213"/>
          <p14:tracePt t="105073" x="2243138" y="4113213"/>
          <p14:tracePt t="105074" x="2243138" y="4138613"/>
          <p14:tracePt t="105092" x="2235200" y="4146550"/>
          <p14:tracePt t="105106" x="2225675" y="4156075"/>
          <p14:tracePt t="105123" x="2225675" y="4164013"/>
          <p14:tracePt t="105140" x="2200275" y="4181475"/>
          <p14:tracePt t="105157" x="2192338" y="4206875"/>
          <p14:tracePt t="105173" x="2192338" y="4214813"/>
          <p14:tracePt t="105190" x="2182813" y="4224338"/>
          <p14:tracePt t="105209" x="2182813" y="4232275"/>
          <p14:tracePt t="105226" x="2182813" y="4240213"/>
          <p14:tracePt t="105239" x="2182813" y="4249738"/>
          <p14:tracePt t="105256" x="2182813" y="4265613"/>
          <p14:tracePt t="105257" x="2182813" y="4275138"/>
          <p14:tracePt t="105313" x="2182813" y="4283075"/>
          <p14:tracePt t="105329" x="2182813" y="4300538"/>
          <p14:tracePt t="105338" x="2182813" y="4308475"/>
          <p14:tracePt t="105346" x="2200275" y="4316413"/>
          <p14:tracePt t="105357" x="2225675" y="4325938"/>
          <p14:tracePt t="105373" x="2276475" y="4341813"/>
          <p14:tracePt t="105390" x="2362200" y="4300538"/>
          <p14:tracePt t="105407" x="2379663" y="4283075"/>
          <p14:tracePt t="105538" x="2379663" y="4291013"/>
          <p14:tracePt t="105546" x="2379663" y="4300538"/>
          <p14:tracePt t="105585" x="2379663" y="4240213"/>
          <p14:tracePt t="105594" x="2352675" y="4037013"/>
          <p14:tracePt t="105601" x="2311400" y="3629025"/>
          <p14:tracePt t="105609" x="2192338" y="3144838"/>
          <p14:tracePt t="105622" x="2030413" y="2676525"/>
          <p14:tracePt t="105639" x="1657350" y="1895475"/>
          <p14:tracePt t="105657" x="1282700" y="1317625"/>
          <p14:tracePt t="105659" x="1054100" y="977900"/>
          <p14:tracePt t="105674" x="858838" y="714375"/>
          <p14:tracePt t="105675" x="739775" y="509588"/>
          <p14:tracePt t="105690" x="628650" y="314325"/>
          <p14:tracePt t="105692" x="569913" y="187325"/>
          <p14:tracePt t="105706" x="534988" y="68263"/>
        </p14:tracePtLst>
      </p14:laserTraceLst>
    </p:ext>
  </p:extLs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flipV="1">
            <a:off x="2626179" y="455181"/>
            <a:ext cx="9269648"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8C9C6905-96B6-3DD2-F43C-9F4FB4B473D7}"/>
              </a:ext>
            </a:extLst>
          </p:cNvPr>
          <p:cNvSpPr txBox="1"/>
          <p:nvPr/>
        </p:nvSpPr>
        <p:spPr>
          <a:xfrm>
            <a:off x="2726667" y="555704"/>
            <a:ext cx="9068672" cy="1200329"/>
          </a:xfrm>
          <a:prstGeom prst="rect">
            <a:avLst/>
          </a:prstGeom>
          <a:solidFill>
            <a:srgbClr val="009EDE"/>
          </a:solidFill>
        </p:spPr>
        <p:txBody>
          <a:bodyPr wrap="square" rtlCol="0">
            <a:spAutoFit/>
          </a:bodyPr>
          <a:lstStyle/>
          <a:p>
            <a:pPr algn="ctr"/>
            <a:r>
              <a:rPr lang="en-US" sz="3600" b="1" dirty="0">
                <a:solidFill>
                  <a:schemeClr val="bg1"/>
                </a:solidFill>
                <a:latin typeface="Alexandria" charset="0"/>
              </a:rPr>
              <a:t>Objectives in Rate Making</a:t>
            </a:r>
            <a:endParaRPr lang="ar-YE" sz="3600" b="1" dirty="0">
              <a:solidFill>
                <a:schemeClr val="bg1"/>
              </a:solidFill>
              <a:latin typeface="Alexandria" charset="0"/>
            </a:endParaRPr>
          </a:p>
          <a:p>
            <a:pPr algn="ctr"/>
            <a:r>
              <a:rPr lang="ar-YE" sz="3600" b="1" dirty="0">
                <a:solidFill>
                  <a:schemeClr val="bg1"/>
                </a:solidFill>
                <a:latin typeface="Traditional Arabic" panose="02020603050405020304" pitchFamily="18" charset="-78"/>
                <a:cs typeface="Traditional Arabic" panose="02020603050405020304" pitchFamily="18" charset="-78"/>
              </a:rPr>
              <a:t>الأهداف في تحديد الأسعار</a:t>
            </a:r>
          </a:p>
        </p:txBody>
      </p:sp>
      <p:sp>
        <p:nvSpPr>
          <p:cNvPr id="8" name="TextBox 7">
            <a:extLst>
              <a:ext uri="{FF2B5EF4-FFF2-40B4-BE49-F238E27FC236}">
                <a16:creationId xmlns:a16="http://schemas.microsoft.com/office/drawing/2014/main" id="{97FC9F00-DED5-495E-289B-C8D3CB6342C4}"/>
              </a:ext>
            </a:extLst>
          </p:cNvPr>
          <p:cNvSpPr txBox="1"/>
          <p:nvPr/>
        </p:nvSpPr>
        <p:spPr>
          <a:xfrm>
            <a:off x="227981" y="1923042"/>
            <a:ext cx="6153256" cy="4855432"/>
          </a:xfrm>
          <a:prstGeom prst="rect">
            <a:avLst/>
          </a:prstGeom>
          <a:noFill/>
        </p:spPr>
        <p:txBody>
          <a:bodyPr wrap="square">
            <a:spAutoFit/>
          </a:bodyPr>
          <a:lstStyle/>
          <a:p>
            <a:pPr marL="342900" indent="-342900" algn="just">
              <a:lnSpc>
                <a:spcPct val="150000"/>
              </a:lnSpc>
              <a:buFont typeface="Wingdings" panose="05000000000000000000" pitchFamily="2" charset="2"/>
              <a:buChar char="v"/>
            </a:pPr>
            <a:r>
              <a:rPr lang="en-US" sz="1600" b="1" dirty="0">
                <a:solidFill>
                  <a:schemeClr val="tx1">
                    <a:lumMod val="95000"/>
                    <a:lumOff val="5000"/>
                  </a:schemeClr>
                </a:solidFill>
                <a:cs typeface="Tajawal ExtraBold" panose="00000800000000000000" pitchFamily="2" charset="-78"/>
              </a:rPr>
              <a:t>Regulatory Objectives:</a:t>
            </a:r>
          </a:p>
          <a:p>
            <a:pPr algn="just">
              <a:lnSpc>
                <a:spcPct val="150000"/>
              </a:lnSpc>
            </a:pPr>
            <a:r>
              <a:rPr lang="en-US" sz="1600" dirty="0">
                <a:solidFill>
                  <a:schemeClr val="tx1">
                    <a:lumMod val="95000"/>
                    <a:lumOff val="5000"/>
                  </a:schemeClr>
                </a:solidFill>
                <a:cs typeface="Tajawal ExtraBold" panose="00000800000000000000" pitchFamily="2" charset="-78"/>
              </a:rPr>
              <a:t>The goal of insurance regulation is to protect the public. States enact rating laws that require insurance rates to meet certain standards </a:t>
            </a:r>
          </a:p>
          <a:p>
            <a:pPr algn="just">
              <a:lnSpc>
                <a:spcPct val="150000"/>
              </a:lnSpc>
            </a:pPr>
            <a:r>
              <a:rPr lang="en-US" sz="1600" dirty="0">
                <a:solidFill>
                  <a:schemeClr val="tx1">
                    <a:lumMod val="95000"/>
                    <a:lumOff val="5000"/>
                  </a:schemeClr>
                </a:solidFill>
                <a:cs typeface="Tajawal ExtraBold" panose="00000800000000000000" pitchFamily="2" charset="-78"/>
              </a:rPr>
              <a:t>In general, rates charged by insurers must be adequate, not excessive, and not unfairly discriminatory.</a:t>
            </a:r>
          </a:p>
          <a:p>
            <a:pPr marL="342900" indent="-342900" algn="just">
              <a:lnSpc>
                <a:spcPct val="150000"/>
              </a:lnSpc>
              <a:buFont typeface="Wingdings" panose="05000000000000000000" pitchFamily="2" charset="2"/>
              <a:buChar char="v"/>
            </a:pPr>
            <a:r>
              <a:rPr lang="en-US" sz="1600" dirty="0">
                <a:solidFill>
                  <a:schemeClr val="tx1">
                    <a:lumMod val="95000"/>
                    <a:lumOff val="5000"/>
                  </a:schemeClr>
                </a:solidFill>
                <a:cs typeface="Tajawal ExtraBold" panose="00000800000000000000" pitchFamily="2" charset="-78"/>
              </a:rPr>
              <a:t>Rates must be adequate. This means the rates charged by insurers should be high enough to pay all losses and expenses.</a:t>
            </a:r>
          </a:p>
          <a:p>
            <a:pPr marL="342900" indent="-342900" algn="just">
              <a:lnSpc>
                <a:spcPct val="150000"/>
              </a:lnSpc>
              <a:buFont typeface="Wingdings" panose="05000000000000000000" pitchFamily="2" charset="2"/>
              <a:buChar char="v"/>
            </a:pPr>
            <a:r>
              <a:rPr lang="en-US" sz="1600" dirty="0">
                <a:solidFill>
                  <a:schemeClr val="tx1">
                    <a:lumMod val="95000"/>
                    <a:lumOff val="5000"/>
                  </a:schemeClr>
                </a:solidFill>
                <a:cs typeface="Tajawal ExtraBold" panose="00000800000000000000" pitchFamily="2" charset="-78"/>
              </a:rPr>
              <a:t>Rates must not be excessive. This means that the rates should not be so high that policyholders are paying more than the actual value of their protection.</a:t>
            </a:r>
          </a:p>
          <a:p>
            <a:pPr marL="342900" indent="-342900" algn="just">
              <a:lnSpc>
                <a:spcPct val="150000"/>
              </a:lnSpc>
              <a:buFont typeface="Wingdings" panose="05000000000000000000" pitchFamily="2" charset="2"/>
              <a:buChar char="v"/>
            </a:pPr>
            <a:r>
              <a:rPr lang="en-US" sz="1600" dirty="0">
                <a:solidFill>
                  <a:schemeClr val="tx1">
                    <a:lumMod val="95000"/>
                    <a:lumOff val="5000"/>
                  </a:schemeClr>
                </a:solidFill>
                <a:cs typeface="Tajawal ExtraBold" panose="00000800000000000000" pitchFamily="2" charset="-78"/>
              </a:rPr>
              <a:t>Rates must not be unfairly discriminatory. This means that exposures that are similar with respect to losses and expenses should not be charged significantly different rates.</a:t>
            </a:r>
            <a:endParaRPr lang="en-MY" sz="1600" dirty="0">
              <a:solidFill>
                <a:schemeClr val="tx1">
                  <a:lumMod val="95000"/>
                  <a:lumOff val="5000"/>
                </a:schemeClr>
              </a:solidFill>
              <a:cs typeface="Tajawal ExtraBold" panose="00000800000000000000" pitchFamily="2" charset="-78"/>
            </a:endParaRPr>
          </a:p>
        </p:txBody>
      </p:sp>
      <p:sp>
        <p:nvSpPr>
          <p:cNvPr id="4" name="Rectangle 1">
            <a:extLst>
              <a:ext uri="{FF2B5EF4-FFF2-40B4-BE49-F238E27FC236}">
                <a16:creationId xmlns:a16="http://schemas.microsoft.com/office/drawing/2014/main" id="{7FCF28C6-7AEA-5013-78F4-956269659CD1}"/>
              </a:ext>
            </a:extLst>
          </p:cNvPr>
          <p:cNvSpPr>
            <a:spLocks noChangeArrowheads="1"/>
          </p:cNvSpPr>
          <p:nvPr/>
        </p:nvSpPr>
        <p:spPr bwMode="auto">
          <a:xfrm>
            <a:off x="6806241" y="1764011"/>
            <a:ext cx="5244042" cy="504753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r" defTabSz="914400" rtl="1" eaLnBrk="0" fontAlgn="base" latinLnBrk="0" hangingPunct="0">
              <a:lnSpc>
                <a:spcPct val="100000"/>
              </a:lnSpc>
              <a:spcBef>
                <a:spcPct val="0"/>
              </a:spcBef>
              <a:spcAft>
                <a:spcPct val="0"/>
              </a:spcAft>
              <a:buClrTx/>
              <a:buSzTx/>
              <a:buFontTx/>
              <a:buNone/>
              <a:tabLst/>
            </a:pPr>
            <a:r>
              <a:rPr kumimoji="0" lang="ar-SA" altLang="en-US" sz="2300" b="1" i="0" u="none" strike="noStrike" cap="none" normalizeH="0" baseline="0" dirty="0">
                <a:ln>
                  <a:noFill/>
                </a:ln>
                <a:solidFill>
                  <a:schemeClr val="tx1"/>
                </a:solidFill>
                <a:effectLst/>
                <a:latin typeface="Traditional Arabic" panose="02020603050405020304" pitchFamily="18" charset="-78"/>
                <a:cs typeface="Traditional Arabic" panose="02020603050405020304" pitchFamily="18" charset="-78"/>
              </a:rPr>
              <a:t>الأهداف التنظيمية</a:t>
            </a:r>
            <a:r>
              <a:rPr kumimoji="0" lang="en-US" altLang="en-US" sz="2300" b="1" i="0" u="none" strike="noStrike" cap="none" normalizeH="0" baseline="0" dirty="0">
                <a:ln>
                  <a:noFill/>
                </a:ln>
                <a:solidFill>
                  <a:schemeClr val="tx1"/>
                </a:solidFill>
                <a:effectLst/>
                <a:latin typeface="Traditional Arabic" panose="02020603050405020304" pitchFamily="18" charset="-78"/>
                <a:cs typeface="Traditional Arabic" panose="02020603050405020304" pitchFamily="18" charset="-78"/>
              </a:rPr>
              <a:t>:</a:t>
            </a:r>
          </a:p>
          <a:p>
            <a:pPr marL="0" marR="0" lvl="0" indent="0" algn="r" defTabSz="914400" rtl="1" eaLnBrk="0" fontAlgn="base" latinLnBrk="0" hangingPunct="0">
              <a:lnSpc>
                <a:spcPct val="100000"/>
              </a:lnSpc>
              <a:spcBef>
                <a:spcPct val="0"/>
              </a:spcBef>
              <a:spcAft>
                <a:spcPct val="0"/>
              </a:spcAft>
              <a:buClrTx/>
              <a:buSzTx/>
              <a:buFontTx/>
              <a:buNone/>
              <a:tabLst/>
            </a:pPr>
            <a:r>
              <a:rPr kumimoji="0" lang="ar-SA" altLang="en-US" sz="2300" b="0" i="0" u="none" strike="noStrike" cap="none" normalizeH="0" baseline="0" dirty="0">
                <a:ln>
                  <a:noFill/>
                </a:ln>
                <a:solidFill>
                  <a:schemeClr val="tx1"/>
                </a:solidFill>
                <a:effectLst/>
                <a:latin typeface="Traditional Arabic" panose="02020603050405020304" pitchFamily="18" charset="-78"/>
                <a:cs typeface="Traditional Arabic" panose="02020603050405020304" pitchFamily="18" charset="-78"/>
              </a:rPr>
              <a:t>الهدف من تنظيم التأمين هو حماية الجمهور. تقوم الدول بسن قوانين للتسعير تتطلب أن تفي أسعار التأمين بمعايير معينة</a:t>
            </a:r>
            <a:r>
              <a:rPr kumimoji="0" lang="en-US" altLang="en-US" sz="2300" b="0" i="0" u="none" strike="noStrike" cap="none" normalizeH="0" baseline="0" dirty="0">
                <a:ln>
                  <a:noFill/>
                </a:ln>
                <a:solidFill>
                  <a:schemeClr val="tx1"/>
                </a:solidFill>
                <a:effectLst/>
                <a:latin typeface="Traditional Arabic" panose="02020603050405020304" pitchFamily="18" charset="-78"/>
                <a:cs typeface="Traditional Arabic" panose="02020603050405020304" pitchFamily="18" charset="-78"/>
              </a:rPr>
              <a:t>.</a:t>
            </a:r>
          </a:p>
          <a:p>
            <a:pPr marL="0" marR="0" lvl="0" indent="0" algn="r" defTabSz="914400" rtl="1" eaLnBrk="0" fontAlgn="base" latinLnBrk="0" hangingPunct="0">
              <a:lnSpc>
                <a:spcPct val="100000"/>
              </a:lnSpc>
              <a:spcBef>
                <a:spcPct val="0"/>
              </a:spcBef>
              <a:spcAft>
                <a:spcPct val="0"/>
              </a:spcAft>
              <a:buClrTx/>
              <a:buSzTx/>
              <a:buFontTx/>
              <a:buNone/>
              <a:tabLst/>
            </a:pPr>
            <a:r>
              <a:rPr kumimoji="0" lang="ar-SA" altLang="en-US" sz="2300" b="0" i="0" u="none" strike="noStrike" cap="none" normalizeH="0" baseline="0" dirty="0">
                <a:ln>
                  <a:noFill/>
                </a:ln>
                <a:solidFill>
                  <a:schemeClr val="tx1"/>
                </a:solidFill>
                <a:effectLst/>
                <a:latin typeface="Traditional Arabic" panose="02020603050405020304" pitchFamily="18" charset="-78"/>
                <a:cs typeface="Traditional Arabic" panose="02020603050405020304" pitchFamily="18" charset="-78"/>
              </a:rPr>
              <a:t>بشكل عام، يجب أن تكون الأسعار التي يفرضها شركات التأمين كافية، وغير مفرطة، وغير تمييزية بشكل غير عادل</a:t>
            </a:r>
            <a:r>
              <a:rPr kumimoji="0" lang="en-US" altLang="en-US" sz="2300" b="0" i="0" u="none" strike="noStrike" cap="none" normalizeH="0" baseline="0" dirty="0">
                <a:ln>
                  <a:noFill/>
                </a:ln>
                <a:solidFill>
                  <a:schemeClr val="tx1"/>
                </a:solidFill>
                <a:effectLst/>
                <a:latin typeface="Traditional Arabic" panose="02020603050405020304" pitchFamily="18" charset="-78"/>
                <a:cs typeface="Traditional Arabic" panose="02020603050405020304" pitchFamily="18" charset="-78"/>
              </a:rPr>
              <a:t>.</a:t>
            </a:r>
          </a:p>
          <a:p>
            <a:pPr marL="0" marR="0" lvl="0" indent="0" algn="r" defTabSz="914400" rtl="1" eaLnBrk="0" fontAlgn="base" latinLnBrk="0" hangingPunct="0">
              <a:lnSpc>
                <a:spcPct val="100000"/>
              </a:lnSpc>
              <a:spcBef>
                <a:spcPct val="0"/>
              </a:spcBef>
              <a:spcAft>
                <a:spcPct val="0"/>
              </a:spcAft>
              <a:buClrTx/>
              <a:buSzTx/>
              <a:buFontTx/>
              <a:buChar char="•"/>
              <a:tabLst/>
            </a:pPr>
            <a:r>
              <a:rPr kumimoji="0" lang="ar-SA" altLang="en-US" sz="2300" b="1" i="0" u="none" strike="noStrike" cap="none" normalizeH="0" baseline="0" dirty="0">
                <a:ln>
                  <a:noFill/>
                </a:ln>
                <a:solidFill>
                  <a:schemeClr val="tx1"/>
                </a:solidFill>
                <a:effectLst/>
                <a:latin typeface="Traditional Arabic" panose="02020603050405020304" pitchFamily="18" charset="-78"/>
                <a:cs typeface="Traditional Arabic" panose="02020603050405020304" pitchFamily="18" charset="-78"/>
              </a:rPr>
              <a:t>يجب أن تكون الأسعار كافية</a:t>
            </a:r>
            <a:r>
              <a:rPr kumimoji="0" lang="en-US" altLang="en-US" sz="2300" b="0" i="0" u="none" strike="noStrike" cap="none" normalizeH="0" baseline="0" dirty="0">
                <a:ln>
                  <a:noFill/>
                </a:ln>
                <a:solidFill>
                  <a:schemeClr val="tx1"/>
                </a:solidFill>
                <a:effectLst/>
                <a:latin typeface="Traditional Arabic" panose="02020603050405020304" pitchFamily="18" charset="-78"/>
                <a:cs typeface="Traditional Arabic" panose="02020603050405020304" pitchFamily="18" charset="-78"/>
              </a:rPr>
              <a:t>: </a:t>
            </a:r>
            <a:r>
              <a:rPr kumimoji="0" lang="ar-SA" altLang="en-US" sz="2300" b="0" i="0" u="none" strike="noStrike" cap="none" normalizeH="0" baseline="0" dirty="0">
                <a:ln>
                  <a:noFill/>
                </a:ln>
                <a:solidFill>
                  <a:schemeClr val="tx1"/>
                </a:solidFill>
                <a:effectLst/>
                <a:latin typeface="Traditional Arabic" panose="02020603050405020304" pitchFamily="18" charset="-78"/>
                <a:cs typeface="Traditional Arabic" panose="02020603050405020304" pitchFamily="18" charset="-78"/>
              </a:rPr>
              <a:t>وهذا يعني أن الأسعار التي تفرضها شركات التأمين يجب أن تكون مرتفعة بما يكفي لتغطية جميع الخسائر والنفقات</a:t>
            </a:r>
            <a:r>
              <a:rPr kumimoji="0" lang="en-US" altLang="en-US" sz="2300" b="0" i="0" u="none" strike="noStrike" cap="none" normalizeH="0" baseline="0" dirty="0">
                <a:ln>
                  <a:noFill/>
                </a:ln>
                <a:solidFill>
                  <a:schemeClr val="tx1"/>
                </a:solidFill>
                <a:effectLst/>
                <a:latin typeface="Traditional Arabic" panose="02020603050405020304" pitchFamily="18" charset="-78"/>
                <a:cs typeface="Traditional Arabic" panose="02020603050405020304" pitchFamily="18" charset="-78"/>
              </a:rPr>
              <a:t>.</a:t>
            </a:r>
          </a:p>
          <a:p>
            <a:pPr marL="0" marR="0" lvl="0" indent="0" algn="r" defTabSz="914400" rtl="1" eaLnBrk="0" fontAlgn="base" latinLnBrk="0" hangingPunct="0">
              <a:lnSpc>
                <a:spcPct val="100000"/>
              </a:lnSpc>
              <a:spcBef>
                <a:spcPct val="0"/>
              </a:spcBef>
              <a:spcAft>
                <a:spcPct val="0"/>
              </a:spcAft>
              <a:buClrTx/>
              <a:buSzTx/>
              <a:buFontTx/>
              <a:buChar char="•"/>
              <a:tabLst/>
            </a:pPr>
            <a:r>
              <a:rPr kumimoji="0" lang="ar-SA" altLang="en-US" sz="2300" b="1" i="0" u="none" strike="noStrike" cap="none" normalizeH="0" baseline="0" dirty="0">
                <a:ln>
                  <a:noFill/>
                </a:ln>
                <a:solidFill>
                  <a:schemeClr val="tx1"/>
                </a:solidFill>
                <a:effectLst/>
                <a:latin typeface="Traditional Arabic" panose="02020603050405020304" pitchFamily="18" charset="-78"/>
                <a:cs typeface="Traditional Arabic" panose="02020603050405020304" pitchFamily="18" charset="-78"/>
              </a:rPr>
              <a:t>يجب أن لا تكون الأسعار مفرطة</a:t>
            </a:r>
            <a:r>
              <a:rPr kumimoji="0" lang="en-US" altLang="en-US" sz="2300" b="0" i="0" u="none" strike="noStrike" cap="none" normalizeH="0" baseline="0" dirty="0">
                <a:ln>
                  <a:noFill/>
                </a:ln>
                <a:solidFill>
                  <a:schemeClr val="tx1"/>
                </a:solidFill>
                <a:effectLst/>
                <a:latin typeface="Traditional Arabic" panose="02020603050405020304" pitchFamily="18" charset="-78"/>
                <a:cs typeface="Traditional Arabic" panose="02020603050405020304" pitchFamily="18" charset="-78"/>
              </a:rPr>
              <a:t>: </a:t>
            </a:r>
            <a:r>
              <a:rPr kumimoji="0" lang="ar-SA" altLang="en-US" sz="2300" b="0" i="0" u="none" strike="noStrike" cap="none" normalizeH="0" baseline="0" dirty="0">
                <a:ln>
                  <a:noFill/>
                </a:ln>
                <a:solidFill>
                  <a:schemeClr val="tx1"/>
                </a:solidFill>
                <a:effectLst/>
                <a:latin typeface="Traditional Arabic" panose="02020603050405020304" pitchFamily="18" charset="-78"/>
                <a:cs typeface="Traditional Arabic" panose="02020603050405020304" pitchFamily="18" charset="-78"/>
              </a:rPr>
              <a:t>وهذا يعني أن الأسعار يجب أن لا تكون مرتفعة لدرجة تجعل حملة الوثائق يدفعون أكثر من القيمة الفعلية للحماية التي يحصلون عليها</a:t>
            </a:r>
            <a:r>
              <a:rPr kumimoji="0" lang="en-US" altLang="en-US" sz="2300" b="0" i="0" u="none" strike="noStrike" cap="none" normalizeH="0" baseline="0" dirty="0">
                <a:ln>
                  <a:noFill/>
                </a:ln>
                <a:solidFill>
                  <a:schemeClr val="tx1"/>
                </a:solidFill>
                <a:effectLst/>
                <a:latin typeface="Traditional Arabic" panose="02020603050405020304" pitchFamily="18" charset="-78"/>
                <a:cs typeface="Traditional Arabic" panose="02020603050405020304" pitchFamily="18" charset="-78"/>
              </a:rPr>
              <a:t>.</a:t>
            </a:r>
          </a:p>
          <a:p>
            <a:pPr marL="0" marR="0" lvl="0" indent="0" algn="r" defTabSz="914400" rtl="1" eaLnBrk="0" fontAlgn="base" latinLnBrk="0" hangingPunct="0">
              <a:lnSpc>
                <a:spcPct val="100000"/>
              </a:lnSpc>
              <a:spcBef>
                <a:spcPct val="0"/>
              </a:spcBef>
              <a:spcAft>
                <a:spcPct val="0"/>
              </a:spcAft>
              <a:buClrTx/>
              <a:buSzTx/>
              <a:buFontTx/>
              <a:buChar char="•"/>
              <a:tabLst/>
            </a:pPr>
            <a:r>
              <a:rPr kumimoji="0" lang="ar-SA" altLang="en-US" sz="2300" b="1" i="0" u="none" strike="noStrike" cap="none" normalizeH="0" baseline="0" dirty="0">
                <a:ln>
                  <a:noFill/>
                </a:ln>
                <a:solidFill>
                  <a:schemeClr val="tx1"/>
                </a:solidFill>
                <a:effectLst/>
                <a:latin typeface="Traditional Arabic" panose="02020603050405020304" pitchFamily="18" charset="-78"/>
                <a:cs typeface="Traditional Arabic" panose="02020603050405020304" pitchFamily="18" charset="-78"/>
              </a:rPr>
              <a:t>يجب أن لا تكون الأسعار تمييزية بشكل غير عادل</a:t>
            </a:r>
            <a:r>
              <a:rPr kumimoji="0" lang="en-US" altLang="en-US" sz="2300" b="0" i="0" u="none" strike="noStrike" cap="none" normalizeH="0" baseline="0" dirty="0">
                <a:ln>
                  <a:noFill/>
                </a:ln>
                <a:solidFill>
                  <a:schemeClr val="tx1"/>
                </a:solidFill>
                <a:effectLst/>
                <a:latin typeface="Traditional Arabic" panose="02020603050405020304" pitchFamily="18" charset="-78"/>
                <a:cs typeface="Traditional Arabic" panose="02020603050405020304" pitchFamily="18" charset="-78"/>
              </a:rPr>
              <a:t>: </a:t>
            </a:r>
            <a:r>
              <a:rPr kumimoji="0" lang="ar-SA" altLang="en-US" sz="2300" b="0" i="0" u="none" strike="noStrike" cap="none" normalizeH="0" baseline="0" dirty="0">
                <a:ln>
                  <a:noFill/>
                </a:ln>
                <a:solidFill>
                  <a:schemeClr val="tx1"/>
                </a:solidFill>
                <a:effectLst/>
                <a:latin typeface="Traditional Arabic" panose="02020603050405020304" pitchFamily="18" charset="-78"/>
                <a:cs typeface="Traditional Arabic" panose="02020603050405020304" pitchFamily="18" charset="-78"/>
              </a:rPr>
              <a:t>وهذا يعني أن المخاطر المتشابهة فيما يتعلق بالخسائر والنفقات لا ينبغي أن تُفرض عليها أسعار مختلفة بشكل كبير</a:t>
            </a:r>
            <a:r>
              <a:rPr kumimoji="0" lang="en-US" altLang="en-US" sz="2300" b="0" i="0" u="none" strike="noStrike" cap="none" normalizeH="0" baseline="0" dirty="0">
                <a:ln>
                  <a:noFill/>
                </a:ln>
                <a:solidFill>
                  <a:schemeClr val="tx1"/>
                </a:solidFill>
                <a:effectLst/>
                <a:latin typeface="Arial" panose="020B0604020202020204" pitchFamily="34" charset="0"/>
              </a:rPr>
              <a:t>.</a:t>
            </a:r>
          </a:p>
        </p:txBody>
      </p:sp>
    </p:spTree>
    <p:extLst>
      <p:ext uri="{BB962C8B-B14F-4D97-AF65-F5344CB8AC3E}">
        <p14:creationId xmlns:p14="http://schemas.microsoft.com/office/powerpoint/2010/main" val="2159080707"/>
      </p:ext>
    </p:extLst>
  </p:cSld>
  <p:clrMapOvr>
    <a:masterClrMapping/>
  </p:clrMapOvr>
  <mc:AlternateContent xmlns:mc="http://schemas.openxmlformats.org/markup-compatibility/2006" xmlns:p14="http://schemas.microsoft.com/office/powerpoint/2010/main">
    <mc:Choice Requires="p14">
      <p:transition spd="slow" p14:dur="2000" advTm="147687"/>
    </mc:Choice>
    <mc:Fallback xmlns="">
      <p:transition spd="slow" advTm="147687"/>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9275581"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a:extLst>
              <a:ext uri="{FF2B5EF4-FFF2-40B4-BE49-F238E27FC236}">
                <a16:creationId xmlns:a16="http://schemas.microsoft.com/office/drawing/2014/main" id="{97FC9F00-DED5-495E-289B-C8D3CB6342C4}"/>
              </a:ext>
            </a:extLst>
          </p:cNvPr>
          <p:cNvSpPr txBox="1"/>
          <p:nvPr/>
        </p:nvSpPr>
        <p:spPr>
          <a:xfrm>
            <a:off x="290241" y="1887434"/>
            <a:ext cx="5903526" cy="4619854"/>
          </a:xfrm>
          <a:prstGeom prst="rect">
            <a:avLst/>
          </a:prstGeom>
          <a:noFill/>
        </p:spPr>
        <p:txBody>
          <a:bodyPr wrap="square">
            <a:spAutoFit/>
          </a:bodyPr>
          <a:lstStyle/>
          <a:p>
            <a:pPr marL="342900" indent="-342900" algn="just">
              <a:lnSpc>
                <a:spcPct val="150000"/>
              </a:lnSpc>
              <a:buFont typeface="Wingdings" panose="05000000000000000000" pitchFamily="2" charset="2"/>
              <a:buChar char="v"/>
            </a:pPr>
            <a:r>
              <a:rPr lang="en-US" b="1" dirty="0">
                <a:solidFill>
                  <a:schemeClr val="tx1">
                    <a:lumMod val="95000"/>
                    <a:lumOff val="5000"/>
                  </a:schemeClr>
                </a:solidFill>
                <a:cs typeface="Tajawal ExtraBold" panose="00000800000000000000" pitchFamily="2" charset="-78"/>
              </a:rPr>
              <a:t>Business Objectives</a:t>
            </a:r>
          </a:p>
          <a:p>
            <a:pPr algn="just">
              <a:lnSpc>
                <a:spcPct val="150000"/>
              </a:lnSpc>
            </a:pPr>
            <a:r>
              <a:rPr lang="en-US" b="1" dirty="0">
                <a:solidFill>
                  <a:schemeClr val="tx1">
                    <a:lumMod val="95000"/>
                    <a:lumOff val="5000"/>
                  </a:schemeClr>
                </a:solidFill>
                <a:cs typeface="Tajawal ExtraBold" panose="00000800000000000000" pitchFamily="2" charset="-78"/>
              </a:rPr>
              <a:t>     </a:t>
            </a:r>
            <a:r>
              <a:rPr lang="en-US" dirty="0">
                <a:solidFill>
                  <a:schemeClr val="tx1">
                    <a:lumMod val="95000"/>
                    <a:lumOff val="5000"/>
                  </a:schemeClr>
                </a:solidFill>
                <a:cs typeface="Tajawal ExtraBold" panose="00000800000000000000" pitchFamily="2" charset="-78"/>
              </a:rPr>
              <a:t>Insurers are also guided by business objectives in designing a rating system. The rating system should meet all of these objectives: simplicity, responsiveness, stability, and encouragement of loss control .</a:t>
            </a:r>
          </a:p>
          <a:p>
            <a:pPr marL="342900" indent="-342900" algn="just">
              <a:lnSpc>
                <a:spcPct val="150000"/>
              </a:lnSpc>
              <a:buFont typeface="Wingdings" panose="05000000000000000000" pitchFamily="2" charset="2"/>
              <a:buChar char="v"/>
            </a:pPr>
            <a:r>
              <a:rPr lang="en-US" dirty="0">
                <a:solidFill>
                  <a:schemeClr val="tx1">
                    <a:lumMod val="95000"/>
                    <a:lumOff val="5000"/>
                  </a:schemeClr>
                </a:solidFill>
                <a:cs typeface="Tajawal ExtraBold" panose="00000800000000000000" pitchFamily="2" charset="-78"/>
              </a:rPr>
              <a:t>The rating system should be easy to understand so that producers can quote premiums with a minimum</a:t>
            </a:r>
          </a:p>
          <a:p>
            <a:pPr algn="just">
              <a:lnSpc>
                <a:spcPct val="150000"/>
              </a:lnSpc>
            </a:pPr>
            <a:r>
              <a:rPr lang="en-US" dirty="0">
                <a:solidFill>
                  <a:schemeClr val="tx1">
                    <a:lumMod val="95000"/>
                    <a:lumOff val="5000"/>
                  </a:schemeClr>
                </a:solidFill>
                <a:cs typeface="Tajawal ExtraBold" panose="00000800000000000000" pitchFamily="2" charset="-78"/>
              </a:rPr>
              <a:t>     amount of time and expense.</a:t>
            </a:r>
          </a:p>
          <a:p>
            <a:pPr marL="342900" indent="-342900" algn="just">
              <a:lnSpc>
                <a:spcPct val="150000"/>
              </a:lnSpc>
              <a:buFont typeface="Wingdings" panose="05000000000000000000" pitchFamily="2" charset="2"/>
              <a:buChar char="v"/>
            </a:pPr>
            <a:r>
              <a:rPr lang="en-US" dirty="0">
                <a:solidFill>
                  <a:schemeClr val="tx1">
                    <a:lumMod val="95000"/>
                    <a:lumOff val="5000"/>
                  </a:schemeClr>
                </a:solidFill>
                <a:cs typeface="Tajawal ExtraBold" panose="00000800000000000000" pitchFamily="2" charset="-78"/>
              </a:rPr>
              <a:t>commercial insurance purchasers should understand how their premiums are determined so that they can take active steps to reduce their insurance costs.</a:t>
            </a:r>
          </a:p>
        </p:txBody>
      </p:sp>
      <p:sp>
        <p:nvSpPr>
          <p:cNvPr id="10" name="TextBox 9">
            <a:extLst>
              <a:ext uri="{FF2B5EF4-FFF2-40B4-BE49-F238E27FC236}">
                <a16:creationId xmlns:a16="http://schemas.microsoft.com/office/drawing/2014/main" id="{A99FA1A8-D6C4-937C-C9E5-6FF14E27B108}"/>
              </a:ext>
            </a:extLst>
          </p:cNvPr>
          <p:cNvSpPr txBox="1"/>
          <p:nvPr/>
        </p:nvSpPr>
        <p:spPr>
          <a:xfrm>
            <a:off x="6423985" y="2086273"/>
            <a:ext cx="5477774" cy="4493538"/>
          </a:xfrm>
          <a:prstGeom prst="rect">
            <a:avLst/>
          </a:prstGeom>
          <a:noFill/>
        </p:spPr>
        <p:txBody>
          <a:bodyPr wrap="square">
            <a:spAutoFit/>
          </a:bodyPr>
          <a:lstStyle/>
          <a:p>
            <a:pPr algn="r" rtl="1"/>
            <a:r>
              <a:rPr lang="ar-YE" sz="2600" b="1" dirty="0">
                <a:latin typeface="Traditional Arabic" panose="02020603050405020304" pitchFamily="18" charset="-78"/>
                <a:cs typeface="Traditional Arabic" panose="02020603050405020304" pitchFamily="18" charset="-78"/>
              </a:rPr>
              <a:t>الأهداف التجارية </a:t>
            </a:r>
          </a:p>
          <a:p>
            <a:pPr marL="457200" indent="-457200" algn="r" rtl="1">
              <a:buFont typeface="Wingdings" panose="05000000000000000000" pitchFamily="2" charset="2"/>
              <a:buChar char="v"/>
            </a:pPr>
            <a:r>
              <a:rPr lang="ar-YE" sz="2600" dirty="0">
                <a:latin typeface="Traditional Arabic" panose="02020603050405020304" pitchFamily="18" charset="-78"/>
                <a:cs typeface="Traditional Arabic" panose="02020603050405020304" pitchFamily="18" charset="-78"/>
              </a:rPr>
              <a:t>تسترشد شركات التأمين أيضًا بالأهداف التجارية عند تصميم نظام التسعير. يجب أن يحقق نظام التسعير جميع هذه الأهداف: البساطة، الاستجابة، الاستقرار، وتشجيع السيطرة على الخسائر. </a:t>
            </a:r>
          </a:p>
          <a:p>
            <a:pPr marL="457200" indent="-457200" algn="r" rtl="1">
              <a:buFont typeface="Wingdings" panose="05000000000000000000" pitchFamily="2" charset="2"/>
              <a:buChar char="v"/>
            </a:pPr>
            <a:r>
              <a:rPr lang="ar-YE" sz="2600" dirty="0">
                <a:latin typeface="Traditional Arabic" panose="02020603050405020304" pitchFamily="18" charset="-78"/>
                <a:cs typeface="Traditional Arabic" panose="02020603050405020304" pitchFamily="18" charset="-78"/>
              </a:rPr>
              <a:t>يجب أن يكون نظام التسعير سهل الفهم بحيث يتمكن المنتجون من تقديم عروض الأسعار مع الحد الأدنى من الوقت والتكلفة. </a:t>
            </a:r>
          </a:p>
          <a:p>
            <a:pPr marL="457200" indent="-457200" algn="r" rtl="1">
              <a:buFont typeface="Wingdings" panose="05000000000000000000" pitchFamily="2" charset="2"/>
              <a:buChar char="v"/>
            </a:pPr>
            <a:r>
              <a:rPr lang="ar-YE" sz="2600" dirty="0">
                <a:latin typeface="Traditional Arabic" panose="02020603050405020304" pitchFamily="18" charset="-78"/>
                <a:cs typeface="Traditional Arabic" panose="02020603050405020304" pitchFamily="18" charset="-78"/>
              </a:rPr>
              <a:t>كما يجب أن يفهم المشترون التجاريون للتأمين كيف يتم تحديد أقساطهم حتى يتمكنوا من اتخاذ خطوات فعالة لتقليل تكاليف التأمين الخاصة بهم.</a:t>
            </a:r>
            <a:endParaRPr lang="en-MY" sz="2600" dirty="0">
              <a:latin typeface="Traditional Arabic" panose="02020603050405020304" pitchFamily="18" charset="-78"/>
              <a:cs typeface="Traditional Arabic" panose="02020603050405020304" pitchFamily="18" charset="-78"/>
            </a:endParaRPr>
          </a:p>
        </p:txBody>
      </p:sp>
      <p:sp>
        <p:nvSpPr>
          <p:cNvPr id="12" name="TextBox 11">
            <a:extLst>
              <a:ext uri="{FF2B5EF4-FFF2-40B4-BE49-F238E27FC236}">
                <a16:creationId xmlns:a16="http://schemas.microsoft.com/office/drawing/2014/main" id="{EEFFCE05-7DFD-BEEA-6E65-6C18E90A11A8}"/>
              </a:ext>
            </a:extLst>
          </p:cNvPr>
          <p:cNvSpPr txBox="1"/>
          <p:nvPr/>
        </p:nvSpPr>
        <p:spPr>
          <a:xfrm>
            <a:off x="2726667" y="555704"/>
            <a:ext cx="9068672" cy="1200329"/>
          </a:xfrm>
          <a:prstGeom prst="rect">
            <a:avLst/>
          </a:prstGeom>
          <a:solidFill>
            <a:srgbClr val="009EDE"/>
          </a:solidFill>
        </p:spPr>
        <p:txBody>
          <a:bodyPr wrap="square" rtlCol="0">
            <a:spAutoFit/>
          </a:bodyPr>
          <a:lstStyle/>
          <a:p>
            <a:pPr algn="ctr"/>
            <a:r>
              <a:rPr lang="en-US" sz="3600" b="1" dirty="0">
                <a:solidFill>
                  <a:schemeClr val="bg1"/>
                </a:solidFill>
                <a:latin typeface="Alexandria" charset="0"/>
              </a:rPr>
              <a:t>Objectives in Rate Making</a:t>
            </a:r>
            <a:endParaRPr lang="ar-YE" sz="3600" b="1" dirty="0">
              <a:solidFill>
                <a:schemeClr val="bg1"/>
              </a:solidFill>
              <a:latin typeface="Alexandria" charset="0"/>
            </a:endParaRPr>
          </a:p>
          <a:p>
            <a:pPr algn="ctr"/>
            <a:r>
              <a:rPr lang="ar-YE" sz="3600" b="1" dirty="0">
                <a:solidFill>
                  <a:schemeClr val="bg1"/>
                </a:solidFill>
                <a:latin typeface="Traditional Arabic" panose="02020603050405020304" pitchFamily="18" charset="-78"/>
                <a:cs typeface="Traditional Arabic" panose="02020603050405020304" pitchFamily="18" charset="-78"/>
              </a:rPr>
              <a:t>الأهداف في تحديد الأسعار</a:t>
            </a:r>
          </a:p>
        </p:txBody>
      </p:sp>
    </p:spTree>
    <p:extLst>
      <p:ext uri="{BB962C8B-B14F-4D97-AF65-F5344CB8AC3E}">
        <p14:creationId xmlns:p14="http://schemas.microsoft.com/office/powerpoint/2010/main" val="2345261121"/>
      </p:ext>
    </p:extLst>
  </p:cSld>
  <p:clrMapOvr>
    <a:masterClrMapping/>
  </p:clrMapOvr>
  <mc:AlternateContent xmlns:mc="http://schemas.openxmlformats.org/markup-compatibility/2006" xmlns:p14="http://schemas.microsoft.com/office/powerpoint/2010/main">
    <mc:Choice Requires="p14">
      <p:transition spd="slow" p14:dur="2000" advTm="127868"/>
    </mc:Choice>
    <mc:Fallback xmlns="">
      <p:transition spd="slow" advTm="127868"/>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9321407"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a:extLst>
              <a:ext uri="{FF2B5EF4-FFF2-40B4-BE49-F238E27FC236}">
                <a16:creationId xmlns:a16="http://schemas.microsoft.com/office/drawing/2014/main" id="{97FC9F00-DED5-495E-289B-C8D3CB6342C4}"/>
              </a:ext>
            </a:extLst>
          </p:cNvPr>
          <p:cNvSpPr txBox="1"/>
          <p:nvPr/>
        </p:nvSpPr>
        <p:spPr>
          <a:xfrm>
            <a:off x="420356" y="1607717"/>
            <a:ext cx="6083961" cy="5250283"/>
          </a:xfrm>
          <a:prstGeom prst="rect">
            <a:avLst/>
          </a:prstGeom>
          <a:noFill/>
        </p:spPr>
        <p:txBody>
          <a:bodyPr wrap="square">
            <a:spAutoFit/>
          </a:bodyPr>
          <a:lstStyle/>
          <a:p>
            <a:pPr marL="342900" indent="-342900" algn="just">
              <a:lnSpc>
                <a:spcPct val="150000"/>
              </a:lnSpc>
              <a:buFont typeface="Wingdings" panose="05000000000000000000" pitchFamily="2" charset="2"/>
              <a:buChar char="v"/>
            </a:pPr>
            <a:r>
              <a:rPr lang="en-US" sz="1500" b="1" dirty="0">
                <a:solidFill>
                  <a:schemeClr val="tx1">
                    <a:lumMod val="95000"/>
                    <a:lumOff val="5000"/>
                  </a:schemeClr>
                </a:solidFill>
                <a:cs typeface="Tajawal ExtraBold" panose="00000800000000000000" pitchFamily="2" charset="-78"/>
              </a:rPr>
              <a:t>Business Objectives</a:t>
            </a:r>
          </a:p>
          <a:p>
            <a:pPr marL="342900" indent="-342900" algn="just">
              <a:lnSpc>
                <a:spcPct val="150000"/>
              </a:lnSpc>
              <a:buFont typeface="Wingdings" panose="05000000000000000000" pitchFamily="2" charset="2"/>
              <a:buChar char="v"/>
            </a:pPr>
            <a:r>
              <a:rPr lang="en-US" sz="1500" dirty="0">
                <a:solidFill>
                  <a:schemeClr val="tx1">
                    <a:lumMod val="95000"/>
                    <a:lumOff val="5000"/>
                  </a:schemeClr>
                </a:solidFill>
                <a:cs typeface="Tajawal ExtraBold" panose="00000800000000000000" pitchFamily="2" charset="-78"/>
              </a:rPr>
              <a:t>Rates should be stable over short periods of time so that consumer satisfaction can be maintained. If rates change rapidly, insurance consumers may become irritated and dissatisfied. They may then look to government to control the rates or to enact a government insurance program.</a:t>
            </a:r>
          </a:p>
          <a:p>
            <a:pPr marL="342900" indent="-342900" algn="just">
              <a:lnSpc>
                <a:spcPct val="150000"/>
              </a:lnSpc>
              <a:buFont typeface="Wingdings" panose="05000000000000000000" pitchFamily="2" charset="2"/>
              <a:buChar char="v"/>
            </a:pPr>
            <a:r>
              <a:rPr lang="en-US" sz="1500" dirty="0">
                <a:solidFill>
                  <a:schemeClr val="tx1">
                    <a:lumMod val="95000"/>
                    <a:lumOff val="5000"/>
                  </a:schemeClr>
                </a:solidFill>
                <a:cs typeface="Tajawal ExtraBold" panose="00000800000000000000" pitchFamily="2" charset="-78"/>
              </a:rPr>
              <a:t>Rates should also be responsive over time to changing loss exposures and changing economic conditions. To meet the objective of rate adequacy, the rates should increase when loss exposures increase.</a:t>
            </a:r>
          </a:p>
          <a:p>
            <a:pPr marL="342900" indent="-342900" algn="just">
              <a:lnSpc>
                <a:spcPct val="150000"/>
              </a:lnSpc>
              <a:buFont typeface="Wingdings" panose="05000000000000000000" pitchFamily="2" charset="2"/>
              <a:buChar char="v"/>
            </a:pPr>
            <a:r>
              <a:rPr lang="en-US" sz="1500" dirty="0">
                <a:solidFill>
                  <a:schemeClr val="tx1">
                    <a:lumMod val="95000"/>
                    <a:lumOff val="5000"/>
                  </a:schemeClr>
                </a:solidFill>
                <a:cs typeface="Tajawal ExtraBold" panose="00000800000000000000" pitchFamily="2" charset="-78"/>
              </a:rPr>
              <a:t> Finally, the rating system should encourage loss control activities. Loss-control efforts are designed to reduce the frequency and severity of losses. This point is important because loss control tends to keep insurance affordable. Profits are also stabilized. As you will see later, certain rating systems provide a strong financial incentive for the insured to engage in loss control.</a:t>
            </a:r>
            <a:endParaRPr lang="en-MY" sz="1500" dirty="0">
              <a:solidFill>
                <a:schemeClr val="tx1">
                  <a:lumMod val="95000"/>
                  <a:lumOff val="5000"/>
                </a:schemeClr>
              </a:solidFill>
              <a:cs typeface="Tajawal ExtraBold" panose="00000800000000000000" pitchFamily="2" charset="-78"/>
            </a:endParaRPr>
          </a:p>
        </p:txBody>
      </p:sp>
      <p:sp>
        <p:nvSpPr>
          <p:cNvPr id="9" name="TextBox 8">
            <a:extLst>
              <a:ext uri="{FF2B5EF4-FFF2-40B4-BE49-F238E27FC236}">
                <a16:creationId xmlns:a16="http://schemas.microsoft.com/office/drawing/2014/main" id="{B820D667-2619-97F0-8D66-3593FD9A8608}"/>
              </a:ext>
            </a:extLst>
          </p:cNvPr>
          <p:cNvSpPr txBox="1"/>
          <p:nvPr/>
        </p:nvSpPr>
        <p:spPr>
          <a:xfrm>
            <a:off x="2702972" y="598288"/>
            <a:ext cx="9068672" cy="1077218"/>
          </a:xfrm>
          <a:prstGeom prst="rect">
            <a:avLst/>
          </a:prstGeom>
          <a:solidFill>
            <a:srgbClr val="009EDE"/>
          </a:solidFill>
        </p:spPr>
        <p:txBody>
          <a:bodyPr wrap="square" rtlCol="0">
            <a:spAutoFit/>
          </a:bodyPr>
          <a:lstStyle/>
          <a:p>
            <a:pPr algn="ctr"/>
            <a:r>
              <a:rPr lang="en-US" sz="3200" b="1" dirty="0">
                <a:solidFill>
                  <a:schemeClr val="bg1"/>
                </a:solidFill>
                <a:latin typeface="Alexandria" charset="0"/>
              </a:rPr>
              <a:t>Objectives in Rate Making</a:t>
            </a:r>
            <a:endParaRPr lang="ar-YE" sz="3200" b="1" dirty="0">
              <a:solidFill>
                <a:schemeClr val="bg1"/>
              </a:solidFill>
              <a:latin typeface="Alexandria" charset="0"/>
            </a:endParaRPr>
          </a:p>
          <a:p>
            <a:pPr algn="ctr"/>
            <a:r>
              <a:rPr lang="ar-YE" sz="3200" b="1" dirty="0">
                <a:solidFill>
                  <a:schemeClr val="bg1"/>
                </a:solidFill>
                <a:latin typeface="Traditional Arabic" panose="02020603050405020304" pitchFamily="18" charset="-78"/>
                <a:cs typeface="Traditional Arabic" panose="02020603050405020304" pitchFamily="18" charset="-78"/>
              </a:rPr>
              <a:t>الأهداف في تحديد الأسعار</a:t>
            </a:r>
          </a:p>
        </p:txBody>
      </p:sp>
      <p:sp>
        <p:nvSpPr>
          <p:cNvPr id="12" name="TextBox 11">
            <a:extLst>
              <a:ext uri="{FF2B5EF4-FFF2-40B4-BE49-F238E27FC236}">
                <a16:creationId xmlns:a16="http://schemas.microsoft.com/office/drawing/2014/main" id="{D96FCD52-6ED4-99E1-EB1E-113CDF968034}"/>
              </a:ext>
            </a:extLst>
          </p:cNvPr>
          <p:cNvSpPr txBox="1"/>
          <p:nvPr/>
        </p:nvSpPr>
        <p:spPr>
          <a:xfrm>
            <a:off x="6607834" y="2182831"/>
            <a:ext cx="5267327" cy="4401205"/>
          </a:xfrm>
          <a:prstGeom prst="rect">
            <a:avLst/>
          </a:prstGeom>
          <a:noFill/>
        </p:spPr>
        <p:txBody>
          <a:bodyPr wrap="square">
            <a:spAutoFit/>
          </a:bodyPr>
          <a:lstStyle/>
          <a:p>
            <a:pPr marL="342900" indent="-342900" algn="r" rtl="1">
              <a:buFont typeface="Wingdings" panose="05000000000000000000" pitchFamily="2" charset="2"/>
              <a:buChar char="v"/>
            </a:pPr>
            <a:r>
              <a:rPr lang="ar-YE" sz="2000" dirty="0">
                <a:latin typeface="Traditional Arabic" panose="02020603050405020304" pitchFamily="18" charset="-78"/>
                <a:cs typeface="Traditional Arabic" panose="02020603050405020304" pitchFamily="18" charset="-78"/>
              </a:rPr>
              <a:t>الأهداف التجارية</a:t>
            </a:r>
          </a:p>
          <a:p>
            <a:pPr marL="342900" indent="-342900" algn="r" rtl="1">
              <a:buFont typeface="Wingdings" panose="05000000000000000000" pitchFamily="2" charset="2"/>
              <a:buChar char="v"/>
            </a:pPr>
            <a:r>
              <a:rPr lang="ar-YE" sz="2000" dirty="0">
                <a:latin typeface="Traditional Arabic" panose="02020603050405020304" pitchFamily="18" charset="-78"/>
                <a:cs typeface="Traditional Arabic" panose="02020603050405020304" pitchFamily="18" charset="-78"/>
              </a:rPr>
              <a:t>يجب أن تكون الأسعار مستقرة على مدى فترات زمنية قصيرة للحفاظ على رضا العملاء. إذا تغيرت الأسعار بسرعة، فقد يتسبب ذلك في إزعاج المستهلكين وجعلهم غير راضين. قد يؤدي ذلك إلى لجوئهم للحكومة للتحكم في الأسعار أو لتطبيق برنامج تأمين حكومي.</a:t>
            </a:r>
          </a:p>
          <a:p>
            <a:pPr marL="342900" indent="-342900" algn="r" rtl="1">
              <a:buFont typeface="Wingdings" panose="05000000000000000000" pitchFamily="2" charset="2"/>
              <a:buChar char="v"/>
            </a:pPr>
            <a:r>
              <a:rPr lang="ar-YE" sz="2000" dirty="0">
                <a:latin typeface="Traditional Arabic" panose="02020603050405020304" pitchFamily="18" charset="-78"/>
                <a:cs typeface="Traditional Arabic" panose="02020603050405020304" pitchFamily="18" charset="-78"/>
              </a:rPr>
              <a:t>يجب أيضًا أن تكون الأسعار مرنة بمرور الوقت للتكيف مع تغيّر الأخطار والخسائر والتغيرات الاقتصادية. ولتحقيق هدف كفاية السعر، يجب زيادة الأسعار عندما تزداد المخاطر والخسائر المحتملة.</a:t>
            </a:r>
          </a:p>
          <a:p>
            <a:pPr marL="342900" indent="-342900" algn="r" rtl="1">
              <a:buFont typeface="Wingdings" panose="05000000000000000000" pitchFamily="2" charset="2"/>
              <a:buChar char="v"/>
            </a:pPr>
            <a:r>
              <a:rPr lang="ar-YE" sz="2000" dirty="0">
                <a:latin typeface="Traditional Arabic" panose="02020603050405020304" pitchFamily="18" charset="-78"/>
                <a:cs typeface="Traditional Arabic" panose="02020603050405020304" pitchFamily="18" charset="-78"/>
              </a:rPr>
              <a:t>وأخيرًا، يجب أن يشجع نظام التسعير أنشطة التحكم في الخسائر. تهدف جهود التحكم في الخسائر إلى تقليل تكرار وشدة الخسائر. هذه النقطة مهمة لأن التحكم في الخسائر يساعد في جعل التأمين ميسور التكلفة. كما يساهم في استقرار الأرباح. وكما ستتعرف لاحقًا، توفر بعض أنظمة التسعير حافزًا ماليًا قويًا للمؤمن لهم للانخراط في أنشطة التحكم في الخسائر.</a:t>
            </a:r>
            <a:endParaRPr lang="en-MY" sz="2000" dirty="0">
              <a:latin typeface="Traditional Arabic" panose="02020603050405020304" pitchFamily="18" charset="-78"/>
              <a:cs typeface="Traditional Arabic" panose="02020603050405020304" pitchFamily="18" charset="-78"/>
            </a:endParaRPr>
          </a:p>
        </p:txBody>
      </p:sp>
    </p:spTree>
    <p:extLst>
      <p:ext uri="{BB962C8B-B14F-4D97-AF65-F5344CB8AC3E}">
        <p14:creationId xmlns:p14="http://schemas.microsoft.com/office/powerpoint/2010/main" val="1891776687"/>
      </p:ext>
    </p:extLst>
  </p:cSld>
  <p:clrMapOvr>
    <a:masterClrMapping/>
  </p:clrMapOvr>
  <mc:AlternateContent xmlns:mc="http://schemas.openxmlformats.org/markup-compatibility/2006" xmlns:p14="http://schemas.microsoft.com/office/powerpoint/2010/main">
    <mc:Choice Requires="p14">
      <p:transition spd="slow" p14:dur="2000" advTm="127231"/>
    </mc:Choice>
    <mc:Fallback xmlns="">
      <p:transition spd="slow" advTm="127231"/>
    </mc:Fallback>
  </mc:AlternateContent>
  <p:extLst>
    <p:ext uri="{3A86A75C-4F4B-4683-9AE1-C65F6400EC91}">
      <p14:laserTraceLst xmlns:p14="http://schemas.microsoft.com/office/powerpoint/2010/main">
        <p14:tracePtLst>
          <p14:tracePt t="19158" x="3632200" y="6324600"/>
          <p14:tracePt t="19312" x="4587875" y="6272213"/>
          <p14:tracePt t="19318" x="5302250" y="5788025"/>
          <p14:tracePt t="19333" x="5989638" y="5353050"/>
          <p14:tracePt t="19350" x="7315200" y="4419600"/>
          <p14:tracePt t="19351" x="7918450" y="3968750"/>
          <p14:tracePt t="19365" x="8555038" y="3517900"/>
          <p14:tracePt t="19382" x="9421813" y="2897188"/>
          <p14:tracePt t="19398" x="9991725" y="2473325"/>
          <p14:tracePt t="19417" x="10085388" y="2405063"/>
          <p14:tracePt t="19433" x="10093325" y="2397125"/>
          <p14:tracePt t="19470" x="10075863" y="2379663"/>
          <p14:tracePt t="19478" x="10025063" y="2379663"/>
          <p14:tracePt t="19486" x="9999663" y="2379663"/>
          <p14:tracePt t="19499" x="9974263" y="2379663"/>
          <p14:tracePt t="19518" x="9940925" y="2379663"/>
          <p14:tracePt t="19519" x="9915525" y="2379663"/>
          <p14:tracePt t="19532" x="9906000" y="2379663"/>
          <p14:tracePt t="19549" x="9898063" y="2379663"/>
          <p14:tracePt t="19550" x="9880600" y="2379663"/>
          <p14:tracePt t="19567" x="9855200" y="2379663"/>
          <p14:tracePt t="19582" x="9847263" y="2379663"/>
          <p14:tracePt t="19599" x="9728200" y="2379663"/>
          <p14:tracePt t="19616" x="9642475" y="2379663"/>
          <p14:tracePt t="19633" x="9550400" y="2379663"/>
          <p14:tracePt t="19649" x="9472613" y="2387600"/>
          <p14:tracePt t="19665" x="9380538" y="2422525"/>
          <p14:tracePt t="19682" x="9294813" y="2447925"/>
          <p14:tracePt t="19699" x="9167813" y="2481263"/>
          <p14:tracePt t="19715" x="9005888" y="2524125"/>
          <p14:tracePt t="19734" x="8836025" y="2541588"/>
          <p14:tracePt t="19735" x="8777288" y="2549525"/>
          <p14:tracePt t="19750" x="8564563" y="2582863"/>
          <p14:tracePt t="19766" x="8478838" y="2582863"/>
          <p14:tracePt t="19782" x="8334375" y="2582863"/>
          <p14:tracePt t="19783" x="8291513" y="2582863"/>
          <p14:tracePt t="19802" x="8224838" y="2582863"/>
          <p14:tracePt t="19815" x="8156575" y="2600325"/>
          <p14:tracePt t="19832" x="8105775" y="2617788"/>
          <p14:tracePt t="19850" x="8029575" y="2633663"/>
          <p14:tracePt t="19866" x="7935913" y="2676525"/>
          <p14:tracePt t="19883" x="7885113" y="2686050"/>
          <p14:tracePt t="19899" x="7859713" y="2686050"/>
          <p14:tracePt t="19901" x="7842250" y="2686050"/>
          <p14:tracePt t="19916" x="7824788" y="2701925"/>
          <p14:tracePt t="19932" x="7807325" y="2701925"/>
          <p14:tracePt t="19949" x="7791450" y="2701925"/>
          <p14:tracePt t="19950" x="7781925" y="2711450"/>
          <p14:tracePt t="20326" x="7791450" y="2711450"/>
          <p14:tracePt t="20350" x="7799388" y="2711450"/>
          <p14:tracePt t="20358" x="7807325" y="2711450"/>
          <p14:tracePt t="20366" x="7816850" y="2711450"/>
          <p14:tracePt t="20383" x="7824788" y="2711450"/>
          <p14:tracePt t="20384" x="7842250" y="2701925"/>
          <p14:tracePt t="20398" x="7850188" y="2701925"/>
          <p14:tracePt t="20415" x="7910513" y="2693988"/>
          <p14:tracePt t="20433" x="7969250" y="2668588"/>
          <p14:tracePt t="20449" x="8045450" y="2660650"/>
          <p14:tracePt t="20465" x="8139113" y="2633663"/>
          <p14:tracePt t="20482" x="8189913" y="2617788"/>
          <p14:tracePt t="20499" x="8258175" y="2592388"/>
          <p14:tracePt t="20515" x="8318500" y="2582863"/>
          <p14:tracePt t="20532" x="8343900" y="2574925"/>
          <p14:tracePt t="20550" x="8377238" y="2566988"/>
          <p14:tracePt t="20567" x="8385175" y="2566988"/>
          <p14:tracePt t="20582" x="8402638" y="2566988"/>
          <p14:tracePt t="20598" x="8410575" y="2566988"/>
          <p14:tracePt t="20615" x="8428038" y="2566988"/>
          <p14:tracePt t="20632" x="8435975" y="2566988"/>
          <p14:tracePt t="20651" x="8445500" y="2566988"/>
          <p14:tracePt t="20666" x="8470900" y="2566988"/>
          <p14:tracePt t="20682" x="8504238" y="2566988"/>
          <p14:tracePt t="20698" x="8539163" y="2566988"/>
          <p14:tracePt t="20715" x="8580438" y="2566988"/>
          <p14:tracePt t="20732" x="8648700" y="2566988"/>
          <p14:tracePt t="20733" x="8683625" y="2566988"/>
          <p14:tracePt t="20750" x="8734425" y="2566988"/>
          <p14:tracePt t="20766" x="8777288" y="2566988"/>
          <p14:tracePt t="20767" x="8818563" y="2566988"/>
          <p14:tracePt t="20782" x="8861425" y="2566988"/>
          <p14:tracePt t="20798" x="8963025" y="2566988"/>
          <p14:tracePt t="20800" x="8997950" y="2566988"/>
          <p14:tracePt t="20814" x="9039225" y="2566988"/>
          <p14:tracePt t="20832" x="9082088" y="2566988"/>
          <p14:tracePt t="20848" x="9107488" y="2566988"/>
          <p14:tracePt t="20865" x="9117013" y="2566988"/>
          <p14:tracePt t="20882" x="9142413" y="2566988"/>
          <p14:tracePt t="20899" x="9167813" y="2582863"/>
          <p14:tracePt t="20915" x="9175750" y="2582863"/>
          <p14:tracePt t="21094" x="9167813" y="2582863"/>
          <p14:tracePt t="21102" x="9132888" y="2582863"/>
          <p14:tracePt t="21110" x="9091613" y="2592388"/>
          <p14:tracePt t="21117" x="9064625" y="2592388"/>
          <p14:tracePt t="21132" x="9023350" y="2592388"/>
          <p14:tracePt t="21148" x="8912225" y="2592388"/>
          <p14:tracePt t="21164" x="8742363" y="2592388"/>
          <p14:tracePt t="21182" x="8539163" y="2582863"/>
          <p14:tracePt t="21200" x="8266113" y="2549525"/>
          <p14:tracePt t="21215" x="8105775" y="2532063"/>
          <p14:tracePt t="21232" x="7986713" y="2506663"/>
          <p14:tracePt t="21248" x="7859713" y="2498725"/>
          <p14:tracePt t="21265" x="7781925" y="2498725"/>
          <p14:tracePt t="21282" x="7723188" y="2498725"/>
          <p14:tracePt t="21299" x="7680325" y="2498725"/>
          <p14:tracePt t="21315" x="7654925" y="2498725"/>
          <p14:tracePt t="21333" x="7646988" y="2498725"/>
          <p14:tracePt t="21350" x="7637463" y="2498725"/>
          <p14:tracePt t="21365" x="7621588" y="2498725"/>
          <p14:tracePt t="21381" x="7604125" y="2498725"/>
          <p14:tracePt t="21495" x="7621588" y="2498725"/>
          <p14:tracePt t="21502" x="7662863" y="2498725"/>
          <p14:tracePt t="21516" x="7705725" y="2498725"/>
          <p14:tracePt t="21518" x="7773988" y="2498725"/>
          <p14:tracePt t="21531" x="7875588" y="2498725"/>
          <p14:tracePt t="21548" x="8113713" y="2506663"/>
          <p14:tracePt t="21565" x="8343900" y="2541588"/>
          <p14:tracePt t="21566" x="8453438" y="2549525"/>
          <p14:tracePt t="21582" x="8539163" y="2549525"/>
          <p14:tracePt t="21582" x="8615363" y="2549525"/>
          <p14:tracePt t="21598" x="8699500" y="2549525"/>
          <p14:tracePt t="21615" x="8802688" y="2549525"/>
          <p14:tracePt t="21632" x="8810625" y="2549525"/>
          <p14:tracePt t="21648" x="8818563" y="2549525"/>
          <p14:tracePt t="21664" x="8828088" y="2549525"/>
          <p14:tracePt t="21682" x="8836025" y="2549525"/>
          <p14:tracePt t="21697" x="8853488" y="2549525"/>
          <p14:tracePt t="21715" x="8861425" y="2549525"/>
          <p14:tracePt t="21732" x="8886825" y="2549525"/>
          <p14:tracePt t="21748" x="8904288" y="2549525"/>
          <p14:tracePt t="21765" x="8929688" y="2541588"/>
          <p14:tracePt t="21766" x="8947150" y="2541588"/>
          <p14:tracePt t="21783" x="8997950" y="2541588"/>
          <p14:tracePt t="21798" x="9031288" y="2541588"/>
          <p14:tracePt t="21799" x="9039225" y="2541588"/>
          <p14:tracePt t="21814" x="9074150" y="2541588"/>
          <p14:tracePt t="21831" x="9099550" y="2541588"/>
          <p14:tracePt t="22086" x="9074150" y="2541588"/>
          <p14:tracePt t="22094" x="9039225" y="2541588"/>
          <p14:tracePt t="22102" x="9013825" y="2541588"/>
          <p14:tracePt t="22114" x="8988425" y="2541588"/>
          <p14:tracePt t="22131" x="8904288" y="2541588"/>
          <p14:tracePt t="22148" x="8828088" y="2541588"/>
          <p14:tracePt t="22165" x="8759825" y="2541588"/>
          <p14:tracePt t="22166" x="8724900" y="2541588"/>
          <p14:tracePt t="22182" x="8683625" y="2541588"/>
          <p14:tracePt t="22183" x="8658225" y="2541588"/>
          <p14:tracePt t="22197" x="8623300" y="2541588"/>
          <p14:tracePt t="22214" x="8521700" y="2541588"/>
          <p14:tracePt t="22231" x="8377238" y="2541588"/>
          <p14:tracePt t="22248" x="8301038" y="2541588"/>
          <p14:tracePt t="22265" x="8232775" y="2541588"/>
          <p14:tracePt t="22282" x="8189913" y="2541588"/>
          <p14:tracePt t="22298" x="8147050" y="2541588"/>
          <p14:tracePt t="22315" x="8131175" y="2541588"/>
          <p14:tracePt t="22331" x="8088313" y="2541588"/>
          <p14:tracePt t="22348" x="8070850" y="2541588"/>
          <p14:tracePt t="22349" x="8054975" y="2541588"/>
          <p14:tracePt t="22365" x="8045450" y="2541588"/>
          <p14:tracePt t="22381" x="8037513" y="2541588"/>
          <p14:tracePt t="22430" x="8029575" y="2549525"/>
          <p14:tracePt t="22438" x="8020050" y="2549525"/>
          <p14:tracePt t="22448" x="7986713" y="2549525"/>
          <p14:tracePt t="22465" x="7969250" y="2549525"/>
          <p14:tracePt t="22482" x="7951788" y="2549525"/>
          <p14:tracePt t="22498" x="7935913" y="2549525"/>
          <p14:tracePt t="22515" x="7918450" y="2549525"/>
          <p14:tracePt t="22531" x="7910513" y="2549525"/>
          <p14:tracePt t="22548" x="7893050" y="2549525"/>
          <p14:tracePt t="22565" x="7875588" y="2549525"/>
          <p14:tracePt t="22566" x="7859713" y="2549525"/>
          <p14:tracePt t="22663" x="7850188" y="2549525"/>
          <p14:tracePt t="22670" x="7842250" y="2549525"/>
          <p14:tracePt t="22683" x="7807325" y="2549525"/>
          <p14:tracePt t="22698" x="7781925" y="2549525"/>
          <p14:tracePt t="22715" x="7773988" y="2549525"/>
          <p14:tracePt t="22718" x="7756525" y="2549525"/>
          <p14:tracePt t="26039" x="7791450" y="2549525"/>
          <p14:tracePt t="26047" x="7832725" y="2549525"/>
          <p14:tracePt t="26053" x="7875588" y="2549525"/>
          <p14:tracePt t="26063" x="7926388" y="2549525"/>
          <p14:tracePt t="26080" x="8062913" y="2549525"/>
          <p14:tracePt t="26096" x="8275638" y="2549525"/>
          <p14:tracePt t="26114" x="8547100" y="2582863"/>
          <p14:tracePt t="26130" x="8843963" y="2617788"/>
          <p14:tracePt t="26147" x="9048750" y="2643188"/>
          <p14:tracePt t="26162" x="9183688" y="2643188"/>
          <p14:tracePt t="26179" x="9320213" y="2643188"/>
          <p14:tracePt t="26196" x="9431338" y="2643188"/>
          <p14:tracePt t="26212" x="9532938" y="2643188"/>
          <p14:tracePt t="26213" x="9575800" y="2643188"/>
          <p14:tracePt t="26231" x="9694863" y="2643188"/>
          <p14:tracePt t="26247" x="9839325" y="2643188"/>
          <p14:tracePt t="26262" x="9923463" y="2633663"/>
          <p14:tracePt t="26280" x="10169525" y="2617788"/>
          <p14:tracePt t="26297" x="10255250" y="2617788"/>
          <p14:tracePt t="26314" x="10331450" y="2617788"/>
          <p14:tracePt t="26332" x="10364788" y="2608263"/>
          <p14:tracePt t="26335" x="10390188" y="2608263"/>
          <p14:tracePt t="26346" x="10407650" y="2600325"/>
          <p14:tracePt t="26362" x="10442575" y="2592388"/>
          <p14:tracePt t="26380" x="10509250" y="2582863"/>
          <p14:tracePt t="26396" x="10560050" y="2566988"/>
          <p14:tracePt t="26413" x="10612438" y="2557463"/>
          <p14:tracePt t="26432" x="10645775" y="2557463"/>
          <p14:tracePt t="26479" x="10663238" y="2549525"/>
          <p14:tracePt t="26494" x="10671175" y="2549525"/>
          <p14:tracePt t="26622" x="10663238" y="2549525"/>
          <p14:tracePt t="26630" x="10620375" y="2549525"/>
          <p14:tracePt t="26638" x="10534650" y="2549525"/>
          <p14:tracePt t="26648" x="10458450" y="2549525"/>
          <p14:tracePt t="26662" x="10348913" y="2549525"/>
          <p14:tracePt t="26663" x="10245725" y="2549525"/>
          <p14:tracePt t="26679" x="10025063" y="2549525"/>
          <p14:tracePt t="26696" x="9745663" y="2549525"/>
          <p14:tracePt t="26713" x="9431338" y="2549525"/>
          <p14:tracePt t="26730" x="8988425" y="2549525"/>
          <p14:tracePt t="26746" x="8496300" y="2549525"/>
          <p14:tracePt t="26763" x="8147050" y="2549525"/>
          <p14:tracePt t="26779" x="7621588" y="2549525"/>
          <p14:tracePt t="26795" x="7077075" y="2549525"/>
          <p14:tracePt t="26812" x="6635750" y="2549525"/>
          <p14:tracePt t="26813" x="6483350" y="2549525"/>
          <p14:tracePt t="26830" x="6245225" y="2566988"/>
          <p14:tracePt t="26846" x="6142038" y="2566988"/>
          <p14:tracePt t="26847" x="6040438" y="2574925"/>
          <p14:tracePt t="26862" x="5938838" y="2592388"/>
          <p14:tracePt t="26882" x="5667375" y="2633663"/>
          <p14:tracePt t="26896" x="5446713" y="2693988"/>
          <p14:tracePt t="26913" x="5216525" y="2736850"/>
          <p14:tracePt t="26929" x="5003800" y="2762250"/>
          <p14:tracePt t="26946" x="4791075" y="2770188"/>
          <p14:tracePt t="26963" x="4621213" y="2795588"/>
          <p14:tracePt t="26979" x="4460875" y="2795588"/>
          <p14:tracePt t="26982" x="4359275" y="2795588"/>
          <p14:tracePt t="26996" x="4291013" y="2795588"/>
          <p14:tracePt t="27013" x="4162425" y="2795588"/>
          <p14:tracePt t="27031" x="3908425" y="2805113"/>
          <p14:tracePt t="27047" x="3832225" y="2830513"/>
          <p14:tracePt t="27048" x="3729038" y="2830513"/>
          <p14:tracePt t="27063" x="3627438" y="2871788"/>
          <p14:tracePt t="27081" x="3322638" y="2949575"/>
          <p14:tracePt t="27096" x="3160713" y="3000375"/>
          <p14:tracePt t="27113" x="2973388" y="3025775"/>
          <p14:tracePt t="27129" x="2786063" y="3051175"/>
          <p14:tracePt t="27146" x="2582863" y="3084513"/>
          <p14:tracePt t="27165" x="2446338" y="3101975"/>
          <p14:tracePt t="27167" x="2379663" y="3127375"/>
          <p14:tracePt t="27179" x="2319338" y="3135313"/>
          <p14:tracePt t="27196" x="2208213" y="3144838"/>
          <p14:tracePt t="27214" x="2124075" y="3152775"/>
          <p14:tracePt t="27217" x="2065338" y="3152775"/>
          <p14:tracePt t="27231" x="1997075" y="3152775"/>
          <p14:tracePt t="27246" x="1987550" y="3170238"/>
          <p14:tracePt t="27247" x="1962150" y="3170238"/>
          <p14:tracePt t="27262" x="1954213" y="3170238"/>
          <p14:tracePt t="27280" x="1920875" y="3170238"/>
          <p14:tracePt t="27296" x="1893888" y="3178175"/>
          <p14:tracePt t="27334" x="1885950" y="3178175"/>
          <p14:tracePt t="27343" x="1868488" y="3178175"/>
          <p14:tracePt t="27358" x="1860550" y="3178175"/>
          <p14:tracePt t="27647" x="1868488" y="3178175"/>
          <p14:tracePt t="27653" x="1885950" y="3178175"/>
          <p14:tracePt t="27663" x="1893888" y="3178175"/>
          <p14:tracePt t="27710" x="1903413" y="3178175"/>
          <p14:tracePt t="27718" x="1920875" y="3178175"/>
          <p14:tracePt t="27732" x="1936750" y="3178175"/>
          <p14:tracePt t="27734" x="1954213" y="3178175"/>
          <p14:tracePt t="27747" x="1962150" y="3170238"/>
          <p14:tracePt t="27762" x="2030413" y="3160713"/>
          <p14:tracePt t="27779" x="2065338" y="3160713"/>
          <p14:tracePt t="27795" x="2090738" y="3152775"/>
          <p14:tracePt t="27812" x="2116138" y="3144838"/>
          <p14:tracePt t="27831" x="2132013" y="3135313"/>
          <p14:tracePt t="27847" x="2149475" y="3127375"/>
          <p14:tracePt t="27871" x="2166938" y="3127375"/>
          <p14:tracePt t="27878" x="2174875" y="3127375"/>
          <p14:tracePt t="27895" x="2174875" y="3119438"/>
          <p14:tracePt t="27912" x="2182813" y="3119438"/>
          <p14:tracePt t="28312" x="2192338" y="3119438"/>
          <p14:tracePt t="28326" x="2192338" y="3109913"/>
          <p14:tracePt t="28334" x="2192338" y="3101975"/>
          <p14:tracePt t="28346" x="2200275" y="3094038"/>
          <p14:tracePt t="28362" x="2208213" y="3094038"/>
          <p14:tracePt t="28378" x="2217738" y="3094038"/>
          <p14:tracePt t="28395" x="2225675" y="3094038"/>
          <p14:tracePt t="28412" x="2235200" y="3094038"/>
          <p14:tracePt t="28454" x="2243138" y="3094038"/>
          <p14:tracePt t="28463" x="2260600" y="3076575"/>
          <p14:tracePt t="28494" x="2268538" y="3076575"/>
          <p14:tracePt t="28511" x="2276475" y="3076575"/>
          <p14:tracePt t="28526" x="2286000" y="3076575"/>
          <p14:tracePt t="28598" x="2293938" y="3076575"/>
          <p14:tracePt t="28606" x="2301875" y="3076575"/>
          <p14:tracePt t="28613" x="2311400" y="3076575"/>
          <p14:tracePt t="28630" x="2319338" y="3076575"/>
          <p14:tracePt t="28631" x="2327275" y="3076575"/>
          <p14:tracePt t="28646" x="2336800" y="3076575"/>
          <p14:tracePt t="28648" x="2352675" y="3076575"/>
          <p14:tracePt t="28662" x="2379663" y="3076575"/>
          <p14:tracePt t="28678" x="2395538" y="3076575"/>
          <p14:tracePt t="28695" x="2430463" y="3076575"/>
          <p14:tracePt t="28712" x="2446338" y="3076575"/>
          <p14:tracePt t="28731" x="2463800" y="3076575"/>
          <p14:tracePt t="28745" x="2471738" y="3076575"/>
          <p14:tracePt t="28762" x="2497138" y="3076575"/>
          <p14:tracePt t="28779" x="2506663" y="3076575"/>
          <p14:tracePt t="29262" x="2514600" y="3076575"/>
          <p14:tracePt t="29270" x="2532063" y="3076575"/>
          <p14:tracePt t="29279" x="2557463" y="3076575"/>
          <p14:tracePt t="29295" x="2574925" y="3076575"/>
          <p14:tracePt t="29318" x="2582863" y="3076575"/>
          <p14:tracePt t="29398" x="2590800" y="3076575"/>
          <p14:tracePt t="29405" x="2608263" y="3076575"/>
          <p14:tracePt t="29413" x="2625725" y="3076575"/>
          <p14:tracePt t="29432" x="2668588" y="3076575"/>
          <p14:tracePt t="29445" x="2701925" y="3084513"/>
          <p14:tracePt t="29462" x="2709863" y="3084513"/>
          <p14:tracePt t="29463" x="2735263" y="3094038"/>
          <p14:tracePt t="29478" x="2752725" y="3094038"/>
          <p14:tracePt t="29480" x="2778125" y="3094038"/>
          <p14:tracePt t="29494" x="2828925" y="3094038"/>
          <p14:tracePt t="29511" x="2863850" y="3109913"/>
          <p14:tracePt t="29528" x="2889250" y="3109913"/>
          <p14:tracePt t="29545" x="2914650" y="3109913"/>
          <p14:tracePt t="29562" x="2922588" y="3109913"/>
          <p14:tracePt t="29578" x="2930525" y="3109913"/>
          <p14:tracePt t="29595" x="2940050" y="3109913"/>
          <p14:tracePt t="33903" x="3016250" y="3119438"/>
          <p14:tracePt t="33910" x="3178175" y="3127375"/>
          <p14:tracePt t="33918" x="3389313" y="3127375"/>
          <p14:tracePt t="33927" x="3678238" y="3127375"/>
          <p14:tracePt t="33943" x="3941763" y="3127375"/>
          <p14:tracePt t="33963" x="4868863" y="3127375"/>
          <p14:tracePt t="33966" x="5208588" y="3127375"/>
          <p14:tracePt t="33975" x="5530850" y="3127375"/>
          <p14:tracePt t="33993" x="6049963" y="3127375"/>
          <p14:tracePt t="34009" x="6380163" y="3127375"/>
          <p14:tracePt t="34026" x="6661150" y="3127375"/>
          <p14:tracePt t="34043" x="6899275" y="3127375"/>
          <p14:tracePt t="34059" x="7112000" y="3127375"/>
          <p14:tracePt t="34076" x="7281863" y="3127375"/>
          <p14:tracePt t="34093" x="7400925" y="3127375"/>
          <p14:tracePt t="34094" x="7459663" y="3127375"/>
          <p14:tracePt t="34110" x="7510463" y="3127375"/>
          <p14:tracePt t="34126" x="7561263" y="3127375"/>
          <p14:tracePt t="34128" x="7621588" y="3127375"/>
          <p14:tracePt t="34142" x="7748588" y="3127375"/>
          <p14:tracePt t="34159" x="7977188" y="3127375"/>
          <p14:tracePt t="34176" x="8258175" y="3178175"/>
          <p14:tracePt t="34193" x="8504238" y="3186113"/>
          <p14:tracePt t="34209" x="8658225" y="3186113"/>
          <p14:tracePt t="34225" x="8734425" y="3186113"/>
          <p14:tracePt t="34245" x="8810625" y="3186113"/>
          <p14:tracePt t="34247" x="8853488" y="3186113"/>
          <p14:tracePt t="34262" x="8972550" y="3221038"/>
          <p14:tracePt t="34275" x="9039225" y="3221038"/>
          <p14:tracePt t="34295" x="9226550" y="3228975"/>
          <p14:tracePt t="34296" x="9328150" y="3228975"/>
          <p14:tracePt t="34312" x="9498013" y="3228975"/>
          <p14:tracePt t="34326" x="9566275" y="3228975"/>
          <p14:tracePt t="34343" x="9685338" y="3228975"/>
          <p14:tracePt t="34360" x="10017125" y="3279775"/>
          <p14:tracePt t="34392" x="10169525" y="3289300"/>
          <p14:tracePt t="34393" x="10612438" y="3348038"/>
          <p14:tracePt t="34398" x="10696575" y="3373438"/>
          <p14:tracePt t="34410" x="10782300" y="3373438"/>
          <p14:tracePt t="34427" x="10833100" y="3373438"/>
          <p14:tracePt t="34502" x="10841038" y="3373438"/>
          <p14:tracePt t="34511" x="10858500" y="3373438"/>
          <p14:tracePt t="34534" x="10866438" y="3373438"/>
          <p14:tracePt t="34545" x="10874375" y="3373438"/>
          <p14:tracePt t="34550" x="10883900" y="3373438"/>
          <p14:tracePt t="34559" x="10909300" y="3373438"/>
          <p14:tracePt t="34576" x="10942638" y="3373438"/>
          <p14:tracePt t="34593" x="11010900" y="3355975"/>
          <p14:tracePt t="34609" x="11112500" y="3355975"/>
          <p14:tracePt t="34626" x="11198225" y="3355975"/>
          <p14:tracePt t="34643" x="11241088" y="3348038"/>
          <p14:tracePt t="34662" x="11282363" y="3340100"/>
          <p14:tracePt t="34676" x="11291888" y="3330575"/>
          <p14:tracePt t="34679" x="11307763" y="3330575"/>
          <p14:tracePt t="34693" x="11325225" y="3314700"/>
          <p14:tracePt t="34711" x="11342688" y="3305175"/>
          <p14:tracePt t="34727" x="11368088" y="3297238"/>
          <p14:tracePt t="34747" x="11385550" y="3279775"/>
          <p14:tracePt t="34759" x="11393488" y="3279775"/>
          <p14:tracePt t="34776" x="11410950" y="3271838"/>
          <p14:tracePt t="34793" x="11410950" y="3263900"/>
          <p14:tracePt t="34812" x="11436350" y="3246438"/>
          <p14:tracePt t="34814" x="11452225" y="3246438"/>
          <p14:tracePt t="34827" x="11469688" y="3238500"/>
          <p14:tracePt t="34843" x="11495088" y="3211513"/>
          <p14:tracePt t="34860" x="11530013" y="3195638"/>
          <p14:tracePt t="34863" x="11555413" y="3178175"/>
          <p14:tracePt t="34876" x="11563350" y="3170238"/>
          <p14:tracePt t="34893" x="11596688" y="3152775"/>
          <p14:tracePt t="34895" x="11614150" y="3144838"/>
          <p14:tracePt t="34909" x="11622088" y="3135313"/>
          <p14:tracePt t="34926" x="11647488" y="3127375"/>
          <p14:tracePt t="34928" x="11657013" y="3119438"/>
          <p14:tracePt t="34943" x="11664950" y="3109913"/>
          <p14:tracePt t="34959" x="11690350" y="3101975"/>
          <p14:tracePt t="35485" x="11674475" y="3094038"/>
          <p14:tracePt t="35502" x="11664950" y="3094038"/>
          <p14:tracePt t="35511" x="11657013" y="3094038"/>
          <p14:tracePt t="35606" x="11639550" y="3094038"/>
          <p14:tracePt t="35614" x="11631613" y="3094038"/>
          <p14:tracePt t="35626" x="11614150" y="3084513"/>
          <p14:tracePt t="35642" x="11606213" y="3084513"/>
          <p14:tracePt t="35662" x="11588750" y="3084513"/>
          <p14:tracePt t="35678" x="11563350" y="3084513"/>
          <p14:tracePt t="35692" x="11555413" y="3084513"/>
          <p14:tracePt t="35710" x="11530013" y="3084513"/>
          <p14:tracePt t="35725" x="11520488" y="3084513"/>
          <p14:tracePt t="35742" x="11512550" y="3084513"/>
          <p14:tracePt t="35760" x="11503025" y="3084513"/>
          <p14:tracePt t="35775" x="11495088" y="3084513"/>
          <p14:tracePt t="35792" x="11469688" y="3084513"/>
          <p14:tracePt t="35813" x="11461750" y="3084513"/>
          <p14:tracePt t="35825" x="11444288" y="3084513"/>
          <p14:tracePt t="35842" x="11436350" y="3084513"/>
          <p14:tracePt t="35859" x="11418888" y="3084513"/>
          <p14:tracePt t="35875" x="11401425" y="3094038"/>
          <p14:tracePt t="35892" x="11393488" y="3101975"/>
          <p14:tracePt t="35919" x="11385550" y="3101975"/>
          <p14:tracePt t="35934" x="11376025" y="3101975"/>
          <p14:tracePt t="35944" x="11368088" y="3101975"/>
          <p14:tracePt t="35960" x="11350625" y="3101975"/>
          <p14:tracePt t="35975" x="11333163" y="3109913"/>
          <p14:tracePt t="35992" x="11299825" y="3109913"/>
          <p14:tracePt t="36014" x="11282363" y="3109913"/>
          <p14:tracePt t="36025" x="11274425" y="3109913"/>
          <p14:tracePt t="36046" x="11266488" y="3109913"/>
          <p14:tracePt t="36062" x="11256963" y="3109913"/>
          <p14:tracePt t="36075" x="11241088" y="3119438"/>
          <p14:tracePt t="36092" x="11206163" y="3119438"/>
          <p14:tracePt t="36109" x="11188700" y="3135313"/>
          <p14:tracePt t="36125" x="11180763" y="3135313"/>
          <p14:tracePt t="36128" x="11172825" y="3135313"/>
          <p14:tracePt t="36142" x="11163300" y="3135313"/>
          <p14:tracePt t="36158" x="11137900" y="3135313"/>
          <p14:tracePt t="36175" x="11122025" y="3135313"/>
          <p14:tracePt t="36192" x="11112500" y="3135313"/>
          <p14:tracePt t="36209" x="11104563" y="3135313"/>
          <p14:tracePt t="36462" x="11096625" y="3135313"/>
          <p14:tracePt t="36614" x="11079163" y="3135313"/>
          <p14:tracePt t="36646" x="11071225" y="3135313"/>
          <p14:tracePt t="36662" x="11061700" y="3135313"/>
          <p14:tracePt t="36678" x="11053763" y="3135313"/>
          <p14:tracePt t="36703" x="11044238" y="3135313"/>
          <p14:tracePt t="36734" x="11036300" y="3135313"/>
          <p14:tracePt t="36742" x="11028363" y="3135313"/>
          <p14:tracePt t="36751" x="11018838" y="3135313"/>
          <p14:tracePt t="36759" x="11010900" y="3135313"/>
          <p14:tracePt t="36775" x="11002963" y="3135313"/>
          <p14:tracePt t="36793" x="10968038" y="3135313"/>
          <p14:tracePt t="36822" x="10952163" y="3135313"/>
          <p14:tracePt t="36846" x="10942638" y="3135313"/>
          <p14:tracePt t="36862" x="10934700" y="3135313"/>
          <p14:tracePt t="36871" x="10917238" y="3135313"/>
          <p14:tracePt t="36886" x="10909300" y="3135313"/>
          <p14:tracePt t="36893" x="10901363" y="3135313"/>
          <p14:tracePt t="36908" x="10891838" y="3135313"/>
          <p14:tracePt t="36925" x="10874375" y="3135313"/>
          <p14:tracePt t="36942" x="10841038" y="3135313"/>
          <p14:tracePt t="36958" x="10815638" y="3135313"/>
          <p14:tracePt t="36960" x="10815638" y="3127375"/>
          <p14:tracePt t="36974" x="10790238" y="3127375"/>
          <p14:tracePt t="36991" x="10782300" y="3127375"/>
          <p14:tracePt t="37008" x="10764838" y="3127375"/>
          <p14:tracePt t="37024" x="10756900" y="3127375"/>
          <p14:tracePt t="37042" x="10739438" y="3109913"/>
          <p14:tracePt t="37062" x="10729913" y="3109913"/>
          <p14:tracePt t="37080" x="10714038" y="3109913"/>
          <p14:tracePt t="37092" x="10696575" y="3101975"/>
          <p14:tracePt t="37094" x="10688638" y="3101975"/>
          <p14:tracePt t="37108" x="10679113" y="3101975"/>
          <p14:tracePt t="37126" x="10663238" y="3101975"/>
          <p14:tracePt t="37150" x="10653713" y="3101975"/>
          <p14:tracePt t="37159" x="10628313" y="3094038"/>
          <p14:tracePt t="37190" x="10620375" y="3094038"/>
          <p14:tracePt t="37198" x="10612438" y="3094038"/>
          <p14:tracePt t="37214" x="10602913" y="3094038"/>
          <p14:tracePt t="37230" x="10594975" y="3094038"/>
          <p14:tracePt t="37246" x="10585450" y="3094038"/>
          <p14:tracePt t="37262" x="10569575" y="3094038"/>
          <p14:tracePt t="37274" x="10560050" y="3094038"/>
          <p14:tracePt t="37291" x="10552113" y="3094038"/>
          <p14:tracePt t="37308" x="10534650" y="3094038"/>
          <p14:tracePt t="37311" x="10526713" y="3094038"/>
          <p14:tracePt t="37334" x="10518775" y="3094038"/>
          <p14:tracePt t="38279" x="10509250" y="3094038"/>
          <p14:tracePt t="38286" x="10493375" y="3094038"/>
          <p14:tracePt t="38302" x="10475913" y="3094038"/>
          <p14:tracePt t="38310" x="10467975" y="3094038"/>
          <p14:tracePt t="38326" x="10442575" y="3094038"/>
          <p14:tracePt t="38342" x="10433050" y="3094038"/>
          <p14:tracePt t="38359" x="10407650" y="3094038"/>
          <p14:tracePt t="38374" x="10399713" y="3094038"/>
          <p14:tracePt t="38375" x="10382250" y="3094038"/>
          <p14:tracePt t="38391" x="10364788" y="3094038"/>
          <p14:tracePt t="38392" x="10348913" y="3094038"/>
          <p14:tracePt t="38407" x="10306050" y="3094038"/>
          <p14:tracePt t="38424" x="10255250" y="3094038"/>
          <p14:tracePt t="38441" x="10212388" y="3094038"/>
          <p14:tracePt t="38459" x="10179050" y="3094038"/>
          <p14:tracePt t="38474" x="10144125" y="3094038"/>
          <p14:tracePt t="38493" x="10075863" y="3076575"/>
          <p14:tracePt t="38494" x="10042525" y="3067050"/>
          <p14:tracePt t="38511" x="9991725" y="3067050"/>
          <p14:tracePt t="38524" x="9956800" y="3067050"/>
          <p14:tracePt t="38542" x="9855200" y="3067050"/>
          <p14:tracePt t="38543" x="9786938" y="3059113"/>
          <p14:tracePt t="38559" x="9642475" y="3059113"/>
          <p14:tracePt t="38574" x="9558338" y="3059113"/>
          <p14:tracePt t="38575" x="9482138" y="3051175"/>
          <p14:tracePt t="38591" x="9328150" y="3051175"/>
          <p14:tracePt t="38607" x="9142413" y="3051175"/>
          <p14:tracePt t="38624" x="8929688" y="3051175"/>
          <p14:tracePt t="38641" x="8666163" y="3051175"/>
          <p14:tracePt t="38657" x="8351838" y="3051175"/>
          <p14:tracePt t="38674" x="8045450" y="3051175"/>
          <p14:tracePt t="38692" x="7748588" y="3051175"/>
          <p14:tracePt t="38693" x="7612063" y="3051175"/>
          <p14:tracePt t="38711" x="7400925" y="3051175"/>
          <p14:tracePt t="38724" x="7281863" y="3051175"/>
          <p14:tracePt t="38726" x="7153275" y="3051175"/>
          <p14:tracePt t="38741" x="7026275" y="3051175"/>
          <p14:tracePt t="38742" x="6899275" y="3076575"/>
          <p14:tracePt t="38758" x="6770688" y="3084513"/>
          <p14:tracePt t="38760" x="6661150" y="3094038"/>
          <p14:tracePt t="38776" x="6440488" y="3152775"/>
          <p14:tracePt t="38793" x="6227763" y="3186113"/>
          <p14:tracePt t="38808" x="6049963" y="3211513"/>
          <p14:tracePt t="38823" x="5905500" y="3221038"/>
          <p14:tracePt t="38841" x="5718175" y="3263900"/>
          <p14:tracePt t="38858" x="5505450" y="3297238"/>
          <p14:tracePt t="38874" x="5276850" y="3330575"/>
          <p14:tracePt t="38891" x="5097463" y="3365500"/>
          <p14:tracePt t="38908" x="4902200" y="3390900"/>
          <p14:tracePt t="38912" x="4800600" y="3408363"/>
          <p14:tracePt t="38924" x="4699000" y="3424238"/>
          <p14:tracePt t="38941" x="4425950" y="3484563"/>
          <p14:tracePt t="38942" x="4291013" y="3502025"/>
          <p14:tracePt t="38958" x="4002088" y="3543300"/>
          <p14:tracePt t="38975" x="3771900" y="3568700"/>
          <p14:tracePt t="38993" x="3602038" y="3603625"/>
          <p14:tracePt t="39007" x="3441700" y="3603625"/>
          <p14:tracePt t="39023" x="3330575" y="3603625"/>
          <p14:tracePt t="39041" x="3236913" y="3603625"/>
          <p14:tracePt t="39062" x="3152775" y="3611563"/>
          <p14:tracePt t="39074" x="3127375" y="3619500"/>
          <p14:tracePt t="39091" x="3109913" y="3619500"/>
          <p14:tracePt t="39093" x="3074988" y="3629025"/>
          <p14:tracePt t="39107" x="3067050" y="3629025"/>
          <p14:tracePt t="39124" x="3033713" y="3629025"/>
          <p14:tracePt t="39126" x="2998788" y="3629025"/>
          <p14:tracePt t="39140" x="2990850" y="3629025"/>
          <p14:tracePt t="39158" x="2940050" y="3636963"/>
          <p14:tracePt t="39176" x="2930525" y="3636963"/>
          <p14:tracePt t="40038" x="2940050" y="3636963"/>
          <p14:tracePt t="40045" x="2955925" y="3636963"/>
          <p14:tracePt t="40057" x="2973388" y="3636963"/>
          <p14:tracePt t="40074" x="2990850" y="3646488"/>
          <p14:tracePt t="40091" x="3016250" y="3646488"/>
          <p14:tracePt t="40107" x="3033713" y="3646488"/>
          <p14:tracePt t="40123" x="3059113" y="3646488"/>
          <p14:tracePt t="40140" x="3067050" y="3646488"/>
          <p14:tracePt t="40157" x="3084513" y="3646488"/>
          <p14:tracePt t="40159" x="3092450" y="3646488"/>
          <p14:tracePt t="40174" x="3100388" y="3646488"/>
          <p14:tracePt t="40192" x="3117850" y="3646488"/>
          <p14:tracePt t="40212" x="3152775" y="3646488"/>
          <p14:tracePt t="40224" x="3186113" y="3646488"/>
          <p14:tracePt t="40240" x="3219450" y="3646488"/>
          <p14:tracePt t="40257" x="3270250" y="3646488"/>
          <p14:tracePt t="40273" x="3373438" y="3646488"/>
          <p14:tracePt t="40290" x="3492500" y="3646488"/>
          <p14:tracePt t="40293" x="3551238" y="3646488"/>
          <p14:tracePt t="40308" x="3594100" y="3646488"/>
          <p14:tracePt t="40311" x="3636963" y="3646488"/>
          <p14:tracePt t="40323" x="3678238" y="3646488"/>
          <p14:tracePt t="40340" x="3729038" y="3646488"/>
          <p14:tracePt t="40358" x="3848100" y="3646488"/>
          <p14:tracePt t="40374" x="3890963" y="3646488"/>
          <p14:tracePt t="40375" x="3925888" y="3646488"/>
          <p14:tracePt t="40390" x="3959225" y="3646488"/>
          <p14:tracePt t="40392" x="4002088" y="3646488"/>
          <p14:tracePt t="40406" x="4035425" y="3654425"/>
          <p14:tracePt t="40408" x="4052888" y="3654425"/>
          <p14:tracePt t="40423" x="4086225" y="3654425"/>
          <p14:tracePt t="40440" x="4121150" y="3654425"/>
          <p14:tracePt t="40456" x="4129088" y="3654425"/>
          <p14:tracePt t="40473" x="4162425" y="3654425"/>
          <p14:tracePt t="40490" x="4197350" y="3654425"/>
          <p14:tracePt t="40507" x="4222750" y="3654425"/>
          <p14:tracePt t="40523" x="4230688" y="3654425"/>
          <p14:tracePt t="40541" x="4256088" y="3654425"/>
          <p14:tracePt t="40558" x="4265613" y="3654425"/>
          <p14:tracePt t="40582" x="4273550" y="3654425"/>
          <p14:tracePt t="40598" x="4281488" y="3654425"/>
          <p14:tracePt t="40607" x="4291013" y="3654425"/>
          <p14:tracePt t="40623" x="4298950" y="3654425"/>
          <p14:tracePt t="40640" x="4316413" y="3654425"/>
          <p14:tracePt t="40657" x="4324350" y="3654425"/>
          <p14:tracePt t="41478" x="4332288" y="3654425"/>
          <p14:tracePt t="41494" x="4341813" y="3654425"/>
          <p14:tracePt t="41501" x="4349750" y="3646488"/>
          <p14:tracePt t="41582" x="4359275" y="3646488"/>
          <p14:tracePt t="41606" x="4367213" y="3646488"/>
          <p14:tracePt t="44239" x="4349750" y="3636963"/>
          <p14:tracePt t="44246" x="4341813" y="3629025"/>
          <p14:tracePt t="44422" x="4332288" y="3629025"/>
          <p14:tracePt t="44430" x="4306888" y="3629025"/>
          <p14:tracePt t="44443" x="4291013" y="3629025"/>
          <p14:tracePt t="44446" x="4273550" y="3629025"/>
          <p14:tracePt t="44455" x="4265613" y="3629025"/>
          <p14:tracePt t="44471" x="4240213" y="3629025"/>
          <p14:tracePt t="44488" x="4214813" y="3629025"/>
          <p14:tracePt t="44638" x="4205288" y="3629025"/>
          <p14:tracePt t="44645" x="4187825" y="3629025"/>
          <p14:tracePt t="44678" x="4179888" y="3629025"/>
          <p14:tracePt t="44693" x="4171950" y="3629025"/>
          <p14:tracePt t="44718" x="4162425" y="3629025"/>
          <p14:tracePt t="45238" x="4146550" y="3629025"/>
          <p14:tracePt t="45245" x="4121150" y="3629025"/>
          <p14:tracePt t="45287" x="4111625" y="3629025"/>
          <p14:tracePt t="45318" x="4095750" y="3636963"/>
          <p14:tracePt t="45342" x="4086225" y="3636963"/>
          <p14:tracePt t="45358" x="4070350" y="3636963"/>
          <p14:tracePt t="45366" x="4052888" y="3646488"/>
          <p14:tracePt t="45373" x="4044950" y="3646488"/>
          <p14:tracePt t="45388" x="4027488" y="3646488"/>
          <p14:tracePt t="45390" x="4010025" y="3646488"/>
          <p14:tracePt t="45404" x="3984625" y="3646488"/>
          <p14:tracePt t="45422" x="3976688" y="3646488"/>
          <p14:tracePt t="45424" x="3967163" y="3654425"/>
          <p14:tracePt t="45439" x="3951288" y="3654425"/>
          <p14:tracePt t="45454" x="3941763" y="3654425"/>
          <p14:tracePt t="45471" x="3908425" y="3654425"/>
          <p14:tracePt t="45488" x="3873500" y="3654425"/>
          <p14:tracePt t="45504" x="3848100" y="3654425"/>
          <p14:tracePt t="45521" x="3822700" y="3654425"/>
          <p14:tracePt t="45537" x="3814763" y="3654425"/>
          <p14:tracePt t="45614" x="3806825" y="3654425"/>
          <p14:tracePt t="45631" x="3789363" y="3654425"/>
          <p14:tracePt t="45655" x="3781425" y="3662363"/>
          <p14:tracePt t="45686" x="3771900" y="3662363"/>
          <p14:tracePt t="46117" x="3763963" y="3662363"/>
          <p14:tracePt t="46125" x="3756025" y="3671888"/>
          <p14:tracePt t="46142" x="3746500" y="3671888"/>
          <p14:tracePt t="46158" x="3729038" y="3679825"/>
          <p14:tracePt t="46206" x="3721100" y="3679825"/>
          <p14:tracePt t="46222" x="3713163" y="3679825"/>
          <p14:tracePt t="46231" x="3703638" y="3687763"/>
          <p14:tracePt t="46246" x="3695700" y="3687763"/>
          <p14:tracePt t="46254" x="3687763" y="3687763"/>
          <p14:tracePt t="46598" x="3678238" y="3687763"/>
          <p14:tracePt t="46606" x="3662363" y="3687763"/>
          <p14:tracePt t="46613" x="3652838" y="3687763"/>
          <p14:tracePt t="46942" x="3644900" y="3687763"/>
          <p14:tracePt t="46950" x="3627438" y="3687763"/>
          <p14:tracePt t="46966" x="3602038" y="3697288"/>
          <p14:tracePt t="46973" x="3594100" y="3697288"/>
          <p14:tracePt t="46992" x="3586163" y="3705225"/>
          <p14:tracePt t="47005" x="3576638" y="3705225"/>
          <p14:tracePt t="47009" x="3568700" y="3705225"/>
          <p14:tracePt t="47022" x="3551238" y="3713163"/>
          <p14:tracePt t="47038" x="3543300" y="3713163"/>
          <p14:tracePt t="47054" x="3533775" y="3713163"/>
          <p14:tracePt t="47055" x="3525838" y="3713163"/>
          <p14:tracePt t="47071" x="3508375" y="3713163"/>
          <p14:tracePt t="47087" x="3500438" y="3713163"/>
          <p14:tracePt t="47104" x="3492500" y="3713163"/>
          <p14:tracePt t="51398" x="3475038" y="3713163"/>
          <p14:tracePt t="51406" x="3457575" y="3722688"/>
          <p14:tracePt t="51419" x="3449638" y="3738563"/>
          <p14:tracePt t="51435" x="3432175" y="3748088"/>
          <p14:tracePt t="51452" x="3406775" y="3763963"/>
          <p14:tracePt t="51469" x="3406775" y="3773488"/>
          <p14:tracePt t="51472" x="3398838" y="3781425"/>
          <p14:tracePt t="51486" x="3389313" y="3781425"/>
          <p14:tracePt t="51502" x="3381375" y="3781425"/>
          <p14:tracePt t="51558" x="3363913" y="3790950"/>
          <p14:tracePt t="51574" x="3355975" y="3798888"/>
          <p14:tracePt t="51590" x="3348038" y="3806825"/>
          <p14:tracePt t="51605" x="3338513" y="3806825"/>
          <p14:tracePt t="51614" x="3330575" y="3806825"/>
          <p14:tracePt t="51630" x="3322638" y="3816350"/>
          <p14:tracePt t="51638" x="3322638" y="3824288"/>
          <p14:tracePt t="51652" x="3322638" y="3832225"/>
          <p14:tracePt t="51669" x="3305175" y="3900488"/>
          <p14:tracePt t="51684" x="3305175" y="3917950"/>
          <p14:tracePt t="51702" x="3297238" y="3986213"/>
          <p14:tracePt t="51702" x="3297238" y="4027488"/>
          <p14:tracePt t="51718" x="3287713" y="4044950"/>
          <p14:tracePt t="51720" x="3287713" y="4079875"/>
          <p14:tracePt t="51734" x="3279775" y="4138613"/>
          <p14:tracePt t="51751" x="3262313" y="4197350"/>
          <p14:tracePt t="51768" x="3262313" y="4232275"/>
          <p14:tracePt t="51785" x="3262313" y="4275138"/>
          <p14:tracePt t="51802" x="3270250" y="4341813"/>
          <p14:tracePt t="51823" x="3330575" y="4368800"/>
          <p14:tracePt t="51835" x="3348038" y="4368800"/>
          <p14:tracePt t="51852" x="3398838" y="4300538"/>
          <p14:tracePt t="51855" x="3398838" y="4283075"/>
          <p14:tracePt t="51990" x="3406775" y="4275138"/>
          <p14:tracePt t="51998" x="3424238" y="4275138"/>
          <p14:tracePt t="52006" x="3449638" y="4275138"/>
          <p14:tracePt t="52018" x="3457575" y="4275138"/>
          <p14:tracePt t="52035" x="3475038" y="4275138"/>
          <p14:tracePt t="52103" x="3475038" y="4265613"/>
          <p14:tracePt t="52111" x="3475038" y="4249738"/>
          <p14:tracePt t="52119" x="3475038" y="4232275"/>
          <p14:tracePt t="52134" x="3441700" y="4181475"/>
          <p14:tracePt t="52151" x="3373438" y="4164013"/>
          <p14:tracePt t="52168" x="3287713" y="4130675"/>
          <p14:tracePt t="52185" x="3127375" y="4087813"/>
          <p14:tracePt t="52201" x="2982913" y="4070350"/>
          <p14:tracePt t="52218" x="2863850" y="4062413"/>
          <p14:tracePt t="52235" x="2760663" y="4044950"/>
          <p14:tracePt t="52251" x="2616200" y="4044950"/>
          <p14:tracePt t="52268" x="2463800" y="4027488"/>
          <p14:tracePt t="52271" x="2405063" y="4027488"/>
          <p14:tracePt t="52285" x="2344738" y="4027488"/>
          <p14:tracePt t="52302" x="2243138" y="4027488"/>
          <p14:tracePt t="52303" x="2200275" y="4027488"/>
          <p14:tracePt t="52319" x="2081213" y="4027488"/>
          <p14:tracePt t="52336" x="1979613" y="4027488"/>
          <p14:tracePt t="52352" x="1911350" y="4027488"/>
          <p14:tracePt t="52373" x="1878013" y="4027488"/>
          <p14:tracePt t="52374" x="1868488" y="4027488"/>
          <p14:tracePt t="52385" x="1860550" y="4027488"/>
          <p14:tracePt t="52401" x="1827213" y="4027488"/>
          <p14:tracePt t="52418" x="1792288" y="4027488"/>
          <p14:tracePt t="52435" x="1749425" y="4027488"/>
          <p14:tracePt t="52452" x="1716088" y="4037013"/>
          <p14:tracePt t="52468" x="1665288" y="4037013"/>
          <p14:tracePt t="52485" x="1622425" y="4044950"/>
          <p14:tracePt t="52501" x="1614488" y="4044950"/>
          <p14:tracePt t="53030" x="1647825" y="4044950"/>
          <p14:tracePt t="53038" x="1665288" y="4044950"/>
          <p14:tracePt t="53051" x="1682750" y="4044950"/>
          <p14:tracePt t="53067" x="1708150" y="4044950"/>
          <p14:tracePt t="53084" x="1716088" y="4044950"/>
          <p14:tracePt t="53102" x="1758950" y="4027488"/>
          <p14:tracePt t="53119" x="1766888" y="4027488"/>
          <p14:tracePt t="53134" x="1776413" y="4027488"/>
          <p14:tracePt t="53152" x="1809750" y="4019550"/>
          <p14:tracePt t="53168" x="1827213" y="4019550"/>
          <p14:tracePt t="53184" x="1860550" y="4019550"/>
          <p14:tracePt t="53202" x="1893888" y="4002088"/>
          <p14:tracePt t="53222" x="1920875" y="4002088"/>
          <p14:tracePt t="53235" x="1928813" y="4002088"/>
          <p14:tracePt t="53252" x="1946275" y="4002088"/>
          <p14:tracePt t="53268" x="1954213" y="4002088"/>
          <p14:tracePt t="53284" x="1979613" y="4002088"/>
          <p14:tracePt t="53302" x="2005013" y="4002088"/>
          <p14:tracePt t="53319" x="2022475" y="3994150"/>
          <p14:tracePt t="53335" x="2047875" y="3994150"/>
          <p14:tracePt t="53351" x="2055813" y="3994150"/>
          <p14:tracePt t="53368" x="2081213" y="3994150"/>
          <p14:tracePt t="53384" x="2106613" y="3994150"/>
          <p14:tracePt t="53446" x="2116138" y="3994150"/>
          <p14:tracePt t="53470" x="2124075" y="3994150"/>
          <p14:tracePt t="53494" x="2132013" y="3994150"/>
          <p14:tracePt t="53510" x="2141538" y="3994150"/>
          <p14:tracePt t="53519" x="2149475" y="3994150"/>
          <p14:tracePt t="53534" x="2157413" y="4002088"/>
          <p14:tracePt t="53535" x="2174875" y="4002088"/>
          <p14:tracePt t="53551" x="2182813" y="4002088"/>
          <p14:tracePt t="53568" x="2200275" y="4011613"/>
          <p14:tracePt t="53584" x="2208213" y="4011613"/>
          <p14:tracePt t="53606" x="2217738" y="4019550"/>
          <p14:tracePt t="53622" x="2235200" y="4019550"/>
          <p14:tracePt t="53637" x="2243138" y="4027488"/>
          <p14:tracePt t="53662" x="2251075" y="4027488"/>
          <p14:tracePt t="53670" x="2260600" y="4027488"/>
          <p14:tracePt t="53686" x="2268538" y="4027488"/>
          <p14:tracePt t="53701" x="2276475" y="4027488"/>
          <p14:tracePt t="53702" x="2293938" y="4027488"/>
          <p14:tracePt t="53718" x="2301875" y="4027488"/>
          <p14:tracePt t="53734" x="2319338" y="4027488"/>
          <p14:tracePt t="53735" x="2327275" y="4027488"/>
          <p14:tracePt t="53751" x="2336800" y="4037013"/>
          <p14:tracePt t="53752" x="2344738" y="4037013"/>
          <p14:tracePt t="53768" x="2370138" y="4037013"/>
          <p14:tracePt t="53784" x="2405063" y="4044950"/>
          <p14:tracePt t="53803" x="2446338" y="4044950"/>
          <p14:tracePt t="53819" x="2489200" y="4052888"/>
          <p14:tracePt t="53834" x="2524125" y="4052888"/>
          <p14:tracePt t="53851" x="2557463" y="4052888"/>
          <p14:tracePt t="53868" x="2600325" y="4052888"/>
          <p14:tracePt t="53871" x="2625725" y="4052888"/>
          <p14:tracePt t="53884" x="2659063" y="4052888"/>
          <p14:tracePt t="53886" x="2693988" y="4070350"/>
          <p14:tracePt t="53903" x="2735263" y="4070350"/>
          <p14:tracePt t="53919" x="2795588" y="4070350"/>
          <p14:tracePt t="53934" x="2811463" y="4070350"/>
          <p14:tracePt t="53935" x="2828925" y="4070350"/>
          <p14:tracePt t="53951" x="2854325" y="4070350"/>
          <p14:tracePt t="53952" x="2863850" y="4070350"/>
          <p14:tracePt t="53968" x="2905125" y="4070350"/>
          <p14:tracePt t="53983" x="2930525" y="4070350"/>
          <p14:tracePt t="54001" x="2965450" y="4070350"/>
          <p14:tracePt t="54018" x="3024188" y="4070350"/>
          <p14:tracePt t="54033" x="3074988" y="4070350"/>
          <p14:tracePt t="54051" x="3117850" y="4070350"/>
          <p14:tracePt t="54067" x="3186113" y="4070350"/>
          <p14:tracePt t="54086" x="3279775" y="4070350"/>
          <p14:tracePt t="54102" x="3355975" y="4062413"/>
          <p14:tracePt t="54119" x="3398838" y="4062413"/>
          <p14:tracePt t="54134" x="3432175" y="4062413"/>
          <p14:tracePt t="54135" x="3449638" y="4062413"/>
          <p14:tracePt t="54151" x="3475038" y="4052888"/>
          <p14:tracePt t="54167" x="3517900" y="4052888"/>
          <p14:tracePt t="54184" x="3559175" y="4037013"/>
          <p14:tracePt t="54201" x="3611563" y="4027488"/>
          <p14:tracePt t="54217" x="3652838" y="4027488"/>
          <p14:tracePt t="54235" x="3695700" y="4027488"/>
          <p14:tracePt t="54251" x="3746500" y="4027488"/>
          <p14:tracePt t="54268" x="3797300" y="4027488"/>
          <p14:tracePt t="54272" x="3814763" y="4027488"/>
          <p14:tracePt t="54284" x="3832225" y="4027488"/>
          <p14:tracePt t="54287" x="3848100" y="4027488"/>
          <p14:tracePt t="54301" x="3857625" y="4027488"/>
          <p14:tracePt t="54308" x="3865563" y="4027488"/>
          <p14:tracePt t="54312" x="3873500" y="4027488"/>
          <p14:tracePt t="54326" x="3883025" y="4027488"/>
          <p14:tracePt t="54343" x="3900488" y="4027488"/>
          <p14:tracePt t="54358" x="3908425" y="4027488"/>
          <p14:tracePt t="54414" x="3916363" y="4027488"/>
          <p14:tracePt t="54422" x="3933825" y="4027488"/>
          <p14:tracePt t="54433" x="3941763" y="4027488"/>
          <p14:tracePt t="54451" x="3967163" y="4027488"/>
          <p14:tracePt t="54479" x="3976688" y="4027488"/>
          <p14:tracePt t="54503" x="3984625" y="4027488"/>
          <p14:tracePt t="54511" x="3992563" y="4027488"/>
          <p14:tracePt t="54518" x="4002088" y="4027488"/>
          <p14:tracePt t="54534" x="4010025" y="4027488"/>
          <p14:tracePt t="54553" x="4027488" y="4027488"/>
          <p14:tracePt t="54568" x="4035425" y="4027488"/>
          <p14:tracePt t="54655" x="4044950" y="4027488"/>
          <p14:tracePt t="54663" x="4052888" y="4027488"/>
          <p14:tracePt t="54686" x="4060825" y="4027488"/>
          <p14:tracePt t="54710" x="4070350" y="4027488"/>
          <p14:tracePt t="54718" x="4078288" y="4027488"/>
          <p14:tracePt t="54726" x="4086225" y="4027488"/>
          <p14:tracePt t="54735" x="4095750" y="4027488"/>
          <p14:tracePt t="54751" x="4103688" y="4027488"/>
          <p14:tracePt t="54768" x="4129088" y="4027488"/>
          <p14:tracePt t="54785" x="4162425" y="4027488"/>
          <p14:tracePt t="54800" x="4214813" y="4027488"/>
          <p14:tracePt t="54817" x="4273550" y="4027488"/>
          <p14:tracePt t="54834" x="4306888" y="4027488"/>
          <p14:tracePt t="54850" x="4324350" y="4027488"/>
          <p14:tracePt t="54867" x="4341813" y="4027488"/>
          <p14:tracePt t="55725" x="4349750" y="4027488"/>
          <p14:tracePt t="55743" x="4359275" y="4027488"/>
          <p14:tracePt t="55767" x="4367213" y="4027488"/>
          <p14:tracePt t="55773" x="4375150" y="4027488"/>
          <p14:tracePt t="55805" x="4384675" y="4027488"/>
          <p14:tracePt t="55822" x="4400550" y="4027488"/>
          <p14:tracePt t="55845" x="4410075" y="4027488"/>
          <p14:tracePt t="55853" x="4418013" y="4027488"/>
          <p14:tracePt t="55862" x="4425950" y="4027488"/>
          <p14:tracePt t="55878" x="4435475" y="4027488"/>
          <p14:tracePt t="55902" x="4451350" y="4027488"/>
          <p14:tracePt t="55934" x="4460875" y="4027488"/>
          <p14:tracePt t="55951" x="4468813" y="4027488"/>
          <p14:tracePt t="55983" x="4476750" y="4027488"/>
          <p14:tracePt t="55998" x="4503738" y="4037013"/>
          <p14:tracePt t="56118" x="4529138" y="4037013"/>
          <p14:tracePt t="56126" x="4537075" y="4037013"/>
          <p14:tracePt t="56134" x="4545013" y="4037013"/>
          <p14:tracePt t="56150" x="4562475" y="4037013"/>
          <p14:tracePt t="56167" x="4570413" y="4037013"/>
          <p14:tracePt t="56183" x="4579938" y="4037013"/>
          <p14:tracePt t="56184" x="4587875" y="4037013"/>
          <p14:tracePt t="56200" x="4605338" y="4044950"/>
          <p14:tracePt t="56217" x="4630738" y="4044950"/>
          <p14:tracePt t="56233" x="4664075" y="4062413"/>
          <p14:tracePt t="56249" x="4706938" y="4062413"/>
          <p14:tracePt t="56266" x="4783138" y="4062413"/>
          <p14:tracePt t="56282" x="4910138" y="4079875"/>
          <p14:tracePt t="56299" x="5072063" y="4095750"/>
          <p14:tracePt t="56302" x="5157788" y="4095750"/>
          <p14:tracePt t="56316" x="5191125" y="4113213"/>
          <p14:tracePt t="56333" x="5335588" y="4113213"/>
          <p14:tracePt t="56355" x="5437188" y="4113213"/>
          <p14:tracePt t="56369" x="5505450" y="4113213"/>
          <p14:tracePt t="56382" x="5530850" y="4113213"/>
          <p14:tracePt t="56400" x="5607050" y="4113213"/>
          <p14:tracePt t="56416" x="5657850" y="4113213"/>
          <p14:tracePt t="56433" x="5683250" y="4105275"/>
          <p14:tracePt t="56450" x="5718175" y="4105275"/>
          <p14:tracePt t="56466" x="5751513" y="4095750"/>
          <p14:tracePt t="56483" x="5786438" y="4095750"/>
          <p14:tracePt t="56500" x="5811838" y="4079875"/>
          <p14:tracePt t="56517" x="5853113" y="4070350"/>
          <p14:tracePt t="56854" x="5837238" y="4070350"/>
          <p14:tracePt t="56863" x="5819775" y="4070350"/>
          <p14:tracePt t="56870" x="5786438" y="4070350"/>
          <p14:tracePt t="56882" x="5776913" y="4070350"/>
          <p14:tracePt t="56902" x="5751513" y="4070350"/>
          <p14:tracePt t="56934" x="5743575" y="4070350"/>
          <p14:tracePt t="56942" x="5735638" y="4070350"/>
          <p14:tracePt t="56950" x="5726113" y="4070350"/>
          <p14:tracePt t="56966" x="5718175" y="4070350"/>
          <p14:tracePt t="56968" x="5700713" y="4070350"/>
          <p14:tracePt t="56982" x="5683250" y="4070350"/>
          <p14:tracePt t="56999" x="5607050" y="4070350"/>
          <p14:tracePt t="57015" x="5522913" y="4062413"/>
          <p14:tracePt t="57033" x="5454650" y="4052888"/>
          <p14:tracePt t="57050" x="5403850" y="4037013"/>
          <p14:tracePt t="57065" x="5335588" y="4037013"/>
          <p14:tracePt t="57082" x="5259388" y="4027488"/>
          <p14:tracePt t="57099" x="5183188" y="4019550"/>
          <p14:tracePt t="57116" x="5140325" y="4019550"/>
          <p14:tracePt t="57132" x="5072063" y="4019550"/>
          <p14:tracePt t="57151" x="4978400" y="4019550"/>
          <p14:tracePt t="57166" x="4935538" y="4019550"/>
          <p14:tracePt t="57169" x="4902200" y="4019550"/>
          <p14:tracePt t="57184" x="4818063" y="4019550"/>
          <p14:tracePt t="57203" x="4699000" y="4019550"/>
          <p14:tracePt t="57215" x="4630738" y="4019550"/>
          <p14:tracePt t="57233" x="4537075" y="4019550"/>
          <p14:tracePt t="57250" x="4468813" y="4019550"/>
          <p14:tracePt t="57266" x="4410075" y="4019550"/>
          <p14:tracePt t="57283" x="4324350" y="4019550"/>
          <p14:tracePt t="57299" x="4197350" y="4019550"/>
          <p14:tracePt t="57316" x="4095750" y="4019550"/>
          <p14:tracePt t="57333" x="3992563" y="4019550"/>
          <p14:tracePt t="57335" x="3959225" y="4019550"/>
          <p14:tracePt t="57351" x="3883025" y="4019550"/>
          <p14:tracePt t="57367" x="3840163" y="4019550"/>
          <p14:tracePt t="57369" x="3814763" y="4019550"/>
          <p14:tracePt t="57383" x="3756025" y="4019550"/>
          <p14:tracePt t="57399" x="3611563" y="4037013"/>
          <p14:tracePt t="57417" x="3508375" y="4037013"/>
          <p14:tracePt t="57433" x="3414713" y="4037013"/>
          <p14:tracePt t="57449" x="3348038" y="4037013"/>
          <p14:tracePt t="57466" x="3297238" y="4037013"/>
          <p14:tracePt t="57485" x="3244850" y="4037013"/>
          <p14:tracePt t="57486" x="3228975" y="4037013"/>
          <p14:tracePt t="57499" x="3194050" y="4037013"/>
          <p14:tracePt t="57516" x="3109913" y="4037013"/>
          <p14:tracePt t="57519" x="3084513" y="4037013"/>
          <p14:tracePt t="57533" x="3024188" y="4037013"/>
          <p14:tracePt t="57552" x="2922588" y="4037013"/>
          <p14:tracePt t="57566" x="2897188" y="4037013"/>
          <p14:tracePt t="57568" x="2871788" y="4037013"/>
          <p14:tracePt t="57585" x="2838450" y="4037013"/>
          <p14:tracePt t="57599" x="2828925" y="4037013"/>
          <p14:tracePt t="57616" x="2795588" y="4037013"/>
          <p14:tracePt t="57633" x="2770188" y="4037013"/>
          <p14:tracePt t="57649" x="2727325" y="4037013"/>
          <p14:tracePt t="57666" x="2684463" y="4037013"/>
          <p14:tracePt t="57682" x="2641600" y="4037013"/>
          <p14:tracePt t="57699" x="2582863" y="4037013"/>
          <p14:tracePt t="57716" x="2532063" y="4037013"/>
          <p14:tracePt t="57718" x="2497138" y="4037013"/>
          <p14:tracePt t="57732" x="2455863" y="4037013"/>
          <p14:tracePt t="57750" x="2362200" y="4037013"/>
          <p14:tracePt t="57768" x="2301875" y="4037013"/>
          <p14:tracePt t="57783" x="2286000" y="4037013"/>
          <p14:tracePt t="57799" x="2251075" y="4037013"/>
          <p14:tracePt t="57816" x="2225675" y="4037013"/>
          <p14:tracePt t="57832" x="2200275" y="4037013"/>
          <p14:tracePt t="57849" x="2166938" y="4037013"/>
          <p14:tracePt t="57866" x="2132013" y="4037013"/>
          <p14:tracePt t="57883" x="2116138" y="4037013"/>
          <p14:tracePt t="57886" x="2090738" y="4037013"/>
          <p14:tracePt t="57899" x="2081213" y="4037013"/>
          <p14:tracePt t="57902" x="2055813" y="4037013"/>
          <p14:tracePt t="57915" x="2022475" y="4037013"/>
          <p14:tracePt t="57933" x="1962150" y="4037013"/>
          <p14:tracePt t="57934" x="1928813" y="4037013"/>
          <p14:tracePt t="57950" x="1903413" y="4037013"/>
          <p14:tracePt t="57952" x="1885950" y="4037013"/>
          <p14:tracePt t="57966" x="1860550" y="4037013"/>
          <p14:tracePt t="57967" x="1843088" y="4037013"/>
          <p14:tracePt t="57982" x="1817688" y="4037013"/>
          <p14:tracePt t="57998" x="1741488" y="4027488"/>
          <p14:tracePt t="58016" x="1698625" y="4019550"/>
          <p14:tracePt t="58033" x="1657350" y="4019550"/>
          <p14:tracePt t="58050" x="1571625" y="3994150"/>
          <p14:tracePt t="58066" x="1512888" y="3994150"/>
          <p14:tracePt t="58082" x="1470025" y="3986213"/>
          <p14:tracePt t="58099" x="1462088" y="3976688"/>
          <p14:tracePt t="58115" x="1427163" y="3976688"/>
          <p14:tracePt t="58132" x="1393825" y="3960813"/>
          <p14:tracePt t="58149" x="1384300" y="3951288"/>
          <p14:tracePt t="58150" x="1368425" y="3951288"/>
          <p14:tracePt t="58166" x="1343025" y="3951288"/>
          <p14:tracePt t="58167" x="1333500" y="3951288"/>
          <p14:tracePt t="58182" x="1325563" y="3951288"/>
          <p14:tracePt t="58199" x="1317625" y="3951288"/>
          <p14:tracePt t="58216" x="1300163" y="3951288"/>
          <p14:tracePt t="58232" x="1290638" y="3951288"/>
          <p14:tracePt t="58249" x="1265238" y="3951288"/>
          <p14:tracePt t="58265" x="1257300" y="3951288"/>
          <p14:tracePt t="58282" x="1239838" y="3951288"/>
          <p14:tracePt t="58299" x="1231900" y="3951288"/>
          <p14:tracePt t="126446" x="1181100" y="3935413"/>
          <p14:tracePt t="126453" x="1112838" y="3841750"/>
          <p14:tracePt t="126461" x="1019175" y="3730625"/>
          <p14:tracePt t="126469" x="942975" y="3578225"/>
          <p14:tracePt t="126486" x="730250" y="3094038"/>
          <p14:tracePt t="126502" x="577850" y="2736850"/>
          <p14:tracePt t="126503" x="407988" y="2344738"/>
          <p14:tracePt t="126518" x="212725" y="1979613"/>
          <p14:tracePt t="126519" x="50800" y="1649413"/>
        </p14:tracePtLst>
      </p14:laserTraceLst>
    </p:ext>
  </p:extLs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flipV="1">
            <a:off x="2626178" y="448574"/>
            <a:ext cx="9385391" cy="5232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8C9C6905-96B6-3DD2-F43C-9F4FB4B473D7}"/>
              </a:ext>
            </a:extLst>
          </p:cNvPr>
          <p:cNvSpPr txBox="1"/>
          <p:nvPr/>
        </p:nvSpPr>
        <p:spPr>
          <a:xfrm>
            <a:off x="2626178" y="555704"/>
            <a:ext cx="9153839" cy="1200329"/>
          </a:xfrm>
          <a:prstGeom prst="rect">
            <a:avLst/>
          </a:prstGeom>
          <a:solidFill>
            <a:srgbClr val="009EDE"/>
          </a:solidFill>
        </p:spPr>
        <p:txBody>
          <a:bodyPr wrap="square" rtlCol="0">
            <a:spAutoFit/>
          </a:bodyPr>
          <a:lstStyle/>
          <a:p>
            <a:pPr algn="ctr"/>
            <a:r>
              <a:rPr lang="en-US" sz="3600" b="1" dirty="0">
                <a:solidFill>
                  <a:schemeClr val="bg1"/>
                </a:solidFill>
                <a:latin typeface="Alexandria" charset="0"/>
              </a:rPr>
              <a:t>Basic Rate-Making Definitions</a:t>
            </a:r>
            <a:endParaRPr lang="ar-YE" sz="3600" b="1" dirty="0">
              <a:solidFill>
                <a:schemeClr val="bg1"/>
              </a:solidFill>
              <a:latin typeface="Alexandria" charset="0"/>
            </a:endParaRPr>
          </a:p>
          <a:p>
            <a:pPr algn="ctr"/>
            <a:r>
              <a:rPr lang="ar-YE" sz="3600" b="1" dirty="0">
                <a:solidFill>
                  <a:schemeClr val="bg1"/>
                </a:solidFill>
                <a:latin typeface="Traditional Arabic" panose="02020603050405020304" pitchFamily="18" charset="-78"/>
                <a:cs typeface="Traditional Arabic" panose="02020603050405020304" pitchFamily="18" charset="-78"/>
              </a:rPr>
              <a:t>التعريفات الأساسية في تحديد الأسعار </a:t>
            </a:r>
            <a:endParaRPr lang="en-US" sz="3600" b="1" dirty="0">
              <a:solidFill>
                <a:schemeClr val="bg1"/>
              </a:solidFill>
              <a:latin typeface="Traditional Arabic" panose="02020603050405020304" pitchFamily="18" charset="-78"/>
              <a:cs typeface="Traditional Arabic" panose="02020603050405020304" pitchFamily="18" charset="-78"/>
            </a:endParaRPr>
          </a:p>
        </p:txBody>
      </p:sp>
      <p:sp>
        <p:nvSpPr>
          <p:cNvPr id="8" name="TextBox 7">
            <a:extLst>
              <a:ext uri="{FF2B5EF4-FFF2-40B4-BE49-F238E27FC236}">
                <a16:creationId xmlns:a16="http://schemas.microsoft.com/office/drawing/2014/main" id="{97FC9F00-DED5-495E-289B-C8D3CB6342C4}"/>
              </a:ext>
            </a:extLst>
          </p:cNvPr>
          <p:cNvSpPr txBox="1"/>
          <p:nvPr/>
        </p:nvSpPr>
        <p:spPr>
          <a:xfrm>
            <a:off x="343949" y="1743121"/>
            <a:ext cx="5998128" cy="5035353"/>
          </a:xfrm>
          <a:prstGeom prst="rect">
            <a:avLst/>
          </a:prstGeom>
          <a:noFill/>
        </p:spPr>
        <p:txBody>
          <a:bodyPr wrap="square">
            <a:spAutoFit/>
          </a:bodyPr>
          <a:lstStyle/>
          <a:p>
            <a:pPr marL="342900" indent="-342900" algn="just">
              <a:lnSpc>
                <a:spcPct val="150000"/>
              </a:lnSpc>
              <a:buFont typeface="Wingdings" panose="05000000000000000000" pitchFamily="2" charset="2"/>
              <a:buChar char="v"/>
            </a:pPr>
            <a:r>
              <a:rPr lang="en-US" dirty="0">
                <a:solidFill>
                  <a:schemeClr val="tx1">
                    <a:lumMod val="95000"/>
                    <a:lumOff val="5000"/>
                  </a:schemeClr>
                </a:solidFill>
                <a:cs typeface="Tajawal ExtraBold" panose="00000800000000000000" pitchFamily="2" charset="-78"/>
              </a:rPr>
              <a:t>You should be familiar with some basic terms that are widely used in rate making. </a:t>
            </a:r>
          </a:p>
          <a:p>
            <a:pPr marL="342900" indent="-342900" algn="just">
              <a:lnSpc>
                <a:spcPct val="150000"/>
              </a:lnSpc>
              <a:buFont typeface="Wingdings" panose="05000000000000000000" pitchFamily="2" charset="2"/>
              <a:buChar char="v"/>
            </a:pPr>
            <a:r>
              <a:rPr lang="en-US" b="1" dirty="0">
                <a:solidFill>
                  <a:schemeClr val="tx1">
                    <a:lumMod val="95000"/>
                    <a:lumOff val="5000"/>
                  </a:schemeClr>
                </a:solidFill>
                <a:cs typeface="Tajawal ExtraBold" panose="00000800000000000000" pitchFamily="2" charset="-78"/>
              </a:rPr>
              <a:t>A rate </a:t>
            </a:r>
            <a:r>
              <a:rPr lang="en-US" dirty="0">
                <a:solidFill>
                  <a:schemeClr val="tx1">
                    <a:lumMod val="95000"/>
                    <a:lumOff val="5000"/>
                  </a:schemeClr>
                </a:solidFill>
                <a:cs typeface="Tajawal ExtraBold" panose="00000800000000000000" pitchFamily="2" charset="-78"/>
              </a:rPr>
              <a:t>is the price per unit of insurance...</a:t>
            </a:r>
          </a:p>
          <a:p>
            <a:pPr marL="342900" indent="-342900" algn="just">
              <a:lnSpc>
                <a:spcPct val="150000"/>
              </a:lnSpc>
              <a:buFont typeface="Wingdings" panose="05000000000000000000" pitchFamily="2" charset="2"/>
              <a:buChar char="v"/>
            </a:pPr>
            <a:r>
              <a:rPr lang="en-US" dirty="0">
                <a:solidFill>
                  <a:schemeClr val="tx1">
                    <a:lumMod val="95000"/>
                    <a:lumOff val="5000"/>
                  </a:schemeClr>
                </a:solidFill>
                <a:cs typeface="Tajawal ExtraBold" panose="00000800000000000000" pitchFamily="2" charset="-78"/>
              </a:rPr>
              <a:t> </a:t>
            </a:r>
            <a:r>
              <a:rPr lang="en-US" b="1" dirty="0">
                <a:solidFill>
                  <a:schemeClr val="tx1">
                    <a:lumMod val="95000"/>
                    <a:lumOff val="5000"/>
                  </a:schemeClr>
                </a:solidFill>
                <a:cs typeface="Tajawal ExtraBold" panose="00000800000000000000" pitchFamily="2" charset="-78"/>
              </a:rPr>
              <a:t>The pure premium </a:t>
            </a:r>
            <a:r>
              <a:rPr lang="en-US" dirty="0">
                <a:solidFill>
                  <a:schemeClr val="tx1">
                    <a:lumMod val="95000"/>
                    <a:lumOff val="5000"/>
                  </a:schemeClr>
                </a:solidFill>
                <a:cs typeface="Tajawal ExtraBold" panose="00000800000000000000" pitchFamily="2" charset="-78"/>
              </a:rPr>
              <a:t>refers to that portion of the rate needed to pay losses and loss-adjustment expenses.</a:t>
            </a:r>
          </a:p>
          <a:p>
            <a:pPr marL="342900" indent="-342900" algn="just">
              <a:lnSpc>
                <a:spcPct val="150000"/>
              </a:lnSpc>
              <a:buFont typeface="Wingdings" panose="05000000000000000000" pitchFamily="2" charset="2"/>
              <a:buChar char="v"/>
            </a:pPr>
            <a:r>
              <a:rPr lang="en-US" dirty="0">
                <a:solidFill>
                  <a:schemeClr val="tx1">
                    <a:lumMod val="95000"/>
                    <a:lumOff val="5000"/>
                  </a:schemeClr>
                </a:solidFill>
                <a:cs typeface="Tajawal ExtraBold" panose="00000800000000000000" pitchFamily="2" charset="-78"/>
              </a:rPr>
              <a:t> </a:t>
            </a:r>
            <a:r>
              <a:rPr lang="en-US" b="1" dirty="0">
                <a:solidFill>
                  <a:schemeClr val="tx1">
                    <a:lumMod val="95000"/>
                    <a:lumOff val="5000"/>
                  </a:schemeClr>
                </a:solidFill>
                <a:cs typeface="Tajawal ExtraBold" panose="00000800000000000000" pitchFamily="2" charset="-78"/>
              </a:rPr>
              <a:t>The loading </a:t>
            </a:r>
            <a:r>
              <a:rPr lang="en-US" dirty="0">
                <a:solidFill>
                  <a:schemeClr val="tx1">
                    <a:lumMod val="95000"/>
                    <a:lumOff val="5000"/>
                  </a:schemeClr>
                </a:solidFill>
                <a:cs typeface="Tajawal ExtraBold" panose="00000800000000000000" pitchFamily="2" charset="-78"/>
              </a:rPr>
              <a:t>refers to the amount that must be added to the pure premium for other expenses, profit, and a margin for contingencies.</a:t>
            </a:r>
          </a:p>
          <a:p>
            <a:pPr marL="342900" indent="-342900" algn="just">
              <a:lnSpc>
                <a:spcPct val="150000"/>
              </a:lnSpc>
              <a:buFont typeface="Wingdings" panose="05000000000000000000" pitchFamily="2" charset="2"/>
              <a:buChar char="v"/>
            </a:pPr>
            <a:r>
              <a:rPr lang="en-US" dirty="0">
                <a:solidFill>
                  <a:schemeClr val="tx1">
                    <a:lumMod val="95000"/>
                    <a:lumOff val="5000"/>
                  </a:schemeClr>
                </a:solidFill>
                <a:cs typeface="Tajawal ExtraBold" panose="00000800000000000000" pitchFamily="2" charset="-78"/>
              </a:rPr>
              <a:t> </a:t>
            </a:r>
            <a:r>
              <a:rPr lang="en-US" b="1" dirty="0">
                <a:solidFill>
                  <a:schemeClr val="tx1">
                    <a:lumMod val="95000"/>
                    <a:lumOff val="5000"/>
                  </a:schemeClr>
                </a:solidFill>
                <a:cs typeface="Tajawal ExtraBold" panose="00000800000000000000" pitchFamily="2" charset="-78"/>
              </a:rPr>
              <a:t>The gross rate </a:t>
            </a:r>
            <a:r>
              <a:rPr lang="en-US" dirty="0">
                <a:solidFill>
                  <a:schemeClr val="tx1">
                    <a:lumMod val="95000"/>
                    <a:lumOff val="5000"/>
                  </a:schemeClr>
                </a:solidFill>
                <a:cs typeface="Tajawal ExtraBold" panose="00000800000000000000" pitchFamily="2" charset="-78"/>
              </a:rPr>
              <a:t>consists of the pure premium and a loading element.</a:t>
            </a:r>
          </a:p>
          <a:p>
            <a:pPr marL="342900" indent="-342900" algn="just">
              <a:lnSpc>
                <a:spcPct val="150000"/>
              </a:lnSpc>
              <a:buFont typeface="Wingdings" panose="05000000000000000000" pitchFamily="2" charset="2"/>
              <a:buChar char="v"/>
            </a:pPr>
            <a:r>
              <a:rPr lang="en-US" dirty="0">
                <a:solidFill>
                  <a:schemeClr val="tx1">
                    <a:lumMod val="95000"/>
                    <a:lumOff val="5000"/>
                  </a:schemeClr>
                </a:solidFill>
                <a:cs typeface="Tajawal ExtraBold" panose="00000800000000000000" pitchFamily="2" charset="-78"/>
              </a:rPr>
              <a:t> </a:t>
            </a:r>
            <a:r>
              <a:rPr lang="en-US" b="1" dirty="0">
                <a:solidFill>
                  <a:schemeClr val="tx1">
                    <a:lumMod val="95000"/>
                    <a:lumOff val="5000"/>
                  </a:schemeClr>
                </a:solidFill>
                <a:cs typeface="Tajawal ExtraBold" panose="00000800000000000000" pitchFamily="2" charset="-78"/>
              </a:rPr>
              <a:t>Finally, the gross premium </a:t>
            </a:r>
            <a:r>
              <a:rPr lang="en-US" dirty="0">
                <a:solidFill>
                  <a:schemeClr val="tx1">
                    <a:lumMod val="95000"/>
                    <a:lumOff val="5000"/>
                  </a:schemeClr>
                </a:solidFill>
                <a:cs typeface="Tajawal ExtraBold" panose="00000800000000000000" pitchFamily="2" charset="-78"/>
              </a:rPr>
              <a:t>paid by the insured consists of the gross rate multiplied by the number of exposure units.</a:t>
            </a:r>
            <a:endParaRPr lang="en-MY" dirty="0">
              <a:solidFill>
                <a:schemeClr val="tx1">
                  <a:lumMod val="95000"/>
                  <a:lumOff val="5000"/>
                </a:schemeClr>
              </a:solidFill>
              <a:cs typeface="Tajawal ExtraBold" panose="00000800000000000000" pitchFamily="2" charset="-78"/>
            </a:endParaRPr>
          </a:p>
        </p:txBody>
      </p:sp>
      <p:sp>
        <p:nvSpPr>
          <p:cNvPr id="10" name="TextBox 9">
            <a:extLst>
              <a:ext uri="{FF2B5EF4-FFF2-40B4-BE49-F238E27FC236}">
                <a16:creationId xmlns:a16="http://schemas.microsoft.com/office/drawing/2014/main" id="{3C94DC6D-76B0-4565-CE8D-A8B0CA3F57EB}"/>
              </a:ext>
            </a:extLst>
          </p:cNvPr>
          <p:cNvSpPr txBox="1"/>
          <p:nvPr/>
        </p:nvSpPr>
        <p:spPr>
          <a:xfrm>
            <a:off x="6342077" y="2189339"/>
            <a:ext cx="5505974" cy="4093428"/>
          </a:xfrm>
          <a:prstGeom prst="rect">
            <a:avLst/>
          </a:prstGeom>
          <a:noFill/>
        </p:spPr>
        <p:txBody>
          <a:bodyPr wrap="square">
            <a:spAutoFit/>
          </a:bodyPr>
          <a:lstStyle/>
          <a:p>
            <a:pPr marL="457200" indent="-457200" algn="r" rtl="1">
              <a:buFont typeface="Wingdings" panose="05000000000000000000" pitchFamily="2" charset="2"/>
              <a:buChar char="v"/>
            </a:pPr>
            <a:r>
              <a:rPr lang="ar-YE" sz="2600" dirty="0">
                <a:latin typeface="Traditional Arabic" panose="02020603050405020304" pitchFamily="18" charset="-78"/>
                <a:cs typeface="Traditional Arabic" panose="02020603050405020304" pitchFamily="18" charset="-78"/>
              </a:rPr>
              <a:t>يجب أن تكون على دراية ببعض المصطلحات الأساسية التي تُستخدم على نطاق واسع في تحديد الأسعار</a:t>
            </a:r>
          </a:p>
          <a:p>
            <a:pPr marL="457200" indent="-457200" algn="r" rtl="1">
              <a:buFont typeface="Wingdings" panose="05000000000000000000" pitchFamily="2" charset="2"/>
              <a:buChar char="v"/>
            </a:pPr>
            <a:r>
              <a:rPr lang="ar-YE" sz="2600" dirty="0">
                <a:latin typeface="Traditional Arabic" panose="02020603050405020304" pitchFamily="18" charset="-78"/>
                <a:cs typeface="Traditional Arabic" panose="02020603050405020304" pitchFamily="18" charset="-78"/>
              </a:rPr>
              <a:t>السعر هو التكلفة لكل وحدة تأمينية.</a:t>
            </a:r>
          </a:p>
          <a:p>
            <a:pPr marL="457200" indent="-457200" algn="r" rtl="1">
              <a:buFont typeface="Wingdings" panose="05000000000000000000" pitchFamily="2" charset="2"/>
              <a:buChar char="v"/>
            </a:pPr>
            <a:r>
              <a:rPr lang="ar-YE" sz="2600" dirty="0">
                <a:latin typeface="Traditional Arabic" panose="02020603050405020304" pitchFamily="18" charset="-78"/>
                <a:cs typeface="Traditional Arabic" panose="02020603050405020304" pitchFamily="18" charset="-78"/>
              </a:rPr>
              <a:t>القسط الصافي  يشير إلى ذلك الجزء من السعر اللازم لدفع الخسائر ونفقات تسوية المطالبات.</a:t>
            </a:r>
          </a:p>
          <a:p>
            <a:pPr marL="457200" indent="-457200" algn="r" rtl="1">
              <a:buFont typeface="Wingdings" panose="05000000000000000000" pitchFamily="2" charset="2"/>
              <a:buChar char="v"/>
            </a:pPr>
            <a:r>
              <a:rPr lang="ar-YE" sz="2600" dirty="0">
                <a:latin typeface="Traditional Arabic" panose="02020603050405020304" pitchFamily="18" charset="-78"/>
                <a:cs typeface="Traditional Arabic" panose="02020603050405020304" pitchFamily="18" charset="-78"/>
              </a:rPr>
              <a:t>الإضافات : يشير إلى المبلغ الذي يجب إضافته إلى القسط الصافي ليغطي نفقات أخرى، والأرباح، وهوامش الطوارئ.</a:t>
            </a:r>
          </a:p>
          <a:p>
            <a:pPr marL="457200" indent="-457200" algn="r" rtl="1">
              <a:buFont typeface="Wingdings" panose="05000000000000000000" pitchFamily="2" charset="2"/>
              <a:buChar char="v"/>
            </a:pPr>
            <a:r>
              <a:rPr lang="ar-YE" sz="2600" dirty="0">
                <a:latin typeface="Traditional Arabic" panose="02020603050405020304" pitchFamily="18" charset="-78"/>
                <a:cs typeface="Traditional Arabic" panose="02020603050405020304" pitchFamily="18" charset="-78"/>
              </a:rPr>
              <a:t>السعر الإجمالي يتكون من القسط النقي والإضافات.</a:t>
            </a:r>
          </a:p>
          <a:p>
            <a:pPr marL="457200" indent="-457200" algn="r" rtl="1">
              <a:buFont typeface="Wingdings" panose="05000000000000000000" pitchFamily="2" charset="2"/>
              <a:buChar char="v"/>
            </a:pPr>
            <a:r>
              <a:rPr lang="ar-YE" sz="2600" dirty="0">
                <a:latin typeface="Traditional Arabic" panose="02020603050405020304" pitchFamily="18" charset="-78"/>
                <a:cs typeface="Traditional Arabic" panose="02020603050405020304" pitchFamily="18" charset="-78"/>
              </a:rPr>
              <a:t>أخيرًا، القسط الإجمالي الذي يدفعه المؤمن له يتكون من السعر الإجمالي مضروباً في عدد وحدات التعرض.</a:t>
            </a:r>
            <a:endParaRPr lang="en-MY" sz="2600" dirty="0">
              <a:latin typeface="Traditional Arabic" panose="02020603050405020304" pitchFamily="18" charset="-78"/>
              <a:cs typeface="Traditional Arabic" panose="02020603050405020304" pitchFamily="18" charset="-78"/>
            </a:endParaRPr>
          </a:p>
        </p:txBody>
      </p:sp>
    </p:spTree>
    <p:extLst>
      <p:ext uri="{BB962C8B-B14F-4D97-AF65-F5344CB8AC3E}">
        <p14:creationId xmlns:p14="http://schemas.microsoft.com/office/powerpoint/2010/main" val="133704607"/>
      </p:ext>
    </p:extLst>
  </p:cSld>
  <p:clrMapOvr>
    <a:masterClrMapping/>
  </p:clrMapOvr>
  <mc:AlternateContent xmlns:mc="http://schemas.openxmlformats.org/markup-compatibility/2006" xmlns:p14="http://schemas.microsoft.com/office/powerpoint/2010/main">
    <mc:Choice Requires="p14">
      <p:transition spd="slow" p14:dur="2000" advTm="132370"/>
    </mc:Choice>
    <mc:Fallback xmlns="">
      <p:transition spd="slow" advTm="132370"/>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flipV="1">
            <a:off x="2626178" y="455181"/>
            <a:ext cx="927827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8C9C6905-96B6-3DD2-F43C-9F4FB4B473D7}"/>
              </a:ext>
            </a:extLst>
          </p:cNvPr>
          <p:cNvSpPr txBox="1"/>
          <p:nvPr/>
        </p:nvSpPr>
        <p:spPr>
          <a:xfrm>
            <a:off x="2626178" y="555704"/>
            <a:ext cx="9049508" cy="1200329"/>
          </a:xfrm>
          <a:prstGeom prst="rect">
            <a:avLst/>
          </a:prstGeom>
          <a:solidFill>
            <a:srgbClr val="009EDE"/>
          </a:solidFill>
        </p:spPr>
        <p:txBody>
          <a:bodyPr wrap="square" rtlCol="0">
            <a:spAutoFit/>
          </a:bodyPr>
          <a:lstStyle/>
          <a:p>
            <a:pPr algn="ctr"/>
            <a:r>
              <a:rPr lang="en-US" sz="3600" b="1" dirty="0">
                <a:solidFill>
                  <a:schemeClr val="bg1"/>
                </a:solidFill>
                <a:latin typeface="Alexandria" charset="0"/>
              </a:rPr>
              <a:t>Rate-Making Methods</a:t>
            </a:r>
            <a:endParaRPr lang="ar-YE" sz="3600" b="1" dirty="0">
              <a:solidFill>
                <a:schemeClr val="bg1"/>
              </a:solidFill>
              <a:latin typeface="Alexandria" charset="0"/>
            </a:endParaRPr>
          </a:p>
          <a:p>
            <a:pPr algn="ctr"/>
            <a:r>
              <a:rPr lang="ar-YE" sz="3600" b="1" dirty="0">
                <a:solidFill>
                  <a:schemeClr val="bg1"/>
                </a:solidFill>
                <a:latin typeface="Traditional Arabic" panose="02020603050405020304" pitchFamily="18" charset="-78"/>
                <a:cs typeface="Traditional Arabic" panose="02020603050405020304" pitchFamily="18" charset="-78"/>
              </a:rPr>
              <a:t>طرق تحديد الأسعار </a:t>
            </a:r>
            <a:endParaRPr lang="en-US" sz="3600" b="1" dirty="0">
              <a:solidFill>
                <a:schemeClr val="bg1"/>
              </a:solidFill>
              <a:latin typeface="Traditional Arabic" panose="02020603050405020304" pitchFamily="18" charset="-78"/>
              <a:cs typeface="Traditional Arabic" panose="02020603050405020304" pitchFamily="18" charset="-78"/>
            </a:endParaRPr>
          </a:p>
        </p:txBody>
      </p:sp>
      <p:sp>
        <p:nvSpPr>
          <p:cNvPr id="8" name="TextBox 7">
            <a:extLst>
              <a:ext uri="{FF2B5EF4-FFF2-40B4-BE49-F238E27FC236}">
                <a16:creationId xmlns:a16="http://schemas.microsoft.com/office/drawing/2014/main" id="{97FC9F00-DED5-495E-289B-C8D3CB6342C4}"/>
              </a:ext>
            </a:extLst>
          </p:cNvPr>
          <p:cNvSpPr txBox="1"/>
          <p:nvPr/>
        </p:nvSpPr>
        <p:spPr>
          <a:xfrm>
            <a:off x="293386" y="1822647"/>
            <a:ext cx="5802614" cy="4619854"/>
          </a:xfrm>
          <a:prstGeom prst="rect">
            <a:avLst/>
          </a:prstGeom>
          <a:noFill/>
        </p:spPr>
        <p:txBody>
          <a:bodyPr wrap="square">
            <a:spAutoFit/>
          </a:bodyPr>
          <a:lstStyle/>
          <a:p>
            <a:pPr algn="just">
              <a:lnSpc>
                <a:spcPct val="150000"/>
              </a:lnSpc>
            </a:pPr>
            <a:r>
              <a:rPr lang="en-US" dirty="0">
                <a:solidFill>
                  <a:schemeClr val="tx1">
                    <a:lumMod val="95000"/>
                    <a:lumOff val="5000"/>
                  </a:schemeClr>
                </a:solidFill>
                <a:cs typeface="Tajawal ExtraBold" panose="00000800000000000000" pitchFamily="2" charset="-78"/>
              </a:rPr>
              <a:t>There are three basic rate-making methods in property and casualty insurance: judgment, class, and merit rating. Merit rating, in turn, can be broken down into schedule rating, experience rating, and retrospective rating. Thus, the basic rating methods can be conveniently classified as follows:</a:t>
            </a:r>
          </a:p>
          <a:p>
            <a:pPr marL="457200" indent="-457200" algn="just">
              <a:lnSpc>
                <a:spcPct val="150000"/>
              </a:lnSpc>
              <a:buFont typeface="+mj-lt"/>
              <a:buAutoNum type="arabicPeriod"/>
            </a:pPr>
            <a:r>
              <a:rPr lang="en-US" dirty="0">
                <a:solidFill>
                  <a:schemeClr val="tx1">
                    <a:lumMod val="95000"/>
                    <a:lumOff val="5000"/>
                  </a:schemeClr>
                </a:solidFill>
                <a:cs typeface="Tajawal ExtraBold" panose="00000800000000000000" pitchFamily="2" charset="-78"/>
              </a:rPr>
              <a:t>Judgment rating</a:t>
            </a:r>
          </a:p>
          <a:p>
            <a:pPr marL="457200" indent="-457200" algn="just">
              <a:lnSpc>
                <a:spcPct val="150000"/>
              </a:lnSpc>
              <a:buFont typeface="+mj-lt"/>
              <a:buAutoNum type="arabicPeriod"/>
            </a:pPr>
            <a:r>
              <a:rPr lang="en-US" dirty="0">
                <a:solidFill>
                  <a:schemeClr val="tx1">
                    <a:lumMod val="95000"/>
                    <a:lumOff val="5000"/>
                  </a:schemeClr>
                </a:solidFill>
                <a:cs typeface="Tajawal ExtraBold" panose="00000800000000000000" pitchFamily="2" charset="-78"/>
              </a:rPr>
              <a:t>Class rating</a:t>
            </a:r>
          </a:p>
          <a:p>
            <a:pPr marL="457200" indent="-457200" algn="just">
              <a:lnSpc>
                <a:spcPct val="150000"/>
              </a:lnSpc>
              <a:buFont typeface="+mj-lt"/>
              <a:buAutoNum type="arabicPeriod"/>
            </a:pPr>
            <a:r>
              <a:rPr lang="en-US" dirty="0">
                <a:solidFill>
                  <a:schemeClr val="tx1">
                    <a:lumMod val="95000"/>
                    <a:lumOff val="5000"/>
                  </a:schemeClr>
                </a:solidFill>
                <a:cs typeface="Tajawal ExtraBold" panose="00000800000000000000" pitchFamily="2" charset="-78"/>
              </a:rPr>
              <a:t>Merit rating</a:t>
            </a:r>
          </a:p>
          <a:p>
            <a:pPr algn="just">
              <a:lnSpc>
                <a:spcPct val="150000"/>
              </a:lnSpc>
            </a:pPr>
            <a:r>
              <a:rPr lang="en-US" dirty="0">
                <a:solidFill>
                  <a:schemeClr val="tx1">
                    <a:lumMod val="95000"/>
                    <a:lumOff val="5000"/>
                  </a:schemeClr>
                </a:solidFill>
                <a:cs typeface="Tajawal ExtraBold" panose="00000800000000000000" pitchFamily="2" charset="-78"/>
              </a:rPr>
              <a:t>- Schedule rating</a:t>
            </a:r>
          </a:p>
          <a:p>
            <a:pPr algn="just">
              <a:lnSpc>
                <a:spcPct val="150000"/>
              </a:lnSpc>
            </a:pPr>
            <a:r>
              <a:rPr lang="en-US" dirty="0">
                <a:solidFill>
                  <a:schemeClr val="tx1">
                    <a:lumMod val="95000"/>
                    <a:lumOff val="5000"/>
                  </a:schemeClr>
                </a:solidFill>
                <a:cs typeface="Tajawal ExtraBold" panose="00000800000000000000" pitchFamily="2" charset="-78"/>
              </a:rPr>
              <a:t>- Experience rating</a:t>
            </a:r>
          </a:p>
          <a:p>
            <a:pPr algn="just">
              <a:lnSpc>
                <a:spcPct val="150000"/>
              </a:lnSpc>
            </a:pPr>
            <a:r>
              <a:rPr lang="en-US" dirty="0">
                <a:solidFill>
                  <a:schemeClr val="tx1">
                    <a:lumMod val="95000"/>
                    <a:lumOff val="5000"/>
                  </a:schemeClr>
                </a:solidFill>
                <a:cs typeface="Tajawal ExtraBold" panose="00000800000000000000" pitchFamily="2" charset="-78"/>
              </a:rPr>
              <a:t>- Retrospective rating</a:t>
            </a:r>
            <a:endParaRPr lang="en-MY" dirty="0">
              <a:solidFill>
                <a:schemeClr val="tx1">
                  <a:lumMod val="95000"/>
                  <a:lumOff val="5000"/>
                </a:schemeClr>
              </a:solidFill>
              <a:cs typeface="Tajawal ExtraBold" panose="00000800000000000000" pitchFamily="2" charset="-78"/>
            </a:endParaRPr>
          </a:p>
        </p:txBody>
      </p:sp>
      <p:sp>
        <p:nvSpPr>
          <p:cNvPr id="10" name="TextBox 9">
            <a:extLst>
              <a:ext uri="{FF2B5EF4-FFF2-40B4-BE49-F238E27FC236}">
                <a16:creationId xmlns:a16="http://schemas.microsoft.com/office/drawing/2014/main" id="{BE8E65D8-6B12-B30D-CCBC-13EF5AC76280}"/>
              </a:ext>
            </a:extLst>
          </p:cNvPr>
          <p:cNvSpPr txBox="1"/>
          <p:nvPr/>
        </p:nvSpPr>
        <p:spPr>
          <a:xfrm>
            <a:off x="6345103" y="2262831"/>
            <a:ext cx="5553511" cy="4154984"/>
          </a:xfrm>
          <a:prstGeom prst="rect">
            <a:avLst/>
          </a:prstGeom>
          <a:noFill/>
        </p:spPr>
        <p:txBody>
          <a:bodyPr wrap="square">
            <a:spAutoFit/>
          </a:bodyPr>
          <a:lstStyle/>
          <a:p>
            <a:pPr algn="r" rtl="1"/>
            <a:r>
              <a:rPr lang="ar-YE" sz="2400" dirty="0">
                <a:latin typeface="Traditional Arabic" panose="02020603050405020304" pitchFamily="18" charset="-78"/>
                <a:cs typeface="Traditional Arabic" panose="02020603050405020304" pitchFamily="18" charset="-78"/>
              </a:rPr>
              <a:t>هناك ثلاث طرق أساسية لتحديد الأسعار في التأمين على الممتلكات والمسؤولية: التسعير التقديري، والتسعير الجماعي، والتسعير الاستحقاقي. ويُمكن تقسيم التسعير الاستحقاقي بدوره إلى التسعير حسب القائمة، والتسعير حسب الخبرة، والتسعير بأثر رجعي. وعليه، يمكن تصنيف طرق التسعير الأساسية كما يلي:</a:t>
            </a:r>
          </a:p>
          <a:p>
            <a:pPr algn="r" rtl="1"/>
            <a:r>
              <a:rPr lang="ar-YE" sz="2400" dirty="0">
                <a:latin typeface="Traditional Arabic" panose="02020603050405020304" pitchFamily="18" charset="-78"/>
                <a:cs typeface="Traditional Arabic" panose="02020603050405020304" pitchFamily="18" charset="-78"/>
              </a:rPr>
              <a:t>1- التسعير التقديري </a:t>
            </a:r>
          </a:p>
          <a:p>
            <a:pPr algn="r" rtl="1"/>
            <a:r>
              <a:rPr lang="ar-YE" sz="2400" dirty="0">
                <a:latin typeface="Traditional Arabic" panose="02020603050405020304" pitchFamily="18" charset="-78"/>
                <a:cs typeface="Traditional Arabic" panose="02020603050405020304" pitchFamily="18" charset="-78"/>
              </a:rPr>
              <a:t>2- التسعير الفئوي</a:t>
            </a:r>
          </a:p>
          <a:p>
            <a:pPr algn="r" rtl="1"/>
            <a:r>
              <a:rPr lang="ar-YE" sz="2400" dirty="0">
                <a:latin typeface="Traditional Arabic" panose="02020603050405020304" pitchFamily="18" charset="-78"/>
                <a:cs typeface="Traditional Arabic" panose="02020603050405020304" pitchFamily="18" charset="-78"/>
              </a:rPr>
              <a:t>3-  التسعير الاستحقاقي </a:t>
            </a:r>
          </a:p>
          <a:p>
            <a:pPr algn="r" rtl="1"/>
            <a:r>
              <a:rPr lang="ar-YE" sz="2400" dirty="0">
                <a:latin typeface="Traditional Arabic" panose="02020603050405020304" pitchFamily="18" charset="-78"/>
                <a:cs typeface="Traditional Arabic" panose="02020603050405020304" pitchFamily="18" charset="-78"/>
              </a:rPr>
              <a:t>التسعير حسب القائمة</a:t>
            </a:r>
          </a:p>
          <a:p>
            <a:pPr algn="r" rtl="1"/>
            <a:r>
              <a:rPr lang="ar-YE" sz="2400" dirty="0">
                <a:latin typeface="Traditional Arabic" panose="02020603050405020304" pitchFamily="18" charset="-78"/>
                <a:cs typeface="Traditional Arabic" panose="02020603050405020304" pitchFamily="18" charset="-78"/>
              </a:rPr>
              <a:t> التسعير حسب الخبرة </a:t>
            </a:r>
          </a:p>
          <a:p>
            <a:pPr algn="r" rtl="1"/>
            <a:r>
              <a:rPr lang="ar-YE" sz="2400" dirty="0">
                <a:latin typeface="Traditional Arabic" panose="02020603050405020304" pitchFamily="18" charset="-78"/>
                <a:cs typeface="Traditional Arabic" panose="02020603050405020304" pitchFamily="18" charset="-78"/>
              </a:rPr>
              <a:t>والتسعير بأثر رجعي</a:t>
            </a:r>
            <a:endParaRPr lang="en-MY" sz="2400" dirty="0">
              <a:latin typeface="Traditional Arabic" panose="02020603050405020304" pitchFamily="18" charset="-78"/>
              <a:cs typeface="Traditional Arabic" panose="02020603050405020304" pitchFamily="18" charset="-78"/>
            </a:endParaRPr>
          </a:p>
        </p:txBody>
      </p:sp>
    </p:spTree>
    <p:extLst>
      <p:ext uri="{BB962C8B-B14F-4D97-AF65-F5344CB8AC3E}">
        <p14:creationId xmlns:p14="http://schemas.microsoft.com/office/powerpoint/2010/main" val="1824851205"/>
      </p:ext>
    </p:extLst>
  </p:cSld>
  <p:clrMapOvr>
    <a:masterClrMapping/>
  </p:clrMapOvr>
  <mc:AlternateContent xmlns:mc="http://schemas.openxmlformats.org/markup-compatibility/2006" xmlns:p14="http://schemas.microsoft.com/office/powerpoint/2010/main">
    <mc:Choice Requires="p14">
      <p:transition spd="slow" p14:dur="2000" advTm="110923"/>
    </mc:Choice>
    <mc:Fallback xmlns="">
      <p:transition spd="slow" advTm="110923"/>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flipV="1">
            <a:off x="2626178" y="455181"/>
            <a:ext cx="940893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8C9C6905-96B6-3DD2-F43C-9F4FB4B473D7}"/>
              </a:ext>
            </a:extLst>
          </p:cNvPr>
          <p:cNvSpPr txBox="1"/>
          <p:nvPr/>
        </p:nvSpPr>
        <p:spPr>
          <a:xfrm>
            <a:off x="2700067" y="739352"/>
            <a:ext cx="8315593" cy="1200329"/>
          </a:xfrm>
          <a:prstGeom prst="rect">
            <a:avLst/>
          </a:prstGeom>
          <a:solidFill>
            <a:srgbClr val="009EDE"/>
          </a:solidFill>
        </p:spPr>
        <p:txBody>
          <a:bodyPr wrap="square" rtlCol="0">
            <a:spAutoFit/>
          </a:bodyPr>
          <a:lstStyle/>
          <a:p>
            <a:pPr algn="ctr"/>
            <a:r>
              <a:rPr lang="en-US" sz="3600" b="1" dirty="0">
                <a:solidFill>
                  <a:schemeClr val="bg1"/>
                </a:solidFill>
                <a:latin typeface="Alexandria" charset="0"/>
              </a:rPr>
              <a:t>Judgment Rating </a:t>
            </a:r>
            <a:endParaRPr lang="ar-YE" sz="3600" b="1" dirty="0">
              <a:solidFill>
                <a:schemeClr val="bg1"/>
              </a:solidFill>
              <a:latin typeface="Alexandria" charset="0"/>
            </a:endParaRPr>
          </a:p>
          <a:p>
            <a:pPr algn="ctr"/>
            <a:r>
              <a:rPr lang="ar-YE" sz="3600" b="1" dirty="0">
                <a:solidFill>
                  <a:schemeClr val="bg1"/>
                </a:solidFill>
                <a:latin typeface="Traditional Arabic" panose="02020603050405020304" pitchFamily="18" charset="-78"/>
                <a:cs typeface="Traditional Arabic" panose="02020603050405020304" pitchFamily="18" charset="-78"/>
              </a:rPr>
              <a:t>التسعير التقديري (تسعيرالخبراء)</a:t>
            </a:r>
            <a:endParaRPr lang="en-US" sz="3600" b="1" dirty="0">
              <a:solidFill>
                <a:schemeClr val="bg1"/>
              </a:solidFill>
              <a:latin typeface="Traditional Arabic" panose="02020603050405020304" pitchFamily="18" charset="-78"/>
              <a:cs typeface="Traditional Arabic" panose="02020603050405020304" pitchFamily="18" charset="-78"/>
            </a:endParaRPr>
          </a:p>
        </p:txBody>
      </p:sp>
      <p:sp>
        <p:nvSpPr>
          <p:cNvPr id="8" name="TextBox 7">
            <a:extLst>
              <a:ext uri="{FF2B5EF4-FFF2-40B4-BE49-F238E27FC236}">
                <a16:creationId xmlns:a16="http://schemas.microsoft.com/office/drawing/2014/main" id="{97FC9F00-DED5-495E-289B-C8D3CB6342C4}"/>
              </a:ext>
            </a:extLst>
          </p:cNvPr>
          <p:cNvSpPr txBox="1"/>
          <p:nvPr/>
        </p:nvSpPr>
        <p:spPr>
          <a:xfrm>
            <a:off x="423590" y="2483356"/>
            <a:ext cx="11611519" cy="3824124"/>
          </a:xfrm>
          <a:prstGeom prst="rect">
            <a:avLst/>
          </a:prstGeom>
          <a:noFill/>
        </p:spPr>
        <p:txBody>
          <a:bodyPr wrap="square">
            <a:spAutoFit/>
          </a:bodyPr>
          <a:lstStyle/>
          <a:p>
            <a:pPr marL="342900" indent="-342900" algn="just">
              <a:lnSpc>
                <a:spcPct val="150000"/>
              </a:lnSpc>
              <a:buFont typeface="Wingdings" panose="05000000000000000000" pitchFamily="2" charset="2"/>
              <a:buChar char="v"/>
            </a:pPr>
            <a:r>
              <a:rPr lang="en-US" sz="2000" dirty="0">
                <a:solidFill>
                  <a:schemeClr val="tx1">
                    <a:lumMod val="95000"/>
                    <a:lumOff val="5000"/>
                  </a:schemeClr>
                </a:solidFill>
                <a:cs typeface="Tajawal ExtraBold" panose="00000800000000000000" pitchFamily="2" charset="-78"/>
              </a:rPr>
              <a:t>Judgment rating means that each exposure is individually evaluated, and the rate is determined largely by the judgment of the underwriter.</a:t>
            </a:r>
          </a:p>
          <a:p>
            <a:pPr marL="342900" indent="-342900" algn="just">
              <a:lnSpc>
                <a:spcPct val="150000"/>
              </a:lnSpc>
              <a:buFont typeface="Wingdings" panose="05000000000000000000" pitchFamily="2" charset="2"/>
              <a:buChar char="v"/>
            </a:pPr>
            <a:r>
              <a:rPr lang="en-US" sz="2000" dirty="0">
                <a:solidFill>
                  <a:schemeClr val="tx1">
                    <a:lumMod val="95000"/>
                    <a:lumOff val="5000"/>
                  </a:schemeClr>
                </a:solidFill>
                <a:cs typeface="Tajawal ExtraBold" panose="00000800000000000000" pitchFamily="2" charset="-78"/>
              </a:rPr>
              <a:t>This method is used when the loss exposures are so diverse that a class rate cannot be calculated, or when</a:t>
            </a:r>
          </a:p>
          <a:p>
            <a:pPr algn="just">
              <a:lnSpc>
                <a:spcPct val="150000"/>
              </a:lnSpc>
            </a:pPr>
            <a:r>
              <a:rPr lang="en-US" sz="2000" dirty="0">
                <a:solidFill>
                  <a:schemeClr val="tx1">
                    <a:lumMod val="95000"/>
                    <a:lumOff val="5000"/>
                  </a:schemeClr>
                </a:solidFill>
                <a:cs typeface="Tajawal ExtraBold" panose="00000800000000000000" pitchFamily="2" charset="-78"/>
              </a:rPr>
              <a:t>    credible loss statistics are not available.</a:t>
            </a:r>
            <a:endParaRPr lang="ar-YE" sz="2000" dirty="0">
              <a:solidFill>
                <a:schemeClr val="tx1">
                  <a:lumMod val="95000"/>
                  <a:lumOff val="5000"/>
                </a:schemeClr>
              </a:solidFill>
              <a:cs typeface="Tajawal ExtraBold" panose="00000800000000000000" pitchFamily="2" charset="-78"/>
            </a:endParaRPr>
          </a:p>
          <a:p>
            <a:pPr algn="just" rtl="1">
              <a:lnSpc>
                <a:spcPct val="150000"/>
              </a:lnSpc>
            </a:pPr>
            <a:r>
              <a:rPr lang="ar-YE" sz="2800" dirty="0">
                <a:solidFill>
                  <a:schemeClr val="tx1">
                    <a:lumMod val="95000"/>
                    <a:lumOff val="5000"/>
                  </a:schemeClr>
                </a:solidFill>
                <a:latin typeface="Traditional Arabic" panose="02020603050405020304" pitchFamily="18" charset="-78"/>
                <a:cs typeface="Traditional Arabic" panose="02020603050405020304" pitchFamily="18" charset="-78"/>
              </a:rPr>
              <a:t>يعني التسعير التقديري (تسعيرالخبراء) أن يتم تقييم كل تعرض بشكل فردي، ويتم تحديد السعر بشكل كبير بناءً على تقدير المكتتب. تُستخدم هذه الطريقة عندما تكون التعرضات للخسارة متنوعة للغاية بحيث لا يمكن حساب معدل تصنيفي لها، أو عندما تكون الإحصاءات الموثوقة للخسائر غير متوفرة.</a:t>
            </a:r>
            <a:endParaRPr lang="en-MY" sz="2800" dirty="0">
              <a:solidFill>
                <a:schemeClr val="tx1">
                  <a:lumMod val="95000"/>
                  <a:lumOff val="5000"/>
                </a:schemeClr>
              </a:solidFill>
              <a:latin typeface="Traditional Arabic" panose="02020603050405020304" pitchFamily="18" charset="-78"/>
              <a:cs typeface="Traditional Arabic" panose="02020603050405020304" pitchFamily="18" charset="-78"/>
            </a:endParaRPr>
          </a:p>
        </p:txBody>
      </p:sp>
    </p:spTree>
    <p:extLst>
      <p:ext uri="{BB962C8B-B14F-4D97-AF65-F5344CB8AC3E}">
        <p14:creationId xmlns:p14="http://schemas.microsoft.com/office/powerpoint/2010/main" val="378575288"/>
      </p:ext>
    </p:extLst>
  </p:cSld>
  <p:clrMapOvr>
    <a:masterClrMapping/>
  </p:clrMapOvr>
  <mc:AlternateContent xmlns:mc="http://schemas.openxmlformats.org/markup-compatibility/2006" xmlns:p14="http://schemas.microsoft.com/office/powerpoint/2010/main">
    <mc:Choice Requires="p14">
      <p:transition spd="slow" p14:dur="2000" advTm="77807"/>
    </mc:Choice>
    <mc:Fallback xmlns="">
      <p:transition spd="slow" advTm="77807"/>
    </mc:Fallback>
  </mc:AlternateContent>
  <p:extLst>
    <p:ext uri="{3A86A75C-4F4B-4683-9AE1-C65F6400EC91}">
      <p14:laserTraceLst xmlns:p14="http://schemas.microsoft.com/office/powerpoint/2010/main">
        <p14:tracePtLst>
          <p14:tracePt t="25222" x="3746500" y="6248400"/>
          <p14:tracePt t="25598" x="3092450" y="6764338"/>
          <p14:tracePt t="25613" x="3143250" y="6670675"/>
          <p14:tracePt t="25629" x="3228975" y="6510338"/>
          <p14:tracePt t="25646" x="3313113" y="6381750"/>
          <p14:tracePt t="25647" x="3348038" y="6305550"/>
          <p14:tracePt t="25664" x="3432175" y="6178550"/>
          <p14:tracePt t="25679" x="3475038" y="6110288"/>
          <p14:tracePt t="25681" x="3517900" y="6034088"/>
          <p14:tracePt t="25695" x="3559175" y="5999163"/>
          <p14:tracePt t="25713" x="3781425" y="5778500"/>
          <p14:tracePt t="25729" x="3984625" y="5591175"/>
          <p14:tracePt t="25746" x="4205288" y="5413375"/>
          <p14:tracePt t="25763" x="4392613" y="5260975"/>
          <p14:tracePt t="25779" x="4562475" y="5141913"/>
          <p14:tracePt t="25796" x="4664075" y="5064125"/>
          <p14:tracePt t="25812" x="4757738" y="4987925"/>
          <p14:tracePt t="25829" x="4884738" y="4860925"/>
          <p14:tracePt t="25846" x="5089525" y="4648200"/>
          <p14:tracePt t="25848" x="5233988" y="4564063"/>
          <p14:tracePt t="25864" x="5573713" y="4359275"/>
          <p14:tracePt t="25879" x="5692775" y="4291013"/>
          <p14:tracePt t="25880" x="5768975" y="4249738"/>
          <p14:tracePt t="25896" x="5837238" y="4224338"/>
          <p14:tracePt t="25912" x="5853113" y="4206875"/>
          <p14:tracePt t="25929" x="5870575" y="4206875"/>
          <p14:tracePt t="26319" x="5880100" y="4189413"/>
          <p14:tracePt t="26328" x="5888038" y="4164013"/>
          <p14:tracePt t="26335" x="5938838" y="4146550"/>
          <p14:tracePt t="26345" x="5972175" y="4121150"/>
          <p14:tracePt t="26362" x="6057900" y="4070350"/>
          <p14:tracePt t="26379" x="6167438" y="4044950"/>
          <p14:tracePt t="26395" x="6261100" y="4027488"/>
          <p14:tracePt t="26412" x="6303963" y="4002088"/>
          <p14:tracePt t="26429" x="6354763" y="3976688"/>
          <p14:tracePt t="26446" x="6372225" y="3960813"/>
          <p14:tracePt t="26464" x="6415088" y="3943350"/>
          <p14:tracePt t="26480" x="6423025" y="3935413"/>
          <p14:tracePt t="26497" x="6440488" y="3925888"/>
          <p14:tracePt t="26528" x="6448425" y="3917950"/>
          <p14:tracePt t="27104" x="6465888" y="3900488"/>
          <p14:tracePt t="27112" x="6473825" y="3883025"/>
          <p14:tracePt t="27118" x="6499225" y="3875088"/>
          <p14:tracePt t="27128" x="6524625" y="3849688"/>
          <p14:tracePt t="27145" x="6575425" y="3806825"/>
          <p14:tracePt t="27162" x="6635750" y="3763963"/>
          <p14:tracePt t="27179" x="6678613" y="3730625"/>
          <p14:tracePt t="27195" x="6754813" y="3671888"/>
          <p14:tracePt t="27212" x="6838950" y="3611563"/>
          <p14:tracePt t="27215" x="6889750" y="3578225"/>
          <p14:tracePt t="27228" x="6907213" y="3568700"/>
          <p14:tracePt t="27245" x="6992938" y="3517900"/>
          <p14:tracePt t="27262" x="7018338" y="3502025"/>
          <p14:tracePt t="27278" x="7026275" y="3502025"/>
          <p14:tracePt t="27280" x="7034213" y="3492500"/>
          <p14:tracePt t="27296" x="7043738" y="3484563"/>
          <p14:tracePt t="27316" x="7069138" y="3484563"/>
          <p14:tracePt t="27329" x="7077075" y="3467100"/>
          <p14:tracePt t="27347" x="7112000" y="3467100"/>
          <p14:tracePt t="27363" x="7145338" y="3467100"/>
          <p14:tracePt t="27378" x="7204075" y="3467100"/>
          <p14:tracePt t="27395" x="7307263" y="3467100"/>
          <p14:tracePt t="27411" x="7477125" y="3492500"/>
          <p14:tracePt t="27428" x="7637463" y="3527425"/>
          <p14:tracePt t="27445" x="7816850" y="3578225"/>
          <p14:tracePt t="27463" x="8012113" y="3629025"/>
          <p14:tracePt t="27483" x="8156575" y="3654425"/>
          <p14:tracePt t="27495" x="8232775" y="3679825"/>
          <p14:tracePt t="27496" x="8308975" y="3697288"/>
          <p14:tracePt t="27511" x="8410575" y="3738563"/>
          <p14:tracePt t="27528" x="8742363" y="3798888"/>
          <p14:tracePt t="27544" x="9023350" y="3832225"/>
          <p14:tracePt t="27562" x="9312275" y="3867150"/>
          <p14:tracePt t="27578" x="9498013" y="3867150"/>
          <p14:tracePt t="27595" x="9626600" y="3867150"/>
          <p14:tracePt t="27611" x="9736138" y="3849688"/>
          <p14:tracePt t="27628" x="9898063" y="3806825"/>
          <p14:tracePt t="27646" x="10101263" y="3748088"/>
          <p14:tracePt t="27648" x="10169525" y="3738563"/>
          <p14:tracePt t="27662" x="10263188" y="3687763"/>
          <p14:tracePt t="27679" x="10390188" y="3619500"/>
          <p14:tracePt t="27680" x="10442575" y="3578225"/>
          <p14:tracePt t="27697" x="10526713" y="3517900"/>
          <p14:tracePt t="27712" x="10552113" y="3492500"/>
          <p14:tracePt t="27714" x="10569575" y="3475038"/>
          <p14:tracePt t="27729" x="10612438" y="3433763"/>
          <p14:tracePt t="27745" x="10679113" y="3340100"/>
          <p14:tracePt t="27762" x="10739438" y="3263900"/>
          <p14:tracePt t="27778" x="10772775" y="3238500"/>
          <p14:tracePt t="27795" x="10772775" y="3228975"/>
          <p14:tracePt t="27811" x="10782300" y="3221038"/>
          <p14:tracePt t="27847" x="10772775" y="3211513"/>
          <p14:tracePt t="27855" x="10747375" y="3195638"/>
          <p14:tracePt t="27863" x="10671175" y="3186113"/>
          <p14:tracePt t="27879" x="10594975" y="3186113"/>
          <p14:tracePt t="27881" x="10526713" y="3186113"/>
          <p14:tracePt t="27895" x="10483850" y="3186113"/>
          <p14:tracePt t="27897" x="10415588" y="3186113"/>
          <p14:tracePt t="27912" x="10356850" y="3186113"/>
          <p14:tracePt t="27913" x="10313988" y="3186113"/>
          <p14:tracePt t="27929" x="10229850" y="3186113"/>
          <p14:tracePt t="27945" x="10101263" y="3203575"/>
          <p14:tracePt t="27962" x="9991725" y="3211513"/>
          <p14:tracePt t="27979" x="9890125" y="3246438"/>
          <p14:tracePt t="27995" x="9847263" y="3263900"/>
          <p14:tracePt t="28012" x="9821863" y="3263900"/>
          <p14:tracePt t="28028" x="9779000" y="3289300"/>
          <p14:tracePt t="28045" x="9745663" y="3289300"/>
          <p14:tracePt t="28048" x="9745663" y="3297238"/>
          <p14:tracePt t="28062" x="9736138" y="3297238"/>
          <p14:tracePt t="28079" x="9728200" y="3297238"/>
          <p14:tracePt t="28128" x="9720263" y="3297238"/>
          <p14:tracePt t="28137" x="9720263" y="3271838"/>
          <p14:tracePt t="28147" x="9753600" y="3228975"/>
          <p14:tracePt t="28162" x="9855200" y="3152775"/>
          <p14:tracePt t="28178" x="9999663" y="3101975"/>
          <p14:tracePt t="28195" x="10229850" y="3067050"/>
          <p14:tracePt t="28212" x="10415588" y="3033713"/>
          <p14:tracePt t="28228" x="10585450" y="2974975"/>
          <p14:tracePt t="28245" x="10663238" y="2940050"/>
          <p14:tracePt t="28262" x="10747375" y="2906713"/>
          <p14:tracePt t="28278" x="10848975" y="2889250"/>
          <p14:tracePt t="28296" x="10926763" y="2881313"/>
          <p14:tracePt t="28298" x="10960100" y="2871788"/>
          <p14:tracePt t="28312" x="11002963" y="2871788"/>
          <p14:tracePt t="28313" x="11053763" y="2871788"/>
          <p14:tracePt t="28328" x="11112500" y="2871788"/>
          <p14:tracePt t="28345" x="11155363" y="2871788"/>
          <p14:tracePt t="28361" x="11172825" y="2863850"/>
          <p14:tracePt t="28379" x="11180763" y="2863850"/>
          <p14:tracePt t="28395" x="11215688" y="2863850"/>
          <p14:tracePt t="28413" x="11241088" y="2863850"/>
          <p14:tracePt t="28416" x="11249025" y="2863850"/>
          <p14:tracePt t="28431" x="11266488" y="2863850"/>
          <p14:tracePt t="28464" x="11274425" y="2863850"/>
          <p14:tracePt t="28471" x="11282363" y="2863850"/>
          <p14:tracePt t="28480" x="11299825" y="2863850"/>
          <p14:tracePt t="28496" x="11350625" y="2863850"/>
          <p14:tracePt t="28511" x="11376025" y="2863850"/>
          <p14:tracePt t="28528" x="11418888" y="2863850"/>
          <p14:tracePt t="28544" x="11452225" y="2863850"/>
          <p14:tracePt t="28562" x="11487150" y="2863850"/>
          <p14:tracePt t="28578" x="11537950" y="2863850"/>
          <p14:tracePt t="28595" x="11647488" y="2846388"/>
          <p14:tracePt t="28612" x="11715750" y="2846388"/>
          <p14:tracePt t="28629" x="11741150" y="2846388"/>
          <p14:tracePt t="28632" x="11766550" y="2838450"/>
          <p14:tracePt t="28645" x="11776075" y="2838450"/>
          <p14:tracePt t="28661" x="11801475" y="2838450"/>
          <p14:tracePt t="28677" x="11818938" y="2838450"/>
          <p14:tracePt t="28695" x="11844338" y="2830513"/>
          <p14:tracePt t="28744" x="11834813" y="2820988"/>
          <p14:tracePt t="28751" x="11766550" y="2795588"/>
          <p14:tracePt t="28761" x="11682413" y="2787650"/>
          <p14:tracePt t="28778" x="11307763" y="2752725"/>
          <p14:tracePt t="28795" x="10552113" y="2711450"/>
          <p14:tracePt t="28811" x="9702800" y="2660650"/>
          <p14:tracePt t="28828" x="8861425" y="2660650"/>
          <p14:tracePt t="28845" x="8004175" y="2660650"/>
          <p14:tracePt t="28861" x="7077075" y="2770188"/>
          <p14:tracePt t="28878" x="6219825" y="2881313"/>
          <p14:tracePt t="28895" x="5191125" y="2940050"/>
          <p14:tracePt t="28912" x="5013325" y="2940050"/>
          <p14:tracePt t="28929" x="4775200" y="2940050"/>
          <p14:tracePt t="28931" x="4714875" y="2940050"/>
          <p14:tracePt t="28944" x="4673600" y="2940050"/>
          <p14:tracePt t="28962" x="4630738" y="2940050"/>
          <p14:tracePt t="28978" x="4545013" y="2940050"/>
          <p14:tracePt t="28995" x="4425950" y="2940050"/>
          <p14:tracePt t="29011" x="4316413" y="2940050"/>
          <p14:tracePt t="29028" x="4240213" y="2940050"/>
          <p14:tracePt t="29048" x="4103688" y="2940050"/>
          <p14:tracePt t="29061" x="4035425" y="2940050"/>
          <p14:tracePt t="29078" x="3840163" y="2949575"/>
          <p14:tracePt t="29095" x="3611563" y="2965450"/>
          <p14:tracePt t="29096" x="3500438" y="2965450"/>
          <p14:tracePt t="29112" x="3389313" y="2974975"/>
          <p14:tracePt t="29114" x="3297238" y="3008313"/>
          <p14:tracePt t="29128" x="3194050" y="3016250"/>
          <p14:tracePt t="29144" x="2854325" y="3067050"/>
          <p14:tracePt t="29161" x="2735263" y="3084513"/>
          <p14:tracePt t="29178" x="2659063" y="3101975"/>
          <p14:tracePt t="29194" x="2497138" y="3135313"/>
          <p14:tracePt t="29211" x="2344738" y="3186113"/>
          <p14:tracePt t="29228" x="2192338" y="3228975"/>
          <p14:tracePt t="29245" x="2090738" y="3263900"/>
          <p14:tracePt t="29248" x="2012950" y="3271838"/>
          <p14:tracePt t="29261" x="1987550" y="3271838"/>
          <p14:tracePt t="29278" x="1928813" y="3279775"/>
          <p14:tracePt t="29296" x="1878013" y="3289300"/>
          <p14:tracePt t="29312" x="1852613" y="3297238"/>
          <p14:tracePt t="29408" x="1852613" y="3314700"/>
          <p14:tracePt t="29424" x="1868488" y="3330575"/>
          <p14:tracePt t="29447" x="1878013" y="3340100"/>
          <p14:tracePt t="29455" x="1911350" y="3348038"/>
          <p14:tracePt t="29464" x="1946275" y="3355975"/>
          <p14:tracePt t="29480" x="2055813" y="3408363"/>
          <p14:tracePt t="29495" x="2141538" y="3441700"/>
          <p14:tracePt t="29512" x="2200275" y="3449638"/>
          <p14:tracePt t="29513" x="2276475" y="3484563"/>
          <p14:tracePt t="29528" x="2362200" y="3492500"/>
          <p14:tracePt t="29546" x="2633663" y="3509963"/>
          <p14:tracePt t="29562" x="2803525" y="3509963"/>
          <p14:tracePt t="29578" x="3074988" y="3509963"/>
          <p14:tracePt t="29594" x="3338513" y="3475038"/>
          <p14:tracePt t="29611" x="3568700" y="3467100"/>
          <p14:tracePt t="29628" x="3713163" y="3467100"/>
          <p14:tracePt t="29644" x="3781425" y="3467100"/>
          <p14:tracePt t="29661" x="3832225" y="3467100"/>
          <p14:tracePt t="29677" x="3883025" y="3459163"/>
          <p14:tracePt t="29694" x="3941763" y="3449638"/>
          <p14:tracePt t="29695" x="3976688" y="3433763"/>
          <p14:tracePt t="29711" x="3992563" y="3433763"/>
          <p14:tracePt t="29728" x="4044950" y="3416300"/>
          <p14:tracePt t="29747" x="4111625" y="3416300"/>
          <p14:tracePt t="29762" x="4146550" y="3416300"/>
          <p14:tracePt t="29777" x="4205288" y="3408363"/>
          <p14:tracePt t="29795" x="4265613" y="3390900"/>
          <p14:tracePt t="29811" x="4332288" y="3373438"/>
          <p14:tracePt t="29828" x="4359275" y="3355975"/>
          <p14:tracePt t="29844" x="4384675" y="3348038"/>
          <p14:tracePt t="29861" x="4400550" y="3340100"/>
          <p14:tracePt t="29877" x="4410075" y="3340100"/>
          <p14:tracePt t="29895" x="4443413" y="3330575"/>
          <p14:tracePt t="29898" x="4476750" y="3314700"/>
          <p14:tracePt t="29912" x="4570413" y="3289300"/>
          <p14:tracePt t="29928" x="4621213" y="3279775"/>
          <p14:tracePt t="29929" x="4646613" y="3263900"/>
          <p14:tracePt t="29945" x="4706938" y="3246438"/>
          <p14:tracePt t="29960" x="4749800" y="3221038"/>
          <p14:tracePt t="29992" x="4757738" y="3221038"/>
          <p14:tracePt t="30000" x="4757738" y="3211513"/>
          <p14:tracePt t="30011" x="4757738" y="3203575"/>
          <p14:tracePt t="30038" x="4757738" y="3160713"/>
          <p14:tracePt t="30040" x="4740275" y="3152775"/>
          <p14:tracePt t="30047" x="4714875" y="3127375"/>
          <p14:tracePt t="30061" x="4664075" y="3101975"/>
          <p14:tracePt t="30077" x="4545013" y="3051175"/>
          <p14:tracePt t="30095" x="4435475" y="3016250"/>
          <p14:tracePt t="30099" x="4392613" y="3008313"/>
          <p14:tracePt t="30112" x="4359275" y="3000375"/>
          <p14:tracePt t="30113" x="4324350" y="2974975"/>
          <p14:tracePt t="30128" x="4273550" y="2965450"/>
          <p14:tracePt t="30129" x="4265613" y="2965450"/>
          <p14:tracePt t="30144" x="4214813" y="2957513"/>
          <p14:tracePt t="30145" x="4171950" y="2957513"/>
          <p14:tracePt t="30161" x="4044950" y="2949575"/>
          <p14:tracePt t="30177" x="3883025" y="2949575"/>
          <p14:tracePt t="30193" x="3703638" y="2949575"/>
          <p14:tracePt t="30211" x="3492500" y="2949575"/>
          <p14:tracePt t="30228" x="3279775" y="2922588"/>
          <p14:tracePt t="30244" x="3109913" y="2922588"/>
          <p14:tracePt t="30261" x="2947988" y="2922588"/>
          <p14:tracePt t="30279" x="2608263" y="2922588"/>
          <p14:tracePt t="30296" x="2352675" y="2922588"/>
          <p14:tracePt t="30311" x="2217738" y="2922588"/>
          <p14:tracePt t="30313" x="2073275" y="2914650"/>
          <p14:tracePt t="30327" x="1946275" y="2906713"/>
          <p14:tracePt t="30343" x="1673225" y="2871788"/>
          <p14:tracePt t="30360" x="1358900" y="2838450"/>
          <p14:tracePt t="30377" x="1231900" y="2805113"/>
          <p14:tracePt t="30394" x="1155700" y="2805113"/>
          <p14:tracePt t="30410" x="1104900" y="2805113"/>
          <p14:tracePt t="30427" x="1087438" y="2805113"/>
          <p14:tracePt t="30444" x="1054100" y="2805113"/>
          <p14:tracePt t="30456" x="1036638" y="2813050"/>
          <p14:tracePt t="30464" x="1019175" y="2813050"/>
          <p14:tracePt t="30478" x="1011238" y="2820988"/>
          <p14:tracePt t="30495" x="950913" y="2871788"/>
          <p14:tracePt t="30512" x="900113" y="2897188"/>
          <p14:tracePt t="30528" x="884238" y="2906713"/>
          <p14:tracePt t="30529" x="866775" y="2922588"/>
          <p14:tracePt t="30548" x="823913" y="2940050"/>
          <p14:tracePt t="30561" x="815975" y="2949575"/>
          <p14:tracePt t="30577" x="806450" y="2957513"/>
          <p14:tracePt t="30594" x="798513" y="2990850"/>
          <p14:tracePt t="30611" x="790575" y="3025775"/>
          <p14:tracePt t="30627" x="790575" y="3059113"/>
          <p14:tracePt t="30644" x="790575" y="3094038"/>
          <p14:tracePt t="30661" x="798513" y="3119438"/>
          <p14:tracePt t="30677" x="823913" y="3144838"/>
          <p14:tracePt t="30694" x="866775" y="3170238"/>
          <p14:tracePt t="30711" x="884238" y="3178175"/>
          <p14:tracePt t="30713" x="892175" y="3178175"/>
          <p14:tracePt t="30727" x="917575" y="3186113"/>
          <p14:tracePt t="30745" x="1019175" y="3221038"/>
          <p14:tracePt t="30761" x="1112838" y="3254375"/>
          <p14:tracePt t="30777" x="1214438" y="3263900"/>
          <p14:tracePt t="30794" x="1333500" y="3271838"/>
          <p14:tracePt t="30811" x="1435100" y="3297238"/>
          <p14:tracePt t="30827" x="1538288" y="3297238"/>
          <p14:tracePt t="30844" x="1657350" y="3322638"/>
          <p14:tracePt t="30861" x="1860550" y="3355975"/>
          <p14:tracePt t="30877" x="2065338" y="3373438"/>
          <p14:tracePt t="30880" x="2192338" y="3373438"/>
          <p14:tracePt t="30894" x="2301875" y="3398838"/>
          <p14:tracePt t="30896" x="2430463" y="3398838"/>
          <p14:tracePt t="30911" x="2549525" y="3398838"/>
          <p14:tracePt t="30912" x="2641600" y="3408363"/>
          <p14:tracePt t="30928" x="2727325" y="3408363"/>
          <p14:tracePt t="30930" x="2846388" y="3408363"/>
          <p14:tracePt t="30943" x="2940050" y="3424238"/>
          <p14:tracePt t="30961" x="3143250" y="3424238"/>
          <p14:tracePt t="30976" x="3287713" y="3424238"/>
          <p14:tracePt t="30993" x="3398838" y="3424238"/>
          <p14:tracePt t="31011" x="3475038" y="3424238"/>
          <p14:tracePt t="31027" x="3517900" y="3424238"/>
          <p14:tracePt t="32119" x="3508375" y="3424238"/>
          <p14:tracePt t="32127" x="3508375" y="3433763"/>
          <p14:tracePt t="32136" x="3500438" y="3441700"/>
          <p14:tracePt t="32144" x="3492500" y="3441700"/>
          <p14:tracePt t="32160" x="3482975" y="3441700"/>
          <p14:tracePt t="32176" x="3475038" y="3441700"/>
          <p14:tracePt t="32193" x="3467100" y="3449638"/>
          <p14:tracePt t="32224" x="3449638" y="3459163"/>
          <p14:tracePt t="32703" x="3432175" y="3475038"/>
          <p14:tracePt t="32710" x="3424238" y="3475038"/>
          <p14:tracePt t="32719" x="3406775" y="3475038"/>
          <p14:tracePt t="32727" x="3389313" y="3484563"/>
          <p14:tracePt t="32752" x="3373438" y="3492500"/>
          <p14:tracePt t="32792" x="3355975" y="3492500"/>
          <p14:tracePt t="32799" x="3348038" y="3509963"/>
          <p14:tracePt t="32815" x="3338513" y="3517900"/>
          <p14:tracePt t="32831" x="3322638" y="3517900"/>
          <p14:tracePt t="32943" x="3313113" y="3517900"/>
          <p14:tracePt t="32951" x="3305175" y="3527425"/>
          <p14:tracePt t="32967" x="3297238" y="3527425"/>
          <p14:tracePt t="32977" x="3279775" y="3535363"/>
          <p14:tracePt t="32993" x="3270250" y="3543300"/>
          <p14:tracePt t="33009" x="3262313" y="3543300"/>
          <p14:tracePt t="33026" x="3244850" y="3552825"/>
          <p14:tracePt t="33047" x="3236913" y="3552825"/>
          <p14:tracePt t="33060" x="3228975" y="3552825"/>
          <p14:tracePt t="33076" x="3203575" y="3568700"/>
          <p14:tracePt t="33093" x="3178175" y="3578225"/>
          <p14:tracePt t="33095" x="3152775" y="3586163"/>
          <p14:tracePt t="33109" x="3135313" y="3594100"/>
          <p14:tracePt t="33111" x="3109913" y="3594100"/>
          <p14:tracePt t="33126" x="3100388" y="3603625"/>
          <p14:tracePt t="33142" x="3092450" y="3611563"/>
          <p14:tracePt t="33160" x="3084513" y="3611563"/>
          <p14:tracePt t="33183" x="3074988" y="3611563"/>
          <p14:tracePt t="33207" x="3067050" y="3611563"/>
          <p14:tracePt t="33215" x="3049588" y="3619500"/>
          <p14:tracePt t="33232" x="3049588" y="3629025"/>
          <p14:tracePt t="33247" x="3024188" y="3646488"/>
          <p14:tracePt t="33259" x="3016250" y="3646488"/>
          <p14:tracePt t="33275" x="2990850" y="3654425"/>
          <p14:tracePt t="33293" x="2955925" y="3679825"/>
          <p14:tracePt t="33296" x="2940050" y="3687763"/>
          <p14:tracePt t="33309" x="2930525" y="3687763"/>
          <p14:tracePt t="33326" x="2905125" y="3697288"/>
          <p14:tracePt t="33344" x="2889250" y="3713163"/>
          <p14:tracePt t="33377" x="2879725" y="3713163"/>
          <p14:tracePt t="33384" x="2879725" y="3722688"/>
          <p14:tracePt t="33407" x="2871788" y="3722688"/>
          <p14:tracePt t="33424" x="2863850" y="3730625"/>
          <p14:tracePt t="33431" x="2846388" y="3748088"/>
          <p14:tracePt t="33472" x="2838450" y="3756025"/>
          <p14:tracePt t="33495" x="2828925" y="3763963"/>
          <p14:tracePt t="33519" x="2828925" y="3781425"/>
          <p14:tracePt t="33544" x="2828925" y="3790950"/>
          <p14:tracePt t="33551" x="2820988" y="3790950"/>
          <p14:tracePt t="33664" x="2811463" y="3798888"/>
          <p14:tracePt t="33671" x="2803525" y="3806825"/>
          <p14:tracePt t="34616" x="2803525" y="3816350"/>
          <p14:tracePt t="34623" x="2820988" y="3816350"/>
          <p14:tracePt t="34630" x="2838450" y="3816350"/>
          <p14:tracePt t="34642" x="2854325" y="3816350"/>
          <p14:tracePt t="34660" x="2879725" y="3816350"/>
          <p14:tracePt t="34675" x="2922588" y="3806825"/>
          <p14:tracePt t="34692" x="2940050" y="3806825"/>
          <p14:tracePt t="34709" x="2955925" y="3798888"/>
          <p14:tracePt t="34751" x="2973388" y="3798888"/>
          <p14:tracePt t="34777" x="2990850" y="3798888"/>
          <p14:tracePt t="34784" x="2998788" y="3798888"/>
          <p14:tracePt t="34793" x="3008313" y="3798888"/>
          <p14:tracePt t="34808" x="3024188" y="3798888"/>
          <p14:tracePt t="34825" x="3041650" y="3798888"/>
          <p14:tracePt t="34842" x="3049588" y="3798888"/>
          <p14:tracePt t="34859" x="3074988" y="3798888"/>
          <p14:tracePt t="34875" x="3100388" y="3798888"/>
          <p14:tracePt t="34892" x="3117850" y="3806825"/>
          <p14:tracePt t="34908" x="3152775" y="3806825"/>
          <p14:tracePt t="34925" x="3186113" y="3806825"/>
          <p14:tracePt t="34943" x="3219450" y="3806825"/>
          <p14:tracePt t="34946" x="3228975" y="3806825"/>
          <p14:tracePt t="34958" x="3244850" y="3806825"/>
          <p14:tracePt t="34976" x="3254375" y="3806825"/>
          <p14:tracePt t="34992" x="3270250" y="3806825"/>
          <p14:tracePt t="35008" x="3287713" y="3806825"/>
          <p14:tracePt t="35024" x="3348038" y="3806825"/>
          <p14:tracePt t="35042" x="3406775" y="3806825"/>
          <p14:tracePt t="35058" x="3482975" y="3806825"/>
          <p14:tracePt t="35076" x="3551238" y="3806825"/>
          <p14:tracePt t="35091" x="3594100" y="3816350"/>
          <p14:tracePt t="35108" x="3627438" y="3816350"/>
          <p14:tracePt t="35125" x="3652838" y="3816350"/>
          <p14:tracePt t="35142" x="3695700" y="3816350"/>
          <p14:tracePt t="35144" x="3713163" y="3816350"/>
          <p14:tracePt t="35159" x="3763963" y="3816350"/>
          <p14:tracePt t="35176" x="3822700" y="3816350"/>
          <p14:tracePt t="35193" x="3857625" y="3816350"/>
          <p14:tracePt t="35196" x="3865563" y="3816350"/>
          <p14:tracePt t="35209" x="3925888" y="3816350"/>
          <p14:tracePt t="35226" x="3976688" y="3824288"/>
          <p14:tracePt t="35243" x="4044950" y="3832225"/>
          <p14:tracePt t="35259" x="4078288" y="3832225"/>
          <p14:tracePt t="35275" x="4137025" y="3849688"/>
          <p14:tracePt t="35291" x="4197350" y="3857625"/>
          <p14:tracePt t="35308" x="4240213" y="3857625"/>
          <p14:tracePt t="35325" x="4273550" y="3857625"/>
          <p14:tracePt t="35343" x="4291013" y="3857625"/>
          <p14:tracePt t="35345" x="4316413" y="3857625"/>
          <p14:tracePt t="35361" x="4324350" y="3857625"/>
          <p14:tracePt t="35376" x="4341813" y="3857625"/>
          <p14:tracePt t="35376" x="4349750" y="3857625"/>
          <p14:tracePt t="35393" x="4359275" y="3857625"/>
          <p14:tracePt t="35408" x="4367213" y="3857625"/>
          <p14:tracePt t="35432" x="4375150" y="3857625"/>
          <p14:tracePt t="35679" x="4392613" y="3867150"/>
          <p14:tracePt t="35695" x="4400550" y="3867150"/>
          <p14:tracePt t="35703" x="4418013" y="3883025"/>
          <p14:tracePt t="35711" x="4443413" y="3883025"/>
          <p14:tracePt t="35724" x="4460875" y="3883025"/>
          <p14:tracePt t="35742" x="4537075" y="3883025"/>
          <p14:tracePt t="35743" x="4587875" y="3883025"/>
          <p14:tracePt t="35758" x="4638675" y="3892550"/>
          <p14:tracePt t="35776" x="4757738" y="3908425"/>
          <p14:tracePt t="35792" x="4791075" y="3908425"/>
          <p14:tracePt t="35794" x="4826000" y="3925888"/>
          <p14:tracePt t="35808" x="4851400" y="3935413"/>
          <p14:tracePt t="35824" x="4902200" y="3943350"/>
          <p14:tracePt t="35842" x="4919663" y="3943350"/>
          <p14:tracePt t="35858" x="4945063" y="3943350"/>
          <p14:tracePt t="35875" x="4978400" y="3943350"/>
          <p14:tracePt t="35892" x="4995863" y="3943350"/>
          <p14:tracePt t="35909" x="5013325" y="3943350"/>
          <p14:tracePt t="35926" x="5029200" y="3943350"/>
          <p14:tracePt t="35928" x="5038725" y="3943350"/>
          <p14:tracePt t="35942" x="5046663" y="3943350"/>
          <p14:tracePt t="35960" x="5064125" y="3943350"/>
          <p14:tracePt t="35977" x="5097463" y="3943350"/>
          <p14:tracePt t="35992" x="5114925" y="3943350"/>
          <p14:tracePt t="35993" x="5148263" y="3943350"/>
          <p14:tracePt t="36008" x="5173663" y="3943350"/>
          <p14:tracePt t="36025" x="5224463" y="3943350"/>
          <p14:tracePt t="36159" x="5233988" y="3943350"/>
          <p14:tracePt t="36176" x="5216525" y="3925888"/>
          <p14:tracePt t="36183" x="5165725" y="3925888"/>
          <p14:tracePt t="36192" x="5106988" y="3917950"/>
          <p14:tracePt t="36208" x="5038725" y="3908425"/>
          <p14:tracePt t="36209" x="4978400" y="3908425"/>
          <p14:tracePt t="36224" x="4826000" y="3908425"/>
          <p14:tracePt t="36242" x="4681538" y="3908425"/>
          <p14:tracePt t="36257" x="4537075" y="3908425"/>
          <p14:tracePt t="36274" x="4400550" y="3875088"/>
          <p14:tracePt t="36291" x="4332288" y="3867150"/>
          <p14:tracePt t="36307" x="4298950" y="3867150"/>
          <p14:tracePt t="36324" x="4265613" y="3857625"/>
          <p14:tracePt t="36327" x="4222750" y="3857625"/>
          <p14:tracePt t="36341" x="4197350" y="3857625"/>
          <p14:tracePt t="36358" x="4111625" y="3857625"/>
          <p14:tracePt t="36359" x="4070350" y="3857625"/>
          <p14:tracePt t="36375" x="3984625" y="3832225"/>
          <p14:tracePt t="36393" x="3951288" y="3832225"/>
          <p14:tracePt t="36599" x="3967163" y="3832225"/>
          <p14:tracePt t="36609" x="4027488" y="3832225"/>
          <p14:tracePt t="36615" x="4052888" y="3832225"/>
          <p14:tracePt t="36624" x="4095750" y="3832225"/>
          <p14:tracePt t="36641" x="4179888" y="3832225"/>
          <p14:tracePt t="36659" x="4273550" y="3832225"/>
          <p14:tracePt t="36676" x="4359275" y="3832225"/>
          <p14:tracePt t="36691" x="4435475" y="3832225"/>
          <p14:tracePt t="36708" x="4511675" y="3832225"/>
          <p14:tracePt t="36724" x="4579938" y="3832225"/>
          <p14:tracePt t="36727" x="4605338" y="3832225"/>
          <p14:tracePt t="36741" x="4646613" y="3832225"/>
          <p14:tracePt t="36758" x="4724400" y="3832225"/>
          <p14:tracePt t="36760" x="4757738" y="3832225"/>
          <p14:tracePt t="36775" x="4765675" y="3832225"/>
          <p14:tracePt t="36777" x="4800600" y="3832225"/>
          <p14:tracePt t="36791" x="4826000" y="3841750"/>
          <p14:tracePt t="36793" x="4843463" y="3849688"/>
          <p14:tracePt t="36808" x="4859338" y="3849688"/>
          <p14:tracePt t="36824" x="4902200" y="3849688"/>
          <p14:tracePt t="36841" x="4927600" y="3849688"/>
          <p14:tracePt t="36858" x="4962525" y="3849688"/>
          <p14:tracePt t="36874" x="5013325" y="3849688"/>
          <p14:tracePt t="36891" x="5064125" y="3857625"/>
          <p14:tracePt t="36907" x="5097463" y="3857625"/>
          <p14:tracePt t="36926" x="5122863" y="3857625"/>
          <p14:tracePt t="36941" x="5132388" y="3857625"/>
          <p14:tracePt t="36958" x="5148263" y="3857625"/>
          <p14:tracePt t="36975" x="5165725" y="3857625"/>
          <p14:tracePt t="36992" x="5183188" y="3857625"/>
          <p14:tracePt t="37009" x="5199063" y="3857625"/>
          <p14:tracePt t="37504" x="5191125" y="3857625"/>
          <p14:tracePt t="37511" x="5183188" y="3857625"/>
          <p14:tracePt t="37524" x="5157788" y="3857625"/>
          <p14:tracePt t="37544" x="5106988" y="3857625"/>
          <p14:tracePt t="37558" x="5072063" y="3857625"/>
          <p14:tracePt t="37561" x="5054600" y="3857625"/>
          <p14:tracePt t="37574" x="5029200" y="3857625"/>
          <p14:tracePt t="37576" x="4995863" y="3875088"/>
          <p14:tracePt t="37591" x="4962525" y="3875088"/>
          <p14:tracePt t="37592" x="4953000" y="3875088"/>
          <p14:tracePt t="37607" x="4919663" y="3883025"/>
          <p14:tracePt t="37627" x="4884738" y="3883025"/>
          <p14:tracePt t="37640" x="4818063" y="3892550"/>
          <p14:tracePt t="37657" x="4724400" y="3892550"/>
          <p14:tracePt t="37674" x="4595813" y="3892550"/>
          <p14:tracePt t="37690" x="4425950" y="3892550"/>
          <p14:tracePt t="37707" x="4240213" y="3892550"/>
          <p14:tracePt t="37723" x="4070350" y="3892550"/>
          <p14:tracePt t="37740" x="3992563" y="3883025"/>
          <p14:tracePt t="37757" x="3933825" y="3883025"/>
          <p14:tracePt t="37775" x="3900488" y="3883025"/>
          <p14:tracePt t="38039" x="3908425" y="3883025"/>
          <p14:tracePt t="38047" x="3941763" y="3883025"/>
          <p14:tracePt t="38056" x="3967163" y="3883025"/>
          <p14:tracePt t="38073" x="4027488" y="3883025"/>
          <p14:tracePt t="38090" x="4121150" y="3875088"/>
          <p14:tracePt t="38107" x="4171950" y="3875088"/>
          <p14:tracePt t="38123" x="4222750" y="3875088"/>
          <p14:tracePt t="38141" x="4298950" y="3875088"/>
          <p14:tracePt t="38143" x="4324350" y="3875088"/>
          <p14:tracePt t="38156" x="4367213" y="3875088"/>
          <p14:tracePt t="38173" x="4451350" y="3875088"/>
          <p14:tracePt t="38176" x="4494213" y="3875088"/>
          <p14:tracePt t="38190" x="4554538" y="3875088"/>
          <p14:tracePt t="38192" x="4621213" y="3875088"/>
          <p14:tracePt t="38207" x="4673600" y="3875088"/>
          <p14:tracePt t="38223" x="4757738" y="3875088"/>
          <p14:tracePt t="38240" x="4808538" y="3875088"/>
          <p14:tracePt t="38256" x="4843463" y="3875088"/>
          <p14:tracePt t="38273" x="4868863" y="3875088"/>
          <p14:tracePt t="38290" x="4902200" y="3875088"/>
          <p14:tracePt t="38306" x="4927600" y="3875088"/>
          <p14:tracePt t="38323" x="4935538" y="3875088"/>
          <p14:tracePt t="38391" x="4945063" y="3875088"/>
          <p14:tracePt t="38407" x="4953000" y="3875088"/>
          <p14:tracePt t="38414" x="4962525" y="3867150"/>
          <p14:tracePt t="38767" x="4970463" y="3867150"/>
          <p14:tracePt t="38775" x="4987925" y="3867150"/>
          <p14:tracePt t="38783" x="5003800" y="3867150"/>
          <p14:tracePt t="38799" x="5029200" y="3867150"/>
          <p14:tracePt t="38815" x="5038725" y="3867150"/>
          <p14:tracePt t="40431" x="5064125" y="3867150"/>
          <p14:tracePt t="40439" x="5072063" y="3867150"/>
          <p14:tracePt t="40447" x="5097463" y="3867150"/>
          <p14:tracePt t="40457" x="5114925" y="3867150"/>
          <p14:tracePt t="40472" x="5148263" y="3867150"/>
          <p14:tracePt t="40489" x="5199063" y="3867150"/>
          <p14:tracePt t="40506" x="5249863" y="3867150"/>
          <p14:tracePt t="40522" x="5318125" y="3867150"/>
          <p14:tracePt t="40539" x="5378450" y="3867150"/>
          <p14:tracePt t="40556" x="5454650" y="3867150"/>
          <p14:tracePt t="40572" x="5522913" y="3867150"/>
          <p14:tracePt t="40590" x="5624513" y="3867150"/>
          <p14:tracePt t="40607" x="5692775" y="3867150"/>
          <p14:tracePt t="40624" x="5726113" y="3867150"/>
          <p14:tracePt t="40640" x="5735638" y="3867150"/>
          <p14:tracePt t="40642" x="5751513" y="3867150"/>
          <p14:tracePt t="40657" x="5794375" y="3867150"/>
          <p14:tracePt t="40676" x="5819775" y="3867150"/>
          <p14:tracePt t="40689" x="5845175" y="3867150"/>
          <p14:tracePt t="40706" x="5888038" y="3867150"/>
          <p14:tracePt t="40724" x="5913438" y="3867150"/>
          <p14:tracePt t="40727" x="5921375" y="3867150"/>
          <p14:tracePt t="40739" x="5930900" y="3867150"/>
          <p14:tracePt t="40756" x="5938838" y="3867150"/>
          <p14:tracePt t="40773" x="5946775" y="3867150"/>
          <p14:tracePt t="40776" x="5956300" y="3867150"/>
          <p14:tracePt t="40799" x="5964238" y="3867150"/>
          <p14:tracePt t="41183" x="5938838" y="3832225"/>
          <p14:tracePt t="41190" x="5930900" y="3798888"/>
          <p14:tracePt t="41199" x="5921375" y="3773488"/>
          <p14:tracePt t="41399" x="5913438" y="3790950"/>
          <p14:tracePt t="41423" x="5913438" y="3798888"/>
          <p14:tracePt t="41431" x="5913438" y="3806825"/>
          <p14:tracePt t="41464" x="5921375" y="3806825"/>
          <p14:tracePt t="41472" x="5930900" y="3806825"/>
          <p14:tracePt t="41479" x="5938838" y="3806825"/>
          <p14:tracePt t="41488" x="5964238" y="3824288"/>
          <p14:tracePt t="41506" x="5972175" y="3824288"/>
          <p14:tracePt t="41522" x="5989638" y="3824288"/>
          <p14:tracePt t="41539" x="5997575" y="3824288"/>
          <p14:tracePt t="41556" x="6015038" y="3824288"/>
          <p14:tracePt t="41572" x="6024563" y="3824288"/>
          <p14:tracePt t="41656" x="6032500" y="3824288"/>
          <p14:tracePt t="41664" x="6040438" y="3824288"/>
          <p14:tracePt t="41719" x="6049963" y="3824288"/>
          <p14:tracePt t="41736" x="6057900" y="3832225"/>
          <p14:tracePt t="41758" x="6075363" y="3841750"/>
          <p14:tracePt t="43263" x="6083300" y="3841750"/>
          <p14:tracePt t="43272" x="6100763" y="3841750"/>
          <p14:tracePt t="43279" x="6142038" y="3849688"/>
          <p14:tracePt t="43289" x="6159500" y="3867150"/>
          <p14:tracePt t="43305" x="6210300" y="3875088"/>
          <p14:tracePt t="43322" x="6311900" y="3875088"/>
          <p14:tracePt t="43337" x="6440488" y="3875088"/>
          <p14:tracePt t="43356" x="6584950" y="3875088"/>
          <p14:tracePt t="43371" x="6711950" y="3883025"/>
          <p14:tracePt t="43387" x="6838950" y="3883025"/>
          <p14:tracePt t="43405" x="6932613" y="3883025"/>
          <p14:tracePt t="43422" x="7026275" y="3883025"/>
          <p14:tracePt t="43438" x="7162800" y="3900488"/>
          <p14:tracePt t="43456" x="7434263" y="3935413"/>
          <p14:tracePt t="43471" x="7527925" y="3960813"/>
          <p14:tracePt t="43473" x="7637463" y="3968750"/>
          <p14:tracePt t="43488" x="7748588" y="3986213"/>
          <p14:tracePt t="43489" x="7850188" y="3994150"/>
          <p14:tracePt t="43504" x="7951788" y="3994150"/>
          <p14:tracePt t="43521" x="8029575" y="3994150"/>
          <p14:tracePt t="43541" x="8096250" y="3994150"/>
          <p14:tracePt t="43555" x="8105775" y="3994150"/>
          <p14:tracePt t="43623" x="8113713" y="3994150"/>
          <p14:tracePt t="43631" x="8131175" y="3994150"/>
          <p14:tracePt t="43639" x="8147050" y="3994150"/>
          <p14:tracePt t="43656" x="8174038" y="3994150"/>
          <p14:tracePt t="43672" x="8189913" y="3994150"/>
          <p14:tracePt t="43831" x="8181975" y="3994150"/>
          <p14:tracePt t="43839" x="8164513" y="3994150"/>
          <p14:tracePt t="43847" x="8147050" y="3994150"/>
          <p14:tracePt t="43856" x="8131175" y="3994150"/>
          <p14:tracePt t="43876" x="8096250" y="3994150"/>
          <p14:tracePt t="43889" x="8045450" y="3994150"/>
          <p14:tracePt t="43904" x="7977188" y="3994150"/>
          <p14:tracePt t="43921" x="7926388" y="3994150"/>
          <p14:tracePt t="43937" x="7893050" y="4011613"/>
          <p14:tracePt t="43954" x="7867650" y="4011613"/>
          <p14:tracePt t="43971" x="7859713" y="4011613"/>
          <p14:tracePt t="44088" x="7867650" y="4011613"/>
          <p14:tracePt t="44095" x="7969250" y="4011613"/>
          <p14:tracePt t="44105" x="8070850" y="4011613"/>
          <p14:tracePt t="44127" x="8258175" y="4019550"/>
          <p14:tracePt t="44137" x="8275638" y="4019550"/>
          <p14:tracePt t="44155" x="8308975" y="4019550"/>
          <p14:tracePt t="44171" x="8334375" y="4019550"/>
          <p14:tracePt t="44188" x="8343900" y="4019550"/>
          <p14:tracePt t="44207" x="8359775" y="4019550"/>
          <p14:tracePt t="44306" x="8369300" y="4019550"/>
          <p14:tracePt t="44319" x="8394700" y="4019550"/>
          <p14:tracePt t="44327" x="8402638" y="4019550"/>
          <p14:tracePt t="44337" x="8428038" y="4019550"/>
          <p14:tracePt t="44354" x="8445500" y="4011613"/>
          <p14:tracePt t="44371" x="8462963" y="4011613"/>
          <p14:tracePt t="44479" x="8445500" y="4011613"/>
          <p14:tracePt t="44488" x="8435975" y="4011613"/>
          <p14:tracePt t="44495" x="8402638" y="4011613"/>
          <p14:tracePt t="44503" x="8385175" y="4011613"/>
          <p14:tracePt t="44521" x="8301038" y="4011613"/>
          <p14:tracePt t="44538" x="8224838" y="4011613"/>
          <p14:tracePt t="44554" x="8139113" y="4011613"/>
          <p14:tracePt t="44571" x="8054975" y="4002088"/>
          <p14:tracePt t="44588" x="7986713" y="4002088"/>
          <p14:tracePt t="44604" x="7926388" y="3976688"/>
          <p14:tracePt t="44626" x="7850188" y="3976688"/>
          <p14:tracePt t="44637" x="7816850" y="3968750"/>
          <p14:tracePt t="44655" x="7781925" y="3968750"/>
          <p14:tracePt t="44656" x="7773988" y="3968750"/>
          <p14:tracePt t="44672" x="7748588" y="3960813"/>
          <p14:tracePt t="44688" x="7740650" y="3960813"/>
          <p14:tracePt t="44711" x="7723188" y="3960813"/>
          <p14:tracePt t="44831" x="7748588" y="3960813"/>
          <p14:tracePt t="44840" x="7791450" y="3960813"/>
          <p14:tracePt t="44847" x="7850188" y="3960813"/>
          <p14:tracePt t="44855" x="7943850" y="3960813"/>
          <p14:tracePt t="44871" x="8020050" y="3960813"/>
          <p14:tracePt t="44873" x="8105775" y="3960813"/>
          <p14:tracePt t="44887" x="8164513" y="3960813"/>
          <p14:tracePt t="44906" x="8275638" y="3960813"/>
          <p14:tracePt t="45039" x="8283575" y="3960813"/>
          <p14:tracePt t="45047" x="8308975" y="3960813"/>
          <p14:tracePt t="45064" x="8318500" y="3960813"/>
          <p14:tracePt t="45072" x="8326438" y="3960813"/>
          <p14:tracePt t="45087" x="8343900" y="3960813"/>
          <p14:tracePt t="45088" x="8351838" y="3960813"/>
          <p14:tracePt t="45103" x="8369300" y="3960813"/>
          <p14:tracePt t="45105" x="8377238" y="3960813"/>
          <p14:tracePt t="45120" x="8385175" y="3960813"/>
          <p14:tracePt t="45137" x="8402638" y="3943350"/>
          <p14:tracePt t="45519" x="8394700" y="3943350"/>
          <p14:tracePt t="45536" x="8385175" y="3943350"/>
          <p14:tracePt t="45552" x="8377238" y="3943350"/>
          <p14:tracePt t="45567" x="8359775" y="3943350"/>
          <p14:tracePt t="45576" x="8351838" y="3943350"/>
          <p14:tracePt t="45591" x="8343900" y="3943350"/>
          <p14:tracePt t="45604" x="8326438" y="3943350"/>
          <p14:tracePt t="45623" x="8301038" y="3943350"/>
          <p14:tracePt t="45637" x="8283575" y="3943350"/>
          <p14:tracePt t="45654" x="8250238" y="3943350"/>
          <p14:tracePt t="45655" x="8224838" y="3943350"/>
          <p14:tracePt t="45671" x="8207375" y="3943350"/>
          <p14:tracePt t="45687" x="8174038" y="3935413"/>
          <p14:tracePt t="45703" x="8139113" y="3925888"/>
          <p14:tracePt t="45720" x="8045450" y="3925888"/>
          <p14:tracePt t="45737" x="8020050" y="3925888"/>
          <p14:tracePt t="45759" x="7986713" y="3925888"/>
          <p14:tracePt t="45776" x="7969250" y="3925888"/>
          <p14:tracePt t="45791" x="7961313" y="3925888"/>
          <p14:tracePt t="45816" x="7951788" y="3925888"/>
          <p14:tracePt t="45896" x="7935913" y="3925888"/>
          <p14:tracePt t="46207" x="7951788" y="3925888"/>
          <p14:tracePt t="46215" x="7969250" y="3925888"/>
          <p14:tracePt t="46223" x="8004175" y="3925888"/>
          <p14:tracePt t="46237" x="8045450" y="3925888"/>
          <p14:tracePt t="46254" x="8131175" y="3925888"/>
          <p14:tracePt t="46271" x="8207375" y="3925888"/>
          <p14:tracePt t="46287" x="8215313" y="3908425"/>
          <p14:tracePt t="46304" x="8240713" y="3908425"/>
          <p14:tracePt t="46320" x="8266113" y="3908425"/>
          <p14:tracePt t="46336" x="8301038" y="3900488"/>
          <p14:tracePt t="46353" x="8351838" y="3892550"/>
          <p14:tracePt t="46369" x="8394700" y="3883025"/>
          <p14:tracePt t="46387" x="8445500" y="3857625"/>
          <p14:tracePt t="46403" x="8470900" y="3857625"/>
          <p14:tracePt t="46420" x="8478838" y="3857625"/>
          <p14:tracePt t="46437" x="8496300" y="3849688"/>
          <p14:tracePt t="46453" x="8513763" y="3841750"/>
          <p14:tracePt t="46470" x="8521700" y="3832225"/>
          <p14:tracePt t="46487" x="8521700" y="3824288"/>
          <p14:tracePt t="46504" x="8529638" y="3824288"/>
          <p14:tracePt t="46687" x="8521700" y="3798888"/>
          <p14:tracePt t="46695" x="8504238" y="3798888"/>
          <p14:tracePt t="46704" x="8470900" y="3798888"/>
          <p14:tracePt t="46719" x="8428038" y="3798888"/>
          <p14:tracePt t="46737" x="8326438" y="3798888"/>
          <p14:tracePt t="46754" x="8258175" y="3798888"/>
          <p14:tracePt t="46770" x="8181975" y="3806825"/>
          <p14:tracePt t="46787" x="8139113" y="3816350"/>
          <p14:tracePt t="46803" x="8088313" y="3832225"/>
          <p14:tracePt t="46819" x="8062913" y="3841750"/>
          <p14:tracePt t="46837" x="8029575" y="3841750"/>
          <p14:tracePt t="46852" x="8012113" y="3841750"/>
          <p14:tracePt t="46869" x="8004175" y="3841750"/>
          <p14:tracePt t="47015" x="8029575" y="3849688"/>
          <p14:tracePt t="47023" x="8070850" y="3867150"/>
          <p14:tracePt t="47031" x="8113713" y="3867150"/>
          <p14:tracePt t="47039" x="8147050" y="3875088"/>
          <p14:tracePt t="47053" x="8181975" y="3875088"/>
          <p14:tracePt t="47070" x="8224838" y="3875088"/>
          <p14:tracePt t="47087" x="8377238" y="3892550"/>
          <p14:tracePt t="47103" x="8420100" y="3900488"/>
          <p14:tracePt t="47119" x="8496300" y="3900488"/>
          <p14:tracePt t="47136" x="8539163" y="3900488"/>
          <p14:tracePt t="47152" x="8555038" y="3900488"/>
          <p14:tracePt t="47169" x="8564563" y="3900488"/>
          <p14:tracePt t="47191" x="8572500" y="3900488"/>
          <p14:tracePt t="47203" x="8589963" y="3900488"/>
          <p14:tracePt t="47220" x="8623300" y="3900488"/>
          <p14:tracePt t="47236" x="8658225" y="3900488"/>
          <p14:tracePt t="47253" x="8666163" y="3900488"/>
          <p14:tracePt t="47823" x="8674100" y="3900488"/>
          <p14:tracePt t="48247" x="8699500" y="3900488"/>
          <p14:tracePt t="48311" x="8709025" y="3908425"/>
          <p14:tracePt t="48344" x="8724900" y="3908425"/>
          <p14:tracePt t="48383" x="8734425" y="3908425"/>
          <p14:tracePt t="48471" x="8750300" y="3908425"/>
          <p14:tracePt t="48479" x="8759825" y="3908425"/>
          <p14:tracePt t="48487" x="8767763" y="3908425"/>
          <p14:tracePt t="48503" x="8785225" y="3908425"/>
          <p14:tracePt t="48519" x="8802688" y="3908425"/>
          <p14:tracePt t="48536" x="8810625" y="3908425"/>
          <p14:tracePt t="48537" x="8818563" y="3908425"/>
          <p14:tracePt t="48559" x="8828088" y="3908425"/>
          <p14:tracePt t="48576" x="8861425" y="3908425"/>
          <p14:tracePt t="48591" x="8886825" y="3908425"/>
          <p14:tracePt t="48615" x="8894763" y="3908425"/>
          <p14:tracePt t="50015" x="8886825" y="3917950"/>
          <p14:tracePt t="50096" x="8869363" y="3925888"/>
          <p14:tracePt t="50103" x="8861425" y="3925888"/>
          <p14:tracePt t="50127" x="8853488" y="3925888"/>
          <p14:tracePt t="50191" x="8836025" y="3925888"/>
          <p14:tracePt t="50247" x="8828088" y="3935413"/>
          <p14:tracePt t="50296" x="8818563" y="3943350"/>
          <p14:tracePt t="50327" x="8810625" y="3943350"/>
          <p14:tracePt t="50336" x="8802688" y="3943350"/>
          <p14:tracePt t="50344" x="8793163" y="3951288"/>
          <p14:tracePt t="50367" x="8777288" y="3960813"/>
          <p14:tracePt t="50376" x="8767763" y="3960813"/>
          <p14:tracePt t="50391" x="8742363" y="3960813"/>
          <p14:tracePt t="50401" x="8734425" y="3976688"/>
          <p14:tracePt t="50418" x="8699500" y="3976688"/>
          <p14:tracePt t="50435" x="8648700" y="3986213"/>
          <p14:tracePt t="50452" x="8615363" y="3986213"/>
          <p14:tracePt t="50468" x="8555038" y="3994150"/>
          <p14:tracePt t="50485" x="8513763" y="3994150"/>
          <p14:tracePt t="50487" x="8478838" y="3994150"/>
          <p14:tracePt t="50502" x="8462963" y="3994150"/>
          <p14:tracePt t="50504" x="8420100" y="3994150"/>
          <p14:tracePt t="50518" x="8377238" y="3994150"/>
          <p14:tracePt t="50520" x="8326438" y="3994150"/>
          <p14:tracePt t="50536" x="8232775" y="3994150"/>
          <p14:tracePt t="50555" x="8147050" y="3994150"/>
          <p14:tracePt t="50568" x="8062913" y="3994150"/>
          <p14:tracePt t="50584" x="7994650" y="3994150"/>
          <p14:tracePt t="50602" x="7926388" y="3994150"/>
          <p14:tracePt t="50618" x="7824788" y="3994150"/>
          <p14:tracePt t="50635" x="7723188" y="3994150"/>
          <p14:tracePt t="50651" x="7553325" y="3994150"/>
          <p14:tracePt t="50671" x="7366000" y="3994150"/>
          <p14:tracePt t="50672" x="7281863" y="3994150"/>
          <p14:tracePt t="50686" x="7153275" y="3994150"/>
          <p14:tracePt t="50688" x="7026275" y="3994150"/>
          <p14:tracePt t="50701" x="6889750" y="3994150"/>
          <p14:tracePt t="50719" x="6643688" y="3994150"/>
          <p14:tracePt t="50721" x="6483350" y="3960813"/>
          <p14:tracePt t="50737" x="6176963" y="3935413"/>
          <p14:tracePt t="50751" x="6007100" y="3900488"/>
          <p14:tracePt t="50768" x="5556250" y="3875088"/>
          <p14:tracePt t="50785" x="5318125" y="3875088"/>
          <p14:tracePt t="50802" x="5122863" y="3875088"/>
          <p14:tracePt t="50821" x="4962525" y="3875088"/>
          <p14:tracePt t="50823" x="4894263" y="3875088"/>
          <p14:tracePt t="50837" x="4826000" y="3875088"/>
          <p14:tracePt t="50839" x="4765675" y="3875088"/>
          <p14:tracePt t="50851" x="4689475" y="3875088"/>
          <p14:tracePt t="50868" x="4511675" y="3875088"/>
          <p14:tracePt t="50887" x="4222750" y="3875088"/>
          <p14:tracePt t="50902" x="4154488" y="3875088"/>
          <p14:tracePt t="50906" x="4070350" y="3875088"/>
          <p14:tracePt t="50918" x="3967163" y="3875088"/>
          <p14:tracePt t="50920" x="3873500" y="3875088"/>
          <p14:tracePt t="50936" x="3636963" y="3875088"/>
          <p14:tracePt t="50951" x="3508375" y="3875088"/>
          <p14:tracePt t="50968" x="3279775" y="3875088"/>
          <p14:tracePt t="50969" x="3168650" y="3875088"/>
          <p14:tracePt t="50985" x="2965450" y="3875088"/>
          <p14:tracePt t="51002" x="2760663" y="3875088"/>
          <p14:tracePt t="51019" x="2574925" y="3875088"/>
          <p14:tracePt t="51035" x="2471738" y="3875088"/>
          <p14:tracePt t="51051" x="2352675" y="3892550"/>
          <p14:tracePt t="51068" x="2235200" y="3908425"/>
          <p14:tracePt t="51088" x="2098675" y="3925888"/>
          <p14:tracePt t="51101" x="2055813" y="3925888"/>
          <p14:tracePt t="51118" x="1954213" y="3960813"/>
          <p14:tracePt t="51121" x="1893888" y="3968750"/>
          <p14:tracePt t="51136" x="1801813" y="4002088"/>
          <p14:tracePt t="51152" x="1733550" y="4002088"/>
          <p14:tracePt t="51169" x="1606550" y="4019550"/>
          <p14:tracePt t="51185" x="1546225" y="4037013"/>
          <p14:tracePt t="51201" x="1487488" y="4052888"/>
          <p14:tracePt t="51218" x="1419225" y="4079875"/>
          <p14:tracePt t="51235" x="1384300" y="4087813"/>
          <p14:tracePt t="51252" x="1350963" y="4095750"/>
          <p14:tracePt t="51268" x="1317625" y="4095750"/>
          <p14:tracePt t="51285" x="1282700" y="4113213"/>
          <p14:tracePt t="51288" x="1265238" y="4121150"/>
          <p14:tracePt t="51302" x="1257300" y="4130675"/>
          <p14:tracePt t="51318" x="1239838" y="4146550"/>
          <p14:tracePt t="51320" x="1223963" y="4156075"/>
          <p14:tracePt t="51337" x="1214438" y="4171950"/>
          <p14:tracePt t="51354" x="1206500" y="4181475"/>
          <p14:tracePt t="51370" x="1206500" y="4189413"/>
          <p14:tracePt t="51391" x="1198563" y="4189413"/>
          <p14:tracePt t="51431" x="1189038" y="4214813"/>
          <p14:tracePt t="51456" x="1189038" y="4224338"/>
          <p14:tracePt t="51471" x="1181100" y="4240213"/>
          <p14:tracePt t="51479" x="1181100" y="4249738"/>
          <p14:tracePt t="51495" x="1181100" y="4257675"/>
          <p14:tracePt t="51511" x="1181100" y="4265613"/>
          <p14:tracePt t="51527" x="1181100" y="4275138"/>
          <p14:tracePt t="51535" x="1181100" y="4283075"/>
          <p14:tracePt t="51583" x="1198563" y="4291013"/>
          <p14:tracePt t="51599" x="1206500" y="4291013"/>
          <p14:tracePt t="51623" x="1214438" y="4291013"/>
          <p14:tracePt t="51631" x="1223963" y="4291013"/>
          <p14:tracePt t="51639" x="1257300" y="4308475"/>
          <p14:tracePt t="51651" x="1265238" y="4308475"/>
          <p14:tracePt t="51668" x="1317625" y="4308475"/>
          <p14:tracePt t="51685" x="1376363" y="4316413"/>
          <p14:tracePt t="51687" x="1409700" y="4316413"/>
          <p14:tracePt t="51701" x="1435100" y="4316413"/>
          <p14:tracePt t="51717" x="1520825" y="4316413"/>
          <p14:tracePt t="51736" x="1749425" y="4316413"/>
          <p14:tracePt t="51752" x="1878013" y="4316413"/>
          <p14:tracePt t="51767" x="1962150" y="4316413"/>
          <p14:tracePt t="51785" x="2225675" y="4316413"/>
          <p14:tracePt t="51801" x="2405063" y="4316413"/>
          <p14:tracePt t="51818" x="2540000" y="4316413"/>
          <p14:tracePt t="51834" x="2701925" y="4316413"/>
          <p14:tracePt t="51852" x="2922588" y="4316413"/>
          <p14:tracePt t="51855" x="3041650" y="4316413"/>
          <p14:tracePt t="51867" x="3135313" y="4316413"/>
          <p14:tracePt t="51885" x="3305175" y="4316413"/>
          <p14:tracePt t="51901" x="3424238" y="4316413"/>
          <p14:tracePt t="51918" x="3508375" y="4316413"/>
          <p14:tracePt t="51936" x="3619500" y="4316413"/>
          <p14:tracePt t="51953" x="3652838" y="4316413"/>
          <p14:tracePt t="51954" x="3678238" y="4316413"/>
          <p14:tracePt t="51968" x="3695700" y="4316413"/>
          <p14:tracePt t="51969" x="3713163" y="4316413"/>
          <p14:tracePt t="51985" x="3763963" y="4316413"/>
          <p14:tracePt t="52001" x="3806825" y="4316413"/>
          <p14:tracePt t="52017" x="3848100" y="4316413"/>
          <p14:tracePt t="52035" x="3883025" y="4316413"/>
          <p14:tracePt t="52051" x="3900488" y="4316413"/>
          <p14:tracePt t="52068" x="3908425" y="4316413"/>
          <p14:tracePt t="52144" x="3916363" y="4316413"/>
          <p14:tracePt t="52153" x="3925888" y="4325938"/>
          <p14:tracePt t="53775" x="3941763" y="4325938"/>
          <p14:tracePt t="53783" x="3951288" y="4325938"/>
          <p14:tracePt t="53790" x="3967163" y="4316413"/>
          <p14:tracePt t="53799" x="3976688" y="4300538"/>
          <p14:tracePt t="53817" x="4002088" y="4275138"/>
          <p14:tracePt t="53833" x="4027488" y="4240213"/>
          <p14:tracePt t="53849" x="4060825" y="4214813"/>
          <p14:tracePt t="53866" x="4086225" y="4171950"/>
          <p14:tracePt t="53883" x="4103688" y="4156075"/>
          <p14:tracePt t="53899" x="4111625" y="4138613"/>
          <p14:tracePt t="54007" x="4121150" y="4130675"/>
          <p14:tracePt t="54015" x="4154488" y="4087813"/>
          <p14:tracePt t="54024" x="4179888" y="4052888"/>
          <p14:tracePt t="54033" x="4197350" y="4037013"/>
          <p14:tracePt t="54049" x="4248150" y="3986213"/>
          <p14:tracePt t="54066" x="4298950" y="3935413"/>
          <p14:tracePt t="54083" x="4349750" y="3892550"/>
          <p14:tracePt t="54099" x="4410075" y="3832225"/>
          <p14:tracePt t="54116" x="4443413" y="3790950"/>
          <p14:tracePt t="54133" x="4468813" y="3748088"/>
          <p14:tracePt t="54135" x="4494213" y="3722688"/>
          <p14:tracePt t="54150" x="4529138" y="3671888"/>
          <p14:tracePt t="54168" x="4681538" y="3475038"/>
          <p14:tracePt t="54183" x="4740275" y="3408363"/>
          <p14:tracePt t="54184" x="4791075" y="3348038"/>
          <p14:tracePt t="54199" x="4859338" y="3263900"/>
          <p14:tracePt t="54216" x="5029200" y="3033713"/>
          <p14:tracePt t="54234" x="5157788" y="2820988"/>
          <p14:tracePt t="54249" x="5267325" y="2625725"/>
          <p14:tracePt t="54267" x="5360988" y="2405063"/>
          <p14:tracePt t="54284" x="5429250" y="2243138"/>
          <p14:tracePt t="54300" x="5480050" y="2124075"/>
          <p14:tracePt t="54316" x="5497513" y="2065338"/>
          <p14:tracePt t="54333" x="5497513" y="2047875"/>
          <p14:tracePt t="54349" x="5505450" y="2039938"/>
          <p14:tracePt t="55103" x="5505450" y="2030413"/>
          <p14:tracePt t="55119" x="5487988" y="2030413"/>
          <p14:tracePt t="55134" x="5480050" y="2030413"/>
          <p14:tracePt t="55142" x="5472113" y="2030413"/>
          <p14:tracePt t="55167" x="5462588" y="2030413"/>
          <p14:tracePt t="55200" x="5454650" y="2030413"/>
          <p14:tracePt t="55334" x="5446713" y="2030413"/>
          <p14:tracePt t="55343" x="5429250" y="2030413"/>
          <p14:tracePt t="55350" x="5411788" y="2039938"/>
          <p14:tracePt t="55367" x="5386388" y="2047875"/>
          <p14:tracePt t="55382" x="5378450" y="2055813"/>
          <p14:tracePt t="55399" x="5353050" y="2065338"/>
          <p14:tracePt t="55416" x="5335588" y="2073275"/>
          <p14:tracePt t="55679" x="5327650" y="2073275"/>
          <p14:tracePt t="55687" x="5302250" y="2082800"/>
          <p14:tracePt t="55699" x="5292725" y="2090738"/>
          <p14:tracePt t="55716" x="5284788" y="2090738"/>
          <p14:tracePt t="55732" x="5276850" y="2090738"/>
          <p14:tracePt t="55749" x="5249863" y="2098675"/>
          <p14:tracePt t="55768" x="5224463" y="2124075"/>
          <p14:tracePt t="55784" x="5199063" y="2133600"/>
          <p14:tracePt t="55799" x="5191125" y="2141538"/>
          <p14:tracePt t="55816" x="5173663" y="2159000"/>
          <p14:tracePt t="55817" x="5148263" y="2166938"/>
          <p14:tracePt t="55832" x="5140325" y="2166938"/>
          <p14:tracePt t="56087" x="5132388" y="2166938"/>
          <p14:tracePt t="56096" x="5132388" y="2174875"/>
          <p14:tracePt t="56103" x="5114925" y="2184400"/>
          <p14:tracePt t="56116" x="5106988" y="2192338"/>
          <p14:tracePt t="56132" x="5046663" y="2260600"/>
          <p14:tracePt t="56135" x="5021263" y="2268538"/>
          <p14:tracePt t="56148" x="5021263" y="2278063"/>
          <p14:tracePt t="56166" x="5003800" y="2278063"/>
          <p14:tracePt t="56191" x="4995863" y="2278063"/>
          <p14:tracePt t="56200" x="5003800" y="2268538"/>
          <p14:tracePt t="56216" x="5003800" y="2260600"/>
          <p14:tracePt t="56503" x="5013325" y="2260600"/>
          <p14:tracePt t="56511" x="5013325" y="2252663"/>
          <p14:tracePt t="56527" x="5013325" y="2243138"/>
          <p14:tracePt t="56543" x="5013325" y="2235200"/>
          <p14:tracePt t="56559" x="5013325" y="2227263"/>
          <p14:tracePt t="56607" x="5003800" y="2217738"/>
          <p14:tracePt t="56671" x="5003800" y="2209800"/>
          <p14:tracePt t="56696" x="4995863" y="2209800"/>
          <p14:tracePt t="56839" x="4987925" y="2209800"/>
          <p14:tracePt t="56847" x="4978400" y="2209800"/>
          <p14:tracePt t="58375" x="4970463" y="2209800"/>
          <p14:tracePt t="58383" x="4945063" y="2200275"/>
          <p14:tracePt t="58397" x="4927600" y="2200275"/>
          <p14:tracePt t="58439" x="4919663" y="2200275"/>
          <p14:tracePt t="59119" x="4894263" y="2200275"/>
          <p14:tracePt t="59127" x="4868863" y="2200275"/>
          <p14:tracePt t="59143" x="4859338" y="2200275"/>
          <p14:tracePt t="59151" x="4833938" y="2200275"/>
          <p14:tracePt t="59176" x="4826000" y="2200275"/>
          <p14:tracePt t="59183" x="4818063" y="2200275"/>
          <p14:tracePt t="59479" x="4783138" y="2209800"/>
          <p14:tracePt t="59496" x="4757738" y="2209800"/>
          <p14:tracePt t="59503" x="4749800" y="2217738"/>
          <p14:tracePt t="59514" x="4732338" y="2227263"/>
          <p14:tracePt t="59532" x="4714875" y="2235200"/>
          <p14:tracePt t="59536" x="4699000" y="2243138"/>
          <p14:tracePt t="59547" x="4689475" y="2252663"/>
          <p14:tracePt t="59564" x="4681538" y="2260600"/>
          <p14:tracePt t="59580" x="4656138" y="2278063"/>
          <p14:tracePt t="59597" x="4638675" y="2286000"/>
          <p14:tracePt t="59617" x="4630738" y="2293938"/>
          <p14:tracePt t="59632" x="4613275" y="2303463"/>
          <p14:tracePt t="59648" x="4613275" y="2311400"/>
          <p14:tracePt t="59784" x="4605338" y="2311400"/>
          <p14:tracePt t="59791" x="4587875" y="2319338"/>
          <p14:tracePt t="59807" x="4587875" y="2328863"/>
          <p14:tracePt t="59831" x="4570413" y="2328863"/>
          <p14:tracePt t="59839" x="4554538" y="2336800"/>
          <p14:tracePt t="59863" x="4554538" y="2344738"/>
          <p14:tracePt t="59879" x="4545013" y="2354263"/>
          <p14:tracePt t="59887" x="4537075" y="2362200"/>
          <p14:tracePt t="59897" x="4529138" y="2362200"/>
          <p14:tracePt t="59916" x="4519613" y="2379663"/>
          <p14:tracePt t="60136" x="4503738" y="2379663"/>
          <p14:tracePt t="60239" x="4486275" y="2379663"/>
          <p14:tracePt t="60264" x="4476750" y="2387600"/>
          <p14:tracePt t="60336" x="4468813" y="2387600"/>
          <p14:tracePt t="60384" x="4460875" y="2387600"/>
          <p14:tracePt t="60399" x="4451350" y="2405063"/>
          <p14:tracePt t="60407" x="4443413" y="2405063"/>
          <p14:tracePt t="60424" x="4435475" y="2413000"/>
          <p14:tracePt t="60447" x="4425950" y="2413000"/>
          <p14:tracePt t="60471" x="4410075" y="2422525"/>
          <p14:tracePt t="60497" x="4392613" y="2438400"/>
          <p14:tracePt t="60503" x="4392613" y="2447925"/>
          <p14:tracePt t="60515" x="4384675" y="2447925"/>
          <p14:tracePt t="60530" x="4367213" y="2455863"/>
          <p14:tracePt t="60552" x="4349750" y="2463800"/>
          <p14:tracePt t="60564" x="4332288" y="2481263"/>
          <p14:tracePt t="60580" x="4324350" y="2489200"/>
          <p14:tracePt t="60597" x="4298950" y="2506663"/>
          <p14:tracePt t="60616" x="4265613" y="2532063"/>
          <p14:tracePt t="60632" x="4256088" y="2549525"/>
          <p14:tracePt t="60656" x="4248150" y="2566988"/>
          <p14:tracePt t="60664" x="4230688" y="2582863"/>
          <p14:tracePt t="60684" x="4222750" y="2582863"/>
          <p14:tracePt t="60697" x="4205288" y="2608263"/>
          <p14:tracePt t="60713" x="4197350" y="2617788"/>
          <p14:tracePt t="60730" x="4162425" y="2633663"/>
          <p14:tracePt t="60746" x="4154488" y="2643188"/>
          <p14:tracePt t="60763" x="4146550" y="2651125"/>
          <p14:tracePt t="60780" x="4137025" y="2668588"/>
          <p14:tracePt t="60796" x="4121150" y="2676525"/>
          <p14:tracePt t="60813" x="4121150" y="2686050"/>
          <p14:tracePt t="60830" x="4111625" y="2693988"/>
          <p14:tracePt t="60887" x="4103688" y="2693988"/>
          <p14:tracePt t="60967" x="4095750" y="2693988"/>
          <p14:tracePt t="61039" x="4086225" y="2701925"/>
          <p14:tracePt t="76727" x="4086225" y="2711450"/>
          <p14:tracePt t="76735" x="4086225" y="2719388"/>
          <p14:tracePt t="76751" x="4095750" y="2727325"/>
          <p14:tracePt t="76816" x="4086225" y="2668588"/>
          <p14:tracePt t="76824" x="4035425" y="2592388"/>
          <p14:tracePt t="76831" x="3992563" y="2532063"/>
          <p14:tracePt t="76841" x="3959225" y="2438400"/>
          <p14:tracePt t="76856" x="3933825" y="2293938"/>
          <p14:tracePt t="76876" x="3925888" y="2124075"/>
          <p14:tracePt t="76878" x="3925888" y="2082800"/>
          <p14:tracePt t="76889" x="3916363" y="2065338"/>
          <p14:tracePt t="76906" x="3890963" y="2030413"/>
          <p14:tracePt t="76926" x="3822700" y="2022475"/>
          <p14:tracePt t="76940" x="3781425" y="2022475"/>
          <p14:tracePt t="76957" x="3746500" y="2014538"/>
          <p14:tracePt t="76973" x="3695700" y="2005013"/>
          <p14:tracePt t="76989" x="3568700" y="1971675"/>
          <p14:tracePt t="77007" x="3194050" y="1784350"/>
          <p14:tracePt t="77024" x="2854325" y="1452563"/>
          <p14:tracePt t="77040" x="2625725" y="1181100"/>
          <p14:tracePt t="77056" x="2124075" y="620713"/>
          <p14:tracePt t="77073" x="1766888" y="280988"/>
        </p14:tracePtLst>
      </p14:laserTraceLst>
    </p:ext>
  </p:extLs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767920" y="538859"/>
            <a:ext cx="9243649"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8C9C6905-96B6-3DD2-F43C-9F4FB4B473D7}"/>
              </a:ext>
            </a:extLst>
          </p:cNvPr>
          <p:cNvSpPr txBox="1"/>
          <p:nvPr/>
        </p:nvSpPr>
        <p:spPr>
          <a:xfrm>
            <a:off x="2894202" y="617697"/>
            <a:ext cx="8690994" cy="1200329"/>
          </a:xfrm>
          <a:prstGeom prst="rect">
            <a:avLst/>
          </a:prstGeom>
          <a:solidFill>
            <a:srgbClr val="009EDE"/>
          </a:solidFill>
        </p:spPr>
        <p:txBody>
          <a:bodyPr wrap="square" rtlCol="0">
            <a:spAutoFit/>
          </a:bodyPr>
          <a:lstStyle/>
          <a:p>
            <a:pPr algn="ctr"/>
            <a:r>
              <a:rPr lang="en-US" sz="3600" b="1" dirty="0">
                <a:solidFill>
                  <a:schemeClr val="bg1"/>
                </a:solidFill>
                <a:latin typeface="Alexandria" charset="0"/>
              </a:rPr>
              <a:t>Class Rating</a:t>
            </a:r>
            <a:endParaRPr lang="ar-YE" sz="3600" b="1" dirty="0">
              <a:solidFill>
                <a:schemeClr val="bg1"/>
              </a:solidFill>
              <a:latin typeface="Alexandria" charset="0"/>
            </a:endParaRPr>
          </a:p>
          <a:p>
            <a:pPr algn="ctr"/>
            <a:r>
              <a:rPr lang="en-US" sz="3600" b="1" dirty="0">
                <a:solidFill>
                  <a:schemeClr val="bg1"/>
                </a:solidFill>
                <a:latin typeface="Traditional Arabic" panose="02020603050405020304" pitchFamily="18" charset="-78"/>
                <a:cs typeface="Traditional Arabic" panose="02020603050405020304" pitchFamily="18" charset="-78"/>
              </a:rPr>
              <a:t> </a:t>
            </a:r>
            <a:r>
              <a:rPr lang="ar-YE" sz="3600" b="1" dirty="0">
                <a:solidFill>
                  <a:schemeClr val="bg1"/>
                </a:solidFill>
                <a:latin typeface="Traditional Arabic" panose="02020603050405020304" pitchFamily="18" charset="-78"/>
                <a:cs typeface="Traditional Arabic" panose="02020603050405020304" pitchFamily="18" charset="-78"/>
              </a:rPr>
              <a:t>التسعير الفئوي</a:t>
            </a:r>
            <a:endParaRPr lang="en-US" sz="3600" b="1" dirty="0">
              <a:solidFill>
                <a:schemeClr val="bg1"/>
              </a:solidFill>
              <a:latin typeface="Traditional Arabic" panose="02020603050405020304" pitchFamily="18" charset="-78"/>
              <a:cs typeface="Traditional Arabic" panose="02020603050405020304" pitchFamily="18" charset="-78"/>
            </a:endParaRPr>
          </a:p>
        </p:txBody>
      </p:sp>
      <p:sp>
        <p:nvSpPr>
          <p:cNvPr id="8" name="TextBox 7">
            <a:extLst>
              <a:ext uri="{FF2B5EF4-FFF2-40B4-BE49-F238E27FC236}">
                <a16:creationId xmlns:a16="http://schemas.microsoft.com/office/drawing/2014/main" id="{97FC9F00-DED5-495E-289B-C8D3CB6342C4}"/>
              </a:ext>
            </a:extLst>
          </p:cNvPr>
          <p:cNvSpPr txBox="1"/>
          <p:nvPr/>
        </p:nvSpPr>
        <p:spPr>
          <a:xfrm>
            <a:off x="331311" y="1655533"/>
            <a:ext cx="5599705" cy="5122941"/>
          </a:xfrm>
          <a:prstGeom prst="rect">
            <a:avLst/>
          </a:prstGeom>
          <a:noFill/>
        </p:spPr>
        <p:txBody>
          <a:bodyPr wrap="square">
            <a:spAutoFit/>
          </a:bodyPr>
          <a:lstStyle/>
          <a:p>
            <a:pPr marL="342900" indent="-342900" algn="just">
              <a:lnSpc>
                <a:spcPct val="150000"/>
              </a:lnSpc>
              <a:buFont typeface="Wingdings" panose="05000000000000000000" pitchFamily="2" charset="2"/>
              <a:buChar char="v"/>
            </a:pPr>
            <a:r>
              <a:rPr lang="en-US" sz="2000" dirty="0">
                <a:solidFill>
                  <a:schemeClr val="tx1">
                    <a:lumMod val="95000"/>
                    <a:lumOff val="5000"/>
                  </a:schemeClr>
                </a:solidFill>
                <a:cs typeface="Tajawal ExtraBold" panose="00000800000000000000" pitchFamily="2" charset="-78"/>
              </a:rPr>
              <a:t>The second type of property and casualty rating is class rating. Most rates used today are class rates. Class rating means that exposures with similar characteristics are placed in the same underwriting class, and each is charged the same rate.</a:t>
            </a:r>
          </a:p>
          <a:p>
            <a:pPr marL="342900" indent="-342900" algn="just">
              <a:lnSpc>
                <a:spcPct val="150000"/>
              </a:lnSpc>
              <a:buFont typeface="Wingdings" panose="05000000000000000000" pitchFamily="2" charset="2"/>
              <a:buChar char="v"/>
            </a:pPr>
            <a:r>
              <a:rPr lang="en-US" sz="2000" dirty="0">
                <a:solidFill>
                  <a:schemeClr val="tx1">
                    <a:lumMod val="95000"/>
                    <a:lumOff val="5000"/>
                  </a:schemeClr>
                </a:solidFill>
                <a:cs typeface="Tajawal ExtraBold" panose="00000800000000000000" pitchFamily="2" charset="-78"/>
              </a:rPr>
              <a:t> The rate charged reflects the average loss experience for the class as a whole. Class rating is based on the assumption that future losses to insureds will be determined largely by the same set of factors.</a:t>
            </a:r>
            <a:endParaRPr lang="en-MY" sz="2000" dirty="0">
              <a:solidFill>
                <a:schemeClr val="tx1">
                  <a:lumMod val="95000"/>
                  <a:lumOff val="5000"/>
                </a:schemeClr>
              </a:solidFill>
              <a:cs typeface="Tajawal ExtraBold" panose="00000800000000000000" pitchFamily="2" charset="-78"/>
            </a:endParaRPr>
          </a:p>
        </p:txBody>
      </p:sp>
      <p:sp>
        <p:nvSpPr>
          <p:cNvPr id="10" name="TextBox 9">
            <a:extLst>
              <a:ext uri="{FF2B5EF4-FFF2-40B4-BE49-F238E27FC236}">
                <a16:creationId xmlns:a16="http://schemas.microsoft.com/office/drawing/2014/main" id="{89A866CF-BA4A-1617-CFB1-8A852863C660}"/>
              </a:ext>
            </a:extLst>
          </p:cNvPr>
          <p:cNvSpPr txBox="1"/>
          <p:nvPr/>
        </p:nvSpPr>
        <p:spPr>
          <a:xfrm>
            <a:off x="6096000" y="1954845"/>
            <a:ext cx="5833145" cy="4524315"/>
          </a:xfrm>
          <a:prstGeom prst="rect">
            <a:avLst/>
          </a:prstGeom>
          <a:noFill/>
        </p:spPr>
        <p:txBody>
          <a:bodyPr wrap="square">
            <a:spAutoFit/>
          </a:bodyPr>
          <a:lstStyle/>
          <a:p>
            <a:pPr algn="r" rtl="1"/>
            <a:r>
              <a:rPr lang="ar-YE" sz="3200" dirty="0">
                <a:latin typeface="Traditional Arabic" panose="02020603050405020304" pitchFamily="18" charset="-78"/>
                <a:cs typeface="Traditional Arabic" panose="02020603050405020304" pitchFamily="18" charset="-78"/>
              </a:rPr>
              <a:t>النوع الثاني من تسعير الممتلكات والحوادث هو تسعير الفئات. معظم الأسعار المستخدمة اليوم هي أسعار الفئات. يعني تسعير الفئات أنه يتم وضع المخاطر ذات الخصائص المماثلة في نفس فئة الاكتتاب، ويتم فرض نفس السعر على كل منها. يعكس السعر المفروض متوسط تجربة الخسائر للفئة ككل. يعتمد تسعير الفئات على الفرضية القائلة بأن الخسائر المستقبلية للمؤمن عليهم ستتحدد إلى حد كبير بواسطة نفس مجموعة العوامل.</a:t>
            </a:r>
            <a:endParaRPr lang="en-MY" sz="3200" dirty="0">
              <a:latin typeface="Traditional Arabic" panose="02020603050405020304" pitchFamily="18" charset="-78"/>
              <a:cs typeface="Traditional Arabic" panose="02020603050405020304" pitchFamily="18" charset="-78"/>
            </a:endParaRPr>
          </a:p>
        </p:txBody>
      </p:sp>
    </p:spTree>
    <p:extLst>
      <p:ext uri="{BB962C8B-B14F-4D97-AF65-F5344CB8AC3E}">
        <p14:creationId xmlns:p14="http://schemas.microsoft.com/office/powerpoint/2010/main" val="2271476297"/>
      </p:ext>
    </p:extLst>
  </p:cSld>
  <p:clrMapOvr>
    <a:masterClrMapping/>
  </p:clrMapOvr>
  <mc:AlternateContent xmlns:mc="http://schemas.openxmlformats.org/markup-compatibility/2006" xmlns:p14="http://schemas.microsoft.com/office/powerpoint/2010/main">
    <mc:Choice Requires="p14">
      <p:transition spd="slow" p14:dur="2000" advTm="78708"/>
    </mc:Choice>
    <mc:Fallback xmlns="">
      <p:transition spd="slow" advTm="78708"/>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923514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8C9C6905-96B6-3DD2-F43C-9F4FB4B473D7}"/>
              </a:ext>
            </a:extLst>
          </p:cNvPr>
          <p:cNvSpPr txBox="1"/>
          <p:nvPr/>
        </p:nvSpPr>
        <p:spPr>
          <a:xfrm>
            <a:off x="2844162" y="619283"/>
            <a:ext cx="8799174" cy="1200329"/>
          </a:xfrm>
          <a:prstGeom prst="rect">
            <a:avLst/>
          </a:prstGeom>
          <a:solidFill>
            <a:srgbClr val="009EDE"/>
          </a:solidFill>
        </p:spPr>
        <p:txBody>
          <a:bodyPr wrap="square" rtlCol="0">
            <a:spAutoFit/>
          </a:bodyPr>
          <a:lstStyle/>
          <a:p>
            <a:pPr algn="ctr"/>
            <a:r>
              <a:rPr lang="en-US" sz="3600" b="1" dirty="0">
                <a:solidFill>
                  <a:schemeClr val="bg1"/>
                </a:solidFill>
                <a:latin typeface="Alexandria" charset="0"/>
              </a:rPr>
              <a:t>Class Rating methods</a:t>
            </a:r>
            <a:endParaRPr lang="ar-YE" sz="3600" b="1" dirty="0">
              <a:solidFill>
                <a:schemeClr val="bg1"/>
              </a:solidFill>
              <a:latin typeface="Alexandria" charset="0"/>
            </a:endParaRPr>
          </a:p>
          <a:p>
            <a:pPr algn="ctr"/>
            <a:r>
              <a:rPr lang="ar-YE" sz="3600" b="1" dirty="0">
                <a:solidFill>
                  <a:schemeClr val="bg1"/>
                </a:solidFill>
                <a:latin typeface="Traditional Arabic" panose="02020603050405020304" pitchFamily="18" charset="-78"/>
                <a:cs typeface="Traditional Arabic" panose="02020603050405020304" pitchFamily="18" charset="-78"/>
              </a:rPr>
              <a:t>طرق تصنيف الفئات</a:t>
            </a:r>
            <a:endParaRPr lang="en-US" sz="3600" b="1" dirty="0">
              <a:solidFill>
                <a:schemeClr val="bg1"/>
              </a:solidFill>
              <a:latin typeface="Traditional Arabic" panose="02020603050405020304" pitchFamily="18" charset="-78"/>
              <a:cs typeface="Traditional Arabic" panose="02020603050405020304" pitchFamily="18" charset="-78"/>
            </a:endParaRPr>
          </a:p>
        </p:txBody>
      </p:sp>
      <p:sp>
        <p:nvSpPr>
          <p:cNvPr id="8" name="TextBox 7">
            <a:extLst>
              <a:ext uri="{FF2B5EF4-FFF2-40B4-BE49-F238E27FC236}">
                <a16:creationId xmlns:a16="http://schemas.microsoft.com/office/drawing/2014/main" id="{97FC9F00-DED5-495E-289B-C8D3CB6342C4}"/>
              </a:ext>
            </a:extLst>
          </p:cNvPr>
          <p:cNvSpPr txBox="1"/>
          <p:nvPr/>
        </p:nvSpPr>
        <p:spPr>
          <a:xfrm>
            <a:off x="180432" y="2444067"/>
            <a:ext cx="11821122" cy="1608133"/>
          </a:xfrm>
          <a:prstGeom prst="rect">
            <a:avLst/>
          </a:prstGeom>
          <a:noFill/>
        </p:spPr>
        <p:txBody>
          <a:bodyPr wrap="square">
            <a:spAutoFit/>
          </a:bodyPr>
          <a:lstStyle/>
          <a:p>
            <a:pPr marL="342900" indent="-342900" algn="just">
              <a:lnSpc>
                <a:spcPct val="150000"/>
              </a:lnSpc>
              <a:buFont typeface="Wingdings" panose="05000000000000000000" pitchFamily="2" charset="2"/>
              <a:buChar char="v"/>
            </a:pPr>
            <a:r>
              <a:rPr lang="en-US" sz="2000" dirty="0">
                <a:solidFill>
                  <a:schemeClr val="tx1">
                    <a:lumMod val="95000"/>
                    <a:lumOff val="5000"/>
                  </a:schemeClr>
                </a:solidFill>
                <a:cs typeface="Tajawal ExtraBold" panose="00000800000000000000" pitchFamily="2" charset="-78"/>
              </a:rPr>
              <a:t>There are two basic methods for determining class rates: the pure premium method and the loss</a:t>
            </a:r>
            <a:r>
              <a:rPr lang="ar-YE" sz="2000" dirty="0">
                <a:solidFill>
                  <a:schemeClr val="tx1">
                    <a:lumMod val="95000"/>
                    <a:lumOff val="5000"/>
                  </a:schemeClr>
                </a:solidFill>
                <a:cs typeface="Tajawal ExtraBold" panose="00000800000000000000" pitchFamily="2" charset="-78"/>
              </a:rPr>
              <a:t> </a:t>
            </a:r>
            <a:r>
              <a:rPr lang="en-US" sz="2000" dirty="0">
                <a:solidFill>
                  <a:schemeClr val="tx1">
                    <a:lumMod val="95000"/>
                    <a:lumOff val="5000"/>
                  </a:schemeClr>
                </a:solidFill>
                <a:cs typeface="Tajawal ExtraBold" panose="00000800000000000000" pitchFamily="2" charset="-78"/>
              </a:rPr>
              <a:t>ratio method. </a:t>
            </a:r>
            <a:endParaRPr lang="ar-YE" sz="2000" dirty="0">
              <a:solidFill>
                <a:schemeClr val="tx1">
                  <a:lumMod val="95000"/>
                  <a:lumOff val="5000"/>
                </a:schemeClr>
              </a:solidFill>
              <a:cs typeface="Tajawal ExtraBold" panose="00000800000000000000" pitchFamily="2" charset="-78"/>
            </a:endParaRPr>
          </a:p>
          <a:p>
            <a:pPr marL="457200" indent="-457200" algn="just" rtl="1">
              <a:lnSpc>
                <a:spcPct val="150000"/>
              </a:lnSpc>
              <a:buFont typeface="Wingdings" panose="05000000000000000000" pitchFamily="2" charset="2"/>
              <a:buChar char="v"/>
            </a:pPr>
            <a:r>
              <a:rPr lang="ar-YE" sz="2800" dirty="0">
                <a:solidFill>
                  <a:schemeClr val="tx1">
                    <a:lumMod val="95000"/>
                    <a:lumOff val="5000"/>
                  </a:schemeClr>
                </a:solidFill>
                <a:latin typeface="Traditional Arabic" panose="02020603050405020304" pitchFamily="18" charset="-78"/>
                <a:cs typeface="Traditional Arabic" panose="02020603050405020304" pitchFamily="18" charset="-78"/>
              </a:rPr>
              <a:t>هناك طريقتان أساسيتان لتحديد أسعار الفئات: طريقة القسط الصافي وطريقة نسبة الخسارة.</a:t>
            </a:r>
            <a:endParaRPr lang="en-MY" sz="2800" dirty="0">
              <a:solidFill>
                <a:schemeClr val="tx1">
                  <a:lumMod val="95000"/>
                  <a:lumOff val="5000"/>
                </a:schemeClr>
              </a:solidFill>
              <a:latin typeface="Traditional Arabic" panose="02020603050405020304" pitchFamily="18" charset="-78"/>
              <a:cs typeface="Traditional Arabic" panose="02020603050405020304" pitchFamily="18" charset="-78"/>
            </a:endParaRPr>
          </a:p>
        </p:txBody>
      </p:sp>
    </p:spTree>
    <p:extLst>
      <p:ext uri="{BB962C8B-B14F-4D97-AF65-F5344CB8AC3E}">
        <p14:creationId xmlns:p14="http://schemas.microsoft.com/office/powerpoint/2010/main" val="84768515"/>
      </p:ext>
    </p:extLst>
  </p:cSld>
  <p:clrMapOvr>
    <a:masterClrMapping/>
  </p:clrMapOvr>
  <mc:AlternateContent xmlns:mc="http://schemas.openxmlformats.org/markup-compatibility/2006" xmlns:p14="http://schemas.microsoft.com/office/powerpoint/2010/main">
    <mc:Choice Requires="p14">
      <p:transition spd="slow" p14:dur="2000" advTm="61084"/>
    </mc:Choice>
    <mc:Fallback xmlns="">
      <p:transition spd="slow" advTm="61084"/>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938539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8C9C6905-96B6-3DD2-F43C-9F4FB4B473D7}"/>
              </a:ext>
            </a:extLst>
          </p:cNvPr>
          <p:cNvSpPr txBox="1"/>
          <p:nvPr/>
        </p:nvSpPr>
        <p:spPr>
          <a:xfrm>
            <a:off x="2626178" y="682438"/>
            <a:ext cx="9166131" cy="1200329"/>
          </a:xfrm>
          <a:prstGeom prst="rect">
            <a:avLst/>
          </a:prstGeom>
          <a:solidFill>
            <a:srgbClr val="009EDE"/>
          </a:solidFill>
        </p:spPr>
        <p:txBody>
          <a:bodyPr wrap="square" rtlCol="0">
            <a:spAutoFit/>
          </a:bodyPr>
          <a:lstStyle/>
          <a:p>
            <a:pPr algn="ctr"/>
            <a:r>
              <a:rPr lang="en-US" sz="3600" b="1" dirty="0">
                <a:solidFill>
                  <a:schemeClr val="bg1"/>
                </a:solidFill>
                <a:latin typeface="Alexandria" charset="0"/>
              </a:rPr>
              <a:t>Pure Premium Method</a:t>
            </a:r>
            <a:endParaRPr lang="ar-YE" sz="3600" b="1" dirty="0">
              <a:solidFill>
                <a:schemeClr val="bg1"/>
              </a:solidFill>
              <a:latin typeface="Alexandria" charset="0"/>
            </a:endParaRPr>
          </a:p>
          <a:p>
            <a:pPr algn="ctr"/>
            <a:r>
              <a:rPr lang="ar-YE" sz="3600" b="1" dirty="0">
                <a:solidFill>
                  <a:schemeClr val="bg1"/>
                </a:solidFill>
                <a:latin typeface="Traditional Arabic" panose="02020603050405020304" pitchFamily="18" charset="-78"/>
                <a:cs typeface="Traditional Arabic" panose="02020603050405020304" pitchFamily="18" charset="-78"/>
              </a:rPr>
              <a:t>طريقة القسط الصافي </a:t>
            </a:r>
            <a:endParaRPr lang="en-US" sz="3600" b="1" dirty="0">
              <a:solidFill>
                <a:schemeClr val="bg1"/>
              </a:solidFill>
              <a:latin typeface="Traditional Arabic" panose="02020603050405020304" pitchFamily="18" charset="-78"/>
              <a:cs typeface="Traditional Arabic" panose="02020603050405020304" pitchFamily="18" charset="-78"/>
            </a:endParaRPr>
          </a:p>
        </p:txBody>
      </p:sp>
      <p:sp>
        <p:nvSpPr>
          <p:cNvPr id="8" name="TextBox 7">
            <a:extLst>
              <a:ext uri="{FF2B5EF4-FFF2-40B4-BE49-F238E27FC236}">
                <a16:creationId xmlns:a16="http://schemas.microsoft.com/office/drawing/2014/main" id="{97FC9F00-DED5-495E-289B-C8D3CB6342C4}"/>
              </a:ext>
            </a:extLst>
          </p:cNvPr>
          <p:cNvSpPr txBox="1"/>
          <p:nvPr/>
        </p:nvSpPr>
        <p:spPr>
          <a:xfrm>
            <a:off x="423590" y="2483356"/>
            <a:ext cx="11611519" cy="2716128"/>
          </a:xfrm>
          <a:prstGeom prst="rect">
            <a:avLst/>
          </a:prstGeom>
          <a:noFill/>
        </p:spPr>
        <p:txBody>
          <a:bodyPr wrap="square">
            <a:spAutoFit/>
          </a:bodyPr>
          <a:lstStyle/>
          <a:p>
            <a:pPr marL="342900" indent="-342900" algn="just">
              <a:lnSpc>
                <a:spcPct val="150000"/>
              </a:lnSpc>
              <a:buFont typeface="Wingdings" panose="05000000000000000000" pitchFamily="2" charset="2"/>
              <a:buChar char="v"/>
            </a:pPr>
            <a:r>
              <a:rPr lang="en-US" sz="2000" dirty="0">
                <a:solidFill>
                  <a:schemeClr val="tx1">
                    <a:lumMod val="95000"/>
                    <a:lumOff val="5000"/>
                  </a:schemeClr>
                </a:solidFill>
                <a:cs typeface="Tajawal ExtraBold" panose="00000800000000000000" pitchFamily="2" charset="-78"/>
              </a:rPr>
              <a:t>The pure premium is that portion of the gross rate needed to pay losses and loss-adjustment expenses. The pure premium can be determined by dividing the dollar amount of incurred losses and loss-adjustment expenses by the number of exposure units.</a:t>
            </a:r>
          </a:p>
          <a:p>
            <a:pPr marL="457200" indent="-457200" algn="just" rtl="1">
              <a:lnSpc>
                <a:spcPct val="150000"/>
              </a:lnSpc>
              <a:buFont typeface="Wingdings" panose="05000000000000000000" pitchFamily="2" charset="2"/>
              <a:buChar char="v"/>
            </a:pPr>
            <a:r>
              <a:rPr lang="ar-YE" sz="2800" dirty="0">
                <a:solidFill>
                  <a:schemeClr val="tx1">
                    <a:lumMod val="95000"/>
                    <a:lumOff val="5000"/>
                  </a:schemeClr>
                </a:solidFill>
                <a:latin typeface="Traditional Arabic" panose="02020603050405020304" pitchFamily="18" charset="-78"/>
                <a:cs typeface="Traditional Arabic" panose="02020603050405020304" pitchFamily="18" charset="-78"/>
              </a:rPr>
              <a:t>القسط الصافي هو الجزء من السعر الإجمالي المطلوب لتغطية الخسائر ونفقات تسوية الخسائر. يمكن تحديد القسط الصافي عن طريق قسمة مبلغ الخسائر ونفقات تسوية الخسائر على عدد وحدات التعرض.</a:t>
            </a:r>
            <a:endParaRPr lang="en-MY" sz="2800" dirty="0">
              <a:solidFill>
                <a:schemeClr val="tx1">
                  <a:lumMod val="95000"/>
                  <a:lumOff val="5000"/>
                </a:schemeClr>
              </a:solidFill>
              <a:latin typeface="Traditional Arabic" panose="02020603050405020304" pitchFamily="18" charset="-78"/>
              <a:cs typeface="Traditional Arabic" panose="02020603050405020304" pitchFamily="18" charset="-78"/>
            </a:endParaRPr>
          </a:p>
        </p:txBody>
      </p:sp>
    </p:spTree>
    <p:extLst>
      <p:ext uri="{BB962C8B-B14F-4D97-AF65-F5344CB8AC3E}">
        <p14:creationId xmlns:p14="http://schemas.microsoft.com/office/powerpoint/2010/main" val="4029749384"/>
      </p:ext>
    </p:extLst>
  </p:cSld>
  <p:clrMapOvr>
    <a:masterClrMapping/>
  </p:clrMapOvr>
  <mc:AlternateContent xmlns:mc="http://schemas.openxmlformats.org/markup-compatibility/2006" xmlns:p14="http://schemas.microsoft.com/office/powerpoint/2010/main">
    <mc:Choice Requires="p14">
      <p:transition spd="slow" p14:dur="2000" advTm="67921"/>
    </mc:Choice>
    <mc:Fallback xmlns="">
      <p:transition spd="slow" advTm="67921"/>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flipV="1">
            <a:off x="2626179" y="455181"/>
            <a:ext cx="90626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8C9C6905-96B6-3DD2-F43C-9F4FB4B473D7}"/>
              </a:ext>
            </a:extLst>
          </p:cNvPr>
          <p:cNvSpPr txBox="1"/>
          <p:nvPr/>
        </p:nvSpPr>
        <p:spPr>
          <a:xfrm>
            <a:off x="2760453" y="671316"/>
            <a:ext cx="8529201" cy="1200329"/>
          </a:xfrm>
          <a:prstGeom prst="rect">
            <a:avLst/>
          </a:prstGeom>
          <a:solidFill>
            <a:srgbClr val="009EDE"/>
          </a:solidFill>
        </p:spPr>
        <p:txBody>
          <a:bodyPr wrap="square" rtlCol="0">
            <a:spAutoFit/>
          </a:bodyPr>
          <a:lstStyle/>
          <a:p>
            <a:pPr algn="ctr"/>
            <a:r>
              <a:rPr lang="en-US" sz="3600" b="1" dirty="0">
                <a:solidFill>
                  <a:schemeClr val="bg1"/>
                </a:solidFill>
                <a:latin typeface="Alexandria" charset="0"/>
              </a:rPr>
              <a:t>Loss Ratio Method</a:t>
            </a:r>
            <a:endParaRPr lang="ar-YE" sz="3600" b="1" dirty="0">
              <a:solidFill>
                <a:schemeClr val="bg1"/>
              </a:solidFill>
              <a:latin typeface="Alexandria" charset="0"/>
            </a:endParaRPr>
          </a:p>
          <a:p>
            <a:pPr algn="ctr"/>
            <a:r>
              <a:rPr lang="ar-YE" sz="3600" b="1" dirty="0">
                <a:solidFill>
                  <a:schemeClr val="bg1"/>
                </a:solidFill>
                <a:latin typeface="Traditional Arabic" panose="02020603050405020304" pitchFamily="18" charset="-78"/>
                <a:cs typeface="Traditional Arabic" panose="02020603050405020304" pitchFamily="18" charset="-78"/>
              </a:rPr>
              <a:t>طريقة نسبة الخسارة</a:t>
            </a:r>
            <a:endParaRPr lang="en-US" sz="3600" b="1" dirty="0">
              <a:solidFill>
                <a:schemeClr val="bg1"/>
              </a:solidFill>
              <a:latin typeface="Traditional Arabic" panose="02020603050405020304" pitchFamily="18" charset="-78"/>
              <a:cs typeface="Traditional Arabic" panose="02020603050405020304" pitchFamily="18" charset="-78"/>
            </a:endParaRPr>
          </a:p>
        </p:txBody>
      </p:sp>
      <p:sp>
        <p:nvSpPr>
          <p:cNvPr id="8" name="TextBox 7">
            <a:extLst>
              <a:ext uri="{FF2B5EF4-FFF2-40B4-BE49-F238E27FC236}">
                <a16:creationId xmlns:a16="http://schemas.microsoft.com/office/drawing/2014/main" id="{97FC9F00-DED5-495E-289B-C8D3CB6342C4}"/>
              </a:ext>
            </a:extLst>
          </p:cNvPr>
          <p:cNvSpPr txBox="1"/>
          <p:nvPr/>
        </p:nvSpPr>
        <p:spPr>
          <a:xfrm>
            <a:off x="473924" y="2062510"/>
            <a:ext cx="11611519" cy="4289957"/>
          </a:xfrm>
          <a:prstGeom prst="rect">
            <a:avLst/>
          </a:prstGeom>
          <a:noFill/>
        </p:spPr>
        <p:txBody>
          <a:bodyPr wrap="square">
            <a:spAutoFit/>
          </a:bodyPr>
          <a:lstStyle/>
          <a:p>
            <a:pPr marL="342900" indent="-342900" algn="just">
              <a:lnSpc>
                <a:spcPct val="150000"/>
              </a:lnSpc>
              <a:buFont typeface="Wingdings" panose="05000000000000000000" pitchFamily="2" charset="2"/>
              <a:buChar char="v"/>
            </a:pPr>
            <a:r>
              <a:rPr lang="en-US" sz="2000" dirty="0">
                <a:solidFill>
                  <a:schemeClr val="tx1">
                    <a:lumMod val="95000"/>
                    <a:lumOff val="5000"/>
                  </a:schemeClr>
                </a:solidFill>
                <a:cs typeface="Tajawal ExtraBold" panose="00000800000000000000" pitchFamily="2" charset="-78"/>
              </a:rPr>
              <a:t>Under the loss ratio method, the actual loss ratio is compared with the expected loss ratio, and the rate is adjusted accordingly. The actual loss ratio is the ratio of incurred losses and loss-adjustment expenses to earned premiums.</a:t>
            </a:r>
            <a:endParaRPr lang="ar-YE" sz="2000" dirty="0">
              <a:solidFill>
                <a:schemeClr val="tx1">
                  <a:lumMod val="95000"/>
                  <a:lumOff val="5000"/>
                </a:schemeClr>
              </a:solidFill>
              <a:cs typeface="Tajawal ExtraBold" panose="00000800000000000000" pitchFamily="2" charset="-78"/>
            </a:endParaRPr>
          </a:p>
          <a:p>
            <a:pPr marL="342900" indent="-342900" algn="just">
              <a:lnSpc>
                <a:spcPct val="150000"/>
              </a:lnSpc>
              <a:buFont typeface="Wingdings" panose="05000000000000000000" pitchFamily="2" charset="2"/>
              <a:buChar char="v"/>
            </a:pPr>
            <a:r>
              <a:rPr lang="ar-YE" sz="2000" dirty="0">
                <a:solidFill>
                  <a:schemeClr val="tx1">
                    <a:lumMod val="95000"/>
                    <a:lumOff val="5000"/>
                  </a:schemeClr>
                </a:solidFill>
                <a:cs typeface="Tajawal ExtraBold" panose="00000800000000000000" pitchFamily="2" charset="-78"/>
              </a:rPr>
              <a:t> </a:t>
            </a:r>
            <a:r>
              <a:rPr lang="en-US" sz="2000" dirty="0">
                <a:solidFill>
                  <a:schemeClr val="tx1">
                    <a:lumMod val="95000"/>
                    <a:lumOff val="5000"/>
                  </a:schemeClr>
                </a:solidFill>
                <a:cs typeface="Tajawal ExtraBold" panose="00000800000000000000" pitchFamily="2" charset="-78"/>
              </a:rPr>
              <a:t>The expected loss ratio is</a:t>
            </a:r>
            <a:r>
              <a:rPr lang="ar-YE" sz="2000" dirty="0">
                <a:solidFill>
                  <a:schemeClr val="tx1">
                    <a:lumMod val="95000"/>
                    <a:lumOff val="5000"/>
                  </a:schemeClr>
                </a:solidFill>
                <a:cs typeface="Tajawal ExtraBold" panose="00000800000000000000" pitchFamily="2" charset="-78"/>
              </a:rPr>
              <a:t> </a:t>
            </a:r>
            <a:r>
              <a:rPr lang="en-US" sz="2000" dirty="0">
                <a:solidFill>
                  <a:schemeClr val="tx1">
                    <a:lumMod val="95000"/>
                    <a:lumOff val="5000"/>
                  </a:schemeClr>
                </a:solidFill>
                <a:cs typeface="Tajawal ExtraBold" panose="00000800000000000000" pitchFamily="2" charset="-78"/>
              </a:rPr>
              <a:t>the percentage of the premium that can be</a:t>
            </a:r>
            <a:r>
              <a:rPr lang="ar-YE" sz="2000" dirty="0">
                <a:solidFill>
                  <a:schemeClr val="tx1">
                    <a:lumMod val="95000"/>
                    <a:lumOff val="5000"/>
                  </a:schemeClr>
                </a:solidFill>
                <a:cs typeface="Tajawal ExtraBold" panose="00000800000000000000" pitchFamily="2" charset="-78"/>
              </a:rPr>
              <a:t> </a:t>
            </a:r>
            <a:r>
              <a:rPr lang="en-US" sz="2000" dirty="0">
                <a:solidFill>
                  <a:schemeClr val="tx1">
                    <a:lumMod val="95000"/>
                    <a:lumOff val="5000"/>
                  </a:schemeClr>
                </a:solidFill>
                <a:cs typeface="Tajawal ExtraBold" panose="00000800000000000000" pitchFamily="2" charset="-78"/>
              </a:rPr>
              <a:t>expected to be used to pay losses.</a:t>
            </a:r>
            <a:endParaRPr lang="ar-YE" sz="2000" dirty="0">
              <a:solidFill>
                <a:schemeClr val="tx1">
                  <a:lumMod val="95000"/>
                  <a:lumOff val="5000"/>
                </a:schemeClr>
              </a:solidFill>
              <a:cs typeface="Tajawal ExtraBold" panose="00000800000000000000" pitchFamily="2" charset="-78"/>
            </a:endParaRPr>
          </a:p>
          <a:p>
            <a:pPr marL="342900" indent="-342900" algn="just" rtl="1">
              <a:lnSpc>
                <a:spcPct val="150000"/>
              </a:lnSpc>
              <a:buFont typeface="Wingdings" panose="05000000000000000000" pitchFamily="2" charset="2"/>
              <a:buChar char="v"/>
            </a:pPr>
            <a:r>
              <a:rPr lang="ar-YE" sz="2800" dirty="0">
                <a:solidFill>
                  <a:schemeClr val="tx1">
                    <a:lumMod val="95000"/>
                    <a:lumOff val="5000"/>
                  </a:schemeClr>
                </a:solidFill>
                <a:latin typeface="Traditional Arabic" panose="02020603050405020304" pitchFamily="18" charset="-78"/>
                <a:cs typeface="Traditional Arabic" panose="02020603050405020304" pitchFamily="18" charset="-78"/>
              </a:rPr>
              <a:t>بموجب طريقة نسبة الخسارة، يتم مقارنة نسبة الخسارة الفعلية مع نسبة الخسارة المتوقعة، ويتم تعديل السعر وفقًا لذلك. نسبة الخسارة الفعلية هي نسبة الخسائر التي تم تكبدها ومصاريف تسوية الخسائر إلى الأقساط المكتسبة. أما نسبة الخسارة المتوقعة فهي النسبة المئوية من القسط التي يُتوقع استخدامها لدفع الخسائر.</a:t>
            </a:r>
          </a:p>
          <a:p>
            <a:pPr algn="just" rtl="1">
              <a:lnSpc>
                <a:spcPct val="150000"/>
              </a:lnSpc>
            </a:pPr>
            <a:r>
              <a:rPr lang="ar-YE" sz="2000" dirty="0">
                <a:solidFill>
                  <a:schemeClr val="tx1">
                    <a:lumMod val="95000"/>
                    <a:lumOff val="5000"/>
                  </a:schemeClr>
                </a:solidFill>
                <a:cs typeface="Tajawal ExtraBold" panose="00000800000000000000" pitchFamily="2" charset="-78"/>
              </a:rPr>
              <a:t> </a:t>
            </a:r>
            <a:endParaRPr lang="en-MY" sz="2000" dirty="0">
              <a:solidFill>
                <a:schemeClr val="tx1">
                  <a:lumMod val="95000"/>
                  <a:lumOff val="5000"/>
                </a:schemeClr>
              </a:solidFill>
              <a:cs typeface="Tajawal ExtraBold" panose="00000800000000000000" pitchFamily="2" charset="-78"/>
            </a:endParaRPr>
          </a:p>
        </p:txBody>
      </p:sp>
    </p:spTree>
    <p:extLst>
      <p:ext uri="{BB962C8B-B14F-4D97-AF65-F5344CB8AC3E}">
        <p14:creationId xmlns:p14="http://schemas.microsoft.com/office/powerpoint/2010/main" val="2342860124"/>
      </p:ext>
    </p:extLst>
  </p:cSld>
  <p:clrMapOvr>
    <a:masterClrMapping/>
  </p:clrMapOvr>
  <mc:AlternateContent xmlns:mc="http://schemas.openxmlformats.org/markup-compatibility/2006" xmlns:p14="http://schemas.microsoft.com/office/powerpoint/2010/main">
    <mc:Choice Requires="p14">
      <p:transition spd="slow" p14:dur="2000" advTm="82040"/>
    </mc:Choice>
    <mc:Fallback xmlns="">
      <p:transition spd="slow" advTm="82040"/>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flipV="1">
            <a:off x="2626179" y="455181"/>
            <a:ext cx="9261022"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8C9C6905-96B6-3DD2-F43C-9F4FB4B473D7}"/>
              </a:ext>
            </a:extLst>
          </p:cNvPr>
          <p:cNvSpPr txBox="1"/>
          <p:nvPr/>
        </p:nvSpPr>
        <p:spPr>
          <a:xfrm>
            <a:off x="2760453" y="555704"/>
            <a:ext cx="9126748" cy="1138773"/>
          </a:xfrm>
          <a:prstGeom prst="rect">
            <a:avLst/>
          </a:prstGeom>
          <a:solidFill>
            <a:srgbClr val="009EDE"/>
          </a:solidFill>
        </p:spPr>
        <p:txBody>
          <a:bodyPr wrap="square" rtlCol="0">
            <a:spAutoFit/>
          </a:bodyPr>
          <a:lstStyle/>
          <a:p>
            <a:pPr algn="ctr"/>
            <a:r>
              <a:rPr lang="en-US" sz="3400" b="1" dirty="0">
                <a:solidFill>
                  <a:schemeClr val="bg1"/>
                </a:solidFill>
                <a:latin typeface="Alexandria" charset="0"/>
              </a:rPr>
              <a:t>Merit Rating</a:t>
            </a:r>
            <a:endParaRPr lang="ar-YE" sz="3400" b="1" dirty="0">
              <a:solidFill>
                <a:schemeClr val="bg1"/>
              </a:solidFill>
              <a:latin typeface="Alexandria" charset="0"/>
            </a:endParaRPr>
          </a:p>
          <a:p>
            <a:pPr algn="ctr"/>
            <a:r>
              <a:rPr lang="ar-YE" sz="3400" b="1" dirty="0">
                <a:solidFill>
                  <a:schemeClr val="bg1"/>
                </a:solidFill>
                <a:latin typeface="Traditional Arabic" panose="02020603050405020304" pitchFamily="18" charset="-78"/>
                <a:cs typeface="Traditional Arabic" panose="02020603050405020304" pitchFamily="18" charset="-78"/>
              </a:rPr>
              <a:t>التسعير الإستحقاقي ( على أساس الكفاءة )</a:t>
            </a:r>
            <a:r>
              <a:rPr lang="en-US" sz="3400" b="1" dirty="0">
                <a:solidFill>
                  <a:schemeClr val="bg1"/>
                </a:solidFill>
                <a:latin typeface="Traditional Arabic" panose="02020603050405020304" pitchFamily="18" charset="-78"/>
                <a:cs typeface="Traditional Arabic" panose="02020603050405020304" pitchFamily="18" charset="-78"/>
              </a:rPr>
              <a:t> </a:t>
            </a:r>
          </a:p>
        </p:txBody>
      </p:sp>
      <p:sp>
        <p:nvSpPr>
          <p:cNvPr id="8" name="TextBox 7">
            <a:extLst>
              <a:ext uri="{FF2B5EF4-FFF2-40B4-BE49-F238E27FC236}">
                <a16:creationId xmlns:a16="http://schemas.microsoft.com/office/drawing/2014/main" id="{97FC9F00-DED5-495E-289B-C8D3CB6342C4}"/>
              </a:ext>
            </a:extLst>
          </p:cNvPr>
          <p:cNvSpPr txBox="1"/>
          <p:nvPr/>
        </p:nvSpPr>
        <p:spPr>
          <a:xfrm>
            <a:off x="180431" y="1657520"/>
            <a:ext cx="6279214" cy="5120954"/>
          </a:xfrm>
          <a:prstGeom prst="rect">
            <a:avLst/>
          </a:prstGeom>
          <a:noFill/>
        </p:spPr>
        <p:txBody>
          <a:bodyPr wrap="square">
            <a:spAutoFit/>
          </a:bodyPr>
          <a:lstStyle/>
          <a:p>
            <a:pPr marL="342900" indent="-342900" algn="just">
              <a:lnSpc>
                <a:spcPct val="150000"/>
              </a:lnSpc>
              <a:buFont typeface="Wingdings" panose="05000000000000000000" pitchFamily="2" charset="2"/>
              <a:buChar char="v"/>
            </a:pPr>
            <a:r>
              <a:rPr lang="en-US" sz="2000" dirty="0">
                <a:solidFill>
                  <a:schemeClr val="tx1">
                    <a:lumMod val="95000"/>
                    <a:lumOff val="5000"/>
                  </a:schemeClr>
                </a:solidFill>
                <a:cs typeface="Tajawal ExtraBold" panose="00000800000000000000" pitchFamily="2" charset="-78"/>
              </a:rPr>
              <a:t>The third principal type of rating in</a:t>
            </a:r>
            <a:r>
              <a:rPr lang="ar-YE" sz="2000" dirty="0">
                <a:solidFill>
                  <a:schemeClr val="tx1">
                    <a:lumMod val="95000"/>
                    <a:lumOff val="5000"/>
                  </a:schemeClr>
                </a:solidFill>
                <a:cs typeface="Tajawal ExtraBold" panose="00000800000000000000" pitchFamily="2" charset="-78"/>
              </a:rPr>
              <a:t> </a:t>
            </a:r>
            <a:r>
              <a:rPr lang="en-US" sz="2000" dirty="0">
                <a:solidFill>
                  <a:schemeClr val="tx1">
                    <a:lumMod val="95000"/>
                    <a:lumOff val="5000"/>
                  </a:schemeClr>
                </a:solidFill>
                <a:cs typeface="Tajawal ExtraBold" panose="00000800000000000000" pitchFamily="2" charset="-78"/>
              </a:rPr>
              <a:t>property-casualty insurance is merit rating. Merit</a:t>
            </a:r>
            <a:r>
              <a:rPr lang="ar-YE" sz="2000" dirty="0">
                <a:solidFill>
                  <a:schemeClr val="tx1">
                    <a:lumMod val="95000"/>
                    <a:lumOff val="5000"/>
                  </a:schemeClr>
                </a:solidFill>
                <a:cs typeface="Tajawal ExtraBold" panose="00000800000000000000" pitchFamily="2" charset="-78"/>
              </a:rPr>
              <a:t> </a:t>
            </a:r>
            <a:r>
              <a:rPr lang="en-US" sz="2000" dirty="0">
                <a:solidFill>
                  <a:schemeClr val="tx1">
                    <a:lumMod val="95000"/>
                    <a:lumOff val="5000"/>
                  </a:schemeClr>
                </a:solidFill>
                <a:cs typeface="Tajawal ExtraBold" panose="00000800000000000000" pitchFamily="2" charset="-78"/>
              </a:rPr>
              <a:t>rating is a rating plan by which class rates (manual</a:t>
            </a:r>
            <a:r>
              <a:rPr lang="ar-YE" sz="2000" dirty="0">
                <a:solidFill>
                  <a:schemeClr val="tx1">
                    <a:lumMod val="95000"/>
                    <a:lumOff val="5000"/>
                  </a:schemeClr>
                </a:solidFill>
                <a:cs typeface="Tajawal ExtraBold" panose="00000800000000000000" pitchFamily="2" charset="-78"/>
              </a:rPr>
              <a:t> </a:t>
            </a:r>
            <a:r>
              <a:rPr lang="en-US" sz="2000" dirty="0">
                <a:solidFill>
                  <a:schemeClr val="tx1">
                    <a:lumMod val="95000"/>
                    <a:lumOff val="5000"/>
                  </a:schemeClr>
                </a:solidFill>
                <a:cs typeface="Tajawal ExtraBold" panose="00000800000000000000" pitchFamily="2" charset="-78"/>
              </a:rPr>
              <a:t>rates) are adjusted upward or downward based on</a:t>
            </a:r>
            <a:r>
              <a:rPr lang="ar-YE" sz="2000" dirty="0">
                <a:solidFill>
                  <a:schemeClr val="tx1">
                    <a:lumMod val="95000"/>
                    <a:lumOff val="5000"/>
                  </a:schemeClr>
                </a:solidFill>
                <a:cs typeface="Tajawal ExtraBold" panose="00000800000000000000" pitchFamily="2" charset="-78"/>
              </a:rPr>
              <a:t> </a:t>
            </a:r>
            <a:r>
              <a:rPr lang="en-US" sz="2000" dirty="0">
                <a:solidFill>
                  <a:schemeClr val="tx1">
                    <a:lumMod val="95000"/>
                    <a:lumOff val="5000"/>
                  </a:schemeClr>
                </a:solidFill>
                <a:cs typeface="Tajawal ExtraBold" panose="00000800000000000000" pitchFamily="2" charset="-78"/>
              </a:rPr>
              <a:t>individual loss experience. Merit rating is based on</a:t>
            </a:r>
            <a:r>
              <a:rPr lang="ar-YE" sz="2000" dirty="0">
                <a:solidFill>
                  <a:schemeClr val="tx1">
                    <a:lumMod val="95000"/>
                    <a:lumOff val="5000"/>
                  </a:schemeClr>
                </a:solidFill>
                <a:cs typeface="Tajawal ExtraBold" panose="00000800000000000000" pitchFamily="2" charset="-78"/>
              </a:rPr>
              <a:t> </a:t>
            </a:r>
            <a:r>
              <a:rPr lang="en-US" sz="2000" dirty="0">
                <a:solidFill>
                  <a:schemeClr val="tx1">
                    <a:lumMod val="95000"/>
                    <a:lumOff val="5000"/>
                  </a:schemeClr>
                </a:solidFill>
                <a:cs typeface="Tajawal ExtraBold" panose="00000800000000000000" pitchFamily="2" charset="-78"/>
              </a:rPr>
              <a:t>the assumption that the loss experience of a particular</a:t>
            </a:r>
            <a:r>
              <a:rPr lang="ar-YE" sz="2000" dirty="0">
                <a:solidFill>
                  <a:schemeClr val="tx1">
                    <a:lumMod val="95000"/>
                    <a:lumOff val="5000"/>
                  </a:schemeClr>
                </a:solidFill>
                <a:cs typeface="Tajawal ExtraBold" panose="00000800000000000000" pitchFamily="2" charset="-78"/>
              </a:rPr>
              <a:t> </a:t>
            </a:r>
            <a:r>
              <a:rPr lang="en-US" sz="2000" dirty="0">
                <a:solidFill>
                  <a:schemeClr val="tx1">
                    <a:lumMod val="95000"/>
                    <a:lumOff val="5000"/>
                  </a:schemeClr>
                </a:solidFill>
                <a:cs typeface="Tajawal ExtraBold" panose="00000800000000000000" pitchFamily="2" charset="-78"/>
              </a:rPr>
              <a:t>insured will differ substantially from the loss</a:t>
            </a:r>
            <a:r>
              <a:rPr lang="ar-YE" sz="2000" dirty="0">
                <a:solidFill>
                  <a:schemeClr val="tx1">
                    <a:lumMod val="95000"/>
                    <a:lumOff val="5000"/>
                  </a:schemeClr>
                </a:solidFill>
                <a:cs typeface="Tajawal ExtraBold" panose="00000800000000000000" pitchFamily="2" charset="-78"/>
              </a:rPr>
              <a:t> </a:t>
            </a:r>
            <a:r>
              <a:rPr lang="en-US" sz="2000" dirty="0">
                <a:solidFill>
                  <a:schemeClr val="tx1">
                    <a:lumMod val="95000"/>
                    <a:lumOff val="5000"/>
                  </a:schemeClr>
                </a:solidFill>
                <a:cs typeface="Tajawal ExtraBold" panose="00000800000000000000" pitchFamily="2" charset="-78"/>
              </a:rPr>
              <a:t>experience of other insureds. Thus, class rates are</a:t>
            </a:r>
            <a:r>
              <a:rPr lang="ar-YE" sz="2000" dirty="0">
                <a:solidFill>
                  <a:schemeClr val="tx1">
                    <a:lumMod val="95000"/>
                    <a:lumOff val="5000"/>
                  </a:schemeClr>
                </a:solidFill>
                <a:cs typeface="Tajawal ExtraBold" panose="00000800000000000000" pitchFamily="2" charset="-78"/>
              </a:rPr>
              <a:t> </a:t>
            </a:r>
            <a:r>
              <a:rPr lang="en-US" sz="2000" dirty="0">
                <a:solidFill>
                  <a:schemeClr val="tx1">
                    <a:lumMod val="95000"/>
                    <a:lumOff val="5000"/>
                  </a:schemeClr>
                </a:solidFill>
                <a:cs typeface="Tajawal ExtraBold" panose="00000800000000000000" pitchFamily="2" charset="-78"/>
              </a:rPr>
              <a:t>modified upward or downward depending on individual</a:t>
            </a:r>
            <a:r>
              <a:rPr lang="ar-YE" sz="2000" dirty="0">
                <a:solidFill>
                  <a:schemeClr val="tx1">
                    <a:lumMod val="95000"/>
                    <a:lumOff val="5000"/>
                  </a:schemeClr>
                </a:solidFill>
                <a:cs typeface="Tajawal ExtraBold" panose="00000800000000000000" pitchFamily="2" charset="-78"/>
              </a:rPr>
              <a:t> </a:t>
            </a:r>
            <a:r>
              <a:rPr lang="en-US" sz="2000" dirty="0">
                <a:solidFill>
                  <a:schemeClr val="tx1">
                    <a:lumMod val="95000"/>
                    <a:lumOff val="5000"/>
                  </a:schemeClr>
                </a:solidFill>
                <a:cs typeface="Tajawal ExtraBold" panose="00000800000000000000" pitchFamily="2" charset="-78"/>
              </a:rPr>
              <a:t>loss experience. </a:t>
            </a:r>
            <a:r>
              <a:rPr lang="en-US" sz="2000" dirty="0">
                <a:solidFill>
                  <a:srgbClr val="00AEEF"/>
                </a:solidFill>
                <a:cs typeface="Tajawal ExtraBold" panose="00000800000000000000" pitchFamily="2" charset="-78"/>
              </a:rPr>
              <a:t>There are three types of merit</a:t>
            </a:r>
            <a:r>
              <a:rPr lang="ar-YE" sz="2000" dirty="0">
                <a:solidFill>
                  <a:srgbClr val="00AEEF"/>
                </a:solidFill>
                <a:cs typeface="Tajawal ExtraBold" panose="00000800000000000000" pitchFamily="2" charset="-78"/>
              </a:rPr>
              <a:t> </a:t>
            </a:r>
            <a:r>
              <a:rPr lang="en-US" sz="2000" dirty="0">
                <a:solidFill>
                  <a:srgbClr val="00AEEF"/>
                </a:solidFill>
                <a:cs typeface="Tajawal ExtraBold" panose="00000800000000000000" pitchFamily="2" charset="-78"/>
              </a:rPr>
              <a:t>rating plans: schedule rating, experience rating, and</a:t>
            </a:r>
            <a:r>
              <a:rPr lang="ar-YE" sz="2000" dirty="0">
                <a:solidFill>
                  <a:srgbClr val="00AEEF"/>
                </a:solidFill>
                <a:cs typeface="Tajawal ExtraBold" panose="00000800000000000000" pitchFamily="2" charset="-78"/>
              </a:rPr>
              <a:t> </a:t>
            </a:r>
            <a:r>
              <a:rPr lang="en-US" sz="2000" dirty="0">
                <a:solidFill>
                  <a:srgbClr val="00AEEF"/>
                </a:solidFill>
                <a:cs typeface="Tajawal ExtraBold" panose="00000800000000000000" pitchFamily="2" charset="-78"/>
              </a:rPr>
              <a:t>retrospective rating.</a:t>
            </a:r>
            <a:endParaRPr lang="en-MY" sz="2000" dirty="0">
              <a:solidFill>
                <a:srgbClr val="00AEEF"/>
              </a:solidFill>
              <a:cs typeface="Tajawal ExtraBold" panose="00000800000000000000" pitchFamily="2" charset="-78"/>
            </a:endParaRPr>
          </a:p>
        </p:txBody>
      </p:sp>
      <p:sp>
        <p:nvSpPr>
          <p:cNvPr id="10" name="TextBox 9">
            <a:extLst>
              <a:ext uri="{FF2B5EF4-FFF2-40B4-BE49-F238E27FC236}">
                <a16:creationId xmlns:a16="http://schemas.microsoft.com/office/drawing/2014/main" id="{5AC93440-9357-D7E9-44A5-8ED3E159AAAE}"/>
              </a:ext>
            </a:extLst>
          </p:cNvPr>
          <p:cNvSpPr txBox="1"/>
          <p:nvPr/>
        </p:nvSpPr>
        <p:spPr>
          <a:xfrm>
            <a:off x="6459645" y="1901091"/>
            <a:ext cx="5427556" cy="4832092"/>
          </a:xfrm>
          <a:prstGeom prst="rect">
            <a:avLst/>
          </a:prstGeom>
          <a:noFill/>
        </p:spPr>
        <p:txBody>
          <a:bodyPr wrap="square">
            <a:spAutoFit/>
          </a:bodyPr>
          <a:lstStyle/>
          <a:p>
            <a:pPr algn="r" rtl="1"/>
            <a:r>
              <a:rPr lang="ar-YE" sz="2800" dirty="0">
                <a:latin typeface="Traditional Arabic" panose="02020603050405020304" pitchFamily="18" charset="-78"/>
                <a:cs typeface="Traditional Arabic" panose="02020603050405020304" pitchFamily="18" charset="-78"/>
              </a:rPr>
              <a:t>النوع الثالث الرئيسي من التسعير في التأمين على الممتلكات والحوادث هو التسعير الإستحقاقي . التسعير الإستحقاقي  هو خطة تسعير يتم بموجبها تعديل أسعار الفئات (الأسعار اليدوية) صعودًا أو هبوطًا بناءً على تجربة الخسائر الفردية. يعتمد التسعير الإستحقاقي على الافتراض بأن تجربة الخسائر للمؤمن عليه المعين ستختلف بشكل كبير عن تجربة الخسائر للمؤمن عليهم الآخرين. وبالتالي، يتم تعديل أسعار الفئات صعودًا أو هبوطًا بناءً على تجربة الخسائر الفردية. هناك ثلاثة أنواع من خطط التسعير الإستحقاقي : قائمة الأسعار المجدولة ، التسعير بناء على الخبرة، والتسعير بأثر رجعي.</a:t>
            </a:r>
            <a:endParaRPr lang="en-MY" sz="2800" dirty="0">
              <a:latin typeface="Traditional Arabic" panose="02020603050405020304" pitchFamily="18" charset="-78"/>
              <a:cs typeface="Traditional Arabic" panose="02020603050405020304" pitchFamily="18" charset="-78"/>
            </a:endParaRPr>
          </a:p>
        </p:txBody>
      </p:sp>
    </p:spTree>
    <p:extLst>
      <p:ext uri="{BB962C8B-B14F-4D97-AF65-F5344CB8AC3E}">
        <p14:creationId xmlns:p14="http://schemas.microsoft.com/office/powerpoint/2010/main" val="2869021634"/>
      </p:ext>
    </p:extLst>
  </p:cSld>
  <p:clrMapOvr>
    <a:masterClrMapping/>
  </p:clrMapOvr>
  <mc:AlternateContent xmlns:mc="http://schemas.openxmlformats.org/markup-compatibility/2006" xmlns:p14="http://schemas.microsoft.com/office/powerpoint/2010/main">
    <mc:Choice Requires="p14">
      <p:transition spd="slow" p14:dur="2000" advTm="63982"/>
    </mc:Choice>
    <mc:Fallback xmlns="">
      <p:transition spd="slow" advTm="63982"/>
    </mc:Fallback>
  </mc:AlternateContent>
  <p:extLst>
    <p:ext uri="{3A86A75C-4F4B-4683-9AE1-C65F6400EC91}">
      <p14:laserTraceLst xmlns:p14="http://schemas.microsoft.com/office/powerpoint/2010/main">
        <p14:tracePtLst>
          <p14:tracePt t="490" x="3727450" y="6235700"/>
          <p14:tracePt t="685" x="3228975" y="6611938"/>
          <p14:tracePt t="697" x="3432175" y="6323013"/>
          <p14:tracePt t="714" x="4027488" y="5583238"/>
          <p14:tracePt t="731" x="4613275" y="4802188"/>
          <p14:tracePt t="747" x="4978400" y="4275138"/>
          <p14:tracePt t="764" x="5343525" y="3824288"/>
          <p14:tracePt t="781" x="5599113" y="3509963"/>
          <p14:tracePt t="783" x="5692775" y="3416300"/>
          <p14:tracePt t="799" x="5895975" y="3238500"/>
          <p14:tracePt t="814" x="6065838" y="3051175"/>
          <p14:tracePt t="831" x="6159500" y="2965450"/>
          <p14:tracePt t="849" x="6210300" y="2906713"/>
          <p14:tracePt t="864" x="6245225" y="2881313"/>
          <p14:tracePt t="882" x="6261100" y="2846388"/>
          <p14:tracePt t="901" x="6270625" y="2846388"/>
          <p14:tracePt t="981" x="6270625" y="2830513"/>
          <p14:tracePt t="989" x="6270625" y="2813050"/>
          <p14:tracePt t="998" x="6270625" y="2795588"/>
          <p14:tracePt t="1014" x="6270625" y="2778125"/>
          <p14:tracePt t="1230" x="6270625" y="2770188"/>
          <p14:tracePt t="1245" x="6253163" y="2762250"/>
          <p14:tracePt t="1254" x="6245225" y="2762250"/>
          <p14:tracePt t="1294" x="6235700" y="2762250"/>
          <p14:tracePt t="1301" x="6210300" y="2762250"/>
          <p14:tracePt t="1315" x="6194425" y="2762250"/>
          <p14:tracePt t="1330" x="6100763" y="2752725"/>
          <p14:tracePt t="1347" x="6024563" y="2744788"/>
          <p14:tracePt t="1364" x="5956300" y="2736850"/>
          <p14:tracePt t="1382" x="5862638" y="2711450"/>
          <p14:tracePt t="1397" x="5827713" y="2693988"/>
          <p14:tracePt t="1414" x="5751513" y="2660650"/>
          <p14:tracePt t="1430" x="5735638" y="2643188"/>
          <p14:tracePt t="1447" x="5718175" y="2633663"/>
          <p14:tracePt t="1464" x="5708650" y="2625725"/>
          <p14:tracePt t="1480" x="5700713" y="2617788"/>
          <p14:tracePt t="1497" x="5683250" y="2617788"/>
          <p14:tracePt t="1514" x="5675313" y="2617788"/>
          <p14:tracePt t="1530" x="5675313" y="2608263"/>
          <p14:tracePt t="1574" x="5657850" y="2608263"/>
          <p14:tracePt t="1582" x="5649913" y="2608263"/>
          <p14:tracePt t="1590" x="5641975" y="2600325"/>
          <p14:tracePt t="1617" x="5624513" y="2600325"/>
          <p14:tracePt t="1637" x="5616575" y="2600325"/>
          <p14:tracePt t="1662" x="5607050" y="2600325"/>
          <p14:tracePt t="1677" x="5599113" y="2600325"/>
          <p14:tracePt t="1685" x="5591175" y="2600325"/>
          <p14:tracePt t="1697" x="5581650" y="2600325"/>
          <p14:tracePt t="1714" x="5565775" y="2592388"/>
          <p14:tracePt t="1735" x="5548313" y="2592388"/>
          <p14:tracePt t="2175" x="5522913" y="2592388"/>
          <p14:tracePt t="2181" x="5513388" y="2592388"/>
          <p14:tracePt t="2197" x="5513388" y="2582863"/>
          <p14:tracePt t="2285" x="5505450" y="2574925"/>
          <p14:tracePt t="2294" x="5497513" y="2574925"/>
          <p14:tracePt t="2301" x="5487988" y="2574925"/>
          <p14:tracePt t="2315" x="5480050" y="2574925"/>
          <p14:tracePt t="2330" x="5472113" y="2566988"/>
          <p14:tracePt t="2346" x="5437188" y="2566988"/>
          <p14:tracePt t="2363" x="5411788" y="2557463"/>
          <p14:tracePt t="2380" x="5360988" y="2541588"/>
          <p14:tracePt t="2382" x="5343525" y="2532063"/>
          <p14:tracePt t="2397" x="5335588" y="2532063"/>
          <p14:tracePt t="2414" x="5318125" y="2532063"/>
          <p14:tracePt t="2430" x="5310188" y="2524125"/>
          <p14:tracePt t="2477" x="5284788" y="2524125"/>
          <p14:tracePt t="2485" x="5276850" y="2524125"/>
          <p14:tracePt t="2502" x="5241925" y="2506663"/>
          <p14:tracePt t="2513" x="5233988" y="2498725"/>
          <p14:tracePt t="2531" x="5191125" y="2481263"/>
          <p14:tracePt t="2533" x="5157788" y="2473325"/>
          <p14:tracePt t="2547" x="5132388" y="2455863"/>
          <p14:tracePt t="2563" x="5089525" y="2447925"/>
          <p14:tracePt t="2580" x="5029200" y="2405063"/>
          <p14:tracePt t="2598" x="4970463" y="2371725"/>
          <p14:tracePt t="2614" x="4927600" y="2354263"/>
          <p14:tracePt t="2630" x="4910138" y="2336800"/>
          <p14:tracePt t="2647" x="4902200" y="2328863"/>
          <p14:tracePt t="2663" x="4868863" y="2293938"/>
          <p14:tracePt t="2680" x="4843463" y="2260600"/>
          <p14:tracePt t="2697" x="4818063" y="2235200"/>
          <p14:tracePt t="2714" x="4783138" y="2200275"/>
          <p14:tracePt t="2730" x="4783138" y="2192338"/>
          <p14:tracePt t="3197" x="4783138" y="2184400"/>
          <p14:tracePt t="3205" x="4783138" y="2174875"/>
          <p14:tracePt t="3302" x="4783138" y="2166938"/>
          <p14:tracePt t="3470" x="4791075" y="2159000"/>
          <p14:tracePt t="3494" x="4800600" y="2149475"/>
          <p14:tracePt t="3502" x="4808538" y="2149475"/>
          <p14:tracePt t="3525" x="4818063" y="2149475"/>
          <p14:tracePt t="3822" x="4826000" y="2141538"/>
          <p14:tracePt t="3830" x="4833938" y="2133600"/>
          <p14:tracePt t="3965" x="4843463" y="2133600"/>
          <p14:tracePt t="3974" x="4851400" y="2133600"/>
          <p14:tracePt t="3981" x="4868863" y="2133600"/>
          <p14:tracePt t="3997" x="4876800" y="2133600"/>
          <p14:tracePt t="4000" x="4884738" y="2133600"/>
          <p14:tracePt t="4015" x="4910138" y="2133600"/>
          <p14:tracePt t="4030" x="4919663" y="2133600"/>
          <p14:tracePt t="4032" x="4935538" y="2133600"/>
          <p14:tracePt t="4046" x="4945063" y="2133600"/>
          <p14:tracePt t="4065" x="4970463" y="2133600"/>
          <p14:tracePt t="4079" x="5013325" y="2133600"/>
          <p14:tracePt t="4096" x="5106988" y="2124075"/>
          <p14:tracePt t="4113" x="5208588" y="2124075"/>
          <p14:tracePt t="4130" x="5353050" y="2124075"/>
          <p14:tracePt t="4146" x="5429250" y="2124075"/>
          <p14:tracePt t="4164" x="5538788" y="2124075"/>
          <p14:tracePt t="4179" x="5565775" y="2124075"/>
          <p14:tracePt t="4196" x="5675313" y="2124075"/>
          <p14:tracePt t="4197" x="5735638" y="2124075"/>
          <p14:tracePt t="4214" x="5888038" y="2124075"/>
          <p14:tracePt t="4229" x="5946775" y="2124075"/>
          <p14:tracePt t="4232" x="6032500" y="2124075"/>
          <p14:tracePt t="4246" x="6151563" y="2124075"/>
          <p14:tracePt t="4262" x="6253163" y="2124075"/>
          <p14:tracePt t="4279" x="6321425" y="2124075"/>
          <p14:tracePt t="4295" x="6415088" y="2124075"/>
          <p14:tracePt t="4314" x="6550025" y="2124075"/>
          <p14:tracePt t="4329" x="6653213" y="2124075"/>
          <p14:tracePt t="4346" x="6729413" y="2124075"/>
          <p14:tracePt t="4363" x="6762750" y="2124075"/>
          <p14:tracePt t="4365" x="6780213" y="2124075"/>
          <p14:tracePt t="4379" x="6797675" y="2124075"/>
          <p14:tracePt t="4397" x="6805613" y="2124075"/>
          <p14:tracePt t="4421" x="6813550" y="2124075"/>
          <p14:tracePt t="4430" x="6823075" y="2124075"/>
          <p14:tracePt t="4447" x="6831013" y="2124075"/>
          <p14:tracePt t="4464" x="6838950" y="2124075"/>
          <p14:tracePt t="5302" x="6831013" y="2124075"/>
          <p14:tracePt t="5325" x="6813550" y="2124075"/>
          <p14:tracePt t="5334" x="6805613" y="2124075"/>
          <p14:tracePt t="5350" x="6797675" y="2124075"/>
          <p14:tracePt t="5365" x="6780213" y="2124075"/>
          <p14:tracePt t="5430" x="6770688" y="2124075"/>
          <p14:tracePt t="5437" x="6762750" y="2124075"/>
          <p14:tracePt t="5446" x="6754813" y="2124075"/>
          <p14:tracePt t="5464" x="6745288" y="2124075"/>
          <p14:tracePt t="5479" x="6737350" y="2124075"/>
          <p14:tracePt t="5495" x="6711950" y="2124075"/>
          <p14:tracePt t="5512" x="6704013" y="2124075"/>
          <p14:tracePt t="5529" x="6686550" y="2124075"/>
          <p14:tracePt t="5545" x="6669088" y="2124075"/>
          <p14:tracePt t="5581" x="6643688" y="2133600"/>
          <p14:tracePt t="5597" x="6635750" y="2133600"/>
          <p14:tracePt t="5612" x="6618288" y="2141538"/>
          <p14:tracePt t="5629" x="6610350" y="2141538"/>
          <p14:tracePt t="5685" x="6600825" y="2149475"/>
          <p14:tracePt t="5701" x="6592888" y="2149475"/>
          <p14:tracePt t="5709" x="6584950" y="2149475"/>
          <p14:tracePt t="5717" x="6575425" y="2159000"/>
          <p14:tracePt t="5730" x="6567488" y="2159000"/>
          <p14:tracePt t="5734" x="6559550" y="2159000"/>
          <p14:tracePt t="5745" x="6542088" y="2159000"/>
          <p14:tracePt t="5762" x="6516688" y="2166938"/>
          <p14:tracePt t="5779" x="6491288" y="2166938"/>
          <p14:tracePt t="5795" x="6473825" y="2174875"/>
          <p14:tracePt t="5813" x="6423025" y="2174875"/>
          <p14:tracePt t="5830" x="6415088" y="2174875"/>
          <p14:tracePt t="5845" x="6405563" y="2174875"/>
          <p14:tracePt t="5864" x="6372225" y="2174875"/>
          <p14:tracePt t="5879" x="6346825" y="2174875"/>
          <p14:tracePt t="5895" x="6321425" y="2174875"/>
          <p14:tracePt t="5913" x="6278563" y="2174875"/>
          <p14:tracePt t="5929" x="6245225" y="2174875"/>
          <p14:tracePt t="5945" x="6210300" y="2174875"/>
          <p14:tracePt t="5963" x="6159500" y="2184400"/>
          <p14:tracePt t="5979" x="6116638" y="2184400"/>
          <p14:tracePt t="5998" x="6057900" y="2192338"/>
          <p14:tracePt t="6012" x="6024563" y="2200275"/>
          <p14:tracePt t="6029" x="5989638" y="2200275"/>
          <p14:tracePt t="6045" x="5938838" y="2209800"/>
          <p14:tracePt t="6063" x="5895975" y="2217738"/>
          <p14:tracePt t="6078" x="5862638" y="2217738"/>
          <p14:tracePt t="6096" x="5827713" y="2235200"/>
          <p14:tracePt t="6112" x="5794375" y="2235200"/>
          <p14:tracePt t="6129" x="5761038" y="2235200"/>
          <p14:tracePt t="6145" x="5718175" y="2235200"/>
          <p14:tracePt t="6162" x="5683250" y="2235200"/>
          <p14:tracePt t="6179" x="5657850" y="2235200"/>
          <p14:tracePt t="6195" x="5641975" y="2235200"/>
          <p14:tracePt t="6213" x="5624513" y="2235200"/>
          <p14:tracePt t="6301" x="5616575" y="2235200"/>
          <p14:tracePt t="6317" x="5599113" y="2243138"/>
          <p14:tracePt t="6333" x="5591175" y="2243138"/>
          <p14:tracePt t="6350" x="5581650" y="2243138"/>
          <p14:tracePt t="6366" x="5565775" y="2243138"/>
          <p14:tracePt t="6405" x="5556250" y="2243138"/>
          <p14:tracePt t="6414" x="5548313" y="2243138"/>
          <p14:tracePt t="6470" x="5538788" y="2243138"/>
          <p14:tracePt t="6478" x="5530850" y="2243138"/>
          <p14:tracePt t="6502" x="5522913" y="2243138"/>
          <p14:tracePt t="6518" x="5513388" y="2243138"/>
          <p14:tracePt t="6526" x="5497513" y="2252663"/>
          <p14:tracePt t="6551" x="5480050" y="2268538"/>
          <p14:tracePt t="6597" x="5462588" y="2278063"/>
          <p14:tracePt t="6622" x="5454650" y="2278063"/>
          <p14:tracePt t="6637" x="5446713" y="2286000"/>
          <p14:tracePt t="6654" x="5437188" y="2286000"/>
          <p14:tracePt t="6663" x="5421313" y="2286000"/>
          <p14:tracePt t="6685" x="5403850" y="2303463"/>
          <p14:tracePt t="6694" x="5394325" y="2303463"/>
          <p14:tracePt t="6709" x="5386388" y="2303463"/>
          <p14:tracePt t="6717" x="5378450" y="2311400"/>
          <p14:tracePt t="6742" x="5368925" y="2311400"/>
          <p14:tracePt t="6749" x="5360988" y="2311400"/>
          <p14:tracePt t="6761" x="5353050" y="2311400"/>
          <p14:tracePt t="6781" x="5343525" y="2319338"/>
          <p14:tracePt t="6795" x="5335588" y="2319338"/>
          <p14:tracePt t="6812" x="5327650" y="2319338"/>
          <p14:tracePt t="6885" x="5318125" y="2319338"/>
          <p14:tracePt t="6894" x="5310188" y="2319338"/>
          <p14:tracePt t="6957" x="5302250" y="2319338"/>
          <p14:tracePt t="6973" x="5292725" y="2319338"/>
          <p14:tracePt t="6990" x="5284788" y="2319338"/>
          <p14:tracePt t="6998" x="5276850" y="2319338"/>
          <p14:tracePt t="7013" x="5267325" y="2319338"/>
          <p14:tracePt t="7031" x="5259388" y="2319338"/>
          <p14:tracePt t="7086" x="5241925" y="2319338"/>
          <p14:tracePt t="7205" x="5233988" y="2319338"/>
          <p14:tracePt t="7909" x="5216525" y="2319338"/>
          <p14:tracePt t="7917" x="5208588" y="2319338"/>
          <p14:tracePt t="7941" x="5199063" y="2319338"/>
          <p14:tracePt t="7960" x="5191125" y="2319338"/>
          <p14:tracePt t="8080" x="5183188" y="2319338"/>
          <p14:tracePt t="8085" x="5173663" y="2319338"/>
          <p14:tracePt t="8095" x="5165725" y="2319338"/>
          <p14:tracePt t="8117" x="5148263" y="2319338"/>
          <p14:tracePt t="8142" x="5132388" y="2328863"/>
          <p14:tracePt t="8157" x="5122863" y="2336800"/>
          <p14:tracePt t="8181" x="5106988" y="2344738"/>
          <p14:tracePt t="8190" x="5097463" y="2344738"/>
          <p14:tracePt t="8197" x="5080000" y="2344738"/>
          <p14:tracePt t="8213" x="5064125" y="2344738"/>
          <p14:tracePt t="8228" x="5054600" y="2354263"/>
          <p14:tracePt t="8230" x="5038725" y="2354263"/>
          <p14:tracePt t="8245" x="5021263" y="2362200"/>
          <p14:tracePt t="8247" x="5013325" y="2371725"/>
          <p14:tracePt t="8264" x="5003800" y="2371725"/>
          <p14:tracePt t="8277" x="4995863" y="2371725"/>
          <p14:tracePt t="8294" x="4962525" y="2379663"/>
          <p14:tracePt t="8311" x="4953000" y="2379663"/>
          <p14:tracePt t="8327" x="4945063" y="2387600"/>
          <p14:tracePt t="8344" x="4927600" y="2405063"/>
          <p14:tracePt t="8361" x="4910138" y="2405063"/>
          <p14:tracePt t="8377" x="4910138" y="2413000"/>
          <p14:tracePt t="8405" x="4902200" y="2413000"/>
          <p14:tracePt t="8421" x="4894263" y="2422525"/>
          <p14:tracePt t="8478" x="4876800" y="2430463"/>
          <p14:tracePt t="8509" x="4868863" y="2438400"/>
          <p14:tracePt t="8526" x="4868863" y="2447925"/>
          <p14:tracePt t="8557" x="4859338" y="2455863"/>
          <p14:tracePt t="9245" x="4851400" y="2455863"/>
          <p14:tracePt t="9310" x="4843463" y="2463800"/>
          <p14:tracePt t="9325" x="4843463" y="2473325"/>
          <p14:tracePt t="9837" x="4833938" y="2473325"/>
          <p14:tracePt t="9844" x="4818063" y="2473325"/>
          <p14:tracePt t="9854" x="4818063" y="2481263"/>
          <p14:tracePt t="9981" x="4808538" y="2498725"/>
          <p14:tracePt t="10013" x="4800600" y="2506663"/>
          <p14:tracePt t="12110" x="4800600" y="2516188"/>
          <p14:tracePt t="12117" x="4818063" y="2516188"/>
          <p14:tracePt t="12145" x="4826000" y="2516188"/>
          <p14:tracePt t="12165" x="4833938" y="2516188"/>
          <p14:tracePt t="12181" x="4843463" y="2516188"/>
          <p14:tracePt t="12205" x="4851400" y="2516188"/>
          <p14:tracePt t="12221" x="4859338" y="2516188"/>
          <p14:tracePt t="12237" x="4868863" y="2516188"/>
          <p14:tracePt t="12262" x="4876800" y="2516188"/>
          <p14:tracePt t="63278" x="4902200" y="2516188"/>
          <p14:tracePt t="63286" x="4995863" y="2516188"/>
          <p14:tracePt t="63294" x="5259388" y="2660650"/>
          <p14:tracePt t="63304" x="5573713" y="2889250"/>
          <p14:tracePt t="63320" x="5675313" y="3051175"/>
          <p14:tracePt t="63336" x="5548313" y="3076575"/>
          <p14:tracePt t="63354" x="5122863" y="2940050"/>
          <p14:tracePt t="63370" x="4375150" y="2608263"/>
          <p14:tracePt t="63387" x="3713163" y="2293938"/>
          <p14:tracePt t="63403" x="2420938" y="1716088"/>
          <p14:tracePt t="63419" x="1300163" y="900113"/>
          <p14:tracePt t="63436" x="696913" y="238125"/>
        </p14:tracePtLst>
      </p14:laserTraceLst>
    </p:ext>
  </p:extLs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9200637"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8C9C6905-96B6-3DD2-F43C-9F4FB4B473D7}"/>
              </a:ext>
            </a:extLst>
          </p:cNvPr>
          <p:cNvSpPr txBox="1"/>
          <p:nvPr/>
        </p:nvSpPr>
        <p:spPr>
          <a:xfrm>
            <a:off x="2626178" y="555704"/>
            <a:ext cx="8975372" cy="1200329"/>
          </a:xfrm>
          <a:prstGeom prst="rect">
            <a:avLst/>
          </a:prstGeom>
          <a:solidFill>
            <a:srgbClr val="009EDE"/>
          </a:solidFill>
        </p:spPr>
        <p:txBody>
          <a:bodyPr wrap="square" rtlCol="0">
            <a:spAutoFit/>
          </a:bodyPr>
          <a:lstStyle/>
          <a:p>
            <a:pPr algn="ctr"/>
            <a:r>
              <a:rPr lang="en-US" sz="3600" b="1" dirty="0">
                <a:solidFill>
                  <a:schemeClr val="bg1"/>
                </a:solidFill>
                <a:latin typeface="Alexandria" charset="0"/>
              </a:rPr>
              <a:t>Schedule Rating</a:t>
            </a:r>
            <a:endParaRPr lang="ar-YE" sz="3600" b="1" dirty="0">
              <a:solidFill>
                <a:schemeClr val="bg1"/>
              </a:solidFill>
              <a:latin typeface="Alexandria" charset="0"/>
            </a:endParaRPr>
          </a:p>
          <a:p>
            <a:pPr algn="ctr"/>
            <a:r>
              <a:rPr lang="ar-YE" sz="3600" b="1" dirty="0">
                <a:solidFill>
                  <a:schemeClr val="bg1"/>
                </a:solidFill>
                <a:latin typeface="Alexandria" charset="0"/>
              </a:rPr>
              <a:t>قائمة الأسعار المجدولة </a:t>
            </a:r>
            <a:endParaRPr lang="en-US" sz="3600" b="1" dirty="0">
              <a:solidFill>
                <a:schemeClr val="bg1"/>
              </a:solidFill>
              <a:latin typeface="Alexandria" charset="0"/>
            </a:endParaRPr>
          </a:p>
        </p:txBody>
      </p:sp>
      <p:sp>
        <p:nvSpPr>
          <p:cNvPr id="8" name="TextBox 7">
            <a:extLst>
              <a:ext uri="{FF2B5EF4-FFF2-40B4-BE49-F238E27FC236}">
                <a16:creationId xmlns:a16="http://schemas.microsoft.com/office/drawing/2014/main" id="{97FC9F00-DED5-495E-289B-C8D3CB6342C4}"/>
              </a:ext>
            </a:extLst>
          </p:cNvPr>
          <p:cNvSpPr txBox="1"/>
          <p:nvPr/>
        </p:nvSpPr>
        <p:spPr>
          <a:xfrm>
            <a:off x="402672" y="1874175"/>
            <a:ext cx="5889071" cy="4618059"/>
          </a:xfrm>
          <a:prstGeom prst="rect">
            <a:avLst/>
          </a:prstGeom>
          <a:noFill/>
        </p:spPr>
        <p:txBody>
          <a:bodyPr wrap="square">
            <a:spAutoFit/>
          </a:bodyPr>
          <a:lstStyle/>
          <a:p>
            <a:pPr marL="342900" indent="-342900" algn="just">
              <a:lnSpc>
                <a:spcPct val="150000"/>
              </a:lnSpc>
              <a:buFont typeface="Wingdings" panose="05000000000000000000" pitchFamily="2" charset="2"/>
              <a:buChar char="v"/>
            </a:pPr>
            <a:r>
              <a:rPr lang="en-US" dirty="0">
                <a:solidFill>
                  <a:schemeClr val="tx1">
                    <a:lumMod val="95000"/>
                    <a:lumOff val="5000"/>
                  </a:schemeClr>
                </a:solidFill>
                <a:cs typeface="Tajawal ExtraBold" panose="00000800000000000000" pitchFamily="2" charset="-78"/>
              </a:rPr>
              <a:t>Under a schedule rating plan,</a:t>
            </a:r>
            <a:r>
              <a:rPr lang="ar-YE" dirty="0">
                <a:solidFill>
                  <a:schemeClr val="tx1">
                    <a:lumMod val="95000"/>
                    <a:lumOff val="5000"/>
                  </a:schemeClr>
                </a:solidFill>
                <a:cs typeface="Tajawal ExtraBold" panose="00000800000000000000" pitchFamily="2" charset="-78"/>
              </a:rPr>
              <a:t> </a:t>
            </a:r>
            <a:r>
              <a:rPr lang="en-US" dirty="0">
                <a:solidFill>
                  <a:schemeClr val="tx1">
                    <a:lumMod val="95000"/>
                    <a:lumOff val="5000"/>
                  </a:schemeClr>
                </a:solidFill>
                <a:cs typeface="Tajawal ExtraBold" panose="00000800000000000000" pitchFamily="2" charset="-78"/>
              </a:rPr>
              <a:t>each exposure is individually rated. A basis rate</a:t>
            </a:r>
            <a:r>
              <a:rPr lang="ar-YE" dirty="0">
                <a:solidFill>
                  <a:schemeClr val="tx1">
                    <a:lumMod val="95000"/>
                    <a:lumOff val="5000"/>
                  </a:schemeClr>
                </a:solidFill>
                <a:cs typeface="Tajawal ExtraBold" panose="00000800000000000000" pitchFamily="2" charset="-78"/>
              </a:rPr>
              <a:t> </a:t>
            </a:r>
            <a:r>
              <a:rPr lang="en-US" dirty="0">
                <a:solidFill>
                  <a:schemeClr val="tx1">
                    <a:lumMod val="95000"/>
                    <a:lumOff val="5000"/>
                  </a:schemeClr>
                </a:solidFill>
                <a:cs typeface="Tajawal ExtraBold" panose="00000800000000000000" pitchFamily="2" charset="-78"/>
              </a:rPr>
              <a:t>is determined for each exposure, which is then</a:t>
            </a:r>
            <a:r>
              <a:rPr lang="ar-YE" dirty="0">
                <a:solidFill>
                  <a:schemeClr val="tx1">
                    <a:lumMod val="95000"/>
                    <a:lumOff val="5000"/>
                  </a:schemeClr>
                </a:solidFill>
                <a:cs typeface="Tajawal ExtraBold" panose="00000800000000000000" pitchFamily="2" charset="-78"/>
              </a:rPr>
              <a:t> </a:t>
            </a:r>
            <a:r>
              <a:rPr lang="en-US" dirty="0">
                <a:solidFill>
                  <a:schemeClr val="tx1">
                    <a:lumMod val="95000"/>
                    <a:lumOff val="5000"/>
                  </a:schemeClr>
                </a:solidFill>
                <a:cs typeface="Tajawal ExtraBold" panose="00000800000000000000" pitchFamily="2" charset="-78"/>
              </a:rPr>
              <a:t>modified by debits or credits for undesirable or</a:t>
            </a:r>
            <a:r>
              <a:rPr lang="ar-YE" dirty="0">
                <a:solidFill>
                  <a:schemeClr val="tx1">
                    <a:lumMod val="95000"/>
                    <a:lumOff val="5000"/>
                  </a:schemeClr>
                </a:solidFill>
                <a:cs typeface="Tajawal ExtraBold" panose="00000800000000000000" pitchFamily="2" charset="-78"/>
              </a:rPr>
              <a:t> </a:t>
            </a:r>
            <a:r>
              <a:rPr lang="en-US" dirty="0">
                <a:solidFill>
                  <a:schemeClr val="tx1">
                    <a:lumMod val="95000"/>
                    <a:lumOff val="5000"/>
                  </a:schemeClr>
                </a:solidFill>
                <a:cs typeface="Tajawal ExtraBold" panose="00000800000000000000" pitchFamily="2" charset="-78"/>
              </a:rPr>
              <a:t>desirable physical features.</a:t>
            </a:r>
            <a:endParaRPr lang="ar-YE" dirty="0">
              <a:solidFill>
                <a:schemeClr val="tx1">
                  <a:lumMod val="95000"/>
                  <a:lumOff val="5000"/>
                </a:schemeClr>
              </a:solidFill>
              <a:cs typeface="Tajawal ExtraBold" panose="00000800000000000000" pitchFamily="2" charset="-78"/>
            </a:endParaRPr>
          </a:p>
          <a:p>
            <a:pPr marL="342900" indent="-342900" algn="just">
              <a:lnSpc>
                <a:spcPct val="150000"/>
              </a:lnSpc>
              <a:buFont typeface="Wingdings" panose="05000000000000000000" pitchFamily="2" charset="2"/>
              <a:buChar char="v"/>
            </a:pPr>
            <a:r>
              <a:rPr lang="en-US" dirty="0">
                <a:solidFill>
                  <a:schemeClr val="tx1">
                    <a:lumMod val="95000"/>
                    <a:lumOff val="5000"/>
                  </a:schemeClr>
                </a:solidFill>
                <a:cs typeface="Tajawal ExtraBold" panose="00000800000000000000" pitchFamily="2" charset="-78"/>
              </a:rPr>
              <a:t>Schedule rating is</a:t>
            </a:r>
            <a:r>
              <a:rPr lang="ar-YE" dirty="0">
                <a:solidFill>
                  <a:schemeClr val="tx1">
                    <a:lumMod val="95000"/>
                    <a:lumOff val="5000"/>
                  </a:schemeClr>
                </a:solidFill>
                <a:cs typeface="Tajawal ExtraBold" panose="00000800000000000000" pitchFamily="2" charset="-78"/>
              </a:rPr>
              <a:t> </a:t>
            </a:r>
            <a:r>
              <a:rPr lang="en-US" dirty="0">
                <a:solidFill>
                  <a:schemeClr val="tx1">
                    <a:lumMod val="95000"/>
                    <a:lumOff val="5000"/>
                  </a:schemeClr>
                </a:solidFill>
                <a:cs typeface="Tajawal ExtraBold" panose="00000800000000000000" pitchFamily="2" charset="-78"/>
              </a:rPr>
              <a:t>based on the assumption that certain physical</a:t>
            </a:r>
            <a:r>
              <a:rPr lang="ar-YE" dirty="0">
                <a:solidFill>
                  <a:schemeClr val="tx1">
                    <a:lumMod val="95000"/>
                    <a:lumOff val="5000"/>
                  </a:schemeClr>
                </a:solidFill>
                <a:cs typeface="Tajawal ExtraBold" panose="00000800000000000000" pitchFamily="2" charset="-78"/>
              </a:rPr>
              <a:t> </a:t>
            </a:r>
            <a:r>
              <a:rPr lang="en-US" dirty="0">
                <a:solidFill>
                  <a:schemeClr val="tx1">
                    <a:lumMod val="95000"/>
                    <a:lumOff val="5000"/>
                  </a:schemeClr>
                </a:solidFill>
                <a:cs typeface="Tajawal ExtraBold" panose="00000800000000000000" pitchFamily="2" charset="-78"/>
              </a:rPr>
              <a:t>characteristics of the insured’s operations will</a:t>
            </a:r>
            <a:r>
              <a:rPr lang="ar-YE" dirty="0">
                <a:solidFill>
                  <a:schemeClr val="tx1">
                    <a:lumMod val="95000"/>
                    <a:lumOff val="5000"/>
                  </a:schemeClr>
                </a:solidFill>
                <a:cs typeface="Tajawal ExtraBold" panose="00000800000000000000" pitchFamily="2" charset="-78"/>
              </a:rPr>
              <a:t> </a:t>
            </a:r>
            <a:r>
              <a:rPr lang="en-US" dirty="0">
                <a:solidFill>
                  <a:schemeClr val="tx1">
                    <a:lumMod val="95000"/>
                    <a:lumOff val="5000"/>
                  </a:schemeClr>
                </a:solidFill>
                <a:cs typeface="Tajawal ExtraBold" panose="00000800000000000000" pitchFamily="2" charset="-78"/>
              </a:rPr>
              <a:t>influence the insured’s loss experience. Thus, the</a:t>
            </a:r>
            <a:r>
              <a:rPr lang="ar-YE" dirty="0">
                <a:solidFill>
                  <a:schemeClr val="tx1">
                    <a:lumMod val="95000"/>
                    <a:lumOff val="5000"/>
                  </a:schemeClr>
                </a:solidFill>
                <a:cs typeface="Tajawal ExtraBold" panose="00000800000000000000" pitchFamily="2" charset="-78"/>
              </a:rPr>
              <a:t> </a:t>
            </a:r>
            <a:r>
              <a:rPr lang="en-US" dirty="0">
                <a:solidFill>
                  <a:schemeClr val="tx1">
                    <a:lumMod val="95000"/>
                    <a:lumOff val="5000"/>
                  </a:schemeClr>
                </a:solidFill>
                <a:cs typeface="Tajawal ExtraBold" panose="00000800000000000000" pitchFamily="2" charset="-78"/>
              </a:rPr>
              <a:t>physical characteristics of the exposure to be</a:t>
            </a:r>
            <a:r>
              <a:rPr lang="ar-YE" dirty="0">
                <a:solidFill>
                  <a:schemeClr val="tx1">
                    <a:lumMod val="95000"/>
                    <a:lumOff val="5000"/>
                  </a:schemeClr>
                </a:solidFill>
                <a:cs typeface="Tajawal ExtraBold" panose="00000800000000000000" pitchFamily="2" charset="-78"/>
              </a:rPr>
              <a:t> </a:t>
            </a:r>
            <a:r>
              <a:rPr lang="en-US" dirty="0">
                <a:solidFill>
                  <a:schemeClr val="tx1">
                    <a:lumMod val="95000"/>
                    <a:lumOff val="5000"/>
                  </a:schemeClr>
                </a:solidFill>
                <a:cs typeface="Tajawal ExtraBold" panose="00000800000000000000" pitchFamily="2" charset="-78"/>
              </a:rPr>
              <a:t>insured are extremely important in schedule</a:t>
            </a:r>
            <a:r>
              <a:rPr lang="ar-YE" dirty="0">
                <a:solidFill>
                  <a:schemeClr val="tx1">
                    <a:lumMod val="95000"/>
                    <a:lumOff val="5000"/>
                  </a:schemeClr>
                </a:solidFill>
                <a:cs typeface="Tajawal ExtraBold" panose="00000800000000000000" pitchFamily="2" charset="-78"/>
              </a:rPr>
              <a:t> </a:t>
            </a:r>
            <a:r>
              <a:rPr lang="en-US" dirty="0">
                <a:solidFill>
                  <a:schemeClr val="tx1">
                    <a:lumMod val="95000"/>
                    <a:lumOff val="5000"/>
                  </a:schemeClr>
                </a:solidFill>
                <a:cs typeface="Tajawal ExtraBold" panose="00000800000000000000" pitchFamily="2" charset="-78"/>
              </a:rPr>
              <a:t>rating.</a:t>
            </a:r>
          </a:p>
          <a:p>
            <a:pPr marL="342900" indent="-342900" algn="just">
              <a:lnSpc>
                <a:spcPct val="150000"/>
              </a:lnSpc>
              <a:buFont typeface="Wingdings" panose="05000000000000000000" pitchFamily="2" charset="2"/>
              <a:buChar char="v"/>
            </a:pPr>
            <a:r>
              <a:rPr lang="en-US" dirty="0">
                <a:solidFill>
                  <a:schemeClr val="tx1">
                    <a:lumMod val="95000"/>
                    <a:lumOff val="5000"/>
                  </a:schemeClr>
                </a:solidFill>
                <a:cs typeface="Tajawal ExtraBold" panose="00000800000000000000" pitchFamily="2" charset="-78"/>
              </a:rPr>
              <a:t>Schedule rating is used in commercial property</a:t>
            </a:r>
            <a:r>
              <a:rPr lang="ar-YE" dirty="0">
                <a:solidFill>
                  <a:schemeClr val="tx1">
                    <a:lumMod val="95000"/>
                    <a:lumOff val="5000"/>
                  </a:schemeClr>
                </a:solidFill>
                <a:cs typeface="Tajawal ExtraBold" panose="00000800000000000000" pitchFamily="2" charset="-78"/>
              </a:rPr>
              <a:t> </a:t>
            </a:r>
            <a:r>
              <a:rPr lang="en-US" dirty="0">
                <a:solidFill>
                  <a:schemeClr val="tx1">
                    <a:lumMod val="95000"/>
                    <a:lumOff val="5000"/>
                  </a:schemeClr>
                </a:solidFill>
                <a:cs typeface="Tajawal ExtraBold" panose="00000800000000000000" pitchFamily="2" charset="-78"/>
              </a:rPr>
              <a:t>insurance for large, complex structures, such</a:t>
            </a:r>
            <a:r>
              <a:rPr lang="ar-YE" dirty="0">
                <a:solidFill>
                  <a:schemeClr val="tx1">
                    <a:lumMod val="95000"/>
                    <a:lumOff val="5000"/>
                  </a:schemeClr>
                </a:solidFill>
                <a:cs typeface="Tajawal ExtraBold" panose="00000800000000000000" pitchFamily="2" charset="-78"/>
              </a:rPr>
              <a:t> </a:t>
            </a:r>
            <a:r>
              <a:rPr lang="en-US" dirty="0">
                <a:solidFill>
                  <a:schemeClr val="tx1">
                    <a:lumMod val="95000"/>
                    <a:lumOff val="5000"/>
                  </a:schemeClr>
                </a:solidFill>
                <a:cs typeface="Tajawal ExtraBold" panose="00000800000000000000" pitchFamily="2" charset="-78"/>
              </a:rPr>
              <a:t>as an industrial plant.</a:t>
            </a:r>
            <a:endParaRPr lang="en-MY" dirty="0">
              <a:solidFill>
                <a:schemeClr val="tx1">
                  <a:lumMod val="95000"/>
                  <a:lumOff val="5000"/>
                </a:schemeClr>
              </a:solidFill>
              <a:cs typeface="Tajawal ExtraBold" panose="00000800000000000000" pitchFamily="2" charset="-78"/>
            </a:endParaRPr>
          </a:p>
        </p:txBody>
      </p:sp>
      <p:sp>
        <p:nvSpPr>
          <p:cNvPr id="10" name="TextBox 9">
            <a:extLst>
              <a:ext uri="{FF2B5EF4-FFF2-40B4-BE49-F238E27FC236}">
                <a16:creationId xmlns:a16="http://schemas.microsoft.com/office/drawing/2014/main" id="{9F4801AD-AF6A-4C52-A923-473249B9C5A9}"/>
              </a:ext>
            </a:extLst>
          </p:cNvPr>
          <p:cNvSpPr txBox="1"/>
          <p:nvPr/>
        </p:nvSpPr>
        <p:spPr>
          <a:xfrm>
            <a:off x="6576969" y="1874175"/>
            <a:ext cx="5325347" cy="4832092"/>
          </a:xfrm>
          <a:prstGeom prst="rect">
            <a:avLst/>
          </a:prstGeom>
          <a:noFill/>
        </p:spPr>
        <p:txBody>
          <a:bodyPr wrap="square">
            <a:spAutoFit/>
          </a:bodyPr>
          <a:lstStyle/>
          <a:p>
            <a:pPr algn="r" rtl="1"/>
            <a:r>
              <a:rPr lang="ar-YE" sz="2800" dirty="0">
                <a:latin typeface="Traditional Arabic" panose="02020603050405020304" pitchFamily="18" charset="-78"/>
                <a:cs typeface="Traditional Arabic" panose="02020603050405020304" pitchFamily="18" charset="-78"/>
              </a:rPr>
              <a:t>بموجب قائمة الأسعار المجدولة ، يتم تسعير كل تعرض بشكل فردي. يتم تحديد معدل أساسي لكل تعرض، والذي يتم تعديله بعد ذلك باستخدام خصومات أو إضافات بناءً على السمات الفيزيائية غير المرغوب فيها أو المرغوب فيها.تستند قائمة الأسعار المجدولة إلى الافتراض بأن بعض الخصائص الفيزيائية لعمليات المؤمن له ستؤثر على تجربة الخسائر الخاصة بالمؤمن له. وبالتالي، فإن الخصائص الفيزيائية للتعرض الذي سيتم التأمين عليه تعد مهمة للغاية في قائمة الأسعار المجدولة .يُستخدم قائمة الأسعار المجدولة في تأمين الممتلكات التجارية للمباني الكبيرة والمعقدة، مثل المصانع الصناعية</a:t>
            </a:r>
            <a:endParaRPr lang="en-MY" sz="2800" dirty="0">
              <a:latin typeface="Traditional Arabic" panose="02020603050405020304" pitchFamily="18" charset="-78"/>
              <a:cs typeface="Traditional Arabic" panose="02020603050405020304" pitchFamily="18" charset="-78"/>
            </a:endParaRPr>
          </a:p>
        </p:txBody>
      </p:sp>
    </p:spTree>
    <p:extLst>
      <p:ext uri="{BB962C8B-B14F-4D97-AF65-F5344CB8AC3E}">
        <p14:creationId xmlns:p14="http://schemas.microsoft.com/office/powerpoint/2010/main" val="1454980313"/>
      </p:ext>
    </p:extLst>
  </p:cSld>
  <p:clrMapOvr>
    <a:masterClrMapping/>
  </p:clrMapOvr>
  <mc:AlternateContent xmlns:mc="http://schemas.openxmlformats.org/markup-compatibility/2006" xmlns:p14="http://schemas.microsoft.com/office/powerpoint/2010/main">
    <mc:Choice Requires="p14">
      <p:transition spd="slow" p14:dur="2000" advTm="88634"/>
    </mc:Choice>
    <mc:Fallback xmlns="">
      <p:transition spd="slow" advTm="88634"/>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899626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8C9C6905-96B6-3DD2-F43C-9F4FB4B473D7}"/>
              </a:ext>
            </a:extLst>
          </p:cNvPr>
          <p:cNvSpPr txBox="1"/>
          <p:nvPr/>
        </p:nvSpPr>
        <p:spPr>
          <a:xfrm>
            <a:off x="2626178" y="555704"/>
            <a:ext cx="9055409" cy="1200329"/>
          </a:xfrm>
          <a:prstGeom prst="rect">
            <a:avLst/>
          </a:prstGeom>
          <a:solidFill>
            <a:srgbClr val="009EDE"/>
          </a:solidFill>
        </p:spPr>
        <p:txBody>
          <a:bodyPr wrap="square" rtlCol="0">
            <a:spAutoFit/>
          </a:bodyPr>
          <a:lstStyle/>
          <a:p>
            <a:pPr algn="ctr"/>
            <a:r>
              <a:rPr lang="en-US" sz="3600" b="1" dirty="0">
                <a:solidFill>
                  <a:schemeClr val="bg1"/>
                </a:solidFill>
                <a:latin typeface="Alexandria" charset="0"/>
              </a:rPr>
              <a:t>Experience Rating</a:t>
            </a:r>
          </a:p>
          <a:p>
            <a:pPr algn="ctr"/>
            <a:r>
              <a:rPr lang="ar-YE" sz="3600" b="1" dirty="0">
                <a:solidFill>
                  <a:schemeClr val="bg1"/>
                </a:solidFill>
                <a:latin typeface="Traditional Arabic" panose="02020603050405020304" pitchFamily="18" charset="-78"/>
                <a:cs typeface="Traditional Arabic" panose="02020603050405020304" pitchFamily="18" charset="-78"/>
              </a:rPr>
              <a:t>التسعير حسب الخبرة (التجربة)</a:t>
            </a:r>
            <a:endParaRPr lang="en-US" sz="3600" b="1" dirty="0">
              <a:solidFill>
                <a:schemeClr val="bg1"/>
              </a:solidFill>
              <a:latin typeface="Traditional Arabic" panose="02020603050405020304" pitchFamily="18" charset="-78"/>
              <a:cs typeface="Traditional Arabic" panose="02020603050405020304" pitchFamily="18" charset="-78"/>
            </a:endParaRPr>
          </a:p>
        </p:txBody>
      </p:sp>
      <p:sp>
        <p:nvSpPr>
          <p:cNvPr id="8" name="TextBox 7">
            <a:extLst>
              <a:ext uri="{FF2B5EF4-FFF2-40B4-BE49-F238E27FC236}">
                <a16:creationId xmlns:a16="http://schemas.microsoft.com/office/drawing/2014/main" id="{97FC9F00-DED5-495E-289B-C8D3CB6342C4}"/>
              </a:ext>
            </a:extLst>
          </p:cNvPr>
          <p:cNvSpPr txBox="1"/>
          <p:nvPr/>
        </p:nvSpPr>
        <p:spPr>
          <a:xfrm>
            <a:off x="373257" y="1695824"/>
            <a:ext cx="5809429" cy="4661276"/>
          </a:xfrm>
          <a:prstGeom prst="rect">
            <a:avLst/>
          </a:prstGeom>
          <a:noFill/>
        </p:spPr>
        <p:txBody>
          <a:bodyPr wrap="square">
            <a:spAutoFit/>
          </a:bodyPr>
          <a:lstStyle/>
          <a:p>
            <a:pPr marL="342900" indent="-342900" algn="just">
              <a:lnSpc>
                <a:spcPct val="150000"/>
              </a:lnSpc>
              <a:buFont typeface="Wingdings" panose="05000000000000000000" pitchFamily="2" charset="2"/>
              <a:buChar char="v"/>
            </a:pPr>
            <a:r>
              <a:rPr lang="en-US" sz="2000" dirty="0">
                <a:solidFill>
                  <a:schemeClr val="tx1">
                    <a:lumMod val="95000"/>
                    <a:lumOff val="5000"/>
                  </a:schemeClr>
                </a:solidFill>
                <a:cs typeface="Tajawal ExtraBold" panose="00000800000000000000" pitchFamily="2" charset="-78"/>
              </a:rPr>
              <a:t>Under experience rating, the</a:t>
            </a:r>
            <a:r>
              <a:rPr lang="ar-YE" sz="2000" dirty="0">
                <a:solidFill>
                  <a:schemeClr val="tx1">
                    <a:lumMod val="95000"/>
                    <a:lumOff val="5000"/>
                  </a:schemeClr>
                </a:solidFill>
                <a:cs typeface="Tajawal ExtraBold" panose="00000800000000000000" pitchFamily="2" charset="-78"/>
              </a:rPr>
              <a:t> </a:t>
            </a:r>
            <a:r>
              <a:rPr lang="en-US" sz="2000" dirty="0">
                <a:solidFill>
                  <a:schemeClr val="tx1">
                    <a:lumMod val="95000"/>
                    <a:lumOff val="5000"/>
                  </a:schemeClr>
                </a:solidFill>
                <a:cs typeface="Tajawal ExtraBold" panose="00000800000000000000" pitchFamily="2" charset="-78"/>
              </a:rPr>
              <a:t>class or manual rate is adjusted upward or downward</a:t>
            </a:r>
            <a:r>
              <a:rPr lang="ar-YE" sz="2000" dirty="0">
                <a:solidFill>
                  <a:schemeClr val="tx1">
                    <a:lumMod val="95000"/>
                    <a:lumOff val="5000"/>
                  </a:schemeClr>
                </a:solidFill>
                <a:cs typeface="Tajawal ExtraBold" panose="00000800000000000000" pitchFamily="2" charset="-78"/>
              </a:rPr>
              <a:t> </a:t>
            </a:r>
            <a:r>
              <a:rPr lang="en-US" sz="2000" dirty="0">
                <a:solidFill>
                  <a:schemeClr val="tx1">
                    <a:lumMod val="95000"/>
                    <a:lumOff val="5000"/>
                  </a:schemeClr>
                </a:solidFill>
                <a:cs typeface="Tajawal ExtraBold" panose="00000800000000000000" pitchFamily="2" charset="-78"/>
              </a:rPr>
              <a:t>based on past loss experience. The most distinctive</a:t>
            </a:r>
            <a:r>
              <a:rPr lang="ar-YE" sz="2000" dirty="0">
                <a:solidFill>
                  <a:schemeClr val="tx1">
                    <a:lumMod val="95000"/>
                    <a:lumOff val="5000"/>
                  </a:schemeClr>
                </a:solidFill>
                <a:cs typeface="Tajawal ExtraBold" panose="00000800000000000000" pitchFamily="2" charset="-78"/>
              </a:rPr>
              <a:t> </a:t>
            </a:r>
            <a:r>
              <a:rPr lang="en-US" sz="2000" dirty="0">
                <a:solidFill>
                  <a:schemeClr val="tx1">
                    <a:lumMod val="95000"/>
                    <a:lumOff val="5000"/>
                  </a:schemeClr>
                </a:solidFill>
                <a:cs typeface="Tajawal ExtraBold" panose="00000800000000000000" pitchFamily="2" charset="-78"/>
              </a:rPr>
              <a:t>characteristic of experience rating is that</a:t>
            </a:r>
            <a:r>
              <a:rPr lang="ar-YE" sz="2000" dirty="0">
                <a:solidFill>
                  <a:schemeClr val="tx1">
                    <a:lumMod val="95000"/>
                    <a:lumOff val="5000"/>
                  </a:schemeClr>
                </a:solidFill>
                <a:cs typeface="Tajawal ExtraBold" panose="00000800000000000000" pitchFamily="2" charset="-78"/>
              </a:rPr>
              <a:t> </a:t>
            </a:r>
            <a:r>
              <a:rPr lang="en-US" sz="2000" dirty="0">
                <a:solidFill>
                  <a:schemeClr val="tx1">
                    <a:lumMod val="95000"/>
                    <a:lumOff val="5000"/>
                  </a:schemeClr>
                </a:solidFill>
                <a:cs typeface="Tajawal ExtraBold" panose="00000800000000000000" pitchFamily="2" charset="-78"/>
              </a:rPr>
              <a:t>the insured’s past loss experience is used to determine</a:t>
            </a:r>
            <a:r>
              <a:rPr lang="ar-YE" sz="2000" dirty="0">
                <a:solidFill>
                  <a:schemeClr val="tx1">
                    <a:lumMod val="95000"/>
                    <a:lumOff val="5000"/>
                  </a:schemeClr>
                </a:solidFill>
                <a:cs typeface="Tajawal ExtraBold" panose="00000800000000000000" pitchFamily="2" charset="-78"/>
              </a:rPr>
              <a:t> </a:t>
            </a:r>
            <a:r>
              <a:rPr lang="en-US" sz="2000" dirty="0">
                <a:solidFill>
                  <a:schemeClr val="tx1">
                    <a:lumMod val="95000"/>
                    <a:lumOff val="5000"/>
                  </a:schemeClr>
                </a:solidFill>
                <a:cs typeface="Tajawal ExtraBold" panose="00000800000000000000" pitchFamily="2" charset="-78"/>
              </a:rPr>
              <a:t>the premium for the next policy period. The</a:t>
            </a:r>
            <a:r>
              <a:rPr lang="ar-YE" sz="2000" dirty="0">
                <a:solidFill>
                  <a:schemeClr val="tx1">
                    <a:lumMod val="95000"/>
                    <a:lumOff val="5000"/>
                  </a:schemeClr>
                </a:solidFill>
                <a:cs typeface="Tajawal ExtraBold" panose="00000800000000000000" pitchFamily="2" charset="-78"/>
              </a:rPr>
              <a:t> </a:t>
            </a:r>
            <a:r>
              <a:rPr lang="en-US" sz="2000" dirty="0">
                <a:solidFill>
                  <a:schemeClr val="tx1">
                    <a:lumMod val="95000"/>
                    <a:lumOff val="5000"/>
                  </a:schemeClr>
                </a:solidFill>
                <a:cs typeface="Tajawal ExtraBold" panose="00000800000000000000" pitchFamily="2" charset="-78"/>
              </a:rPr>
              <a:t>loss experience over the last 3-5 years is typically</a:t>
            </a:r>
            <a:r>
              <a:rPr lang="ar-YE" sz="2000" dirty="0">
                <a:solidFill>
                  <a:schemeClr val="tx1">
                    <a:lumMod val="95000"/>
                    <a:lumOff val="5000"/>
                  </a:schemeClr>
                </a:solidFill>
                <a:cs typeface="Tajawal ExtraBold" panose="00000800000000000000" pitchFamily="2" charset="-78"/>
              </a:rPr>
              <a:t> </a:t>
            </a:r>
            <a:r>
              <a:rPr lang="en-US" sz="2000" dirty="0">
                <a:solidFill>
                  <a:schemeClr val="tx1">
                    <a:lumMod val="95000"/>
                    <a:lumOff val="5000"/>
                  </a:schemeClr>
                </a:solidFill>
                <a:cs typeface="Tajawal ExtraBold" panose="00000800000000000000" pitchFamily="2" charset="-78"/>
              </a:rPr>
              <a:t>used to determine the premium for the next policy</a:t>
            </a:r>
            <a:r>
              <a:rPr lang="ar-YE" sz="2000" dirty="0">
                <a:solidFill>
                  <a:schemeClr val="tx1">
                    <a:lumMod val="95000"/>
                    <a:lumOff val="5000"/>
                  </a:schemeClr>
                </a:solidFill>
                <a:cs typeface="Tajawal ExtraBold" panose="00000800000000000000" pitchFamily="2" charset="-78"/>
              </a:rPr>
              <a:t> </a:t>
            </a:r>
            <a:r>
              <a:rPr lang="en-US" sz="2000" dirty="0">
                <a:solidFill>
                  <a:schemeClr val="tx1">
                    <a:lumMod val="95000"/>
                    <a:lumOff val="5000"/>
                  </a:schemeClr>
                </a:solidFill>
                <a:cs typeface="Tajawal ExtraBold" panose="00000800000000000000" pitchFamily="2" charset="-78"/>
              </a:rPr>
              <a:t>year. If the insured’s loss experience is better than</a:t>
            </a:r>
            <a:r>
              <a:rPr lang="ar-YE" sz="2000" dirty="0">
                <a:solidFill>
                  <a:schemeClr val="tx1">
                    <a:lumMod val="95000"/>
                    <a:lumOff val="5000"/>
                  </a:schemeClr>
                </a:solidFill>
                <a:cs typeface="Tajawal ExtraBold" panose="00000800000000000000" pitchFamily="2" charset="-78"/>
              </a:rPr>
              <a:t> </a:t>
            </a:r>
            <a:r>
              <a:rPr lang="en-US" sz="2000" dirty="0">
                <a:solidFill>
                  <a:schemeClr val="tx1">
                    <a:lumMod val="95000"/>
                    <a:lumOff val="5000"/>
                  </a:schemeClr>
                </a:solidFill>
                <a:cs typeface="Tajawal ExtraBold" panose="00000800000000000000" pitchFamily="2" charset="-78"/>
              </a:rPr>
              <a:t>the average for the class as a whole, the class rate</a:t>
            </a:r>
            <a:r>
              <a:rPr lang="ar-YE" sz="2000" dirty="0">
                <a:solidFill>
                  <a:schemeClr val="tx1">
                    <a:lumMod val="95000"/>
                    <a:lumOff val="5000"/>
                  </a:schemeClr>
                </a:solidFill>
                <a:cs typeface="Tajawal ExtraBold" panose="00000800000000000000" pitchFamily="2" charset="-78"/>
              </a:rPr>
              <a:t> </a:t>
            </a:r>
            <a:r>
              <a:rPr lang="en-US" sz="2000" dirty="0">
                <a:solidFill>
                  <a:schemeClr val="tx1">
                    <a:lumMod val="95000"/>
                    <a:lumOff val="5000"/>
                  </a:schemeClr>
                </a:solidFill>
                <a:cs typeface="Tajawal ExtraBold" panose="00000800000000000000" pitchFamily="2" charset="-78"/>
              </a:rPr>
              <a:t>is reduced..</a:t>
            </a:r>
            <a:endParaRPr lang="en-MY" sz="2000" dirty="0">
              <a:solidFill>
                <a:schemeClr val="tx1">
                  <a:lumMod val="95000"/>
                  <a:lumOff val="5000"/>
                </a:schemeClr>
              </a:solidFill>
              <a:cs typeface="Tajawal ExtraBold" panose="00000800000000000000" pitchFamily="2" charset="-78"/>
            </a:endParaRPr>
          </a:p>
        </p:txBody>
      </p:sp>
      <p:sp>
        <p:nvSpPr>
          <p:cNvPr id="10" name="TextBox 9">
            <a:extLst>
              <a:ext uri="{FF2B5EF4-FFF2-40B4-BE49-F238E27FC236}">
                <a16:creationId xmlns:a16="http://schemas.microsoft.com/office/drawing/2014/main" id="{DBABAA50-B9EC-72FC-54AC-A25E85604A5C}"/>
              </a:ext>
            </a:extLst>
          </p:cNvPr>
          <p:cNvSpPr txBox="1"/>
          <p:nvPr/>
        </p:nvSpPr>
        <p:spPr>
          <a:xfrm>
            <a:off x="6409337" y="1933149"/>
            <a:ext cx="5469326" cy="4401205"/>
          </a:xfrm>
          <a:prstGeom prst="rect">
            <a:avLst/>
          </a:prstGeom>
          <a:noFill/>
        </p:spPr>
        <p:txBody>
          <a:bodyPr wrap="square">
            <a:spAutoFit/>
          </a:bodyPr>
          <a:lstStyle/>
          <a:p>
            <a:pPr marL="457200" indent="-457200" algn="r" rtl="1">
              <a:buFont typeface="Wingdings" panose="05000000000000000000" pitchFamily="2" charset="2"/>
              <a:buChar char="v"/>
            </a:pPr>
            <a:r>
              <a:rPr lang="ar-YE" sz="2800" dirty="0">
                <a:latin typeface="Traditional Arabic" panose="02020603050405020304" pitchFamily="18" charset="-78"/>
                <a:cs typeface="Traditional Arabic" panose="02020603050405020304" pitchFamily="18" charset="-78"/>
              </a:rPr>
              <a:t>في نظام التسعير حسب الخبرة (التجربة)، يتم تعديل معدل الفئة أو المعدل اليدوي بالزيادة أو النقصان بناءً على تجربة الخسائر السابقة. السمة الأكثر تميزًا في التسعير حسب الخبرة (التجربة) هي أن تجربة الخسائر السابقة للمؤمن له تُستخدم لتحديد قسط التأمين للفترة الزمنية التالية. عادةً ما يتم استخدام تجربة الخسائر خلال السنوات الثلاث إلى الخمس الماضية لتحديد القسط للسنة التالية. إذا كانت تجربة الخسائر للمؤمن له أفضل من المتوسط العام للفئة ككل، يتم تخفيض معدل الفئة.</a:t>
            </a:r>
            <a:endParaRPr lang="en-MY" sz="2800" dirty="0">
              <a:latin typeface="Traditional Arabic" panose="02020603050405020304" pitchFamily="18" charset="-78"/>
              <a:cs typeface="Traditional Arabic" panose="02020603050405020304" pitchFamily="18" charset="-78"/>
            </a:endParaRPr>
          </a:p>
        </p:txBody>
      </p:sp>
    </p:spTree>
    <p:extLst>
      <p:ext uri="{BB962C8B-B14F-4D97-AF65-F5344CB8AC3E}">
        <p14:creationId xmlns:p14="http://schemas.microsoft.com/office/powerpoint/2010/main" val="382867796"/>
      </p:ext>
    </p:extLst>
  </p:cSld>
  <p:clrMapOvr>
    <a:masterClrMapping/>
  </p:clrMapOvr>
  <mc:AlternateContent xmlns:mc="http://schemas.openxmlformats.org/markup-compatibility/2006" xmlns:p14="http://schemas.microsoft.com/office/powerpoint/2010/main">
    <mc:Choice Requires="p14">
      <p:transition spd="slow" p14:dur="2000" advTm="96773"/>
    </mc:Choice>
    <mc:Fallback xmlns="">
      <p:transition spd="slow" advTm="96773"/>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flipV="1">
            <a:off x="2626178" y="455181"/>
            <a:ext cx="938539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8C9C6905-96B6-3DD2-F43C-9F4FB4B473D7}"/>
              </a:ext>
            </a:extLst>
          </p:cNvPr>
          <p:cNvSpPr txBox="1"/>
          <p:nvPr/>
        </p:nvSpPr>
        <p:spPr>
          <a:xfrm>
            <a:off x="2850701" y="555704"/>
            <a:ext cx="8546990" cy="1200329"/>
          </a:xfrm>
          <a:prstGeom prst="rect">
            <a:avLst/>
          </a:prstGeom>
          <a:solidFill>
            <a:srgbClr val="009EDE"/>
          </a:solidFill>
        </p:spPr>
        <p:txBody>
          <a:bodyPr wrap="square" rtlCol="0">
            <a:spAutoFit/>
          </a:bodyPr>
          <a:lstStyle/>
          <a:p>
            <a:pPr algn="ctr"/>
            <a:r>
              <a:rPr lang="en-US" sz="3600" b="1" dirty="0">
                <a:solidFill>
                  <a:schemeClr val="bg1"/>
                </a:solidFill>
                <a:latin typeface="Alexandria" charset="0"/>
              </a:rPr>
              <a:t>Retrospective Rating</a:t>
            </a:r>
            <a:endParaRPr lang="ar-YE" sz="3600" b="1" dirty="0">
              <a:solidFill>
                <a:schemeClr val="bg1"/>
              </a:solidFill>
              <a:latin typeface="Alexandria" charset="0"/>
            </a:endParaRPr>
          </a:p>
          <a:p>
            <a:pPr algn="ctr"/>
            <a:r>
              <a:rPr lang="ar-YE" sz="3600" b="1" dirty="0">
                <a:solidFill>
                  <a:schemeClr val="bg1"/>
                </a:solidFill>
                <a:latin typeface="Traditional Arabic" panose="02020603050405020304" pitchFamily="18" charset="-78"/>
                <a:cs typeface="Traditional Arabic" panose="02020603050405020304" pitchFamily="18" charset="-78"/>
              </a:rPr>
              <a:t>التسعير بأثر رجعي</a:t>
            </a:r>
          </a:p>
        </p:txBody>
      </p:sp>
      <p:sp>
        <p:nvSpPr>
          <p:cNvPr id="8" name="TextBox 7">
            <a:extLst>
              <a:ext uri="{FF2B5EF4-FFF2-40B4-BE49-F238E27FC236}">
                <a16:creationId xmlns:a16="http://schemas.microsoft.com/office/drawing/2014/main" id="{97FC9F00-DED5-495E-289B-C8D3CB6342C4}"/>
              </a:ext>
            </a:extLst>
          </p:cNvPr>
          <p:cNvSpPr txBox="1"/>
          <p:nvPr/>
        </p:nvSpPr>
        <p:spPr>
          <a:xfrm>
            <a:off x="384417" y="1847182"/>
            <a:ext cx="6117052" cy="4853829"/>
          </a:xfrm>
          <a:prstGeom prst="rect">
            <a:avLst/>
          </a:prstGeom>
          <a:noFill/>
        </p:spPr>
        <p:txBody>
          <a:bodyPr wrap="square">
            <a:spAutoFit/>
          </a:bodyPr>
          <a:lstStyle/>
          <a:p>
            <a:pPr marL="342900" indent="-342900" algn="just">
              <a:lnSpc>
                <a:spcPct val="150000"/>
              </a:lnSpc>
              <a:buFont typeface="Wingdings" panose="05000000000000000000" pitchFamily="2" charset="2"/>
              <a:buChar char="v"/>
            </a:pPr>
            <a:r>
              <a:rPr lang="en-US" sz="1600" dirty="0">
                <a:solidFill>
                  <a:schemeClr val="tx1">
                    <a:lumMod val="95000"/>
                    <a:lumOff val="5000"/>
                  </a:schemeClr>
                </a:solidFill>
                <a:cs typeface="Tajawal ExtraBold" panose="00000800000000000000" pitchFamily="2" charset="-78"/>
              </a:rPr>
              <a:t>Retrospective Rating. Under a retrospective</a:t>
            </a:r>
            <a:r>
              <a:rPr lang="ar-YE" sz="1600" dirty="0">
                <a:solidFill>
                  <a:schemeClr val="tx1">
                    <a:lumMod val="95000"/>
                    <a:lumOff val="5000"/>
                  </a:schemeClr>
                </a:solidFill>
                <a:cs typeface="Tajawal ExtraBold" panose="00000800000000000000" pitchFamily="2" charset="-78"/>
              </a:rPr>
              <a:t> </a:t>
            </a:r>
            <a:r>
              <a:rPr lang="en-US" sz="1600" dirty="0">
                <a:solidFill>
                  <a:schemeClr val="tx1">
                    <a:lumMod val="95000"/>
                    <a:lumOff val="5000"/>
                  </a:schemeClr>
                </a:solidFill>
                <a:cs typeface="Tajawal ExtraBold" panose="00000800000000000000" pitchFamily="2" charset="-78"/>
              </a:rPr>
              <a:t>rating plan, the insured’s loss experience during</a:t>
            </a:r>
            <a:r>
              <a:rPr lang="ar-YE" sz="1600" dirty="0">
                <a:solidFill>
                  <a:schemeClr val="tx1">
                    <a:lumMod val="95000"/>
                    <a:lumOff val="5000"/>
                  </a:schemeClr>
                </a:solidFill>
                <a:cs typeface="Tajawal ExtraBold" panose="00000800000000000000" pitchFamily="2" charset="-78"/>
              </a:rPr>
              <a:t> </a:t>
            </a:r>
            <a:r>
              <a:rPr lang="en-US" sz="1600" dirty="0">
                <a:solidFill>
                  <a:schemeClr val="tx1">
                    <a:lumMod val="95000"/>
                    <a:lumOff val="5000"/>
                  </a:schemeClr>
                </a:solidFill>
                <a:cs typeface="Tajawal ExtraBold" panose="00000800000000000000" pitchFamily="2" charset="-78"/>
              </a:rPr>
              <a:t>the current policy period determines the actual</a:t>
            </a:r>
            <a:r>
              <a:rPr lang="ar-YE" sz="1600" dirty="0">
                <a:solidFill>
                  <a:schemeClr val="tx1">
                    <a:lumMod val="95000"/>
                    <a:lumOff val="5000"/>
                  </a:schemeClr>
                </a:solidFill>
                <a:cs typeface="Tajawal ExtraBold" panose="00000800000000000000" pitchFamily="2" charset="-78"/>
              </a:rPr>
              <a:t> </a:t>
            </a:r>
            <a:r>
              <a:rPr lang="en-US" sz="1600" dirty="0">
                <a:solidFill>
                  <a:schemeClr val="tx1">
                    <a:lumMod val="95000"/>
                    <a:lumOff val="5000"/>
                  </a:schemeClr>
                </a:solidFill>
                <a:cs typeface="Tajawal ExtraBold" panose="00000800000000000000" pitchFamily="2" charset="-78"/>
              </a:rPr>
              <a:t>premium paid for that period. Under this rating</a:t>
            </a:r>
            <a:r>
              <a:rPr lang="ar-YE" sz="1600" dirty="0">
                <a:solidFill>
                  <a:schemeClr val="tx1">
                    <a:lumMod val="95000"/>
                    <a:lumOff val="5000"/>
                  </a:schemeClr>
                </a:solidFill>
                <a:cs typeface="Tajawal ExtraBold" panose="00000800000000000000" pitchFamily="2" charset="-78"/>
              </a:rPr>
              <a:t> </a:t>
            </a:r>
            <a:r>
              <a:rPr lang="en-US" sz="1600" dirty="0">
                <a:solidFill>
                  <a:schemeClr val="tx1">
                    <a:lumMod val="95000"/>
                    <a:lumOff val="5000"/>
                  </a:schemeClr>
                </a:solidFill>
                <a:cs typeface="Tajawal ExtraBold" panose="00000800000000000000" pitchFamily="2" charset="-78"/>
              </a:rPr>
              <a:t>plan, a provisional premium is paid at the start</a:t>
            </a:r>
            <a:r>
              <a:rPr lang="ar-YE" sz="1600" dirty="0">
                <a:solidFill>
                  <a:schemeClr val="tx1">
                    <a:lumMod val="95000"/>
                    <a:lumOff val="5000"/>
                  </a:schemeClr>
                </a:solidFill>
                <a:cs typeface="Tajawal ExtraBold" panose="00000800000000000000" pitchFamily="2" charset="-78"/>
              </a:rPr>
              <a:t> </a:t>
            </a:r>
            <a:r>
              <a:rPr lang="en-US" sz="1600" dirty="0">
                <a:solidFill>
                  <a:schemeClr val="tx1">
                    <a:lumMod val="95000"/>
                    <a:lumOff val="5000"/>
                  </a:schemeClr>
                </a:solidFill>
                <a:cs typeface="Tajawal ExtraBold" panose="00000800000000000000" pitchFamily="2" charset="-78"/>
              </a:rPr>
              <a:t>of the policy period. At the end of the period, a</a:t>
            </a:r>
            <a:r>
              <a:rPr lang="ar-YE" sz="1600" dirty="0">
                <a:solidFill>
                  <a:schemeClr val="tx1">
                    <a:lumMod val="95000"/>
                    <a:lumOff val="5000"/>
                  </a:schemeClr>
                </a:solidFill>
                <a:cs typeface="Tajawal ExtraBold" panose="00000800000000000000" pitchFamily="2" charset="-78"/>
              </a:rPr>
              <a:t> </a:t>
            </a:r>
            <a:r>
              <a:rPr lang="en-US" sz="1600" dirty="0">
                <a:solidFill>
                  <a:schemeClr val="tx1">
                    <a:lumMod val="95000"/>
                    <a:lumOff val="5000"/>
                  </a:schemeClr>
                </a:solidFill>
                <a:cs typeface="Tajawal ExtraBold" panose="00000800000000000000" pitchFamily="2" charset="-78"/>
              </a:rPr>
              <a:t>final premium is calculated based on actual</a:t>
            </a:r>
            <a:r>
              <a:rPr lang="ar-YE" sz="1600" dirty="0">
                <a:solidFill>
                  <a:schemeClr val="tx1">
                    <a:lumMod val="95000"/>
                    <a:lumOff val="5000"/>
                  </a:schemeClr>
                </a:solidFill>
                <a:cs typeface="Tajawal ExtraBold" panose="00000800000000000000" pitchFamily="2" charset="-78"/>
              </a:rPr>
              <a:t> </a:t>
            </a:r>
            <a:r>
              <a:rPr lang="en-US" sz="1600" dirty="0">
                <a:solidFill>
                  <a:schemeClr val="tx1">
                    <a:lumMod val="95000"/>
                    <a:lumOff val="5000"/>
                  </a:schemeClr>
                </a:solidFill>
                <a:cs typeface="Tajawal ExtraBold" panose="00000800000000000000" pitchFamily="2" charset="-78"/>
              </a:rPr>
              <a:t>losses that occur during the policy period.</a:t>
            </a:r>
            <a:endParaRPr lang="ar-YE" sz="1600" dirty="0">
              <a:solidFill>
                <a:schemeClr val="tx1">
                  <a:lumMod val="95000"/>
                  <a:lumOff val="5000"/>
                </a:schemeClr>
              </a:solidFill>
              <a:cs typeface="Tajawal ExtraBold" panose="00000800000000000000" pitchFamily="2" charset="-78"/>
            </a:endParaRPr>
          </a:p>
          <a:p>
            <a:pPr marL="342900" indent="-342900" algn="just">
              <a:lnSpc>
                <a:spcPct val="150000"/>
              </a:lnSpc>
              <a:buFont typeface="Wingdings" panose="05000000000000000000" pitchFamily="2" charset="2"/>
              <a:buChar char="v"/>
            </a:pPr>
            <a:r>
              <a:rPr lang="en-US" sz="1600" dirty="0">
                <a:solidFill>
                  <a:schemeClr val="tx1">
                    <a:lumMod val="95000"/>
                    <a:lumOff val="5000"/>
                  </a:schemeClr>
                </a:solidFill>
                <a:cs typeface="Tajawal ExtraBold" panose="00000800000000000000" pitchFamily="2" charset="-78"/>
              </a:rPr>
              <a:t> There</a:t>
            </a:r>
            <a:r>
              <a:rPr lang="ar-YE" sz="1600" dirty="0">
                <a:solidFill>
                  <a:schemeClr val="tx1">
                    <a:lumMod val="95000"/>
                    <a:lumOff val="5000"/>
                  </a:schemeClr>
                </a:solidFill>
                <a:cs typeface="Tajawal ExtraBold" panose="00000800000000000000" pitchFamily="2" charset="-78"/>
              </a:rPr>
              <a:t> </a:t>
            </a:r>
            <a:r>
              <a:rPr lang="en-US" sz="1600" dirty="0">
                <a:solidFill>
                  <a:schemeClr val="tx1">
                    <a:lumMod val="95000"/>
                    <a:lumOff val="5000"/>
                  </a:schemeClr>
                </a:solidFill>
                <a:cs typeface="Tajawal ExtraBold" panose="00000800000000000000" pitchFamily="2" charset="-78"/>
              </a:rPr>
              <a:t>is a minimum and a maximum premium that</a:t>
            </a:r>
            <a:r>
              <a:rPr lang="ar-YE" sz="1600" dirty="0">
                <a:solidFill>
                  <a:schemeClr val="tx1">
                    <a:lumMod val="95000"/>
                    <a:lumOff val="5000"/>
                  </a:schemeClr>
                </a:solidFill>
                <a:cs typeface="Tajawal ExtraBold" panose="00000800000000000000" pitchFamily="2" charset="-78"/>
              </a:rPr>
              <a:t> </a:t>
            </a:r>
            <a:r>
              <a:rPr lang="en-US" sz="1600" dirty="0">
                <a:solidFill>
                  <a:schemeClr val="tx1">
                    <a:lumMod val="95000"/>
                    <a:lumOff val="5000"/>
                  </a:schemeClr>
                </a:solidFill>
                <a:cs typeface="Tajawal ExtraBold" panose="00000800000000000000" pitchFamily="2" charset="-78"/>
              </a:rPr>
              <a:t>must be paid. In practice, the actual premium</a:t>
            </a:r>
            <a:r>
              <a:rPr lang="ar-YE" sz="1600" dirty="0">
                <a:solidFill>
                  <a:schemeClr val="tx1">
                    <a:lumMod val="95000"/>
                    <a:lumOff val="5000"/>
                  </a:schemeClr>
                </a:solidFill>
                <a:cs typeface="Tajawal ExtraBold" panose="00000800000000000000" pitchFamily="2" charset="-78"/>
              </a:rPr>
              <a:t> </a:t>
            </a:r>
            <a:r>
              <a:rPr lang="en-US" sz="1600" dirty="0">
                <a:solidFill>
                  <a:schemeClr val="tx1">
                    <a:lumMod val="95000"/>
                    <a:lumOff val="5000"/>
                  </a:schemeClr>
                </a:solidFill>
                <a:cs typeface="Tajawal ExtraBold" panose="00000800000000000000" pitchFamily="2" charset="-78"/>
              </a:rPr>
              <a:t>paid generally will fall somewhere between the</a:t>
            </a:r>
            <a:r>
              <a:rPr lang="ar-YE" sz="1600" dirty="0">
                <a:solidFill>
                  <a:schemeClr val="tx1">
                    <a:lumMod val="95000"/>
                    <a:lumOff val="5000"/>
                  </a:schemeClr>
                </a:solidFill>
                <a:cs typeface="Tajawal ExtraBold" panose="00000800000000000000" pitchFamily="2" charset="-78"/>
              </a:rPr>
              <a:t> </a:t>
            </a:r>
            <a:r>
              <a:rPr lang="en-US" sz="1600" dirty="0">
                <a:solidFill>
                  <a:schemeClr val="tx1">
                    <a:lumMod val="95000"/>
                    <a:lumOff val="5000"/>
                  </a:schemeClr>
                </a:solidFill>
                <a:cs typeface="Tajawal ExtraBold" panose="00000800000000000000" pitchFamily="2" charset="-78"/>
              </a:rPr>
              <a:t>minimum and maximum premium, depending</a:t>
            </a:r>
            <a:r>
              <a:rPr lang="ar-YE" sz="1600" dirty="0">
                <a:solidFill>
                  <a:schemeClr val="tx1">
                    <a:lumMod val="95000"/>
                    <a:lumOff val="5000"/>
                  </a:schemeClr>
                </a:solidFill>
                <a:cs typeface="Tajawal ExtraBold" panose="00000800000000000000" pitchFamily="2" charset="-78"/>
              </a:rPr>
              <a:t> </a:t>
            </a:r>
            <a:r>
              <a:rPr lang="en-US" sz="1600" dirty="0">
                <a:solidFill>
                  <a:schemeClr val="tx1">
                    <a:lumMod val="95000"/>
                    <a:lumOff val="5000"/>
                  </a:schemeClr>
                </a:solidFill>
                <a:cs typeface="Tajawal ExtraBold" panose="00000800000000000000" pitchFamily="2" charset="-78"/>
              </a:rPr>
              <a:t>on the insured’s loss experience during the</a:t>
            </a:r>
            <a:r>
              <a:rPr lang="ar-YE" sz="1600" dirty="0">
                <a:solidFill>
                  <a:schemeClr val="tx1">
                    <a:lumMod val="95000"/>
                    <a:lumOff val="5000"/>
                  </a:schemeClr>
                </a:solidFill>
                <a:cs typeface="Tajawal ExtraBold" panose="00000800000000000000" pitchFamily="2" charset="-78"/>
              </a:rPr>
              <a:t> </a:t>
            </a:r>
            <a:r>
              <a:rPr lang="en-US" sz="1600" dirty="0">
                <a:solidFill>
                  <a:schemeClr val="tx1">
                    <a:lumMod val="95000"/>
                    <a:lumOff val="5000"/>
                  </a:schemeClr>
                </a:solidFill>
                <a:cs typeface="Tajawal ExtraBold" panose="00000800000000000000" pitchFamily="2" charset="-78"/>
              </a:rPr>
              <a:t>current</a:t>
            </a:r>
            <a:r>
              <a:rPr lang="ar-YE" sz="1600" dirty="0">
                <a:solidFill>
                  <a:schemeClr val="tx1">
                    <a:lumMod val="95000"/>
                    <a:lumOff val="5000"/>
                  </a:schemeClr>
                </a:solidFill>
                <a:cs typeface="Tajawal ExtraBold" panose="00000800000000000000" pitchFamily="2" charset="-78"/>
              </a:rPr>
              <a:t> </a:t>
            </a:r>
            <a:r>
              <a:rPr lang="en-US" sz="1600" dirty="0">
                <a:solidFill>
                  <a:schemeClr val="tx1">
                    <a:lumMod val="95000"/>
                    <a:lumOff val="5000"/>
                  </a:schemeClr>
                </a:solidFill>
                <a:cs typeface="Tajawal ExtraBold" panose="00000800000000000000" pitchFamily="2" charset="-78"/>
              </a:rPr>
              <a:t>policy period.</a:t>
            </a:r>
          </a:p>
          <a:p>
            <a:pPr marL="342900" indent="-342900" algn="just">
              <a:lnSpc>
                <a:spcPct val="150000"/>
              </a:lnSpc>
              <a:buFont typeface="Wingdings" panose="05000000000000000000" pitchFamily="2" charset="2"/>
              <a:buChar char="v"/>
            </a:pPr>
            <a:r>
              <a:rPr lang="en-US" sz="1600" dirty="0">
                <a:solidFill>
                  <a:schemeClr val="tx1">
                    <a:lumMod val="95000"/>
                    <a:lumOff val="5000"/>
                  </a:schemeClr>
                </a:solidFill>
                <a:cs typeface="Tajawal ExtraBold" panose="00000800000000000000" pitchFamily="2" charset="-78"/>
              </a:rPr>
              <a:t>Retrospective rating is widely used by large</a:t>
            </a:r>
            <a:r>
              <a:rPr lang="ar-YE" sz="1600" dirty="0">
                <a:solidFill>
                  <a:schemeClr val="tx1">
                    <a:lumMod val="95000"/>
                    <a:lumOff val="5000"/>
                  </a:schemeClr>
                </a:solidFill>
                <a:cs typeface="Tajawal ExtraBold" panose="00000800000000000000" pitchFamily="2" charset="-78"/>
              </a:rPr>
              <a:t> </a:t>
            </a:r>
            <a:r>
              <a:rPr lang="en-US" sz="1600" dirty="0">
                <a:solidFill>
                  <a:schemeClr val="tx1">
                    <a:lumMod val="95000"/>
                    <a:lumOff val="5000"/>
                  </a:schemeClr>
                </a:solidFill>
                <a:cs typeface="Tajawal ExtraBold" panose="00000800000000000000" pitchFamily="2" charset="-78"/>
              </a:rPr>
              <a:t>firms in workers compensation insurance, general liability insurance, auto liability and physical</a:t>
            </a:r>
            <a:r>
              <a:rPr lang="ar-YE" sz="1600" dirty="0">
                <a:solidFill>
                  <a:schemeClr val="tx1">
                    <a:lumMod val="95000"/>
                    <a:lumOff val="5000"/>
                  </a:schemeClr>
                </a:solidFill>
                <a:cs typeface="Tajawal ExtraBold" panose="00000800000000000000" pitchFamily="2" charset="-78"/>
              </a:rPr>
              <a:t> </a:t>
            </a:r>
            <a:r>
              <a:rPr lang="en-US" sz="1600" dirty="0">
                <a:solidFill>
                  <a:schemeClr val="tx1">
                    <a:lumMod val="95000"/>
                    <a:lumOff val="5000"/>
                  </a:schemeClr>
                </a:solidFill>
                <a:cs typeface="Tajawal ExtraBold" panose="00000800000000000000" pitchFamily="2" charset="-78"/>
              </a:rPr>
              <a:t>damage insurance, and burglary and glass</a:t>
            </a:r>
            <a:r>
              <a:rPr lang="ar-YE" sz="1600" dirty="0">
                <a:solidFill>
                  <a:schemeClr val="tx1">
                    <a:lumMod val="95000"/>
                    <a:lumOff val="5000"/>
                  </a:schemeClr>
                </a:solidFill>
                <a:cs typeface="Tajawal ExtraBold" panose="00000800000000000000" pitchFamily="2" charset="-78"/>
              </a:rPr>
              <a:t> </a:t>
            </a:r>
            <a:r>
              <a:rPr lang="en-US" sz="1600" dirty="0">
                <a:solidFill>
                  <a:schemeClr val="tx1">
                    <a:lumMod val="95000"/>
                    <a:lumOff val="5000"/>
                  </a:schemeClr>
                </a:solidFill>
                <a:cs typeface="Tajawal ExtraBold" panose="00000800000000000000" pitchFamily="2" charset="-78"/>
              </a:rPr>
              <a:t>insurance.</a:t>
            </a:r>
            <a:endParaRPr lang="en-MY" sz="1600" dirty="0">
              <a:solidFill>
                <a:schemeClr val="tx1">
                  <a:lumMod val="95000"/>
                  <a:lumOff val="5000"/>
                </a:schemeClr>
              </a:solidFill>
              <a:cs typeface="Tajawal ExtraBold" panose="00000800000000000000" pitchFamily="2" charset="-78"/>
            </a:endParaRPr>
          </a:p>
        </p:txBody>
      </p:sp>
      <p:sp>
        <p:nvSpPr>
          <p:cNvPr id="10" name="TextBox 9">
            <a:extLst>
              <a:ext uri="{FF2B5EF4-FFF2-40B4-BE49-F238E27FC236}">
                <a16:creationId xmlns:a16="http://schemas.microsoft.com/office/drawing/2014/main" id="{F51FBC85-A97E-C36A-D4E9-6C4E7AAB3902}"/>
              </a:ext>
            </a:extLst>
          </p:cNvPr>
          <p:cNvSpPr txBox="1"/>
          <p:nvPr/>
        </p:nvSpPr>
        <p:spPr>
          <a:xfrm>
            <a:off x="6541276" y="1874318"/>
            <a:ext cx="5470293" cy="4893647"/>
          </a:xfrm>
          <a:prstGeom prst="rect">
            <a:avLst/>
          </a:prstGeom>
          <a:noFill/>
        </p:spPr>
        <p:txBody>
          <a:bodyPr wrap="square">
            <a:spAutoFit/>
          </a:bodyPr>
          <a:lstStyle/>
          <a:p>
            <a:pPr marL="342900" indent="-342900" algn="r" rtl="1">
              <a:buFont typeface="Wingdings" panose="05000000000000000000" pitchFamily="2" charset="2"/>
              <a:buChar char="v"/>
            </a:pPr>
            <a:r>
              <a:rPr lang="ar-YE" sz="2400" dirty="0">
                <a:latin typeface="Traditional Arabic" panose="02020603050405020304" pitchFamily="18" charset="-78"/>
                <a:cs typeface="Traditional Arabic" panose="02020603050405020304" pitchFamily="18" charset="-78"/>
              </a:rPr>
              <a:t> بموجب خطة التسعير بأثر رجعي، يتم تحديد القسط الفعلي المدفوع للفترة الحالية بناءً على تجربة الخسائر التي يتعرض لها المؤمن له خلال فترة الوثيقة الحالية. في إطار هذه الخطة، يتم دفع قسط مؤقت في بداية فترة الوثيقة. وعند نهاية الفترة، يتم حساب القسط النهائي بناءً على الخسائر الفعلية التي تحدث خلال فترة الوثيقة. هناك قسط أدنى وأقصى يجب دفعه.</a:t>
            </a:r>
          </a:p>
          <a:p>
            <a:pPr marL="342900" indent="-342900" algn="r" rtl="1">
              <a:buFont typeface="Wingdings" panose="05000000000000000000" pitchFamily="2" charset="2"/>
              <a:buChar char="v"/>
            </a:pPr>
            <a:r>
              <a:rPr lang="ar-YE" sz="2400" dirty="0">
                <a:latin typeface="Traditional Arabic" panose="02020603050405020304" pitchFamily="18" charset="-78"/>
                <a:cs typeface="Traditional Arabic" panose="02020603050405020304" pitchFamily="18" charset="-78"/>
              </a:rPr>
              <a:t> في الممارسة العملية، القسط الفعلي المدفوع عادة ما يكون بين القسط الأدنى والأقصى، اعتمادًا على تجربة الخسائر للمؤمن له خلال فترة الوثيقة الحالية. </a:t>
            </a:r>
          </a:p>
          <a:p>
            <a:pPr marL="342900" indent="-342900" algn="r" rtl="1">
              <a:buFont typeface="Wingdings" panose="05000000000000000000" pitchFamily="2" charset="2"/>
              <a:buChar char="v"/>
            </a:pPr>
            <a:r>
              <a:rPr lang="ar-YE" sz="2400" dirty="0">
                <a:latin typeface="Traditional Arabic" panose="02020603050405020304" pitchFamily="18" charset="-78"/>
                <a:cs typeface="Traditional Arabic" panose="02020603050405020304" pitchFamily="18" charset="-78"/>
              </a:rPr>
              <a:t>يستخدم التقييم بأثر رجعي على نطاق واسع من قبل الشركات الكبيرة في تأمين تعويضات العمال، وتأمين المسؤولية العامة، وتأمين المسؤولية عن السيارات والأضرار المادية، وتأمين السرقة والزجاج</a:t>
            </a:r>
            <a:r>
              <a:rPr lang="ar-YE" dirty="0"/>
              <a:t>.</a:t>
            </a:r>
            <a:endParaRPr lang="en-MY" dirty="0"/>
          </a:p>
        </p:txBody>
      </p:sp>
    </p:spTree>
    <p:extLst>
      <p:ext uri="{BB962C8B-B14F-4D97-AF65-F5344CB8AC3E}">
        <p14:creationId xmlns:p14="http://schemas.microsoft.com/office/powerpoint/2010/main" val="3118070142"/>
      </p:ext>
    </p:extLst>
  </p:cSld>
  <p:clrMapOvr>
    <a:masterClrMapping/>
  </p:clrMapOvr>
  <mc:AlternateContent xmlns:mc="http://schemas.openxmlformats.org/markup-compatibility/2006" xmlns:p14="http://schemas.microsoft.com/office/powerpoint/2010/main">
    <mc:Choice Requires="p14">
      <p:transition spd="slow" p14:dur="2000" advTm="132091"/>
    </mc:Choice>
    <mc:Fallback xmlns="">
      <p:transition spd="slow" advTm="132091"/>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flipV="1">
            <a:off x="2626178" y="455181"/>
            <a:ext cx="9369757"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8C9C6905-96B6-3DD2-F43C-9F4FB4B473D7}"/>
              </a:ext>
            </a:extLst>
          </p:cNvPr>
          <p:cNvSpPr txBox="1"/>
          <p:nvPr/>
        </p:nvSpPr>
        <p:spPr>
          <a:xfrm>
            <a:off x="2877425" y="729168"/>
            <a:ext cx="7946825" cy="1200329"/>
          </a:xfrm>
          <a:prstGeom prst="rect">
            <a:avLst/>
          </a:prstGeom>
          <a:solidFill>
            <a:srgbClr val="009EDE"/>
          </a:solidFill>
        </p:spPr>
        <p:txBody>
          <a:bodyPr wrap="square" rtlCol="0">
            <a:spAutoFit/>
          </a:bodyPr>
          <a:lstStyle/>
          <a:p>
            <a:pPr algn="ctr"/>
            <a:r>
              <a:rPr lang="en-US" sz="3600" b="1" dirty="0">
                <a:solidFill>
                  <a:schemeClr val="bg1"/>
                </a:solidFill>
                <a:latin typeface="Alexandria" charset="0"/>
              </a:rPr>
              <a:t>Rate Making in Life Insurance</a:t>
            </a:r>
            <a:endParaRPr lang="ar-YE" sz="3600" b="1" dirty="0">
              <a:solidFill>
                <a:schemeClr val="bg1"/>
              </a:solidFill>
              <a:latin typeface="Alexandria" charset="0"/>
            </a:endParaRPr>
          </a:p>
          <a:p>
            <a:pPr algn="ctr"/>
            <a:r>
              <a:rPr lang="ar-YE" sz="3600" b="1" dirty="0">
                <a:solidFill>
                  <a:schemeClr val="bg1"/>
                </a:solidFill>
                <a:latin typeface="Traditional Arabic" panose="02020603050405020304" pitchFamily="18" charset="-78"/>
                <a:cs typeface="Traditional Arabic" panose="02020603050405020304" pitchFamily="18" charset="-78"/>
              </a:rPr>
              <a:t>تحديد الأسعار في التأمين على الحياة</a:t>
            </a:r>
            <a:endParaRPr lang="en-US" sz="3600" b="1" dirty="0">
              <a:solidFill>
                <a:schemeClr val="bg1"/>
              </a:solidFill>
              <a:latin typeface="Traditional Arabic" panose="02020603050405020304" pitchFamily="18" charset="-78"/>
              <a:cs typeface="Traditional Arabic" panose="02020603050405020304" pitchFamily="18" charset="-78"/>
            </a:endParaRPr>
          </a:p>
        </p:txBody>
      </p:sp>
      <p:sp>
        <p:nvSpPr>
          <p:cNvPr id="8" name="TextBox 7">
            <a:extLst>
              <a:ext uri="{FF2B5EF4-FFF2-40B4-BE49-F238E27FC236}">
                <a16:creationId xmlns:a16="http://schemas.microsoft.com/office/drawing/2014/main" id="{97FC9F00-DED5-495E-289B-C8D3CB6342C4}"/>
              </a:ext>
            </a:extLst>
          </p:cNvPr>
          <p:cNvSpPr txBox="1"/>
          <p:nvPr/>
        </p:nvSpPr>
        <p:spPr>
          <a:xfrm>
            <a:off x="384416" y="1847182"/>
            <a:ext cx="11611519" cy="4151136"/>
          </a:xfrm>
          <a:prstGeom prst="rect">
            <a:avLst/>
          </a:prstGeom>
          <a:noFill/>
        </p:spPr>
        <p:txBody>
          <a:bodyPr wrap="square">
            <a:spAutoFit/>
          </a:bodyPr>
          <a:lstStyle/>
          <a:p>
            <a:pPr marL="342900" indent="-342900" algn="just">
              <a:lnSpc>
                <a:spcPct val="150000"/>
              </a:lnSpc>
              <a:buFont typeface="Wingdings" panose="05000000000000000000" pitchFamily="2" charset="2"/>
              <a:buChar char="v"/>
            </a:pPr>
            <a:r>
              <a:rPr lang="en-US" sz="2000" dirty="0">
                <a:solidFill>
                  <a:schemeClr val="tx1">
                    <a:lumMod val="95000"/>
                    <a:lumOff val="5000"/>
                  </a:schemeClr>
                </a:solidFill>
                <a:cs typeface="Tajawal ExtraBold" panose="00000800000000000000" pitchFamily="2" charset="-78"/>
              </a:rPr>
              <a:t>Life insurance actuaries use a mortality table or</a:t>
            </a:r>
            <a:r>
              <a:rPr lang="ar-YE" sz="2000" dirty="0">
                <a:solidFill>
                  <a:schemeClr val="tx1">
                    <a:lumMod val="95000"/>
                    <a:lumOff val="5000"/>
                  </a:schemeClr>
                </a:solidFill>
                <a:cs typeface="Tajawal ExtraBold" panose="00000800000000000000" pitchFamily="2" charset="-78"/>
              </a:rPr>
              <a:t> </a:t>
            </a:r>
            <a:r>
              <a:rPr lang="en-US" sz="2000" dirty="0">
                <a:solidFill>
                  <a:schemeClr val="tx1">
                    <a:lumMod val="95000"/>
                    <a:lumOff val="5000"/>
                  </a:schemeClr>
                </a:solidFill>
                <a:cs typeface="Tajawal ExtraBold" panose="00000800000000000000" pitchFamily="2" charset="-78"/>
              </a:rPr>
              <a:t>individual company experience to determine the probability</a:t>
            </a:r>
            <a:r>
              <a:rPr lang="ar-YE" sz="2000" dirty="0">
                <a:solidFill>
                  <a:schemeClr val="tx1">
                    <a:lumMod val="95000"/>
                    <a:lumOff val="5000"/>
                  </a:schemeClr>
                </a:solidFill>
                <a:cs typeface="Tajawal ExtraBold" panose="00000800000000000000" pitchFamily="2" charset="-78"/>
              </a:rPr>
              <a:t> </a:t>
            </a:r>
            <a:r>
              <a:rPr lang="en-US" sz="2000" dirty="0">
                <a:solidFill>
                  <a:schemeClr val="tx1">
                    <a:lumMod val="95000"/>
                    <a:lumOff val="5000"/>
                  </a:schemeClr>
                </a:solidFill>
                <a:cs typeface="Tajawal ExtraBold" panose="00000800000000000000" pitchFamily="2" charset="-78"/>
              </a:rPr>
              <a:t>of death at each attained age. The probability</a:t>
            </a:r>
            <a:r>
              <a:rPr lang="ar-YE" sz="2000" dirty="0">
                <a:solidFill>
                  <a:schemeClr val="tx1">
                    <a:lumMod val="95000"/>
                    <a:lumOff val="5000"/>
                  </a:schemeClr>
                </a:solidFill>
                <a:cs typeface="Tajawal ExtraBold" panose="00000800000000000000" pitchFamily="2" charset="-78"/>
              </a:rPr>
              <a:t> </a:t>
            </a:r>
            <a:r>
              <a:rPr lang="en-US" sz="2000" dirty="0">
                <a:solidFill>
                  <a:schemeClr val="tx1">
                    <a:lumMod val="95000"/>
                    <a:lumOff val="5000"/>
                  </a:schemeClr>
                </a:solidFill>
                <a:cs typeface="Tajawal ExtraBold" panose="00000800000000000000" pitchFamily="2" charset="-78"/>
              </a:rPr>
              <a:t>of death is multiplied by the amount the life insurer</a:t>
            </a:r>
            <a:r>
              <a:rPr lang="ar-YE" sz="2000" dirty="0">
                <a:solidFill>
                  <a:schemeClr val="tx1">
                    <a:lumMod val="95000"/>
                    <a:lumOff val="5000"/>
                  </a:schemeClr>
                </a:solidFill>
                <a:cs typeface="Tajawal ExtraBold" panose="00000800000000000000" pitchFamily="2" charset="-78"/>
              </a:rPr>
              <a:t> </a:t>
            </a:r>
            <a:r>
              <a:rPr lang="en-US" sz="2000" dirty="0">
                <a:solidFill>
                  <a:schemeClr val="tx1">
                    <a:lumMod val="95000"/>
                    <a:lumOff val="5000"/>
                  </a:schemeClr>
                </a:solidFill>
                <a:cs typeface="Tajawal ExtraBold" panose="00000800000000000000" pitchFamily="2" charset="-78"/>
              </a:rPr>
              <a:t>will have to pay if death occurs to determine the</a:t>
            </a:r>
            <a:r>
              <a:rPr lang="ar-YE" sz="2000" dirty="0">
                <a:solidFill>
                  <a:schemeClr val="tx1">
                    <a:lumMod val="95000"/>
                    <a:lumOff val="5000"/>
                  </a:schemeClr>
                </a:solidFill>
                <a:cs typeface="Tajawal ExtraBold" panose="00000800000000000000" pitchFamily="2" charset="-78"/>
              </a:rPr>
              <a:t> </a:t>
            </a:r>
            <a:r>
              <a:rPr lang="en-US" sz="2000" dirty="0">
                <a:solidFill>
                  <a:schemeClr val="tx1">
                    <a:lumMod val="95000"/>
                    <a:lumOff val="5000"/>
                  </a:schemeClr>
                </a:solidFill>
                <a:cs typeface="Tajawal ExtraBold" panose="00000800000000000000" pitchFamily="2" charset="-78"/>
              </a:rPr>
              <a:t>expected value of the death claims for each policy</a:t>
            </a:r>
            <a:r>
              <a:rPr lang="ar-YE" sz="2000" dirty="0">
                <a:solidFill>
                  <a:schemeClr val="tx1">
                    <a:lumMod val="95000"/>
                    <a:lumOff val="5000"/>
                  </a:schemeClr>
                </a:solidFill>
                <a:cs typeface="Tajawal ExtraBold" panose="00000800000000000000" pitchFamily="2" charset="-78"/>
              </a:rPr>
              <a:t> </a:t>
            </a:r>
            <a:r>
              <a:rPr lang="en-US" sz="2000" dirty="0">
                <a:solidFill>
                  <a:schemeClr val="tx1">
                    <a:lumMod val="95000"/>
                    <a:lumOff val="5000"/>
                  </a:schemeClr>
                </a:solidFill>
                <a:cs typeface="Tajawal ExtraBold" panose="00000800000000000000" pitchFamily="2" charset="-78"/>
              </a:rPr>
              <a:t>year. These annual expected values are then discounted</a:t>
            </a:r>
            <a:r>
              <a:rPr lang="ar-YE" sz="2000" dirty="0">
                <a:solidFill>
                  <a:schemeClr val="tx1">
                    <a:lumMod val="95000"/>
                    <a:lumOff val="5000"/>
                  </a:schemeClr>
                </a:solidFill>
                <a:cs typeface="Tajawal ExtraBold" panose="00000800000000000000" pitchFamily="2" charset="-78"/>
              </a:rPr>
              <a:t> </a:t>
            </a:r>
            <a:r>
              <a:rPr lang="en-US" sz="2000" dirty="0">
                <a:solidFill>
                  <a:schemeClr val="tx1">
                    <a:lumMod val="95000"/>
                    <a:lumOff val="5000"/>
                  </a:schemeClr>
                </a:solidFill>
                <a:cs typeface="Tajawal ExtraBold" panose="00000800000000000000" pitchFamily="2" charset="-78"/>
              </a:rPr>
              <a:t>back to the beginning of the policy period to</a:t>
            </a:r>
            <a:r>
              <a:rPr lang="ar-YE" sz="2000" dirty="0">
                <a:solidFill>
                  <a:schemeClr val="tx1">
                    <a:lumMod val="95000"/>
                    <a:lumOff val="5000"/>
                  </a:schemeClr>
                </a:solidFill>
                <a:cs typeface="Tajawal ExtraBold" panose="00000800000000000000" pitchFamily="2" charset="-78"/>
              </a:rPr>
              <a:t> </a:t>
            </a:r>
            <a:r>
              <a:rPr lang="en-US" sz="2000" dirty="0">
                <a:solidFill>
                  <a:schemeClr val="tx1">
                    <a:lumMod val="95000"/>
                    <a:lumOff val="5000"/>
                  </a:schemeClr>
                </a:solidFill>
                <a:cs typeface="Tajawal ExtraBold" panose="00000800000000000000" pitchFamily="2" charset="-78"/>
              </a:rPr>
              <a:t>determine the net single premium (NSP).</a:t>
            </a:r>
            <a:endParaRPr lang="ar-YE" sz="2000" dirty="0">
              <a:solidFill>
                <a:schemeClr val="tx1">
                  <a:lumMod val="95000"/>
                  <a:lumOff val="5000"/>
                </a:schemeClr>
              </a:solidFill>
              <a:cs typeface="Tajawal ExtraBold" panose="00000800000000000000" pitchFamily="2" charset="-78"/>
            </a:endParaRPr>
          </a:p>
          <a:p>
            <a:pPr marL="342900" indent="-342900" algn="just" rtl="1">
              <a:lnSpc>
                <a:spcPct val="150000"/>
              </a:lnSpc>
              <a:buFont typeface="Wingdings" panose="05000000000000000000" pitchFamily="2" charset="2"/>
              <a:buChar char="v"/>
            </a:pPr>
            <a:r>
              <a:rPr lang="ar-YE" sz="2600" dirty="0">
                <a:solidFill>
                  <a:schemeClr val="tx1">
                    <a:lumMod val="95000"/>
                    <a:lumOff val="5000"/>
                  </a:schemeClr>
                </a:solidFill>
                <a:latin typeface="Traditional Arabic" panose="02020603050405020304" pitchFamily="18" charset="-78"/>
                <a:cs typeface="Traditional Arabic" panose="02020603050405020304" pitchFamily="18" charset="-78"/>
              </a:rPr>
              <a:t>يستخدم علماء الاحصاء التأميني على الحياة جدول الوفيات أو خبرة الشركة الفردية لتحديد احتمال الوفاة عند كل سن تحقق. يتم ضرب احتمال الوفاة في المبلغ الذي يجب على شركة التأمين دفعه إذا حدثت الوفاة لتحديد القيمة المتوقعة لمطالبات الوفاة لكل سنة بوليصة. ثم يتم خصم هذه القيم السنوية المتوقعة إلى بداية فترة البوليصة لتحديد القسط الفردي الصافي</a:t>
            </a:r>
            <a:r>
              <a:rPr lang="en-MY" sz="2600" dirty="0">
                <a:solidFill>
                  <a:schemeClr val="tx1">
                    <a:lumMod val="95000"/>
                    <a:lumOff val="5000"/>
                  </a:schemeClr>
                </a:solidFill>
                <a:latin typeface="Traditional Arabic" panose="02020603050405020304" pitchFamily="18" charset="-78"/>
                <a:cs typeface="Traditional Arabic" panose="02020603050405020304" pitchFamily="18" charset="-78"/>
              </a:rPr>
              <a:t>.</a:t>
            </a:r>
          </a:p>
        </p:txBody>
      </p:sp>
    </p:spTree>
    <p:extLst>
      <p:ext uri="{BB962C8B-B14F-4D97-AF65-F5344CB8AC3E}">
        <p14:creationId xmlns:p14="http://schemas.microsoft.com/office/powerpoint/2010/main" val="730964712"/>
      </p:ext>
    </p:extLst>
  </p:cSld>
  <p:clrMapOvr>
    <a:masterClrMapping/>
  </p:clrMapOvr>
  <mc:AlternateContent xmlns:mc="http://schemas.openxmlformats.org/markup-compatibility/2006" xmlns:p14="http://schemas.microsoft.com/office/powerpoint/2010/main">
    <mc:Choice Requires="p14">
      <p:transition spd="slow" p14:dur="2000" advTm="83910"/>
    </mc:Choice>
    <mc:Fallback xmlns="">
      <p:transition spd="slow" advTm="83910"/>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dirty="0">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63027"/>
    </mc:Choice>
    <mc:Fallback xmlns="">
      <p:transition spd="slow" advTm="63027"/>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7e97f5759b239d09901a6c3e6d044424">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ff6c873fd4150f862f394d9ad33a2f1b"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Props1.xml><?xml version="1.0" encoding="utf-8"?>
<ds:datastoreItem xmlns:ds="http://schemas.openxmlformats.org/officeDocument/2006/customXml" ds:itemID="{6ED91D05-6D40-4757-8F3E-B1534BA2BD86}"/>
</file>

<file path=customXml/itemProps2.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3.xml><?xml version="1.0" encoding="utf-8"?>
<ds:datastoreItem xmlns:ds="http://schemas.openxmlformats.org/officeDocument/2006/customXml" ds:itemID="{ACC9A911-23AF-4D6B-960B-1A780C58D828}">
  <ds:schemaRefs>
    <ds:schemaRef ds:uri="http://schemas.microsoft.com/office/2006/metadata/properties"/>
    <ds:schemaRef ds:uri="http://schemas.microsoft.com/office/2006/documentManagement/types"/>
    <ds:schemaRef ds:uri="http://www.w3.org/XML/1998/namespace"/>
    <ds:schemaRef ds:uri="aca13214-df29-4e3c-a050-857c0bf7bd8e"/>
    <ds:schemaRef ds:uri="http://purl.org/dc/terms/"/>
    <ds:schemaRef ds:uri="http://purl.org/dc/elements/1.1/"/>
    <ds:schemaRef ds:uri="http://purl.org/dc/dcmitype/"/>
    <ds:schemaRef ds:uri="http://schemas.microsoft.com/office/infopath/2007/PartnerControls"/>
    <ds:schemaRef ds:uri="http://schemas.openxmlformats.org/package/2006/metadata/core-properties"/>
    <ds:schemaRef ds:uri="688354b5-287c-4cda-825e-1d7935aea40e"/>
  </ds:schemaRefs>
</ds:datastoreItem>
</file>

<file path=docProps/app.xml><?xml version="1.0" encoding="utf-8"?>
<Properties xmlns="http://schemas.openxmlformats.org/officeDocument/2006/extended-properties" xmlns:vt="http://schemas.openxmlformats.org/officeDocument/2006/docPropsVTypes">
  <Template/>
  <TotalTime>75028</TotalTime>
  <Words>5879</Words>
  <Application>Microsoft Office PowerPoint</Application>
  <PresentationFormat>Widescreen</PresentationFormat>
  <Paragraphs>299</Paragraphs>
  <Slides>41</Slides>
  <Notes>3</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41</vt:i4>
      </vt:variant>
    </vt:vector>
  </HeadingPairs>
  <TitlesOfParts>
    <vt:vector size="50" baseType="lpstr">
      <vt:lpstr>Alexandria</vt:lpstr>
      <vt:lpstr>Arial</vt:lpstr>
      <vt:lpstr>Calibri</vt:lpstr>
      <vt:lpstr>Calibri Light</vt:lpstr>
      <vt:lpstr>QuaySansITCPro-Book</vt:lpstr>
      <vt:lpstr>Tajawal ExtraBold</vt:lpstr>
      <vt:lpstr>Traditional Arabic</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AM</cp:lastModifiedBy>
  <cp:revision>610</cp:revision>
  <dcterms:created xsi:type="dcterms:W3CDTF">2023-04-29T09:08:00Z</dcterms:created>
  <dcterms:modified xsi:type="dcterms:W3CDTF">2024-11-14T00:31:45Z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ies>
</file>