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1.xml" ContentType="application/vnd.openxmlformats-officedocument.presentationml.tags+xml"/>
  <Override PartName="/ppt/notesSlides/notesSlide16.xml" ContentType="application/vnd.openxmlformats-officedocument.presentationml.notesSlide+xml"/>
  <Override PartName="/ppt/tags/tag12.xml" ContentType="application/vnd.openxmlformats-officedocument.presentationml.tags+xml"/>
  <Override PartName="/ppt/notesSlides/notesSlide17.xml" ContentType="application/vnd.openxmlformats-officedocument.presentationml.notesSlide+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tags/tag15.xml" ContentType="application/vnd.openxmlformats-officedocument.presentationml.tags+xml"/>
  <Override PartName="/ppt/notesSlides/notesSlide21.xml" ContentType="application/vnd.openxmlformats-officedocument.presentationml.notesSlide+xml"/>
  <Override PartName="/ppt/tags/tag1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7.xml" ContentType="application/vnd.openxmlformats-officedocument.presentationml.tags+xml"/>
  <Override PartName="/ppt/notesSlides/notesSlide24.xml" ContentType="application/vnd.openxmlformats-officedocument.presentationml.notesSlide+xml"/>
  <Override PartName="/ppt/tags/tag18.xml" ContentType="application/vnd.openxmlformats-officedocument.presentationml.tags+xml"/>
  <Override PartName="/ppt/notesSlides/notesSlide2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0.xml" ContentType="application/vnd.openxmlformats-officedocument.presentationml.tags+xml"/>
  <Override PartName="/ppt/notesSlides/notesSlide28.xml" ContentType="application/vnd.openxmlformats-officedocument.presentationml.notesSlide+xml"/>
  <Override PartName="/ppt/tags/tag21.xml" ContentType="application/vnd.openxmlformats-officedocument.presentationml.tags+xml"/>
  <Override PartName="/ppt/notesSlides/notesSlide29.xml" ContentType="application/vnd.openxmlformats-officedocument.presentationml.notesSlide+xml"/>
  <Override PartName="/ppt/tags/tag22.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3.xml" ContentType="application/vnd.openxmlformats-officedocument.presentationml.tags+xml"/>
  <Override PartName="/ppt/notesSlides/notesSlide3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4.xml" ContentType="application/vnd.openxmlformats-officedocument.presentationml.tags+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1"/>
  </p:sldMasterIdLst>
  <p:notesMasterIdLst>
    <p:notesMasterId r:id="rId44"/>
  </p:notesMasterIdLst>
  <p:sldIdLst>
    <p:sldId id="480" r:id="rId2"/>
    <p:sldId id="4369" r:id="rId3"/>
    <p:sldId id="4540" r:id="rId4"/>
    <p:sldId id="4541" r:id="rId5"/>
    <p:sldId id="4333" r:id="rId6"/>
    <p:sldId id="4410" r:id="rId7"/>
    <p:sldId id="4519" r:id="rId8"/>
    <p:sldId id="4514" r:id="rId9"/>
    <p:sldId id="4539" r:id="rId10"/>
    <p:sldId id="4520" r:id="rId11"/>
    <p:sldId id="4544" r:id="rId12"/>
    <p:sldId id="4542" r:id="rId13"/>
    <p:sldId id="4543" r:id="rId14"/>
    <p:sldId id="4545" r:id="rId15"/>
    <p:sldId id="4548" r:id="rId16"/>
    <p:sldId id="4546" r:id="rId17"/>
    <p:sldId id="4547" r:id="rId18"/>
    <p:sldId id="4549" r:id="rId19"/>
    <p:sldId id="4552" r:id="rId20"/>
    <p:sldId id="4550" r:id="rId21"/>
    <p:sldId id="4551" r:id="rId22"/>
    <p:sldId id="4553" r:id="rId23"/>
    <p:sldId id="4566" r:id="rId24"/>
    <p:sldId id="4554" r:id="rId25"/>
    <p:sldId id="4555" r:id="rId26"/>
    <p:sldId id="4556" r:id="rId27"/>
    <p:sldId id="4565" r:id="rId28"/>
    <p:sldId id="4557" r:id="rId29"/>
    <p:sldId id="4558" r:id="rId30"/>
    <p:sldId id="4567" r:id="rId31"/>
    <p:sldId id="4568" r:id="rId32"/>
    <p:sldId id="4559" r:id="rId33"/>
    <p:sldId id="4569" r:id="rId34"/>
    <p:sldId id="4572" r:id="rId35"/>
    <p:sldId id="4362" r:id="rId36"/>
    <p:sldId id="4571" r:id="rId37"/>
    <p:sldId id="4457" r:id="rId38"/>
    <p:sldId id="4570" r:id="rId39"/>
    <p:sldId id="4444" r:id="rId40"/>
    <p:sldId id="4419" r:id="rId41"/>
    <p:sldId id="4420" r:id="rId42"/>
    <p:sldId id="4421" r:id="rId43"/>
  </p:sldIdLst>
  <p:sldSz cx="18288000" cy="10287000"/>
  <p:notesSz cx="6858000" cy="9144000"/>
  <p:embeddedFontLst>
    <p:embeddedFont>
      <p:font typeface="Alexandria" pitchFamily="2" charset="-78"/>
      <p:regular r:id="rId45"/>
    </p:embeddedFont>
    <p:embeddedFont>
      <p:font typeface="Alexandria Bold" pitchFamily="2" charset="-78"/>
      <p:regular r:id="rId46"/>
      <p:bold r:id="rId47"/>
    </p:embeddedFont>
    <p:embeddedFont>
      <p:font typeface="Plus Jakarta Sans SemiBold" panose="020F0502020204030204" pitchFamily="34" charset="0"/>
      <p:regular r:id="rId48"/>
      <p:bold r:id="rId49"/>
      <p:italic r:id="rId50"/>
      <p:boldItalic r:id="rId51"/>
    </p:embeddedFont>
    <p:embeddedFont>
      <p:font typeface="Roboto Light" panose="02000000000000000000" pitchFamily="2" charset="0"/>
      <p:regular r:id="rId52"/>
      <p:italic r:id="rId53"/>
    </p:embeddedFont>
    <p:embeddedFont>
      <p:font typeface="Tajawal" panose="020F0502020204030204" pitchFamily="34" charset="0"/>
      <p:regular r:id="rId54"/>
      <p:bold r:id="rId55"/>
      <p:italic r:id="rId56"/>
      <p:boldItalic r:id="rId57"/>
    </p:embeddedFont>
    <p:embeddedFont>
      <p:font typeface="Times New Roman Bold" panose="020F0502020204030204" pitchFamily="34" charset="0"/>
      <p:regular r:id="rId58"/>
      <p:bold r:id="rId59"/>
      <p:italic r:id="rId60"/>
      <p:boldItalic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B7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047E06-8D69-5046-AF81-38618DF187BE}" v="1" dt="2026-07-22T23:11:55.433"/>
  </p1510:revLst>
</p1510:revInfo>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7592" autoAdjust="0"/>
    <p:restoredTop sz="94176" autoAdjust="0"/>
  </p:normalViewPr>
  <p:slideViewPr>
    <p:cSldViewPr>
      <p:cViewPr>
        <p:scale>
          <a:sx n="22" d="100"/>
          <a:sy n="22" d="100"/>
        </p:scale>
        <p:origin x="1184" y="23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font" Target="fonts/font3.fntdata"/><Relationship Id="rId63" Type="http://schemas.openxmlformats.org/officeDocument/2006/relationships/viewProps" Target="viewProps.xml"/><Relationship Id="rId68"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66"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font" Target="fonts/font17.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theme" Target="theme/theme1.xml"/><Relationship Id="rId69"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59" Type="http://schemas.openxmlformats.org/officeDocument/2006/relationships/font" Target="fonts/font15.fntdata"/><Relationship Id="rId67"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0.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font" Target="fonts/font1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font" Target="fonts/font6.fntdata"/><Relationship Id="rId55" Type="http://schemas.openxmlformats.org/officeDocument/2006/relationships/font" Target="fonts/font11.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33B752-0E6E-1642-821F-781068BB08AB}" type="doc">
      <dgm:prSet loTypeId="urn:microsoft.com/office/officeart/2005/8/layout/hProcess11" loCatId="" qsTypeId="urn:microsoft.com/office/officeart/2005/8/quickstyle/simple1" qsCatId="simple" csTypeId="urn:microsoft.com/office/officeart/2005/8/colors/accent1_2" csCatId="accent1" phldr="1"/>
      <dgm:spPr/>
    </dgm:pt>
    <dgm:pt modelId="{DD091FD0-ECCF-0A41-AEF1-B9373D476800}">
      <dgm:prSet phldrT="[Text]" custT="1"/>
      <dgm:spPr/>
      <dgm:t>
        <a:bodyPr/>
        <a:lstStyle/>
        <a:p>
          <a:r>
            <a:rPr lang="en-US" sz="2800" dirty="0"/>
            <a:t>Connect Data</a:t>
          </a:r>
        </a:p>
      </dgm:t>
    </dgm:pt>
    <dgm:pt modelId="{B3CFF934-BE4A-A24F-9D9E-9555D2E9FA1E}" type="parTrans" cxnId="{CC4DFF50-A115-2C42-A43B-339F539CA11B}">
      <dgm:prSet/>
      <dgm:spPr/>
      <dgm:t>
        <a:bodyPr/>
        <a:lstStyle/>
        <a:p>
          <a:endParaRPr lang="en-US" sz="4000"/>
        </a:p>
      </dgm:t>
    </dgm:pt>
    <dgm:pt modelId="{0F6B02A6-E89C-9B45-ACF9-F5646C34E580}" type="sibTrans" cxnId="{CC4DFF50-A115-2C42-A43B-339F539CA11B}">
      <dgm:prSet/>
      <dgm:spPr/>
      <dgm:t>
        <a:bodyPr/>
        <a:lstStyle/>
        <a:p>
          <a:endParaRPr lang="en-US" sz="4000"/>
        </a:p>
      </dgm:t>
    </dgm:pt>
    <dgm:pt modelId="{29DE7446-F244-964F-AEF9-E52853E08B76}">
      <dgm:prSet phldrT="[Text]" custT="1"/>
      <dgm:spPr/>
      <dgm:t>
        <a:bodyPr/>
        <a:lstStyle/>
        <a:p>
          <a:r>
            <a:rPr lang="en-US" sz="2800" dirty="0"/>
            <a:t>Model Data</a:t>
          </a:r>
        </a:p>
      </dgm:t>
    </dgm:pt>
    <dgm:pt modelId="{34E4558F-D17C-424F-A412-2CED33B5F5D2}" type="parTrans" cxnId="{7F51542A-C011-6244-990C-E97BA0CB9F2F}">
      <dgm:prSet/>
      <dgm:spPr/>
      <dgm:t>
        <a:bodyPr/>
        <a:lstStyle/>
        <a:p>
          <a:endParaRPr lang="en-US" sz="4000"/>
        </a:p>
      </dgm:t>
    </dgm:pt>
    <dgm:pt modelId="{DA112110-1B07-2C4E-BA1B-6604DDADB84E}" type="sibTrans" cxnId="{7F51542A-C011-6244-990C-E97BA0CB9F2F}">
      <dgm:prSet/>
      <dgm:spPr/>
      <dgm:t>
        <a:bodyPr/>
        <a:lstStyle/>
        <a:p>
          <a:endParaRPr lang="en-US" sz="4000"/>
        </a:p>
      </dgm:t>
    </dgm:pt>
    <dgm:pt modelId="{35BCB91D-493C-C844-B542-0DA551A40AC6}">
      <dgm:prSet phldrT="[Text]" custT="1"/>
      <dgm:spPr/>
      <dgm:t>
        <a:bodyPr/>
        <a:lstStyle/>
        <a:p>
          <a:r>
            <a:rPr lang="en-US" sz="2800" dirty="0"/>
            <a:t>Create Visualizations</a:t>
          </a:r>
        </a:p>
      </dgm:t>
    </dgm:pt>
    <dgm:pt modelId="{6B9DE8FF-590A-2E4E-8486-43B81E9CBECD}" type="parTrans" cxnId="{CEACCB0D-3A70-0C42-A228-48CAAF42355A}">
      <dgm:prSet/>
      <dgm:spPr/>
      <dgm:t>
        <a:bodyPr/>
        <a:lstStyle/>
        <a:p>
          <a:endParaRPr lang="en-US" sz="4000"/>
        </a:p>
      </dgm:t>
    </dgm:pt>
    <dgm:pt modelId="{17B61092-5544-3C4C-86C3-FC339A81F24E}" type="sibTrans" cxnId="{CEACCB0D-3A70-0C42-A228-48CAAF42355A}">
      <dgm:prSet/>
      <dgm:spPr/>
      <dgm:t>
        <a:bodyPr/>
        <a:lstStyle/>
        <a:p>
          <a:endParaRPr lang="en-US" sz="4000"/>
        </a:p>
      </dgm:t>
    </dgm:pt>
    <dgm:pt modelId="{9A40A588-46EA-BC4D-B568-398673C63F5D}">
      <dgm:prSet phldrT="[Text]" custT="1"/>
      <dgm:spPr/>
      <dgm:t>
        <a:bodyPr/>
        <a:lstStyle/>
        <a:p>
          <a:r>
            <a:rPr lang="en-US" sz="2800" dirty="0"/>
            <a:t>Transform Data</a:t>
          </a:r>
        </a:p>
      </dgm:t>
    </dgm:pt>
    <dgm:pt modelId="{157FB7C3-443E-0940-A2B7-B7AE7C6BFBE2}" type="parTrans" cxnId="{19551785-1DBA-C048-9678-51763352A561}">
      <dgm:prSet/>
      <dgm:spPr/>
      <dgm:t>
        <a:bodyPr/>
        <a:lstStyle/>
        <a:p>
          <a:endParaRPr lang="en-US" sz="4000"/>
        </a:p>
      </dgm:t>
    </dgm:pt>
    <dgm:pt modelId="{B4D22B74-F3D9-4C42-8372-A1FED27E8C04}" type="sibTrans" cxnId="{19551785-1DBA-C048-9678-51763352A561}">
      <dgm:prSet/>
      <dgm:spPr/>
      <dgm:t>
        <a:bodyPr/>
        <a:lstStyle/>
        <a:p>
          <a:endParaRPr lang="en-US" sz="4000"/>
        </a:p>
      </dgm:t>
    </dgm:pt>
    <dgm:pt modelId="{28F5F05B-27F7-7E47-8D6D-866DC0510BD7}">
      <dgm:prSet phldrT="[Text]" custT="1"/>
      <dgm:spPr/>
      <dgm:t>
        <a:bodyPr/>
        <a:lstStyle/>
        <a:p>
          <a:r>
            <a:rPr lang="en-US" sz="2800" dirty="0"/>
            <a:t>Build Reports/ Dashboards</a:t>
          </a:r>
        </a:p>
      </dgm:t>
    </dgm:pt>
    <dgm:pt modelId="{33C9C568-6A03-294B-8F25-28658B9493E8}" type="parTrans" cxnId="{A9C8EEC3-D96C-9842-A444-497F1DF96B45}">
      <dgm:prSet/>
      <dgm:spPr/>
      <dgm:t>
        <a:bodyPr/>
        <a:lstStyle/>
        <a:p>
          <a:endParaRPr lang="en-US" sz="4000"/>
        </a:p>
      </dgm:t>
    </dgm:pt>
    <dgm:pt modelId="{12553D40-2768-A44F-B71A-0B980431A0EE}" type="sibTrans" cxnId="{A9C8EEC3-D96C-9842-A444-497F1DF96B45}">
      <dgm:prSet/>
      <dgm:spPr/>
      <dgm:t>
        <a:bodyPr/>
        <a:lstStyle/>
        <a:p>
          <a:endParaRPr lang="en-US" sz="4000"/>
        </a:p>
      </dgm:t>
    </dgm:pt>
    <dgm:pt modelId="{F4316595-94F8-BC4E-BB68-A989CDE5E7AB}">
      <dgm:prSet phldrT="[Text]" custT="1"/>
      <dgm:spPr/>
      <dgm:t>
        <a:bodyPr/>
        <a:lstStyle/>
        <a:p>
          <a:r>
            <a:rPr lang="en-US" sz="2800" dirty="0"/>
            <a:t>Publish/ Share</a:t>
          </a:r>
        </a:p>
      </dgm:t>
    </dgm:pt>
    <dgm:pt modelId="{113B598A-29DF-454E-B4F2-1EDE180C24E7}" type="parTrans" cxnId="{CD2BFE64-B08F-184D-92F6-5CC157B75393}">
      <dgm:prSet/>
      <dgm:spPr/>
      <dgm:t>
        <a:bodyPr/>
        <a:lstStyle/>
        <a:p>
          <a:endParaRPr lang="en-US" sz="4000"/>
        </a:p>
      </dgm:t>
    </dgm:pt>
    <dgm:pt modelId="{9400EB64-9E31-FA4F-A1EE-1C22A3B62B32}" type="sibTrans" cxnId="{CD2BFE64-B08F-184D-92F6-5CC157B75393}">
      <dgm:prSet/>
      <dgm:spPr/>
      <dgm:t>
        <a:bodyPr/>
        <a:lstStyle/>
        <a:p>
          <a:endParaRPr lang="en-US" sz="4000"/>
        </a:p>
      </dgm:t>
    </dgm:pt>
    <dgm:pt modelId="{F1158BC9-79AA-B245-AE9B-25A1FA584254}">
      <dgm:prSet phldrT="[Text]" custT="1"/>
      <dgm:spPr/>
      <dgm:t>
        <a:bodyPr/>
        <a:lstStyle/>
        <a:p>
          <a:r>
            <a:rPr lang="en-US" sz="2800" dirty="0"/>
            <a:t>Make Decision</a:t>
          </a:r>
        </a:p>
      </dgm:t>
    </dgm:pt>
    <dgm:pt modelId="{2E6EC4FB-1213-6749-8655-3A2DA238003E}" type="parTrans" cxnId="{7F5E8CB0-9849-7D41-A6B6-4AECE9AA234F}">
      <dgm:prSet/>
      <dgm:spPr/>
      <dgm:t>
        <a:bodyPr/>
        <a:lstStyle/>
        <a:p>
          <a:endParaRPr lang="en-US" sz="4000"/>
        </a:p>
      </dgm:t>
    </dgm:pt>
    <dgm:pt modelId="{E573D1DE-2667-5C4D-BCAE-5310DFB68696}" type="sibTrans" cxnId="{7F5E8CB0-9849-7D41-A6B6-4AECE9AA234F}">
      <dgm:prSet/>
      <dgm:spPr/>
      <dgm:t>
        <a:bodyPr/>
        <a:lstStyle/>
        <a:p>
          <a:endParaRPr lang="en-US" sz="4000"/>
        </a:p>
      </dgm:t>
    </dgm:pt>
    <dgm:pt modelId="{CF1D173C-C468-ED43-85FE-6599087B212B}" type="pres">
      <dgm:prSet presAssocID="{2C33B752-0E6E-1642-821F-781068BB08AB}" presName="Name0" presStyleCnt="0">
        <dgm:presLayoutVars>
          <dgm:dir/>
          <dgm:resizeHandles val="exact"/>
        </dgm:presLayoutVars>
      </dgm:prSet>
      <dgm:spPr/>
    </dgm:pt>
    <dgm:pt modelId="{C8025CCF-CA4C-634D-A948-B4C716D3FFB5}" type="pres">
      <dgm:prSet presAssocID="{2C33B752-0E6E-1642-821F-781068BB08AB}" presName="arrow" presStyleLbl="bgShp" presStyleIdx="0" presStyleCnt="1"/>
      <dgm:spPr/>
    </dgm:pt>
    <dgm:pt modelId="{1F460B43-435F-A748-A43F-AD530AABCB75}" type="pres">
      <dgm:prSet presAssocID="{2C33B752-0E6E-1642-821F-781068BB08AB}" presName="points" presStyleCnt="0"/>
      <dgm:spPr/>
    </dgm:pt>
    <dgm:pt modelId="{799FA79F-A41C-AC46-81C7-79502735D632}" type="pres">
      <dgm:prSet presAssocID="{DD091FD0-ECCF-0A41-AEF1-B9373D476800}" presName="compositeA" presStyleCnt="0"/>
      <dgm:spPr/>
    </dgm:pt>
    <dgm:pt modelId="{9342D05A-43EF-1648-9B70-3B6889972A61}" type="pres">
      <dgm:prSet presAssocID="{DD091FD0-ECCF-0A41-AEF1-B9373D476800}" presName="textA" presStyleLbl="revTx" presStyleIdx="0" presStyleCnt="7">
        <dgm:presLayoutVars>
          <dgm:bulletEnabled val="1"/>
        </dgm:presLayoutVars>
      </dgm:prSet>
      <dgm:spPr/>
    </dgm:pt>
    <dgm:pt modelId="{DADC73AA-2EF0-7545-B12D-9411E0C79541}" type="pres">
      <dgm:prSet presAssocID="{DD091FD0-ECCF-0A41-AEF1-B9373D476800}" presName="circleA" presStyleLbl="node1" presStyleIdx="0" presStyleCnt="7"/>
      <dgm:spPr/>
    </dgm:pt>
    <dgm:pt modelId="{2200C8C2-9C0A-DF42-A714-D00E4F8F35DA}" type="pres">
      <dgm:prSet presAssocID="{DD091FD0-ECCF-0A41-AEF1-B9373D476800}" presName="spaceA" presStyleCnt="0"/>
      <dgm:spPr/>
    </dgm:pt>
    <dgm:pt modelId="{91518FE7-3748-B541-81F5-F5429D0B75F2}" type="pres">
      <dgm:prSet presAssocID="{0F6B02A6-E89C-9B45-ACF9-F5646C34E580}" presName="space" presStyleCnt="0"/>
      <dgm:spPr/>
    </dgm:pt>
    <dgm:pt modelId="{885ECA60-BC22-3B4D-991B-CB77A0E0A3D3}" type="pres">
      <dgm:prSet presAssocID="{9A40A588-46EA-BC4D-B568-398673C63F5D}" presName="compositeB" presStyleCnt="0"/>
      <dgm:spPr/>
    </dgm:pt>
    <dgm:pt modelId="{11C7992F-23E8-BF4D-A815-740BC675EFAF}" type="pres">
      <dgm:prSet presAssocID="{9A40A588-46EA-BC4D-B568-398673C63F5D}" presName="textB" presStyleLbl="revTx" presStyleIdx="1" presStyleCnt="7" custScaleX="103373">
        <dgm:presLayoutVars>
          <dgm:bulletEnabled val="1"/>
        </dgm:presLayoutVars>
      </dgm:prSet>
      <dgm:spPr/>
    </dgm:pt>
    <dgm:pt modelId="{E27FC20B-5773-854E-AA44-6E0702A29E4B}" type="pres">
      <dgm:prSet presAssocID="{9A40A588-46EA-BC4D-B568-398673C63F5D}" presName="circleB" presStyleLbl="node1" presStyleIdx="1" presStyleCnt="7"/>
      <dgm:spPr/>
    </dgm:pt>
    <dgm:pt modelId="{C29199C3-42CA-F84A-815B-E47D74FDF097}" type="pres">
      <dgm:prSet presAssocID="{9A40A588-46EA-BC4D-B568-398673C63F5D}" presName="spaceB" presStyleCnt="0"/>
      <dgm:spPr/>
    </dgm:pt>
    <dgm:pt modelId="{C8B9D906-E985-894F-895F-E0E44E5246DF}" type="pres">
      <dgm:prSet presAssocID="{B4D22B74-F3D9-4C42-8372-A1FED27E8C04}" presName="space" presStyleCnt="0"/>
      <dgm:spPr/>
    </dgm:pt>
    <dgm:pt modelId="{E384561F-96C9-694F-A845-1C17FA496659}" type="pres">
      <dgm:prSet presAssocID="{29DE7446-F244-964F-AEF9-E52853E08B76}" presName="compositeA" presStyleCnt="0"/>
      <dgm:spPr/>
    </dgm:pt>
    <dgm:pt modelId="{D092F3CB-CE1C-A74F-AA36-B7BA90369AF2}" type="pres">
      <dgm:prSet presAssocID="{29DE7446-F244-964F-AEF9-E52853E08B76}" presName="textA" presStyleLbl="revTx" presStyleIdx="2" presStyleCnt="7">
        <dgm:presLayoutVars>
          <dgm:bulletEnabled val="1"/>
        </dgm:presLayoutVars>
      </dgm:prSet>
      <dgm:spPr/>
    </dgm:pt>
    <dgm:pt modelId="{A2182512-CD80-664A-AF5E-6089D4BC4AD2}" type="pres">
      <dgm:prSet presAssocID="{29DE7446-F244-964F-AEF9-E52853E08B76}" presName="circleA" presStyleLbl="node1" presStyleIdx="2" presStyleCnt="7"/>
      <dgm:spPr/>
    </dgm:pt>
    <dgm:pt modelId="{D28B796C-6E8C-3646-BED3-473F0DC53C46}" type="pres">
      <dgm:prSet presAssocID="{29DE7446-F244-964F-AEF9-E52853E08B76}" presName="spaceA" presStyleCnt="0"/>
      <dgm:spPr/>
    </dgm:pt>
    <dgm:pt modelId="{159B738D-2398-E442-B5A4-1784DABB4FEB}" type="pres">
      <dgm:prSet presAssocID="{DA112110-1B07-2C4E-BA1B-6604DDADB84E}" presName="space" presStyleCnt="0"/>
      <dgm:spPr/>
    </dgm:pt>
    <dgm:pt modelId="{1BED01B0-A031-8244-A91C-6FAE1591A566}" type="pres">
      <dgm:prSet presAssocID="{35BCB91D-493C-C844-B542-0DA551A40AC6}" presName="compositeB" presStyleCnt="0"/>
      <dgm:spPr/>
    </dgm:pt>
    <dgm:pt modelId="{92BA7B90-8CCA-F94D-9EAC-C56E9AF2B101}" type="pres">
      <dgm:prSet presAssocID="{35BCB91D-493C-C844-B542-0DA551A40AC6}" presName="textB" presStyleLbl="revTx" presStyleIdx="3" presStyleCnt="7" custScaleX="133644">
        <dgm:presLayoutVars>
          <dgm:bulletEnabled val="1"/>
        </dgm:presLayoutVars>
      </dgm:prSet>
      <dgm:spPr/>
    </dgm:pt>
    <dgm:pt modelId="{3FE0A918-45B6-FC40-922C-283F74A36957}" type="pres">
      <dgm:prSet presAssocID="{35BCB91D-493C-C844-B542-0DA551A40AC6}" presName="circleB" presStyleLbl="node1" presStyleIdx="3" presStyleCnt="7"/>
      <dgm:spPr/>
    </dgm:pt>
    <dgm:pt modelId="{2B0B50C1-8D5E-0B46-9213-FEA78A521A6C}" type="pres">
      <dgm:prSet presAssocID="{35BCB91D-493C-C844-B542-0DA551A40AC6}" presName="spaceB" presStyleCnt="0"/>
      <dgm:spPr/>
    </dgm:pt>
    <dgm:pt modelId="{7789B323-9672-F649-B743-0C5EBDDE2A84}" type="pres">
      <dgm:prSet presAssocID="{17B61092-5544-3C4C-86C3-FC339A81F24E}" presName="space" presStyleCnt="0"/>
      <dgm:spPr/>
    </dgm:pt>
    <dgm:pt modelId="{9150146E-E74F-2044-AC0F-3ED3F583D24D}" type="pres">
      <dgm:prSet presAssocID="{28F5F05B-27F7-7E47-8D6D-866DC0510BD7}" presName="compositeA" presStyleCnt="0"/>
      <dgm:spPr/>
    </dgm:pt>
    <dgm:pt modelId="{25DFA08A-B099-E744-AC6E-1E556192CC32}" type="pres">
      <dgm:prSet presAssocID="{28F5F05B-27F7-7E47-8D6D-866DC0510BD7}" presName="textA" presStyleLbl="revTx" presStyleIdx="4" presStyleCnt="7" custScaleX="116841">
        <dgm:presLayoutVars>
          <dgm:bulletEnabled val="1"/>
        </dgm:presLayoutVars>
      </dgm:prSet>
      <dgm:spPr/>
    </dgm:pt>
    <dgm:pt modelId="{36AF1E28-725B-F84B-A36E-1D1D65FEE82C}" type="pres">
      <dgm:prSet presAssocID="{28F5F05B-27F7-7E47-8D6D-866DC0510BD7}" presName="circleA" presStyleLbl="node1" presStyleIdx="4" presStyleCnt="7"/>
      <dgm:spPr/>
    </dgm:pt>
    <dgm:pt modelId="{AACD8CC4-E8C6-AC40-B66E-83F62BAFE633}" type="pres">
      <dgm:prSet presAssocID="{28F5F05B-27F7-7E47-8D6D-866DC0510BD7}" presName="spaceA" presStyleCnt="0"/>
      <dgm:spPr/>
    </dgm:pt>
    <dgm:pt modelId="{4442FEA7-551C-DF48-B59C-EF1BEAA949C6}" type="pres">
      <dgm:prSet presAssocID="{12553D40-2768-A44F-B71A-0B980431A0EE}" presName="space" presStyleCnt="0"/>
      <dgm:spPr/>
    </dgm:pt>
    <dgm:pt modelId="{762D8D3E-8AB1-9F4C-9E8D-4FCFF1A6F1E2}" type="pres">
      <dgm:prSet presAssocID="{F4316595-94F8-BC4E-BB68-A989CDE5E7AB}" presName="compositeB" presStyleCnt="0"/>
      <dgm:spPr/>
    </dgm:pt>
    <dgm:pt modelId="{F0CAF6FE-2C28-AC48-9ABC-C5B1892D6744}" type="pres">
      <dgm:prSet presAssocID="{F4316595-94F8-BC4E-BB68-A989CDE5E7AB}" presName="textB" presStyleLbl="revTx" presStyleIdx="5" presStyleCnt="7">
        <dgm:presLayoutVars>
          <dgm:bulletEnabled val="1"/>
        </dgm:presLayoutVars>
      </dgm:prSet>
      <dgm:spPr/>
    </dgm:pt>
    <dgm:pt modelId="{8E002AE7-50EC-4345-A582-D309EF44B6AF}" type="pres">
      <dgm:prSet presAssocID="{F4316595-94F8-BC4E-BB68-A989CDE5E7AB}" presName="circleB" presStyleLbl="node1" presStyleIdx="5" presStyleCnt="7"/>
      <dgm:spPr/>
    </dgm:pt>
    <dgm:pt modelId="{4C451D12-7DD5-404B-A41F-4A3127C73B44}" type="pres">
      <dgm:prSet presAssocID="{F4316595-94F8-BC4E-BB68-A989CDE5E7AB}" presName="spaceB" presStyleCnt="0"/>
      <dgm:spPr/>
    </dgm:pt>
    <dgm:pt modelId="{B17D4BAE-8119-C94B-B121-A4B9D5676E66}" type="pres">
      <dgm:prSet presAssocID="{9400EB64-9E31-FA4F-A1EE-1C22A3B62B32}" presName="space" presStyleCnt="0"/>
      <dgm:spPr/>
    </dgm:pt>
    <dgm:pt modelId="{7B1E7099-DF4A-1140-84DA-D48978663B3D}" type="pres">
      <dgm:prSet presAssocID="{F1158BC9-79AA-B245-AE9B-25A1FA584254}" presName="compositeA" presStyleCnt="0"/>
      <dgm:spPr/>
    </dgm:pt>
    <dgm:pt modelId="{32DA7467-EA13-CE43-9309-1666173FEE96}" type="pres">
      <dgm:prSet presAssocID="{F1158BC9-79AA-B245-AE9B-25A1FA584254}" presName="textA" presStyleLbl="revTx" presStyleIdx="6" presStyleCnt="7">
        <dgm:presLayoutVars>
          <dgm:bulletEnabled val="1"/>
        </dgm:presLayoutVars>
      </dgm:prSet>
      <dgm:spPr/>
    </dgm:pt>
    <dgm:pt modelId="{04613EEC-45FE-2241-A0C7-972FA8ECF4F9}" type="pres">
      <dgm:prSet presAssocID="{F1158BC9-79AA-B245-AE9B-25A1FA584254}" presName="circleA" presStyleLbl="node1" presStyleIdx="6" presStyleCnt="7"/>
      <dgm:spPr/>
    </dgm:pt>
    <dgm:pt modelId="{975541DC-9DBB-A642-8F7D-1784E896EDA9}" type="pres">
      <dgm:prSet presAssocID="{F1158BC9-79AA-B245-AE9B-25A1FA584254}" presName="spaceA" presStyleCnt="0"/>
      <dgm:spPr/>
    </dgm:pt>
  </dgm:ptLst>
  <dgm:cxnLst>
    <dgm:cxn modelId="{CEACCB0D-3A70-0C42-A228-48CAAF42355A}" srcId="{2C33B752-0E6E-1642-821F-781068BB08AB}" destId="{35BCB91D-493C-C844-B542-0DA551A40AC6}" srcOrd="3" destOrd="0" parTransId="{6B9DE8FF-590A-2E4E-8486-43B81E9CBECD}" sibTransId="{17B61092-5544-3C4C-86C3-FC339A81F24E}"/>
    <dgm:cxn modelId="{BDDB9923-F59B-E548-B5EF-2A414E4F1D0F}" type="presOf" srcId="{28F5F05B-27F7-7E47-8D6D-866DC0510BD7}" destId="{25DFA08A-B099-E744-AC6E-1E556192CC32}" srcOrd="0" destOrd="0" presId="urn:microsoft.com/office/officeart/2005/8/layout/hProcess11"/>
    <dgm:cxn modelId="{7F51542A-C011-6244-990C-E97BA0CB9F2F}" srcId="{2C33B752-0E6E-1642-821F-781068BB08AB}" destId="{29DE7446-F244-964F-AEF9-E52853E08B76}" srcOrd="2" destOrd="0" parTransId="{34E4558F-D17C-424F-A412-2CED33B5F5D2}" sibTransId="{DA112110-1B07-2C4E-BA1B-6604DDADB84E}"/>
    <dgm:cxn modelId="{CC4DFF50-A115-2C42-A43B-339F539CA11B}" srcId="{2C33B752-0E6E-1642-821F-781068BB08AB}" destId="{DD091FD0-ECCF-0A41-AEF1-B9373D476800}" srcOrd="0" destOrd="0" parTransId="{B3CFF934-BE4A-A24F-9D9E-9555D2E9FA1E}" sibTransId="{0F6B02A6-E89C-9B45-ACF9-F5646C34E580}"/>
    <dgm:cxn modelId="{0B289C5D-D1A1-944E-BAAE-0F57E381FDF7}" type="presOf" srcId="{9A40A588-46EA-BC4D-B568-398673C63F5D}" destId="{11C7992F-23E8-BF4D-A815-740BC675EFAF}" srcOrd="0" destOrd="0" presId="urn:microsoft.com/office/officeart/2005/8/layout/hProcess11"/>
    <dgm:cxn modelId="{CD2BFE64-B08F-184D-92F6-5CC157B75393}" srcId="{2C33B752-0E6E-1642-821F-781068BB08AB}" destId="{F4316595-94F8-BC4E-BB68-A989CDE5E7AB}" srcOrd="5" destOrd="0" parTransId="{113B598A-29DF-454E-B4F2-1EDE180C24E7}" sibTransId="{9400EB64-9E31-FA4F-A1EE-1C22A3B62B32}"/>
    <dgm:cxn modelId="{92608A69-7234-7E44-8244-AE81A0174626}" type="presOf" srcId="{F4316595-94F8-BC4E-BB68-A989CDE5E7AB}" destId="{F0CAF6FE-2C28-AC48-9ABC-C5B1892D6744}" srcOrd="0" destOrd="0" presId="urn:microsoft.com/office/officeart/2005/8/layout/hProcess11"/>
    <dgm:cxn modelId="{15BA2972-C31C-324C-87B1-830E9DCF74DC}" type="presOf" srcId="{F1158BC9-79AA-B245-AE9B-25A1FA584254}" destId="{32DA7467-EA13-CE43-9309-1666173FEE96}" srcOrd="0" destOrd="0" presId="urn:microsoft.com/office/officeart/2005/8/layout/hProcess11"/>
    <dgm:cxn modelId="{FDDC0179-A105-5D48-B67F-7C131852A82E}" type="presOf" srcId="{29DE7446-F244-964F-AEF9-E52853E08B76}" destId="{D092F3CB-CE1C-A74F-AA36-B7BA90369AF2}" srcOrd="0" destOrd="0" presId="urn:microsoft.com/office/officeart/2005/8/layout/hProcess11"/>
    <dgm:cxn modelId="{19551785-1DBA-C048-9678-51763352A561}" srcId="{2C33B752-0E6E-1642-821F-781068BB08AB}" destId="{9A40A588-46EA-BC4D-B568-398673C63F5D}" srcOrd="1" destOrd="0" parTransId="{157FB7C3-443E-0940-A2B7-B7AE7C6BFBE2}" sibTransId="{B4D22B74-F3D9-4C42-8372-A1FED27E8C04}"/>
    <dgm:cxn modelId="{78D830A7-32C6-5948-AE19-ACD56FEBCED6}" type="presOf" srcId="{35BCB91D-493C-C844-B542-0DA551A40AC6}" destId="{92BA7B90-8CCA-F94D-9EAC-C56E9AF2B101}" srcOrd="0" destOrd="0" presId="urn:microsoft.com/office/officeart/2005/8/layout/hProcess11"/>
    <dgm:cxn modelId="{7F5E8CB0-9849-7D41-A6B6-4AECE9AA234F}" srcId="{2C33B752-0E6E-1642-821F-781068BB08AB}" destId="{F1158BC9-79AA-B245-AE9B-25A1FA584254}" srcOrd="6" destOrd="0" parTransId="{2E6EC4FB-1213-6749-8655-3A2DA238003E}" sibTransId="{E573D1DE-2667-5C4D-BCAE-5310DFB68696}"/>
    <dgm:cxn modelId="{0B14F1B0-4D46-F947-A7C6-324F0148E32F}" type="presOf" srcId="{2C33B752-0E6E-1642-821F-781068BB08AB}" destId="{CF1D173C-C468-ED43-85FE-6599087B212B}" srcOrd="0" destOrd="0" presId="urn:microsoft.com/office/officeart/2005/8/layout/hProcess11"/>
    <dgm:cxn modelId="{A9C8EEC3-D96C-9842-A444-497F1DF96B45}" srcId="{2C33B752-0E6E-1642-821F-781068BB08AB}" destId="{28F5F05B-27F7-7E47-8D6D-866DC0510BD7}" srcOrd="4" destOrd="0" parTransId="{33C9C568-6A03-294B-8F25-28658B9493E8}" sibTransId="{12553D40-2768-A44F-B71A-0B980431A0EE}"/>
    <dgm:cxn modelId="{0F8271DC-C537-2545-BD0F-85EF9B2DE0A8}" type="presOf" srcId="{DD091FD0-ECCF-0A41-AEF1-B9373D476800}" destId="{9342D05A-43EF-1648-9B70-3B6889972A61}" srcOrd="0" destOrd="0" presId="urn:microsoft.com/office/officeart/2005/8/layout/hProcess11"/>
    <dgm:cxn modelId="{7F375E31-F1AD-2946-B093-2E1B0AC64A8E}" type="presParOf" srcId="{CF1D173C-C468-ED43-85FE-6599087B212B}" destId="{C8025CCF-CA4C-634D-A948-B4C716D3FFB5}" srcOrd="0" destOrd="0" presId="urn:microsoft.com/office/officeart/2005/8/layout/hProcess11"/>
    <dgm:cxn modelId="{4FCEAA07-3A87-F141-A07B-2E15C5D3783B}" type="presParOf" srcId="{CF1D173C-C468-ED43-85FE-6599087B212B}" destId="{1F460B43-435F-A748-A43F-AD530AABCB75}" srcOrd="1" destOrd="0" presId="urn:microsoft.com/office/officeart/2005/8/layout/hProcess11"/>
    <dgm:cxn modelId="{48D41D71-EA44-4148-B5A1-BDCDEEBA57B7}" type="presParOf" srcId="{1F460B43-435F-A748-A43F-AD530AABCB75}" destId="{799FA79F-A41C-AC46-81C7-79502735D632}" srcOrd="0" destOrd="0" presId="urn:microsoft.com/office/officeart/2005/8/layout/hProcess11"/>
    <dgm:cxn modelId="{003D13B4-A320-3047-9BF5-9AA63C262687}" type="presParOf" srcId="{799FA79F-A41C-AC46-81C7-79502735D632}" destId="{9342D05A-43EF-1648-9B70-3B6889972A61}" srcOrd="0" destOrd="0" presId="urn:microsoft.com/office/officeart/2005/8/layout/hProcess11"/>
    <dgm:cxn modelId="{13048F2C-A142-F74B-BFF3-F58078CB8F78}" type="presParOf" srcId="{799FA79F-A41C-AC46-81C7-79502735D632}" destId="{DADC73AA-2EF0-7545-B12D-9411E0C79541}" srcOrd="1" destOrd="0" presId="urn:microsoft.com/office/officeart/2005/8/layout/hProcess11"/>
    <dgm:cxn modelId="{B7AED43A-99E1-614D-9A9D-8C9F63B8BDE5}" type="presParOf" srcId="{799FA79F-A41C-AC46-81C7-79502735D632}" destId="{2200C8C2-9C0A-DF42-A714-D00E4F8F35DA}" srcOrd="2" destOrd="0" presId="urn:microsoft.com/office/officeart/2005/8/layout/hProcess11"/>
    <dgm:cxn modelId="{58CA8E77-E63C-4D43-B143-922CEF0F8FD0}" type="presParOf" srcId="{1F460B43-435F-A748-A43F-AD530AABCB75}" destId="{91518FE7-3748-B541-81F5-F5429D0B75F2}" srcOrd="1" destOrd="0" presId="urn:microsoft.com/office/officeart/2005/8/layout/hProcess11"/>
    <dgm:cxn modelId="{E368A014-9CF5-BF4F-BE48-383B3C2B50AC}" type="presParOf" srcId="{1F460B43-435F-A748-A43F-AD530AABCB75}" destId="{885ECA60-BC22-3B4D-991B-CB77A0E0A3D3}" srcOrd="2" destOrd="0" presId="urn:microsoft.com/office/officeart/2005/8/layout/hProcess11"/>
    <dgm:cxn modelId="{1C9A80EE-4D31-D14C-87BC-D2C29620773B}" type="presParOf" srcId="{885ECA60-BC22-3B4D-991B-CB77A0E0A3D3}" destId="{11C7992F-23E8-BF4D-A815-740BC675EFAF}" srcOrd="0" destOrd="0" presId="urn:microsoft.com/office/officeart/2005/8/layout/hProcess11"/>
    <dgm:cxn modelId="{3EB1D4E5-0469-DD40-97FD-206BDFBC0ADB}" type="presParOf" srcId="{885ECA60-BC22-3B4D-991B-CB77A0E0A3D3}" destId="{E27FC20B-5773-854E-AA44-6E0702A29E4B}" srcOrd="1" destOrd="0" presId="urn:microsoft.com/office/officeart/2005/8/layout/hProcess11"/>
    <dgm:cxn modelId="{842A374F-457F-6947-9145-3191D187C06E}" type="presParOf" srcId="{885ECA60-BC22-3B4D-991B-CB77A0E0A3D3}" destId="{C29199C3-42CA-F84A-815B-E47D74FDF097}" srcOrd="2" destOrd="0" presId="urn:microsoft.com/office/officeart/2005/8/layout/hProcess11"/>
    <dgm:cxn modelId="{4ADCAD2B-F738-3844-AA31-90AEF56DDC13}" type="presParOf" srcId="{1F460B43-435F-A748-A43F-AD530AABCB75}" destId="{C8B9D906-E985-894F-895F-E0E44E5246DF}" srcOrd="3" destOrd="0" presId="urn:microsoft.com/office/officeart/2005/8/layout/hProcess11"/>
    <dgm:cxn modelId="{5237B2F6-70F2-3E4B-BA47-BEAD660B85C6}" type="presParOf" srcId="{1F460B43-435F-A748-A43F-AD530AABCB75}" destId="{E384561F-96C9-694F-A845-1C17FA496659}" srcOrd="4" destOrd="0" presId="urn:microsoft.com/office/officeart/2005/8/layout/hProcess11"/>
    <dgm:cxn modelId="{20C12F5A-1B9C-9C4E-A1DE-9543F2855A2E}" type="presParOf" srcId="{E384561F-96C9-694F-A845-1C17FA496659}" destId="{D092F3CB-CE1C-A74F-AA36-B7BA90369AF2}" srcOrd="0" destOrd="0" presId="urn:microsoft.com/office/officeart/2005/8/layout/hProcess11"/>
    <dgm:cxn modelId="{7C699699-DE8D-4945-9681-C3CB347041D1}" type="presParOf" srcId="{E384561F-96C9-694F-A845-1C17FA496659}" destId="{A2182512-CD80-664A-AF5E-6089D4BC4AD2}" srcOrd="1" destOrd="0" presId="urn:microsoft.com/office/officeart/2005/8/layout/hProcess11"/>
    <dgm:cxn modelId="{932FF047-842D-5E48-91E1-2CEBD2F70370}" type="presParOf" srcId="{E384561F-96C9-694F-A845-1C17FA496659}" destId="{D28B796C-6E8C-3646-BED3-473F0DC53C46}" srcOrd="2" destOrd="0" presId="urn:microsoft.com/office/officeart/2005/8/layout/hProcess11"/>
    <dgm:cxn modelId="{59F3C3D3-5473-B246-B19D-DBD54586CE6B}" type="presParOf" srcId="{1F460B43-435F-A748-A43F-AD530AABCB75}" destId="{159B738D-2398-E442-B5A4-1784DABB4FEB}" srcOrd="5" destOrd="0" presId="urn:microsoft.com/office/officeart/2005/8/layout/hProcess11"/>
    <dgm:cxn modelId="{55619D31-4272-A945-8BCD-224440DF15FF}" type="presParOf" srcId="{1F460B43-435F-A748-A43F-AD530AABCB75}" destId="{1BED01B0-A031-8244-A91C-6FAE1591A566}" srcOrd="6" destOrd="0" presId="urn:microsoft.com/office/officeart/2005/8/layout/hProcess11"/>
    <dgm:cxn modelId="{672ED58B-1367-524D-A12B-5E875849C422}" type="presParOf" srcId="{1BED01B0-A031-8244-A91C-6FAE1591A566}" destId="{92BA7B90-8CCA-F94D-9EAC-C56E9AF2B101}" srcOrd="0" destOrd="0" presId="urn:microsoft.com/office/officeart/2005/8/layout/hProcess11"/>
    <dgm:cxn modelId="{AF0D9775-613E-5242-9975-9BDE7E814289}" type="presParOf" srcId="{1BED01B0-A031-8244-A91C-6FAE1591A566}" destId="{3FE0A918-45B6-FC40-922C-283F74A36957}" srcOrd="1" destOrd="0" presId="urn:microsoft.com/office/officeart/2005/8/layout/hProcess11"/>
    <dgm:cxn modelId="{DB0F3DA0-58DE-C741-A3B9-06E65A8D5EAD}" type="presParOf" srcId="{1BED01B0-A031-8244-A91C-6FAE1591A566}" destId="{2B0B50C1-8D5E-0B46-9213-FEA78A521A6C}" srcOrd="2" destOrd="0" presId="urn:microsoft.com/office/officeart/2005/8/layout/hProcess11"/>
    <dgm:cxn modelId="{1A2A33B0-C2F1-6B49-858A-D4273D11674B}" type="presParOf" srcId="{1F460B43-435F-A748-A43F-AD530AABCB75}" destId="{7789B323-9672-F649-B743-0C5EBDDE2A84}" srcOrd="7" destOrd="0" presId="urn:microsoft.com/office/officeart/2005/8/layout/hProcess11"/>
    <dgm:cxn modelId="{462000D3-6C06-C14B-B3EC-1B46A4E73D32}" type="presParOf" srcId="{1F460B43-435F-A748-A43F-AD530AABCB75}" destId="{9150146E-E74F-2044-AC0F-3ED3F583D24D}" srcOrd="8" destOrd="0" presId="urn:microsoft.com/office/officeart/2005/8/layout/hProcess11"/>
    <dgm:cxn modelId="{AE0B057B-9777-C348-8054-C9730C87F44D}" type="presParOf" srcId="{9150146E-E74F-2044-AC0F-3ED3F583D24D}" destId="{25DFA08A-B099-E744-AC6E-1E556192CC32}" srcOrd="0" destOrd="0" presId="urn:microsoft.com/office/officeart/2005/8/layout/hProcess11"/>
    <dgm:cxn modelId="{80D99E5D-544F-E840-93E8-0BB0CA958D13}" type="presParOf" srcId="{9150146E-E74F-2044-AC0F-3ED3F583D24D}" destId="{36AF1E28-725B-F84B-A36E-1D1D65FEE82C}" srcOrd="1" destOrd="0" presId="urn:microsoft.com/office/officeart/2005/8/layout/hProcess11"/>
    <dgm:cxn modelId="{16140714-5A98-E24B-B3AF-CE72DFEC83E5}" type="presParOf" srcId="{9150146E-E74F-2044-AC0F-3ED3F583D24D}" destId="{AACD8CC4-E8C6-AC40-B66E-83F62BAFE633}" srcOrd="2" destOrd="0" presId="urn:microsoft.com/office/officeart/2005/8/layout/hProcess11"/>
    <dgm:cxn modelId="{9BF3E1B4-DE1C-D245-A69F-4A907DB367FD}" type="presParOf" srcId="{1F460B43-435F-A748-A43F-AD530AABCB75}" destId="{4442FEA7-551C-DF48-B59C-EF1BEAA949C6}" srcOrd="9" destOrd="0" presId="urn:microsoft.com/office/officeart/2005/8/layout/hProcess11"/>
    <dgm:cxn modelId="{26AAFE8E-F650-0645-B1A5-C6989F682C76}" type="presParOf" srcId="{1F460B43-435F-A748-A43F-AD530AABCB75}" destId="{762D8D3E-8AB1-9F4C-9E8D-4FCFF1A6F1E2}" srcOrd="10" destOrd="0" presId="urn:microsoft.com/office/officeart/2005/8/layout/hProcess11"/>
    <dgm:cxn modelId="{67BDF30D-97E7-0D43-80A8-3B02E99FF931}" type="presParOf" srcId="{762D8D3E-8AB1-9F4C-9E8D-4FCFF1A6F1E2}" destId="{F0CAF6FE-2C28-AC48-9ABC-C5B1892D6744}" srcOrd="0" destOrd="0" presId="urn:microsoft.com/office/officeart/2005/8/layout/hProcess11"/>
    <dgm:cxn modelId="{CF967270-9180-F547-9021-3520CA35A075}" type="presParOf" srcId="{762D8D3E-8AB1-9F4C-9E8D-4FCFF1A6F1E2}" destId="{8E002AE7-50EC-4345-A582-D309EF44B6AF}" srcOrd="1" destOrd="0" presId="urn:microsoft.com/office/officeart/2005/8/layout/hProcess11"/>
    <dgm:cxn modelId="{1365774F-3D23-6745-BD16-EF6AF92A6B78}" type="presParOf" srcId="{762D8D3E-8AB1-9F4C-9E8D-4FCFF1A6F1E2}" destId="{4C451D12-7DD5-404B-A41F-4A3127C73B44}" srcOrd="2" destOrd="0" presId="urn:microsoft.com/office/officeart/2005/8/layout/hProcess11"/>
    <dgm:cxn modelId="{AA93D656-436F-8A4E-8265-4B821C356B6A}" type="presParOf" srcId="{1F460B43-435F-A748-A43F-AD530AABCB75}" destId="{B17D4BAE-8119-C94B-B121-A4B9D5676E66}" srcOrd="11" destOrd="0" presId="urn:microsoft.com/office/officeart/2005/8/layout/hProcess11"/>
    <dgm:cxn modelId="{AF05FBC6-B12A-A645-8F49-8E2B7614F5A1}" type="presParOf" srcId="{1F460B43-435F-A748-A43F-AD530AABCB75}" destId="{7B1E7099-DF4A-1140-84DA-D48978663B3D}" srcOrd="12" destOrd="0" presId="urn:microsoft.com/office/officeart/2005/8/layout/hProcess11"/>
    <dgm:cxn modelId="{AC6EDFF7-A047-E747-9768-B1D25C61CD89}" type="presParOf" srcId="{7B1E7099-DF4A-1140-84DA-D48978663B3D}" destId="{32DA7467-EA13-CE43-9309-1666173FEE96}" srcOrd="0" destOrd="0" presId="urn:microsoft.com/office/officeart/2005/8/layout/hProcess11"/>
    <dgm:cxn modelId="{BB532A5A-137B-CA49-9621-6A4C9B4B6489}" type="presParOf" srcId="{7B1E7099-DF4A-1140-84DA-D48978663B3D}" destId="{04613EEC-45FE-2241-A0C7-972FA8ECF4F9}" srcOrd="1" destOrd="0" presId="urn:microsoft.com/office/officeart/2005/8/layout/hProcess11"/>
    <dgm:cxn modelId="{C73DC76F-1CB5-EC42-B3C1-BDEC9ABDB890}" type="presParOf" srcId="{7B1E7099-DF4A-1140-84DA-D48978663B3D}" destId="{975541DC-9DBB-A642-8F7D-1784E896EDA9}" srcOrd="2" destOrd="0" presId="urn:microsoft.com/office/officeart/2005/8/layout/hProcess1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C33B752-0E6E-1642-821F-781068BB08AB}" type="doc">
      <dgm:prSet loTypeId="urn:microsoft.com/office/officeart/2005/8/layout/hProcess11" loCatId="" qsTypeId="urn:microsoft.com/office/officeart/2005/8/quickstyle/simple1" qsCatId="simple" csTypeId="urn:microsoft.com/office/officeart/2005/8/colors/accent1_2" csCatId="accent1" phldr="1"/>
      <dgm:spPr/>
    </dgm:pt>
    <dgm:pt modelId="{DD091FD0-ECCF-0A41-AEF1-B9373D476800}">
      <dgm:prSet phldrT="[Text]" custT="1"/>
      <dgm:spPr/>
      <dgm:t>
        <a:bodyPr/>
        <a:lstStyle/>
        <a:p>
          <a:r>
            <a:rPr lang="en-US" sz="2800" b="1" dirty="0"/>
            <a:t>1. Core Questions</a:t>
          </a:r>
        </a:p>
        <a:p>
          <a:r>
            <a:rPr lang="en-US" sz="2000" dirty="0"/>
            <a:t>Formulate the business objectives and critical decisions that need answers.</a:t>
          </a:r>
        </a:p>
        <a:p>
          <a:endParaRPr lang="en-US" sz="2800" dirty="0"/>
        </a:p>
      </dgm:t>
    </dgm:pt>
    <dgm:pt modelId="{B3CFF934-BE4A-A24F-9D9E-9555D2E9FA1E}" type="parTrans" cxnId="{CC4DFF50-A115-2C42-A43B-339F539CA11B}">
      <dgm:prSet/>
      <dgm:spPr/>
      <dgm:t>
        <a:bodyPr/>
        <a:lstStyle/>
        <a:p>
          <a:endParaRPr lang="en-US" sz="4000"/>
        </a:p>
      </dgm:t>
    </dgm:pt>
    <dgm:pt modelId="{0F6B02A6-E89C-9B45-ACF9-F5646C34E580}" type="sibTrans" cxnId="{CC4DFF50-A115-2C42-A43B-339F539CA11B}">
      <dgm:prSet/>
      <dgm:spPr/>
      <dgm:t>
        <a:bodyPr/>
        <a:lstStyle/>
        <a:p>
          <a:endParaRPr lang="en-US" sz="4000"/>
        </a:p>
      </dgm:t>
    </dgm:pt>
    <dgm:pt modelId="{29DE7446-F244-964F-AEF9-E52853E08B76}">
      <dgm:prSet phldrT="[Text]" custT="1"/>
      <dgm:spPr/>
      <dgm:t>
        <a:bodyPr/>
        <a:lstStyle/>
        <a:p>
          <a:r>
            <a:rPr lang="en-US" sz="2800" b="1" dirty="0"/>
            <a:t>3. Pipeline Modeling</a:t>
          </a:r>
        </a:p>
        <a:p>
          <a:r>
            <a:rPr lang="en-US" sz="2000" dirty="0"/>
            <a:t>Collect, clean, model (DAX / Star-schema), and visualize the curated raw data.</a:t>
          </a:r>
        </a:p>
        <a:p>
          <a:endParaRPr lang="en-US" sz="2800" dirty="0"/>
        </a:p>
      </dgm:t>
    </dgm:pt>
    <dgm:pt modelId="{34E4558F-D17C-424F-A412-2CED33B5F5D2}" type="parTrans" cxnId="{7F51542A-C011-6244-990C-E97BA0CB9F2F}">
      <dgm:prSet/>
      <dgm:spPr/>
      <dgm:t>
        <a:bodyPr/>
        <a:lstStyle/>
        <a:p>
          <a:endParaRPr lang="en-US" sz="4000"/>
        </a:p>
      </dgm:t>
    </dgm:pt>
    <dgm:pt modelId="{DA112110-1B07-2C4E-BA1B-6604DDADB84E}" type="sibTrans" cxnId="{7F51542A-C011-6244-990C-E97BA0CB9F2F}">
      <dgm:prSet/>
      <dgm:spPr/>
      <dgm:t>
        <a:bodyPr/>
        <a:lstStyle/>
        <a:p>
          <a:endParaRPr lang="en-US" sz="4000"/>
        </a:p>
      </dgm:t>
    </dgm:pt>
    <dgm:pt modelId="{9A40A588-46EA-BC4D-B568-398673C63F5D}">
      <dgm:prSet phldrT="[Text]" custT="1"/>
      <dgm:spPr/>
      <dgm:t>
        <a:bodyPr/>
        <a:lstStyle/>
        <a:p>
          <a:r>
            <a:rPr lang="en-US" sz="2800" b="1" dirty="0"/>
            <a:t>2. KPI Definition</a:t>
          </a:r>
        </a:p>
        <a:p>
          <a:r>
            <a:rPr lang="en-US" sz="2000" dirty="0"/>
            <a:t>Pinpoint and define targeted, measurable, and actionable key performance indicators.</a:t>
          </a:r>
        </a:p>
        <a:p>
          <a:endParaRPr lang="en-US" sz="2800" dirty="0"/>
        </a:p>
      </dgm:t>
    </dgm:pt>
    <dgm:pt modelId="{157FB7C3-443E-0940-A2B7-B7AE7C6BFBE2}" type="parTrans" cxnId="{19551785-1DBA-C048-9678-51763352A561}">
      <dgm:prSet/>
      <dgm:spPr/>
      <dgm:t>
        <a:bodyPr/>
        <a:lstStyle/>
        <a:p>
          <a:endParaRPr lang="en-US" sz="4000"/>
        </a:p>
      </dgm:t>
    </dgm:pt>
    <dgm:pt modelId="{B4D22B74-F3D9-4C42-8372-A1FED27E8C04}" type="sibTrans" cxnId="{19551785-1DBA-C048-9678-51763352A561}">
      <dgm:prSet/>
      <dgm:spPr/>
      <dgm:t>
        <a:bodyPr/>
        <a:lstStyle/>
        <a:p>
          <a:endParaRPr lang="en-US" sz="4000"/>
        </a:p>
      </dgm:t>
    </dgm:pt>
    <dgm:pt modelId="{F1158BC9-79AA-B245-AE9B-25A1FA584254}">
      <dgm:prSet phldrT="[Text]" custT="1"/>
      <dgm:spPr/>
      <dgm:t>
        <a:bodyPr/>
        <a:lstStyle/>
        <a:p>
          <a:r>
            <a:rPr lang="en-US" sz="2800" b="1" dirty="0"/>
            <a:t>4. Insights &amp; Action</a:t>
          </a:r>
        </a:p>
        <a:p>
          <a:r>
            <a:rPr lang="en-US" sz="2000" dirty="0"/>
            <a:t>Extract strategic metrics, interpret trend changes, and execute decisions.</a:t>
          </a:r>
        </a:p>
        <a:p>
          <a:endParaRPr lang="en-US" sz="2800" dirty="0"/>
        </a:p>
      </dgm:t>
    </dgm:pt>
    <dgm:pt modelId="{2E6EC4FB-1213-6749-8655-3A2DA238003E}" type="parTrans" cxnId="{7F5E8CB0-9849-7D41-A6B6-4AECE9AA234F}">
      <dgm:prSet/>
      <dgm:spPr/>
      <dgm:t>
        <a:bodyPr/>
        <a:lstStyle/>
        <a:p>
          <a:endParaRPr lang="en-US" sz="4000"/>
        </a:p>
      </dgm:t>
    </dgm:pt>
    <dgm:pt modelId="{E573D1DE-2667-5C4D-BCAE-5310DFB68696}" type="sibTrans" cxnId="{7F5E8CB0-9849-7D41-A6B6-4AECE9AA234F}">
      <dgm:prSet/>
      <dgm:spPr/>
      <dgm:t>
        <a:bodyPr/>
        <a:lstStyle/>
        <a:p>
          <a:endParaRPr lang="en-US" sz="4000"/>
        </a:p>
      </dgm:t>
    </dgm:pt>
    <dgm:pt modelId="{CF1D173C-C468-ED43-85FE-6599087B212B}" type="pres">
      <dgm:prSet presAssocID="{2C33B752-0E6E-1642-821F-781068BB08AB}" presName="Name0" presStyleCnt="0">
        <dgm:presLayoutVars>
          <dgm:dir/>
          <dgm:resizeHandles val="exact"/>
        </dgm:presLayoutVars>
      </dgm:prSet>
      <dgm:spPr/>
    </dgm:pt>
    <dgm:pt modelId="{C8025CCF-CA4C-634D-A948-B4C716D3FFB5}" type="pres">
      <dgm:prSet presAssocID="{2C33B752-0E6E-1642-821F-781068BB08AB}" presName="arrow" presStyleLbl="bgShp" presStyleIdx="0" presStyleCnt="1"/>
      <dgm:spPr/>
    </dgm:pt>
    <dgm:pt modelId="{1F460B43-435F-A748-A43F-AD530AABCB75}" type="pres">
      <dgm:prSet presAssocID="{2C33B752-0E6E-1642-821F-781068BB08AB}" presName="points" presStyleCnt="0"/>
      <dgm:spPr/>
    </dgm:pt>
    <dgm:pt modelId="{799FA79F-A41C-AC46-81C7-79502735D632}" type="pres">
      <dgm:prSet presAssocID="{DD091FD0-ECCF-0A41-AEF1-B9373D476800}" presName="compositeA" presStyleCnt="0"/>
      <dgm:spPr/>
    </dgm:pt>
    <dgm:pt modelId="{9342D05A-43EF-1648-9B70-3B6889972A61}" type="pres">
      <dgm:prSet presAssocID="{DD091FD0-ECCF-0A41-AEF1-B9373D476800}" presName="textA" presStyleLbl="revTx" presStyleIdx="0" presStyleCnt="4">
        <dgm:presLayoutVars>
          <dgm:bulletEnabled val="1"/>
        </dgm:presLayoutVars>
      </dgm:prSet>
      <dgm:spPr/>
    </dgm:pt>
    <dgm:pt modelId="{DADC73AA-2EF0-7545-B12D-9411E0C79541}" type="pres">
      <dgm:prSet presAssocID="{DD091FD0-ECCF-0A41-AEF1-B9373D476800}" presName="circleA" presStyleLbl="node1" presStyleIdx="0" presStyleCnt="4"/>
      <dgm:spPr/>
    </dgm:pt>
    <dgm:pt modelId="{2200C8C2-9C0A-DF42-A714-D00E4F8F35DA}" type="pres">
      <dgm:prSet presAssocID="{DD091FD0-ECCF-0A41-AEF1-B9373D476800}" presName="spaceA" presStyleCnt="0"/>
      <dgm:spPr/>
    </dgm:pt>
    <dgm:pt modelId="{91518FE7-3748-B541-81F5-F5429D0B75F2}" type="pres">
      <dgm:prSet presAssocID="{0F6B02A6-E89C-9B45-ACF9-F5646C34E580}" presName="space" presStyleCnt="0"/>
      <dgm:spPr/>
    </dgm:pt>
    <dgm:pt modelId="{885ECA60-BC22-3B4D-991B-CB77A0E0A3D3}" type="pres">
      <dgm:prSet presAssocID="{9A40A588-46EA-BC4D-B568-398673C63F5D}" presName="compositeB" presStyleCnt="0"/>
      <dgm:spPr/>
    </dgm:pt>
    <dgm:pt modelId="{11C7992F-23E8-BF4D-A815-740BC675EFAF}" type="pres">
      <dgm:prSet presAssocID="{9A40A588-46EA-BC4D-B568-398673C63F5D}" presName="textB" presStyleLbl="revTx" presStyleIdx="1" presStyleCnt="4" custScaleX="103373">
        <dgm:presLayoutVars>
          <dgm:bulletEnabled val="1"/>
        </dgm:presLayoutVars>
      </dgm:prSet>
      <dgm:spPr/>
    </dgm:pt>
    <dgm:pt modelId="{E27FC20B-5773-854E-AA44-6E0702A29E4B}" type="pres">
      <dgm:prSet presAssocID="{9A40A588-46EA-BC4D-B568-398673C63F5D}" presName="circleB" presStyleLbl="node1" presStyleIdx="1" presStyleCnt="4"/>
      <dgm:spPr/>
    </dgm:pt>
    <dgm:pt modelId="{C29199C3-42CA-F84A-815B-E47D74FDF097}" type="pres">
      <dgm:prSet presAssocID="{9A40A588-46EA-BC4D-B568-398673C63F5D}" presName="spaceB" presStyleCnt="0"/>
      <dgm:spPr/>
    </dgm:pt>
    <dgm:pt modelId="{C8B9D906-E985-894F-895F-E0E44E5246DF}" type="pres">
      <dgm:prSet presAssocID="{B4D22B74-F3D9-4C42-8372-A1FED27E8C04}" presName="space" presStyleCnt="0"/>
      <dgm:spPr/>
    </dgm:pt>
    <dgm:pt modelId="{E384561F-96C9-694F-A845-1C17FA496659}" type="pres">
      <dgm:prSet presAssocID="{29DE7446-F244-964F-AEF9-E52853E08B76}" presName="compositeA" presStyleCnt="0"/>
      <dgm:spPr/>
    </dgm:pt>
    <dgm:pt modelId="{D092F3CB-CE1C-A74F-AA36-B7BA90369AF2}" type="pres">
      <dgm:prSet presAssocID="{29DE7446-F244-964F-AEF9-E52853E08B76}" presName="textA" presStyleLbl="revTx" presStyleIdx="2" presStyleCnt="4">
        <dgm:presLayoutVars>
          <dgm:bulletEnabled val="1"/>
        </dgm:presLayoutVars>
      </dgm:prSet>
      <dgm:spPr/>
    </dgm:pt>
    <dgm:pt modelId="{A2182512-CD80-664A-AF5E-6089D4BC4AD2}" type="pres">
      <dgm:prSet presAssocID="{29DE7446-F244-964F-AEF9-E52853E08B76}" presName="circleA" presStyleLbl="node1" presStyleIdx="2" presStyleCnt="4"/>
      <dgm:spPr/>
    </dgm:pt>
    <dgm:pt modelId="{D28B796C-6E8C-3646-BED3-473F0DC53C46}" type="pres">
      <dgm:prSet presAssocID="{29DE7446-F244-964F-AEF9-E52853E08B76}" presName="spaceA" presStyleCnt="0"/>
      <dgm:spPr/>
    </dgm:pt>
    <dgm:pt modelId="{159B738D-2398-E442-B5A4-1784DABB4FEB}" type="pres">
      <dgm:prSet presAssocID="{DA112110-1B07-2C4E-BA1B-6604DDADB84E}" presName="space" presStyleCnt="0"/>
      <dgm:spPr/>
    </dgm:pt>
    <dgm:pt modelId="{E1308D07-52DF-784F-8369-B8F4F0A6F644}" type="pres">
      <dgm:prSet presAssocID="{F1158BC9-79AA-B245-AE9B-25A1FA584254}" presName="compositeB" presStyleCnt="0"/>
      <dgm:spPr/>
    </dgm:pt>
    <dgm:pt modelId="{DE599223-C89E-F343-B16E-FBDD636D49EA}" type="pres">
      <dgm:prSet presAssocID="{F1158BC9-79AA-B245-AE9B-25A1FA584254}" presName="textB" presStyleLbl="revTx" presStyleIdx="3" presStyleCnt="4">
        <dgm:presLayoutVars>
          <dgm:bulletEnabled val="1"/>
        </dgm:presLayoutVars>
      </dgm:prSet>
      <dgm:spPr/>
    </dgm:pt>
    <dgm:pt modelId="{96ADCB66-25BC-7A49-A317-F0803F16A214}" type="pres">
      <dgm:prSet presAssocID="{F1158BC9-79AA-B245-AE9B-25A1FA584254}" presName="circleB" presStyleLbl="node1" presStyleIdx="3" presStyleCnt="4"/>
      <dgm:spPr/>
    </dgm:pt>
    <dgm:pt modelId="{03177EF0-D005-844A-B9FA-6D4CD9E0F9AC}" type="pres">
      <dgm:prSet presAssocID="{F1158BC9-79AA-B245-AE9B-25A1FA584254}" presName="spaceB" presStyleCnt="0"/>
      <dgm:spPr/>
    </dgm:pt>
  </dgm:ptLst>
  <dgm:cxnLst>
    <dgm:cxn modelId="{AD710B03-D1A0-7442-96B2-E333DA5AAA96}" type="presOf" srcId="{29DE7446-F244-964F-AEF9-E52853E08B76}" destId="{D092F3CB-CE1C-A74F-AA36-B7BA90369AF2}" srcOrd="0" destOrd="0" presId="urn:microsoft.com/office/officeart/2005/8/layout/hProcess11"/>
    <dgm:cxn modelId="{BFA44D18-69BE-F244-A931-327B1B130737}" type="presOf" srcId="{F1158BC9-79AA-B245-AE9B-25A1FA584254}" destId="{DE599223-C89E-F343-B16E-FBDD636D49EA}" srcOrd="0" destOrd="0" presId="urn:microsoft.com/office/officeart/2005/8/layout/hProcess11"/>
    <dgm:cxn modelId="{7F51542A-C011-6244-990C-E97BA0CB9F2F}" srcId="{2C33B752-0E6E-1642-821F-781068BB08AB}" destId="{29DE7446-F244-964F-AEF9-E52853E08B76}" srcOrd="2" destOrd="0" parTransId="{34E4558F-D17C-424F-A412-2CED33B5F5D2}" sibTransId="{DA112110-1B07-2C4E-BA1B-6604DDADB84E}"/>
    <dgm:cxn modelId="{CC4DFF50-A115-2C42-A43B-339F539CA11B}" srcId="{2C33B752-0E6E-1642-821F-781068BB08AB}" destId="{DD091FD0-ECCF-0A41-AEF1-B9373D476800}" srcOrd="0" destOrd="0" parTransId="{B3CFF934-BE4A-A24F-9D9E-9555D2E9FA1E}" sibTransId="{0F6B02A6-E89C-9B45-ACF9-F5646C34E580}"/>
    <dgm:cxn modelId="{19551785-1DBA-C048-9678-51763352A561}" srcId="{2C33B752-0E6E-1642-821F-781068BB08AB}" destId="{9A40A588-46EA-BC4D-B568-398673C63F5D}" srcOrd="1" destOrd="0" parTransId="{157FB7C3-443E-0940-A2B7-B7AE7C6BFBE2}" sibTransId="{B4D22B74-F3D9-4C42-8372-A1FED27E8C04}"/>
    <dgm:cxn modelId="{7F5E8CB0-9849-7D41-A6B6-4AECE9AA234F}" srcId="{2C33B752-0E6E-1642-821F-781068BB08AB}" destId="{F1158BC9-79AA-B245-AE9B-25A1FA584254}" srcOrd="3" destOrd="0" parTransId="{2E6EC4FB-1213-6749-8655-3A2DA238003E}" sibTransId="{E573D1DE-2667-5C4D-BCAE-5310DFB68696}"/>
    <dgm:cxn modelId="{0B14F1B0-4D46-F947-A7C6-324F0148E32F}" type="presOf" srcId="{2C33B752-0E6E-1642-821F-781068BB08AB}" destId="{CF1D173C-C468-ED43-85FE-6599087B212B}" srcOrd="0" destOrd="0" presId="urn:microsoft.com/office/officeart/2005/8/layout/hProcess11"/>
    <dgm:cxn modelId="{120C91C8-8226-624A-9A8C-FE6AD22CD4D1}" type="presOf" srcId="{DD091FD0-ECCF-0A41-AEF1-B9373D476800}" destId="{9342D05A-43EF-1648-9B70-3B6889972A61}" srcOrd="0" destOrd="0" presId="urn:microsoft.com/office/officeart/2005/8/layout/hProcess11"/>
    <dgm:cxn modelId="{E6DB55CE-4285-B041-A062-C893C926336C}" type="presOf" srcId="{9A40A588-46EA-BC4D-B568-398673C63F5D}" destId="{11C7992F-23E8-BF4D-A815-740BC675EFAF}" srcOrd="0" destOrd="0" presId="urn:microsoft.com/office/officeart/2005/8/layout/hProcess11"/>
    <dgm:cxn modelId="{CC9F7F66-E8E8-E749-8BF5-551CC58CDA41}" type="presParOf" srcId="{CF1D173C-C468-ED43-85FE-6599087B212B}" destId="{C8025CCF-CA4C-634D-A948-B4C716D3FFB5}" srcOrd="0" destOrd="0" presId="urn:microsoft.com/office/officeart/2005/8/layout/hProcess11"/>
    <dgm:cxn modelId="{B0A9213B-0510-764B-9633-D7B0152A0330}" type="presParOf" srcId="{CF1D173C-C468-ED43-85FE-6599087B212B}" destId="{1F460B43-435F-A748-A43F-AD530AABCB75}" srcOrd="1" destOrd="0" presId="urn:microsoft.com/office/officeart/2005/8/layout/hProcess11"/>
    <dgm:cxn modelId="{7D0C96E5-3E66-CA4E-9AA3-3224F7BB4EFC}" type="presParOf" srcId="{1F460B43-435F-A748-A43F-AD530AABCB75}" destId="{799FA79F-A41C-AC46-81C7-79502735D632}" srcOrd="0" destOrd="0" presId="urn:microsoft.com/office/officeart/2005/8/layout/hProcess11"/>
    <dgm:cxn modelId="{BEAC4F79-8A13-2A42-B106-1B176B77AFA2}" type="presParOf" srcId="{799FA79F-A41C-AC46-81C7-79502735D632}" destId="{9342D05A-43EF-1648-9B70-3B6889972A61}" srcOrd="0" destOrd="0" presId="urn:microsoft.com/office/officeart/2005/8/layout/hProcess11"/>
    <dgm:cxn modelId="{99D90AEB-0AB8-F448-9F59-A8F6732B5FD1}" type="presParOf" srcId="{799FA79F-A41C-AC46-81C7-79502735D632}" destId="{DADC73AA-2EF0-7545-B12D-9411E0C79541}" srcOrd="1" destOrd="0" presId="urn:microsoft.com/office/officeart/2005/8/layout/hProcess11"/>
    <dgm:cxn modelId="{12F9F712-36E2-984F-87F9-69E26831C43D}" type="presParOf" srcId="{799FA79F-A41C-AC46-81C7-79502735D632}" destId="{2200C8C2-9C0A-DF42-A714-D00E4F8F35DA}" srcOrd="2" destOrd="0" presId="urn:microsoft.com/office/officeart/2005/8/layout/hProcess11"/>
    <dgm:cxn modelId="{47350F0D-5CC4-BB4E-893F-07415568361D}" type="presParOf" srcId="{1F460B43-435F-A748-A43F-AD530AABCB75}" destId="{91518FE7-3748-B541-81F5-F5429D0B75F2}" srcOrd="1" destOrd="0" presId="urn:microsoft.com/office/officeart/2005/8/layout/hProcess11"/>
    <dgm:cxn modelId="{7E2D95BE-154F-CE4F-84CB-645114C0C26B}" type="presParOf" srcId="{1F460B43-435F-A748-A43F-AD530AABCB75}" destId="{885ECA60-BC22-3B4D-991B-CB77A0E0A3D3}" srcOrd="2" destOrd="0" presId="urn:microsoft.com/office/officeart/2005/8/layout/hProcess11"/>
    <dgm:cxn modelId="{FE67262F-E17D-664B-AB72-A3BA9EEDBCE8}" type="presParOf" srcId="{885ECA60-BC22-3B4D-991B-CB77A0E0A3D3}" destId="{11C7992F-23E8-BF4D-A815-740BC675EFAF}" srcOrd="0" destOrd="0" presId="urn:microsoft.com/office/officeart/2005/8/layout/hProcess11"/>
    <dgm:cxn modelId="{B730A163-B107-2A40-8437-E24C3C710455}" type="presParOf" srcId="{885ECA60-BC22-3B4D-991B-CB77A0E0A3D3}" destId="{E27FC20B-5773-854E-AA44-6E0702A29E4B}" srcOrd="1" destOrd="0" presId="urn:microsoft.com/office/officeart/2005/8/layout/hProcess11"/>
    <dgm:cxn modelId="{740FFB82-AA1B-2242-BFC5-052928C454B1}" type="presParOf" srcId="{885ECA60-BC22-3B4D-991B-CB77A0E0A3D3}" destId="{C29199C3-42CA-F84A-815B-E47D74FDF097}" srcOrd="2" destOrd="0" presId="urn:microsoft.com/office/officeart/2005/8/layout/hProcess11"/>
    <dgm:cxn modelId="{F5565371-9970-0244-9853-35111203444C}" type="presParOf" srcId="{1F460B43-435F-A748-A43F-AD530AABCB75}" destId="{C8B9D906-E985-894F-895F-E0E44E5246DF}" srcOrd="3" destOrd="0" presId="urn:microsoft.com/office/officeart/2005/8/layout/hProcess11"/>
    <dgm:cxn modelId="{488A1FD2-7477-314F-BA43-8972FE17171B}" type="presParOf" srcId="{1F460B43-435F-A748-A43F-AD530AABCB75}" destId="{E384561F-96C9-694F-A845-1C17FA496659}" srcOrd="4" destOrd="0" presId="urn:microsoft.com/office/officeart/2005/8/layout/hProcess11"/>
    <dgm:cxn modelId="{E5799ACF-CE46-4D4C-B243-CF54BCB21FF3}" type="presParOf" srcId="{E384561F-96C9-694F-A845-1C17FA496659}" destId="{D092F3CB-CE1C-A74F-AA36-B7BA90369AF2}" srcOrd="0" destOrd="0" presId="urn:microsoft.com/office/officeart/2005/8/layout/hProcess11"/>
    <dgm:cxn modelId="{B46AF21A-CF3F-C647-A2C2-943E7F901ED2}" type="presParOf" srcId="{E384561F-96C9-694F-A845-1C17FA496659}" destId="{A2182512-CD80-664A-AF5E-6089D4BC4AD2}" srcOrd="1" destOrd="0" presId="urn:microsoft.com/office/officeart/2005/8/layout/hProcess11"/>
    <dgm:cxn modelId="{990D3603-F681-0F43-AF6B-A8A706671662}" type="presParOf" srcId="{E384561F-96C9-694F-A845-1C17FA496659}" destId="{D28B796C-6E8C-3646-BED3-473F0DC53C46}" srcOrd="2" destOrd="0" presId="urn:microsoft.com/office/officeart/2005/8/layout/hProcess11"/>
    <dgm:cxn modelId="{48B28B22-55ED-5545-A303-4E7069323BAD}" type="presParOf" srcId="{1F460B43-435F-A748-A43F-AD530AABCB75}" destId="{159B738D-2398-E442-B5A4-1784DABB4FEB}" srcOrd="5" destOrd="0" presId="urn:microsoft.com/office/officeart/2005/8/layout/hProcess11"/>
    <dgm:cxn modelId="{04AA3940-8C91-B342-9820-306088C3D9D2}" type="presParOf" srcId="{1F460B43-435F-A748-A43F-AD530AABCB75}" destId="{E1308D07-52DF-784F-8369-B8F4F0A6F644}" srcOrd="6" destOrd="0" presId="urn:microsoft.com/office/officeart/2005/8/layout/hProcess11"/>
    <dgm:cxn modelId="{F53F7A0F-5C96-984E-B0C4-72A274EA3875}" type="presParOf" srcId="{E1308D07-52DF-784F-8369-B8F4F0A6F644}" destId="{DE599223-C89E-F343-B16E-FBDD636D49EA}" srcOrd="0" destOrd="0" presId="urn:microsoft.com/office/officeart/2005/8/layout/hProcess11"/>
    <dgm:cxn modelId="{A54494A6-A1B6-434D-B4F2-9E1FFBE50443}" type="presParOf" srcId="{E1308D07-52DF-784F-8369-B8F4F0A6F644}" destId="{96ADCB66-25BC-7A49-A317-F0803F16A214}" srcOrd="1" destOrd="0" presId="urn:microsoft.com/office/officeart/2005/8/layout/hProcess11"/>
    <dgm:cxn modelId="{95A73827-AF0E-A242-9D18-5C8F62900570}" type="presParOf" srcId="{E1308D07-52DF-784F-8369-B8F4F0A6F644}" destId="{03177EF0-D005-844A-B9FA-6D4CD9E0F9AC}" srcOrd="2" destOrd="0" presId="urn:microsoft.com/office/officeart/2005/8/layout/hProcess1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20173B-E5A2-1E49-A646-701E0CB7C0E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8965D74-C14F-E04E-B8C3-F9EE145C2D6E}">
      <dgm:prSet/>
      <dgm:spPr/>
      <dgm:t>
        <a:bodyPr/>
        <a:lstStyle/>
        <a:p>
          <a:r>
            <a:rPr lang="en-EG" b="1"/>
            <a:t>Technology</a:t>
          </a:r>
          <a:r>
            <a:rPr lang="en-EG"/>
            <a:t> helps you analyze data.</a:t>
          </a:r>
        </a:p>
      </dgm:t>
    </dgm:pt>
    <dgm:pt modelId="{DC6B9E82-88F4-AE4C-8DDF-011AAB71C7BE}" type="parTrans" cxnId="{BDCCD8CA-C5C8-D94D-AB8A-025C48D47E51}">
      <dgm:prSet/>
      <dgm:spPr/>
      <dgm:t>
        <a:bodyPr/>
        <a:lstStyle/>
        <a:p>
          <a:endParaRPr lang="en-US"/>
        </a:p>
      </dgm:t>
    </dgm:pt>
    <dgm:pt modelId="{A7281367-B0A0-ED43-A729-83D461269095}" type="sibTrans" cxnId="{BDCCD8CA-C5C8-D94D-AB8A-025C48D47E51}">
      <dgm:prSet/>
      <dgm:spPr/>
      <dgm:t>
        <a:bodyPr/>
        <a:lstStyle/>
        <a:p>
          <a:endParaRPr lang="en-US"/>
        </a:p>
      </dgm:t>
    </dgm:pt>
    <dgm:pt modelId="{28663D66-27D1-0149-BFE9-20DB0DFE856B}">
      <dgm:prSet/>
      <dgm:spPr/>
      <dgm:t>
        <a:bodyPr/>
        <a:lstStyle/>
        <a:p>
          <a:r>
            <a:rPr lang="en-EG" b="1"/>
            <a:t>Business acumen</a:t>
          </a:r>
          <a:r>
            <a:rPr lang="en-EG"/>
            <a:t> helps you understand what the data means.</a:t>
          </a:r>
        </a:p>
      </dgm:t>
    </dgm:pt>
    <dgm:pt modelId="{347B383F-D6DD-3046-A1F8-F883B5086BC5}" type="parTrans" cxnId="{A5F01F45-762B-9C42-AD53-44DE6741A809}">
      <dgm:prSet/>
      <dgm:spPr/>
      <dgm:t>
        <a:bodyPr/>
        <a:lstStyle/>
        <a:p>
          <a:endParaRPr lang="en-US"/>
        </a:p>
      </dgm:t>
    </dgm:pt>
    <dgm:pt modelId="{BBE8C9E6-908D-9F46-8D5C-80FB5B4665EC}" type="sibTrans" cxnId="{A5F01F45-762B-9C42-AD53-44DE6741A809}">
      <dgm:prSet/>
      <dgm:spPr/>
      <dgm:t>
        <a:bodyPr/>
        <a:lstStyle/>
        <a:p>
          <a:endParaRPr lang="en-US"/>
        </a:p>
      </dgm:t>
    </dgm:pt>
    <dgm:pt modelId="{5B1178E4-0DFD-9A46-AFA7-1EE493949BAB}">
      <dgm:prSet/>
      <dgm:spPr/>
      <dgm:t>
        <a:bodyPr/>
        <a:lstStyle/>
        <a:p>
          <a:r>
            <a:rPr lang="en-EG" b="1"/>
            <a:t>Critical thinking</a:t>
          </a:r>
          <a:r>
            <a:rPr lang="en-EG"/>
            <a:t> helps you identify opportunities and solve problems.</a:t>
          </a:r>
        </a:p>
      </dgm:t>
    </dgm:pt>
    <dgm:pt modelId="{B2F548A5-C390-1946-85A1-1B5E9C8FDC2B}" type="parTrans" cxnId="{1784146F-6F26-E649-AA1B-06F53918821D}">
      <dgm:prSet/>
      <dgm:spPr/>
      <dgm:t>
        <a:bodyPr/>
        <a:lstStyle/>
        <a:p>
          <a:endParaRPr lang="en-US"/>
        </a:p>
      </dgm:t>
    </dgm:pt>
    <dgm:pt modelId="{F04DA3A7-49DF-514E-B74F-13D43679F88F}" type="sibTrans" cxnId="{1784146F-6F26-E649-AA1B-06F53918821D}">
      <dgm:prSet/>
      <dgm:spPr/>
      <dgm:t>
        <a:bodyPr/>
        <a:lstStyle/>
        <a:p>
          <a:endParaRPr lang="en-US"/>
        </a:p>
      </dgm:t>
    </dgm:pt>
    <dgm:pt modelId="{7B51DDFD-CB8A-3C4F-8063-12FB2BA33E69}">
      <dgm:prSet/>
      <dgm:spPr/>
      <dgm:t>
        <a:bodyPr/>
        <a:lstStyle/>
        <a:p>
          <a:r>
            <a:rPr lang="en-EG" b="1"/>
            <a:t>Communication</a:t>
          </a:r>
          <a:r>
            <a:rPr lang="en-EG"/>
            <a:t> helps you turn insights into action.</a:t>
          </a:r>
        </a:p>
      </dgm:t>
    </dgm:pt>
    <dgm:pt modelId="{A50F8404-D925-A044-93C2-B5CFC4BD86FF}" type="parTrans" cxnId="{DA0D520B-4203-5146-9EE8-163147A72161}">
      <dgm:prSet/>
      <dgm:spPr/>
      <dgm:t>
        <a:bodyPr/>
        <a:lstStyle/>
        <a:p>
          <a:endParaRPr lang="en-US"/>
        </a:p>
      </dgm:t>
    </dgm:pt>
    <dgm:pt modelId="{162B03BA-76C9-B94E-B4FC-9052468A1F41}" type="sibTrans" cxnId="{DA0D520B-4203-5146-9EE8-163147A72161}">
      <dgm:prSet/>
      <dgm:spPr/>
      <dgm:t>
        <a:bodyPr/>
        <a:lstStyle/>
        <a:p>
          <a:endParaRPr lang="en-US"/>
        </a:p>
      </dgm:t>
    </dgm:pt>
    <dgm:pt modelId="{38DB97FB-644F-E849-9C64-4001C70F3A83}" type="pres">
      <dgm:prSet presAssocID="{DC20173B-E5A2-1E49-A646-701E0CB7C0E4}" presName="linear" presStyleCnt="0">
        <dgm:presLayoutVars>
          <dgm:animLvl val="lvl"/>
          <dgm:resizeHandles val="exact"/>
        </dgm:presLayoutVars>
      </dgm:prSet>
      <dgm:spPr/>
    </dgm:pt>
    <dgm:pt modelId="{15FB40CD-5CF9-C34D-9400-187FBE66AD88}" type="pres">
      <dgm:prSet presAssocID="{B8965D74-C14F-E04E-B8C3-F9EE145C2D6E}" presName="parentText" presStyleLbl="node1" presStyleIdx="0" presStyleCnt="4">
        <dgm:presLayoutVars>
          <dgm:chMax val="0"/>
          <dgm:bulletEnabled val="1"/>
        </dgm:presLayoutVars>
      </dgm:prSet>
      <dgm:spPr/>
    </dgm:pt>
    <dgm:pt modelId="{5B0A776C-990F-B34A-B652-C9BD1FACF75A}" type="pres">
      <dgm:prSet presAssocID="{A7281367-B0A0-ED43-A729-83D461269095}" presName="spacer" presStyleCnt="0"/>
      <dgm:spPr/>
    </dgm:pt>
    <dgm:pt modelId="{431AA74D-A8DB-5D45-BD23-6F2CCBB06D4F}" type="pres">
      <dgm:prSet presAssocID="{28663D66-27D1-0149-BFE9-20DB0DFE856B}" presName="parentText" presStyleLbl="node1" presStyleIdx="1" presStyleCnt="4">
        <dgm:presLayoutVars>
          <dgm:chMax val="0"/>
          <dgm:bulletEnabled val="1"/>
        </dgm:presLayoutVars>
      </dgm:prSet>
      <dgm:spPr/>
    </dgm:pt>
    <dgm:pt modelId="{F7A0BDB4-A5D9-2B4B-96C9-B9733339DF43}" type="pres">
      <dgm:prSet presAssocID="{BBE8C9E6-908D-9F46-8D5C-80FB5B4665EC}" presName="spacer" presStyleCnt="0"/>
      <dgm:spPr/>
    </dgm:pt>
    <dgm:pt modelId="{2618BABA-AC58-4D40-9E78-8831C9277B7D}" type="pres">
      <dgm:prSet presAssocID="{5B1178E4-0DFD-9A46-AFA7-1EE493949BAB}" presName="parentText" presStyleLbl="node1" presStyleIdx="2" presStyleCnt="4">
        <dgm:presLayoutVars>
          <dgm:chMax val="0"/>
          <dgm:bulletEnabled val="1"/>
        </dgm:presLayoutVars>
      </dgm:prSet>
      <dgm:spPr/>
    </dgm:pt>
    <dgm:pt modelId="{EE7FE7E8-1840-D143-986D-A7AC997FF270}" type="pres">
      <dgm:prSet presAssocID="{F04DA3A7-49DF-514E-B74F-13D43679F88F}" presName="spacer" presStyleCnt="0"/>
      <dgm:spPr/>
    </dgm:pt>
    <dgm:pt modelId="{944F143A-6904-4F42-BEFC-12992C69B65B}" type="pres">
      <dgm:prSet presAssocID="{7B51DDFD-CB8A-3C4F-8063-12FB2BA33E69}" presName="parentText" presStyleLbl="node1" presStyleIdx="3" presStyleCnt="4">
        <dgm:presLayoutVars>
          <dgm:chMax val="0"/>
          <dgm:bulletEnabled val="1"/>
        </dgm:presLayoutVars>
      </dgm:prSet>
      <dgm:spPr/>
    </dgm:pt>
  </dgm:ptLst>
  <dgm:cxnLst>
    <dgm:cxn modelId="{DA0D520B-4203-5146-9EE8-163147A72161}" srcId="{DC20173B-E5A2-1E49-A646-701E0CB7C0E4}" destId="{7B51DDFD-CB8A-3C4F-8063-12FB2BA33E69}" srcOrd="3" destOrd="0" parTransId="{A50F8404-D925-A044-93C2-B5CFC4BD86FF}" sibTransId="{162B03BA-76C9-B94E-B4FC-9052468A1F41}"/>
    <dgm:cxn modelId="{C5971514-C300-5F4B-90B4-9BCD28E23F2F}" type="presOf" srcId="{5B1178E4-0DFD-9A46-AFA7-1EE493949BAB}" destId="{2618BABA-AC58-4D40-9E78-8831C9277B7D}" srcOrd="0" destOrd="0" presId="urn:microsoft.com/office/officeart/2005/8/layout/vList2"/>
    <dgm:cxn modelId="{A5F01F45-762B-9C42-AD53-44DE6741A809}" srcId="{DC20173B-E5A2-1E49-A646-701E0CB7C0E4}" destId="{28663D66-27D1-0149-BFE9-20DB0DFE856B}" srcOrd="1" destOrd="0" parTransId="{347B383F-D6DD-3046-A1F8-F883B5086BC5}" sibTransId="{BBE8C9E6-908D-9F46-8D5C-80FB5B4665EC}"/>
    <dgm:cxn modelId="{462C7751-0D5D-0B42-9745-3F0046BD62AA}" type="presOf" srcId="{B8965D74-C14F-E04E-B8C3-F9EE145C2D6E}" destId="{15FB40CD-5CF9-C34D-9400-187FBE66AD88}" srcOrd="0" destOrd="0" presId="urn:microsoft.com/office/officeart/2005/8/layout/vList2"/>
    <dgm:cxn modelId="{1784146F-6F26-E649-AA1B-06F53918821D}" srcId="{DC20173B-E5A2-1E49-A646-701E0CB7C0E4}" destId="{5B1178E4-0DFD-9A46-AFA7-1EE493949BAB}" srcOrd="2" destOrd="0" parTransId="{B2F548A5-C390-1946-85A1-1B5E9C8FDC2B}" sibTransId="{F04DA3A7-49DF-514E-B74F-13D43679F88F}"/>
    <dgm:cxn modelId="{3A71E3C6-6B4E-6943-8DC8-2248E7055F24}" type="presOf" srcId="{DC20173B-E5A2-1E49-A646-701E0CB7C0E4}" destId="{38DB97FB-644F-E849-9C64-4001C70F3A83}" srcOrd="0" destOrd="0" presId="urn:microsoft.com/office/officeart/2005/8/layout/vList2"/>
    <dgm:cxn modelId="{A24000CA-AA39-954C-B590-B5ACF7277A08}" type="presOf" srcId="{7B51DDFD-CB8A-3C4F-8063-12FB2BA33E69}" destId="{944F143A-6904-4F42-BEFC-12992C69B65B}" srcOrd="0" destOrd="0" presId="urn:microsoft.com/office/officeart/2005/8/layout/vList2"/>
    <dgm:cxn modelId="{BDCCD8CA-C5C8-D94D-AB8A-025C48D47E51}" srcId="{DC20173B-E5A2-1E49-A646-701E0CB7C0E4}" destId="{B8965D74-C14F-E04E-B8C3-F9EE145C2D6E}" srcOrd="0" destOrd="0" parTransId="{DC6B9E82-88F4-AE4C-8DDF-011AAB71C7BE}" sibTransId="{A7281367-B0A0-ED43-A729-83D461269095}"/>
    <dgm:cxn modelId="{B32180F2-4EC2-2642-A5DD-D572F44704F9}" type="presOf" srcId="{28663D66-27D1-0149-BFE9-20DB0DFE856B}" destId="{431AA74D-A8DB-5D45-BD23-6F2CCBB06D4F}" srcOrd="0" destOrd="0" presId="urn:microsoft.com/office/officeart/2005/8/layout/vList2"/>
    <dgm:cxn modelId="{508C8E74-F8AB-0F4B-82EE-CBB87DE8B5A6}" type="presParOf" srcId="{38DB97FB-644F-E849-9C64-4001C70F3A83}" destId="{15FB40CD-5CF9-C34D-9400-187FBE66AD88}" srcOrd="0" destOrd="0" presId="urn:microsoft.com/office/officeart/2005/8/layout/vList2"/>
    <dgm:cxn modelId="{D013B0CF-1486-2E44-B8F1-9F323EA20995}" type="presParOf" srcId="{38DB97FB-644F-E849-9C64-4001C70F3A83}" destId="{5B0A776C-990F-B34A-B652-C9BD1FACF75A}" srcOrd="1" destOrd="0" presId="urn:microsoft.com/office/officeart/2005/8/layout/vList2"/>
    <dgm:cxn modelId="{F7A5F7E4-D98D-CB47-93F5-891B0CD0F8D6}" type="presParOf" srcId="{38DB97FB-644F-E849-9C64-4001C70F3A83}" destId="{431AA74D-A8DB-5D45-BD23-6F2CCBB06D4F}" srcOrd="2" destOrd="0" presId="urn:microsoft.com/office/officeart/2005/8/layout/vList2"/>
    <dgm:cxn modelId="{D67428FD-8699-E540-ADB9-A6B4C32D4A0D}" type="presParOf" srcId="{38DB97FB-644F-E849-9C64-4001C70F3A83}" destId="{F7A0BDB4-A5D9-2B4B-96C9-B9733339DF43}" srcOrd="3" destOrd="0" presId="urn:microsoft.com/office/officeart/2005/8/layout/vList2"/>
    <dgm:cxn modelId="{3B838E37-4AA0-404F-826C-73793BF2C6B8}" type="presParOf" srcId="{38DB97FB-644F-E849-9C64-4001C70F3A83}" destId="{2618BABA-AC58-4D40-9E78-8831C9277B7D}" srcOrd="4" destOrd="0" presId="urn:microsoft.com/office/officeart/2005/8/layout/vList2"/>
    <dgm:cxn modelId="{8A32AD02-2E72-6C4A-88E3-B0E6A0503E9F}" type="presParOf" srcId="{38DB97FB-644F-E849-9C64-4001C70F3A83}" destId="{EE7FE7E8-1840-D143-986D-A7AC997FF270}" srcOrd="5" destOrd="0" presId="urn:microsoft.com/office/officeart/2005/8/layout/vList2"/>
    <dgm:cxn modelId="{431C8449-891F-A343-B6DE-243FE1AB0384}" type="presParOf" srcId="{38DB97FB-644F-E849-9C64-4001C70F3A83}" destId="{944F143A-6904-4F42-BEFC-12992C69B65B}" srcOrd="6"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20173B-E5A2-1E49-A646-701E0CB7C0E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8965D74-C14F-E04E-B8C3-F9EE145C2D6E}">
      <dgm:prSet custT="1"/>
      <dgm:spPr/>
      <dgm:t>
        <a:bodyPr/>
        <a:lstStyle/>
        <a:p>
          <a:r>
            <a:rPr lang="en-US" sz="2200" b="1" dirty="0"/>
            <a:t>Learn the Business: Understand your organization's products, services, customers, competitors, and business model.</a:t>
          </a:r>
          <a:endParaRPr lang="en-EG" sz="2200" dirty="0"/>
        </a:p>
      </dgm:t>
    </dgm:pt>
    <dgm:pt modelId="{DC6B9E82-88F4-AE4C-8DDF-011AAB71C7BE}" type="parTrans" cxnId="{BDCCD8CA-C5C8-D94D-AB8A-025C48D47E51}">
      <dgm:prSet/>
      <dgm:spPr/>
      <dgm:t>
        <a:bodyPr/>
        <a:lstStyle/>
        <a:p>
          <a:endParaRPr lang="en-US" sz="2200"/>
        </a:p>
      </dgm:t>
    </dgm:pt>
    <dgm:pt modelId="{A7281367-B0A0-ED43-A729-83D461269095}" type="sibTrans" cxnId="{BDCCD8CA-C5C8-D94D-AB8A-025C48D47E51}">
      <dgm:prSet/>
      <dgm:spPr/>
      <dgm:t>
        <a:bodyPr/>
        <a:lstStyle/>
        <a:p>
          <a:endParaRPr lang="en-US" sz="2200"/>
        </a:p>
      </dgm:t>
    </dgm:pt>
    <dgm:pt modelId="{88939B53-8330-F14F-93CA-2A985CEFB535}">
      <dgm:prSet custT="1"/>
      <dgm:spPr/>
      <dgm:t>
        <a:bodyPr/>
        <a:lstStyle/>
        <a:p>
          <a:r>
            <a:rPr lang="en-US" sz="2200" b="1" dirty="0"/>
            <a:t>Know the KPIs: Learn the key performance indicators and success metrics used by different departments.</a:t>
          </a:r>
          <a:endParaRPr lang="en-EG" sz="2200" dirty="0"/>
        </a:p>
      </dgm:t>
    </dgm:pt>
    <dgm:pt modelId="{DFAA20D1-EA9B-544D-B153-A0359529E4EF}" type="parTrans" cxnId="{90751BC8-9289-264D-972B-4311ACA08812}">
      <dgm:prSet/>
      <dgm:spPr/>
      <dgm:t>
        <a:bodyPr/>
        <a:lstStyle/>
        <a:p>
          <a:endParaRPr lang="en-US" sz="2200"/>
        </a:p>
      </dgm:t>
    </dgm:pt>
    <dgm:pt modelId="{CCF8EBD4-DBA9-0748-BB89-FD6E9D0EC5A4}" type="sibTrans" cxnId="{90751BC8-9289-264D-972B-4311ACA08812}">
      <dgm:prSet/>
      <dgm:spPr/>
      <dgm:t>
        <a:bodyPr/>
        <a:lstStyle/>
        <a:p>
          <a:endParaRPr lang="en-US" sz="2200"/>
        </a:p>
      </dgm:t>
    </dgm:pt>
    <dgm:pt modelId="{95F298D3-DB85-0940-959B-18AB47F201B8}">
      <dgm:prSet custT="1"/>
      <dgm:spPr/>
      <dgm:t>
        <a:bodyPr/>
        <a:lstStyle/>
        <a:p>
          <a:r>
            <a:rPr lang="en-US" sz="2200" b="1" dirty="0"/>
            <a:t>Ask Business Questions: Focus on why results occurred, not just what happened.</a:t>
          </a:r>
          <a:endParaRPr lang="en-EG" sz="2200" dirty="0"/>
        </a:p>
      </dgm:t>
    </dgm:pt>
    <dgm:pt modelId="{B8168E4B-F8AB-DF48-950A-9947E06637F5}" type="parTrans" cxnId="{9004F3F5-24D3-0D4D-B36A-7A08FDED0401}">
      <dgm:prSet/>
      <dgm:spPr/>
      <dgm:t>
        <a:bodyPr/>
        <a:lstStyle/>
        <a:p>
          <a:endParaRPr lang="en-US" sz="2200"/>
        </a:p>
      </dgm:t>
    </dgm:pt>
    <dgm:pt modelId="{1F4A3DC5-A262-4C40-A5EC-53F3BDA691CF}" type="sibTrans" cxnId="{9004F3F5-24D3-0D4D-B36A-7A08FDED0401}">
      <dgm:prSet/>
      <dgm:spPr/>
      <dgm:t>
        <a:bodyPr/>
        <a:lstStyle/>
        <a:p>
          <a:endParaRPr lang="en-US" sz="2200"/>
        </a:p>
      </dgm:t>
    </dgm:pt>
    <dgm:pt modelId="{5197F9CD-AA65-AE49-859D-F436C0215DB0}">
      <dgm:prSet custT="1"/>
      <dgm:spPr/>
      <dgm:t>
        <a:bodyPr/>
        <a:lstStyle/>
        <a:p>
          <a:r>
            <a:rPr lang="en-US" sz="2200" b="1" dirty="0"/>
            <a:t>Collaborate with Stakeholders: Engage with managers and subject matter experts to understand business processes and challenges.</a:t>
          </a:r>
          <a:endParaRPr lang="en-EG" sz="2200" dirty="0"/>
        </a:p>
      </dgm:t>
    </dgm:pt>
    <dgm:pt modelId="{D65C0A84-A8A4-AC4A-B39F-729FC122379C}" type="parTrans" cxnId="{16C028E7-37B6-4546-870A-4AC491CC9E87}">
      <dgm:prSet/>
      <dgm:spPr/>
      <dgm:t>
        <a:bodyPr/>
        <a:lstStyle/>
        <a:p>
          <a:endParaRPr lang="en-US" sz="2200"/>
        </a:p>
      </dgm:t>
    </dgm:pt>
    <dgm:pt modelId="{8E1FF118-9A66-5A48-8099-1169769BCD29}" type="sibTrans" cxnId="{16C028E7-37B6-4546-870A-4AC491CC9E87}">
      <dgm:prSet/>
      <dgm:spPr/>
      <dgm:t>
        <a:bodyPr/>
        <a:lstStyle/>
        <a:p>
          <a:endParaRPr lang="en-US" sz="2200"/>
        </a:p>
      </dgm:t>
    </dgm:pt>
    <dgm:pt modelId="{1D18535F-5022-A445-A936-ECB5454D46AD}">
      <dgm:prSet custT="1"/>
      <dgm:spPr/>
      <dgm:t>
        <a:bodyPr/>
        <a:lstStyle/>
        <a:p>
          <a:r>
            <a:rPr lang="en-US" sz="2200" b="1" dirty="0"/>
            <a:t>Think Like a Decision-Maker: Analyze data with the goal of identifying opportunities, solving problems, and recommending actions.</a:t>
          </a:r>
          <a:endParaRPr lang="en-EG" sz="2200" dirty="0"/>
        </a:p>
      </dgm:t>
    </dgm:pt>
    <dgm:pt modelId="{5B6C521B-7733-AD4E-9220-383BAE37184A}" type="parTrans" cxnId="{F84BAC96-4899-3F4E-8337-6FD407BCDEF7}">
      <dgm:prSet/>
      <dgm:spPr/>
      <dgm:t>
        <a:bodyPr/>
        <a:lstStyle/>
        <a:p>
          <a:endParaRPr lang="en-US" sz="2200"/>
        </a:p>
      </dgm:t>
    </dgm:pt>
    <dgm:pt modelId="{86AB62C2-9C31-5F4B-85B8-45DD254168C0}" type="sibTrans" cxnId="{F84BAC96-4899-3F4E-8337-6FD407BCDEF7}">
      <dgm:prSet/>
      <dgm:spPr/>
      <dgm:t>
        <a:bodyPr/>
        <a:lstStyle/>
        <a:p>
          <a:endParaRPr lang="en-US" sz="2200"/>
        </a:p>
      </dgm:t>
    </dgm:pt>
    <dgm:pt modelId="{02A479C2-AF17-8D48-BF7A-330D6F83A879}">
      <dgm:prSet custT="1"/>
      <dgm:spPr/>
      <dgm:t>
        <a:bodyPr/>
        <a:lstStyle/>
        <a:p>
          <a:r>
            <a:rPr lang="en-US" sz="2200" b="1" dirty="0"/>
            <a:t>Stay Curious: Follow industry trends, market developments, and emerging technologies to broaden your business perspective.</a:t>
          </a:r>
          <a:endParaRPr lang="en-EG" sz="2200" dirty="0"/>
        </a:p>
      </dgm:t>
    </dgm:pt>
    <dgm:pt modelId="{E2E92474-9E71-4945-8F38-165E2CD63EBA}" type="parTrans" cxnId="{4F20758A-ADBD-C145-A93E-492DB516F8B2}">
      <dgm:prSet/>
      <dgm:spPr/>
      <dgm:t>
        <a:bodyPr/>
        <a:lstStyle/>
        <a:p>
          <a:endParaRPr lang="en-US" sz="2200"/>
        </a:p>
      </dgm:t>
    </dgm:pt>
    <dgm:pt modelId="{D764122C-B536-A446-AD61-4030915A5695}" type="sibTrans" cxnId="{4F20758A-ADBD-C145-A93E-492DB516F8B2}">
      <dgm:prSet/>
      <dgm:spPr/>
      <dgm:t>
        <a:bodyPr/>
        <a:lstStyle/>
        <a:p>
          <a:endParaRPr lang="en-US" sz="2200"/>
        </a:p>
      </dgm:t>
    </dgm:pt>
    <dgm:pt modelId="{38DB97FB-644F-E849-9C64-4001C70F3A83}" type="pres">
      <dgm:prSet presAssocID="{DC20173B-E5A2-1E49-A646-701E0CB7C0E4}" presName="linear" presStyleCnt="0">
        <dgm:presLayoutVars>
          <dgm:animLvl val="lvl"/>
          <dgm:resizeHandles val="exact"/>
        </dgm:presLayoutVars>
      </dgm:prSet>
      <dgm:spPr/>
    </dgm:pt>
    <dgm:pt modelId="{15FB40CD-5CF9-C34D-9400-187FBE66AD88}" type="pres">
      <dgm:prSet presAssocID="{B8965D74-C14F-E04E-B8C3-F9EE145C2D6E}" presName="parentText" presStyleLbl="node1" presStyleIdx="0" presStyleCnt="6">
        <dgm:presLayoutVars>
          <dgm:chMax val="0"/>
          <dgm:bulletEnabled val="1"/>
        </dgm:presLayoutVars>
      </dgm:prSet>
      <dgm:spPr/>
    </dgm:pt>
    <dgm:pt modelId="{5F5F0989-7A41-9C4D-903D-CB146152A53D}" type="pres">
      <dgm:prSet presAssocID="{A7281367-B0A0-ED43-A729-83D461269095}" presName="spacer" presStyleCnt="0"/>
      <dgm:spPr/>
    </dgm:pt>
    <dgm:pt modelId="{4FC53BCE-750A-ED4C-8B00-8DBCF41CF718}" type="pres">
      <dgm:prSet presAssocID="{88939B53-8330-F14F-93CA-2A985CEFB535}" presName="parentText" presStyleLbl="node1" presStyleIdx="1" presStyleCnt="6">
        <dgm:presLayoutVars>
          <dgm:chMax val="0"/>
          <dgm:bulletEnabled val="1"/>
        </dgm:presLayoutVars>
      </dgm:prSet>
      <dgm:spPr/>
    </dgm:pt>
    <dgm:pt modelId="{A1E1B4C5-6581-5745-AB10-D59BFFB8822F}" type="pres">
      <dgm:prSet presAssocID="{CCF8EBD4-DBA9-0748-BB89-FD6E9D0EC5A4}" presName="spacer" presStyleCnt="0"/>
      <dgm:spPr/>
    </dgm:pt>
    <dgm:pt modelId="{A6F78056-C577-E346-8A99-9684CEA5B4A4}" type="pres">
      <dgm:prSet presAssocID="{95F298D3-DB85-0940-959B-18AB47F201B8}" presName="parentText" presStyleLbl="node1" presStyleIdx="2" presStyleCnt="6">
        <dgm:presLayoutVars>
          <dgm:chMax val="0"/>
          <dgm:bulletEnabled val="1"/>
        </dgm:presLayoutVars>
      </dgm:prSet>
      <dgm:spPr/>
    </dgm:pt>
    <dgm:pt modelId="{0BD53146-1F4F-D840-9DA2-C90C92AE3746}" type="pres">
      <dgm:prSet presAssocID="{1F4A3DC5-A262-4C40-A5EC-53F3BDA691CF}" presName="spacer" presStyleCnt="0"/>
      <dgm:spPr/>
    </dgm:pt>
    <dgm:pt modelId="{0B837CF3-C2D1-A34A-B004-40BB80A22E73}" type="pres">
      <dgm:prSet presAssocID="{5197F9CD-AA65-AE49-859D-F436C0215DB0}" presName="parentText" presStyleLbl="node1" presStyleIdx="3" presStyleCnt="6">
        <dgm:presLayoutVars>
          <dgm:chMax val="0"/>
          <dgm:bulletEnabled val="1"/>
        </dgm:presLayoutVars>
      </dgm:prSet>
      <dgm:spPr/>
    </dgm:pt>
    <dgm:pt modelId="{19129446-D89A-5A47-AE30-77EF67BB5A09}" type="pres">
      <dgm:prSet presAssocID="{8E1FF118-9A66-5A48-8099-1169769BCD29}" presName="spacer" presStyleCnt="0"/>
      <dgm:spPr/>
    </dgm:pt>
    <dgm:pt modelId="{478B7450-6537-2840-BB83-0D6AC1AB1E14}" type="pres">
      <dgm:prSet presAssocID="{1D18535F-5022-A445-A936-ECB5454D46AD}" presName="parentText" presStyleLbl="node1" presStyleIdx="4" presStyleCnt="6">
        <dgm:presLayoutVars>
          <dgm:chMax val="0"/>
          <dgm:bulletEnabled val="1"/>
        </dgm:presLayoutVars>
      </dgm:prSet>
      <dgm:spPr/>
    </dgm:pt>
    <dgm:pt modelId="{41A7B38E-DE38-D544-B977-E881DB8F5846}" type="pres">
      <dgm:prSet presAssocID="{86AB62C2-9C31-5F4B-85B8-45DD254168C0}" presName="spacer" presStyleCnt="0"/>
      <dgm:spPr/>
    </dgm:pt>
    <dgm:pt modelId="{AE13705C-F6EE-1D48-82A1-2B4EAC970147}" type="pres">
      <dgm:prSet presAssocID="{02A479C2-AF17-8D48-BF7A-330D6F83A879}" presName="parentText" presStyleLbl="node1" presStyleIdx="5" presStyleCnt="6">
        <dgm:presLayoutVars>
          <dgm:chMax val="0"/>
          <dgm:bulletEnabled val="1"/>
        </dgm:presLayoutVars>
      </dgm:prSet>
      <dgm:spPr/>
    </dgm:pt>
  </dgm:ptLst>
  <dgm:cxnLst>
    <dgm:cxn modelId="{BA56690B-3A04-1049-B445-D9B64F39C49A}" type="presOf" srcId="{1D18535F-5022-A445-A936-ECB5454D46AD}" destId="{478B7450-6537-2840-BB83-0D6AC1AB1E14}" srcOrd="0" destOrd="0" presId="urn:microsoft.com/office/officeart/2005/8/layout/vList2"/>
    <dgm:cxn modelId="{F93F5032-E02F-284F-9AF2-8CE0B46E7627}" type="presOf" srcId="{95F298D3-DB85-0940-959B-18AB47F201B8}" destId="{A6F78056-C577-E346-8A99-9684CEA5B4A4}" srcOrd="0" destOrd="0" presId="urn:microsoft.com/office/officeart/2005/8/layout/vList2"/>
    <dgm:cxn modelId="{462C7751-0D5D-0B42-9745-3F0046BD62AA}" type="presOf" srcId="{B8965D74-C14F-E04E-B8C3-F9EE145C2D6E}" destId="{15FB40CD-5CF9-C34D-9400-187FBE66AD88}" srcOrd="0" destOrd="0" presId="urn:microsoft.com/office/officeart/2005/8/layout/vList2"/>
    <dgm:cxn modelId="{4F20758A-ADBD-C145-A93E-492DB516F8B2}" srcId="{DC20173B-E5A2-1E49-A646-701E0CB7C0E4}" destId="{02A479C2-AF17-8D48-BF7A-330D6F83A879}" srcOrd="5" destOrd="0" parTransId="{E2E92474-9E71-4945-8F38-165E2CD63EBA}" sibTransId="{D764122C-B536-A446-AD61-4030915A5695}"/>
    <dgm:cxn modelId="{F84BAC96-4899-3F4E-8337-6FD407BCDEF7}" srcId="{DC20173B-E5A2-1E49-A646-701E0CB7C0E4}" destId="{1D18535F-5022-A445-A936-ECB5454D46AD}" srcOrd="4" destOrd="0" parTransId="{5B6C521B-7733-AD4E-9220-383BAE37184A}" sibTransId="{86AB62C2-9C31-5F4B-85B8-45DD254168C0}"/>
    <dgm:cxn modelId="{D336EE9E-A7B7-0D45-9A0B-0CF794149AA5}" type="presOf" srcId="{5197F9CD-AA65-AE49-859D-F436C0215DB0}" destId="{0B837CF3-C2D1-A34A-B004-40BB80A22E73}" srcOrd="0" destOrd="0" presId="urn:microsoft.com/office/officeart/2005/8/layout/vList2"/>
    <dgm:cxn modelId="{3A71E3C6-6B4E-6943-8DC8-2248E7055F24}" type="presOf" srcId="{DC20173B-E5A2-1E49-A646-701E0CB7C0E4}" destId="{38DB97FB-644F-E849-9C64-4001C70F3A83}" srcOrd="0" destOrd="0" presId="urn:microsoft.com/office/officeart/2005/8/layout/vList2"/>
    <dgm:cxn modelId="{90751BC8-9289-264D-972B-4311ACA08812}" srcId="{DC20173B-E5A2-1E49-A646-701E0CB7C0E4}" destId="{88939B53-8330-F14F-93CA-2A985CEFB535}" srcOrd="1" destOrd="0" parTransId="{DFAA20D1-EA9B-544D-B153-A0359529E4EF}" sibTransId="{CCF8EBD4-DBA9-0748-BB89-FD6E9D0EC5A4}"/>
    <dgm:cxn modelId="{BDCCD8CA-C5C8-D94D-AB8A-025C48D47E51}" srcId="{DC20173B-E5A2-1E49-A646-701E0CB7C0E4}" destId="{B8965D74-C14F-E04E-B8C3-F9EE145C2D6E}" srcOrd="0" destOrd="0" parTransId="{DC6B9E82-88F4-AE4C-8DDF-011AAB71C7BE}" sibTransId="{A7281367-B0A0-ED43-A729-83D461269095}"/>
    <dgm:cxn modelId="{F704F3D2-4C6B-424B-9490-8853584AB8DB}" type="presOf" srcId="{88939B53-8330-F14F-93CA-2A985CEFB535}" destId="{4FC53BCE-750A-ED4C-8B00-8DBCF41CF718}" srcOrd="0" destOrd="0" presId="urn:microsoft.com/office/officeart/2005/8/layout/vList2"/>
    <dgm:cxn modelId="{EA2826DD-AD95-524D-BC44-710963A0D5EB}" type="presOf" srcId="{02A479C2-AF17-8D48-BF7A-330D6F83A879}" destId="{AE13705C-F6EE-1D48-82A1-2B4EAC970147}" srcOrd="0" destOrd="0" presId="urn:microsoft.com/office/officeart/2005/8/layout/vList2"/>
    <dgm:cxn modelId="{16C028E7-37B6-4546-870A-4AC491CC9E87}" srcId="{DC20173B-E5A2-1E49-A646-701E0CB7C0E4}" destId="{5197F9CD-AA65-AE49-859D-F436C0215DB0}" srcOrd="3" destOrd="0" parTransId="{D65C0A84-A8A4-AC4A-B39F-729FC122379C}" sibTransId="{8E1FF118-9A66-5A48-8099-1169769BCD29}"/>
    <dgm:cxn modelId="{9004F3F5-24D3-0D4D-B36A-7A08FDED0401}" srcId="{DC20173B-E5A2-1E49-A646-701E0CB7C0E4}" destId="{95F298D3-DB85-0940-959B-18AB47F201B8}" srcOrd="2" destOrd="0" parTransId="{B8168E4B-F8AB-DF48-950A-9947E06637F5}" sibTransId="{1F4A3DC5-A262-4C40-A5EC-53F3BDA691CF}"/>
    <dgm:cxn modelId="{508C8E74-F8AB-0F4B-82EE-CBB87DE8B5A6}" type="presParOf" srcId="{38DB97FB-644F-E849-9C64-4001C70F3A83}" destId="{15FB40CD-5CF9-C34D-9400-187FBE66AD88}" srcOrd="0" destOrd="0" presId="urn:microsoft.com/office/officeart/2005/8/layout/vList2"/>
    <dgm:cxn modelId="{F1680721-73DC-4643-AB5A-910B0B840253}" type="presParOf" srcId="{38DB97FB-644F-E849-9C64-4001C70F3A83}" destId="{5F5F0989-7A41-9C4D-903D-CB146152A53D}" srcOrd="1" destOrd="0" presId="urn:microsoft.com/office/officeart/2005/8/layout/vList2"/>
    <dgm:cxn modelId="{0DA59676-79DE-AA4B-9255-D2AF7EBA3299}" type="presParOf" srcId="{38DB97FB-644F-E849-9C64-4001C70F3A83}" destId="{4FC53BCE-750A-ED4C-8B00-8DBCF41CF718}" srcOrd="2" destOrd="0" presId="urn:microsoft.com/office/officeart/2005/8/layout/vList2"/>
    <dgm:cxn modelId="{9542EDA2-8770-5343-B5FA-47F372EB6E66}" type="presParOf" srcId="{38DB97FB-644F-E849-9C64-4001C70F3A83}" destId="{A1E1B4C5-6581-5745-AB10-D59BFFB8822F}" srcOrd="3" destOrd="0" presId="urn:microsoft.com/office/officeart/2005/8/layout/vList2"/>
    <dgm:cxn modelId="{05F41413-D185-C64B-97E7-213E180CB8E9}" type="presParOf" srcId="{38DB97FB-644F-E849-9C64-4001C70F3A83}" destId="{A6F78056-C577-E346-8A99-9684CEA5B4A4}" srcOrd="4" destOrd="0" presId="urn:microsoft.com/office/officeart/2005/8/layout/vList2"/>
    <dgm:cxn modelId="{3DAC4B91-FDA9-4540-9014-F85F87D19E74}" type="presParOf" srcId="{38DB97FB-644F-E849-9C64-4001C70F3A83}" destId="{0BD53146-1F4F-D840-9DA2-C90C92AE3746}" srcOrd="5" destOrd="0" presId="urn:microsoft.com/office/officeart/2005/8/layout/vList2"/>
    <dgm:cxn modelId="{1781FA0E-2E11-EC45-89FD-4675B74FDA9C}" type="presParOf" srcId="{38DB97FB-644F-E849-9C64-4001C70F3A83}" destId="{0B837CF3-C2D1-A34A-B004-40BB80A22E73}" srcOrd="6" destOrd="0" presId="urn:microsoft.com/office/officeart/2005/8/layout/vList2"/>
    <dgm:cxn modelId="{907AD412-E6DD-AC4F-B523-887610B49577}" type="presParOf" srcId="{38DB97FB-644F-E849-9C64-4001C70F3A83}" destId="{19129446-D89A-5A47-AE30-77EF67BB5A09}" srcOrd="7" destOrd="0" presId="urn:microsoft.com/office/officeart/2005/8/layout/vList2"/>
    <dgm:cxn modelId="{C92FE86B-234C-3F44-BF69-374DDFF82135}" type="presParOf" srcId="{38DB97FB-644F-E849-9C64-4001C70F3A83}" destId="{478B7450-6537-2840-BB83-0D6AC1AB1E14}" srcOrd="8" destOrd="0" presId="urn:microsoft.com/office/officeart/2005/8/layout/vList2"/>
    <dgm:cxn modelId="{5B8FBDE9-242C-A641-AEBF-3EF1F6985D5D}" type="presParOf" srcId="{38DB97FB-644F-E849-9C64-4001C70F3A83}" destId="{41A7B38E-DE38-D544-B977-E881DB8F5846}" srcOrd="9" destOrd="0" presId="urn:microsoft.com/office/officeart/2005/8/layout/vList2"/>
    <dgm:cxn modelId="{620F160C-E854-1044-BCFD-59A48A194105}" type="presParOf" srcId="{38DB97FB-644F-E849-9C64-4001C70F3A83}" destId="{AE13705C-F6EE-1D48-82A1-2B4EAC970147}" srcOrd="1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41732AB2-B4DB-CC4E-A425-CDB72B3CF016}">
      <dgm:prSet/>
      <dgm:spPr/>
      <dgm:t>
        <a:bodyPr/>
        <a:lstStyle/>
        <a:p>
          <a:pPr>
            <a:buFont typeface="Arial" panose="020B0604020202020204" pitchFamily="34" charset="0"/>
            <a:buChar char="•"/>
          </a:pPr>
          <a:r>
            <a:rPr lang="en-EG"/>
            <a:t>Different departments require different KPIs, dashboards, and analytical techniques.</a:t>
          </a:r>
        </a:p>
      </dgm:t>
    </dgm:pt>
    <dgm:pt modelId="{8B95EB95-5D43-EA47-B82E-4DE1B2B2731B}" type="parTrans" cxnId="{9DAE8094-3974-CB4B-A29D-D7356D89F6FE}">
      <dgm:prSet/>
      <dgm:spPr/>
      <dgm:t>
        <a:bodyPr/>
        <a:lstStyle/>
        <a:p>
          <a:endParaRPr lang="en-US"/>
        </a:p>
      </dgm:t>
    </dgm:pt>
    <dgm:pt modelId="{C48B250E-0FC7-5C4A-83DE-197617B669A5}" type="sibTrans" cxnId="{9DAE8094-3974-CB4B-A29D-D7356D89F6FE}">
      <dgm:prSet/>
      <dgm:spPr/>
      <dgm:t>
        <a:bodyPr/>
        <a:lstStyle/>
        <a:p>
          <a:endParaRPr lang="en-US"/>
        </a:p>
      </dgm:t>
    </dgm:pt>
    <dgm:pt modelId="{9F3E1275-128D-8346-BB28-55B605D97B0B}">
      <dgm:prSet/>
      <dgm:spPr/>
      <dgm:t>
        <a:bodyPr/>
        <a:lstStyle/>
        <a:p>
          <a:pPr>
            <a:buFont typeface="Arial" panose="020B0604020202020204" pitchFamily="34" charset="0"/>
            <a:buChar char="•"/>
          </a:pPr>
          <a:r>
            <a:rPr lang="en-EG"/>
            <a:t>Effective dashboards are designed around business questions, not just data.</a:t>
          </a:r>
        </a:p>
      </dgm:t>
    </dgm:pt>
    <dgm:pt modelId="{311E4969-8ADC-064E-8493-A287AD800948}" type="parTrans" cxnId="{2A6B2CFF-A7CB-D64D-A11F-17FB7D09ACCE}">
      <dgm:prSet/>
      <dgm:spPr/>
      <dgm:t>
        <a:bodyPr/>
        <a:lstStyle/>
        <a:p>
          <a:endParaRPr lang="en-US"/>
        </a:p>
      </dgm:t>
    </dgm:pt>
    <dgm:pt modelId="{7D62ECB5-4448-9D4A-BD28-CB1A14B16ACD}" type="sibTrans" cxnId="{2A6B2CFF-A7CB-D64D-A11F-17FB7D09ACCE}">
      <dgm:prSet/>
      <dgm:spPr/>
      <dgm:t>
        <a:bodyPr/>
        <a:lstStyle/>
        <a:p>
          <a:endParaRPr lang="en-US"/>
        </a:p>
      </dgm:t>
    </dgm:pt>
    <dgm:pt modelId="{49E1066E-ACFF-E24D-8E11-ECAD962B0901}">
      <dgm:prSet/>
      <dgm:spPr/>
      <dgm:t>
        <a:bodyPr/>
        <a:lstStyle/>
        <a:p>
          <a:pPr>
            <a:buFont typeface="Arial" panose="020B0604020202020204" pitchFamily="34" charset="0"/>
            <a:buChar char="•"/>
          </a:pPr>
          <a:r>
            <a:rPr lang="en-EG"/>
            <a:t>Power BI supports strategic and operational decision-making across the entire organization.</a:t>
          </a:r>
        </a:p>
      </dgm:t>
    </dgm:pt>
    <dgm:pt modelId="{76EC1CCB-2DC2-1A46-BE84-EC8E237CAC64}" type="parTrans" cxnId="{0B8AB170-C36F-D147-89B8-184C39B7F890}">
      <dgm:prSet/>
      <dgm:spPr/>
      <dgm:t>
        <a:bodyPr/>
        <a:lstStyle/>
        <a:p>
          <a:endParaRPr lang="en-US"/>
        </a:p>
      </dgm:t>
    </dgm:pt>
    <dgm:pt modelId="{D7142A92-AAF3-6B43-A49F-AA784F3AF677}" type="sibTrans" cxnId="{0B8AB170-C36F-D147-89B8-184C39B7F890}">
      <dgm:prSet/>
      <dgm:spPr/>
      <dgm:t>
        <a:bodyPr/>
        <a:lstStyle/>
        <a:p>
          <a:endParaRPr lang="en-US"/>
        </a:p>
      </dgm:t>
    </dgm:pt>
    <dgm:pt modelId="{1C4B0F90-D8B0-7C42-8141-04D60A271780}">
      <dgm:prSet/>
      <dgm:spPr/>
      <dgm:t>
        <a:bodyPr/>
        <a:lstStyle/>
        <a:p>
          <a:pPr>
            <a:buFont typeface="Arial" panose="020B0604020202020204" pitchFamily="34" charset="0"/>
            <a:buChar char="•"/>
          </a:pPr>
          <a:r>
            <a:rPr lang="en-EG"/>
            <a:t>Combining meaningful KPIs, appropriate visuals, and analytical insights creates greater business value.</a:t>
          </a:r>
        </a:p>
      </dgm:t>
    </dgm:pt>
    <dgm:pt modelId="{548CDBCC-5888-7C4D-A5CE-F59238149C28}" type="parTrans" cxnId="{F08259F2-8AE1-804B-902D-79E46A9921F0}">
      <dgm:prSet/>
      <dgm:spPr/>
      <dgm:t>
        <a:bodyPr/>
        <a:lstStyle/>
        <a:p>
          <a:endParaRPr lang="en-US"/>
        </a:p>
      </dgm:t>
    </dgm:pt>
    <dgm:pt modelId="{12F3A1A3-290C-4C4E-8ED7-5153AA061E18}" type="sibTrans" cxnId="{F08259F2-8AE1-804B-902D-79E46A9921F0}">
      <dgm:prSet/>
      <dgm:spPr/>
      <dgm:t>
        <a:bodyPr/>
        <a:lstStyle/>
        <a:p>
          <a:endParaRPr lang="en-US"/>
        </a:p>
      </dgm:t>
    </dgm:pt>
    <dgm:pt modelId="{F5E594FC-2F28-1942-A500-19788BBFFE36}">
      <dgm:prSet/>
      <dgm:spPr/>
      <dgm:t>
        <a:bodyPr/>
        <a:lstStyle/>
        <a:p>
          <a:pPr>
            <a:buFont typeface="Arial" panose="020B0604020202020204" pitchFamily="34" charset="0"/>
            <a:buChar char="•"/>
          </a:pPr>
          <a:r>
            <a:rPr lang="en-EG" dirty="0"/>
            <a:t>The goal of business intelligence is to turn data into informed decisions and measurable business outcomes.</a:t>
          </a:r>
        </a:p>
      </dgm:t>
    </dgm:pt>
    <dgm:pt modelId="{C832C821-E44F-3E44-8B0B-70AAB30BEBF9}" type="parTrans" cxnId="{A22B9508-CEF2-AF4F-A0F6-1B2289D50F68}">
      <dgm:prSet/>
      <dgm:spPr/>
      <dgm:t>
        <a:bodyPr/>
        <a:lstStyle/>
        <a:p>
          <a:endParaRPr lang="en-US"/>
        </a:p>
      </dgm:t>
    </dgm:pt>
    <dgm:pt modelId="{3B7D7E94-802A-8A46-9B7F-33F27CCA7924}" type="sibTrans" cxnId="{A22B9508-CEF2-AF4F-A0F6-1B2289D50F68}">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D04B4CBD-4CD0-BE40-A7B7-CF49D91DEAB1}" type="pres">
      <dgm:prSet presAssocID="{41732AB2-B4DB-CC4E-A425-CDB72B3CF016}" presName="parentText" presStyleLbl="node1" presStyleIdx="0" presStyleCnt="5">
        <dgm:presLayoutVars>
          <dgm:chMax val="0"/>
          <dgm:bulletEnabled val="1"/>
        </dgm:presLayoutVars>
      </dgm:prSet>
      <dgm:spPr/>
    </dgm:pt>
    <dgm:pt modelId="{ADF05B76-2827-3A41-A9B5-D2E5C9A74E3A}" type="pres">
      <dgm:prSet presAssocID="{C48B250E-0FC7-5C4A-83DE-197617B669A5}" presName="spacer" presStyleCnt="0"/>
      <dgm:spPr/>
    </dgm:pt>
    <dgm:pt modelId="{6B68646F-E3AD-D845-BCDF-B1A528094CEE}" type="pres">
      <dgm:prSet presAssocID="{9F3E1275-128D-8346-BB28-55B605D97B0B}" presName="parentText" presStyleLbl="node1" presStyleIdx="1" presStyleCnt="5">
        <dgm:presLayoutVars>
          <dgm:chMax val="0"/>
          <dgm:bulletEnabled val="1"/>
        </dgm:presLayoutVars>
      </dgm:prSet>
      <dgm:spPr/>
    </dgm:pt>
    <dgm:pt modelId="{D0E57DC3-A2AD-B84F-86AC-6E8D2D2156D6}" type="pres">
      <dgm:prSet presAssocID="{7D62ECB5-4448-9D4A-BD28-CB1A14B16ACD}" presName="spacer" presStyleCnt="0"/>
      <dgm:spPr/>
    </dgm:pt>
    <dgm:pt modelId="{6E3E53C0-8942-DD4A-AEBF-33E36DB212D8}" type="pres">
      <dgm:prSet presAssocID="{49E1066E-ACFF-E24D-8E11-ECAD962B0901}" presName="parentText" presStyleLbl="node1" presStyleIdx="2" presStyleCnt="5">
        <dgm:presLayoutVars>
          <dgm:chMax val="0"/>
          <dgm:bulletEnabled val="1"/>
        </dgm:presLayoutVars>
      </dgm:prSet>
      <dgm:spPr/>
    </dgm:pt>
    <dgm:pt modelId="{F4B59818-BD3B-C242-8356-55225E32A366}" type="pres">
      <dgm:prSet presAssocID="{D7142A92-AAF3-6B43-A49F-AA784F3AF677}" presName="spacer" presStyleCnt="0"/>
      <dgm:spPr/>
    </dgm:pt>
    <dgm:pt modelId="{13970B55-C557-C443-A17A-D068F338A289}" type="pres">
      <dgm:prSet presAssocID="{1C4B0F90-D8B0-7C42-8141-04D60A271780}" presName="parentText" presStyleLbl="node1" presStyleIdx="3" presStyleCnt="5">
        <dgm:presLayoutVars>
          <dgm:chMax val="0"/>
          <dgm:bulletEnabled val="1"/>
        </dgm:presLayoutVars>
      </dgm:prSet>
      <dgm:spPr/>
    </dgm:pt>
    <dgm:pt modelId="{0F575FDE-A504-D146-8E9C-7CECD1BDD441}" type="pres">
      <dgm:prSet presAssocID="{12F3A1A3-290C-4C4E-8ED7-5153AA061E18}" presName="spacer" presStyleCnt="0"/>
      <dgm:spPr/>
    </dgm:pt>
    <dgm:pt modelId="{998A415E-3E2E-F44D-B458-7F2680401661}" type="pres">
      <dgm:prSet presAssocID="{F5E594FC-2F28-1942-A500-19788BBFFE36}" presName="parentText" presStyleLbl="node1" presStyleIdx="4" presStyleCnt="5">
        <dgm:presLayoutVars>
          <dgm:chMax val="0"/>
          <dgm:bulletEnabled val="1"/>
        </dgm:presLayoutVars>
      </dgm:prSet>
      <dgm:spPr/>
    </dgm:pt>
  </dgm:ptLst>
  <dgm:cxnLst>
    <dgm:cxn modelId="{A22B9508-CEF2-AF4F-A0F6-1B2289D50F68}" srcId="{86B1F3D8-D957-B14D-87E1-B0D1D6D72F90}" destId="{F5E594FC-2F28-1942-A500-19788BBFFE36}" srcOrd="4" destOrd="0" parTransId="{C832C821-E44F-3E44-8B0B-70AAB30BEBF9}" sibTransId="{3B7D7E94-802A-8A46-9B7F-33F27CCA7924}"/>
    <dgm:cxn modelId="{CA336116-E351-F447-9F81-B69B8D00F45A}" type="presOf" srcId="{1C4B0F90-D8B0-7C42-8141-04D60A271780}" destId="{13970B55-C557-C443-A17A-D068F338A289}" srcOrd="0" destOrd="0" presId="urn:microsoft.com/office/officeart/2005/8/layout/vList2"/>
    <dgm:cxn modelId="{BF6F804B-54F3-4B48-B6E1-100130232E6F}" type="presOf" srcId="{9F3E1275-128D-8346-BB28-55B605D97B0B}" destId="{6B68646F-E3AD-D845-BCDF-B1A528094CEE}" srcOrd="0" destOrd="0" presId="urn:microsoft.com/office/officeart/2005/8/layout/vList2"/>
    <dgm:cxn modelId="{ABCAA252-E5DC-0E4F-A303-385C1541199F}" type="presOf" srcId="{86B1F3D8-D957-B14D-87E1-B0D1D6D72F90}" destId="{D80DA091-FED0-1B4D-827F-FFA5C4DA7BE3}" srcOrd="0" destOrd="0" presId="urn:microsoft.com/office/officeart/2005/8/layout/vList2"/>
    <dgm:cxn modelId="{6AEDFB53-5CDE-1C4F-82F2-453392BAB8F6}" type="presOf" srcId="{49E1066E-ACFF-E24D-8E11-ECAD962B0901}" destId="{6E3E53C0-8942-DD4A-AEBF-33E36DB212D8}" srcOrd="0" destOrd="0" presId="urn:microsoft.com/office/officeart/2005/8/layout/vList2"/>
    <dgm:cxn modelId="{0B8AB170-C36F-D147-89B8-184C39B7F890}" srcId="{86B1F3D8-D957-B14D-87E1-B0D1D6D72F90}" destId="{49E1066E-ACFF-E24D-8E11-ECAD962B0901}" srcOrd="2" destOrd="0" parTransId="{76EC1CCB-2DC2-1A46-BE84-EC8E237CAC64}" sibTransId="{D7142A92-AAF3-6B43-A49F-AA784F3AF677}"/>
    <dgm:cxn modelId="{13405676-F736-064E-B17F-46641C314C7F}" type="presOf" srcId="{41732AB2-B4DB-CC4E-A425-CDB72B3CF016}" destId="{D04B4CBD-4CD0-BE40-A7B7-CF49D91DEAB1}" srcOrd="0" destOrd="0" presId="urn:microsoft.com/office/officeart/2005/8/layout/vList2"/>
    <dgm:cxn modelId="{9DAE8094-3974-CB4B-A29D-D7356D89F6FE}" srcId="{86B1F3D8-D957-B14D-87E1-B0D1D6D72F90}" destId="{41732AB2-B4DB-CC4E-A425-CDB72B3CF016}" srcOrd="0" destOrd="0" parTransId="{8B95EB95-5D43-EA47-B82E-4DE1B2B2731B}" sibTransId="{C48B250E-0FC7-5C4A-83DE-197617B669A5}"/>
    <dgm:cxn modelId="{F08259F2-8AE1-804B-902D-79E46A9921F0}" srcId="{86B1F3D8-D957-B14D-87E1-B0D1D6D72F90}" destId="{1C4B0F90-D8B0-7C42-8141-04D60A271780}" srcOrd="3" destOrd="0" parTransId="{548CDBCC-5888-7C4D-A5CE-F59238149C28}" sibTransId="{12F3A1A3-290C-4C4E-8ED7-5153AA061E18}"/>
    <dgm:cxn modelId="{11817CF9-E1B3-B34A-9CED-0921726F5DC7}" type="presOf" srcId="{F5E594FC-2F28-1942-A500-19788BBFFE36}" destId="{998A415E-3E2E-F44D-B458-7F2680401661}" srcOrd="0" destOrd="0" presId="urn:microsoft.com/office/officeart/2005/8/layout/vList2"/>
    <dgm:cxn modelId="{2A6B2CFF-A7CB-D64D-A11F-17FB7D09ACCE}" srcId="{86B1F3D8-D957-B14D-87E1-B0D1D6D72F90}" destId="{9F3E1275-128D-8346-BB28-55B605D97B0B}" srcOrd="1" destOrd="0" parTransId="{311E4969-8ADC-064E-8493-A287AD800948}" sibTransId="{7D62ECB5-4448-9D4A-BD28-CB1A14B16ACD}"/>
    <dgm:cxn modelId="{6A66D854-A5E6-1E44-A8C2-1566A485EA59}" type="presParOf" srcId="{D80DA091-FED0-1B4D-827F-FFA5C4DA7BE3}" destId="{D04B4CBD-4CD0-BE40-A7B7-CF49D91DEAB1}" srcOrd="0" destOrd="0" presId="urn:microsoft.com/office/officeart/2005/8/layout/vList2"/>
    <dgm:cxn modelId="{E9859F39-324B-924B-9A4D-F954D46F7075}" type="presParOf" srcId="{D80DA091-FED0-1B4D-827F-FFA5C4DA7BE3}" destId="{ADF05B76-2827-3A41-A9B5-D2E5C9A74E3A}" srcOrd="1" destOrd="0" presId="urn:microsoft.com/office/officeart/2005/8/layout/vList2"/>
    <dgm:cxn modelId="{A6DC1968-D062-7D47-9840-4D544F6C64CD}" type="presParOf" srcId="{D80DA091-FED0-1B4D-827F-FFA5C4DA7BE3}" destId="{6B68646F-E3AD-D845-BCDF-B1A528094CEE}" srcOrd="2" destOrd="0" presId="urn:microsoft.com/office/officeart/2005/8/layout/vList2"/>
    <dgm:cxn modelId="{7BA177F5-BCD1-274B-A093-64A66BF2CBD8}" type="presParOf" srcId="{D80DA091-FED0-1B4D-827F-FFA5C4DA7BE3}" destId="{D0E57DC3-A2AD-B84F-86AC-6E8D2D2156D6}" srcOrd="3" destOrd="0" presId="urn:microsoft.com/office/officeart/2005/8/layout/vList2"/>
    <dgm:cxn modelId="{4864BE8E-6D9D-4349-A414-22BEE92801A3}" type="presParOf" srcId="{D80DA091-FED0-1B4D-827F-FFA5C4DA7BE3}" destId="{6E3E53C0-8942-DD4A-AEBF-33E36DB212D8}" srcOrd="4" destOrd="0" presId="urn:microsoft.com/office/officeart/2005/8/layout/vList2"/>
    <dgm:cxn modelId="{5CD968C4-CFFB-0C40-9444-94CB9F1A9B3D}" type="presParOf" srcId="{D80DA091-FED0-1B4D-827F-FFA5C4DA7BE3}" destId="{F4B59818-BD3B-C242-8356-55225E32A366}" srcOrd="5" destOrd="0" presId="urn:microsoft.com/office/officeart/2005/8/layout/vList2"/>
    <dgm:cxn modelId="{2AEBD3CE-0145-AB4A-9655-EF1C41D6C40C}" type="presParOf" srcId="{D80DA091-FED0-1B4D-827F-FFA5C4DA7BE3}" destId="{13970B55-C557-C443-A17A-D068F338A289}" srcOrd="6" destOrd="0" presId="urn:microsoft.com/office/officeart/2005/8/layout/vList2"/>
    <dgm:cxn modelId="{22D1A2CD-416D-0B45-97B0-603C03926A61}" type="presParOf" srcId="{D80DA091-FED0-1B4D-827F-FFA5C4DA7BE3}" destId="{0F575FDE-A504-D146-8E9C-7CECD1BDD441}" srcOrd="7" destOrd="0" presId="urn:microsoft.com/office/officeart/2005/8/layout/vList2"/>
    <dgm:cxn modelId="{98CD16D2-8973-6549-858C-DC250C143361}" type="presParOf" srcId="{D80DA091-FED0-1B4D-827F-FFA5C4DA7BE3}" destId="{998A415E-3E2E-F44D-B458-7F2680401661}" srcOrd="8" destOrd="0" presId="urn:microsoft.com/office/officeart/2005/8/layout/vList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5CCF-CA4C-634D-A948-B4C716D3FFB5}">
      <dsp:nvSpPr>
        <dsp:cNvPr id="0" name=""/>
        <dsp:cNvSpPr/>
      </dsp:nvSpPr>
      <dsp:spPr>
        <a:xfrm>
          <a:off x="0" y="2027590"/>
          <a:ext cx="15788678" cy="270345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2D05A-43EF-1648-9B70-3B6889972A61}">
      <dsp:nvSpPr>
        <dsp:cNvPr id="0" name=""/>
        <dsp:cNvSpPr/>
      </dsp:nvSpPr>
      <dsp:spPr>
        <a:xfrm>
          <a:off x="7391"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Connect Data</a:t>
          </a:r>
        </a:p>
      </dsp:txBody>
      <dsp:txXfrm>
        <a:off x="7391" y="0"/>
        <a:ext cx="1810918" cy="2703454"/>
      </dsp:txXfrm>
    </dsp:sp>
    <dsp:sp modelId="{DADC73AA-2EF0-7545-B12D-9411E0C79541}">
      <dsp:nvSpPr>
        <dsp:cNvPr id="0" name=""/>
        <dsp:cNvSpPr/>
      </dsp:nvSpPr>
      <dsp:spPr>
        <a:xfrm>
          <a:off x="574918"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C7992F-23E8-BF4D-A815-740BC675EFAF}">
      <dsp:nvSpPr>
        <dsp:cNvPr id="0" name=""/>
        <dsp:cNvSpPr/>
      </dsp:nvSpPr>
      <dsp:spPr>
        <a:xfrm>
          <a:off x="1908855" y="4055181"/>
          <a:ext cx="1872000"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Transform Data</a:t>
          </a:r>
        </a:p>
      </dsp:txBody>
      <dsp:txXfrm>
        <a:off x="1908855" y="4055181"/>
        <a:ext cx="1872000" cy="2703454"/>
      </dsp:txXfrm>
    </dsp:sp>
    <dsp:sp modelId="{E27FC20B-5773-854E-AA44-6E0702A29E4B}">
      <dsp:nvSpPr>
        <dsp:cNvPr id="0" name=""/>
        <dsp:cNvSpPr/>
      </dsp:nvSpPr>
      <dsp:spPr>
        <a:xfrm>
          <a:off x="2506924"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92F3CB-CE1C-A74F-AA36-B7BA90369AF2}">
      <dsp:nvSpPr>
        <dsp:cNvPr id="0" name=""/>
        <dsp:cNvSpPr/>
      </dsp:nvSpPr>
      <dsp:spPr>
        <a:xfrm>
          <a:off x="3871402"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Model Data</a:t>
          </a:r>
        </a:p>
      </dsp:txBody>
      <dsp:txXfrm>
        <a:off x="3871402" y="0"/>
        <a:ext cx="1810918" cy="2703454"/>
      </dsp:txXfrm>
    </dsp:sp>
    <dsp:sp modelId="{A2182512-CD80-664A-AF5E-6089D4BC4AD2}">
      <dsp:nvSpPr>
        <dsp:cNvPr id="0" name=""/>
        <dsp:cNvSpPr/>
      </dsp:nvSpPr>
      <dsp:spPr>
        <a:xfrm>
          <a:off x="4438929"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BA7B90-8CCA-F94D-9EAC-C56E9AF2B101}">
      <dsp:nvSpPr>
        <dsp:cNvPr id="0" name=""/>
        <dsp:cNvSpPr/>
      </dsp:nvSpPr>
      <dsp:spPr>
        <a:xfrm>
          <a:off x="5772866" y="4055181"/>
          <a:ext cx="2420183"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Create Visualizations</a:t>
          </a:r>
        </a:p>
      </dsp:txBody>
      <dsp:txXfrm>
        <a:off x="5772866" y="4055181"/>
        <a:ext cx="2420183" cy="2703454"/>
      </dsp:txXfrm>
    </dsp:sp>
    <dsp:sp modelId="{3FE0A918-45B6-FC40-922C-283F74A36957}">
      <dsp:nvSpPr>
        <dsp:cNvPr id="0" name=""/>
        <dsp:cNvSpPr/>
      </dsp:nvSpPr>
      <dsp:spPr>
        <a:xfrm>
          <a:off x="6645026"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DFA08A-B099-E744-AC6E-1E556192CC32}">
      <dsp:nvSpPr>
        <dsp:cNvPr id="0" name=""/>
        <dsp:cNvSpPr/>
      </dsp:nvSpPr>
      <dsp:spPr>
        <a:xfrm>
          <a:off x="8283595" y="0"/>
          <a:ext cx="2115894"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Build Reports/ Dashboards</a:t>
          </a:r>
        </a:p>
      </dsp:txBody>
      <dsp:txXfrm>
        <a:off x="8283595" y="0"/>
        <a:ext cx="2115894" cy="2703454"/>
      </dsp:txXfrm>
    </dsp:sp>
    <dsp:sp modelId="{36AF1E28-725B-F84B-A36E-1D1D65FEE82C}">
      <dsp:nvSpPr>
        <dsp:cNvPr id="0" name=""/>
        <dsp:cNvSpPr/>
      </dsp:nvSpPr>
      <dsp:spPr>
        <a:xfrm>
          <a:off x="9003611"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CAF6FE-2C28-AC48-9ABC-C5B1892D6744}">
      <dsp:nvSpPr>
        <dsp:cNvPr id="0" name=""/>
        <dsp:cNvSpPr/>
      </dsp:nvSpPr>
      <dsp:spPr>
        <a:xfrm>
          <a:off x="10490036" y="4055181"/>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kern="1200" dirty="0"/>
            <a:t>Publish/ Share</a:t>
          </a:r>
        </a:p>
      </dsp:txBody>
      <dsp:txXfrm>
        <a:off x="10490036" y="4055181"/>
        <a:ext cx="1810918" cy="2703454"/>
      </dsp:txXfrm>
    </dsp:sp>
    <dsp:sp modelId="{8E002AE7-50EC-4345-A582-D309EF44B6AF}">
      <dsp:nvSpPr>
        <dsp:cNvPr id="0" name=""/>
        <dsp:cNvSpPr/>
      </dsp:nvSpPr>
      <dsp:spPr>
        <a:xfrm>
          <a:off x="11057563"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DA7467-EA13-CE43-9309-1666173FEE96}">
      <dsp:nvSpPr>
        <dsp:cNvPr id="0" name=""/>
        <dsp:cNvSpPr/>
      </dsp:nvSpPr>
      <dsp:spPr>
        <a:xfrm>
          <a:off x="12391500" y="0"/>
          <a:ext cx="181091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kern="1200" dirty="0"/>
            <a:t>Make Decision</a:t>
          </a:r>
        </a:p>
      </dsp:txBody>
      <dsp:txXfrm>
        <a:off x="12391500" y="0"/>
        <a:ext cx="1810918" cy="2703454"/>
      </dsp:txXfrm>
    </dsp:sp>
    <dsp:sp modelId="{04613EEC-45FE-2241-A0C7-972FA8ECF4F9}">
      <dsp:nvSpPr>
        <dsp:cNvPr id="0" name=""/>
        <dsp:cNvSpPr/>
      </dsp:nvSpPr>
      <dsp:spPr>
        <a:xfrm>
          <a:off x="12959027"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5CCF-CA4C-634D-A948-B4C716D3FFB5}">
      <dsp:nvSpPr>
        <dsp:cNvPr id="0" name=""/>
        <dsp:cNvSpPr/>
      </dsp:nvSpPr>
      <dsp:spPr>
        <a:xfrm>
          <a:off x="0" y="2027590"/>
          <a:ext cx="15788678" cy="2703454"/>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2D05A-43EF-1648-9B70-3B6889972A61}">
      <dsp:nvSpPr>
        <dsp:cNvPr id="0" name=""/>
        <dsp:cNvSpPr/>
      </dsp:nvSpPr>
      <dsp:spPr>
        <a:xfrm>
          <a:off x="222" y="0"/>
          <a:ext cx="339633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b="1" kern="1200" dirty="0"/>
            <a:t>1. Core Questions</a:t>
          </a:r>
        </a:p>
        <a:p>
          <a:pPr marL="0" lvl="0" indent="0" algn="ctr" defTabSz="1244600">
            <a:lnSpc>
              <a:spcPct val="90000"/>
            </a:lnSpc>
            <a:spcBef>
              <a:spcPct val="0"/>
            </a:spcBef>
            <a:spcAft>
              <a:spcPct val="35000"/>
            </a:spcAft>
            <a:buNone/>
          </a:pPr>
          <a:r>
            <a:rPr lang="en-US" sz="2000" kern="1200" dirty="0"/>
            <a:t>Formulate the business objectives and critical decisions that need answers.</a:t>
          </a:r>
        </a:p>
        <a:p>
          <a:pPr marL="0" lvl="0" indent="0" algn="ctr" defTabSz="1244600">
            <a:lnSpc>
              <a:spcPct val="90000"/>
            </a:lnSpc>
            <a:spcBef>
              <a:spcPct val="0"/>
            </a:spcBef>
            <a:spcAft>
              <a:spcPct val="35000"/>
            </a:spcAft>
            <a:buNone/>
          </a:pPr>
          <a:endParaRPr lang="en-US" sz="2800" kern="1200" dirty="0"/>
        </a:p>
      </dsp:txBody>
      <dsp:txXfrm>
        <a:off x="222" y="0"/>
        <a:ext cx="3396338" cy="2703454"/>
      </dsp:txXfrm>
    </dsp:sp>
    <dsp:sp modelId="{DADC73AA-2EF0-7545-B12D-9411E0C79541}">
      <dsp:nvSpPr>
        <dsp:cNvPr id="0" name=""/>
        <dsp:cNvSpPr/>
      </dsp:nvSpPr>
      <dsp:spPr>
        <a:xfrm>
          <a:off x="1360460"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C7992F-23E8-BF4D-A815-740BC675EFAF}">
      <dsp:nvSpPr>
        <dsp:cNvPr id="0" name=""/>
        <dsp:cNvSpPr/>
      </dsp:nvSpPr>
      <dsp:spPr>
        <a:xfrm>
          <a:off x="3566378" y="4055181"/>
          <a:ext cx="3510897"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b="1" kern="1200" dirty="0"/>
            <a:t>2. KPI Definition</a:t>
          </a:r>
        </a:p>
        <a:p>
          <a:pPr marL="0" lvl="0" indent="0" algn="ctr" defTabSz="1244600">
            <a:lnSpc>
              <a:spcPct val="90000"/>
            </a:lnSpc>
            <a:spcBef>
              <a:spcPct val="0"/>
            </a:spcBef>
            <a:spcAft>
              <a:spcPct val="35000"/>
            </a:spcAft>
            <a:buNone/>
          </a:pPr>
          <a:r>
            <a:rPr lang="en-US" sz="2000" kern="1200" dirty="0"/>
            <a:t>Pinpoint and define targeted, measurable, and actionable key performance indicators.</a:t>
          </a:r>
        </a:p>
        <a:p>
          <a:pPr marL="0" lvl="0" indent="0" algn="ctr" defTabSz="1244600">
            <a:lnSpc>
              <a:spcPct val="90000"/>
            </a:lnSpc>
            <a:spcBef>
              <a:spcPct val="0"/>
            </a:spcBef>
            <a:spcAft>
              <a:spcPct val="35000"/>
            </a:spcAft>
            <a:buNone/>
          </a:pPr>
          <a:endParaRPr lang="en-US" sz="2800" kern="1200" dirty="0"/>
        </a:p>
      </dsp:txBody>
      <dsp:txXfrm>
        <a:off x="3566378" y="4055181"/>
        <a:ext cx="3510897" cy="2703454"/>
      </dsp:txXfrm>
    </dsp:sp>
    <dsp:sp modelId="{E27FC20B-5773-854E-AA44-6E0702A29E4B}">
      <dsp:nvSpPr>
        <dsp:cNvPr id="0" name=""/>
        <dsp:cNvSpPr/>
      </dsp:nvSpPr>
      <dsp:spPr>
        <a:xfrm>
          <a:off x="4983895"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92F3CB-CE1C-A74F-AA36-B7BA90369AF2}">
      <dsp:nvSpPr>
        <dsp:cNvPr id="0" name=""/>
        <dsp:cNvSpPr/>
      </dsp:nvSpPr>
      <dsp:spPr>
        <a:xfrm>
          <a:off x="7247092" y="0"/>
          <a:ext cx="339633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0">
          <a:noAutofit/>
        </a:bodyPr>
        <a:lstStyle/>
        <a:p>
          <a:pPr marL="0" lvl="0" indent="0" algn="ctr" defTabSz="1244600">
            <a:lnSpc>
              <a:spcPct val="90000"/>
            </a:lnSpc>
            <a:spcBef>
              <a:spcPct val="0"/>
            </a:spcBef>
            <a:spcAft>
              <a:spcPct val="35000"/>
            </a:spcAft>
            <a:buNone/>
          </a:pPr>
          <a:r>
            <a:rPr lang="en-US" sz="2800" b="1" kern="1200" dirty="0"/>
            <a:t>3. Pipeline Modeling</a:t>
          </a:r>
        </a:p>
        <a:p>
          <a:pPr marL="0" lvl="0" indent="0" algn="ctr" defTabSz="1244600">
            <a:lnSpc>
              <a:spcPct val="90000"/>
            </a:lnSpc>
            <a:spcBef>
              <a:spcPct val="0"/>
            </a:spcBef>
            <a:spcAft>
              <a:spcPct val="35000"/>
            </a:spcAft>
            <a:buNone/>
          </a:pPr>
          <a:r>
            <a:rPr lang="en-US" sz="2000" kern="1200" dirty="0"/>
            <a:t>Collect, clean, model (DAX / Star-schema), and visualize the curated raw data.</a:t>
          </a:r>
        </a:p>
        <a:p>
          <a:pPr marL="0" lvl="0" indent="0" algn="ctr" defTabSz="1244600">
            <a:lnSpc>
              <a:spcPct val="90000"/>
            </a:lnSpc>
            <a:spcBef>
              <a:spcPct val="0"/>
            </a:spcBef>
            <a:spcAft>
              <a:spcPct val="35000"/>
            </a:spcAft>
            <a:buNone/>
          </a:pPr>
          <a:endParaRPr lang="en-US" sz="2800" kern="1200" dirty="0"/>
        </a:p>
      </dsp:txBody>
      <dsp:txXfrm>
        <a:off x="7247092" y="0"/>
        <a:ext cx="3396338" cy="2703454"/>
      </dsp:txXfrm>
    </dsp:sp>
    <dsp:sp modelId="{A2182512-CD80-664A-AF5E-6089D4BC4AD2}">
      <dsp:nvSpPr>
        <dsp:cNvPr id="0" name=""/>
        <dsp:cNvSpPr/>
      </dsp:nvSpPr>
      <dsp:spPr>
        <a:xfrm>
          <a:off x="8607330"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599223-C89E-F343-B16E-FBDD636D49EA}">
      <dsp:nvSpPr>
        <dsp:cNvPr id="0" name=""/>
        <dsp:cNvSpPr/>
      </dsp:nvSpPr>
      <dsp:spPr>
        <a:xfrm>
          <a:off x="10813248" y="4055181"/>
          <a:ext cx="3396338" cy="2703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en-US" sz="2800" b="1" kern="1200" dirty="0"/>
            <a:t>4. Insights &amp; Action</a:t>
          </a:r>
        </a:p>
        <a:p>
          <a:pPr marL="0" lvl="0" indent="0" algn="ctr" defTabSz="1244600">
            <a:lnSpc>
              <a:spcPct val="90000"/>
            </a:lnSpc>
            <a:spcBef>
              <a:spcPct val="0"/>
            </a:spcBef>
            <a:spcAft>
              <a:spcPct val="35000"/>
            </a:spcAft>
            <a:buNone/>
          </a:pPr>
          <a:r>
            <a:rPr lang="en-US" sz="2000" kern="1200" dirty="0"/>
            <a:t>Extract strategic metrics, interpret trend changes, and execute decisions.</a:t>
          </a:r>
        </a:p>
        <a:p>
          <a:pPr marL="0" lvl="0" indent="0" algn="ctr" defTabSz="1244600">
            <a:lnSpc>
              <a:spcPct val="90000"/>
            </a:lnSpc>
            <a:spcBef>
              <a:spcPct val="0"/>
            </a:spcBef>
            <a:spcAft>
              <a:spcPct val="35000"/>
            </a:spcAft>
            <a:buNone/>
          </a:pPr>
          <a:endParaRPr lang="en-US" sz="2800" kern="1200" dirty="0"/>
        </a:p>
      </dsp:txBody>
      <dsp:txXfrm>
        <a:off x="10813248" y="4055181"/>
        <a:ext cx="3396338" cy="2703454"/>
      </dsp:txXfrm>
    </dsp:sp>
    <dsp:sp modelId="{96ADCB66-25BC-7A49-A317-F0803F16A214}">
      <dsp:nvSpPr>
        <dsp:cNvPr id="0" name=""/>
        <dsp:cNvSpPr/>
      </dsp:nvSpPr>
      <dsp:spPr>
        <a:xfrm>
          <a:off x="12173486" y="3041385"/>
          <a:ext cx="675863" cy="6758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B40CD-5CF9-C34D-9400-187FBE66AD88}">
      <dsp:nvSpPr>
        <dsp:cNvPr id="0" name=""/>
        <dsp:cNvSpPr/>
      </dsp:nvSpPr>
      <dsp:spPr>
        <a:xfrm>
          <a:off x="0" y="1029925"/>
          <a:ext cx="13565776" cy="8874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EG" sz="3700" b="1" kern="1200"/>
            <a:t>Technology</a:t>
          </a:r>
          <a:r>
            <a:rPr lang="en-EG" sz="3700" kern="1200"/>
            <a:t> helps you analyze data.</a:t>
          </a:r>
        </a:p>
      </dsp:txBody>
      <dsp:txXfrm>
        <a:off x="43321" y="1073246"/>
        <a:ext cx="13479134" cy="800803"/>
      </dsp:txXfrm>
    </dsp:sp>
    <dsp:sp modelId="{431AA74D-A8DB-5D45-BD23-6F2CCBB06D4F}">
      <dsp:nvSpPr>
        <dsp:cNvPr id="0" name=""/>
        <dsp:cNvSpPr/>
      </dsp:nvSpPr>
      <dsp:spPr>
        <a:xfrm>
          <a:off x="0" y="2023930"/>
          <a:ext cx="13565776" cy="8874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EG" sz="3700" b="1" kern="1200"/>
            <a:t>Business acumen</a:t>
          </a:r>
          <a:r>
            <a:rPr lang="en-EG" sz="3700" kern="1200"/>
            <a:t> helps you understand what the data means.</a:t>
          </a:r>
        </a:p>
      </dsp:txBody>
      <dsp:txXfrm>
        <a:off x="43321" y="2067251"/>
        <a:ext cx="13479134" cy="800803"/>
      </dsp:txXfrm>
    </dsp:sp>
    <dsp:sp modelId="{2618BABA-AC58-4D40-9E78-8831C9277B7D}">
      <dsp:nvSpPr>
        <dsp:cNvPr id="0" name=""/>
        <dsp:cNvSpPr/>
      </dsp:nvSpPr>
      <dsp:spPr>
        <a:xfrm>
          <a:off x="0" y="3017936"/>
          <a:ext cx="13565776" cy="8874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EG" sz="3700" b="1" kern="1200"/>
            <a:t>Critical thinking</a:t>
          </a:r>
          <a:r>
            <a:rPr lang="en-EG" sz="3700" kern="1200"/>
            <a:t> helps you identify opportunities and solve problems.</a:t>
          </a:r>
        </a:p>
      </dsp:txBody>
      <dsp:txXfrm>
        <a:off x="43321" y="3061257"/>
        <a:ext cx="13479134" cy="800803"/>
      </dsp:txXfrm>
    </dsp:sp>
    <dsp:sp modelId="{944F143A-6904-4F42-BEFC-12992C69B65B}">
      <dsp:nvSpPr>
        <dsp:cNvPr id="0" name=""/>
        <dsp:cNvSpPr/>
      </dsp:nvSpPr>
      <dsp:spPr>
        <a:xfrm>
          <a:off x="0" y="4011941"/>
          <a:ext cx="13565776" cy="88744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EG" sz="3700" b="1" kern="1200"/>
            <a:t>Communication</a:t>
          </a:r>
          <a:r>
            <a:rPr lang="en-EG" sz="3700" kern="1200"/>
            <a:t> helps you turn insights into action.</a:t>
          </a:r>
        </a:p>
      </dsp:txBody>
      <dsp:txXfrm>
        <a:off x="43321" y="4055262"/>
        <a:ext cx="13479134" cy="8008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B40CD-5CF9-C34D-9400-187FBE66AD88}">
      <dsp:nvSpPr>
        <dsp:cNvPr id="0" name=""/>
        <dsp:cNvSpPr/>
      </dsp:nvSpPr>
      <dsp:spPr>
        <a:xfrm>
          <a:off x="0" y="50095"/>
          <a:ext cx="16023076" cy="861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Learn the Business: Understand your organization's products, services, customers, competitors, and business model.</a:t>
          </a:r>
          <a:endParaRPr lang="en-EG" sz="2200" kern="1200" dirty="0"/>
        </a:p>
      </dsp:txBody>
      <dsp:txXfrm>
        <a:off x="42036" y="92131"/>
        <a:ext cx="15939004" cy="777048"/>
      </dsp:txXfrm>
    </dsp:sp>
    <dsp:sp modelId="{4FC53BCE-750A-ED4C-8B00-8DBCF41CF718}">
      <dsp:nvSpPr>
        <dsp:cNvPr id="0" name=""/>
        <dsp:cNvSpPr/>
      </dsp:nvSpPr>
      <dsp:spPr>
        <a:xfrm>
          <a:off x="0" y="1043695"/>
          <a:ext cx="16023076" cy="861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Know the KPIs: Learn the key performance indicators and success metrics used by different departments.</a:t>
          </a:r>
          <a:endParaRPr lang="en-EG" sz="2200" kern="1200" dirty="0"/>
        </a:p>
      </dsp:txBody>
      <dsp:txXfrm>
        <a:off x="42036" y="1085731"/>
        <a:ext cx="15939004" cy="777048"/>
      </dsp:txXfrm>
    </dsp:sp>
    <dsp:sp modelId="{A6F78056-C577-E346-8A99-9684CEA5B4A4}">
      <dsp:nvSpPr>
        <dsp:cNvPr id="0" name=""/>
        <dsp:cNvSpPr/>
      </dsp:nvSpPr>
      <dsp:spPr>
        <a:xfrm>
          <a:off x="0" y="2037295"/>
          <a:ext cx="16023076" cy="861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Ask Business Questions: Focus on why results occurred, not just what happened.</a:t>
          </a:r>
          <a:endParaRPr lang="en-EG" sz="2200" kern="1200" dirty="0"/>
        </a:p>
      </dsp:txBody>
      <dsp:txXfrm>
        <a:off x="42036" y="2079331"/>
        <a:ext cx="15939004" cy="777048"/>
      </dsp:txXfrm>
    </dsp:sp>
    <dsp:sp modelId="{0B837CF3-C2D1-A34A-B004-40BB80A22E73}">
      <dsp:nvSpPr>
        <dsp:cNvPr id="0" name=""/>
        <dsp:cNvSpPr/>
      </dsp:nvSpPr>
      <dsp:spPr>
        <a:xfrm>
          <a:off x="0" y="3030896"/>
          <a:ext cx="16023076" cy="861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Collaborate with Stakeholders: Engage with managers and subject matter experts to understand business processes and challenges.</a:t>
          </a:r>
          <a:endParaRPr lang="en-EG" sz="2200" kern="1200" dirty="0"/>
        </a:p>
      </dsp:txBody>
      <dsp:txXfrm>
        <a:off x="42036" y="3072932"/>
        <a:ext cx="15939004" cy="777048"/>
      </dsp:txXfrm>
    </dsp:sp>
    <dsp:sp modelId="{478B7450-6537-2840-BB83-0D6AC1AB1E14}">
      <dsp:nvSpPr>
        <dsp:cNvPr id="0" name=""/>
        <dsp:cNvSpPr/>
      </dsp:nvSpPr>
      <dsp:spPr>
        <a:xfrm>
          <a:off x="0" y="4024496"/>
          <a:ext cx="16023076" cy="861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Think Like a Decision-Maker: Analyze data with the goal of identifying opportunities, solving problems, and recommending actions.</a:t>
          </a:r>
          <a:endParaRPr lang="en-EG" sz="2200" kern="1200" dirty="0"/>
        </a:p>
      </dsp:txBody>
      <dsp:txXfrm>
        <a:off x="42036" y="4066532"/>
        <a:ext cx="15939004" cy="777048"/>
      </dsp:txXfrm>
    </dsp:sp>
    <dsp:sp modelId="{AE13705C-F6EE-1D48-82A1-2B4EAC970147}">
      <dsp:nvSpPr>
        <dsp:cNvPr id="0" name=""/>
        <dsp:cNvSpPr/>
      </dsp:nvSpPr>
      <dsp:spPr>
        <a:xfrm>
          <a:off x="0" y="5018096"/>
          <a:ext cx="16023076" cy="8611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Stay Curious: Follow industry trends, market developments, and emerging technologies to broaden your business perspective.</a:t>
          </a:r>
          <a:endParaRPr lang="en-EG" sz="2200" kern="1200" dirty="0"/>
        </a:p>
      </dsp:txBody>
      <dsp:txXfrm>
        <a:off x="42036" y="5060132"/>
        <a:ext cx="15939004" cy="7770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4CBD-4CD0-BE40-A7B7-CF49D91DEAB1}">
      <dsp:nvSpPr>
        <dsp:cNvPr id="0" name=""/>
        <dsp:cNvSpPr/>
      </dsp:nvSpPr>
      <dsp:spPr>
        <a:xfrm>
          <a:off x="0" y="5440"/>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Different departments require different KPIs, dashboards, and analytical techniques.</a:t>
          </a:r>
        </a:p>
      </dsp:txBody>
      <dsp:txXfrm>
        <a:off x="60116" y="65556"/>
        <a:ext cx="15126226" cy="1111247"/>
      </dsp:txXfrm>
    </dsp:sp>
    <dsp:sp modelId="{6B68646F-E3AD-D845-BCDF-B1A528094CEE}">
      <dsp:nvSpPr>
        <dsp:cNvPr id="0" name=""/>
        <dsp:cNvSpPr/>
      </dsp:nvSpPr>
      <dsp:spPr>
        <a:xfrm>
          <a:off x="0" y="1326200"/>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Effective dashboards are designed around business questions, not just data.</a:t>
          </a:r>
        </a:p>
      </dsp:txBody>
      <dsp:txXfrm>
        <a:off x="60116" y="1386316"/>
        <a:ext cx="15126226" cy="1111247"/>
      </dsp:txXfrm>
    </dsp:sp>
    <dsp:sp modelId="{6E3E53C0-8942-DD4A-AEBF-33E36DB212D8}">
      <dsp:nvSpPr>
        <dsp:cNvPr id="0" name=""/>
        <dsp:cNvSpPr/>
      </dsp:nvSpPr>
      <dsp:spPr>
        <a:xfrm>
          <a:off x="0" y="2646960"/>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Power BI supports strategic and operational decision-making across the entire organization.</a:t>
          </a:r>
        </a:p>
      </dsp:txBody>
      <dsp:txXfrm>
        <a:off x="60116" y="2707076"/>
        <a:ext cx="15126226" cy="1111247"/>
      </dsp:txXfrm>
    </dsp:sp>
    <dsp:sp modelId="{13970B55-C557-C443-A17A-D068F338A289}">
      <dsp:nvSpPr>
        <dsp:cNvPr id="0" name=""/>
        <dsp:cNvSpPr/>
      </dsp:nvSpPr>
      <dsp:spPr>
        <a:xfrm>
          <a:off x="0" y="3967719"/>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a:t>Combining meaningful KPIs, appropriate visuals, and analytical insights creates greater business value.</a:t>
          </a:r>
        </a:p>
      </dsp:txBody>
      <dsp:txXfrm>
        <a:off x="60116" y="4027835"/>
        <a:ext cx="15126226" cy="1111247"/>
      </dsp:txXfrm>
    </dsp:sp>
    <dsp:sp modelId="{998A415E-3E2E-F44D-B458-7F2680401661}">
      <dsp:nvSpPr>
        <dsp:cNvPr id="0" name=""/>
        <dsp:cNvSpPr/>
      </dsp:nvSpPr>
      <dsp:spPr>
        <a:xfrm>
          <a:off x="0" y="5288479"/>
          <a:ext cx="15246458" cy="1231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Font typeface="Arial" panose="020B0604020202020204" pitchFamily="34" charset="0"/>
            <a:buNone/>
          </a:pPr>
          <a:r>
            <a:rPr lang="en-EG" sz="3100" kern="1200" dirty="0"/>
            <a:t>The goal of business intelligence is to turn data into informed decisions and measurable business outcomes.</a:t>
          </a:r>
        </a:p>
      </dsp:txBody>
      <dsp:txXfrm>
        <a:off x="60116" y="5348595"/>
        <a:ext cx="15126226" cy="111124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22.07.2026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15017-DE8F-089D-58DF-732D9D72AD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948FB0-814C-D010-B5E3-4A657D6634D1}"/>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912E5C7-C5BF-4B26-B861-1E589D9F2FE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AD46FCDA-6B28-0CE4-0359-D0AD94AFAF08}"/>
              </a:ext>
            </a:extLst>
          </p:cNvPr>
          <p:cNvSpPr>
            <a:spLocks noGrp="1"/>
          </p:cNvSpPr>
          <p:nvPr>
            <p:ph type="sldNum" sz="quarter" idx="5"/>
          </p:nvPr>
        </p:nvSpPr>
        <p:spPr/>
        <p:txBody>
          <a:bodyPr/>
          <a:lstStyle/>
          <a:p>
            <a:fld id="{871B2431-D351-4C6E-A3CF-9DFAC0E3E050}" type="slidenum">
              <a:rPr lang="cs-CZ" smtClean="0"/>
              <a:t>3</a:t>
            </a:fld>
            <a:endParaRPr lang="cs-CZ"/>
          </a:p>
        </p:txBody>
      </p:sp>
    </p:spTree>
    <p:extLst>
      <p:ext uri="{BB962C8B-B14F-4D97-AF65-F5344CB8AC3E}">
        <p14:creationId xmlns:p14="http://schemas.microsoft.com/office/powerpoint/2010/main" val="3920477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05876-3479-4D83-56DA-21AA581D3A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7980D3-C22D-D0AB-2B1E-3217E5A7467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9661AF6-83AE-815B-BBBA-9F655F01E0A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062AEBA-3D5C-C1CE-6F30-8CDE5C0B3C7E}"/>
              </a:ext>
            </a:extLst>
          </p:cNvPr>
          <p:cNvSpPr>
            <a:spLocks noGrp="1"/>
          </p:cNvSpPr>
          <p:nvPr>
            <p:ph type="sldNum" sz="quarter" idx="5"/>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4160791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D3C75-F620-37ED-B7C9-D1A9164C9B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24BE5-A767-B4C8-5E50-1D013CE7408A}"/>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3B69CB1D-15FE-1D6F-AE5B-0243881EDAF6}"/>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D9DCF519-47FB-9934-B440-124B046FB542}"/>
              </a:ext>
            </a:extLst>
          </p:cNvPr>
          <p:cNvSpPr>
            <a:spLocks noGrp="1"/>
          </p:cNvSpPr>
          <p:nvPr>
            <p:ph type="sldNum" sz="quarter" idx="5"/>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2803550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5231B-D055-7A5D-00AC-607038E11D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2905BE-FEE7-959A-7255-DB4F64B6DC4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24B258B4-2F03-0555-D669-F71D5A5F8FE6}"/>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9F09E6C-7F18-2B57-CC34-0D83EFAFDE19}"/>
              </a:ext>
            </a:extLst>
          </p:cNvPr>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585728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04AC8-702A-ECAE-5965-D2B44143F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B0E3D-9F0C-9331-C305-4862DE4E40B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BAB62BC7-4735-33AD-19FC-51CF99674DC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8322483-DE51-63E9-EFA5-8E86B33BAE41}"/>
              </a:ext>
            </a:extLst>
          </p:cNvPr>
          <p:cNvSpPr>
            <a:spLocks noGrp="1"/>
          </p:cNvSpPr>
          <p:nvPr>
            <p:ph type="sldNum" sz="quarter" idx="5"/>
          </p:nvPr>
        </p:nvSpPr>
        <p:spPr/>
        <p:txBody>
          <a:bodyPr/>
          <a:lstStyle/>
          <a:p>
            <a:fld id="{871B2431-D351-4C6E-A3CF-9DFAC0E3E050}" type="slidenum">
              <a:rPr lang="cs-CZ" smtClean="0"/>
              <a:t>9</a:t>
            </a:fld>
            <a:endParaRPr lang="cs-CZ"/>
          </a:p>
        </p:txBody>
      </p:sp>
    </p:spTree>
    <p:extLst>
      <p:ext uri="{BB962C8B-B14F-4D97-AF65-F5344CB8AC3E}">
        <p14:creationId xmlns:p14="http://schemas.microsoft.com/office/powerpoint/2010/main" val="1730670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815B1-75E6-5A72-34E2-ED82AFC0D1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2A15EC-B277-ACCD-B5E7-409E7DAD32AD}"/>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5331C0A-1E51-0766-8A51-088174D779CB}"/>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44D111AB-3468-C2EB-DC6C-8E3BC03C02B1}"/>
              </a:ext>
            </a:extLst>
          </p:cNvPr>
          <p:cNvSpPr>
            <a:spLocks noGrp="1"/>
          </p:cNvSpPr>
          <p:nvPr>
            <p:ph type="sldNum" sz="quarter" idx="5"/>
          </p:nvPr>
        </p:nvSpPr>
        <p:spPr/>
        <p:txBody>
          <a:bodyPr/>
          <a:lstStyle/>
          <a:p>
            <a:fld id="{871B2431-D351-4C6E-A3CF-9DFAC0E3E050}" type="slidenum">
              <a:rPr lang="cs-CZ" smtClean="0"/>
              <a:t>10</a:t>
            </a:fld>
            <a:endParaRPr lang="cs-CZ"/>
          </a:p>
        </p:txBody>
      </p:sp>
    </p:spTree>
    <p:extLst>
      <p:ext uri="{BB962C8B-B14F-4D97-AF65-F5344CB8AC3E}">
        <p14:creationId xmlns:p14="http://schemas.microsoft.com/office/powerpoint/2010/main" val="3729704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2D192-9886-1548-CE84-C2E8D9DE82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41A85A-514F-9BF5-CBA7-A246C3C985FC}"/>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7DFEADFA-D96D-1549-98ED-D5D4CCC453F4}"/>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5A92B005-B821-9485-2394-93165957B0AC}"/>
              </a:ext>
            </a:extLst>
          </p:cNvPr>
          <p:cNvSpPr>
            <a:spLocks noGrp="1"/>
          </p:cNvSpPr>
          <p:nvPr>
            <p:ph type="sldNum" sz="quarter" idx="5"/>
          </p:nvPr>
        </p:nvSpPr>
        <p:spPr/>
        <p:txBody>
          <a:bodyPr/>
          <a:lstStyle/>
          <a:p>
            <a:fld id="{871B2431-D351-4C6E-A3CF-9DFAC0E3E050}" type="slidenum">
              <a:rPr lang="cs-CZ" smtClean="0"/>
              <a:t>11</a:t>
            </a:fld>
            <a:endParaRPr lang="cs-CZ"/>
          </a:p>
        </p:txBody>
      </p:sp>
    </p:spTree>
    <p:extLst>
      <p:ext uri="{BB962C8B-B14F-4D97-AF65-F5344CB8AC3E}">
        <p14:creationId xmlns:p14="http://schemas.microsoft.com/office/powerpoint/2010/main" val="1524226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D8BD0-4DCE-C591-4531-13AD45FE02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771CE-0DB5-21DF-F63D-77A23E509B6B}"/>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447172E1-1CBB-2C8A-E5A0-CB585E34C722}"/>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84061F20-9D98-1FB3-9F5A-F5F09FD4AA3F}"/>
              </a:ext>
            </a:extLst>
          </p:cNvPr>
          <p:cNvSpPr>
            <a:spLocks noGrp="1"/>
          </p:cNvSpPr>
          <p:nvPr>
            <p:ph type="sldNum" sz="quarter" idx="5"/>
          </p:nvPr>
        </p:nvSpPr>
        <p:spPr/>
        <p:txBody>
          <a:bodyPr/>
          <a:lstStyle/>
          <a:p>
            <a:fld id="{871B2431-D351-4C6E-A3CF-9DFAC0E3E050}" type="slidenum">
              <a:rPr lang="cs-CZ" smtClean="0"/>
              <a:t>12</a:t>
            </a:fld>
            <a:endParaRPr lang="cs-CZ"/>
          </a:p>
        </p:txBody>
      </p:sp>
    </p:spTree>
    <p:extLst>
      <p:ext uri="{BB962C8B-B14F-4D97-AF65-F5344CB8AC3E}">
        <p14:creationId xmlns:p14="http://schemas.microsoft.com/office/powerpoint/2010/main" val="389045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ABB8E-0A15-590B-DD50-B27E68B630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8F972-1E42-8BCC-42A6-BD65027D4B4A}"/>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69133033-C5AB-858B-F81C-EC3D1F2DBD8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3CE804B-7001-A61F-F573-25CA78124300}"/>
              </a:ext>
            </a:extLst>
          </p:cNvPr>
          <p:cNvSpPr>
            <a:spLocks noGrp="1"/>
          </p:cNvSpPr>
          <p:nvPr>
            <p:ph type="sldNum" sz="quarter" idx="5"/>
          </p:nvPr>
        </p:nvSpPr>
        <p:spPr/>
        <p:txBody>
          <a:bodyPr/>
          <a:lstStyle/>
          <a:p>
            <a:fld id="{871B2431-D351-4C6E-A3CF-9DFAC0E3E050}" type="slidenum">
              <a:rPr lang="cs-CZ" smtClean="0"/>
              <a:t>13</a:t>
            </a:fld>
            <a:endParaRPr lang="cs-CZ"/>
          </a:p>
        </p:txBody>
      </p:sp>
    </p:spTree>
    <p:extLst>
      <p:ext uri="{BB962C8B-B14F-4D97-AF65-F5344CB8AC3E}">
        <p14:creationId xmlns:p14="http://schemas.microsoft.com/office/powerpoint/2010/main" val="3891300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0F038-DF1E-C4D5-6CFB-396C31BE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FFFEB-05DD-4982-B911-F6155166A70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81C2D632-0ABA-ADB9-8542-A3CF8440DA5D}"/>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1FF65EC1-9C77-ADCB-2701-CCD35852D0A0}"/>
              </a:ext>
            </a:extLst>
          </p:cNvPr>
          <p:cNvSpPr>
            <a:spLocks noGrp="1"/>
          </p:cNvSpPr>
          <p:nvPr>
            <p:ph type="sldNum" sz="quarter" idx="5"/>
          </p:nvPr>
        </p:nvSpPr>
        <p:spPr/>
        <p:txBody>
          <a:bodyPr/>
          <a:lstStyle/>
          <a:p>
            <a:fld id="{871B2431-D351-4C6E-A3CF-9DFAC0E3E050}" type="slidenum">
              <a:rPr lang="cs-CZ" smtClean="0"/>
              <a:t>14</a:t>
            </a:fld>
            <a:endParaRPr lang="cs-CZ"/>
          </a:p>
        </p:txBody>
      </p:sp>
    </p:spTree>
    <p:extLst>
      <p:ext uri="{BB962C8B-B14F-4D97-AF65-F5344CB8AC3E}">
        <p14:creationId xmlns:p14="http://schemas.microsoft.com/office/powerpoint/2010/main" val="259403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DF212-BC85-3547-ABD6-43EA695EF3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FC0274-A53C-B096-D589-5C66F8E91E7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A7053448-6E99-0576-48AF-F89A38529EC8}"/>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B022C06D-9100-1359-EFCC-09CD80EA3A92}"/>
              </a:ext>
            </a:extLst>
          </p:cNvPr>
          <p:cNvSpPr>
            <a:spLocks noGrp="1"/>
          </p:cNvSpPr>
          <p:nvPr>
            <p:ph type="sldNum" sz="quarter" idx="5"/>
          </p:nvPr>
        </p:nvSpPr>
        <p:spPr/>
        <p:txBody>
          <a:bodyPr/>
          <a:lstStyle/>
          <a:p>
            <a:fld id="{871B2431-D351-4C6E-A3CF-9DFAC0E3E050}" type="slidenum">
              <a:rPr lang="cs-CZ" smtClean="0"/>
              <a:t>15</a:t>
            </a:fld>
            <a:endParaRPr lang="cs-CZ"/>
          </a:p>
        </p:txBody>
      </p:sp>
    </p:spTree>
    <p:extLst>
      <p:ext uri="{BB962C8B-B14F-4D97-AF65-F5344CB8AC3E}">
        <p14:creationId xmlns:p14="http://schemas.microsoft.com/office/powerpoint/2010/main" val="2596726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52F4A-6247-0E58-9811-9D5282D23D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BB9732-4B7F-C880-C78E-E5E086FCE219}"/>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9C61F076-67DF-35FA-72DD-9EB9C5C47A39}"/>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E390D7B-5F78-2C42-EABD-905AAB3E3A7C}"/>
              </a:ext>
            </a:extLst>
          </p:cNvPr>
          <p:cNvSpPr>
            <a:spLocks noGrp="1"/>
          </p:cNvSpPr>
          <p:nvPr>
            <p:ph type="sldNum" sz="quarter" idx="5"/>
          </p:nvPr>
        </p:nvSpPr>
        <p:spPr/>
        <p:txBody>
          <a:bodyPr/>
          <a:lstStyle/>
          <a:p>
            <a:fld id="{871B2431-D351-4C6E-A3CF-9DFAC0E3E050}" type="slidenum">
              <a:rPr lang="cs-CZ" smtClean="0"/>
              <a:t>16</a:t>
            </a:fld>
            <a:endParaRPr lang="cs-CZ"/>
          </a:p>
        </p:txBody>
      </p:sp>
    </p:spTree>
    <p:extLst>
      <p:ext uri="{BB962C8B-B14F-4D97-AF65-F5344CB8AC3E}">
        <p14:creationId xmlns:p14="http://schemas.microsoft.com/office/powerpoint/2010/main" val="34918969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BB44E-FA43-1560-D27C-7EBD73C5E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7C94AE-CC18-A19A-AB1B-887E95638A89}"/>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5C17F25-6656-ECFA-8390-D0317AE49663}"/>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590F0327-5F39-720A-8EB5-BAEA84D4CD8F}"/>
              </a:ext>
            </a:extLst>
          </p:cNvPr>
          <p:cNvSpPr>
            <a:spLocks noGrp="1"/>
          </p:cNvSpPr>
          <p:nvPr>
            <p:ph type="sldNum" sz="quarter" idx="5"/>
          </p:nvPr>
        </p:nvSpPr>
        <p:spPr/>
        <p:txBody>
          <a:bodyPr/>
          <a:lstStyle/>
          <a:p>
            <a:fld id="{871B2431-D351-4C6E-A3CF-9DFAC0E3E050}" type="slidenum">
              <a:rPr lang="cs-CZ" smtClean="0"/>
              <a:t>17</a:t>
            </a:fld>
            <a:endParaRPr lang="cs-CZ"/>
          </a:p>
        </p:txBody>
      </p:sp>
    </p:spTree>
    <p:extLst>
      <p:ext uri="{BB962C8B-B14F-4D97-AF65-F5344CB8AC3E}">
        <p14:creationId xmlns:p14="http://schemas.microsoft.com/office/powerpoint/2010/main" val="642974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095FB-11D0-BA97-934E-325CAF8AE1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2CE0EE-BD2C-B2E4-6977-2DC162C903D1}"/>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3D6998AA-599C-4ACA-0C13-5C5F1D9D5465}"/>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DA2BCC2B-E355-2BD6-5664-B3DFE5520ECD}"/>
              </a:ext>
            </a:extLst>
          </p:cNvPr>
          <p:cNvSpPr>
            <a:spLocks noGrp="1"/>
          </p:cNvSpPr>
          <p:nvPr>
            <p:ph type="sldNum" sz="quarter" idx="5"/>
          </p:nvPr>
        </p:nvSpPr>
        <p:spPr/>
        <p:txBody>
          <a:bodyPr/>
          <a:lstStyle/>
          <a:p>
            <a:fld id="{871B2431-D351-4C6E-A3CF-9DFAC0E3E050}" type="slidenum">
              <a:rPr lang="cs-CZ" smtClean="0"/>
              <a:t>18</a:t>
            </a:fld>
            <a:endParaRPr lang="cs-CZ"/>
          </a:p>
        </p:txBody>
      </p:sp>
    </p:spTree>
    <p:extLst>
      <p:ext uri="{BB962C8B-B14F-4D97-AF65-F5344CB8AC3E}">
        <p14:creationId xmlns:p14="http://schemas.microsoft.com/office/powerpoint/2010/main" val="20408572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430C0-4C22-E77D-6166-EE26B27142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A97713-3C5C-C5CE-56D9-6D138037CE80}"/>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7A00C1B8-EB43-F2EC-71AB-1AAFC4D90DD5}"/>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15268FDE-2ED9-1930-1B46-9E9D23D431F3}"/>
              </a:ext>
            </a:extLst>
          </p:cNvPr>
          <p:cNvSpPr>
            <a:spLocks noGrp="1"/>
          </p:cNvSpPr>
          <p:nvPr>
            <p:ph type="sldNum" sz="quarter" idx="5"/>
          </p:nvPr>
        </p:nvSpPr>
        <p:spPr/>
        <p:txBody>
          <a:bodyPr/>
          <a:lstStyle/>
          <a:p>
            <a:fld id="{871B2431-D351-4C6E-A3CF-9DFAC0E3E050}" type="slidenum">
              <a:rPr lang="cs-CZ" smtClean="0"/>
              <a:t>19</a:t>
            </a:fld>
            <a:endParaRPr lang="cs-CZ"/>
          </a:p>
        </p:txBody>
      </p:sp>
    </p:spTree>
    <p:extLst>
      <p:ext uri="{BB962C8B-B14F-4D97-AF65-F5344CB8AC3E}">
        <p14:creationId xmlns:p14="http://schemas.microsoft.com/office/powerpoint/2010/main" val="7184702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C49A2-61E6-2389-897E-8F4AB65F6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ACCC47-187F-C63E-CBEA-71B1B9B3D24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80294ED0-75A2-343F-1D76-9D403E04864E}"/>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825BFEC6-3092-A978-E66F-B8D3C62691C6}"/>
              </a:ext>
            </a:extLst>
          </p:cNvPr>
          <p:cNvSpPr>
            <a:spLocks noGrp="1"/>
          </p:cNvSpPr>
          <p:nvPr>
            <p:ph type="sldNum" sz="quarter" idx="5"/>
          </p:nvPr>
        </p:nvSpPr>
        <p:spPr/>
        <p:txBody>
          <a:bodyPr/>
          <a:lstStyle/>
          <a:p>
            <a:fld id="{871B2431-D351-4C6E-A3CF-9DFAC0E3E050}" type="slidenum">
              <a:rPr lang="cs-CZ" smtClean="0"/>
              <a:t>20</a:t>
            </a:fld>
            <a:endParaRPr lang="cs-CZ"/>
          </a:p>
        </p:txBody>
      </p:sp>
    </p:spTree>
    <p:extLst>
      <p:ext uri="{BB962C8B-B14F-4D97-AF65-F5344CB8AC3E}">
        <p14:creationId xmlns:p14="http://schemas.microsoft.com/office/powerpoint/2010/main" val="8549231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AF9FC-7AF0-725B-B2C5-90D33762A1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AF21D-2039-B63C-1204-C6205CD4A5B9}"/>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61E40ABF-9EF8-555A-7C46-3CA099369D8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1E1C9965-9C1D-6E3D-2DC6-E5CF5D52C90C}"/>
              </a:ext>
            </a:extLst>
          </p:cNvPr>
          <p:cNvSpPr>
            <a:spLocks noGrp="1"/>
          </p:cNvSpPr>
          <p:nvPr>
            <p:ph type="sldNum" sz="quarter" idx="5"/>
          </p:nvPr>
        </p:nvSpPr>
        <p:spPr/>
        <p:txBody>
          <a:bodyPr/>
          <a:lstStyle/>
          <a:p>
            <a:fld id="{871B2431-D351-4C6E-A3CF-9DFAC0E3E050}" type="slidenum">
              <a:rPr lang="cs-CZ" smtClean="0"/>
              <a:t>21</a:t>
            </a:fld>
            <a:endParaRPr lang="cs-CZ"/>
          </a:p>
        </p:txBody>
      </p:sp>
    </p:spTree>
    <p:extLst>
      <p:ext uri="{BB962C8B-B14F-4D97-AF65-F5344CB8AC3E}">
        <p14:creationId xmlns:p14="http://schemas.microsoft.com/office/powerpoint/2010/main" val="1495405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8B805-B0D6-1606-ADDE-68299E9013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E24B82-B61E-8BFA-682F-A09D68C0561A}"/>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701DFDF9-C4B4-FFC9-B7E3-9837516E146E}"/>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82FE913-75DA-1CE6-F895-1EB51AC874B3}"/>
              </a:ext>
            </a:extLst>
          </p:cNvPr>
          <p:cNvSpPr>
            <a:spLocks noGrp="1"/>
          </p:cNvSpPr>
          <p:nvPr>
            <p:ph type="sldNum" sz="quarter" idx="5"/>
          </p:nvPr>
        </p:nvSpPr>
        <p:spPr/>
        <p:txBody>
          <a:bodyPr/>
          <a:lstStyle/>
          <a:p>
            <a:fld id="{871B2431-D351-4C6E-A3CF-9DFAC0E3E050}" type="slidenum">
              <a:rPr lang="cs-CZ" smtClean="0"/>
              <a:t>22</a:t>
            </a:fld>
            <a:endParaRPr lang="cs-CZ"/>
          </a:p>
        </p:txBody>
      </p:sp>
    </p:spTree>
    <p:extLst>
      <p:ext uri="{BB962C8B-B14F-4D97-AF65-F5344CB8AC3E}">
        <p14:creationId xmlns:p14="http://schemas.microsoft.com/office/powerpoint/2010/main" val="27794101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F3DBA-E097-93CE-9751-96B03ECED6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ED6B9-6177-E6F9-6E5F-1A51966A78A6}"/>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0535FD07-E3ED-32D0-7B0A-9C6F22FE90A5}"/>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483889BF-114F-BB3B-0CEC-045A0625A3ED}"/>
              </a:ext>
            </a:extLst>
          </p:cNvPr>
          <p:cNvSpPr>
            <a:spLocks noGrp="1"/>
          </p:cNvSpPr>
          <p:nvPr>
            <p:ph type="sldNum" sz="quarter" idx="5"/>
          </p:nvPr>
        </p:nvSpPr>
        <p:spPr/>
        <p:txBody>
          <a:bodyPr/>
          <a:lstStyle/>
          <a:p>
            <a:fld id="{871B2431-D351-4C6E-A3CF-9DFAC0E3E050}" type="slidenum">
              <a:rPr lang="cs-CZ" smtClean="0"/>
              <a:t>23</a:t>
            </a:fld>
            <a:endParaRPr lang="cs-CZ"/>
          </a:p>
        </p:txBody>
      </p:sp>
    </p:spTree>
    <p:extLst>
      <p:ext uri="{BB962C8B-B14F-4D97-AF65-F5344CB8AC3E}">
        <p14:creationId xmlns:p14="http://schemas.microsoft.com/office/powerpoint/2010/main" val="2288581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EE97B-0EB9-B7A7-B04C-AA8AD5D23E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72B493-706B-2CC8-4E59-6125C3147827}"/>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8881642F-DAD0-2297-4E9B-7037F452BEFA}"/>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9086194D-585B-0DE4-E149-670363C19939}"/>
              </a:ext>
            </a:extLst>
          </p:cNvPr>
          <p:cNvSpPr>
            <a:spLocks noGrp="1"/>
          </p:cNvSpPr>
          <p:nvPr>
            <p:ph type="sldNum" sz="quarter" idx="5"/>
          </p:nvPr>
        </p:nvSpPr>
        <p:spPr/>
        <p:txBody>
          <a:bodyPr/>
          <a:lstStyle/>
          <a:p>
            <a:fld id="{871B2431-D351-4C6E-A3CF-9DFAC0E3E050}" type="slidenum">
              <a:rPr lang="cs-CZ" smtClean="0"/>
              <a:t>24</a:t>
            </a:fld>
            <a:endParaRPr lang="cs-CZ"/>
          </a:p>
        </p:txBody>
      </p:sp>
    </p:spTree>
    <p:extLst>
      <p:ext uri="{BB962C8B-B14F-4D97-AF65-F5344CB8AC3E}">
        <p14:creationId xmlns:p14="http://schemas.microsoft.com/office/powerpoint/2010/main" val="19184046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E4B94-EC92-CB8E-B925-88FB099899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186EA2-0530-E55A-2DA2-30A75D98792F}"/>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58F8ADC8-9BB9-308D-C354-29CE4C7A4E5B}"/>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11AED729-F060-CC3C-E3B7-2C7328EA8708}"/>
              </a:ext>
            </a:extLst>
          </p:cNvPr>
          <p:cNvSpPr>
            <a:spLocks noGrp="1"/>
          </p:cNvSpPr>
          <p:nvPr>
            <p:ph type="sldNum" sz="quarter" idx="5"/>
          </p:nvPr>
        </p:nvSpPr>
        <p:spPr/>
        <p:txBody>
          <a:bodyPr/>
          <a:lstStyle/>
          <a:p>
            <a:fld id="{871B2431-D351-4C6E-A3CF-9DFAC0E3E050}" type="slidenum">
              <a:rPr lang="cs-CZ" smtClean="0"/>
              <a:t>25</a:t>
            </a:fld>
            <a:endParaRPr lang="cs-CZ"/>
          </a:p>
        </p:txBody>
      </p:sp>
    </p:spTree>
    <p:extLst>
      <p:ext uri="{BB962C8B-B14F-4D97-AF65-F5344CB8AC3E}">
        <p14:creationId xmlns:p14="http://schemas.microsoft.com/office/powerpoint/2010/main" val="42033768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CB737-F807-7DA7-30E1-E8DF3B852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C994F-F3DE-A89E-E3F0-D63944F97B0B}"/>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4D383B11-1732-4A6C-38D4-806E383B3B0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F12D108C-B317-518D-F5D3-F24F90D9D96D}"/>
              </a:ext>
            </a:extLst>
          </p:cNvPr>
          <p:cNvSpPr>
            <a:spLocks noGrp="1"/>
          </p:cNvSpPr>
          <p:nvPr>
            <p:ph type="sldNum" sz="quarter" idx="5"/>
          </p:nvPr>
        </p:nvSpPr>
        <p:spPr/>
        <p:txBody>
          <a:bodyPr/>
          <a:lstStyle/>
          <a:p>
            <a:fld id="{871B2431-D351-4C6E-A3CF-9DFAC0E3E050}" type="slidenum">
              <a:rPr lang="cs-CZ" smtClean="0"/>
              <a:t>26</a:t>
            </a:fld>
            <a:endParaRPr lang="cs-CZ"/>
          </a:p>
        </p:txBody>
      </p:sp>
    </p:spTree>
    <p:extLst>
      <p:ext uri="{BB962C8B-B14F-4D97-AF65-F5344CB8AC3E}">
        <p14:creationId xmlns:p14="http://schemas.microsoft.com/office/powerpoint/2010/main" val="27542736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1A4FF-0D41-AE54-FFD1-3CB00042D8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C110BB-94D2-701D-F4C9-BF205060718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AADDB812-D9C5-A230-B26D-2D9EA19D696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4BA8FA3A-E53F-6078-AB65-4DBDA99E0F92}"/>
              </a:ext>
            </a:extLst>
          </p:cNvPr>
          <p:cNvSpPr>
            <a:spLocks noGrp="1"/>
          </p:cNvSpPr>
          <p:nvPr>
            <p:ph type="sldNum" sz="quarter" idx="5"/>
          </p:nvPr>
        </p:nvSpPr>
        <p:spPr/>
        <p:txBody>
          <a:bodyPr/>
          <a:lstStyle/>
          <a:p>
            <a:fld id="{871B2431-D351-4C6E-A3CF-9DFAC0E3E050}" type="slidenum">
              <a:rPr lang="cs-CZ" smtClean="0"/>
              <a:t>27</a:t>
            </a:fld>
            <a:endParaRPr lang="cs-CZ"/>
          </a:p>
        </p:txBody>
      </p:sp>
    </p:spTree>
    <p:extLst>
      <p:ext uri="{BB962C8B-B14F-4D97-AF65-F5344CB8AC3E}">
        <p14:creationId xmlns:p14="http://schemas.microsoft.com/office/powerpoint/2010/main" val="8317520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5F049-4EA9-B1E9-7E17-2215B8BA8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B5D709-E5D1-F0D9-1BC9-D368FECF0649}"/>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934CA7E2-36A0-4FB0-35A4-D8E6376B6DD5}"/>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07FC35FE-3FC1-4F2A-4C9E-6D8BAC031EDB}"/>
              </a:ext>
            </a:extLst>
          </p:cNvPr>
          <p:cNvSpPr>
            <a:spLocks noGrp="1"/>
          </p:cNvSpPr>
          <p:nvPr>
            <p:ph type="sldNum" sz="quarter" idx="5"/>
          </p:nvPr>
        </p:nvSpPr>
        <p:spPr/>
        <p:txBody>
          <a:bodyPr/>
          <a:lstStyle/>
          <a:p>
            <a:fld id="{871B2431-D351-4C6E-A3CF-9DFAC0E3E050}" type="slidenum">
              <a:rPr lang="cs-CZ" smtClean="0"/>
              <a:t>28</a:t>
            </a:fld>
            <a:endParaRPr lang="cs-CZ"/>
          </a:p>
        </p:txBody>
      </p:sp>
    </p:spTree>
    <p:extLst>
      <p:ext uri="{BB962C8B-B14F-4D97-AF65-F5344CB8AC3E}">
        <p14:creationId xmlns:p14="http://schemas.microsoft.com/office/powerpoint/2010/main" val="7032928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E2B65-908E-F7A2-BC6C-E1386968D4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A06DC2-1CFC-7583-1314-5CB9A754BA03}"/>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28DBC625-1FB4-03F9-4FED-90CDF42BAAF7}"/>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6183E9F2-2400-615A-19E5-C0297D9B8348}"/>
              </a:ext>
            </a:extLst>
          </p:cNvPr>
          <p:cNvSpPr>
            <a:spLocks noGrp="1"/>
          </p:cNvSpPr>
          <p:nvPr>
            <p:ph type="sldNum" sz="quarter" idx="5"/>
          </p:nvPr>
        </p:nvSpPr>
        <p:spPr/>
        <p:txBody>
          <a:bodyPr/>
          <a:lstStyle/>
          <a:p>
            <a:fld id="{871B2431-D351-4C6E-A3CF-9DFAC0E3E050}" type="slidenum">
              <a:rPr lang="cs-CZ" smtClean="0"/>
              <a:t>29</a:t>
            </a:fld>
            <a:endParaRPr lang="cs-CZ"/>
          </a:p>
        </p:txBody>
      </p:sp>
    </p:spTree>
    <p:extLst>
      <p:ext uri="{BB962C8B-B14F-4D97-AF65-F5344CB8AC3E}">
        <p14:creationId xmlns:p14="http://schemas.microsoft.com/office/powerpoint/2010/main" val="31985954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EE6C1-C8E3-78C5-778B-959B968211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DA88E5-D735-02D8-D18B-B5BD2BF747DD}"/>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0DBCCFAC-62A7-31D9-07F8-0F6DA857667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398E9565-2047-3DFA-6141-27876E32A12B}"/>
              </a:ext>
            </a:extLst>
          </p:cNvPr>
          <p:cNvSpPr>
            <a:spLocks noGrp="1"/>
          </p:cNvSpPr>
          <p:nvPr>
            <p:ph type="sldNum" sz="quarter" idx="5"/>
          </p:nvPr>
        </p:nvSpPr>
        <p:spPr/>
        <p:txBody>
          <a:bodyPr/>
          <a:lstStyle/>
          <a:p>
            <a:fld id="{871B2431-D351-4C6E-A3CF-9DFAC0E3E050}" type="slidenum">
              <a:rPr lang="cs-CZ" smtClean="0"/>
              <a:t>30</a:t>
            </a:fld>
            <a:endParaRPr lang="cs-CZ"/>
          </a:p>
        </p:txBody>
      </p:sp>
    </p:spTree>
    <p:extLst>
      <p:ext uri="{BB962C8B-B14F-4D97-AF65-F5344CB8AC3E}">
        <p14:creationId xmlns:p14="http://schemas.microsoft.com/office/powerpoint/2010/main" val="3227266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65DD7-E9FA-F23A-FD92-E2817170CD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1A720-28E7-6B2A-F000-836EA35B87E6}"/>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5D491EC4-5603-A67B-455E-05011F2E767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57767AEA-1F8F-57C9-FE9A-E14155DE7AF6}"/>
              </a:ext>
            </a:extLst>
          </p:cNvPr>
          <p:cNvSpPr>
            <a:spLocks noGrp="1"/>
          </p:cNvSpPr>
          <p:nvPr>
            <p:ph type="sldNum" sz="quarter" idx="5"/>
          </p:nvPr>
        </p:nvSpPr>
        <p:spPr/>
        <p:txBody>
          <a:bodyPr/>
          <a:lstStyle/>
          <a:p>
            <a:fld id="{871B2431-D351-4C6E-A3CF-9DFAC0E3E050}" type="slidenum">
              <a:rPr lang="cs-CZ" smtClean="0"/>
              <a:t>31</a:t>
            </a:fld>
            <a:endParaRPr lang="cs-CZ"/>
          </a:p>
        </p:txBody>
      </p:sp>
    </p:spTree>
    <p:extLst>
      <p:ext uri="{BB962C8B-B14F-4D97-AF65-F5344CB8AC3E}">
        <p14:creationId xmlns:p14="http://schemas.microsoft.com/office/powerpoint/2010/main" val="29320157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9653E-624A-1915-3997-010AACEC05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ECE625-D4BE-D0B5-71A8-9DB5EA09A6C9}"/>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AA2E039F-4C5E-452C-11A0-5E2282E2D0BD}"/>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013D209D-500B-A756-43CC-D4824D9F8518}"/>
              </a:ext>
            </a:extLst>
          </p:cNvPr>
          <p:cNvSpPr>
            <a:spLocks noGrp="1"/>
          </p:cNvSpPr>
          <p:nvPr>
            <p:ph type="sldNum" sz="quarter" idx="5"/>
          </p:nvPr>
        </p:nvSpPr>
        <p:spPr/>
        <p:txBody>
          <a:bodyPr/>
          <a:lstStyle/>
          <a:p>
            <a:fld id="{871B2431-D351-4C6E-A3CF-9DFAC0E3E050}" type="slidenum">
              <a:rPr lang="cs-CZ" smtClean="0"/>
              <a:t>32</a:t>
            </a:fld>
            <a:endParaRPr lang="cs-CZ"/>
          </a:p>
        </p:txBody>
      </p:sp>
    </p:spTree>
    <p:extLst>
      <p:ext uri="{BB962C8B-B14F-4D97-AF65-F5344CB8AC3E}">
        <p14:creationId xmlns:p14="http://schemas.microsoft.com/office/powerpoint/2010/main" val="10303836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ED85A-79C8-C306-5924-40C393A293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BBA606-D798-66EF-A0D9-E0C2F23C8952}"/>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0925EFA6-4209-D3E6-A103-75C2EF18614C}"/>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E5900C4E-8B24-6C77-2C80-475930A5AA46}"/>
              </a:ext>
            </a:extLst>
          </p:cNvPr>
          <p:cNvSpPr>
            <a:spLocks noGrp="1"/>
          </p:cNvSpPr>
          <p:nvPr>
            <p:ph type="sldNum" sz="quarter" idx="5"/>
          </p:nvPr>
        </p:nvSpPr>
        <p:spPr/>
        <p:txBody>
          <a:bodyPr/>
          <a:lstStyle/>
          <a:p>
            <a:fld id="{871B2431-D351-4C6E-A3CF-9DFAC0E3E050}" type="slidenum">
              <a:rPr lang="cs-CZ" smtClean="0"/>
              <a:t>33</a:t>
            </a:fld>
            <a:endParaRPr lang="cs-CZ"/>
          </a:p>
        </p:txBody>
      </p:sp>
    </p:spTree>
    <p:extLst>
      <p:ext uri="{BB962C8B-B14F-4D97-AF65-F5344CB8AC3E}">
        <p14:creationId xmlns:p14="http://schemas.microsoft.com/office/powerpoint/2010/main" val="24576995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5B615-46C6-4D6B-68C6-65FF2FDECF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EC6AD8-23DE-D410-C306-1263DEAD4165}"/>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FC9D10AA-77BA-C1A2-9D92-CAA5C22C25DD}"/>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4622CE06-D693-3726-99E8-DC71AAE99881}"/>
              </a:ext>
            </a:extLst>
          </p:cNvPr>
          <p:cNvSpPr>
            <a:spLocks noGrp="1"/>
          </p:cNvSpPr>
          <p:nvPr>
            <p:ph type="sldNum" sz="quarter" idx="5"/>
          </p:nvPr>
        </p:nvSpPr>
        <p:spPr/>
        <p:txBody>
          <a:bodyPr/>
          <a:lstStyle/>
          <a:p>
            <a:fld id="{871B2431-D351-4C6E-A3CF-9DFAC0E3E050}" type="slidenum">
              <a:rPr lang="cs-CZ" smtClean="0"/>
              <a:t>34</a:t>
            </a:fld>
            <a:endParaRPr lang="cs-CZ"/>
          </a:p>
        </p:txBody>
      </p:sp>
    </p:spTree>
    <p:extLst>
      <p:ext uri="{BB962C8B-B14F-4D97-AF65-F5344CB8AC3E}">
        <p14:creationId xmlns:p14="http://schemas.microsoft.com/office/powerpoint/2010/main" val="29022421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A6735-487F-8031-8D2B-3B6A57E8F6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FD5FDD-83D0-2AD6-03B6-8272B60657F4}"/>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357108A-D569-3192-D575-152885B2A3F1}"/>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C0219910-EAD4-52DD-74BE-8869F3A47C6B}"/>
              </a:ext>
            </a:extLst>
          </p:cNvPr>
          <p:cNvSpPr>
            <a:spLocks noGrp="1"/>
          </p:cNvSpPr>
          <p:nvPr>
            <p:ph type="sldNum" sz="quarter" idx="5"/>
          </p:nvPr>
        </p:nvSpPr>
        <p:spPr/>
        <p:txBody>
          <a:bodyPr/>
          <a:lstStyle/>
          <a:p>
            <a:fld id="{871B2431-D351-4C6E-A3CF-9DFAC0E3E050}" type="slidenum">
              <a:rPr lang="cs-CZ" smtClean="0"/>
              <a:t>37</a:t>
            </a:fld>
            <a:endParaRPr lang="cs-CZ"/>
          </a:p>
        </p:txBody>
      </p:sp>
    </p:spTree>
    <p:extLst>
      <p:ext uri="{BB962C8B-B14F-4D97-AF65-F5344CB8AC3E}">
        <p14:creationId xmlns:p14="http://schemas.microsoft.com/office/powerpoint/2010/main" val="23138251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8761C-C209-69F4-FAA9-9E2A2B1CFE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61DA87-A06A-6256-B05C-2FD3A4AD7641}"/>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D93583C6-9902-EF7E-4ABC-0EF592CD60DB}"/>
              </a:ext>
            </a:extLst>
          </p:cNvPr>
          <p:cNvSpPr>
            <a:spLocks noGrp="1"/>
          </p:cNvSpPr>
          <p:nvPr>
            <p:ph type="body" idx="1"/>
          </p:nvPr>
        </p:nvSpPr>
        <p:spPr/>
        <p:txBody>
          <a:bodyPr/>
          <a:lstStyle/>
          <a:p>
            <a:endParaRPr lang="en-EG" dirty="0"/>
          </a:p>
        </p:txBody>
      </p:sp>
      <p:sp>
        <p:nvSpPr>
          <p:cNvPr id="4" name="Slide Number Placeholder 3">
            <a:extLst>
              <a:ext uri="{FF2B5EF4-FFF2-40B4-BE49-F238E27FC236}">
                <a16:creationId xmlns:a16="http://schemas.microsoft.com/office/drawing/2014/main" id="{8201AAAE-7CFA-6024-B223-8C1E319AD553}"/>
              </a:ext>
            </a:extLst>
          </p:cNvPr>
          <p:cNvSpPr>
            <a:spLocks noGrp="1"/>
          </p:cNvSpPr>
          <p:nvPr>
            <p:ph type="sldNum" sz="quarter" idx="5"/>
          </p:nvPr>
        </p:nvSpPr>
        <p:spPr/>
        <p:txBody>
          <a:bodyPr/>
          <a:lstStyle/>
          <a:p>
            <a:fld id="{871B2431-D351-4C6E-A3CF-9DFAC0E3E050}" type="slidenum">
              <a:rPr lang="cs-CZ" smtClean="0"/>
              <a:t>38</a:t>
            </a:fld>
            <a:endParaRPr lang="cs-CZ"/>
          </a:p>
        </p:txBody>
      </p:sp>
    </p:spTree>
    <p:extLst>
      <p:ext uri="{BB962C8B-B14F-4D97-AF65-F5344CB8AC3E}">
        <p14:creationId xmlns:p14="http://schemas.microsoft.com/office/powerpoint/2010/main" val="227449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8288000" cy="10287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0395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691640" y="1685925"/>
            <a:ext cx="14904720" cy="691515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2400">
                <a:solidFill>
                  <a:schemeClr val="bg1">
                    <a:lumMod val="50000"/>
                  </a:schemeClr>
                </a:solidFill>
              </a:defRPr>
            </a:lvl1pPr>
          </a:lstStyle>
          <a:p>
            <a:endParaRPr lang="id-ID"/>
          </a:p>
        </p:txBody>
      </p:sp>
    </p:spTree>
    <p:extLst>
      <p:ext uri="{BB962C8B-B14F-4D97-AF65-F5344CB8AC3E}">
        <p14:creationId xmlns:p14="http://schemas.microsoft.com/office/powerpoint/2010/main" val="57686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9144000" y="1400175"/>
            <a:ext cx="7443219" cy="3743325"/>
          </a:xfrm>
          <a:prstGeom prst="rect">
            <a:avLst/>
          </a:prstGeom>
          <a:solidFill>
            <a:schemeClr val="bg1">
              <a:lumMod val="85000"/>
              <a:alpha val="50000"/>
            </a:schemeClr>
          </a:solidFill>
        </p:spPr>
        <p:txBody>
          <a:bodyPr/>
          <a:lstStyle>
            <a:lvl1pPr marL="0" indent="0">
              <a:buNone/>
              <a:defRPr sz="2400">
                <a:solidFill>
                  <a:schemeClr val="bg1">
                    <a:lumMod val="50000"/>
                  </a:schemeClr>
                </a:solidFill>
              </a:defRPr>
            </a:lvl1pPr>
          </a:lstStyle>
          <a:p>
            <a:endParaRPr lang="id-ID" dirty="0"/>
          </a:p>
        </p:txBody>
      </p:sp>
    </p:spTree>
    <p:extLst>
      <p:ext uri="{BB962C8B-B14F-4D97-AF65-F5344CB8AC3E}">
        <p14:creationId xmlns:p14="http://schemas.microsoft.com/office/powerpoint/2010/main" val="647671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10633387" y="763231"/>
            <a:ext cx="5552771" cy="7776086"/>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2400">
                <a:solidFill>
                  <a:schemeClr val="tx1">
                    <a:lumMod val="50000"/>
                    <a:lumOff val="50000"/>
                  </a:schemeClr>
                </a:solidFill>
              </a:defRPr>
            </a:lvl1pPr>
          </a:lstStyle>
          <a:p>
            <a:endParaRPr lang="id-ID" dirty="0"/>
          </a:p>
        </p:txBody>
      </p:sp>
    </p:spTree>
    <p:extLst>
      <p:ext uri="{BB962C8B-B14F-4D97-AF65-F5344CB8AC3E}">
        <p14:creationId xmlns:p14="http://schemas.microsoft.com/office/powerpoint/2010/main" val="2206014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5178974" y="-5"/>
            <a:ext cx="13109027" cy="10287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800"/>
            </a:lvl1pPr>
          </a:lstStyle>
          <a:p>
            <a:endParaRPr lang="id-ID" dirty="0"/>
          </a:p>
        </p:txBody>
      </p:sp>
    </p:spTree>
    <p:extLst>
      <p:ext uri="{BB962C8B-B14F-4D97-AF65-F5344CB8AC3E}">
        <p14:creationId xmlns:p14="http://schemas.microsoft.com/office/powerpoint/2010/main" val="344255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5.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notesSlide" Target="../notesSlides/notesSlide6.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9.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6.png"/><Relationship Id="rId3" Type="http://schemas.openxmlformats.org/officeDocument/2006/relationships/notesSlide" Target="../notesSlides/notesSlide10.xml"/><Relationship Id="rId7" Type="http://schemas.openxmlformats.org/officeDocument/2006/relationships/image" Target="../media/image17.png"/><Relationship Id="rId12" Type="http://schemas.openxmlformats.org/officeDocument/2006/relationships/image" Target="../media/image25.png"/><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16.png"/><Relationship Id="rId11" Type="http://schemas.openxmlformats.org/officeDocument/2006/relationships/image" Target="../media/image24.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13.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7.png"/><Relationship Id="rId3" Type="http://schemas.openxmlformats.org/officeDocument/2006/relationships/notesSlide" Target="../notesSlides/notesSlide14.xml"/><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image" Target="../media/image16.png"/><Relationship Id="rId11" Type="http://schemas.openxmlformats.org/officeDocument/2006/relationships/image" Target="../media/image25.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17.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30.png"/><Relationship Id="rId3" Type="http://schemas.openxmlformats.org/officeDocument/2006/relationships/notesSlide" Target="../notesSlides/notesSlide18.xml"/><Relationship Id="rId7" Type="http://schemas.openxmlformats.org/officeDocument/2006/relationships/image" Target="../media/image17.png"/><Relationship Id="rId12"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16.png"/><Relationship Id="rId11" Type="http://schemas.openxmlformats.org/officeDocument/2006/relationships/image" Target="../media/image28.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21.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8.png"/><Relationship Id="rId3" Type="http://schemas.openxmlformats.org/officeDocument/2006/relationships/notesSlide" Target="../notesSlides/notesSlide22.xml"/><Relationship Id="rId7" Type="http://schemas.openxmlformats.org/officeDocument/2006/relationships/image" Target="../media/image17.png"/><Relationship Id="rId12"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16.png"/><Relationship Id="rId11" Type="http://schemas.openxmlformats.org/officeDocument/2006/relationships/image" Target="../media/image31.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25.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4.png"/><Relationship Id="rId3" Type="http://schemas.openxmlformats.org/officeDocument/2006/relationships/notesSlide" Target="../notesSlides/notesSlide26.xml"/><Relationship Id="rId7" Type="http://schemas.openxmlformats.org/officeDocument/2006/relationships/image" Target="../media/image17.png"/><Relationship Id="rId12"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19.xml"/><Relationship Id="rId6" Type="http://schemas.openxmlformats.org/officeDocument/2006/relationships/image" Target="../media/image16.png"/><Relationship Id="rId11" Type="http://schemas.openxmlformats.org/officeDocument/2006/relationships/image" Target="../media/image32.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20.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29.xml"/><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2.png"/><Relationship Id="rId9" Type="http://schemas.openxmlformats.org/officeDocument/2006/relationships/image" Target="../media/image14.png"/></Relationships>
</file>

<file path=ppt/slides/_rels/slide3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4.png"/><Relationship Id="rId3" Type="http://schemas.openxmlformats.org/officeDocument/2006/relationships/notesSlide" Target="../notesSlides/notesSlide30.xml"/><Relationship Id="rId7" Type="http://schemas.openxmlformats.org/officeDocument/2006/relationships/image" Target="../media/image17.png"/><Relationship Id="rId12"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16.png"/><Relationship Id="rId11" Type="http://schemas.openxmlformats.org/officeDocument/2006/relationships/image" Target="../media/image32.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3.png"/><Relationship Id="rId9" Type="http://schemas.openxmlformats.org/officeDocument/2006/relationships/image" Target="../media/image19.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7.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notesSlide" Target="../notesSlides/notesSlide32.xml"/><Relationship Id="rId7" Type="http://schemas.openxmlformats.org/officeDocument/2006/relationships/diagramLayout" Target="../diagrams/layout3.xml"/><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diagramData" Target="../diagrams/data3.xml"/><Relationship Id="rId5" Type="http://schemas.openxmlformats.org/officeDocument/2006/relationships/image" Target="../media/image2.png"/><Relationship Id="rId10" Type="http://schemas.microsoft.com/office/2007/relationships/diagramDrawing" Target="../diagrams/drawing3.xml"/><Relationship Id="rId4" Type="http://schemas.openxmlformats.org/officeDocument/2006/relationships/image" Target="../media/image3.png"/><Relationship Id="rId9" Type="http://schemas.openxmlformats.org/officeDocument/2006/relationships/diagramColors" Target="../diagrams/colors3.xml"/></Relationships>
</file>

<file path=ppt/slides/_rels/slide38.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notesSlide" Target="../notesSlides/notesSlide33.xml"/><Relationship Id="rId7" Type="http://schemas.openxmlformats.org/officeDocument/2006/relationships/diagramLayout" Target="../diagrams/layout4.xml"/><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diagramData" Target="../diagrams/data4.xml"/><Relationship Id="rId5" Type="http://schemas.openxmlformats.org/officeDocument/2006/relationships/image" Target="../media/image2.png"/><Relationship Id="rId10" Type="http://schemas.microsoft.com/office/2007/relationships/diagramDrawing" Target="../diagrams/drawing4.xml"/><Relationship Id="rId4" Type="http://schemas.openxmlformats.org/officeDocument/2006/relationships/image" Target="../media/image3.png"/><Relationship Id="rId9" Type="http://schemas.openxmlformats.org/officeDocument/2006/relationships/diagramColors" Target="../diagrams/colors4.xml"/></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hyperlink" Target="https://www.kaggle.com/datasets" TargetMode="Externa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jpeg"/><Relationship Id="rId1" Type="http://schemas.openxmlformats.org/officeDocument/2006/relationships/slideLayout" Target="../slideLayouts/slideLayout1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9081644" y="-1081087"/>
            <a:ext cx="11673536" cy="113680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30" name="TextBox 29"/>
          <p:cNvSpPr txBox="1"/>
          <p:nvPr/>
        </p:nvSpPr>
        <p:spPr>
          <a:xfrm>
            <a:off x="493904" y="5715033"/>
            <a:ext cx="8319846" cy="2308324"/>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Prepared by Eng. Ahmed Hussein, MBA, PfMP©, PMP©, CMP APMG</a:t>
            </a:r>
          </a:p>
          <a:p>
            <a:endParaRPr lang="en-US" sz="3600" dirty="0">
              <a:latin typeface="Times New Roman" panose="02020603050405020304" pitchFamily="18" charset="0"/>
              <a:cs typeface="Times New Roman" panose="02020603050405020304" pitchFamily="18" charset="0"/>
            </a:endParaRPr>
          </a:p>
          <a:p>
            <a:endParaRPr lang="en-US" sz="36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291927" y="3591374"/>
            <a:ext cx="8757030" cy="5632311"/>
          </a:xfrm>
          <a:prstGeom prst="rect">
            <a:avLst/>
          </a:prstGeom>
          <a:noFill/>
        </p:spPr>
        <p:txBody>
          <a:bodyPr wrap="square" rtlCol="0">
            <a:spAutoFit/>
          </a:bodyPr>
          <a:lstStyle/>
          <a:p>
            <a:r>
              <a:rPr lang="en-US" sz="6000" b="1" dirty="0">
                <a:solidFill>
                  <a:srgbClr val="00B0F0"/>
                </a:solidFill>
                <a:latin typeface="Times New Roman" panose="02020603050405020304" pitchFamily="18" charset="0"/>
                <a:cs typeface="Times New Roman" panose="02020603050405020304" pitchFamily="18" charset="0"/>
              </a:rPr>
              <a:t>Real-World Departmental</a:t>
            </a:r>
          </a:p>
          <a:p>
            <a:r>
              <a:rPr lang="en-US" sz="6000" b="1" dirty="0">
                <a:solidFill>
                  <a:srgbClr val="00B0F0"/>
                </a:solidFill>
                <a:latin typeface="Times New Roman" panose="02020603050405020304" pitchFamily="18" charset="0"/>
                <a:cs typeface="Times New Roman" panose="02020603050405020304" pitchFamily="18" charset="0"/>
              </a:rPr>
              <a:t>Use Cases in Power BI</a:t>
            </a:r>
          </a:p>
          <a:p>
            <a:endParaRPr lang="en-US" sz="6000" b="1" dirty="0">
              <a:solidFill>
                <a:srgbClr val="00B0F0"/>
              </a:solidFill>
              <a:latin typeface="Times New Roman" panose="02020603050405020304" pitchFamily="18" charset="0"/>
              <a:cs typeface="Times New Roman" panose="02020603050405020304" pitchFamily="18" charset="0"/>
            </a:endParaRPr>
          </a:p>
          <a:p>
            <a:endParaRPr lang="en-US" sz="6000" b="1" dirty="0">
              <a:solidFill>
                <a:srgbClr val="00B0F0"/>
              </a:solidFill>
              <a:latin typeface="Times New Roman" panose="02020603050405020304" pitchFamily="18" charset="0"/>
              <a:cs typeface="Times New Roman" panose="02020603050405020304" pitchFamily="18" charset="0"/>
            </a:endParaRPr>
          </a:p>
          <a:p>
            <a:endParaRPr lang="en-US" sz="6000" b="1" dirty="0">
              <a:solidFill>
                <a:srgbClr val="00B0F0"/>
              </a:solidFill>
              <a:latin typeface="Times New Roman" panose="02020603050405020304" pitchFamily="18" charset="0"/>
              <a:cs typeface="Times New Roman" panose="02020603050405020304" pitchFamily="18" charset="0"/>
            </a:endParaRPr>
          </a:p>
          <a:p>
            <a:endParaRPr lang="en-US" sz="6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810398" y="8765486"/>
            <a:ext cx="7329693" cy="79375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200" b="1" dirty="0">
                <a:solidFill>
                  <a:schemeClr val="bg1"/>
                </a:solidFill>
                <a:latin typeface="Times New Roman" panose="02020603050405020304" pitchFamily="18" charset="0"/>
                <a:cs typeface="Times New Roman" panose="02020603050405020304" pitchFamily="18" charset="0"/>
              </a:rPr>
              <a:t>Lecture 08</a:t>
            </a:r>
          </a:p>
        </p:txBody>
      </p:sp>
      <p:sp>
        <p:nvSpPr>
          <p:cNvPr id="46" name="TextBox 45"/>
          <p:cNvSpPr txBox="1"/>
          <p:nvPr/>
        </p:nvSpPr>
        <p:spPr>
          <a:xfrm>
            <a:off x="493904" y="7656361"/>
            <a:ext cx="7635424" cy="1015663"/>
          </a:xfrm>
          <a:prstGeom prst="rect">
            <a:avLst/>
          </a:prstGeom>
          <a:noFill/>
        </p:spPr>
        <p:txBody>
          <a:bodyPr wrap="none" rtlCol="0">
            <a:spAutoFit/>
          </a:bodyPr>
          <a:lstStyle/>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Course: From Data to Decisions using Power BI</a:t>
            </a:r>
          </a:p>
        </p:txBody>
      </p:sp>
      <p:sp>
        <p:nvSpPr>
          <p:cNvPr id="14" name="Oval 13"/>
          <p:cNvSpPr/>
          <p:nvPr/>
        </p:nvSpPr>
        <p:spPr>
          <a:xfrm>
            <a:off x="9300515" y="-481013"/>
            <a:ext cx="11115675" cy="111156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926" y="404480"/>
            <a:ext cx="4431983" cy="20694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04433" y="68229"/>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897341" y="2499665"/>
            <a:ext cx="16276234" cy="6612769"/>
            <a:chOff x="0" y="0"/>
            <a:chExt cx="21701646" cy="8817026"/>
          </a:xfrm>
        </p:grpSpPr>
        <p:sp>
          <p:nvSpPr>
            <p:cNvPr id="4" name="Freeform 4"/>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p:cNvSpPr txBox="1"/>
          <p:nvPr/>
        </p:nvSpPr>
        <p:spPr>
          <a:xfrm>
            <a:off x="3733800" y="1104900"/>
            <a:ext cx="8407032" cy="1282402"/>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Power BI Workflow</a:t>
            </a:r>
          </a:p>
          <a:p>
            <a:pPr>
              <a:lnSpc>
                <a:spcPts val="5040"/>
              </a:lnSpc>
            </a:pPr>
            <a:r>
              <a:rPr lang="en-US" sz="4200" b="1" dirty="0">
                <a:solidFill>
                  <a:srgbClr val="000000"/>
                </a:solidFill>
                <a:latin typeface="Alexandria Bold"/>
                <a:ea typeface="Alexandria Bold"/>
                <a:cs typeface="Alexandria Bold"/>
                <a:sym typeface="Alexandria Bold"/>
              </a:rPr>
              <a:t>(The Analytics Journey)</a:t>
            </a:r>
          </a:p>
        </p:txBody>
      </p:sp>
      <p:grpSp>
        <p:nvGrpSpPr>
          <p:cNvPr id="6" name="Group 6"/>
          <p:cNvGrpSpPr/>
          <p:nvPr/>
        </p:nvGrpSpPr>
        <p:grpSpPr>
          <a:xfrm>
            <a:off x="1384887" y="1374515"/>
            <a:ext cx="2163832" cy="1806150"/>
            <a:chOff x="0" y="0"/>
            <a:chExt cx="2885110" cy="2408199"/>
          </a:xfrm>
        </p:grpSpPr>
        <p:sp>
          <p:nvSpPr>
            <p:cNvPr id="7" name="Freeform 7"/>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p:cNvSpPr txBox="1"/>
          <p:nvPr/>
        </p:nvSpPr>
        <p:spPr>
          <a:xfrm>
            <a:off x="1849383" y="1883883"/>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08</a:t>
            </a:r>
          </a:p>
        </p:txBody>
      </p:sp>
      <p:grpSp>
        <p:nvGrpSpPr>
          <p:cNvPr id="10" name="Group 10"/>
          <p:cNvGrpSpPr/>
          <p:nvPr/>
        </p:nvGrpSpPr>
        <p:grpSpPr>
          <a:xfrm>
            <a:off x="14518272" y="403441"/>
            <a:ext cx="3457708" cy="1614516"/>
            <a:chOff x="0" y="0"/>
            <a:chExt cx="4610278" cy="2152688"/>
          </a:xfrm>
        </p:grpSpPr>
        <p:sp>
          <p:nvSpPr>
            <p:cNvPr id="11" name="Freeform 11"/>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graphicFrame>
        <p:nvGraphicFramePr>
          <p:cNvPr id="42" name="Diagram 41">
            <a:extLst>
              <a:ext uri="{FF2B5EF4-FFF2-40B4-BE49-F238E27FC236}">
                <a16:creationId xmlns:a16="http://schemas.microsoft.com/office/drawing/2014/main" id="{E889261B-138F-FE21-6D77-23C91BC363C8}"/>
              </a:ext>
            </a:extLst>
          </p:cNvPr>
          <p:cNvGraphicFramePr/>
          <p:nvPr/>
        </p:nvGraphicFramePr>
        <p:xfrm>
          <a:off x="1114436" y="2499664"/>
          <a:ext cx="15788678" cy="67586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Oval 11">
            <a:extLst>
              <a:ext uri="{FF2B5EF4-FFF2-40B4-BE49-F238E27FC236}">
                <a16:creationId xmlns:a16="http://schemas.microsoft.com/office/drawing/2014/main" id="{3A96A921-431B-5B24-9E3D-8BD093C33003}"/>
              </a:ext>
            </a:extLst>
          </p:cNvPr>
          <p:cNvSpPr/>
          <p:nvPr/>
        </p:nvSpPr>
        <p:spPr>
          <a:xfrm>
            <a:off x="6862355" y="4286642"/>
            <a:ext cx="4796246" cy="3268968"/>
          </a:xfrm>
          <a:prstGeom prst="ellipse">
            <a:avLst/>
          </a:prstGeom>
          <a:solidFill>
            <a:srgbClr val="FF0000">
              <a:alpha val="1399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dirty="0"/>
          </a:p>
        </p:txBody>
      </p:sp>
      <p:sp>
        <p:nvSpPr>
          <p:cNvPr id="14" name="TextBox 13">
            <a:extLst>
              <a:ext uri="{FF2B5EF4-FFF2-40B4-BE49-F238E27FC236}">
                <a16:creationId xmlns:a16="http://schemas.microsoft.com/office/drawing/2014/main" id="{CDE07F71-E4E1-A8B0-44A0-AA649B83C5A8}"/>
              </a:ext>
            </a:extLst>
          </p:cNvPr>
          <p:cNvSpPr txBox="1"/>
          <p:nvPr/>
        </p:nvSpPr>
        <p:spPr>
          <a:xfrm>
            <a:off x="2237266" y="8539896"/>
            <a:ext cx="13543017" cy="491353"/>
          </a:xfrm>
          <a:prstGeom prst="rect">
            <a:avLst/>
          </a:prstGeom>
          <a:noFill/>
        </p:spPr>
        <p:txBody>
          <a:bodyPr wrap="square">
            <a:spAutoFit/>
          </a:bodyPr>
          <a:lstStyle/>
          <a:p>
            <a:pPr marL="0" lvl="0" indent="0" algn="ctr">
              <a:lnSpc>
                <a:spcPts val="2639"/>
              </a:lnSpc>
              <a:spcBef>
                <a:spcPct val="0"/>
              </a:spcBef>
            </a:pPr>
            <a:r>
              <a:rPr lang="en-US" sz="4400" b="1" u="none" strike="noStrike" dirty="0">
                <a:latin typeface="Tajawal"/>
                <a:ea typeface="Tajawal"/>
                <a:cs typeface="Tajawal"/>
                <a:sym typeface="Tajawal"/>
              </a:rPr>
              <a:t>Each stage adds value — skip one and the chain breaks</a:t>
            </a:r>
          </a:p>
        </p:txBody>
      </p:sp>
      <p:sp>
        <p:nvSpPr>
          <p:cNvPr id="15" name="TextBox 14">
            <a:extLst>
              <a:ext uri="{FF2B5EF4-FFF2-40B4-BE49-F238E27FC236}">
                <a16:creationId xmlns:a16="http://schemas.microsoft.com/office/drawing/2014/main" id="{662C8C13-DA1E-66B2-8F3E-FE9FE9ABD16B}"/>
              </a:ext>
            </a:extLst>
          </p:cNvPr>
          <p:cNvSpPr txBox="1"/>
          <p:nvPr/>
        </p:nvSpPr>
        <p:spPr>
          <a:xfrm>
            <a:off x="17559776" y="9867900"/>
            <a:ext cx="381000" cy="369332"/>
          </a:xfrm>
          <a:prstGeom prst="rect">
            <a:avLst/>
          </a:prstGeom>
          <a:noFill/>
        </p:spPr>
        <p:txBody>
          <a:bodyPr wrap="square" rtlCol="0">
            <a:spAutoFit/>
          </a:bodyPr>
          <a:lstStyle/>
          <a:p>
            <a:fld id="{1C176735-8790-2647-8A20-9BF96FB544F7}" type="slidenum">
              <a:rPr lang="en-EG" smtClean="0"/>
              <a:t>2</a:t>
            </a:fld>
            <a:endParaRPr lang="en-EG" dirty="0"/>
          </a:p>
        </p:txBody>
      </p:sp>
      <p:sp>
        <p:nvSpPr>
          <p:cNvPr id="16" name="TextBox 15">
            <a:extLst>
              <a:ext uri="{FF2B5EF4-FFF2-40B4-BE49-F238E27FC236}">
                <a16:creationId xmlns:a16="http://schemas.microsoft.com/office/drawing/2014/main" id="{BEAE07F9-48BC-2FF6-CAD4-795F00EBB6FD}"/>
              </a:ext>
            </a:extLst>
          </p:cNvPr>
          <p:cNvSpPr txBox="1"/>
          <p:nvPr/>
        </p:nvSpPr>
        <p:spPr>
          <a:xfrm>
            <a:off x="2988125" y="7668470"/>
            <a:ext cx="3599424" cy="360740"/>
          </a:xfrm>
          <a:prstGeom prst="rect">
            <a:avLst/>
          </a:prstGeom>
          <a:noFill/>
        </p:spPr>
        <p:txBody>
          <a:bodyPr wrap="square">
            <a:spAutoFit/>
          </a:bodyPr>
          <a:lstStyle/>
          <a:p>
            <a:pPr marL="0" lvl="0" indent="0" algn="l">
              <a:lnSpc>
                <a:spcPts val="1960"/>
              </a:lnSpc>
              <a:spcBef>
                <a:spcPct val="0"/>
              </a:spcBef>
            </a:pPr>
            <a:r>
              <a:rPr lang="en-US" sz="2400" u="none" strike="noStrike" dirty="0">
                <a:solidFill>
                  <a:srgbClr val="FF0000"/>
                </a:solidFill>
                <a:latin typeface="Alexandria"/>
                <a:ea typeface="Alexandria"/>
                <a:cs typeface="Alexandria"/>
                <a:sym typeface="Alexandria"/>
              </a:rPr>
              <a:t>Reliable tables</a:t>
            </a:r>
          </a:p>
        </p:txBody>
      </p:sp>
      <p:sp>
        <p:nvSpPr>
          <p:cNvPr id="17" name="TextBox 16">
            <a:extLst>
              <a:ext uri="{FF2B5EF4-FFF2-40B4-BE49-F238E27FC236}">
                <a16:creationId xmlns:a16="http://schemas.microsoft.com/office/drawing/2014/main" id="{5B625455-3CD8-0A7D-F53A-99D0A058D727}"/>
              </a:ext>
            </a:extLst>
          </p:cNvPr>
          <p:cNvSpPr txBox="1"/>
          <p:nvPr/>
        </p:nvSpPr>
        <p:spPr>
          <a:xfrm>
            <a:off x="978622" y="3430025"/>
            <a:ext cx="3599424" cy="360740"/>
          </a:xfrm>
          <a:prstGeom prst="rect">
            <a:avLst/>
          </a:prstGeom>
          <a:noFill/>
        </p:spPr>
        <p:txBody>
          <a:bodyPr wrap="square">
            <a:spAutoFit/>
          </a:bodyPr>
          <a:lstStyle/>
          <a:p>
            <a:pPr marL="0" lvl="0" indent="0" algn="l">
              <a:lnSpc>
                <a:spcPts val="1960"/>
              </a:lnSpc>
              <a:spcBef>
                <a:spcPct val="0"/>
              </a:spcBef>
            </a:pPr>
            <a:r>
              <a:rPr lang="en-US" sz="2400" u="none" strike="noStrike" dirty="0">
                <a:solidFill>
                  <a:srgbClr val="FF0000"/>
                </a:solidFill>
                <a:latin typeface="Alexandria"/>
                <a:ea typeface="Alexandria"/>
                <a:cs typeface="Alexandria"/>
                <a:sym typeface="Alexandria"/>
              </a:rPr>
              <a:t>Tables loaded</a:t>
            </a:r>
          </a:p>
        </p:txBody>
      </p:sp>
      <p:sp>
        <p:nvSpPr>
          <p:cNvPr id="18" name="TextBox 17">
            <a:extLst>
              <a:ext uri="{FF2B5EF4-FFF2-40B4-BE49-F238E27FC236}">
                <a16:creationId xmlns:a16="http://schemas.microsoft.com/office/drawing/2014/main" id="{CCAF0708-E5FF-0E3E-5063-4E9B00ECC891}"/>
              </a:ext>
            </a:extLst>
          </p:cNvPr>
          <p:cNvSpPr txBox="1"/>
          <p:nvPr/>
        </p:nvSpPr>
        <p:spPr>
          <a:xfrm>
            <a:off x="4099684" y="3430025"/>
            <a:ext cx="4015616" cy="360740"/>
          </a:xfrm>
          <a:prstGeom prst="rect">
            <a:avLst/>
          </a:prstGeom>
          <a:noFill/>
        </p:spPr>
        <p:txBody>
          <a:bodyPr wrap="square">
            <a:spAutoFit/>
          </a:bodyPr>
          <a:lstStyle/>
          <a:p>
            <a:pPr marL="0" lvl="0" indent="0" algn="ctr">
              <a:lnSpc>
                <a:spcPts val="1960"/>
              </a:lnSpc>
              <a:spcBef>
                <a:spcPct val="0"/>
              </a:spcBef>
            </a:pPr>
            <a:r>
              <a:rPr lang="en-US" sz="2400" u="none" strike="noStrike" dirty="0">
                <a:solidFill>
                  <a:srgbClr val="FF0000"/>
                </a:solidFill>
                <a:latin typeface="Alexandria"/>
                <a:ea typeface="Alexandria"/>
                <a:cs typeface="Alexandria"/>
                <a:sym typeface="Alexandria"/>
              </a:rPr>
              <a:t>Connected relationships</a:t>
            </a:r>
          </a:p>
        </p:txBody>
      </p:sp>
      <p:sp>
        <p:nvSpPr>
          <p:cNvPr id="19" name="TextBox 18">
            <a:extLst>
              <a:ext uri="{FF2B5EF4-FFF2-40B4-BE49-F238E27FC236}">
                <a16:creationId xmlns:a16="http://schemas.microsoft.com/office/drawing/2014/main" id="{7C85EF66-8941-E98A-5510-ABDA22AE7BE2}"/>
              </a:ext>
            </a:extLst>
          </p:cNvPr>
          <p:cNvSpPr txBox="1"/>
          <p:nvPr/>
        </p:nvSpPr>
        <p:spPr>
          <a:xfrm>
            <a:off x="8574065" y="3438723"/>
            <a:ext cx="3599424" cy="360740"/>
          </a:xfrm>
          <a:prstGeom prst="rect">
            <a:avLst/>
          </a:prstGeom>
          <a:noFill/>
        </p:spPr>
        <p:txBody>
          <a:bodyPr wrap="square">
            <a:spAutoFit/>
          </a:bodyPr>
          <a:lstStyle/>
          <a:p>
            <a:pPr marL="0" lvl="0" indent="0" algn="ctr">
              <a:lnSpc>
                <a:spcPts val="1960"/>
              </a:lnSpc>
              <a:spcBef>
                <a:spcPct val="0"/>
              </a:spcBef>
            </a:pPr>
            <a:r>
              <a:rPr lang="en-US" sz="2400" dirty="0">
                <a:solidFill>
                  <a:srgbClr val="FF0000"/>
                </a:solidFill>
                <a:latin typeface="Alexandria"/>
                <a:ea typeface="Alexandria"/>
                <a:cs typeface="Alexandria"/>
                <a:sym typeface="Alexandria"/>
              </a:rPr>
              <a:t>Professional Layout</a:t>
            </a:r>
            <a:endParaRPr lang="en-US" sz="2400" u="none" strike="noStrike" dirty="0">
              <a:solidFill>
                <a:srgbClr val="FF0000"/>
              </a:solidFill>
              <a:latin typeface="Alexandria"/>
              <a:ea typeface="Alexandria"/>
              <a:cs typeface="Alexandria"/>
              <a:sym typeface="Alexandria"/>
            </a:endParaRPr>
          </a:p>
        </p:txBody>
      </p:sp>
      <p:sp>
        <p:nvSpPr>
          <p:cNvPr id="21" name="TextBox 20">
            <a:extLst>
              <a:ext uri="{FF2B5EF4-FFF2-40B4-BE49-F238E27FC236}">
                <a16:creationId xmlns:a16="http://schemas.microsoft.com/office/drawing/2014/main" id="{82681B5E-6D68-AFAD-30E4-B26963E3444C}"/>
              </a:ext>
            </a:extLst>
          </p:cNvPr>
          <p:cNvSpPr txBox="1"/>
          <p:nvPr/>
        </p:nvSpPr>
        <p:spPr>
          <a:xfrm>
            <a:off x="10229340" y="7668470"/>
            <a:ext cx="4558937" cy="360740"/>
          </a:xfrm>
          <a:prstGeom prst="rect">
            <a:avLst/>
          </a:prstGeom>
          <a:noFill/>
        </p:spPr>
        <p:txBody>
          <a:bodyPr wrap="square">
            <a:spAutoFit/>
          </a:bodyPr>
          <a:lstStyle/>
          <a:p>
            <a:pPr marL="0" lvl="0" indent="0" algn="ctr">
              <a:lnSpc>
                <a:spcPts val="1960"/>
              </a:lnSpc>
              <a:spcBef>
                <a:spcPct val="0"/>
              </a:spcBef>
            </a:pPr>
            <a:r>
              <a:rPr lang="en-US" sz="2400" u="none" strike="noStrike" dirty="0">
                <a:solidFill>
                  <a:srgbClr val="FF0000"/>
                </a:solidFill>
                <a:latin typeface="Alexandria"/>
                <a:ea typeface="Alexandria"/>
                <a:cs typeface="Alexandria"/>
                <a:sym typeface="Alexandria"/>
              </a:rPr>
              <a:t>Decision-ready report</a:t>
            </a:r>
          </a:p>
        </p:txBody>
      </p:sp>
      <p:sp>
        <p:nvSpPr>
          <p:cNvPr id="22" name="TextBox 21">
            <a:extLst>
              <a:ext uri="{FF2B5EF4-FFF2-40B4-BE49-F238E27FC236}">
                <a16:creationId xmlns:a16="http://schemas.microsoft.com/office/drawing/2014/main" id="{0A992896-B699-D5A3-8E2A-04B9CE9B3E05}"/>
              </a:ext>
            </a:extLst>
          </p:cNvPr>
          <p:cNvSpPr txBox="1"/>
          <p:nvPr/>
        </p:nvSpPr>
        <p:spPr>
          <a:xfrm>
            <a:off x="6368174" y="7677168"/>
            <a:ext cx="3599424" cy="360740"/>
          </a:xfrm>
          <a:prstGeom prst="rect">
            <a:avLst/>
          </a:prstGeom>
          <a:noFill/>
        </p:spPr>
        <p:txBody>
          <a:bodyPr wrap="square">
            <a:spAutoFit/>
          </a:bodyPr>
          <a:lstStyle/>
          <a:p>
            <a:pPr marL="0" lvl="0" indent="0" algn="ctr">
              <a:lnSpc>
                <a:spcPts val="1960"/>
              </a:lnSpc>
              <a:spcBef>
                <a:spcPct val="0"/>
              </a:spcBef>
            </a:pPr>
            <a:r>
              <a:rPr lang="en-US" sz="2400" u="none" strike="noStrike" dirty="0">
                <a:solidFill>
                  <a:srgbClr val="FF0000"/>
                </a:solidFill>
                <a:latin typeface="Alexandria"/>
                <a:ea typeface="Alexandria"/>
                <a:cs typeface="Alexandria"/>
                <a:sym typeface="Alexandria"/>
              </a:rPr>
              <a:t>Charts and KPIs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56A04-7012-C5F1-7A7A-ADFBA17B2C3D}"/>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DA0F4416-E38B-594C-9F3A-D53BD6ADECE2}"/>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74D482FC-A74A-841B-DA4F-6C259B59306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DCF5D281-AB0F-5020-C0D6-D4C87A137C52}"/>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3</a:t>
            </a:fld>
            <a:endParaRPr lang="en-EG" dirty="0"/>
          </a:p>
        </p:txBody>
      </p:sp>
      <p:sp>
        <p:nvSpPr>
          <p:cNvPr id="64" name="TextBox 5">
            <a:extLst>
              <a:ext uri="{FF2B5EF4-FFF2-40B4-BE49-F238E27FC236}">
                <a16:creationId xmlns:a16="http://schemas.microsoft.com/office/drawing/2014/main" id="{AAEABD65-69B5-0140-0CBB-C12EA624C8FF}"/>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Different Teams, Different Needs</a:t>
            </a:r>
          </a:p>
        </p:txBody>
      </p:sp>
      <p:graphicFrame>
        <p:nvGraphicFramePr>
          <p:cNvPr id="29" name="Google Shape;141;p16">
            <a:extLst>
              <a:ext uri="{FF2B5EF4-FFF2-40B4-BE49-F238E27FC236}">
                <a16:creationId xmlns:a16="http://schemas.microsoft.com/office/drawing/2014/main" id="{63122268-0BB3-E553-3642-2A053683A92D}"/>
              </a:ext>
            </a:extLst>
          </p:cNvPr>
          <p:cNvGraphicFramePr/>
          <p:nvPr>
            <p:extLst>
              <p:ext uri="{D42A27DB-BD31-4B8C-83A1-F6EECF244321}">
                <p14:modId xmlns:p14="http://schemas.microsoft.com/office/powerpoint/2010/main" val="3692345085"/>
              </p:ext>
            </p:extLst>
          </p:nvPr>
        </p:nvGraphicFramePr>
        <p:xfrm>
          <a:off x="762000" y="2533650"/>
          <a:ext cx="16764000" cy="6771640"/>
        </p:xfrm>
        <a:graphic>
          <a:graphicData uri="http://schemas.openxmlformats.org/drawingml/2006/table">
            <a:tbl>
              <a:tblPr firstRow="1" bandRow="1">
                <a:tableStyleId>{69012ECD-51FC-41F1-AA8D-1B2483CD663E}</a:tableStyleId>
              </a:tblPr>
              <a:tblGrid>
                <a:gridCol w="4470400">
                  <a:extLst>
                    <a:ext uri="{9D8B030D-6E8A-4147-A177-3AD203B41FA5}">
                      <a16:colId xmlns:a16="http://schemas.microsoft.com/office/drawing/2014/main" val="20000"/>
                    </a:ext>
                  </a:extLst>
                </a:gridCol>
                <a:gridCol w="5588000">
                  <a:extLst>
                    <a:ext uri="{9D8B030D-6E8A-4147-A177-3AD203B41FA5}">
                      <a16:colId xmlns:a16="http://schemas.microsoft.com/office/drawing/2014/main" val="20001"/>
                    </a:ext>
                  </a:extLst>
                </a:gridCol>
                <a:gridCol w="6705600">
                  <a:extLst>
                    <a:ext uri="{9D8B030D-6E8A-4147-A177-3AD203B41FA5}">
                      <a16:colId xmlns:a16="http://schemas.microsoft.com/office/drawing/2014/main" val="20002"/>
                    </a:ext>
                  </a:extLst>
                </a:gridCol>
              </a:tblGrid>
              <a:tr h="1314450">
                <a:tc>
                  <a:txBody>
                    <a:bodyPr/>
                    <a:lstStyle/>
                    <a:p>
                      <a:pPr algn="l"/>
                      <a:r>
                        <a:rPr sz="3200" b="0" i="0" u="none" dirty="0">
                          <a:solidFill>
                            <a:srgbClr val="FFFFFF"/>
                          </a:solidFill>
                          <a:latin typeface="Plus Jakarta Sans SemiBold"/>
                        </a:rPr>
                        <a:t>Department</a:t>
                      </a:r>
                    </a:p>
                  </a:txBody>
                  <a:tcPr marL="63500" marR="63500" marT="25400" marB="25400" anchor="ctr"/>
                </a:tc>
                <a:tc>
                  <a:txBody>
                    <a:bodyPr/>
                    <a:lstStyle/>
                    <a:p>
                      <a:pPr algn="l"/>
                      <a:r>
                        <a:rPr sz="3200" b="0" i="0" u="none" dirty="0">
                          <a:solidFill>
                            <a:srgbClr val="FFFFFF"/>
                          </a:solidFill>
                          <a:latin typeface="Plus Jakarta Sans SemiBold"/>
                        </a:rPr>
                        <a:t>Core Business Question</a:t>
                      </a:r>
                    </a:p>
                  </a:txBody>
                  <a:tcPr marL="63500" marR="63500" marT="25400" marB="25400" anchor="ctr"/>
                </a:tc>
                <a:tc>
                  <a:txBody>
                    <a:bodyPr/>
                    <a:lstStyle/>
                    <a:p>
                      <a:pPr algn="l"/>
                      <a:r>
                        <a:rPr sz="3200" b="0" i="0" u="none">
                          <a:solidFill>
                            <a:srgbClr val="FFFFFF"/>
                          </a:solidFill>
                          <a:latin typeface="Plus Jakarta Sans SemiBold"/>
                        </a:rPr>
                        <a:t>Representative Metric Focus</a:t>
                      </a:r>
                    </a:p>
                  </a:txBody>
                  <a:tcPr marL="63500" marR="63500" marT="25400" marB="25400" anchor="ctr"/>
                </a:tc>
                <a:extLst>
                  <a:ext uri="{0D108BD9-81ED-4DB2-BD59-A6C34878D82A}">
                    <a16:rowId xmlns:a16="http://schemas.microsoft.com/office/drawing/2014/main" val="10000"/>
                  </a:ext>
                </a:extLst>
              </a:tr>
              <a:tr h="1314450">
                <a:tc>
                  <a:txBody>
                    <a:bodyPr/>
                    <a:lstStyle/>
                    <a:p>
                      <a:pPr algn="l"/>
                      <a:r>
                        <a:rPr sz="3200" b="1" i="0" u="none" dirty="0">
                          <a:solidFill>
                            <a:srgbClr val="475569"/>
                          </a:solidFill>
                          <a:latin typeface="Plus Jakarta Sans"/>
                        </a:rPr>
                        <a:t>Executive Management</a:t>
                      </a:r>
                    </a:p>
                  </a:txBody>
                  <a:tcPr marL="63500" marR="63500" marT="25400" marB="25400" anchor="ctr"/>
                </a:tc>
                <a:tc>
                  <a:txBody>
                    <a:bodyPr/>
                    <a:lstStyle/>
                    <a:p>
                      <a:pPr algn="l"/>
                      <a:r>
                        <a:rPr sz="3200" b="0" i="0" u="none" dirty="0">
                          <a:solidFill>
                            <a:srgbClr val="475569"/>
                          </a:solidFill>
                          <a:latin typeface="Plus Jakarta Sans"/>
                        </a:rPr>
                        <a:t>Are we meeting high-level macroeconomic strategic goals?</a:t>
                      </a:r>
                    </a:p>
                  </a:txBody>
                  <a:tcPr marL="63500" marR="63500" marT="25400" marB="25400" anchor="ctr"/>
                </a:tc>
                <a:tc>
                  <a:txBody>
                    <a:bodyPr/>
                    <a:lstStyle/>
                    <a:p>
                      <a:pPr algn="l"/>
                      <a:r>
                        <a:rPr sz="3200" b="0" i="0" u="none">
                          <a:solidFill>
                            <a:srgbClr val="475569"/>
                          </a:solidFill>
                          <a:latin typeface="Plus Jakarta Sans"/>
                        </a:rPr>
                        <a:t>Operating Margin %, Total Global Growth</a:t>
                      </a:r>
                    </a:p>
                  </a:txBody>
                  <a:tcPr marL="63500" marR="63500" marT="25400" marB="25400" anchor="ctr"/>
                </a:tc>
                <a:extLst>
                  <a:ext uri="{0D108BD9-81ED-4DB2-BD59-A6C34878D82A}">
                    <a16:rowId xmlns:a16="http://schemas.microsoft.com/office/drawing/2014/main" val="10001"/>
                  </a:ext>
                </a:extLst>
              </a:tr>
              <a:tr h="1314450">
                <a:tc>
                  <a:txBody>
                    <a:bodyPr/>
                    <a:lstStyle/>
                    <a:p>
                      <a:pPr algn="l"/>
                      <a:r>
                        <a:rPr sz="3200" b="1" i="0" u="none" dirty="0">
                          <a:solidFill>
                            <a:srgbClr val="475569"/>
                          </a:solidFill>
                          <a:latin typeface="Plus Jakarta Sans"/>
                        </a:rPr>
                        <a:t>Sales Department</a:t>
                      </a:r>
                    </a:p>
                  </a:txBody>
                  <a:tcPr marL="63500" marR="63500" marT="25400" marB="25400" anchor="ctr"/>
                </a:tc>
                <a:tc>
                  <a:txBody>
                    <a:bodyPr/>
                    <a:lstStyle/>
                    <a:p>
                      <a:pPr algn="l"/>
                      <a:r>
                        <a:rPr sz="3200" b="0" i="0" u="none" dirty="0">
                          <a:solidFill>
                            <a:srgbClr val="475569"/>
                          </a:solidFill>
                          <a:latin typeface="Plus Jakarta Sans"/>
                        </a:rPr>
                        <a:t>Which regional pipelines generate the largest volume sales?</a:t>
                      </a:r>
                    </a:p>
                  </a:txBody>
                  <a:tcPr marL="63500" marR="63500" marT="25400" marB="25400" anchor="ctr"/>
                </a:tc>
                <a:tc>
                  <a:txBody>
                    <a:bodyPr/>
                    <a:lstStyle/>
                    <a:p>
                      <a:pPr algn="l"/>
                      <a:r>
                        <a:rPr sz="3200" b="0" i="0" u="none">
                          <a:solidFill>
                            <a:srgbClr val="475569"/>
                          </a:solidFill>
                          <a:latin typeface="Plus Jakarta Sans"/>
                        </a:rPr>
                        <a:t>Average Order Value (AOV), SKU Velocity</a:t>
                      </a:r>
                    </a:p>
                  </a:txBody>
                  <a:tcPr marL="63500" marR="63500" marT="25400" marB="25400" anchor="ctr"/>
                </a:tc>
                <a:extLst>
                  <a:ext uri="{0D108BD9-81ED-4DB2-BD59-A6C34878D82A}">
                    <a16:rowId xmlns:a16="http://schemas.microsoft.com/office/drawing/2014/main" val="10002"/>
                  </a:ext>
                </a:extLst>
              </a:tr>
              <a:tr h="1314450">
                <a:tc>
                  <a:txBody>
                    <a:bodyPr/>
                    <a:lstStyle/>
                    <a:p>
                      <a:pPr algn="l"/>
                      <a:r>
                        <a:rPr sz="3200" b="1" i="0" u="none" dirty="0">
                          <a:solidFill>
                            <a:srgbClr val="475569"/>
                          </a:solidFill>
                          <a:latin typeface="Plus Jakarta Sans"/>
                        </a:rPr>
                        <a:t>Finance Division</a:t>
                      </a:r>
                    </a:p>
                  </a:txBody>
                  <a:tcPr marL="63500" marR="63500" marT="25400" marB="25400" anchor="ctr"/>
                </a:tc>
                <a:tc>
                  <a:txBody>
                    <a:bodyPr/>
                    <a:lstStyle/>
                    <a:p>
                      <a:pPr algn="l"/>
                      <a:r>
                        <a:rPr sz="3200" b="0" i="0" u="none" dirty="0">
                          <a:solidFill>
                            <a:srgbClr val="475569"/>
                          </a:solidFill>
                          <a:latin typeface="Plus Jakarta Sans"/>
                        </a:rPr>
                        <a:t>Are we aligned with localized baseline budgets?</a:t>
                      </a:r>
                    </a:p>
                  </a:txBody>
                  <a:tcPr marL="63500" marR="63500" marT="25400" marB="25400" anchor="ctr"/>
                </a:tc>
                <a:tc>
                  <a:txBody>
                    <a:bodyPr/>
                    <a:lstStyle/>
                    <a:p>
                      <a:pPr algn="l"/>
                      <a:r>
                        <a:rPr sz="3200" b="0" i="0" u="none">
                          <a:solidFill>
                            <a:srgbClr val="475569"/>
                          </a:solidFill>
                          <a:latin typeface="Plus Jakarta Sans"/>
                        </a:rPr>
                        <a:t>Budget Variance %, Accounts Receivable Aging</a:t>
                      </a:r>
                    </a:p>
                  </a:txBody>
                  <a:tcPr marL="63500" marR="63500" marT="25400" marB="25400" anchor="ctr"/>
                </a:tc>
                <a:extLst>
                  <a:ext uri="{0D108BD9-81ED-4DB2-BD59-A6C34878D82A}">
                    <a16:rowId xmlns:a16="http://schemas.microsoft.com/office/drawing/2014/main" val="10003"/>
                  </a:ext>
                </a:extLst>
              </a:tr>
              <a:tr h="1314450">
                <a:tc>
                  <a:txBody>
                    <a:bodyPr/>
                    <a:lstStyle/>
                    <a:p>
                      <a:pPr algn="l"/>
                      <a:r>
                        <a:rPr sz="3200" b="1" i="0" u="none" dirty="0">
                          <a:solidFill>
                            <a:srgbClr val="475569"/>
                          </a:solidFill>
                          <a:latin typeface="Plus Jakarta Sans"/>
                        </a:rPr>
                        <a:t>Operations &amp; Logistics</a:t>
                      </a:r>
                    </a:p>
                  </a:txBody>
                  <a:tcPr marL="63500" marR="63500" marT="25400" marB="25400" anchor="ctr"/>
                </a:tc>
                <a:tc>
                  <a:txBody>
                    <a:bodyPr/>
                    <a:lstStyle/>
                    <a:p>
                      <a:pPr algn="l"/>
                      <a:r>
                        <a:rPr sz="3200" b="0" i="0" u="none" dirty="0">
                          <a:solidFill>
                            <a:srgbClr val="475569"/>
                          </a:solidFill>
                          <a:latin typeface="Plus Jakarta Sans"/>
                        </a:rPr>
                        <a:t>Where are the friction-points in supplier processes?</a:t>
                      </a:r>
                    </a:p>
                  </a:txBody>
                  <a:tcPr marL="63500" marR="63500" marT="25400" marB="25400" anchor="ctr"/>
                </a:tc>
                <a:tc>
                  <a:txBody>
                    <a:bodyPr/>
                    <a:lstStyle/>
                    <a:p>
                      <a:pPr algn="l"/>
                      <a:r>
                        <a:rPr sz="3200" b="0" i="0" u="none" dirty="0">
                          <a:solidFill>
                            <a:srgbClr val="475569"/>
                          </a:solidFill>
                          <a:latin typeface="Plus Jakarta Sans"/>
                        </a:rPr>
                        <a:t>On-Time In-Full (OTIF) Delivery %</a:t>
                      </a:r>
                    </a:p>
                  </a:txBody>
                  <a:tcPr marL="63500" marR="63500" marT="25400" marB="25400" anchor="ctr"/>
                </a:tc>
                <a:extLst>
                  <a:ext uri="{0D108BD9-81ED-4DB2-BD59-A6C34878D82A}">
                    <a16:rowId xmlns:a16="http://schemas.microsoft.com/office/drawing/2014/main" val="10004"/>
                  </a:ext>
                </a:extLst>
              </a:tr>
            </a:tbl>
          </a:graphicData>
        </a:graphic>
      </p:graphicFrame>
      <p:sp>
        <p:nvSpPr>
          <p:cNvPr id="37" name="Google Shape;149;p16">
            <a:extLst>
              <a:ext uri="{FF2B5EF4-FFF2-40B4-BE49-F238E27FC236}">
                <a16:creationId xmlns:a16="http://schemas.microsoft.com/office/drawing/2014/main" id="{9687A12C-ECDB-DAE3-D16B-8C9A404DF227}"/>
              </a:ext>
            </a:extLst>
          </p:cNvPr>
          <p:cNvSpPr/>
          <p:nvPr/>
        </p:nvSpPr>
        <p:spPr>
          <a:xfrm>
            <a:off x="8986157" y="6617915"/>
            <a:ext cx="2667000"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1" name="Google Shape;153;p16">
            <a:extLst>
              <a:ext uri="{FF2B5EF4-FFF2-40B4-BE49-F238E27FC236}">
                <a16:creationId xmlns:a16="http://schemas.microsoft.com/office/drawing/2014/main" id="{2002ADD6-76E1-7C70-C342-29B699FEEE54}"/>
              </a:ext>
            </a:extLst>
          </p:cNvPr>
          <p:cNvSpPr/>
          <p:nvPr/>
        </p:nvSpPr>
        <p:spPr>
          <a:xfrm>
            <a:off x="8986157" y="7569295"/>
            <a:ext cx="2667000"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5" name="Google Shape;157;p16">
            <a:extLst>
              <a:ext uri="{FF2B5EF4-FFF2-40B4-BE49-F238E27FC236}">
                <a16:creationId xmlns:a16="http://schemas.microsoft.com/office/drawing/2014/main" id="{543B43C8-E611-9D75-834A-1553A71FB810}"/>
              </a:ext>
            </a:extLst>
          </p:cNvPr>
          <p:cNvSpPr/>
          <p:nvPr/>
        </p:nvSpPr>
        <p:spPr>
          <a:xfrm>
            <a:off x="8986157" y="8520675"/>
            <a:ext cx="2667000"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7" name="Google Shape;159;p16">
            <a:extLst>
              <a:ext uri="{FF2B5EF4-FFF2-40B4-BE49-F238E27FC236}">
                <a16:creationId xmlns:a16="http://schemas.microsoft.com/office/drawing/2014/main" id="{8281DF88-7EBF-F640-7BC6-EE4B672BA554}"/>
              </a:ext>
            </a:extLst>
          </p:cNvPr>
          <p:cNvSpPr/>
          <p:nvPr/>
        </p:nvSpPr>
        <p:spPr>
          <a:xfrm flipV="1">
            <a:off x="2800350" y="9105900"/>
            <a:ext cx="8858250" cy="119062"/>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8" name="Google Shape;160;p16">
            <a:extLst>
              <a:ext uri="{FF2B5EF4-FFF2-40B4-BE49-F238E27FC236}">
                <a16:creationId xmlns:a16="http://schemas.microsoft.com/office/drawing/2014/main" id="{3E7F22C0-C931-CD73-B383-803D50F58764}"/>
              </a:ext>
            </a:extLst>
          </p:cNvPr>
          <p:cNvSpPr/>
          <p:nvPr/>
        </p:nvSpPr>
        <p:spPr>
          <a:xfrm flipV="1">
            <a:off x="5372100" y="9105900"/>
            <a:ext cx="10629900" cy="119062"/>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49" name="Google Shape;161;p16">
            <a:extLst>
              <a:ext uri="{FF2B5EF4-FFF2-40B4-BE49-F238E27FC236}">
                <a16:creationId xmlns:a16="http://schemas.microsoft.com/office/drawing/2014/main" id="{CE29B461-05A4-9773-4201-3E9EB9CF9276}"/>
              </a:ext>
            </a:extLst>
          </p:cNvPr>
          <p:cNvSpPr/>
          <p:nvPr/>
        </p:nvSpPr>
        <p:spPr>
          <a:xfrm flipV="1">
            <a:off x="8667750" y="9105900"/>
            <a:ext cx="8858250" cy="119062"/>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697022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F692B-92B6-FA26-E004-F490FA9D26E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84143C3-11D4-7D53-0CC5-3CF403C9DD17}"/>
              </a:ext>
            </a:extLst>
          </p:cNvPr>
          <p:cNvSpPr/>
          <p:nvPr/>
        </p:nvSpPr>
        <p:spPr>
          <a:xfrm>
            <a:off x="304433" y="68229"/>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a:extLst>
              <a:ext uri="{FF2B5EF4-FFF2-40B4-BE49-F238E27FC236}">
                <a16:creationId xmlns:a16="http://schemas.microsoft.com/office/drawing/2014/main" id="{89DB622A-D2F5-A02D-229B-BF32F110BB83}"/>
              </a:ext>
            </a:extLst>
          </p:cNvPr>
          <p:cNvGrpSpPr/>
          <p:nvPr/>
        </p:nvGrpSpPr>
        <p:grpSpPr>
          <a:xfrm>
            <a:off x="897341" y="2499665"/>
            <a:ext cx="16276234" cy="6612769"/>
            <a:chOff x="0" y="0"/>
            <a:chExt cx="21701646" cy="8817026"/>
          </a:xfrm>
        </p:grpSpPr>
        <p:sp>
          <p:nvSpPr>
            <p:cNvPr id="4" name="Freeform 4">
              <a:extLst>
                <a:ext uri="{FF2B5EF4-FFF2-40B4-BE49-F238E27FC236}">
                  <a16:creationId xmlns:a16="http://schemas.microsoft.com/office/drawing/2014/main" id="{E1903286-1C38-C91D-686E-D1562C5FDF26}"/>
                </a:ext>
              </a:extLst>
            </p:cNvPr>
            <p:cNvSpPr/>
            <p:nvPr/>
          </p:nvSpPr>
          <p:spPr>
            <a:xfrm>
              <a:off x="0" y="0"/>
              <a:ext cx="21701633" cy="8817102"/>
            </a:xfrm>
            <a:custGeom>
              <a:avLst/>
              <a:gdLst/>
              <a:ahLst/>
              <a:cxnLst/>
              <a:rect l="l" t="t" r="r" b="b"/>
              <a:pathLst>
                <a:path w="21701633" h="8817102">
                  <a:moveTo>
                    <a:pt x="0" y="541401"/>
                  </a:moveTo>
                  <a:cubicBezTo>
                    <a:pt x="0" y="242316"/>
                    <a:pt x="242316" y="0"/>
                    <a:pt x="541401" y="0"/>
                  </a:cubicBezTo>
                  <a:lnTo>
                    <a:pt x="21160232" y="0"/>
                  </a:lnTo>
                  <a:cubicBezTo>
                    <a:pt x="21459191" y="0"/>
                    <a:pt x="21701633" y="242316"/>
                    <a:pt x="21701633" y="541401"/>
                  </a:cubicBezTo>
                  <a:lnTo>
                    <a:pt x="21701633" y="8275701"/>
                  </a:lnTo>
                  <a:cubicBezTo>
                    <a:pt x="21701633" y="8574659"/>
                    <a:pt x="21459318" y="8817102"/>
                    <a:pt x="21160232" y="8817102"/>
                  </a:cubicBezTo>
                  <a:lnTo>
                    <a:pt x="541401" y="8817102"/>
                  </a:lnTo>
                  <a:cubicBezTo>
                    <a:pt x="242316" y="8816975"/>
                    <a:pt x="0" y="8574659"/>
                    <a:pt x="0" y="8275701"/>
                  </a:cubicBezTo>
                  <a:close/>
                </a:path>
              </a:pathLst>
            </a:custGeom>
            <a:solidFill>
              <a:srgbClr val="FFFFFF"/>
            </a:solidFill>
            <a:ln w="57150" cap="sq">
              <a:solidFill>
                <a:srgbClr val="00B0F0"/>
              </a:solidFill>
              <a:prstDash val="solid"/>
              <a:miter/>
            </a:ln>
          </p:spPr>
          <p:txBody>
            <a:bodyPr/>
            <a:lstStyle/>
            <a:p>
              <a:endParaRPr lang="en-EG"/>
            </a:p>
          </p:txBody>
        </p:sp>
      </p:grpSp>
      <p:sp>
        <p:nvSpPr>
          <p:cNvPr id="5" name="TextBox 5">
            <a:extLst>
              <a:ext uri="{FF2B5EF4-FFF2-40B4-BE49-F238E27FC236}">
                <a16:creationId xmlns:a16="http://schemas.microsoft.com/office/drawing/2014/main" id="{8C360864-84D5-8E97-A6CF-59090234EF2E}"/>
              </a:ext>
            </a:extLst>
          </p:cNvPr>
          <p:cNvSpPr txBox="1"/>
          <p:nvPr/>
        </p:nvSpPr>
        <p:spPr>
          <a:xfrm>
            <a:off x="3733800" y="1606699"/>
            <a:ext cx="9829800" cy="641201"/>
          </a:xfrm>
          <a:prstGeom prst="rect">
            <a:avLst/>
          </a:prstGeom>
        </p:spPr>
        <p:txBody>
          <a:bodyPr wrap="square" lIns="0" tIns="0" rIns="0" bIns="0" rtlCol="0" anchor="t">
            <a:spAutoFit/>
          </a:bodyPr>
          <a:lstStyle/>
          <a:p>
            <a:pPr algn="l">
              <a:lnSpc>
                <a:spcPts val="5040"/>
              </a:lnSpc>
            </a:pPr>
            <a:r>
              <a:rPr lang="en-US" sz="4200" b="1" dirty="0">
                <a:solidFill>
                  <a:srgbClr val="000000"/>
                </a:solidFill>
                <a:latin typeface="Alexandria Bold"/>
                <a:ea typeface="Alexandria Bold"/>
                <a:cs typeface="Alexandria Bold"/>
                <a:sym typeface="Alexandria Bold"/>
              </a:rPr>
              <a:t>Designing a Business Dashboard</a:t>
            </a:r>
          </a:p>
        </p:txBody>
      </p:sp>
      <p:grpSp>
        <p:nvGrpSpPr>
          <p:cNvPr id="6" name="Group 6">
            <a:extLst>
              <a:ext uri="{FF2B5EF4-FFF2-40B4-BE49-F238E27FC236}">
                <a16:creationId xmlns:a16="http://schemas.microsoft.com/office/drawing/2014/main" id="{34F269DB-85C8-D9FC-329B-E2F0D8E071C3}"/>
              </a:ext>
            </a:extLst>
          </p:cNvPr>
          <p:cNvGrpSpPr/>
          <p:nvPr/>
        </p:nvGrpSpPr>
        <p:grpSpPr>
          <a:xfrm>
            <a:off x="1384887" y="1374515"/>
            <a:ext cx="2163832" cy="1806150"/>
            <a:chOff x="0" y="0"/>
            <a:chExt cx="2885110" cy="2408199"/>
          </a:xfrm>
        </p:grpSpPr>
        <p:sp>
          <p:nvSpPr>
            <p:cNvPr id="7" name="Freeform 7">
              <a:extLst>
                <a:ext uri="{FF2B5EF4-FFF2-40B4-BE49-F238E27FC236}">
                  <a16:creationId xmlns:a16="http://schemas.microsoft.com/office/drawing/2014/main" id="{AD9BD10D-CCB3-2B4D-749A-525574A6A306}"/>
                </a:ext>
              </a:extLst>
            </p:cNvPr>
            <p:cNvSpPr/>
            <p:nvPr/>
          </p:nvSpPr>
          <p:spPr>
            <a:xfrm>
              <a:off x="0" y="0"/>
              <a:ext cx="2885059" cy="2408174"/>
            </a:xfrm>
            <a:custGeom>
              <a:avLst/>
              <a:gdLst/>
              <a:ahLst/>
              <a:cxnLst/>
              <a:rect l="l" t="t" r="r" b="b"/>
              <a:pathLst>
                <a:path w="2885059" h="2408174">
                  <a:moveTo>
                    <a:pt x="0" y="0"/>
                  </a:moveTo>
                  <a:lnTo>
                    <a:pt x="2885059" y="0"/>
                  </a:lnTo>
                  <a:lnTo>
                    <a:pt x="2885059" y="2408174"/>
                  </a:lnTo>
                  <a:lnTo>
                    <a:pt x="0" y="2408174"/>
                  </a:lnTo>
                  <a:close/>
                </a:path>
              </a:pathLst>
            </a:custGeom>
            <a:solidFill>
              <a:srgbClr val="00B0F0"/>
            </a:solidFill>
            <a:ln w="57150" cap="sq">
              <a:solidFill>
                <a:srgbClr val="FFFFFF"/>
              </a:solidFill>
              <a:prstDash val="solid"/>
              <a:miter/>
            </a:ln>
          </p:spPr>
          <p:txBody>
            <a:bodyPr/>
            <a:lstStyle/>
            <a:p>
              <a:endParaRPr lang="en-EG"/>
            </a:p>
          </p:txBody>
        </p:sp>
      </p:grpSp>
      <p:sp>
        <p:nvSpPr>
          <p:cNvPr id="8" name="TextBox 8">
            <a:extLst>
              <a:ext uri="{FF2B5EF4-FFF2-40B4-BE49-F238E27FC236}">
                <a16:creationId xmlns:a16="http://schemas.microsoft.com/office/drawing/2014/main" id="{839FECB5-F658-6A1A-9319-2F2FDAC6C494}"/>
              </a:ext>
            </a:extLst>
          </p:cNvPr>
          <p:cNvSpPr txBox="1"/>
          <p:nvPr/>
        </p:nvSpPr>
        <p:spPr>
          <a:xfrm>
            <a:off x="1758820" y="1509684"/>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9" name="TextBox 9">
            <a:extLst>
              <a:ext uri="{FF2B5EF4-FFF2-40B4-BE49-F238E27FC236}">
                <a16:creationId xmlns:a16="http://schemas.microsoft.com/office/drawing/2014/main" id="{D8FFE2FA-7E37-7813-C611-3BDD15C4A2DF}"/>
              </a:ext>
            </a:extLst>
          </p:cNvPr>
          <p:cNvSpPr txBox="1"/>
          <p:nvPr/>
        </p:nvSpPr>
        <p:spPr>
          <a:xfrm>
            <a:off x="1849383" y="1883883"/>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08</a:t>
            </a:r>
          </a:p>
        </p:txBody>
      </p:sp>
      <p:grpSp>
        <p:nvGrpSpPr>
          <p:cNvPr id="10" name="Group 10">
            <a:extLst>
              <a:ext uri="{FF2B5EF4-FFF2-40B4-BE49-F238E27FC236}">
                <a16:creationId xmlns:a16="http://schemas.microsoft.com/office/drawing/2014/main" id="{15CB9A96-7B43-CC61-DFC5-6A4F6DC9A555}"/>
              </a:ext>
            </a:extLst>
          </p:cNvPr>
          <p:cNvGrpSpPr/>
          <p:nvPr/>
        </p:nvGrpSpPr>
        <p:grpSpPr>
          <a:xfrm>
            <a:off x="14518272" y="403441"/>
            <a:ext cx="3457708" cy="1614516"/>
            <a:chOff x="0" y="0"/>
            <a:chExt cx="4610278" cy="2152688"/>
          </a:xfrm>
        </p:grpSpPr>
        <p:sp>
          <p:nvSpPr>
            <p:cNvPr id="11" name="Freeform 11">
              <a:extLst>
                <a:ext uri="{FF2B5EF4-FFF2-40B4-BE49-F238E27FC236}">
                  <a16:creationId xmlns:a16="http://schemas.microsoft.com/office/drawing/2014/main" id="{500F6131-9E01-0FA0-A314-194FA3A04BBE}"/>
                </a:ext>
              </a:extLst>
            </p:cNvPr>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3"/>
              <a:stretch>
                <a:fillRect t="-59703" r="-1" b="-54463"/>
              </a:stretch>
            </a:blipFill>
          </p:spPr>
          <p:txBody>
            <a:bodyPr/>
            <a:lstStyle/>
            <a:p>
              <a:endParaRPr lang="en-EG"/>
            </a:p>
          </p:txBody>
        </p:sp>
      </p:grpSp>
      <p:graphicFrame>
        <p:nvGraphicFramePr>
          <p:cNvPr id="42" name="Diagram 41">
            <a:extLst>
              <a:ext uri="{FF2B5EF4-FFF2-40B4-BE49-F238E27FC236}">
                <a16:creationId xmlns:a16="http://schemas.microsoft.com/office/drawing/2014/main" id="{180E2932-94A5-1E23-058F-9D6DDB2260D6}"/>
              </a:ext>
            </a:extLst>
          </p:cNvPr>
          <p:cNvGraphicFramePr/>
          <p:nvPr>
            <p:extLst>
              <p:ext uri="{D42A27DB-BD31-4B8C-83A1-F6EECF244321}">
                <p14:modId xmlns:p14="http://schemas.microsoft.com/office/powerpoint/2010/main" val="2475995333"/>
              </p:ext>
            </p:extLst>
          </p:nvPr>
        </p:nvGraphicFramePr>
        <p:xfrm>
          <a:off x="1249661" y="3293931"/>
          <a:ext cx="15788678" cy="67586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extBox 13">
            <a:extLst>
              <a:ext uri="{FF2B5EF4-FFF2-40B4-BE49-F238E27FC236}">
                <a16:creationId xmlns:a16="http://schemas.microsoft.com/office/drawing/2014/main" id="{4E64BAD2-153C-9339-1F47-1D7769420B41}"/>
              </a:ext>
            </a:extLst>
          </p:cNvPr>
          <p:cNvSpPr txBox="1"/>
          <p:nvPr/>
        </p:nvSpPr>
        <p:spPr>
          <a:xfrm>
            <a:off x="3656135" y="2685294"/>
            <a:ext cx="14936298" cy="824778"/>
          </a:xfrm>
          <a:prstGeom prst="rect">
            <a:avLst/>
          </a:prstGeom>
          <a:noFill/>
        </p:spPr>
        <p:txBody>
          <a:bodyPr wrap="square">
            <a:spAutoFit/>
          </a:bodyPr>
          <a:lstStyle/>
          <a:p>
            <a:pPr marL="0" lvl="0" indent="0">
              <a:lnSpc>
                <a:spcPts val="2639"/>
              </a:lnSpc>
              <a:spcBef>
                <a:spcPct val="0"/>
              </a:spcBef>
            </a:pPr>
            <a:r>
              <a:rPr lang="en-US" sz="3600" b="1" u="none" strike="noStrike" dirty="0">
                <a:latin typeface="Tajawal"/>
                <a:ea typeface="Tajawal"/>
                <a:cs typeface="Tajawal"/>
                <a:sym typeface="Tajawal"/>
              </a:rPr>
              <a:t>The End-to-End Business Intelligence &amp; Analytics Workflow</a:t>
            </a:r>
          </a:p>
          <a:p>
            <a:pPr marL="0" lvl="0" indent="0">
              <a:lnSpc>
                <a:spcPts val="2639"/>
              </a:lnSpc>
              <a:spcBef>
                <a:spcPct val="0"/>
              </a:spcBef>
            </a:pPr>
            <a:endParaRPr lang="en-US" sz="3600" b="1" u="none" strike="noStrike" dirty="0">
              <a:latin typeface="Tajawal"/>
              <a:ea typeface="Tajawal"/>
              <a:cs typeface="Tajawal"/>
              <a:sym typeface="Tajawal"/>
            </a:endParaRPr>
          </a:p>
        </p:txBody>
      </p:sp>
      <p:sp>
        <p:nvSpPr>
          <p:cNvPr id="15" name="TextBox 14">
            <a:extLst>
              <a:ext uri="{FF2B5EF4-FFF2-40B4-BE49-F238E27FC236}">
                <a16:creationId xmlns:a16="http://schemas.microsoft.com/office/drawing/2014/main" id="{CA42F129-0C29-CD12-FC96-9AF3A158FCB8}"/>
              </a:ext>
            </a:extLst>
          </p:cNvPr>
          <p:cNvSpPr txBox="1"/>
          <p:nvPr/>
        </p:nvSpPr>
        <p:spPr>
          <a:xfrm>
            <a:off x="17559776" y="9867900"/>
            <a:ext cx="381000" cy="369332"/>
          </a:xfrm>
          <a:prstGeom prst="rect">
            <a:avLst/>
          </a:prstGeom>
          <a:noFill/>
        </p:spPr>
        <p:txBody>
          <a:bodyPr wrap="square" rtlCol="0">
            <a:spAutoFit/>
          </a:bodyPr>
          <a:lstStyle/>
          <a:p>
            <a:fld id="{1C176735-8790-2647-8A20-9BF96FB544F7}" type="slidenum">
              <a:rPr lang="en-EG" smtClean="0"/>
              <a:t>4</a:t>
            </a:fld>
            <a:endParaRPr lang="en-EG" dirty="0"/>
          </a:p>
        </p:txBody>
      </p:sp>
    </p:spTree>
    <p:extLst>
      <p:ext uri="{BB962C8B-B14F-4D97-AF65-F5344CB8AC3E}">
        <p14:creationId xmlns:p14="http://schemas.microsoft.com/office/powerpoint/2010/main" val="935334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5537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grpSp>
        <p:nvGrpSpPr>
          <p:cNvPr id="3" name="Group 3"/>
          <p:cNvGrpSpPr/>
          <p:nvPr/>
        </p:nvGrpSpPr>
        <p:grpSpPr>
          <a:xfrm>
            <a:off x="4210" y="0"/>
            <a:ext cx="8321526" cy="8360235"/>
            <a:chOff x="0" y="0"/>
            <a:chExt cx="11095368" cy="11146980"/>
          </a:xfrm>
        </p:grpSpPr>
        <p:sp>
          <p:nvSpPr>
            <p:cNvPr id="4" name="Freeform 4"/>
            <p:cNvSpPr/>
            <p:nvPr/>
          </p:nvSpPr>
          <p:spPr>
            <a:xfrm>
              <a:off x="0" y="0"/>
              <a:ext cx="11095355" cy="11146917"/>
            </a:xfrm>
            <a:custGeom>
              <a:avLst/>
              <a:gdLst/>
              <a:ahLst/>
              <a:cxnLst/>
              <a:rect l="l" t="t" r="r" b="b"/>
              <a:pathLst>
                <a:path w="11095355" h="11146917">
                  <a:moveTo>
                    <a:pt x="0" y="0"/>
                  </a:moveTo>
                  <a:lnTo>
                    <a:pt x="11095355" y="0"/>
                  </a:lnTo>
                  <a:lnTo>
                    <a:pt x="11095355" y="11146917"/>
                  </a:lnTo>
                  <a:lnTo>
                    <a:pt x="0" y="11146917"/>
                  </a:lnTo>
                  <a:lnTo>
                    <a:pt x="0" y="0"/>
                  </a:lnTo>
                  <a:close/>
                </a:path>
              </a:pathLst>
            </a:custGeom>
            <a:blipFill>
              <a:blip r:embed="rId3"/>
              <a:stretch>
                <a:fillRect l="-19298" r="-19298"/>
              </a:stretch>
            </a:blipFill>
          </p:spPr>
          <p:txBody>
            <a:bodyPr/>
            <a:lstStyle/>
            <a:p>
              <a:endParaRPr lang="en-EG"/>
            </a:p>
          </p:txBody>
        </p:sp>
      </p:grpSp>
      <p:grpSp>
        <p:nvGrpSpPr>
          <p:cNvPr id="5" name="Group 5"/>
          <p:cNvGrpSpPr/>
          <p:nvPr/>
        </p:nvGrpSpPr>
        <p:grpSpPr>
          <a:xfrm rot="5400000">
            <a:off x="-6258" y="6267"/>
            <a:ext cx="2698956" cy="2686431"/>
            <a:chOff x="0" y="0"/>
            <a:chExt cx="3598608" cy="3581908"/>
          </a:xfrm>
        </p:grpSpPr>
        <p:sp>
          <p:nvSpPr>
            <p:cNvPr id="6" name="Freeform 6"/>
            <p:cNvSpPr/>
            <p:nvPr/>
          </p:nvSpPr>
          <p:spPr>
            <a:xfrm>
              <a:off x="0" y="0"/>
              <a:ext cx="3598545" cy="3581908"/>
            </a:xfrm>
            <a:custGeom>
              <a:avLst/>
              <a:gdLst/>
              <a:ahLst/>
              <a:cxnLst/>
              <a:rect l="l" t="t" r="r" b="b"/>
              <a:pathLst>
                <a:path w="3598545" h="3581908">
                  <a:moveTo>
                    <a:pt x="0" y="3581908"/>
                  </a:moveTo>
                  <a:lnTo>
                    <a:pt x="0" y="0"/>
                  </a:lnTo>
                  <a:lnTo>
                    <a:pt x="3598545" y="3581908"/>
                  </a:lnTo>
                  <a:close/>
                </a:path>
              </a:pathLst>
            </a:custGeom>
            <a:solidFill>
              <a:srgbClr val="FFFFFF"/>
            </a:solidFill>
          </p:spPr>
          <p:txBody>
            <a:bodyPr/>
            <a:lstStyle/>
            <a:p>
              <a:endParaRPr lang="en-EG"/>
            </a:p>
          </p:txBody>
        </p:sp>
      </p:grpSp>
      <p:grpSp>
        <p:nvGrpSpPr>
          <p:cNvPr id="7" name="Group 7"/>
          <p:cNvGrpSpPr/>
          <p:nvPr/>
        </p:nvGrpSpPr>
        <p:grpSpPr>
          <a:xfrm rot="-5400000">
            <a:off x="-959729" y="6149235"/>
            <a:ext cx="8360226" cy="3715655"/>
            <a:chOff x="0" y="0"/>
            <a:chExt cx="11146968" cy="4954206"/>
          </a:xfrm>
        </p:grpSpPr>
        <p:sp>
          <p:nvSpPr>
            <p:cNvPr id="8" name="Freeform 8"/>
            <p:cNvSpPr/>
            <p:nvPr/>
          </p:nvSpPr>
          <p:spPr>
            <a:xfrm>
              <a:off x="0" y="0"/>
              <a:ext cx="11147044" cy="4954270"/>
            </a:xfrm>
            <a:custGeom>
              <a:avLst/>
              <a:gdLst/>
              <a:ahLst/>
              <a:cxnLst/>
              <a:rect l="l" t="t" r="r" b="b"/>
              <a:pathLst>
                <a:path w="11147044" h="4954270">
                  <a:moveTo>
                    <a:pt x="0" y="0"/>
                  </a:moveTo>
                  <a:lnTo>
                    <a:pt x="4977384" y="4954270"/>
                  </a:lnTo>
                  <a:lnTo>
                    <a:pt x="11147044" y="4954270"/>
                  </a:lnTo>
                  <a:lnTo>
                    <a:pt x="6169660" y="0"/>
                  </a:lnTo>
                  <a:close/>
                </a:path>
              </a:pathLst>
            </a:custGeom>
            <a:solidFill>
              <a:srgbClr val="669BBC">
                <a:alpha val="7059"/>
              </a:srgbClr>
            </a:solidFill>
          </p:spPr>
          <p:txBody>
            <a:bodyPr/>
            <a:lstStyle/>
            <a:p>
              <a:endParaRPr lang="en-EG"/>
            </a:p>
          </p:txBody>
        </p:sp>
      </p:grpSp>
      <p:sp>
        <p:nvSpPr>
          <p:cNvPr id="9" name="TextBox 9"/>
          <p:cNvSpPr txBox="1"/>
          <p:nvPr/>
        </p:nvSpPr>
        <p:spPr>
          <a:xfrm>
            <a:off x="7125329" y="2146097"/>
            <a:ext cx="5987967" cy="712441"/>
          </a:xfrm>
          <a:prstGeom prst="rect">
            <a:avLst/>
          </a:prstGeom>
        </p:spPr>
        <p:txBody>
          <a:bodyPr lIns="0" tIns="0" rIns="0" bIns="0" rtlCol="0" anchor="t">
            <a:spAutoFit/>
          </a:bodyPr>
          <a:lstStyle/>
          <a:p>
            <a:pPr algn="l">
              <a:lnSpc>
                <a:spcPts val="5040"/>
              </a:lnSpc>
            </a:pPr>
            <a:r>
              <a:rPr lang="en-US" sz="4200" b="1">
                <a:solidFill>
                  <a:srgbClr val="00B0F0"/>
                </a:solidFill>
                <a:latin typeface="Times New Roman Bold"/>
                <a:ea typeface="Times New Roman Bold"/>
                <a:cs typeface="Times New Roman Bold"/>
                <a:sym typeface="Times New Roman Bold"/>
              </a:rPr>
              <a:t>What we will cover</a:t>
            </a:r>
          </a:p>
        </p:txBody>
      </p:sp>
      <p:grpSp>
        <p:nvGrpSpPr>
          <p:cNvPr id="10" name="Group 10"/>
          <p:cNvGrpSpPr/>
          <p:nvPr/>
        </p:nvGrpSpPr>
        <p:grpSpPr>
          <a:xfrm>
            <a:off x="4726238" y="875167"/>
            <a:ext cx="9775374" cy="68580"/>
            <a:chOff x="0" y="0"/>
            <a:chExt cx="13033832" cy="91440"/>
          </a:xfrm>
        </p:grpSpPr>
        <p:sp>
          <p:nvSpPr>
            <p:cNvPr id="11" name="Freeform 11"/>
            <p:cNvSpPr/>
            <p:nvPr/>
          </p:nvSpPr>
          <p:spPr>
            <a:xfrm>
              <a:off x="0" y="0"/>
              <a:ext cx="13033883" cy="91440"/>
            </a:xfrm>
            <a:custGeom>
              <a:avLst/>
              <a:gdLst/>
              <a:ahLst/>
              <a:cxnLst/>
              <a:rect l="l" t="t" r="r" b="b"/>
              <a:pathLst>
                <a:path w="13033883" h="91440">
                  <a:moveTo>
                    <a:pt x="0" y="0"/>
                  </a:moveTo>
                  <a:lnTo>
                    <a:pt x="13033883" y="0"/>
                  </a:lnTo>
                  <a:lnTo>
                    <a:pt x="13033883" y="91440"/>
                  </a:lnTo>
                  <a:lnTo>
                    <a:pt x="0" y="91440"/>
                  </a:lnTo>
                  <a:close/>
                </a:path>
              </a:pathLst>
            </a:custGeom>
            <a:solidFill>
              <a:srgbClr val="000000"/>
            </a:solidFill>
          </p:spPr>
          <p:txBody>
            <a:bodyPr/>
            <a:lstStyle/>
            <a:p>
              <a:endParaRPr lang="en-EG"/>
            </a:p>
          </p:txBody>
        </p:sp>
      </p:grpSp>
      <p:sp>
        <p:nvSpPr>
          <p:cNvPr id="12" name="TextBox 12"/>
          <p:cNvSpPr txBox="1"/>
          <p:nvPr/>
        </p:nvSpPr>
        <p:spPr>
          <a:xfrm>
            <a:off x="8165363" y="3035857"/>
            <a:ext cx="9775413" cy="6568273"/>
          </a:xfrm>
          <a:prstGeom prst="rect">
            <a:avLst/>
          </a:prstGeom>
        </p:spPr>
        <p:txBody>
          <a:bodyPr wrap="square" lIns="0" tIns="0" rIns="0" bIns="0" rtlCol="0" anchor="t">
            <a:spAutoFit/>
          </a:bodyPr>
          <a:lstStyle/>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Executive Dashboard</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Sales Department</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Marketing Department</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Finance Department</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Human Resources</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Operations Department</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Customer Service</a:t>
            </a:r>
          </a:p>
          <a:p>
            <a:pPr marL="651510" lvl="1" indent="-325755" algn="l">
              <a:lnSpc>
                <a:spcPts val="6480"/>
              </a:lnSpc>
              <a:buAutoNum type="arabicPeriod"/>
            </a:pPr>
            <a:r>
              <a:rPr lang="en-US" sz="3600" dirty="0">
                <a:solidFill>
                  <a:srgbClr val="000000"/>
                </a:solidFill>
                <a:latin typeface="Times New Roman"/>
                <a:ea typeface="Times New Roman"/>
                <a:cs typeface="Times New Roman"/>
                <a:sym typeface="Times New Roman"/>
              </a:rPr>
              <a:t> Developing Business Acumen</a:t>
            </a:r>
          </a:p>
        </p:txBody>
      </p:sp>
      <p:sp>
        <p:nvSpPr>
          <p:cNvPr id="15" name="TextBox 15"/>
          <p:cNvSpPr txBox="1"/>
          <p:nvPr/>
        </p:nvSpPr>
        <p:spPr>
          <a:xfrm>
            <a:off x="5054660" y="2021100"/>
            <a:ext cx="1844240" cy="481613"/>
          </a:xfrm>
          <a:prstGeom prst="rect">
            <a:avLst/>
          </a:prstGeom>
        </p:spPr>
        <p:txBody>
          <a:bodyPr lIns="0" tIns="0" rIns="0" bIns="0" rtlCol="0" anchor="t">
            <a:spAutoFit/>
          </a:bodyPr>
          <a:lstStyle/>
          <a:p>
            <a:pPr algn="ctr">
              <a:lnSpc>
                <a:spcPts val="3240"/>
              </a:lnSpc>
            </a:pPr>
            <a:r>
              <a:rPr lang="en-US" sz="2700">
                <a:solidFill>
                  <a:srgbClr val="FFFFFF"/>
                </a:solidFill>
                <a:latin typeface="Times New Roman"/>
                <a:ea typeface="Times New Roman"/>
                <a:cs typeface="Times New Roman"/>
                <a:sym typeface="Times New Roman"/>
              </a:rPr>
              <a:t>Orientation</a:t>
            </a:r>
          </a:p>
        </p:txBody>
      </p:sp>
      <p:sp>
        <p:nvSpPr>
          <p:cNvPr id="16" name="TextBox 16"/>
          <p:cNvSpPr txBox="1"/>
          <p:nvPr/>
        </p:nvSpPr>
        <p:spPr>
          <a:xfrm>
            <a:off x="5169656" y="2426589"/>
            <a:ext cx="1604610" cy="481613"/>
          </a:xfrm>
          <a:prstGeom prst="rect">
            <a:avLst/>
          </a:prstGeom>
        </p:spPr>
        <p:txBody>
          <a:bodyPr lIns="0" tIns="0" rIns="0" bIns="0" rtlCol="0" anchor="t">
            <a:spAutoFit/>
          </a:bodyPr>
          <a:lstStyle/>
          <a:p>
            <a:pPr algn="ctr">
              <a:lnSpc>
                <a:spcPts val="3240"/>
              </a:lnSpc>
            </a:pPr>
            <a:r>
              <a:rPr lang="en-US" sz="2700" b="1">
                <a:solidFill>
                  <a:srgbClr val="FFFFFF"/>
                </a:solidFill>
                <a:latin typeface="Times New Roman Bold"/>
                <a:ea typeface="Times New Roman Bold"/>
                <a:cs typeface="Times New Roman Bold"/>
                <a:sym typeface="Times New Roman Bold"/>
              </a:rPr>
              <a:t>Lecture</a:t>
            </a:r>
          </a:p>
        </p:txBody>
      </p:sp>
      <p:grpSp>
        <p:nvGrpSpPr>
          <p:cNvPr id="17" name="Group 17"/>
          <p:cNvGrpSpPr/>
          <p:nvPr/>
        </p:nvGrpSpPr>
        <p:grpSpPr>
          <a:xfrm>
            <a:off x="14674501" y="89687"/>
            <a:ext cx="3457708" cy="1614516"/>
            <a:chOff x="0" y="0"/>
            <a:chExt cx="4610278" cy="2152688"/>
          </a:xfrm>
        </p:grpSpPr>
        <p:sp>
          <p:nvSpPr>
            <p:cNvPr id="18" name="Freeform 18"/>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4"/>
              <a:stretch>
                <a:fillRect t="-59703" r="-1" b="-54463"/>
              </a:stretch>
            </a:blipFill>
          </p:spPr>
          <p:txBody>
            <a:bodyPr/>
            <a:lstStyle/>
            <a:p>
              <a:endParaRPr lang="en-EG"/>
            </a:p>
          </p:txBody>
        </p:sp>
      </p:grpSp>
      <p:sp>
        <p:nvSpPr>
          <p:cNvPr id="36" name="Slide Number Placeholder 35">
            <a:extLst>
              <a:ext uri="{FF2B5EF4-FFF2-40B4-BE49-F238E27FC236}">
                <a16:creationId xmlns:a16="http://schemas.microsoft.com/office/drawing/2014/main" id="{9D64BE18-A566-9D37-24DB-C119C49BD9F9}"/>
              </a:ext>
            </a:extLst>
          </p:cNvPr>
          <p:cNvSpPr>
            <a:spLocks noGrp="1"/>
          </p:cNvSpPr>
          <p:nvPr>
            <p:ph type="sldNum" sz="quarter" idx="12"/>
          </p:nvPr>
        </p:nvSpPr>
        <p:spPr/>
        <p:txBody>
          <a:bodyPr/>
          <a:lstStyle/>
          <a:p>
            <a:fld id="{B6F15528-21DE-4FAA-801E-634DDDAF4B2B}" type="slidenum">
              <a:rPr lang="en-US" smtClean="0"/>
              <a:pPr/>
              <a:t>5</a:t>
            </a:fld>
            <a:endParaRPr lang="en-US"/>
          </a:p>
        </p:txBody>
      </p:sp>
      <p:sp>
        <p:nvSpPr>
          <p:cNvPr id="39" name="TextBox 38">
            <a:extLst>
              <a:ext uri="{FF2B5EF4-FFF2-40B4-BE49-F238E27FC236}">
                <a16:creationId xmlns:a16="http://schemas.microsoft.com/office/drawing/2014/main" id="{F67B0424-0C36-D8D6-A41C-03168008DC52}"/>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5</a:t>
            </a:fld>
            <a:endParaRPr lang="en-EG" dirty="0"/>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ABBAD-C6C7-22CA-E313-EF07D4459E8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1CFBEAA-77B2-925D-7AD5-5E78DF81DB62}"/>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E61ADA28-7F04-44C0-139F-A82694319B0A}"/>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783521E2-A1BC-4A4C-B4C3-CE5A5B696FE9}"/>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021F2FB9-6DAF-5078-573F-381BB25E584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C419004-1E21-CCF6-9A7A-39F2CB962537}"/>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FCFEB83-D773-C4FA-7FDE-DE9BFFC6D398}"/>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E32CF092-C622-E939-915B-11586F7207EB}"/>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0C50B5F0-6530-1E4C-4178-A2FDC7CE3953}"/>
              </a:ext>
            </a:extLst>
          </p:cNvPr>
          <p:cNvSpPr txBox="1"/>
          <p:nvPr/>
        </p:nvSpPr>
        <p:spPr>
          <a:xfrm>
            <a:off x="9452009" y="1410624"/>
            <a:ext cx="7137301" cy="1569660"/>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1. Executive Management</a:t>
            </a:r>
          </a:p>
          <a:p>
            <a:endParaRPr lang="en-US" sz="4800" b="1" dirty="0">
              <a:solidFill>
                <a:srgbClr val="00B0F0"/>
              </a:solidFill>
              <a:latin typeface="Times New Roman"/>
              <a:ea typeface="Times New Roman"/>
              <a:cs typeface="Times New Roman"/>
              <a:sym typeface="Times New Roman"/>
            </a:endParaRPr>
          </a:p>
        </p:txBody>
      </p:sp>
      <p:sp>
        <p:nvSpPr>
          <p:cNvPr id="42" name="TextBox 41">
            <a:extLst>
              <a:ext uri="{FF2B5EF4-FFF2-40B4-BE49-F238E27FC236}">
                <a16:creationId xmlns:a16="http://schemas.microsoft.com/office/drawing/2014/main" id="{E5D686A7-CF99-0244-08F8-875E427CF828}"/>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AB66E506-943A-BEB6-F282-AE9F717A38F1}"/>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C61188EC-ED24-E067-717C-10BD71CCAC6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080EF492-B703-5781-95D0-6081C641BEAF}"/>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6</a:t>
            </a:fld>
            <a:endParaRPr lang="en-EG" dirty="0"/>
          </a:p>
        </p:txBody>
      </p:sp>
    </p:spTree>
    <p:extLst>
      <p:ext uri="{BB962C8B-B14F-4D97-AF65-F5344CB8AC3E}">
        <p14:creationId xmlns:p14="http://schemas.microsoft.com/office/powerpoint/2010/main" val="4160677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5756D-840D-80CC-7D16-1435203080CD}"/>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55A9A822-83B9-44FC-3354-9053D8BA5964}"/>
              </a:ext>
            </a:extLst>
          </p:cNvPr>
          <p:cNvSpPr/>
          <p:nvPr/>
        </p:nvSpPr>
        <p:spPr>
          <a:xfrm>
            <a:off x="0"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7F5571D2-5B6C-A4D1-C7E1-E4A5B8FC7DA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3F25BFB5-D0FB-909F-D277-69476A2AC7D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7</a:t>
            </a:fld>
            <a:endParaRPr lang="en-EG" dirty="0"/>
          </a:p>
        </p:txBody>
      </p:sp>
      <p:sp>
        <p:nvSpPr>
          <p:cNvPr id="64" name="TextBox 5">
            <a:extLst>
              <a:ext uri="{FF2B5EF4-FFF2-40B4-BE49-F238E27FC236}">
                <a16:creationId xmlns:a16="http://schemas.microsoft.com/office/drawing/2014/main" id="{BDAB614B-5CA2-B074-7D2B-20B7FF5EFCFF}"/>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Executive Business Questions</a:t>
            </a:r>
          </a:p>
        </p:txBody>
      </p:sp>
      <p:pic>
        <p:nvPicPr>
          <p:cNvPr id="2" name="Picture 1" descr="image.png">
            <a:extLst>
              <a:ext uri="{FF2B5EF4-FFF2-40B4-BE49-F238E27FC236}">
                <a16:creationId xmlns:a16="http://schemas.microsoft.com/office/drawing/2014/main" id="{05F7B8D9-0FA6-1084-3435-7BFCEDB5C33E}"/>
              </a:ext>
            </a:extLst>
          </p:cNvPr>
          <p:cNvPicPr>
            <a:picLocks noChangeAspect="1"/>
          </p:cNvPicPr>
          <p:nvPr/>
        </p:nvPicPr>
        <p:blipFill>
          <a:blip r:embed="rId6"/>
          <a:stretch>
            <a:fillRect/>
          </a:stretch>
        </p:blipFill>
        <p:spPr>
          <a:xfrm>
            <a:off x="10248900" y="3764372"/>
            <a:ext cx="7200900" cy="4503328"/>
          </a:xfrm>
          <a:prstGeom prst="rect">
            <a:avLst/>
          </a:prstGeom>
        </p:spPr>
      </p:pic>
      <p:sp>
        <p:nvSpPr>
          <p:cNvPr id="6" name="TextBox 5">
            <a:extLst>
              <a:ext uri="{FF2B5EF4-FFF2-40B4-BE49-F238E27FC236}">
                <a16:creationId xmlns:a16="http://schemas.microsoft.com/office/drawing/2014/main" id="{78088415-9D89-3C01-6AE6-C341DBF5130A}"/>
              </a:ext>
            </a:extLst>
          </p:cNvPr>
          <p:cNvSpPr txBox="1"/>
          <p:nvPr/>
        </p:nvSpPr>
        <p:spPr>
          <a:xfrm>
            <a:off x="952499" y="2665619"/>
            <a:ext cx="7296147" cy="1872179"/>
          </a:xfrm>
          <a:prstGeom prst="rect">
            <a:avLst/>
          </a:prstGeom>
          <a:noFill/>
        </p:spPr>
        <p:txBody>
          <a:bodyPr wrap="square" lIns="0" tIns="0" rIns="0" bIns="0" anchor="t">
            <a:spAutoFit/>
          </a:bodyPr>
          <a:lstStyle/>
          <a:p>
            <a:pPr algn="l">
              <a:lnSpc>
                <a:spcPct val="150000"/>
              </a:lnSpc>
            </a:pPr>
            <a:r>
              <a:rPr sz="2800" b="0" i="0" u="none" dirty="0">
                <a:solidFill>
                  <a:srgbClr val="475569"/>
                </a:solidFill>
                <a:latin typeface="Plus Jakarta Sans"/>
              </a:rPr>
              <a:t>An effective executive dashboard must synthesize enterprise answers directly for core strategic questions:</a:t>
            </a:r>
          </a:p>
        </p:txBody>
      </p:sp>
      <p:sp>
        <p:nvSpPr>
          <p:cNvPr id="7" name="TextBox 6">
            <a:extLst>
              <a:ext uri="{FF2B5EF4-FFF2-40B4-BE49-F238E27FC236}">
                <a16:creationId xmlns:a16="http://schemas.microsoft.com/office/drawing/2014/main" id="{F09F445F-1FE5-D8F5-2F5E-C00A4A43134B}"/>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sz="2800" b="0" i="0" u="none" dirty="0">
                <a:solidFill>
                  <a:srgbClr val="0D9488"/>
                </a:solidFill>
                <a:latin typeface="Plus Jakarta Sans SemiBold"/>
              </a:rPr>
              <a:t>Dashboard Rule</a:t>
            </a:r>
            <a:endParaRPr sz="1350" b="0" i="0" u="none" dirty="0">
              <a:solidFill>
                <a:srgbClr val="0D9488"/>
              </a:solidFill>
              <a:latin typeface="Plus Jakarta Sans SemiBold"/>
            </a:endParaRPr>
          </a:p>
        </p:txBody>
      </p:sp>
      <p:sp>
        <p:nvSpPr>
          <p:cNvPr id="8" name="TextBox 7">
            <a:extLst>
              <a:ext uri="{FF2B5EF4-FFF2-40B4-BE49-F238E27FC236}">
                <a16:creationId xmlns:a16="http://schemas.microsoft.com/office/drawing/2014/main" id="{6DD8D8D4-F41D-8F7C-C459-525B4D68B0A4}"/>
              </a:ext>
            </a:extLst>
          </p:cNvPr>
          <p:cNvSpPr txBox="1"/>
          <p:nvPr/>
        </p:nvSpPr>
        <p:spPr>
          <a:xfrm>
            <a:off x="10843148" y="4855320"/>
            <a:ext cx="6474585" cy="2518510"/>
          </a:xfrm>
          <a:prstGeom prst="rect">
            <a:avLst/>
          </a:prstGeom>
          <a:noFill/>
        </p:spPr>
        <p:txBody>
          <a:bodyPr wrap="square" lIns="0" tIns="0" rIns="0" bIns="0" anchor="t">
            <a:spAutoFit/>
          </a:bodyPr>
          <a:lstStyle/>
          <a:p>
            <a:pPr algn="l">
              <a:lnSpc>
                <a:spcPct val="150000"/>
              </a:lnSpc>
            </a:pPr>
            <a:r>
              <a:rPr sz="2800" b="0" i="0" u="none" dirty="0">
                <a:solidFill>
                  <a:srgbClr val="475569"/>
                </a:solidFill>
                <a:latin typeface="Plus Jakarta Sans"/>
              </a:rPr>
              <a:t>Avoid operational micro-details. Focus heavily on summary insights, predictive variances, and automated smart text summaries.</a:t>
            </a:r>
          </a:p>
        </p:txBody>
      </p:sp>
      <p:sp>
        <p:nvSpPr>
          <p:cNvPr id="9" name="TextBox 8">
            <a:extLst>
              <a:ext uri="{FF2B5EF4-FFF2-40B4-BE49-F238E27FC236}">
                <a16:creationId xmlns:a16="http://schemas.microsoft.com/office/drawing/2014/main" id="{E69E08CA-A2AD-06EF-6543-B821C92ABCA2}"/>
              </a:ext>
            </a:extLst>
          </p:cNvPr>
          <p:cNvSpPr txBox="1"/>
          <p:nvPr/>
        </p:nvSpPr>
        <p:spPr>
          <a:xfrm>
            <a:off x="1181099" y="4778563"/>
            <a:ext cx="7581901" cy="1225848"/>
          </a:xfrm>
          <a:prstGeom prst="rect">
            <a:avLst/>
          </a:prstGeom>
          <a:noFill/>
        </p:spPr>
        <p:txBody>
          <a:bodyPr wrap="square" lIns="0" tIns="0" rIns="0" bIns="0" anchor="t">
            <a:spAutoFit/>
          </a:bodyPr>
          <a:lstStyle/>
          <a:p>
            <a:pPr algn="l">
              <a:lnSpc>
                <a:spcPct val="150000"/>
              </a:lnSpc>
            </a:pPr>
            <a:r>
              <a:rPr sz="2800" b="0" i="0" u="none" dirty="0">
                <a:solidFill>
                  <a:srgbClr val="0F172A"/>
                </a:solidFill>
                <a:latin typeface="Plus Jakarta Sans SemiBold"/>
              </a:rPr>
              <a:t>Strategic Alignment:</a:t>
            </a:r>
            <a:r>
              <a:rPr sz="2800" b="0" i="0" u="none" dirty="0">
                <a:solidFill>
                  <a:srgbClr val="475569"/>
                </a:solidFill>
                <a:latin typeface="Plus Jakarta Sans"/>
              </a:rPr>
              <a:t> Are local operations aligned to meet board-mandated profit goals?</a:t>
            </a:r>
          </a:p>
        </p:txBody>
      </p:sp>
      <p:sp>
        <p:nvSpPr>
          <p:cNvPr id="10" name="TextBox 9">
            <a:extLst>
              <a:ext uri="{FF2B5EF4-FFF2-40B4-BE49-F238E27FC236}">
                <a16:creationId xmlns:a16="http://schemas.microsoft.com/office/drawing/2014/main" id="{ADA6D6E5-BC59-9E05-280A-40672E609C33}"/>
              </a:ext>
            </a:extLst>
          </p:cNvPr>
          <p:cNvSpPr txBox="1"/>
          <p:nvPr/>
        </p:nvSpPr>
        <p:spPr>
          <a:xfrm>
            <a:off x="1181099" y="6352454"/>
            <a:ext cx="7835335" cy="1225848"/>
          </a:xfrm>
          <a:prstGeom prst="rect">
            <a:avLst/>
          </a:prstGeom>
          <a:noFill/>
        </p:spPr>
        <p:txBody>
          <a:bodyPr wrap="square" lIns="0" tIns="0" rIns="0" bIns="0" anchor="t">
            <a:spAutoFit/>
          </a:bodyPr>
          <a:lstStyle/>
          <a:p>
            <a:pPr algn="l">
              <a:lnSpc>
                <a:spcPct val="150000"/>
              </a:lnSpc>
            </a:pPr>
            <a:r>
              <a:rPr sz="2800" b="0" i="0" u="none" dirty="0">
                <a:solidFill>
                  <a:srgbClr val="0F172A"/>
                </a:solidFill>
                <a:latin typeface="Plus Jakarta Sans SemiBold"/>
              </a:rPr>
              <a:t>Variance Spotting:</a:t>
            </a:r>
            <a:r>
              <a:rPr sz="2800" b="0" i="0" u="none" dirty="0">
                <a:solidFill>
                  <a:srgbClr val="475569"/>
                </a:solidFill>
                <a:latin typeface="Plus Jakarta Sans"/>
              </a:rPr>
              <a:t> Which global regions are generating the highest profit efficiency?</a:t>
            </a:r>
          </a:p>
        </p:txBody>
      </p:sp>
      <p:sp>
        <p:nvSpPr>
          <p:cNvPr id="11" name="TextBox 10">
            <a:extLst>
              <a:ext uri="{FF2B5EF4-FFF2-40B4-BE49-F238E27FC236}">
                <a16:creationId xmlns:a16="http://schemas.microsoft.com/office/drawing/2014/main" id="{B7AA9AFD-47A0-C334-D8B5-DBDD9742DFAB}"/>
              </a:ext>
            </a:extLst>
          </p:cNvPr>
          <p:cNvSpPr txBox="1"/>
          <p:nvPr/>
        </p:nvSpPr>
        <p:spPr>
          <a:xfrm>
            <a:off x="1213757" y="7978963"/>
            <a:ext cx="7581900" cy="1225848"/>
          </a:xfrm>
          <a:prstGeom prst="rect">
            <a:avLst/>
          </a:prstGeom>
          <a:noFill/>
        </p:spPr>
        <p:txBody>
          <a:bodyPr wrap="square" lIns="0" tIns="0" rIns="0" bIns="0" anchor="t">
            <a:spAutoFit/>
          </a:bodyPr>
          <a:lstStyle/>
          <a:p>
            <a:pPr algn="l">
              <a:lnSpc>
                <a:spcPct val="150000"/>
              </a:lnSpc>
            </a:pPr>
            <a:r>
              <a:rPr sz="2800" b="0" i="0" u="none" dirty="0">
                <a:solidFill>
                  <a:srgbClr val="0F172A"/>
                </a:solidFill>
                <a:latin typeface="Plus Jakarta Sans SemiBold"/>
              </a:rPr>
              <a:t>Risk Abatement:</a:t>
            </a:r>
            <a:r>
              <a:rPr sz="2800" b="0" i="0" u="none" dirty="0">
                <a:solidFill>
                  <a:srgbClr val="475569"/>
                </a:solidFill>
                <a:latin typeface="Plus Jakarta Sans"/>
              </a:rPr>
              <a:t> Where are localized challenges accumulating across international markets?</a:t>
            </a:r>
          </a:p>
        </p:txBody>
      </p:sp>
      <p:pic>
        <p:nvPicPr>
          <p:cNvPr id="12" name="Picture 11" descr="image.png">
            <a:extLst>
              <a:ext uri="{FF2B5EF4-FFF2-40B4-BE49-F238E27FC236}">
                <a16:creationId xmlns:a16="http://schemas.microsoft.com/office/drawing/2014/main" id="{22051F1B-2D9E-93CC-0EA5-DE200CBEE63F}"/>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7AE3F0E3-65EF-1E88-59DF-2A9BBD952295}"/>
              </a:ext>
            </a:extLst>
          </p:cNvPr>
          <p:cNvSpPr txBox="1"/>
          <p:nvPr/>
        </p:nvSpPr>
        <p:spPr>
          <a:xfrm>
            <a:off x="952500" y="50216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675EFDB7-EC7E-2117-9D98-0085E039969E}"/>
              </a:ext>
            </a:extLst>
          </p:cNvPr>
          <p:cNvSpPr txBox="1"/>
          <p:nvPr/>
        </p:nvSpPr>
        <p:spPr>
          <a:xfrm>
            <a:off x="952500" y="6635761"/>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0C1B065C-C35B-18E1-E170-914050F4140D}"/>
              </a:ext>
            </a:extLst>
          </p:cNvPr>
          <p:cNvSpPr txBox="1"/>
          <p:nvPr/>
        </p:nvSpPr>
        <p:spPr>
          <a:xfrm>
            <a:off x="952500" y="81458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1404800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C6329-B24C-E5CD-889F-FB594C27713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385CEE3-F64D-B266-BBAC-5469EC41B5A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624FF2D7-53D1-59C8-B6E8-0E17BFDC4BC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ED700E2C-727D-1A2D-FDBD-E9883A1AFF82}"/>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8</a:t>
            </a:fld>
            <a:endParaRPr lang="en-EG" dirty="0"/>
          </a:p>
        </p:txBody>
      </p:sp>
      <p:sp>
        <p:nvSpPr>
          <p:cNvPr id="64" name="TextBox 5">
            <a:extLst>
              <a:ext uri="{FF2B5EF4-FFF2-40B4-BE49-F238E27FC236}">
                <a16:creationId xmlns:a16="http://schemas.microsoft.com/office/drawing/2014/main" id="{B4DF2AFE-E4F5-45F5-7D5E-7BA312E26EE7}"/>
              </a:ext>
            </a:extLst>
          </p:cNvPr>
          <p:cNvSpPr txBox="1"/>
          <p:nvPr/>
        </p:nvSpPr>
        <p:spPr>
          <a:xfrm>
            <a:off x="952500" y="721388"/>
            <a:ext cx="13565776"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Executive Dashboard: Core KPIs</a:t>
            </a:r>
          </a:p>
        </p:txBody>
      </p:sp>
      <p:pic>
        <p:nvPicPr>
          <p:cNvPr id="2" name="Google Shape;119;p15" descr="image.png">
            <a:extLst>
              <a:ext uri="{FF2B5EF4-FFF2-40B4-BE49-F238E27FC236}">
                <a16:creationId xmlns:a16="http://schemas.microsoft.com/office/drawing/2014/main" id="{EDEFD968-6643-4E91-15D3-CABA3D62D739}"/>
              </a:ext>
            </a:extLst>
          </p:cNvPr>
          <p:cNvPicPr preferRelativeResize="0"/>
          <p:nvPr/>
        </p:nvPicPr>
        <p:blipFill rotWithShape="1">
          <a:blip r:embed="rId5">
            <a:alphaModFix/>
          </a:blip>
          <a:srcRect/>
          <a:stretch/>
        </p:blipFill>
        <p:spPr>
          <a:xfrm>
            <a:off x="952500" y="3001747"/>
            <a:ext cx="7581900" cy="6763878"/>
          </a:xfrm>
          <a:prstGeom prst="rect">
            <a:avLst/>
          </a:prstGeom>
          <a:noFill/>
          <a:ln>
            <a:noFill/>
          </a:ln>
        </p:spPr>
      </p:pic>
      <p:pic>
        <p:nvPicPr>
          <p:cNvPr id="5" name="Google Shape;120;p15" descr="image.png">
            <a:extLst>
              <a:ext uri="{FF2B5EF4-FFF2-40B4-BE49-F238E27FC236}">
                <a16:creationId xmlns:a16="http://schemas.microsoft.com/office/drawing/2014/main" id="{57EF47E7-DA1C-21EA-70D0-F8D7DDE95FE8}"/>
              </a:ext>
            </a:extLst>
          </p:cNvPr>
          <p:cNvPicPr preferRelativeResize="0"/>
          <p:nvPr/>
        </p:nvPicPr>
        <p:blipFill rotWithShape="1">
          <a:blip r:embed="rId6"/>
          <a:srcRect/>
          <a:stretch/>
        </p:blipFill>
        <p:spPr>
          <a:xfrm>
            <a:off x="8781097" y="2954122"/>
            <a:ext cx="8259128" cy="6763878"/>
          </a:xfrm>
          <a:prstGeom prst="rect">
            <a:avLst/>
          </a:prstGeom>
        </p:spPr>
      </p:pic>
      <p:pic>
        <p:nvPicPr>
          <p:cNvPr id="6" name="Google Shape;125;p15" descr="image.png">
            <a:extLst>
              <a:ext uri="{FF2B5EF4-FFF2-40B4-BE49-F238E27FC236}">
                <a16:creationId xmlns:a16="http://schemas.microsoft.com/office/drawing/2014/main" id="{549469AE-40AA-29AB-EA5A-3AC3807B341C}"/>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19771D77-4CC9-D502-C737-C82CD06EA9AF}"/>
              </a:ext>
            </a:extLst>
          </p:cNvPr>
          <p:cNvSpPr txBox="1"/>
          <p:nvPr/>
        </p:nvSpPr>
        <p:spPr>
          <a:xfrm>
            <a:off x="1247775" y="4337477"/>
            <a:ext cx="7286625" cy="797078"/>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Core executive dashboard Purpose</a:t>
            </a:r>
            <a:endParaRPr dirty="0"/>
          </a:p>
        </p:txBody>
      </p:sp>
      <p:sp>
        <p:nvSpPr>
          <p:cNvPr id="8" name="Google Shape;127;p15">
            <a:extLst>
              <a:ext uri="{FF2B5EF4-FFF2-40B4-BE49-F238E27FC236}">
                <a16:creationId xmlns:a16="http://schemas.microsoft.com/office/drawing/2014/main" id="{D4AB32A5-F1B4-29D9-6258-A554D9E4B12A}"/>
              </a:ext>
            </a:extLst>
          </p:cNvPr>
          <p:cNvSpPr txBox="1"/>
          <p:nvPr/>
        </p:nvSpPr>
        <p:spPr>
          <a:xfrm>
            <a:off x="1247775" y="5148977"/>
            <a:ext cx="7286625" cy="4616648"/>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Provide senior executive management (CEO, CFO, Board of Directors) with a unified, high-level, and birds-eye perspective of corporate wellness.</a:t>
            </a:r>
          </a:p>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Ensures macroeconomic trends and cross-company targets are tracked in real-time.</a:t>
            </a:r>
          </a:p>
          <a:p>
            <a:pPr marL="0" marR="0" lvl="0" indent="0" algn="l" rtl="0">
              <a:lnSpc>
                <a:spcPct val="150000"/>
              </a:lnSpc>
              <a:spcBef>
                <a:spcPts val="0"/>
              </a:spcBef>
              <a:spcAft>
                <a:spcPts val="0"/>
              </a:spcAft>
              <a:buNone/>
            </a:pPr>
            <a:endParaRPr lang="en-US" sz="2800" dirty="0">
              <a:latin typeface="Alexandria"/>
              <a:cs typeface="Alexandria"/>
              <a:sym typeface="Inter SemiBold"/>
            </a:endParaRPr>
          </a:p>
          <a:p>
            <a:pPr marL="0" marR="0" lvl="0" indent="0" algn="l" rtl="0">
              <a:lnSpc>
                <a:spcPct val="150000"/>
              </a:lnSpc>
              <a:spcBef>
                <a:spcPts val="0"/>
              </a:spcBef>
              <a:spcAft>
                <a:spcPts val="0"/>
              </a:spcAft>
              <a:buNone/>
            </a:pPr>
            <a:endParaRPr lang="en-US" sz="2800" dirty="0">
              <a:latin typeface="Alexandria"/>
              <a:cs typeface="Alexandria"/>
              <a:sym typeface="Inter SemiBold"/>
            </a:endParaRPr>
          </a:p>
        </p:txBody>
      </p:sp>
      <p:pic>
        <p:nvPicPr>
          <p:cNvPr id="11" name="Google Shape;129;p15" descr="image.png">
            <a:extLst>
              <a:ext uri="{FF2B5EF4-FFF2-40B4-BE49-F238E27FC236}">
                <a16:creationId xmlns:a16="http://schemas.microsoft.com/office/drawing/2014/main" id="{2EDD8800-99B7-07B5-41F1-FA0F139D8789}"/>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2" name="Google Shape;130;p15">
            <a:extLst>
              <a:ext uri="{FF2B5EF4-FFF2-40B4-BE49-F238E27FC236}">
                <a16:creationId xmlns:a16="http://schemas.microsoft.com/office/drawing/2014/main" id="{712F9012-F5CC-F9B4-68B0-A99B9A3561A8}"/>
              </a:ext>
            </a:extLst>
          </p:cNvPr>
          <p:cNvSpPr txBox="1"/>
          <p:nvPr/>
        </p:nvSpPr>
        <p:spPr>
          <a:xfrm>
            <a:off x="9144000" y="4311889"/>
            <a:ext cx="6019800" cy="797078"/>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Critical Strategic KPIs</a:t>
            </a:r>
          </a:p>
          <a:p>
            <a:endParaRPr lang="en-US" dirty="0">
              <a:sym typeface="Plus Jakarta Sans SemiBold"/>
            </a:endParaRPr>
          </a:p>
        </p:txBody>
      </p:sp>
      <p:sp>
        <p:nvSpPr>
          <p:cNvPr id="13" name="Google Shape;131;p15">
            <a:extLst>
              <a:ext uri="{FF2B5EF4-FFF2-40B4-BE49-F238E27FC236}">
                <a16:creationId xmlns:a16="http://schemas.microsoft.com/office/drawing/2014/main" id="{DCFB74B2-FE6A-5513-E99F-C58A8F220055}"/>
              </a:ext>
            </a:extLst>
          </p:cNvPr>
          <p:cNvSpPr txBox="1"/>
          <p:nvPr/>
        </p:nvSpPr>
        <p:spPr>
          <a:xfrm>
            <a:off x="9144001" y="5120600"/>
            <a:ext cx="7620000" cy="4431983"/>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Gross Revenue &amp; Profit Margin ($): Absolute bottom-line health indicator.</a:t>
            </a:r>
          </a:p>
          <a:p>
            <a:pPr marL="457200" indent="-457200">
              <a:lnSpc>
                <a:spcPct val="150000"/>
              </a:lnSpc>
              <a:buFont typeface="Arial" panose="020B0604020202020204" pitchFamily="34" charset="0"/>
              <a:buChar char="•"/>
            </a:pPr>
            <a:r>
              <a:rPr lang="en-US" sz="2400" dirty="0">
                <a:latin typeface="Alexandria"/>
                <a:cs typeface="Alexandria"/>
              </a:rPr>
              <a:t>YoY Sales Growth: Measures expansion and market capture velocity.</a:t>
            </a:r>
          </a:p>
          <a:p>
            <a:pPr marL="457200" indent="-457200">
              <a:lnSpc>
                <a:spcPct val="150000"/>
              </a:lnSpc>
              <a:buFont typeface="Arial" panose="020B0604020202020204" pitchFamily="34" charset="0"/>
              <a:buChar char="•"/>
            </a:pPr>
            <a:r>
              <a:rPr lang="en-US" sz="2400" dirty="0">
                <a:latin typeface="Alexandria"/>
                <a:cs typeface="Alexandria"/>
              </a:rPr>
              <a:t>Operating Margin (%): Tracks localized business unit cost efficiency.</a:t>
            </a:r>
          </a:p>
          <a:p>
            <a:pPr marL="457200" indent="-457200">
              <a:lnSpc>
                <a:spcPct val="150000"/>
              </a:lnSpc>
              <a:buFont typeface="Arial" panose="020B0604020202020204" pitchFamily="34" charset="0"/>
              <a:buChar char="•"/>
            </a:pPr>
            <a:r>
              <a:rPr lang="en-US" sz="2400" dirty="0">
                <a:latin typeface="Alexandria"/>
                <a:cs typeface="Alexandria"/>
              </a:rPr>
              <a:t>Customer Satisfaction (CSAT/NPS): Strategic brand value.</a:t>
            </a:r>
          </a:p>
        </p:txBody>
      </p:sp>
      <p:pic>
        <p:nvPicPr>
          <p:cNvPr id="15" name="Google Shape;133;p15" descr="image.png">
            <a:extLst>
              <a:ext uri="{FF2B5EF4-FFF2-40B4-BE49-F238E27FC236}">
                <a16:creationId xmlns:a16="http://schemas.microsoft.com/office/drawing/2014/main" id="{723D5C34-9C7E-8C11-3B60-C6F37125DD54}"/>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5847AC89-BF58-A739-F4BA-7800BD92D859}"/>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1946889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63F6E-1F16-ED74-E11F-3EE61FBDF87B}"/>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599BA39-3E27-3833-94AF-EDE832E142BB}"/>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EFAD9A30-7566-AA3D-DC20-16D372919D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B8F27121-F044-64A8-64EC-2E3A0289C16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9</a:t>
            </a:fld>
            <a:endParaRPr lang="en-EG" dirty="0"/>
          </a:p>
        </p:txBody>
      </p:sp>
      <p:sp>
        <p:nvSpPr>
          <p:cNvPr id="64" name="TextBox 5">
            <a:extLst>
              <a:ext uri="{FF2B5EF4-FFF2-40B4-BE49-F238E27FC236}">
                <a16:creationId xmlns:a16="http://schemas.microsoft.com/office/drawing/2014/main" id="{DA32ECEE-2252-75AA-A271-A0CA186B04AF}"/>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Executive Visuals</a:t>
            </a:r>
          </a:p>
        </p:txBody>
      </p:sp>
      <p:pic>
        <p:nvPicPr>
          <p:cNvPr id="5" name="Picture 4" descr="image.png">
            <a:extLst>
              <a:ext uri="{FF2B5EF4-FFF2-40B4-BE49-F238E27FC236}">
                <a16:creationId xmlns:a16="http://schemas.microsoft.com/office/drawing/2014/main" id="{C2BF6454-961D-3FFE-41B1-DCE26D63FF4F}"/>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108282DE-C5A9-5E9F-21B8-382E8B0F7A80}"/>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D067C9E2-8F49-1808-1F08-BBC8DC95933C}"/>
              </a:ext>
            </a:extLst>
          </p:cNvPr>
          <p:cNvPicPr>
            <a:picLocks noChangeAspect="1"/>
          </p:cNvPicPr>
          <p:nvPr/>
        </p:nvPicPr>
        <p:blipFill>
          <a:blip r:embed="rId8"/>
          <a:stretch>
            <a:fillRect/>
          </a:stretch>
        </p:blipFill>
        <p:spPr>
          <a:xfrm>
            <a:off x="12623397" y="2858094"/>
            <a:ext cx="4754966" cy="5181005"/>
          </a:xfrm>
          <a:prstGeom prst="rect">
            <a:avLst/>
          </a:prstGeom>
        </p:spPr>
      </p:pic>
      <p:pic>
        <p:nvPicPr>
          <p:cNvPr id="10" name="Picture 9" descr="image.png">
            <a:extLst>
              <a:ext uri="{FF2B5EF4-FFF2-40B4-BE49-F238E27FC236}">
                <a16:creationId xmlns:a16="http://schemas.microsoft.com/office/drawing/2014/main" id="{DB4FC1D5-0A33-F9CD-11CB-7BF0F66DB417}"/>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5024E4CE-BF44-BB79-8C68-2776950124F3}"/>
              </a:ext>
            </a:extLst>
          </p:cNvPr>
          <p:cNvSpPr txBox="1"/>
          <p:nvPr/>
        </p:nvSpPr>
        <p:spPr>
          <a:xfrm>
            <a:off x="809625" y="4172257"/>
            <a:ext cx="3990975" cy="399533"/>
          </a:xfrm>
          <a:prstGeom prst="rect">
            <a:avLst/>
          </a:prstGeom>
          <a:noFill/>
        </p:spPr>
        <p:txBody>
          <a:bodyPr wrap="square" lIns="0" tIns="0" rIns="0" bIns="0" anchor="t">
            <a:spAutoFit/>
          </a:bodyPr>
          <a:lstStyle/>
          <a:p>
            <a:pPr>
              <a:lnSpc>
                <a:spcPts val="3079"/>
              </a:lnSpc>
              <a:spcBef>
                <a:spcPct val="0"/>
              </a:spcBef>
            </a:pPr>
            <a:r>
              <a:rPr sz="3200" dirty="0">
                <a:solidFill>
                  <a:srgbClr val="00ADEE"/>
                </a:solidFill>
                <a:latin typeface="Alexandria"/>
                <a:cs typeface="Alexandria"/>
              </a:rPr>
              <a:t>KPI Trend Cards</a:t>
            </a:r>
          </a:p>
        </p:txBody>
      </p:sp>
      <p:sp>
        <p:nvSpPr>
          <p:cNvPr id="13" name="TextBox 12">
            <a:extLst>
              <a:ext uri="{FF2B5EF4-FFF2-40B4-BE49-F238E27FC236}">
                <a16:creationId xmlns:a16="http://schemas.microsoft.com/office/drawing/2014/main" id="{B5166B13-8C4F-CB26-E3C6-C557ACFE747C}"/>
              </a:ext>
            </a:extLst>
          </p:cNvPr>
          <p:cNvSpPr txBox="1"/>
          <p:nvPr/>
        </p:nvSpPr>
        <p:spPr>
          <a:xfrm>
            <a:off x="847725" y="4977265"/>
            <a:ext cx="3079700" cy="2376035"/>
          </a:xfrm>
          <a:prstGeom prst="rect">
            <a:avLst/>
          </a:prstGeom>
          <a:noFill/>
        </p:spPr>
        <p:txBody>
          <a:bodyPr wrap="square" lIns="0" tIns="0" rIns="0" bIns="0" anchor="t">
            <a:spAutoFit/>
          </a:bodyPr>
          <a:lstStyle/>
          <a:p>
            <a:pPr algn="l">
              <a:lnSpc>
                <a:spcPct val="200000"/>
              </a:lnSpc>
            </a:pPr>
            <a:r>
              <a:rPr sz="2000" b="0" i="0" u="none" dirty="0">
                <a:solidFill>
                  <a:srgbClr val="475569"/>
                </a:solidFill>
                <a:latin typeface="Plus Jakarta Sans"/>
              </a:rPr>
              <a:t>Provide instant, color-coded snapshots of actual metrics compared against preset targets.</a:t>
            </a:r>
          </a:p>
        </p:txBody>
      </p:sp>
      <p:pic>
        <p:nvPicPr>
          <p:cNvPr id="14" name="Picture 13" descr="image.png">
            <a:extLst>
              <a:ext uri="{FF2B5EF4-FFF2-40B4-BE49-F238E27FC236}">
                <a16:creationId xmlns:a16="http://schemas.microsoft.com/office/drawing/2014/main" id="{20F3F7CE-47F1-49B1-2717-0EB526F5D45E}"/>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2ECE91F6-519A-6428-3C15-60C627CC8D55}"/>
              </a:ext>
            </a:extLst>
          </p:cNvPr>
          <p:cNvSpPr txBox="1"/>
          <p:nvPr/>
        </p:nvSpPr>
        <p:spPr>
          <a:xfrm>
            <a:off x="6835573" y="4094157"/>
            <a:ext cx="4105274" cy="492443"/>
          </a:xfrm>
          <a:prstGeom prst="rect">
            <a:avLst/>
          </a:prstGeom>
          <a:noFill/>
        </p:spPr>
        <p:txBody>
          <a:bodyPr wrap="square" lIns="0" tIns="0" rIns="0" bIns="0" anchor="t">
            <a:spAutoFit/>
          </a:bodyPr>
          <a:lstStyle/>
          <a:p>
            <a:pPr algn="l"/>
            <a:r>
              <a:rPr sz="3200" dirty="0">
                <a:solidFill>
                  <a:srgbClr val="00ADEE"/>
                </a:solidFill>
                <a:latin typeface="Alexandria"/>
                <a:cs typeface="Alexandria"/>
              </a:rPr>
              <a:t>Forecasting</a:t>
            </a:r>
            <a:r>
              <a:rPr sz="1350" b="0" i="0" u="none" dirty="0">
                <a:solidFill>
                  <a:srgbClr val="0F172A"/>
                </a:solidFill>
                <a:latin typeface="Plus Jakarta Sans SemiBold"/>
              </a:rPr>
              <a:t> </a:t>
            </a:r>
            <a:r>
              <a:rPr sz="3200" dirty="0">
                <a:solidFill>
                  <a:srgbClr val="00ADEE"/>
                </a:solidFill>
                <a:latin typeface="Alexandria"/>
                <a:cs typeface="Alexandria"/>
              </a:rPr>
              <a:t>Trends</a:t>
            </a:r>
          </a:p>
        </p:txBody>
      </p:sp>
      <p:sp>
        <p:nvSpPr>
          <p:cNvPr id="16" name="TextBox 15">
            <a:extLst>
              <a:ext uri="{FF2B5EF4-FFF2-40B4-BE49-F238E27FC236}">
                <a16:creationId xmlns:a16="http://schemas.microsoft.com/office/drawing/2014/main" id="{F695C0A6-2C31-C03C-695C-5CB4BF186EAB}"/>
              </a:ext>
            </a:extLst>
          </p:cNvPr>
          <p:cNvSpPr txBox="1"/>
          <p:nvPr/>
        </p:nvSpPr>
        <p:spPr>
          <a:xfrm>
            <a:off x="6873673" y="4977265"/>
            <a:ext cx="3079700" cy="2376035"/>
          </a:xfrm>
          <a:prstGeom prst="rect">
            <a:avLst/>
          </a:prstGeom>
          <a:noFill/>
        </p:spPr>
        <p:txBody>
          <a:bodyPr wrap="square" lIns="0" tIns="0" rIns="0" bIns="0" anchor="t">
            <a:spAutoFit/>
          </a:bodyPr>
          <a:lstStyle/>
          <a:p>
            <a:pPr algn="l">
              <a:lnSpc>
                <a:spcPct val="200000"/>
              </a:lnSpc>
            </a:pPr>
            <a:r>
              <a:rPr sz="2000" b="0" i="0" u="none" dirty="0">
                <a:solidFill>
                  <a:srgbClr val="475569"/>
                </a:solidFill>
                <a:latin typeface="Plus Jakarta Sans"/>
              </a:rPr>
              <a:t>Utilize historical data with line forecasting models to visualize upcoming quarter trajectories.</a:t>
            </a:r>
          </a:p>
        </p:txBody>
      </p:sp>
      <p:pic>
        <p:nvPicPr>
          <p:cNvPr id="17" name="Picture 16" descr="image.png">
            <a:extLst>
              <a:ext uri="{FF2B5EF4-FFF2-40B4-BE49-F238E27FC236}">
                <a16:creationId xmlns:a16="http://schemas.microsoft.com/office/drawing/2014/main" id="{640D9C00-C827-23AE-3F3A-CFAFBC75721A}"/>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AC95D818-3A92-08BC-53B3-A85B39115D60}"/>
              </a:ext>
            </a:extLst>
          </p:cNvPr>
          <p:cNvSpPr txBox="1"/>
          <p:nvPr/>
        </p:nvSpPr>
        <p:spPr>
          <a:xfrm>
            <a:off x="12861522" y="4094157"/>
            <a:ext cx="3233685" cy="492443"/>
          </a:xfrm>
          <a:prstGeom prst="rect">
            <a:avLst/>
          </a:prstGeom>
          <a:noFill/>
        </p:spPr>
        <p:txBody>
          <a:bodyPr wrap="square" lIns="0" tIns="0" rIns="0" bIns="0" anchor="t">
            <a:spAutoFit/>
          </a:bodyPr>
          <a:lstStyle/>
          <a:p>
            <a:pPr algn="l"/>
            <a:r>
              <a:rPr sz="3200" dirty="0">
                <a:solidFill>
                  <a:srgbClr val="00ADEE"/>
                </a:solidFill>
                <a:latin typeface="Alexandria"/>
                <a:cs typeface="Alexandria"/>
              </a:rPr>
              <a:t>Waterfall</a:t>
            </a:r>
            <a:r>
              <a:rPr sz="1350" b="0" i="0" u="none" dirty="0">
                <a:solidFill>
                  <a:srgbClr val="0F172A"/>
                </a:solidFill>
                <a:latin typeface="Plus Jakarta Sans SemiBold"/>
              </a:rPr>
              <a:t> </a:t>
            </a:r>
            <a:r>
              <a:rPr sz="3200" dirty="0">
                <a:solidFill>
                  <a:srgbClr val="00ADEE"/>
                </a:solidFill>
                <a:latin typeface="Alexandria"/>
                <a:cs typeface="Alexandria"/>
              </a:rPr>
              <a:t>Charts</a:t>
            </a:r>
          </a:p>
        </p:txBody>
      </p:sp>
      <p:sp>
        <p:nvSpPr>
          <p:cNvPr id="19" name="TextBox 18">
            <a:extLst>
              <a:ext uri="{FF2B5EF4-FFF2-40B4-BE49-F238E27FC236}">
                <a16:creationId xmlns:a16="http://schemas.microsoft.com/office/drawing/2014/main" id="{FD83F4FE-34AA-E005-6459-5D5E882936C7}"/>
              </a:ext>
            </a:extLst>
          </p:cNvPr>
          <p:cNvSpPr txBox="1"/>
          <p:nvPr/>
        </p:nvSpPr>
        <p:spPr>
          <a:xfrm>
            <a:off x="12899622" y="4977265"/>
            <a:ext cx="3079700" cy="2376035"/>
          </a:xfrm>
          <a:prstGeom prst="rect">
            <a:avLst/>
          </a:prstGeom>
          <a:noFill/>
        </p:spPr>
        <p:txBody>
          <a:bodyPr wrap="square" lIns="0" tIns="0" rIns="0" bIns="0" anchor="t">
            <a:spAutoFit/>
          </a:bodyPr>
          <a:lstStyle/>
          <a:p>
            <a:pPr algn="l">
              <a:lnSpc>
                <a:spcPct val="200000"/>
              </a:lnSpc>
            </a:pPr>
            <a:r>
              <a:rPr sz="2000" b="0" i="0" u="none" dirty="0">
                <a:solidFill>
                  <a:srgbClr val="475569"/>
                </a:solidFill>
                <a:latin typeface="Plus Jakarta Sans"/>
              </a:rPr>
              <a:t>Deconstruct the progressive margin drivers between previous totals and current margins.</a:t>
            </a:r>
          </a:p>
        </p:txBody>
      </p:sp>
      <p:pic>
        <p:nvPicPr>
          <p:cNvPr id="20" name="Picture 19" descr="image.png">
            <a:extLst>
              <a:ext uri="{FF2B5EF4-FFF2-40B4-BE49-F238E27FC236}">
                <a16:creationId xmlns:a16="http://schemas.microsoft.com/office/drawing/2014/main" id="{ABC56E3C-0842-227C-CBD5-A004D18A0422}"/>
              </a:ext>
            </a:extLst>
          </p:cNvPr>
          <p:cNvPicPr>
            <a:picLocks noChangeAspect="1"/>
          </p:cNvPicPr>
          <p:nvPr/>
        </p:nvPicPr>
        <p:blipFill>
          <a:blip r:embed="rId11"/>
          <a:stretch>
            <a:fillRect/>
          </a:stretch>
        </p:blipFill>
        <p:spPr>
          <a:xfrm>
            <a:off x="909637" y="3210519"/>
            <a:ext cx="512834" cy="445943"/>
          </a:xfrm>
          <a:prstGeom prst="rect">
            <a:avLst/>
          </a:prstGeom>
        </p:spPr>
      </p:pic>
      <p:pic>
        <p:nvPicPr>
          <p:cNvPr id="21" name="Picture 20" descr="image.png">
            <a:extLst>
              <a:ext uri="{FF2B5EF4-FFF2-40B4-BE49-F238E27FC236}">
                <a16:creationId xmlns:a16="http://schemas.microsoft.com/office/drawing/2014/main" id="{71EB6B51-95B5-337E-0EB4-46E0143922C4}"/>
              </a:ext>
            </a:extLst>
          </p:cNvPr>
          <p:cNvPicPr>
            <a:picLocks noChangeAspect="1"/>
          </p:cNvPicPr>
          <p:nvPr/>
        </p:nvPicPr>
        <p:blipFill>
          <a:blip r:embed="rId12"/>
          <a:stretch>
            <a:fillRect/>
          </a:stretch>
        </p:blipFill>
        <p:spPr>
          <a:xfrm>
            <a:off x="6949872" y="3210519"/>
            <a:ext cx="445943" cy="445943"/>
          </a:xfrm>
          <a:prstGeom prst="rect">
            <a:avLst/>
          </a:prstGeom>
        </p:spPr>
      </p:pic>
      <p:pic>
        <p:nvPicPr>
          <p:cNvPr id="22" name="Picture 21" descr="image.png">
            <a:extLst>
              <a:ext uri="{FF2B5EF4-FFF2-40B4-BE49-F238E27FC236}">
                <a16:creationId xmlns:a16="http://schemas.microsoft.com/office/drawing/2014/main" id="{EF7EC7C2-D591-4FD8-B4BE-1B5A61F1A443}"/>
              </a:ext>
            </a:extLst>
          </p:cNvPr>
          <p:cNvPicPr>
            <a:picLocks noChangeAspect="1"/>
          </p:cNvPicPr>
          <p:nvPr/>
        </p:nvPicPr>
        <p:blipFill>
          <a:blip r:embed="rId13"/>
          <a:stretch>
            <a:fillRect/>
          </a:stretch>
        </p:blipFill>
        <p:spPr>
          <a:xfrm>
            <a:off x="12975821" y="3210519"/>
            <a:ext cx="445943" cy="445943"/>
          </a:xfrm>
          <a:prstGeom prst="rect">
            <a:avLst/>
          </a:prstGeom>
        </p:spPr>
      </p:pic>
    </p:spTree>
    <p:custDataLst>
      <p:tags r:id="rId1"/>
    </p:custDataLst>
    <p:extLst>
      <p:ext uri="{BB962C8B-B14F-4D97-AF65-F5344CB8AC3E}">
        <p14:creationId xmlns:p14="http://schemas.microsoft.com/office/powerpoint/2010/main" val="4016571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51290-989B-1D12-0667-0F216DEE0D4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0B58523-7E4B-4D07-8449-F9A2C8988498}"/>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F0E9F8E3-C8C0-AE5B-6F59-1DEC1915E541}"/>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4E875E8E-4507-1A88-69C8-052B5E2EF54E}"/>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D451FA30-62E6-0388-2318-B7FD6FD5F0B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7CBB9AD5-AF06-7293-97EE-7C76FE215ABD}"/>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5B67EDC-B027-0ABF-C4EB-E3C34E60A9A8}"/>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85084DEA-558B-18D3-605D-6CBF8833F551}"/>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88400450-AA9A-2CA7-80A8-599CD76CE213}"/>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2. Sales Department</a:t>
            </a:r>
          </a:p>
        </p:txBody>
      </p:sp>
      <p:sp>
        <p:nvSpPr>
          <p:cNvPr id="42" name="TextBox 41">
            <a:extLst>
              <a:ext uri="{FF2B5EF4-FFF2-40B4-BE49-F238E27FC236}">
                <a16:creationId xmlns:a16="http://schemas.microsoft.com/office/drawing/2014/main" id="{C56F00B4-5F13-7E59-FF88-B99B7FF5622D}"/>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5D172243-214B-C8D7-23B5-6608639D7E70}"/>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6A79BA9-44F8-6C3D-7E22-E5630AC4051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E29E999D-BF18-1C4F-A303-7DD110C409C3}"/>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10</a:t>
            </a:fld>
            <a:endParaRPr lang="en-EG" dirty="0"/>
          </a:p>
        </p:txBody>
      </p:sp>
    </p:spTree>
    <p:extLst>
      <p:ext uri="{BB962C8B-B14F-4D97-AF65-F5344CB8AC3E}">
        <p14:creationId xmlns:p14="http://schemas.microsoft.com/office/powerpoint/2010/main" val="57734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844A8-519D-BCEB-51CE-8ECFDE995927}"/>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49013247-9DB9-B6B9-5D20-FD6DB62F831C}"/>
              </a:ext>
            </a:extLst>
          </p:cNvPr>
          <p:cNvSpPr/>
          <p:nvPr/>
        </p:nvSpPr>
        <p:spPr>
          <a:xfrm>
            <a:off x="0"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0ABFFCAA-ADE5-A37D-1E06-C13BF2E6643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76044F18-B84C-2143-F1FE-9ED5BA8B83E0}"/>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11</a:t>
            </a:fld>
            <a:endParaRPr lang="en-EG" dirty="0"/>
          </a:p>
        </p:txBody>
      </p:sp>
      <p:sp>
        <p:nvSpPr>
          <p:cNvPr id="64" name="TextBox 5">
            <a:extLst>
              <a:ext uri="{FF2B5EF4-FFF2-40B4-BE49-F238E27FC236}">
                <a16:creationId xmlns:a16="http://schemas.microsoft.com/office/drawing/2014/main" id="{6A264AAB-5181-DAF2-610E-FAD7EEA57B3A}"/>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Sales Department Key Questions</a:t>
            </a:r>
          </a:p>
        </p:txBody>
      </p:sp>
      <p:pic>
        <p:nvPicPr>
          <p:cNvPr id="2" name="Picture 1" descr="image.png">
            <a:extLst>
              <a:ext uri="{FF2B5EF4-FFF2-40B4-BE49-F238E27FC236}">
                <a16:creationId xmlns:a16="http://schemas.microsoft.com/office/drawing/2014/main" id="{41E1E013-6C01-F52A-44E8-CF07241EBC15}"/>
              </a:ext>
            </a:extLst>
          </p:cNvPr>
          <p:cNvPicPr>
            <a:picLocks noChangeAspect="1"/>
          </p:cNvPicPr>
          <p:nvPr/>
        </p:nvPicPr>
        <p:blipFill>
          <a:blip r:embed="rId6"/>
          <a:stretch>
            <a:fillRect/>
          </a:stretch>
        </p:blipFill>
        <p:spPr>
          <a:xfrm>
            <a:off x="10248900" y="3764372"/>
            <a:ext cx="7200900" cy="4503328"/>
          </a:xfrm>
          <a:prstGeom prst="rect">
            <a:avLst/>
          </a:prstGeom>
        </p:spPr>
      </p:pic>
      <p:sp>
        <p:nvSpPr>
          <p:cNvPr id="6" name="TextBox 5">
            <a:extLst>
              <a:ext uri="{FF2B5EF4-FFF2-40B4-BE49-F238E27FC236}">
                <a16:creationId xmlns:a16="http://schemas.microsoft.com/office/drawing/2014/main" id="{2E65494B-9AD3-26E3-AE54-FBB8EC14A90B}"/>
              </a:ext>
            </a:extLst>
          </p:cNvPr>
          <p:cNvSpPr txBox="1"/>
          <p:nvPr/>
        </p:nvSpPr>
        <p:spPr>
          <a:xfrm>
            <a:off x="952499" y="2665619"/>
            <a:ext cx="7296147" cy="1225848"/>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The Sales dashboard provides critical answers for managers to evaluate daily pipeline effectiveness:</a:t>
            </a:r>
          </a:p>
        </p:txBody>
      </p:sp>
      <p:sp>
        <p:nvSpPr>
          <p:cNvPr id="7" name="TextBox 6">
            <a:extLst>
              <a:ext uri="{FF2B5EF4-FFF2-40B4-BE49-F238E27FC236}">
                <a16:creationId xmlns:a16="http://schemas.microsoft.com/office/drawing/2014/main" id="{501252A2-5E75-3C97-878D-6FDA3C5AB451}"/>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lang="en-US" sz="2800" b="0" i="0" u="none" dirty="0">
                <a:solidFill>
                  <a:srgbClr val="0D9488"/>
                </a:solidFill>
                <a:latin typeface="Plus Jakarta Sans SemiBold"/>
              </a:rPr>
              <a:t>Pipeline Action Note</a:t>
            </a:r>
          </a:p>
        </p:txBody>
      </p:sp>
      <p:sp>
        <p:nvSpPr>
          <p:cNvPr id="8" name="TextBox 7">
            <a:extLst>
              <a:ext uri="{FF2B5EF4-FFF2-40B4-BE49-F238E27FC236}">
                <a16:creationId xmlns:a16="http://schemas.microsoft.com/office/drawing/2014/main" id="{7AFABE37-D6D3-35E1-DA71-E05CDC2D7127}"/>
              </a:ext>
            </a:extLst>
          </p:cNvPr>
          <p:cNvSpPr txBox="1"/>
          <p:nvPr/>
        </p:nvSpPr>
        <p:spPr>
          <a:xfrm>
            <a:off x="10843148" y="4855320"/>
            <a:ext cx="6474585" cy="2518510"/>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Correlating seasonal cycles and product movement velocity allows operations to match inventory levels directly with projected sales spikes.</a:t>
            </a:r>
          </a:p>
        </p:txBody>
      </p:sp>
      <p:sp>
        <p:nvSpPr>
          <p:cNvPr id="9" name="TextBox 8">
            <a:extLst>
              <a:ext uri="{FF2B5EF4-FFF2-40B4-BE49-F238E27FC236}">
                <a16:creationId xmlns:a16="http://schemas.microsoft.com/office/drawing/2014/main" id="{8693A367-05F1-7299-EE09-48D2AA4CD3DF}"/>
              </a:ext>
            </a:extLst>
          </p:cNvPr>
          <p:cNvSpPr txBox="1"/>
          <p:nvPr/>
        </p:nvSpPr>
        <p:spPr>
          <a:xfrm>
            <a:off x="1181099" y="4778563"/>
            <a:ext cx="7581901"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Product Mix: Which distinct product lines drive our biggest profit volume?</a:t>
            </a:r>
          </a:p>
        </p:txBody>
      </p:sp>
      <p:sp>
        <p:nvSpPr>
          <p:cNvPr id="10" name="TextBox 9">
            <a:extLst>
              <a:ext uri="{FF2B5EF4-FFF2-40B4-BE49-F238E27FC236}">
                <a16:creationId xmlns:a16="http://schemas.microsoft.com/office/drawing/2014/main" id="{392EAF38-32EE-339B-FA86-885EA393F927}"/>
              </a:ext>
            </a:extLst>
          </p:cNvPr>
          <p:cNvSpPr txBox="1"/>
          <p:nvPr/>
        </p:nvSpPr>
        <p:spPr>
          <a:xfrm>
            <a:off x="1181099" y="6352454"/>
            <a:ext cx="7835335"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Territory Analysis: Which regional territories require strategic support?</a:t>
            </a:r>
          </a:p>
        </p:txBody>
      </p:sp>
      <p:sp>
        <p:nvSpPr>
          <p:cNvPr id="11" name="TextBox 10">
            <a:extLst>
              <a:ext uri="{FF2B5EF4-FFF2-40B4-BE49-F238E27FC236}">
                <a16:creationId xmlns:a16="http://schemas.microsoft.com/office/drawing/2014/main" id="{BD7DEDE2-5E2F-EFA0-372F-60CBA2602FBF}"/>
              </a:ext>
            </a:extLst>
          </p:cNvPr>
          <p:cNvSpPr txBox="1"/>
          <p:nvPr/>
        </p:nvSpPr>
        <p:spPr>
          <a:xfrm>
            <a:off x="1213757" y="7978963"/>
            <a:ext cx="7581900"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Client Risk: Are we over-reliant on a small cluster of high-value accounts?</a:t>
            </a:r>
          </a:p>
        </p:txBody>
      </p:sp>
      <p:pic>
        <p:nvPicPr>
          <p:cNvPr id="12" name="Picture 11" descr="image.png">
            <a:extLst>
              <a:ext uri="{FF2B5EF4-FFF2-40B4-BE49-F238E27FC236}">
                <a16:creationId xmlns:a16="http://schemas.microsoft.com/office/drawing/2014/main" id="{6855E413-7CB4-3EE9-523E-BA5F4B2109C5}"/>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03265C33-ACE1-76BE-EFB2-A3D101967C53}"/>
              </a:ext>
            </a:extLst>
          </p:cNvPr>
          <p:cNvSpPr txBox="1"/>
          <p:nvPr/>
        </p:nvSpPr>
        <p:spPr>
          <a:xfrm>
            <a:off x="952500" y="50216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2EA21C26-0891-43BC-6516-D1AA6CABF9F7}"/>
              </a:ext>
            </a:extLst>
          </p:cNvPr>
          <p:cNvSpPr txBox="1"/>
          <p:nvPr/>
        </p:nvSpPr>
        <p:spPr>
          <a:xfrm>
            <a:off x="952500" y="6635761"/>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0BA74458-D3EC-C9C0-4CB9-22A6435F96B0}"/>
              </a:ext>
            </a:extLst>
          </p:cNvPr>
          <p:cNvSpPr txBox="1"/>
          <p:nvPr/>
        </p:nvSpPr>
        <p:spPr>
          <a:xfrm>
            <a:off x="952500" y="81458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6657858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B79AD-C019-9621-902B-A816DAA240AD}"/>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4F534625-6EA1-4293-DACF-EEC06A8BCA7B}"/>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2A4755CA-3281-A2E6-ADA6-DA464DA3D76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6ADB119B-8282-7F58-FD34-1362E8FEB94E}"/>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12</a:t>
            </a:fld>
            <a:endParaRPr lang="en-EG" dirty="0"/>
          </a:p>
        </p:txBody>
      </p:sp>
      <p:sp>
        <p:nvSpPr>
          <p:cNvPr id="64" name="TextBox 5">
            <a:extLst>
              <a:ext uri="{FF2B5EF4-FFF2-40B4-BE49-F238E27FC236}">
                <a16:creationId xmlns:a16="http://schemas.microsoft.com/office/drawing/2014/main" id="{2B879065-0EA2-ED1C-A456-2BBC95DB9B38}"/>
              </a:ext>
            </a:extLst>
          </p:cNvPr>
          <p:cNvSpPr txBox="1"/>
          <p:nvPr/>
        </p:nvSpPr>
        <p:spPr>
          <a:xfrm>
            <a:off x="952500" y="721388"/>
            <a:ext cx="13565776"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Sales Dashboard Purpose &amp; KPIs</a:t>
            </a:r>
          </a:p>
        </p:txBody>
      </p:sp>
      <p:pic>
        <p:nvPicPr>
          <p:cNvPr id="2" name="Google Shape;119;p15" descr="image.png">
            <a:extLst>
              <a:ext uri="{FF2B5EF4-FFF2-40B4-BE49-F238E27FC236}">
                <a16:creationId xmlns:a16="http://schemas.microsoft.com/office/drawing/2014/main" id="{12C4DC22-5BEB-9E9B-AB8C-175F413AE5F8}"/>
              </a:ext>
            </a:extLst>
          </p:cNvPr>
          <p:cNvPicPr preferRelativeResize="0"/>
          <p:nvPr/>
        </p:nvPicPr>
        <p:blipFill rotWithShape="1">
          <a:blip r:embed="rId5">
            <a:alphaModFix/>
          </a:blip>
          <a:srcRect/>
          <a:stretch/>
        </p:blipFill>
        <p:spPr>
          <a:xfrm>
            <a:off x="952500" y="3001747"/>
            <a:ext cx="7581900" cy="6763878"/>
          </a:xfrm>
          <a:prstGeom prst="rect">
            <a:avLst/>
          </a:prstGeom>
          <a:noFill/>
          <a:ln>
            <a:noFill/>
          </a:ln>
        </p:spPr>
      </p:pic>
      <p:pic>
        <p:nvPicPr>
          <p:cNvPr id="5" name="Google Shape;120;p15" descr="image.png">
            <a:extLst>
              <a:ext uri="{FF2B5EF4-FFF2-40B4-BE49-F238E27FC236}">
                <a16:creationId xmlns:a16="http://schemas.microsoft.com/office/drawing/2014/main" id="{8E86CB90-4C61-F2DC-7F28-3BC83D4A6C6B}"/>
              </a:ext>
            </a:extLst>
          </p:cNvPr>
          <p:cNvPicPr preferRelativeResize="0"/>
          <p:nvPr/>
        </p:nvPicPr>
        <p:blipFill rotWithShape="1">
          <a:blip r:embed="rId6"/>
          <a:srcRect/>
          <a:stretch/>
        </p:blipFill>
        <p:spPr>
          <a:xfrm>
            <a:off x="8781097" y="2954122"/>
            <a:ext cx="8259128" cy="6763878"/>
          </a:xfrm>
          <a:prstGeom prst="rect">
            <a:avLst/>
          </a:prstGeom>
        </p:spPr>
      </p:pic>
      <p:pic>
        <p:nvPicPr>
          <p:cNvPr id="6" name="Google Shape;125;p15" descr="image.png">
            <a:extLst>
              <a:ext uri="{FF2B5EF4-FFF2-40B4-BE49-F238E27FC236}">
                <a16:creationId xmlns:a16="http://schemas.microsoft.com/office/drawing/2014/main" id="{13B47E84-23FB-8BC8-2727-A121E1C2F71D}"/>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806112F9-E714-9C4C-EDF4-00CC853C3DCB}"/>
              </a:ext>
            </a:extLst>
          </p:cNvPr>
          <p:cNvSpPr txBox="1"/>
          <p:nvPr/>
        </p:nvSpPr>
        <p:spPr>
          <a:xfrm>
            <a:off x="1247775" y="4337477"/>
            <a:ext cx="5686425"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Core Sales Objective</a:t>
            </a:r>
          </a:p>
        </p:txBody>
      </p:sp>
      <p:sp>
        <p:nvSpPr>
          <p:cNvPr id="8" name="Google Shape;127;p15">
            <a:extLst>
              <a:ext uri="{FF2B5EF4-FFF2-40B4-BE49-F238E27FC236}">
                <a16:creationId xmlns:a16="http://schemas.microsoft.com/office/drawing/2014/main" id="{221A3005-C8EF-2461-CF2B-91207A933B0C}"/>
              </a:ext>
            </a:extLst>
          </p:cNvPr>
          <p:cNvSpPr txBox="1"/>
          <p:nvPr/>
        </p:nvSpPr>
        <p:spPr>
          <a:xfrm>
            <a:off x="1247775" y="5148977"/>
            <a:ext cx="7286625" cy="3970318"/>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Track regional pipeline movements, optimize salesperson close times, monitor product volume curves, and maximize cash inflows.</a:t>
            </a:r>
          </a:p>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Focus: Translating raw pipelines into reliable strategic forecasts.</a:t>
            </a:r>
            <a:endParaRPr lang="en-US" sz="2800" dirty="0">
              <a:latin typeface="Alexandria"/>
              <a:cs typeface="Alexandria"/>
              <a:sym typeface="Inter SemiBold"/>
            </a:endParaRPr>
          </a:p>
          <a:p>
            <a:pPr marL="0" marR="0" lvl="0" indent="0" algn="l" rtl="0">
              <a:lnSpc>
                <a:spcPct val="150000"/>
              </a:lnSpc>
              <a:spcBef>
                <a:spcPts val="0"/>
              </a:spcBef>
              <a:spcAft>
                <a:spcPts val="0"/>
              </a:spcAft>
              <a:buNone/>
            </a:pPr>
            <a:endParaRPr lang="en-US" sz="2800" dirty="0">
              <a:latin typeface="Alexandria"/>
              <a:cs typeface="Alexandria"/>
              <a:sym typeface="Inter SemiBold"/>
            </a:endParaRPr>
          </a:p>
        </p:txBody>
      </p:sp>
      <p:pic>
        <p:nvPicPr>
          <p:cNvPr id="11" name="Google Shape;129;p15" descr="image.png">
            <a:extLst>
              <a:ext uri="{FF2B5EF4-FFF2-40B4-BE49-F238E27FC236}">
                <a16:creationId xmlns:a16="http://schemas.microsoft.com/office/drawing/2014/main" id="{838436AA-02BE-88F2-9D14-015EBD1B8E3F}"/>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3" name="Google Shape;131;p15">
            <a:extLst>
              <a:ext uri="{FF2B5EF4-FFF2-40B4-BE49-F238E27FC236}">
                <a16:creationId xmlns:a16="http://schemas.microsoft.com/office/drawing/2014/main" id="{2A3132F5-A3D8-E4D8-BA74-532ED7ED1357}"/>
              </a:ext>
            </a:extLst>
          </p:cNvPr>
          <p:cNvSpPr txBox="1"/>
          <p:nvPr/>
        </p:nvSpPr>
        <p:spPr>
          <a:xfrm>
            <a:off x="9144001" y="5120600"/>
            <a:ext cx="7620000" cy="4431983"/>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Total Sales Volume ($): Total revenue generated.</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Average Order Value (AOV): Unit spend per basket.</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Top-N Clients: Accounts highlighting key partner dependency.</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SKU Performance Velocity: Inventory movement rates.</a:t>
            </a:r>
          </a:p>
        </p:txBody>
      </p:sp>
      <p:sp>
        <p:nvSpPr>
          <p:cNvPr id="12" name="Google Shape;130;p15">
            <a:extLst>
              <a:ext uri="{FF2B5EF4-FFF2-40B4-BE49-F238E27FC236}">
                <a16:creationId xmlns:a16="http://schemas.microsoft.com/office/drawing/2014/main" id="{8B64E7BB-56DE-592C-7673-0ABA0D4D070E}"/>
              </a:ext>
            </a:extLst>
          </p:cNvPr>
          <p:cNvSpPr txBox="1"/>
          <p:nvPr/>
        </p:nvSpPr>
        <p:spPr>
          <a:xfrm>
            <a:off x="9144000" y="4311889"/>
            <a:ext cx="6019800" cy="797078"/>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Key Sales Metrics</a:t>
            </a:r>
          </a:p>
          <a:p>
            <a:endParaRPr lang="en-US" dirty="0">
              <a:sym typeface="Plus Jakarta Sans SemiBold"/>
            </a:endParaRPr>
          </a:p>
        </p:txBody>
      </p:sp>
      <p:pic>
        <p:nvPicPr>
          <p:cNvPr id="15" name="Google Shape;133;p15" descr="image.png">
            <a:extLst>
              <a:ext uri="{FF2B5EF4-FFF2-40B4-BE49-F238E27FC236}">
                <a16:creationId xmlns:a16="http://schemas.microsoft.com/office/drawing/2014/main" id="{2C5B8AE2-786D-7824-E25B-1E222AD04661}"/>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DA4BD9D3-6A99-A22C-78FE-5EDF60DF68B4}"/>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2721613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FC0A3-6997-FB0C-8DF7-8406142F370F}"/>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CECC2231-F603-0EFA-6313-7222FFDE54A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D797B804-32A7-8D6E-1DB1-E46727C9833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3EA9D4D3-BB9E-1B1F-A036-BF800939BA19}"/>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13</a:t>
            </a:fld>
            <a:endParaRPr lang="en-EG" dirty="0"/>
          </a:p>
        </p:txBody>
      </p:sp>
      <p:sp>
        <p:nvSpPr>
          <p:cNvPr id="64" name="TextBox 5">
            <a:extLst>
              <a:ext uri="{FF2B5EF4-FFF2-40B4-BE49-F238E27FC236}">
                <a16:creationId xmlns:a16="http://schemas.microsoft.com/office/drawing/2014/main" id="{D3507C50-E560-0184-02C4-B30E53FDD10D}"/>
              </a:ext>
            </a:extLst>
          </p:cNvPr>
          <p:cNvSpPr txBox="1"/>
          <p:nvPr/>
        </p:nvSpPr>
        <p:spPr>
          <a:xfrm>
            <a:off x="952500" y="721388"/>
            <a:ext cx="11430000" cy="159017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Sales Visuals &amp; Analytics</a:t>
            </a:r>
          </a:p>
        </p:txBody>
      </p:sp>
      <p:pic>
        <p:nvPicPr>
          <p:cNvPr id="5" name="Picture 4" descr="image.png">
            <a:extLst>
              <a:ext uri="{FF2B5EF4-FFF2-40B4-BE49-F238E27FC236}">
                <a16:creationId xmlns:a16="http://schemas.microsoft.com/office/drawing/2014/main" id="{B6CD7FC4-C613-0D34-5DC1-A084ABEED43C}"/>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D1B180A4-A893-06C0-8051-49920187818E}"/>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885DB784-D3A9-9078-D1AE-101CA9C02C68}"/>
              </a:ext>
            </a:extLst>
          </p:cNvPr>
          <p:cNvPicPr>
            <a:picLocks noChangeAspect="1"/>
          </p:cNvPicPr>
          <p:nvPr/>
        </p:nvPicPr>
        <p:blipFill>
          <a:blip r:embed="rId8"/>
          <a:stretch>
            <a:fillRect/>
          </a:stretch>
        </p:blipFill>
        <p:spPr>
          <a:xfrm>
            <a:off x="12623397" y="2858094"/>
            <a:ext cx="4754966" cy="5181005"/>
          </a:xfrm>
          <a:prstGeom prst="rect">
            <a:avLst/>
          </a:prstGeom>
        </p:spPr>
      </p:pic>
      <p:pic>
        <p:nvPicPr>
          <p:cNvPr id="10" name="Picture 9" descr="image.png">
            <a:extLst>
              <a:ext uri="{FF2B5EF4-FFF2-40B4-BE49-F238E27FC236}">
                <a16:creationId xmlns:a16="http://schemas.microsoft.com/office/drawing/2014/main" id="{F172DEBC-7BF6-1F08-7656-C9E080163B0E}"/>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D24692A9-0383-94B0-67BF-B0CB1D1E4DBF}"/>
              </a:ext>
            </a:extLst>
          </p:cNvPr>
          <p:cNvSpPr txBox="1"/>
          <p:nvPr/>
        </p:nvSpPr>
        <p:spPr>
          <a:xfrm>
            <a:off x="809625" y="4172257"/>
            <a:ext cx="4388782" cy="797078"/>
          </a:xfrm>
          <a:prstGeom prst="rect">
            <a:avLst/>
          </a:prstGeom>
          <a:noFill/>
        </p:spPr>
        <p:txBody>
          <a:bodyPr wrap="square" lIns="0" tIns="0" rIns="0" bIns="0" anchor="t">
            <a:spAutoFit/>
          </a:bodyPr>
          <a:lstStyle/>
          <a:p>
            <a:pPr>
              <a:lnSpc>
                <a:spcPts val="3079"/>
              </a:lnSpc>
              <a:spcBef>
                <a:spcPct val="0"/>
              </a:spcBef>
            </a:pPr>
            <a:r>
              <a:rPr lang="en-US" sz="3200" dirty="0">
                <a:solidFill>
                  <a:srgbClr val="00ADEE"/>
                </a:solidFill>
                <a:latin typeface="Alexandria"/>
                <a:cs typeface="Alexandria"/>
              </a:rPr>
              <a:t>Clustered Bar Charts</a:t>
            </a:r>
          </a:p>
          <a:p>
            <a:pPr>
              <a:lnSpc>
                <a:spcPts val="3079"/>
              </a:lnSpc>
              <a:spcBef>
                <a:spcPct val="0"/>
              </a:spcBef>
            </a:pPr>
            <a:endParaRPr lang="en-US" sz="3200" dirty="0">
              <a:solidFill>
                <a:srgbClr val="00ADEE"/>
              </a:solidFill>
              <a:latin typeface="Alexandria"/>
              <a:cs typeface="Alexandria"/>
            </a:endParaRPr>
          </a:p>
        </p:txBody>
      </p:sp>
      <p:sp>
        <p:nvSpPr>
          <p:cNvPr id="13" name="TextBox 12">
            <a:extLst>
              <a:ext uri="{FF2B5EF4-FFF2-40B4-BE49-F238E27FC236}">
                <a16:creationId xmlns:a16="http://schemas.microsoft.com/office/drawing/2014/main" id="{00FA8C49-81B8-FB8D-9934-FBD2B22E8F69}"/>
              </a:ext>
            </a:extLst>
          </p:cNvPr>
          <p:cNvSpPr txBox="1"/>
          <p:nvPr/>
        </p:nvSpPr>
        <p:spPr>
          <a:xfrm>
            <a:off x="847724" y="4977265"/>
            <a:ext cx="4105275"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Compare performance directly across individual sales reps, categories, or regions.</a:t>
            </a:r>
          </a:p>
        </p:txBody>
      </p:sp>
      <p:pic>
        <p:nvPicPr>
          <p:cNvPr id="14" name="Picture 13" descr="image.png">
            <a:extLst>
              <a:ext uri="{FF2B5EF4-FFF2-40B4-BE49-F238E27FC236}">
                <a16:creationId xmlns:a16="http://schemas.microsoft.com/office/drawing/2014/main" id="{FDBFB28C-3F64-89D6-6737-748E03C74344}"/>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2D300F97-3D13-6593-7361-308BB73A5E16}"/>
              </a:ext>
            </a:extLst>
          </p:cNvPr>
          <p:cNvSpPr txBox="1"/>
          <p:nvPr/>
        </p:nvSpPr>
        <p:spPr>
          <a:xfrm>
            <a:off x="6835573" y="4094157"/>
            <a:ext cx="4105274"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Top-N Client Lists</a:t>
            </a:r>
          </a:p>
          <a:p>
            <a:pPr algn="l"/>
            <a:endParaRPr lang="en-US" sz="3200" dirty="0">
              <a:solidFill>
                <a:srgbClr val="00ADEE"/>
              </a:solidFill>
              <a:latin typeface="Alexandria"/>
              <a:cs typeface="Alexandria"/>
            </a:endParaRPr>
          </a:p>
        </p:txBody>
      </p:sp>
      <p:sp>
        <p:nvSpPr>
          <p:cNvPr id="16" name="TextBox 15">
            <a:extLst>
              <a:ext uri="{FF2B5EF4-FFF2-40B4-BE49-F238E27FC236}">
                <a16:creationId xmlns:a16="http://schemas.microsoft.com/office/drawing/2014/main" id="{B315E1FD-FA07-0A4D-8835-E2AAF9FCA438}"/>
              </a:ext>
            </a:extLst>
          </p:cNvPr>
          <p:cNvSpPr txBox="1"/>
          <p:nvPr/>
        </p:nvSpPr>
        <p:spPr>
          <a:xfrm>
            <a:off x="6873672" y="4977265"/>
            <a:ext cx="3718127"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Filter customer matrices dynamically to isolate your highest-grossing corporate accounts.</a:t>
            </a:r>
          </a:p>
        </p:txBody>
      </p:sp>
      <p:pic>
        <p:nvPicPr>
          <p:cNvPr id="17" name="Picture 16" descr="image.png">
            <a:extLst>
              <a:ext uri="{FF2B5EF4-FFF2-40B4-BE49-F238E27FC236}">
                <a16:creationId xmlns:a16="http://schemas.microsoft.com/office/drawing/2014/main" id="{02C44B50-B98A-523F-E3F1-7DEE2DC39E7E}"/>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7B67F6BB-0089-5A5D-AFB2-308AE04CAE41}"/>
              </a:ext>
            </a:extLst>
          </p:cNvPr>
          <p:cNvSpPr txBox="1"/>
          <p:nvPr/>
        </p:nvSpPr>
        <p:spPr>
          <a:xfrm>
            <a:off x="12861522" y="4094157"/>
            <a:ext cx="3233685" cy="492443"/>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Pareto Analysis</a:t>
            </a:r>
            <a:endParaRPr sz="3200" dirty="0">
              <a:solidFill>
                <a:srgbClr val="00ADEE"/>
              </a:solidFill>
              <a:latin typeface="Alexandria"/>
              <a:cs typeface="Alexandria"/>
            </a:endParaRPr>
          </a:p>
        </p:txBody>
      </p:sp>
      <p:sp>
        <p:nvSpPr>
          <p:cNvPr id="19" name="TextBox 18">
            <a:extLst>
              <a:ext uri="{FF2B5EF4-FFF2-40B4-BE49-F238E27FC236}">
                <a16:creationId xmlns:a16="http://schemas.microsoft.com/office/drawing/2014/main" id="{AC37E5DA-7156-E001-BBC7-8DFF3E4B5578}"/>
              </a:ext>
            </a:extLst>
          </p:cNvPr>
          <p:cNvSpPr txBox="1"/>
          <p:nvPr/>
        </p:nvSpPr>
        <p:spPr>
          <a:xfrm>
            <a:off x="12899622" y="4977265"/>
            <a:ext cx="3940578"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Utilize the 80/20 rule to focus efforts on the 20% of inventory items driving 80% of sales.</a:t>
            </a:r>
          </a:p>
        </p:txBody>
      </p:sp>
      <p:pic>
        <p:nvPicPr>
          <p:cNvPr id="2" name="Picture 1" descr="image.png">
            <a:extLst>
              <a:ext uri="{FF2B5EF4-FFF2-40B4-BE49-F238E27FC236}">
                <a16:creationId xmlns:a16="http://schemas.microsoft.com/office/drawing/2014/main" id="{AF0DE4DE-B030-8272-D6FF-BA231D8EEFA2}"/>
              </a:ext>
            </a:extLst>
          </p:cNvPr>
          <p:cNvPicPr>
            <a:picLocks noChangeAspect="1"/>
          </p:cNvPicPr>
          <p:nvPr/>
        </p:nvPicPr>
        <p:blipFill>
          <a:blip r:embed="rId11"/>
          <a:stretch>
            <a:fillRect/>
          </a:stretch>
        </p:blipFill>
        <p:spPr>
          <a:xfrm flipH="1" flipV="1">
            <a:off x="12965257" y="3162300"/>
            <a:ext cx="445943" cy="445943"/>
          </a:xfrm>
          <a:prstGeom prst="rect">
            <a:avLst/>
          </a:prstGeom>
        </p:spPr>
      </p:pic>
      <p:pic>
        <p:nvPicPr>
          <p:cNvPr id="6" name="Picture 5" descr="image.png">
            <a:extLst>
              <a:ext uri="{FF2B5EF4-FFF2-40B4-BE49-F238E27FC236}">
                <a16:creationId xmlns:a16="http://schemas.microsoft.com/office/drawing/2014/main" id="{6B2029E6-A519-69D0-F39E-24F8EE061C0A}"/>
              </a:ext>
            </a:extLst>
          </p:cNvPr>
          <p:cNvPicPr>
            <a:picLocks noChangeAspect="1"/>
          </p:cNvPicPr>
          <p:nvPr/>
        </p:nvPicPr>
        <p:blipFill>
          <a:blip r:embed="rId12"/>
          <a:stretch>
            <a:fillRect/>
          </a:stretch>
        </p:blipFill>
        <p:spPr>
          <a:xfrm>
            <a:off x="6968921" y="3119924"/>
            <a:ext cx="512833" cy="512833"/>
          </a:xfrm>
          <a:prstGeom prst="rect">
            <a:avLst/>
          </a:prstGeom>
        </p:spPr>
      </p:pic>
      <p:pic>
        <p:nvPicPr>
          <p:cNvPr id="9" name="Picture 8" descr="image.png">
            <a:extLst>
              <a:ext uri="{FF2B5EF4-FFF2-40B4-BE49-F238E27FC236}">
                <a16:creationId xmlns:a16="http://schemas.microsoft.com/office/drawing/2014/main" id="{F445CBD4-6467-D319-3913-72AAA72EB220}"/>
              </a:ext>
            </a:extLst>
          </p:cNvPr>
          <p:cNvPicPr>
            <a:picLocks noChangeAspect="1"/>
          </p:cNvPicPr>
          <p:nvPr/>
        </p:nvPicPr>
        <p:blipFill>
          <a:blip r:embed="rId13"/>
          <a:stretch>
            <a:fillRect/>
          </a:stretch>
        </p:blipFill>
        <p:spPr>
          <a:xfrm>
            <a:off x="923925" y="3300412"/>
            <a:ext cx="419100" cy="419100"/>
          </a:xfrm>
          <a:prstGeom prst="rect">
            <a:avLst/>
          </a:prstGeom>
        </p:spPr>
      </p:pic>
    </p:spTree>
    <p:custDataLst>
      <p:tags r:id="rId1"/>
    </p:custDataLst>
    <p:extLst>
      <p:ext uri="{BB962C8B-B14F-4D97-AF65-F5344CB8AC3E}">
        <p14:creationId xmlns:p14="http://schemas.microsoft.com/office/powerpoint/2010/main" val="3055614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45876-083B-1F36-14C6-CC260BEA60F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7F0E53D-8154-0EC8-A374-8E77C439D854}"/>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5752D33A-BA4A-746C-7D41-140EBEE8E6F1}"/>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C5C3CF5D-4BC9-D760-39B2-D78F76E2A004}"/>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8EC94D96-73C4-0B02-16F7-AEA97309FE2F}"/>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9D31AEB-B73F-AB4B-4841-A2B24795FB06}"/>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3A3EC59-27B8-2E88-9C4E-3A91A799EF78}"/>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A8684620-FE41-7FC9-040C-75D1A65FE175}"/>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2CBE877-7BBC-4B53-5457-FF3CE2AAE1EE}"/>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3. Marketing Department</a:t>
            </a:r>
          </a:p>
        </p:txBody>
      </p:sp>
      <p:sp>
        <p:nvSpPr>
          <p:cNvPr id="42" name="TextBox 41">
            <a:extLst>
              <a:ext uri="{FF2B5EF4-FFF2-40B4-BE49-F238E27FC236}">
                <a16:creationId xmlns:a16="http://schemas.microsoft.com/office/drawing/2014/main" id="{C7D5ED33-B39F-2DEC-1181-C07E2E4E3EAF}"/>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C7938A8E-8F8B-DD01-014D-D5C37DE058D6}"/>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62120F34-6894-3F0E-6D07-9AFA4A0187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34E756DE-F9A7-0182-FBC4-1F15585B9163}"/>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14</a:t>
            </a:fld>
            <a:endParaRPr lang="en-EG" dirty="0"/>
          </a:p>
        </p:txBody>
      </p:sp>
    </p:spTree>
    <p:extLst>
      <p:ext uri="{BB962C8B-B14F-4D97-AF65-F5344CB8AC3E}">
        <p14:creationId xmlns:p14="http://schemas.microsoft.com/office/powerpoint/2010/main" val="4068592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8379D-7DBD-F328-7AFC-FD92365884BF}"/>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1F0DDF61-1A38-F1D7-CC5C-2ABE3091DF9A}"/>
              </a:ext>
            </a:extLst>
          </p:cNvPr>
          <p:cNvSpPr/>
          <p:nvPr/>
        </p:nvSpPr>
        <p:spPr>
          <a:xfrm>
            <a:off x="0"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E0DCEAB1-B92F-3AD4-D6AA-0AD0DB6F471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3CCB60A1-6267-545E-8B0A-7E2AF90A5298}"/>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15</a:t>
            </a:fld>
            <a:endParaRPr lang="en-EG" dirty="0"/>
          </a:p>
        </p:txBody>
      </p:sp>
      <p:sp>
        <p:nvSpPr>
          <p:cNvPr id="64" name="TextBox 5">
            <a:extLst>
              <a:ext uri="{FF2B5EF4-FFF2-40B4-BE49-F238E27FC236}">
                <a16:creationId xmlns:a16="http://schemas.microsoft.com/office/drawing/2014/main" id="{4FFB7C8B-86A0-F3A3-9A54-D109B6970937}"/>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Marketing Business Questions</a:t>
            </a:r>
          </a:p>
        </p:txBody>
      </p:sp>
      <p:pic>
        <p:nvPicPr>
          <p:cNvPr id="2" name="Picture 1" descr="image.png">
            <a:extLst>
              <a:ext uri="{FF2B5EF4-FFF2-40B4-BE49-F238E27FC236}">
                <a16:creationId xmlns:a16="http://schemas.microsoft.com/office/drawing/2014/main" id="{99504778-B6C2-54C7-53DB-093038909E39}"/>
              </a:ext>
            </a:extLst>
          </p:cNvPr>
          <p:cNvPicPr>
            <a:picLocks noChangeAspect="1"/>
          </p:cNvPicPr>
          <p:nvPr/>
        </p:nvPicPr>
        <p:blipFill>
          <a:blip r:embed="rId6"/>
          <a:stretch>
            <a:fillRect/>
          </a:stretch>
        </p:blipFill>
        <p:spPr>
          <a:xfrm>
            <a:off x="10248900" y="3764372"/>
            <a:ext cx="7200900" cy="4503328"/>
          </a:xfrm>
          <a:prstGeom prst="rect">
            <a:avLst/>
          </a:prstGeom>
        </p:spPr>
      </p:pic>
      <p:sp>
        <p:nvSpPr>
          <p:cNvPr id="6" name="TextBox 5">
            <a:extLst>
              <a:ext uri="{FF2B5EF4-FFF2-40B4-BE49-F238E27FC236}">
                <a16:creationId xmlns:a16="http://schemas.microsoft.com/office/drawing/2014/main" id="{F365DE3A-E07B-EFAB-F2A8-BB1A630A8CEB}"/>
              </a:ext>
            </a:extLst>
          </p:cNvPr>
          <p:cNvSpPr txBox="1"/>
          <p:nvPr/>
        </p:nvSpPr>
        <p:spPr>
          <a:xfrm>
            <a:off x="952499" y="2665619"/>
            <a:ext cx="7296147" cy="1225848"/>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A qualified marketing dashboard answers key questions to keep acquisition budgets efficient:</a:t>
            </a:r>
          </a:p>
        </p:txBody>
      </p:sp>
      <p:sp>
        <p:nvSpPr>
          <p:cNvPr id="7" name="TextBox 6">
            <a:extLst>
              <a:ext uri="{FF2B5EF4-FFF2-40B4-BE49-F238E27FC236}">
                <a16:creationId xmlns:a16="http://schemas.microsoft.com/office/drawing/2014/main" id="{0E8B3A07-C63E-71E3-3606-3823A4395767}"/>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lang="en-US" sz="2800" b="0" i="0" u="none" dirty="0">
                <a:solidFill>
                  <a:srgbClr val="0D9488"/>
                </a:solidFill>
                <a:latin typeface="Plus Jakarta Sans SemiBold"/>
              </a:rPr>
              <a:t>Funnels Tip</a:t>
            </a:r>
          </a:p>
        </p:txBody>
      </p:sp>
      <p:sp>
        <p:nvSpPr>
          <p:cNvPr id="8" name="TextBox 7">
            <a:extLst>
              <a:ext uri="{FF2B5EF4-FFF2-40B4-BE49-F238E27FC236}">
                <a16:creationId xmlns:a16="http://schemas.microsoft.com/office/drawing/2014/main" id="{D99394E6-77F5-086E-FCD4-65983EEBDCD4}"/>
              </a:ext>
            </a:extLst>
          </p:cNvPr>
          <p:cNvSpPr txBox="1"/>
          <p:nvPr/>
        </p:nvSpPr>
        <p:spPr>
          <a:xfrm>
            <a:off x="10843148" y="4855320"/>
            <a:ext cx="6474585" cy="1872179"/>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By mapping customer paths in Power BI, you can quickly identify web pages where prospective buyers abandon their carts.</a:t>
            </a:r>
          </a:p>
        </p:txBody>
      </p:sp>
      <p:sp>
        <p:nvSpPr>
          <p:cNvPr id="9" name="TextBox 8">
            <a:extLst>
              <a:ext uri="{FF2B5EF4-FFF2-40B4-BE49-F238E27FC236}">
                <a16:creationId xmlns:a16="http://schemas.microsoft.com/office/drawing/2014/main" id="{8BD32BC5-88C1-6AA4-68E7-B491FC8670AC}"/>
              </a:ext>
            </a:extLst>
          </p:cNvPr>
          <p:cNvSpPr txBox="1"/>
          <p:nvPr/>
        </p:nvSpPr>
        <p:spPr>
          <a:xfrm>
            <a:off x="1181099" y="4778563"/>
            <a:ext cx="7581901"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Spend Optimization: Which operational channels generate the highest relative lead value?</a:t>
            </a:r>
          </a:p>
        </p:txBody>
      </p:sp>
      <p:sp>
        <p:nvSpPr>
          <p:cNvPr id="10" name="TextBox 9">
            <a:extLst>
              <a:ext uri="{FF2B5EF4-FFF2-40B4-BE49-F238E27FC236}">
                <a16:creationId xmlns:a16="http://schemas.microsoft.com/office/drawing/2014/main" id="{D082131E-BAE1-C8D3-495A-4BC6AD910EEE}"/>
              </a:ext>
            </a:extLst>
          </p:cNvPr>
          <p:cNvSpPr txBox="1"/>
          <p:nvPr/>
        </p:nvSpPr>
        <p:spPr>
          <a:xfrm>
            <a:off x="1181099" y="6352454"/>
            <a:ext cx="7835335"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Cost Efficiency: Which platform options are becoming too expensive to sustain?</a:t>
            </a:r>
          </a:p>
        </p:txBody>
      </p:sp>
      <p:sp>
        <p:nvSpPr>
          <p:cNvPr id="11" name="TextBox 10">
            <a:extLst>
              <a:ext uri="{FF2B5EF4-FFF2-40B4-BE49-F238E27FC236}">
                <a16:creationId xmlns:a16="http://schemas.microsoft.com/office/drawing/2014/main" id="{D98EF207-B62F-C7D3-0358-033C085C8699}"/>
              </a:ext>
            </a:extLst>
          </p:cNvPr>
          <p:cNvSpPr txBox="1"/>
          <p:nvPr/>
        </p:nvSpPr>
        <p:spPr>
          <a:xfrm>
            <a:off x="1213757" y="7978963"/>
            <a:ext cx="7581900" cy="1872179"/>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Friction Detection: Where are conversion bottlenecks causing customers to drop out of our sales funnel?</a:t>
            </a:r>
          </a:p>
        </p:txBody>
      </p:sp>
      <p:pic>
        <p:nvPicPr>
          <p:cNvPr id="12" name="Picture 11" descr="image.png">
            <a:extLst>
              <a:ext uri="{FF2B5EF4-FFF2-40B4-BE49-F238E27FC236}">
                <a16:creationId xmlns:a16="http://schemas.microsoft.com/office/drawing/2014/main" id="{2D0702E6-AF19-4833-2044-1EB1027BC4FE}"/>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C3774414-516C-AD0B-B394-820F71D16E89}"/>
              </a:ext>
            </a:extLst>
          </p:cNvPr>
          <p:cNvSpPr txBox="1"/>
          <p:nvPr/>
        </p:nvSpPr>
        <p:spPr>
          <a:xfrm>
            <a:off x="952500" y="50216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5C4CD70D-24BB-3242-6C63-AAEBB4C2B9B1}"/>
              </a:ext>
            </a:extLst>
          </p:cNvPr>
          <p:cNvSpPr txBox="1"/>
          <p:nvPr/>
        </p:nvSpPr>
        <p:spPr>
          <a:xfrm>
            <a:off x="952500" y="6635761"/>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3F50F357-7423-F096-674A-8C6472257787}"/>
              </a:ext>
            </a:extLst>
          </p:cNvPr>
          <p:cNvSpPr txBox="1"/>
          <p:nvPr/>
        </p:nvSpPr>
        <p:spPr>
          <a:xfrm>
            <a:off x="952500" y="81458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2624500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75224-6E69-5418-147B-50ED351A051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1B220AA1-6BA0-CB29-7C75-903B5F865AF7}"/>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28EF56E6-ACBE-5100-E5AE-95F556700E5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9C3802F9-9FE4-BE66-FA02-84A2B73A3AB8}"/>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16</a:t>
            </a:fld>
            <a:endParaRPr lang="en-EG" dirty="0"/>
          </a:p>
        </p:txBody>
      </p:sp>
      <p:sp>
        <p:nvSpPr>
          <p:cNvPr id="64" name="TextBox 5">
            <a:extLst>
              <a:ext uri="{FF2B5EF4-FFF2-40B4-BE49-F238E27FC236}">
                <a16:creationId xmlns:a16="http://schemas.microsoft.com/office/drawing/2014/main" id="{B11F98BA-6637-1EFD-3C61-C5F82A0B491D}"/>
              </a:ext>
            </a:extLst>
          </p:cNvPr>
          <p:cNvSpPr txBox="1"/>
          <p:nvPr/>
        </p:nvSpPr>
        <p:spPr>
          <a:xfrm>
            <a:off x="952500" y="721388"/>
            <a:ext cx="13565776"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Marketing Dashboard Purpose &amp; KPIs</a:t>
            </a:r>
          </a:p>
        </p:txBody>
      </p:sp>
      <p:pic>
        <p:nvPicPr>
          <p:cNvPr id="2" name="Google Shape;119;p15" descr="image.png">
            <a:extLst>
              <a:ext uri="{FF2B5EF4-FFF2-40B4-BE49-F238E27FC236}">
                <a16:creationId xmlns:a16="http://schemas.microsoft.com/office/drawing/2014/main" id="{F94FD8C9-D701-1F57-2235-BC0209ED1AF0}"/>
              </a:ext>
            </a:extLst>
          </p:cNvPr>
          <p:cNvPicPr preferRelativeResize="0"/>
          <p:nvPr/>
        </p:nvPicPr>
        <p:blipFill rotWithShape="1">
          <a:blip r:embed="rId5">
            <a:alphaModFix/>
          </a:blip>
          <a:srcRect/>
          <a:stretch/>
        </p:blipFill>
        <p:spPr>
          <a:xfrm>
            <a:off x="952500" y="3001747"/>
            <a:ext cx="7581900" cy="6763878"/>
          </a:xfrm>
          <a:prstGeom prst="rect">
            <a:avLst/>
          </a:prstGeom>
          <a:noFill/>
          <a:ln>
            <a:noFill/>
          </a:ln>
        </p:spPr>
      </p:pic>
      <p:pic>
        <p:nvPicPr>
          <p:cNvPr id="5" name="Google Shape;120;p15" descr="image.png">
            <a:extLst>
              <a:ext uri="{FF2B5EF4-FFF2-40B4-BE49-F238E27FC236}">
                <a16:creationId xmlns:a16="http://schemas.microsoft.com/office/drawing/2014/main" id="{71213ADD-804B-1BAB-3E5F-F5F7527DCE5F}"/>
              </a:ext>
            </a:extLst>
          </p:cNvPr>
          <p:cNvPicPr preferRelativeResize="0"/>
          <p:nvPr/>
        </p:nvPicPr>
        <p:blipFill rotWithShape="1">
          <a:blip r:embed="rId6"/>
          <a:srcRect/>
          <a:stretch/>
        </p:blipFill>
        <p:spPr>
          <a:xfrm>
            <a:off x="8781097" y="2954122"/>
            <a:ext cx="8259128" cy="6763878"/>
          </a:xfrm>
          <a:prstGeom prst="rect">
            <a:avLst/>
          </a:prstGeom>
        </p:spPr>
      </p:pic>
      <p:pic>
        <p:nvPicPr>
          <p:cNvPr id="6" name="Google Shape;125;p15" descr="image.png">
            <a:extLst>
              <a:ext uri="{FF2B5EF4-FFF2-40B4-BE49-F238E27FC236}">
                <a16:creationId xmlns:a16="http://schemas.microsoft.com/office/drawing/2014/main" id="{509409B6-B354-0AAE-8FD7-47E6FE44112D}"/>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B7464276-EBF6-CC10-A323-9EE3BD288BA2}"/>
              </a:ext>
            </a:extLst>
          </p:cNvPr>
          <p:cNvSpPr txBox="1"/>
          <p:nvPr/>
        </p:nvSpPr>
        <p:spPr>
          <a:xfrm>
            <a:off x="1247775" y="4337477"/>
            <a:ext cx="5686425"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Marketing Objective</a:t>
            </a:r>
          </a:p>
        </p:txBody>
      </p:sp>
      <p:sp>
        <p:nvSpPr>
          <p:cNvPr id="8" name="Google Shape;127;p15">
            <a:extLst>
              <a:ext uri="{FF2B5EF4-FFF2-40B4-BE49-F238E27FC236}">
                <a16:creationId xmlns:a16="http://schemas.microsoft.com/office/drawing/2014/main" id="{9B3E5AB3-12D0-5750-E519-05E24579B740}"/>
              </a:ext>
            </a:extLst>
          </p:cNvPr>
          <p:cNvSpPr txBox="1"/>
          <p:nvPr/>
        </p:nvSpPr>
        <p:spPr>
          <a:xfrm>
            <a:off x="1247775" y="5148977"/>
            <a:ext cx="7286625" cy="3970318"/>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Analyze the performance of digital and offline promotional campaigns, manage channel budgets, and maximize lead conversion efficiency.</a:t>
            </a:r>
          </a:p>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Focus: Reducing acquisition friction while scaling high-ROI channels.</a:t>
            </a:r>
          </a:p>
          <a:p>
            <a:pPr marL="0" marR="0" lvl="0" indent="0" algn="l" rtl="0">
              <a:lnSpc>
                <a:spcPct val="150000"/>
              </a:lnSpc>
              <a:spcBef>
                <a:spcPts val="0"/>
              </a:spcBef>
              <a:spcAft>
                <a:spcPts val="0"/>
              </a:spcAft>
              <a:buNone/>
            </a:pPr>
            <a:endParaRPr lang="en-US" sz="2800" dirty="0">
              <a:latin typeface="Alexandria"/>
              <a:cs typeface="Alexandria"/>
              <a:sym typeface="Inter SemiBold"/>
            </a:endParaRPr>
          </a:p>
        </p:txBody>
      </p:sp>
      <p:pic>
        <p:nvPicPr>
          <p:cNvPr id="11" name="Google Shape;129;p15" descr="image.png">
            <a:extLst>
              <a:ext uri="{FF2B5EF4-FFF2-40B4-BE49-F238E27FC236}">
                <a16:creationId xmlns:a16="http://schemas.microsoft.com/office/drawing/2014/main" id="{6902100C-66D5-1D11-0552-47BB18F6799A}"/>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3" name="Google Shape;131;p15">
            <a:extLst>
              <a:ext uri="{FF2B5EF4-FFF2-40B4-BE49-F238E27FC236}">
                <a16:creationId xmlns:a16="http://schemas.microsoft.com/office/drawing/2014/main" id="{8AB1C679-6B25-CA6C-ACAC-F33E7D1F00E7}"/>
              </a:ext>
            </a:extLst>
          </p:cNvPr>
          <p:cNvSpPr txBox="1"/>
          <p:nvPr/>
        </p:nvSpPr>
        <p:spPr>
          <a:xfrm>
            <a:off x="9144001" y="5120600"/>
            <a:ext cx="7620000" cy="4431983"/>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Campaign ROI: Campaign revenue relative to spend.</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Conversion Rate (%): Percentage of leads converted to buyers.</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CAC (Acquisition Cost): Cost to acquire a customer.</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Lead Inbound Volume: Total prospective traffic captured.</a:t>
            </a:r>
          </a:p>
        </p:txBody>
      </p:sp>
      <p:sp>
        <p:nvSpPr>
          <p:cNvPr id="12" name="Google Shape;130;p15">
            <a:extLst>
              <a:ext uri="{FF2B5EF4-FFF2-40B4-BE49-F238E27FC236}">
                <a16:creationId xmlns:a16="http://schemas.microsoft.com/office/drawing/2014/main" id="{F7928BA0-6E27-DC71-9EC9-4B9014AE74BD}"/>
              </a:ext>
            </a:extLst>
          </p:cNvPr>
          <p:cNvSpPr txBox="1"/>
          <p:nvPr/>
        </p:nvSpPr>
        <p:spPr>
          <a:xfrm>
            <a:off x="9144000" y="4311889"/>
            <a:ext cx="6019800"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Key Marketing KPIs</a:t>
            </a:r>
          </a:p>
        </p:txBody>
      </p:sp>
      <p:pic>
        <p:nvPicPr>
          <p:cNvPr id="15" name="Google Shape;133;p15" descr="image.png">
            <a:extLst>
              <a:ext uri="{FF2B5EF4-FFF2-40B4-BE49-F238E27FC236}">
                <a16:creationId xmlns:a16="http://schemas.microsoft.com/office/drawing/2014/main" id="{7746E99E-7AC7-29B5-35AC-3812062304A5}"/>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2552E85F-7B81-2A53-30AC-C49DEE962A23}"/>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1626055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63550-42FF-49AB-6570-E21458650C5E}"/>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477705CB-8D8D-CC47-CC0A-39F032C91B67}"/>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070D4A76-C114-0BB4-521D-623C086AF71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809767CA-DBC6-6E85-006A-881333E5B4D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17</a:t>
            </a:fld>
            <a:endParaRPr lang="en-EG" dirty="0"/>
          </a:p>
        </p:txBody>
      </p:sp>
      <p:sp>
        <p:nvSpPr>
          <p:cNvPr id="64" name="TextBox 5">
            <a:extLst>
              <a:ext uri="{FF2B5EF4-FFF2-40B4-BE49-F238E27FC236}">
                <a16:creationId xmlns:a16="http://schemas.microsoft.com/office/drawing/2014/main" id="{C13F01D1-FC60-4D1D-8D41-D96276F7E2D5}"/>
              </a:ext>
            </a:extLst>
          </p:cNvPr>
          <p:cNvSpPr txBox="1"/>
          <p:nvPr/>
        </p:nvSpPr>
        <p:spPr>
          <a:xfrm>
            <a:off x="952500" y="721388"/>
            <a:ext cx="12458700"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Marketing Visuals</a:t>
            </a:r>
          </a:p>
        </p:txBody>
      </p:sp>
      <p:pic>
        <p:nvPicPr>
          <p:cNvPr id="5" name="Picture 4" descr="image.png">
            <a:extLst>
              <a:ext uri="{FF2B5EF4-FFF2-40B4-BE49-F238E27FC236}">
                <a16:creationId xmlns:a16="http://schemas.microsoft.com/office/drawing/2014/main" id="{64D51BF8-D470-CCAC-91B1-E98D0C79BF5E}"/>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44AC5086-EE06-DC81-4B9A-DC226748CC9C}"/>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8D227640-316F-297D-8E45-D1F3D012E064}"/>
              </a:ext>
            </a:extLst>
          </p:cNvPr>
          <p:cNvPicPr>
            <a:picLocks noChangeAspect="1"/>
          </p:cNvPicPr>
          <p:nvPr/>
        </p:nvPicPr>
        <p:blipFill>
          <a:blip r:embed="rId8"/>
          <a:stretch>
            <a:fillRect/>
          </a:stretch>
        </p:blipFill>
        <p:spPr>
          <a:xfrm>
            <a:off x="12623396" y="2858094"/>
            <a:ext cx="5093103" cy="5181005"/>
          </a:xfrm>
          <a:prstGeom prst="rect">
            <a:avLst/>
          </a:prstGeom>
        </p:spPr>
      </p:pic>
      <p:pic>
        <p:nvPicPr>
          <p:cNvPr id="10" name="Picture 9" descr="image.png">
            <a:extLst>
              <a:ext uri="{FF2B5EF4-FFF2-40B4-BE49-F238E27FC236}">
                <a16:creationId xmlns:a16="http://schemas.microsoft.com/office/drawing/2014/main" id="{34E4405B-3548-EE1E-284D-517C0010DF4B}"/>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92D61408-E31E-42EE-18B2-4929C34F9794}"/>
              </a:ext>
            </a:extLst>
          </p:cNvPr>
          <p:cNvSpPr txBox="1"/>
          <p:nvPr/>
        </p:nvSpPr>
        <p:spPr>
          <a:xfrm>
            <a:off x="809625" y="4172257"/>
            <a:ext cx="4388782" cy="399533"/>
          </a:xfrm>
          <a:prstGeom prst="rect">
            <a:avLst/>
          </a:prstGeom>
          <a:noFill/>
        </p:spPr>
        <p:txBody>
          <a:bodyPr wrap="square" lIns="0" tIns="0" rIns="0" bIns="0" anchor="t">
            <a:spAutoFit/>
          </a:bodyPr>
          <a:lstStyle/>
          <a:p>
            <a:pPr>
              <a:lnSpc>
                <a:spcPts val="3079"/>
              </a:lnSpc>
              <a:spcBef>
                <a:spcPct val="0"/>
              </a:spcBef>
            </a:pPr>
            <a:r>
              <a:rPr lang="en-US" sz="3200" dirty="0">
                <a:solidFill>
                  <a:srgbClr val="00ADEE"/>
                </a:solidFill>
                <a:latin typeface="Alexandria"/>
                <a:cs typeface="Alexandria"/>
              </a:rPr>
              <a:t>Conversion Funnels</a:t>
            </a:r>
          </a:p>
        </p:txBody>
      </p:sp>
      <p:sp>
        <p:nvSpPr>
          <p:cNvPr id="13" name="TextBox 12">
            <a:extLst>
              <a:ext uri="{FF2B5EF4-FFF2-40B4-BE49-F238E27FC236}">
                <a16:creationId xmlns:a16="http://schemas.microsoft.com/office/drawing/2014/main" id="{3BCF71BC-49B5-69DB-0FDE-A5DD40882434}"/>
              </a:ext>
            </a:extLst>
          </p:cNvPr>
          <p:cNvSpPr txBox="1"/>
          <p:nvPr/>
        </p:nvSpPr>
        <p:spPr>
          <a:xfrm>
            <a:off x="847724" y="4977265"/>
            <a:ext cx="4105275" cy="1144929"/>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Track marketing prospects at every stage from initial click to paid client.</a:t>
            </a:r>
          </a:p>
        </p:txBody>
      </p:sp>
      <p:pic>
        <p:nvPicPr>
          <p:cNvPr id="14" name="Picture 13" descr="image.png">
            <a:extLst>
              <a:ext uri="{FF2B5EF4-FFF2-40B4-BE49-F238E27FC236}">
                <a16:creationId xmlns:a16="http://schemas.microsoft.com/office/drawing/2014/main" id="{BF988891-FA86-EC31-415D-B74B3E0694FA}"/>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9907E6A6-27B7-66DC-3CFE-309E67FD1570}"/>
              </a:ext>
            </a:extLst>
          </p:cNvPr>
          <p:cNvSpPr txBox="1"/>
          <p:nvPr/>
        </p:nvSpPr>
        <p:spPr>
          <a:xfrm>
            <a:off x="6835573" y="4094157"/>
            <a:ext cx="4105274" cy="492443"/>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Acquisition Scatters</a:t>
            </a:r>
          </a:p>
        </p:txBody>
      </p:sp>
      <p:sp>
        <p:nvSpPr>
          <p:cNvPr id="16" name="TextBox 15">
            <a:extLst>
              <a:ext uri="{FF2B5EF4-FFF2-40B4-BE49-F238E27FC236}">
                <a16:creationId xmlns:a16="http://schemas.microsoft.com/office/drawing/2014/main" id="{16C0E979-8376-47AD-CA5A-7FB88700F660}"/>
              </a:ext>
            </a:extLst>
          </p:cNvPr>
          <p:cNvSpPr txBox="1"/>
          <p:nvPr/>
        </p:nvSpPr>
        <p:spPr>
          <a:xfrm>
            <a:off x="6873672" y="4977265"/>
            <a:ext cx="3718127"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Map campaigns across dual axes (Spend vs. Revenue) to instantly identify ROI outliers.</a:t>
            </a:r>
          </a:p>
        </p:txBody>
      </p:sp>
      <p:pic>
        <p:nvPicPr>
          <p:cNvPr id="17" name="Picture 16" descr="image.png">
            <a:extLst>
              <a:ext uri="{FF2B5EF4-FFF2-40B4-BE49-F238E27FC236}">
                <a16:creationId xmlns:a16="http://schemas.microsoft.com/office/drawing/2014/main" id="{BA3D0944-C2C7-9894-FC2C-905FEFDF3829}"/>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58886292-C745-B7A7-F306-FA1911882BF6}"/>
              </a:ext>
            </a:extLst>
          </p:cNvPr>
          <p:cNvSpPr txBox="1"/>
          <p:nvPr/>
        </p:nvSpPr>
        <p:spPr>
          <a:xfrm>
            <a:off x="12725400" y="4094157"/>
            <a:ext cx="4854977"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Performance Heatmaps</a:t>
            </a:r>
          </a:p>
          <a:p>
            <a:pPr algn="l"/>
            <a:endParaRPr lang="en-US" sz="3200" dirty="0">
              <a:solidFill>
                <a:srgbClr val="00ADEE"/>
              </a:solidFill>
              <a:latin typeface="Alexandria"/>
              <a:cs typeface="Alexandria"/>
            </a:endParaRPr>
          </a:p>
        </p:txBody>
      </p:sp>
      <p:sp>
        <p:nvSpPr>
          <p:cNvPr id="19" name="TextBox 18">
            <a:extLst>
              <a:ext uri="{FF2B5EF4-FFF2-40B4-BE49-F238E27FC236}">
                <a16:creationId xmlns:a16="http://schemas.microsoft.com/office/drawing/2014/main" id="{FDB81BDA-652F-6913-5B2E-A9D630DFACF3}"/>
              </a:ext>
            </a:extLst>
          </p:cNvPr>
          <p:cNvSpPr txBox="1"/>
          <p:nvPr/>
        </p:nvSpPr>
        <p:spPr>
          <a:xfrm>
            <a:off x="12899622" y="4977265"/>
            <a:ext cx="3940578"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Visualize digital channel interactions across customer profiles and target days.</a:t>
            </a:r>
          </a:p>
        </p:txBody>
      </p:sp>
      <p:pic>
        <p:nvPicPr>
          <p:cNvPr id="12" name="Picture 11" descr="image.png">
            <a:extLst>
              <a:ext uri="{FF2B5EF4-FFF2-40B4-BE49-F238E27FC236}">
                <a16:creationId xmlns:a16="http://schemas.microsoft.com/office/drawing/2014/main" id="{7AD09ACA-A306-55A4-0014-984E2C3FD338}"/>
              </a:ext>
            </a:extLst>
          </p:cNvPr>
          <p:cNvPicPr>
            <a:picLocks noChangeAspect="1"/>
          </p:cNvPicPr>
          <p:nvPr/>
        </p:nvPicPr>
        <p:blipFill>
          <a:blip r:embed="rId11"/>
          <a:stretch>
            <a:fillRect/>
          </a:stretch>
        </p:blipFill>
        <p:spPr>
          <a:xfrm>
            <a:off x="836726" y="3124578"/>
            <a:ext cx="512833" cy="512833"/>
          </a:xfrm>
          <a:prstGeom prst="rect">
            <a:avLst/>
          </a:prstGeom>
        </p:spPr>
      </p:pic>
      <p:pic>
        <p:nvPicPr>
          <p:cNvPr id="20" name="Picture 19" descr="image.png">
            <a:extLst>
              <a:ext uri="{FF2B5EF4-FFF2-40B4-BE49-F238E27FC236}">
                <a16:creationId xmlns:a16="http://schemas.microsoft.com/office/drawing/2014/main" id="{8F9461C4-2717-E319-0AB5-B021CB2212BB}"/>
              </a:ext>
            </a:extLst>
          </p:cNvPr>
          <p:cNvPicPr>
            <a:picLocks noChangeAspect="1"/>
          </p:cNvPicPr>
          <p:nvPr/>
        </p:nvPicPr>
        <p:blipFill>
          <a:blip r:embed="rId12"/>
          <a:stretch>
            <a:fillRect/>
          </a:stretch>
        </p:blipFill>
        <p:spPr>
          <a:xfrm>
            <a:off x="6949872" y="3210519"/>
            <a:ext cx="445943" cy="445943"/>
          </a:xfrm>
          <a:prstGeom prst="rect">
            <a:avLst/>
          </a:prstGeom>
        </p:spPr>
      </p:pic>
      <p:pic>
        <p:nvPicPr>
          <p:cNvPr id="22" name="Picture 21" descr="image.png">
            <a:extLst>
              <a:ext uri="{FF2B5EF4-FFF2-40B4-BE49-F238E27FC236}">
                <a16:creationId xmlns:a16="http://schemas.microsoft.com/office/drawing/2014/main" id="{EEA62F39-96C7-B0BB-6CE8-DD4C605B56C7}"/>
              </a:ext>
            </a:extLst>
          </p:cNvPr>
          <p:cNvPicPr>
            <a:picLocks noChangeAspect="1"/>
          </p:cNvPicPr>
          <p:nvPr/>
        </p:nvPicPr>
        <p:blipFill>
          <a:blip r:embed="rId13"/>
          <a:stretch>
            <a:fillRect/>
          </a:stretch>
        </p:blipFill>
        <p:spPr>
          <a:xfrm>
            <a:off x="13071601" y="3279901"/>
            <a:ext cx="339599" cy="339599"/>
          </a:xfrm>
          <a:prstGeom prst="rect">
            <a:avLst/>
          </a:prstGeom>
        </p:spPr>
      </p:pic>
    </p:spTree>
    <p:custDataLst>
      <p:tags r:id="rId1"/>
    </p:custDataLst>
    <p:extLst>
      <p:ext uri="{BB962C8B-B14F-4D97-AF65-F5344CB8AC3E}">
        <p14:creationId xmlns:p14="http://schemas.microsoft.com/office/powerpoint/2010/main" val="417253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E0F7F-95D9-0159-9AE9-E488002D596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EF10B34-9410-984A-2672-0432CABA50BC}"/>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D9089374-8106-C56A-1187-06858F045AE5}"/>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D922C8F0-47B7-7FE6-A8AF-59E128503418}"/>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BA28B0D1-EAA9-DCC5-66CA-49DC5194134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A87EBAA-723E-E5DD-D391-0D71902BAD65}"/>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18CC886-DC0C-D2E4-1FD8-43823A11D327}"/>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3D8D5BC1-43F3-82FF-5AFD-A81321A1A1C8}"/>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81D8162B-0F4C-D91B-C46A-481D40E8409A}"/>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4. Finance Department</a:t>
            </a:r>
          </a:p>
        </p:txBody>
      </p:sp>
      <p:sp>
        <p:nvSpPr>
          <p:cNvPr id="42" name="TextBox 41">
            <a:extLst>
              <a:ext uri="{FF2B5EF4-FFF2-40B4-BE49-F238E27FC236}">
                <a16:creationId xmlns:a16="http://schemas.microsoft.com/office/drawing/2014/main" id="{E109C743-47D6-44F3-981C-26F348DC033B}"/>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BE38042B-05CD-2E5E-1E9A-288358852614}"/>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74E9E5B8-DBE6-6AFB-F056-8FB800C8518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53CB259B-0ECA-15EB-14C6-724F01429431}"/>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18</a:t>
            </a:fld>
            <a:endParaRPr lang="en-EG" dirty="0"/>
          </a:p>
        </p:txBody>
      </p:sp>
    </p:spTree>
    <p:extLst>
      <p:ext uri="{BB962C8B-B14F-4D97-AF65-F5344CB8AC3E}">
        <p14:creationId xmlns:p14="http://schemas.microsoft.com/office/powerpoint/2010/main" val="31249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F3FDE-CB2A-2EFC-FC49-36F1C5D5581A}"/>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3D04BB80-B5F1-A00A-8EAE-A32B3D381E46}"/>
              </a:ext>
            </a:extLst>
          </p:cNvPr>
          <p:cNvSpPr/>
          <p:nvPr/>
        </p:nvSpPr>
        <p:spPr>
          <a:xfrm>
            <a:off x="152400" y="72989"/>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13CF9387-ABB7-6939-CF5F-A2D8EB07170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D8BAD689-7974-AE76-095D-35C6FCC036C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19</a:t>
            </a:fld>
            <a:endParaRPr lang="en-EG" dirty="0"/>
          </a:p>
        </p:txBody>
      </p:sp>
      <p:sp>
        <p:nvSpPr>
          <p:cNvPr id="64" name="TextBox 5">
            <a:extLst>
              <a:ext uri="{FF2B5EF4-FFF2-40B4-BE49-F238E27FC236}">
                <a16:creationId xmlns:a16="http://schemas.microsoft.com/office/drawing/2014/main" id="{CE86A0DC-8C26-E65D-660A-64460C02FE36}"/>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Finance Business Questions</a:t>
            </a:r>
          </a:p>
        </p:txBody>
      </p:sp>
      <p:pic>
        <p:nvPicPr>
          <p:cNvPr id="2" name="Picture 1" descr="image.png">
            <a:extLst>
              <a:ext uri="{FF2B5EF4-FFF2-40B4-BE49-F238E27FC236}">
                <a16:creationId xmlns:a16="http://schemas.microsoft.com/office/drawing/2014/main" id="{FC644E3D-F6E7-9FD3-1E76-3AFCF708B9E1}"/>
              </a:ext>
            </a:extLst>
          </p:cNvPr>
          <p:cNvPicPr>
            <a:picLocks noChangeAspect="1"/>
          </p:cNvPicPr>
          <p:nvPr/>
        </p:nvPicPr>
        <p:blipFill>
          <a:blip r:embed="rId6"/>
          <a:stretch>
            <a:fillRect/>
          </a:stretch>
        </p:blipFill>
        <p:spPr>
          <a:xfrm>
            <a:off x="10248900" y="3764372"/>
            <a:ext cx="7200900" cy="4503328"/>
          </a:xfrm>
          <a:prstGeom prst="rect">
            <a:avLst/>
          </a:prstGeom>
        </p:spPr>
      </p:pic>
      <p:sp>
        <p:nvSpPr>
          <p:cNvPr id="6" name="TextBox 5">
            <a:extLst>
              <a:ext uri="{FF2B5EF4-FFF2-40B4-BE49-F238E27FC236}">
                <a16:creationId xmlns:a16="http://schemas.microsoft.com/office/drawing/2014/main" id="{809A0DFF-5FB7-2B31-77E9-3DAE942E0A19}"/>
              </a:ext>
            </a:extLst>
          </p:cNvPr>
          <p:cNvSpPr txBox="1"/>
          <p:nvPr/>
        </p:nvSpPr>
        <p:spPr>
          <a:xfrm>
            <a:off x="952499" y="2665619"/>
            <a:ext cx="7296147" cy="1225848"/>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Finance dashboards keep managers informed on corporate budget compliance and performance:</a:t>
            </a:r>
          </a:p>
        </p:txBody>
      </p:sp>
      <p:sp>
        <p:nvSpPr>
          <p:cNvPr id="7" name="TextBox 6">
            <a:extLst>
              <a:ext uri="{FF2B5EF4-FFF2-40B4-BE49-F238E27FC236}">
                <a16:creationId xmlns:a16="http://schemas.microsoft.com/office/drawing/2014/main" id="{52D867C1-608F-11F1-04A2-1ACFC9E5E77D}"/>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lang="en-US" sz="2800" b="0" i="0" u="none" dirty="0">
                <a:solidFill>
                  <a:srgbClr val="0D9488"/>
                </a:solidFill>
                <a:latin typeface="Plus Jakarta Sans SemiBold"/>
              </a:rPr>
              <a:t>Analysis Concept</a:t>
            </a:r>
          </a:p>
        </p:txBody>
      </p:sp>
      <p:sp>
        <p:nvSpPr>
          <p:cNvPr id="8" name="TextBox 7">
            <a:extLst>
              <a:ext uri="{FF2B5EF4-FFF2-40B4-BE49-F238E27FC236}">
                <a16:creationId xmlns:a16="http://schemas.microsoft.com/office/drawing/2014/main" id="{1DEBA915-A963-0780-D084-A08092864A84}"/>
              </a:ext>
            </a:extLst>
          </p:cNvPr>
          <p:cNvSpPr txBox="1"/>
          <p:nvPr/>
        </p:nvSpPr>
        <p:spPr>
          <a:xfrm>
            <a:off x="10843148" y="4855320"/>
            <a:ext cx="6474585" cy="1872179"/>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Variance Analysis helps finance teams isolate specific cost centers driving overall budget deviations.</a:t>
            </a:r>
          </a:p>
        </p:txBody>
      </p:sp>
      <p:sp>
        <p:nvSpPr>
          <p:cNvPr id="9" name="TextBox 8">
            <a:extLst>
              <a:ext uri="{FF2B5EF4-FFF2-40B4-BE49-F238E27FC236}">
                <a16:creationId xmlns:a16="http://schemas.microsoft.com/office/drawing/2014/main" id="{5649CCF5-1EAE-63EA-A3BB-A51252F9F719}"/>
              </a:ext>
            </a:extLst>
          </p:cNvPr>
          <p:cNvSpPr txBox="1"/>
          <p:nvPr/>
        </p:nvSpPr>
        <p:spPr>
          <a:xfrm>
            <a:off x="1181099" y="4778563"/>
            <a:ext cx="7581901"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Budget Deviation: Are business unit expenses aligned with original forecasts?</a:t>
            </a:r>
          </a:p>
        </p:txBody>
      </p:sp>
      <p:sp>
        <p:nvSpPr>
          <p:cNvPr id="10" name="TextBox 9">
            <a:extLst>
              <a:ext uri="{FF2B5EF4-FFF2-40B4-BE49-F238E27FC236}">
                <a16:creationId xmlns:a16="http://schemas.microsoft.com/office/drawing/2014/main" id="{892DFE31-8ED8-4F99-F2C3-CB02C91F56FD}"/>
              </a:ext>
            </a:extLst>
          </p:cNvPr>
          <p:cNvSpPr txBox="1"/>
          <p:nvPr/>
        </p:nvSpPr>
        <p:spPr>
          <a:xfrm>
            <a:off x="1181099" y="6352454"/>
            <a:ext cx="7835335" cy="1225848"/>
          </a:xfrm>
          <a:prstGeom prst="rect">
            <a:avLst/>
          </a:prstGeom>
          <a:noFill/>
        </p:spPr>
        <p:txBody>
          <a:bodyPr wrap="square" lIns="0" tIns="0" rIns="0" bIns="0" anchor="t">
            <a:spAutoFit/>
          </a:bodyPr>
          <a:lstStyle/>
          <a:p>
            <a:pPr algn="l">
              <a:lnSpc>
                <a:spcPct val="150000"/>
              </a:lnSpc>
            </a:pPr>
            <a:r>
              <a:rPr lang="en-US" sz="2800" b="0" i="0" u="none" dirty="0" err="1">
                <a:solidFill>
                  <a:srgbClr val="0F172A"/>
                </a:solidFill>
                <a:latin typeface="Plus Jakarta Sans SemiBold"/>
              </a:rPr>
              <a:t>Opex</a:t>
            </a:r>
            <a:r>
              <a:rPr lang="en-US" sz="2800" b="0" i="0" u="none" dirty="0">
                <a:solidFill>
                  <a:srgbClr val="0F172A"/>
                </a:solidFill>
                <a:latin typeface="Plus Jakarta Sans SemiBold"/>
              </a:rPr>
              <a:t> Anomalies: Which cost lines are growing fastest, and where are we exceeding limits?</a:t>
            </a:r>
          </a:p>
        </p:txBody>
      </p:sp>
      <p:sp>
        <p:nvSpPr>
          <p:cNvPr id="11" name="TextBox 10">
            <a:extLst>
              <a:ext uri="{FF2B5EF4-FFF2-40B4-BE49-F238E27FC236}">
                <a16:creationId xmlns:a16="http://schemas.microsoft.com/office/drawing/2014/main" id="{09018864-4D50-8BA5-AFBB-F50790B92050}"/>
              </a:ext>
            </a:extLst>
          </p:cNvPr>
          <p:cNvSpPr txBox="1"/>
          <p:nvPr/>
        </p:nvSpPr>
        <p:spPr>
          <a:xfrm>
            <a:off x="1213757" y="7978963"/>
            <a:ext cx="7581900"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Capital Allocations: Is liquid cash flow strong enough to support planned expansion projects?</a:t>
            </a:r>
          </a:p>
        </p:txBody>
      </p:sp>
      <p:pic>
        <p:nvPicPr>
          <p:cNvPr id="12" name="Picture 11" descr="image.png">
            <a:extLst>
              <a:ext uri="{FF2B5EF4-FFF2-40B4-BE49-F238E27FC236}">
                <a16:creationId xmlns:a16="http://schemas.microsoft.com/office/drawing/2014/main" id="{D95BDA55-A75A-4A74-C8DA-6CBD9A3806CA}"/>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889B0175-CA7D-64F5-3021-E41EBE483E4C}"/>
              </a:ext>
            </a:extLst>
          </p:cNvPr>
          <p:cNvSpPr txBox="1"/>
          <p:nvPr/>
        </p:nvSpPr>
        <p:spPr>
          <a:xfrm>
            <a:off x="952500" y="50216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8639FAB4-2634-7C0E-05BB-5CA9321AF059}"/>
              </a:ext>
            </a:extLst>
          </p:cNvPr>
          <p:cNvSpPr txBox="1"/>
          <p:nvPr/>
        </p:nvSpPr>
        <p:spPr>
          <a:xfrm>
            <a:off x="952500" y="6635761"/>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85C458C2-58B6-0FC3-A638-DBD811AF080F}"/>
              </a:ext>
            </a:extLst>
          </p:cNvPr>
          <p:cNvSpPr txBox="1"/>
          <p:nvPr/>
        </p:nvSpPr>
        <p:spPr>
          <a:xfrm>
            <a:off x="952500" y="81458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4074980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9C2FF-3A6D-DBC7-7DC8-9C592360C4C3}"/>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1F9627B-2324-BE87-5D90-3406E571716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EEA3AA5C-DC76-91D5-4718-E99BD4DB475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4B475138-21DF-63E9-4ECE-F3ABC297D78F}"/>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20</a:t>
            </a:fld>
            <a:endParaRPr lang="en-EG" dirty="0"/>
          </a:p>
        </p:txBody>
      </p:sp>
      <p:sp>
        <p:nvSpPr>
          <p:cNvPr id="64" name="TextBox 5">
            <a:extLst>
              <a:ext uri="{FF2B5EF4-FFF2-40B4-BE49-F238E27FC236}">
                <a16:creationId xmlns:a16="http://schemas.microsoft.com/office/drawing/2014/main" id="{C8A3F43F-F8F3-3BBE-C43C-1B7B24FFB830}"/>
              </a:ext>
            </a:extLst>
          </p:cNvPr>
          <p:cNvSpPr txBox="1"/>
          <p:nvPr/>
        </p:nvSpPr>
        <p:spPr>
          <a:xfrm>
            <a:off x="952500" y="721388"/>
            <a:ext cx="13565776"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Finance Dashboard Purpose &amp; KPIs</a:t>
            </a:r>
          </a:p>
        </p:txBody>
      </p:sp>
      <p:pic>
        <p:nvPicPr>
          <p:cNvPr id="2" name="Google Shape;119;p15" descr="image.png">
            <a:extLst>
              <a:ext uri="{FF2B5EF4-FFF2-40B4-BE49-F238E27FC236}">
                <a16:creationId xmlns:a16="http://schemas.microsoft.com/office/drawing/2014/main" id="{D9EF6030-C2CC-99D4-0A59-E7D7C3C4FA9A}"/>
              </a:ext>
            </a:extLst>
          </p:cNvPr>
          <p:cNvPicPr preferRelativeResize="0"/>
          <p:nvPr/>
        </p:nvPicPr>
        <p:blipFill rotWithShape="1">
          <a:blip r:embed="rId5">
            <a:alphaModFix/>
          </a:blip>
          <a:srcRect/>
          <a:stretch/>
        </p:blipFill>
        <p:spPr>
          <a:xfrm>
            <a:off x="952500" y="3001747"/>
            <a:ext cx="7581900" cy="6763878"/>
          </a:xfrm>
          <a:prstGeom prst="rect">
            <a:avLst/>
          </a:prstGeom>
          <a:noFill/>
          <a:ln>
            <a:noFill/>
          </a:ln>
        </p:spPr>
      </p:pic>
      <p:pic>
        <p:nvPicPr>
          <p:cNvPr id="5" name="Google Shape;120;p15" descr="image.png">
            <a:extLst>
              <a:ext uri="{FF2B5EF4-FFF2-40B4-BE49-F238E27FC236}">
                <a16:creationId xmlns:a16="http://schemas.microsoft.com/office/drawing/2014/main" id="{DEF415E2-247C-2B85-4626-3EC305AA1CE5}"/>
              </a:ext>
            </a:extLst>
          </p:cNvPr>
          <p:cNvPicPr preferRelativeResize="0"/>
          <p:nvPr/>
        </p:nvPicPr>
        <p:blipFill rotWithShape="1">
          <a:blip r:embed="rId6"/>
          <a:srcRect/>
          <a:stretch/>
        </p:blipFill>
        <p:spPr>
          <a:xfrm>
            <a:off x="8781097" y="2954122"/>
            <a:ext cx="8259128" cy="6763878"/>
          </a:xfrm>
          <a:prstGeom prst="rect">
            <a:avLst/>
          </a:prstGeom>
        </p:spPr>
      </p:pic>
      <p:pic>
        <p:nvPicPr>
          <p:cNvPr id="6" name="Google Shape;125;p15" descr="image.png">
            <a:extLst>
              <a:ext uri="{FF2B5EF4-FFF2-40B4-BE49-F238E27FC236}">
                <a16:creationId xmlns:a16="http://schemas.microsoft.com/office/drawing/2014/main" id="{783D372D-5A6A-9006-3490-C07FD8B19714}"/>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A2B20928-8E9A-DBEB-C1CF-C865BC4634C5}"/>
              </a:ext>
            </a:extLst>
          </p:cNvPr>
          <p:cNvSpPr txBox="1"/>
          <p:nvPr/>
        </p:nvSpPr>
        <p:spPr>
          <a:xfrm>
            <a:off x="1247775" y="4337477"/>
            <a:ext cx="5686425"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Finance Objective</a:t>
            </a:r>
          </a:p>
        </p:txBody>
      </p:sp>
      <p:sp>
        <p:nvSpPr>
          <p:cNvPr id="8" name="Google Shape;127;p15">
            <a:extLst>
              <a:ext uri="{FF2B5EF4-FFF2-40B4-BE49-F238E27FC236}">
                <a16:creationId xmlns:a16="http://schemas.microsoft.com/office/drawing/2014/main" id="{A21642EE-59F7-BE4F-D814-D5C8CBAC34DE}"/>
              </a:ext>
            </a:extLst>
          </p:cNvPr>
          <p:cNvSpPr txBox="1"/>
          <p:nvPr/>
        </p:nvSpPr>
        <p:spPr>
          <a:xfrm>
            <a:off x="1247775" y="5148977"/>
            <a:ext cx="7286625" cy="3877985"/>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Support corporate fiscal health, monitor expense compliance, manage active budgets, and track key profitability metrics over time.</a:t>
            </a:r>
          </a:p>
          <a:p>
            <a:pPr marL="457200" marR="0" lvl="0" indent="-457200" algn="l" rtl="0">
              <a:lnSpc>
                <a:spcPct val="150000"/>
              </a:lnSpc>
              <a:spcBef>
                <a:spcPts val="0"/>
              </a:spcBef>
              <a:spcAft>
                <a:spcPts val="0"/>
              </a:spcAft>
              <a:buFont typeface="Arial" panose="020B0604020202020204" pitchFamily="34" charset="0"/>
              <a:buChar char="•"/>
            </a:pPr>
            <a:endParaRPr lang="en-US" sz="2400" dirty="0">
              <a:latin typeface="Alexandria"/>
              <a:cs typeface="Alexandria"/>
              <a:sym typeface="Inter SemiBold"/>
            </a:endParaRPr>
          </a:p>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Goal: Eliminate budget surprises through real-time expense monitoring.</a:t>
            </a:r>
          </a:p>
        </p:txBody>
      </p:sp>
      <p:pic>
        <p:nvPicPr>
          <p:cNvPr id="11" name="Google Shape;129;p15" descr="image.png">
            <a:extLst>
              <a:ext uri="{FF2B5EF4-FFF2-40B4-BE49-F238E27FC236}">
                <a16:creationId xmlns:a16="http://schemas.microsoft.com/office/drawing/2014/main" id="{C5E10A72-A894-973C-00A6-7351670498C9}"/>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3" name="Google Shape;131;p15">
            <a:extLst>
              <a:ext uri="{FF2B5EF4-FFF2-40B4-BE49-F238E27FC236}">
                <a16:creationId xmlns:a16="http://schemas.microsoft.com/office/drawing/2014/main" id="{B03776DA-F532-0FC0-CEEA-1285810A3581}"/>
              </a:ext>
            </a:extLst>
          </p:cNvPr>
          <p:cNvSpPr txBox="1"/>
          <p:nvPr/>
        </p:nvSpPr>
        <p:spPr>
          <a:xfrm>
            <a:off x="9144001" y="5120600"/>
            <a:ext cx="7620000" cy="4431983"/>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Gross &amp; Net Profit (%): Key financial health ratios.</a:t>
            </a:r>
          </a:p>
          <a:p>
            <a:pPr marL="457200" marR="0" lvl="0" indent="-457200">
              <a:lnSpc>
                <a:spcPct val="150000"/>
              </a:lnSpc>
              <a:spcBef>
                <a:spcPts val="0"/>
              </a:spcBef>
              <a:spcAft>
                <a:spcPts val="0"/>
              </a:spcAft>
              <a:buFont typeface="Arial" panose="020B0604020202020204" pitchFamily="34" charset="0"/>
              <a:buChar char="•"/>
            </a:pPr>
            <a:r>
              <a:rPr lang="en-US" sz="2400" dirty="0" err="1">
                <a:latin typeface="Alexandria"/>
                <a:cs typeface="Alexandria"/>
              </a:rPr>
              <a:t>OpEx</a:t>
            </a:r>
            <a:r>
              <a:rPr lang="en-US" sz="2400" dirty="0">
                <a:latin typeface="Alexandria"/>
                <a:cs typeface="Alexandria"/>
              </a:rPr>
              <a:t> (Operating Expense): Run-rate spending levels.</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Budget Variance ($): Gaps between plan and actual spend.</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Free Cash Flow (FCF): Available operational liquidity.</a:t>
            </a:r>
          </a:p>
        </p:txBody>
      </p:sp>
      <p:sp>
        <p:nvSpPr>
          <p:cNvPr id="12" name="Google Shape;130;p15">
            <a:extLst>
              <a:ext uri="{FF2B5EF4-FFF2-40B4-BE49-F238E27FC236}">
                <a16:creationId xmlns:a16="http://schemas.microsoft.com/office/drawing/2014/main" id="{652AE04A-69BF-F0A2-4445-1854A96F077E}"/>
              </a:ext>
            </a:extLst>
          </p:cNvPr>
          <p:cNvSpPr txBox="1"/>
          <p:nvPr/>
        </p:nvSpPr>
        <p:spPr>
          <a:xfrm>
            <a:off x="9144000" y="4311889"/>
            <a:ext cx="6019800"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Key Financial KPIs</a:t>
            </a:r>
          </a:p>
        </p:txBody>
      </p:sp>
      <p:pic>
        <p:nvPicPr>
          <p:cNvPr id="15" name="Google Shape;133;p15" descr="image.png">
            <a:extLst>
              <a:ext uri="{FF2B5EF4-FFF2-40B4-BE49-F238E27FC236}">
                <a16:creationId xmlns:a16="http://schemas.microsoft.com/office/drawing/2014/main" id="{CF540A6D-7092-CAE4-D5C6-99DFCFD566A2}"/>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403FAAEF-EF8B-DBD0-DB91-E28AD80E2B7E}"/>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1537544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64411-9D5D-938F-8FC1-8675CFD93D4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62BB48BB-52F4-6517-C715-2A49BB076F27}"/>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14935679-6FC2-E939-E10A-9373E88D449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58A22E90-8C54-C999-337F-FE1069F1808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21</a:t>
            </a:fld>
            <a:endParaRPr lang="en-EG" dirty="0"/>
          </a:p>
        </p:txBody>
      </p:sp>
      <p:sp>
        <p:nvSpPr>
          <p:cNvPr id="64" name="TextBox 5">
            <a:extLst>
              <a:ext uri="{FF2B5EF4-FFF2-40B4-BE49-F238E27FC236}">
                <a16:creationId xmlns:a16="http://schemas.microsoft.com/office/drawing/2014/main" id="{270A2480-5F48-2164-8FA8-E3DC8A4A180E}"/>
              </a:ext>
            </a:extLst>
          </p:cNvPr>
          <p:cNvSpPr txBox="1"/>
          <p:nvPr/>
        </p:nvSpPr>
        <p:spPr>
          <a:xfrm>
            <a:off x="952500" y="721388"/>
            <a:ext cx="12458700"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Finance Visuals</a:t>
            </a:r>
          </a:p>
        </p:txBody>
      </p:sp>
      <p:pic>
        <p:nvPicPr>
          <p:cNvPr id="5" name="Picture 4" descr="image.png">
            <a:extLst>
              <a:ext uri="{FF2B5EF4-FFF2-40B4-BE49-F238E27FC236}">
                <a16:creationId xmlns:a16="http://schemas.microsoft.com/office/drawing/2014/main" id="{42AD3C2F-BD3B-DF75-3A3B-9E4DB5A861F4}"/>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2F9B8C8E-8991-41A3-4367-CD6536F03E3A}"/>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E2FBDEFA-01A0-F729-C399-C4B474E22629}"/>
              </a:ext>
            </a:extLst>
          </p:cNvPr>
          <p:cNvPicPr>
            <a:picLocks noChangeAspect="1"/>
          </p:cNvPicPr>
          <p:nvPr/>
        </p:nvPicPr>
        <p:blipFill>
          <a:blip r:embed="rId8"/>
          <a:stretch>
            <a:fillRect/>
          </a:stretch>
        </p:blipFill>
        <p:spPr>
          <a:xfrm>
            <a:off x="12623396" y="2858094"/>
            <a:ext cx="5093103" cy="5181005"/>
          </a:xfrm>
          <a:prstGeom prst="rect">
            <a:avLst/>
          </a:prstGeom>
        </p:spPr>
      </p:pic>
      <p:pic>
        <p:nvPicPr>
          <p:cNvPr id="10" name="Picture 9" descr="image.png">
            <a:extLst>
              <a:ext uri="{FF2B5EF4-FFF2-40B4-BE49-F238E27FC236}">
                <a16:creationId xmlns:a16="http://schemas.microsoft.com/office/drawing/2014/main" id="{A81F7DD5-E0E3-CEF8-691B-235BA28EA592}"/>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73A75BA5-7312-213C-5780-806F6A4F9569}"/>
              </a:ext>
            </a:extLst>
          </p:cNvPr>
          <p:cNvSpPr txBox="1"/>
          <p:nvPr/>
        </p:nvSpPr>
        <p:spPr>
          <a:xfrm>
            <a:off x="809625" y="4172257"/>
            <a:ext cx="4388782" cy="399533"/>
          </a:xfrm>
          <a:prstGeom prst="rect">
            <a:avLst/>
          </a:prstGeom>
          <a:noFill/>
        </p:spPr>
        <p:txBody>
          <a:bodyPr wrap="square" lIns="0" tIns="0" rIns="0" bIns="0" anchor="t">
            <a:spAutoFit/>
          </a:bodyPr>
          <a:lstStyle/>
          <a:p>
            <a:pPr>
              <a:lnSpc>
                <a:spcPts val="3079"/>
              </a:lnSpc>
              <a:spcBef>
                <a:spcPct val="0"/>
              </a:spcBef>
            </a:pPr>
            <a:r>
              <a:rPr lang="en-US" sz="3200" dirty="0">
                <a:solidFill>
                  <a:srgbClr val="00ADEE"/>
                </a:solidFill>
                <a:latin typeface="Alexandria"/>
                <a:cs typeface="Alexandria"/>
              </a:rPr>
              <a:t>Waterfall Charts</a:t>
            </a:r>
          </a:p>
        </p:txBody>
      </p:sp>
      <p:sp>
        <p:nvSpPr>
          <p:cNvPr id="13" name="TextBox 12">
            <a:extLst>
              <a:ext uri="{FF2B5EF4-FFF2-40B4-BE49-F238E27FC236}">
                <a16:creationId xmlns:a16="http://schemas.microsoft.com/office/drawing/2014/main" id="{A00F38AE-0118-C202-7E06-653FD762736B}"/>
              </a:ext>
            </a:extLst>
          </p:cNvPr>
          <p:cNvSpPr txBox="1"/>
          <p:nvPr/>
        </p:nvSpPr>
        <p:spPr>
          <a:xfrm>
            <a:off x="847724" y="4977265"/>
            <a:ext cx="4105275" cy="1144929"/>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Track cumulative changes as revenues and expenses reconcile to net margins.</a:t>
            </a:r>
          </a:p>
        </p:txBody>
      </p:sp>
      <p:pic>
        <p:nvPicPr>
          <p:cNvPr id="14" name="Picture 13" descr="image.png">
            <a:extLst>
              <a:ext uri="{FF2B5EF4-FFF2-40B4-BE49-F238E27FC236}">
                <a16:creationId xmlns:a16="http://schemas.microsoft.com/office/drawing/2014/main" id="{2463E263-B0D8-A6A3-811B-04889C9548AF}"/>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9A936595-5D35-81AE-85C0-3B470E8C9AF1}"/>
              </a:ext>
            </a:extLst>
          </p:cNvPr>
          <p:cNvSpPr txBox="1"/>
          <p:nvPr/>
        </p:nvSpPr>
        <p:spPr>
          <a:xfrm>
            <a:off x="6835573" y="4094157"/>
            <a:ext cx="4105274" cy="492443"/>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Matrix Financials</a:t>
            </a:r>
          </a:p>
        </p:txBody>
      </p:sp>
      <p:sp>
        <p:nvSpPr>
          <p:cNvPr id="16" name="TextBox 15">
            <a:extLst>
              <a:ext uri="{FF2B5EF4-FFF2-40B4-BE49-F238E27FC236}">
                <a16:creationId xmlns:a16="http://schemas.microsoft.com/office/drawing/2014/main" id="{52D9382A-2F16-FD9F-7A25-851CF6C61F5E}"/>
              </a:ext>
            </a:extLst>
          </p:cNvPr>
          <p:cNvSpPr txBox="1"/>
          <p:nvPr/>
        </p:nvSpPr>
        <p:spPr>
          <a:xfrm>
            <a:off x="6873672" y="4977265"/>
            <a:ext cx="3718127"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Build dynamic Income Statements and Balance Sheets that support localized hierarchy drill-downs.</a:t>
            </a:r>
          </a:p>
        </p:txBody>
      </p:sp>
      <p:pic>
        <p:nvPicPr>
          <p:cNvPr id="17" name="Picture 16" descr="image.png">
            <a:extLst>
              <a:ext uri="{FF2B5EF4-FFF2-40B4-BE49-F238E27FC236}">
                <a16:creationId xmlns:a16="http://schemas.microsoft.com/office/drawing/2014/main" id="{1FAC2A69-6A3D-83DB-5F2B-E0ED1E5E6C47}"/>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D6D27719-0DFB-B316-8754-AC6576B37952}"/>
              </a:ext>
            </a:extLst>
          </p:cNvPr>
          <p:cNvSpPr txBox="1"/>
          <p:nvPr/>
        </p:nvSpPr>
        <p:spPr>
          <a:xfrm>
            <a:off x="13071601" y="4094157"/>
            <a:ext cx="4508776"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Time Intelligence</a:t>
            </a:r>
          </a:p>
          <a:p>
            <a:pPr algn="l"/>
            <a:endParaRPr lang="en-US" sz="3200" dirty="0">
              <a:solidFill>
                <a:srgbClr val="00ADEE"/>
              </a:solidFill>
              <a:latin typeface="Alexandria"/>
              <a:cs typeface="Alexandria"/>
            </a:endParaRPr>
          </a:p>
        </p:txBody>
      </p:sp>
      <p:sp>
        <p:nvSpPr>
          <p:cNvPr id="19" name="TextBox 18">
            <a:extLst>
              <a:ext uri="{FF2B5EF4-FFF2-40B4-BE49-F238E27FC236}">
                <a16:creationId xmlns:a16="http://schemas.microsoft.com/office/drawing/2014/main" id="{56B00036-2C9A-B262-9519-10BEF155F995}"/>
              </a:ext>
            </a:extLst>
          </p:cNvPr>
          <p:cNvSpPr txBox="1"/>
          <p:nvPr/>
        </p:nvSpPr>
        <p:spPr>
          <a:xfrm>
            <a:off x="12899622" y="4977265"/>
            <a:ext cx="3940578"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Use DAX calculations to quickly compare YTD performance against prior quarters.</a:t>
            </a:r>
          </a:p>
        </p:txBody>
      </p:sp>
      <p:pic>
        <p:nvPicPr>
          <p:cNvPr id="2" name="Picture 1" descr="image.png">
            <a:extLst>
              <a:ext uri="{FF2B5EF4-FFF2-40B4-BE49-F238E27FC236}">
                <a16:creationId xmlns:a16="http://schemas.microsoft.com/office/drawing/2014/main" id="{3F7BBA8A-6D26-9641-B985-EA60CBC5E6AA}"/>
              </a:ext>
            </a:extLst>
          </p:cNvPr>
          <p:cNvPicPr>
            <a:picLocks noChangeAspect="1"/>
          </p:cNvPicPr>
          <p:nvPr/>
        </p:nvPicPr>
        <p:blipFill>
          <a:blip r:embed="rId11"/>
          <a:stretch>
            <a:fillRect/>
          </a:stretch>
        </p:blipFill>
        <p:spPr>
          <a:xfrm>
            <a:off x="933450" y="3086100"/>
            <a:ext cx="533400" cy="592667"/>
          </a:xfrm>
          <a:prstGeom prst="rect">
            <a:avLst/>
          </a:prstGeom>
        </p:spPr>
      </p:pic>
      <p:pic>
        <p:nvPicPr>
          <p:cNvPr id="6" name="Picture 5" descr="image.png">
            <a:extLst>
              <a:ext uri="{FF2B5EF4-FFF2-40B4-BE49-F238E27FC236}">
                <a16:creationId xmlns:a16="http://schemas.microsoft.com/office/drawing/2014/main" id="{5F7C9EF9-EB6E-E0B9-37A1-942729CD26F0}"/>
              </a:ext>
            </a:extLst>
          </p:cNvPr>
          <p:cNvPicPr>
            <a:picLocks noChangeAspect="1"/>
          </p:cNvPicPr>
          <p:nvPr/>
        </p:nvPicPr>
        <p:blipFill>
          <a:blip r:embed="rId12"/>
          <a:stretch>
            <a:fillRect/>
          </a:stretch>
        </p:blipFill>
        <p:spPr>
          <a:xfrm>
            <a:off x="6835573" y="3133156"/>
            <a:ext cx="533400" cy="533400"/>
          </a:xfrm>
          <a:prstGeom prst="rect">
            <a:avLst/>
          </a:prstGeom>
        </p:spPr>
      </p:pic>
      <p:pic>
        <p:nvPicPr>
          <p:cNvPr id="9" name="Picture 8" descr="image.png">
            <a:extLst>
              <a:ext uri="{FF2B5EF4-FFF2-40B4-BE49-F238E27FC236}">
                <a16:creationId xmlns:a16="http://schemas.microsoft.com/office/drawing/2014/main" id="{DCBF4DF4-246E-00F5-9E27-CDF4B07B206D}"/>
              </a:ext>
            </a:extLst>
          </p:cNvPr>
          <p:cNvPicPr>
            <a:picLocks noChangeAspect="1"/>
          </p:cNvPicPr>
          <p:nvPr/>
        </p:nvPicPr>
        <p:blipFill>
          <a:blip r:embed="rId13"/>
          <a:stretch>
            <a:fillRect/>
          </a:stretch>
        </p:blipFill>
        <p:spPr>
          <a:xfrm>
            <a:off x="12973893" y="3174113"/>
            <a:ext cx="492443" cy="492443"/>
          </a:xfrm>
          <a:prstGeom prst="rect">
            <a:avLst/>
          </a:prstGeom>
        </p:spPr>
      </p:pic>
    </p:spTree>
    <p:custDataLst>
      <p:tags r:id="rId1"/>
    </p:custDataLst>
    <p:extLst>
      <p:ext uri="{BB962C8B-B14F-4D97-AF65-F5344CB8AC3E}">
        <p14:creationId xmlns:p14="http://schemas.microsoft.com/office/powerpoint/2010/main" val="134420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35DC1-8CA5-B349-7D51-9F4E5676946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21D16A1-9400-9F15-98D3-464B811211D2}"/>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815F1A5A-7D9A-6101-BA2C-69A482FFE9F3}"/>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E1FF5C1B-9270-CD9D-2E63-35E3BF3CEC2D}"/>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B97B7E50-5FAB-C1CC-D08F-32D0A08791C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3843F42E-89BC-6ED8-27F2-637E72493DED}"/>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A64F683-EC5E-8C47-CED0-C7775BAC8382}"/>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8FA39363-B332-1EF5-44F1-8417DED2BA17}"/>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90EE755-6CC4-CABE-095C-4A8B3AFCA756}"/>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5. Human Resources</a:t>
            </a:r>
          </a:p>
        </p:txBody>
      </p:sp>
      <p:sp>
        <p:nvSpPr>
          <p:cNvPr id="42" name="TextBox 41">
            <a:extLst>
              <a:ext uri="{FF2B5EF4-FFF2-40B4-BE49-F238E27FC236}">
                <a16:creationId xmlns:a16="http://schemas.microsoft.com/office/drawing/2014/main" id="{12DA150B-75DB-8058-16BF-350A71D66B15}"/>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09AD86B0-CB00-D3FA-56A3-47D6855F8C33}"/>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220D135-B73E-CB2E-9223-6C9665D5D8C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169763C7-0741-9C98-FF03-7E51D3382BDB}"/>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22</a:t>
            </a:fld>
            <a:endParaRPr lang="en-EG" dirty="0"/>
          </a:p>
        </p:txBody>
      </p:sp>
    </p:spTree>
    <p:extLst>
      <p:ext uri="{BB962C8B-B14F-4D97-AF65-F5344CB8AC3E}">
        <p14:creationId xmlns:p14="http://schemas.microsoft.com/office/powerpoint/2010/main" val="2445924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76F56-8898-3235-4244-34D90B447DD5}"/>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A01D656D-249F-C9F6-CADE-EF3B60D281F1}"/>
              </a:ext>
            </a:extLst>
          </p:cNvPr>
          <p:cNvSpPr/>
          <p:nvPr/>
        </p:nvSpPr>
        <p:spPr>
          <a:xfrm>
            <a:off x="0"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5F64389B-06AF-D84D-4A19-FE2E498AC3C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CD93D935-1AC5-4CDB-889C-D85005C4EEF8}"/>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23</a:t>
            </a:fld>
            <a:endParaRPr lang="en-EG" dirty="0"/>
          </a:p>
        </p:txBody>
      </p:sp>
      <p:sp>
        <p:nvSpPr>
          <p:cNvPr id="64" name="TextBox 5">
            <a:extLst>
              <a:ext uri="{FF2B5EF4-FFF2-40B4-BE49-F238E27FC236}">
                <a16:creationId xmlns:a16="http://schemas.microsoft.com/office/drawing/2014/main" id="{51237077-5A49-DE11-7DD9-8516321B354D}"/>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HR Business Questions</a:t>
            </a:r>
          </a:p>
        </p:txBody>
      </p:sp>
      <p:pic>
        <p:nvPicPr>
          <p:cNvPr id="2" name="Picture 1" descr="image.png">
            <a:extLst>
              <a:ext uri="{FF2B5EF4-FFF2-40B4-BE49-F238E27FC236}">
                <a16:creationId xmlns:a16="http://schemas.microsoft.com/office/drawing/2014/main" id="{48709F22-5C43-2AD2-933C-68622260F9FA}"/>
              </a:ext>
            </a:extLst>
          </p:cNvPr>
          <p:cNvPicPr>
            <a:picLocks noChangeAspect="1"/>
          </p:cNvPicPr>
          <p:nvPr/>
        </p:nvPicPr>
        <p:blipFill>
          <a:blip r:embed="rId6"/>
          <a:stretch>
            <a:fillRect/>
          </a:stretch>
        </p:blipFill>
        <p:spPr>
          <a:xfrm>
            <a:off x="10248900" y="3764372"/>
            <a:ext cx="7200900" cy="4503328"/>
          </a:xfrm>
          <a:prstGeom prst="rect">
            <a:avLst/>
          </a:prstGeom>
        </p:spPr>
      </p:pic>
      <p:sp>
        <p:nvSpPr>
          <p:cNvPr id="6" name="TextBox 5">
            <a:extLst>
              <a:ext uri="{FF2B5EF4-FFF2-40B4-BE49-F238E27FC236}">
                <a16:creationId xmlns:a16="http://schemas.microsoft.com/office/drawing/2014/main" id="{9D9CD7F1-183A-2A36-CF5D-17CD9F0ED567}"/>
              </a:ext>
            </a:extLst>
          </p:cNvPr>
          <p:cNvSpPr txBox="1"/>
          <p:nvPr/>
        </p:nvSpPr>
        <p:spPr>
          <a:xfrm>
            <a:off x="952499" y="2665619"/>
            <a:ext cx="9067801" cy="1225848"/>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HR dashboards help managers monitor workforce performance, employee engagement, and talent development.</a:t>
            </a:r>
          </a:p>
        </p:txBody>
      </p:sp>
      <p:sp>
        <p:nvSpPr>
          <p:cNvPr id="7" name="TextBox 6">
            <a:extLst>
              <a:ext uri="{FF2B5EF4-FFF2-40B4-BE49-F238E27FC236}">
                <a16:creationId xmlns:a16="http://schemas.microsoft.com/office/drawing/2014/main" id="{2979A230-140F-BC69-1378-273528623FA4}"/>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lang="en-US" sz="2800" b="0" i="0" u="none" dirty="0">
                <a:solidFill>
                  <a:srgbClr val="0D9488"/>
                </a:solidFill>
                <a:latin typeface="Plus Jakarta Sans SemiBold"/>
              </a:rPr>
              <a:t>Analysis Concept</a:t>
            </a:r>
          </a:p>
        </p:txBody>
      </p:sp>
      <p:sp>
        <p:nvSpPr>
          <p:cNvPr id="8" name="TextBox 7">
            <a:extLst>
              <a:ext uri="{FF2B5EF4-FFF2-40B4-BE49-F238E27FC236}">
                <a16:creationId xmlns:a16="http://schemas.microsoft.com/office/drawing/2014/main" id="{0A0366A1-A4F5-D60D-4CBE-B9BF85DDE73D}"/>
              </a:ext>
            </a:extLst>
          </p:cNvPr>
          <p:cNvSpPr txBox="1"/>
          <p:nvPr/>
        </p:nvSpPr>
        <p:spPr>
          <a:xfrm>
            <a:off x="10843148" y="4855320"/>
            <a:ext cx="6606652" cy="3164841"/>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Workforce Analytics helps HR teams identify trends in employee retention, engagement, and performance, enabling data-driven decisions to improve productivity, reduce turnover, and strengthen talent management.</a:t>
            </a:r>
          </a:p>
        </p:txBody>
      </p:sp>
      <p:sp>
        <p:nvSpPr>
          <p:cNvPr id="9" name="TextBox 8">
            <a:extLst>
              <a:ext uri="{FF2B5EF4-FFF2-40B4-BE49-F238E27FC236}">
                <a16:creationId xmlns:a16="http://schemas.microsoft.com/office/drawing/2014/main" id="{F8594211-3ED2-7FD8-866C-4FECCB357997}"/>
              </a:ext>
            </a:extLst>
          </p:cNvPr>
          <p:cNvSpPr txBox="1"/>
          <p:nvPr/>
        </p:nvSpPr>
        <p:spPr>
          <a:xfrm>
            <a:off x="1181099" y="4778563"/>
            <a:ext cx="8724901"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Employee Turnover: Are certain departments or locations experiencing higher employee turnover than expected?</a:t>
            </a:r>
          </a:p>
        </p:txBody>
      </p:sp>
      <p:sp>
        <p:nvSpPr>
          <p:cNvPr id="10" name="TextBox 9">
            <a:extLst>
              <a:ext uri="{FF2B5EF4-FFF2-40B4-BE49-F238E27FC236}">
                <a16:creationId xmlns:a16="http://schemas.microsoft.com/office/drawing/2014/main" id="{9E4A7E1B-2E92-425D-12C2-7156AC24326F}"/>
              </a:ext>
            </a:extLst>
          </p:cNvPr>
          <p:cNvSpPr txBox="1"/>
          <p:nvPr/>
        </p:nvSpPr>
        <p:spPr>
          <a:xfrm>
            <a:off x="1181099" y="6352454"/>
            <a:ext cx="9067801"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Employee Engagement: Which teams have the highest or lowest engagement scores, and what factors influence them?</a:t>
            </a:r>
          </a:p>
        </p:txBody>
      </p:sp>
      <p:sp>
        <p:nvSpPr>
          <p:cNvPr id="11" name="TextBox 10">
            <a:extLst>
              <a:ext uri="{FF2B5EF4-FFF2-40B4-BE49-F238E27FC236}">
                <a16:creationId xmlns:a16="http://schemas.microsoft.com/office/drawing/2014/main" id="{2F916C3A-D7B4-6F61-ED0C-8118A24370CE}"/>
              </a:ext>
            </a:extLst>
          </p:cNvPr>
          <p:cNvSpPr txBox="1"/>
          <p:nvPr/>
        </p:nvSpPr>
        <p:spPr>
          <a:xfrm>
            <a:off x="1213756" y="7978963"/>
            <a:ext cx="9035143"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Learning &amp; Development: Are training programs improving employee performance and supporting organizational goals?</a:t>
            </a:r>
          </a:p>
        </p:txBody>
      </p:sp>
      <p:pic>
        <p:nvPicPr>
          <p:cNvPr id="12" name="Picture 11" descr="image.png">
            <a:extLst>
              <a:ext uri="{FF2B5EF4-FFF2-40B4-BE49-F238E27FC236}">
                <a16:creationId xmlns:a16="http://schemas.microsoft.com/office/drawing/2014/main" id="{85A6FD4B-8BE7-E4C1-0E70-19228707177C}"/>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941B3BBF-DB42-2053-DECA-8450E67E457B}"/>
              </a:ext>
            </a:extLst>
          </p:cNvPr>
          <p:cNvSpPr txBox="1"/>
          <p:nvPr/>
        </p:nvSpPr>
        <p:spPr>
          <a:xfrm>
            <a:off x="952500" y="50216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A19B55E1-15D0-E6D3-2152-D56E1D5F15F4}"/>
              </a:ext>
            </a:extLst>
          </p:cNvPr>
          <p:cNvSpPr txBox="1"/>
          <p:nvPr/>
        </p:nvSpPr>
        <p:spPr>
          <a:xfrm>
            <a:off x="952500" y="6635761"/>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535DE25C-77BF-9B1C-E72C-013D7DADA1B2}"/>
              </a:ext>
            </a:extLst>
          </p:cNvPr>
          <p:cNvSpPr txBox="1"/>
          <p:nvPr/>
        </p:nvSpPr>
        <p:spPr>
          <a:xfrm>
            <a:off x="952500" y="81458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27063465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2E28B-3F2E-1E37-FFB1-E514175969A9}"/>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160A78D-A74A-48C7-63C2-91CCA204818B}"/>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9FCAD3F1-7BCB-3610-C257-AEB6687FEA2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40E54648-6F2E-5366-795F-AFC71C514E83}"/>
              </a:ext>
            </a:extLst>
          </p:cNvPr>
          <p:cNvSpPr txBox="1"/>
          <p:nvPr/>
        </p:nvSpPr>
        <p:spPr>
          <a:xfrm>
            <a:off x="17559776" y="9886460"/>
            <a:ext cx="381000" cy="369332"/>
          </a:xfrm>
          <a:prstGeom prst="rect">
            <a:avLst/>
          </a:prstGeom>
          <a:noFill/>
        </p:spPr>
        <p:txBody>
          <a:bodyPr wrap="square" rtlCol="0">
            <a:spAutoFit/>
          </a:bodyPr>
          <a:lstStyle/>
          <a:p>
            <a:fld id="{1C176735-8790-2647-8A20-9BF96FB544F7}" type="slidenum">
              <a:rPr lang="en-EG" smtClean="0"/>
              <a:t>24</a:t>
            </a:fld>
            <a:endParaRPr lang="en-EG" dirty="0"/>
          </a:p>
        </p:txBody>
      </p:sp>
      <p:sp>
        <p:nvSpPr>
          <p:cNvPr id="64" name="TextBox 5">
            <a:extLst>
              <a:ext uri="{FF2B5EF4-FFF2-40B4-BE49-F238E27FC236}">
                <a16:creationId xmlns:a16="http://schemas.microsoft.com/office/drawing/2014/main" id="{790F9A63-B992-DD47-AD26-EE6E8B0E589E}"/>
              </a:ext>
            </a:extLst>
          </p:cNvPr>
          <p:cNvSpPr txBox="1"/>
          <p:nvPr/>
        </p:nvSpPr>
        <p:spPr>
          <a:xfrm>
            <a:off x="952500" y="721388"/>
            <a:ext cx="13565776"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HR Dashboard Purpose &amp; KPIs</a:t>
            </a:r>
          </a:p>
        </p:txBody>
      </p:sp>
      <p:pic>
        <p:nvPicPr>
          <p:cNvPr id="2" name="Google Shape;119;p15" descr="image.png">
            <a:extLst>
              <a:ext uri="{FF2B5EF4-FFF2-40B4-BE49-F238E27FC236}">
                <a16:creationId xmlns:a16="http://schemas.microsoft.com/office/drawing/2014/main" id="{9E838309-CB4B-C1BE-CBE9-1B2F326AC8CC}"/>
              </a:ext>
            </a:extLst>
          </p:cNvPr>
          <p:cNvPicPr preferRelativeResize="0"/>
          <p:nvPr/>
        </p:nvPicPr>
        <p:blipFill rotWithShape="1">
          <a:blip r:embed="rId5">
            <a:alphaModFix/>
          </a:blip>
          <a:srcRect/>
          <a:stretch/>
        </p:blipFill>
        <p:spPr>
          <a:xfrm>
            <a:off x="952500" y="3001747"/>
            <a:ext cx="7581900" cy="6763878"/>
          </a:xfrm>
          <a:prstGeom prst="rect">
            <a:avLst/>
          </a:prstGeom>
          <a:noFill/>
          <a:ln>
            <a:noFill/>
          </a:ln>
        </p:spPr>
      </p:pic>
      <p:pic>
        <p:nvPicPr>
          <p:cNvPr id="5" name="Google Shape;120;p15" descr="image.png">
            <a:extLst>
              <a:ext uri="{FF2B5EF4-FFF2-40B4-BE49-F238E27FC236}">
                <a16:creationId xmlns:a16="http://schemas.microsoft.com/office/drawing/2014/main" id="{75386B3C-2012-07F0-73EC-A6F55AFEBB00}"/>
              </a:ext>
            </a:extLst>
          </p:cNvPr>
          <p:cNvPicPr preferRelativeResize="0"/>
          <p:nvPr/>
        </p:nvPicPr>
        <p:blipFill rotWithShape="1">
          <a:blip r:embed="rId6"/>
          <a:srcRect/>
          <a:stretch/>
        </p:blipFill>
        <p:spPr>
          <a:xfrm>
            <a:off x="8781097" y="2954122"/>
            <a:ext cx="8259128" cy="6763878"/>
          </a:xfrm>
          <a:prstGeom prst="rect">
            <a:avLst/>
          </a:prstGeom>
        </p:spPr>
      </p:pic>
      <p:pic>
        <p:nvPicPr>
          <p:cNvPr id="6" name="Google Shape;125;p15" descr="image.png">
            <a:extLst>
              <a:ext uri="{FF2B5EF4-FFF2-40B4-BE49-F238E27FC236}">
                <a16:creationId xmlns:a16="http://schemas.microsoft.com/office/drawing/2014/main" id="{F12D7E0C-8B1E-0869-4A56-B3275B919891}"/>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53DBB188-1D4D-2809-9645-59E611AF8E6D}"/>
              </a:ext>
            </a:extLst>
          </p:cNvPr>
          <p:cNvSpPr txBox="1"/>
          <p:nvPr/>
        </p:nvSpPr>
        <p:spPr>
          <a:xfrm>
            <a:off x="1247775" y="4337477"/>
            <a:ext cx="5686425"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HR Dashboard Objective</a:t>
            </a:r>
          </a:p>
        </p:txBody>
      </p:sp>
      <p:sp>
        <p:nvSpPr>
          <p:cNvPr id="8" name="Google Shape;127;p15">
            <a:extLst>
              <a:ext uri="{FF2B5EF4-FFF2-40B4-BE49-F238E27FC236}">
                <a16:creationId xmlns:a16="http://schemas.microsoft.com/office/drawing/2014/main" id="{9397BCA2-6A29-91CF-F823-7B000EFD0CC7}"/>
              </a:ext>
            </a:extLst>
          </p:cNvPr>
          <p:cNvSpPr txBox="1"/>
          <p:nvPr/>
        </p:nvSpPr>
        <p:spPr>
          <a:xfrm>
            <a:off x="1247775" y="5148977"/>
            <a:ext cx="7286625" cy="3877985"/>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Support workforce health, track voluntary attrition, manage training development programs, and measure employee satisfaction.</a:t>
            </a:r>
          </a:p>
          <a:p>
            <a:pPr marR="0" lvl="0" algn="l" rtl="0">
              <a:lnSpc>
                <a:spcPct val="150000"/>
              </a:lnSpc>
              <a:spcBef>
                <a:spcPts val="0"/>
              </a:spcBef>
              <a:spcAft>
                <a:spcPts val="0"/>
              </a:spcAft>
            </a:pPr>
            <a:endParaRPr lang="en-US" sz="2400" dirty="0">
              <a:latin typeface="Alexandria"/>
              <a:cs typeface="Alexandria"/>
              <a:sym typeface="Inter SemiBold"/>
            </a:endParaRPr>
          </a:p>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Goal: Reduce employee turnover to lower recruitment and onboarding costs.</a:t>
            </a:r>
          </a:p>
        </p:txBody>
      </p:sp>
      <p:pic>
        <p:nvPicPr>
          <p:cNvPr id="11" name="Google Shape;129;p15" descr="image.png">
            <a:extLst>
              <a:ext uri="{FF2B5EF4-FFF2-40B4-BE49-F238E27FC236}">
                <a16:creationId xmlns:a16="http://schemas.microsoft.com/office/drawing/2014/main" id="{17391DD1-CD7F-9C97-FC7C-2131CAE93D97}"/>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3" name="Google Shape;131;p15">
            <a:extLst>
              <a:ext uri="{FF2B5EF4-FFF2-40B4-BE49-F238E27FC236}">
                <a16:creationId xmlns:a16="http://schemas.microsoft.com/office/drawing/2014/main" id="{34A86DCE-2D0E-D811-3575-0EE259342A96}"/>
              </a:ext>
            </a:extLst>
          </p:cNvPr>
          <p:cNvSpPr txBox="1"/>
          <p:nvPr/>
        </p:nvSpPr>
        <p:spPr>
          <a:xfrm>
            <a:off x="9144001" y="5120600"/>
            <a:ext cx="7620000" cy="3323987"/>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Total Active Headcount: Staff broken down by division.</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Turnover Rate (%): Monthly attrition.</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rPr>
              <a:t>Absenteeism Rate: Staff attendance health.</a:t>
            </a:r>
          </a:p>
          <a:p>
            <a:pPr marL="457200" marR="0" lvl="0" indent="-457200">
              <a:lnSpc>
                <a:spcPct val="150000"/>
              </a:lnSpc>
              <a:spcBef>
                <a:spcPts val="0"/>
              </a:spcBef>
              <a:spcAft>
                <a:spcPts val="0"/>
              </a:spcAft>
              <a:buFont typeface="Arial" panose="020B0604020202020204" pitchFamily="34" charset="0"/>
              <a:buChar char="•"/>
            </a:pPr>
            <a:r>
              <a:rPr lang="en-US" sz="2400" dirty="0" err="1">
                <a:latin typeface="Alexandria"/>
                <a:cs typeface="Alexandria"/>
              </a:rPr>
              <a:t>eNPS</a:t>
            </a:r>
            <a:r>
              <a:rPr lang="en-US" sz="2400" dirty="0">
                <a:latin typeface="Alexandria"/>
                <a:cs typeface="Alexandria"/>
              </a:rPr>
              <a:t> (Engagement): Overall team satisfaction.</a:t>
            </a:r>
          </a:p>
          <a:p>
            <a:pPr marL="457200" marR="0" lvl="0" indent="-457200">
              <a:lnSpc>
                <a:spcPct val="150000"/>
              </a:lnSpc>
              <a:spcBef>
                <a:spcPts val="0"/>
              </a:spcBef>
              <a:spcAft>
                <a:spcPts val="0"/>
              </a:spcAft>
              <a:buFont typeface="Arial" panose="020B0604020202020204" pitchFamily="34" charset="0"/>
              <a:buChar char="•"/>
            </a:pPr>
            <a:endParaRPr lang="en-US" sz="2400" dirty="0">
              <a:latin typeface="Alexandria"/>
              <a:cs typeface="Alexandria"/>
            </a:endParaRPr>
          </a:p>
        </p:txBody>
      </p:sp>
      <p:sp>
        <p:nvSpPr>
          <p:cNvPr id="12" name="Google Shape;130;p15">
            <a:extLst>
              <a:ext uri="{FF2B5EF4-FFF2-40B4-BE49-F238E27FC236}">
                <a16:creationId xmlns:a16="http://schemas.microsoft.com/office/drawing/2014/main" id="{4DFCEF87-D699-CBB4-893E-52C399F8CB24}"/>
              </a:ext>
            </a:extLst>
          </p:cNvPr>
          <p:cNvSpPr txBox="1"/>
          <p:nvPr/>
        </p:nvSpPr>
        <p:spPr>
          <a:xfrm>
            <a:off x="9144000" y="4311889"/>
            <a:ext cx="6019800"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Key HR KPIs</a:t>
            </a:r>
          </a:p>
        </p:txBody>
      </p:sp>
      <p:pic>
        <p:nvPicPr>
          <p:cNvPr id="15" name="Google Shape;133;p15" descr="image.png">
            <a:extLst>
              <a:ext uri="{FF2B5EF4-FFF2-40B4-BE49-F238E27FC236}">
                <a16:creationId xmlns:a16="http://schemas.microsoft.com/office/drawing/2014/main" id="{689EEEF2-27A9-093B-4BDA-C85D456BB4E5}"/>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921512F8-EEB1-4282-0732-D19B5322C228}"/>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3695798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B00D0-40A4-57F5-F957-D22CD12C1445}"/>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F1B9EFC0-27C9-208D-065E-83844F4ED4BE}"/>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35B67611-0CD3-CC41-8E67-4D793D5DA8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7B4F90B9-F57B-E738-8360-9B6089E12980}"/>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25</a:t>
            </a:fld>
            <a:endParaRPr lang="en-EG" dirty="0"/>
          </a:p>
        </p:txBody>
      </p:sp>
      <p:sp>
        <p:nvSpPr>
          <p:cNvPr id="64" name="TextBox 5">
            <a:extLst>
              <a:ext uri="{FF2B5EF4-FFF2-40B4-BE49-F238E27FC236}">
                <a16:creationId xmlns:a16="http://schemas.microsoft.com/office/drawing/2014/main" id="{AE5D91C7-9820-C84D-C872-D1235754406F}"/>
              </a:ext>
            </a:extLst>
          </p:cNvPr>
          <p:cNvSpPr txBox="1"/>
          <p:nvPr/>
        </p:nvSpPr>
        <p:spPr>
          <a:xfrm>
            <a:off x="952500" y="721388"/>
            <a:ext cx="12458700"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HR Visuals</a:t>
            </a:r>
          </a:p>
        </p:txBody>
      </p:sp>
      <p:pic>
        <p:nvPicPr>
          <p:cNvPr id="5" name="Picture 4" descr="image.png">
            <a:extLst>
              <a:ext uri="{FF2B5EF4-FFF2-40B4-BE49-F238E27FC236}">
                <a16:creationId xmlns:a16="http://schemas.microsoft.com/office/drawing/2014/main" id="{6A3C55AA-346D-D52A-6C2C-48F7112E89E0}"/>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5942756C-09DB-3CFB-54D3-A859728D41C0}"/>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EB97AE2F-300E-FCCC-14BC-38B21BC3B281}"/>
              </a:ext>
            </a:extLst>
          </p:cNvPr>
          <p:cNvPicPr>
            <a:picLocks noChangeAspect="1"/>
          </p:cNvPicPr>
          <p:nvPr/>
        </p:nvPicPr>
        <p:blipFill>
          <a:blip r:embed="rId8"/>
          <a:stretch>
            <a:fillRect/>
          </a:stretch>
        </p:blipFill>
        <p:spPr>
          <a:xfrm>
            <a:off x="12623396" y="2858094"/>
            <a:ext cx="5093103" cy="5181005"/>
          </a:xfrm>
          <a:prstGeom prst="rect">
            <a:avLst/>
          </a:prstGeom>
        </p:spPr>
      </p:pic>
      <p:pic>
        <p:nvPicPr>
          <p:cNvPr id="10" name="Picture 9" descr="image.png">
            <a:extLst>
              <a:ext uri="{FF2B5EF4-FFF2-40B4-BE49-F238E27FC236}">
                <a16:creationId xmlns:a16="http://schemas.microsoft.com/office/drawing/2014/main" id="{50F79C4D-C9E4-FBBF-4B07-B0EE8D209FC5}"/>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FF32D60F-4957-29DE-43B6-6303357CC71C}"/>
              </a:ext>
            </a:extLst>
          </p:cNvPr>
          <p:cNvSpPr txBox="1"/>
          <p:nvPr/>
        </p:nvSpPr>
        <p:spPr>
          <a:xfrm>
            <a:off x="809625" y="4172257"/>
            <a:ext cx="4388782" cy="1194622"/>
          </a:xfrm>
          <a:prstGeom prst="rect">
            <a:avLst/>
          </a:prstGeom>
          <a:noFill/>
        </p:spPr>
        <p:txBody>
          <a:bodyPr wrap="square" lIns="0" tIns="0" rIns="0" bIns="0" anchor="t">
            <a:spAutoFit/>
          </a:bodyPr>
          <a:lstStyle/>
          <a:p>
            <a:pPr>
              <a:lnSpc>
                <a:spcPts val="3079"/>
              </a:lnSpc>
              <a:spcBef>
                <a:spcPct val="0"/>
              </a:spcBef>
            </a:pPr>
            <a:r>
              <a:rPr lang="en-US" sz="3200" dirty="0">
                <a:solidFill>
                  <a:srgbClr val="00ADEE"/>
                </a:solidFill>
                <a:latin typeface="Alexandria"/>
                <a:cs typeface="Alexandria"/>
              </a:rPr>
              <a:t>Stacked Column Charts</a:t>
            </a:r>
          </a:p>
          <a:p>
            <a:pPr>
              <a:lnSpc>
                <a:spcPts val="3079"/>
              </a:lnSpc>
              <a:spcBef>
                <a:spcPct val="0"/>
              </a:spcBef>
            </a:pPr>
            <a:endParaRPr lang="en-US" sz="3200" dirty="0">
              <a:solidFill>
                <a:srgbClr val="00ADEE"/>
              </a:solidFill>
              <a:latin typeface="Alexandria"/>
              <a:cs typeface="Alexandria"/>
            </a:endParaRPr>
          </a:p>
        </p:txBody>
      </p:sp>
      <p:sp>
        <p:nvSpPr>
          <p:cNvPr id="13" name="TextBox 12">
            <a:extLst>
              <a:ext uri="{FF2B5EF4-FFF2-40B4-BE49-F238E27FC236}">
                <a16:creationId xmlns:a16="http://schemas.microsoft.com/office/drawing/2014/main" id="{FD4A75D1-AF30-9B8A-F45D-3FAF44ACBE8C}"/>
              </a:ext>
            </a:extLst>
          </p:cNvPr>
          <p:cNvSpPr txBox="1"/>
          <p:nvPr/>
        </p:nvSpPr>
        <p:spPr>
          <a:xfrm>
            <a:off x="847724" y="4977265"/>
            <a:ext cx="4105275" cy="1144929"/>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Visualize active headcount split across departments and job level tiers.</a:t>
            </a:r>
          </a:p>
        </p:txBody>
      </p:sp>
      <p:pic>
        <p:nvPicPr>
          <p:cNvPr id="14" name="Picture 13" descr="image.png">
            <a:extLst>
              <a:ext uri="{FF2B5EF4-FFF2-40B4-BE49-F238E27FC236}">
                <a16:creationId xmlns:a16="http://schemas.microsoft.com/office/drawing/2014/main" id="{050D7ECC-FDCB-6D28-3180-45BDD9CF3B17}"/>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19D53A2C-E76D-3161-7EDB-5B65B5BFA610}"/>
              </a:ext>
            </a:extLst>
          </p:cNvPr>
          <p:cNvSpPr txBox="1"/>
          <p:nvPr/>
        </p:nvSpPr>
        <p:spPr>
          <a:xfrm>
            <a:off x="6873672" y="4094157"/>
            <a:ext cx="4478742"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Attrition Trend Lines</a:t>
            </a:r>
          </a:p>
          <a:p>
            <a:pPr algn="l"/>
            <a:endParaRPr lang="en-US" sz="3200" dirty="0">
              <a:solidFill>
                <a:srgbClr val="00ADEE"/>
              </a:solidFill>
              <a:latin typeface="Alexandria"/>
              <a:cs typeface="Alexandria"/>
            </a:endParaRPr>
          </a:p>
        </p:txBody>
      </p:sp>
      <p:sp>
        <p:nvSpPr>
          <p:cNvPr id="16" name="TextBox 15">
            <a:extLst>
              <a:ext uri="{FF2B5EF4-FFF2-40B4-BE49-F238E27FC236}">
                <a16:creationId xmlns:a16="http://schemas.microsoft.com/office/drawing/2014/main" id="{AF1B0B47-E5CC-27A0-92FF-85918E44DDD6}"/>
              </a:ext>
            </a:extLst>
          </p:cNvPr>
          <p:cNvSpPr txBox="1"/>
          <p:nvPr/>
        </p:nvSpPr>
        <p:spPr>
          <a:xfrm>
            <a:off x="6873672" y="4977265"/>
            <a:ext cx="3718127" cy="1144929"/>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Monitor annualized voluntary and involuntary turnover metrics.</a:t>
            </a:r>
          </a:p>
        </p:txBody>
      </p:sp>
      <p:pic>
        <p:nvPicPr>
          <p:cNvPr id="17" name="Picture 16" descr="image.png">
            <a:extLst>
              <a:ext uri="{FF2B5EF4-FFF2-40B4-BE49-F238E27FC236}">
                <a16:creationId xmlns:a16="http://schemas.microsoft.com/office/drawing/2014/main" id="{3435E9C9-31E4-154A-DB9F-1DA8DA22C5A3}"/>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CC53CD35-11A4-D38B-C50E-14C41888C403}"/>
              </a:ext>
            </a:extLst>
          </p:cNvPr>
          <p:cNvSpPr txBox="1"/>
          <p:nvPr/>
        </p:nvSpPr>
        <p:spPr>
          <a:xfrm>
            <a:off x="13071601" y="4094157"/>
            <a:ext cx="4508776" cy="492443"/>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Absenteeism Matrices</a:t>
            </a:r>
          </a:p>
        </p:txBody>
      </p:sp>
      <p:sp>
        <p:nvSpPr>
          <p:cNvPr id="19" name="TextBox 18">
            <a:extLst>
              <a:ext uri="{FF2B5EF4-FFF2-40B4-BE49-F238E27FC236}">
                <a16:creationId xmlns:a16="http://schemas.microsoft.com/office/drawing/2014/main" id="{B037A79F-E864-FDAD-7089-7AD3A4B5D266}"/>
              </a:ext>
            </a:extLst>
          </p:cNvPr>
          <p:cNvSpPr txBox="1"/>
          <p:nvPr/>
        </p:nvSpPr>
        <p:spPr>
          <a:xfrm>
            <a:off x="12899622" y="4977265"/>
            <a:ext cx="3940578"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Use color-coded heat matrices to find days or seasons with high absenteeism rates.</a:t>
            </a:r>
          </a:p>
        </p:txBody>
      </p:sp>
      <p:pic>
        <p:nvPicPr>
          <p:cNvPr id="12" name="Picture 11" descr="image.png">
            <a:extLst>
              <a:ext uri="{FF2B5EF4-FFF2-40B4-BE49-F238E27FC236}">
                <a16:creationId xmlns:a16="http://schemas.microsoft.com/office/drawing/2014/main" id="{2FD135E6-2902-19D4-D6F8-F645E5602CE3}"/>
              </a:ext>
            </a:extLst>
          </p:cNvPr>
          <p:cNvPicPr>
            <a:picLocks noChangeAspect="1"/>
          </p:cNvPicPr>
          <p:nvPr/>
        </p:nvPicPr>
        <p:blipFill>
          <a:blip r:embed="rId11"/>
          <a:stretch>
            <a:fillRect/>
          </a:stretch>
        </p:blipFill>
        <p:spPr>
          <a:xfrm>
            <a:off x="12940377" y="3109360"/>
            <a:ext cx="560242" cy="622491"/>
          </a:xfrm>
          <a:prstGeom prst="rect">
            <a:avLst/>
          </a:prstGeom>
        </p:spPr>
      </p:pic>
      <p:pic>
        <p:nvPicPr>
          <p:cNvPr id="20" name="Picture 19" descr="image.png">
            <a:extLst>
              <a:ext uri="{FF2B5EF4-FFF2-40B4-BE49-F238E27FC236}">
                <a16:creationId xmlns:a16="http://schemas.microsoft.com/office/drawing/2014/main" id="{3F2AC28C-D64B-21FF-4E75-F54AA66A9444}"/>
              </a:ext>
            </a:extLst>
          </p:cNvPr>
          <p:cNvPicPr>
            <a:picLocks noChangeAspect="1"/>
          </p:cNvPicPr>
          <p:nvPr/>
        </p:nvPicPr>
        <p:blipFill>
          <a:blip r:embed="rId12"/>
          <a:stretch>
            <a:fillRect/>
          </a:stretch>
        </p:blipFill>
        <p:spPr>
          <a:xfrm>
            <a:off x="6900403" y="3150735"/>
            <a:ext cx="528032" cy="528032"/>
          </a:xfrm>
          <a:prstGeom prst="rect">
            <a:avLst/>
          </a:prstGeom>
        </p:spPr>
      </p:pic>
      <p:pic>
        <p:nvPicPr>
          <p:cNvPr id="28" name="Picture 27" descr="image.png">
            <a:extLst>
              <a:ext uri="{FF2B5EF4-FFF2-40B4-BE49-F238E27FC236}">
                <a16:creationId xmlns:a16="http://schemas.microsoft.com/office/drawing/2014/main" id="{E85C11A4-A814-66D6-DF39-B4D440A7CECC}"/>
              </a:ext>
            </a:extLst>
          </p:cNvPr>
          <p:cNvPicPr>
            <a:picLocks noChangeAspect="1"/>
          </p:cNvPicPr>
          <p:nvPr/>
        </p:nvPicPr>
        <p:blipFill>
          <a:blip r:embed="rId13"/>
          <a:stretch>
            <a:fillRect/>
          </a:stretch>
        </p:blipFill>
        <p:spPr>
          <a:xfrm>
            <a:off x="933450" y="3086100"/>
            <a:ext cx="533400" cy="592667"/>
          </a:xfrm>
          <a:prstGeom prst="rect">
            <a:avLst/>
          </a:prstGeom>
        </p:spPr>
      </p:pic>
    </p:spTree>
    <p:custDataLst>
      <p:tags r:id="rId1"/>
    </p:custDataLst>
    <p:extLst>
      <p:ext uri="{BB962C8B-B14F-4D97-AF65-F5344CB8AC3E}">
        <p14:creationId xmlns:p14="http://schemas.microsoft.com/office/powerpoint/2010/main" val="3393016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44913-1708-CF1E-C7D2-14073DF3EE4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84350B0-1045-25D5-3657-AEC9019FB367}"/>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2FBD3478-8C57-BC1A-1925-03CD66A33A6C}"/>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AED12393-27E8-85AB-34C0-FF88B2592EAF}"/>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56414531-08DA-1BCE-B4B9-0E7C7E2FBE0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099A42CC-8A2D-791D-C3A1-ECBA790BA833}"/>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231C823-1719-1AE5-4634-EA6F113FB644}"/>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E56F4526-1FDD-7081-8283-A95A6A9CA95E}"/>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163CC9D-C83C-1433-F55A-86237BC0BD57}"/>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6. Operations Dashboard</a:t>
            </a:r>
          </a:p>
        </p:txBody>
      </p:sp>
      <p:sp>
        <p:nvSpPr>
          <p:cNvPr id="42" name="TextBox 41">
            <a:extLst>
              <a:ext uri="{FF2B5EF4-FFF2-40B4-BE49-F238E27FC236}">
                <a16:creationId xmlns:a16="http://schemas.microsoft.com/office/drawing/2014/main" id="{C1529506-CA86-7F35-20E2-9011AB2574A1}"/>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A08C424B-984F-CEBE-EBCA-7F7997FFADE8}"/>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33118A64-8525-668C-361F-C7663F94C4F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BE3EA6B6-0BBB-FA67-0E50-7A493E18025B}"/>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26</a:t>
            </a:fld>
            <a:endParaRPr lang="en-EG" dirty="0"/>
          </a:p>
        </p:txBody>
      </p:sp>
    </p:spTree>
    <p:extLst>
      <p:ext uri="{BB962C8B-B14F-4D97-AF65-F5344CB8AC3E}">
        <p14:creationId xmlns:p14="http://schemas.microsoft.com/office/powerpoint/2010/main" val="225471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F7DA0-3D15-EBD0-D9D2-9F128B0A973C}"/>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8D2B320-482F-94FF-EACD-33815325D4D2}"/>
              </a:ext>
            </a:extLst>
          </p:cNvPr>
          <p:cNvSpPr/>
          <p:nvPr/>
        </p:nvSpPr>
        <p:spPr>
          <a:xfrm>
            <a:off x="0"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F9497738-3711-509D-DA27-5F8C11F7CD0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6940D2A9-C6B0-2DEE-8567-6BCE33F94A0D}"/>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27</a:t>
            </a:fld>
            <a:endParaRPr lang="en-EG" dirty="0"/>
          </a:p>
        </p:txBody>
      </p:sp>
      <p:sp>
        <p:nvSpPr>
          <p:cNvPr id="64" name="TextBox 5">
            <a:extLst>
              <a:ext uri="{FF2B5EF4-FFF2-40B4-BE49-F238E27FC236}">
                <a16:creationId xmlns:a16="http://schemas.microsoft.com/office/drawing/2014/main" id="{6BD59420-E6E0-6661-39BC-A31D0D11A0DF}"/>
              </a:ext>
            </a:extLst>
          </p:cNvPr>
          <p:cNvSpPr txBox="1"/>
          <p:nvPr/>
        </p:nvSpPr>
        <p:spPr>
          <a:xfrm>
            <a:off x="952500" y="721388"/>
            <a:ext cx="11430000" cy="795089"/>
          </a:xfrm>
          <a:prstGeom prst="rect">
            <a:avLst/>
          </a:prstGeom>
        </p:spPr>
        <p:txBody>
          <a:bodyPr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Operations Business Questions</a:t>
            </a:r>
          </a:p>
        </p:txBody>
      </p:sp>
      <p:pic>
        <p:nvPicPr>
          <p:cNvPr id="2" name="Picture 1" descr="image.png">
            <a:extLst>
              <a:ext uri="{FF2B5EF4-FFF2-40B4-BE49-F238E27FC236}">
                <a16:creationId xmlns:a16="http://schemas.microsoft.com/office/drawing/2014/main" id="{15D94676-09AF-E64E-C5B1-894F8A396C36}"/>
              </a:ext>
            </a:extLst>
          </p:cNvPr>
          <p:cNvPicPr>
            <a:picLocks noChangeAspect="1"/>
          </p:cNvPicPr>
          <p:nvPr/>
        </p:nvPicPr>
        <p:blipFill>
          <a:blip r:embed="rId6"/>
          <a:stretch>
            <a:fillRect/>
          </a:stretch>
        </p:blipFill>
        <p:spPr>
          <a:xfrm>
            <a:off x="10401300" y="3764372"/>
            <a:ext cx="7200900" cy="4503328"/>
          </a:xfrm>
          <a:prstGeom prst="rect">
            <a:avLst/>
          </a:prstGeom>
        </p:spPr>
      </p:pic>
      <p:sp>
        <p:nvSpPr>
          <p:cNvPr id="6" name="TextBox 5">
            <a:extLst>
              <a:ext uri="{FF2B5EF4-FFF2-40B4-BE49-F238E27FC236}">
                <a16:creationId xmlns:a16="http://schemas.microsoft.com/office/drawing/2014/main" id="{A4EE7EEB-EC4A-B92D-FB8C-7FBF6A6FD651}"/>
              </a:ext>
            </a:extLst>
          </p:cNvPr>
          <p:cNvSpPr txBox="1"/>
          <p:nvPr/>
        </p:nvSpPr>
        <p:spPr>
          <a:xfrm>
            <a:off x="952499" y="2665619"/>
            <a:ext cx="9296401" cy="1225848"/>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Operations dashboards help managers monitor operational efficiency, production performance, and supply chain reliability.</a:t>
            </a:r>
          </a:p>
        </p:txBody>
      </p:sp>
      <p:sp>
        <p:nvSpPr>
          <p:cNvPr id="7" name="TextBox 6">
            <a:extLst>
              <a:ext uri="{FF2B5EF4-FFF2-40B4-BE49-F238E27FC236}">
                <a16:creationId xmlns:a16="http://schemas.microsoft.com/office/drawing/2014/main" id="{F1B89773-5D8F-4A29-8BF1-06F047178366}"/>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lang="en-US" sz="2800" b="0" i="0" u="none" dirty="0">
                <a:solidFill>
                  <a:srgbClr val="0D9488"/>
                </a:solidFill>
                <a:latin typeface="Plus Jakarta Sans SemiBold"/>
              </a:rPr>
              <a:t>Analysis Concept</a:t>
            </a:r>
          </a:p>
        </p:txBody>
      </p:sp>
      <p:sp>
        <p:nvSpPr>
          <p:cNvPr id="8" name="TextBox 7">
            <a:extLst>
              <a:ext uri="{FF2B5EF4-FFF2-40B4-BE49-F238E27FC236}">
                <a16:creationId xmlns:a16="http://schemas.microsoft.com/office/drawing/2014/main" id="{C5157D29-8CCE-94D4-B09F-B9569A3186D7}"/>
              </a:ext>
            </a:extLst>
          </p:cNvPr>
          <p:cNvSpPr txBox="1"/>
          <p:nvPr/>
        </p:nvSpPr>
        <p:spPr>
          <a:xfrm>
            <a:off x="10843148" y="4855320"/>
            <a:ext cx="6837533" cy="3164841"/>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Operational Analytics helps operations teams identify process bottlenecks, monitor production performance, optimize inventory levels, and improve supply chain efficiency through data-driven decision-making.</a:t>
            </a:r>
          </a:p>
        </p:txBody>
      </p:sp>
      <p:sp>
        <p:nvSpPr>
          <p:cNvPr id="9" name="TextBox 8">
            <a:extLst>
              <a:ext uri="{FF2B5EF4-FFF2-40B4-BE49-F238E27FC236}">
                <a16:creationId xmlns:a16="http://schemas.microsoft.com/office/drawing/2014/main" id="{C383064D-F97A-9A69-3736-41CA9FC37505}"/>
              </a:ext>
            </a:extLst>
          </p:cNvPr>
          <p:cNvSpPr txBox="1"/>
          <p:nvPr/>
        </p:nvSpPr>
        <p:spPr>
          <a:xfrm>
            <a:off x="1181099" y="4778563"/>
            <a:ext cx="9141720"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Operational Efficiency: Are production lines meeting output targets while maintaining efficiency and minimizing downtime?</a:t>
            </a:r>
          </a:p>
        </p:txBody>
      </p:sp>
      <p:sp>
        <p:nvSpPr>
          <p:cNvPr id="10" name="TextBox 9">
            <a:extLst>
              <a:ext uri="{FF2B5EF4-FFF2-40B4-BE49-F238E27FC236}">
                <a16:creationId xmlns:a16="http://schemas.microsoft.com/office/drawing/2014/main" id="{CB322EF4-E1B0-7FAF-7AED-0EA830C43B10}"/>
              </a:ext>
            </a:extLst>
          </p:cNvPr>
          <p:cNvSpPr txBox="1"/>
          <p:nvPr/>
        </p:nvSpPr>
        <p:spPr>
          <a:xfrm>
            <a:off x="1181099" y="6352454"/>
            <a:ext cx="8935734"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Quality &amp; Defects: Which products, production lines, or suppliers are contributing most to defects and quality issues?</a:t>
            </a:r>
          </a:p>
        </p:txBody>
      </p:sp>
      <p:sp>
        <p:nvSpPr>
          <p:cNvPr id="11" name="TextBox 10">
            <a:extLst>
              <a:ext uri="{FF2B5EF4-FFF2-40B4-BE49-F238E27FC236}">
                <a16:creationId xmlns:a16="http://schemas.microsoft.com/office/drawing/2014/main" id="{3EA23065-F0F8-25C8-42F6-5394D9739101}"/>
              </a:ext>
            </a:extLst>
          </p:cNvPr>
          <p:cNvSpPr txBox="1"/>
          <p:nvPr/>
        </p:nvSpPr>
        <p:spPr>
          <a:xfrm>
            <a:off x="1213757" y="7978963"/>
            <a:ext cx="9350124" cy="1225848"/>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Supply Chain Performance: Are inventory levels, delivery times, and supplier performance supporting business demand?</a:t>
            </a:r>
          </a:p>
        </p:txBody>
      </p:sp>
      <p:pic>
        <p:nvPicPr>
          <p:cNvPr id="12" name="Picture 11" descr="image.png">
            <a:extLst>
              <a:ext uri="{FF2B5EF4-FFF2-40B4-BE49-F238E27FC236}">
                <a16:creationId xmlns:a16="http://schemas.microsoft.com/office/drawing/2014/main" id="{11CE1FBE-4BDC-E1E1-E9B9-737029857D6D}"/>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B43DD553-4B41-DEB4-FFC7-F6A2B7B48015}"/>
              </a:ext>
            </a:extLst>
          </p:cNvPr>
          <p:cNvSpPr txBox="1"/>
          <p:nvPr/>
        </p:nvSpPr>
        <p:spPr>
          <a:xfrm>
            <a:off x="952500" y="50216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88339AFE-419D-62CE-7C11-893CF696E1D6}"/>
              </a:ext>
            </a:extLst>
          </p:cNvPr>
          <p:cNvSpPr txBox="1"/>
          <p:nvPr/>
        </p:nvSpPr>
        <p:spPr>
          <a:xfrm>
            <a:off x="952500" y="6635761"/>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8F4FF021-2875-06B2-6BA8-AAF13C7EA815}"/>
              </a:ext>
            </a:extLst>
          </p:cNvPr>
          <p:cNvSpPr txBox="1"/>
          <p:nvPr/>
        </p:nvSpPr>
        <p:spPr>
          <a:xfrm>
            <a:off x="952500" y="8145878"/>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613107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8D651-164F-5C74-9EB0-B2C574ADAB4D}"/>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57D8C11-72D7-F162-6DAA-B1BC9725EF79}"/>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9C8D1634-F484-6E84-BC44-7199BBB584C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00F925F1-6481-4BEE-564C-6F94946F3C3B}"/>
              </a:ext>
            </a:extLst>
          </p:cNvPr>
          <p:cNvSpPr txBox="1"/>
          <p:nvPr/>
        </p:nvSpPr>
        <p:spPr>
          <a:xfrm>
            <a:off x="17145000" y="9886459"/>
            <a:ext cx="795776" cy="369332"/>
          </a:xfrm>
          <a:prstGeom prst="rect">
            <a:avLst/>
          </a:prstGeom>
          <a:noFill/>
        </p:spPr>
        <p:txBody>
          <a:bodyPr wrap="square" rtlCol="0">
            <a:spAutoFit/>
          </a:bodyPr>
          <a:lstStyle/>
          <a:p>
            <a:fld id="{1C176735-8790-2647-8A20-9BF96FB544F7}" type="slidenum">
              <a:rPr lang="en-EG" smtClean="0"/>
              <a:t>28</a:t>
            </a:fld>
            <a:endParaRPr lang="en-EG" dirty="0"/>
          </a:p>
        </p:txBody>
      </p:sp>
      <p:sp>
        <p:nvSpPr>
          <p:cNvPr id="64" name="TextBox 5">
            <a:extLst>
              <a:ext uri="{FF2B5EF4-FFF2-40B4-BE49-F238E27FC236}">
                <a16:creationId xmlns:a16="http://schemas.microsoft.com/office/drawing/2014/main" id="{62A6A5AB-9642-9128-5A78-1288C2FAFC05}"/>
              </a:ext>
            </a:extLst>
          </p:cNvPr>
          <p:cNvSpPr txBox="1"/>
          <p:nvPr/>
        </p:nvSpPr>
        <p:spPr>
          <a:xfrm>
            <a:off x="952500" y="721388"/>
            <a:ext cx="13565776"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Operations Dashboard Objectives &amp; KPIs</a:t>
            </a:r>
          </a:p>
        </p:txBody>
      </p:sp>
      <p:pic>
        <p:nvPicPr>
          <p:cNvPr id="2" name="Google Shape;119;p15" descr="image.png">
            <a:extLst>
              <a:ext uri="{FF2B5EF4-FFF2-40B4-BE49-F238E27FC236}">
                <a16:creationId xmlns:a16="http://schemas.microsoft.com/office/drawing/2014/main" id="{4EB6621F-2404-03BE-8825-11B0606332FA}"/>
              </a:ext>
            </a:extLst>
          </p:cNvPr>
          <p:cNvPicPr preferRelativeResize="0"/>
          <p:nvPr/>
        </p:nvPicPr>
        <p:blipFill rotWithShape="1">
          <a:blip r:embed="rId5">
            <a:alphaModFix/>
          </a:blip>
          <a:srcRect/>
          <a:stretch/>
        </p:blipFill>
        <p:spPr>
          <a:xfrm>
            <a:off x="952500" y="2311567"/>
            <a:ext cx="7581900" cy="7454058"/>
          </a:xfrm>
          <a:prstGeom prst="rect">
            <a:avLst/>
          </a:prstGeom>
          <a:noFill/>
          <a:ln>
            <a:noFill/>
          </a:ln>
        </p:spPr>
      </p:pic>
      <p:pic>
        <p:nvPicPr>
          <p:cNvPr id="5" name="Google Shape;120;p15" descr="image.png">
            <a:extLst>
              <a:ext uri="{FF2B5EF4-FFF2-40B4-BE49-F238E27FC236}">
                <a16:creationId xmlns:a16="http://schemas.microsoft.com/office/drawing/2014/main" id="{397669F8-76D7-C393-87D1-8761378414C8}"/>
              </a:ext>
            </a:extLst>
          </p:cNvPr>
          <p:cNvPicPr preferRelativeResize="0"/>
          <p:nvPr/>
        </p:nvPicPr>
        <p:blipFill rotWithShape="1">
          <a:blip r:embed="rId6"/>
          <a:srcRect/>
          <a:stretch/>
        </p:blipFill>
        <p:spPr>
          <a:xfrm>
            <a:off x="8569036" y="2296487"/>
            <a:ext cx="9194890" cy="7454058"/>
          </a:xfrm>
          <a:prstGeom prst="rect">
            <a:avLst/>
          </a:prstGeom>
        </p:spPr>
      </p:pic>
      <p:pic>
        <p:nvPicPr>
          <p:cNvPr id="6" name="Google Shape;125;p15" descr="image.png">
            <a:extLst>
              <a:ext uri="{FF2B5EF4-FFF2-40B4-BE49-F238E27FC236}">
                <a16:creationId xmlns:a16="http://schemas.microsoft.com/office/drawing/2014/main" id="{96AC2C16-3713-8CC8-4703-6131CF33B9AB}"/>
              </a:ext>
            </a:extLst>
          </p:cNvPr>
          <p:cNvPicPr preferRelativeResize="0"/>
          <p:nvPr/>
        </p:nvPicPr>
        <p:blipFill rotWithShape="1">
          <a:blip r:embed="rId7">
            <a:alphaModFix/>
          </a:blip>
          <a:srcRect/>
          <a:stretch/>
        </p:blipFill>
        <p:spPr>
          <a:xfrm>
            <a:off x="1247774" y="2552700"/>
            <a:ext cx="733425" cy="596708"/>
          </a:xfrm>
          <a:prstGeom prst="rect">
            <a:avLst/>
          </a:prstGeom>
          <a:noFill/>
          <a:ln>
            <a:noFill/>
          </a:ln>
        </p:spPr>
      </p:pic>
      <p:sp>
        <p:nvSpPr>
          <p:cNvPr id="7" name="Google Shape;126;p15">
            <a:extLst>
              <a:ext uri="{FF2B5EF4-FFF2-40B4-BE49-F238E27FC236}">
                <a16:creationId xmlns:a16="http://schemas.microsoft.com/office/drawing/2014/main" id="{6DED8CD8-774B-C370-1DC6-F267A2573C8C}"/>
              </a:ext>
            </a:extLst>
          </p:cNvPr>
          <p:cNvSpPr txBox="1"/>
          <p:nvPr/>
        </p:nvSpPr>
        <p:spPr>
          <a:xfrm>
            <a:off x="1247775" y="3593155"/>
            <a:ext cx="7257098"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Operations Dashboard Objective</a:t>
            </a:r>
          </a:p>
        </p:txBody>
      </p:sp>
      <p:sp>
        <p:nvSpPr>
          <p:cNvPr id="8" name="Google Shape;127;p15">
            <a:extLst>
              <a:ext uri="{FF2B5EF4-FFF2-40B4-BE49-F238E27FC236}">
                <a16:creationId xmlns:a16="http://schemas.microsoft.com/office/drawing/2014/main" id="{44A39AD0-FEA9-0D6B-4452-2FC68DDB154A}"/>
              </a:ext>
            </a:extLst>
          </p:cNvPr>
          <p:cNvSpPr txBox="1"/>
          <p:nvPr/>
        </p:nvSpPr>
        <p:spPr>
          <a:xfrm>
            <a:off x="1143000" y="4409877"/>
            <a:ext cx="7286625" cy="4431983"/>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Support operational excellence by monitoring production performance, inventory levels, delivery reliability, and product quality across the supply chain.</a:t>
            </a:r>
          </a:p>
          <a:p>
            <a:pPr marL="457200" marR="0" lvl="0" indent="-457200" algn="l" rtl="0">
              <a:lnSpc>
                <a:spcPct val="150000"/>
              </a:lnSpc>
              <a:spcBef>
                <a:spcPts val="0"/>
              </a:spcBef>
              <a:spcAft>
                <a:spcPts val="0"/>
              </a:spcAft>
              <a:buFont typeface="Arial" panose="020B0604020202020204" pitchFamily="34" charset="0"/>
              <a:buChar char="•"/>
            </a:pPr>
            <a:endParaRPr lang="en-US" sz="2400" dirty="0">
              <a:latin typeface="Alexandria"/>
              <a:cs typeface="Alexandria"/>
              <a:sym typeface="Inter SemiBold"/>
            </a:endParaRPr>
          </a:p>
          <a:p>
            <a:pPr marL="457200" marR="0" lvl="0" indent="-457200" algn="l" rtl="0">
              <a:lnSpc>
                <a:spcPct val="150000"/>
              </a:lnSpc>
              <a:spcBef>
                <a:spcPts val="0"/>
              </a:spcBef>
              <a:spcAft>
                <a:spcPts val="0"/>
              </a:spcAft>
              <a:buFont typeface="Arial" panose="020B0604020202020204" pitchFamily="34" charset="0"/>
              <a:buChar char="•"/>
            </a:pPr>
            <a:r>
              <a:rPr lang="en-US" sz="2400" b="1" dirty="0">
                <a:latin typeface="Alexandria"/>
                <a:cs typeface="Alexandria"/>
                <a:sym typeface="Inter SemiBold"/>
              </a:rPr>
              <a:t>Goal</a:t>
            </a:r>
            <a:r>
              <a:rPr lang="en-US" sz="2400" dirty="0">
                <a:latin typeface="Alexandria"/>
                <a:cs typeface="Alexandria"/>
                <a:sym typeface="Inter SemiBold"/>
              </a:rPr>
              <a:t>: Improve operational efficiency, reduce production costs, minimize defects, and ensure on-time customer deliveries.</a:t>
            </a:r>
          </a:p>
        </p:txBody>
      </p:sp>
      <p:pic>
        <p:nvPicPr>
          <p:cNvPr id="11" name="Google Shape;129;p15" descr="image.png">
            <a:extLst>
              <a:ext uri="{FF2B5EF4-FFF2-40B4-BE49-F238E27FC236}">
                <a16:creationId xmlns:a16="http://schemas.microsoft.com/office/drawing/2014/main" id="{727358FD-D66B-31D7-5EBA-99A86157FFC8}"/>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3" name="Google Shape;131;p15">
            <a:extLst>
              <a:ext uri="{FF2B5EF4-FFF2-40B4-BE49-F238E27FC236}">
                <a16:creationId xmlns:a16="http://schemas.microsoft.com/office/drawing/2014/main" id="{9C313F3D-2AF0-9F57-2B86-474BD83ABCAA}"/>
              </a:ext>
            </a:extLst>
          </p:cNvPr>
          <p:cNvSpPr txBox="1"/>
          <p:nvPr/>
        </p:nvSpPr>
        <p:spPr>
          <a:xfrm>
            <a:off x="9039225" y="4381500"/>
            <a:ext cx="8724701" cy="5539978"/>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Production Output: Units produced compared to production targets.</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Defect Rate (%): defective products during production.</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Inventory Turnover: Efficiency of inventory utilization and replenishment.</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On-Time Delivery (%): Percentage of orders delivered on schedule.</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Supplier Performance: Supplier delivery reliability and quality compliance.</a:t>
            </a:r>
            <a:endParaRPr lang="en-US" sz="2400" dirty="0">
              <a:latin typeface="Alexandria"/>
              <a:cs typeface="Alexandria"/>
            </a:endParaRPr>
          </a:p>
        </p:txBody>
      </p:sp>
      <p:sp>
        <p:nvSpPr>
          <p:cNvPr id="12" name="Google Shape;130;p15">
            <a:extLst>
              <a:ext uri="{FF2B5EF4-FFF2-40B4-BE49-F238E27FC236}">
                <a16:creationId xmlns:a16="http://schemas.microsoft.com/office/drawing/2014/main" id="{34A8C519-DD7C-4B72-7141-6105D8157127}"/>
              </a:ext>
            </a:extLst>
          </p:cNvPr>
          <p:cNvSpPr txBox="1"/>
          <p:nvPr/>
        </p:nvSpPr>
        <p:spPr>
          <a:xfrm>
            <a:off x="9144000" y="3567567"/>
            <a:ext cx="6019800"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Key Operations KPIs</a:t>
            </a:r>
          </a:p>
        </p:txBody>
      </p:sp>
      <p:pic>
        <p:nvPicPr>
          <p:cNvPr id="15" name="Google Shape;133;p15" descr="image.png">
            <a:extLst>
              <a:ext uri="{FF2B5EF4-FFF2-40B4-BE49-F238E27FC236}">
                <a16:creationId xmlns:a16="http://schemas.microsoft.com/office/drawing/2014/main" id="{E50EA49B-5673-4B35-1FA8-0E580064F5EA}"/>
              </a:ext>
            </a:extLst>
          </p:cNvPr>
          <p:cNvPicPr preferRelativeResize="0"/>
          <p:nvPr/>
        </p:nvPicPr>
        <p:blipFill rotWithShape="1">
          <a:blip r:embed="rId9">
            <a:alphaModFix/>
          </a:blip>
          <a:srcRect/>
          <a:stretch/>
        </p:blipFill>
        <p:spPr>
          <a:xfrm>
            <a:off x="1371600" y="2676525"/>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B2D466E2-9B8D-A725-D58D-57DCD540F415}"/>
              </a:ext>
            </a:extLst>
          </p:cNvPr>
          <p:cNvPicPr preferRelativeResize="0"/>
          <p:nvPr/>
        </p:nvPicPr>
        <p:blipFill rotWithShape="1">
          <a:blip r:embed="rId10">
            <a:alphaModFix/>
          </a:blip>
          <a:srcRect/>
          <a:stretch/>
        </p:blipFill>
        <p:spPr>
          <a:xfrm>
            <a:off x="9267824" y="2676525"/>
            <a:ext cx="485775" cy="422448"/>
          </a:xfrm>
          <a:prstGeom prst="rect">
            <a:avLst/>
          </a:prstGeom>
          <a:noFill/>
          <a:ln>
            <a:noFill/>
          </a:ln>
        </p:spPr>
      </p:pic>
    </p:spTree>
    <p:custDataLst>
      <p:tags r:id="rId1"/>
    </p:custDataLst>
    <p:extLst>
      <p:ext uri="{BB962C8B-B14F-4D97-AF65-F5344CB8AC3E}">
        <p14:creationId xmlns:p14="http://schemas.microsoft.com/office/powerpoint/2010/main" val="16959176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C1C58-9739-324E-C80F-FC82F00A3307}"/>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01E8651E-5548-6B7B-5499-0C08715633D6}"/>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D61B1AC5-B69E-BD59-B160-D6421446373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39D472AB-83BB-5691-F325-D6E3F3286669}"/>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29</a:t>
            </a:fld>
            <a:endParaRPr lang="en-EG" dirty="0"/>
          </a:p>
        </p:txBody>
      </p:sp>
      <p:sp>
        <p:nvSpPr>
          <p:cNvPr id="64" name="TextBox 5">
            <a:extLst>
              <a:ext uri="{FF2B5EF4-FFF2-40B4-BE49-F238E27FC236}">
                <a16:creationId xmlns:a16="http://schemas.microsoft.com/office/drawing/2014/main" id="{FB086511-DCEA-6B8D-D767-7CBBA3DD117C}"/>
              </a:ext>
            </a:extLst>
          </p:cNvPr>
          <p:cNvSpPr txBox="1"/>
          <p:nvPr/>
        </p:nvSpPr>
        <p:spPr>
          <a:xfrm>
            <a:off x="952500" y="721388"/>
            <a:ext cx="12458700"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Operations Visuals</a:t>
            </a:r>
          </a:p>
        </p:txBody>
      </p:sp>
      <p:pic>
        <p:nvPicPr>
          <p:cNvPr id="5" name="Picture 4" descr="image.png">
            <a:extLst>
              <a:ext uri="{FF2B5EF4-FFF2-40B4-BE49-F238E27FC236}">
                <a16:creationId xmlns:a16="http://schemas.microsoft.com/office/drawing/2014/main" id="{3CDDA523-1F3C-EFDB-FA9B-1AFA9DF3267D}"/>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B853F7F5-7FD1-1D55-450B-CFE1C84E1F6E}"/>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B991DC0F-B955-7FC8-F97D-0273C0D740D2}"/>
              </a:ext>
            </a:extLst>
          </p:cNvPr>
          <p:cNvPicPr>
            <a:picLocks noChangeAspect="1"/>
          </p:cNvPicPr>
          <p:nvPr/>
        </p:nvPicPr>
        <p:blipFill>
          <a:blip r:embed="rId8"/>
          <a:stretch>
            <a:fillRect/>
          </a:stretch>
        </p:blipFill>
        <p:spPr>
          <a:xfrm>
            <a:off x="12623396" y="2858094"/>
            <a:ext cx="5093103" cy="5181005"/>
          </a:xfrm>
          <a:prstGeom prst="rect">
            <a:avLst/>
          </a:prstGeom>
        </p:spPr>
      </p:pic>
      <p:pic>
        <p:nvPicPr>
          <p:cNvPr id="10" name="Picture 9" descr="image.png">
            <a:extLst>
              <a:ext uri="{FF2B5EF4-FFF2-40B4-BE49-F238E27FC236}">
                <a16:creationId xmlns:a16="http://schemas.microsoft.com/office/drawing/2014/main" id="{E781E1D2-B6AB-59C8-32A1-E2BB84A1083B}"/>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5068CB44-892B-447D-FF37-13D277DC5964}"/>
              </a:ext>
            </a:extLst>
          </p:cNvPr>
          <p:cNvSpPr txBox="1"/>
          <p:nvPr/>
        </p:nvSpPr>
        <p:spPr>
          <a:xfrm>
            <a:off x="809625" y="4172257"/>
            <a:ext cx="4388782" cy="797078"/>
          </a:xfrm>
          <a:prstGeom prst="rect">
            <a:avLst/>
          </a:prstGeom>
          <a:noFill/>
        </p:spPr>
        <p:txBody>
          <a:bodyPr wrap="square" lIns="0" tIns="0" rIns="0" bIns="0" anchor="t">
            <a:spAutoFit/>
          </a:bodyPr>
          <a:lstStyle/>
          <a:p>
            <a:pPr>
              <a:lnSpc>
                <a:spcPts val="3079"/>
              </a:lnSpc>
              <a:spcBef>
                <a:spcPct val="0"/>
              </a:spcBef>
            </a:pPr>
            <a:r>
              <a:rPr lang="en-US" sz="3200" dirty="0">
                <a:solidFill>
                  <a:srgbClr val="00ADEE"/>
                </a:solidFill>
                <a:latin typeface="Alexandria"/>
                <a:cs typeface="Alexandria"/>
              </a:rPr>
              <a:t>KPI Cards</a:t>
            </a:r>
          </a:p>
          <a:p>
            <a:pPr>
              <a:lnSpc>
                <a:spcPts val="3079"/>
              </a:lnSpc>
              <a:spcBef>
                <a:spcPct val="0"/>
              </a:spcBef>
            </a:pPr>
            <a:endParaRPr lang="en-US" sz="3200" dirty="0">
              <a:solidFill>
                <a:srgbClr val="00ADEE"/>
              </a:solidFill>
              <a:latin typeface="Alexandria"/>
              <a:cs typeface="Alexandria"/>
            </a:endParaRPr>
          </a:p>
        </p:txBody>
      </p:sp>
      <p:sp>
        <p:nvSpPr>
          <p:cNvPr id="13" name="TextBox 12">
            <a:extLst>
              <a:ext uri="{FF2B5EF4-FFF2-40B4-BE49-F238E27FC236}">
                <a16:creationId xmlns:a16="http://schemas.microsoft.com/office/drawing/2014/main" id="{4391265E-6178-DC55-6919-76F0ADB5F35B}"/>
              </a:ext>
            </a:extLst>
          </p:cNvPr>
          <p:cNvSpPr txBox="1"/>
          <p:nvPr/>
        </p:nvSpPr>
        <p:spPr>
          <a:xfrm>
            <a:off x="847724" y="4977265"/>
            <a:ext cx="4350683" cy="2376035"/>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Monitor key operational metrics such as Production Output, Defect Rate, Inventory Turnover, On-Time Delivery, and Overall Equipment Effectiveness (OEE).</a:t>
            </a:r>
          </a:p>
        </p:txBody>
      </p:sp>
      <p:pic>
        <p:nvPicPr>
          <p:cNvPr id="14" name="Picture 13" descr="image.png">
            <a:extLst>
              <a:ext uri="{FF2B5EF4-FFF2-40B4-BE49-F238E27FC236}">
                <a16:creationId xmlns:a16="http://schemas.microsoft.com/office/drawing/2014/main" id="{AA8264F4-ABCE-1153-4BA6-D2624815F1E2}"/>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E577DB73-CD05-FC7C-B60E-D04B0F5ED952}"/>
              </a:ext>
            </a:extLst>
          </p:cNvPr>
          <p:cNvSpPr txBox="1"/>
          <p:nvPr/>
        </p:nvSpPr>
        <p:spPr>
          <a:xfrm>
            <a:off x="6873672" y="4094157"/>
            <a:ext cx="4478742"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Production &amp; Delivery Trend Lines</a:t>
            </a:r>
          </a:p>
        </p:txBody>
      </p:sp>
      <p:sp>
        <p:nvSpPr>
          <p:cNvPr id="16" name="TextBox 15">
            <a:extLst>
              <a:ext uri="{FF2B5EF4-FFF2-40B4-BE49-F238E27FC236}">
                <a16:creationId xmlns:a16="http://schemas.microsoft.com/office/drawing/2014/main" id="{98AC92C5-A501-EDE8-FD53-A7DC782E5B49}"/>
              </a:ext>
            </a:extLst>
          </p:cNvPr>
          <p:cNvSpPr txBox="1"/>
          <p:nvPr/>
        </p:nvSpPr>
        <p:spPr>
          <a:xfrm>
            <a:off x="6873672" y="4977265"/>
            <a:ext cx="4478742" cy="2376035"/>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Track production volume, inventory levels, and on-time delivery performance over time to identify trends, seasonal patterns, and operational improvements.</a:t>
            </a:r>
          </a:p>
        </p:txBody>
      </p:sp>
      <p:pic>
        <p:nvPicPr>
          <p:cNvPr id="17" name="Picture 16" descr="image.png">
            <a:extLst>
              <a:ext uri="{FF2B5EF4-FFF2-40B4-BE49-F238E27FC236}">
                <a16:creationId xmlns:a16="http://schemas.microsoft.com/office/drawing/2014/main" id="{7983C9D9-AA8C-755D-B7F5-B578A9ABBC85}"/>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5D5353A5-ABC4-813E-6EA7-B36E631CE880}"/>
              </a:ext>
            </a:extLst>
          </p:cNvPr>
          <p:cNvSpPr txBox="1"/>
          <p:nvPr/>
        </p:nvSpPr>
        <p:spPr>
          <a:xfrm>
            <a:off x="12725400" y="4082415"/>
            <a:ext cx="4869175"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Pareto &amp; Decomposition Analysis</a:t>
            </a:r>
          </a:p>
        </p:txBody>
      </p:sp>
      <p:sp>
        <p:nvSpPr>
          <p:cNvPr id="19" name="TextBox 18">
            <a:extLst>
              <a:ext uri="{FF2B5EF4-FFF2-40B4-BE49-F238E27FC236}">
                <a16:creationId xmlns:a16="http://schemas.microsoft.com/office/drawing/2014/main" id="{24BC1941-3294-9B73-F1C2-FED849C6CC35}"/>
              </a:ext>
            </a:extLst>
          </p:cNvPr>
          <p:cNvSpPr txBox="1"/>
          <p:nvPr/>
        </p:nvSpPr>
        <p:spPr>
          <a:xfrm>
            <a:off x="12899622" y="4977265"/>
            <a:ext cx="3940578" cy="2376035"/>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To identify the products, production lines, suppliers, or defect types contributing most to operational issues and quality losses.</a:t>
            </a:r>
          </a:p>
        </p:txBody>
      </p:sp>
      <p:pic>
        <p:nvPicPr>
          <p:cNvPr id="20" name="Picture 19" descr="image.png">
            <a:extLst>
              <a:ext uri="{FF2B5EF4-FFF2-40B4-BE49-F238E27FC236}">
                <a16:creationId xmlns:a16="http://schemas.microsoft.com/office/drawing/2014/main" id="{2C58CC66-7711-C61A-1BEA-FF185E29BDE3}"/>
              </a:ext>
            </a:extLst>
          </p:cNvPr>
          <p:cNvPicPr>
            <a:picLocks noChangeAspect="1"/>
          </p:cNvPicPr>
          <p:nvPr/>
        </p:nvPicPr>
        <p:blipFill>
          <a:blip r:embed="rId11"/>
          <a:stretch>
            <a:fillRect/>
          </a:stretch>
        </p:blipFill>
        <p:spPr>
          <a:xfrm>
            <a:off x="6900403" y="3150735"/>
            <a:ext cx="528032" cy="528032"/>
          </a:xfrm>
          <a:prstGeom prst="rect">
            <a:avLst/>
          </a:prstGeom>
        </p:spPr>
      </p:pic>
      <p:pic>
        <p:nvPicPr>
          <p:cNvPr id="28" name="Picture 27" descr="image.png">
            <a:extLst>
              <a:ext uri="{FF2B5EF4-FFF2-40B4-BE49-F238E27FC236}">
                <a16:creationId xmlns:a16="http://schemas.microsoft.com/office/drawing/2014/main" id="{E36225AB-7E71-1C7B-508E-0524B1C19A81}"/>
              </a:ext>
            </a:extLst>
          </p:cNvPr>
          <p:cNvPicPr>
            <a:picLocks noChangeAspect="1"/>
          </p:cNvPicPr>
          <p:nvPr/>
        </p:nvPicPr>
        <p:blipFill>
          <a:blip r:embed="rId12"/>
          <a:stretch>
            <a:fillRect/>
          </a:stretch>
        </p:blipFill>
        <p:spPr>
          <a:xfrm>
            <a:off x="909637" y="3210519"/>
            <a:ext cx="512834" cy="445943"/>
          </a:xfrm>
          <a:prstGeom prst="rect">
            <a:avLst/>
          </a:prstGeom>
        </p:spPr>
      </p:pic>
      <p:pic>
        <p:nvPicPr>
          <p:cNvPr id="29" name="Picture 28" descr="image.png">
            <a:extLst>
              <a:ext uri="{FF2B5EF4-FFF2-40B4-BE49-F238E27FC236}">
                <a16:creationId xmlns:a16="http://schemas.microsoft.com/office/drawing/2014/main" id="{4ACE6B71-ACDF-96E5-2307-D7778CF79E96}"/>
              </a:ext>
            </a:extLst>
          </p:cNvPr>
          <p:cNvPicPr>
            <a:picLocks noChangeAspect="1"/>
          </p:cNvPicPr>
          <p:nvPr/>
        </p:nvPicPr>
        <p:blipFill>
          <a:blip r:embed="rId13"/>
          <a:stretch>
            <a:fillRect/>
          </a:stretch>
        </p:blipFill>
        <p:spPr>
          <a:xfrm flipH="1" flipV="1">
            <a:off x="12965257" y="3162300"/>
            <a:ext cx="445943" cy="445943"/>
          </a:xfrm>
          <a:prstGeom prst="rect">
            <a:avLst/>
          </a:prstGeom>
        </p:spPr>
      </p:pic>
    </p:spTree>
    <p:custDataLst>
      <p:tags r:id="rId1"/>
    </p:custDataLst>
    <p:extLst>
      <p:ext uri="{BB962C8B-B14F-4D97-AF65-F5344CB8AC3E}">
        <p14:creationId xmlns:p14="http://schemas.microsoft.com/office/powerpoint/2010/main" val="2982404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3A131-4EFA-21EE-193A-EBF4830E9E2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C5DD69B-3112-9E47-1FE5-A8299A076CB4}"/>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9CA3FA55-A880-A194-859A-BD6CD4D21ADB}"/>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BC1D797F-BA7A-91C9-5D2B-CD1F7E50855D}"/>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DEA356D1-A6BF-EDBA-D385-5CB299029D5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FE30E7F-58C5-F62C-8FE0-A30340D5EDC5}"/>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818E3B36-7256-948D-C9EB-6982806402F9}"/>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500F746E-1435-CB02-738C-4417BB9B0D74}"/>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83F990FC-57A5-C6F1-9110-ACF72CAC976E}"/>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7. Customer Service</a:t>
            </a:r>
          </a:p>
        </p:txBody>
      </p:sp>
      <p:sp>
        <p:nvSpPr>
          <p:cNvPr id="42" name="TextBox 41">
            <a:extLst>
              <a:ext uri="{FF2B5EF4-FFF2-40B4-BE49-F238E27FC236}">
                <a16:creationId xmlns:a16="http://schemas.microsoft.com/office/drawing/2014/main" id="{9310D758-D302-D455-A457-27D4073225B9}"/>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53080731-BD82-A5A1-EEA5-D99F3685EB12}"/>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C4F59F36-B816-CD04-24CE-D28A03ED72A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9999BBE9-915D-051F-E2D7-1601FD6E7312}"/>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30</a:t>
            </a:fld>
            <a:endParaRPr lang="en-EG" dirty="0"/>
          </a:p>
        </p:txBody>
      </p:sp>
    </p:spTree>
    <p:extLst>
      <p:ext uri="{BB962C8B-B14F-4D97-AF65-F5344CB8AC3E}">
        <p14:creationId xmlns:p14="http://schemas.microsoft.com/office/powerpoint/2010/main" val="954445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4906A-531D-D1C5-6361-5946A5E470A1}"/>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75ED8726-0848-A996-1655-420C25B7C0E6}"/>
              </a:ext>
            </a:extLst>
          </p:cNvPr>
          <p:cNvSpPr/>
          <p:nvPr/>
        </p:nvSpPr>
        <p:spPr>
          <a:xfrm>
            <a:off x="0" y="4973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62952F82-517C-FFD8-4B1A-A5B7E55472F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09784682-2470-12F5-8F25-147F2818B41F}"/>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31</a:t>
            </a:fld>
            <a:endParaRPr lang="en-EG" dirty="0"/>
          </a:p>
        </p:txBody>
      </p:sp>
      <p:sp>
        <p:nvSpPr>
          <p:cNvPr id="64" name="TextBox 5">
            <a:extLst>
              <a:ext uri="{FF2B5EF4-FFF2-40B4-BE49-F238E27FC236}">
                <a16:creationId xmlns:a16="http://schemas.microsoft.com/office/drawing/2014/main" id="{372BCF02-CA70-C8EB-C7A7-8471F0FBDD31}"/>
              </a:ext>
            </a:extLst>
          </p:cNvPr>
          <p:cNvSpPr txBox="1"/>
          <p:nvPr/>
        </p:nvSpPr>
        <p:spPr>
          <a:xfrm>
            <a:off x="952500" y="721388"/>
            <a:ext cx="13253764"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Customer Service Business Questions</a:t>
            </a:r>
          </a:p>
        </p:txBody>
      </p:sp>
      <p:pic>
        <p:nvPicPr>
          <p:cNvPr id="2" name="Picture 1" descr="image.png">
            <a:extLst>
              <a:ext uri="{FF2B5EF4-FFF2-40B4-BE49-F238E27FC236}">
                <a16:creationId xmlns:a16="http://schemas.microsoft.com/office/drawing/2014/main" id="{69351F2E-42B1-E082-C243-063A0C501347}"/>
              </a:ext>
            </a:extLst>
          </p:cNvPr>
          <p:cNvPicPr>
            <a:picLocks noChangeAspect="1"/>
          </p:cNvPicPr>
          <p:nvPr/>
        </p:nvPicPr>
        <p:blipFill>
          <a:blip r:embed="rId6"/>
          <a:stretch>
            <a:fillRect/>
          </a:stretch>
        </p:blipFill>
        <p:spPr>
          <a:xfrm>
            <a:off x="10401300" y="3764372"/>
            <a:ext cx="7200900" cy="4503328"/>
          </a:xfrm>
          <a:prstGeom prst="rect">
            <a:avLst/>
          </a:prstGeom>
        </p:spPr>
      </p:pic>
      <p:sp>
        <p:nvSpPr>
          <p:cNvPr id="6" name="TextBox 5">
            <a:extLst>
              <a:ext uri="{FF2B5EF4-FFF2-40B4-BE49-F238E27FC236}">
                <a16:creationId xmlns:a16="http://schemas.microsoft.com/office/drawing/2014/main" id="{DF7B78D5-33E0-181F-51A2-C0D404712469}"/>
              </a:ext>
            </a:extLst>
          </p:cNvPr>
          <p:cNvSpPr txBox="1"/>
          <p:nvPr/>
        </p:nvSpPr>
        <p:spPr>
          <a:xfrm>
            <a:off x="952499" y="2665619"/>
            <a:ext cx="9296401" cy="1225848"/>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Customer service dashboards help managers monitor service quality, customer satisfaction, and support team performance.</a:t>
            </a:r>
          </a:p>
        </p:txBody>
      </p:sp>
      <p:sp>
        <p:nvSpPr>
          <p:cNvPr id="7" name="TextBox 6">
            <a:extLst>
              <a:ext uri="{FF2B5EF4-FFF2-40B4-BE49-F238E27FC236}">
                <a16:creationId xmlns:a16="http://schemas.microsoft.com/office/drawing/2014/main" id="{96C716F6-B419-703B-50E5-0347FB5BE60D}"/>
              </a:ext>
            </a:extLst>
          </p:cNvPr>
          <p:cNvSpPr txBox="1"/>
          <p:nvPr/>
        </p:nvSpPr>
        <p:spPr>
          <a:xfrm>
            <a:off x="10899015" y="4103266"/>
            <a:ext cx="5070633" cy="430887"/>
          </a:xfrm>
          <a:prstGeom prst="rect">
            <a:avLst/>
          </a:prstGeom>
          <a:noFill/>
        </p:spPr>
        <p:txBody>
          <a:bodyPr wrap="square" lIns="133350" tIns="0" rIns="0" bIns="0" anchor="t">
            <a:spAutoFit/>
          </a:bodyPr>
          <a:lstStyle/>
          <a:p>
            <a:pPr algn="l"/>
            <a:r>
              <a:rPr lang="en-US" sz="2800" b="0" i="0" u="none" dirty="0">
                <a:solidFill>
                  <a:srgbClr val="0D9488"/>
                </a:solidFill>
                <a:latin typeface="Plus Jakarta Sans SemiBold"/>
              </a:rPr>
              <a:t>Analysis Concept</a:t>
            </a:r>
          </a:p>
        </p:txBody>
      </p:sp>
      <p:sp>
        <p:nvSpPr>
          <p:cNvPr id="8" name="TextBox 7">
            <a:extLst>
              <a:ext uri="{FF2B5EF4-FFF2-40B4-BE49-F238E27FC236}">
                <a16:creationId xmlns:a16="http://schemas.microsoft.com/office/drawing/2014/main" id="{47AEE875-5447-E1BA-D6AA-EC67301BD1FF}"/>
              </a:ext>
            </a:extLst>
          </p:cNvPr>
          <p:cNvSpPr txBox="1"/>
          <p:nvPr/>
        </p:nvSpPr>
        <p:spPr>
          <a:xfrm>
            <a:off x="10843148" y="4855320"/>
            <a:ext cx="6837533" cy="3164841"/>
          </a:xfrm>
          <a:prstGeom prst="rect">
            <a:avLst/>
          </a:prstGeom>
          <a:noFill/>
        </p:spPr>
        <p:txBody>
          <a:bodyPr wrap="square" lIns="0" tIns="0" rIns="0" bIns="0" anchor="t">
            <a:spAutoFit/>
          </a:bodyPr>
          <a:lstStyle/>
          <a:p>
            <a:pPr algn="l">
              <a:lnSpc>
                <a:spcPct val="150000"/>
              </a:lnSpc>
            </a:pPr>
            <a:r>
              <a:rPr lang="en-US" sz="2800" b="0" i="0" u="none" dirty="0">
                <a:solidFill>
                  <a:srgbClr val="475569"/>
                </a:solidFill>
                <a:latin typeface="Plus Jakarta Sans"/>
              </a:rPr>
              <a:t>Customer Service Analytics helps organizations identify service bottlenecks, improve response efficiency, uncover the drivers of customer satisfaction, and enhance the overall customer experience through data-driven decisions.</a:t>
            </a:r>
          </a:p>
        </p:txBody>
      </p:sp>
      <p:sp>
        <p:nvSpPr>
          <p:cNvPr id="9" name="TextBox 8">
            <a:extLst>
              <a:ext uri="{FF2B5EF4-FFF2-40B4-BE49-F238E27FC236}">
                <a16:creationId xmlns:a16="http://schemas.microsoft.com/office/drawing/2014/main" id="{66214C85-CF23-3037-7C49-06D8E6D3904E}"/>
              </a:ext>
            </a:extLst>
          </p:cNvPr>
          <p:cNvSpPr txBox="1"/>
          <p:nvPr/>
        </p:nvSpPr>
        <p:spPr>
          <a:xfrm>
            <a:off x="1181099" y="4229100"/>
            <a:ext cx="9141720" cy="1872179"/>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Customer Satisfaction: Are customers satisfied with the service they receive, and which factors have the greatest impact on satisfaction?</a:t>
            </a:r>
          </a:p>
        </p:txBody>
      </p:sp>
      <p:sp>
        <p:nvSpPr>
          <p:cNvPr id="10" name="TextBox 9">
            <a:extLst>
              <a:ext uri="{FF2B5EF4-FFF2-40B4-BE49-F238E27FC236}">
                <a16:creationId xmlns:a16="http://schemas.microsoft.com/office/drawing/2014/main" id="{D524B5C8-2FC8-463F-5CA8-493AF06341BF}"/>
              </a:ext>
            </a:extLst>
          </p:cNvPr>
          <p:cNvSpPr txBox="1"/>
          <p:nvPr/>
        </p:nvSpPr>
        <p:spPr>
          <a:xfrm>
            <a:off x="1181099" y="6313680"/>
            <a:ext cx="8935734" cy="1872179"/>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Service Efficiency: Are customer issues being resolved quickly, and are service teams meeting response and resolution targets?</a:t>
            </a:r>
          </a:p>
        </p:txBody>
      </p:sp>
      <p:sp>
        <p:nvSpPr>
          <p:cNvPr id="11" name="TextBox 10">
            <a:extLst>
              <a:ext uri="{FF2B5EF4-FFF2-40B4-BE49-F238E27FC236}">
                <a16:creationId xmlns:a16="http://schemas.microsoft.com/office/drawing/2014/main" id="{88BAE1C2-3749-7AAC-24C5-4F48669D0B3F}"/>
              </a:ext>
            </a:extLst>
          </p:cNvPr>
          <p:cNvSpPr txBox="1"/>
          <p:nvPr/>
        </p:nvSpPr>
        <p:spPr>
          <a:xfrm>
            <a:off x="1213757" y="8168789"/>
            <a:ext cx="9350124" cy="1872179"/>
          </a:xfrm>
          <a:prstGeom prst="rect">
            <a:avLst/>
          </a:prstGeom>
          <a:noFill/>
        </p:spPr>
        <p:txBody>
          <a:bodyPr wrap="square" lIns="0" tIns="0" rIns="0" bIns="0" anchor="t">
            <a:spAutoFit/>
          </a:bodyPr>
          <a:lstStyle/>
          <a:p>
            <a:pPr algn="l">
              <a:lnSpc>
                <a:spcPct val="150000"/>
              </a:lnSpc>
            </a:pPr>
            <a:r>
              <a:rPr lang="en-US" sz="2800" b="0" i="0" u="none" dirty="0">
                <a:solidFill>
                  <a:srgbClr val="0F172A"/>
                </a:solidFill>
                <a:latin typeface="Plus Jakarta Sans SemiBold"/>
              </a:rPr>
              <a:t>Recurring Issues: Which products, services, or issue types generate the highest complaint volumes and require corrective action?</a:t>
            </a:r>
          </a:p>
        </p:txBody>
      </p:sp>
      <p:pic>
        <p:nvPicPr>
          <p:cNvPr id="12" name="Picture 11" descr="image.png">
            <a:extLst>
              <a:ext uri="{FF2B5EF4-FFF2-40B4-BE49-F238E27FC236}">
                <a16:creationId xmlns:a16="http://schemas.microsoft.com/office/drawing/2014/main" id="{B7D1C842-A6CB-7E9B-D9B3-920E512026D2}"/>
              </a:ext>
            </a:extLst>
          </p:cNvPr>
          <p:cNvPicPr>
            <a:picLocks noChangeAspect="1"/>
          </p:cNvPicPr>
          <p:nvPr/>
        </p:nvPicPr>
        <p:blipFill>
          <a:blip r:embed="rId7"/>
          <a:stretch>
            <a:fillRect/>
          </a:stretch>
        </p:blipFill>
        <p:spPr>
          <a:xfrm flipH="1">
            <a:off x="10563881" y="4156658"/>
            <a:ext cx="335134" cy="430886"/>
          </a:xfrm>
          <a:prstGeom prst="rect">
            <a:avLst/>
          </a:prstGeom>
        </p:spPr>
      </p:pic>
      <p:sp>
        <p:nvSpPr>
          <p:cNvPr id="13" name="TextBox 12">
            <a:extLst>
              <a:ext uri="{FF2B5EF4-FFF2-40B4-BE49-F238E27FC236}">
                <a16:creationId xmlns:a16="http://schemas.microsoft.com/office/drawing/2014/main" id="{91F86E52-FD24-831F-184D-50E982D38B6B}"/>
              </a:ext>
            </a:extLst>
          </p:cNvPr>
          <p:cNvSpPr txBox="1"/>
          <p:nvPr/>
        </p:nvSpPr>
        <p:spPr>
          <a:xfrm>
            <a:off x="952500" y="4472215"/>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4" name="TextBox 13">
            <a:extLst>
              <a:ext uri="{FF2B5EF4-FFF2-40B4-BE49-F238E27FC236}">
                <a16:creationId xmlns:a16="http://schemas.microsoft.com/office/drawing/2014/main" id="{83B74928-DB1A-8833-F62A-AE77D61A1345}"/>
              </a:ext>
            </a:extLst>
          </p:cNvPr>
          <p:cNvSpPr txBox="1"/>
          <p:nvPr/>
        </p:nvSpPr>
        <p:spPr>
          <a:xfrm>
            <a:off x="952500" y="6596987"/>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
        <p:nvSpPr>
          <p:cNvPr id="15" name="TextBox 14">
            <a:extLst>
              <a:ext uri="{FF2B5EF4-FFF2-40B4-BE49-F238E27FC236}">
                <a16:creationId xmlns:a16="http://schemas.microsoft.com/office/drawing/2014/main" id="{543AC40A-329C-8432-5B35-E37372E15C74}"/>
              </a:ext>
            </a:extLst>
          </p:cNvPr>
          <p:cNvSpPr txBox="1"/>
          <p:nvPr/>
        </p:nvSpPr>
        <p:spPr>
          <a:xfrm>
            <a:off x="952500" y="8335704"/>
            <a:ext cx="73918" cy="226600"/>
          </a:xfrm>
          <a:prstGeom prst="rect">
            <a:avLst/>
          </a:prstGeom>
          <a:noFill/>
        </p:spPr>
        <p:txBody>
          <a:bodyPr wrap="square" lIns="0" tIns="0" rIns="0" bIns="0" anchor="t">
            <a:spAutoFit/>
          </a:bodyPr>
          <a:lstStyle/>
          <a:p>
            <a:pPr algn="l">
              <a:lnSpc>
                <a:spcPts val="1350"/>
              </a:lnSpc>
            </a:pPr>
            <a:r>
              <a:rPr sz="2800" b="0" i="0" u="none">
                <a:solidFill>
                  <a:srgbClr val="0D9488"/>
                </a:solidFill>
                <a:latin typeface="Plus Jakarta Sans"/>
              </a:rPr>
              <a:t>■</a:t>
            </a:r>
          </a:p>
        </p:txBody>
      </p:sp>
    </p:spTree>
    <p:custDataLst>
      <p:tags r:id="rId1"/>
    </p:custDataLst>
    <p:extLst>
      <p:ext uri="{BB962C8B-B14F-4D97-AF65-F5344CB8AC3E}">
        <p14:creationId xmlns:p14="http://schemas.microsoft.com/office/powerpoint/2010/main" val="6492274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C63CB-B93D-3E49-63B9-BAB4CDE987BE}"/>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DD6F9FFF-FBF4-5722-5B9C-8A3E6F432204}"/>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p:spPr>
        <p:txBody>
          <a:bodyPr wrap="square" lIns="0" tIns="0" rIns="0" bIns="0" rtlCol="0" anchor="t">
            <a:spAutoFit/>
          </a:bodyPr>
          <a:lstStyle/>
          <a:p>
            <a:pPr>
              <a:lnSpc>
                <a:spcPts val="3079"/>
              </a:lnSpc>
              <a:spcBef>
                <a:spcPct val="0"/>
              </a:spcBef>
            </a:pPr>
            <a:endParaRPr lang="en-EG" sz="3200" dirty="0">
              <a:solidFill>
                <a:srgbClr val="00ADEE"/>
              </a:solidFill>
              <a:latin typeface="Alexandria"/>
              <a:cs typeface="Alexandria"/>
            </a:endParaRPr>
          </a:p>
        </p:txBody>
      </p:sp>
      <p:pic>
        <p:nvPicPr>
          <p:cNvPr id="4" name="Graphic 21">
            <a:extLst>
              <a:ext uri="{FF2B5EF4-FFF2-40B4-BE49-F238E27FC236}">
                <a16:creationId xmlns:a16="http://schemas.microsoft.com/office/drawing/2014/main" id="{0D8D1557-EFB9-5610-B517-63548F9F40F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545C8135-B1B7-1466-D7A8-FA08846BF651}"/>
              </a:ext>
            </a:extLst>
          </p:cNvPr>
          <p:cNvSpPr txBox="1"/>
          <p:nvPr/>
        </p:nvSpPr>
        <p:spPr>
          <a:xfrm>
            <a:off x="17373600" y="9886459"/>
            <a:ext cx="567176" cy="369332"/>
          </a:xfrm>
          <a:prstGeom prst="rect">
            <a:avLst/>
          </a:prstGeom>
          <a:noFill/>
        </p:spPr>
        <p:txBody>
          <a:bodyPr wrap="square" rtlCol="0">
            <a:spAutoFit/>
          </a:bodyPr>
          <a:lstStyle/>
          <a:p>
            <a:fld id="{1C176735-8790-2647-8A20-9BF96FB544F7}" type="slidenum">
              <a:rPr lang="en-EG" smtClean="0"/>
              <a:t>32</a:t>
            </a:fld>
            <a:endParaRPr lang="en-EG" dirty="0"/>
          </a:p>
        </p:txBody>
      </p:sp>
      <p:sp>
        <p:nvSpPr>
          <p:cNvPr id="64" name="TextBox 5">
            <a:extLst>
              <a:ext uri="{FF2B5EF4-FFF2-40B4-BE49-F238E27FC236}">
                <a16:creationId xmlns:a16="http://schemas.microsoft.com/office/drawing/2014/main" id="{1F8687E1-44E1-2367-15E4-8C0CD4B1E124}"/>
              </a:ext>
            </a:extLst>
          </p:cNvPr>
          <p:cNvSpPr txBox="1"/>
          <p:nvPr/>
        </p:nvSpPr>
        <p:spPr>
          <a:xfrm>
            <a:off x="952500" y="721388"/>
            <a:ext cx="13565776"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Customer Service Dashboard Objectives &amp; KPIs</a:t>
            </a:r>
          </a:p>
        </p:txBody>
      </p:sp>
      <p:pic>
        <p:nvPicPr>
          <p:cNvPr id="2" name="Google Shape;119;p15" descr="image.png">
            <a:extLst>
              <a:ext uri="{FF2B5EF4-FFF2-40B4-BE49-F238E27FC236}">
                <a16:creationId xmlns:a16="http://schemas.microsoft.com/office/drawing/2014/main" id="{9E022CDE-FE39-C727-E20E-CDE944A7663D}"/>
              </a:ext>
            </a:extLst>
          </p:cNvPr>
          <p:cNvPicPr preferRelativeResize="0"/>
          <p:nvPr/>
        </p:nvPicPr>
        <p:blipFill rotWithShape="1">
          <a:blip r:embed="rId5">
            <a:alphaModFix/>
          </a:blip>
          <a:srcRect/>
          <a:stretch/>
        </p:blipFill>
        <p:spPr>
          <a:xfrm>
            <a:off x="952500" y="3001747"/>
            <a:ext cx="7581900" cy="6884712"/>
          </a:xfrm>
          <a:prstGeom prst="rect">
            <a:avLst/>
          </a:prstGeom>
          <a:noFill/>
          <a:ln>
            <a:noFill/>
          </a:ln>
        </p:spPr>
      </p:pic>
      <p:pic>
        <p:nvPicPr>
          <p:cNvPr id="5" name="Google Shape;120;p15" descr="image.png">
            <a:extLst>
              <a:ext uri="{FF2B5EF4-FFF2-40B4-BE49-F238E27FC236}">
                <a16:creationId xmlns:a16="http://schemas.microsoft.com/office/drawing/2014/main" id="{491DE9E9-B633-C0A4-0F3D-C4BD590458B8}"/>
              </a:ext>
            </a:extLst>
          </p:cNvPr>
          <p:cNvPicPr preferRelativeResize="0"/>
          <p:nvPr/>
        </p:nvPicPr>
        <p:blipFill rotWithShape="1">
          <a:blip r:embed="rId6"/>
          <a:srcRect/>
          <a:stretch/>
        </p:blipFill>
        <p:spPr>
          <a:xfrm>
            <a:off x="8781096" y="2954122"/>
            <a:ext cx="8778679" cy="6884712"/>
          </a:xfrm>
          <a:prstGeom prst="rect">
            <a:avLst/>
          </a:prstGeom>
        </p:spPr>
      </p:pic>
      <p:pic>
        <p:nvPicPr>
          <p:cNvPr id="6" name="Google Shape;125;p15" descr="image.png">
            <a:extLst>
              <a:ext uri="{FF2B5EF4-FFF2-40B4-BE49-F238E27FC236}">
                <a16:creationId xmlns:a16="http://schemas.microsoft.com/office/drawing/2014/main" id="{8F5B631D-5B7D-A850-7734-A1317C255DFA}"/>
              </a:ext>
            </a:extLst>
          </p:cNvPr>
          <p:cNvPicPr preferRelativeResize="0"/>
          <p:nvPr/>
        </p:nvPicPr>
        <p:blipFill rotWithShape="1">
          <a:blip r:embed="rId7">
            <a:alphaModFix/>
          </a:blip>
          <a:srcRect/>
          <a:stretch/>
        </p:blipFill>
        <p:spPr>
          <a:xfrm>
            <a:off x="1247774" y="3297022"/>
            <a:ext cx="733425" cy="596708"/>
          </a:xfrm>
          <a:prstGeom prst="rect">
            <a:avLst/>
          </a:prstGeom>
          <a:noFill/>
          <a:ln>
            <a:noFill/>
          </a:ln>
        </p:spPr>
      </p:pic>
      <p:sp>
        <p:nvSpPr>
          <p:cNvPr id="7" name="Google Shape;126;p15">
            <a:extLst>
              <a:ext uri="{FF2B5EF4-FFF2-40B4-BE49-F238E27FC236}">
                <a16:creationId xmlns:a16="http://schemas.microsoft.com/office/drawing/2014/main" id="{1BE068D2-02E9-56AA-6F0C-ED9FBA5CD426}"/>
              </a:ext>
            </a:extLst>
          </p:cNvPr>
          <p:cNvSpPr txBox="1"/>
          <p:nvPr/>
        </p:nvSpPr>
        <p:spPr>
          <a:xfrm>
            <a:off x="1247775" y="4026088"/>
            <a:ext cx="5686425"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1. CS Dashboard Objective</a:t>
            </a:r>
          </a:p>
        </p:txBody>
      </p:sp>
      <p:sp>
        <p:nvSpPr>
          <p:cNvPr id="8" name="Google Shape;127;p15">
            <a:extLst>
              <a:ext uri="{FF2B5EF4-FFF2-40B4-BE49-F238E27FC236}">
                <a16:creationId xmlns:a16="http://schemas.microsoft.com/office/drawing/2014/main" id="{BD7D18AE-8736-FFB1-C2EE-827E735A75DF}"/>
              </a:ext>
            </a:extLst>
          </p:cNvPr>
          <p:cNvSpPr txBox="1"/>
          <p:nvPr/>
        </p:nvSpPr>
        <p:spPr>
          <a:xfrm>
            <a:off x="1247775" y="4719278"/>
            <a:ext cx="7286625" cy="4431983"/>
          </a:xfrm>
          <a:prstGeom prst="rect">
            <a:avLst/>
          </a:prstGeom>
          <a:noFill/>
          <a:ln>
            <a:noFill/>
          </a:ln>
        </p:spPr>
        <p:txBody>
          <a:bodyPr spcFirstLastPara="1" wrap="square" lIns="0" tIns="0" rIns="0" bIns="0" anchor="t" anchorCtr="0">
            <a:spAutoFit/>
          </a:bodyPr>
          <a:lstStyle/>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Support service excellence by monitoring customer satisfaction, response efficiency, complaint resolution, and overall service quality.</a:t>
            </a:r>
          </a:p>
          <a:p>
            <a:pPr marL="457200" marR="0" lvl="0" indent="-457200" algn="l" rtl="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Goal: Improve customer experience by reducing resolution times, increasing first-contact resolution, and maintaining high customer satisfaction levels.</a:t>
            </a:r>
          </a:p>
        </p:txBody>
      </p:sp>
      <p:pic>
        <p:nvPicPr>
          <p:cNvPr id="11" name="Google Shape;129;p15" descr="image.png">
            <a:extLst>
              <a:ext uri="{FF2B5EF4-FFF2-40B4-BE49-F238E27FC236}">
                <a16:creationId xmlns:a16="http://schemas.microsoft.com/office/drawing/2014/main" id="{38B02635-75B9-64B7-DD30-F8B9BD511E21}"/>
              </a:ext>
            </a:extLst>
          </p:cNvPr>
          <p:cNvPicPr preferRelativeResize="0"/>
          <p:nvPr/>
        </p:nvPicPr>
        <p:blipFill rotWithShape="1">
          <a:blip r:embed="rId8">
            <a:alphaModFix/>
          </a:blip>
          <a:srcRect/>
          <a:stretch/>
        </p:blipFill>
        <p:spPr>
          <a:xfrm>
            <a:off x="9144000" y="3297021"/>
            <a:ext cx="609600" cy="603702"/>
          </a:xfrm>
          <a:prstGeom prst="rect">
            <a:avLst/>
          </a:prstGeom>
          <a:noFill/>
          <a:ln>
            <a:noFill/>
          </a:ln>
        </p:spPr>
      </p:pic>
      <p:sp>
        <p:nvSpPr>
          <p:cNvPr id="13" name="Google Shape;131;p15">
            <a:extLst>
              <a:ext uri="{FF2B5EF4-FFF2-40B4-BE49-F238E27FC236}">
                <a16:creationId xmlns:a16="http://schemas.microsoft.com/office/drawing/2014/main" id="{730818F2-B022-9EBA-497E-27F0D6C9A649}"/>
              </a:ext>
            </a:extLst>
          </p:cNvPr>
          <p:cNvSpPr txBox="1"/>
          <p:nvPr/>
        </p:nvSpPr>
        <p:spPr>
          <a:xfrm>
            <a:off x="8874826" y="4381500"/>
            <a:ext cx="9122228" cy="5539978"/>
          </a:xfrm>
          <a:prstGeom prst="rect">
            <a:avLst/>
          </a:prstGeom>
          <a:noFill/>
          <a:ln>
            <a:noFill/>
          </a:ln>
        </p:spPr>
        <p:txBody>
          <a:bodyPr spcFirstLastPara="1" wrap="square" lIns="0" tIns="0" rIns="0" bIns="0" anchor="t" anchorCtr="0">
            <a:spAutoFit/>
          </a:bodyPr>
          <a:lstStyle/>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Customer Satisfaction (CSAT): Overall customer satisfaction score after service interactions.</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Average Resolution Time: Average time taken to resolve customer issues.</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First Contact Resolution (%): Percentage of issues resolved during the first customer interaction.</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Complaint Volume: Total number of customer complaints received.</a:t>
            </a:r>
          </a:p>
          <a:p>
            <a:pPr marL="457200" marR="0" lvl="0" indent="-457200">
              <a:lnSpc>
                <a:spcPct val="150000"/>
              </a:lnSpc>
              <a:spcBef>
                <a:spcPts val="0"/>
              </a:spcBef>
              <a:spcAft>
                <a:spcPts val="0"/>
              </a:spcAft>
              <a:buFont typeface="Arial" panose="020B0604020202020204" pitchFamily="34" charset="0"/>
              <a:buChar char="•"/>
            </a:pPr>
            <a:r>
              <a:rPr lang="en-US" sz="2400" dirty="0">
                <a:latin typeface="Alexandria"/>
                <a:cs typeface="Alexandria"/>
                <a:sym typeface="Inter SemiBold"/>
              </a:rPr>
              <a:t>Net Promoter Score (NPS): Measures customer loyalty and willingness to recommend the company.</a:t>
            </a:r>
            <a:endParaRPr lang="en-US" sz="2400" dirty="0">
              <a:latin typeface="Alexandria"/>
              <a:cs typeface="Alexandria"/>
            </a:endParaRPr>
          </a:p>
        </p:txBody>
      </p:sp>
      <p:sp>
        <p:nvSpPr>
          <p:cNvPr id="12" name="Google Shape;130;p15">
            <a:extLst>
              <a:ext uri="{FF2B5EF4-FFF2-40B4-BE49-F238E27FC236}">
                <a16:creationId xmlns:a16="http://schemas.microsoft.com/office/drawing/2014/main" id="{5550EACB-31C6-DEB8-B3D3-CEAFFEE7C7A0}"/>
              </a:ext>
            </a:extLst>
          </p:cNvPr>
          <p:cNvSpPr txBox="1"/>
          <p:nvPr/>
        </p:nvSpPr>
        <p:spPr>
          <a:xfrm>
            <a:off x="9144000" y="4000500"/>
            <a:ext cx="6019800" cy="399533"/>
          </a:xfrm>
          <a:prstGeom prst="rect">
            <a:avLst/>
          </a:prstGeom>
        </p:spPr>
        <p:txBody>
          <a:bodyPr wrap="square" lIns="0" tIns="0" rIns="0" bIns="0" rtlCol="0" anchor="t">
            <a:spAutoFit/>
          </a:bodyPr>
          <a:lstStyle>
            <a:defPPr>
              <a:defRPr lang="en-US"/>
            </a:defPPr>
            <a:lvl1pPr lvl="0">
              <a:lnSpc>
                <a:spcPts val="3079"/>
              </a:lnSpc>
              <a:spcBef>
                <a:spcPct val="0"/>
              </a:spcBef>
              <a:defRPr sz="3200">
                <a:solidFill>
                  <a:srgbClr val="00ADEE"/>
                </a:solidFill>
                <a:latin typeface="Alexandria"/>
                <a:ea typeface="Alexandria"/>
                <a:cs typeface="Alexandria"/>
              </a:defRPr>
            </a:lvl1pPr>
          </a:lstStyle>
          <a:p>
            <a:r>
              <a:rPr lang="en-US" dirty="0">
                <a:sym typeface="Plus Jakarta Sans SemiBold"/>
              </a:rPr>
              <a:t>2. Key CS KPIs</a:t>
            </a:r>
          </a:p>
        </p:txBody>
      </p:sp>
      <p:pic>
        <p:nvPicPr>
          <p:cNvPr id="15" name="Google Shape;133;p15" descr="image.png">
            <a:extLst>
              <a:ext uri="{FF2B5EF4-FFF2-40B4-BE49-F238E27FC236}">
                <a16:creationId xmlns:a16="http://schemas.microsoft.com/office/drawing/2014/main" id="{5054635A-9CBF-3AB0-030E-0467183AEBE4}"/>
              </a:ext>
            </a:extLst>
          </p:cNvPr>
          <p:cNvPicPr preferRelativeResize="0"/>
          <p:nvPr/>
        </p:nvPicPr>
        <p:blipFill rotWithShape="1">
          <a:blip r:embed="rId9">
            <a:alphaModFix/>
          </a:blip>
          <a:srcRect/>
          <a:stretch/>
        </p:blipFill>
        <p:spPr>
          <a:xfrm>
            <a:off x="1371600" y="3420847"/>
            <a:ext cx="457200" cy="422448"/>
          </a:xfrm>
          <a:prstGeom prst="rect">
            <a:avLst/>
          </a:prstGeom>
          <a:noFill/>
          <a:ln>
            <a:noFill/>
          </a:ln>
        </p:spPr>
      </p:pic>
      <p:pic>
        <p:nvPicPr>
          <p:cNvPr id="16" name="Google Shape;134;p15" descr="image.png">
            <a:extLst>
              <a:ext uri="{FF2B5EF4-FFF2-40B4-BE49-F238E27FC236}">
                <a16:creationId xmlns:a16="http://schemas.microsoft.com/office/drawing/2014/main" id="{BCC04974-677F-DF60-81FC-86AB72B57B61}"/>
              </a:ext>
            </a:extLst>
          </p:cNvPr>
          <p:cNvPicPr preferRelativeResize="0"/>
          <p:nvPr/>
        </p:nvPicPr>
        <p:blipFill rotWithShape="1">
          <a:blip r:embed="rId10">
            <a:alphaModFix/>
          </a:blip>
          <a:srcRect/>
          <a:stretch/>
        </p:blipFill>
        <p:spPr>
          <a:xfrm>
            <a:off x="9267824" y="3420847"/>
            <a:ext cx="485775" cy="422448"/>
          </a:xfrm>
          <a:prstGeom prst="rect">
            <a:avLst/>
          </a:prstGeom>
          <a:noFill/>
          <a:ln>
            <a:noFill/>
          </a:ln>
        </p:spPr>
      </p:pic>
    </p:spTree>
    <p:custDataLst>
      <p:tags r:id="rId1"/>
    </p:custDataLst>
    <p:extLst>
      <p:ext uri="{BB962C8B-B14F-4D97-AF65-F5344CB8AC3E}">
        <p14:creationId xmlns:p14="http://schemas.microsoft.com/office/powerpoint/2010/main" val="37195643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4E887-556C-290C-DBFE-6C3B5C7867F2}"/>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8E1B1A25-06E4-2BE3-8B72-A9B202512A93}"/>
              </a:ext>
            </a:extLst>
          </p:cNvPr>
          <p:cNvSpPr/>
          <p:nvPr/>
        </p:nvSpPr>
        <p:spPr>
          <a:xfrm>
            <a:off x="21771" y="31208"/>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pPr marL="0" algn="l" defTabSz="914400" rtl="0" eaLnBrk="1" latinLnBrk="0" hangingPunct="1"/>
            <a:endParaRPr lang="en-EG" dirty="0"/>
          </a:p>
        </p:txBody>
      </p:sp>
      <p:pic>
        <p:nvPicPr>
          <p:cNvPr id="4" name="Graphic 21">
            <a:extLst>
              <a:ext uri="{FF2B5EF4-FFF2-40B4-BE49-F238E27FC236}">
                <a16:creationId xmlns:a16="http://schemas.microsoft.com/office/drawing/2014/main" id="{ACBA6D19-17B9-EA3E-0815-EC408C4DE9B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19C899B4-9029-FEC5-3F5F-6B921912900C}"/>
              </a:ext>
            </a:extLst>
          </p:cNvPr>
          <p:cNvSpPr txBox="1"/>
          <p:nvPr/>
        </p:nvSpPr>
        <p:spPr>
          <a:xfrm>
            <a:off x="17317739" y="9886460"/>
            <a:ext cx="623037" cy="369332"/>
          </a:xfrm>
          <a:prstGeom prst="rect">
            <a:avLst/>
          </a:prstGeom>
          <a:noFill/>
        </p:spPr>
        <p:txBody>
          <a:bodyPr wrap="square" rtlCol="0">
            <a:spAutoFit/>
          </a:bodyPr>
          <a:lstStyle/>
          <a:p>
            <a:fld id="{1C176735-8790-2647-8A20-9BF96FB544F7}" type="slidenum">
              <a:rPr lang="en-EG" smtClean="0"/>
              <a:t>33</a:t>
            </a:fld>
            <a:endParaRPr lang="en-EG" dirty="0"/>
          </a:p>
        </p:txBody>
      </p:sp>
      <p:sp>
        <p:nvSpPr>
          <p:cNvPr id="64" name="TextBox 5">
            <a:extLst>
              <a:ext uri="{FF2B5EF4-FFF2-40B4-BE49-F238E27FC236}">
                <a16:creationId xmlns:a16="http://schemas.microsoft.com/office/drawing/2014/main" id="{2E2E8E23-60D9-D4B0-2258-A8152D3B5522}"/>
              </a:ext>
            </a:extLst>
          </p:cNvPr>
          <p:cNvSpPr txBox="1"/>
          <p:nvPr/>
        </p:nvSpPr>
        <p:spPr>
          <a:xfrm>
            <a:off x="952500" y="721388"/>
            <a:ext cx="12458700"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Recommended Customer Service Visuals</a:t>
            </a:r>
          </a:p>
        </p:txBody>
      </p:sp>
      <p:pic>
        <p:nvPicPr>
          <p:cNvPr id="5" name="Picture 4" descr="image.png">
            <a:extLst>
              <a:ext uri="{FF2B5EF4-FFF2-40B4-BE49-F238E27FC236}">
                <a16:creationId xmlns:a16="http://schemas.microsoft.com/office/drawing/2014/main" id="{194C8AD9-2D32-A2F7-6364-1E397C195C4D}"/>
              </a:ext>
            </a:extLst>
          </p:cNvPr>
          <p:cNvPicPr>
            <a:picLocks noChangeAspect="1"/>
          </p:cNvPicPr>
          <p:nvPr/>
        </p:nvPicPr>
        <p:blipFill>
          <a:blip r:embed="rId6"/>
          <a:stretch>
            <a:fillRect/>
          </a:stretch>
        </p:blipFill>
        <p:spPr>
          <a:xfrm>
            <a:off x="571500" y="2858094"/>
            <a:ext cx="4754966" cy="5181005"/>
          </a:xfrm>
          <a:prstGeom prst="rect">
            <a:avLst/>
          </a:prstGeom>
        </p:spPr>
      </p:pic>
      <p:pic>
        <p:nvPicPr>
          <p:cNvPr id="7" name="Picture 6" descr="image.png">
            <a:extLst>
              <a:ext uri="{FF2B5EF4-FFF2-40B4-BE49-F238E27FC236}">
                <a16:creationId xmlns:a16="http://schemas.microsoft.com/office/drawing/2014/main" id="{DD50FDD1-BB4E-AD57-AA69-0BBE4D132BD8}"/>
              </a:ext>
            </a:extLst>
          </p:cNvPr>
          <p:cNvPicPr>
            <a:picLocks noChangeAspect="1"/>
          </p:cNvPicPr>
          <p:nvPr/>
        </p:nvPicPr>
        <p:blipFill>
          <a:blip r:embed="rId7"/>
          <a:stretch>
            <a:fillRect/>
          </a:stretch>
        </p:blipFill>
        <p:spPr>
          <a:xfrm>
            <a:off x="6597448" y="2858094"/>
            <a:ext cx="4754966" cy="5181005"/>
          </a:xfrm>
          <a:prstGeom prst="rect">
            <a:avLst/>
          </a:prstGeom>
        </p:spPr>
      </p:pic>
      <p:pic>
        <p:nvPicPr>
          <p:cNvPr id="8" name="Picture 7" descr="image.png">
            <a:extLst>
              <a:ext uri="{FF2B5EF4-FFF2-40B4-BE49-F238E27FC236}">
                <a16:creationId xmlns:a16="http://schemas.microsoft.com/office/drawing/2014/main" id="{6D442576-0F9F-349A-DE73-B17CF68EAD17}"/>
              </a:ext>
            </a:extLst>
          </p:cNvPr>
          <p:cNvPicPr>
            <a:picLocks noChangeAspect="1"/>
          </p:cNvPicPr>
          <p:nvPr/>
        </p:nvPicPr>
        <p:blipFill>
          <a:blip r:embed="rId8"/>
          <a:stretch>
            <a:fillRect/>
          </a:stretch>
        </p:blipFill>
        <p:spPr>
          <a:xfrm>
            <a:off x="12623396" y="2858094"/>
            <a:ext cx="5093103" cy="5181005"/>
          </a:xfrm>
          <a:prstGeom prst="rect">
            <a:avLst/>
          </a:prstGeom>
        </p:spPr>
      </p:pic>
      <p:pic>
        <p:nvPicPr>
          <p:cNvPr id="10" name="Picture 9" descr="image.png">
            <a:extLst>
              <a:ext uri="{FF2B5EF4-FFF2-40B4-BE49-F238E27FC236}">
                <a16:creationId xmlns:a16="http://schemas.microsoft.com/office/drawing/2014/main" id="{DA398295-D829-0290-67CB-FB1BDEB22D3C}"/>
              </a:ext>
            </a:extLst>
          </p:cNvPr>
          <p:cNvPicPr>
            <a:picLocks noChangeAspect="1"/>
          </p:cNvPicPr>
          <p:nvPr/>
        </p:nvPicPr>
        <p:blipFill>
          <a:blip r:embed="rId9"/>
          <a:stretch>
            <a:fillRect/>
          </a:stretch>
        </p:blipFill>
        <p:spPr>
          <a:xfrm>
            <a:off x="809625" y="3096220"/>
            <a:ext cx="419100" cy="419100"/>
          </a:xfrm>
          <a:prstGeom prst="rect">
            <a:avLst/>
          </a:prstGeom>
        </p:spPr>
      </p:pic>
      <p:sp>
        <p:nvSpPr>
          <p:cNvPr id="11" name="TextBox 10">
            <a:extLst>
              <a:ext uri="{FF2B5EF4-FFF2-40B4-BE49-F238E27FC236}">
                <a16:creationId xmlns:a16="http://schemas.microsoft.com/office/drawing/2014/main" id="{25CC081B-F7A0-F357-682D-03749EC45ACE}"/>
              </a:ext>
            </a:extLst>
          </p:cNvPr>
          <p:cNvSpPr txBox="1"/>
          <p:nvPr/>
        </p:nvSpPr>
        <p:spPr>
          <a:xfrm>
            <a:off x="809625" y="4172257"/>
            <a:ext cx="4388782" cy="797078"/>
          </a:xfrm>
          <a:prstGeom prst="rect">
            <a:avLst/>
          </a:prstGeom>
          <a:noFill/>
        </p:spPr>
        <p:txBody>
          <a:bodyPr wrap="square" lIns="0" tIns="0" rIns="0" bIns="0" anchor="t">
            <a:spAutoFit/>
          </a:bodyPr>
          <a:lstStyle/>
          <a:p>
            <a:pPr>
              <a:lnSpc>
                <a:spcPts val="3079"/>
              </a:lnSpc>
              <a:spcBef>
                <a:spcPct val="0"/>
              </a:spcBef>
            </a:pPr>
            <a:r>
              <a:rPr lang="en-US" sz="3200" dirty="0">
                <a:solidFill>
                  <a:srgbClr val="00ADEE"/>
                </a:solidFill>
                <a:latin typeface="Alexandria"/>
                <a:cs typeface="Alexandria"/>
              </a:rPr>
              <a:t>KPI Cards</a:t>
            </a:r>
          </a:p>
          <a:p>
            <a:pPr>
              <a:lnSpc>
                <a:spcPts val="3079"/>
              </a:lnSpc>
              <a:spcBef>
                <a:spcPct val="0"/>
              </a:spcBef>
            </a:pPr>
            <a:endParaRPr lang="en-US" sz="3200" dirty="0">
              <a:solidFill>
                <a:srgbClr val="00ADEE"/>
              </a:solidFill>
              <a:latin typeface="Alexandria"/>
              <a:cs typeface="Alexandria"/>
            </a:endParaRPr>
          </a:p>
        </p:txBody>
      </p:sp>
      <p:sp>
        <p:nvSpPr>
          <p:cNvPr id="13" name="TextBox 12">
            <a:extLst>
              <a:ext uri="{FF2B5EF4-FFF2-40B4-BE49-F238E27FC236}">
                <a16:creationId xmlns:a16="http://schemas.microsoft.com/office/drawing/2014/main" id="{145CC880-8C78-0B01-9F9B-F53FDF84D4C2}"/>
              </a:ext>
            </a:extLst>
          </p:cNvPr>
          <p:cNvSpPr txBox="1"/>
          <p:nvPr/>
        </p:nvSpPr>
        <p:spPr>
          <a:xfrm>
            <a:off x="847724" y="4977265"/>
            <a:ext cx="4350683" cy="1144929"/>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Display CSAT, NPS, Resolution Time, First Contact Resolution, and Open Tickets.</a:t>
            </a:r>
          </a:p>
        </p:txBody>
      </p:sp>
      <p:pic>
        <p:nvPicPr>
          <p:cNvPr id="14" name="Picture 13" descr="image.png">
            <a:extLst>
              <a:ext uri="{FF2B5EF4-FFF2-40B4-BE49-F238E27FC236}">
                <a16:creationId xmlns:a16="http://schemas.microsoft.com/office/drawing/2014/main" id="{33991D39-B3EE-DD94-4170-63B702A28088}"/>
              </a:ext>
            </a:extLst>
          </p:cNvPr>
          <p:cNvPicPr>
            <a:picLocks noChangeAspect="1"/>
          </p:cNvPicPr>
          <p:nvPr/>
        </p:nvPicPr>
        <p:blipFill>
          <a:blip r:embed="rId10"/>
          <a:stretch>
            <a:fillRect/>
          </a:stretch>
        </p:blipFill>
        <p:spPr>
          <a:xfrm>
            <a:off x="6835573" y="3096220"/>
            <a:ext cx="560242" cy="560242"/>
          </a:xfrm>
          <a:prstGeom prst="rect">
            <a:avLst/>
          </a:prstGeom>
        </p:spPr>
      </p:pic>
      <p:sp>
        <p:nvSpPr>
          <p:cNvPr id="15" name="TextBox 14">
            <a:extLst>
              <a:ext uri="{FF2B5EF4-FFF2-40B4-BE49-F238E27FC236}">
                <a16:creationId xmlns:a16="http://schemas.microsoft.com/office/drawing/2014/main" id="{38AB6310-BF11-ABC7-9425-559490B06477}"/>
              </a:ext>
            </a:extLst>
          </p:cNvPr>
          <p:cNvSpPr txBox="1"/>
          <p:nvPr/>
        </p:nvSpPr>
        <p:spPr>
          <a:xfrm>
            <a:off x="6873672" y="4094157"/>
            <a:ext cx="4478742" cy="492443"/>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Line Charts</a:t>
            </a:r>
          </a:p>
        </p:txBody>
      </p:sp>
      <p:sp>
        <p:nvSpPr>
          <p:cNvPr id="16" name="TextBox 15">
            <a:extLst>
              <a:ext uri="{FF2B5EF4-FFF2-40B4-BE49-F238E27FC236}">
                <a16:creationId xmlns:a16="http://schemas.microsoft.com/office/drawing/2014/main" id="{6FF904E9-120A-51D0-A3BE-8C7DC5F51554}"/>
              </a:ext>
            </a:extLst>
          </p:cNvPr>
          <p:cNvSpPr txBox="1"/>
          <p:nvPr/>
        </p:nvSpPr>
        <p:spPr>
          <a:xfrm>
            <a:off x="6873672" y="4977265"/>
            <a:ext cx="4478742" cy="1144929"/>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Track complaints, resolution times, and customer satisfaction trends over time.</a:t>
            </a:r>
          </a:p>
        </p:txBody>
      </p:sp>
      <p:pic>
        <p:nvPicPr>
          <p:cNvPr id="17" name="Picture 16" descr="image.png">
            <a:extLst>
              <a:ext uri="{FF2B5EF4-FFF2-40B4-BE49-F238E27FC236}">
                <a16:creationId xmlns:a16="http://schemas.microsoft.com/office/drawing/2014/main" id="{6AE153F6-E5E9-4C2E-F1AA-A7810BFDFE6F}"/>
              </a:ext>
            </a:extLst>
          </p:cNvPr>
          <p:cNvPicPr>
            <a:picLocks noChangeAspect="1"/>
          </p:cNvPicPr>
          <p:nvPr/>
        </p:nvPicPr>
        <p:blipFill>
          <a:blip r:embed="rId9"/>
          <a:stretch>
            <a:fillRect/>
          </a:stretch>
        </p:blipFill>
        <p:spPr>
          <a:xfrm>
            <a:off x="12861522" y="3096220"/>
            <a:ext cx="607272" cy="607272"/>
          </a:xfrm>
          <a:prstGeom prst="rect">
            <a:avLst/>
          </a:prstGeom>
        </p:spPr>
      </p:pic>
      <p:sp>
        <p:nvSpPr>
          <p:cNvPr id="18" name="TextBox 17">
            <a:extLst>
              <a:ext uri="{FF2B5EF4-FFF2-40B4-BE49-F238E27FC236}">
                <a16:creationId xmlns:a16="http://schemas.microsoft.com/office/drawing/2014/main" id="{BAF0ED07-5B89-1D36-9405-584CCBB492A4}"/>
              </a:ext>
            </a:extLst>
          </p:cNvPr>
          <p:cNvSpPr txBox="1"/>
          <p:nvPr/>
        </p:nvSpPr>
        <p:spPr>
          <a:xfrm>
            <a:off x="12725400" y="4082415"/>
            <a:ext cx="4869175" cy="984885"/>
          </a:xfrm>
          <a:prstGeom prst="rect">
            <a:avLst/>
          </a:prstGeom>
          <a:noFill/>
        </p:spPr>
        <p:txBody>
          <a:bodyPr wrap="square" lIns="0" tIns="0" rIns="0" bIns="0" anchor="t">
            <a:spAutoFit/>
          </a:bodyPr>
          <a:lstStyle/>
          <a:p>
            <a:pPr algn="l"/>
            <a:r>
              <a:rPr lang="en-US" sz="3200" dirty="0">
                <a:solidFill>
                  <a:srgbClr val="00ADEE"/>
                </a:solidFill>
                <a:latin typeface="Alexandria"/>
                <a:cs typeface="Alexandria"/>
              </a:rPr>
              <a:t>Key Influencers / Decomposition Tree</a:t>
            </a:r>
          </a:p>
        </p:txBody>
      </p:sp>
      <p:sp>
        <p:nvSpPr>
          <p:cNvPr id="19" name="TextBox 18">
            <a:extLst>
              <a:ext uri="{FF2B5EF4-FFF2-40B4-BE49-F238E27FC236}">
                <a16:creationId xmlns:a16="http://schemas.microsoft.com/office/drawing/2014/main" id="{55DEBBFE-C2F8-F2A3-B9F7-12E7DAB83F9E}"/>
              </a:ext>
            </a:extLst>
          </p:cNvPr>
          <p:cNvSpPr txBox="1"/>
          <p:nvPr/>
        </p:nvSpPr>
        <p:spPr>
          <a:xfrm>
            <a:off x="12899622" y="4977265"/>
            <a:ext cx="3940578" cy="1760482"/>
          </a:xfrm>
          <a:prstGeom prst="rect">
            <a:avLst/>
          </a:prstGeom>
          <a:noFill/>
        </p:spPr>
        <p:txBody>
          <a:bodyPr wrap="square" lIns="0" tIns="0" rIns="0" bIns="0" anchor="t">
            <a:spAutoFit/>
          </a:bodyPr>
          <a:lstStyle/>
          <a:p>
            <a:pPr algn="l">
              <a:lnSpc>
                <a:spcPct val="200000"/>
              </a:lnSpc>
            </a:pPr>
            <a:r>
              <a:rPr lang="en-US" sz="2000" b="0" i="0" u="none" dirty="0">
                <a:solidFill>
                  <a:srgbClr val="475569"/>
                </a:solidFill>
                <a:latin typeface="Plus Jakarta Sans"/>
              </a:rPr>
              <a:t>Identify the factors driving customer satisfaction, complaint volumes, and service performance.</a:t>
            </a:r>
          </a:p>
        </p:txBody>
      </p:sp>
      <p:pic>
        <p:nvPicPr>
          <p:cNvPr id="20" name="Picture 19" descr="image.png">
            <a:extLst>
              <a:ext uri="{FF2B5EF4-FFF2-40B4-BE49-F238E27FC236}">
                <a16:creationId xmlns:a16="http://schemas.microsoft.com/office/drawing/2014/main" id="{11A8E355-F569-E120-962B-6FAD06E8B5E9}"/>
              </a:ext>
            </a:extLst>
          </p:cNvPr>
          <p:cNvPicPr>
            <a:picLocks noChangeAspect="1"/>
          </p:cNvPicPr>
          <p:nvPr/>
        </p:nvPicPr>
        <p:blipFill>
          <a:blip r:embed="rId11"/>
          <a:stretch>
            <a:fillRect/>
          </a:stretch>
        </p:blipFill>
        <p:spPr>
          <a:xfrm>
            <a:off x="6900403" y="3150735"/>
            <a:ext cx="528032" cy="528032"/>
          </a:xfrm>
          <a:prstGeom prst="rect">
            <a:avLst/>
          </a:prstGeom>
        </p:spPr>
      </p:pic>
      <p:pic>
        <p:nvPicPr>
          <p:cNvPr id="28" name="Picture 27" descr="image.png">
            <a:extLst>
              <a:ext uri="{FF2B5EF4-FFF2-40B4-BE49-F238E27FC236}">
                <a16:creationId xmlns:a16="http://schemas.microsoft.com/office/drawing/2014/main" id="{48D3B0E8-5447-CA1C-7C8E-D1513467C2EF}"/>
              </a:ext>
            </a:extLst>
          </p:cNvPr>
          <p:cNvPicPr>
            <a:picLocks noChangeAspect="1"/>
          </p:cNvPicPr>
          <p:nvPr/>
        </p:nvPicPr>
        <p:blipFill>
          <a:blip r:embed="rId12"/>
          <a:stretch>
            <a:fillRect/>
          </a:stretch>
        </p:blipFill>
        <p:spPr>
          <a:xfrm>
            <a:off x="909637" y="3210519"/>
            <a:ext cx="512834" cy="445943"/>
          </a:xfrm>
          <a:prstGeom prst="rect">
            <a:avLst/>
          </a:prstGeom>
        </p:spPr>
      </p:pic>
      <p:pic>
        <p:nvPicPr>
          <p:cNvPr id="29" name="Picture 28" descr="image.png">
            <a:extLst>
              <a:ext uri="{FF2B5EF4-FFF2-40B4-BE49-F238E27FC236}">
                <a16:creationId xmlns:a16="http://schemas.microsoft.com/office/drawing/2014/main" id="{9C97E867-FDAC-D684-3969-777378A3E36F}"/>
              </a:ext>
            </a:extLst>
          </p:cNvPr>
          <p:cNvPicPr>
            <a:picLocks noChangeAspect="1"/>
          </p:cNvPicPr>
          <p:nvPr/>
        </p:nvPicPr>
        <p:blipFill>
          <a:blip r:embed="rId13"/>
          <a:stretch>
            <a:fillRect/>
          </a:stretch>
        </p:blipFill>
        <p:spPr>
          <a:xfrm flipH="1" flipV="1">
            <a:off x="12965257" y="3162300"/>
            <a:ext cx="445943" cy="445943"/>
          </a:xfrm>
          <a:prstGeom prst="rect">
            <a:avLst/>
          </a:prstGeom>
        </p:spPr>
      </p:pic>
    </p:spTree>
    <p:custDataLst>
      <p:tags r:id="rId1"/>
    </p:custDataLst>
    <p:extLst>
      <p:ext uri="{BB962C8B-B14F-4D97-AF65-F5344CB8AC3E}">
        <p14:creationId xmlns:p14="http://schemas.microsoft.com/office/powerpoint/2010/main" val="3015238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B112C-1C6F-3B36-A19F-297EB977465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6AF2848-E331-D2B3-964D-B94323CFBC90}"/>
              </a:ext>
            </a:extLst>
          </p:cNvPr>
          <p:cNvSpPr/>
          <p:nvPr/>
        </p:nvSpPr>
        <p:spPr>
          <a:xfrm>
            <a:off x="0" y="19153"/>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EG"/>
          </a:p>
        </p:txBody>
      </p:sp>
      <p:sp>
        <p:nvSpPr>
          <p:cNvPr id="9" name="Rectangle 8">
            <a:extLst>
              <a:ext uri="{FF2B5EF4-FFF2-40B4-BE49-F238E27FC236}">
                <a16:creationId xmlns:a16="http://schemas.microsoft.com/office/drawing/2014/main" id="{A76E44D0-D54B-F279-DBED-5BC02CDCB008}"/>
              </a:ext>
            </a:extLst>
          </p:cNvPr>
          <p:cNvSpPr/>
          <p:nvPr/>
        </p:nvSpPr>
        <p:spPr>
          <a:xfrm>
            <a:off x="9183291" y="3021807"/>
            <a:ext cx="7406019"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sp>
        <p:nvSpPr>
          <p:cNvPr id="26" name="Rectangle 25">
            <a:extLst>
              <a:ext uri="{FF2B5EF4-FFF2-40B4-BE49-F238E27FC236}">
                <a16:creationId xmlns:a16="http://schemas.microsoft.com/office/drawing/2014/main" id="{249D00A5-0CFD-53A6-B02E-250BFA8E8F80}"/>
              </a:ext>
            </a:extLst>
          </p:cNvPr>
          <p:cNvSpPr/>
          <p:nvPr/>
        </p:nvSpPr>
        <p:spPr>
          <a:xfrm>
            <a:off x="1691641" y="1685925"/>
            <a:ext cx="7413071" cy="557926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ea typeface="Roboto Light" panose="02000000000000000000" pitchFamily="2" charset="0"/>
            </a:endParaRPr>
          </a:p>
        </p:txBody>
      </p:sp>
      <p:pic>
        <p:nvPicPr>
          <p:cNvPr id="4" name="Picture Placeholder 3">
            <a:extLst>
              <a:ext uri="{FF2B5EF4-FFF2-40B4-BE49-F238E27FC236}">
                <a16:creationId xmlns:a16="http://schemas.microsoft.com/office/drawing/2014/main" id="{82EA3402-7390-C77A-F93E-2793BDC5EF6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0B75C5F-08D1-3FCA-03A1-E4C0DFE65450}"/>
              </a:ext>
            </a:extLst>
          </p:cNvPr>
          <p:cNvSpPr/>
          <p:nvPr/>
        </p:nvSpPr>
        <p:spPr>
          <a:xfrm>
            <a:off x="7426643" y="1676541"/>
            <a:ext cx="1675190" cy="14438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38757790-779D-FAB2-711C-914D2E55D606}"/>
              </a:ext>
            </a:extLst>
          </p:cNvPr>
          <p:cNvSpPr/>
          <p:nvPr/>
        </p:nvSpPr>
        <p:spPr>
          <a:xfrm>
            <a:off x="3939268" y="751350"/>
            <a:ext cx="15938381" cy="68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Rectangle 33">
            <a:extLst>
              <a:ext uri="{FF2B5EF4-FFF2-40B4-BE49-F238E27FC236}">
                <a16:creationId xmlns:a16="http://schemas.microsoft.com/office/drawing/2014/main" id="{5C8FD9A2-5999-725E-729A-72697D457EEA}"/>
              </a:ext>
            </a:extLst>
          </p:cNvPr>
          <p:cNvSpPr/>
          <p:nvPr/>
        </p:nvSpPr>
        <p:spPr>
          <a:xfrm>
            <a:off x="1691641" y="7326584"/>
            <a:ext cx="7120985" cy="496867"/>
          </a:xfrm>
          <a:prstGeom prst="rect">
            <a:avLst/>
          </a:prstGeom>
          <a:noFill/>
        </p:spPr>
        <p:txBody>
          <a:bodyPr wrap="square">
            <a:spAutoFit/>
          </a:bodyPr>
          <a:lstStyle/>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8DBCF98-5267-67B0-7FDE-9D4F4817C306}"/>
              </a:ext>
            </a:extLst>
          </p:cNvPr>
          <p:cNvSpPr txBox="1"/>
          <p:nvPr/>
        </p:nvSpPr>
        <p:spPr>
          <a:xfrm>
            <a:off x="9452009" y="1410624"/>
            <a:ext cx="7137301" cy="830997"/>
          </a:xfrm>
          <a:prstGeom prst="rect">
            <a:avLst/>
          </a:prstGeom>
          <a:noFill/>
        </p:spPr>
        <p:txBody>
          <a:bodyPr wrap="square" rtlCol="0">
            <a:spAutoFit/>
          </a:bodyPr>
          <a:lstStyle/>
          <a:p>
            <a:r>
              <a:rPr lang="en-US" sz="4800" b="1" dirty="0">
                <a:solidFill>
                  <a:srgbClr val="00B0F0"/>
                </a:solidFill>
                <a:latin typeface="Times New Roman"/>
                <a:ea typeface="Times New Roman"/>
                <a:cs typeface="Times New Roman"/>
                <a:sym typeface="Times New Roman"/>
              </a:rPr>
              <a:t>8. Business Acumen</a:t>
            </a:r>
          </a:p>
        </p:txBody>
      </p:sp>
      <p:sp>
        <p:nvSpPr>
          <p:cNvPr id="42" name="TextBox 41">
            <a:extLst>
              <a:ext uri="{FF2B5EF4-FFF2-40B4-BE49-F238E27FC236}">
                <a16:creationId xmlns:a16="http://schemas.microsoft.com/office/drawing/2014/main" id="{B638F3C5-39B8-D4C5-1729-1B42569C025F}"/>
              </a:ext>
            </a:extLst>
          </p:cNvPr>
          <p:cNvSpPr txBox="1"/>
          <p:nvPr/>
        </p:nvSpPr>
        <p:spPr>
          <a:xfrm>
            <a:off x="7543076" y="1708996"/>
            <a:ext cx="1375722"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B5001786-D3FE-B7BA-F782-142CD4338F10}"/>
              </a:ext>
            </a:extLst>
          </p:cNvPr>
          <p:cNvSpPr txBox="1"/>
          <p:nvPr/>
        </p:nvSpPr>
        <p:spPr>
          <a:xfrm>
            <a:off x="7584032" y="2031293"/>
            <a:ext cx="1413927" cy="1200329"/>
          </a:xfrm>
          <a:prstGeom prst="rect">
            <a:avLst/>
          </a:prstGeom>
          <a:noFill/>
        </p:spPr>
        <p:txBody>
          <a:bodyPr wrap="square" rtlCol="0">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08</a:t>
            </a:r>
            <a:endParaRPr lang="en-US" sz="21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FDB121-C4D9-9602-47A7-3E9359AEE70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70647" y="119290"/>
            <a:ext cx="3457712" cy="1614515"/>
          </a:xfrm>
          <a:prstGeom prst="rect">
            <a:avLst/>
          </a:prstGeom>
        </p:spPr>
      </p:pic>
      <p:sp>
        <p:nvSpPr>
          <p:cNvPr id="14" name="TextBox 13">
            <a:extLst>
              <a:ext uri="{FF2B5EF4-FFF2-40B4-BE49-F238E27FC236}">
                <a16:creationId xmlns:a16="http://schemas.microsoft.com/office/drawing/2014/main" id="{FAC30B01-1ED0-F372-3479-F1BAEBBD1A24}"/>
              </a:ext>
            </a:extLst>
          </p:cNvPr>
          <p:cNvSpPr txBox="1"/>
          <p:nvPr/>
        </p:nvSpPr>
        <p:spPr>
          <a:xfrm>
            <a:off x="17559776" y="9886459"/>
            <a:ext cx="575824" cy="369332"/>
          </a:xfrm>
          <a:prstGeom prst="rect">
            <a:avLst/>
          </a:prstGeom>
          <a:noFill/>
        </p:spPr>
        <p:txBody>
          <a:bodyPr wrap="square" rtlCol="0">
            <a:spAutoFit/>
          </a:bodyPr>
          <a:lstStyle/>
          <a:p>
            <a:fld id="{1C176735-8790-2647-8A20-9BF96FB544F7}" type="slidenum">
              <a:rPr lang="en-EG" smtClean="0"/>
              <a:t>34</a:t>
            </a:fld>
            <a:endParaRPr lang="en-EG" dirty="0"/>
          </a:p>
        </p:txBody>
      </p:sp>
    </p:spTree>
    <p:extLst>
      <p:ext uri="{BB962C8B-B14F-4D97-AF65-F5344CB8AC3E}">
        <p14:creationId xmlns:p14="http://schemas.microsoft.com/office/powerpoint/2010/main" val="16914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1FDEE-CA78-17F2-3F2A-D94DEA2356B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A01ACDB-D3D9-6810-954A-9F90A3D6DD5A}"/>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16" name="TextBox 16">
            <a:extLst>
              <a:ext uri="{FF2B5EF4-FFF2-40B4-BE49-F238E27FC236}">
                <a16:creationId xmlns:a16="http://schemas.microsoft.com/office/drawing/2014/main" id="{453FBC5C-A7A2-5E0A-D4B1-6333C7C9CE86}"/>
              </a:ext>
            </a:extLst>
          </p:cNvPr>
          <p:cNvSpPr txBox="1"/>
          <p:nvPr/>
        </p:nvSpPr>
        <p:spPr>
          <a:xfrm>
            <a:off x="1447800" y="3428020"/>
            <a:ext cx="15392400" cy="4963859"/>
          </a:xfrm>
          <a:prstGeom prst="rect">
            <a:avLst/>
          </a:prstGeom>
        </p:spPr>
        <p:txBody>
          <a:bodyPr wrap="square" lIns="0" tIns="0" rIns="0" bIns="0" rtlCol="0" anchor="t">
            <a:spAutoFit/>
          </a:bodyPr>
          <a:lstStyle/>
          <a:p>
            <a:pPr algn="ctr">
              <a:lnSpc>
                <a:spcPct val="150000"/>
              </a:lnSpc>
              <a:spcBef>
                <a:spcPct val="0"/>
              </a:spcBef>
            </a:pPr>
            <a:r>
              <a:rPr lang="en-US" sz="4400" b="1" dirty="0">
                <a:solidFill>
                  <a:srgbClr val="00ADEE"/>
                </a:solidFill>
                <a:latin typeface="Alexandria Bold"/>
                <a:cs typeface="Alexandria Bold"/>
                <a:sym typeface="Poppins Bold"/>
              </a:rPr>
              <a:t>"The most valuable business analysts are not those who know the most about Power BI—they are those who understand the business well enough to ask the right questions, uncover meaningful insights, and turn data into better decisions."</a:t>
            </a:r>
          </a:p>
        </p:txBody>
      </p:sp>
      <p:pic>
        <p:nvPicPr>
          <p:cNvPr id="25" name="Graphic 21">
            <a:extLst>
              <a:ext uri="{FF2B5EF4-FFF2-40B4-BE49-F238E27FC236}">
                <a16:creationId xmlns:a16="http://schemas.microsoft.com/office/drawing/2014/main" id="{7FA702E5-3880-0565-3A0F-0FB707395F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42" name="TextBox 41">
            <a:extLst>
              <a:ext uri="{FF2B5EF4-FFF2-40B4-BE49-F238E27FC236}">
                <a16:creationId xmlns:a16="http://schemas.microsoft.com/office/drawing/2014/main" id="{AC9617B9-6F85-D92B-0E9E-11B768A893F3}"/>
              </a:ext>
            </a:extLst>
          </p:cNvPr>
          <p:cNvSpPr txBox="1"/>
          <p:nvPr/>
        </p:nvSpPr>
        <p:spPr>
          <a:xfrm>
            <a:off x="17170400" y="9886460"/>
            <a:ext cx="770376" cy="369332"/>
          </a:xfrm>
          <a:prstGeom prst="rect">
            <a:avLst/>
          </a:prstGeom>
          <a:noFill/>
        </p:spPr>
        <p:txBody>
          <a:bodyPr wrap="square" rtlCol="0">
            <a:spAutoFit/>
          </a:bodyPr>
          <a:lstStyle/>
          <a:p>
            <a:fld id="{1C176735-8790-2647-8A20-9BF96FB544F7}" type="slidenum">
              <a:rPr lang="en-EG" smtClean="0"/>
              <a:t>35</a:t>
            </a:fld>
            <a:endParaRPr lang="en-EG" dirty="0"/>
          </a:p>
        </p:txBody>
      </p:sp>
      <p:sp>
        <p:nvSpPr>
          <p:cNvPr id="4" name="TextBox 3">
            <a:extLst>
              <a:ext uri="{FF2B5EF4-FFF2-40B4-BE49-F238E27FC236}">
                <a16:creationId xmlns:a16="http://schemas.microsoft.com/office/drawing/2014/main" id="{37BD80C0-7683-2E42-CBC5-ADB351360F56}"/>
              </a:ext>
            </a:extLst>
          </p:cNvPr>
          <p:cNvSpPr txBox="1"/>
          <p:nvPr/>
        </p:nvSpPr>
        <p:spPr>
          <a:xfrm>
            <a:off x="324302" y="766991"/>
            <a:ext cx="14193974" cy="1682512"/>
          </a:xfrm>
          <a:prstGeom prst="rect">
            <a:avLst/>
          </a:prstGeom>
          <a:noFill/>
        </p:spPr>
        <p:txBody>
          <a:bodyPr wrap="square">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Business Acumen: </a:t>
            </a:r>
          </a:p>
          <a:p>
            <a:pPr lvl="0">
              <a:lnSpc>
                <a:spcPts val="6222"/>
              </a:lnSpc>
              <a:spcBef>
                <a:spcPct val="0"/>
              </a:spcBef>
            </a:pPr>
            <a:r>
              <a:rPr lang="en-US" sz="5400" dirty="0">
                <a:solidFill>
                  <a:srgbClr val="1A1A2E"/>
                </a:solidFill>
                <a:latin typeface="Alexandria"/>
                <a:ea typeface="Alexandria"/>
                <a:cs typeface="Alexandria"/>
                <a:sym typeface="Alexandria"/>
              </a:rPr>
              <a:t>The Foundation of Great Analytics</a:t>
            </a:r>
          </a:p>
        </p:txBody>
      </p:sp>
    </p:spTree>
    <p:extLst>
      <p:ext uri="{BB962C8B-B14F-4D97-AF65-F5344CB8AC3E}">
        <p14:creationId xmlns:p14="http://schemas.microsoft.com/office/powerpoint/2010/main" val="1934314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818AF-1E3C-BC1A-18D4-CC0D467EACF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36DBF56-7AB3-9BD0-E70D-715C85B424DB}"/>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16" name="TextBox 16">
            <a:extLst>
              <a:ext uri="{FF2B5EF4-FFF2-40B4-BE49-F238E27FC236}">
                <a16:creationId xmlns:a16="http://schemas.microsoft.com/office/drawing/2014/main" id="{34CBF35D-91FB-C7C2-20E5-76030A62EC19}"/>
              </a:ext>
            </a:extLst>
          </p:cNvPr>
          <p:cNvSpPr txBox="1"/>
          <p:nvPr/>
        </p:nvSpPr>
        <p:spPr>
          <a:xfrm>
            <a:off x="838200" y="3428020"/>
            <a:ext cx="16484600" cy="4963859"/>
          </a:xfrm>
          <a:prstGeom prst="rect">
            <a:avLst/>
          </a:prstGeom>
        </p:spPr>
        <p:txBody>
          <a:bodyPr wrap="square" lIns="0" tIns="0" rIns="0" bIns="0" rtlCol="0" anchor="t">
            <a:spAutoFit/>
          </a:bodyPr>
          <a:lstStyle/>
          <a:p>
            <a:pPr algn="ctr">
              <a:lnSpc>
                <a:spcPct val="150000"/>
              </a:lnSpc>
              <a:spcBef>
                <a:spcPct val="0"/>
              </a:spcBef>
            </a:pPr>
            <a:r>
              <a:rPr lang="en-US" sz="4400" b="1" dirty="0">
                <a:solidFill>
                  <a:srgbClr val="00ADEE"/>
                </a:solidFill>
                <a:latin typeface="Alexandria Bold"/>
                <a:cs typeface="Alexandria Bold"/>
                <a:sym typeface="Poppins Bold"/>
              </a:rPr>
              <a:t>Business acumen is the ability to understand how an organization creates value and use data to support better business decisions. Strong business analysts combine technical expertise with industry knowledge and strategic thinking.</a:t>
            </a:r>
          </a:p>
        </p:txBody>
      </p:sp>
      <p:pic>
        <p:nvPicPr>
          <p:cNvPr id="25" name="Graphic 21">
            <a:extLst>
              <a:ext uri="{FF2B5EF4-FFF2-40B4-BE49-F238E27FC236}">
                <a16:creationId xmlns:a16="http://schemas.microsoft.com/office/drawing/2014/main" id="{97065464-9A64-9D2C-5929-0D6A354102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42" name="TextBox 41">
            <a:extLst>
              <a:ext uri="{FF2B5EF4-FFF2-40B4-BE49-F238E27FC236}">
                <a16:creationId xmlns:a16="http://schemas.microsoft.com/office/drawing/2014/main" id="{58543281-93C0-F206-874B-0F0B6E181C49}"/>
              </a:ext>
            </a:extLst>
          </p:cNvPr>
          <p:cNvSpPr txBox="1"/>
          <p:nvPr/>
        </p:nvSpPr>
        <p:spPr>
          <a:xfrm>
            <a:off x="17170400" y="9886460"/>
            <a:ext cx="770376" cy="369332"/>
          </a:xfrm>
          <a:prstGeom prst="rect">
            <a:avLst/>
          </a:prstGeom>
          <a:noFill/>
        </p:spPr>
        <p:txBody>
          <a:bodyPr wrap="square" rtlCol="0">
            <a:spAutoFit/>
          </a:bodyPr>
          <a:lstStyle/>
          <a:p>
            <a:fld id="{1C176735-8790-2647-8A20-9BF96FB544F7}" type="slidenum">
              <a:rPr lang="en-EG" smtClean="0"/>
              <a:t>36</a:t>
            </a:fld>
            <a:endParaRPr lang="en-EG" dirty="0"/>
          </a:p>
        </p:txBody>
      </p:sp>
      <p:sp>
        <p:nvSpPr>
          <p:cNvPr id="4" name="TextBox 3">
            <a:extLst>
              <a:ext uri="{FF2B5EF4-FFF2-40B4-BE49-F238E27FC236}">
                <a16:creationId xmlns:a16="http://schemas.microsoft.com/office/drawing/2014/main" id="{6EB73508-D636-35AD-F4BC-C0577CCC2F73}"/>
              </a:ext>
            </a:extLst>
          </p:cNvPr>
          <p:cNvSpPr txBox="1"/>
          <p:nvPr/>
        </p:nvSpPr>
        <p:spPr>
          <a:xfrm>
            <a:off x="324302" y="766991"/>
            <a:ext cx="10496098" cy="1682512"/>
          </a:xfrm>
          <a:prstGeom prst="rect">
            <a:avLst/>
          </a:prstGeom>
          <a:noFill/>
        </p:spPr>
        <p:txBody>
          <a:bodyPr wrap="square">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Understanding the Business Behind the Data</a:t>
            </a:r>
          </a:p>
        </p:txBody>
      </p:sp>
    </p:spTree>
    <p:extLst>
      <p:ext uri="{BB962C8B-B14F-4D97-AF65-F5344CB8AC3E}">
        <p14:creationId xmlns:p14="http://schemas.microsoft.com/office/powerpoint/2010/main" val="41912702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8938F-293A-7ECB-FA65-0510281ADBBA}"/>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A2CB849-F91B-F96D-EC20-DBB98EF112F8}"/>
              </a:ext>
            </a:extLst>
          </p:cNvPr>
          <p:cNvSpPr/>
          <p:nvPr/>
        </p:nvSpPr>
        <p:spPr>
          <a:xfrm>
            <a:off x="0" y="52387"/>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56319D58-7F28-21D1-B8AC-A821F97B025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D7FCC361-C138-8A1C-5A57-5FABCA5034DA}"/>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37</a:t>
            </a:fld>
            <a:endParaRPr lang="en-EG" dirty="0"/>
          </a:p>
        </p:txBody>
      </p:sp>
      <p:sp>
        <p:nvSpPr>
          <p:cNvPr id="64" name="TextBox 5">
            <a:extLst>
              <a:ext uri="{FF2B5EF4-FFF2-40B4-BE49-F238E27FC236}">
                <a16:creationId xmlns:a16="http://schemas.microsoft.com/office/drawing/2014/main" id="{E14CCE47-160A-2046-BEAF-46756268CF9F}"/>
              </a:ext>
            </a:extLst>
          </p:cNvPr>
          <p:cNvSpPr txBox="1"/>
          <p:nvPr/>
        </p:nvSpPr>
        <p:spPr>
          <a:xfrm>
            <a:off x="952500" y="342900"/>
            <a:ext cx="14058900" cy="159017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Business Acumen: </a:t>
            </a:r>
          </a:p>
          <a:p>
            <a:pPr lvl="0">
              <a:lnSpc>
                <a:spcPts val="6222"/>
              </a:lnSpc>
              <a:spcBef>
                <a:spcPct val="0"/>
              </a:spcBef>
            </a:pPr>
            <a:r>
              <a:rPr lang="en-US" sz="5400" dirty="0">
                <a:solidFill>
                  <a:srgbClr val="1A1A2E"/>
                </a:solidFill>
                <a:latin typeface="Alexandria"/>
                <a:ea typeface="Alexandria"/>
                <a:cs typeface="Alexandria"/>
                <a:sym typeface="Alexandria"/>
              </a:rPr>
              <a:t>The Foundation of Great Analytics</a:t>
            </a:r>
          </a:p>
        </p:txBody>
      </p:sp>
      <p:sp>
        <p:nvSpPr>
          <p:cNvPr id="2" name="TextBox 6">
            <a:extLst>
              <a:ext uri="{FF2B5EF4-FFF2-40B4-BE49-F238E27FC236}">
                <a16:creationId xmlns:a16="http://schemas.microsoft.com/office/drawing/2014/main" id="{3CB89CB2-5F35-5952-9277-325DF1DBD772}"/>
              </a:ext>
            </a:extLst>
          </p:cNvPr>
          <p:cNvSpPr txBox="1"/>
          <p:nvPr/>
        </p:nvSpPr>
        <p:spPr>
          <a:xfrm>
            <a:off x="952500" y="1962469"/>
            <a:ext cx="14363700" cy="3230308"/>
          </a:xfrm>
          <a:prstGeom prst="rect">
            <a:avLst/>
          </a:prstGeom>
        </p:spPr>
        <p:txBody>
          <a:bodyPr wrap="square" lIns="0" tIns="0" rIns="0" bIns="0" rtlCol="0" anchor="t">
            <a:spAutoFit/>
          </a:bodyPr>
          <a:lstStyle/>
          <a:p>
            <a:pPr lvl="0">
              <a:lnSpc>
                <a:spcPct val="150000"/>
              </a:lnSpc>
              <a:spcBef>
                <a:spcPct val="0"/>
              </a:spcBef>
            </a:pPr>
            <a:r>
              <a:rPr lang="en-US" sz="3600" dirty="0">
                <a:solidFill>
                  <a:srgbClr val="00ADEE"/>
                </a:solidFill>
                <a:latin typeface="Alexandria"/>
                <a:ea typeface="Alexandria"/>
                <a:cs typeface="Alexandria"/>
                <a:sym typeface="Alexandria"/>
              </a:rPr>
              <a:t>"Power BI doesn't make better decisions—people do. Business analysts create value by combining technical skills with business knowledge to solve real organizational challenges.”</a:t>
            </a:r>
          </a:p>
          <a:p>
            <a:pPr lvl="0">
              <a:lnSpc>
                <a:spcPct val="150000"/>
              </a:lnSpc>
              <a:spcBef>
                <a:spcPct val="0"/>
              </a:spcBef>
            </a:pPr>
            <a:endParaRPr lang="en-US" sz="3600" dirty="0">
              <a:solidFill>
                <a:srgbClr val="00ADEE"/>
              </a:solidFill>
              <a:latin typeface="Alexandria"/>
              <a:ea typeface="Alexandria"/>
              <a:cs typeface="Alexandria"/>
              <a:sym typeface="Alexandria"/>
            </a:endParaRPr>
          </a:p>
        </p:txBody>
      </p:sp>
      <p:graphicFrame>
        <p:nvGraphicFramePr>
          <p:cNvPr id="28" name="Diagram 27">
            <a:extLst>
              <a:ext uri="{FF2B5EF4-FFF2-40B4-BE49-F238E27FC236}">
                <a16:creationId xmlns:a16="http://schemas.microsoft.com/office/drawing/2014/main" id="{2A2DBFD8-6398-5478-4631-E55B09CED080}"/>
              </a:ext>
            </a:extLst>
          </p:cNvPr>
          <p:cNvGraphicFramePr/>
          <p:nvPr>
            <p:extLst>
              <p:ext uri="{D42A27DB-BD31-4B8C-83A1-F6EECF244321}">
                <p14:modId xmlns:p14="http://schemas.microsoft.com/office/powerpoint/2010/main" val="3580237520"/>
              </p:ext>
            </p:extLst>
          </p:nvPr>
        </p:nvGraphicFramePr>
        <p:xfrm>
          <a:off x="952500" y="4305301"/>
          <a:ext cx="13565776" cy="592931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1"/>
    </p:custDataLst>
    <p:extLst>
      <p:ext uri="{BB962C8B-B14F-4D97-AF65-F5344CB8AC3E}">
        <p14:creationId xmlns:p14="http://schemas.microsoft.com/office/powerpoint/2010/main" val="4170004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5417E-7444-7E5A-4E34-653A1ABEA14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54DBB8CF-B403-FAAC-39A8-5C36CB8BB136}"/>
              </a:ext>
            </a:extLst>
          </p:cNvPr>
          <p:cNvSpPr/>
          <p:nvPr/>
        </p:nvSpPr>
        <p:spPr>
          <a:xfrm>
            <a:off x="0" y="52387"/>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txBody>
          <a:bodyPr/>
          <a:lstStyle/>
          <a:p>
            <a:endParaRPr lang="en-EG" dirty="0"/>
          </a:p>
        </p:txBody>
      </p:sp>
      <p:pic>
        <p:nvPicPr>
          <p:cNvPr id="4" name="Graphic 21">
            <a:extLst>
              <a:ext uri="{FF2B5EF4-FFF2-40B4-BE49-F238E27FC236}">
                <a16:creationId xmlns:a16="http://schemas.microsoft.com/office/drawing/2014/main" id="{C15EB1A5-9AF2-85AB-A083-DFE766BEDD9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403445"/>
            <a:ext cx="3457712" cy="1614515"/>
          </a:xfrm>
          <a:prstGeom prst="rect">
            <a:avLst/>
          </a:prstGeom>
        </p:spPr>
      </p:pic>
      <p:sp>
        <p:nvSpPr>
          <p:cNvPr id="51" name="TextBox 50">
            <a:extLst>
              <a:ext uri="{FF2B5EF4-FFF2-40B4-BE49-F238E27FC236}">
                <a16:creationId xmlns:a16="http://schemas.microsoft.com/office/drawing/2014/main" id="{D1017E9B-29CA-096D-7C69-8DFF68A8A221}"/>
              </a:ext>
            </a:extLst>
          </p:cNvPr>
          <p:cNvSpPr txBox="1"/>
          <p:nvPr/>
        </p:nvSpPr>
        <p:spPr>
          <a:xfrm>
            <a:off x="17322800" y="9886460"/>
            <a:ext cx="617976" cy="369332"/>
          </a:xfrm>
          <a:prstGeom prst="rect">
            <a:avLst/>
          </a:prstGeom>
          <a:noFill/>
        </p:spPr>
        <p:txBody>
          <a:bodyPr wrap="square" rtlCol="0">
            <a:spAutoFit/>
          </a:bodyPr>
          <a:lstStyle/>
          <a:p>
            <a:fld id="{1C176735-8790-2647-8A20-9BF96FB544F7}" type="slidenum">
              <a:rPr lang="en-EG" smtClean="0"/>
              <a:t>38</a:t>
            </a:fld>
            <a:endParaRPr lang="en-EG" dirty="0"/>
          </a:p>
        </p:txBody>
      </p:sp>
      <p:sp>
        <p:nvSpPr>
          <p:cNvPr id="64" name="TextBox 5">
            <a:extLst>
              <a:ext uri="{FF2B5EF4-FFF2-40B4-BE49-F238E27FC236}">
                <a16:creationId xmlns:a16="http://schemas.microsoft.com/office/drawing/2014/main" id="{5531DDFD-55B2-F7DB-1ADD-D5931B1E24C3}"/>
              </a:ext>
            </a:extLst>
          </p:cNvPr>
          <p:cNvSpPr txBox="1"/>
          <p:nvPr/>
        </p:nvSpPr>
        <p:spPr>
          <a:xfrm>
            <a:off x="952500" y="342900"/>
            <a:ext cx="14058900" cy="795089"/>
          </a:xfrm>
          <a:prstGeom prst="rect">
            <a:avLst/>
          </a:prstGeom>
        </p:spPr>
        <p:txBody>
          <a:bodyPr wrap="square" lIns="0" tIns="0" rIns="0" bIns="0" rtlCol="0" anchor="t">
            <a:spAutoFit/>
          </a:bodyPr>
          <a:lstStyle/>
          <a:p>
            <a:pPr lvl="0">
              <a:lnSpc>
                <a:spcPts val="6222"/>
              </a:lnSpc>
              <a:spcBef>
                <a:spcPct val="0"/>
              </a:spcBef>
            </a:pPr>
            <a:r>
              <a:rPr lang="en-US" sz="5400" dirty="0">
                <a:solidFill>
                  <a:srgbClr val="1A1A2E"/>
                </a:solidFill>
                <a:latin typeface="Alexandria"/>
                <a:ea typeface="Alexandria"/>
                <a:cs typeface="Alexandria"/>
                <a:sym typeface="Alexandria"/>
              </a:rPr>
              <a:t>Developing Business Acumen</a:t>
            </a:r>
          </a:p>
        </p:txBody>
      </p:sp>
      <p:sp>
        <p:nvSpPr>
          <p:cNvPr id="2" name="TextBox 6">
            <a:extLst>
              <a:ext uri="{FF2B5EF4-FFF2-40B4-BE49-F238E27FC236}">
                <a16:creationId xmlns:a16="http://schemas.microsoft.com/office/drawing/2014/main" id="{30A3E62A-7C3E-E184-6BC0-55F0C1D1A966}"/>
              </a:ext>
            </a:extLst>
          </p:cNvPr>
          <p:cNvSpPr txBox="1"/>
          <p:nvPr/>
        </p:nvSpPr>
        <p:spPr>
          <a:xfrm>
            <a:off x="952500" y="1428502"/>
            <a:ext cx="14363700" cy="2132700"/>
          </a:xfrm>
          <a:prstGeom prst="rect">
            <a:avLst/>
          </a:prstGeom>
        </p:spPr>
        <p:txBody>
          <a:bodyPr wrap="square" lIns="0" tIns="0" rIns="0" bIns="0" rtlCol="0" anchor="t">
            <a:spAutoFit/>
          </a:bodyPr>
          <a:lstStyle/>
          <a:p>
            <a:pPr lvl="0">
              <a:lnSpc>
                <a:spcPct val="150000"/>
              </a:lnSpc>
              <a:spcBef>
                <a:spcPct val="0"/>
              </a:spcBef>
            </a:pPr>
            <a:r>
              <a:rPr lang="en-US" sz="3200" dirty="0">
                <a:solidFill>
                  <a:srgbClr val="00ADEE"/>
                </a:solidFill>
                <a:latin typeface="Alexandria"/>
                <a:ea typeface="Alexandria"/>
                <a:cs typeface="Alexandria"/>
                <a:sym typeface="Alexandria"/>
              </a:rPr>
              <a:t>Business analysts create the greatest value when they combine technical skills with business knowledge to transform data into actionable insights and informed decisions.</a:t>
            </a:r>
          </a:p>
        </p:txBody>
      </p:sp>
      <p:graphicFrame>
        <p:nvGraphicFramePr>
          <p:cNvPr id="28" name="Diagram 27">
            <a:extLst>
              <a:ext uri="{FF2B5EF4-FFF2-40B4-BE49-F238E27FC236}">
                <a16:creationId xmlns:a16="http://schemas.microsoft.com/office/drawing/2014/main" id="{CDFBF8D1-3A38-1909-D921-38A94768EA87}"/>
              </a:ext>
            </a:extLst>
          </p:cNvPr>
          <p:cNvGraphicFramePr/>
          <p:nvPr>
            <p:extLst>
              <p:ext uri="{D42A27DB-BD31-4B8C-83A1-F6EECF244321}">
                <p14:modId xmlns:p14="http://schemas.microsoft.com/office/powerpoint/2010/main" val="2713682816"/>
              </p:ext>
            </p:extLst>
          </p:nvPr>
        </p:nvGraphicFramePr>
        <p:xfrm>
          <a:off x="952500" y="3619500"/>
          <a:ext cx="16023076" cy="592931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1"/>
    </p:custDataLst>
    <p:extLst>
      <p:ext uri="{BB962C8B-B14F-4D97-AF65-F5344CB8AC3E}">
        <p14:creationId xmlns:p14="http://schemas.microsoft.com/office/powerpoint/2010/main" val="11205875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A9113-451D-E12B-3AB8-C2F40ED4BE75}"/>
            </a:ext>
          </a:extLst>
        </p:cNvPr>
        <p:cNvGrpSpPr/>
        <p:nvPr/>
      </p:nvGrpSpPr>
      <p:grpSpPr>
        <a:xfrm>
          <a:off x="0" y="0"/>
          <a:ext cx="0" cy="0"/>
          <a:chOff x="0" y="0"/>
          <a:chExt cx="0" cy="0"/>
        </a:xfrm>
      </p:grpSpPr>
      <p:sp>
        <p:nvSpPr>
          <p:cNvPr id="8" name="Freeform 2">
            <a:extLst>
              <a:ext uri="{FF2B5EF4-FFF2-40B4-BE49-F238E27FC236}">
                <a16:creationId xmlns:a16="http://schemas.microsoft.com/office/drawing/2014/main" id="{50A661EE-3F36-D266-662E-3291DAF7ABC5}"/>
              </a:ext>
            </a:extLst>
          </p:cNvPr>
          <p:cNvSpPr/>
          <p:nvPr/>
        </p:nvSpPr>
        <p:spPr>
          <a:xfrm>
            <a:off x="36576" y="-25996"/>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E2F9F1D6-923C-23E5-3FB2-8E7E11A57DEF}"/>
              </a:ext>
            </a:extLst>
          </p:cNvPr>
          <p:cNvSpPr/>
          <p:nvPr/>
        </p:nvSpPr>
        <p:spPr>
          <a:xfrm>
            <a:off x="1700782" y="800100"/>
            <a:ext cx="8229599" cy="9079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0360A900-2506-171D-74C1-358FC885418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930381" y="2096520"/>
            <a:ext cx="7443219" cy="3743325"/>
          </a:xfrm>
        </p:spPr>
      </p:pic>
      <p:sp>
        <p:nvSpPr>
          <p:cNvPr id="6" name="Rectangle 5">
            <a:extLst>
              <a:ext uri="{FF2B5EF4-FFF2-40B4-BE49-F238E27FC236}">
                <a16:creationId xmlns:a16="http://schemas.microsoft.com/office/drawing/2014/main" id="{B7C8645F-BDD1-5B07-50AE-BB1F6C08B361}"/>
              </a:ext>
            </a:extLst>
          </p:cNvPr>
          <p:cNvSpPr/>
          <p:nvPr/>
        </p:nvSpPr>
        <p:spPr>
          <a:xfrm>
            <a:off x="1655341" y="831144"/>
            <a:ext cx="8859462" cy="707886"/>
          </a:xfrm>
          <a:prstGeom prst="rect">
            <a:avLst/>
          </a:prstGeom>
        </p:spPr>
        <p:txBody>
          <a:bodyPr wrap="square">
            <a:spAutoFit/>
          </a:bodyPr>
          <a:lstStyle/>
          <a:p>
            <a:pPr lvl="0"/>
            <a:r>
              <a:rPr lang="en-US" sz="4000" b="1" dirty="0">
                <a:latin typeface="Times New Roman" panose="02020603050405020304" pitchFamily="18" charset="0"/>
                <a:ea typeface="Calibri"/>
                <a:cs typeface="Times New Roman" panose="02020603050405020304" pitchFamily="18" charset="0"/>
                <a:sym typeface="Calibri"/>
              </a:rPr>
              <a:t>Exercise: Advanced Analysis</a:t>
            </a:r>
          </a:p>
        </p:txBody>
      </p:sp>
      <p:sp>
        <p:nvSpPr>
          <p:cNvPr id="17" name="TextBox 16">
            <a:extLst>
              <a:ext uri="{FF2B5EF4-FFF2-40B4-BE49-F238E27FC236}">
                <a16:creationId xmlns:a16="http://schemas.microsoft.com/office/drawing/2014/main" id="{1E9B67C1-D7EF-C2DE-3864-BCAB40A79E23}"/>
              </a:ext>
            </a:extLst>
          </p:cNvPr>
          <p:cNvSpPr txBox="1"/>
          <p:nvPr/>
        </p:nvSpPr>
        <p:spPr>
          <a:xfrm>
            <a:off x="11202753"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Exercise</a:t>
            </a:r>
          </a:p>
        </p:txBody>
      </p:sp>
      <p:sp>
        <p:nvSpPr>
          <p:cNvPr id="10" name="Google Shape;163;p5">
            <a:extLst>
              <a:ext uri="{FF2B5EF4-FFF2-40B4-BE49-F238E27FC236}">
                <a16:creationId xmlns:a16="http://schemas.microsoft.com/office/drawing/2014/main" id="{F1BE06A3-C146-96C7-4E00-0BEF62305068}"/>
              </a:ext>
            </a:extLst>
          </p:cNvPr>
          <p:cNvSpPr/>
          <p:nvPr/>
        </p:nvSpPr>
        <p:spPr>
          <a:xfrm>
            <a:off x="8793101"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B7BFCDAE-6A51-8AAC-947F-C14E7359B7B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02BED39D-7C21-213E-3CD1-33E350D4C714}"/>
              </a:ext>
            </a:extLst>
          </p:cNvPr>
          <p:cNvSpPr txBox="1"/>
          <p:nvPr/>
        </p:nvSpPr>
        <p:spPr>
          <a:xfrm>
            <a:off x="9031131"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8CA6C9A5-9E91-84BC-C6A1-580D5BC1FA66}"/>
              </a:ext>
            </a:extLst>
          </p:cNvPr>
          <p:cNvSpPr txBox="1"/>
          <p:nvPr/>
        </p:nvSpPr>
        <p:spPr>
          <a:xfrm>
            <a:off x="9121694"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08</a:t>
            </a:r>
          </a:p>
        </p:txBody>
      </p:sp>
      <p:sp>
        <p:nvSpPr>
          <p:cNvPr id="13" name="TextBox 12">
            <a:extLst>
              <a:ext uri="{FF2B5EF4-FFF2-40B4-BE49-F238E27FC236}">
                <a16:creationId xmlns:a16="http://schemas.microsoft.com/office/drawing/2014/main" id="{B58F60BC-98BE-2678-8657-1629A31BD191}"/>
              </a:ext>
            </a:extLst>
          </p:cNvPr>
          <p:cNvSpPr txBox="1"/>
          <p:nvPr/>
        </p:nvSpPr>
        <p:spPr>
          <a:xfrm>
            <a:off x="4590288" y="4954262"/>
            <a:ext cx="9180576" cy="369332"/>
          </a:xfrm>
          <a:prstGeom prst="rect">
            <a:avLst/>
          </a:prstGeom>
          <a:noFill/>
        </p:spPr>
        <p:txBody>
          <a:bodyPr wrap="square">
            <a:spAutoFit/>
          </a:bodyPr>
          <a:lstStyle/>
          <a:p>
            <a:endParaRPr lang="en-EG" dirty="0"/>
          </a:p>
        </p:txBody>
      </p:sp>
      <p:sp>
        <p:nvSpPr>
          <p:cNvPr id="19" name="TextBox 18">
            <a:extLst>
              <a:ext uri="{FF2B5EF4-FFF2-40B4-BE49-F238E27FC236}">
                <a16:creationId xmlns:a16="http://schemas.microsoft.com/office/drawing/2014/main" id="{8DC4D87A-9426-0CC3-FFE5-E4067F8695AD}"/>
              </a:ext>
            </a:extLst>
          </p:cNvPr>
          <p:cNvSpPr txBox="1"/>
          <p:nvPr/>
        </p:nvSpPr>
        <p:spPr>
          <a:xfrm>
            <a:off x="17373600" y="9879568"/>
            <a:ext cx="567176" cy="369332"/>
          </a:xfrm>
          <a:prstGeom prst="rect">
            <a:avLst/>
          </a:prstGeom>
          <a:noFill/>
        </p:spPr>
        <p:txBody>
          <a:bodyPr wrap="square" rtlCol="0">
            <a:spAutoFit/>
          </a:bodyPr>
          <a:lstStyle/>
          <a:p>
            <a:fld id="{1C176735-8790-2647-8A20-9BF96FB544F7}" type="slidenum">
              <a:rPr lang="en-EG" smtClean="0"/>
              <a:t>39</a:t>
            </a:fld>
            <a:endParaRPr lang="en-EG" dirty="0"/>
          </a:p>
        </p:txBody>
      </p:sp>
      <p:sp>
        <p:nvSpPr>
          <p:cNvPr id="14" name="TextBox 13">
            <a:extLst>
              <a:ext uri="{FF2B5EF4-FFF2-40B4-BE49-F238E27FC236}">
                <a16:creationId xmlns:a16="http://schemas.microsoft.com/office/drawing/2014/main" id="{8CC7CC6E-3D1B-C699-6DDC-3F8CEECFA9D7}"/>
              </a:ext>
            </a:extLst>
          </p:cNvPr>
          <p:cNvSpPr txBox="1"/>
          <p:nvPr/>
        </p:nvSpPr>
        <p:spPr>
          <a:xfrm>
            <a:off x="1524000" y="1815485"/>
            <a:ext cx="7488659" cy="11095923"/>
          </a:xfrm>
          <a:prstGeom prst="rect">
            <a:avLst/>
          </a:prstGeom>
          <a:noFill/>
        </p:spPr>
        <p:txBody>
          <a:bodyPr wrap="square">
            <a:spAutoFit/>
          </a:bodyPr>
          <a:lstStyle/>
          <a:p>
            <a:pPr>
              <a:lnSpc>
                <a:spcPct val="150000"/>
              </a:lnSpc>
            </a:pPr>
            <a:r>
              <a:rPr lang="en-US" sz="3200" dirty="0"/>
              <a:t>1. Choose Your Department</a:t>
            </a:r>
          </a:p>
          <a:p>
            <a:pPr>
              <a:lnSpc>
                <a:spcPct val="150000"/>
              </a:lnSpc>
            </a:pPr>
            <a:r>
              <a:rPr lang="en-US" sz="3200" dirty="0"/>
              <a:t>Select one business department (Sales, Marketing, Finance, HR, Operations, or Support) and identify **5-7 critical KPIs** to build for.</a:t>
            </a:r>
          </a:p>
          <a:p>
            <a:pPr>
              <a:lnSpc>
                <a:spcPct val="150000"/>
              </a:lnSpc>
            </a:pPr>
            <a:r>
              <a:rPr lang="en-US" sz="3200" dirty="0"/>
              <a:t>Include at least three distinct visual types.</a:t>
            </a:r>
          </a:p>
          <a:p>
            <a:pPr>
              <a:lnSpc>
                <a:spcPct val="150000"/>
              </a:lnSpc>
            </a:pPr>
            <a:endParaRPr lang="en-US" sz="3200" dirty="0"/>
          </a:p>
          <a:p>
            <a:pPr>
              <a:lnSpc>
                <a:spcPct val="150000"/>
              </a:lnSpc>
            </a:pPr>
            <a:r>
              <a:rPr lang="en-US" sz="3200" dirty="0"/>
              <a:t>2. Build your Dashboard</a:t>
            </a:r>
          </a:p>
          <a:p>
            <a:pPr>
              <a:lnSpc>
                <a:spcPct val="150000"/>
              </a:lnSpc>
            </a:pPr>
            <a:r>
              <a:rPr lang="en-US" sz="3200" dirty="0"/>
              <a:t>Incorporate an advanced AI-powered visual tool, such as Forecasting, Key Influencers, or a Decomposition Tree.</a:t>
            </a:r>
          </a:p>
          <a:p>
            <a:pPr>
              <a:lnSpc>
                <a:spcPct val="150000"/>
              </a:lnSpc>
            </a:pPr>
            <a:endParaRPr lang="en-US" sz="3200" dirty="0"/>
          </a:p>
          <a:p>
            <a:pPr>
              <a:lnSpc>
                <a:spcPct val="150000"/>
              </a:lnSpc>
            </a:pPr>
            <a:endParaRPr lang="en-US" sz="3200" dirty="0"/>
          </a:p>
          <a:p>
            <a:pPr>
              <a:lnSpc>
                <a:spcPct val="150000"/>
              </a:lnSpc>
            </a:pPr>
            <a:endParaRPr lang="en-US" sz="3200" dirty="0"/>
          </a:p>
          <a:p>
            <a:pPr>
              <a:lnSpc>
                <a:spcPct val="150000"/>
              </a:lnSpc>
            </a:pPr>
            <a:endParaRPr lang="en-US" sz="3200" dirty="0"/>
          </a:p>
        </p:txBody>
      </p:sp>
      <p:sp>
        <p:nvSpPr>
          <p:cNvPr id="27" name="TextBox 26">
            <a:extLst>
              <a:ext uri="{FF2B5EF4-FFF2-40B4-BE49-F238E27FC236}">
                <a16:creationId xmlns:a16="http://schemas.microsoft.com/office/drawing/2014/main" id="{66CF3ECE-4066-3CC3-C0C5-86D7B2DF4A13}"/>
              </a:ext>
            </a:extLst>
          </p:cNvPr>
          <p:cNvSpPr txBox="1"/>
          <p:nvPr/>
        </p:nvSpPr>
        <p:spPr>
          <a:xfrm>
            <a:off x="10925187" y="7726937"/>
            <a:ext cx="9160932" cy="646331"/>
          </a:xfrm>
          <a:prstGeom prst="rect">
            <a:avLst/>
          </a:prstGeom>
          <a:noFill/>
        </p:spPr>
        <p:txBody>
          <a:bodyPr wrap="square">
            <a:spAutoFit/>
          </a:bodyPr>
          <a:lstStyle/>
          <a:p>
            <a:r>
              <a:rPr lang="en-EG" sz="3600" dirty="0">
                <a:hlinkClick r:id="rId5"/>
              </a:rPr>
              <a:t>https://www.kaggle.com/datasets</a:t>
            </a:r>
            <a:endParaRPr lang="en-EG" sz="3600" dirty="0"/>
          </a:p>
        </p:txBody>
      </p:sp>
    </p:spTree>
    <p:extLst>
      <p:ext uri="{BB962C8B-B14F-4D97-AF65-F5344CB8AC3E}">
        <p14:creationId xmlns:p14="http://schemas.microsoft.com/office/powerpoint/2010/main" val="282990844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45537-0A40-D692-972D-4C51D63FBC5B}"/>
            </a:ext>
          </a:extLst>
        </p:cNvPr>
        <p:cNvGrpSpPr/>
        <p:nvPr/>
      </p:nvGrpSpPr>
      <p:grpSpPr>
        <a:xfrm>
          <a:off x="0" y="0"/>
          <a:ext cx="0" cy="0"/>
          <a:chOff x="0" y="0"/>
          <a:chExt cx="0" cy="0"/>
        </a:xfrm>
      </p:grpSpPr>
      <p:sp>
        <p:nvSpPr>
          <p:cNvPr id="18" name="Freeform 2">
            <a:extLst>
              <a:ext uri="{FF2B5EF4-FFF2-40B4-BE49-F238E27FC236}">
                <a16:creationId xmlns:a16="http://schemas.microsoft.com/office/drawing/2014/main" id="{FC0E3FDC-59DD-52CB-C109-51C7E29B5097}"/>
              </a:ext>
            </a:extLst>
          </p:cNvPr>
          <p:cNvSpPr/>
          <p:nvPr/>
        </p:nvSpPr>
        <p:spPr>
          <a:xfrm>
            <a:off x="-38016" y="-61015"/>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3" name="TextBox 2">
            <a:extLst>
              <a:ext uri="{FF2B5EF4-FFF2-40B4-BE49-F238E27FC236}">
                <a16:creationId xmlns:a16="http://schemas.microsoft.com/office/drawing/2014/main" id="{F9CA532E-56C1-DD08-720C-313225A5CFE4}"/>
              </a:ext>
            </a:extLst>
          </p:cNvPr>
          <p:cNvSpPr txBox="1"/>
          <p:nvPr/>
        </p:nvSpPr>
        <p:spPr>
          <a:xfrm>
            <a:off x="3769725" y="1528604"/>
            <a:ext cx="13104813" cy="738664"/>
          </a:xfrm>
          <a:prstGeom prst="rect">
            <a:avLst/>
          </a:prstGeom>
          <a:noFill/>
        </p:spPr>
        <p:txBody>
          <a:bodyPr wrap="square" rtlCol="0">
            <a:spAutoFit/>
          </a:bodyPr>
          <a:lstStyle/>
          <a:p>
            <a:r>
              <a:rPr lang="en-US" sz="42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838D3A40-8E16-2B0A-5EAF-BE1EEA06ACF5}"/>
              </a:ext>
            </a:extLst>
          </p:cNvPr>
          <p:cNvSpPr/>
          <p:nvPr/>
        </p:nvSpPr>
        <p:spPr>
          <a:xfrm>
            <a:off x="1413463" y="1403094"/>
            <a:ext cx="2106686" cy="1749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dirty="0">
              <a:ea typeface="Roboto Light" panose="02000000000000000000" pitchFamily="2" charset="0"/>
            </a:endParaRPr>
          </a:p>
        </p:txBody>
      </p:sp>
      <p:pic>
        <p:nvPicPr>
          <p:cNvPr id="7" name="Graphic 21">
            <a:extLst>
              <a:ext uri="{FF2B5EF4-FFF2-40B4-BE49-F238E27FC236}">
                <a16:creationId xmlns:a16="http://schemas.microsoft.com/office/drawing/2014/main" id="{273FABC2-749A-CC53-54B9-C523B5FB44F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33" name="TextBox 32">
            <a:extLst>
              <a:ext uri="{FF2B5EF4-FFF2-40B4-BE49-F238E27FC236}">
                <a16:creationId xmlns:a16="http://schemas.microsoft.com/office/drawing/2014/main" id="{8BFD96F1-57A3-6A35-AD5F-82F6CF911864}"/>
              </a:ext>
            </a:extLst>
          </p:cNvPr>
          <p:cNvSpPr txBox="1"/>
          <p:nvPr/>
        </p:nvSpPr>
        <p:spPr>
          <a:xfrm>
            <a:off x="12051066" y="6598136"/>
            <a:ext cx="1325799" cy="461665"/>
          </a:xfrm>
          <a:prstGeom prst="rect">
            <a:avLst/>
          </a:prstGeom>
          <a:noFill/>
        </p:spPr>
        <p:txBody>
          <a:bodyPr wrap="square" rtlCol="0">
            <a:spAutoFit/>
          </a:bodyPr>
          <a:lstStyle/>
          <a:p>
            <a:pPr algn="ctr"/>
            <a:r>
              <a:rPr lang="en-US" sz="2400" dirty="0">
                <a:solidFill>
                  <a:schemeClr val="bg1"/>
                </a:solidFill>
              </a:rPr>
              <a:t>Scope</a:t>
            </a:r>
            <a:endParaRPr lang="ar-SA" sz="2400" dirty="0">
              <a:solidFill>
                <a:schemeClr val="bg1"/>
              </a:solidFill>
            </a:endParaRPr>
          </a:p>
        </p:txBody>
      </p:sp>
      <p:sp>
        <p:nvSpPr>
          <p:cNvPr id="34" name="TextBox 33">
            <a:extLst>
              <a:ext uri="{FF2B5EF4-FFF2-40B4-BE49-F238E27FC236}">
                <a16:creationId xmlns:a16="http://schemas.microsoft.com/office/drawing/2014/main" id="{A7C9E713-5165-0E8D-DF40-037AE8EBA1D1}"/>
              </a:ext>
            </a:extLst>
          </p:cNvPr>
          <p:cNvSpPr txBox="1"/>
          <p:nvPr/>
        </p:nvSpPr>
        <p:spPr>
          <a:xfrm>
            <a:off x="13176923" y="4159702"/>
            <a:ext cx="1325799" cy="461665"/>
          </a:xfrm>
          <a:prstGeom prst="rect">
            <a:avLst/>
          </a:prstGeom>
          <a:noFill/>
        </p:spPr>
        <p:txBody>
          <a:bodyPr wrap="square" rtlCol="0">
            <a:spAutoFit/>
          </a:bodyPr>
          <a:lstStyle/>
          <a:p>
            <a:pPr algn="ctr"/>
            <a:r>
              <a:rPr lang="en-US" sz="2400" dirty="0">
                <a:solidFill>
                  <a:schemeClr val="bg1"/>
                </a:solidFill>
              </a:rPr>
              <a:t>Cost</a:t>
            </a:r>
            <a:endParaRPr lang="ar-SA" sz="2400" dirty="0">
              <a:solidFill>
                <a:schemeClr val="bg1"/>
              </a:solidFill>
            </a:endParaRPr>
          </a:p>
        </p:txBody>
      </p:sp>
      <p:sp>
        <p:nvSpPr>
          <p:cNvPr id="35" name="TextBox 34">
            <a:extLst>
              <a:ext uri="{FF2B5EF4-FFF2-40B4-BE49-F238E27FC236}">
                <a16:creationId xmlns:a16="http://schemas.microsoft.com/office/drawing/2014/main" id="{F82E447F-349B-0A6C-F358-B6BDD483DB71}"/>
              </a:ext>
            </a:extLst>
          </p:cNvPr>
          <p:cNvSpPr txBox="1"/>
          <p:nvPr/>
        </p:nvSpPr>
        <p:spPr>
          <a:xfrm>
            <a:off x="10828104" y="4159702"/>
            <a:ext cx="1325799" cy="461665"/>
          </a:xfrm>
          <a:prstGeom prst="rect">
            <a:avLst/>
          </a:prstGeom>
          <a:noFill/>
        </p:spPr>
        <p:txBody>
          <a:bodyPr wrap="square" rtlCol="0">
            <a:spAutoFit/>
          </a:bodyPr>
          <a:lstStyle/>
          <a:p>
            <a:pPr algn="ctr"/>
            <a:r>
              <a:rPr lang="en-US" sz="2400" dirty="0">
                <a:solidFill>
                  <a:schemeClr val="bg1"/>
                </a:solidFill>
              </a:rPr>
              <a:t>Time</a:t>
            </a:r>
            <a:endParaRPr lang="ar-SA" sz="2400" dirty="0">
              <a:solidFill>
                <a:schemeClr val="bg1"/>
              </a:solidFill>
            </a:endParaRPr>
          </a:p>
        </p:txBody>
      </p:sp>
      <p:graphicFrame>
        <p:nvGraphicFramePr>
          <p:cNvPr id="8" name="Diagram 7">
            <a:extLst>
              <a:ext uri="{FF2B5EF4-FFF2-40B4-BE49-F238E27FC236}">
                <a16:creationId xmlns:a16="http://schemas.microsoft.com/office/drawing/2014/main" id="{B8A9152B-B3A1-AE0B-F91E-F6ED0371E42B}"/>
              </a:ext>
            </a:extLst>
          </p:cNvPr>
          <p:cNvGraphicFramePr/>
          <p:nvPr>
            <p:extLst>
              <p:ext uri="{D42A27DB-BD31-4B8C-83A1-F6EECF244321}">
                <p14:modId xmlns:p14="http://schemas.microsoft.com/office/powerpoint/2010/main" val="467437322"/>
              </p:ext>
            </p:extLst>
          </p:nvPr>
        </p:nvGraphicFramePr>
        <p:xfrm>
          <a:off x="1413464" y="3418700"/>
          <a:ext cx="15246458" cy="6525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5">
            <a:extLst>
              <a:ext uri="{FF2B5EF4-FFF2-40B4-BE49-F238E27FC236}">
                <a16:creationId xmlns:a16="http://schemas.microsoft.com/office/drawing/2014/main" id="{B4EECAC7-F088-0EB0-869A-552D2CAF9E1A}"/>
              </a:ext>
            </a:extLst>
          </p:cNvPr>
          <p:cNvSpPr txBox="1"/>
          <p:nvPr/>
        </p:nvSpPr>
        <p:spPr>
          <a:xfrm>
            <a:off x="1758820" y="1509684"/>
            <a:ext cx="1607544" cy="409575"/>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4" name="TextBox 16">
            <a:extLst>
              <a:ext uri="{FF2B5EF4-FFF2-40B4-BE49-F238E27FC236}">
                <a16:creationId xmlns:a16="http://schemas.microsoft.com/office/drawing/2014/main" id="{5755C92A-CA79-E98A-A951-3F63D2EF51BF}"/>
              </a:ext>
            </a:extLst>
          </p:cNvPr>
          <p:cNvSpPr txBox="1"/>
          <p:nvPr/>
        </p:nvSpPr>
        <p:spPr>
          <a:xfrm>
            <a:off x="1841261" y="1897936"/>
            <a:ext cx="1251089" cy="1013098"/>
          </a:xfrm>
          <a:prstGeom prst="rect">
            <a:avLst/>
          </a:prstGeom>
        </p:spPr>
        <p:txBody>
          <a:bodyPr wrap="square"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08</a:t>
            </a:r>
          </a:p>
        </p:txBody>
      </p:sp>
      <p:sp>
        <p:nvSpPr>
          <p:cNvPr id="14" name="TextBox 13">
            <a:extLst>
              <a:ext uri="{FF2B5EF4-FFF2-40B4-BE49-F238E27FC236}">
                <a16:creationId xmlns:a16="http://schemas.microsoft.com/office/drawing/2014/main" id="{1DCB4046-AC59-94CD-3E3D-4C83EAEE62E1}"/>
              </a:ext>
            </a:extLst>
          </p:cNvPr>
          <p:cNvSpPr txBox="1"/>
          <p:nvPr/>
        </p:nvSpPr>
        <p:spPr>
          <a:xfrm>
            <a:off x="17399000" y="9886459"/>
            <a:ext cx="812800" cy="369332"/>
          </a:xfrm>
          <a:prstGeom prst="rect">
            <a:avLst/>
          </a:prstGeom>
          <a:noFill/>
        </p:spPr>
        <p:txBody>
          <a:bodyPr wrap="square" rtlCol="0">
            <a:spAutoFit/>
          </a:bodyPr>
          <a:lstStyle/>
          <a:p>
            <a:fld id="{1C176735-8790-2647-8A20-9BF96FB544F7}" type="slidenum">
              <a:rPr lang="en-EG" smtClean="0"/>
              <a:t>40</a:t>
            </a:fld>
            <a:endParaRPr lang="en-EG" dirty="0"/>
          </a:p>
        </p:txBody>
      </p:sp>
    </p:spTree>
    <p:extLst>
      <p:ext uri="{BB962C8B-B14F-4D97-AF65-F5344CB8AC3E}">
        <p14:creationId xmlns:p14="http://schemas.microsoft.com/office/powerpoint/2010/main" val="2243913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0CB3F-82AB-9846-98B0-3C0C5F0B4E8C}"/>
            </a:ext>
          </a:extLst>
        </p:cNvPr>
        <p:cNvGrpSpPr/>
        <p:nvPr/>
      </p:nvGrpSpPr>
      <p:grpSpPr>
        <a:xfrm>
          <a:off x="0" y="0"/>
          <a:ext cx="0" cy="0"/>
          <a:chOff x="0" y="0"/>
          <a:chExt cx="0" cy="0"/>
        </a:xfrm>
      </p:grpSpPr>
      <p:sp>
        <p:nvSpPr>
          <p:cNvPr id="8" name="Freeform 2">
            <a:extLst>
              <a:ext uri="{FF2B5EF4-FFF2-40B4-BE49-F238E27FC236}">
                <a16:creationId xmlns:a16="http://schemas.microsoft.com/office/drawing/2014/main" id="{3ADA17E1-8D0E-547A-20BD-EFB89C60346D}"/>
              </a:ext>
            </a:extLst>
          </p:cNvPr>
          <p:cNvSpPr/>
          <p:nvPr/>
        </p:nvSpPr>
        <p:spPr>
          <a:xfrm>
            <a:off x="-9831" y="31154"/>
            <a:ext cx="18288000" cy="10293946"/>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EG"/>
          </a:p>
        </p:txBody>
      </p:sp>
      <p:sp>
        <p:nvSpPr>
          <p:cNvPr id="2" name="Rectangle 1">
            <a:extLst>
              <a:ext uri="{FF2B5EF4-FFF2-40B4-BE49-F238E27FC236}">
                <a16:creationId xmlns:a16="http://schemas.microsoft.com/office/drawing/2014/main" id="{6753A64E-7F1E-0F6F-576B-65DF327C49C6}"/>
              </a:ext>
            </a:extLst>
          </p:cNvPr>
          <p:cNvSpPr/>
          <p:nvPr/>
        </p:nvSpPr>
        <p:spPr>
          <a:xfrm>
            <a:off x="1700782" y="2096521"/>
            <a:ext cx="7433387" cy="6621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pic>
        <p:nvPicPr>
          <p:cNvPr id="5" name="Picture Placeholder 4">
            <a:extLst>
              <a:ext uri="{FF2B5EF4-FFF2-40B4-BE49-F238E27FC236}">
                <a16:creationId xmlns:a16="http://schemas.microsoft.com/office/drawing/2014/main" id="{AFC6DB39-F6CC-D554-B478-E2C6FF309CC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9144000" y="2096520"/>
            <a:ext cx="7443219" cy="3743325"/>
          </a:xfrm>
        </p:spPr>
      </p:pic>
      <p:sp>
        <p:nvSpPr>
          <p:cNvPr id="6" name="Rectangle 5">
            <a:extLst>
              <a:ext uri="{FF2B5EF4-FFF2-40B4-BE49-F238E27FC236}">
                <a16:creationId xmlns:a16="http://schemas.microsoft.com/office/drawing/2014/main" id="{C04C0734-5DCF-DA1D-CB01-560DE4B491C9}"/>
              </a:ext>
            </a:extLst>
          </p:cNvPr>
          <p:cNvSpPr/>
          <p:nvPr/>
        </p:nvSpPr>
        <p:spPr>
          <a:xfrm>
            <a:off x="1962447" y="2324230"/>
            <a:ext cx="6878586" cy="2677656"/>
          </a:xfrm>
          <a:prstGeom prst="rect">
            <a:avLst/>
          </a:prstGeom>
        </p:spPr>
        <p:txBody>
          <a:bodyPr wrap="square">
            <a:spAutoFit/>
          </a:bodyPr>
          <a:lstStyle/>
          <a:p>
            <a:pPr lvl="0"/>
            <a:r>
              <a:rPr lang="en-US" sz="4200" b="1" dirty="0">
                <a:latin typeface="Times New Roman" panose="02020603050405020304" pitchFamily="18" charset="0"/>
                <a:ea typeface="Calibri"/>
                <a:cs typeface="Times New Roman" panose="02020603050405020304" pitchFamily="18" charset="0"/>
                <a:sym typeface="Calibri"/>
              </a:rPr>
              <a:t>Lecture 09:</a:t>
            </a:r>
          </a:p>
          <a:p>
            <a:pPr lvl="0"/>
            <a:endParaRPr lang="en-US" sz="4200" b="1" dirty="0">
              <a:latin typeface="Times New Roman" panose="02020603050405020304" pitchFamily="18" charset="0"/>
              <a:ea typeface="Calibri"/>
              <a:cs typeface="Times New Roman" panose="02020603050405020304" pitchFamily="18" charset="0"/>
              <a:sym typeface="Calibri"/>
            </a:endParaRPr>
          </a:p>
          <a:p>
            <a:pPr marL="428625" indent="-428625">
              <a:buFont typeface="Arial" panose="020B0604020202020204" pitchFamily="34" charset="0"/>
              <a:buChar char="•"/>
            </a:pPr>
            <a:r>
              <a:rPr lang="en-US" sz="4200" dirty="0">
                <a:latin typeface="Times New Roman" panose="02020603050405020304" pitchFamily="18" charset="0"/>
                <a:ea typeface="Calibri"/>
                <a:cs typeface="Times New Roman" panose="02020603050405020304" pitchFamily="18" charset="0"/>
                <a:sym typeface="Calibri"/>
              </a:rPr>
              <a:t>Publishing, Sharing, and Collaboration</a:t>
            </a:r>
          </a:p>
        </p:txBody>
      </p:sp>
      <p:sp>
        <p:nvSpPr>
          <p:cNvPr id="17" name="TextBox 16">
            <a:extLst>
              <a:ext uri="{FF2B5EF4-FFF2-40B4-BE49-F238E27FC236}">
                <a16:creationId xmlns:a16="http://schemas.microsoft.com/office/drawing/2014/main" id="{408C79ED-7BDB-1C83-21D0-08F5BD33B8BE}"/>
              </a:ext>
            </a:extLst>
          </p:cNvPr>
          <p:cNvSpPr txBox="1"/>
          <p:nvPr/>
        </p:nvSpPr>
        <p:spPr>
          <a:xfrm>
            <a:off x="10416372" y="5995127"/>
            <a:ext cx="6170847" cy="738664"/>
          </a:xfrm>
          <a:prstGeom prst="rect">
            <a:avLst/>
          </a:prstGeom>
          <a:noFill/>
        </p:spPr>
        <p:txBody>
          <a:bodyPr wrap="square" rtlCol="0">
            <a:spAutoFit/>
          </a:bodyPr>
          <a:lstStyle/>
          <a:p>
            <a:r>
              <a:rPr lang="en-US" sz="4200" b="1" dirty="0">
                <a:solidFill>
                  <a:srgbClr val="00B0F0"/>
                </a:solidFill>
                <a:latin typeface="Times New Roman" panose="02020603050405020304" pitchFamily="18" charset="0"/>
                <a:cs typeface="Times New Roman" panose="02020603050405020304" pitchFamily="18" charset="0"/>
              </a:rPr>
              <a:t>Next Lecture</a:t>
            </a:r>
          </a:p>
        </p:txBody>
      </p:sp>
      <p:sp>
        <p:nvSpPr>
          <p:cNvPr id="10" name="Google Shape;163;p5">
            <a:extLst>
              <a:ext uri="{FF2B5EF4-FFF2-40B4-BE49-F238E27FC236}">
                <a16:creationId xmlns:a16="http://schemas.microsoft.com/office/drawing/2014/main" id="{9FA908C4-DA9D-02C5-50F5-48FF352C148C}"/>
              </a:ext>
            </a:extLst>
          </p:cNvPr>
          <p:cNvSpPr/>
          <p:nvPr/>
        </p:nvSpPr>
        <p:spPr>
          <a:xfrm>
            <a:off x="8006720" y="4977930"/>
            <a:ext cx="2106686" cy="1749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137138" tIns="68550" rIns="137138" bIns="68550" anchor="ctr" anchorCtr="0">
            <a:noAutofit/>
          </a:bodyPr>
          <a:lstStyle/>
          <a:p>
            <a:pPr algn="ctr"/>
            <a:endParaRPr sz="2700" dirty="0">
              <a:solidFill>
                <a:schemeClr val="lt1"/>
              </a:solidFill>
              <a:latin typeface="Calibri"/>
              <a:ea typeface="Calibri"/>
              <a:cs typeface="Calibri"/>
              <a:sym typeface="Calibri"/>
            </a:endParaRPr>
          </a:p>
        </p:txBody>
      </p:sp>
      <p:pic>
        <p:nvPicPr>
          <p:cNvPr id="3" name="Graphic 21">
            <a:extLst>
              <a:ext uri="{FF2B5EF4-FFF2-40B4-BE49-F238E27FC236}">
                <a16:creationId xmlns:a16="http://schemas.microsoft.com/office/drawing/2014/main" id="{D9E72A25-7B0C-156F-1D36-F5A38745C3A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18276" y="23887"/>
            <a:ext cx="3457712" cy="1614515"/>
          </a:xfrm>
          <a:prstGeom prst="rect">
            <a:avLst/>
          </a:prstGeom>
        </p:spPr>
      </p:pic>
      <p:sp>
        <p:nvSpPr>
          <p:cNvPr id="4" name="TextBox 8">
            <a:extLst>
              <a:ext uri="{FF2B5EF4-FFF2-40B4-BE49-F238E27FC236}">
                <a16:creationId xmlns:a16="http://schemas.microsoft.com/office/drawing/2014/main" id="{7CD4B1CB-07B7-55A6-5AF2-163F6B4DA3D5}"/>
              </a:ext>
            </a:extLst>
          </p:cNvPr>
          <p:cNvSpPr txBox="1"/>
          <p:nvPr/>
        </p:nvSpPr>
        <p:spPr>
          <a:xfrm>
            <a:off x="8244750" y="5215540"/>
            <a:ext cx="1607544" cy="410369"/>
          </a:xfrm>
          <a:prstGeom prst="rect">
            <a:avLst/>
          </a:prstGeom>
        </p:spPr>
        <p:txBody>
          <a:bodyPr lIns="0" tIns="0" rIns="0" bIns="0" rtlCol="0" anchor="t">
            <a:spAutoFit/>
          </a:bodyPr>
          <a:lstStyle/>
          <a:p>
            <a:pPr algn="ctr">
              <a:lnSpc>
                <a:spcPts val="3240"/>
              </a:lnSpc>
            </a:pPr>
            <a:r>
              <a:rPr lang="en-US" sz="2700" dirty="0">
                <a:solidFill>
                  <a:srgbClr val="FFFFFF"/>
                </a:solidFill>
                <a:latin typeface="Alexandria"/>
                <a:ea typeface="Alexandria"/>
                <a:cs typeface="Alexandria"/>
                <a:sym typeface="Alexandria"/>
              </a:rPr>
              <a:t>Lecture</a:t>
            </a:r>
          </a:p>
        </p:txBody>
      </p:sp>
      <p:sp>
        <p:nvSpPr>
          <p:cNvPr id="7" name="TextBox 9">
            <a:extLst>
              <a:ext uri="{FF2B5EF4-FFF2-40B4-BE49-F238E27FC236}">
                <a16:creationId xmlns:a16="http://schemas.microsoft.com/office/drawing/2014/main" id="{1F34476D-4AD7-4FEB-CA28-F517C79E710E}"/>
              </a:ext>
            </a:extLst>
          </p:cNvPr>
          <p:cNvSpPr txBox="1"/>
          <p:nvPr/>
        </p:nvSpPr>
        <p:spPr>
          <a:xfrm>
            <a:off x="8335313" y="5589739"/>
            <a:ext cx="1393109" cy="1013098"/>
          </a:xfrm>
          <a:prstGeom prst="rect">
            <a:avLst/>
          </a:prstGeom>
        </p:spPr>
        <p:txBody>
          <a:bodyPr lIns="0" tIns="0" rIns="0" bIns="0" rtlCol="0" anchor="t">
            <a:spAutoFit/>
          </a:bodyPr>
          <a:lstStyle/>
          <a:p>
            <a:pPr algn="ctr">
              <a:lnSpc>
                <a:spcPts val="7920"/>
              </a:lnSpc>
            </a:pPr>
            <a:r>
              <a:rPr lang="en-US" sz="6600" b="1" dirty="0">
                <a:solidFill>
                  <a:srgbClr val="FFFFFF"/>
                </a:solidFill>
                <a:latin typeface="Alexandria Bold"/>
                <a:ea typeface="Alexandria Bold"/>
                <a:cs typeface="Alexandria Bold"/>
                <a:sym typeface="Alexandria Bold"/>
              </a:rPr>
              <a:t>08</a:t>
            </a:r>
          </a:p>
        </p:txBody>
      </p:sp>
      <p:sp>
        <p:nvSpPr>
          <p:cNvPr id="13" name="TextBox 12">
            <a:extLst>
              <a:ext uri="{FF2B5EF4-FFF2-40B4-BE49-F238E27FC236}">
                <a16:creationId xmlns:a16="http://schemas.microsoft.com/office/drawing/2014/main" id="{E0C827CC-AA01-FF9C-26FE-82A9B11855B5}"/>
              </a:ext>
            </a:extLst>
          </p:cNvPr>
          <p:cNvSpPr txBox="1"/>
          <p:nvPr/>
        </p:nvSpPr>
        <p:spPr>
          <a:xfrm>
            <a:off x="4590288" y="4954262"/>
            <a:ext cx="9180576" cy="369332"/>
          </a:xfrm>
          <a:prstGeom prst="rect">
            <a:avLst/>
          </a:prstGeom>
          <a:noFill/>
        </p:spPr>
        <p:txBody>
          <a:bodyPr wrap="square">
            <a:spAutoFit/>
          </a:bodyPr>
          <a:lstStyle/>
          <a:p>
            <a:endParaRPr lang="en-EG" dirty="0"/>
          </a:p>
        </p:txBody>
      </p:sp>
      <p:sp>
        <p:nvSpPr>
          <p:cNvPr id="16" name="TextBox 15">
            <a:extLst>
              <a:ext uri="{FF2B5EF4-FFF2-40B4-BE49-F238E27FC236}">
                <a16:creationId xmlns:a16="http://schemas.microsoft.com/office/drawing/2014/main" id="{456FEEF1-FCCF-78E1-1BDB-DBF6CB331D1A}"/>
              </a:ext>
            </a:extLst>
          </p:cNvPr>
          <p:cNvSpPr txBox="1"/>
          <p:nvPr/>
        </p:nvSpPr>
        <p:spPr>
          <a:xfrm>
            <a:off x="17391788" y="9639300"/>
            <a:ext cx="812800" cy="369332"/>
          </a:xfrm>
          <a:prstGeom prst="rect">
            <a:avLst/>
          </a:prstGeom>
          <a:noFill/>
        </p:spPr>
        <p:txBody>
          <a:bodyPr wrap="square" rtlCol="0">
            <a:spAutoFit/>
          </a:bodyPr>
          <a:lstStyle/>
          <a:p>
            <a:fld id="{1C176735-8790-2647-8A20-9BF96FB544F7}" type="slidenum">
              <a:rPr lang="en-EG" smtClean="0"/>
              <a:t>41</a:t>
            </a:fld>
            <a:endParaRPr lang="en-EG" dirty="0"/>
          </a:p>
        </p:txBody>
      </p:sp>
    </p:spTree>
    <p:extLst>
      <p:ext uri="{BB962C8B-B14F-4D97-AF65-F5344CB8AC3E}">
        <p14:creationId xmlns:p14="http://schemas.microsoft.com/office/powerpoint/2010/main" val="72500038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1F2D6-6264-859D-9F69-785E9F412A9D}"/>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83FD561F-A51D-5170-0218-26BB797422CF}"/>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0668"/>
            <a:ext cx="18288000" cy="10265664"/>
          </a:xfrm>
          <a:prstGeom prst="rect">
            <a:avLst/>
          </a:prstGeom>
        </p:spPr>
      </p:pic>
      <p:sp>
        <p:nvSpPr>
          <p:cNvPr id="2" name="Right Triangle 1">
            <a:extLst>
              <a:ext uri="{FF2B5EF4-FFF2-40B4-BE49-F238E27FC236}">
                <a16:creationId xmlns:a16="http://schemas.microsoft.com/office/drawing/2014/main" id="{27DEC3A7-895C-7DAC-D55B-E1948384D618}"/>
              </a:ext>
            </a:extLst>
          </p:cNvPr>
          <p:cNvSpPr/>
          <p:nvPr/>
        </p:nvSpPr>
        <p:spPr>
          <a:xfrm flipH="1">
            <a:off x="9768968" y="4729654"/>
            <a:ext cx="8519033" cy="555734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p>
        </p:txBody>
      </p:sp>
      <p:sp>
        <p:nvSpPr>
          <p:cNvPr id="10" name="TextBox 9">
            <a:extLst>
              <a:ext uri="{FF2B5EF4-FFF2-40B4-BE49-F238E27FC236}">
                <a16:creationId xmlns:a16="http://schemas.microsoft.com/office/drawing/2014/main" id="{908E1D73-2331-7EE2-D8DF-C9F6FE19E189}"/>
              </a:ext>
            </a:extLst>
          </p:cNvPr>
          <p:cNvSpPr txBox="1"/>
          <p:nvPr/>
        </p:nvSpPr>
        <p:spPr>
          <a:xfrm>
            <a:off x="873010" y="8560613"/>
            <a:ext cx="6786848" cy="1338828"/>
          </a:xfrm>
          <a:prstGeom prst="rect">
            <a:avLst/>
          </a:prstGeom>
          <a:noFill/>
        </p:spPr>
        <p:txBody>
          <a:bodyPr wrap="square" rtlCol="0">
            <a:spAutoFit/>
          </a:bodyPr>
          <a:lstStyle/>
          <a:p>
            <a:r>
              <a:rPr lang="en-US" sz="81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2457897C-F4A6-8687-6A2D-BF49B9C037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364270" y="9253110"/>
            <a:ext cx="3418899" cy="576078"/>
          </a:xfrm>
          <a:prstGeom prst="rect">
            <a:avLst/>
          </a:prstGeom>
        </p:spPr>
      </p:pic>
      <p:sp>
        <p:nvSpPr>
          <p:cNvPr id="14" name="Parallelogram 13">
            <a:extLst>
              <a:ext uri="{FF2B5EF4-FFF2-40B4-BE49-F238E27FC236}">
                <a16:creationId xmlns:a16="http://schemas.microsoft.com/office/drawing/2014/main" id="{5776EAA8-7242-40B4-5764-58BD819E5E0A}"/>
              </a:ext>
            </a:extLst>
          </p:cNvPr>
          <p:cNvSpPr/>
          <p:nvPr/>
        </p:nvSpPr>
        <p:spPr>
          <a:xfrm rot="16200000" flipV="1">
            <a:off x="-3088416" y="6602121"/>
            <a:ext cx="5702238" cy="16461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dirty="0">
              <a:solidFill>
                <a:srgbClr val="669BBC"/>
              </a:solidFill>
            </a:endParaRPr>
          </a:p>
        </p:txBody>
      </p:sp>
      <p:pic>
        <p:nvPicPr>
          <p:cNvPr id="22" name="Graphic 21">
            <a:extLst>
              <a:ext uri="{FF2B5EF4-FFF2-40B4-BE49-F238E27FC236}">
                <a16:creationId xmlns:a16="http://schemas.microsoft.com/office/drawing/2014/main" id="{1DED5CD3-7014-D6BE-EAF6-63A3F772839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38715" y="304800"/>
            <a:ext cx="3870009" cy="1807029"/>
          </a:xfrm>
          <a:prstGeom prst="rect">
            <a:avLst/>
          </a:prstGeom>
        </p:spPr>
      </p:pic>
      <p:sp>
        <p:nvSpPr>
          <p:cNvPr id="4" name="TextBox 3">
            <a:extLst>
              <a:ext uri="{FF2B5EF4-FFF2-40B4-BE49-F238E27FC236}">
                <a16:creationId xmlns:a16="http://schemas.microsoft.com/office/drawing/2014/main" id="{DEAA1D60-E426-7261-9DA3-D79F827FE207}"/>
              </a:ext>
            </a:extLst>
          </p:cNvPr>
          <p:cNvSpPr txBox="1"/>
          <p:nvPr/>
        </p:nvSpPr>
        <p:spPr>
          <a:xfrm>
            <a:off x="3776472" y="5063990"/>
            <a:ext cx="9674352" cy="369332"/>
          </a:xfrm>
          <a:prstGeom prst="rect">
            <a:avLst/>
          </a:prstGeom>
          <a:noFill/>
        </p:spPr>
        <p:txBody>
          <a:bodyPr wrap="square">
            <a:spAutoFit/>
          </a:bodyPr>
          <a:lstStyle/>
          <a:p>
            <a:endParaRPr lang="en-EG" dirty="0"/>
          </a:p>
        </p:txBody>
      </p:sp>
    </p:spTree>
    <p:extLst>
      <p:ext uri="{BB962C8B-B14F-4D97-AF65-F5344CB8AC3E}">
        <p14:creationId xmlns:p14="http://schemas.microsoft.com/office/powerpoint/2010/main" val="31547801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ags/tag9.xml><?xml version="1.0" encoding="utf-8"?>
<p:tagLst xmlns:a="http://schemas.openxmlformats.org/drawingml/2006/main" xmlns:r="http://schemas.openxmlformats.org/officeDocument/2006/relationships" xmlns:p="http://schemas.openxmlformats.org/presentationml/2006/main">
  <p:tag name="TIMING" val="|50.5|42.8"/>
</p:tagLst>
</file>

<file path=ppt/tags/tag10.xml><?xml version="1.0" encoding="utf-8"?>
<p:tagLst xmlns:a="http://schemas.openxmlformats.org/drawingml/2006/main" xmlns:r="http://schemas.openxmlformats.org/officeDocument/2006/relationships" xmlns:p="http://schemas.openxmlformats.org/presentationml/2006/main">
  <p:tag name="TIMING" val="|50.5|42.8"/>
</p:tagLst>
</file>

<file path=ppt/tags/tag11.xml><?xml version="1.0" encoding="utf-8"?>
<p:tagLst xmlns:a="http://schemas.openxmlformats.org/drawingml/2006/main" xmlns:r="http://schemas.openxmlformats.org/officeDocument/2006/relationships" xmlns:p="http://schemas.openxmlformats.org/presentationml/2006/main">
  <p:tag name="TIMING" val="|50.5|42.8"/>
</p:tagLst>
</file>

<file path=ppt/tags/tag12.xml><?xml version="1.0" encoding="utf-8"?>
<p:tagLst xmlns:a="http://schemas.openxmlformats.org/drawingml/2006/main" xmlns:r="http://schemas.openxmlformats.org/officeDocument/2006/relationships" xmlns:p="http://schemas.openxmlformats.org/presentationml/2006/main">
  <p:tag name="TIMING" val="|50.5|42.8"/>
</p:tagLst>
</file>

<file path=ppt/tags/tag13.xml><?xml version="1.0" encoding="utf-8"?>
<p:tagLst xmlns:a="http://schemas.openxmlformats.org/drawingml/2006/main" xmlns:r="http://schemas.openxmlformats.org/officeDocument/2006/relationships" xmlns:p="http://schemas.openxmlformats.org/presentationml/2006/main">
  <p:tag name="TIMING" val="|50.5|42.8"/>
</p:tagLst>
</file>

<file path=ppt/tags/tag14.xml><?xml version="1.0" encoding="utf-8"?>
<p:tagLst xmlns:a="http://schemas.openxmlformats.org/drawingml/2006/main" xmlns:r="http://schemas.openxmlformats.org/officeDocument/2006/relationships" xmlns:p="http://schemas.openxmlformats.org/presentationml/2006/main">
  <p:tag name="TIMING" val="|50.5|42.8"/>
</p:tagLst>
</file>

<file path=ppt/tags/tag15.xml><?xml version="1.0" encoding="utf-8"?>
<p:tagLst xmlns:a="http://schemas.openxmlformats.org/drawingml/2006/main" xmlns:r="http://schemas.openxmlformats.org/officeDocument/2006/relationships" xmlns:p="http://schemas.openxmlformats.org/presentationml/2006/main">
  <p:tag name="TIMING" val="|50.5|42.8"/>
</p:tagLst>
</file>

<file path=ppt/tags/tag16.xml><?xml version="1.0" encoding="utf-8"?>
<p:tagLst xmlns:a="http://schemas.openxmlformats.org/drawingml/2006/main" xmlns:r="http://schemas.openxmlformats.org/officeDocument/2006/relationships" xmlns:p="http://schemas.openxmlformats.org/presentationml/2006/main">
  <p:tag name="TIMING" val="|50.5|42.8"/>
</p:tagLst>
</file>

<file path=ppt/tags/tag17.xml><?xml version="1.0" encoding="utf-8"?>
<p:tagLst xmlns:a="http://schemas.openxmlformats.org/drawingml/2006/main" xmlns:r="http://schemas.openxmlformats.org/officeDocument/2006/relationships" xmlns:p="http://schemas.openxmlformats.org/presentationml/2006/main">
  <p:tag name="TIMING" val="|50.5|42.8"/>
</p:tagLst>
</file>

<file path=ppt/tags/tag18.xml><?xml version="1.0" encoding="utf-8"?>
<p:tagLst xmlns:a="http://schemas.openxmlformats.org/drawingml/2006/main" xmlns:r="http://schemas.openxmlformats.org/officeDocument/2006/relationships" xmlns:p="http://schemas.openxmlformats.org/presentationml/2006/main">
  <p:tag name="TIMING" val="|50.5|42.8"/>
</p:tagLst>
</file>

<file path=ppt/tags/tag19.xml><?xml version="1.0" encoding="utf-8"?>
<p:tagLst xmlns:a="http://schemas.openxmlformats.org/drawingml/2006/main" xmlns:r="http://schemas.openxmlformats.org/officeDocument/2006/relationships" xmlns:p="http://schemas.openxmlformats.org/presentationml/2006/main">
  <p:tag name="TIMING" val="|50.5|42.8"/>
</p:tagLst>
</file>

<file path=ppt/tags/tag20.xml><?xml version="1.0" encoding="utf-8"?>
<p:tagLst xmlns:a="http://schemas.openxmlformats.org/drawingml/2006/main" xmlns:r="http://schemas.openxmlformats.org/officeDocument/2006/relationships" xmlns:p="http://schemas.openxmlformats.org/presentationml/2006/main">
  <p:tag name="TIMING" val="|50.5|42.8"/>
</p:tagLst>
</file>

<file path=ppt/tags/tag21.xml><?xml version="1.0" encoding="utf-8"?>
<p:tagLst xmlns:a="http://schemas.openxmlformats.org/drawingml/2006/main" xmlns:r="http://schemas.openxmlformats.org/officeDocument/2006/relationships" xmlns:p="http://schemas.openxmlformats.org/presentationml/2006/main">
  <p:tag name="TIMING" val="|50.5|42.8"/>
</p:tagLst>
</file>

<file path=ppt/tags/tag22.xml><?xml version="1.0" encoding="utf-8"?>
<p:tagLst xmlns:a="http://schemas.openxmlformats.org/drawingml/2006/main" xmlns:r="http://schemas.openxmlformats.org/officeDocument/2006/relationships" xmlns:p="http://schemas.openxmlformats.org/presentationml/2006/main">
  <p:tag name="TIMING" val="|50.5|42.8"/>
</p:tagLst>
</file>

<file path=ppt/tags/tag23.xml><?xml version="1.0" encoding="utf-8"?>
<p:tagLst xmlns:a="http://schemas.openxmlformats.org/drawingml/2006/main" xmlns:r="http://schemas.openxmlformats.org/officeDocument/2006/relationships" xmlns:p="http://schemas.openxmlformats.org/presentationml/2006/main">
  <p:tag name="TIMING" val="|50.5|42.8"/>
</p:tagLst>
</file>

<file path=ppt/tags/tag24.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85E459-CBB8-462B-B4EF-A218587FE570}"/>
</file>

<file path=customXml/itemProps2.xml><?xml version="1.0" encoding="utf-8"?>
<ds:datastoreItem xmlns:ds="http://schemas.openxmlformats.org/officeDocument/2006/customXml" ds:itemID="{D4D7DBB0-9EF1-4C04-BEF7-EC563E2B70D1}"/>
</file>

<file path=customXml/itemProps3.xml><?xml version="1.0" encoding="utf-8"?>
<ds:datastoreItem xmlns:ds="http://schemas.openxmlformats.org/officeDocument/2006/customXml" ds:itemID="{E6ABCC69-7F00-42D3-83E2-E27BEA25A132}"/>
</file>

<file path=docProps/app.xml><?xml version="1.0" encoding="utf-8"?>
<Properties xmlns="http://schemas.openxmlformats.org/officeDocument/2006/extended-properties" xmlns:vt="http://schemas.openxmlformats.org/officeDocument/2006/docPropsVTypes">
  <TotalTime>22806</TotalTime>
  <Words>2550</Words>
  <Application>Microsoft Macintosh PowerPoint</Application>
  <PresentationFormat>Custom</PresentationFormat>
  <Paragraphs>401</Paragraphs>
  <Slides>42</Slides>
  <Notes>33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Alexandria</vt:lpstr>
      <vt:lpstr>Arial</vt:lpstr>
      <vt:lpstr>Roboto Light</vt:lpstr>
      <vt:lpstr>Alexandria Bold</vt:lpstr>
      <vt:lpstr>Plus Jakarta Sans SemiBold</vt:lpstr>
      <vt:lpstr>Calibri</vt:lpstr>
      <vt:lpstr>Times New Roman</vt:lpstr>
      <vt:lpstr>Times New Roman Bold</vt:lpstr>
      <vt:lpstr>Tajawal</vt:lpstr>
      <vt:lpstr>Plus Jakarta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PowerBI Lecture 1</dc:title>
  <cp:lastModifiedBy>Ahmed Hassan</cp:lastModifiedBy>
  <cp:revision>10</cp:revision>
  <dcterms:created xsi:type="dcterms:W3CDTF">2006-08-16T00:00:00Z</dcterms:created>
  <dcterms:modified xsi:type="dcterms:W3CDTF">2026-07-22T23:12:09Z</dcterms:modified>
  <dc:identifier>DAHLCHaYTg4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