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14" r:id="rId5"/>
    <p:sldId id="667" r:id="rId6"/>
    <p:sldId id="628" r:id="rId7"/>
    <p:sldId id="819" r:id="rId8"/>
    <p:sldId id="862" r:id="rId9"/>
    <p:sldId id="857" r:id="rId10"/>
    <p:sldId id="545" r:id="rId11"/>
    <p:sldId id="818" r:id="rId12"/>
    <p:sldId id="820" r:id="rId13"/>
    <p:sldId id="821" r:id="rId14"/>
    <p:sldId id="856" r:id="rId15"/>
    <p:sldId id="827" r:id="rId16"/>
    <p:sldId id="711" r:id="rId17"/>
    <p:sldId id="858" r:id="rId18"/>
    <p:sldId id="859" r:id="rId19"/>
    <p:sldId id="860" r:id="rId20"/>
    <p:sldId id="861" r:id="rId21"/>
    <p:sldId id="656" r:id="rId22"/>
    <p:sldId id="728" r:id="rId23"/>
    <p:sldId id="822" r:id="rId24"/>
    <p:sldId id="837" r:id="rId25"/>
    <p:sldId id="838" r:id="rId26"/>
    <p:sldId id="867" r:id="rId27"/>
    <p:sldId id="793" r:id="rId28"/>
    <p:sldId id="840" r:id="rId29"/>
    <p:sldId id="841" r:id="rId30"/>
    <p:sldId id="868" r:id="rId31"/>
    <p:sldId id="642" r:id="rId32"/>
    <p:sldId id="842" r:id="rId33"/>
    <p:sldId id="863" r:id="rId34"/>
    <p:sldId id="864" r:id="rId35"/>
    <p:sldId id="865" r:id="rId36"/>
    <p:sldId id="823" r:id="rId37"/>
    <p:sldId id="800" r:id="rId38"/>
    <p:sldId id="849" r:id="rId39"/>
    <p:sldId id="850" r:id="rId40"/>
    <p:sldId id="851" r:id="rId41"/>
    <p:sldId id="866" r:id="rId42"/>
    <p:sldId id="812" r:id="rId43"/>
    <p:sldId id="71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14"/>
            <p14:sldId id="667"/>
            <p14:sldId id="628"/>
            <p14:sldId id="819"/>
            <p14:sldId id="862"/>
            <p14:sldId id="857"/>
            <p14:sldId id="545"/>
            <p14:sldId id="818"/>
            <p14:sldId id="820"/>
            <p14:sldId id="821"/>
            <p14:sldId id="856"/>
            <p14:sldId id="827"/>
            <p14:sldId id="711"/>
            <p14:sldId id="858"/>
            <p14:sldId id="859"/>
            <p14:sldId id="860"/>
            <p14:sldId id="861"/>
            <p14:sldId id="656"/>
            <p14:sldId id="728"/>
            <p14:sldId id="822"/>
            <p14:sldId id="837"/>
            <p14:sldId id="838"/>
            <p14:sldId id="867"/>
            <p14:sldId id="793"/>
            <p14:sldId id="840"/>
            <p14:sldId id="841"/>
            <p14:sldId id="868"/>
            <p14:sldId id="642"/>
            <p14:sldId id="842"/>
            <p14:sldId id="863"/>
            <p14:sldId id="864"/>
            <p14:sldId id="865"/>
            <p14:sldId id="823"/>
            <p14:sldId id="800"/>
            <p14:sldId id="849"/>
            <p14:sldId id="850"/>
            <p14:sldId id="851"/>
            <p14:sldId id="866"/>
            <p14:sldId id="812"/>
            <p14:sldId id="71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D6CA"/>
    <a:srgbClr val="9B3368"/>
    <a:srgbClr val="015198"/>
    <a:srgbClr val="F76800"/>
    <a:srgbClr val="FFB411"/>
    <a:srgbClr val="FFFFFF"/>
    <a:srgbClr val="FB0105"/>
    <a:srgbClr val="FECE02"/>
    <a:srgbClr val="FFD200"/>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263" autoAdjust="0"/>
    <p:restoredTop sz="86339" autoAdjust="0"/>
  </p:normalViewPr>
  <p:slideViewPr>
    <p:cSldViewPr snapToGrid="0">
      <p:cViewPr varScale="1">
        <p:scale>
          <a:sx n="70" d="100"/>
          <a:sy n="70" d="100"/>
        </p:scale>
        <p:origin x="690" y="60"/>
      </p:cViewPr>
      <p:guideLst/>
    </p:cSldViewPr>
  </p:slideViewPr>
  <p:outlineViewPr>
    <p:cViewPr>
      <p:scale>
        <a:sx n="33" d="100"/>
        <a:sy n="33" d="100"/>
      </p:scale>
      <p:origin x="0" y="-4380"/>
    </p:cViewPr>
  </p:outlineViewPr>
  <p:notesTextViewPr>
    <p:cViewPr>
      <p:scale>
        <a:sx n="1" d="1"/>
        <a:sy n="1" d="1"/>
      </p:scale>
      <p:origin x="0" y="0"/>
    </p:cViewPr>
  </p:notesTextViewPr>
  <p:sorterViewPr>
    <p:cViewPr>
      <p:scale>
        <a:sx n="100" d="100"/>
        <a:sy n="100" d="100"/>
      </p:scale>
      <p:origin x="0" y="-13752"/>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8/8/2025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30423884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042936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4800883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extLst>
      <p:ext uri="{BB962C8B-B14F-4D97-AF65-F5344CB8AC3E}">
        <p14:creationId xmlns:p14="http://schemas.microsoft.com/office/powerpoint/2010/main" val="511355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8/8/2025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8/8/2025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jpeg"/><Relationship Id="rId1" Type="http://schemas.openxmlformats.org/officeDocument/2006/relationships/slideLayout" Target="../slideLayouts/slideLayout15.xml"/><Relationship Id="rId5" Type="http://schemas.openxmlformats.org/officeDocument/2006/relationships/image" Target="../media/image42.png"/><Relationship Id="rId4" Type="http://schemas.openxmlformats.org/officeDocument/2006/relationships/image" Target="../media/image4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651731" y="2336078"/>
            <a:ext cx="4995081" cy="707886"/>
          </a:xfrm>
          <a:prstGeom prst="rect">
            <a:avLst/>
          </a:prstGeom>
          <a:noFill/>
        </p:spPr>
        <p:txBody>
          <a:bodyPr wrap="square" rtlCol="0">
            <a:spAutoFit/>
          </a:bodyPr>
          <a:lstStyle/>
          <a:p>
            <a:pPr algn="ctr"/>
            <a:r>
              <a:rPr lang="ar-EG" sz="4000" b="1" dirty="0"/>
              <a:t> </a:t>
            </a:r>
            <a:r>
              <a:rPr lang="ar-EG" sz="3800" dirty="0">
                <a:solidFill>
                  <a:srgbClr val="00AEEF"/>
                </a:solidFill>
                <a:latin typeface="Times New Roman"/>
                <a:cs typeface="Times New Roman"/>
              </a:rPr>
              <a:t>التسويق السياسي </a:t>
            </a:r>
            <a:r>
              <a:rPr lang="ar-EG" sz="3800" dirty="0" smtClean="0">
                <a:solidFill>
                  <a:srgbClr val="00AEEF"/>
                </a:solidFill>
                <a:latin typeface="Times New Roman"/>
                <a:cs typeface="Times New Roman"/>
              </a:rPr>
              <a:t>الأخلاقي</a:t>
            </a:r>
            <a:endParaRPr lang="en-US" sz="3800" dirty="0">
              <a:solidFill>
                <a:srgbClr val="00AEEF"/>
              </a:solidFill>
              <a:latin typeface="Times New Roman"/>
              <a:cs typeface="Times New Roman"/>
            </a:endParaRPr>
          </a:p>
        </p:txBody>
      </p:sp>
      <p:sp>
        <p:nvSpPr>
          <p:cNvPr id="34" name="Rectangle: Rounded Corners 33"/>
          <p:cNvSpPr/>
          <p:nvPr/>
        </p:nvSpPr>
        <p:spPr>
          <a:xfrm>
            <a:off x="1085243" y="575557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Times New Roman"/>
                <a:cs typeface="Times New Roman"/>
              </a:rPr>
              <a:t>المحاضرة العاشرة</a:t>
            </a:r>
            <a:endParaRPr lang="en-US" sz="2800" b="1" dirty="0">
              <a:solidFill>
                <a:schemeClr val="bg1"/>
              </a:solidFill>
              <a:latin typeface="Times New Roman"/>
              <a:cs typeface="Times New Roman"/>
            </a:endParaRPr>
          </a:p>
        </p:txBody>
      </p:sp>
      <p:sp>
        <p:nvSpPr>
          <p:cNvPr id="46" name="TextBox 45"/>
          <p:cNvSpPr txBox="1"/>
          <p:nvPr/>
        </p:nvSpPr>
        <p:spPr>
          <a:xfrm>
            <a:off x="2363835" y="4593358"/>
            <a:ext cx="1325619" cy="461665"/>
          </a:xfrm>
          <a:prstGeom prst="rect">
            <a:avLst/>
          </a:prstGeom>
          <a:noFill/>
        </p:spPr>
        <p:txBody>
          <a:bodyPr wrap="none" rtlCol="0">
            <a:spAutoFit/>
          </a:bodyPr>
          <a:lstStyle/>
          <a:p>
            <a:r>
              <a:rPr lang="en-MY" sz="2400" dirty="0">
                <a:latin typeface="Alexandria" charset="0"/>
                <a:cs typeface="Alexandria" charset="0"/>
              </a:rPr>
              <a:t>MKT311</a:t>
            </a:r>
            <a:endParaRPr lang="en-US" sz="2400" dirty="0">
              <a:latin typeface="Alexandria" charset="0"/>
              <a:cs typeface="Alexandria" charset="0"/>
            </a:endParaRPr>
          </a:p>
        </p:txBody>
      </p:sp>
      <p:sp>
        <p:nvSpPr>
          <p:cNvPr id="14" name="Oval 13"/>
          <p:cNvSpPr/>
          <p:nvPr/>
        </p:nvSpPr>
        <p:spPr>
          <a:xfrm>
            <a:off x="5777262" y="-238788"/>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 xmlns:a16="http://schemas.microsoft.com/office/drawing/2014/main" id="{4AD918B4-EB04-9391-D64B-3B57FC4CDA8E}"/>
              </a:ext>
            </a:extLst>
          </p:cNvPr>
          <p:cNvSpPr txBox="1"/>
          <p:nvPr/>
        </p:nvSpPr>
        <p:spPr>
          <a:xfrm>
            <a:off x="1809690" y="3691277"/>
            <a:ext cx="2679164" cy="461665"/>
          </a:xfrm>
          <a:prstGeom prst="rect">
            <a:avLst/>
          </a:prstGeom>
          <a:noFill/>
        </p:spPr>
        <p:txBody>
          <a:bodyPr wrap="square" rtlCol="0">
            <a:spAutoFit/>
          </a:bodyPr>
          <a:lstStyle/>
          <a:p>
            <a:r>
              <a:rPr lang="ar-SA" sz="2400" b="1" i="0" dirty="0">
                <a:solidFill>
                  <a:srgbClr val="0F0F0F"/>
                </a:solidFill>
                <a:effectLst/>
                <a:latin typeface="Roboto" panose="02000000000000000000" pitchFamily="2" charset="0"/>
              </a:rPr>
              <a:t>إ</a:t>
            </a:r>
            <a:r>
              <a:rPr lang="ar-SA" sz="2400" dirty="0">
                <a:latin typeface="Alexandria" charset="0"/>
                <a:cs typeface="Alexandria" charset="0"/>
              </a:rPr>
              <a:t>عداد د. محسن مرشد</a:t>
            </a:r>
          </a:p>
        </p:txBody>
      </p:sp>
    </p:spTree>
    <p:extLst>
      <p:ext uri="{BB962C8B-B14F-4D97-AF65-F5344CB8AC3E}">
        <p14:creationId xmlns:p14="http://schemas.microsoft.com/office/powerpoint/2010/main" val="36121431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807725" y="1799303"/>
            <a:ext cx="7414447" cy="3539430"/>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latin typeface="Alexandria" charset="0"/>
              </a:rPr>
              <a:t> في هذه المحاضرة </a:t>
            </a:r>
            <a:r>
              <a:rPr lang="ar-EG" sz="2800" b="1" dirty="0" smtClean="0"/>
              <a:t>السابقة</a:t>
            </a:r>
            <a:r>
              <a:rPr lang="ar-EG" sz="2800" b="1" dirty="0" smtClean="0">
                <a:latin typeface="Alexandria" charset="0"/>
              </a:rPr>
              <a:t>:</a:t>
            </a:r>
            <a:endParaRPr lang="ar-EG" sz="2800" b="1" dirty="0">
              <a:latin typeface="Alexandria" charset="0"/>
            </a:endParaRPr>
          </a:p>
          <a:p>
            <a:pPr marL="1371600" lvl="2" indent="-457200" algn="r" rtl="1">
              <a:buFont typeface="Courier New" panose="02070309020205020404" pitchFamily="49" charset="0"/>
              <a:buChar char="o"/>
            </a:pPr>
            <a:r>
              <a:rPr lang="ar-EG" sz="2800" b="1" dirty="0"/>
              <a:t>مقدمة عن التسويق السياسي الرقمي</a:t>
            </a:r>
            <a:r>
              <a:rPr lang="en-US" sz="2800" b="1" dirty="0">
                <a:latin typeface="Alexandria" charset="0"/>
              </a:rPr>
              <a:t>.</a:t>
            </a:r>
          </a:p>
          <a:p>
            <a:pPr marL="1371600" lvl="2" indent="-457200" algn="r" rtl="1">
              <a:buFont typeface="Courier New" panose="02070309020205020404" pitchFamily="49" charset="0"/>
              <a:buChar char="o"/>
            </a:pPr>
            <a:r>
              <a:rPr lang="ar-EG" sz="2800" b="1" dirty="0"/>
              <a:t>أدوات التسويق السياسي الرقمي</a:t>
            </a:r>
            <a:r>
              <a:rPr lang="en-MY" sz="2800" b="1" dirty="0"/>
              <a:t>.</a:t>
            </a:r>
            <a:endParaRPr lang="ar-EG" sz="2800" b="1" dirty="0"/>
          </a:p>
          <a:p>
            <a:pPr marL="1371600" lvl="2" indent="-457200" algn="r" rtl="1">
              <a:buFont typeface="Courier New" panose="02070309020205020404" pitchFamily="49" charset="0"/>
              <a:buChar char="o"/>
            </a:pPr>
            <a:r>
              <a:rPr lang="ar-EG" sz="2800" b="1" dirty="0"/>
              <a:t>دور المنصات الرقمية في تشكيل الرأي العام</a:t>
            </a:r>
            <a:r>
              <a:rPr lang="en-US" sz="2800" b="1" dirty="0">
                <a:latin typeface="Alexandria" charset="0"/>
              </a:rPr>
              <a:t> .</a:t>
            </a:r>
            <a:endParaRPr lang="ar-EG" sz="2800" b="1" dirty="0"/>
          </a:p>
          <a:p>
            <a:pPr marL="1371600" lvl="2" indent="-457200" algn="r" rtl="1">
              <a:buFont typeface="Courier New" panose="02070309020205020404" pitchFamily="49" charset="0"/>
              <a:buChar char="o"/>
            </a:pPr>
            <a:r>
              <a:rPr lang="ar-EG" sz="2800" b="1" dirty="0"/>
              <a:t>استراتيجيات التسويق السياسي الرقمي</a:t>
            </a:r>
            <a:r>
              <a:rPr lang="en-US" sz="2800" b="1" dirty="0">
                <a:latin typeface="Alexandria" charset="0"/>
              </a:rPr>
              <a:t>.</a:t>
            </a:r>
            <a:endParaRPr lang="ar-EG" sz="2800" b="1" dirty="0"/>
          </a:p>
          <a:p>
            <a:pPr marL="1371600" lvl="2" indent="-457200" algn="r" rtl="1">
              <a:buFont typeface="Courier New" panose="02070309020205020404" pitchFamily="49" charset="0"/>
              <a:buChar char="o"/>
            </a:pPr>
            <a:r>
              <a:rPr lang="ar-EG" sz="2800" b="1" dirty="0"/>
              <a:t>أمثلة ناجحة من الحملات السياسية الرقمية</a:t>
            </a:r>
            <a:r>
              <a:rPr lang="en-MY" sz="2800" b="1" dirty="0"/>
              <a:t>.</a:t>
            </a:r>
          </a:p>
          <a:p>
            <a:pPr marL="1371600" lvl="2" indent="-457200" algn="r" rtl="1">
              <a:buFont typeface="Courier New" panose="02070309020205020404" pitchFamily="49" charset="0"/>
              <a:buChar char="o"/>
            </a:pPr>
            <a:r>
              <a:rPr lang="ar-EG" sz="2800" b="1" dirty="0"/>
              <a:t>التحديات والمخاطر في التسويق السياسي الرقمي</a:t>
            </a:r>
            <a:r>
              <a:rPr lang="en-MY" sz="2800" b="1" dirty="0"/>
              <a:t>.</a:t>
            </a:r>
            <a:r>
              <a:rPr lang="ar-EG" sz="2800" b="1" dirty="0"/>
              <a:t> </a:t>
            </a:r>
            <a:endParaRPr lang="en-MY" sz="2800" b="1" dirty="0"/>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1178657" y="2392590"/>
            <a:ext cx="2629068" cy="2435649"/>
          </a:xfrm>
          <a:prstGeom prst="rect">
            <a:avLst/>
          </a:prstGeom>
        </p:spPr>
      </p:pic>
    </p:spTree>
    <p:extLst>
      <p:ext uri="{BB962C8B-B14F-4D97-AF65-F5344CB8AC3E}">
        <p14:creationId xmlns:p14="http://schemas.microsoft.com/office/powerpoint/2010/main" val="9705948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4150609" y="588702"/>
            <a:ext cx="10570274" cy="4501893"/>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p:cNvSpPr txBox="1"/>
          <p:nvPr/>
        </p:nvSpPr>
        <p:spPr>
          <a:xfrm>
            <a:off x="3385476" y="2349186"/>
            <a:ext cx="7550094" cy="3108543"/>
          </a:xfrm>
          <a:prstGeom prst="rect">
            <a:avLst/>
          </a:prstGeom>
          <a:noFill/>
        </p:spPr>
        <p:txBody>
          <a:bodyPr wrap="square" rtlCol="0">
            <a:spAutoFit/>
          </a:bodyPr>
          <a:lstStyle/>
          <a:p>
            <a:pPr marL="457200" indent="-457200" algn="r" rtl="1">
              <a:buFont typeface="Arial" panose="020B0604020202020204" pitchFamily="34" charset="0"/>
              <a:buChar char="•"/>
            </a:pPr>
            <a:r>
              <a:rPr lang="ar-EG" sz="2800" b="1" dirty="0"/>
              <a:t>في هذه المحاضرة </a:t>
            </a:r>
            <a:r>
              <a:rPr lang="ar-EG" sz="2800" b="1" dirty="0" smtClean="0"/>
              <a:t>سوف نتناول: </a:t>
            </a:r>
            <a:endParaRPr lang="ar-EG" sz="2800" b="1" dirty="0"/>
          </a:p>
          <a:p>
            <a:pPr marL="1371600" lvl="2" indent="-457200" algn="r" rtl="1">
              <a:buFont typeface="Courier New" panose="02070309020205020404" pitchFamily="49" charset="0"/>
              <a:buChar char="o"/>
            </a:pPr>
            <a:r>
              <a:rPr lang="ar-EG" sz="2800" b="1" dirty="0"/>
              <a:t>الحاجة إلى أخلاقيات في التسويق السياسي.</a:t>
            </a:r>
          </a:p>
          <a:p>
            <a:pPr marL="1371600" lvl="2" indent="-457200" algn="r" rtl="1">
              <a:buFont typeface="Courier New" panose="02070309020205020404" pitchFamily="49" charset="0"/>
              <a:buChar char="o"/>
            </a:pPr>
            <a:r>
              <a:rPr lang="ar-EG" sz="2800" b="1" dirty="0"/>
              <a:t>المبادئ الأخلاقية في التسويق السياسي.</a:t>
            </a:r>
          </a:p>
          <a:p>
            <a:pPr marL="1371600" lvl="2" indent="-457200" algn="r" rtl="1">
              <a:buFont typeface="Courier New" panose="02070309020205020404" pitchFamily="49" charset="0"/>
              <a:buChar char="o"/>
            </a:pPr>
            <a:r>
              <a:rPr lang="ar-EG" sz="2800" b="1" dirty="0"/>
              <a:t>أمثلة على انتهاك أخلاقيات التسويق السياسي.</a:t>
            </a:r>
          </a:p>
          <a:p>
            <a:pPr marL="1371600" lvl="2" indent="-457200" algn="r" rtl="1">
              <a:buFont typeface="Courier New" panose="02070309020205020404" pitchFamily="49" charset="0"/>
              <a:buChar char="o"/>
            </a:pPr>
            <a:r>
              <a:rPr lang="ar-EG" sz="2800" b="1" dirty="0"/>
              <a:t>الآثار السلبية لانعدام الأخلاق في التسويق السياسي</a:t>
            </a:r>
            <a:r>
              <a:rPr lang="en-US" sz="2800" b="1" dirty="0"/>
              <a:t>.</a:t>
            </a:r>
            <a:endParaRPr lang="ar-EG" sz="2800" b="1" dirty="0"/>
          </a:p>
          <a:p>
            <a:pPr marL="1371600" lvl="2" indent="-457200" algn="r" rtl="1">
              <a:buFont typeface="Courier New" panose="02070309020205020404" pitchFamily="49" charset="0"/>
              <a:buChar char="o"/>
            </a:pPr>
            <a:r>
              <a:rPr lang="ar-EG" sz="2800" b="1" dirty="0"/>
              <a:t>نحو تسويق سياسي أخلاقي</a:t>
            </a:r>
            <a:r>
              <a:rPr lang="ar-EG" sz="2800" b="1" dirty="0" smtClean="0"/>
              <a:t>.</a:t>
            </a:r>
            <a:endParaRPr lang="en-US" sz="2800" b="1" dirty="0"/>
          </a:p>
          <a:p>
            <a:pPr marL="1371600" lvl="2" indent="-457200" algn="r" rtl="1">
              <a:buFont typeface="Courier New" panose="02070309020205020404" pitchFamily="49" charset="0"/>
              <a:buChar char="o"/>
            </a:pPr>
            <a:r>
              <a:rPr lang="ar-SA" sz="2800" b="1" dirty="0">
                <a:latin typeface="Alexandria" charset="0"/>
              </a:rPr>
              <a:t>الخلاصة.</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2" name="Picture 11">
            <a:extLst>
              <a:ext uri="{FF2B5EF4-FFF2-40B4-BE49-F238E27FC236}">
                <a16:creationId xmlns="" xmlns:a16="http://schemas.microsoft.com/office/drawing/2014/main" id="{346E7584-33EB-3389-1E35-FF15146AC632}"/>
              </a:ext>
            </a:extLst>
          </p:cNvPr>
          <p:cNvPicPr>
            <a:picLocks noChangeAspect="1"/>
          </p:cNvPicPr>
          <p:nvPr/>
        </p:nvPicPr>
        <p:blipFill>
          <a:blip r:embed="rId4"/>
          <a:stretch>
            <a:fillRect/>
          </a:stretch>
        </p:blipFill>
        <p:spPr>
          <a:xfrm>
            <a:off x="624302" y="2349186"/>
            <a:ext cx="2629068" cy="2435649"/>
          </a:xfrm>
          <a:prstGeom prst="rect">
            <a:avLst/>
          </a:prstGeom>
        </p:spPr>
      </p:pic>
    </p:spTree>
    <p:extLst>
      <p:ext uri="{BB962C8B-B14F-4D97-AF65-F5344CB8AC3E}">
        <p14:creationId xmlns:p14="http://schemas.microsoft.com/office/powerpoint/2010/main" val="605691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 xmlns:a16="http://schemas.microsoft.com/office/drawing/2014/main" id="{B213A3BD-A6CE-D2EA-811D-7633CAF88F5F}"/>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هل يمكن أن ينجح السياسي النزيه في بيئة تسويق سياسي غير أخلاقية؟</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333001" y="1552775"/>
            <a:ext cx="8466655" cy="523220"/>
          </a:xfrm>
          <a:prstGeom prst="rect">
            <a:avLst/>
          </a:prstGeom>
          <a:noFill/>
        </p:spPr>
        <p:txBody>
          <a:bodyPr wrap="square" rtlCol="0">
            <a:spAutoFit/>
          </a:bodyPr>
          <a:lstStyle/>
          <a:p>
            <a:pPr lvl="0" algn="r" rtl="1"/>
            <a:r>
              <a:rPr lang="ar-EG" sz="2800" b="1" dirty="0" smtClean="0"/>
              <a:t>1. </a:t>
            </a:r>
            <a:r>
              <a:rPr lang="ar-EG" sz="2800" b="1" dirty="0"/>
              <a:t>مقدمة عن التسويق السياسي </a:t>
            </a:r>
            <a:r>
              <a:rPr lang="ar-EG" sz="2800" b="1" dirty="0" smtClean="0"/>
              <a:t>الأخلاقي</a:t>
            </a:r>
            <a:endParaRPr lang="en-US" sz="2800" b="1" dirty="0">
              <a:latin typeface="Calibri" panose="020F0502020204030204" pitchFamily="34" charset="0"/>
            </a:endParaRPr>
          </a:p>
        </p:txBody>
      </p:sp>
      <p:sp>
        <p:nvSpPr>
          <p:cNvPr id="2" name="Rectangle 1"/>
          <p:cNvSpPr>
            <a:spLocks noChangeArrowheads="1"/>
          </p:cNvSpPr>
          <p:nvPr/>
        </p:nvSpPr>
        <p:spPr bwMode="auto">
          <a:xfrm>
            <a:off x="3659789" y="2250186"/>
            <a:ext cx="634638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1" eaLnBrk="0" fontAlgn="base" latinLnBrk="0" hangingPunct="0">
              <a:lnSpc>
                <a:spcPct val="100000"/>
              </a:lnSpc>
              <a:spcBef>
                <a:spcPct val="0"/>
              </a:spcBef>
              <a:spcAft>
                <a:spcPct val="0"/>
              </a:spcAft>
              <a:buClrTx/>
              <a:buSzTx/>
              <a:buFontTx/>
              <a:buNone/>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السياسة بلا أخلاق تشبه </a:t>
            </a:r>
            <a:r>
              <a:rPr kumimoji="0" lang="ar-SA" sz="18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التجارة بلا شرف</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والتسويق السياسي بلا أخلاقيات خطر على </a:t>
            </a:r>
            <a:r>
              <a:rPr kumimoji="0" lang="ar-SA" sz="1800" b="1" i="0" u="none" strike="noStrike" cap="none" normalizeH="0" baseline="0" dirty="0">
                <a:ln>
                  <a:noFill/>
                </a:ln>
                <a:solidFill>
                  <a:srgbClr val="FF0000"/>
                </a:solidFill>
                <a:effectLst/>
                <a:latin typeface="Arial" panose="020B0604020202020204" pitchFamily="34" charset="0"/>
                <a:cs typeface="Arial" panose="020B0604020202020204" pitchFamily="34" charset="0"/>
              </a:rPr>
              <a:t>الديمقراطية والمجتمع</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 العصر الحديث، لم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تعد السياسة مقتصرة على الخطابات والاجتماعات</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بل أصبحت تعتمد على تقنيات تسويقية متطورة لتشكيل الرأي العام. </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lang="ar-EG" dirty="0">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ولكن، هل يجوز استخدام </a:t>
            </a:r>
            <a:r>
              <a:rPr kumimoji="0" lang="ar-SA" sz="18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نفس أساليب بيع المنتجات لتسويق السياسيين</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وأين تقف الحدود الأخلاقية؟</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8" name="Picture 7">
            <a:extLst>
              <a:ext uri="{FF2B5EF4-FFF2-40B4-BE49-F238E27FC236}">
                <a16:creationId xmlns="" xmlns:a16="http://schemas.microsoft.com/office/drawing/2014/main" id="{32F15A2F-90A4-514E-CF08-F5B4B80B5CD0}"/>
              </a:ext>
            </a:extLst>
          </p:cNvPr>
          <p:cNvPicPr>
            <a:picLocks noChangeAspect="1"/>
          </p:cNvPicPr>
          <p:nvPr/>
        </p:nvPicPr>
        <p:blipFill>
          <a:blip r:embed="rId3"/>
          <a:srcRect l="11158" t="14966" r="3592" b="14256"/>
          <a:stretch>
            <a:fillRect/>
          </a:stretch>
        </p:blipFill>
        <p:spPr>
          <a:xfrm>
            <a:off x="9002713" y="4911241"/>
            <a:ext cx="532954" cy="397884"/>
          </a:xfrm>
          <a:prstGeom prst="rect">
            <a:avLst/>
          </a:prstGeom>
        </p:spPr>
      </p:pic>
      <p:sp>
        <p:nvSpPr>
          <p:cNvPr id="6" name="Rectangle 5"/>
          <p:cNvSpPr/>
          <p:nvPr/>
        </p:nvSpPr>
        <p:spPr>
          <a:xfrm>
            <a:off x="3556779" y="4911241"/>
            <a:ext cx="5503430" cy="369332"/>
          </a:xfrm>
          <a:prstGeom prst="rect">
            <a:avLst/>
          </a:prstGeom>
        </p:spPr>
        <p:txBody>
          <a:bodyPr wrap="none">
            <a:spAutoFit/>
          </a:bodyPr>
          <a:lstStyle/>
          <a:p>
            <a:r>
              <a:rPr lang="ar-EG" b="1" dirty="0">
                <a:solidFill>
                  <a:srgbClr val="FF0000"/>
                </a:solidFill>
              </a:rPr>
              <a:t>هل يمكن أن ينجح السياسي النزيه في بيئة تسويق سياسي غير أخلاقية؟</a:t>
            </a:r>
            <a:endParaRPr lang="en-MY" b="1" dirty="0">
              <a:solidFill>
                <a:srgbClr val="FF0000"/>
              </a:solidFill>
            </a:endParaRPr>
          </a:p>
        </p:txBody>
      </p:sp>
      <p:pic>
        <p:nvPicPr>
          <p:cNvPr id="3" name="Picture 2"/>
          <p:cNvPicPr>
            <a:picLocks noChangeAspect="1"/>
          </p:cNvPicPr>
          <p:nvPr/>
        </p:nvPicPr>
        <p:blipFill>
          <a:blip r:embed="rId4"/>
          <a:stretch>
            <a:fillRect/>
          </a:stretch>
        </p:blipFill>
        <p:spPr>
          <a:xfrm>
            <a:off x="949903" y="4300569"/>
            <a:ext cx="2606876" cy="1590675"/>
          </a:xfrm>
          <a:prstGeom prst="rect">
            <a:avLst/>
          </a:prstGeom>
        </p:spPr>
      </p:pic>
    </p:spTree>
    <p:extLst>
      <p:ext uri="{BB962C8B-B14F-4D97-AF65-F5344CB8AC3E}">
        <p14:creationId xmlns:p14="http://schemas.microsoft.com/office/powerpoint/2010/main" val="22412108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 xmlns:a16="http://schemas.microsoft.com/office/drawing/2014/main" id="{B213A3BD-A6CE-D2EA-811D-7633CAF88F5F}"/>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هل يمكن أن ينجح السياسي النزيه في بيئة تسويق سياسي غير أخلاقية؟</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10437" y="1447817"/>
            <a:ext cx="8308540" cy="523220"/>
          </a:xfrm>
          <a:prstGeom prst="rect">
            <a:avLst/>
          </a:prstGeom>
          <a:noFill/>
        </p:spPr>
        <p:txBody>
          <a:bodyPr wrap="square" rtlCol="0">
            <a:spAutoFit/>
          </a:bodyPr>
          <a:lstStyle/>
          <a:p>
            <a:pPr lvl="0" algn="r" rtl="1"/>
            <a:r>
              <a:rPr lang="ar-EG" sz="2800" b="1" dirty="0"/>
              <a:t>1</a:t>
            </a:r>
            <a:r>
              <a:rPr lang="ar-JO" sz="2800" b="1" dirty="0"/>
              <a:t>.2</a:t>
            </a:r>
            <a:r>
              <a:rPr lang="ar-EG" sz="2800" b="1" dirty="0"/>
              <a:t> . التسويق السياسي: مسؤولية أخلاقية لا مجرد دعاية انتخابية</a:t>
            </a:r>
            <a:endParaRPr lang="en-US" sz="2800" b="1" dirty="0">
              <a:latin typeface="Calibri" panose="020F0502020204030204" pitchFamily="34" charset="0"/>
            </a:endParaRPr>
          </a:p>
        </p:txBody>
      </p:sp>
      <p:sp>
        <p:nvSpPr>
          <p:cNvPr id="10" name="TextBox 9">
            <a:extLst>
              <a:ext uri="{FF2B5EF4-FFF2-40B4-BE49-F238E27FC236}">
                <a16:creationId xmlns="" xmlns:a16="http://schemas.microsoft.com/office/drawing/2014/main" id="{631AF48D-9466-4F24-6018-4F4B8EFFF7D3}"/>
              </a:ext>
            </a:extLst>
          </p:cNvPr>
          <p:cNvSpPr txBox="1"/>
          <p:nvPr/>
        </p:nvSpPr>
        <p:spPr>
          <a:xfrm>
            <a:off x="4022978" y="1971037"/>
            <a:ext cx="5895999" cy="4154984"/>
          </a:xfrm>
          <a:prstGeom prst="rect">
            <a:avLst/>
          </a:prstGeom>
          <a:noFill/>
        </p:spPr>
        <p:txBody>
          <a:bodyPr wrap="square" rtlCol="0">
            <a:spAutoFit/>
          </a:bodyPr>
          <a:lstStyle/>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a:t>كلما التزم </a:t>
            </a:r>
            <a:r>
              <a:rPr lang="ar-EG" dirty="0">
                <a:solidFill>
                  <a:srgbClr val="FF0000"/>
                </a:solidFill>
              </a:rPr>
              <a:t>السياسيون والمواطنون </a:t>
            </a:r>
            <a:r>
              <a:rPr lang="ar-EG" dirty="0"/>
              <a:t>معاً بالمعايير الأخلاقية، كانت الديمقراطية أكثر قوة، والمستقبل أكثر إشراقاً.</a:t>
            </a:r>
            <a:endParaRPr lang="en-US" dirty="0"/>
          </a:p>
          <a:p>
            <a:pPr marL="285750" indent="-285750" algn="r" rtl="1">
              <a:buFont typeface="Arial" panose="020B0604020202020204" pitchFamily="34" charset="0"/>
              <a:buChar char="•"/>
            </a:pPr>
            <a:endParaRPr lang="en-US" dirty="0"/>
          </a:p>
          <a:p>
            <a:pPr marL="285750" indent="-285750" algn="r" rtl="1">
              <a:buFont typeface="Arial" panose="020B0604020202020204" pitchFamily="34" charset="0"/>
              <a:buChar char="•"/>
            </a:pPr>
            <a:r>
              <a:rPr lang="ar-EG" dirty="0"/>
              <a:t>الحاجة إلى أخلاقيات في التسويق السياسي ليست ترفًا، بل ضرورة </a:t>
            </a:r>
            <a:r>
              <a:rPr lang="ar-EG" dirty="0">
                <a:solidFill>
                  <a:srgbClr val="FF0000"/>
                </a:solidFill>
              </a:rPr>
              <a:t>لحماية </a:t>
            </a:r>
            <a:r>
              <a:rPr lang="ar-EG" b="1" dirty="0">
                <a:solidFill>
                  <a:srgbClr val="FF0000"/>
                </a:solidFill>
              </a:rPr>
              <a:t>كرامة الإنسان، وشفافية السياسة، ونزاهة الديمقراطية</a:t>
            </a:r>
            <a:r>
              <a:rPr lang="ar-EG" dirty="0" smtClean="0"/>
              <a:t>.</a:t>
            </a:r>
          </a:p>
          <a:p>
            <a:pPr marL="285750" indent="-285750" algn="r" rtl="1">
              <a:buFont typeface="Arial" panose="020B0604020202020204" pitchFamily="34" charset="0"/>
              <a:buChar char="•"/>
            </a:pPr>
            <a:endParaRPr lang="ar-EG" dirty="0"/>
          </a:p>
          <a:p>
            <a:pPr marL="285750" indent="-285750" algn="r" rtl="1">
              <a:buFont typeface="Arial" panose="020B0604020202020204" pitchFamily="34" charset="0"/>
              <a:buChar char="•"/>
            </a:pPr>
            <a:r>
              <a:rPr lang="ar-EG" dirty="0" smtClean="0"/>
              <a:t> </a:t>
            </a:r>
            <a:r>
              <a:rPr lang="ar-EG" dirty="0"/>
              <a:t>لأن غياب الأخلاق في هذا المجال يعني أن </a:t>
            </a:r>
            <a:r>
              <a:rPr lang="ar-EG" dirty="0">
                <a:solidFill>
                  <a:srgbClr val="FF0000"/>
                </a:solidFill>
              </a:rPr>
              <a:t>صوت المواطن لم يعد يُعبّر عن إرادته، بل عن من خدعه أكثر</a:t>
            </a:r>
            <a:r>
              <a:rPr lang="ar-EG" dirty="0" smtClean="0"/>
              <a:t>.</a:t>
            </a:r>
          </a:p>
          <a:p>
            <a:pPr marL="285750" indent="-285750" algn="r" rtl="1">
              <a:buFont typeface="Arial" panose="020B0604020202020204" pitchFamily="34" charset="0"/>
              <a:buChar char="•"/>
            </a:pPr>
            <a:endParaRPr lang="ar-EG" dirty="0" smtClean="0"/>
          </a:p>
          <a:p>
            <a:pPr marL="285750" indent="-285750" algn="r" rtl="1">
              <a:buFont typeface="Arial" panose="020B0604020202020204" pitchFamily="34" charset="0"/>
              <a:buChar char="•"/>
            </a:pPr>
            <a:r>
              <a:rPr lang="ar-EG" dirty="0" smtClean="0"/>
              <a:t> </a:t>
            </a:r>
            <a:r>
              <a:rPr lang="ar-EG" dirty="0"/>
              <a:t>لا يمكن الحديث عن تسويق سياسي أخلاقي في مجتمع يفتقد الوعي السياسي. الطريق يبدأ من </a:t>
            </a:r>
            <a:r>
              <a:rPr lang="ar-EG" b="1" dirty="0"/>
              <a:t>التعليم، التوعية، والقدوة</a:t>
            </a:r>
            <a:r>
              <a:rPr lang="ar-EG" dirty="0"/>
              <a:t> .</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endParaRPr lang="ar-EG" sz="1600" dirty="0"/>
          </a:p>
        </p:txBody>
      </p:sp>
      <p:pic>
        <p:nvPicPr>
          <p:cNvPr id="3" name="Picture 2">
            <a:extLst>
              <a:ext uri="{FF2B5EF4-FFF2-40B4-BE49-F238E27FC236}">
                <a16:creationId xmlns="" xmlns:a16="http://schemas.microsoft.com/office/drawing/2014/main" id="{DDFAB46F-728C-26FA-2695-816043591D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5554" y="2603641"/>
            <a:ext cx="3260035" cy="3316243"/>
          </a:xfrm>
          <a:prstGeom prst="rect">
            <a:avLst/>
          </a:prstGeom>
        </p:spPr>
      </p:pic>
    </p:spTree>
    <p:extLst>
      <p:ext uri="{BB962C8B-B14F-4D97-AF65-F5344CB8AC3E}">
        <p14:creationId xmlns:p14="http://schemas.microsoft.com/office/powerpoint/2010/main" val="960489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3">
            <a:extLst>
              <a:ext uri="{FF2B5EF4-FFF2-40B4-BE49-F238E27FC236}">
                <a16:creationId xmlns="" xmlns:a16="http://schemas.microsoft.com/office/drawing/2014/main" id="{B213A3BD-A6CE-D2EA-811D-7633CAF88F5F}"/>
              </a:ext>
            </a:extLst>
          </p:cNvPr>
          <p:cNvSpPr/>
          <p:nvPr/>
        </p:nvSpPr>
        <p:spPr>
          <a:xfrm>
            <a:off x="786966" y="1286061"/>
            <a:ext cx="9568683" cy="52151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هل يمكن أن ينجح السياسي النزيه في بيئة تسويق سياسي غير أخلاقية؟</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45939" y="1447817"/>
            <a:ext cx="8466655" cy="523220"/>
          </a:xfrm>
          <a:prstGeom prst="rect">
            <a:avLst/>
          </a:prstGeom>
          <a:noFill/>
        </p:spPr>
        <p:txBody>
          <a:bodyPr wrap="square" rtlCol="0">
            <a:spAutoFit/>
          </a:bodyPr>
          <a:lstStyle/>
          <a:p>
            <a:pPr lvl="0" algn="r" rtl="1"/>
            <a:r>
              <a:rPr lang="ar-EG" sz="2800" b="1" dirty="0"/>
              <a:t>1</a:t>
            </a:r>
            <a:r>
              <a:rPr lang="ar-JO" sz="2800" b="1" dirty="0"/>
              <a:t>.3</a:t>
            </a:r>
            <a:r>
              <a:rPr lang="ar-EG" sz="2800" b="1" dirty="0"/>
              <a:t> . أهمية الالتزام بأخلاقيات التسويق السياسي</a:t>
            </a:r>
            <a:endParaRPr lang="en-US" sz="2800" b="1" dirty="0">
              <a:latin typeface="Calibri" panose="020F0502020204030204" pitchFamily="34" charset="0"/>
            </a:endParaRPr>
          </a:p>
        </p:txBody>
      </p:sp>
      <p:sp>
        <p:nvSpPr>
          <p:cNvPr id="10" name="TextBox 9">
            <a:extLst>
              <a:ext uri="{FF2B5EF4-FFF2-40B4-BE49-F238E27FC236}">
                <a16:creationId xmlns="" xmlns:a16="http://schemas.microsoft.com/office/drawing/2014/main" id="{631AF48D-9466-4F24-6018-4F4B8EFFF7D3}"/>
              </a:ext>
            </a:extLst>
          </p:cNvPr>
          <p:cNvSpPr txBox="1"/>
          <p:nvPr/>
        </p:nvSpPr>
        <p:spPr>
          <a:xfrm>
            <a:off x="3521123" y="1971037"/>
            <a:ext cx="6591472" cy="4770537"/>
          </a:xfrm>
          <a:prstGeom prst="rect">
            <a:avLst/>
          </a:prstGeom>
          <a:noFill/>
        </p:spPr>
        <p:txBody>
          <a:bodyPr wrap="square" rtlCol="0">
            <a:spAutoFit/>
          </a:bodyPr>
          <a:lstStyle/>
          <a:p>
            <a:pPr algn="r"/>
            <a:r>
              <a:rPr lang="ar-EG" sz="1600" dirty="0" smtClean="0"/>
              <a:t>التسويق </a:t>
            </a:r>
            <a:r>
              <a:rPr lang="ar-EG" sz="1600" dirty="0"/>
              <a:t>السياسي هو الوسيلة التي يستخدمها السياسيون والأحزاب للتواصل مع الجمهور وبناء صورتهم وتعزيز دعمهم. ومع ذلك، </a:t>
            </a:r>
            <a:r>
              <a:rPr lang="ar-EG" sz="1600" dirty="0">
                <a:solidFill>
                  <a:srgbClr val="FF0000"/>
                </a:solidFill>
              </a:rPr>
              <a:t>هذا المجال لا يقتصر فقط على جذب الناخبين </a:t>
            </a:r>
            <a:r>
              <a:rPr lang="ar-EG" sz="1600" dirty="0"/>
              <a:t>أو الفوز في الانتخابات، بل يحمل مسؤولية أخلاقية كبيرة تجاه المجتمع والأمة</a:t>
            </a:r>
            <a:r>
              <a:rPr lang="ar-EG" sz="1600" dirty="0" smtClean="0"/>
              <a:t>.</a:t>
            </a:r>
          </a:p>
          <a:p>
            <a:pPr algn="r"/>
            <a:endParaRPr lang="ar-EG" sz="1600" dirty="0"/>
          </a:p>
          <a:p>
            <a:pPr algn="r"/>
            <a:r>
              <a:rPr lang="ar-EG" sz="1600" b="1" dirty="0"/>
              <a:t>1. بناء الثقة والمصداقية:</a:t>
            </a:r>
            <a:r>
              <a:rPr lang="ar-EG" sz="1600" dirty="0"/>
              <a:t/>
            </a:r>
            <a:br>
              <a:rPr lang="ar-EG" sz="1600" dirty="0"/>
            </a:br>
            <a:r>
              <a:rPr lang="ar-EG" sz="1600" dirty="0"/>
              <a:t>الالتزام بالأخلاقيات في </a:t>
            </a:r>
            <a:r>
              <a:rPr lang="ar-EG" sz="1600" dirty="0">
                <a:solidFill>
                  <a:srgbClr val="FF0000"/>
                </a:solidFill>
              </a:rPr>
              <a:t>التسويق السياسي يعزز ثقة الجمهور بالمرشحين والأحزاب</a:t>
            </a:r>
            <a:r>
              <a:rPr lang="ar-EG" sz="1600" dirty="0"/>
              <a:t>. عندما يتصرف السياسيون بنزاهة وشفافية، يصبح الناس أكثر ميلاً للاستماع إليهم ودعمهم.</a:t>
            </a:r>
          </a:p>
          <a:p>
            <a:pPr algn="r"/>
            <a:r>
              <a:rPr lang="ar-EG" sz="1600" b="1" dirty="0"/>
              <a:t>2. حماية سلامة العملية الديمقراطية:</a:t>
            </a:r>
            <a:r>
              <a:rPr lang="ar-EG" sz="1600" dirty="0"/>
              <a:t/>
            </a:r>
            <a:br>
              <a:rPr lang="ar-EG" sz="1600" dirty="0"/>
            </a:br>
            <a:r>
              <a:rPr lang="ar-EG" sz="1600" dirty="0"/>
              <a:t>التسويق السياسي الأخلاقي </a:t>
            </a:r>
            <a:r>
              <a:rPr lang="ar-EG" sz="1600" dirty="0">
                <a:solidFill>
                  <a:srgbClr val="FF0000"/>
                </a:solidFill>
              </a:rPr>
              <a:t>يضمن منافسة نزيهة وعادلة، بعيدًا عن التضليل أو نشر الشائعات</a:t>
            </a:r>
            <a:r>
              <a:rPr lang="ar-EG" sz="1600" dirty="0"/>
              <a:t>، مما يحافظ على نزاهة الانتخابات ونتائجها.</a:t>
            </a:r>
          </a:p>
          <a:p>
            <a:pPr algn="r"/>
            <a:r>
              <a:rPr lang="ar-EG" sz="1600" b="1" dirty="0"/>
              <a:t>3. تعزيز التماسك الاجتماعي:</a:t>
            </a:r>
            <a:r>
              <a:rPr lang="ar-EG" sz="1600" dirty="0"/>
              <a:t/>
            </a:r>
            <a:br>
              <a:rPr lang="ar-EG" sz="1600" dirty="0"/>
            </a:br>
            <a:r>
              <a:rPr lang="ar-EG" sz="1600" dirty="0"/>
              <a:t>الاحترام المتبادل والابتعاد عن </a:t>
            </a:r>
            <a:r>
              <a:rPr lang="ar-EG" sz="1600" dirty="0">
                <a:solidFill>
                  <a:srgbClr val="FF0000"/>
                </a:solidFill>
              </a:rPr>
              <a:t>الخطاب التحريضي أو المضلل</a:t>
            </a:r>
            <a:r>
              <a:rPr lang="ar-EG" sz="1600" dirty="0"/>
              <a:t> يقلل من الانقسامات الاجتماعية، ويعزز الوحدة الوطنية.</a:t>
            </a:r>
          </a:p>
          <a:p>
            <a:pPr algn="r"/>
            <a:r>
              <a:rPr lang="ar-EG" sz="1600" b="1" dirty="0"/>
              <a:t>4. مسؤولية تجاه المجتمع:</a:t>
            </a:r>
            <a:r>
              <a:rPr lang="ar-EG" sz="1600" dirty="0"/>
              <a:t/>
            </a:r>
            <a:br>
              <a:rPr lang="ar-EG" sz="1600" dirty="0"/>
            </a:br>
            <a:r>
              <a:rPr lang="ar-EG" sz="1600" dirty="0">
                <a:solidFill>
                  <a:srgbClr val="FF0000"/>
                </a:solidFill>
              </a:rPr>
              <a:t>السياسيون ليسوا فقط منافسين في انتخابات،</a:t>
            </a:r>
            <a:r>
              <a:rPr lang="ar-EG" sz="1600" dirty="0"/>
              <a:t> بل هم قادة مسؤولون عن اتخاذ قرارات تؤثر على حياة الناس، لذا يجب أن يعكس تسويقهم قيمًا أخلاقية تحترم حقوق الإنسان والمصلحة العامة.</a:t>
            </a:r>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endParaRPr lang="ar-EG" sz="1600" dirty="0"/>
          </a:p>
          <a:p>
            <a:pPr marL="285750" indent="-285750" algn="r" rtl="1">
              <a:buFont typeface="Arial" panose="020B0604020202020204" pitchFamily="34" charset="0"/>
              <a:buChar char="•"/>
            </a:pPr>
            <a:endParaRPr lang="ar-EG" sz="1600" dirty="0"/>
          </a:p>
        </p:txBody>
      </p:sp>
      <p:pic>
        <p:nvPicPr>
          <p:cNvPr id="6" name="Picture 5">
            <a:extLst>
              <a:ext uri="{FF2B5EF4-FFF2-40B4-BE49-F238E27FC236}">
                <a16:creationId xmlns="" xmlns:a16="http://schemas.microsoft.com/office/drawing/2014/main" id="{61764FD5-E49A-5A09-5334-9DB320D513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6966" y="2626455"/>
            <a:ext cx="3217173" cy="3874749"/>
          </a:xfrm>
          <a:prstGeom prst="rect">
            <a:avLst/>
          </a:prstGeom>
        </p:spPr>
      </p:pic>
    </p:spTree>
    <p:extLst>
      <p:ext uri="{BB962C8B-B14F-4D97-AF65-F5344CB8AC3E}">
        <p14:creationId xmlns:p14="http://schemas.microsoft.com/office/powerpoint/2010/main" val="12569304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 xmlns:a16="http://schemas.microsoft.com/office/drawing/2014/main" id="{A1577E4D-8508-1527-07EF-6F5508BA8AEA}"/>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26194" y="1525337"/>
            <a:ext cx="8466655" cy="954107"/>
          </a:xfrm>
          <a:prstGeom prst="rect">
            <a:avLst/>
          </a:prstGeom>
          <a:noFill/>
        </p:spPr>
        <p:txBody>
          <a:bodyPr wrap="square" rtlCol="0">
            <a:spAutoFit/>
          </a:bodyPr>
          <a:lstStyle/>
          <a:p>
            <a:pPr lvl="0" algn="r" rtl="1"/>
            <a:r>
              <a:rPr lang="ar-EG" sz="2800" b="1" dirty="0">
                <a:latin typeface="+mj-lt"/>
              </a:rPr>
              <a:t>1</a:t>
            </a:r>
            <a:r>
              <a:rPr lang="ar-JO" sz="2800" b="1" dirty="0">
                <a:latin typeface="+mj-lt"/>
              </a:rPr>
              <a:t>.4</a:t>
            </a:r>
            <a:r>
              <a:rPr lang="ar-EG" sz="2800" b="1" dirty="0">
                <a:latin typeface="+mj-lt"/>
              </a:rPr>
              <a:t>. </a:t>
            </a:r>
            <a:r>
              <a:rPr lang="ar-EG" sz="2800" b="1" dirty="0"/>
              <a:t>الحاجة إلى أخلاقيات في التسويق السياسي</a:t>
            </a:r>
            <a:endParaRPr lang="en-US" sz="2800" b="1" dirty="0">
              <a:latin typeface="Calibri" panose="020F0502020204030204" pitchFamily="34" charset="0"/>
            </a:endParaRPr>
          </a:p>
          <a:p>
            <a:pPr algn="r" rtl="1"/>
            <a:endParaRPr lang="en-US" sz="2800" dirty="0">
              <a:latin typeface="Microsoft Uighur" panose="02000000000000000000" pitchFamily="2" charset="-78"/>
            </a:endParaRPr>
          </a:p>
        </p:txBody>
      </p:sp>
      <p:sp>
        <p:nvSpPr>
          <p:cNvPr id="3" name="Rectangle 1"/>
          <p:cNvSpPr>
            <a:spLocks noChangeArrowheads="1"/>
          </p:cNvSpPr>
          <p:nvPr/>
        </p:nvSpPr>
        <p:spPr bwMode="auto">
          <a:xfrm>
            <a:off x="5261248" y="2344203"/>
            <a:ext cx="4090608"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lvl="0" indent="-342900" algn="r" rtl="1" eaLnBrk="0" fontAlgn="base" hangingPunct="0">
              <a:spcBef>
                <a:spcPct val="0"/>
              </a:spcBef>
              <a:spcAft>
                <a:spcPct val="0"/>
              </a:spcAft>
              <a:buFont typeface="Arial" panose="020B0604020202020204" pitchFamily="34" charset="0"/>
              <a:buChar char="•"/>
            </a:pPr>
            <a:r>
              <a:rPr lang="ar-SA" sz="2000" b="1" dirty="0">
                <a:solidFill>
                  <a:srgbClr val="C00000"/>
                </a:solidFill>
              </a:rPr>
              <a:t>تُعد السياسة عنصرًا أساسيًا في تشكيل مصير الشعوب</a:t>
            </a:r>
            <a:r>
              <a:rPr lang="ar-SA" sz="2000" b="1" dirty="0"/>
              <a:t>،</a:t>
            </a:r>
            <a:r>
              <a:rPr lang="ar-SA" sz="2000" dirty="0"/>
              <a:t> إذ إنها (تؤثر على مصير الشعوب)، كما أنها (تشكل الوعي السياسي للمجتمع)، وتسهم في (</a:t>
            </a:r>
            <a:r>
              <a:rPr lang="ar-SA" sz="2000" b="1" dirty="0">
                <a:highlight>
                  <a:srgbClr val="FFFF00"/>
                </a:highlight>
              </a:rPr>
              <a:t>حماية الديمقراطية من التلاعب والتضليل</a:t>
            </a:r>
            <a:r>
              <a:rPr lang="ar-SA" sz="2000" dirty="0"/>
              <a:t>)، فضلًا عن دورها في (منع استغلال الفئات الضعيفة أو الجاهلة)، مما يجعل من الوعي والمشاركة السياسية أمرًا بالغ الأهمية لضمان مستقبل أكثر عدالة واستقرارًا.</a:t>
            </a:r>
            <a:endParaRPr kumimoji="0" lang="ar-JO"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sp>
        <p:nvSpPr>
          <p:cNvPr id="4" name="AutoShape 4" descr="أخلاقيات التسويق: الاستراتيجيات والعوامل - الأكاديمية البريطانية للتدريب و  التطوير">
            <a:extLst>
              <a:ext uri="{FF2B5EF4-FFF2-40B4-BE49-F238E27FC236}">
                <a16:creationId xmlns="" xmlns:a16="http://schemas.microsoft.com/office/drawing/2014/main" id="{A545E061-CBA7-B445-1630-633C31E8B965}"/>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9" name="Picture 8">
            <a:extLst>
              <a:ext uri="{FF2B5EF4-FFF2-40B4-BE49-F238E27FC236}">
                <a16:creationId xmlns="" xmlns:a16="http://schemas.microsoft.com/office/drawing/2014/main" id="{7D4B9FDF-AF74-54E1-62DC-268C5FCC2EB6}"/>
              </a:ext>
            </a:extLst>
          </p:cNvPr>
          <p:cNvPicPr>
            <a:picLocks noChangeAspect="1"/>
          </p:cNvPicPr>
          <p:nvPr/>
        </p:nvPicPr>
        <p:blipFill>
          <a:blip r:embed="rId3"/>
          <a:srcRect l="6103" r="2749"/>
          <a:stretch>
            <a:fillRect/>
          </a:stretch>
        </p:blipFill>
        <p:spPr>
          <a:xfrm>
            <a:off x="1149394" y="2353024"/>
            <a:ext cx="3770678" cy="2557998"/>
          </a:xfrm>
          <a:prstGeom prst="rect">
            <a:avLst/>
          </a:prstGeom>
        </p:spPr>
      </p:pic>
    </p:spTree>
    <p:extLst>
      <p:ext uri="{BB962C8B-B14F-4D97-AF65-F5344CB8AC3E}">
        <p14:creationId xmlns:p14="http://schemas.microsoft.com/office/powerpoint/2010/main" val="3050112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 xmlns:a16="http://schemas.microsoft.com/office/drawing/2014/main" id="{5F0864D1-5B99-E71C-D08F-9916871D22F8}"/>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949903" y="1523012"/>
            <a:ext cx="8466655" cy="523220"/>
          </a:xfrm>
          <a:prstGeom prst="rect">
            <a:avLst/>
          </a:prstGeom>
          <a:noFill/>
        </p:spPr>
        <p:txBody>
          <a:bodyPr wrap="square" rtlCol="0">
            <a:spAutoFit/>
          </a:bodyPr>
          <a:lstStyle/>
          <a:p>
            <a:pPr algn="r" rtl="1"/>
            <a:r>
              <a:rPr lang="ar-EG" sz="2800" b="1" dirty="0"/>
              <a:t>1.</a:t>
            </a:r>
            <a:r>
              <a:rPr lang="ar-JO" sz="2800" b="1" dirty="0"/>
              <a:t>5</a:t>
            </a:r>
            <a:r>
              <a:rPr lang="ar-EG" sz="2800" b="1" dirty="0"/>
              <a:t> السياسة تؤثر على مصير الشعوب</a:t>
            </a:r>
            <a:endParaRPr lang="en-US" sz="2800" b="1" dirty="0"/>
          </a:p>
        </p:txBody>
      </p:sp>
      <p:sp>
        <p:nvSpPr>
          <p:cNvPr id="11" name="Rectangle 1"/>
          <p:cNvSpPr>
            <a:spLocks noChangeArrowheads="1"/>
          </p:cNvSpPr>
          <p:nvPr/>
        </p:nvSpPr>
        <p:spPr bwMode="auto">
          <a:xfrm>
            <a:off x="4711700" y="2094064"/>
            <a:ext cx="4373716" cy="3477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indent="-342900" algn="r" rtl="1">
              <a:buFont typeface="Arial" panose="020B0604020202020204" pitchFamily="34" charset="0"/>
              <a:buChar char="•"/>
            </a:pPr>
            <a:r>
              <a:rPr lang="ar-EG" sz="2000" dirty="0"/>
              <a:t>السياسة ليست سلعة عادية، بل هي منظومة تحدد القوانين، والحريات، والتعليم، والصحة، وحتى </a:t>
            </a:r>
            <a:r>
              <a:rPr lang="ar-EG" sz="2000" dirty="0">
                <a:solidFill>
                  <a:srgbClr val="FF0000"/>
                </a:solidFill>
              </a:rPr>
              <a:t>الحرب والسلام</a:t>
            </a:r>
            <a:r>
              <a:rPr lang="ar-EG" sz="2000" dirty="0"/>
              <a:t>.</a:t>
            </a:r>
            <a:endParaRPr lang="en-US" sz="2000" dirty="0"/>
          </a:p>
          <a:p>
            <a:pPr marL="342900" indent="-342900" algn="r" rtl="1">
              <a:buFont typeface="Arial" panose="020B0604020202020204" pitchFamily="34" charset="0"/>
              <a:buChar char="•"/>
            </a:pPr>
            <a:endParaRPr lang="en-US" sz="2000" dirty="0"/>
          </a:p>
          <a:p>
            <a:pPr marL="342900" indent="-342900" algn="r" rtl="1">
              <a:buFont typeface="Arial" panose="020B0604020202020204" pitchFamily="34" charset="0"/>
              <a:buChar char="•"/>
            </a:pPr>
            <a:r>
              <a:rPr lang="ar-EG" sz="2000" dirty="0"/>
              <a:t> وعندما يُستخدم التسويق السياسي للتلاعب بمواقف الناس عبر الكذب أو التضليل، فإن ذلك لا يؤثر فقط على نتائج الانتخابات، بل يؤثر على </a:t>
            </a:r>
            <a:r>
              <a:rPr lang="ar-EG" sz="2000" b="1" dirty="0"/>
              <a:t>مصير أمة بأكملها</a:t>
            </a:r>
            <a:r>
              <a:rPr lang="ar-EG" sz="2000" dirty="0"/>
              <a:t>.</a:t>
            </a:r>
          </a:p>
          <a:p>
            <a:pPr marL="342900" indent="-342900" algn="r" rtl="1">
              <a:buFont typeface="Arial" panose="020B0604020202020204" pitchFamily="34" charset="0"/>
              <a:buChar char="•"/>
            </a:pPr>
            <a:r>
              <a:rPr lang="ar-EG" sz="2000" dirty="0"/>
              <a:t>تخيلوا أن </a:t>
            </a:r>
            <a:r>
              <a:rPr lang="ar-EG" sz="2000" b="1" dirty="0">
                <a:highlight>
                  <a:srgbClr val="FFFF00"/>
                </a:highlight>
              </a:rPr>
              <a:t>يُنتخب زعيم غير كفء بناءً على حملة دعائية مضللة</a:t>
            </a:r>
            <a:r>
              <a:rPr lang="ar-EG" sz="2000" dirty="0"/>
              <a:t>، هذا قد يؤدي إلى تدهور اقتصادي، أو صراع داخلي، أو عزلة دولية.</a:t>
            </a:r>
          </a:p>
        </p:txBody>
      </p:sp>
      <p:pic>
        <p:nvPicPr>
          <p:cNvPr id="2050" name="Picture 2" descr="المركز العربي للبحوث والدراسات: التنمية السياسية .. مقاربة نظريـــة">
            <a:extLst>
              <a:ext uri="{FF2B5EF4-FFF2-40B4-BE49-F238E27FC236}">
                <a16:creationId xmlns="" xmlns:a16="http://schemas.microsoft.com/office/drawing/2014/main" id="{6A58F08F-E3C8-2761-4565-77A82045AAC8}"/>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222" r="6444"/>
          <a:stretch>
            <a:fillRect/>
          </a:stretch>
        </p:blipFill>
        <p:spPr bwMode="auto">
          <a:xfrm>
            <a:off x="1219200" y="2176424"/>
            <a:ext cx="3397212" cy="3219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65888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Rounded Corners 13">
            <a:extLst>
              <a:ext uri="{FF2B5EF4-FFF2-40B4-BE49-F238E27FC236}">
                <a16:creationId xmlns="" xmlns:a16="http://schemas.microsoft.com/office/drawing/2014/main" id="{B121ECFC-7AEA-0F5F-C0CD-EDA121D5BB7F}"/>
              </a:ext>
            </a:extLst>
          </p:cNvPr>
          <p:cNvSpPr/>
          <p:nvPr/>
        </p:nvSpPr>
        <p:spPr>
          <a:xfrm>
            <a:off x="781281" y="1155869"/>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556357" y="1422508"/>
            <a:ext cx="8029899" cy="523220"/>
          </a:xfrm>
          <a:prstGeom prst="rect">
            <a:avLst/>
          </a:prstGeom>
          <a:noFill/>
        </p:spPr>
        <p:txBody>
          <a:bodyPr wrap="square" rtlCol="0">
            <a:spAutoFit/>
          </a:bodyPr>
          <a:lstStyle/>
          <a:p>
            <a:pPr algn="r" rtl="1"/>
            <a:r>
              <a:rPr lang="ar-EG" sz="2800" b="1" dirty="0"/>
              <a:t>1.</a:t>
            </a:r>
            <a:r>
              <a:rPr lang="ar-JO" sz="2800" b="1" dirty="0"/>
              <a:t>6</a:t>
            </a:r>
            <a:r>
              <a:rPr lang="ar-EG" sz="2800" b="1" dirty="0"/>
              <a:t> </a:t>
            </a:r>
            <a:r>
              <a:rPr lang="ar-JO" sz="2800" b="1" dirty="0"/>
              <a:t>السياسة</a:t>
            </a:r>
            <a:r>
              <a:rPr lang="ar-EG" sz="2800" b="1" dirty="0"/>
              <a:t> ت</a:t>
            </a:r>
            <a:r>
              <a:rPr lang="ar-JO" sz="2800" b="1" dirty="0"/>
              <a:t>ُ</a:t>
            </a:r>
            <a:r>
              <a:rPr lang="ar-EG" sz="2800" b="1" dirty="0"/>
              <a:t>شكل الوعي السياسي للمجتمع</a:t>
            </a:r>
            <a:endParaRPr lang="en-US" sz="2800" b="1" dirty="0"/>
          </a:p>
        </p:txBody>
      </p:sp>
      <p:sp>
        <p:nvSpPr>
          <p:cNvPr id="2" name="Rectangle 1">
            <a:extLst>
              <a:ext uri="{FF2B5EF4-FFF2-40B4-BE49-F238E27FC236}">
                <a16:creationId xmlns="" xmlns:a16="http://schemas.microsoft.com/office/drawing/2014/main" id="{8009FBDA-8221-58CE-3344-03411AC81E39}"/>
              </a:ext>
            </a:extLst>
          </p:cNvPr>
          <p:cNvSpPr/>
          <p:nvPr/>
        </p:nvSpPr>
        <p:spPr>
          <a:xfrm>
            <a:off x="8810927" y="2145908"/>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74" name="Picture 2" descr="الوعي السياسي">
            <a:extLst>
              <a:ext uri="{FF2B5EF4-FFF2-40B4-BE49-F238E27FC236}">
                <a16:creationId xmlns="" xmlns:a16="http://schemas.microsoft.com/office/drawing/2014/main" id="{85036E4B-9978-80DB-768B-52759896E8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372" y="2471038"/>
            <a:ext cx="2851443" cy="285144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 xmlns:a16="http://schemas.microsoft.com/office/drawing/2014/main" id="{7F05E38B-9CD4-DB92-3C18-330935D32DA9}"/>
              </a:ext>
            </a:extLst>
          </p:cNvPr>
          <p:cNvSpPr/>
          <p:nvPr/>
        </p:nvSpPr>
        <p:spPr>
          <a:xfrm>
            <a:off x="8810927" y="3842961"/>
            <a:ext cx="147340" cy="818138"/>
          </a:xfrm>
          <a:prstGeom prst="rect">
            <a:avLst/>
          </a:prstGeom>
          <a:solidFill>
            <a:srgbClr val="9B336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 xmlns:a16="http://schemas.microsoft.com/office/drawing/2014/main" id="{72BA7E17-10B4-9C0B-8563-3013A2BC2D69}"/>
              </a:ext>
            </a:extLst>
          </p:cNvPr>
          <p:cNvSpPr txBox="1"/>
          <p:nvPr/>
        </p:nvSpPr>
        <p:spPr>
          <a:xfrm>
            <a:off x="4343400" y="2047146"/>
            <a:ext cx="4242258" cy="1323439"/>
          </a:xfrm>
          <a:prstGeom prst="rect">
            <a:avLst/>
          </a:prstGeom>
          <a:noFill/>
        </p:spPr>
        <p:txBody>
          <a:bodyPr wrap="square">
            <a:spAutoFit/>
          </a:bodyPr>
          <a:lstStyle/>
          <a:p>
            <a:pPr algn="r" rtl="1"/>
            <a:r>
              <a:rPr lang="ar-EG" sz="2000" dirty="0"/>
              <a:t>التسويق السياسي ليس مجرد أداة لكسب الأصوات، بل هو وسيلة قوية لتشكيل </a:t>
            </a:r>
            <a:r>
              <a:rPr lang="ar-EG" sz="2000" b="1" dirty="0"/>
              <a:t>الوعي الجمعي</a:t>
            </a:r>
            <a:r>
              <a:rPr lang="ar-EG" sz="2000" dirty="0"/>
              <a:t>، خاصة في المجتمعات التي </a:t>
            </a:r>
            <a:r>
              <a:rPr lang="ar-EG" sz="2000" b="1" dirty="0">
                <a:highlight>
                  <a:srgbClr val="FFFF00"/>
                </a:highlight>
              </a:rPr>
              <a:t>لا تملك مصادر إعلام مستقلة أو تعليم سياسي كافٍ.</a:t>
            </a:r>
          </a:p>
        </p:txBody>
      </p:sp>
      <p:sp>
        <p:nvSpPr>
          <p:cNvPr id="19" name="TextBox 18">
            <a:extLst>
              <a:ext uri="{FF2B5EF4-FFF2-40B4-BE49-F238E27FC236}">
                <a16:creationId xmlns="" xmlns:a16="http://schemas.microsoft.com/office/drawing/2014/main" id="{569BD34C-719F-7B02-23D2-73015B8D026F}"/>
              </a:ext>
            </a:extLst>
          </p:cNvPr>
          <p:cNvSpPr txBox="1"/>
          <p:nvPr/>
        </p:nvSpPr>
        <p:spPr>
          <a:xfrm>
            <a:off x="4329459" y="3744199"/>
            <a:ext cx="4242258" cy="1323439"/>
          </a:xfrm>
          <a:prstGeom prst="rect">
            <a:avLst/>
          </a:prstGeom>
          <a:noFill/>
        </p:spPr>
        <p:txBody>
          <a:bodyPr wrap="square">
            <a:spAutoFit/>
          </a:bodyPr>
          <a:lstStyle/>
          <a:p>
            <a:pPr algn="r" rtl="1"/>
            <a:r>
              <a:rPr lang="ar-EG" sz="2000" dirty="0"/>
              <a:t>إذا غابت الأخلاقيات، سيتحول الإعلام السياسي إلى وسيلة لتغذية الجهل، ونشر التعصب، وتضليل المواطنين بدلاً من تثقيفهم وتمكينهم من اتخاذ قرارات واعية.</a:t>
            </a:r>
          </a:p>
        </p:txBody>
      </p:sp>
    </p:spTree>
    <p:extLst>
      <p:ext uri="{BB962C8B-B14F-4D97-AF65-F5344CB8AC3E}">
        <p14:creationId xmlns:p14="http://schemas.microsoft.com/office/powerpoint/2010/main" val="12798736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AB417375-A0EF-BFCD-1059-785F41FDD874}"/>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a:t>الديمقراطية تقوم على حرية الاختيار، ولكن ما فائدة الحرية إذا كان المواطن </a:t>
            </a:r>
            <a:r>
              <a:rPr lang="ar-EG" b="1"/>
              <a:t>يُخدع قبل أن يختار</a:t>
            </a:r>
            <a:r>
              <a:rPr lang="ar-EG"/>
              <a:t>؟</a:t>
            </a:r>
          </a:p>
          <a:p>
            <a:r>
              <a:rPr lang="ar-EG"/>
              <a:t>بدون قواعد أخلاقية، يمكن للتسويق السياسي أن يصبح أداة لتزييف الواقع، من خلال نشر الأخبار الكاذبة، وتضخيم الإنجازات، وتشويه الخصوم.</a:t>
            </a:r>
          </a:p>
          <a:p>
            <a:r>
              <a:rPr lang="ar-EG"/>
              <a:t>وهكذا تتحول الديمقراطية إلى مجرد "مسرحية انتخابية" تُدار من خلف الكواليس بواسطة المال والإعلام.</a:t>
            </a:r>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904876" y="1392785"/>
            <a:ext cx="9053568" cy="523220"/>
          </a:xfrm>
          <a:prstGeom prst="rect">
            <a:avLst/>
          </a:prstGeom>
          <a:noFill/>
        </p:spPr>
        <p:txBody>
          <a:bodyPr wrap="square" rtlCol="0">
            <a:spAutoFit/>
          </a:bodyPr>
          <a:lstStyle/>
          <a:p>
            <a:pPr algn="r" rtl="1"/>
            <a:r>
              <a:rPr lang="ar-EG" sz="2800" b="1" dirty="0"/>
              <a:t>1.</a:t>
            </a:r>
            <a:r>
              <a:rPr lang="ar-JO" sz="2800" b="1" dirty="0"/>
              <a:t>7</a:t>
            </a:r>
            <a:r>
              <a:rPr lang="ar-EG" sz="2800" b="1" dirty="0"/>
              <a:t> التسويق السياسي النزيه وحماية الديمقراطية</a:t>
            </a:r>
            <a:endParaRPr lang="en-US" sz="2800" b="1" dirty="0"/>
          </a:p>
        </p:txBody>
      </p:sp>
      <p:sp>
        <p:nvSpPr>
          <p:cNvPr id="4" name="Rectangle 3"/>
          <p:cNvSpPr/>
          <p:nvPr/>
        </p:nvSpPr>
        <p:spPr>
          <a:xfrm>
            <a:off x="4490113" y="2245058"/>
            <a:ext cx="5636526" cy="2646878"/>
          </a:xfrm>
          <a:prstGeom prst="rect">
            <a:avLst/>
          </a:prstGeom>
        </p:spPr>
        <p:txBody>
          <a:bodyPr wrap="square">
            <a:spAutoFit/>
          </a:bodyPr>
          <a:lstStyle/>
          <a:p>
            <a:pPr marL="285750" indent="-285750" algn="r" rtl="1">
              <a:buFont typeface="Wingdings" panose="05000000000000000000" pitchFamily="2" charset="2"/>
              <a:buChar char="v"/>
            </a:pPr>
            <a:r>
              <a:rPr lang="ar-EG" dirty="0"/>
              <a:t>الديمقراطية تقوم على حرية الاختيار، ولكن ما فائدة الحرية إذا كان المواطن </a:t>
            </a:r>
            <a:r>
              <a:rPr lang="ar-EG" b="1" dirty="0"/>
              <a:t>يُخدع قبل أن يختار</a:t>
            </a:r>
            <a:r>
              <a:rPr lang="ar-EG" dirty="0"/>
              <a:t>؟</a:t>
            </a:r>
            <a:endParaRPr lang="en-US" dirty="0"/>
          </a:p>
          <a:p>
            <a:pPr marL="285750" indent="-285750" algn="r" rtl="1">
              <a:buFont typeface="Wingdings" panose="05000000000000000000" pitchFamily="2" charset="2"/>
              <a:buChar char="v"/>
            </a:pPr>
            <a:endParaRPr lang="ar-EG" dirty="0"/>
          </a:p>
          <a:p>
            <a:pPr marL="285750" indent="-285750" algn="r" rtl="1">
              <a:buFont typeface="Wingdings" panose="05000000000000000000" pitchFamily="2" charset="2"/>
              <a:buChar char="v"/>
            </a:pPr>
            <a:r>
              <a:rPr lang="ar-EG" dirty="0"/>
              <a:t>بدون </a:t>
            </a:r>
            <a:r>
              <a:rPr lang="ar-EG" sz="2000" b="1" dirty="0">
                <a:highlight>
                  <a:srgbClr val="FFFF00"/>
                </a:highlight>
              </a:rPr>
              <a:t>قواعد أخلاقية، يمكن للتسويق السياسي أن يصبح أداة لتزييف الواق</a:t>
            </a:r>
            <a:r>
              <a:rPr lang="ar-EG" dirty="0"/>
              <a:t>ع، من خلال نشر الأخبار الكاذبة، وتضخيم الإنجازات، وتشويه الخصوم.</a:t>
            </a:r>
            <a:endParaRPr lang="en-US" dirty="0"/>
          </a:p>
          <a:p>
            <a:pPr marL="285750" indent="-285750" algn="r" rtl="1">
              <a:buFont typeface="Wingdings" panose="05000000000000000000" pitchFamily="2" charset="2"/>
              <a:buChar char="v"/>
            </a:pPr>
            <a:endParaRPr lang="ar-EG" dirty="0"/>
          </a:p>
          <a:p>
            <a:pPr marL="285750" indent="-285750" algn="r" rtl="1">
              <a:buFont typeface="Wingdings" panose="05000000000000000000" pitchFamily="2" charset="2"/>
              <a:buChar char="v"/>
            </a:pPr>
            <a:r>
              <a:rPr lang="ar-EG" dirty="0"/>
              <a:t>وهكذا تتحول الديمقراطية إلى مجرد "</a:t>
            </a:r>
            <a:r>
              <a:rPr lang="ar-EG" dirty="0">
                <a:solidFill>
                  <a:srgbClr val="FF0000"/>
                </a:solidFill>
              </a:rPr>
              <a:t>مسرحية انتخابية</a:t>
            </a:r>
            <a:r>
              <a:rPr lang="ar-EG" dirty="0"/>
              <a:t>" تُدار من خلف الكواليس بواسطة المال والإعلام.</a:t>
            </a:r>
          </a:p>
        </p:txBody>
      </p:sp>
      <p:pic>
        <p:nvPicPr>
          <p:cNvPr id="4098" name="Picture 2" descr="جيوش التضليل الاعلامي">
            <a:extLst>
              <a:ext uri="{FF2B5EF4-FFF2-40B4-BE49-F238E27FC236}">
                <a16:creationId xmlns="" xmlns:a16="http://schemas.microsoft.com/office/drawing/2014/main" id="{0D9892C4-EB35-8570-DEE5-69BAE29B2D8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4875" y="2984500"/>
            <a:ext cx="3680773" cy="292086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04622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AB417375-A0EF-BFCD-1059-785F41FDD874}"/>
              </a:ext>
            </a:extLst>
          </p:cNvPr>
          <p:cNvSpPr/>
          <p:nvPr/>
        </p:nvSpPr>
        <p:spPr>
          <a:xfrm>
            <a:off x="786966"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a:t>الديمقراطية تقوم على حرية الاختيار، ولكن ما فائدة الحرية إذا كان المواطن </a:t>
            </a:r>
            <a:r>
              <a:rPr lang="ar-EG" b="1"/>
              <a:t>يُخدع قبل أن يختار</a:t>
            </a:r>
            <a:r>
              <a:rPr lang="ar-EG"/>
              <a:t>؟</a:t>
            </a:r>
          </a:p>
          <a:p>
            <a:r>
              <a:rPr lang="ar-EG"/>
              <a:t>بدون قواعد أخلاقية، يمكن للتسويق السياسي أن يصبح أداة لتزييف الواقع، من خلال نشر الأخبار الكاذبة، وتضخيم الإنجازات، وتشويه الخصوم.</a:t>
            </a:r>
          </a:p>
          <a:p>
            <a:r>
              <a:rPr lang="ar-EG"/>
              <a:t>وهكذا تتحول الديمقراطية إلى مجرد "مسرحية انتخابية" تُدار من خلف الكواليس بواسطة المال والإعلام.</a:t>
            </a:r>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914400" y="1532634"/>
            <a:ext cx="8967844" cy="523220"/>
          </a:xfrm>
          <a:prstGeom prst="rect">
            <a:avLst/>
          </a:prstGeom>
          <a:noFill/>
        </p:spPr>
        <p:txBody>
          <a:bodyPr wrap="square" rtlCol="0">
            <a:spAutoFit/>
          </a:bodyPr>
          <a:lstStyle/>
          <a:p>
            <a:pPr algn="r" rtl="1"/>
            <a:r>
              <a:rPr lang="ar-EG" sz="2800" b="1" dirty="0"/>
              <a:t>1.</a:t>
            </a:r>
            <a:r>
              <a:rPr lang="ar-JO" sz="2800" b="1" dirty="0"/>
              <a:t>8</a:t>
            </a:r>
            <a:r>
              <a:rPr lang="ar-EG" sz="2800" b="1" dirty="0"/>
              <a:t> التسويق السياسي الأخلاقي وحماية الفئات الضعيفة من الاستغلال</a:t>
            </a:r>
            <a:endParaRPr lang="en-US" sz="2800" b="1" dirty="0"/>
          </a:p>
        </p:txBody>
      </p:sp>
      <p:sp>
        <p:nvSpPr>
          <p:cNvPr id="4" name="Rectangle 3"/>
          <p:cNvSpPr/>
          <p:nvPr/>
        </p:nvSpPr>
        <p:spPr>
          <a:xfrm>
            <a:off x="4053385" y="2378590"/>
            <a:ext cx="5370706" cy="2554545"/>
          </a:xfrm>
          <a:prstGeom prst="rect">
            <a:avLst/>
          </a:prstGeom>
        </p:spPr>
        <p:txBody>
          <a:bodyPr wrap="square">
            <a:spAutoFit/>
          </a:bodyPr>
          <a:lstStyle/>
          <a:p>
            <a:pPr marL="342900" indent="-342900" algn="r" rtl="1">
              <a:buFont typeface="Wingdings" panose="05000000000000000000" pitchFamily="2" charset="2"/>
              <a:buChar char="v"/>
            </a:pPr>
            <a:r>
              <a:rPr lang="ar-EG" sz="2000" dirty="0"/>
              <a:t>في كثير من الأحيان، تستهدف الحملات السياسية الشرائح الأضعف من المجتمع، مثل الفقراء، أو الأميين، أو كبار السن، </a:t>
            </a:r>
            <a:r>
              <a:rPr lang="ar-EG" sz="2000" dirty="0">
                <a:solidFill>
                  <a:srgbClr val="FF0000"/>
                </a:solidFill>
              </a:rPr>
              <a:t>مستخدمة أساليب التأثير العاطفي، أو استغلال الدين</a:t>
            </a:r>
            <a:r>
              <a:rPr lang="ar-EG" sz="2000" dirty="0"/>
              <a:t>، أو حتى شراء الأصوات.</a:t>
            </a:r>
            <a:endParaRPr lang="ar-JO" sz="2000" dirty="0"/>
          </a:p>
          <a:p>
            <a:pPr marL="342900" indent="-342900" algn="r" rtl="1">
              <a:buFont typeface="Wingdings" panose="05000000000000000000" pitchFamily="2" charset="2"/>
              <a:buChar char="v"/>
            </a:pPr>
            <a:endParaRPr lang="ar-EG" sz="2000" dirty="0"/>
          </a:p>
          <a:p>
            <a:pPr marL="342900" indent="-342900" algn="r" rtl="1">
              <a:buFont typeface="Wingdings" panose="05000000000000000000" pitchFamily="2" charset="2"/>
              <a:buChar char="v"/>
            </a:pPr>
            <a:r>
              <a:rPr lang="ar-EG" sz="2000" dirty="0"/>
              <a:t>هذا النوع من </a:t>
            </a:r>
            <a:r>
              <a:rPr lang="ar-EG" sz="2000" b="1" dirty="0">
                <a:highlight>
                  <a:srgbClr val="FFFF00"/>
                </a:highlight>
              </a:rPr>
              <a:t>الممارسات غير الأخلاقية</a:t>
            </a:r>
            <a:r>
              <a:rPr lang="ar-EG" sz="2000" dirty="0"/>
              <a:t> يخلق فجوة بين الطبقة السياسية والشعب، ويُضعف ثقة الناس بالعملية السياسية برمتها.</a:t>
            </a:r>
          </a:p>
        </p:txBody>
      </p:sp>
      <p:pic>
        <p:nvPicPr>
          <p:cNvPr id="6" name="Picture 5">
            <a:extLst>
              <a:ext uri="{FF2B5EF4-FFF2-40B4-BE49-F238E27FC236}">
                <a16:creationId xmlns="" xmlns:a16="http://schemas.microsoft.com/office/drawing/2014/main" id="{1F3CCB2D-3D57-7300-7041-DA3FB287C46A}"/>
              </a:ext>
            </a:extLst>
          </p:cNvPr>
          <p:cNvPicPr>
            <a:picLocks noChangeAspect="1"/>
          </p:cNvPicPr>
          <p:nvPr/>
        </p:nvPicPr>
        <p:blipFill>
          <a:blip r:embed="rId3">
            <a:extLst>
              <a:ext uri="{28A0092B-C50C-407E-A947-70E740481C1C}">
                <a14:useLocalDpi xmlns:a14="http://schemas.microsoft.com/office/drawing/2010/main" val="0"/>
              </a:ext>
            </a:extLst>
          </a:blip>
          <a:srcRect l="39881"/>
          <a:stretch>
            <a:fillRect/>
          </a:stretch>
        </p:blipFill>
        <p:spPr>
          <a:xfrm>
            <a:off x="2721993" y="2819363"/>
            <a:ext cx="1874421" cy="3223718"/>
          </a:xfrm>
          <a:prstGeom prst="rect">
            <a:avLst/>
          </a:prstGeom>
        </p:spPr>
      </p:pic>
      <p:pic>
        <p:nvPicPr>
          <p:cNvPr id="8" name="Picture 7">
            <a:extLst>
              <a:ext uri="{FF2B5EF4-FFF2-40B4-BE49-F238E27FC236}">
                <a16:creationId xmlns="" xmlns:a16="http://schemas.microsoft.com/office/drawing/2014/main" id="{84FBAC45-2C4D-0398-864D-15250D34F2B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545" y="3201682"/>
            <a:ext cx="2305141" cy="2776302"/>
          </a:xfrm>
          <a:prstGeom prst="rect">
            <a:avLst/>
          </a:prstGeom>
        </p:spPr>
      </p:pic>
    </p:spTree>
    <p:extLst>
      <p:ext uri="{BB962C8B-B14F-4D97-AF65-F5344CB8AC3E}">
        <p14:creationId xmlns:p14="http://schemas.microsoft.com/office/powerpoint/2010/main" val="2121338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557218" y="5038655"/>
            <a:ext cx="5091312" cy="523220"/>
          </a:xfrm>
          <a:prstGeom prst="rect">
            <a:avLst/>
          </a:prstGeom>
          <a:noFill/>
        </p:spPr>
        <p:txBody>
          <a:bodyPr wrap="square">
            <a:spAutoFit/>
          </a:bodyPr>
          <a:lstStyle/>
          <a:p>
            <a:pPr algn="r" rtl="1"/>
            <a:r>
              <a:rPr lang="ar-EG" sz="2800" b="1" dirty="0"/>
              <a:t>2. المبادئ الأخلاقية في التسويق السياسي</a:t>
            </a:r>
            <a:endParaRPr lang="en-US" sz="2800" b="1" dirty="0"/>
          </a:p>
        </p:txBody>
      </p:sp>
    </p:spTree>
    <p:extLst>
      <p:ext uri="{BB962C8B-B14F-4D97-AF65-F5344CB8AC3E}">
        <p14:creationId xmlns:p14="http://schemas.microsoft.com/office/powerpoint/2010/main" val="3908081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EA875B3-E9BC-6305-C09B-221610AFD1AA}"/>
              </a:ext>
            </a:extLst>
          </p:cNvPr>
          <p:cNvSpPr/>
          <p:nvPr/>
        </p:nvSpPr>
        <p:spPr>
          <a:xfrm>
            <a:off x="1080225"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ar-JO" i="1" dirty="0" smtClean="0">
              <a:solidFill>
                <a:schemeClr val="tx1"/>
              </a:solidFill>
              <a:latin typeface="Arial" panose="020B0604020202020204" pitchFamily="34" charset="0"/>
            </a:endParaRPr>
          </a:p>
          <a:p>
            <a:pPr algn="ctr"/>
            <a:endParaRPr lang="ar-JO" i="1" dirty="0" smtClean="0">
              <a:solidFill>
                <a:schemeClr val="tx1"/>
              </a:solidFill>
              <a:latin typeface="Arial" panose="020B0604020202020204" pitchFamily="34" charset="0"/>
            </a:endParaRPr>
          </a:p>
          <a:p>
            <a:pPr algn="ctr"/>
            <a:endParaRPr lang="ar-JO" i="1" dirty="0" smtClean="0">
              <a:solidFill>
                <a:schemeClr val="tx1"/>
              </a:solidFill>
              <a:latin typeface="Arial" panose="020B0604020202020204" pitchFamily="34" charset="0"/>
            </a:endParaRPr>
          </a:p>
          <a:p>
            <a:pPr algn="ctr"/>
            <a:r>
              <a:rPr lang="ar-SA" i="1" dirty="0" smtClean="0">
                <a:solidFill>
                  <a:schemeClr val="tx1"/>
                </a:solidFill>
                <a:latin typeface="Arial" panose="020B0604020202020204" pitchFamily="34" charset="0"/>
              </a:rPr>
              <a:t>مثال: تقديم أرقام وإحصاءات حقيقية، وتجنّب الوعود المستحيلة</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31236" y="1385425"/>
            <a:ext cx="8466655" cy="523220"/>
          </a:xfrm>
          <a:prstGeom prst="rect">
            <a:avLst/>
          </a:prstGeom>
          <a:noFill/>
        </p:spPr>
        <p:txBody>
          <a:bodyPr wrap="square" rtlCol="0">
            <a:spAutoFit/>
          </a:bodyPr>
          <a:lstStyle/>
          <a:p>
            <a:pPr lvl="0" algn="r" rtl="1"/>
            <a:r>
              <a:rPr lang="ar-JO" sz="2800" b="1" dirty="0">
                <a:latin typeface="+mj-lt"/>
              </a:rPr>
              <a:t>2</a:t>
            </a:r>
            <a:r>
              <a:rPr lang="ar-EG" sz="2800" b="1" dirty="0">
                <a:latin typeface="+mj-lt"/>
              </a:rPr>
              <a:t>.</a:t>
            </a:r>
            <a:r>
              <a:rPr lang="ar-JO" sz="2800" b="1" dirty="0">
                <a:latin typeface="+mj-lt"/>
              </a:rPr>
              <a:t>1</a:t>
            </a:r>
            <a:r>
              <a:rPr lang="ar-EG" sz="2800" b="1" dirty="0">
                <a:latin typeface="+mj-lt"/>
              </a:rPr>
              <a:t> </a:t>
            </a:r>
            <a:r>
              <a:rPr lang="ar-EG" sz="2800" b="1" dirty="0"/>
              <a:t>الصدق والشفافية</a:t>
            </a:r>
            <a:endParaRPr lang="en-US" sz="2800" b="1" dirty="0">
              <a:latin typeface="+mj-lt"/>
            </a:endParaRPr>
          </a:p>
        </p:txBody>
      </p:sp>
      <p:sp>
        <p:nvSpPr>
          <p:cNvPr id="9" name="Rectangle 8">
            <a:extLst>
              <a:ext uri="{FF2B5EF4-FFF2-40B4-BE49-F238E27FC236}">
                <a16:creationId xmlns="" xmlns:a16="http://schemas.microsoft.com/office/drawing/2014/main" id="{998B3877-7F2C-47E7-70D1-888B7B4C1AD1}"/>
              </a:ext>
            </a:extLst>
          </p:cNvPr>
          <p:cNvSpPr/>
          <p:nvPr/>
        </p:nvSpPr>
        <p:spPr>
          <a:xfrm>
            <a:off x="9404856" y="3512750"/>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323AD98-0260-41F3-BDA2-66AC9B9C6AC1}"/>
              </a:ext>
            </a:extLst>
          </p:cNvPr>
          <p:cNvSpPr/>
          <p:nvPr/>
        </p:nvSpPr>
        <p:spPr>
          <a:xfrm>
            <a:off x="2802727" y="3524424"/>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
          <p:cNvSpPr>
            <a:spLocks noChangeArrowheads="1"/>
          </p:cNvSpPr>
          <p:nvPr/>
        </p:nvSpPr>
        <p:spPr bwMode="auto">
          <a:xfrm>
            <a:off x="3563458" y="2307928"/>
            <a:ext cx="5335522" cy="21544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en-US" sz="20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lang="ar-JO" dirty="0"/>
              <a:t>ي</a:t>
            </a:r>
            <a:r>
              <a:rPr lang="ar-SA" dirty="0"/>
              <a:t>جب أن يُبنى التسويق السياسي على</a:t>
            </a:r>
            <a:r>
              <a:rPr lang="en-US" dirty="0"/>
              <a:t> </a:t>
            </a:r>
            <a:r>
              <a:rPr lang="ar-SA" dirty="0"/>
              <a:t>الحقيقة</a:t>
            </a:r>
            <a:r>
              <a:rPr lang="en-US" dirty="0"/>
              <a:t>، </a:t>
            </a:r>
            <a:r>
              <a:rPr lang="ar-SA" dirty="0"/>
              <a:t>لا على التضليل</a:t>
            </a:r>
            <a:r>
              <a:rPr lang="en-US" dirty="0"/>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lang="ar-SA" dirty="0"/>
              <a:t>يجب توضيح البرامج الانتخابية والوعود الواقعية بصدق</a:t>
            </a:r>
            <a:r>
              <a:rPr lang="en-US" dirty="0"/>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lang="ar-SA" dirty="0"/>
              <a:t>على المرشح أو الحزب توضيح مواقفه بوضوح وعدم إخفاء معلومات حساسة أو مهمة عن الجمهور</a:t>
            </a:r>
            <a:r>
              <a:rPr kumimoji="0" lang="ar-EG"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ar-EG" sz="20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ar-EG" sz="20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13" name="Picture 12"/>
          <p:cNvPicPr>
            <a:picLocks noChangeAspect="1"/>
          </p:cNvPicPr>
          <p:nvPr/>
        </p:nvPicPr>
        <p:blipFill>
          <a:blip r:embed="rId3"/>
          <a:stretch>
            <a:fillRect/>
          </a:stretch>
        </p:blipFill>
        <p:spPr>
          <a:xfrm>
            <a:off x="5343622" y="5074893"/>
            <a:ext cx="1203183" cy="968188"/>
          </a:xfrm>
          <a:prstGeom prst="rect">
            <a:avLst/>
          </a:prstGeom>
        </p:spPr>
      </p:pic>
      <p:sp>
        <p:nvSpPr>
          <p:cNvPr id="2" name="Rectangle 1"/>
          <p:cNvSpPr/>
          <p:nvPr/>
        </p:nvSpPr>
        <p:spPr>
          <a:xfrm>
            <a:off x="2222965" y="1839232"/>
            <a:ext cx="8137533" cy="646331"/>
          </a:xfrm>
          <a:prstGeom prst="rect">
            <a:avLst/>
          </a:prstGeom>
        </p:spPr>
        <p:txBody>
          <a:bodyPr wrap="square">
            <a:spAutoFit/>
          </a:bodyPr>
          <a:lstStyle/>
          <a:p>
            <a:pPr algn="r" rtl="1"/>
            <a:r>
              <a:rPr lang="ar-EG" dirty="0"/>
              <a:t>التسويق السياسي </a:t>
            </a:r>
            <a:r>
              <a:rPr lang="ar-EG" dirty="0">
                <a:solidFill>
                  <a:srgbClr val="FF0000"/>
                </a:solidFill>
              </a:rPr>
              <a:t>هو أداة رئيسية تستخدمها الأحزاب والسياسيون للتواصل مع الناخبين </a:t>
            </a:r>
            <a:r>
              <a:rPr lang="ar-EG" dirty="0"/>
              <a:t>والتأثير في قراراتهم. لكن نجاح هذا التسويق لا يعتمد فقط على جذب الانتباه، بل يجب أن يرتكز على </a:t>
            </a:r>
            <a:r>
              <a:rPr lang="ar-EG" b="1" dirty="0"/>
              <a:t>الحقيقة</a:t>
            </a:r>
            <a:r>
              <a:rPr lang="ar-EG" dirty="0"/>
              <a:t> </a:t>
            </a:r>
            <a:r>
              <a:rPr lang="ar-EG" dirty="0" smtClean="0"/>
              <a:t>والشفافية.</a:t>
            </a:r>
            <a:endParaRPr lang="en-MY" dirty="0"/>
          </a:p>
        </p:txBody>
      </p:sp>
    </p:spTree>
    <p:extLst>
      <p:ext uri="{BB962C8B-B14F-4D97-AF65-F5344CB8AC3E}">
        <p14:creationId xmlns:p14="http://schemas.microsoft.com/office/powerpoint/2010/main" val="34577220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EA875B3-E9BC-6305-C09B-221610AFD1AA}"/>
              </a:ext>
            </a:extLst>
          </p:cNvPr>
          <p:cNvSpPr/>
          <p:nvPr/>
        </p:nvSpPr>
        <p:spPr>
          <a:xfrm>
            <a:off x="1080225"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التسويق السياسي الناجح لا يعتمد فقط على الترويج للمرشح أو البرنامج، بل يتطلب أيضًا احترام المنافسين السياسيين. </a:t>
            </a:r>
            <a:r>
              <a:rPr lang="ar-EG" b="1"/>
              <a:t>عدم التشهير بالخصوم</a:t>
            </a:r>
            <a:r>
              <a:rPr lang="ar-EG"/>
              <a:t> يعني الامتناع عن نشر الإشاعات الكاذبة أو الهجمات الشخصية التي قد تضر بسمعة الآخرين.</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583417" y="1346542"/>
            <a:ext cx="8466655" cy="523220"/>
          </a:xfrm>
          <a:prstGeom prst="rect">
            <a:avLst/>
          </a:prstGeom>
          <a:noFill/>
        </p:spPr>
        <p:txBody>
          <a:bodyPr wrap="square" rtlCol="0">
            <a:spAutoFit/>
          </a:bodyPr>
          <a:lstStyle/>
          <a:p>
            <a:pPr algn="r"/>
            <a:r>
              <a:rPr lang="ar-JO" sz="2800" b="1" dirty="0">
                <a:latin typeface="+mj-lt"/>
              </a:rPr>
              <a:t>2</a:t>
            </a:r>
            <a:r>
              <a:rPr lang="ar-EG" sz="2800" b="1" dirty="0">
                <a:latin typeface="+mj-lt"/>
              </a:rPr>
              <a:t>.</a:t>
            </a:r>
            <a:r>
              <a:rPr lang="ar-JO" sz="2800" b="1" dirty="0">
                <a:latin typeface="+mj-lt"/>
              </a:rPr>
              <a:t>2</a:t>
            </a:r>
            <a:r>
              <a:rPr lang="ar-EG" sz="2800" b="1" dirty="0">
                <a:latin typeface="+mj-lt"/>
              </a:rPr>
              <a:t> </a:t>
            </a:r>
            <a:r>
              <a:rPr lang="ar-EG" sz="2800" b="1" dirty="0"/>
              <a:t>عدم التشهير </a:t>
            </a:r>
            <a:r>
              <a:rPr lang="ar-EG" sz="2800" b="1" dirty="0" smtClean="0"/>
              <a:t>بالخصوم السياسين </a:t>
            </a:r>
            <a:endParaRPr lang="ar-EG" sz="2800" b="1" dirty="0"/>
          </a:p>
        </p:txBody>
      </p:sp>
      <p:sp>
        <p:nvSpPr>
          <p:cNvPr id="9" name="Rectangle 8">
            <a:extLst>
              <a:ext uri="{FF2B5EF4-FFF2-40B4-BE49-F238E27FC236}">
                <a16:creationId xmlns="" xmlns:a16="http://schemas.microsoft.com/office/drawing/2014/main" id="{998B3877-7F2C-47E7-70D1-888B7B4C1AD1}"/>
              </a:ext>
            </a:extLst>
          </p:cNvPr>
          <p:cNvSpPr/>
          <p:nvPr/>
        </p:nvSpPr>
        <p:spPr>
          <a:xfrm>
            <a:off x="9404856" y="3512750"/>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323AD98-0260-41F3-BDA2-66AC9B9C6AC1}"/>
              </a:ext>
            </a:extLst>
          </p:cNvPr>
          <p:cNvSpPr/>
          <p:nvPr/>
        </p:nvSpPr>
        <p:spPr>
          <a:xfrm>
            <a:off x="2802727" y="3524424"/>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a:spLocks noChangeArrowheads="1"/>
          </p:cNvSpPr>
          <p:nvPr/>
        </p:nvSpPr>
        <p:spPr bwMode="auto">
          <a:xfrm>
            <a:off x="2942100" y="3105273"/>
            <a:ext cx="6284974" cy="1554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التنافس السياسي يجب أن يكون قائمًا على</a:t>
            </a:r>
            <a:r>
              <a:rPr kumimoji="0" lang="en-US"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19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البرامج والأفكار</a:t>
            </a:r>
            <a:r>
              <a:rPr kumimoji="0" lang="en-US" sz="1900" b="0" i="0" u="none" strike="noStrike" cap="none" normalizeH="0" baseline="0" dirty="0">
                <a:ln>
                  <a:noFill/>
                </a:ln>
                <a:solidFill>
                  <a:schemeClr val="tx1"/>
                </a:solidFill>
                <a:effectLst/>
                <a:latin typeface="Arial" panose="020B0604020202020204" pitchFamily="34" charset="0"/>
              </a:rPr>
              <a:t>، </a:t>
            </a:r>
            <a:r>
              <a:rPr kumimoji="0" lang="ar-SA"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لا على الهجوم الشخصي</a:t>
            </a:r>
            <a:r>
              <a:rPr kumimoji="0" lang="en-US" sz="1900" b="0" i="0" u="none" strike="noStrike" cap="none" normalizeH="0" baseline="0" dirty="0">
                <a:ln>
                  <a:noFill/>
                </a:ln>
                <a:solidFill>
                  <a:schemeClr val="tx1"/>
                </a:solidFill>
                <a:effectLst/>
                <a:latin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نشر الشائعات، أو تسريب فضائح غير مثبتة، أو تشويه صورة المنافسين يُعد خرقًا واضحًا للأخلاق</a:t>
            </a:r>
            <a:endParaRPr kumimoji="0" lang="ar-EG" sz="19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Wingdings" panose="05000000000000000000" pitchFamily="2" charset="2"/>
              <a:buChar char="v"/>
            </a:pPr>
            <a:r>
              <a:rPr lang="ar-EG" sz="1900" dirty="0"/>
              <a:t>التركيز على نقاط القوة الذاتية أفضل من مهاجمة الآخرين.</a:t>
            </a:r>
            <a:r>
              <a:rPr kumimoji="0" lang="en-US" sz="19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900" b="0" i="0" u="none" strike="noStrike" cap="none" normalizeH="0" baseline="0" dirty="0">
              <a:ln>
                <a:noFill/>
              </a:ln>
              <a:solidFill>
                <a:schemeClr val="tx1"/>
              </a:solidFill>
              <a:effectLst/>
              <a:latin typeface="Arial" panose="020B0604020202020204" pitchFamily="34" charset="0"/>
            </a:endParaRPr>
          </a:p>
        </p:txBody>
      </p:sp>
      <p:pic>
        <p:nvPicPr>
          <p:cNvPr id="8" name="Picture 7"/>
          <p:cNvPicPr>
            <a:picLocks noChangeAspect="1"/>
          </p:cNvPicPr>
          <p:nvPr/>
        </p:nvPicPr>
        <p:blipFill>
          <a:blip r:embed="rId3"/>
          <a:stretch>
            <a:fillRect/>
          </a:stretch>
        </p:blipFill>
        <p:spPr>
          <a:xfrm>
            <a:off x="4477437" y="4644463"/>
            <a:ext cx="2678617" cy="1314196"/>
          </a:xfrm>
          <a:prstGeom prst="rect">
            <a:avLst/>
          </a:prstGeom>
        </p:spPr>
      </p:pic>
      <p:sp>
        <p:nvSpPr>
          <p:cNvPr id="4" name="Rectangle 3"/>
          <p:cNvSpPr/>
          <p:nvPr/>
        </p:nvSpPr>
        <p:spPr>
          <a:xfrm>
            <a:off x="2293663" y="1930243"/>
            <a:ext cx="7581847" cy="923330"/>
          </a:xfrm>
          <a:prstGeom prst="rect">
            <a:avLst/>
          </a:prstGeom>
        </p:spPr>
        <p:txBody>
          <a:bodyPr wrap="square">
            <a:spAutoFit/>
          </a:bodyPr>
          <a:lstStyle/>
          <a:p>
            <a:pPr marL="285750" indent="-285750" algn="r" rtl="1">
              <a:buFont typeface="Arial" panose="020B0604020202020204" pitchFamily="34" charset="0"/>
              <a:buChar char="•"/>
            </a:pPr>
            <a:r>
              <a:rPr lang="ar-EG" dirty="0"/>
              <a:t>التسويق السياسي الناجح لا يعتمد فقط على الترويج للمرشح أو البرنامج، </a:t>
            </a:r>
            <a:r>
              <a:rPr lang="ar-EG" u="sng" dirty="0">
                <a:solidFill>
                  <a:srgbClr val="FF0000"/>
                </a:solidFill>
              </a:rPr>
              <a:t>بل يتطلب أيضًا احترام المنافسين السياسيين</a:t>
            </a:r>
            <a:r>
              <a:rPr lang="ar-EG" dirty="0"/>
              <a:t>. </a:t>
            </a:r>
            <a:r>
              <a:rPr lang="ar-EG" b="1" dirty="0"/>
              <a:t>عدم التشهير بالخصوم</a:t>
            </a:r>
            <a:r>
              <a:rPr lang="ar-EG" dirty="0"/>
              <a:t> يعني الامتناع عن نشر الإشاعات الكاذبة أو الهجمات الشخصية التي قد تضر بسمعة الآخرين.</a:t>
            </a:r>
            <a:endParaRPr lang="en-MY" dirty="0"/>
          </a:p>
        </p:txBody>
      </p:sp>
    </p:spTree>
    <p:extLst>
      <p:ext uri="{BB962C8B-B14F-4D97-AF65-F5344CB8AC3E}">
        <p14:creationId xmlns:p14="http://schemas.microsoft.com/office/powerpoint/2010/main" val="19827827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EA875B3-E9BC-6305-C09B-221610AFD1AA}"/>
              </a:ext>
            </a:extLst>
          </p:cNvPr>
          <p:cNvSpPr/>
          <p:nvPr/>
        </p:nvSpPr>
        <p:spPr>
          <a:xfrm>
            <a:off x="916452" y="1366843"/>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 منصة فيسبوك اعترفت بأن بيانات نحو 87 مليون مستخدم قد تكون سربت إلى شركة الأبحاث، كامبريدج أناليتيكا. و"كامبريدج أناليتيكا" شركة استشارية سياسية، استخدمت -وفق وسائل إعلام غربية- طرقا غير أخلاقية في دعم مرشحين سياسيين، والترويج لأخبار كاذبة أثناء الحملات الانتخابية</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31240" y="1713984"/>
            <a:ext cx="8466655" cy="523220"/>
          </a:xfrm>
          <a:prstGeom prst="rect">
            <a:avLst/>
          </a:prstGeom>
          <a:noFill/>
        </p:spPr>
        <p:txBody>
          <a:bodyPr wrap="square" rtlCol="0">
            <a:spAutoFit/>
          </a:bodyPr>
          <a:lstStyle/>
          <a:p>
            <a:pPr algn="r"/>
            <a:r>
              <a:rPr lang="ar-JO" sz="2800" b="1" dirty="0">
                <a:latin typeface="+mj-lt"/>
              </a:rPr>
              <a:t>2</a:t>
            </a:r>
            <a:r>
              <a:rPr lang="ar-EG" sz="2800" b="1" dirty="0">
                <a:latin typeface="+mj-lt"/>
              </a:rPr>
              <a:t>.</a:t>
            </a:r>
            <a:r>
              <a:rPr lang="ar-JO" sz="2800" b="1" dirty="0">
                <a:latin typeface="+mj-lt"/>
              </a:rPr>
              <a:t>3</a:t>
            </a:r>
            <a:r>
              <a:rPr lang="ar-EG" sz="2800" b="1" dirty="0">
                <a:latin typeface="+mj-lt"/>
              </a:rPr>
              <a:t> </a:t>
            </a:r>
            <a:r>
              <a:rPr lang="ar-EG" sz="2800" b="1" dirty="0"/>
              <a:t>احترام الخصوصية</a:t>
            </a:r>
          </a:p>
        </p:txBody>
      </p:sp>
      <p:sp>
        <p:nvSpPr>
          <p:cNvPr id="9" name="Rectangle 8">
            <a:extLst>
              <a:ext uri="{FF2B5EF4-FFF2-40B4-BE49-F238E27FC236}">
                <a16:creationId xmlns="" xmlns:a16="http://schemas.microsoft.com/office/drawing/2014/main" id="{998B3877-7F2C-47E7-70D1-888B7B4C1AD1}"/>
              </a:ext>
            </a:extLst>
          </p:cNvPr>
          <p:cNvSpPr/>
          <p:nvPr/>
        </p:nvSpPr>
        <p:spPr>
          <a:xfrm>
            <a:off x="9095100" y="339339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323AD98-0260-41F3-BDA2-66AC9B9C6AC1}"/>
              </a:ext>
            </a:extLst>
          </p:cNvPr>
          <p:cNvSpPr/>
          <p:nvPr/>
        </p:nvSpPr>
        <p:spPr>
          <a:xfrm>
            <a:off x="3342589" y="3312612"/>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a:spLocks noChangeArrowheads="1"/>
          </p:cNvSpPr>
          <p:nvPr/>
        </p:nvSpPr>
        <p:spPr bwMode="auto">
          <a:xfrm>
            <a:off x="3689470" y="3312695"/>
            <a:ext cx="473450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342900" lvl="0" indent="-342900" algn="r" rtl="1" eaLnBrk="0" fontAlgn="base" hangingPunct="0">
              <a:spcBef>
                <a:spcPct val="0"/>
              </a:spcBef>
              <a:spcAft>
                <a:spcPct val="0"/>
              </a:spcAft>
              <a:buFont typeface="Arial" panose="020B0604020202020204" pitchFamily="34" charset="0"/>
              <a:buChar char="•"/>
            </a:pPr>
            <a:r>
              <a:rPr lang="ar-EG" sz="2000" b="1" dirty="0">
                <a:highlight>
                  <a:srgbClr val="FFFF00"/>
                </a:highlight>
              </a:rPr>
              <a:t>مثل ما حدث في فضيحة</a:t>
            </a:r>
            <a:r>
              <a:rPr lang="ar-EG" dirty="0"/>
              <a:t> </a:t>
            </a:r>
            <a:r>
              <a:rPr lang="ar-JO" dirty="0"/>
              <a:t>"</a:t>
            </a:r>
            <a:r>
              <a:rPr lang="en-MY" dirty="0"/>
              <a:t> Cambridge Analytica </a:t>
            </a:r>
            <a:r>
              <a:rPr lang="ar-JO" dirty="0"/>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1"/>
          <p:cNvSpPr>
            <a:spLocks noChangeArrowheads="1"/>
          </p:cNvSpPr>
          <p:nvPr/>
        </p:nvSpPr>
        <p:spPr bwMode="auto">
          <a:xfrm>
            <a:off x="2802727" y="2259090"/>
            <a:ext cx="6578295"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لا يجوز استخدام بيانات المواطنين الشخصية دون إذن صريح</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يجب حماية بيانات الناخبين من التسريب أو الاستخدام في حملات خفية تستهدفهم دون علمهم</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6" name="AutoShape 3" descr="‫حق المساواة‬‎"/>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MY"/>
          </a:p>
        </p:txBody>
      </p:sp>
      <p:pic>
        <p:nvPicPr>
          <p:cNvPr id="10" name="Picture 9"/>
          <p:cNvPicPr>
            <a:picLocks noChangeAspect="1"/>
          </p:cNvPicPr>
          <p:nvPr/>
        </p:nvPicPr>
        <p:blipFill>
          <a:blip r:embed="rId3"/>
          <a:stretch>
            <a:fillRect/>
          </a:stretch>
        </p:blipFill>
        <p:spPr>
          <a:xfrm>
            <a:off x="1052036" y="4387343"/>
            <a:ext cx="2066620" cy="1600200"/>
          </a:xfrm>
          <a:prstGeom prst="rect">
            <a:avLst/>
          </a:prstGeom>
        </p:spPr>
      </p:pic>
      <p:sp>
        <p:nvSpPr>
          <p:cNvPr id="12" name="Rectangle 11"/>
          <p:cNvSpPr/>
          <p:nvPr/>
        </p:nvSpPr>
        <p:spPr>
          <a:xfrm>
            <a:off x="3673398" y="4248203"/>
            <a:ext cx="5236671" cy="1477328"/>
          </a:xfrm>
          <a:prstGeom prst="rect">
            <a:avLst/>
          </a:prstGeom>
        </p:spPr>
        <p:txBody>
          <a:bodyPr wrap="square">
            <a:spAutoFit/>
          </a:bodyPr>
          <a:lstStyle/>
          <a:p>
            <a:pPr algn="r"/>
            <a:r>
              <a:rPr lang="ar-EG" dirty="0">
                <a:solidFill>
                  <a:srgbClr val="1F1F1F"/>
                </a:solidFill>
                <a:latin typeface="Google Sans"/>
              </a:rPr>
              <a:t> </a:t>
            </a:r>
            <a:r>
              <a:rPr lang="ar-EG" b="1" dirty="0">
                <a:solidFill>
                  <a:srgbClr val="040C28"/>
                </a:solidFill>
                <a:latin typeface="Google Sans"/>
              </a:rPr>
              <a:t>منصة فيسبوك </a:t>
            </a:r>
            <a:r>
              <a:rPr lang="ar-EG" dirty="0">
                <a:solidFill>
                  <a:srgbClr val="040C28"/>
                </a:solidFill>
                <a:latin typeface="Google Sans"/>
              </a:rPr>
              <a:t>اعترفت بأن بيانات نحو 87 مليون مستخدم قد تكون سربت إلى شركة الأبحاث</a:t>
            </a:r>
            <a:r>
              <a:rPr lang="ar-EG" dirty="0">
                <a:solidFill>
                  <a:srgbClr val="FF0000"/>
                </a:solidFill>
                <a:latin typeface="Google Sans"/>
              </a:rPr>
              <a:t>، كامبريدج أناليتيكا</a:t>
            </a:r>
            <a:r>
              <a:rPr lang="ar-EG" dirty="0">
                <a:solidFill>
                  <a:srgbClr val="1F1F1F"/>
                </a:solidFill>
                <a:latin typeface="Google Sans"/>
              </a:rPr>
              <a:t>. و"كامبريدج أناليتيكا" شركة استشارية سياسية، است</a:t>
            </a:r>
            <a:r>
              <a:rPr lang="ar-EG" b="1" u="sng" dirty="0">
                <a:solidFill>
                  <a:srgbClr val="1F1F1F"/>
                </a:solidFill>
                <a:latin typeface="Google Sans"/>
              </a:rPr>
              <a:t>خدمت -وفق وسائل إعلام غربية- طرقا غير أخلاقية في دعم مرشحين سياسيين</a:t>
            </a:r>
            <a:r>
              <a:rPr lang="ar-EG" dirty="0">
                <a:solidFill>
                  <a:srgbClr val="1F1F1F"/>
                </a:solidFill>
                <a:latin typeface="Google Sans"/>
              </a:rPr>
              <a:t>، والترويج لأخبار كاذبة أثناء الحملات الانتخابية</a:t>
            </a:r>
            <a:endParaRPr lang="en-MY" dirty="0"/>
          </a:p>
        </p:txBody>
      </p:sp>
    </p:spTree>
    <p:extLst>
      <p:ext uri="{BB962C8B-B14F-4D97-AF65-F5344CB8AC3E}">
        <p14:creationId xmlns:p14="http://schemas.microsoft.com/office/powerpoint/2010/main" val="21409391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EA875B3-E9BC-6305-C09B-221610AFD1AA}"/>
              </a:ext>
            </a:extLst>
          </p:cNvPr>
          <p:cNvSpPr/>
          <p:nvPr/>
        </p:nvSpPr>
        <p:spPr>
          <a:xfrm>
            <a:off x="1080225"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المساواة وتكافؤ الفرص من المبادئ الأساسية التي يجب أن تحكم التسويق السياسي. يعني ذلك أن جميع المرشحين والأحزاب يجب أن يتاح لهم فرص متساوية في الوصول إلى الجمهور وعرض برامجهم بدون تمييز أو تحيز.</a:t>
            </a: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31240" y="1713984"/>
            <a:ext cx="8466655" cy="523220"/>
          </a:xfrm>
          <a:prstGeom prst="rect">
            <a:avLst/>
          </a:prstGeom>
          <a:noFill/>
        </p:spPr>
        <p:txBody>
          <a:bodyPr wrap="square" rtlCol="0">
            <a:spAutoFit/>
          </a:bodyPr>
          <a:lstStyle/>
          <a:p>
            <a:pPr algn="r"/>
            <a:r>
              <a:rPr lang="ar-JO" sz="2800" b="1" dirty="0">
                <a:latin typeface="+mj-lt"/>
              </a:rPr>
              <a:t>2</a:t>
            </a:r>
            <a:r>
              <a:rPr lang="ar-EG" sz="2800" b="1" dirty="0">
                <a:latin typeface="+mj-lt"/>
              </a:rPr>
              <a:t>.</a:t>
            </a:r>
            <a:r>
              <a:rPr lang="ar-JO" sz="2800" b="1" dirty="0">
                <a:latin typeface="+mj-lt"/>
              </a:rPr>
              <a:t>4</a:t>
            </a:r>
            <a:r>
              <a:rPr lang="ar-EG" sz="2800" b="1" dirty="0">
                <a:latin typeface="+mj-lt"/>
              </a:rPr>
              <a:t> </a:t>
            </a:r>
            <a:r>
              <a:rPr lang="ar-EG" sz="2800" b="1" dirty="0"/>
              <a:t>المساواة وتكافؤ الفرص</a:t>
            </a:r>
          </a:p>
        </p:txBody>
      </p:sp>
      <p:sp>
        <p:nvSpPr>
          <p:cNvPr id="9" name="Rectangle 8">
            <a:extLst>
              <a:ext uri="{FF2B5EF4-FFF2-40B4-BE49-F238E27FC236}">
                <a16:creationId xmlns="" xmlns:a16="http://schemas.microsoft.com/office/drawing/2014/main" id="{998B3877-7F2C-47E7-70D1-888B7B4C1AD1}"/>
              </a:ext>
            </a:extLst>
          </p:cNvPr>
          <p:cNvSpPr/>
          <p:nvPr/>
        </p:nvSpPr>
        <p:spPr>
          <a:xfrm>
            <a:off x="9404856" y="3512750"/>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323AD98-0260-41F3-BDA2-66AC9B9C6AC1}"/>
              </a:ext>
            </a:extLst>
          </p:cNvPr>
          <p:cNvSpPr/>
          <p:nvPr/>
        </p:nvSpPr>
        <p:spPr>
          <a:xfrm>
            <a:off x="2802727" y="3524424"/>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1"/>
          <p:cNvSpPr>
            <a:spLocks noChangeArrowheads="1"/>
          </p:cNvSpPr>
          <p:nvPr/>
        </p:nvSpPr>
        <p:spPr bwMode="auto">
          <a:xfrm>
            <a:off x="2802727" y="3347739"/>
            <a:ext cx="639387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يجب أن تتاح الفرصة لجميع المرشحين للوصول إلى الناخبين بعدالة، خاصة في وسائل الإعلام</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سيطرة حزب معين على الإعلام أو المال السياسي تُخلّ بتوازن العملية الديمقراطية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5122" name="Picture 2" descr="المساواة اشكالات المفهوم واحتمالاته - ايزايا برلين / ترجمة: توفيق السيف •  مجلة حكمة">
            <a:extLst>
              <a:ext uri="{FF2B5EF4-FFF2-40B4-BE49-F238E27FC236}">
                <a16:creationId xmlns="" xmlns:a16="http://schemas.microsoft.com/office/drawing/2014/main" id="{1C2E38F8-B4AE-3E0A-DECA-2FFBE830DE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19001" y="4335043"/>
            <a:ext cx="2761321" cy="164294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631240" y="2199018"/>
            <a:ext cx="8466656" cy="1015663"/>
          </a:xfrm>
          <a:prstGeom prst="rect">
            <a:avLst/>
          </a:prstGeom>
        </p:spPr>
        <p:txBody>
          <a:bodyPr wrap="square">
            <a:spAutoFit/>
          </a:bodyPr>
          <a:lstStyle/>
          <a:p>
            <a:pPr algn="r"/>
            <a:r>
              <a:rPr lang="ar-EG" sz="2000" dirty="0"/>
              <a:t>المساواة وتكافؤ الفرص من </a:t>
            </a:r>
            <a:r>
              <a:rPr lang="ar-EG" sz="2000" b="1" dirty="0">
                <a:solidFill>
                  <a:srgbClr val="FF0000"/>
                </a:solidFill>
              </a:rPr>
              <a:t>المبادئ الأساسية التي يجب أن تحكم التسويق السياسي</a:t>
            </a:r>
            <a:r>
              <a:rPr lang="ar-EG" sz="2000" dirty="0"/>
              <a:t>. يعني ذلك أن جميع المرشحين والأحزاب يجب أن يتاح لهم </a:t>
            </a:r>
            <a:r>
              <a:rPr lang="ar-EG" sz="2000" u="sng" dirty="0"/>
              <a:t>فرص متساوية في الوصول إلى الجمهور </a:t>
            </a:r>
            <a:r>
              <a:rPr lang="ar-EG" sz="2000" dirty="0"/>
              <a:t>وعرض برامجهم بدون تمييز أو تحيز.</a:t>
            </a:r>
            <a:endParaRPr lang="en-MY" sz="2000" dirty="0"/>
          </a:p>
        </p:txBody>
      </p:sp>
    </p:spTree>
    <p:extLst>
      <p:ext uri="{BB962C8B-B14F-4D97-AF65-F5344CB8AC3E}">
        <p14:creationId xmlns:p14="http://schemas.microsoft.com/office/powerpoint/2010/main" val="4429858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1AC01-3F01-6B4E-3A1E-0C78378F9F0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A9E04FD-E05A-859B-2533-628DE37620C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F7B9F24A-8825-1080-8287-F89FAF1128B4}"/>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EA875B3-E9BC-6305-C09B-221610AFD1AA}"/>
              </a:ext>
            </a:extLst>
          </p:cNvPr>
          <p:cNvSpPr/>
          <p:nvPr/>
        </p:nvSpPr>
        <p:spPr>
          <a:xfrm>
            <a:off x="1080225" y="12860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0AF0AC4-534F-2E43-528C-998923ACE04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00E2BE0-CE63-3731-1C6A-A94D25146899}"/>
              </a:ext>
            </a:extLst>
          </p:cNvPr>
          <p:cNvSpPr txBox="1"/>
          <p:nvPr/>
        </p:nvSpPr>
        <p:spPr>
          <a:xfrm>
            <a:off x="1631238" y="1495743"/>
            <a:ext cx="8466655" cy="523220"/>
          </a:xfrm>
          <a:prstGeom prst="rect">
            <a:avLst/>
          </a:prstGeom>
          <a:noFill/>
        </p:spPr>
        <p:txBody>
          <a:bodyPr wrap="square" rtlCol="0">
            <a:spAutoFit/>
          </a:bodyPr>
          <a:lstStyle/>
          <a:p>
            <a:pPr algn="r"/>
            <a:r>
              <a:rPr lang="ar-JO" sz="2800" b="1" dirty="0">
                <a:latin typeface="+mj-lt"/>
              </a:rPr>
              <a:t>2</a:t>
            </a:r>
            <a:r>
              <a:rPr lang="ar-EG" sz="2800" b="1" dirty="0">
                <a:latin typeface="+mj-lt"/>
              </a:rPr>
              <a:t>.</a:t>
            </a:r>
            <a:r>
              <a:rPr lang="ar-JO" sz="2800" b="1" dirty="0">
                <a:latin typeface="+mj-lt"/>
              </a:rPr>
              <a:t>5</a:t>
            </a:r>
            <a:r>
              <a:rPr lang="ar-EG" sz="2800" b="1" dirty="0">
                <a:latin typeface="+mj-lt"/>
              </a:rPr>
              <a:t> </a:t>
            </a:r>
            <a:r>
              <a:rPr lang="ar-EG" sz="2800" b="1" dirty="0"/>
              <a:t>الابتعاد عن خطاب الكراهية</a:t>
            </a:r>
          </a:p>
        </p:txBody>
      </p:sp>
      <p:sp>
        <p:nvSpPr>
          <p:cNvPr id="9" name="Rectangle 8">
            <a:extLst>
              <a:ext uri="{FF2B5EF4-FFF2-40B4-BE49-F238E27FC236}">
                <a16:creationId xmlns="" xmlns:a16="http://schemas.microsoft.com/office/drawing/2014/main" id="{998B3877-7F2C-47E7-70D1-888B7B4C1AD1}"/>
              </a:ext>
            </a:extLst>
          </p:cNvPr>
          <p:cNvSpPr/>
          <p:nvPr/>
        </p:nvSpPr>
        <p:spPr>
          <a:xfrm>
            <a:off x="9404856" y="3512750"/>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323AD98-0260-41F3-BDA2-66AC9B9C6AC1}"/>
              </a:ext>
            </a:extLst>
          </p:cNvPr>
          <p:cNvSpPr/>
          <p:nvPr/>
        </p:nvSpPr>
        <p:spPr>
          <a:xfrm>
            <a:off x="2802727" y="3524424"/>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a:spLocks noChangeArrowheads="1"/>
          </p:cNvSpPr>
          <p:nvPr/>
        </p:nvSpPr>
        <p:spPr bwMode="auto">
          <a:xfrm>
            <a:off x="2802727" y="3231354"/>
            <a:ext cx="636434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لا يجوز استخدام لغة تحريضية ضد فئات معينة بناءً على الدين، العرق، الجنس، أو الانتماء السياسي</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التسويق السياسي يجب أن يدعو إلى</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lang="ar-SA" sz="2000" b="1" dirty="0">
                <a:highlight>
                  <a:srgbClr val="FFFF00"/>
                </a:highlight>
              </a:rPr>
              <a:t>الوحدة والتعايش</a:t>
            </a:r>
            <a:r>
              <a:rPr lang="en-US" sz="2000" b="1" dirty="0">
                <a:highlight>
                  <a:srgbClr val="FFFF00"/>
                </a:highlight>
              </a:rPr>
              <a:t>، </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لا إلى الفرقة والعداء</a:t>
            </a:r>
            <a:r>
              <a:rPr kumimoji="0" lang="en-US" sz="1800" b="0" i="0" u="none" strike="noStrike" cap="none" normalizeH="0" baseline="0" dirty="0">
                <a:ln>
                  <a:noFill/>
                </a:ln>
                <a:solidFill>
                  <a:schemeClr val="tx1"/>
                </a:solidFill>
                <a:effectLst/>
                <a:latin typeface="Arial" panose="020B0604020202020204" pitchFamily="34" charset="0"/>
              </a:rPr>
              <a:t>.</a:t>
            </a:r>
          </a:p>
        </p:txBody>
      </p:sp>
      <p:pic>
        <p:nvPicPr>
          <p:cNvPr id="14338" name="Picture 2" descr="Article-Preview">
            <a:extLst>
              <a:ext uri="{FF2B5EF4-FFF2-40B4-BE49-F238E27FC236}">
                <a16:creationId xmlns="" xmlns:a16="http://schemas.microsoft.com/office/drawing/2014/main" id="{427B28B5-0854-7E5F-5B58-4BFBF9760F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200843" y="4555182"/>
            <a:ext cx="2805387" cy="1373717"/>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2156346" y="2081200"/>
            <a:ext cx="7820167" cy="707886"/>
          </a:xfrm>
          <a:prstGeom prst="rect">
            <a:avLst/>
          </a:prstGeom>
        </p:spPr>
        <p:txBody>
          <a:bodyPr wrap="square">
            <a:spAutoFit/>
          </a:bodyPr>
          <a:lstStyle/>
          <a:p>
            <a:pPr algn="r"/>
            <a:r>
              <a:rPr lang="ar-EG" sz="2000" dirty="0"/>
              <a:t>خطاب الكراهية يُعتبر من </a:t>
            </a:r>
            <a:r>
              <a:rPr lang="ar-EG" sz="2000" dirty="0">
                <a:solidFill>
                  <a:srgbClr val="FF0000"/>
                </a:solidFill>
              </a:rPr>
              <a:t>أخطر الأساليب التي قد يستخدمها بعض السياسيين </a:t>
            </a:r>
            <a:r>
              <a:rPr lang="ar-EG" sz="2000" dirty="0"/>
              <a:t>لكسب الدعم، لكنه يضر بالمجتمع ويقوّض الوحدة الوطنية</a:t>
            </a:r>
            <a:r>
              <a:rPr lang="ar-EG" dirty="0"/>
              <a:t>.</a:t>
            </a:r>
            <a:endParaRPr lang="en-MY" dirty="0"/>
          </a:p>
        </p:txBody>
      </p:sp>
    </p:spTree>
    <p:extLst>
      <p:ext uri="{BB962C8B-B14F-4D97-AF65-F5344CB8AC3E}">
        <p14:creationId xmlns:p14="http://schemas.microsoft.com/office/powerpoint/2010/main" val="480707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CD632365-002C-42A8-352D-93F3A08FFF0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2331303" y="1433114"/>
            <a:ext cx="7754956" cy="523220"/>
          </a:xfrm>
          <a:prstGeom prst="rect">
            <a:avLst/>
          </a:prstGeom>
          <a:noFill/>
        </p:spPr>
        <p:txBody>
          <a:bodyPr wrap="square" rtlCol="0">
            <a:spAutoFit/>
          </a:bodyPr>
          <a:lstStyle/>
          <a:p>
            <a:pPr lvl="0" algn="r" rtl="1"/>
            <a:r>
              <a:rPr lang="ar-EG" sz="2800" b="1" dirty="0" smtClean="0">
                <a:latin typeface="+mj-lt"/>
              </a:rPr>
              <a:t>2.6 </a:t>
            </a:r>
            <a:r>
              <a:rPr lang="ar-EG" sz="2800" b="1" dirty="0"/>
              <a:t>أهمية الابتعاد عن خطاب الكراهية في التسويق </a:t>
            </a:r>
            <a:r>
              <a:rPr lang="ar-EG" sz="2800" b="1" dirty="0" smtClean="0"/>
              <a:t>السياسي </a:t>
            </a:r>
            <a:endParaRPr lang="en-US" sz="2800" b="1" dirty="0">
              <a:latin typeface="+mj-lt"/>
            </a:endParaRPr>
          </a:p>
        </p:txBody>
      </p:sp>
      <p:sp>
        <p:nvSpPr>
          <p:cNvPr id="4" name="Rectangle 3"/>
          <p:cNvSpPr/>
          <p:nvPr/>
        </p:nvSpPr>
        <p:spPr>
          <a:xfrm>
            <a:off x="3298315" y="4319081"/>
            <a:ext cx="5975200" cy="1477328"/>
          </a:xfrm>
          <a:prstGeom prst="rect">
            <a:avLst/>
          </a:prstGeom>
        </p:spPr>
        <p:txBody>
          <a:bodyPr wrap="square">
            <a:spAutoFit/>
          </a:bodyPr>
          <a:lstStyle/>
          <a:p>
            <a:pPr algn="r"/>
            <a:r>
              <a:rPr lang="ar-EG" dirty="0">
                <a:solidFill>
                  <a:srgbClr val="FF0000"/>
                </a:solidFill>
              </a:rPr>
              <a:t>الديمقراطية الحقيقية </a:t>
            </a:r>
            <a:r>
              <a:rPr lang="ar-EG" dirty="0"/>
              <a:t>تقوم على حرية التعبير والنقاش الهادف. خطاب الكراهية يحول المنافسة السياسية إلى صراع شخصي ومدمّر بدلًا من التركيز على السياسات والأفكار التي تخدم المصلحة العامة</a:t>
            </a:r>
            <a:r>
              <a:rPr lang="ar-EG" b="1" dirty="0">
                <a:solidFill>
                  <a:srgbClr val="FF0000"/>
                </a:solidFill>
              </a:rPr>
              <a:t>. على سبيل المثال</a:t>
            </a:r>
            <a:r>
              <a:rPr lang="ar-EG" dirty="0"/>
              <a:t>، الحملات التي تركز على انتقاد السياسات بدلاً من </a:t>
            </a:r>
            <a:r>
              <a:rPr lang="ar-EG" b="1" u="sng" dirty="0"/>
              <a:t>الهجوم الشخصي</a:t>
            </a:r>
            <a:r>
              <a:rPr lang="ar-EG" dirty="0"/>
              <a:t> تساهم في تطوير نظام سياسي أكثر نضجًا واستقرارًا</a:t>
            </a:r>
            <a:r>
              <a:rPr lang="ar-EG" dirty="0" smtClean="0"/>
              <a:t>.</a:t>
            </a:r>
            <a:endParaRPr lang="ar-EG" dirty="0"/>
          </a:p>
        </p:txBody>
      </p:sp>
      <p:pic>
        <p:nvPicPr>
          <p:cNvPr id="2050" name="Picture 2" descr="الرأي العام - ترندز عرب">
            <a:extLst>
              <a:ext uri="{FF2B5EF4-FFF2-40B4-BE49-F238E27FC236}">
                <a16:creationId xmlns="" xmlns:a16="http://schemas.microsoft.com/office/drawing/2014/main" id="{D2790839-D017-F1B6-0DEC-34C9456DF9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218" y="3280019"/>
            <a:ext cx="2366963" cy="236696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1"/>
          <p:cNvSpPr>
            <a:spLocks noChangeArrowheads="1"/>
          </p:cNvSpPr>
          <p:nvPr/>
        </p:nvSpPr>
        <p:spPr bwMode="auto">
          <a:xfrm>
            <a:off x="2802437" y="1991644"/>
            <a:ext cx="6571475"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تعزيز السلم الاجتماعي</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الابتعاد عن الخطاب التحريضي يساهم في تقليل التوترات والصراعات بين الفئات المختلفة</a:t>
            </a: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حماية القيم الإنسانية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يحفظ الاحترام المتبادل وحقوق الجميع بغض النظر عن خلفياتهم</a:t>
            </a: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دعم الديمقراطية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المنافسة السياسية يجب أن تكون قائمة على الأفكار والبرامج وليس على التمييز أو الكراهية</a:t>
            </a:r>
            <a:r>
              <a:rPr kumimoji="0" lang="en-US" sz="1800" b="0" i="0" u="none" strike="noStrike" cap="none" normalizeH="0" baseline="0" dirty="0" smtClean="0">
                <a:ln>
                  <a:noFill/>
                </a:ln>
                <a:solidFill>
                  <a:schemeClr val="tx1"/>
                </a:solidFill>
                <a:effectLst/>
                <a:latin typeface="Arial" panose="020B0604020202020204" pitchFamily="34" charset="0"/>
              </a:rPr>
              <a:t>.</a:t>
            </a:r>
          </a:p>
        </p:txBody>
      </p:sp>
    </p:spTree>
    <p:extLst>
      <p:ext uri="{BB962C8B-B14F-4D97-AF65-F5344CB8AC3E}">
        <p14:creationId xmlns:p14="http://schemas.microsoft.com/office/powerpoint/2010/main" val="19948158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 xmlns:a16="http://schemas.microsoft.com/office/drawing/2014/main" id="{3ACBA0BA-8332-2E7F-5C33-2BBC9132F86C}"/>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78398" y="1658318"/>
            <a:ext cx="8083717" cy="523220"/>
          </a:xfrm>
          <a:prstGeom prst="rect">
            <a:avLst/>
          </a:prstGeom>
          <a:noFill/>
        </p:spPr>
        <p:txBody>
          <a:bodyPr wrap="square" rtlCol="0">
            <a:spAutoFit/>
          </a:bodyPr>
          <a:lstStyle/>
          <a:p>
            <a:pPr lvl="0" algn="r" rtl="1"/>
            <a:r>
              <a:rPr lang="ar-EG" sz="2800" b="1" dirty="0" smtClean="0">
                <a:latin typeface="+mj-lt"/>
              </a:rPr>
              <a:t>2</a:t>
            </a:r>
            <a:r>
              <a:rPr lang="ar-JO" sz="2800" b="1" dirty="0" smtClean="0">
                <a:latin typeface="+mj-lt"/>
              </a:rPr>
              <a:t>.</a:t>
            </a:r>
            <a:r>
              <a:rPr lang="ar-EG" sz="2800" b="1" dirty="0" smtClean="0">
                <a:latin typeface="+mj-lt"/>
              </a:rPr>
              <a:t>7 </a:t>
            </a:r>
            <a:r>
              <a:rPr lang="ar-EG" sz="2800" b="1" dirty="0"/>
              <a:t>المسؤولية الاجتماعية في التسويق السياسي الأخلاقي</a:t>
            </a:r>
            <a:endParaRPr lang="en-US" sz="2800" b="1" dirty="0">
              <a:latin typeface="+mj-lt"/>
            </a:endParaRPr>
          </a:p>
        </p:txBody>
      </p:sp>
      <p:sp>
        <p:nvSpPr>
          <p:cNvPr id="3" name="Rectangle 1"/>
          <p:cNvSpPr>
            <a:spLocks noChangeArrowheads="1"/>
          </p:cNvSpPr>
          <p:nvPr/>
        </p:nvSpPr>
        <p:spPr bwMode="auto">
          <a:xfrm>
            <a:off x="2129051" y="2303676"/>
            <a:ext cx="7733064" cy="129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r>
              <a:rPr lang="ar-EG" sz="2000" b="1" dirty="0" smtClean="0">
                <a:highlight>
                  <a:srgbClr val="FFFF00"/>
                </a:highlight>
              </a:rPr>
              <a:t>المسؤولية </a:t>
            </a:r>
            <a:r>
              <a:rPr lang="ar-EG" sz="2000" b="1" dirty="0">
                <a:highlight>
                  <a:srgbClr val="FFFF00"/>
                </a:highlight>
              </a:rPr>
              <a:t>الاجتماعية </a:t>
            </a:r>
            <a:r>
              <a:rPr lang="ar-EG" sz="2000" dirty="0"/>
              <a:t>تعني أن يكون التسويق السياسي أكثر من مجرد أدوات دعاية تهدف إلى الفوز بالانتخابات فقط، بل يجب أن </a:t>
            </a:r>
            <a:r>
              <a:rPr lang="ar-EG" sz="2000" b="1" dirty="0"/>
              <a:t>يعكس التزام السياسيين والأحزاب </a:t>
            </a:r>
            <a:r>
              <a:rPr lang="ar-EG" sz="2000" dirty="0"/>
              <a:t>تجاه المجتمع الذي يخدمونه.</a:t>
            </a:r>
            <a:r>
              <a:rPr lang="ar-EG" dirty="0" smtClean="0"/>
              <a:t>.</a:t>
            </a:r>
            <a:endParaRPr lang="en-US" dirty="0"/>
          </a:p>
          <a:p>
            <a:pPr marL="285750" indent="-285750" algn="just" rtl="1">
              <a:buFont typeface="Arial" panose="020B0604020202020204" pitchFamily="34" charset="0"/>
              <a:buChar char="•"/>
            </a:pPr>
            <a:endParaRPr lang="ar-EG" dirty="0"/>
          </a:p>
        </p:txBody>
      </p:sp>
      <p:sp>
        <p:nvSpPr>
          <p:cNvPr id="4" name="Rectangle 1"/>
          <p:cNvSpPr>
            <a:spLocks noChangeArrowheads="1"/>
          </p:cNvSpPr>
          <p:nvPr/>
        </p:nvSpPr>
        <p:spPr bwMode="auto">
          <a:xfrm>
            <a:off x="2192953" y="3454193"/>
            <a:ext cx="7669162"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تقديم حلول حقيقية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السياسيون مطالبون بفهم مشكلات المجتمع مثل </a:t>
            </a:r>
            <a:r>
              <a:rPr kumimoji="0" lang="ar-SA" sz="1800" b="1" i="0" u="sng"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البطالة، التعليم، الصحة، والتنمية</a:t>
            </a: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 والعمل على تقديم برامج وحلول واقعية تلبي احتياجات المواطنين</a:t>
            </a: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الاهتمام بالمصلحة العامة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توجيه الجهود لخدمة الصالح العام بدلاً من </a:t>
            </a:r>
            <a:r>
              <a:rPr kumimoji="0" lang="ar-SA" sz="1800" b="1" i="0" u="sng"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المصالح الشخصية أو الحزبية الضيقة</a:t>
            </a: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المساهمة في التنمية المستدامة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العمل على مبادرات تدعم النمو الاقتصادي والاجتماعي المستدام، وتحترم البيئة وحقوق الأجيال القادمة</a:t>
            </a: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تعزيز القيم الاجتماعية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الترويج لقيم مثل التضامن، العدالة، والتسامح ضمن الحملات الانتخابية والمشاريع السياسية</a:t>
            </a:r>
            <a:r>
              <a:rPr kumimoji="0" lang="en-US" sz="1800" b="0" i="0" u="none" strike="noStrike" cap="none" normalizeH="0" baseline="0" dirty="0" smtClean="0">
                <a:ln>
                  <a:noFill/>
                </a:ln>
                <a:solidFill>
                  <a:schemeClr val="tx1"/>
                </a:solidFill>
                <a:effectLst/>
                <a:latin typeface="Arial" panose="020B0604020202020204" pitchFamily="34" charset="0"/>
              </a:rPr>
              <a:t>.</a:t>
            </a:r>
          </a:p>
        </p:txBody>
      </p:sp>
      <p:pic>
        <p:nvPicPr>
          <p:cNvPr id="6" name="Picture 5"/>
          <p:cNvPicPr>
            <a:picLocks noChangeAspect="1"/>
          </p:cNvPicPr>
          <p:nvPr/>
        </p:nvPicPr>
        <p:blipFill>
          <a:blip r:embed="rId3"/>
          <a:stretch>
            <a:fillRect/>
          </a:stretch>
        </p:blipFill>
        <p:spPr>
          <a:xfrm>
            <a:off x="-804911" y="3380019"/>
            <a:ext cx="2619375" cy="1743075"/>
          </a:xfrm>
          <a:prstGeom prst="rect">
            <a:avLst/>
          </a:prstGeom>
        </p:spPr>
      </p:pic>
    </p:spTree>
    <p:extLst>
      <p:ext uri="{BB962C8B-B14F-4D97-AF65-F5344CB8AC3E}">
        <p14:creationId xmlns:p14="http://schemas.microsoft.com/office/powerpoint/2010/main" val="282577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557218" y="5038655"/>
            <a:ext cx="5091312" cy="1384995"/>
          </a:xfrm>
          <a:prstGeom prst="rect">
            <a:avLst/>
          </a:prstGeom>
          <a:noFill/>
        </p:spPr>
        <p:txBody>
          <a:bodyPr wrap="square">
            <a:spAutoFit/>
          </a:bodyPr>
          <a:lstStyle/>
          <a:p>
            <a:pPr marL="0" lvl="2" algn="r" rtl="1"/>
            <a:r>
              <a:rPr lang="ar-JO" sz="2800" b="1" dirty="0"/>
              <a:t>4</a:t>
            </a:r>
            <a:r>
              <a:rPr lang="ar-EG" sz="2800" dirty="0"/>
              <a:t>. </a:t>
            </a:r>
            <a:r>
              <a:rPr lang="ar-EG" sz="2800" b="1" dirty="0"/>
              <a:t>أمثلة على انتهاك أخلاقيات التسويق </a:t>
            </a:r>
            <a:r>
              <a:rPr lang="ar-EG" sz="2800" b="1" dirty="0" smtClean="0"/>
              <a:t>السياسي </a:t>
            </a:r>
            <a:endParaRPr lang="ar-EG" sz="2800" b="1" dirty="0"/>
          </a:p>
          <a:p>
            <a:pPr algn="r" rtl="1"/>
            <a:endParaRPr lang="ar-EG" sz="2800" b="1" dirty="0"/>
          </a:p>
        </p:txBody>
      </p:sp>
    </p:spTree>
    <p:extLst>
      <p:ext uri="{BB962C8B-B14F-4D97-AF65-F5344CB8AC3E}">
        <p14:creationId xmlns:p14="http://schemas.microsoft.com/office/powerpoint/2010/main" val="8135361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908FA43-113A-9B35-68F6-A31668B6F57C}"/>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0632A1ED-8B7C-33C9-968F-2E6BD08BB48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30FC4D30-E991-78AE-505A-E9CE80050021}"/>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F9A98D81-B032-1065-7311-DF3C66AE86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Rectangle: Rounded Corners 5">
            <a:extLst>
              <a:ext uri="{FF2B5EF4-FFF2-40B4-BE49-F238E27FC236}">
                <a16:creationId xmlns="" xmlns:a16="http://schemas.microsoft.com/office/drawing/2014/main" id="{28B80E65-68E0-85B6-310D-5221F8A56DD6}"/>
              </a:ext>
            </a:extLst>
          </p:cNvPr>
          <p:cNvSpPr/>
          <p:nvPr/>
        </p:nvSpPr>
        <p:spPr>
          <a:xfrm>
            <a:off x="786966" y="162296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80585D97-2CE3-CC79-0EAB-73981B5C40C8}"/>
              </a:ext>
            </a:extLst>
          </p:cNvPr>
          <p:cNvSpPr txBox="1"/>
          <p:nvPr/>
        </p:nvSpPr>
        <p:spPr>
          <a:xfrm>
            <a:off x="1631487" y="1891014"/>
            <a:ext cx="8466655" cy="523220"/>
          </a:xfrm>
          <a:prstGeom prst="rect">
            <a:avLst/>
          </a:prstGeom>
          <a:noFill/>
        </p:spPr>
        <p:txBody>
          <a:bodyPr wrap="square" rtlCol="0">
            <a:spAutoFit/>
          </a:bodyPr>
          <a:lstStyle/>
          <a:p>
            <a:pPr lvl="0" algn="r" rtl="1"/>
            <a:r>
              <a:rPr lang="ar-JO" sz="2800" b="1" dirty="0">
                <a:latin typeface="+mj-lt"/>
              </a:rPr>
              <a:t>4.1</a:t>
            </a:r>
            <a:r>
              <a:rPr lang="ar-EG" sz="2800" b="1" dirty="0">
                <a:latin typeface="+mj-lt"/>
              </a:rPr>
              <a:t> </a:t>
            </a:r>
            <a:r>
              <a:rPr lang="ar-EG" sz="2800" b="1" dirty="0"/>
              <a:t>نشر الأخبار الكاذبة (</a:t>
            </a:r>
            <a:r>
              <a:rPr lang="en-MY" sz="2800" b="1" dirty="0"/>
              <a:t>Fake News</a:t>
            </a:r>
            <a:r>
              <a:rPr lang="ar-JO" sz="2800" b="1" dirty="0"/>
              <a:t>)</a:t>
            </a:r>
            <a:endParaRPr lang="en-US" sz="2800" b="1" dirty="0">
              <a:latin typeface="+mj-lt"/>
            </a:endParaRPr>
          </a:p>
        </p:txBody>
      </p:sp>
      <p:sp>
        <p:nvSpPr>
          <p:cNvPr id="4" name="Rectangle 3">
            <a:extLst>
              <a:ext uri="{FF2B5EF4-FFF2-40B4-BE49-F238E27FC236}">
                <a16:creationId xmlns="" xmlns:a16="http://schemas.microsoft.com/office/drawing/2014/main" id="{E0751CB8-121A-D37D-D931-ED7920982EDD}"/>
              </a:ext>
            </a:extLst>
          </p:cNvPr>
          <p:cNvSpPr/>
          <p:nvPr/>
        </p:nvSpPr>
        <p:spPr>
          <a:xfrm>
            <a:off x="1664646" y="2659580"/>
            <a:ext cx="3084807" cy="1477328"/>
          </a:xfrm>
          <a:prstGeom prst="rect">
            <a:avLst/>
          </a:prstGeom>
        </p:spPr>
        <p:txBody>
          <a:bodyPr wrap="square">
            <a:spAutoFit/>
          </a:bodyPr>
          <a:lstStyle/>
          <a:p>
            <a:pPr algn="r" rtl="1"/>
            <a:r>
              <a:rPr lang="ar-EG" b="1" dirty="0">
                <a:solidFill>
                  <a:srgbClr val="C00000"/>
                </a:solidFill>
              </a:rPr>
              <a:t>النتيجة:</a:t>
            </a:r>
            <a:endParaRPr lang="ar-JO" b="1" dirty="0">
              <a:solidFill>
                <a:srgbClr val="C00000"/>
              </a:solidFill>
            </a:endParaRPr>
          </a:p>
          <a:p>
            <a:pPr algn="r" rtl="1"/>
            <a:r>
              <a:rPr lang="ar-EG" b="1" dirty="0">
                <a:solidFill>
                  <a:srgbClr val="C00000"/>
                </a:solidFill>
              </a:rPr>
              <a:t/>
            </a:r>
            <a:br>
              <a:rPr lang="ar-EG" b="1" dirty="0">
                <a:solidFill>
                  <a:srgbClr val="C00000"/>
                </a:solidFill>
              </a:rPr>
            </a:br>
            <a:r>
              <a:rPr lang="ar-EG" dirty="0"/>
              <a:t>أدّت هذه الأكاذيب إلى تضليل قطاعات كبيرة من الناخبين، خاصة عبر فيسبوك، مما دفع المنصة لاحقًا لتغيير سياساتها..</a:t>
            </a:r>
          </a:p>
        </p:txBody>
      </p:sp>
      <p:sp>
        <p:nvSpPr>
          <p:cNvPr id="8" name="Rectangle 7">
            <a:extLst>
              <a:ext uri="{FF2B5EF4-FFF2-40B4-BE49-F238E27FC236}">
                <a16:creationId xmlns="" xmlns:a16="http://schemas.microsoft.com/office/drawing/2014/main" id="{44DB6E8B-F256-81B5-1293-FF24DEA74F55}"/>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 xmlns:a16="http://schemas.microsoft.com/office/drawing/2014/main" id="{96F3C0A4-D8CF-A833-73BB-FA31303413E9}"/>
              </a:ext>
            </a:extLst>
          </p:cNvPr>
          <p:cNvSpPr/>
          <p:nvPr/>
        </p:nvSpPr>
        <p:spPr>
          <a:xfrm>
            <a:off x="4804384" y="2700320"/>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a:spLocks noChangeArrowheads="1"/>
          </p:cNvSpPr>
          <p:nvPr/>
        </p:nvSpPr>
        <p:spPr bwMode="auto">
          <a:xfrm>
            <a:off x="5685800" y="3728347"/>
            <a:ext cx="3540665"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r>
              <a:rPr kumimoji="0" lang="ar-SA"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مثال واقعي: الانتخابات الأمريكية 2016</a:t>
            </a:r>
            <a:r>
              <a:rPr kumimoji="0" lang="ar-JO" sz="1800" b="1" i="0" u="none" strike="noStrike" cap="none" normalizeH="0" baseline="0" dirty="0">
                <a:ln>
                  <a:noFill/>
                </a:ln>
                <a:solidFill>
                  <a:srgbClr val="C00000"/>
                </a:solidFill>
                <a:effectLst/>
                <a:latin typeface="Arial" panose="020B0604020202020204" pitchFamily="34" charset="0"/>
                <a:cs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rgbClr val="C00000"/>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تم نشر آلاف الأخبار المزيفة على وسائل التواصل الاجتماعي، أبرزها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a:p>
            <a:pPr lvl="1" algn="r" rtl="1" eaLnBrk="0" fontAlgn="base" hangingPunct="0">
              <a:spcBef>
                <a:spcPct val="0"/>
              </a:spcBef>
              <a:spcAft>
                <a:spcPct val="0"/>
              </a:spcAft>
            </a:pPr>
            <a:r>
              <a:rPr kumimoji="0" lang="en-US" b="1" i="0" u="none" strike="noStrike" cap="none" normalizeH="0" baseline="0" dirty="0">
                <a:ln>
                  <a:noFill/>
                </a:ln>
                <a:solidFill>
                  <a:schemeClr val="tx1"/>
                </a:solidFill>
                <a:effectLst/>
                <a:latin typeface="Arial" panose="020B0604020202020204" pitchFamily="34" charset="0"/>
              </a:rPr>
              <a:t>"</a:t>
            </a:r>
            <a:r>
              <a:rPr kumimoji="0" lang="ar-SA" b="1"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البابا فرنسيس يؤيد دونالد ترامب" – وهي معلومة كاذبة انتشرت على نطاق واسع</a:t>
            </a:r>
            <a:r>
              <a:rPr kumimoji="0" lang="en-US" b="1" i="0" u="none" strike="noStrike" cap="none" normalizeH="0" baseline="0" dirty="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6146" name="Picture 2" descr="الفاتيكان: أول لقاء بين ترامب &quot;الملياردير&quot; و&quot;بابا الفقراء&quot;">
            <a:extLst>
              <a:ext uri="{FF2B5EF4-FFF2-40B4-BE49-F238E27FC236}">
                <a16:creationId xmlns="" xmlns:a16="http://schemas.microsoft.com/office/drawing/2014/main" id="{05067063-FBD2-2301-A3FF-F065417AB98D}"/>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4973"/>
          <a:stretch>
            <a:fillRect/>
          </a:stretch>
        </p:blipFill>
        <p:spPr bwMode="auto">
          <a:xfrm>
            <a:off x="1892300" y="4258986"/>
            <a:ext cx="2741216" cy="17354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369549" y="2441515"/>
            <a:ext cx="4155469" cy="923330"/>
          </a:xfrm>
          <a:prstGeom prst="rect">
            <a:avLst/>
          </a:prstGeom>
        </p:spPr>
        <p:txBody>
          <a:bodyPr wrap="square">
            <a:spAutoFit/>
          </a:bodyPr>
          <a:lstStyle/>
          <a:p>
            <a:pPr algn="r" rtl="1"/>
            <a:r>
              <a:rPr lang="ar-EG" dirty="0"/>
              <a:t>هو تعمّد نشر </a:t>
            </a:r>
            <a:r>
              <a:rPr lang="ar-EG" b="1" u="sng" dirty="0">
                <a:solidFill>
                  <a:srgbClr val="FF0000"/>
                </a:solidFill>
              </a:rPr>
              <a:t>معلومات مضللة أو غير صحيحة </a:t>
            </a:r>
            <a:r>
              <a:rPr lang="ar-EG" dirty="0"/>
              <a:t>بهدف التأثير على آراء الناخبين وتشويه صورة الخصوم أو تضخيم إنجازات غير واقعية.</a:t>
            </a:r>
            <a:endParaRPr lang="en-MY" dirty="0"/>
          </a:p>
        </p:txBody>
      </p:sp>
    </p:spTree>
    <p:extLst>
      <p:ext uri="{BB962C8B-B14F-4D97-AF65-F5344CB8AC3E}">
        <p14:creationId xmlns:p14="http://schemas.microsoft.com/office/powerpoint/2010/main" val="116729757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8E163AA-5FD6-44DA-1C44-2B2CE5B18899}"/>
            </a:ext>
          </a:extLst>
        </p:cNvPr>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ADF3B644-578C-1F68-08AA-7DB4DCF72B5B}"/>
              </a:ext>
            </a:extLst>
          </p:cNvPr>
          <p:cNvSpPr/>
          <p:nvPr/>
        </p:nvSpPr>
        <p:spPr>
          <a:xfrm>
            <a:off x="-616467" y="129302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 xmlns:a16="http://schemas.microsoft.com/office/drawing/2014/main" id="{31E6D6B2-AE1E-7C0F-B9EC-ABEF2DBBF5B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BAF1F86C-6B13-4583-E931-9ABE1BB2B5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9176E6F4-1EE2-6D61-3B29-D5284799E761}"/>
              </a:ext>
            </a:extLst>
          </p:cNvPr>
          <p:cNvSpPr txBox="1"/>
          <p:nvPr/>
        </p:nvSpPr>
        <p:spPr>
          <a:xfrm>
            <a:off x="1927511" y="1937641"/>
            <a:ext cx="8466655" cy="523220"/>
          </a:xfrm>
          <a:prstGeom prst="rect">
            <a:avLst/>
          </a:prstGeom>
          <a:noFill/>
        </p:spPr>
        <p:txBody>
          <a:bodyPr wrap="square" rtlCol="0">
            <a:spAutoFit/>
          </a:bodyPr>
          <a:lstStyle/>
          <a:p>
            <a:pPr lvl="0" algn="r" rtl="1"/>
            <a:r>
              <a:rPr lang="ar-EG" sz="2800" dirty="0"/>
              <a:t> </a:t>
            </a:r>
            <a:endParaRPr lang="en-US" sz="2800" dirty="0">
              <a:latin typeface="Microsoft Uighur" panose="02000000000000000000" pitchFamily="2" charset="-78"/>
            </a:endParaRPr>
          </a:p>
        </p:txBody>
      </p:sp>
      <p:sp>
        <p:nvSpPr>
          <p:cNvPr id="2" name="TextBox 1">
            <a:extLst>
              <a:ext uri="{FF2B5EF4-FFF2-40B4-BE49-F238E27FC236}">
                <a16:creationId xmlns="" xmlns:a16="http://schemas.microsoft.com/office/drawing/2014/main" id="{AFC0EEF3-2E97-93ED-8C2E-C3EF0BA8B006}"/>
              </a:ext>
            </a:extLst>
          </p:cNvPr>
          <p:cNvSpPr txBox="1"/>
          <p:nvPr/>
        </p:nvSpPr>
        <p:spPr>
          <a:xfrm>
            <a:off x="1570823" y="1468424"/>
            <a:ext cx="8591059" cy="523220"/>
          </a:xfrm>
          <a:prstGeom prst="rect">
            <a:avLst/>
          </a:prstGeom>
          <a:noFill/>
        </p:spPr>
        <p:txBody>
          <a:bodyPr wrap="square" rtlCol="0">
            <a:spAutoFit/>
          </a:bodyPr>
          <a:lstStyle/>
          <a:p>
            <a:pPr lvl="1" algn="r" rtl="1"/>
            <a:r>
              <a:rPr lang="ar-JO" sz="2800" b="1" dirty="0"/>
              <a:t>4.2</a:t>
            </a:r>
            <a:r>
              <a:rPr lang="ar-EG" sz="2800" b="1" dirty="0"/>
              <a:t>. تشويه سمعة المنافسين</a:t>
            </a:r>
          </a:p>
        </p:txBody>
      </p:sp>
      <p:sp>
        <p:nvSpPr>
          <p:cNvPr id="4" name="Rectangle 1">
            <a:extLst>
              <a:ext uri="{FF2B5EF4-FFF2-40B4-BE49-F238E27FC236}">
                <a16:creationId xmlns="" xmlns:a16="http://schemas.microsoft.com/office/drawing/2014/main" id="{AEF05898-6F08-D696-B931-D0DF8F4D3881}"/>
              </a:ext>
            </a:extLst>
          </p:cNvPr>
          <p:cNvSpPr>
            <a:spLocks noChangeArrowheads="1"/>
          </p:cNvSpPr>
          <p:nvPr/>
        </p:nvSpPr>
        <p:spPr bwMode="auto">
          <a:xfrm>
            <a:off x="5662946" y="3034834"/>
            <a:ext cx="3763125"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مثال واقعي: الحملة ضد إيمانويل ماكرون (فرنسا 2017)</a:t>
            </a:r>
            <a:r>
              <a:rPr lang="ar-JO" b="1" dirty="0">
                <a:solidFill>
                  <a:srgbClr val="C00000"/>
                </a:solidFill>
              </a:rPr>
              <a:t>:</a:t>
            </a:r>
          </a:p>
          <a:p>
            <a:pPr algn="r" rtl="1"/>
            <a:endParaRPr lang="ar-EG" dirty="0"/>
          </a:p>
          <a:p>
            <a:pPr algn="r" rtl="1"/>
            <a:r>
              <a:rPr lang="ar-EG" dirty="0"/>
              <a:t>قبل الجولة الثانية من الانتخابات الرئاسية، تم تسريب وثائق مزورة على الإنترنت زُعِم أنها تثبت تورطه في فضائح مالية، فيما عرف بـ</a:t>
            </a:r>
            <a:r>
              <a:rPr lang="ar-JO" dirty="0"/>
              <a:t>    "</a:t>
            </a:r>
            <a:r>
              <a:rPr lang="en-MY" dirty="0"/>
              <a:t> </a:t>
            </a:r>
            <a:r>
              <a:rPr lang="en-MY" dirty="0" err="1"/>
              <a:t>MacronLeaks</a:t>
            </a:r>
            <a:r>
              <a:rPr lang="en-MY" dirty="0"/>
              <a:t> </a:t>
            </a:r>
            <a:r>
              <a:rPr lang="ar-JO" dirty="0"/>
              <a:t>"</a:t>
            </a:r>
            <a:endParaRPr lang="en-MY" dirty="0"/>
          </a:p>
        </p:txBody>
      </p:sp>
      <p:sp>
        <p:nvSpPr>
          <p:cNvPr id="9" name="Rectangle 8">
            <a:extLst>
              <a:ext uri="{FF2B5EF4-FFF2-40B4-BE49-F238E27FC236}">
                <a16:creationId xmlns="" xmlns:a16="http://schemas.microsoft.com/office/drawing/2014/main" id="{E1BEF54C-90C8-8B7B-A385-D23D5577F73E}"/>
              </a:ext>
            </a:extLst>
          </p:cNvPr>
          <p:cNvSpPr/>
          <p:nvPr/>
        </p:nvSpPr>
        <p:spPr>
          <a:xfrm>
            <a:off x="1570823" y="2604483"/>
            <a:ext cx="3084807" cy="1477328"/>
          </a:xfrm>
          <a:prstGeom prst="rect">
            <a:avLst/>
          </a:prstGeom>
        </p:spPr>
        <p:txBody>
          <a:bodyPr wrap="square">
            <a:spAutoFit/>
          </a:bodyPr>
          <a:lstStyle/>
          <a:p>
            <a:pPr algn="r" rtl="1"/>
            <a:r>
              <a:rPr lang="ar-EG" b="1" dirty="0">
                <a:solidFill>
                  <a:srgbClr val="C00000"/>
                </a:solidFill>
              </a:rPr>
              <a:t>النتيجة:</a:t>
            </a:r>
            <a:endParaRPr lang="ar-JO" b="1" dirty="0">
              <a:solidFill>
                <a:srgbClr val="C00000"/>
              </a:solidFill>
            </a:endParaRPr>
          </a:p>
          <a:p>
            <a:pPr algn="r" rtl="1"/>
            <a:r>
              <a:rPr lang="ar-EG" dirty="0"/>
              <a:t/>
            </a:r>
            <a:br>
              <a:rPr lang="ar-EG" dirty="0"/>
            </a:br>
            <a:r>
              <a:rPr lang="ar-EG" dirty="0"/>
              <a:t>التحقيقات أثبتت لاحقًا أن الوثائق كانت مزيفة، وتهدف لتشويه صورته قبل التصويت..</a:t>
            </a:r>
          </a:p>
        </p:txBody>
      </p:sp>
      <p:sp>
        <p:nvSpPr>
          <p:cNvPr id="10" name="Rectangle 9">
            <a:extLst>
              <a:ext uri="{FF2B5EF4-FFF2-40B4-BE49-F238E27FC236}">
                <a16:creationId xmlns="" xmlns:a16="http://schemas.microsoft.com/office/drawing/2014/main" id="{107089BB-B9A3-1B06-608C-927BF6DFF59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B3AB29AE-00D3-F228-21B7-935B0708333F}"/>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1848930" y="4235699"/>
            <a:ext cx="2806700" cy="1600200"/>
          </a:xfrm>
          <a:prstGeom prst="rect">
            <a:avLst/>
          </a:prstGeom>
        </p:spPr>
      </p:pic>
      <p:sp>
        <p:nvSpPr>
          <p:cNvPr id="8" name="Rectangle 7"/>
          <p:cNvSpPr/>
          <p:nvPr/>
        </p:nvSpPr>
        <p:spPr>
          <a:xfrm>
            <a:off x="1927511" y="1985608"/>
            <a:ext cx="7960061" cy="646331"/>
          </a:xfrm>
          <a:prstGeom prst="rect">
            <a:avLst/>
          </a:prstGeom>
        </p:spPr>
        <p:txBody>
          <a:bodyPr wrap="square">
            <a:spAutoFit/>
          </a:bodyPr>
          <a:lstStyle/>
          <a:p>
            <a:pPr algn="r" rtl="1"/>
            <a:r>
              <a:rPr lang="ar-EG" dirty="0"/>
              <a:t>هو استخدام الإشاعات، </a:t>
            </a:r>
            <a:r>
              <a:rPr lang="ar-EG" b="1" dirty="0">
                <a:solidFill>
                  <a:srgbClr val="FF0000"/>
                </a:solidFill>
              </a:rPr>
              <a:t>الأخبار الكاذبة، أو المبالغة في عرض أخطاء الخصوم السياسيين </a:t>
            </a:r>
            <a:r>
              <a:rPr lang="ar-EG" dirty="0"/>
              <a:t>بقصد الإضرار بصورتهم أمام الجمهور.</a:t>
            </a:r>
            <a:endParaRPr lang="en-MY" dirty="0"/>
          </a:p>
        </p:txBody>
      </p:sp>
    </p:spTree>
    <p:extLst>
      <p:ext uri="{BB962C8B-B14F-4D97-AF65-F5344CB8AC3E}">
        <p14:creationId xmlns:p14="http://schemas.microsoft.com/office/powerpoint/2010/main" val="28181667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Rounded Corners 1">
            <a:extLst>
              <a:ext uri="{FF2B5EF4-FFF2-40B4-BE49-F238E27FC236}">
                <a16:creationId xmlns="" xmlns:a16="http://schemas.microsoft.com/office/drawing/2014/main" id="{3ACBA0BA-8332-2E7F-5C33-2BBC9132F86C}"/>
              </a:ext>
            </a:extLst>
          </p:cNvPr>
          <p:cNvSpPr/>
          <p:nvPr/>
        </p:nvSpPr>
        <p:spPr>
          <a:xfrm>
            <a:off x="1035914" y="1416255"/>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7EF556D-5D9A-AEB5-2619-7876E3A936E4}"/>
              </a:ext>
            </a:extLst>
          </p:cNvPr>
          <p:cNvSpPr txBox="1"/>
          <p:nvPr/>
        </p:nvSpPr>
        <p:spPr>
          <a:xfrm>
            <a:off x="1778398" y="1658318"/>
            <a:ext cx="8083717" cy="523220"/>
          </a:xfrm>
          <a:prstGeom prst="rect">
            <a:avLst/>
          </a:prstGeom>
          <a:noFill/>
        </p:spPr>
        <p:txBody>
          <a:bodyPr wrap="square" rtlCol="0">
            <a:spAutoFit/>
          </a:bodyPr>
          <a:lstStyle/>
          <a:p>
            <a:pPr lvl="0" algn="r" rtl="1"/>
            <a:r>
              <a:rPr lang="ar-EG" sz="2800" b="1" dirty="0" smtClean="0">
                <a:latin typeface="+mj-lt"/>
              </a:rPr>
              <a:t>4</a:t>
            </a:r>
            <a:r>
              <a:rPr lang="ar-JO" sz="2800" b="1" dirty="0" smtClean="0">
                <a:latin typeface="+mj-lt"/>
              </a:rPr>
              <a:t>.</a:t>
            </a:r>
            <a:r>
              <a:rPr lang="ar-EG" sz="2800" b="1" dirty="0" smtClean="0">
                <a:latin typeface="+mj-lt"/>
              </a:rPr>
              <a:t>3 </a:t>
            </a:r>
            <a:r>
              <a:rPr lang="ar-EG" sz="2800" b="1" dirty="0"/>
              <a:t>لماذا يُعد تشويه سمعة المنافسين سلوكًا مرفوضًا أخلاقيًا؟</a:t>
            </a:r>
            <a:endParaRPr lang="en-US" sz="2800" b="1" dirty="0"/>
          </a:p>
        </p:txBody>
      </p:sp>
      <p:sp>
        <p:nvSpPr>
          <p:cNvPr id="3" name="Rectangle 1"/>
          <p:cNvSpPr>
            <a:spLocks noChangeArrowheads="1"/>
          </p:cNvSpPr>
          <p:nvPr/>
        </p:nvSpPr>
        <p:spPr bwMode="auto">
          <a:xfrm>
            <a:off x="2129051" y="2765341"/>
            <a:ext cx="773306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just" rtl="1">
              <a:buFont typeface="Arial" panose="020B0604020202020204" pitchFamily="34" charset="0"/>
              <a:buChar char="•"/>
            </a:pPr>
            <a:endParaRPr lang="ar-EG" dirty="0"/>
          </a:p>
        </p:txBody>
      </p:sp>
      <p:sp>
        <p:nvSpPr>
          <p:cNvPr id="8" name="Rectangle 1"/>
          <p:cNvSpPr>
            <a:spLocks noChangeArrowheads="1"/>
          </p:cNvSpPr>
          <p:nvPr/>
        </p:nvSpPr>
        <p:spPr bwMode="auto">
          <a:xfrm>
            <a:off x="3137197" y="2242589"/>
            <a:ext cx="6724918"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يخالف مبدأ التنافس الشريف</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العملية السياسية يجب أن تعتمد على </a:t>
            </a:r>
            <a:r>
              <a:rPr kumimoji="0" lang="ar-SA" sz="1800" b="1" i="0" u="none" strike="noStrike" cap="none" normalizeH="0" baseline="0" dirty="0" smtClean="0">
                <a:ln>
                  <a:noFill/>
                </a:ln>
                <a:solidFill>
                  <a:srgbClr val="FF0000"/>
                </a:solidFill>
                <a:effectLst/>
                <a:latin typeface="Arial" panose="020B0604020202020204" pitchFamily="34" charset="0"/>
                <a:cs typeface="Arial" panose="020B0604020202020204" pitchFamily="34" charset="0"/>
              </a:rPr>
              <a:t>طرح الأفكار والبرامج، وليس الهجوم على الأشخاص</a:t>
            </a:r>
            <a:endParaRPr kumimoji="0" lang="ar-EG" sz="1800" b="1" i="0" u="none" strike="noStrike" cap="none" normalizeH="0" baseline="0" dirty="0" smtClean="0">
              <a:ln>
                <a:noFill/>
              </a:ln>
              <a:solidFill>
                <a:srgbClr val="FF0000"/>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sz="1800" b="0" i="0" u="none" strike="noStrike" cap="none" normalizeH="0" baseline="0" dirty="0" smtClean="0">
                <a:ln>
                  <a:noFill/>
                </a:ln>
                <a:solidFill>
                  <a:schemeClr val="tx1"/>
                </a:solidFill>
                <a:effectLst/>
                <a:latin typeface="Arial" panose="020B0604020202020204" pitchFamily="34" charset="0"/>
              </a:rPr>
              <a:t>.</a:t>
            </a: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يُفقد الناس الثقة في الجميع</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عندما تكثر حملات التشويه، يبدأ الناس بفقدان الثقة في العملية السياسية برمتها</a:t>
            </a:r>
            <a:r>
              <a:rPr kumimoji="0" lang="en-US" sz="1800" b="0" i="0" u="none" strike="noStrike" cap="none" normalizeH="0" baseline="0" dirty="0" smtClean="0">
                <a:ln>
                  <a:noFill/>
                </a:ln>
                <a:solidFill>
                  <a:schemeClr val="tx1"/>
                </a:solidFill>
                <a:effectLst/>
                <a:latin typeface="Arial" panose="020B0604020202020204" pitchFamily="34" charset="0"/>
              </a:rPr>
              <a:t>.</a:t>
            </a:r>
            <a:endParaRPr kumimoji="0" lang="ar-EG"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ينشر الكراهية والانقسام</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يُسبب توترًا اجتماعيًا واحتقانًا بين مؤيدي الأطراف المختلفة</a:t>
            </a:r>
            <a:r>
              <a:rPr kumimoji="0" lang="en-US" sz="1800" b="0" i="0" u="none" strike="noStrike" cap="none" normalizeH="0" baseline="0" dirty="0" smtClean="0">
                <a:ln>
                  <a:noFill/>
                </a:ln>
                <a:solidFill>
                  <a:schemeClr val="tx1"/>
                </a:solidFill>
                <a:effectLst/>
                <a:latin typeface="Arial" panose="020B0604020202020204" pitchFamily="34" charset="0"/>
              </a:rPr>
              <a:t>.</a:t>
            </a:r>
            <a:endParaRPr kumimoji="0" lang="ar-EG"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sz="1800" b="0" i="0" u="none" strike="noStrike" cap="none" normalizeH="0" baseline="0" dirty="0" smtClean="0">
              <a:ln>
                <a:noFill/>
              </a:ln>
              <a:solidFill>
                <a:schemeClr val="tx1"/>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يُشغل الرأي العام عن القضايا الحقيقية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kumimoji="0" lang="en-US" sz="1800" b="0" i="0" u="none" strike="noStrike" cap="none" normalizeH="0" baseline="0" dirty="0" smtClean="0">
                <a:ln>
                  <a:noFill/>
                </a:ln>
                <a:solidFill>
                  <a:schemeClr val="tx1"/>
                </a:solidFill>
                <a:effectLst/>
                <a:latin typeface="Arial" panose="020B0604020202020204" pitchFamily="34" charset="0"/>
              </a:rPr>
              <a:t/>
            </a:r>
            <a:br>
              <a:rPr kumimoji="0" lang="en-US" sz="1800" b="0" i="0" u="none" strike="noStrike" cap="none" normalizeH="0" baseline="0" dirty="0" smtClean="0">
                <a:ln>
                  <a:noFill/>
                </a:ln>
                <a:solidFill>
                  <a:schemeClr val="tx1"/>
                </a:solidFill>
                <a:effectLst/>
                <a:latin typeface="Arial" panose="020B0604020202020204" pitchFamily="34" charset="0"/>
              </a:rPr>
            </a:br>
            <a:r>
              <a:rPr kumimoji="0" lang="ar-SA"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بدلاً من مناقشة حلول للتعليم أو الصحة أو البطالة، ينشغل الجمهور بالفضائح والمشاحنات</a:t>
            </a:r>
            <a:r>
              <a:rPr kumimoji="0" lang="en-US" sz="1800" b="0" i="0" u="none" strike="noStrike" cap="none" normalizeH="0" baseline="0" dirty="0" smtClean="0">
                <a:ln>
                  <a:noFill/>
                </a:ln>
                <a:solidFill>
                  <a:schemeClr val="tx1"/>
                </a:solidFill>
                <a:effectLst/>
                <a:latin typeface="Arial" panose="020B0604020202020204" pitchFamily="34" charset="0"/>
              </a:rPr>
              <a:t>.</a:t>
            </a:r>
          </a:p>
        </p:txBody>
      </p:sp>
      <p:pic>
        <p:nvPicPr>
          <p:cNvPr id="9" name="Picture 8"/>
          <p:cNvPicPr>
            <a:picLocks noChangeAspect="1"/>
          </p:cNvPicPr>
          <p:nvPr/>
        </p:nvPicPr>
        <p:blipFill>
          <a:blip r:embed="rId3"/>
          <a:stretch>
            <a:fillRect/>
          </a:stretch>
        </p:blipFill>
        <p:spPr>
          <a:xfrm>
            <a:off x="1035914" y="4010945"/>
            <a:ext cx="2143125" cy="2143125"/>
          </a:xfrm>
          <a:prstGeom prst="rect">
            <a:avLst/>
          </a:prstGeom>
        </p:spPr>
      </p:pic>
    </p:spTree>
    <p:extLst>
      <p:ext uri="{BB962C8B-B14F-4D97-AF65-F5344CB8AC3E}">
        <p14:creationId xmlns:p14="http://schemas.microsoft.com/office/powerpoint/2010/main" val="112177783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FDC61F5-EC32-C75D-D868-3603891D0E6B}"/>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CDCD668A-931E-2D80-D073-1804B9B50D1B}"/>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9DF9BAE3-EB43-B345-0954-EDCDAA25837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061FC165-979A-D5EE-0BB3-ABB1FE2A629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 xmlns:a16="http://schemas.microsoft.com/office/drawing/2014/main" id="{17EF7F8D-8669-9768-E49C-6F1E025B455B}"/>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24D92D26-CC0A-5CD2-5BA3-7C963CD50417}"/>
              </a:ext>
            </a:extLst>
          </p:cNvPr>
          <p:cNvSpPr txBox="1"/>
          <p:nvPr/>
        </p:nvSpPr>
        <p:spPr>
          <a:xfrm>
            <a:off x="1838739" y="1622962"/>
            <a:ext cx="8466655" cy="523220"/>
          </a:xfrm>
          <a:prstGeom prst="rect">
            <a:avLst/>
          </a:prstGeom>
          <a:noFill/>
        </p:spPr>
        <p:txBody>
          <a:bodyPr wrap="square" rtlCol="0">
            <a:spAutoFit/>
          </a:bodyPr>
          <a:lstStyle/>
          <a:p>
            <a:pPr lvl="1" algn="r" rtl="1"/>
            <a:r>
              <a:rPr lang="ar-JO" sz="2800" b="1" dirty="0" smtClean="0"/>
              <a:t>4.</a:t>
            </a:r>
            <a:r>
              <a:rPr lang="ar-EG" sz="2800" b="1" dirty="0" smtClean="0"/>
              <a:t>4. </a:t>
            </a:r>
            <a:r>
              <a:rPr lang="ar-EG" sz="2800" b="1" dirty="0"/>
              <a:t>شراء الأصوات واستغلال الحاجة الاقتصادية</a:t>
            </a:r>
            <a:endParaRPr lang="ar-JO" sz="800" b="1" dirty="0"/>
          </a:p>
        </p:txBody>
      </p:sp>
      <p:sp>
        <p:nvSpPr>
          <p:cNvPr id="3" name="Rectangle 1">
            <a:extLst>
              <a:ext uri="{FF2B5EF4-FFF2-40B4-BE49-F238E27FC236}">
                <a16:creationId xmlns="" xmlns:a16="http://schemas.microsoft.com/office/drawing/2014/main" id="{DFE2448D-CD48-AEBA-C772-1CF846B2447E}"/>
              </a:ext>
            </a:extLst>
          </p:cNvPr>
          <p:cNvSpPr>
            <a:spLocks noChangeArrowheads="1"/>
          </p:cNvSpPr>
          <p:nvPr/>
        </p:nvSpPr>
        <p:spPr bwMode="auto">
          <a:xfrm>
            <a:off x="5958764" y="2300720"/>
            <a:ext cx="3257029"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t>شراء الأصوات:</a:t>
            </a:r>
          </a:p>
          <a:p>
            <a:pPr algn="r" rtl="1"/>
            <a:r>
              <a:rPr lang="ar-EG" dirty="0"/>
              <a:t>هو تقديم أموال أو خدمات أو وعود مادية للناخبين مقابل التصويت لمرشح أو حزب معين</a:t>
            </a:r>
            <a:r>
              <a:rPr lang="ar-EG" dirty="0" smtClean="0"/>
              <a:t>.</a:t>
            </a:r>
          </a:p>
          <a:p>
            <a:pPr algn="r" rtl="1"/>
            <a:endParaRPr lang="ar-EG" dirty="0"/>
          </a:p>
          <a:p>
            <a:pPr algn="r" rtl="1"/>
            <a:r>
              <a:rPr lang="ar-EG" b="1" dirty="0"/>
              <a:t>استغلال الحاجة الاقتصادية:</a:t>
            </a:r>
          </a:p>
          <a:p>
            <a:pPr algn="r" rtl="1"/>
            <a:r>
              <a:rPr lang="ar-EG" dirty="0"/>
              <a:t>هو استهداف الفئات الفقيرة أو المحتاجة وتقديم المساعدات لهم </a:t>
            </a:r>
            <a:r>
              <a:rPr lang="ar-EG" b="1" dirty="0"/>
              <a:t>بشكل مشروط</a:t>
            </a:r>
            <a:r>
              <a:rPr lang="ar-EG" dirty="0"/>
              <a:t> مقابل الولاء السياسي أو التصويت.</a:t>
            </a:r>
          </a:p>
          <a:p>
            <a:pPr algn="r" rtl="1"/>
            <a:endParaRPr lang="ar-EG" dirty="0" smtClean="0"/>
          </a:p>
          <a:p>
            <a:pPr algn="r" rtl="1"/>
            <a:endParaRPr lang="ar-EG" dirty="0"/>
          </a:p>
        </p:txBody>
      </p:sp>
      <p:sp>
        <p:nvSpPr>
          <p:cNvPr id="6" name="Rectangle 5">
            <a:extLst>
              <a:ext uri="{FF2B5EF4-FFF2-40B4-BE49-F238E27FC236}">
                <a16:creationId xmlns="" xmlns:a16="http://schemas.microsoft.com/office/drawing/2014/main" id="{78103A74-5131-4D81-9D2D-01A8AFF4DD9A}"/>
              </a:ext>
            </a:extLst>
          </p:cNvPr>
          <p:cNvSpPr/>
          <p:nvPr/>
        </p:nvSpPr>
        <p:spPr>
          <a:xfrm>
            <a:off x="1290491" y="2458737"/>
            <a:ext cx="3257029" cy="2492990"/>
          </a:xfrm>
          <a:prstGeom prst="rect">
            <a:avLst/>
          </a:prstGeom>
        </p:spPr>
        <p:txBody>
          <a:bodyPr wrap="square">
            <a:spAutoFit/>
          </a:bodyPr>
          <a:lstStyle/>
          <a:p>
            <a:pPr algn="r" rtl="1"/>
            <a:r>
              <a:rPr lang="ar-EG" b="1" dirty="0">
                <a:solidFill>
                  <a:srgbClr val="C00000"/>
                </a:solidFill>
              </a:rPr>
              <a:t>النتيجة</a:t>
            </a:r>
            <a:r>
              <a:rPr lang="ar-JO" b="1" dirty="0">
                <a:solidFill>
                  <a:srgbClr val="C00000"/>
                </a:solidFill>
              </a:rPr>
              <a:t>:</a:t>
            </a:r>
          </a:p>
          <a:p>
            <a:pPr algn="r" rtl="1"/>
            <a:r>
              <a:rPr lang="ar-EG" sz="1200" dirty="0"/>
              <a:t/>
            </a:r>
            <a:br>
              <a:rPr lang="ar-EG" sz="1200" dirty="0"/>
            </a:br>
            <a:r>
              <a:rPr lang="ar-EG" dirty="0"/>
              <a:t>إضعاف شرعية العملية الانتخابية. عندما يتم شراء الأصوات بدلًا من إقناع الناخبين </a:t>
            </a:r>
            <a:r>
              <a:rPr lang="ar-EG" b="1" dirty="0"/>
              <a:t>ببرنامج سياسي حقيقي</a:t>
            </a:r>
            <a:r>
              <a:rPr lang="ar-EG" dirty="0"/>
              <a:t>، تتحول الانتخابات إلى مزاد، ويفقد الفائز شرعيته الشعبية. تصبح النتائج غير معبرة عن الإرادة الحرة للمواطنين، بل عن قوة المال.</a:t>
            </a:r>
          </a:p>
          <a:p>
            <a:pPr algn="r" rtl="1"/>
            <a:endParaRPr lang="ar-EG" dirty="0"/>
          </a:p>
        </p:txBody>
      </p:sp>
      <p:sp>
        <p:nvSpPr>
          <p:cNvPr id="8" name="Rectangle 7">
            <a:extLst>
              <a:ext uri="{FF2B5EF4-FFF2-40B4-BE49-F238E27FC236}">
                <a16:creationId xmlns="" xmlns:a16="http://schemas.microsoft.com/office/drawing/2014/main" id="{C0BC78B6-E728-3412-7544-D0934AC4B0A4}"/>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24DB2D3C-1C9A-D7D3-0481-C114C780CC16}"/>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a:blip r:embed="rId3"/>
          <a:stretch>
            <a:fillRect/>
          </a:stretch>
        </p:blipFill>
        <p:spPr>
          <a:xfrm>
            <a:off x="932852" y="4756349"/>
            <a:ext cx="2552700" cy="1367383"/>
          </a:xfrm>
          <a:prstGeom prst="rect">
            <a:avLst/>
          </a:prstGeom>
        </p:spPr>
      </p:pic>
    </p:spTree>
    <p:extLst>
      <p:ext uri="{BB962C8B-B14F-4D97-AF65-F5344CB8AC3E}">
        <p14:creationId xmlns:p14="http://schemas.microsoft.com/office/powerpoint/2010/main" val="18374207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E87CC8E-053B-7D44-ADB9-07DF2D10E6AC}"/>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B02CFB1D-0F4C-3EEF-4C59-D26C45E4B84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28048A2B-ED38-745E-301A-E47E484687F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9708263-4FCB-1EE5-1A9E-9C1FFF1982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 xmlns:a16="http://schemas.microsoft.com/office/drawing/2014/main" id="{25A42B70-3BD8-39CF-6328-7876338CA7DE}"/>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استراتيجيات بديلة أخلاقية للتسويق السياسي</a:t>
            </a:r>
          </a:p>
          <a:p>
            <a:r>
              <a:rPr lang="ar-EG"/>
              <a:t>التركيز على </a:t>
            </a:r>
            <a:r>
              <a:rPr lang="ar-EG" b="1"/>
              <a:t>القضايا التنموية</a:t>
            </a:r>
            <a:r>
              <a:rPr lang="ar-EG"/>
              <a:t> (التعليم، الاقتصاد، الصحة).</a:t>
            </a:r>
          </a:p>
          <a:p>
            <a:r>
              <a:rPr lang="ar-EG"/>
              <a:t>استخدام </a:t>
            </a:r>
            <a:r>
              <a:rPr lang="ar-EG" b="1"/>
              <a:t>الخطاب الوحدوي</a:t>
            </a:r>
            <a:r>
              <a:rPr lang="ar-EG"/>
              <a:t> بدل الطائفي.</a:t>
            </a:r>
          </a:p>
          <a:p>
            <a:r>
              <a:rPr lang="ar-EG"/>
              <a:t>بناء صورة سياسية تعتمد على </a:t>
            </a:r>
            <a:r>
              <a:rPr lang="ar-EG" b="1"/>
              <a:t>الإنجاز والكفاءة</a:t>
            </a:r>
            <a:r>
              <a:rPr lang="ar-EG"/>
              <a:t>.</a:t>
            </a:r>
          </a:p>
          <a:p>
            <a:r>
              <a:rPr lang="ar-EG"/>
              <a:t>تعزيز </a:t>
            </a:r>
            <a:r>
              <a:rPr lang="ar-EG" b="1"/>
              <a:t>ثقافة المواطنة</a:t>
            </a:r>
            <a:r>
              <a:rPr lang="ar-EG"/>
              <a:t> فوق أي انتماء فرعي.</a:t>
            </a:r>
          </a:p>
        </p:txBody>
      </p:sp>
      <p:sp>
        <p:nvSpPr>
          <p:cNvPr id="7" name="TextBox 6">
            <a:extLst>
              <a:ext uri="{FF2B5EF4-FFF2-40B4-BE49-F238E27FC236}">
                <a16:creationId xmlns="" xmlns:a16="http://schemas.microsoft.com/office/drawing/2014/main" id="{BAE53A97-2359-84B6-ABAF-FA81B99DD6F0}"/>
              </a:ext>
            </a:extLst>
          </p:cNvPr>
          <p:cNvSpPr txBox="1"/>
          <p:nvPr/>
        </p:nvSpPr>
        <p:spPr>
          <a:xfrm>
            <a:off x="1862672" y="1755240"/>
            <a:ext cx="8466655" cy="523220"/>
          </a:xfrm>
          <a:prstGeom prst="rect">
            <a:avLst/>
          </a:prstGeom>
          <a:noFill/>
        </p:spPr>
        <p:txBody>
          <a:bodyPr wrap="square" rtlCol="0">
            <a:spAutoFit/>
          </a:bodyPr>
          <a:lstStyle/>
          <a:p>
            <a:pPr lvl="1" algn="r" rtl="1"/>
            <a:r>
              <a:rPr lang="ar-JO" sz="2800" b="1" dirty="0" smtClean="0"/>
              <a:t>4.</a:t>
            </a:r>
            <a:r>
              <a:rPr lang="ar-EG" sz="2800" b="1" dirty="0" smtClean="0"/>
              <a:t>5. </a:t>
            </a:r>
            <a:r>
              <a:rPr lang="ar-EG" sz="2800" b="1" dirty="0"/>
              <a:t>الخطاب التحريضي والطائفي</a:t>
            </a:r>
            <a:endParaRPr lang="ar-JO" sz="800" b="1" dirty="0"/>
          </a:p>
        </p:txBody>
      </p:sp>
      <p:sp>
        <p:nvSpPr>
          <p:cNvPr id="3" name="Rectangle 1">
            <a:extLst>
              <a:ext uri="{FF2B5EF4-FFF2-40B4-BE49-F238E27FC236}">
                <a16:creationId xmlns="" xmlns:a16="http://schemas.microsoft.com/office/drawing/2014/main" id="{31E0E666-4FF9-A57D-21C2-BC2BDC2B007B}"/>
              </a:ext>
            </a:extLst>
          </p:cNvPr>
          <p:cNvSpPr>
            <a:spLocks noChangeArrowheads="1"/>
          </p:cNvSpPr>
          <p:nvPr/>
        </p:nvSpPr>
        <p:spPr bwMode="auto">
          <a:xfrm>
            <a:off x="5942921" y="2742742"/>
            <a:ext cx="3553883"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a:r>
              <a:rPr lang="ar-EG" dirty="0"/>
              <a:t>هو توظيف </a:t>
            </a:r>
            <a:r>
              <a:rPr lang="ar-EG" b="1" dirty="0"/>
              <a:t>لغة تحريضية أو تقسيمية</a:t>
            </a:r>
            <a:r>
              <a:rPr lang="ar-EG" dirty="0"/>
              <a:t> بهدف التأثير على مشاعر الجمهور، سواء عبر </a:t>
            </a:r>
            <a:r>
              <a:rPr lang="ar-EG" b="1" dirty="0"/>
              <a:t>إثارة الخوف أو الكراهية أو الولاء الطائفي أو العرقي أو الديني</a:t>
            </a:r>
            <a:r>
              <a:rPr lang="ar-EG" dirty="0"/>
              <a:t>، لتحقيق مكاسب سياسية، مثل:</a:t>
            </a:r>
          </a:p>
          <a:p>
            <a:pPr algn="r"/>
            <a:r>
              <a:rPr lang="ar-EG" dirty="0"/>
              <a:t>حشد التأييد الانتخابي.</a:t>
            </a:r>
          </a:p>
          <a:p>
            <a:pPr algn="r"/>
            <a:r>
              <a:rPr lang="ar-EG" dirty="0"/>
              <a:t>إضعاف الخصوم.</a:t>
            </a:r>
          </a:p>
          <a:p>
            <a:pPr algn="r"/>
            <a:r>
              <a:rPr lang="ar-EG" dirty="0"/>
              <a:t>خلق انقسام يسهل السيطرة عليه</a:t>
            </a:r>
          </a:p>
        </p:txBody>
      </p:sp>
      <p:sp>
        <p:nvSpPr>
          <p:cNvPr id="6" name="Rectangle 5">
            <a:extLst>
              <a:ext uri="{FF2B5EF4-FFF2-40B4-BE49-F238E27FC236}">
                <a16:creationId xmlns="" xmlns:a16="http://schemas.microsoft.com/office/drawing/2014/main" id="{E3A8B6FF-000A-3903-7000-F72D5499C0B2}"/>
              </a:ext>
            </a:extLst>
          </p:cNvPr>
          <p:cNvSpPr/>
          <p:nvPr/>
        </p:nvSpPr>
        <p:spPr>
          <a:xfrm>
            <a:off x="1485901" y="2278460"/>
            <a:ext cx="3125647" cy="2031325"/>
          </a:xfrm>
          <a:prstGeom prst="rect">
            <a:avLst/>
          </a:prstGeom>
        </p:spPr>
        <p:txBody>
          <a:bodyPr wrap="square">
            <a:spAutoFit/>
          </a:bodyPr>
          <a:lstStyle/>
          <a:p>
            <a:pPr algn="r" rtl="1"/>
            <a:r>
              <a:rPr lang="ar-EG" b="1" dirty="0">
                <a:solidFill>
                  <a:srgbClr val="C00000"/>
                </a:solidFill>
              </a:rPr>
              <a:t>النتيجة</a:t>
            </a:r>
            <a:r>
              <a:rPr lang="ar-JO" b="1" dirty="0">
                <a:solidFill>
                  <a:srgbClr val="C00000"/>
                </a:solidFill>
              </a:rPr>
              <a:t>:</a:t>
            </a:r>
          </a:p>
          <a:p>
            <a:pPr algn="r" rtl="1"/>
            <a:r>
              <a:rPr lang="ar-EG" dirty="0"/>
              <a:t/>
            </a:r>
            <a:br>
              <a:rPr lang="ar-EG" dirty="0"/>
            </a:br>
            <a:r>
              <a:rPr lang="ar-EG" dirty="0"/>
              <a:t>انقسام المجتمع وزيادة الاستقطاب. حيث تُقسّم الهوية الوطنية إلى طوائف أو أعراق أو أديان متصارعة. الناس تبدأ بالتصويت بناءً على الانتماء وليس الكفاءة أو البرامج.</a:t>
            </a:r>
          </a:p>
        </p:txBody>
      </p:sp>
      <p:sp>
        <p:nvSpPr>
          <p:cNvPr id="8" name="Rectangle 7">
            <a:extLst>
              <a:ext uri="{FF2B5EF4-FFF2-40B4-BE49-F238E27FC236}">
                <a16:creationId xmlns="" xmlns:a16="http://schemas.microsoft.com/office/drawing/2014/main" id="{1268C52C-DBF5-1495-4A2E-098CD8629638}"/>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6F82C523-A2CC-2BEE-6F41-B44616AEEC4B}"/>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p:nvSpPr>
        <p:spPr>
          <a:xfrm>
            <a:off x="-818425" y="4696439"/>
            <a:ext cx="6096000" cy="1477328"/>
          </a:xfrm>
          <a:prstGeom prst="rect">
            <a:avLst/>
          </a:prstGeom>
        </p:spPr>
        <p:txBody>
          <a:bodyPr>
            <a:spAutoFit/>
          </a:bodyPr>
          <a:lstStyle/>
          <a:p>
            <a:pPr algn="r" rtl="1"/>
            <a:r>
              <a:rPr lang="ar-EG" b="1" dirty="0"/>
              <a:t>استراتيجيات بديلة أخلاقية للتسويق السياسي</a:t>
            </a:r>
          </a:p>
          <a:p>
            <a:pPr algn="r" rtl="1">
              <a:buFont typeface="Arial" panose="020B0604020202020204" pitchFamily="34" charset="0"/>
              <a:buChar char="•"/>
            </a:pPr>
            <a:r>
              <a:rPr lang="ar-EG" dirty="0"/>
              <a:t>التركيز على </a:t>
            </a:r>
            <a:r>
              <a:rPr lang="ar-EG" b="1" dirty="0"/>
              <a:t>القضايا التنموية</a:t>
            </a:r>
            <a:r>
              <a:rPr lang="ar-EG" dirty="0"/>
              <a:t> (التعليم، الاقتصاد، الصحة).</a:t>
            </a:r>
          </a:p>
          <a:p>
            <a:pPr algn="r" rtl="1">
              <a:buFont typeface="Arial" panose="020B0604020202020204" pitchFamily="34" charset="0"/>
              <a:buChar char="•"/>
            </a:pPr>
            <a:r>
              <a:rPr lang="ar-EG" dirty="0"/>
              <a:t>استخدام </a:t>
            </a:r>
            <a:r>
              <a:rPr lang="ar-EG" b="1" dirty="0"/>
              <a:t>الخطاب الوحدوي</a:t>
            </a:r>
            <a:r>
              <a:rPr lang="ar-EG" dirty="0"/>
              <a:t> بدل الطائفي.</a:t>
            </a:r>
          </a:p>
          <a:p>
            <a:pPr algn="r" rtl="1">
              <a:buFont typeface="Arial" panose="020B0604020202020204" pitchFamily="34" charset="0"/>
              <a:buChar char="•"/>
            </a:pPr>
            <a:r>
              <a:rPr lang="ar-EG" dirty="0"/>
              <a:t>بناء صورة سياسية تعتمد على </a:t>
            </a:r>
            <a:r>
              <a:rPr lang="ar-EG" b="1" dirty="0"/>
              <a:t>الإنجاز والكفاءة</a:t>
            </a:r>
            <a:r>
              <a:rPr lang="ar-EG" dirty="0"/>
              <a:t>.</a:t>
            </a:r>
          </a:p>
          <a:p>
            <a:pPr algn="r" rtl="1">
              <a:buFont typeface="Arial" panose="020B0604020202020204" pitchFamily="34" charset="0"/>
              <a:buChar char="•"/>
            </a:pPr>
            <a:r>
              <a:rPr lang="ar-EG" dirty="0"/>
              <a:t>تعزيز </a:t>
            </a:r>
            <a:r>
              <a:rPr lang="ar-EG" b="1" dirty="0"/>
              <a:t>ثقافة المواطنة</a:t>
            </a:r>
            <a:r>
              <a:rPr lang="ar-EG" dirty="0"/>
              <a:t> فوق أي انتماء فرعي.</a:t>
            </a:r>
          </a:p>
        </p:txBody>
      </p:sp>
      <p:pic>
        <p:nvPicPr>
          <p:cNvPr id="9" name="Picture 8"/>
          <p:cNvPicPr>
            <a:picLocks noChangeAspect="1"/>
          </p:cNvPicPr>
          <p:nvPr/>
        </p:nvPicPr>
        <p:blipFill>
          <a:blip r:embed="rId3"/>
          <a:stretch>
            <a:fillRect/>
          </a:stretch>
        </p:blipFill>
        <p:spPr>
          <a:xfrm>
            <a:off x="5283401" y="3995777"/>
            <a:ext cx="1587930" cy="1139556"/>
          </a:xfrm>
          <a:prstGeom prst="rect">
            <a:avLst/>
          </a:prstGeom>
        </p:spPr>
      </p:pic>
    </p:spTree>
    <p:extLst>
      <p:ext uri="{BB962C8B-B14F-4D97-AF65-F5344CB8AC3E}">
        <p14:creationId xmlns:p14="http://schemas.microsoft.com/office/powerpoint/2010/main" val="33989440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5AE1990-A26F-3B88-431A-674A9464FF0B}"/>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FBF99CDD-6362-7267-A34F-464B6C6795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2A210619-9BE8-A999-6470-3C30D186865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F17FA9E6-5847-12C6-38B6-7573E0813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 xmlns:a16="http://schemas.microsoft.com/office/drawing/2014/main" id="{C97B928D-12FF-738A-E949-31CF39ACE84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14BCE108-96FB-A80D-F03F-BC38F03EDFDF}"/>
              </a:ext>
            </a:extLst>
          </p:cNvPr>
          <p:cNvSpPr txBox="1"/>
          <p:nvPr/>
        </p:nvSpPr>
        <p:spPr>
          <a:xfrm>
            <a:off x="1862672" y="1768531"/>
            <a:ext cx="8466655" cy="523220"/>
          </a:xfrm>
          <a:prstGeom prst="rect">
            <a:avLst/>
          </a:prstGeom>
          <a:noFill/>
        </p:spPr>
        <p:txBody>
          <a:bodyPr wrap="square" rtlCol="0">
            <a:spAutoFit/>
          </a:bodyPr>
          <a:lstStyle/>
          <a:p>
            <a:pPr lvl="1" algn="r" rtl="1"/>
            <a:r>
              <a:rPr lang="ar-JO" sz="2800" b="1" dirty="0" smtClean="0"/>
              <a:t>4.</a:t>
            </a:r>
            <a:r>
              <a:rPr lang="ar-EG" sz="2800" b="1" dirty="0" smtClean="0"/>
              <a:t>6. </a:t>
            </a:r>
            <a:r>
              <a:rPr lang="ar-EG" sz="2800" b="1" dirty="0"/>
              <a:t>عرقلة بناء دولة المواطنة</a:t>
            </a:r>
          </a:p>
        </p:txBody>
      </p:sp>
      <p:sp>
        <p:nvSpPr>
          <p:cNvPr id="4" name="Rectangle 3">
            <a:extLst>
              <a:ext uri="{FF2B5EF4-FFF2-40B4-BE49-F238E27FC236}">
                <a16:creationId xmlns="" xmlns:a16="http://schemas.microsoft.com/office/drawing/2014/main" id="{544E3D0C-96D8-7FF5-7CA4-9996FE00CD54}"/>
              </a:ext>
            </a:extLst>
          </p:cNvPr>
          <p:cNvSpPr/>
          <p:nvPr/>
        </p:nvSpPr>
        <p:spPr>
          <a:xfrm>
            <a:off x="5403481" y="4579129"/>
            <a:ext cx="3946178" cy="1477328"/>
          </a:xfrm>
          <a:prstGeom prst="rect">
            <a:avLst/>
          </a:prstGeom>
        </p:spPr>
        <p:txBody>
          <a:bodyPr wrap="square">
            <a:spAutoFit/>
          </a:bodyPr>
          <a:lstStyle/>
          <a:p>
            <a:pPr algn="r" rtl="1"/>
            <a:r>
              <a:rPr lang="ar-EG" sz="2000" b="1" dirty="0">
                <a:solidFill>
                  <a:srgbClr val="C00000"/>
                </a:solidFill>
              </a:rPr>
              <a:t>مثال واقعي: نيجيريا</a:t>
            </a:r>
            <a:endParaRPr lang="ar-JO" sz="2000" b="1" dirty="0">
              <a:solidFill>
                <a:srgbClr val="C00000"/>
              </a:solidFill>
            </a:endParaRPr>
          </a:p>
          <a:p>
            <a:pPr algn="r" rtl="1"/>
            <a:r>
              <a:rPr lang="ar-EG" sz="800" dirty="0"/>
              <a:t/>
            </a:r>
            <a:br>
              <a:rPr lang="ar-EG" sz="800" dirty="0"/>
            </a:br>
            <a:r>
              <a:rPr lang="ar-EG" sz="2000" dirty="0"/>
              <a:t>غالبًا ما تُحسم الانتخابات على أساس ديني (مسيحيون/مسلمون) أو قبلي، ما أثر على الوحدة الوطنية وعلى الاستقرار السياس.</a:t>
            </a:r>
            <a:endParaRPr lang="en-US" sz="2000" dirty="0"/>
          </a:p>
        </p:txBody>
      </p:sp>
      <p:sp>
        <p:nvSpPr>
          <p:cNvPr id="6" name="Rectangle 5">
            <a:extLst>
              <a:ext uri="{FF2B5EF4-FFF2-40B4-BE49-F238E27FC236}">
                <a16:creationId xmlns="" xmlns:a16="http://schemas.microsoft.com/office/drawing/2014/main" id="{7512D559-8F1B-2BB6-6BF4-1C7229511DB1}"/>
              </a:ext>
            </a:extLst>
          </p:cNvPr>
          <p:cNvSpPr/>
          <p:nvPr/>
        </p:nvSpPr>
        <p:spPr>
          <a:xfrm>
            <a:off x="1473201" y="2591015"/>
            <a:ext cx="3138652" cy="2308324"/>
          </a:xfrm>
          <a:prstGeom prst="rect">
            <a:avLst/>
          </a:prstGeom>
        </p:spPr>
        <p:txBody>
          <a:bodyPr wrap="square">
            <a:spAutoFit/>
          </a:bodyPr>
          <a:lstStyle/>
          <a:p>
            <a:pPr algn="r" rtl="1"/>
            <a:r>
              <a:rPr lang="ar-EG" b="1" dirty="0">
                <a:solidFill>
                  <a:srgbClr val="C00000"/>
                </a:solidFill>
              </a:rPr>
              <a:t>النتيجة</a:t>
            </a:r>
            <a:r>
              <a:rPr lang="ar-JO" b="1" dirty="0">
                <a:solidFill>
                  <a:srgbClr val="C00000"/>
                </a:solidFill>
              </a:rPr>
              <a:t>:</a:t>
            </a:r>
          </a:p>
          <a:p>
            <a:pPr algn="r" rtl="1"/>
            <a:endParaRPr lang="ar-JO" b="1" dirty="0"/>
          </a:p>
          <a:p>
            <a:pPr algn="r" rtl="1"/>
            <a:r>
              <a:rPr lang="ar-EG" dirty="0"/>
              <a:t>غياب دولة المواطنة بسبب الخطاب الطائفي والقبلي. الحملات الانتخابية غالبًا ما تعتمد على الخطاب القبلي أو الديني لكسب التأييد. المواطن يصوّت للمرشح لأنه "من قبيلته" أو "من دينه"، لا لأنه أفضل أو أنسب</a:t>
            </a:r>
          </a:p>
        </p:txBody>
      </p:sp>
      <p:sp>
        <p:nvSpPr>
          <p:cNvPr id="8" name="Rectangle 7">
            <a:extLst>
              <a:ext uri="{FF2B5EF4-FFF2-40B4-BE49-F238E27FC236}">
                <a16:creationId xmlns="" xmlns:a16="http://schemas.microsoft.com/office/drawing/2014/main" id="{EFF89D20-0C10-94DA-B9F9-822F7AD6A55D}"/>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6E509C8C-4DC4-1271-F159-3E5EA9C1D824}"/>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1090DB0-42A1-4C59-CC20-D8576F5033E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
          <p:cNvSpPr>
            <a:spLocks noChangeArrowheads="1"/>
          </p:cNvSpPr>
          <p:nvPr/>
        </p:nvSpPr>
        <p:spPr bwMode="auto">
          <a:xfrm>
            <a:off x="5513696" y="2690336"/>
            <a:ext cx="383596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عندما تُبنى السياسة على الطائفة أو القبيلة أو الدين، يصبح الانتماء للدولة أمرًا ثانويًا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تضعف فكرة "الحق المتساوي لكل المواطنين" ويصبح الولاء للطائفة أولًا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9218" name="Picture 2" descr="انتخابات نيجيريا.. هزيمة الحزب الحاكم في معقله بولاية لاغوس | أخبار |  الجزيرة نت">
            <a:extLst>
              <a:ext uri="{FF2B5EF4-FFF2-40B4-BE49-F238E27FC236}">
                <a16:creationId xmlns="" xmlns:a16="http://schemas.microsoft.com/office/drawing/2014/main" id="{592E787A-0DA8-66C0-F809-5AB6DACD0A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3062" y="4969523"/>
            <a:ext cx="2259178" cy="1503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579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5AE1990-A26F-3B88-431A-674A9464FF0B}"/>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FBF99CDD-6362-7267-A34F-464B6C679507}"/>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2A210619-9BE8-A999-6470-3C30D186865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F17FA9E6-5847-12C6-38B6-7573E08130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Rounded Corners 1">
            <a:extLst>
              <a:ext uri="{FF2B5EF4-FFF2-40B4-BE49-F238E27FC236}">
                <a16:creationId xmlns="" xmlns:a16="http://schemas.microsoft.com/office/drawing/2014/main" id="{C97B928D-12FF-738A-E949-31CF39ACE843}"/>
              </a:ext>
            </a:extLst>
          </p:cNvPr>
          <p:cNvSpPr/>
          <p:nvPr/>
        </p:nvSpPr>
        <p:spPr>
          <a:xfrm>
            <a:off x="864704" y="146842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14BCE108-96FB-A80D-F03F-BC38F03EDFDF}"/>
              </a:ext>
            </a:extLst>
          </p:cNvPr>
          <p:cNvSpPr txBox="1"/>
          <p:nvPr/>
        </p:nvSpPr>
        <p:spPr>
          <a:xfrm>
            <a:off x="1862672" y="1768531"/>
            <a:ext cx="8466655" cy="523220"/>
          </a:xfrm>
          <a:prstGeom prst="rect">
            <a:avLst/>
          </a:prstGeom>
          <a:noFill/>
        </p:spPr>
        <p:txBody>
          <a:bodyPr wrap="square" rtlCol="0">
            <a:spAutoFit/>
          </a:bodyPr>
          <a:lstStyle/>
          <a:p>
            <a:pPr lvl="1" algn="r" rtl="1"/>
            <a:r>
              <a:rPr lang="ar-JO" sz="2800" b="1" dirty="0" smtClean="0"/>
              <a:t>4.</a:t>
            </a:r>
            <a:r>
              <a:rPr lang="ar-EG" sz="2800" b="1" dirty="0" smtClean="0"/>
              <a:t>7. </a:t>
            </a:r>
            <a:r>
              <a:rPr lang="ar-EG" sz="2800" b="1" dirty="0"/>
              <a:t>التركيز على القضايا لا على الأشخاص</a:t>
            </a:r>
          </a:p>
        </p:txBody>
      </p:sp>
      <p:sp>
        <p:nvSpPr>
          <p:cNvPr id="4" name="Rectangle 3">
            <a:extLst>
              <a:ext uri="{FF2B5EF4-FFF2-40B4-BE49-F238E27FC236}">
                <a16:creationId xmlns="" xmlns:a16="http://schemas.microsoft.com/office/drawing/2014/main" id="{544E3D0C-96D8-7FF5-7CA4-9996FE00CD54}"/>
              </a:ext>
            </a:extLst>
          </p:cNvPr>
          <p:cNvSpPr/>
          <p:nvPr/>
        </p:nvSpPr>
        <p:spPr>
          <a:xfrm>
            <a:off x="5458588" y="4213685"/>
            <a:ext cx="3946178" cy="2246769"/>
          </a:xfrm>
          <a:prstGeom prst="rect">
            <a:avLst/>
          </a:prstGeom>
        </p:spPr>
        <p:txBody>
          <a:bodyPr wrap="square">
            <a:spAutoFit/>
          </a:bodyPr>
          <a:lstStyle/>
          <a:p>
            <a:pPr algn="r"/>
            <a:r>
              <a:rPr lang="ar-EG" sz="2000" b="1" dirty="0"/>
              <a:t>ما الذي يحدث عندما يُهمَل هذا المبدأ؟</a:t>
            </a:r>
          </a:p>
          <a:p>
            <a:pPr algn="r"/>
            <a:r>
              <a:rPr lang="ar-EG" sz="2000" dirty="0"/>
              <a:t>ينخفض مستوى الخطاب السياسي.</a:t>
            </a:r>
          </a:p>
          <a:p>
            <a:pPr algn="r"/>
            <a:r>
              <a:rPr lang="ar-EG" sz="2000" dirty="0"/>
              <a:t>تنشأ حملات تشويه بدلاً من التنافس النزيه.</a:t>
            </a:r>
          </a:p>
          <a:p>
            <a:pPr algn="r"/>
            <a:r>
              <a:rPr lang="ar-EG" sz="2000" dirty="0"/>
              <a:t>يُحرّف تركيز الناخب عن القضايا التي تمسّ حياته اليومية.</a:t>
            </a:r>
          </a:p>
          <a:p>
            <a:pPr algn="r"/>
            <a:r>
              <a:rPr lang="ar-EG" sz="2000" dirty="0"/>
              <a:t>يفقد الجمهور ثقته بجميع الأطراف السياسية</a:t>
            </a:r>
          </a:p>
          <a:p>
            <a:pPr algn="r" rtl="1"/>
            <a:r>
              <a:rPr lang="ar-EG" sz="2000" dirty="0" smtClean="0"/>
              <a:t>.</a:t>
            </a:r>
            <a:endParaRPr lang="en-US" sz="2000" dirty="0"/>
          </a:p>
        </p:txBody>
      </p:sp>
      <p:sp>
        <p:nvSpPr>
          <p:cNvPr id="6" name="Rectangle 5">
            <a:extLst>
              <a:ext uri="{FF2B5EF4-FFF2-40B4-BE49-F238E27FC236}">
                <a16:creationId xmlns="" xmlns:a16="http://schemas.microsoft.com/office/drawing/2014/main" id="{7512D559-8F1B-2BB6-6BF4-1C7229511DB1}"/>
              </a:ext>
            </a:extLst>
          </p:cNvPr>
          <p:cNvSpPr/>
          <p:nvPr/>
        </p:nvSpPr>
        <p:spPr>
          <a:xfrm>
            <a:off x="1090493" y="2344457"/>
            <a:ext cx="3438146" cy="3139321"/>
          </a:xfrm>
          <a:prstGeom prst="rect">
            <a:avLst/>
          </a:prstGeom>
        </p:spPr>
        <p:txBody>
          <a:bodyPr wrap="square">
            <a:spAutoFit/>
          </a:bodyPr>
          <a:lstStyle/>
          <a:p>
            <a:pPr algn="r"/>
            <a:r>
              <a:rPr lang="ar-EG" b="1" dirty="0"/>
              <a:t>كيف طبق التسويق الأخلاقي؟</a:t>
            </a:r>
          </a:p>
          <a:p>
            <a:pPr algn="r"/>
            <a:r>
              <a:rPr lang="ar-EG" dirty="0"/>
              <a:t>ركّز على القضايا:</a:t>
            </a:r>
          </a:p>
          <a:p>
            <a:pPr lvl="1" algn="r"/>
            <a:r>
              <a:rPr lang="ar-EG" dirty="0"/>
              <a:t>مكافحة الفساد</a:t>
            </a:r>
          </a:p>
          <a:p>
            <a:pPr lvl="1" algn="r"/>
            <a:r>
              <a:rPr lang="ar-EG" dirty="0"/>
              <a:t>احترام الدستور</a:t>
            </a:r>
          </a:p>
          <a:p>
            <a:pPr lvl="1" algn="r"/>
            <a:r>
              <a:rPr lang="ar-EG" dirty="0"/>
              <a:t>تحسين العدالة الاجتماعية</a:t>
            </a:r>
          </a:p>
          <a:p>
            <a:pPr lvl="1" algn="r"/>
            <a:r>
              <a:rPr lang="ar-EG" dirty="0"/>
              <a:t>استقلال القضاء</a:t>
            </a:r>
          </a:p>
          <a:p>
            <a:pPr algn="r"/>
            <a:r>
              <a:rPr lang="ar-EG" dirty="0"/>
              <a:t>استخدم لغة بسيطة ومباشرة يفهمها الجميع.</a:t>
            </a:r>
          </a:p>
          <a:p>
            <a:pPr algn="r"/>
            <a:r>
              <a:rPr lang="ar-EG" dirty="0"/>
              <a:t>لم يستخدم أسلوب الشتائم أو التشويه ضد خصومه.</a:t>
            </a:r>
          </a:p>
          <a:p>
            <a:pPr algn="r"/>
            <a:r>
              <a:rPr lang="ar-EG" dirty="0"/>
              <a:t>دعا في حملته إلى </a:t>
            </a:r>
            <a:r>
              <a:rPr lang="ar-EG" b="1" dirty="0"/>
              <a:t>دولة القانون والمواطنة</a:t>
            </a:r>
            <a:r>
              <a:rPr lang="ar-EG" dirty="0"/>
              <a:t>، بعيدًا عن الولاءات الحزبية الضيقة</a:t>
            </a:r>
          </a:p>
        </p:txBody>
      </p:sp>
      <p:sp>
        <p:nvSpPr>
          <p:cNvPr id="8" name="Rectangle 7">
            <a:extLst>
              <a:ext uri="{FF2B5EF4-FFF2-40B4-BE49-F238E27FC236}">
                <a16:creationId xmlns="" xmlns:a16="http://schemas.microsoft.com/office/drawing/2014/main" id="{EFF89D20-0C10-94DA-B9F9-822F7AD6A55D}"/>
              </a:ext>
            </a:extLst>
          </p:cNvPr>
          <p:cNvSpPr/>
          <p:nvPr/>
        </p:nvSpPr>
        <p:spPr>
          <a:xfrm>
            <a:off x="9644557" y="2749321"/>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6E509C8C-4DC4-1271-F159-3E5EA9C1D824}"/>
              </a:ext>
            </a:extLst>
          </p:cNvPr>
          <p:cNvSpPr/>
          <p:nvPr/>
        </p:nvSpPr>
        <p:spPr>
          <a:xfrm>
            <a:off x="4759301" y="2591015"/>
            <a:ext cx="137905" cy="155866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61090DB0-42A1-4C59-CC20-D8576F5033E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1"/>
          <p:cNvSpPr>
            <a:spLocks noChangeArrowheads="1"/>
          </p:cNvSpPr>
          <p:nvPr/>
        </p:nvSpPr>
        <p:spPr bwMode="auto">
          <a:xfrm>
            <a:off x="5513696" y="2690336"/>
            <a:ext cx="3835963"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Wingdings" panose="05000000000000000000" pitchFamily="2" charset="2"/>
              <a:buChar char="v"/>
            </a:pPr>
            <a:r>
              <a:rPr lang="ar-EG" dirty="0"/>
              <a:t>أن تكون الحملة السياسية موجّهة نحو </a:t>
            </a:r>
            <a:r>
              <a:rPr lang="ar-EG" b="1" dirty="0"/>
              <a:t>عرض الرؤى، الحلول، والمشاكل الحقيقية</a:t>
            </a:r>
            <a:r>
              <a:rPr lang="ar-EG" dirty="0"/>
              <a:t> التي تهم المواطنين (مثل التعليم، الصحة، الاقتصاد...) بدلًا من توجيه الهجوم أو السخرية من الخصوم.</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3" name="Picture 2"/>
          <p:cNvPicPr>
            <a:picLocks noChangeAspect="1"/>
          </p:cNvPicPr>
          <p:nvPr/>
        </p:nvPicPr>
        <p:blipFill>
          <a:blip r:embed="rId3"/>
          <a:stretch>
            <a:fillRect/>
          </a:stretch>
        </p:blipFill>
        <p:spPr>
          <a:xfrm>
            <a:off x="-280918" y="2077674"/>
            <a:ext cx="2447925" cy="1866900"/>
          </a:xfrm>
          <a:prstGeom prst="rect">
            <a:avLst/>
          </a:prstGeom>
        </p:spPr>
      </p:pic>
    </p:spTree>
    <p:extLst>
      <p:ext uri="{BB962C8B-B14F-4D97-AF65-F5344CB8AC3E}">
        <p14:creationId xmlns:p14="http://schemas.microsoft.com/office/powerpoint/2010/main" val="16537907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76576" y="4974573"/>
            <a:ext cx="5091312" cy="954107"/>
          </a:xfrm>
          <a:prstGeom prst="rect">
            <a:avLst/>
          </a:prstGeom>
          <a:noFill/>
        </p:spPr>
        <p:txBody>
          <a:bodyPr wrap="square">
            <a:spAutoFit/>
          </a:bodyPr>
          <a:lstStyle/>
          <a:p>
            <a:pPr algn="ctr" rtl="1"/>
            <a:r>
              <a:rPr lang="ar-JO" sz="2800" b="1" dirty="0"/>
              <a:t>5</a:t>
            </a:r>
            <a:r>
              <a:rPr lang="ar-EG" sz="2800" b="1" dirty="0"/>
              <a:t>. الآثار السلبية لانعدام الأخلاق في التسويق السياسي</a:t>
            </a:r>
          </a:p>
        </p:txBody>
      </p:sp>
    </p:spTree>
    <p:extLst>
      <p:ext uri="{BB962C8B-B14F-4D97-AF65-F5344CB8AC3E}">
        <p14:creationId xmlns:p14="http://schemas.microsoft.com/office/powerpoint/2010/main" val="890289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93ADB95-072D-BAF3-C5A8-EF4F9247A803}"/>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A7CA6924-912B-7B89-0E0D-8C0CF5891D7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11786BA4-30B0-82C7-8E2A-48107ABFA6B3}"/>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 xmlns:a16="http://schemas.microsoft.com/office/drawing/2014/main" id="{9121D706-8AF4-6270-EE1F-2053DBA146C9}"/>
              </a:ext>
            </a:extLst>
          </p:cNvPr>
          <p:cNvSpPr/>
          <p:nvPr/>
        </p:nvSpPr>
        <p:spPr>
          <a:xfrm>
            <a:off x="1142566" y="162296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2A1D4F1-60F2-D983-953B-7078572EC5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A7F64A1-A92E-3A6E-DA3A-FF9B603055FE}"/>
              </a:ext>
            </a:extLst>
          </p:cNvPr>
          <p:cNvSpPr txBox="1"/>
          <p:nvPr/>
        </p:nvSpPr>
        <p:spPr>
          <a:xfrm>
            <a:off x="1333001" y="1851008"/>
            <a:ext cx="8466655" cy="523220"/>
          </a:xfrm>
          <a:prstGeom prst="rect">
            <a:avLst/>
          </a:prstGeom>
          <a:noFill/>
        </p:spPr>
        <p:txBody>
          <a:bodyPr wrap="square" rtlCol="0">
            <a:spAutoFit/>
          </a:bodyPr>
          <a:lstStyle/>
          <a:p>
            <a:pPr algn="just" rtl="1"/>
            <a:r>
              <a:rPr lang="ar-JO" sz="2800" b="1" dirty="0"/>
              <a:t>5.1</a:t>
            </a:r>
            <a:r>
              <a:rPr lang="ar-EG" sz="2800" b="1" dirty="0"/>
              <a:t>. فقدان ثقة المواطنين في العملية السياسية</a:t>
            </a:r>
          </a:p>
        </p:txBody>
      </p:sp>
      <p:sp>
        <p:nvSpPr>
          <p:cNvPr id="2" name="Rectangle 1">
            <a:extLst>
              <a:ext uri="{FF2B5EF4-FFF2-40B4-BE49-F238E27FC236}">
                <a16:creationId xmlns="" xmlns:a16="http://schemas.microsoft.com/office/drawing/2014/main" id="{6BFC4522-A1D1-F31E-60DE-8BEEE2BFCDF4}"/>
              </a:ext>
            </a:extLst>
          </p:cNvPr>
          <p:cNvSpPr/>
          <p:nvPr/>
        </p:nvSpPr>
        <p:spPr>
          <a:xfrm>
            <a:off x="9109671" y="2795788"/>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BA478305-DF7A-27DF-CC10-0B6227F0271A}"/>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7C577590-3358-7BAC-61EB-5BDC69063CC9}"/>
              </a:ext>
            </a:extLst>
          </p:cNvPr>
          <p:cNvSpPr txBox="1"/>
          <p:nvPr/>
        </p:nvSpPr>
        <p:spPr>
          <a:xfrm>
            <a:off x="1333001" y="2459764"/>
            <a:ext cx="2863197" cy="2523768"/>
          </a:xfrm>
          <a:prstGeom prst="rect">
            <a:avLst/>
          </a:prstGeom>
          <a:noFill/>
        </p:spPr>
        <p:txBody>
          <a:bodyPr wrap="square">
            <a:spAutoFit/>
          </a:bodyPr>
          <a:lstStyle/>
          <a:p>
            <a:pPr algn="r" rtl="1"/>
            <a:r>
              <a:rPr lang="ar-EG" sz="2000" b="1" dirty="0" smtClean="0">
                <a:solidFill>
                  <a:srgbClr val="C00000"/>
                </a:solidFill>
              </a:rPr>
              <a:t>النتيجة:</a:t>
            </a:r>
            <a:endParaRPr lang="ar-JO" sz="2000" b="1" dirty="0">
              <a:solidFill>
                <a:srgbClr val="C00000"/>
              </a:solidFill>
            </a:endParaRPr>
          </a:p>
          <a:p>
            <a:pPr algn="r"/>
            <a:r>
              <a:rPr lang="ar-EG" sz="2000" b="1" dirty="0">
                <a:solidFill>
                  <a:srgbClr val="C00000"/>
                </a:solidFill>
              </a:rPr>
              <a:t> </a:t>
            </a:r>
            <a:r>
              <a:rPr lang="ar-EG" sz="2000" dirty="0"/>
              <a:t>هو شعور المواطن بأن:</a:t>
            </a:r>
          </a:p>
          <a:p>
            <a:pPr algn="r"/>
            <a:r>
              <a:rPr lang="ar-EG" sz="2000" dirty="0"/>
              <a:t>الانتخابات </a:t>
            </a:r>
            <a:r>
              <a:rPr lang="ar-EG" sz="2000" dirty="0">
                <a:solidFill>
                  <a:srgbClr val="FF0000"/>
                </a:solidFill>
              </a:rPr>
              <a:t>لا تُحدث فرقًا حقيقيًا</a:t>
            </a:r>
            <a:r>
              <a:rPr lang="ar-EG" sz="2000" dirty="0"/>
              <a:t>.</a:t>
            </a:r>
          </a:p>
          <a:p>
            <a:pPr algn="r"/>
            <a:r>
              <a:rPr lang="ar-EG" sz="2000" dirty="0"/>
              <a:t>السياسة </a:t>
            </a:r>
            <a:r>
              <a:rPr lang="ar-EG" sz="2000" dirty="0">
                <a:solidFill>
                  <a:srgbClr val="FF0000"/>
                </a:solidFill>
              </a:rPr>
              <a:t>لعبة مغلقة </a:t>
            </a:r>
            <a:r>
              <a:rPr lang="ar-EG" sz="2000" dirty="0"/>
              <a:t>على النخب.</a:t>
            </a:r>
          </a:p>
          <a:p>
            <a:pPr algn="r"/>
            <a:r>
              <a:rPr lang="ar-EG" sz="2000" dirty="0"/>
              <a:t>صوته </a:t>
            </a:r>
            <a:r>
              <a:rPr lang="ar-EG" sz="2000" dirty="0">
                <a:solidFill>
                  <a:srgbClr val="FF0000"/>
                </a:solidFill>
              </a:rPr>
              <a:t>لا يُحتَرم ولا يُحتَسب</a:t>
            </a:r>
            <a:r>
              <a:rPr lang="ar-EG" sz="2000" dirty="0"/>
              <a:t>.</a:t>
            </a:r>
          </a:p>
          <a:p>
            <a:pPr algn="r"/>
            <a:r>
              <a:rPr lang="ar-EG" sz="2000" dirty="0"/>
              <a:t>الوعود </a:t>
            </a:r>
            <a:r>
              <a:rPr lang="ar-EG" sz="2000" dirty="0">
                <a:solidFill>
                  <a:srgbClr val="FF0000"/>
                </a:solidFill>
              </a:rPr>
              <a:t>السياسية كاذبة </a:t>
            </a:r>
            <a:r>
              <a:rPr lang="ar-EG" sz="2000" dirty="0"/>
              <a:t>ومكررة.</a:t>
            </a:r>
          </a:p>
          <a:p>
            <a:pPr algn="r"/>
            <a:r>
              <a:rPr lang="ar-EG" sz="2000" dirty="0"/>
              <a:t>الفساد لا يُحاسب.</a:t>
            </a:r>
          </a:p>
          <a:p>
            <a:pPr algn="r" rtl="1"/>
            <a:endParaRPr lang="ar-EG" b="1" dirty="0"/>
          </a:p>
        </p:txBody>
      </p:sp>
      <p:sp>
        <p:nvSpPr>
          <p:cNvPr id="3" name="Rectangle 1"/>
          <p:cNvSpPr>
            <a:spLocks noChangeArrowheads="1"/>
          </p:cNvSpPr>
          <p:nvPr/>
        </p:nvSpPr>
        <p:spPr bwMode="auto">
          <a:xfrm rot="10800000" flipV="1">
            <a:off x="4806992" y="2595791"/>
            <a:ext cx="4197794" cy="1631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حين تنتشر الأكاذيب والتضليل، يُصاب المواطن بالإحباط ويبدأ بالتشكيك في نزاهة الانتخابات</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20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يؤدي ذلك إلى</a:t>
            </a:r>
            <a:r>
              <a:rPr kumimoji="0" lang="en-US"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a:t>
            </a:r>
            <a:r>
              <a:rPr kumimoji="0" lang="ar-SA" sz="20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عزوف جماهيري</a:t>
            </a:r>
            <a:r>
              <a:rPr kumimoji="0" lang="en-US" sz="2000" b="0" i="0" u="none" strike="noStrike" cap="none" normalizeH="0" baseline="0" dirty="0">
                <a:ln>
                  <a:noFill/>
                </a:ln>
                <a:solidFill>
                  <a:schemeClr val="tx1"/>
                </a:solidFill>
                <a:effectLst/>
                <a:latin typeface="Arial" panose="020B0604020202020204" pitchFamily="34" charset="0"/>
              </a:rPr>
              <a:t> </a:t>
            </a:r>
            <a:r>
              <a:rPr kumimoji="0" lang="ar-SA" sz="20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عن التصويت أو الانخراط في الحياة السياسية</a:t>
            </a:r>
            <a:endParaRPr kumimoji="0" lang="en-US" sz="2000" b="0" i="0" u="none" strike="noStrike" cap="none" normalizeH="0" baseline="0" dirty="0">
              <a:ln>
                <a:noFill/>
              </a:ln>
              <a:solidFill>
                <a:schemeClr val="tx1"/>
              </a:solidFill>
              <a:effectLst/>
              <a:latin typeface="Arial" panose="020B0604020202020204" pitchFamily="34" charset="0"/>
            </a:endParaRPr>
          </a:p>
        </p:txBody>
      </p:sp>
      <p:pic>
        <p:nvPicPr>
          <p:cNvPr id="8" name="Picture 7"/>
          <p:cNvPicPr>
            <a:picLocks noChangeAspect="1"/>
          </p:cNvPicPr>
          <p:nvPr/>
        </p:nvPicPr>
        <p:blipFill>
          <a:blip r:embed="rId3"/>
          <a:stretch>
            <a:fillRect/>
          </a:stretch>
        </p:blipFill>
        <p:spPr>
          <a:xfrm>
            <a:off x="5369685" y="4374879"/>
            <a:ext cx="2457450" cy="1638300"/>
          </a:xfrm>
          <a:prstGeom prst="rect">
            <a:avLst/>
          </a:prstGeom>
        </p:spPr>
      </p:pic>
    </p:spTree>
    <p:extLst>
      <p:ext uri="{BB962C8B-B14F-4D97-AF65-F5344CB8AC3E}">
        <p14:creationId xmlns:p14="http://schemas.microsoft.com/office/powerpoint/2010/main" val="229170488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A63E4BF-A2CD-B071-1BB7-34C755CF0416}"/>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A4FC3918-24A2-EF18-59AD-2D5A8302310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028D4A6B-0F6F-5AB2-E3C7-52DBA81D5BCA}"/>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 xmlns:a16="http://schemas.microsoft.com/office/drawing/2014/main" id="{41A93BF3-385E-EA47-7C08-6AA35A0D7ACD}"/>
              </a:ext>
            </a:extLst>
          </p:cNvPr>
          <p:cNvSpPr/>
          <p:nvPr/>
        </p:nvSpPr>
        <p:spPr>
          <a:xfrm>
            <a:off x="1142566" y="162296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a:t>عندما يتم الترويج لمرشحين لا يمتلكون الكفاءة أو الخبرة أو الرؤية لخدمة الوطن، فقط لأنهم:</a:t>
            </a:r>
          </a:p>
          <a:p>
            <a:r>
              <a:rPr lang="ar-EG"/>
              <a:t>يمتلكون المال.</a:t>
            </a:r>
          </a:p>
          <a:p>
            <a:r>
              <a:rPr lang="ar-EG"/>
              <a:t>لديهم شهرة إعلامية.</a:t>
            </a:r>
          </a:p>
          <a:p>
            <a:r>
              <a:rPr lang="ar-EG"/>
              <a:t>يستغلون العاطفة أو الدين أو الطائفة.</a:t>
            </a:r>
          </a:p>
          <a:p>
            <a:r>
              <a:rPr lang="ar-EG"/>
              <a:t>يستخدمون أساليب دعائية خادعة.</a:t>
            </a:r>
          </a:p>
        </p:txBody>
      </p:sp>
      <p:pic>
        <p:nvPicPr>
          <p:cNvPr id="5" name="Graphic 21">
            <a:extLst>
              <a:ext uri="{FF2B5EF4-FFF2-40B4-BE49-F238E27FC236}">
                <a16:creationId xmlns="" xmlns:a16="http://schemas.microsoft.com/office/drawing/2014/main" id="{D20AA806-0F7D-D46D-4058-D2802A78FE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B80D35AE-371D-9EF3-3A02-DED385DE3209}"/>
              </a:ext>
            </a:extLst>
          </p:cNvPr>
          <p:cNvSpPr txBox="1"/>
          <p:nvPr/>
        </p:nvSpPr>
        <p:spPr>
          <a:xfrm>
            <a:off x="1634722" y="1698525"/>
            <a:ext cx="8466655" cy="523220"/>
          </a:xfrm>
          <a:prstGeom prst="rect">
            <a:avLst/>
          </a:prstGeom>
          <a:noFill/>
        </p:spPr>
        <p:txBody>
          <a:bodyPr wrap="square" rtlCol="0">
            <a:spAutoFit/>
          </a:bodyPr>
          <a:lstStyle/>
          <a:p>
            <a:pPr algn="just" rtl="1"/>
            <a:r>
              <a:rPr lang="ar-JO" sz="2800" b="1" dirty="0"/>
              <a:t> 5.2. صعود شخصيات غير مؤهلة</a:t>
            </a:r>
          </a:p>
        </p:txBody>
      </p:sp>
      <p:sp>
        <p:nvSpPr>
          <p:cNvPr id="2" name="Rectangle 1">
            <a:extLst>
              <a:ext uri="{FF2B5EF4-FFF2-40B4-BE49-F238E27FC236}">
                <a16:creationId xmlns="" xmlns:a16="http://schemas.microsoft.com/office/drawing/2014/main" id="{2EC60C95-3839-E808-83E6-C9B380C4C421}"/>
              </a:ext>
            </a:extLst>
          </p:cNvPr>
          <p:cNvSpPr/>
          <p:nvPr/>
        </p:nvSpPr>
        <p:spPr>
          <a:xfrm>
            <a:off x="9641755" y="3155375"/>
            <a:ext cx="153954" cy="788839"/>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D51E58C7-C84F-C933-DDD2-9F8464EB9351}"/>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A4BD43BF-3F9B-AE4E-2942-E9411118796B}"/>
              </a:ext>
            </a:extLst>
          </p:cNvPr>
          <p:cNvSpPr txBox="1"/>
          <p:nvPr/>
        </p:nvSpPr>
        <p:spPr>
          <a:xfrm>
            <a:off x="2016182" y="2514383"/>
            <a:ext cx="2457451" cy="1754326"/>
          </a:xfrm>
          <a:prstGeom prst="rect">
            <a:avLst/>
          </a:prstGeom>
          <a:noFill/>
        </p:spPr>
        <p:txBody>
          <a:bodyPr wrap="square">
            <a:spAutoFit/>
          </a:bodyPr>
          <a:lstStyle/>
          <a:p>
            <a:pPr algn="r" rtl="1"/>
            <a:r>
              <a:rPr lang="ar-EG" b="1" dirty="0">
                <a:solidFill>
                  <a:srgbClr val="C00000"/>
                </a:solidFill>
              </a:rPr>
              <a:t>مثال:</a:t>
            </a:r>
            <a:endParaRPr lang="ar-JO" b="1" dirty="0">
              <a:solidFill>
                <a:srgbClr val="C00000"/>
              </a:solidFill>
            </a:endParaRPr>
          </a:p>
          <a:p>
            <a:pPr algn="r" rtl="1"/>
            <a:endParaRPr lang="ar-JO" b="1" dirty="0">
              <a:solidFill>
                <a:srgbClr val="C00000"/>
              </a:solidFill>
            </a:endParaRPr>
          </a:p>
          <a:p>
            <a:pPr algn="r" rtl="1"/>
            <a:r>
              <a:rPr lang="ar-EG" b="1" dirty="0"/>
              <a:t>شخصيات "شعبوية" في أمريكا اللاتينية وأفريقيا فازت بالانتخابات عبر شعارات مثيرة، ثم فشلت في الحكم</a:t>
            </a:r>
            <a:r>
              <a:rPr lang="ar-EG" b="1" dirty="0" smtClean="0"/>
              <a:t>.</a:t>
            </a:r>
            <a:endParaRPr lang="en-MY" b="1" dirty="0"/>
          </a:p>
        </p:txBody>
      </p:sp>
      <p:sp>
        <p:nvSpPr>
          <p:cNvPr id="3" name="Rectangle 1">
            <a:extLst>
              <a:ext uri="{FF2B5EF4-FFF2-40B4-BE49-F238E27FC236}">
                <a16:creationId xmlns="" xmlns:a16="http://schemas.microsoft.com/office/drawing/2014/main" id="{F47D45A1-0F3B-8465-DAAB-E1D5572FF778}"/>
              </a:ext>
            </a:extLst>
          </p:cNvPr>
          <p:cNvSpPr>
            <a:spLocks noChangeArrowheads="1"/>
          </p:cNvSpPr>
          <p:nvPr/>
        </p:nvSpPr>
        <p:spPr bwMode="auto">
          <a:xfrm rot="10800000" flipV="1">
            <a:off x="5868050" y="4343617"/>
            <a:ext cx="3438458"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غياب الأخلاق في الحملات يُفضي إلى فوز المرشحين الأكثر قدرة على المناورة والخداع، وليس الأكثر كفاءة</a:t>
            </a:r>
            <a:r>
              <a:rPr lang="en-US" dirty="0">
                <a:latin typeface="Arial" panose="020B0604020202020204" pitchFamily="34" charset="0"/>
                <a:cs typeface="Arial" panose="020B0604020202020204" pitchFamily="34" charset="0"/>
              </a:rPr>
              <a:t>.</a:t>
            </a:r>
            <a:endParaRPr lang="ar-JO" dirty="0">
              <a:latin typeface="Arial" panose="020B0604020202020204" pitchFamily="34" charset="0"/>
              <a:cs typeface="Arial" panose="020B0604020202020204" pitchFamily="34" charset="0"/>
            </a:endParaRPr>
          </a:p>
          <a:p>
            <a:pPr marL="285750" lvl="0" indent="-285750" algn="r" rtl="1" eaLnBrk="0" fontAlgn="base" hangingPunct="0">
              <a:spcBef>
                <a:spcPct val="0"/>
              </a:spcBef>
              <a:spcAft>
                <a:spcPct val="0"/>
              </a:spcAft>
              <a:buFont typeface="Wingdings" panose="05000000000000000000" pitchFamily="2" charset="2"/>
              <a:buChar char="v"/>
            </a:pPr>
            <a:endParaRPr lang="en-US" dirty="0">
              <a:latin typeface="Arial" panose="020B0604020202020204" pitchFamily="34" charset="0"/>
            </a:endParaRPr>
          </a:p>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يتم اختيار ممثلين بناءً على قدرتهم على جذب الانتباه، لا على برامجهم السياسية</a:t>
            </a:r>
            <a:r>
              <a:rPr lang="en-US" dirty="0">
                <a:latin typeface="Arial" panose="020B0604020202020204" pitchFamily="34" charset="0"/>
                <a:cs typeface="Arial" panose="020B0604020202020204" pitchFamily="34" charset="0"/>
              </a:rPr>
              <a:t>.</a:t>
            </a:r>
            <a:endParaRPr lang="en-US" dirty="0">
              <a:latin typeface="Arial" panose="020B0604020202020204" pitchFamily="34" charset="0"/>
            </a:endParaRPr>
          </a:p>
        </p:txBody>
      </p:sp>
      <p:pic>
        <p:nvPicPr>
          <p:cNvPr id="9" name="Picture 8">
            <a:extLst>
              <a:ext uri="{FF2B5EF4-FFF2-40B4-BE49-F238E27FC236}">
                <a16:creationId xmlns="" xmlns:a16="http://schemas.microsoft.com/office/drawing/2014/main" id="{CE1FA9A7-8C17-039D-5F4A-E103B0EA11AB}"/>
              </a:ext>
            </a:extLst>
          </p:cNvPr>
          <p:cNvPicPr>
            <a:picLocks noChangeAspect="1"/>
          </p:cNvPicPr>
          <p:nvPr/>
        </p:nvPicPr>
        <p:blipFill>
          <a:blip r:embed="rId3"/>
          <a:srcRect t="4325" b="12943"/>
          <a:stretch>
            <a:fillRect/>
          </a:stretch>
        </p:blipFill>
        <p:spPr>
          <a:xfrm>
            <a:off x="1266972" y="4876977"/>
            <a:ext cx="4080277" cy="1405000"/>
          </a:xfrm>
          <a:prstGeom prst="rect">
            <a:avLst/>
          </a:prstGeom>
        </p:spPr>
      </p:pic>
      <p:sp>
        <p:nvSpPr>
          <p:cNvPr id="4" name="Rectangle 3"/>
          <p:cNvSpPr/>
          <p:nvPr/>
        </p:nvSpPr>
        <p:spPr>
          <a:xfrm>
            <a:off x="5527386" y="2439281"/>
            <a:ext cx="3796751" cy="1754326"/>
          </a:xfrm>
          <a:prstGeom prst="rect">
            <a:avLst/>
          </a:prstGeom>
        </p:spPr>
        <p:txBody>
          <a:bodyPr wrap="square">
            <a:spAutoFit/>
          </a:bodyPr>
          <a:lstStyle/>
          <a:p>
            <a:pPr algn="r" rtl="1"/>
            <a:r>
              <a:rPr lang="ar-EG" dirty="0"/>
              <a:t>عندما يتم </a:t>
            </a:r>
            <a:r>
              <a:rPr lang="ar-EG" u="sng" dirty="0">
                <a:solidFill>
                  <a:srgbClr val="FF0000"/>
                </a:solidFill>
              </a:rPr>
              <a:t>الترويج لمرشحين لا يمتلكون الكفاءة أو الخبرة أو الرؤية </a:t>
            </a:r>
            <a:r>
              <a:rPr lang="ar-EG" dirty="0"/>
              <a:t>لخدمة الوطن، فقط لأنهم:</a:t>
            </a:r>
          </a:p>
          <a:p>
            <a:pPr algn="r" rtl="1">
              <a:buFont typeface="Arial" panose="020B0604020202020204" pitchFamily="34" charset="0"/>
              <a:buChar char="•"/>
            </a:pPr>
            <a:r>
              <a:rPr lang="ar-EG" dirty="0"/>
              <a:t>يمتلكون المال.</a:t>
            </a:r>
          </a:p>
          <a:p>
            <a:pPr algn="r" rtl="1">
              <a:buFont typeface="Arial" panose="020B0604020202020204" pitchFamily="34" charset="0"/>
              <a:buChar char="•"/>
            </a:pPr>
            <a:r>
              <a:rPr lang="ar-EG" dirty="0"/>
              <a:t>لديهم شهرة إعلامية.</a:t>
            </a:r>
          </a:p>
          <a:p>
            <a:pPr algn="r" rtl="1">
              <a:buFont typeface="Arial" panose="020B0604020202020204" pitchFamily="34" charset="0"/>
              <a:buChar char="•"/>
            </a:pPr>
            <a:r>
              <a:rPr lang="ar-EG" dirty="0"/>
              <a:t>يستغلون العاطفة أو الدين أو الطائفة.</a:t>
            </a:r>
          </a:p>
          <a:p>
            <a:pPr algn="r" rtl="1">
              <a:buFont typeface="Arial" panose="020B0604020202020204" pitchFamily="34" charset="0"/>
              <a:buChar char="•"/>
            </a:pPr>
            <a:r>
              <a:rPr lang="ar-EG" dirty="0"/>
              <a:t>يستخدمون أساليب دعائية خادعة.</a:t>
            </a:r>
          </a:p>
        </p:txBody>
      </p:sp>
    </p:spTree>
    <p:extLst>
      <p:ext uri="{BB962C8B-B14F-4D97-AF65-F5344CB8AC3E}">
        <p14:creationId xmlns:p14="http://schemas.microsoft.com/office/powerpoint/2010/main" val="22467337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24B5572-2F92-5191-36E7-2003BF61232B}"/>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681E35F0-F9B0-F7C1-1E02-CFF0625D55A1}"/>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9AA2AA38-0A50-A8ED-E4C4-543939F3673B}"/>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 xmlns:a16="http://schemas.microsoft.com/office/drawing/2014/main" id="{C193ED17-F554-ED7F-8BD0-C76D0DC1FB92}"/>
              </a:ext>
            </a:extLst>
          </p:cNvPr>
          <p:cNvSpPr/>
          <p:nvPr/>
        </p:nvSpPr>
        <p:spPr>
          <a:xfrm>
            <a:off x="1142566" y="162296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t>عندما يتسلّم مسؤولون غير أكفاء أو غير أمناء مناصب سياسية أو إدارية بسبب ممارسات تسويقية سياسية غير أخلاقية،</a:t>
            </a:r>
            <a:endParaRPr lang="en-US" dirty="0"/>
          </a:p>
        </p:txBody>
      </p:sp>
      <p:pic>
        <p:nvPicPr>
          <p:cNvPr id="5" name="Graphic 21">
            <a:extLst>
              <a:ext uri="{FF2B5EF4-FFF2-40B4-BE49-F238E27FC236}">
                <a16:creationId xmlns="" xmlns:a16="http://schemas.microsoft.com/office/drawing/2014/main" id="{346D37DF-AA08-B1F5-B75A-B05ED39CEF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56123214-E58F-DC58-4CFF-A0F5D3632DAC}"/>
              </a:ext>
            </a:extLst>
          </p:cNvPr>
          <p:cNvSpPr txBox="1"/>
          <p:nvPr/>
        </p:nvSpPr>
        <p:spPr>
          <a:xfrm>
            <a:off x="1480751" y="1851008"/>
            <a:ext cx="8466655" cy="523220"/>
          </a:xfrm>
          <a:prstGeom prst="rect">
            <a:avLst/>
          </a:prstGeom>
          <a:noFill/>
        </p:spPr>
        <p:txBody>
          <a:bodyPr wrap="square" rtlCol="0">
            <a:spAutoFit/>
          </a:bodyPr>
          <a:lstStyle/>
          <a:p>
            <a:pPr algn="just" rtl="1"/>
            <a:r>
              <a:rPr lang="ar-JO" sz="2800" b="1" dirty="0"/>
              <a:t>5.3. زيادة الفساد داخل المؤسسات</a:t>
            </a:r>
          </a:p>
        </p:txBody>
      </p:sp>
      <p:sp>
        <p:nvSpPr>
          <p:cNvPr id="2" name="Rectangle 1">
            <a:extLst>
              <a:ext uri="{FF2B5EF4-FFF2-40B4-BE49-F238E27FC236}">
                <a16:creationId xmlns="" xmlns:a16="http://schemas.microsoft.com/office/drawing/2014/main" id="{2C1A39C4-0130-8AE3-80F3-367081E69F0B}"/>
              </a:ext>
            </a:extLst>
          </p:cNvPr>
          <p:cNvSpPr/>
          <p:nvPr/>
        </p:nvSpPr>
        <p:spPr>
          <a:xfrm>
            <a:off x="9109671" y="2795788"/>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3FFB282C-CC62-3E87-0C85-C44A399A5671}"/>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24DAF3E2-3D23-2573-6CFC-324045EEC295}"/>
              </a:ext>
            </a:extLst>
          </p:cNvPr>
          <p:cNvSpPr txBox="1"/>
          <p:nvPr/>
        </p:nvSpPr>
        <p:spPr>
          <a:xfrm>
            <a:off x="2016182" y="2514383"/>
            <a:ext cx="2457451" cy="1754326"/>
          </a:xfrm>
          <a:prstGeom prst="rect">
            <a:avLst/>
          </a:prstGeom>
          <a:noFill/>
        </p:spPr>
        <p:txBody>
          <a:bodyPr wrap="square">
            <a:spAutoFit/>
          </a:bodyPr>
          <a:lstStyle/>
          <a:p>
            <a:pPr algn="r" rtl="1"/>
            <a:r>
              <a:rPr lang="ar-EG" b="1" dirty="0">
                <a:solidFill>
                  <a:srgbClr val="C00000"/>
                </a:solidFill>
              </a:rPr>
              <a:t>مثال:</a:t>
            </a:r>
            <a:endParaRPr lang="ar-JO" b="1" dirty="0">
              <a:solidFill>
                <a:srgbClr val="C00000"/>
              </a:solidFill>
            </a:endParaRPr>
          </a:p>
          <a:p>
            <a:pPr algn="r" rtl="1"/>
            <a:endParaRPr lang="ar-JO" b="1" dirty="0">
              <a:solidFill>
                <a:srgbClr val="C00000"/>
              </a:solidFill>
            </a:endParaRPr>
          </a:p>
          <a:p>
            <a:pPr algn="r" rtl="1"/>
            <a:r>
              <a:rPr lang="ar-EG" b="1" dirty="0"/>
              <a:t>استخدام المال السياسي لشراء ذمم النواب بعد الفوز، كما حدث في عدة دول آسيوية وأفريقية</a:t>
            </a:r>
            <a:r>
              <a:rPr lang="ar-EG" b="1" dirty="0" smtClean="0"/>
              <a:t>.</a:t>
            </a:r>
            <a:endParaRPr lang="ar-EG" b="1" dirty="0"/>
          </a:p>
        </p:txBody>
      </p:sp>
      <p:sp>
        <p:nvSpPr>
          <p:cNvPr id="3" name="Rectangle 1">
            <a:extLst>
              <a:ext uri="{FF2B5EF4-FFF2-40B4-BE49-F238E27FC236}">
                <a16:creationId xmlns="" xmlns:a16="http://schemas.microsoft.com/office/drawing/2014/main" id="{0669CB98-1F5A-7B51-70AB-1BD8B2691253}"/>
              </a:ext>
            </a:extLst>
          </p:cNvPr>
          <p:cNvSpPr>
            <a:spLocks noChangeArrowheads="1"/>
          </p:cNvSpPr>
          <p:nvPr/>
        </p:nvSpPr>
        <p:spPr bwMode="auto">
          <a:xfrm rot="10800000" flipV="1">
            <a:off x="5560854" y="3613926"/>
            <a:ext cx="3215458"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من يستخدم وسائل غير أخلاقية للفوز، غالبًا ما يستخدم السلطة لاحقًا للانتقام، أو جمع الثروات، أو إسكات المعارضين</a:t>
            </a:r>
            <a:r>
              <a:rPr lang="en-US" dirty="0">
                <a:latin typeface="Arial" panose="020B0604020202020204" pitchFamily="34" charset="0"/>
                <a:cs typeface="Arial" panose="020B0604020202020204" pitchFamily="34" charset="0"/>
              </a:rPr>
              <a:t>.</a:t>
            </a:r>
            <a:endParaRPr lang="ar-JO" dirty="0">
              <a:latin typeface="Arial" panose="020B0604020202020204" pitchFamily="34" charset="0"/>
              <a:cs typeface="Arial" panose="020B0604020202020204" pitchFamily="34" charset="0"/>
            </a:endParaRPr>
          </a:p>
          <a:p>
            <a:pPr lvl="0" algn="r" rtl="1" eaLnBrk="0" fontAlgn="base" hangingPunct="0">
              <a:spcBef>
                <a:spcPct val="0"/>
              </a:spcBef>
              <a:spcAft>
                <a:spcPct val="0"/>
              </a:spcAft>
            </a:pPr>
            <a:endParaRPr lang="en-US" dirty="0">
              <a:latin typeface="Arial" panose="020B0604020202020204" pitchFamily="34" charset="0"/>
            </a:endParaRPr>
          </a:p>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تنمو شبكات المحسوبية والولاءات الشخصية، ويُقصى الكفاءات</a:t>
            </a:r>
            <a:r>
              <a:rPr lang="en-US" dirty="0">
                <a:latin typeface="Arial" panose="020B0604020202020204" pitchFamily="34" charset="0"/>
                <a:cs typeface="Arial" panose="020B0604020202020204" pitchFamily="34" charset="0"/>
              </a:rPr>
              <a:t>.</a:t>
            </a:r>
            <a:endParaRPr lang="en-US" dirty="0">
              <a:latin typeface="Arial" panose="020B0604020202020204" pitchFamily="34" charset="0"/>
            </a:endParaRPr>
          </a:p>
        </p:txBody>
      </p:sp>
      <p:pic>
        <p:nvPicPr>
          <p:cNvPr id="8" name="Picture 7">
            <a:extLst>
              <a:ext uri="{FF2B5EF4-FFF2-40B4-BE49-F238E27FC236}">
                <a16:creationId xmlns="" xmlns:a16="http://schemas.microsoft.com/office/drawing/2014/main" id="{330D6723-CEE4-9B6A-427B-3B4BC264A7F0}"/>
              </a:ext>
            </a:extLst>
          </p:cNvPr>
          <p:cNvPicPr>
            <a:picLocks noChangeAspect="1"/>
          </p:cNvPicPr>
          <p:nvPr/>
        </p:nvPicPr>
        <p:blipFill>
          <a:blip r:embed="rId3"/>
          <a:stretch>
            <a:fillRect/>
          </a:stretch>
        </p:blipFill>
        <p:spPr>
          <a:xfrm>
            <a:off x="1808828" y="4480779"/>
            <a:ext cx="2998164" cy="2062152"/>
          </a:xfrm>
          <a:prstGeom prst="rect">
            <a:avLst/>
          </a:prstGeom>
        </p:spPr>
      </p:pic>
      <p:sp>
        <p:nvSpPr>
          <p:cNvPr id="4" name="Rectangle 3"/>
          <p:cNvSpPr/>
          <p:nvPr/>
        </p:nvSpPr>
        <p:spPr>
          <a:xfrm>
            <a:off x="4486140" y="2582905"/>
            <a:ext cx="4604222" cy="923330"/>
          </a:xfrm>
          <a:prstGeom prst="rect">
            <a:avLst/>
          </a:prstGeom>
        </p:spPr>
        <p:txBody>
          <a:bodyPr wrap="square">
            <a:spAutoFit/>
          </a:bodyPr>
          <a:lstStyle/>
          <a:p>
            <a:pPr algn="r"/>
            <a:r>
              <a:rPr lang="ar-EG" dirty="0"/>
              <a:t>عندما يتسلّم </a:t>
            </a:r>
            <a:r>
              <a:rPr lang="ar-EG" b="1" u="sng" dirty="0">
                <a:solidFill>
                  <a:srgbClr val="FF0000"/>
                </a:solidFill>
              </a:rPr>
              <a:t>مسؤولون غير أكفاء أو غير أمناء مناصب </a:t>
            </a:r>
            <a:r>
              <a:rPr lang="ar-EG" dirty="0"/>
              <a:t>سياسية أو إدارية بسبب ممارسات تسويقية سياسية غير أخلاقية،</a:t>
            </a:r>
            <a:endParaRPr lang="en-MY" dirty="0"/>
          </a:p>
        </p:txBody>
      </p:sp>
    </p:spTree>
    <p:extLst>
      <p:ext uri="{BB962C8B-B14F-4D97-AF65-F5344CB8AC3E}">
        <p14:creationId xmlns:p14="http://schemas.microsoft.com/office/powerpoint/2010/main" val="33501126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06BC4D6-CA5A-3EC3-D23B-9118A9498A58}"/>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01A7B26-4566-9897-D6D7-E66D8E29B01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C957A4F4-D182-4B3D-C137-D0CA415BFC6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5">
            <a:extLst>
              <a:ext uri="{FF2B5EF4-FFF2-40B4-BE49-F238E27FC236}">
                <a16:creationId xmlns="" xmlns:a16="http://schemas.microsoft.com/office/drawing/2014/main" id="{7C027348-A7DC-8A78-C810-82831D875B81}"/>
              </a:ext>
            </a:extLst>
          </p:cNvPr>
          <p:cNvSpPr/>
          <p:nvPr/>
        </p:nvSpPr>
        <p:spPr>
          <a:xfrm>
            <a:off x="1142566" y="162296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a:t>عندما يستخدم التسويق السياسي أساليب تستغل الانتماءات العرقية، الطائفية، أو القبلية، مما يؤدي إلى:</a:t>
            </a:r>
          </a:p>
          <a:p>
            <a:r>
              <a:rPr lang="ar-EG"/>
              <a:t>تعزيز الانقسامات بين الفئات المختلفة داخل المجتمع.</a:t>
            </a:r>
          </a:p>
          <a:p>
            <a:r>
              <a:rPr lang="ar-EG"/>
              <a:t>تأجيج الخلافات والصراعات بدلاً من التركيز على الوحدة الوطنية.</a:t>
            </a:r>
          </a:p>
        </p:txBody>
      </p:sp>
      <p:pic>
        <p:nvPicPr>
          <p:cNvPr id="5" name="Graphic 21">
            <a:extLst>
              <a:ext uri="{FF2B5EF4-FFF2-40B4-BE49-F238E27FC236}">
                <a16:creationId xmlns="" xmlns:a16="http://schemas.microsoft.com/office/drawing/2014/main" id="{FCF56942-38FE-07D8-15E7-3285AE7CC2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C1EA24D6-DAFA-4442-BE09-55B1E2BE818E}"/>
              </a:ext>
            </a:extLst>
          </p:cNvPr>
          <p:cNvSpPr txBox="1"/>
          <p:nvPr/>
        </p:nvSpPr>
        <p:spPr>
          <a:xfrm>
            <a:off x="1480751" y="1851008"/>
            <a:ext cx="8466655" cy="523220"/>
          </a:xfrm>
          <a:prstGeom prst="rect">
            <a:avLst/>
          </a:prstGeom>
          <a:noFill/>
        </p:spPr>
        <p:txBody>
          <a:bodyPr wrap="square" rtlCol="0">
            <a:spAutoFit/>
          </a:bodyPr>
          <a:lstStyle/>
          <a:p>
            <a:pPr algn="just" rtl="1"/>
            <a:r>
              <a:rPr lang="ar-JO" sz="2800" b="1" dirty="0"/>
              <a:t>5.4. تغذية الانقسامات الاجتماعية</a:t>
            </a:r>
          </a:p>
        </p:txBody>
      </p:sp>
      <p:sp>
        <p:nvSpPr>
          <p:cNvPr id="2" name="Rectangle 1">
            <a:extLst>
              <a:ext uri="{FF2B5EF4-FFF2-40B4-BE49-F238E27FC236}">
                <a16:creationId xmlns="" xmlns:a16="http://schemas.microsoft.com/office/drawing/2014/main" id="{EF8824E4-AC88-7E19-6FC5-1732105CF5FA}"/>
              </a:ext>
            </a:extLst>
          </p:cNvPr>
          <p:cNvSpPr/>
          <p:nvPr/>
        </p:nvSpPr>
        <p:spPr>
          <a:xfrm>
            <a:off x="9109671" y="2795788"/>
            <a:ext cx="147340" cy="818138"/>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 xmlns:a16="http://schemas.microsoft.com/office/drawing/2014/main" id="{2731E158-290C-E019-874F-88F69A8CDF1C}"/>
              </a:ext>
            </a:extLst>
          </p:cNvPr>
          <p:cNvSpPr/>
          <p:nvPr/>
        </p:nvSpPr>
        <p:spPr>
          <a:xfrm>
            <a:off x="4659652" y="2498306"/>
            <a:ext cx="147340" cy="818138"/>
          </a:xfrm>
          <a:prstGeom prst="rect">
            <a:avLst/>
          </a:prstGeom>
          <a:solidFill>
            <a:srgbClr val="00D6C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 xmlns:a16="http://schemas.microsoft.com/office/drawing/2014/main" id="{47B96677-023A-D244-7DC5-F0873ADB39F7}"/>
              </a:ext>
            </a:extLst>
          </p:cNvPr>
          <p:cNvSpPr txBox="1"/>
          <p:nvPr/>
        </p:nvSpPr>
        <p:spPr>
          <a:xfrm>
            <a:off x="2016182" y="2514383"/>
            <a:ext cx="2457451" cy="1754326"/>
          </a:xfrm>
          <a:prstGeom prst="rect">
            <a:avLst/>
          </a:prstGeom>
          <a:noFill/>
        </p:spPr>
        <p:txBody>
          <a:bodyPr wrap="square">
            <a:spAutoFit/>
          </a:bodyPr>
          <a:lstStyle/>
          <a:p>
            <a:pPr algn="r" rtl="1"/>
            <a:r>
              <a:rPr lang="ar-EG" b="1" dirty="0">
                <a:solidFill>
                  <a:srgbClr val="C00000"/>
                </a:solidFill>
              </a:rPr>
              <a:t>مثال:</a:t>
            </a:r>
            <a:endParaRPr lang="ar-JO" b="1" dirty="0">
              <a:solidFill>
                <a:srgbClr val="C00000"/>
              </a:solidFill>
            </a:endParaRPr>
          </a:p>
          <a:p>
            <a:pPr algn="r" rtl="1"/>
            <a:endParaRPr lang="ar-JO" b="1" dirty="0">
              <a:solidFill>
                <a:srgbClr val="C00000"/>
              </a:solidFill>
            </a:endParaRPr>
          </a:p>
          <a:p>
            <a:pPr algn="r" rtl="1"/>
            <a:r>
              <a:rPr lang="ar-EG" b="1" dirty="0"/>
              <a:t>رواندا ونيجيريا شهدت حروبًا أهلية أو اضطرابات بسبب تسويق سياسي قائم على الانقسام.</a:t>
            </a:r>
          </a:p>
        </p:txBody>
      </p:sp>
      <p:sp>
        <p:nvSpPr>
          <p:cNvPr id="3" name="Rectangle 1">
            <a:extLst>
              <a:ext uri="{FF2B5EF4-FFF2-40B4-BE49-F238E27FC236}">
                <a16:creationId xmlns="" xmlns:a16="http://schemas.microsoft.com/office/drawing/2014/main" id="{36D6B527-E901-D86B-4E8C-262C29C544C6}"/>
              </a:ext>
            </a:extLst>
          </p:cNvPr>
          <p:cNvSpPr>
            <a:spLocks noChangeArrowheads="1"/>
          </p:cNvSpPr>
          <p:nvPr/>
        </p:nvSpPr>
        <p:spPr bwMode="auto">
          <a:xfrm rot="10800000" flipV="1">
            <a:off x="5599860" y="4362240"/>
            <a:ext cx="3215458"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الخطاب الطائفي أو العنصري في الحملات يُفاقم العداء بين فئات المجتمع.</a:t>
            </a:r>
            <a:endParaRPr lang="ar-JO" dirty="0">
              <a:latin typeface="Arial" panose="020B0604020202020204" pitchFamily="34" charset="0"/>
            </a:endParaRPr>
          </a:p>
          <a:p>
            <a:pPr lvl="0" algn="r" rtl="1" eaLnBrk="0" fontAlgn="base" hangingPunct="0">
              <a:spcBef>
                <a:spcPct val="0"/>
              </a:spcBef>
              <a:spcAft>
                <a:spcPct val="0"/>
              </a:spcAft>
            </a:pPr>
            <a:endParaRPr lang="ar-SA" dirty="0">
              <a:latin typeface="Arial" panose="020B0604020202020204" pitchFamily="34" charset="0"/>
            </a:endParaRPr>
          </a:p>
          <a:p>
            <a:pPr marL="285750" lvl="0" indent="-285750" algn="r" rtl="1" eaLnBrk="0" fontAlgn="base" hangingPunct="0">
              <a:spcBef>
                <a:spcPct val="0"/>
              </a:spcBef>
              <a:spcAft>
                <a:spcPct val="0"/>
              </a:spcAft>
              <a:buFont typeface="Wingdings" panose="05000000000000000000" pitchFamily="2" charset="2"/>
              <a:buChar char="v"/>
            </a:pPr>
            <a:r>
              <a:rPr lang="ar-SA" dirty="0">
                <a:latin typeface="Arial" panose="020B0604020202020204" pitchFamily="34" charset="0"/>
              </a:rPr>
              <a:t>تتحول السياسة إلى ساحة صراع وليس ساحة تفاهم وتعددية.</a:t>
            </a:r>
          </a:p>
        </p:txBody>
      </p:sp>
      <p:pic>
        <p:nvPicPr>
          <p:cNvPr id="10" name="Picture 9">
            <a:extLst>
              <a:ext uri="{FF2B5EF4-FFF2-40B4-BE49-F238E27FC236}">
                <a16:creationId xmlns="" xmlns:a16="http://schemas.microsoft.com/office/drawing/2014/main" id="{0B805C03-B4B3-3429-AFDE-B0AE8EBC32B0}"/>
              </a:ext>
            </a:extLst>
          </p:cNvPr>
          <p:cNvPicPr>
            <a:picLocks noChangeAspect="1"/>
          </p:cNvPicPr>
          <p:nvPr/>
        </p:nvPicPr>
        <p:blipFill>
          <a:blip r:embed="rId3"/>
          <a:stretch>
            <a:fillRect/>
          </a:stretch>
        </p:blipFill>
        <p:spPr>
          <a:xfrm>
            <a:off x="1333001" y="4541224"/>
            <a:ext cx="2920779" cy="1657792"/>
          </a:xfrm>
          <a:prstGeom prst="rect">
            <a:avLst/>
          </a:prstGeom>
        </p:spPr>
      </p:pic>
      <p:sp>
        <p:nvSpPr>
          <p:cNvPr id="4" name="Rectangle 3"/>
          <p:cNvSpPr/>
          <p:nvPr/>
        </p:nvSpPr>
        <p:spPr>
          <a:xfrm>
            <a:off x="4704891" y="2577780"/>
            <a:ext cx="4337008" cy="1477328"/>
          </a:xfrm>
          <a:prstGeom prst="rect">
            <a:avLst/>
          </a:prstGeom>
        </p:spPr>
        <p:txBody>
          <a:bodyPr wrap="square">
            <a:spAutoFit/>
          </a:bodyPr>
          <a:lstStyle/>
          <a:p>
            <a:pPr algn="r" rtl="1"/>
            <a:r>
              <a:rPr lang="ar-EG" dirty="0"/>
              <a:t>عندما يستخدم التسويق السياسي أساليب تستغل الانتماءات العرقية، الطائفية، أو القبلية، مما يؤدي إلى:</a:t>
            </a:r>
          </a:p>
          <a:p>
            <a:pPr algn="r" rtl="1">
              <a:buFont typeface="Arial" panose="020B0604020202020204" pitchFamily="34" charset="0"/>
              <a:buChar char="•"/>
            </a:pPr>
            <a:r>
              <a:rPr lang="ar-EG" dirty="0"/>
              <a:t>تعزيز </a:t>
            </a:r>
            <a:r>
              <a:rPr lang="ar-EG" b="1" u="sng" dirty="0"/>
              <a:t>الانقسامات بين الفئات المختلفة </a:t>
            </a:r>
            <a:r>
              <a:rPr lang="ar-EG" dirty="0"/>
              <a:t>داخل المجتمع.</a:t>
            </a:r>
          </a:p>
          <a:p>
            <a:pPr algn="r" rtl="1">
              <a:buFont typeface="Arial" panose="020B0604020202020204" pitchFamily="34" charset="0"/>
              <a:buChar char="•"/>
            </a:pPr>
            <a:r>
              <a:rPr lang="ar-EG" dirty="0"/>
              <a:t>تأجيج </a:t>
            </a:r>
            <a:r>
              <a:rPr lang="ar-EG" b="1" u="sng" dirty="0"/>
              <a:t>الخلافات والصراعات </a:t>
            </a:r>
            <a:r>
              <a:rPr lang="ar-EG" dirty="0"/>
              <a:t>بدلاً من التركيز على الوحدة الوطنية.</a:t>
            </a:r>
          </a:p>
        </p:txBody>
      </p:sp>
    </p:spTree>
    <p:extLst>
      <p:ext uri="{BB962C8B-B14F-4D97-AF65-F5344CB8AC3E}">
        <p14:creationId xmlns:p14="http://schemas.microsoft.com/office/powerpoint/2010/main" val="380763149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TextBox 41"/>
          <p:cNvSpPr txBox="1"/>
          <p:nvPr/>
        </p:nvSpPr>
        <p:spPr>
          <a:xfrm>
            <a:off x="5050917" y="1255061"/>
            <a:ext cx="917148" cy="646331"/>
          </a:xfrm>
          <a:prstGeom prst="rect">
            <a:avLst/>
          </a:prstGeom>
          <a:noFill/>
        </p:spPr>
        <p:txBody>
          <a:bodyPr wrap="square" rtlCol="0">
            <a:spAutoFit/>
          </a:bodyPr>
          <a:lstStyle/>
          <a:p>
            <a:pPr algn="ctr"/>
            <a:r>
              <a:rPr lang="ar-SA" dirty="0">
                <a:solidFill>
                  <a:schemeClr val="bg1"/>
                </a:solidFill>
                <a:latin typeface="Alexandria" charset="0"/>
                <a:cs typeface="Alexandria" charset="0"/>
              </a:rPr>
              <a:t>المحاضرة </a:t>
            </a:r>
            <a:r>
              <a:rPr lang="ar-EG" dirty="0">
                <a:solidFill>
                  <a:schemeClr val="bg1"/>
                </a:solidFill>
                <a:latin typeface="Alexandria" charset="0"/>
                <a:cs typeface="Alexandria" charset="0"/>
              </a:rPr>
              <a:t>العاشرة</a:t>
            </a:r>
            <a:endParaRPr lang="ar-SA"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Rectangle 1">
            <a:extLst>
              <a:ext uri="{FF2B5EF4-FFF2-40B4-BE49-F238E27FC236}">
                <a16:creationId xmlns="" xmlns:a16="http://schemas.microsoft.com/office/drawing/2014/main" id="{FF0FD337-6BE3-014B-6916-AFAF1FABB81E}"/>
              </a:ext>
            </a:extLst>
          </p:cNvPr>
          <p:cNvSpPr/>
          <p:nvPr/>
        </p:nvSpPr>
        <p:spPr>
          <a:xfrm>
            <a:off x="976576" y="4974573"/>
            <a:ext cx="5091312" cy="523220"/>
          </a:xfrm>
          <a:prstGeom prst="rect">
            <a:avLst/>
          </a:prstGeom>
          <a:noFill/>
        </p:spPr>
        <p:txBody>
          <a:bodyPr wrap="square">
            <a:spAutoFit/>
          </a:bodyPr>
          <a:lstStyle/>
          <a:p>
            <a:pPr algn="ctr" rtl="1"/>
            <a:r>
              <a:rPr lang="ar-JO" sz="2800" b="1" dirty="0"/>
              <a:t>6</a:t>
            </a:r>
            <a:r>
              <a:rPr lang="ar-EG" sz="2800" b="1" dirty="0"/>
              <a:t>. نحو تسويق سياسي أخلاقي</a:t>
            </a:r>
          </a:p>
        </p:txBody>
      </p:sp>
    </p:spTree>
    <p:extLst>
      <p:ext uri="{BB962C8B-B14F-4D97-AF65-F5344CB8AC3E}">
        <p14:creationId xmlns:p14="http://schemas.microsoft.com/office/powerpoint/2010/main" val="3298019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CD793C3-ACC9-D541-5B95-D43352FBD956}"/>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DFC81100-F753-2F60-5924-518D7C05B91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71ECCE41-10CF-9048-B368-8C3E685A56C0}"/>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A8711795-6338-B514-521C-E3E2C2BFB69A}"/>
              </a:ext>
            </a:extLst>
          </p:cNvPr>
          <p:cNvSpPr/>
          <p:nvPr/>
        </p:nvSpPr>
        <p:spPr>
          <a:xfrm>
            <a:off x="783716" y="1484652"/>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a:t>النتيجة:</a:t>
            </a:r>
          </a:p>
          <a:p>
            <a:r>
              <a:rPr lang="ar-EG"/>
              <a:t>تم التلاعب بإرادة الناس تحت ضغط الحاجة.</a:t>
            </a:r>
          </a:p>
          <a:p>
            <a:r>
              <a:rPr lang="ar-EG"/>
              <a:t>فاز مرشحون لا يملكون برنامجًا حقيقيًا، فقط لأنهم قدموا "رشوة مقنّعة" للمحتاجين</a:t>
            </a:r>
          </a:p>
        </p:txBody>
      </p:sp>
      <p:pic>
        <p:nvPicPr>
          <p:cNvPr id="5" name="Graphic 21">
            <a:extLst>
              <a:ext uri="{FF2B5EF4-FFF2-40B4-BE49-F238E27FC236}">
                <a16:creationId xmlns="" xmlns:a16="http://schemas.microsoft.com/office/drawing/2014/main" id="{A8CE7930-99E8-FAFB-EF71-9D36E30042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2C1D077-4127-FA30-B11F-E59C5C7472E1}"/>
              </a:ext>
            </a:extLst>
          </p:cNvPr>
          <p:cNvSpPr txBox="1"/>
          <p:nvPr/>
        </p:nvSpPr>
        <p:spPr>
          <a:xfrm>
            <a:off x="1602887" y="1680812"/>
            <a:ext cx="8466655" cy="523220"/>
          </a:xfrm>
          <a:prstGeom prst="rect">
            <a:avLst/>
          </a:prstGeom>
          <a:noFill/>
        </p:spPr>
        <p:txBody>
          <a:bodyPr wrap="square" rtlCol="0">
            <a:spAutoFit/>
          </a:bodyPr>
          <a:lstStyle/>
          <a:p>
            <a:pPr lvl="1" algn="r" rtl="1"/>
            <a:r>
              <a:rPr lang="ar-JO" sz="2800" b="1" dirty="0"/>
              <a:t>6.1</a:t>
            </a:r>
            <a:r>
              <a:rPr lang="ar-EG" sz="2800" b="1" dirty="0"/>
              <a:t>. احترام الفئات الضعيفة</a:t>
            </a:r>
            <a:endParaRPr lang="en-US" sz="2800" b="1" dirty="0">
              <a:latin typeface="Microsoft Uighur" panose="02000000000000000000" pitchFamily="2" charset="-78"/>
            </a:endParaRPr>
          </a:p>
        </p:txBody>
      </p:sp>
      <p:sp>
        <p:nvSpPr>
          <p:cNvPr id="6" name="Rectangle 5">
            <a:extLst>
              <a:ext uri="{FF2B5EF4-FFF2-40B4-BE49-F238E27FC236}">
                <a16:creationId xmlns="" xmlns:a16="http://schemas.microsoft.com/office/drawing/2014/main" id="{A75094E7-806B-8EDF-1CD1-3EB0FB177C04}"/>
              </a:ext>
            </a:extLst>
          </p:cNvPr>
          <p:cNvSpPr/>
          <p:nvPr/>
        </p:nvSpPr>
        <p:spPr>
          <a:xfrm>
            <a:off x="5446617" y="4047457"/>
            <a:ext cx="3946178" cy="369332"/>
          </a:xfrm>
          <a:prstGeom prst="rect">
            <a:avLst/>
          </a:prstGeom>
        </p:spPr>
        <p:txBody>
          <a:bodyPr wrap="square">
            <a:spAutoFit/>
          </a:bodyPr>
          <a:lstStyle/>
          <a:p>
            <a:pPr algn="r" rtl="1" eaLnBrk="0" fontAlgn="base" hangingPunct="0">
              <a:spcBef>
                <a:spcPct val="0"/>
              </a:spcBef>
              <a:spcAft>
                <a:spcPct val="0"/>
              </a:spcAft>
            </a:pPr>
            <a:r>
              <a:rPr lang="ar-EG" b="1" dirty="0">
                <a:solidFill>
                  <a:srgbClr val="C00000"/>
                </a:solidFill>
              </a:rPr>
              <a:t>السياسة النبيلة ترفع من شأن المواطن لا تستغله</a:t>
            </a:r>
            <a:r>
              <a:rPr lang="en-US" b="1" dirty="0">
                <a:solidFill>
                  <a:srgbClr val="C00000"/>
                </a:solidFill>
                <a:latin typeface="Arial" panose="020B0604020202020204" pitchFamily="34" charset="0"/>
              </a:rPr>
              <a:t>.</a:t>
            </a:r>
          </a:p>
        </p:txBody>
      </p:sp>
      <p:sp>
        <p:nvSpPr>
          <p:cNvPr id="8" name="Rectangle 7">
            <a:extLst>
              <a:ext uri="{FF2B5EF4-FFF2-40B4-BE49-F238E27FC236}">
                <a16:creationId xmlns="" xmlns:a16="http://schemas.microsoft.com/office/drawing/2014/main" id="{69D5EC37-BBBC-C1BE-5AC1-D4BE75CEFAB7}"/>
              </a:ext>
            </a:extLst>
          </p:cNvPr>
          <p:cNvSpPr/>
          <p:nvPr/>
        </p:nvSpPr>
        <p:spPr>
          <a:xfrm>
            <a:off x="1352242" y="2489933"/>
            <a:ext cx="3397212" cy="1754326"/>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EG" b="1" dirty="0" smtClean="0">
                <a:solidFill>
                  <a:srgbClr val="C00000"/>
                </a:solidFill>
                <a:latin typeface="Arial" panose="020B0604020202020204" pitchFamily="34" charset="0"/>
                <a:cs typeface="Arial" panose="020B0604020202020204" pitchFamily="34" charset="0"/>
              </a:rPr>
              <a:t>مثال:</a:t>
            </a:r>
            <a:r>
              <a:rPr lang="en-US" dirty="0">
                <a:latin typeface="Arial" panose="020B0604020202020204" pitchFamily="34" charset="0"/>
              </a:rPr>
              <a:t/>
            </a:r>
            <a:br>
              <a:rPr lang="en-US" dirty="0">
                <a:latin typeface="Arial" panose="020B0604020202020204" pitchFamily="34" charset="0"/>
              </a:rPr>
            </a:br>
            <a:r>
              <a:rPr lang="ar-EG" dirty="0"/>
              <a:t>تم استغلال الحالة الاقتصادية الصعبة للفئات الفقيرة </a:t>
            </a:r>
            <a:r>
              <a:rPr lang="ar-EG" b="1" u="sng" dirty="0"/>
              <a:t>بعد الانهيار المالي للبلاد</a:t>
            </a:r>
            <a:r>
              <a:rPr lang="en-US" dirty="0">
                <a:latin typeface="Arial" panose="020B0604020202020204" pitchFamily="34" charset="0"/>
              </a:rPr>
              <a:t>.</a:t>
            </a:r>
            <a:r>
              <a:rPr lang="ar-EG" dirty="0">
                <a:latin typeface="Arial" panose="020B0604020202020204" pitchFamily="34" charset="0"/>
              </a:rPr>
              <a:t> </a:t>
            </a:r>
            <a:r>
              <a:rPr lang="ar-EG" dirty="0"/>
              <a:t>بدل أن تُطرح حلول مستدامة للفقر، تم "شراء الولاء" السياسي عبر احتياجات أساسية </a:t>
            </a:r>
            <a:r>
              <a:rPr lang="ar-EG" u="sng" dirty="0">
                <a:solidFill>
                  <a:srgbClr val="FF0000"/>
                </a:solidFill>
              </a:rPr>
              <a:t>كالكهرباء، الغذاء، والدواء</a:t>
            </a:r>
            <a:r>
              <a:rPr lang="ar-EG" dirty="0"/>
              <a:t>.</a:t>
            </a:r>
            <a:endParaRPr lang="en-US" dirty="0">
              <a:latin typeface="Arial" panose="020B0604020202020204" pitchFamily="34" charset="0"/>
            </a:endParaRPr>
          </a:p>
        </p:txBody>
      </p:sp>
      <p:sp>
        <p:nvSpPr>
          <p:cNvPr id="9" name="Rectangle 8">
            <a:extLst>
              <a:ext uri="{FF2B5EF4-FFF2-40B4-BE49-F238E27FC236}">
                <a16:creationId xmlns="" xmlns:a16="http://schemas.microsoft.com/office/drawing/2014/main" id="{3B856B3C-9C52-6F80-5C7A-CD6565B4A23E}"/>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A34E4D62-D5AF-10BD-622F-198ED59B8EFF}"/>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FBBD2E1A-BE8F-73FC-A041-88014F6BCE39}"/>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3"/>
          <p:cNvSpPr>
            <a:spLocks noChangeArrowheads="1"/>
          </p:cNvSpPr>
          <p:nvPr/>
        </p:nvSpPr>
        <p:spPr bwMode="auto">
          <a:xfrm>
            <a:off x="5630383" y="2520605"/>
            <a:ext cx="3762412"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الامتناع عن استغلال الفقر، الجهل، أو العاطفة الدينية لتحقيق مكاسب انتخابية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EG"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العمل على رفع وعي هذه الفئات وليس استغلالها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6" name="Rectangle 15"/>
          <p:cNvSpPr/>
          <p:nvPr/>
        </p:nvSpPr>
        <p:spPr>
          <a:xfrm>
            <a:off x="5080000" y="4721181"/>
            <a:ext cx="4361172" cy="1477328"/>
          </a:xfrm>
          <a:prstGeom prst="rect">
            <a:avLst/>
          </a:prstGeom>
        </p:spPr>
        <p:txBody>
          <a:bodyPr wrap="square">
            <a:spAutoFit/>
          </a:bodyPr>
          <a:lstStyle/>
          <a:p>
            <a:pPr algn="r" rtl="1"/>
            <a:r>
              <a:rPr lang="ar-EG" b="1" dirty="0"/>
              <a:t>النتيجة:</a:t>
            </a:r>
            <a:endParaRPr lang="ar-JO" b="1" dirty="0"/>
          </a:p>
          <a:p>
            <a:pPr algn="r" rtl="1"/>
            <a:endParaRPr lang="ar-EG" b="1" dirty="0"/>
          </a:p>
          <a:p>
            <a:pPr marL="742950" lvl="1" indent="-285750" algn="r" rtl="1">
              <a:buFont typeface="Arial" panose="020B0604020202020204" pitchFamily="34" charset="0"/>
              <a:buChar char="•"/>
            </a:pPr>
            <a:r>
              <a:rPr lang="ar-EG" dirty="0"/>
              <a:t>تم التلاعب بإرادة الناس تحت ضغط الحاجة.</a:t>
            </a:r>
          </a:p>
          <a:p>
            <a:pPr marL="742950" lvl="1" indent="-285750" algn="r" rtl="1">
              <a:buFont typeface="Arial" panose="020B0604020202020204" pitchFamily="34" charset="0"/>
              <a:buChar char="•"/>
            </a:pPr>
            <a:r>
              <a:rPr lang="ar-EG" dirty="0"/>
              <a:t>فاز مرشحون لا يملكون برنامجًا حقيقيًا، فقط لأنهم قدموا "رشوة مقنّعة" للمحتاجين</a:t>
            </a:r>
          </a:p>
        </p:txBody>
      </p:sp>
      <p:pic>
        <p:nvPicPr>
          <p:cNvPr id="11266" name="Picture 2" descr="تعزيز الحماية الاجتماعية.. استمرار الانحياز للفئات الأولى بالرعاية – المرصد">
            <a:extLst>
              <a:ext uri="{FF2B5EF4-FFF2-40B4-BE49-F238E27FC236}">
                <a16:creationId xmlns="" xmlns:a16="http://schemas.microsoft.com/office/drawing/2014/main" id="{BB8017CF-5110-416E-4C0E-79A782DCB6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310" y="4488918"/>
            <a:ext cx="3084463" cy="20578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2156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EB486A9-40B8-5F02-EF99-FFD994E58EF6}"/>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645285E-E795-F6C4-069B-521B0E1526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B3A913F6-ABC7-1607-6841-929469B49FB6}"/>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F29A1BAE-0C3E-DC45-6C00-F04218FF4F3F}"/>
              </a:ext>
            </a:extLst>
          </p:cNvPr>
          <p:cNvSpPr/>
          <p:nvPr/>
        </p:nvSpPr>
        <p:spPr>
          <a:xfrm>
            <a:off x="939364" y="1561307"/>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A22F3BAB-DEE5-B35E-D3F8-42A39DAAA1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72791E58-A015-D7B8-301D-B452A97D8788}"/>
              </a:ext>
            </a:extLst>
          </p:cNvPr>
          <p:cNvSpPr txBox="1"/>
          <p:nvPr/>
        </p:nvSpPr>
        <p:spPr>
          <a:xfrm>
            <a:off x="1490377" y="1801963"/>
            <a:ext cx="8466655" cy="523220"/>
          </a:xfrm>
          <a:prstGeom prst="rect">
            <a:avLst/>
          </a:prstGeom>
          <a:noFill/>
        </p:spPr>
        <p:txBody>
          <a:bodyPr wrap="square" rtlCol="0">
            <a:spAutoFit/>
          </a:bodyPr>
          <a:lstStyle/>
          <a:p>
            <a:pPr algn="r"/>
            <a:r>
              <a:rPr lang="ar-JO" sz="2800" b="1" dirty="0"/>
              <a:t>6</a:t>
            </a:r>
            <a:r>
              <a:rPr lang="ar-EG" sz="2800" b="1" dirty="0"/>
              <a:t>.</a:t>
            </a:r>
            <a:r>
              <a:rPr lang="ar-JO" sz="2800" b="1" dirty="0"/>
              <a:t>2</a:t>
            </a:r>
            <a:r>
              <a:rPr lang="ar-EG" sz="2800" b="1" dirty="0"/>
              <a:t>. تقنين الحملات وضبط وسائل التواصل</a:t>
            </a:r>
          </a:p>
        </p:txBody>
      </p:sp>
      <p:sp>
        <p:nvSpPr>
          <p:cNvPr id="4" name="Rectangle 1">
            <a:extLst>
              <a:ext uri="{FF2B5EF4-FFF2-40B4-BE49-F238E27FC236}">
                <a16:creationId xmlns="" xmlns:a16="http://schemas.microsoft.com/office/drawing/2014/main" id="{1ACEBC36-1E02-C13A-F473-AB8A84B0BB77}"/>
              </a:ext>
            </a:extLst>
          </p:cNvPr>
          <p:cNvSpPr>
            <a:spLocks noChangeArrowheads="1"/>
          </p:cNvSpPr>
          <p:nvPr/>
        </p:nvSpPr>
        <p:spPr bwMode="auto">
          <a:xfrm>
            <a:off x="6222221" y="2517410"/>
            <a:ext cx="328534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indent="-285750" algn="r" rtl="1">
              <a:buFont typeface="Wingdings" panose="05000000000000000000" pitchFamily="2" charset="2"/>
              <a:buChar char="v"/>
            </a:pPr>
            <a:r>
              <a:rPr lang="ar-EG" dirty="0"/>
              <a:t>وضع ضوابط قانونية للأخبار الكاذبة والدعاية السوداء</a:t>
            </a:r>
            <a:endParaRPr lang="ar-JO" dirty="0"/>
          </a:p>
          <a:p>
            <a:pPr algn="r" rtl="1"/>
            <a:endParaRPr lang="ar-EG" dirty="0"/>
          </a:p>
          <a:p>
            <a:pPr marL="285750" indent="-285750" algn="r" rtl="1">
              <a:buFont typeface="Wingdings" panose="05000000000000000000" pitchFamily="2" charset="2"/>
              <a:buChar char="v"/>
            </a:pPr>
            <a:r>
              <a:rPr lang="ar-EG" dirty="0"/>
              <a:t>فرض رقابة أخلاقية على استخدام الذكاء الاصطناعي وتحليل بيانات المستخدمين.</a:t>
            </a:r>
            <a:endParaRPr lang="ar-EG" dirty="0">
              <a:latin typeface="Arial" panose="020B0604020202020204" pitchFamily="34" charset="0"/>
            </a:endParaRPr>
          </a:p>
        </p:txBody>
      </p:sp>
      <p:sp>
        <p:nvSpPr>
          <p:cNvPr id="6" name="Rectangle 5">
            <a:extLst>
              <a:ext uri="{FF2B5EF4-FFF2-40B4-BE49-F238E27FC236}">
                <a16:creationId xmlns="" xmlns:a16="http://schemas.microsoft.com/office/drawing/2014/main" id="{A0A536EE-40EF-E4BB-EF89-BA89E7147F7B}"/>
              </a:ext>
            </a:extLst>
          </p:cNvPr>
          <p:cNvSpPr/>
          <p:nvPr/>
        </p:nvSpPr>
        <p:spPr>
          <a:xfrm>
            <a:off x="5531455" y="4426955"/>
            <a:ext cx="3946178" cy="369332"/>
          </a:xfrm>
          <a:prstGeom prst="rect">
            <a:avLst/>
          </a:prstGeom>
        </p:spPr>
        <p:txBody>
          <a:bodyPr wrap="square">
            <a:spAutoFit/>
          </a:bodyPr>
          <a:lstStyle/>
          <a:p>
            <a:pPr lvl="0" algn="r" rtl="1" eaLnBrk="0" fontAlgn="base" hangingPunct="0">
              <a:spcBef>
                <a:spcPct val="0"/>
              </a:spcBef>
              <a:spcAft>
                <a:spcPct val="0"/>
              </a:spcAft>
            </a:pPr>
            <a:r>
              <a:rPr lang="ar-EG" b="1" dirty="0">
                <a:solidFill>
                  <a:srgbClr val="C00000"/>
                </a:solidFill>
              </a:rPr>
              <a:t>التكنولوجيا يجب أن تخدم الحقيقة، لا التلاعب</a:t>
            </a:r>
            <a:endParaRPr lang="en-US" b="1" dirty="0">
              <a:solidFill>
                <a:srgbClr val="C00000"/>
              </a:solidFill>
              <a:latin typeface="Arial" panose="020B0604020202020204" pitchFamily="34" charset="0"/>
            </a:endParaRPr>
          </a:p>
        </p:txBody>
      </p:sp>
      <p:sp>
        <p:nvSpPr>
          <p:cNvPr id="8" name="Rectangle 7">
            <a:extLst>
              <a:ext uri="{FF2B5EF4-FFF2-40B4-BE49-F238E27FC236}">
                <a16:creationId xmlns="" xmlns:a16="http://schemas.microsoft.com/office/drawing/2014/main" id="{53B3E71F-BFBA-473C-4F10-ED4AC3325A45}"/>
              </a:ext>
            </a:extLst>
          </p:cNvPr>
          <p:cNvSpPr/>
          <p:nvPr/>
        </p:nvSpPr>
        <p:spPr>
          <a:xfrm>
            <a:off x="1490377" y="2368822"/>
            <a:ext cx="3142613" cy="3139321"/>
          </a:xfrm>
          <a:prstGeom prst="rect">
            <a:avLst/>
          </a:prstGeom>
        </p:spPr>
        <p:txBody>
          <a:bodyPr wrap="square">
            <a:spAutoFit/>
          </a:bodyPr>
          <a:lstStyle/>
          <a:p>
            <a:pPr algn="r"/>
            <a:r>
              <a:rPr lang="ar-EG" b="1" dirty="0"/>
              <a:t>مثال واقعي: فضيحة كامبريدج </a:t>
            </a:r>
            <a:r>
              <a:rPr lang="ar-EG" b="1" dirty="0" smtClean="0"/>
              <a:t>أناليتيكا</a:t>
            </a:r>
            <a:endParaRPr lang="ar-JO" dirty="0"/>
          </a:p>
          <a:p>
            <a:pPr algn="r"/>
            <a:r>
              <a:rPr lang="ar-EG" dirty="0"/>
              <a:t>شركة "كامبريدج أناليتيكا" جمعت بيانات ملايين المستخدمين على فيسبوك بدون إذنهم.</a:t>
            </a:r>
          </a:p>
          <a:p>
            <a:pPr algn="r"/>
            <a:r>
              <a:rPr lang="ar-EG" dirty="0"/>
              <a:t>استخدمت هذه </a:t>
            </a:r>
            <a:r>
              <a:rPr lang="ar-EG" dirty="0">
                <a:solidFill>
                  <a:srgbClr val="FF0000"/>
                </a:solidFill>
              </a:rPr>
              <a:t>البيانات لبناء ملفات شخصية دقيقة للناخبين.</a:t>
            </a:r>
          </a:p>
          <a:p>
            <a:pPr algn="r"/>
            <a:r>
              <a:rPr lang="ar-EG" dirty="0"/>
              <a:t>صممت رسائل دعائية مستهدفة تثير العواطف والمخاوف (</a:t>
            </a:r>
            <a:r>
              <a:rPr lang="ar-EG" u="sng" dirty="0">
                <a:solidFill>
                  <a:srgbClr val="FF0000"/>
                </a:solidFill>
              </a:rPr>
              <a:t>مثل الهجرة والإرهاب</a:t>
            </a:r>
            <a:r>
              <a:rPr lang="ar-EG" dirty="0"/>
              <a:t>) للتأثير على أصواتهم في:</a:t>
            </a:r>
          </a:p>
          <a:p>
            <a:pPr lvl="1" algn="r"/>
            <a:r>
              <a:rPr lang="ar-EG" dirty="0"/>
              <a:t>استفتاء خروج بريطانيا من </a:t>
            </a:r>
            <a:r>
              <a:rPr lang="ar-EG" dirty="0" smtClean="0"/>
              <a:t>الاتحاد.</a:t>
            </a:r>
            <a:endParaRPr lang="en-MY" dirty="0"/>
          </a:p>
        </p:txBody>
      </p:sp>
      <p:sp>
        <p:nvSpPr>
          <p:cNvPr id="9" name="Rectangle 8">
            <a:extLst>
              <a:ext uri="{FF2B5EF4-FFF2-40B4-BE49-F238E27FC236}">
                <a16:creationId xmlns="" xmlns:a16="http://schemas.microsoft.com/office/drawing/2014/main" id="{EAD5831E-5789-600F-CB4A-B01F7F7F560A}"/>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08BC12B5-79E4-6306-8A15-D496FC347D97}"/>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54EA3A59-6122-059F-63BA-796673D9E59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290" name="Picture 2" descr="مشروع تقنين وسائل التواصل الاجتماعي بين الحرية والجريمة الإلكترونية - العمق  المغربي">
            <a:extLst>
              <a:ext uri="{FF2B5EF4-FFF2-40B4-BE49-F238E27FC236}">
                <a16:creationId xmlns="" xmlns:a16="http://schemas.microsoft.com/office/drawing/2014/main" id="{8260C904-DEE6-C6F7-83DC-1A82B5843FAA}"/>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9736" t="7545" r="8032" b="6767"/>
          <a:stretch>
            <a:fillRect/>
          </a:stretch>
        </p:blipFill>
        <p:spPr bwMode="auto">
          <a:xfrm>
            <a:off x="6309797" y="4796287"/>
            <a:ext cx="2498430" cy="1301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352668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5D901CF-7978-C33D-9230-43071DAE7304}"/>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0BFBDE5B-2888-AD54-9304-7F75FB64816D}"/>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4EABE63A-BD73-2A5B-B45D-E2E0F10A5595}"/>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656B1E5B-E8E5-5724-7CAB-EBF32D4605E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4A6B4DD7-1D59-0CEA-CD24-C0F8CDE020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39B097A4-27E8-D92B-B2BC-028806BC7109}"/>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3</a:t>
            </a:r>
            <a:r>
              <a:rPr lang="ar-EG" sz="2800" b="1" dirty="0"/>
              <a:t>. تعزيز التربية السياسية والأخلاقية</a:t>
            </a:r>
            <a:endParaRPr lang="ar-EG" sz="1050" b="1" dirty="0"/>
          </a:p>
        </p:txBody>
      </p:sp>
      <p:sp>
        <p:nvSpPr>
          <p:cNvPr id="6" name="Rectangle 5">
            <a:extLst>
              <a:ext uri="{FF2B5EF4-FFF2-40B4-BE49-F238E27FC236}">
                <a16:creationId xmlns="" xmlns:a16="http://schemas.microsoft.com/office/drawing/2014/main" id="{A6FA933A-2F60-F4D0-A8CD-9792F3001DCC}"/>
              </a:ext>
            </a:extLst>
          </p:cNvPr>
          <p:cNvSpPr/>
          <p:nvPr/>
        </p:nvSpPr>
        <p:spPr>
          <a:xfrm>
            <a:off x="4871190" y="4092074"/>
            <a:ext cx="4546579" cy="369332"/>
          </a:xfrm>
          <a:prstGeom prst="rect">
            <a:avLst/>
          </a:prstGeom>
        </p:spPr>
        <p:txBody>
          <a:bodyPr wrap="square">
            <a:spAutoFit/>
          </a:bodyPr>
          <a:lstStyle/>
          <a:p>
            <a:pPr algn="r" rtl="1" eaLnBrk="0" fontAlgn="base" hangingPunct="0">
              <a:spcBef>
                <a:spcPct val="0"/>
              </a:spcBef>
              <a:spcAft>
                <a:spcPct val="0"/>
              </a:spcAft>
            </a:pPr>
            <a:r>
              <a:rPr lang="ar-EG" b="1" dirty="0">
                <a:solidFill>
                  <a:srgbClr val="C00000"/>
                </a:solidFill>
              </a:rPr>
              <a:t>بناء وعي سياسي أخلاقي يبدأ من المدرسة والمجتمع.</a:t>
            </a:r>
            <a:endParaRPr lang="en-US" b="1" dirty="0">
              <a:solidFill>
                <a:srgbClr val="C00000"/>
              </a:solidFill>
              <a:latin typeface="Arial" panose="020B0604020202020204" pitchFamily="34" charset="0"/>
            </a:endParaRPr>
          </a:p>
        </p:txBody>
      </p:sp>
      <p:sp>
        <p:nvSpPr>
          <p:cNvPr id="8" name="Rectangle 7">
            <a:extLst>
              <a:ext uri="{FF2B5EF4-FFF2-40B4-BE49-F238E27FC236}">
                <a16:creationId xmlns="" xmlns:a16="http://schemas.microsoft.com/office/drawing/2014/main" id="{1B09F882-0978-785D-2F28-20A8BDD7BC92}"/>
              </a:ext>
            </a:extLst>
          </p:cNvPr>
          <p:cNvSpPr/>
          <p:nvPr/>
        </p:nvSpPr>
        <p:spPr>
          <a:xfrm>
            <a:off x="1559718" y="4611621"/>
            <a:ext cx="3084807" cy="1200329"/>
          </a:xfrm>
          <a:prstGeom prst="rect">
            <a:avLst/>
          </a:prstGeom>
        </p:spPr>
        <p:txBody>
          <a:bodyPr wrap="square">
            <a:spAutoFit/>
          </a:bodyPr>
          <a:lstStyle/>
          <a:p>
            <a:pPr marL="285750" lvl="0" indent="-285750" algn="r" rtl="1" eaLnBrk="0" fontAlgn="base" hangingPunct="0">
              <a:spcBef>
                <a:spcPct val="0"/>
              </a:spcBef>
              <a:spcAft>
                <a:spcPct val="0"/>
              </a:spcAft>
              <a:buFont typeface="Arial" panose="020B0604020202020204" pitchFamily="34" charset="0"/>
              <a:buChar char="•"/>
            </a:pPr>
            <a:r>
              <a:rPr lang="ar-EG" dirty="0"/>
              <a:t>دولة مثل فنلندا تدمج التربية المدنية والسياسية في مراحل التعليم المبكرة، والنتيجة: وعي شعبي مرتفع جدًا</a:t>
            </a:r>
            <a:r>
              <a:rPr lang="ar-EG" dirty="0">
                <a:latin typeface="Arial" panose="020B0604020202020204" pitchFamily="34" charset="0"/>
              </a:rPr>
              <a:t>.</a:t>
            </a:r>
            <a:endParaRPr lang="en-US" dirty="0">
              <a:latin typeface="Arial" panose="020B0604020202020204" pitchFamily="34" charset="0"/>
            </a:endParaRPr>
          </a:p>
        </p:txBody>
      </p:sp>
      <p:sp>
        <p:nvSpPr>
          <p:cNvPr id="9" name="Rectangle 8">
            <a:extLst>
              <a:ext uri="{FF2B5EF4-FFF2-40B4-BE49-F238E27FC236}">
                <a16:creationId xmlns="" xmlns:a16="http://schemas.microsoft.com/office/drawing/2014/main" id="{9E753347-377F-622C-6927-93833CC5001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63B9A065-F0CA-9FCE-9B76-FDF9C1AFF40D}"/>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0B66731A-07D3-7055-CC6D-B1862A358558}"/>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a:spLocks noChangeArrowheads="1"/>
          </p:cNvSpPr>
          <p:nvPr/>
        </p:nvSpPr>
        <p:spPr bwMode="auto">
          <a:xfrm>
            <a:off x="5872121" y="2515430"/>
            <a:ext cx="3634996"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إدراج مبادئ المواطنة والأخلاق السياسية في المناهج التعليمية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R="0" lvl="0" algn="r" defTabSz="914400" rtl="1" eaLnBrk="0" fontAlgn="base" latinLnBrk="0" hangingPunct="0">
              <a:lnSpc>
                <a:spcPct val="100000"/>
              </a:lnSpc>
              <a:spcBef>
                <a:spcPct val="0"/>
              </a:spcBef>
              <a:spcAft>
                <a:spcPct val="0"/>
              </a:spcAft>
              <a:buClrTx/>
              <a:buSzTx/>
              <a:tabLst/>
            </a:pP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تنظيم ورشات توعية حول الثقافة الانتخابية السليمة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2"/>
          <p:cNvSpPr>
            <a:spLocks noChangeArrowheads="1"/>
          </p:cNvSpPr>
          <p:nvPr/>
        </p:nvSpPr>
        <p:spPr bwMode="auto">
          <a:xfrm>
            <a:off x="939366" y="2368469"/>
            <a:ext cx="3739236"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يجب أن تبدأ التربية السياسية منذ الصغر، عبر المناهج المدرسية</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المفاهيم الأساسية التي ينبغي تدريسها</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حقوق وواجبات المواطن</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مبادئ العدالة والشفافية</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أهمية الصوت الانتخابي كأداة تغيير</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أخلاقيات الحوار وتقبّل الاختلاف</a:t>
            </a:r>
            <a:r>
              <a:rPr kumimoji="0" lang="en-US"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13314" name="Picture 2" descr="التربية الأخلاقية وأفق التواصل الاجتماعي – موقع مجلة حراء، مجلة علمية فكرية  أدبية ثقافية">
            <a:extLst>
              <a:ext uri="{FF2B5EF4-FFF2-40B4-BE49-F238E27FC236}">
                <a16:creationId xmlns="" xmlns:a16="http://schemas.microsoft.com/office/drawing/2014/main" id="{AD758F60-EB27-9E9A-99E5-2EA1F0E8C4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7479" y="4436786"/>
            <a:ext cx="2846666" cy="16279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0820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905F551-D2C3-04DF-D3B9-83312F44F8CF}"/>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488010C3-9F7D-9B33-6EBE-422D6B7502A5}"/>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AB0B0181-D894-0239-B952-4D94B4F8282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568BC784-7BC2-6A5D-BCB2-679EB4008952}"/>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BA5B9972-77EA-E0DF-9C07-B249DEC8CAF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23ACC41E-8BC5-A445-F8AD-A66D1E3EF8F7}"/>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a:t>
            </a:r>
            <a:r>
              <a:rPr lang="ar-EG" sz="2800" b="1" dirty="0"/>
              <a:t>.</a:t>
            </a:r>
            <a:r>
              <a:rPr lang="ar-JO" sz="2800" b="1" dirty="0"/>
              <a:t>4</a:t>
            </a:r>
            <a:r>
              <a:rPr lang="ar-EG" sz="2800" b="1" dirty="0"/>
              <a:t>. تنظيم ورشات وندوات للتوعية الانتخابية</a:t>
            </a:r>
            <a:endParaRPr lang="ar-EG" sz="1050" b="1" dirty="0"/>
          </a:p>
        </p:txBody>
      </p:sp>
      <p:sp>
        <p:nvSpPr>
          <p:cNvPr id="6" name="Rectangle 5">
            <a:extLst>
              <a:ext uri="{FF2B5EF4-FFF2-40B4-BE49-F238E27FC236}">
                <a16:creationId xmlns="" xmlns:a16="http://schemas.microsoft.com/office/drawing/2014/main" id="{0B8079E1-F83D-A54C-F957-B19781AF4B00}"/>
              </a:ext>
            </a:extLst>
          </p:cNvPr>
          <p:cNvSpPr/>
          <p:nvPr/>
        </p:nvSpPr>
        <p:spPr>
          <a:xfrm>
            <a:off x="5524297" y="4559731"/>
            <a:ext cx="3946178" cy="923330"/>
          </a:xfrm>
          <a:prstGeom prst="rect">
            <a:avLst/>
          </a:prstGeom>
        </p:spPr>
        <p:txBody>
          <a:bodyPr wrap="square">
            <a:spAutoFit/>
          </a:bodyPr>
          <a:lstStyle/>
          <a:p>
            <a:pPr lvl="0" algn="r" rtl="1" eaLnBrk="0" fontAlgn="base" hangingPunct="0">
              <a:spcBef>
                <a:spcPct val="0"/>
              </a:spcBef>
              <a:spcAft>
                <a:spcPct val="0"/>
              </a:spcAft>
            </a:pPr>
            <a:r>
              <a:rPr lang="ar-EG" b="1" dirty="0">
                <a:solidFill>
                  <a:srgbClr val="C00000"/>
                </a:solidFill>
              </a:rPr>
              <a:t>الهدف:</a:t>
            </a:r>
          </a:p>
          <a:p>
            <a:pPr lvl="0" algn="r" rtl="1" eaLnBrk="0" fontAlgn="base" hangingPunct="0">
              <a:spcBef>
                <a:spcPct val="0"/>
              </a:spcBef>
              <a:spcAft>
                <a:spcPct val="0"/>
              </a:spcAft>
            </a:pPr>
            <a:r>
              <a:rPr lang="ar-EG" dirty="0"/>
              <a:t> نقل المواطن من “ناخب سلبي” إلى “ناخب مسؤول”.</a:t>
            </a:r>
            <a:endParaRPr lang="en-US" dirty="0">
              <a:latin typeface="Arial" panose="020B0604020202020204" pitchFamily="34" charset="0"/>
            </a:endParaRPr>
          </a:p>
        </p:txBody>
      </p:sp>
      <p:sp>
        <p:nvSpPr>
          <p:cNvPr id="9" name="Rectangle 8">
            <a:extLst>
              <a:ext uri="{FF2B5EF4-FFF2-40B4-BE49-F238E27FC236}">
                <a16:creationId xmlns="" xmlns:a16="http://schemas.microsoft.com/office/drawing/2014/main" id="{68BD5AFC-359F-2F24-A82E-6418AAF533CD}"/>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DCBD1927-9C51-E460-92A1-7E9F72F94059}"/>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7CE62569-38EE-C123-6DA2-CE2B66760B5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p:cNvSpPr>
            <a:spLocks noChangeArrowheads="1"/>
          </p:cNvSpPr>
          <p:nvPr/>
        </p:nvSpPr>
        <p:spPr bwMode="auto">
          <a:xfrm>
            <a:off x="5380350" y="2486880"/>
            <a:ext cx="4234072" cy="203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في المدارس، الجامعات، والمجتمع المدني</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تتضمن</a:t>
            </a:r>
            <a:r>
              <a:rPr kumimoji="0" lang="en-US"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كيفية التحقق من المعلومات</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فهم البرامج الانتخابية</a:t>
            </a:r>
            <a:r>
              <a:rPr kumimoji="0" lang="en-US" b="0" i="0"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b="0" i="0" u="none" strike="noStrike" cap="none" normalizeH="0" baseline="0" dirty="0">
              <a:ln>
                <a:noFill/>
              </a:ln>
              <a:solidFill>
                <a:schemeClr val="tx1"/>
              </a:solidFill>
              <a:effectLst/>
              <a:latin typeface="Arial" panose="020B0604020202020204" pitchFamily="34" charset="0"/>
            </a:endParaRPr>
          </a:p>
          <a:p>
            <a:pPr marL="742950" lvl="1" indent="-285750" algn="r" rtl="1" eaLnBrk="0" fontAlgn="base" hangingPunct="0">
              <a:spcBef>
                <a:spcPct val="0"/>
              </a:spcBef>
              <a:spcAft>
                <a:spcPct val="0"/>
              </a:spcAft>
              <a:buFont typeface="Arial" panose="020B0604020202020204" pitchFamily="34" charset="0"/>
              <a:buChar char="•"/>
            </a:pPr>
            <a:r>
              <a:rPr kumimoji="0" lang="ar-SA" b="0" i="0" u="none" strike="noStrike" cap="none" normalizeH="0" baseline="0" dirty="0">
                <a:ln>
                  <a:noFill/>
                </a:ln>
                <a:solidFill>
                  <a:schemeClr val="tx1"/>
                </a:solidFill>
                <a:effectLst/>
                <a:latin typeface="Arial" panose="020B0604020202020204" pitchFamily="34" charset="0"/>
                <a:cs typeface="Arial" panose="020B0604020202020204" pitchFamily="34" charset="0"/>
              </a:rPr>
              <a:t>خطورة بيع الصوت أو التصويت بناءً على العصبية</a:t>
            </a:r>
            <a:endParaRPr kumimoji="0" lang="en-US" b="0" i="0" u="none" strike="noStrike" cap="none" normalizeH="0" baseline="0" dirty="0">
              <a:ln>
                <a:noFill/>
              </a:ln>
              <a:solidFill>
                <a:schemeClr val="tx1"/>
              </a:solidFill>
              <a:effectLst/>
              <a:latin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Wingdings" panose="05000000000000000000" pitchFamily="2" charset="2"/>
              <a:buChar char="v"/>
              <a:tabLst/>
            </a:pPr>
            <a:endParaRPr kumimoji="0" lang="en-US" sz="1800" b="0" i="0" u="none" strike="noStrike" cap="none" normalizeH="0" baseline="0" dirty="0">
              <a:ln>
                <a:noFill/>
              </a:ln>
              <a:solidFill>
                <a:schemeClr val="tx1"/>
              </a:solidFill>
              <a:effectLst/>
              <a:latin typeface="Arial" panose="020B0604020202020204" pitchFamily="34" charset="0"/>
            </a:endParaRPr>
          </a:p>
        </p:txBody>
      </p:sp>
      <p:sp>
        <p:nvSpPr>
          <p:cNvPr id="12" name="Rectangle 2"/>
          <p:cNvSpPr>
            <a:spLocks noChangeArrowheads="1"/>
          </p:cNvSpPr>
          <p:nvPr/>
        </p:nvSpPr>
        <p:spPr bwMode="auto">
          <a:xfrm>
            <a:off x="1470109" y="2391361"/>
            <a:ext cx="3170616" cy="2862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dirty="0">
                <a:latin typeface="Arial" panose="020B0604020202020204" pitchFamily="34" charset="0"/>
                <a:cs typeface="Arial" panose="020B0604020202020204" pitchFamily="34" charset="0"/>
              </a:rPr>
              <a:t>بناء وعي سياسي يبدأ من الأسرة والمجتمع</a:t>
            </a:r>
            <a:endParaRPr lang="en-US" dirty="0">
              <a:latin typeface="Arial" panose="020B0604020202020204" pitchFamily="34" charset="0"/>
              <a:cs typeface="Arial" panose="020B0604020202020204" pitchFamily="34" charset="0"/>
            </a:endParaRP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dirty="0">
                <a:latin typeface="Arial" panose="020B0604020202020204" pitchFamily="34" charset="0"/>
                <a:cs typeface="Arial" panose="020B0604020202020204" pitchFamily="34" charset="0"/>
              </a:rPr>
              <a:t>التوعية لا تقتصر على المدارس فقط، بل يجب أن تكون جزءًا من الثقافة المجتمعية</a:t>
            </a:r>
            <a:r>
              <a:rPr lang="en-US" dirty="0">
                <a:latin typeface="Arial" panose="020B0604020202020204" pitchFamily="34" charset="0"/>
                <a:cs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dirty="0">
                <a:latin typeface="Arial" panose="020B0604020202020204" pitchFamily="34" charset="0"/>
                <a:cs typeface="Arial" panose="020B0604020202020204" pitchFamily="34" charset="0"/>
              </a:rPr>
              <a:t>الأسرة، الإعلام، ورجال الدين، جميعهم شركاء في غرس هذه القيم</a:t>
            </a:r>
            <a:r>
              <a:rPr lang="en-US" dirty="0">
                <a:latin typeface="Arial" panose="020B0604020202020204" pitchFamily="34" charset="0"/>
                <a:cs typeface="Arial" panose="020B0604020202020204" pitchFamily="34" charset="0"/>
              </a:rPr>
              <a:t>.</a:t>
            </a:r>
          </a:p>
          <a:p>
            <a:pPr marL="285750" marR="0" lvl="0" indent="-285750" algn="r"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lang="ar-SA" dirty="0">
                <a:latin typeface="Arial" panose="020B0604020202020204" pitchFamily="34" charset="0"/>
                <a:cs typeface="Arial" panose="020B0604020202020204" pitchFamily="34" charset="0"/>
              </a:rPr>
              <a:t>إذا </a:t>
            </a:r>
            <a:r>
              <a:rPr lang="ar-SA" b="1" dirty="0">
                <a:solidFill>
                  <a:srgbClr val="FF0000"/>
                </a:solidFill>
                <a:latin typeface="Arial" panose="020B0604020202020204" pitchFamily="34" charset="0"/>
                <a:cs typeface="Arial" panose="020B0604020202020204" pitchFamily="34" charset="0"/>
              </a:rPr>
              <a:t>تعلم الطفل منذ صغره أن السياسة مسؤولية وأمان</a:t>
            </a:r>
            <a:r>
              <a:rPr lang="ar-SA" dirty="0">
                <a:latin typeface="Arial" panose="020B0604020202020204" pitchFamily="34" charset="0"/>
                <a:cs typeface="Arial" panose="020B0604020202020204" pitchFamily="34" charset="0"/>
              </a:rPr>
              <a:t>ة، فسيكبر على احترامها لا على استغلالها</a:t>
            </a:r>
            <a:r>
              <a:rPr kumimoji="0" lang="en-US" sz="1800" b="0" i="1" u="none" strike="noStrike" cap="none" normalizeH="0" baseline="0" dirty="0">
                <a:ln>
                  <a:noFill/>
                </a:ln>
                <a:solidFill>
                  <a:schemeClr val="tx1"/>
                </a:solidFill>
                <a:effectLst/>
                <a:latin typeface="Arial" panose="020B0604020202020204" pitchFamily="34" charset="0"/>
                <a:cs typeface="Arial" panose="020B0604020202020204" pitchFamily="34" charset="0"/>
              </a:rPr>
              <a:t>.</a:t>
            </a:r>
            <a:endParaRPr kumimoji="0" lang="en-US" sz="1800" b="0" i="0" u="none" strike="noStrike" cap="none" normalizeH="0" baseline="0" dirty="0">
              <a:ln>
                <a:noFill/>
              </a:ln>
              <a:solidFill>
                <a:schemeClr val="tx1"/>
              </a:solidFill>
              <a:effectLst/>
              <a:latin typeface="Arial" panose="020B0604020202020204" pitchFamily="34" charset="0"/>
            </a:endParaRPr>
          </a:p>
        </p:txBody>
      </p:sp>
      <p:pic>
        <p:nvPicPr>
          <p:cNvPr id="13" name="Picture 12">
            <a:extLst>
              <a:ext uri="{FF2B5EF4-FFF2-40B4-BE49-F238E27FC236}">
                <a16:creationId xmlns="" xmlns:a16="http://schemas.microsoft.com/office/drawing/2014/main" id="{F38EC03F-BCDD-ECC8-B451-DD882DC75213}"/>
              </a:ext>
            </a:extLst>
          </p:cNvPr>
          <p:cNvPicPr>
            <a:picLocks noChangeAspect="1"/>
          </p:cNvPicPr>
          <p:nvPr/>
        </p:nvPicPr>
        <p:blipFill>
          <a:blip r:embed="rId3"/>
          <a:stretch>
            <a:fillRect/>
          </a:stretch>
        </p:blipFill>
        <p:spPr>
          <a:xfrm>
            <a:off x="4127316" y="4973238"/>
            <a:ext cx="2064393" cy="1134940"/>
          </a:xfrm>
          <a:prstGeom prst="rect">
            <a:avLst/>
          </a:prstGeom>
        </p:spPr>
      </p:pic>
    </p:spTree>
    <p:extLst>
      <p:ext uri="{BB962C8B-B14F-4D97-AF65-F5344CB8AC3E}">
        <p14:creationId xmlns:p14="http://schemas.microsoft.com/office/powerpoint/2010/main" val="39038826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B371B05-4F0A-509A-7916-6F9E63F8B542}"/>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950B34E9-30F2-DC52-BBE0-76B6E67EFC2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E00DCC2B-E692-14C8-1BFE-FC62EDF86D0D}"/>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E127EA18-068F-0BB1-8049-EB7DABC2DC11}"/>
              </a:ext>
            </a:extLst>
          </p:cNvPr>
          <p:cNvSpPr/>
          <p:nvPr/>
        </p:nvSpPr>
        <p:spPr>
          <a:xfrm>
            <a:off x="939366" y="1438461"/>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E2773C56-BB71-8F8A-F967-9090BB48D5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C788B616-F560-B3AA-F950-EB1C2AE5AD5D}"/>
              </a:ext>
            </a:extLst>
          </p:cNvPr>
          <p:cNvSpPr txBox="1"/>
          <p:nvPr/>
        </p:nvSpPr>
        <p:spPr>
          <a:xfrm>
            <a:off x="1807604" y="1764452"/>
            <a:ext cx="8466655" cy="523220"/>
          </a:xfrm>
          <a:prstGeom prst="rect">
            <a:avLst/>
          </a:prstGeom>
          <a:noFill/>
        </p:spPr>
        <p:txBody>
          <a:bodyPr wrap="square" rtlCol="0">
            <a:spAutoFit/>
          </a:bodyPr>
          <a:lstStyle/>
          <a:p>
            <a:pPr lvl="1" algn="r" rtl="1"/>
            <a:r>
              <a:rPr lang="ar-JO" sz="2800" b="1" dirty="0"/>
              <a:t>6.5. الابتعاد عن التخويف والتضليل العاطفي</a:t>
            </a:r>
          </a:p>
        </p:txBody>
      </p:sp>
      <p:sp>
        <p:nvSpPr>
          <p:cNvPr id="6" name="Rectangle 5">
            <a:extLst>
              <a:ext uri="{FF2B5EF4-FFF2-40B4-BE49-F238E27FC236}">
                <a16:creationId xmlns="" xmlns:a16="http://schemas.microsoft.com/office/drawing/2014/main" id="{239CCD0F-19D5-E486-1C09-890B3E2276D0}"/>
              </a:ext>
            </a:extLst>
          </p:cNvPr>
          <p:cNvSpPr/>
          <p:nvPr/>
        </p:nvSpPr>
        <p:spPr>
          <a:xfrm>
            <a:off x="5524297" y="4559731"/>
            <a:ext cx="3946178" cy="1477328"/>
          </a:xfrm>
          <a:prstGeom prst="rect">
            <a:avLst/>
          </a:prstGeom>
        </p:spPr>
        <p:txBody>
          <a:bodyPr wrap="square">
            <a:spAutoFit/>
          </a:bodyPr>
          <a:lstStyle/>
          <a:p>
            <a:pPr marL="285750" indent="-285750" algn="r" rtl="1">
              <a:buFont typeface="Wingdings" panose="05000000000000000000" pitchFamily="2" charset="2"/>
              <a:buChar char="v"/>
            </a:pPr>
            <a:r>
              <a:rPr lang="ar-EG" dirty="0"/>
              <a:t>لا يجب استغلال الخوف (مثل خطر الحرب أو الفوضى) للتأثير على خيارات الناخبين.</a:t>
            </a:r>
            <a:endParaRPr lang="ar-JO" dirty="0"/>
          </a:p>
          <a:p>
            <a:pPr marL="285750" indent="-285750" algn="r" rtl="1">
              <a:buFont typeface="Wingdings" panose="05000000000000000000" pitchFamily="2" charset="2"/>
              <a:buChar char="v"/>
            </a:pPr>
            <a:endParaRPr lang="ar-EG" dirty="0"/>
          </a:p>
          <a:p>
            <a:pPr marL="285750" indent="-285750" algn="r" rtl="1">
              <a:buFont typeface="Wingdings" panose="05000000000000000000" pitchFamily="2" charset="2"/>
              <a:buChar char="v"/>
            </a:pPr>
            <a:r>
              <a:rPr lang="ar-EG" dirty="0"/>
              <a:t>التخويف </a:t>
            </a:r>
            <a:r>
              <a:rPr lang="ar-EG" b="1" dirty="0"/>
              <a:t>يُفسد حرية القرار</a:t>
            </a:r>
            <a:r>
              <a:rPr lang="ar-EG" dirty="0"/>
              <a:t>، ويحوّل السياسة إلى سلاح نفسي.</a:t>
            </a:r>
          </a:p>
        </p:txBody>
      </p:sp>
      <p:sp>
        <p:nvSpPr>
          <p:cNvPr id="9" name="Rectangle 8">
            <a:extLst>
              <a:ext uri="{FF2B5EF4-FFF2-40B4-BE49-F238E27FC236}">
                <a16:creationId xmlns="" xmlns:a16="http://schemas.microsoft.com/office/drawing/2014/main" id="{D11B0930-0DCE-684A-1058-36AEB025638F}"/>
              </a:ext>
            </a:extLst>
          </p:cNvPr>
          <p:cNvSpPr/>
          <p:nvPr/>
        </p:nvSpPr>
        <p:spPr>
          <a:xfrm>
            <a:off x="9644557" y="2579674"/>
            <a:ext cx="123867" cy="1074731"/>
          </a:xfrm>
          <a:prstGeom prst="rect">
            <a:avLst/>
          </a:prstGeom>
          <a:solidFill>
            <a:srgbClr val="015198"/>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 xmlns:a16="http://schemas.microsoft.com/office/drawing/2014/main" id="{8DCF6C07-60DD-3D0B-BBE9-4E1C692378BA}"/>
              </a:ext>
            </a:extLst>
          </p:cNvPr>
          <p:cNvSpPr/>
          <p:nvPr/>
        </p:nvSpPr>
        <p:spPr>
          <a:xfrm>
            <a:off x="4747322" y="2520605"/>
            <a:ext cx="123868" cy="1268894"/>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 xmlns:a16="http://schemas.microsoft.com/office/drawing/2014/main" id="{91129332-6468-6288-8A67-206DBACB4BB4}"/>
              </a:ext>
            </a:extLst>
          </p:cNvPr>
          <p:cNvSpPr/>
          <p:nvPr/>
        </p:nvSpPr>
        <p:spPr>
          <a:xfrm>
            <a:off x="9644557" y="4611621"/>
            <a:ext cx="123867" cy="1074731"/>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 xmlns:a16="http://schemas.microsoft.com/office/drawing/2014/main" id="{4EFDD56B-8ABC-C6E4-DAFD-CEEC0CFF6E10}"/>
              </a:ext>
            </a:extLst>
          </p:cNvPr>
          <p:cNvSpPr>
            <a:spLocks noChangeArrowheads="1"/>
          </p:cNvSpPr>
          <p:nvPr/>
        </p:nvSpPr>
        <p:spPr bwMode="auto">
          <a:xfrm>
            <a:off x="5544459" y="2454702"/>
            <a:ext cx="3946179"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lvl="0" indent="-285750" algn="r" rtl="1" eaLnBrk="0" fontAlgn="base" hangingPunct="0">
              <a:spcBef>
                <a:spcPct val="0"/>
              </a:spcBef>
              <a:spcAft>
                <a:spcPct val="0"/>
              </a:spcAft>
              <a:buFont typeface="Arial" panose="020B0604020202020204" pitchFamily="34" charset="0"/>
              <a:buChar char="•"/>
            </a:pPr>
            <a:r>
              <a:rPr lang="ar-EG" dirty="0"/>
              <a:t>هو استخدام مشاعر الخوف أو الغضب أو الكراهية لتوجيه سلوك الناخب، بدلًا من إقناعه بالمنطق والحقائق.</a:t>
            </a:r>
            <a:br>
              <a:rPr lang="ar-EG" dirty="0"/>
            </a:br>
            <a:r>
              <a:rPr lang="ar-EG" dirty="0"/>
              <a:t>هذا الأسلوب يستغل العاطفة لا الوعي، ويُعتبر من </a:t>
            </a:r>
            <a:r>
              <a:rPr lang="ar-EG" b="1" dirty="0"/>
              <a:t>أسوأ أنواع الانحرافات الأخلاقية في الحملات السياسية.</a:t>
            </a:r>
            <a:r>
              <a:rPr lang="ar-EG" dirty="0"/>
              <a:t>.</a:t>
            </a:r>
          </a:p>
        </p:txBody>
      </p:sp>
      <p:sp>
        <p:nvSpPr>
          <p:cNvPr id="12" name="Rectangle 2">
            <a:extLst>
              <a:ext uri="{FF2B5EF4-FFF2-40B4-BE49-F238E27FC236}">
                <a16:creationId xmlns="" xmlns:a16="http://schemas.microsoft.com/office/drawing/2014/main" id="{01A7BA62-09F0-8889-B8CC-D07513556CB1}"/>
              </a:ext>
            </a:extLst>
          </p:cNvPr>
          <p:cNvSpPr>
            <a:spLocks noChangeArrowheads="1"/>
          </p:cNvSpPr>
          <p:nvPr/>
        </p:nvSpPr>
        <p:spPr bwMode="auto">
          <a:xfrm>
            <a:off x="1165962" y="2339362"/>
            <a:ext cx="3170616" cy="2585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r" rtl="1"/>
            <a:r>
              <a:rPr lang="ar-EG" b="1" dirty="0">
                <a:solidFill>
                  <a:srgbClr val="C00000"/>
                </a:solidFill>
              </a:rPr>
              <a:t>أمثلة واقعية:</a:t>
            </a:r>
            <a:endParaRPr lang="ar-JO" b="1" dirty="0">
              <a:solidFill>
                <a:srgbClr val="C00000"/>
              </a:solidFill>
            </a:endParaRPr>
          </a:p>
          <a:p>
            <a:pPr algn="r" rtl="1"/>
            <a:endParaRPr lang="ar-EG" b="1" dirty="0">
              <a:solidFill>
                <a:srgbClr val="C00000"/>
              </a:solidFill>
            </a:endParaRPr>
          </a:p>
          <a:p>
            <a:pPr algn="r" rtl="1"/>
            <a:r>
              <a:rPr lang="ar-EG" b="1" dirty="0"/>
              <a:t>1. </a:t>
            </a:r>
            <a:r>
              <a:rPr lang="ar-EG" dirty="0" smtClean="0"/>
              <a:t>استخدمت </a:t>
            </a:r>
            <a:r>
              <a:rPr lang="ar-EG" dirty="0"/>
              <a:t>بعض </a:t>
            </a:r>
            <a:r>
              <a:rPr lang="ar-EG" dirty="0" smtClean="0"/>
              <a:t>الحملات في </a:t>
            </a:r>
            <a:r>
              <a:rPr lang="ar-EG" b="1" dirty="0" smtClean="0"/>
              <a:t>الانتخابات </a:t>
            </a:r>
            <a:r>
              <a:rPr lang="ar-EG" b="1" dirty="0"/>
              <a:t>الرئاسية</a:t>
            </a:r>
            <a:r>
              <a:rPr lang="ar-EG" dirty="0" smtClean="0"/>
              <a:t> </a:t>
            </a:r>
            <a:r>
              <a:rPr lang="ar-EG" dirty="0"/>
              <a:t>رسائل تُخيف الناخبين من الهجرة أو المسلمين أو الأقليات.</a:t>
            </a:r>
          </a:p>
          <a:p>
            <a:pPr marL="742950" lvl="1" indent="-285750" algn="r" rtl="1">
              <a:buFont typeface="Arial" panose="020B0604020202020204" pitchFamily="34" charset="0"/>
              <a:buChar char="•"/>
            </a:pPr>
            <a:r>
              <a:rPr lang="ar-EG" dirty="0"/>
              <a:t>تم نشر </a:t>
            </a:r>
            <a:r>
              <a:rPr lang="ar-EG" dirty="0">
                <a:solidFill>
                  <a:srgbClr val="FF0000"/>
                </a:solidFill>
              </a:rPr>
              <a:t>إعلانات تحمل صورًا وعبارات مثيرة للرعب </a:t>
            </a:r>
            <a:r>
              <a:rPr lang="ar-EG" dirty="0"/>
              <a:t>لتوجيه الرأي العام نحو مرشح معين.</a:t>
            </a:r>
          </a:p>
        </p:txBody>
      </p:sp>
      <p:pic>
        <p:nvPicPr>
          <p:cNvPr id="8" name="Picture 7">
            <a:extLst>
              <a:ext uri="{FF2B5EF4-FFF2-40B4-BE49-F238E27FC236}">
                <a16:creationId xmlns="" xmlns:a16="http://schemas.microsoft.com/office/drawing/2014/main" id="{33FA05A7-29B5-9EB1-EB1F-80DBD6D195FD}"/>
              </a:ext>
            </a:extLst>
          </p:cNvPr>
          <p:cNvPicPr>
            <a:picLocks noChangeAspect="1"/>
          </p:cNvPicPr>
          <p:nvPr/>
        </p:nvPicPr>
        <p:blipFill>
          <a:blip r:embed="rId3"/>
          <a:stretch>
            <a:fillRect/>
          </a:stretch>
        </p:blipFill>
        <p:spPr>
          <a:xfrm>
            <a:off x="3673291" y="4681341"/>
            <a:ext cx="1661033" cy="1249914"/>
          </a:xfrm>
          <a:prstGeom prst="rect">
            <a:avLst/>
          </a:prstGeom>
        </p:spPr>
      </p:pic>
    </p:spTree>
    <p:extLst>
      <p:ext uri="{BB962C8B-B14F-4D97-AF65-F5344CB8AC3E}">
        <p14:creationId xmlns:p14="http://schemas.microsoft.com/office/powerpoint/2010/main" val="348509845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484C5D7-840E-6052-A448-0C31853C739D}"/>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EA73492C-02DD-EC53-2703-700EE9F839FE}"/>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Rounded Corners 22">
            <a:extLst>
              <a:ext uri="{FF2B5EF4-FFF2-40B4-BE49-F238E27FC236}">
                <a16:creationId xmlns="" xmlns:a16="http://schemas.microsoft.com/office/drawing/2014/main" id="{7A212F69-F110-6D0B-DF66-DD8A42D5031C}"/>
              </a:ext>
            </a:extLst>
          </p:cNvPr>
          <p:cNvSpPr/>
          <p:nvPr/>
        </p:nvSpPr>
        <p:spPr>
          <a:xfrm>
            <a:off x="-911640" y="1155869"/>
            <a:ext cx="339721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Rounded Corners 2">
            <a:extLst>
              <a:ext uri="{FF2B5EF4-FFF2-40B4-BE49-F238E27FC236}">
                <a16:creationId xmlns="" xmlns:a16="http://schemas.microsoft.com/office/drawing/2014/main" id="{B6E5433B-F87E-AEBB-7AB2-A116563BF6FF}"/>
              </a:ext>
            </a:extLst>
          </p:cNvPr>
          <p:cNvSpPr/>
          <p:nvPr/>
        </p:nvSpPr>
        <p:spPr>
          <a:xfrm>
            <a:off x="786966" y="1425934"/>
            <a:ext cx="9568683" cy="4691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 xmlns:a16="http://schemas.microsoft.com/office/drawing/2014/main" id="{FB95A438-DFF9-8DFA-7B69-70682719DAC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 xmlns:a16="http://schemas.microsoft.com/office/drawing/2014/main" id="{199F181C-89F6-80CF-9646-9F5F85609AF1}"/>
              </a:ext>
            </a:extLst>
          </p:cNvPr>
          <p:cNvSpPr txBox="1"/>
          <p:nvPr/>
        </p:nvSpPr>
        <p:spPr>
          <a:xfrm>
            <a:off x="-1287369" y="1622962"/>
            <a:ext cx="8466655" cy="523220"/>
          </a:xfrm>
          <a:prstGeom prst="rect">
            <a:avLst/>
          </a:prstGeom>
          <a:noFill/>
        </p:spPr>
        <p:txBody>
          <a:bodyPr wrap="square" rtlCol="0">
            <a:spAutoFit/>
          </a:bodyPr>
          <a:lstStyle/>
          <a:p>
            <a:pPr algn="just" rtl="1"/>
            <a:r>
              <a:rPr lang="ar-EG" sz="2800" b="1" dirty="0" smtClean="0"/>
              <a:t>7. </a:t>
            </a:r>
            <a:r>
              <a:rPr lang="ar-EG" sz="2800" b="1" dirty="0"/>
              <a:t>الخلاصة</a:t>
            </a:r>
          </a:p>
        </p:txBody>
      </p:sp>
      <p:sp>
        <p:nvSpPr>
          <p:cNvPr id="6" name="Rectangle 2"/>
          <p:cNvSpPr>
            <a:spLocks noChangeArrowheads="1"/>
          </p:cNvSpPr>
          <p:nvPr/>
        </p:nvSpPr>
        <p:spPr bwMode="auto">
          <a:xfrm>
            <a:off x="2861301" y="2146182"/>
            <a:ext cx="7071912"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just"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إنّ التسويق السياسي لا يجب أن يكون مجرد أداة للوصول إلى السلطة، بل وسيلة لبناء الثقة بين السياسي والمواطن. وعندما يغيب البُعد الأخلاقي عنه، يتحول إلى أداة تلاعب، </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تُضعف الديمقراطية وتُقسّم المجتمع. إنّ الالتزام بمبادئ الصدق، الشفافية، احترام الخصم</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وتجنّب استغلال الفئات الضعيفة، هو ما يُميز الحملات السياسية النزيهة. </a:t>
            </a:r>
            <a:endParaRPr kumimoji="0" lang="ar-JO"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a:p>
            <a:pPr marL="285750" marR="0" lvl="0" indent="-285750" algn="just" defTabSz="914400" rtl="1" eaLnBrk="0" fontAlgn="base" latinLnBrk="0" hangingPunct="0">
              <a:lnSpc>
                <a:spcPct val="100000"/>
              </a:lnSpc>
              <a:spcBef>
                <a:spcPct val="0"/>
              </a:spcBef>
              <a:spcAft>
                <a:spcPct val="0"/>
              </a:spcAft>
              <a:buClrTx/>
              <a:buSzTx/>
              <a:buFont typeface="Arial" panose="020B0604020202020204" pitchFamily="34" charset="0"/>
              <a:buChar char="•"/>
              <a:tabLst/>
            </a:pPr>
            <a:endParaRPr lang="ar-JO" dirty="0">
              <a:latin typeface="Arial" panose="020B0604020202020204" pitchFamily="34" charset="0"/>
              <a:cs typeface="Arial" panose="020B0604020202020204" pitchFamily="34" charset="0"/>
            </a:endParaRPr>
          </a:p>
          <a:p>
            <a:pPr marL="285750" marR="0" lvl="0" indent="-285750" algn="just" defTabSz="914400" rtl="1" eaLnBrk="0" fontAlgn="base" latinLnBrk="0" hangingPunct="0">
              <a:lnSpc>
                <a:spcPct val="100000"/>
              </a:lnSpc>
              <a:spcBef>
                <a:spcPct val="0"/>
              </a:spcBef>
              <a:spcAft>
                <a:spcPct val="0"/>
              </a:spcAft>
              <a:buClrTx/>
              <a:buSzTx/>
              <a:buFont typeface="Arial" panose="020B0604020202020204" pitchFamily="34" charset="0"/>
              <a:buChar char="•"/>
              <a:tabLst/>
            </a:pP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فالمجتمعات التي تُربي أبناءها على </a:t>
            </a:r>
            <a:r>
              <a:rPr kumimoji="0" lang="ar-SA" sz="1800" b="0" i="0" u="none" strike="noStrike" cap="none" normalizeH="0" baseline="0" dirty="0">
                <a:ln>
                  <a:noFill/>
                </a:ln>
                <a:solidFill>
                  <a:srgbClr val="FF0000"/>
                </a:solidFill>
                <a:effectLst/>
                <a:latin typeface="Arial" panose="020B0604020202020204" pitchFamily="34" charset="0"/>
                <a:cs typeface="Arial" panose="020B0604020202020204" pitchFamily="34" charset="0"/>
              </a:rPr>
              <a:t>الوعي السياسي والأخلاقي</a:t>
            </a:r>
            <a:r>
              <a:rPr kumimoji="0" lang="ar-SA" sz="1800" b="0" i="0" u="none" strike="noStrike" cap="none" normalizeH="0" baseline="0" dirty="0">
                <a:ln>
                  <a:noFill/>
                </a:ln>
                <a:solidFill>
                  <a:schemeClr val="tx1"/>
                </a:solidFill>
                <a:effectLst/>
                <a:latin typeface="Arial" panose="020B0604020202020204" pitchFamily="34" charset="0"/>
                <a:cs typeface="Arial" panose="020B0604020202020204" pitchFamily="34" charset="0"/>
              </a:rPr>
              <a:t>، وتُحسن تنظيم الحملات وضبط الخطاب، تبني مستقبلًا أكثر استقرارًا وعدالة</a:t>
            </a:r>
            <a:r>
              <a:rPr kumimoji="0" lang="en-US" sz="1800" b="0"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r>
              <a:rPr lang="ar-EG" dirty="0">
                <a:latin typeface="Arial" panose="020B0604020202020204" pitchFamily="34" charset="0"/>
                <a:cs typeface="Arial" panose="020B0604020202020204" pitchFamily="34" charset="0"/>
              </a:rPr>
              <a:t> </a:t>
            </a:r>
            <a:r>
              <a:rPr kumimoji="0" lang="ar-SA"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وبالتالي</a:t>
            </a:r>
            <a:r>
              <a:rPr kumimoji="0" lang="ar-SA" sz="1800" b="1" i="0" u="none" strike="noStrike" cap="none" normalizeH="0" baseline="0" dirty="0">
                <a:ln>
                  <a:noFill/>
                </a:ln>
                <a:solidFill>
                  <a:schemeClr val="tx1"/>
                </a:solidFill>
                <a:effectLst/>
                <a:latin typeface="Arial" panose="020B0604020202020204" pitchFamily="34" charset="0"/>
                <a:cs typeface="Arial" panose="020B0604020202020204" pitchFamily="34" charset="0"/>
              </a:rPr>
              <a:t>، فإن التسويق السياسي الأخلاقي ليس خيارًا، بل ضرورة وطنية</a:t>
            </a:r>
            <a:r>
              <a:rPr kumimoji="0" lang="en-US"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rPr>
              <a:t>.</a:t>
            </a:r>
            <a:endParaRPr kumimoji="0" lang="ar-EG" sz="1800" b="1" i="0" u="none" strike="noStrike" cap="none" normalizeH="0" baseline="0" dirty="0" smtClean="0">
              <a:ln>
                <a:noFill/>
              </a:ln>
              <a:solidFill>
                <a:schemeClr val="tx1"/>
              </a:solidFill>
              <a:effectLst/>
              <a:latin typeface="Arial" panose="020B0604020202020204" pitchFamily="34" charset="0"/>
              <a:cs typeface="Arial" panose="020B0604020202020204" pitchFamily="34" charset="0"/>
            </a:endParaRPr>
          </a:p>
          <a:p>
            <a:pPr marL="285750" lvl="0" indent="-285750" algn="just" rtl="1" eaLnBrk="0" fontAlgn="base" hangingPunct="0">
              <a:spcBef>
                <a:spcPct val="0"/>
              </a:spcBef>
              <a:spcAft>
                <a:spcPct val="0"/>
              </a:spcAft>
              <a:buFont typeface="Arial" panose="020B0604020202020204" pitchFamily="34" charset="0"/>
              <a:buChar char="•"/>
            </a:pPr>
            <a:r>
              <a:rPr lang="ar-EG" dirty="0"/>
              <a:t>التسويق السياسي غير الأخلاقي الذي يستغل الانتماءات العرقية أو الطائفية يعمّق الانقسامات الاجتماعية، مما يؤدي إلى تفكك </a:t>
            </a:r>
            <a:r>
              <a:rPr lang="ar-EG" dirty="0">
                <a:solidFill>
                  <a:srgbClr val="FF0000"/>
                </a:solidFill>
              </a:rPr>
              <a:t>النسيج الاجتماعي وتدهور السلم الاجتماعي</a:t>
            </a:r>
            <a:r>
              <a:rPr lang="ar-EG" dirty="0"/>
              <a:t>. هذه الانقسامات تعيق التنمية وتضعف المؤسسات الوطنية بسبب ولاءات متضاربة تفرق بين المواطنين بدلاً من توحيدهم. لذلك، يجب على التسويق السياسي الأخلاقي أن يركز على </a:t>
            </a:r>
            <a:r>
              <a:rPr lang="ar-EG" b="1" u="sng" dirty="0"/>
              <a:t>تعزيز قيم المواطنة، المساواة، والابتعاد عن خطاب الكراهية، لبناء مجتمع موحد ومستقر.</a:t>
            </a:r>
            <a:endParaRPr kumimoji="0" lang="en-US" sz="1800" b="1" i="0" u="sng" strike="noStrike" cap="none" normalizeH="0" baseline="0" dirty="0">
              <a:ln>
                <a:noFill/>
              </a:ln>
              <a:solidFill>
                <a:schemeClr val="tx1"/>
              </a:solidFill>
              <a:effectLst/>
              <a:latin typeface="Arial" panose="020B0604020202020204" pitchFamily="34" charset="0"/>
            </a:endParaRPr>
          </a:p>
        </p:txBody>
      </p:sp>
      <p:pic>
        <p:nvPicPr>
          <p:cNvPr id="2" name="Picture 1"/>
          <p:cNvPicPr>
            <a:picLocks noChangeAspect="1"/>
          </p:cNvPicPr>
          <p:nvPr/>
        </p:nvPicPr>
        <p:blipFill>
          <a:blip r:embed="rId3"/>
          <a:stretch>
            <a:fillRect/>
          </a:stretch>
        </p:blipFill>
        <p:spPr>
          <a:xfrm>
            <a:off x="815941" y="3222525"/>
            <a:ext cx="1905959" cy="1600200"/>
          </a:xfrm>
          <a:prstGeom prst="rect">
            <a:avLst/>
          </a:prstGeom>
        </p:spPr>
      </p:pic>
    </p:spTree>
    <p:extLst>
      <p:ext uri="{BB962C8B-B14F-4D97-AF65-F5344CB8AC3E}">
        <p14:creationId xmlns:p14="http://schemas.microsoft.com/office/powerpoint/2010/main" val="28287239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9794046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purl.org/dc/terms/"/>
    <ds:schemaRef ds:uri="http://purl.org/dc/dcmitype/"/>
    <ds:schemaRef ds:uri="http://schemas.microsoft.com/office/2006/documentManagement/types"/>
    <ds:schemaRef ds:uri="http://schemas.microsoft.com/office/2006/metadata/properties"/>
    <ds:schemaRef ds:uri="http://purl.org/dc/elements/1.1/"/>
    <ds:schemaRef ds:uri="http://www.w3.org/XML/1998/namespace"/>
    <ds:schemaRef ds:uri="d13aca44-ef33-4cf4-9980-7f0b00e6eeb9"/>
    <ds:schemaRef ds:uri="http://schemas.openxmlformats.org/package/2006/metadata/core-properties"/>
    <ds:schemaRef ds:uri="http://schemas.microsoft.com/office/infopath/2007/PartnerControls"/>
    <ds:schemaRef ds:uri="49100919-8a76-4266-be0c-7dc583902cb4"/>
  </ds:schemaRefs>
</ds:datastoreItem>
</file>

<file path=customXml/itemProps2.xml><?xml version="1.0" encoding="utf-8"?>
<ds:datastoreItem xmlns:ds="http://schemas.openxmlformats.org/officeDocument/2006/customXml" ds:itemID="{FC5AEC88-7DB5-43C5-9E53-9C4AE9F5CAB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13352</TotalTime>
  <Words>2978</Words>
  <Application>Microsoft Office PowerPoint</Application>
  <PresentationFormat>Widescreen</PresentationFormat>
  <Paragraphs>313</Paragraphs>
  <Slides>40</Slides>
  <Notes>3</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40</vt:i4>
      </vt:variant>
    </vt:vector>
  </HeadingPairs>
  <TitlesOfParts>
    <vt:vector size="52" baseType="lpstr">
      <vt:lpstr>Alexandria</vt:lpstr>
      <vt:lpstr>Arial</vt:lpstr>
      <vt:lpstr>Calibri</vt:lpstr>
      <vt:lpstr>Calibri Light</vt:lpstr>
      <vt:lpstr>Courier New</vt:lpstr>
      <vt:lpstr>Google Sans</vt:lpstr>
      <vt:lpstr>Microsoft Uighur</vt:lpstr>
      <vt:lpstr>Roboto</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ok 2all</cp:lastModifiedBy>
  <cp:revision>787</cp:revision>
  <dcterms:created xsi:type="dcterms:W3CDTF">2023-04-29T09:08:00Z</dcterms:created>
  <dcterms:modified xsi:type="dcterms:W3CDTF">2025-08-08T15:14:29Z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